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7" r:id="rId7"/>
    <p:sldId id="268" r:id="rId8"/>
    <p:sldId id="269" r:id="rId9"/>
    <p:sldId id="270" r:id="rId10"/>
    <p:sldId id="272" r:id="rId11"/>
    <p:sldId id="271" r:id="rId12"/>
    <p:sldId id="260" r:id="rId13"/>
    <p:sldId id="261" r:id="rId14"/>
    <p:sldId id="274" r:id="rId15"/>
    <p:sldId id="273" r:id="rId16"/>
    <p:sldId id="276" r:id="rId17"/>
    <p:sldId id="278" r:id="rId18"/>
    <p:sldId id="277" r:id="rId19"/>
    <p:sldId id="279" r:id="rId20"/>
    <p:sldId id="280" r:id="rId21"/>
    <p:sldId id="281" r:id="rId22"/>
    <p:sldId id="282" r:id="rId23"/>
    <p:sldId id="283" r:id="rId24"/>
    <p:sldId id="262" r:id="rId25"/>
    <p:sldId id="285" r:id="rId26"/>
    <p:sldId id="266" r:id="rId27"/>
    <p:sldId id="263" r:id="rId28"/>
    <p:sldId id="264" r:id="rId29"/>
    <p:sldId id="286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CA6-6C91-488C-B490-ACF2FABE3EF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A1E-CD11-4B5A-B1E0-2F3F5B75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9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CA6-6C91-488C-B490-ACF2FABE3EF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A1E-CD11-4B5A-B1E0-2F3F5B75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0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CA6-6C91-488C-B490-ACF2FABE3EF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A1E-CD11-4B5A-B1E0-2F3F5B75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0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CA6-6C91-488C-B490-ACF2FABE3EF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A1E-CD11-4B5A-B1E0-2F3F5B75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8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CA6-6C91-488C-B490-ACF2FABE3EF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A1E-CD11-4B5A-B1E0-2F3F5B75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CA6-6C91-488C-B490-ACF2FABE3EF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A1E-CD11-4B5A-B1E0-2F3F5B75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CA6-6C91-488C-B490-ACF2FABE3EF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A1E-CD11-4B5A-B1E0-2F3F5B75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9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CA6-6C91-488C-B490-ACF2FABE3EF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A1E-CD11-4B5A-B1E0-2F3F5B75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8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CA6-6C91-488C-B490-ACF2FABE3EF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A1E-CD11-4B5A-B1E0-2F3F5B75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2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CA6-6C91-488C-B490-ACF2FABE3EF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A1E-CD11-4B5A-B1E0-2F3F5B75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6CA6-6C91-488C-B490-ACF2FABE3EF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A1E-CD11-4B5A-B1E0-2F3F5B75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36CA6-6C91-488C-B490-ACF2FABE3EF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A1E-CD11-4B5A-B1E0-2F3F5B75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568337"/>
            <a:ext cx="9144000" cy="2387600"/>
          </a:xfrm>
        </p:spPr>
        <p:txBody>
          <a:bodyPr/>
          <a:lstStyle/>
          <a:p>
            <a:r>
              <a:rPr lang="el-GR" dirty="0" smtClean="0"/>
              <a:t>Αρχές Αγροτικής Οικονομίας &amp; Πολιτικής 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435941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Καθηγητής Θρασύβουλος </a:t>
            </a:r>
            <a:r>
              <a:rPr lang="el-GR" dirty="0" err="1">
                <a:solidFill>
                  <a:schemeClr val="accent1">
                    <a:lumMod val="50000"/>
                  </a:schemeClr>
                </a:solidFill>
              </a:rPr>
              <a:t>Μανιός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>
                <a:solidFill>
                  <a:schemeClr val="accent1">
                    <a:lumMod val="50000"/>
                  </a:schemeClr>
                </a:solidFill>
              </a:rPr>
              <a:t>Τμήμα Γεωπονίας 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>
                <a:solidFill>
                  <a:schemeClr val="accent1">
                    <a:lumMod val="50000"/>
                  </a:schemeClr>
                </a:solidFill>
              </a:rPr>
              <a:t>Σχολή Γεωπονικών Επιστημών </a:t>
            </a:r>
          </a:p>
          <a:p>
            <a:r>
              <a:rPr lang="el-GR">
                <a:solidFill>
                  <a:schemeClr val="accent1">
                    <a:lumMod val="50000"/>
                  </a:schemeClr>
                </a:solidFill>
              </a:rPr>
              <a:t>Ελληνικό Μεσογειακό Πανεπιστήμιο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77" y="177515"/>
            <a:ext cx="1652645" cy="165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Ζωή σας….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i="1" u="sng" dirty="0" smtClean="0"/>
              <a:t>Λήψη σωστών αποφάσεων με βάση του τι συμφέρει</a:t>
            </a:r>
            <a:r>
              <a:rPr lang="el-GR" dirty="0" smtClean="0"/>
              <a:t>:</a:t>
            </a:r>
          </a:p>
          <a:p>
            <a:endParaRPr lang="el-GR" dirty="0" smtClean="0"/>
          </a:p>
          <a:p>
            <a:r>
              <a:rPr lang="el-GR" b="1" i="1" u="sng" dirty="0" smtClean="0"/>
              <a:t>Κοστολόγηση και βελτίωση κερδοφορίας</a:t>
            </a:r>
            <a:r>
              <a:rPr lang="el-GR" dirty="0" smtClean="0"/>
              <a:t>:</a:t>
            </a:r>
          </a:p>
          <a:p>
            <a:endParaRPr lang="el-GR" dirty="0" smtClean="0"/>
          </a:p>
          <a:p>
            <a:r>
              <a:rPr lang="el-GR" b="1" i="1" u="sng" dirty="0" smtClean="0"/>
              <a:t>Αξιολόγηση επενδύσεων και ρίσκου</a:t>
            </a:r>
            <a:r>
              <a:rPr lang="el-GR" dirty="0" smtClean="0"/>
              <a:t>:</a:t>
            </a:r>
          </a:p>
          <a:p>
            <a:endParaRPr lang="el-GR" dirty="0" smtClean="0"/>
          </a:p>
          <a:p>
            <a:r>
              <a:rPr lang="el-GR" b="1" i="1" u="sng" dirty="0" smtClean="0"/>
              <a:t>Κατανόηση αγορών και τιμών</a:t>
            </a:r>
            <a:r>
              <a:rPr lang="el-GR" dirty="0" smtClean="0"/>
              <a:t>:</a:t>
            </a:r>
          </a:p>
          <a:p>
            <a:endParaRPr lang="el-GR" dirty="0" smtClean="0"/>
          </a:p>
          <a:p>
            <a:r>
              <a:rPr lang="el-GR" b="1" i="1" u="sng" dirty="0" smtClean="0"/>
              <a:t>Σύνδεση με αγροτική πολιτική και κανονισμούς</a:t>
            </a:r>
            <a:r>
              <a:rPr lang="el-GR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Οικονομία σε Διάγραμμα Ροής</a:t>
            </a:r>
            <a:endParaRPr lang="en-US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92" y="1690688"/>
            <a:ext cx="8311816" cy="50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Οικονομική Επιστήμη: Εισαγωγικές Έννοιες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dirty="0" smtClean="0"/>
              <a:t>Η </a:t>
            </a:r>
            <a:r>
              <a:rPr lang="el-GR" b="1" dirty="0" smtClean="0"/>
              <a:t>Οικονομική Επιστήμη </a:t>
            </a:r>
            <a:r>
              <a:rPr lang="el-GR" dirty="0" smtClean="0"/>
              <a:t>είναι η κοινωνική επιστήμη που μελετά πώς τα άτομα, οι επιχειρήσεις και οι κυβερνήσεις διαχειρίζονται τους περιορισμένους (σπάνιους) πόρους για να ικανοποιήσουν τις απεριόριστες ανάγκες τους</a:t>
            </a:r>
            <a:r>
              <a:rPr lang="el-GR" dirty="0"/>
              <a:t>. Εστιάζει στην παραγωγή, διανομή και κατανάλωση αγαθών και υπηρεσιών, αναλύοντας τις επιλογές και τη συμπεριφορά των οικονομικών μονάδων. </a:t>
            </a:r>
            <a:endParaRPr lang="el-GR" dirty="0" smtClean="0"/>
          </a:p>
          <a:p>
            <a:pPr algn="just"/>
            <a:r>
              <a:rPr lang="el-GR" dirty="0" smtClean="0"/>
              <a:t>Βασικά Στοιχεία της Οικονομικής Επιστήμης:</a:t>
            </a:r>
          </a:p>
          <a:p>
            <a:pPr lvl="1" algn="just"/>
            <a:r>
              <a:rPr lang="el-GR" b="1" i="1" u="sng" dirty="0" smtClean="0"/>
              <a:t>Μελέτη της Σπανιότητας</a:t>
            </a:r>
            <a:r>
              <a:rPr lang="el-GR" dirty="0" smtClean="0"/>
              <a:t>: Εξετάζει πώς γίνεται η διαχείριση πόρων που δεν επαρκούν για όλες τις επιθυμίες.</a:t>
            </a:r>
          </a:p>
          <a:p>
            <a:pPr lvl="1" algn="just"/>
            <a:r>
              <a:rPr lang="el-GR" b="1" i="1" u="sng" dirty="0"/>
              <a:t>Ανθρώπινη Συμπεριφορά</a:t>
            </a:r>
            <a:r>
              <a:rPr lang="el-GR" dirty="0" smtClean="0"/>
              <a:t>: Αναλύει τη λήψη αποφάσεων (επιλογές) από άτομα και ομάδες.</a:t>
            </a:r>
          </a:p>
          <a:p>
            <a:pPr lvl="1" algn="just"/>
            <a:r>
              <a:rPr lang="el-GR" b="1" i="1" u="sng" dirty="0"/>
              <a:t>Παραγωγή &amp; Κατανάλωση</a:t>
            </a:r>
            <a:r>
              <a:rPr lang="el-GR" dirty="0" smtClean="0"/>
              <a:t>: Ερευνά τη διαδικασία δημιουργίας, ανταλλαγής και χρήσης αγαθών/υπηρεσιών.</a:t>
            </a:r>
          </a:p>
          <a:p>
            <a:pPr lvl="1" algn="just"/>
            <a:r>
              <a:rPr lang="el-GR" b="1" i="1" u="sng" dirty="0"/>
              <a:t>Κοινωνική Επιστήμη</a:t>
            </a:r>
            <a:r>
              <a:rPr lang="el-GR" dirty="0" smtClean="0"/>
              <a:t>: Χρησιμοποιεί επιστημονική μεθοδολογία για την ερμηνεία φαινομένων.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Οικονομική Επιστήμη: Θεμελιώδες Οικονομικό Πρόβλημα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l-GR" b="1" dirty="0" smtClean="0"/>
              <a:t>Ορισμός:</a:t>
            </a:r>
            <a:r>
              <a:rPr lang="el-GR" dirty="0" smtClean="0"/>
              <a:t> Το θεμελιώδες (βασικό) οικονομικό πρόβλημα είναι ότι οι </a:t>
            </a:r>
            <a:r>
              <a:rPr lang="el-GR" b="1" dirty="0" smtClean="0"/>
              <a:t>ανάγκες</a:t>
            </a:r>
            <a:r>
              <a:rPr lang="el-GR" dirty="0" smtClean="0"/>
              <a:t> είναι πρακτικά </a:t>
            </a:r>
            <a:r>
              <a:rPr lang="el-GR" b="1" dirty="0" smtClean="0"/>
              <a:t>απεριόριστες</a:t>
            </a:r>
            <a:r>
              <a:rPr lang="el-GR" dirty="0" smtClean="0"/>
              <a:t>, ενώ οι </a:t>
            </a:r>
            <a:r>
              <a:rPr lang="el-GR" b="1" dirty="0" smtClean="0"/>
              <a:t>πόροι</a:t>
            </a:r>
            <a:r>
              <a:rPr lang="el-GR" dirty="0" smtClean="0"/>
              <a:t> (γη, εργασία, κεφάλαιο, χρόνος, νερό, ενέργεια) είναι </a:t>
            </a:r>
            <a:r>
              <a:rPr lang="el-GR" b="1" dirty="0" smtClean="0"/>
              <a:t>περιορισμένοι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Οι 3 βασικές ερωτήσεις της οικονομίας:</a:t>
            </a:r>
            <a:endParaRPr lang="el-GR" dirty="0" smtClean="0"/>
          </a:p>
          <a:p>
            <a:pPr lvl="1"/>
            <a:r>
              <a:rPr lang="el-GR" b="1" dirty="0" smtClean="0"/>
              <a:t>Τι</a:t>
            </a:r>
            <a:r>
              <a:rPr lang="el-GR" dirty="0" smtClean="0"/>
              <a:t> να παραχθεί; (π.χ. σκληρό σιτάρι ή κηπευτικά;)</a:t>
            </a:r>
          </a:p>
          <a:p>
            <a:pPr lvl="1"/>
            <a:r>
              <a:rPr lang="el-GR" b="1" dirty="0" smtClean="0"/>
              <a:t>Πώς</a:t>
            </a:r>
            <a:r>
              <a:rPr lang="el-GR" dirty="0" smtClean="0"/>
              <a:t> να παραχθεί; (τεχνολογία, εργασία, εισροές, βιολογική </a:t>
            </a:r>
            <a:r>
              <a:rPr lang="el-GR" dirty="0" err="1" smtClean="0"/>
              <a:t>vs</a:t>
            </a:r>
            <a:r>
              <a:rPr lang="el-GR" dirty="0" smtClean="0"/>
              <a:t> συμβατική)</a:t>
            </a:r>
          </a:p>
          <a:p>
            <a:pPr lvl="1"/>
            <a:r>
              <a:rPr lang="el-GR" b="1" dirty="0" smtClean="0"/>
              <a:t>Για ποιον</a:t>
            </a:r>
            <a:r>
              <a:rPr lang="el-GR" dirty="0" smtClean="0"/>
              <a:t> να παραχθεί; (ποιοι καταναλωτές, ποια αγορά, ποια τιμή/εισόδημα)</a:t>
            </a:r>
          </a:p>
          <a:p>
            <a:pPr algn="just"/>
            <a:r>
              <a:rPr lang="el-GR" b="1" i="1" u="sng" dirty="0" smtClean="0"/>
              <a:t>Ιδιαίτερη ένταση στη γεωργία</a:t>
            </a:r>
            <a:r>
              <a:rPr lang="el-GR" dirty="0" smtClean="0"/>
              <a:t>: Το πρόβλημα είναι πιο έντονο λόγω φυσικών περιορισμών και κινδύνων (γη συγκεκριμένης ποιότητας, νερό, καιρός, ασθένειες, εποχικότητα).</a:t>
            </a:r>
          </a:p>
          <a:p>
            <a:pPr algn="just"/>
            <a:r>
              <a:rPr lang="el-GR" b="1" i="1" u="sng" dirty="0"/>
              <a:t>Παραγωγικότητα &amp; τεχνολογία</a:t>
            </a:r>
            <a:r>
              <a:rPr lang="el-GR" dirty="0" smtClean="0"/>
              <a:t>: Η τεχνολογική πρόοδος (π.χ. στάγδην άρδευση, γεωργία ακριβείας) μπορεί να μειώσει τη σπανιότητα, αλλά δεν την εξαφανίζει.</a:t>
            </a:r>
          </a:p>
          <a:p>
            <a:pPr algn="just"/>
            <a:r>
              <a:rPr lang="el-GR" b="1" i="1" u="sng" dirty="0"/>
              <a:t>Ρόλος τιμών και πολιτικής</a:t>
            </a:r>
            <a:r>
              <a:rPr lang="el-GR" dirty="0" smtClean="0"/>
              <a:t>: Οι τιμές δίνουν σήματα για τις επιλογές παραγωγών/καταναλωτών, ενώ η αγροτική πολιτική (ενισχύσεις, κανονισμοί, ασφάλιση κινδύνου) επηρεάζει τις αποφάσεις και τη διαχείριση της σπανιότητας.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20" y="1896532"/>
            <a:ext cx="7096760" cy="4731173"/>
          </a:xfrm>
          <a:prstGeom prst="rect">
            <a:avLst/>
          </a:prstGeom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 smtClean="0"/>
              <a:t>Οικονομική Επιστήμη: Θεμελιώδες Οικονομικό Πρόβλημα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/>
              <a:t>Σπανιότητα πόρων: </a:t>
            </a:r>
            <a:r>
              <a:rPr lang="el-GR" dirty="0" smtClean="0"/>
              <a:t>Στην οικονομική επιστήμη, σπανιότητα σημαίνει ότι οι διαθέσιμοι πόροι (γη, εργασία, κεφάλαιο, χρόνος, φυσικοί πόροι) είναι περιορισμένοι σε σχέση με τις απεριόριστες ανάγκες, άρα απαιτούνται επιλογές και προτεραιότητες.</a:t>
            </a:r>
          </a:p>
          <a:p>
            <a:pPr lvl="1"/>
            <a:r>
              <a:rPr lang="el-GR" b="1" i="1" u="sng" dirty="0"/>
              <a:t>Περιορισμένη γη και ποιότητα εδάφους</a:t>
            </a:r>
            <a:r>
              <a:rPr lang="el-GR" dirty="0" smtClean="0"/>
              <a:t>: Τα στρέμματα είναι συγκεκριμένα και δεν έχουν όλα την ίδια γονιμότητα, κλίση ή πρόσβαση σε νερό, άρα δεν μπορούν να παράγουν όλα τα προϊόντα με τον ίδιο τρόπο/απόδοση.</a:t>
            </a:r>
          </a:p>
          <a:p>
            <a:pPr lvl="1"/>
            <a:r>
              <a:rPr lang="el-GR" b="1" i="1" u="sng" dirty="0"/>
              <a:t>Σπανιότητα νερού και κλιματικοί περιορισμοί</a:t>
            </a:r>
            <a:r>
              <a:rPr lang="el-GR" dirty="0" smtClean="0"/>
              <a:t>: Η άρδευση συχνά περιορίζεται από διαθέσιμες ποσότητες, κόστος και κανονισμούς, ενώ ξηρασία/καύσωνες αυξάνουν τη «στενότητα» του πόρου.</a:t>
            </a:r>
          </a:p>
          <a:p>
            <a:pPr lvl="1"/>
            <a:r>
              <a:rPr lang="el-GR" b="1" i="1" u="sng" dirty="0"/>
              <a:t>Περιορισμοί κεφαλαίου και ρευστότητας</a:t>
            </a:r>
            <a:r>
              <a:rPr lang="el-GR" dirty="0" smtClean="0"/>
              <a:t>: Μηχανήματα, θερμοκήπια, ενέργεια και εισροές απαιτούν χρήματα “τώρα”, αλλά τα έσοδα έρχονται αργότερα, άρα η παραγωγή περιορίζεται από το διαθέσιμο κεφάλαιο/δανεισμό.</a:t>
            </a:r>
          </a:p>
          <a:p>
            <a:pPr lvl="1"/>
            <a:r>
              <a:rPr lang="el-GR" b="1" i="1" u="sng" dirty="0" smtClean="0"/>
              <a:t>Περιορισμένη εργασία και χρόνος (εποχικότητα)</a:t>
            </a:r>
            <a:r>
              <a:rPr lang="el-GR" dirty="0" smtClean="0"/>
              <a:t>: Σε κρίσιμες περιόδους (σπορά, συγκομιδή) χρειάζεται πολύ εργατικό δυναμικό σε μικρό χρονικό διάστημα, αλλά αυτό δεν είναι πάντα διαθέσιμο ή είναι ακριβό.</a:t>
            </a:r>
            <a:endParaRPr lang="en-US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 smtClean="0"/>
              <a:t>Οικονομική Επιστήμη: Σπανιότητα Πόρων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Παράδειγμα: Εκμετάλλευση 50 </a:t>
            </a:r>
            <a:r>
              <a:rPr lang="el-GR" b="1" dirty="0" err="1" smtClean="0"/>
              <a:t>στρ</a:t>
            </a:r>
            <a:r>
              <a:rPr lang="el-GR" b="1" dirty="0" smtClean="0"/>
              <a:t>. με τρείς σπάνιους πόρους</a:t>
            </a:r>
          </a:p>
          <a:p>
            <a:r>
              <a:rPr lang="el-GR" dirty="0" smtClean="0"/>
              <a:t>Ο παραγωγός έχει:</a:t>
            </a:r>
          </a:p>
          <a:p>
            <a:pPr lvl="1"/>
            <a:r>
              <a:rPr lang="el-GR" dirty="0" smtClean="0"/>
              <a:t>Γη: 50 </a:t>
            </a:r>
            <a:r>
              <a:rPr lang="el-GR" dirty="0" err="1" smtClean="0"/>
              <a:t>στρ</a:t>
            </a:r>
            <a:r>
              <a:rPr lang="el-GR" dirty="0" smtClean="0"/>
              <a:t>. (σταθερός περιορισμός)</a:t>
            </a:r>
          </a:p>
          <a:p>
            <a:pPr lvl="1"/>
            <a:r>
              <a:rPr lang="el-GR" dirty="0" smtClean="0"/>
              <a:t>Νερό άρδευσης: 12.000 m³/έτος (σπάνιος πόρος)</a:t>
            </a:r>
          </a:p>
          <a:p>
            <a:pPr lvl="1"/>
            <a:r>
              <a:rPr lang="el-GR" dirty="0" smtClean="0"/>
              <a:t>Κεφάλαιο για εισροές: 30.000€ (σπάνιος πόρος)</a:t>
            </a:r>
          </a:p>
          <a:p>
            <a:pPr lvl="1"/>
            <a:r>
              <a:rPr lang="el-GR" dirty="0" smtClean="0"/>
              <a:t>Εργασία: 120 </a:t>
            </a:r>
            <a:r>
              <a:rPr lang="el-GR" dirty="0" err="1" smtClean="0"/>
              <a:t>ανθρωπο</a:t>
            </a:r>
            <a:r>
              <a:rPr lang="el-GR" dirty="0" smtClean="0"/>
              <a:t>-ημέρες διαθέσιμες/περίοδο (σπάνιος πόρος)</a:t>
            </a:r>
          </a:p>
          <a:p>
            <a:pPr lvl="1"/>
            <a:endParaRPr lang="el-GR" dirty="0"/>
          </a:p>
          <a:p>
            <a:pPr marL="457200" lvl="1" indent="0">
              <a:buNone/>
            </a:pPr>
            <a:r>
              <a:rPr lang="el-GR" dirty="0" smtClean="0"/>
              <a:t>Σπανιότητα = </a:t>
            </a:r>
            <a:r>
              <a:rPr lang="el-GR" b="1" i="1" u="sng" dirty="0" smtClean="0"/>
              <a:t>δεν επαρκούν οι πόροι για να γίνουν «όλα» ταυτόχρονα</a:t>
            </a:r>
            <a:r>
              <a:rPr lang="el-GR" dirty="0" smtClean="0"/>
              <a:t>, άρα πρέπει να επιλεγεί ο καλύτερος συνδυασμός.</a:t>
            </a:r>
            <a:endParaRPr lang="en-US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 smtClean="0"/>
              <a:t>Οικονομική Επιστήμη: Σπανιότητα Πόρων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Θέση περιεχομένου 1"/>
          <p:cNvGraphicFramePr>
            <a:graphicFrameLocks noGrp="1"/>
          </p:cNvGraphicFramePr>
          <p:nvPr>
            <p:ph idx="1"/>
          </p:nvPr>
        </p:nvGraphicFramePr>
        <p:xfrm>
          <a:off x="838200" y="2812574"/>
          <a:ext cx="10515600" cy="237744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44811299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10635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96671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2442876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2399612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319106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l-GR"/>
                        <a:t>Καλλιέργεια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Νερό (</a:t>
                      </a:r>
                      <a:r>
                        <a:rPr lang="en-US" dirty="0"/>
                        <a:t>m³/</a:t>
                      </a:r>
                      <a:r>
                        <a:rPr lang="el-GR" dirty="0" err="1"/>
                        <a:t>στρ</a:t>
                      </a:r>
                      <a:r>
                        <a:rPr lang="el-GR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Μεταβλητό κόστος (€ /στρ)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Εργασία (ημ./στρ)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Έσοδα (€ /στρ)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Μικτό κέρδος (€ /στρ)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293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/>
                        <a:t>Σιτάρι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036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/>
                        <a:t>Βαμβάκι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633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/>
                        <a:t>Καλαμπόκι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1,2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970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/>
                        <a:t>Κηπευτικά υπαίθρια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1.500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224347"/>
                  </a:ext>
                </a:extLst>
              </a:tr>
            </a:tbl>
          </a:graphicData>
        </a:graphic>
      </p:graphicFrame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 smtClean="0"/>
              <a:t>Οικονομική Επιστήμη: Σπανιότητα Πόρων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1897689"/>
            <a:ext cx="95345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Πίν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ακας “εντάσεων πόρων” και αποτελέσματος (ανά στρέμμα)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Ενδεικτικά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μεγέθη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γι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α διδακτική χρήση)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Εικόνα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20" y="5397013"/>
            <a:ext cx="5731510" cy="1428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Ερμηνεία με “σπανιότητα”:</a:t>
            </a:r>
          </a:p>
          <a:p>
            <a:pPr lvl="1"/>
            <a:r>
              <a:rPr lang="el-GR" dirty="0" smtClean="0"/>
              <a:t>Τα κηπευτικά δίνουν υψηλό κέρδος/</a:t>
            </a:r>
            <a:r>
              <a:rPr lang="el-GR" dirty="0" err="1" smtClean="0"/>
              <a:t>στρ</a:t>
            </a:r>
            <a:r>
              <a:rPr lang="el-GR" dirty="0" smtClean="0"/>
              <a:t>, αλλά “απαιτούν” κεφάλαιο και κυρίως εργασία.</a:t>
            </a:r>
          </a:p>
          <a:p>
            <a:pPr lvl="1"/>
            <a:r>
              <a:rPr lang="el-GR" dirty="0" smtClean="0"/>
              <a:t>Το καλαμπόκι “απαιτεί” πολύ νερό.</a:t>
            </a:r>
          </a:p>
          <a:p>
            <a:pPr lvl="1"/>
            <a:r>
              <a:rPr lang="el-GR" dirty="0" smtClean="0"/>
              <a:t>Το σιτάρι είναι “φθηνό” σε πόρους, αλλά χαμηλότερο σε κέρδος/</a:t>
            </a:r>
            <a:r>
              <a:rPr lang="el-GR" dirty="0" err="1" smtClean="0"/>
              <a:t>στρ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 smtClean="0"/>
              <a:t>Οικονομική Επιστήμη: Σπανιότητα Πόρων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/>
              <a:t>Σενάριο Α: Όλα Κηπευτικά (50 </a:t>
            </a:r>
            <a:r>
              <a:rPr lang="el-GR" b="1" dirty="0" err="1"/>
              <a:t>στρ</a:t>
            </a:r>
            <a:r>
              <a:rPr lang="el-GR" b="1" dirty="0"/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Νερό: 50×350 = </a:t>
            </a:r>
            <a:r>
              <a:rPr lang="el-GR" b="1" dirty="0"/>
              <a:t>17.500 m³</a:t>
            </a:r>
            <a:r>
              <a:rPr lang="el-GR" dirty="0"/>
              <a:t> ❌ (πάνω από 12.000)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Κεφάλαιο: 50×900 = </a:t>
            </a:r>
            <a:r>
              <a:rPr lang="el-GR" b="1" dirty="0"/>
              <a:t>45.000€</a:t>
            </a:r>
            <a:r>
              <a:rPr lang="el-GR" dirty="0"/>
              <a:t> ❌ (πάνω από 30.000)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Εργασία: 50×6 = </a:t>
            </a:r>
            <a:r>
              <a:rPr lang="el-GR" b="1" dirty="0"/>
              <a:t>300 </a:t>
            </a:r>
            <a:r>
              <a:rPr lang="el-GR" b="1" dirty="0" err="1"/>
              <a:t>ημ</a:t>
            </a:r>
            <a:r>
              <a:rPr lang="el-GR" b="1" dirty="0"/>
              <a:t>.</a:t>
            </a:r>
            <a:r>
              <a:rPr lang="el-GR" dirty="0"/>
              <a:t> ❌ (πάνω από 120)</a:t>
            </a:r>
            <a:br>
              <a:rPr lang="el-GR" dirty="0"/>
            </a:br>
            <a:r>
              <a:rPr lang="el-GR" dirty="0"/>
              <a:t>➡️ </a:t>
            </a:r>
            <a:r>
              <a:rPr lang="el-GR" b="1" dirty="0"/>
              <a:t>Απορρίπτεται</a:t>
            </a:r>
            <a:r>
              <a:rPr lang="el-GR" dirty="0"/>
              <a:t>: η σπανιότητα πόρων το κάνει αδύνατο.</a:t>
            </a: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 smtClean="0"/>
              <a:t>Οικονομική Επιστήμη: Σπανιότητα Πόρων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4248584"/>
            <a:ext cx="9144000" cy="1655762"/>
          </a:xfrm>
        </p:spPr>
        <p:txBody>
          <a:bodyPr>
            <a:normAutofit/>
          </a:bodyPr>
          <a:lstStyle/>
          <a:p>
            <a:r>
              <a:rPr lang="el-GR" sz="4400" dirty="0" smtClean="0"/>
              <a:t>Διάλεξη </a:t>
            </a:r>
            <a:r>
              <a:rPr lang="el-GR" sz="4400" dirty="0" smtClean="0"/>
              <a:t>1</a:t>
            </a:r>
            <a:r>
              <a:rPr lang="en-US" sz="4400" dirty="0" smtClean="0"/>
              <a:t> &amp; 2</a:t>
            </a:r>
            <a:endParaRPr lang="en-US" sz="4400" dirty="0"/>
          </a:p>
        </p:txBody>
      </p:sp>
      <p:sp>
        <p:nvSpPr>
          <p:cNvPr id="4" name="Τίτλος 1"/>
          <p:cNvSpPr>
            <a:spLocks noGrp="1"/>
          </p:cNvSpPr>
          <p:nvPr>
            <p:ph type="ctrTitle"/>
          </p:nvPr>
        </p:nvSpPr>
        <p:spPr>
          <a:xfrm>
            <a:off x="1524000" y="1568337"/>
            <a:ext cx="9144000" cy="2387600"/>
          </a:xfrm>
        </p:spPr>
        <p:txBody>
          <a:bodyPr/>
          <a:lstStyle/>
          <a:p>
            <a:r>
              <a:rPr lang="el-GR" dirty="0" smtClean="0"/>
              <a:t>Αρχές Αγροτικής Οικονομίας &amp; Πολιτικής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Σενάριο Β: Όλα Καλαμπόκι (50 </a:t>
            </a:r>
            <a:r>
              <a:rPr lang="el-GR" b="1" dirty="0" err="1" smtClean="0"/>
              <a:t>στρ</a:t>
            </a:r>
            <a:r>
              <a:rPr lang="el-GR" b="1" dirty="0" smtClean="0"/>
              <a:t>.)</a:t>
            </a:r>
          </a:p>
          <a:p>
            <a:r>
              <a:rPr lang="el-GR" dirty="0" smtClean="0"/>
              <a:t>Νερό: 50×420 = </a:t>
            </a:r>
            <a:r>
              <a:rPr lang="el-GR" b="1" dirty="0" smtClean="0"/>
              <a:t>21.000 m³</a:t>
            </a:r>
            <a:r>
              <a:rPr lang="el-GR" dirty="0" smtClean="0"/>
              <a:t> ❌</a:t>
            </a:r>
          </a:p>
          <a:p>
            <a:r>
              <a:rPr lang="el-GR" dirty="0" smtClean="0"/>
              <a:t>Κεφάλαιο: 50×350 = </a:t>
            </a:r>
            <a:r>
              <a:rPr lang="el-GR" b="1" dirty="0" smtClean="0"/>
              <a:t>17.500€</a:t>
            </a:r>
            <a:r>
              <a:rPr lang="el-GR" dirty="0" smtClean="0"/>
              <a:t> ✅</a:t>
            </a:r>
          </a:p>
          <a:p>
            <a:r>
              <a:rPr lang="el-GR" dirty="0" smtClean="0"/>
              <a:t>Εργασία: 50×1,2 = </a:t>
            </a:r>
            <a:r>
              <a:rPr lang="el-GR" b="1" dirty="0" smtClean="0"/>
              <a:t>60 </a:t>
            </a:r>
            <a:r>
              <a:rPr lang="el-GR" b="1" dirty="0" err="1" smtClean="0"/>
              <a:t>ημ</a:t>
            </a:r>
            <a:r>
              <a:rPr lang="el-GR" b="1" dirty="0" smtClean="0"/>
              <a:t>.</a:t>
            </a:r>
            <a:r>
              <a:rPr lang="el-GR" dirty="0" smtClean="0"/>
              <a:t> ✅</a:t>
            </a:r>
            <a:br>
              <a:rPr lang="el-GR" dirty="0" smtClean="0"/>
            </a:br>
            <a:r>
              <a:rPr lang="el-GR" dirty="0" smtClean="0"/>
              <a:t>➡️ </a:t>
            </a:r>
            <a:r>
              <a:rPr lang="el-GR" b="1" dirty="0" smtClean="0"/>
              <a:t>Απορρίπτεται</a:t>
            </a:r>
            <a:r>
              <a:rPr lang="el-GR" dirty="0" smtClean="0"/>
              <a:t>: “σταματάει” στον σπάνιο πόρο </a:t>
            </a:r>
            <a:r>
              <a:rPr lang="el-GR" b="1" dirty="0" smtClean="0"/>
              <a:t>νερό</a:t>
            </a:r>
            <a:r>
              <a:rPr lang="el-GR" dirty="0" smtClean="0"/>
              <a:t>.</a:t>
            </a:r>
          </a:p>
          <a:p>
            <a:endParaRPr lang="en-US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 smtClean="0"/>
              <a:t>Οικονομική Επιστήμη: Σπανιότητα Πόρων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199" y="1825625"/>
            <a:ext cx="10658475" cy="4351338"/>
          </a:xfrm>
        </p:spPr>
        <p:txBody>
          <a:bodyPr>
            <a:normAutofit/>
          </a:bodyPr>
          <a:lstStyle/>
          <a:p>
            <a:r>
              <a:rPr lang="el-GR" b="1" dirty="0" smtClean="0"/>
              <a:t>Σενάριο Γ: Μικτό (10 </a:t>
            </a:r>
            <a:r>
              <a:rPr lang="el-GR" b="1" dirty="0" err="1" smtClean="0"/>
              <a:t>στρ</a:t>
            </a:r>
            <a:r>
              <a:rPr lang="el-GR" b="1" dirty="0" smtClean="0"/>
              <a:t>. Κηπευτικά + 25 </a:t>
            </a:r>
            <a:r>
              <a:rPr lang="el-GR" b="1" dirty="0" err="1" smtClean="0"/>
              <a:t>στρ</a:t>
            </a:r>
            <a:r>
              <a:rPr lang="el-GR" b="1" dirty="0" smtClean="0"/>
              <a:t>. Βαμβάκι + 15 </a:t>
            </a:r>
            <a:r>
              <a:rPr lang="el-GR" b="1" dirty="0" err="1" smtClean="0"/>
              <a:t>στρ</a:t>
            </a:r>
            <a:r>
              <a:rPr lang="el-GR" b="1" dirty="0" smtClean="0"/>
              <a:t>. Σιτάρι)</a:t>
            </a:r>
          </a:p>
          <a:p>
            <a:r>
              <a:rPr lang="el-GR" dirty="0" smtClean="0"/>
              <a:t>Νερό: 10×350 + 25×280 + 15×60 = 3.500 + 7.000 + 900 = </a:t>
            </a:r>
            <a:r>
              <a:rPr lang="el-GR" b="1" dirty="0" smtClean="0"/>
              <a:t>11.400 m³</a:t>
            </a:r>
            <a:r>
              <a:rPr lang="el-GR" dirty="0" smtClean="0"/>
              <a:t> ✅</a:t>
            </a:r>
          </a:p>
          <a:p>
            <a:r>
              <a:rPr lang="el-GR" dirty="0" smtClean="0"/>
              <a:t>Κεφάλαιο: 10×900 + 25×300 + 15×120 = 9.000 + 7.500 + 1.800 = </a:t>
            </a:r>
            <a:r>
              <a:rPr lang="el-GR" b="1" dirty="0" smtClean="0"/>
              <a:t>18.300€</a:t>
            </a:r>
            <a:r>
              <a:rPr lang="el-GR" dirty="0" smtClean="0"/>
              <a:t> ✅</a:t>
            </a:r>
          </a:p>
          <a:p>
            <a:r>
              <a:rPr lang="el-GR" dirty="0" smtClean="0"/>
              <a:t>Εργασία: 10×6 + 25×1,5 + 15×0,5 = 60 + 37,5 + 7,5 = </a:t>
            </a:r>
            <a:r>
              <a:rPr lang="el-GR" b="1" dirty="0" smtClean="0"/>
              <a:t>105 </a:t>
            </a:r>
            <a:r>
              <a:rPr lang="el-GR" b="1" dirty="0" err="1" smtClean="0"/>
              <a:t>ημ</a:t>
            </a:r>
            <a:r>
              <a:rPr lang="el-GR" b="1" dirty="0" smtClean="0"/>
              <a:t>.</a:t>
            </a:r>
            <a:r>
              <a:rPr lang="el-GR" dirty="0" smtClean="0"/>
              <a:t> ✅</a:t>
            </a:r>
          </a:p>
          <a:p>
            <a:r>
              <a:rPr lang="el-GR" dirty="0" smtClean="0"/>
              <a:t>Μικτό κέρδος: 10×600 + 25×200 + 15×100 = 6.000 + 5.000 + 1.500 = </a:t>
            </a:r>
            <a:r>
              <a:rPr lang="el-GR" b="1" dirty="0" smtClean="0"/>
              <a:t>12.500€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➡️ </a:t>
            </a:r>
            <a:r>
              <a:rPr lang="el-GR" b="1" dirty="0" smtClean="0"/>
              <a:t>Εφικτό</a:t>
            </a:r>
            <a:r>
              <a:rPr lang="el-GR" dirty="0" smtClean="0"/>
              <a:t>: αξιοποιεί τους σπάνιους πόρους χωρίς να τους υπερβεί.</a:t>
            </a:r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0" y="384175"/>
            <a:ext cx="10515600" cy="1325563"/>
          </a:xfrm>
        </p:spPr>
        <p:txBody>
          <a:bodyPr/>
          <a:lstStyle/>
          <a:p>
            <a:r>
              <a:rPr lang="el-GR" dirty="0" smtClean="0"/>
              <a:t>Οικονομική Επιστήμη: Σπανιότητα Πόρων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199" y="1825625"/>
            <a:ext cx="10658475" cy="4351338"/>
          </a:xfrm>
        </p:spPr>
        <p:txBody>
          <a:bodyPr>
            <a:normAutofit/>
          </a:bodyPr>
          <a:lstStyle/>
          <a:p>
            <a:r>
              <a:rPr lang="el-GR" b="1" dirty="0" smtClean="0"/>
              <a:t>Σενάριο Γ: Μικτό (10 </a:t>
            </a:r>
            <a:r>
              <a:rPr lang="el-GR" b="1" dirty="0" err="1" smtClean="0"/>
              <a:t>στρ</a:t>
            </a:r>
            <a:r>
              <a:rPr lang="el-GR" b="1" dirty="0" smtClean="0"/>
              <a:t>. Κηπευτικά + 25 </a:t>
            </a:r>
            <a:r>
              <a:rPr lang="el-GR" b="1" dirty="0" err="1" smtClean="0"/>
              <a:t>στρ</a:t>
            </a:r>
            <a:r>
              <a:rPr lang="el-GR" b="1" dirty="0" smtClean="0"/>
              <a:t>. Βαμβάκι + 15 </a:t>
            </a:r>
            <a:r>
              <a:rPr lang="el-GR" b="1" dirty="0" err="1" smtClean="0"/>
              <a:t>στρ</a:t>
            </a:r>
            <a:r>
              <a:rPr lang="el-GR" b="1" dirty="0" smtClean="0"/>
              <a:t>. Σιτάρι)</a:t>
            </a:r>
          </a:p>
          <a:p>
            <a:r>
              <a:rPr lang="el-GR" b="1" dirty="0" smtClean="0"/>
              <a:t>Μπορείτε να βρείτε εδώ πιθανούς περιορισμούς και προβλήματα που δεν αποτυπώνονται στα νούμερα;</a:t>
            </a:r>
          </a:p>
          <a:p>
            <a:r>
              <a:rPr lang="el-GR" b="1" dirty="0" smtClean="0"/>
              <a:t>Μπορείτε να βρείτε άλλα πιθανά παράπλευρα οφέλη;</a:t>
            </a:r>
            <a:endParaRPr lang="el-GR" dirty="0" smtClean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0" y="384175"/>
            <a:ext cx="10515600" cy="1325563"/>
          </a:xfrm>
        </p:spPr>
        <p:txBody>
          <a:bodyPr/>
          <a:lstStyle/>
          <a:p>
            <a:r>
              <a:rPr lang="el-GR" dirty="0" smtClean="0"/>
              <a:t>Οικονομική Επιστήμη: Σπανιότητα Πόρων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199" y="1825625"/>
            <a:ext cx="10658475" cy="4351338"/>
          </a:xfrm>
        </p:spPr>
        <p:txBody>
          <a:bodyPr>
            <a:normAutofit/>
          </a:bodyPr>
          <a:lstStyle/>
          <a:p>
            <a:r>
              <a:rPr lang="el-GR" b="1" dirty="0" smtClean="0"/>
              <a:t>Σενάριο Γ: Μικτό (10 </a:t>
            </a:r>
            <a:r>
              <a:rPr lang="el-GR" b="1" dirty="0" err="1" smtClean="0"/>
              <a:t>στρ</a:t>
            </a:r>
            <a:r>
              <a:rPr lang="el-GR" b="1" dirty="0" smtClean="0"/>
              <a:t>. Κηπευτικά + 25 </a:t>
            </a:r>
            <a:r>
              <a:rPr lang="el-GR" b="1" dirty="0" err="1" smtClean="0"/>
              <a:t>στρ</a:t>
            </a:r>
            <a:r>
              <a:rPr lang="el-GR" b="1" dirty="0" smtClean="0"/>
              <a:t>. Βαμβάκι + 15 </a:t>
            </a:r>
            <a:r>
              <a:rPr lang="el-GR" b="1" dirty="0" err="1" smtClean="0"/>
              <a:t>στρ</a:t>
            </a:r>
            <a:r>
              <a:rPr lang="el-GR" b="1" dirty="0" smtClean="0"/>
              <a:t>. Σιτάρι)</a:t>
            </a:r>
          </a:p>
          <a:p>
            <a:r>
              <a:rPr lang="el-GR" b="1" dirty="0" smtClean="0"/>
              <a:t>Μπορείτε να βρείτε εδώ πιθανούς περιορισμούς και προβλήματα που δεν αποτυπώνονται στα νούμερα;</a:t>
            </a:r>
          </a:p>
          <a:p>
            <a:pPr lvl="1"/>
            <a:r>
              <a:rPr lang="el-GR" dirty="0" smtClean="0"/>
              <a:t>Αξιοποίηση εξοπλισμού;</a:t>
            </a:r>
          </a:p>
          <a:p>
            <a:pPr lvl="1"/>
            <a:r>
              <a:rPr lang="el-GR" dirty="0" smtClean="0"/>
              <a:t>Εμπειρία σε όλες τις καλλιέργειες;</a:t>
            </a:r>
          </a:p>
          <a:p>
            <a:pPr lvl="1"/>
            <a:r>
              <a:rPr lang="el-GR" dirty="0" smtClean="0"/>
              <a:t>Μειωμένη διαπραγματευτική ισχύς στην τιμή;</a:t>
            </a:r>
          </a:p>
          <a:p>
            <a:r>
              <a:rPr lang="el-GR" b="1" dirty="0" smtClean="0"/>
              <a:t>Μπορείτε να βρείτε άλλα πιθανά παράπλευρα οφέλη;</a:t>
            </a:r>
          </a:p>
          <a:p>
            <a:pPr lvl="1"/>
            <a:r>
              <a:rPr lang="el-GR" dirty="0" smtClean="0"/>
              <a:t>Μείωση του ρίσκου;</a:t>
            </a:r>
          </a:p>
          <a:p>
            <a:pPr lvl="1"/>
            <a:r>
              <a:rPr lang="el-GR" dirty="0" smtClean="0"/>
              <a:t>Βέλτιστη εποχικότητα για </a:t>
            </a:r>
            <a:r>
              <a:rPr lang="el-GR" dirty="0" err="1" smtClean="0"/>
              <a:t>ανθρωποημέρες</a:t>
            </a:r>
            <a:r>
              <a:rPr lang="el-GR" dirty="0" smtClean="0"/>
              <a:t>;</a:t>
            </a:r>
            <a:r>
              <a:rPr lang="el-GR" b="1" dirty="0" smtClean="0"/>
              <a:t> </a:t>
            </a:r>
            <a:endParaRPr lang="el-GR" dirty="0" smtClean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0" y="384175"/>
            <a:ext cx="10515600" cy="1325563"/>
          </a:xfrm>
        </p:spPr>
        <p:txBody>
          <a:bodyPr/>
          <a:lstStyle/>
          <a:p>
            <a:r>
              <a:rPr lang="el-GR" dirty="0" smtClean="0"/>
              <a:t>Οικονομική Επιστήμη: Σπανιότητα Πόρων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Οικονομική Επιστήμη: Κόστος Ευκαιρίας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l-GR" b="1" dirty="0" smtClean="0"/>
              <a:t>Κόστος ευκαιρίας:</a:t>
            </a:r>
            <a:r>
              <a:rPr lang="el-GR" dirty="0" smtClean="0"/>
              <a:t> Κάθε επιλογή έχει κόστος: είναι η </a:t>
            </a:r>
            <a:r>
              <a:rPr lang="el-GR" b="1" dirty="0" smtClean="0"/>
              <a:t>αξία της καλύτερης εναλλακτικής</a:t>
            </a:r>
            <a:r>
              <a:rPr lang="el-GR" dirty="0" smtClean="0"/>
              <a:t> που θυσιάζεται (π.χ. αν καλλιεργήσω βαμβάκι, δεν καλλιεργώ σιτάρι στο ίδιο χωράφι).</a:t>
            </a:r>
          </a:p>
          <a:p>
            <a:pPr lvl="1" algn="just"/>
            <a:r>
              <a:rPr lang="el-GR" b="1" i="1" u="sng" dirty="0"/>
              <a:t>Τι σημαίνει πρακτικά: </a:t>
            </a:r>
            <a:r>
              <a:rPr lang="el-GR" dirty="0" smtClean="0"/>
              <a:t>Κόστος ευκαιρίας είναι το όφελος που χάνεται όταν επιλέγουμε μια λύση αντί για την καλύτερη διαθέσιμη εναλλακτική.</a:t>
            </a:r>
          </a:p>
          <a:p>
            <a:pPr lvl="1" algn="just"/>
            <a:r>
              <a:rPr lang="el-GR" b="1" i="1" u="sng" dirty="0"/>
              <a:t>Δεν είναι πάντα “χρήματα”: </a:t>
            </a:r>
            <a:r>
              <a:rPr lang="el-GR" dirty="0" smtClean="0"/>
              <a:t>Μπορεί να εκφραστεί ως χαμένο κέρδος, αλλά και ως χαμένος χρόνος, χαμένη παραγωγή, χαμένη ασφάλεια (μικρότερο ρίσκο) ή χαμένη ευελιξία (π.χ. δέσμευση κεφαλαίου/γη για χρόνια).</a:t>
            </a:r>
          </a:p>
          <a:p>
            <a:pPr lvl="1" algn="just"/>
            <a:r>
              <a:rPr lang="el-GR" b="1" i="1" u="sng" dirty="0"/>
              <a:t>Υπάρχει μόνο όταν υπάρχουν περιορισμοί: </a:t>
            </a:r>
            <a:r>
              <a:rPr lang="el-GR" dirty="0" smtClean="0"/>
              <a:t>Αν οι πόροι (γη, νερό, κεφάλαιο, εργασία) ήταν απεριόριστοι, δεν θα υπήρχε κόστος ευκαιρίας. Προκύπτει επειδή η επιλογή δεσμεύει έναν σπάνιο πόρο και αποκλείει άλλες χρήσεις του.</a:t>
            </a:r>
          </a:p>
          <a:p>
            <a:pPr lvl="1" algn="just"/>
            <a:r>
              <a:rPr lang="el-GR" b="1" i="1" u="sng" dirty="0" smtClean="0"/>
              <a:t>Είναι εργαλείο σύγκρισης αποφάσεων:</a:t>
            </a:r>
            <a:r>
              <a:rPr lang="el-GR" dirty="0" smtClean="0"/>
              <a:t> Μας βοηθά να κρίνουμε αν μια επιλογή “αξίζει”, συγκρίνοντας όχι μόνο το άμεσο αποτέλεσμα, αλλά και τι θυσιάζουμε από την καλύτερη εναλλακτική (άρα οδηγεί σε πιο ορθολογικές αποφάσεις).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Οικονομική Επιστήμη: Κόστος Ευκαιρίας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 smtClean="0"/>
              <a:t>Παράδειγμα:</a:t>
            </a:r>
          </a:p>
          <a:p>
            <a:pPr lvl="1" algn="just"/>
            <a:r>
              <a:rPr lang="el-GR" dirty="0" smtClean="0"/>
              <a:t>Πλαίσιο (θερμοκήπιο 10 </a:t>
            </a:r>
            <a:r>
              <a:rPr lang="el-GR" dirty="0" err="1" smtClean="0"/>
              <a:t>στρ</a:t>
            </a:r>
            <a:r>
              <a:rPr lang="el-GR" dirty="0" smtClean="0"/>
              <a:t>.):</a:t>
            </a:r>
            <a:r>
              <a:rPr lang="en-US" dirty="0" smtClean="0"/>
              <a:t> </a:t>
            </a:r>
            <a:r>
              <a:rPr lang="el-GR" dirty="0" smtClean="0"/>
              <a:t>Καθαρά κέρδη προηγούμενης περιόδου: 80.000€</a:t>
            </a:r>
          </a:p>
          <a:p>
            <a:pPr lvl="1" algn="just"/>
            <a:r>
              <a:rPr lang="el-GR" dirty="0" smtClean="0"/>
              <a:t>Διαθέσιμο ποσό προς αξιοποίηση: 40.000€ </a:t>
            </a:r>
          </a:p>
          <a:p>
            <a:pPr lvl="1" algn="just"/>
            <a:r>
              <a:rPr lang="el-GR" dirty="0" smtClean="0"/>
              <a:t>Επιλογές χρήσης των 40.000€:</a:t>
            </a:r>
          </a:p>
          <a:p>
            <a:pPr lvl="2" algn="just"/>
            <a:r>
              <a:rPr lang="el-GR" b="1" i="1" u="sng" dirty="0" smtClean="0"/>
              <a:t>Επένδυση Α</a:t>
            </a:r>
            <a:r>
              <a:rPr lang="el-GR" dirty="0" smtClean="0"/>
              <a:t>: Αναβάθμιση άρδευσης–λίπανσης (υδρολίπανση + αισθητήρες + αυτοματισμοί)</a:t>
            </a:r>
          </a:p>
          <a:p>
            <a:pPr lvl="2" algn="just"/>
            <a:r>
              <a:rPr lang="el-GR" sz="2100" b="1" i="1" u="sng" dirty="0"/>
              <a:t>Επένδυση Β</a:t>
            </a:r>
            <a:r>
              <a:rPr lang="el-GR" dirty="0" smtClean="0"/>
              <a:t>: Εξοικονόμηση ενέργειας (</a:t>
            </a:r>
            <a:r>
              <a:rPr lang="el-GR" dirty="0" err="1" smtClean="0"/>
              <a:t>θερμοκουρτίνες</a:t>
            </a:r>
            <a:r>
              <a:rPr lang="el-GR" dirty="0" smtClean="0"/>
              <a:t> + μικρές μονώσεις/στεγανοποιήσεις)</a:t>
            </a:r>
          </a:p>
          <a:p>
            <a:pPr lvl="2" algn="just"/>
            <a:r>
              <a:rPr lang="el-GR" sz="2100" b="1" i="1" u="sng" dirty="0"/>
              <a:t>Εναλλακτική εκτός εκμετάλλευσης</a:t>
            </a:r>
            <a:r>
              <a:rPr lang="el-GR" dirty="0" smtClean="0"/>
              <a:t>: Ανακαίνιση σπιτιού ίδιου ποσού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Βασική υπόθεση παραγωγής/κόστους (πριν τις επενδύσεις):</a:t>
            </a:r>
          </a:p>
          <a:p>
            <a:pPr lvl="1"/>
            <a:r>
              <a:rPr lang="el-GR" dirty="0" smtClean="0"/>
              <a:t>Ετήσιος τζίρος θερμοκηπίου: 500.000€</a:t>
            </a:r>
          </a:p>
          <a:p>
            <a:pPr lvl="1"/>
            <a:r>
              <a:rPr lang="el-GR" dirty="0" smtClean="0"/>
              <a:t>Ετήσια λειτουργικά κόστη: 420.000€</a:t>
            </a:r>
          </a:p>
          <a:p>
            <a:pPr lvl="1"/>
            <a:r>
              <a:rPr lang="el-GR" dirty="0" smtClean="0"/>
              <a:t>Κέρδος προ επένδυσης (σταθεροποιημένο): 80.000€</a:t>
            </a:r>
          </a:p>
          <a:p>
            <a:r>
              <a:rPr lang="el-GR" dirty="0" smtClean="0"/>
              <a:t>Επένδυση Α (40.000€) – Υδρολίπανση/αυτοματισμοί: Αναμενόμενη επίδραση:</a:t>
            </a:r>
          </a:p>
          <a:p>
            <a:pPr lvl="1"/>
            <a:r>
              <a:rPr lang="el-GR" dirty="0" smtClean="0"/>
              <a:t>+6% σε εμπορεύσιμη παραγωγή/έσοδα λόγω καλύτερης θρέψης και ομοιομορφίας</a:t>
            </a:r>
          </a:p>
          <a:p>
            <a:pPr lvl="1"/>
            <a:r>
              <a:rPr lang="el-GR" dirty="0" smtClean="0"/>
              <a:t>-2% σε κόστος εισροών (λίπανση/νερό/απώλειες)</a:t>
            </a:r>
          </a:p>
          <a:p>
            <a:pPr lvl="1"/>
            <a:r>
              <a:rPr lang="el-GR" dirty="0" smtClean="0"/>
              <a:t>Υπολογισμός ετήσιου οφέλους:</a:t>
            </a:r>
          </a:p>
          <a:p>
            <a:pPr lvl="2"/>
            <a:r>
              <a:rPr lang="el-GR" dirty="0" smtClean="0"/>
              <a:t>Αύξηση εσόδων: 500.000€ × 6% = +30.000€	</a:t>
            </a:r>
          </a:p>
          <a:p>
            <a:pPr lvl="2"/>
            <a:r>
              <a:rPr lang="el-GR" dirty="0" smtClean="0"/>
              <a:t>Μείωση κόστους: 420.000€ × 2% = +8.400€</a:t>
            </a:r>
          </a:p>
          <a:p>
            <a:pPr lvl="1"/>
            <a:r>
              <a:rPr lang="el-GR" b="1" i="1" u="sng" dirty="0" smtClean="0"/>
              <a:t>Συνολικό ετήσιο καθαρό όφελος ≈ 38.400€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 smtClean="0"/>
              <a:t>Οικονομική Επιστήμη: Κόστος Ευκαιρίας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Επένδυση Β (40.000€) – </a:t>
            </a:r>
            <a:r>
              <a:rPr lang="el-GR" dirty="0" err="1" smtClean="0"/>
              <a:t>Θερμοκουρτίνες</a:t>
            </a:r>
            <a:r>
              <a:rPr lang="el-GR" dirty="0" smtClean="0"/>
              <a:t> / μόνωση: Αναμενόμενη επίδραση:</a:t>
            </a:r>
          </a:p>
          <a:p>
            <a:pPr lvl="1"/>
            <a:r>
              <a:rPr lang="el-GR" dirty="0" smtClean="0"/>
              <a:t>-12% στο κόστος θέρμανσης/ενέργειας(προαιρετικά) </a:t>
            </a:r>
          </a:p>
          <a:p>
            <a:pPr lvl="1"/>
            <a:r>
              <a:rPr lang="el-GR" dirty="0" smtClean="0"/>
              <a:t>+1% σε ποιότητα/πρώιμη παραγωγή λόγω καλύτερου μικροκλίματος</a:t>
            </a:r>
          </a:p>
          <a:p>
            <a:pPr lvl="1"/>
            <a:r>
              <a:rPr lang="el-GR" dirty="0" smtClean="0"/>
              <a:t>Υποθέτουμε ότι το ενεργειακό κόστος μέσα στα 420.000€ είναι 90.000€/έτος</a:t>
            </a:r>
          </a:p>
          <a:p>
            <a:pPr lvl="1"/>
            <a:r>
              <a:rPr lang="el-GR" dirty="0" smtClean="0"/>
              <a:t>Υπολογισμός ετήσιου οφέλους:</a:t>
            </a:r>
          </a:p>
          <a:p>
            <a:pPr lvl="2"/>
            <a:r>
              <a:rPr lang="el-GR" dirty="0" smtClean="0"/>
              <a:t>Μείωση ενέργειας: 90.000€ × 12% = +10.800€</a:t>
            </a:r>
          </a:p>
          <a:p>
            <a:pPr lvl="2"/>
            <a:r>
              <a:rPr lang="el-GR" dirty="0" smtClean="0"/>
              <a:t>Μικρή αύξηση εσόδων: 500.000€ × 1% = +5.000€</a:t>
            </a:r>
          </a:p>
          <a:p>
            <a:pPr lvl="1"/>
            <a:r>
              <a:rPr lang="el-GR" b="1" i="1" u="sng" dirty="0" smtClean="0"/>
              <a:t>Συνολικό ετήσιο καθαρό όφελος ≈ 15.800€ </a:t>
            </a:r>
          </a:p>
          <a:p>
            <a:r>
              <a:rPr lang="el-GR" dirty="0" smtClean="0"/>
              <a:t>Ανακαίνιση σπιτιού (40.000€):</a:t>
            </a:r>
          </a:p>
          <a:p>
            <a:pPr lvl="1"/>
            <a:r>
              <a:rPr lang="el-GR" dirty="0" smtClean="0"/>
              <a:t>Οικονομική επίδραση στην εκμετάλλευση: 0€ άμεσο ετήσιο όφελος Πιθανό έμμεσο όφελος: Βελτίωση ποιότητας ζωής/άνεσης, πιθανή αύξηση αξίας ακινήτου (όχι “ταμειακό” κέρδος από το θερμοκήπιο)</a:t>
            </a:r>
          </a:p>
          <a:p>
            <a:pPr lvl="1"/>
            <a:r>
              <a:rPr lang="el-GR" dirty="0" smtClean="0"/>
              <a:t>Άρα, σε όρους επιχείρησης, πρόκειται για κατανάλωση/επένδυση εκτός παραγωγής.</a:t>
            </a: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 smtClean="0"/>
              <a:t>Οικονομική Επιστήμη: Κόστος Ευκαιρίας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 smtClean="0"/>
              <a:t>Κόστος ευκαιρίας</a:t>
            </a:r>
            <a:r>
              <a:rPr lang="el-GR" dirty="0" smtClean="0"/>
              <a:t>: Αν ο καλλιεργητής κάνει ανακαίνιση σπιτιού, θυσιάζει το καθαρό ετήσιο όφελος που θα έφερνε η καλύτερη αγροτική επένδυση.</a:t>
            </a:r>
          </a:p>
          <a:p>
            <a:r>
              <a:rPr lang="el-GR" dirty="0" smtClean="0"/>
              <a:t>Με βάση τα παραπάνω:</a:t>
            </a:r>
          </a:p>
          <a:p>
            <a:pPr lvl="1"/>
            <a:r>
              <a:rPr lang="el-GR" dirty="0" smtClean="0"/>
              <a:t>Καλύτερη αγροτική επιλογή είναι η Επένδυση Α (38.400€/έτος).</a:t>
            </a:r>
          </a:p>
          <a:p>
            <a:pPr lvl="1"/>
            <a:r>
              <a:rPr lang="el-GR" dirty="0" smtClean="0"/>
              <a:t>Κόστος ευκαιρίας της ανακαίνισης = ~38.400€ καθαρό όφελος τον χρόνο (που δεν θα μπει στο ταμείο της εκμετάλλευσης).</a:t>
            </a:r>
          </a:p>
          <a:p>
            <a:pPr lvl="1"/>
            <a:r>
              <a:rPr lang="el-GR" dirty="0" smtClean="0"/>
              <a:t>Αν επιλέξει Επένδυση Β αντί της Α: Κόστος ευκαιρίας = 38.400€ − 15.800€ = 22.600€ καθαρό όφελος/έτος που “χάνει” σε σχέση με την καλύτερη εναλλακτική. </a:t>
            </a:r>
            <a:endParaRPr lang="el-GR" b="1" i="1" u="sng" dirty="0" smtClean="0"/>
          </a:p>
          <a:p>
            <a:r>
              <a:rPr lang="el-GR" b="1" i="1" u="sng" dirty="0" smtClean="0"/>
              <a:t>Συμπέρασμα για απόφαση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Αν το κριτήριο είναι μέγιστη ενίσχυση κερδοφορίας του θερμοκηπίου → Επένδυση Α.</a:t>
            </a:r>
          </a:p>
          <a:p>
            <a:pPr lvl="1"/>
            <a:r>
              <a:rPr lang="el-GR" dirty="0" smtClean="0"/>
              <a:t>Αν το κριτήριο είναι μείωση ρίσκου (π.χ. ασταθείς τιμές ενέργειας) και σταθερότερο κόστος → η Επένδυση Β μπορεί να “κερδίζει” παρότι έχει μικρότερο ετήσιο όφελος.</a:t>
            </a:r>
          </a:p>
          <a:p>
            <a:pPr lvl="1"/>
            <a:r>
              <a:rPr lang="el-GR" dirty="0" smtClean="0"/>
              <a:t>Αν το κριτήριο είναι οικογενειακή ευημερία/ανάγκες στέγασης, η ανακαίνιση μπορεί να επιλεγεί, αλλά με σαφή επίγνωση του κόστους ευκαιρίας σε χαμένο αγροτικό εισόδημα.</a:t>
            </a:r>
            <a:endParaRPr lang="en-US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 smtClean="0"/>
              <a:t>Οικονομική Επιστήμη: Κόστος Ευκαιρίας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Τώρα αναλύστε τα παραπάνω με βάση τα εξής σενάρια:</a:t>
            </a:r>
          </a:p>
          <a:p>
            <a:pPr lvl="1"/>
            <a:r>
              <a:rPr lang="el-GR" dirty="0" smtClean="0"/>
              <a:t>Εμπόλεμη σύγκρουση στη Μέση Ανατολή και αύξηση της τιμής του πετρελαίου σε πάνω από 120 $ / βαρέλι.</a:t>
            </a:r>
          </a:p>
          <a:p>
            <a:pPr lvl="1"/>
            <a:r>
              <a:rPr lang="el-GR" dirty="0" smtClean="0"/>
              <a:t>Πλήρης απελευθέρωση των εισαγωγών κηπευτικών από Βόρεια Αφρική που φτάνουν σε τιμές 25% κάτω των Ελληνικών.</a:t>
            </a:r>
          </a:p>
          <a:p>
            <a:pPr lvl="1"/>
            <a:r>
              <a:rPr lang="el-GR" dirty="0" smtClean="0"/>
              <a:t>Αύξηση του τουριστικού κύματος κατά 100 % στην Ελλάδα λόγω του κλεισίματος του τουρισμού στη Μέση Ανατολή.</a:t>
            </a:r>
          </a:p>
          <a:p>
            <a:pPr lvl="1"/>
            <a:r>
              <a:rPr lang="el-GR" dirty="0" smtClean="0"/>
              <a:t>ΌΛΑ ΜΑΖΙ </a:t>
            </a:r>
            <a:endParaRPr lang="en-US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 smtClean="0"/>
              <a:t>Οικονομική Επιστήμη: Κόστος Ευκαιρίας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Θρασύβουλος </a:t>
            </a:r>
            <a:r>
              <a:rPr lang="el-GR" dirty="0" err="1" smtClean="0"/>
              <a:t>Μανιός</a:t>
            </a:r>
            <a:r>
              <a:rPr lang="el-GR" dirty="0" smtClean="0"/>
              <a:t>	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Τμήμα Γεωργικής Βιολογίας και Βιοτεχνολογίας, ΓΠΑ, 1995</a:t>
            </a:r>
          </a:p>
          <a:p>
            <a:r>
              <a:rPr lang="en-US" dirty="0" smtClean="0"/>
              <a:t>School of Civil Engineering, University of Leeds, </a:t>
            </a:r>
            <a:r>
              <a:rPr lang="en-GB" dirty="0" smtClean="0"/>
              <a:t>PhD</a:t>
            </a:r>
            <a:r>
              <a:rPr lang="el-GR" dirty="0" smtClean="0"/>
              <a:t>, </a:t>
            </a:r>
            <a:r>
              <a:rPr lang="en-US" dirty="0" smtClean="0"/>
              <a:t>2000</a:t>
            </a:r>
            <a:endParaRPr lang="el-GR" dirty="0" smtClean="0"/>
          </a:p>
          <a:p>
            <a:r>
              <a:rPr lang="el-GR" dirty="0" smtClean="0"/>
              <a:t>Τμήμα Χημικών Μηχανικών, Πανεπιστημίου Πατρών, 2004</a:t>
            </a:r>
            <a:endParaRPr lang="en-GB" dirty="0" smtClean="0"/>
          </a:p>
          <a:p>
            <a:r>
              <a:rPr lang="el-GR" dirty="0" smtClean="0"/>
              <a:t>Τμήμα </a:t>
            </a:r>
            <a:r>
              <a:rPr lang="el-GR" dirty="0" err="1" smtClean="0"/>
              <a:t>Θερμοκηπιακών</a:t>
            </a:r>
            <a:r>
              <a:rPr lang="el-GR" dirty="0" smtClean="0"/>
              <a:t> Καλλιεργειών και Ανθοκομίας, ΤΕΙ Κρήτης, 2005 </a:t>
            </a:r>
          </a:p>
          <a:p>
            <a:r>
              <a:rPr lang="el-GR" dirty="0" smtClean="0"/>
              <a:t>Πρόεδρος Τμήματος, 2014 – 2017</a:t>
            </a:r>
          </a:p>
          <a:p>
            <a:r>
              <a:rPr lang="el-GR" dirty="0" smtClean="0"/>
              <a:t>Δ/</a:t>
            </a:r>
            <a:r>
              <a:rPr lang="el-GR" dirty="0" err="1" smtClean="0"/>
              <a:t>ντης</a:t>
            </a:r>
            <a:r>
              <a:rPr lang="el-GR" dirty="0" smtClean="0"/>
              <a:t> Μεταπτυχιακού, 2015 – 2017</a:t>
            </a:r>
          </a:p>
          <a:p>
            <a:r>
              <a:rPr lang="el-GR" dirty="0" smtClean="0"/>
              <a:t>Αντιπρύτανης Οικονομικών Προγραμματισμού και Ανάπτυξης, ΤΕΙ Κρήτης (2017-2019), Ελληνικό Μεσογειακό Πανεπιστήμιο (2019-2022)</a:t>
            </a:r>
          </a:p>
          <a:p>
            <a:r>
              <a:rPr lang="el-GR" dirty="0" smtClean="0"/>
              <a:t>Μέλος Συμβουλίου Διοίκησης ΕΛΜΕΠΑ, 2022 – σήμερα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Κόστος Ευκαιρίας &amp; Σπανιότητα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/>
              <a:t>Το “κόστος ευκαιρίας” μέσα από τη </a:t>
            </a:r>
            <a:r>
              <a:rPr lang="en-US" b="1" dirty="0" smtClean="0"/>
              <a:t>“</a:t>
            </a:r>
            <a:r>
              <a:rPr lang="el-GR" b="1" dirty="0" smtClean="0"/>
              <a:t>σπανιότητα</a:t>
            </a:r>
            <a:r>
              <a:rPr lang="en-US" b="1" dirty="0" smtClean="0"/>
              <a:t>”:</a:t>
            </a:r>
            <a:r>
              <a:rPr lang="el-GR" b="1" dirty="0" smtClean="0"/>
              <a:t> </a:t>
            </a:r>
          </a:p>
          <a:p>
            <a:r>
              <a:rPr lang="el-GR" dirty="0" smtClean="0"/>
              <a:t>Επειδή το </a:t>
            </a:r>
            <a:r>
              <a:rPr lang="el-GR" b="1" dirty="0" smtClean="0"/>
              <a:t>νερό είναι σπάνιο</a:t>
            </a:r>
            <a:r>
              <a:rPr lang="el-GR" dirty="0" smtClean="0"/>
              <a:t>, έχει μεγάλη αξία. Δες το εξής:</a:t>
            </a:r>
          </a:p>
          <a:p>
            <a:r>
              <a:rPr lang="el-GR" dirty="0" smtClean="0"/>
              <a:t>Αν μεταφέρουμε </a:t>
            </a:r>
            <a:r>
              <a:rPr lang="el-GR" b="1" dirty="0" smtClean="0"/>
              <a:t>1 στρέμμα</a:t>
            </a:r>
            <a:r>
              <a:rPr lang="el-GR" dirty="0" smtClean="0"/>
              <a:t> από σιτάρι σε καλαμπόκι:</a:t>
            </a:r>
          </a:p>
          <a:p>
            <a:pPr lvl="1"/>
            <a:r>
              <a:rPr lang="el-GR" dirty="0" smtClean="0"/>
              <a:t>Επιπλέον νερό: 420 − 60 = </a:t>
            </a:r>
            <a:r>
              <a:rPr lang="el-GR" b="1" dirty="0" smtClean="0"/>
              <a:t>+360 m³</a:t>
            </a:r>
            <a:endParaRPr lang="el-GR" dirty="0" smtClean="0"/>
          </a:p>
          <a:p>
            <a:pPr lvl="1"/>
            <a:r>
              <a:rPr lang="el-GR" dirty="0" smtClean="0"/>
              <a:t>Επιπλέον μικτό κέρδος: 210 − 100 = </a:t>
            </a:r>
            <a:r>
              <a:rPr lang="el-GR" b="1" dirty="0" smtClean="0"/>
              <a:t>+110€</a:t>
            </a:r>
            <a:endParaRPr lang="el-GR" dirty="0" smtClean="0"/>
          </a:p>
          <a:p>
            <a:pPr lvl="1"/>
            <a:r>
              <a:rPr lang="el-GR" dirty="0" smtClean="0"/>
              <a:t>Δηλαδή “αγοράζουμε” +110€ με +360 m³</a:t>
            </a:r>
          </a:p>
          <a:p>
            <a:r>
              <a:rPr lang="el-GR" dirty="0" smtClean="0"/>
              <a:t>Αν μεταφέρουμε </a:t>
            </a:r>
            <a:r>
              <a:rPr lang="el-GR" b="1" dirty="0" smtClean="0"/>
              <a:t>1 στρέμμα</a:t>
            </a:r>
            <a:r>
              <a:rPr lang="el-GR" dirty="0" smtClean="0"/>
              <a:t> από σιτάρι σε βαμβάκι:</a:t>
            </a:r>
          </a:p>
          <a:p>
            <a:pPr lvl="1"/>
            <a:r>
              <a:rPr lang="el-GR" dirty="0" smtClean="0"/>
              <a:t>Επιπλέον νερό: 280 − 60 = </a:t>
            </a:r>
            <a:r>
              <a:rPr lang="el-GR" b="1" dirty="0" smtClean="0"/>
              <a:t>+220 m³</a:t>
            </a:r>
            <a:endParaRPr lang="el-GR" dirty="0" smtClean="0"/>
          </a:p>
          <a:p>
            <a:pPr lvl="1"/>
            <a:r>
              <a:rPr lang="el-GR" dirty="0" smtClean="0"/>
              <a:t>Επιπλέον μικτό κέρδος: 200 − 100 = </a:t>
            </a:r>
            <a:r>
              <a:rPr lang="el-GR" b="1" dirty="0" smtClean="0"/>
              <a:t>+100€</a:t>
            </a:r>
            <a:endParaRPr lang="el-GR" dirty="0" smtClean="0"/>
          </a:p>
          <a:p>
            <a:r>
              <a:rPr lang="el-GR" b="1" dirty="0" smtClean="0"/>
              <a:t>Ερμηνεία:</a:t>
            </a:r>
            <a:r>
              <a:rPr lang="el-GR" dirty="0" smtClean="0"/>
              <a:t> όταν το νερό είναι ο σπάνιος πόρος, ο παραγωγός θα πρέπει να προτιμήσει την επιλογή που δίνει </a:t>
            </a:r>
            <a:r>
              <a:rPr lang="el-GR" b="1" dirty="0" smtClean="0"/>
              <a:t>περισσότερο κέρδος ανά μονάδα νερού</a:t>
            </a:r>
            <a:r>
              <a:rPr lang="el-GR" dirty="0" smtClean="0"/>
              <a:t>, όχι απλώς “ό,τι έχει το μεγαλύτερο κέρδος/</a:t>
            </a:r>
            <a:r>
              <a:rPr lang="el-GR" dirty="0" err="1" smtClean="0"/>
              <a:t>στρ</a:t>
            </a:r>
            <a:r>
              <a:rPr lang="el-GR" dirty="0" smtClean="0"/>
              <a:t>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Εργαστήριο Αξιοποίησης Φυσικών Πόρων και Γεωργικής Μηχανικής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5+1 μέλη ΔΕΠ (2+1 στην Ομάδα Διαχείρισης και Αξιοποίησης Αποβλήτων)</a:t>
            </a:r>
          </a:p>
          <a:p>
            <a:r>
              <a:rPr lang="el-GR" dirty="0" smtClean="0"/>
              <a:t>16 εξωτερικοί συνεργάτες </a:t>
            </a:r>
            <a:endParaRPr lang="en-US" dirty="0" smtClean="0"/>
          </a:p>
          <a:p>
            <a:r>
              <a:rPr lang="en-US" dirty="0" smtClean="0"/>
              <a:t>&gt; </a:t>
            </a:r>
            <a:r>
              <a:rPr lang="el-GR" dirty="0" smtClean="0"/>
              <a:t>από 2.000 τ.μ. εγκαταστάσεις </a:t>
            </a:r>
          </a:p>
          <a:p>
            <a:r>
              <a:rPr lang="el-GR" dirty="0" smtClean="0"/>
              <a:t>&gt; από 60 Εθνικά και Ευρωπαϊκά έργα </a:t>
            </a:r>
          </a:p>
          <a:p>
            <a:r>
              <a:rPr lang="el-GR" dirty="0" smtClean="0"/>
              <a:t>&gt; περισσότερα από 15,0 Μ€ χρηματοδότηση </a:t>
            </a:r>
          </a:p>
          <a:p>
            <a:r>
              <a:rPr lang="el-GR" dirty="0" smtClean="0"/>
              <a:t>&gt; περισσότερες από 200 δημοσιεύσεις </a:t>
            </a:r>
          </a:p>
          <a:p>
            <a:r>
              <a:rPr lang="el-GR" dirty="0" smtClean="0"/>
              <a:t>&gt; περισσότερες από 500 παρουσιάσεις σε συνέδρια </a:t>
            </a:r>
          </a:p>
          <a:p>
            <a:r>
              <a:rPr lang="el-GR" dirty="0" smtClean="0"/>
              <a:t>Συνέδριο </a:t>
            </a:r>
            <a:r>
              <a:rPr lang="en-US" dirty="0" smtClean="0"/>
              <a:t>RETASTE </a:t>
            </a:r>
            <a:r>
              <a:rPr lang="el-GR" dirty="0" smtClean="0"/>
              <a:t>2026 στο Ρέθυμνο (εθελοντές???)</a:t>
            </a:r>
            <a:endParaRPr lang="en-US" dirty="0" smtClean="0"/>
          </a:p>
          <a:p>
            <a:r>
              <a:rPr lang="en-US" dirty="0" smtClean="0"/>
              <a:t>Smart Innovation Symposium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6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Αρχές Αγροτικής Οικονομίας &amp; Πολιτικής 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Θεωρία: Δευτέρα 12:00 με 15:00</a:t>
            </a:r>
          </a:p>
          <a:p>
            <a:r>
              <a:rPr lang="el-GR" dirty="0" smtClean="0"/>
              <a:t>Ασκήσεις Πράξης: Δευτέρα 15:00 με 16:00</a:t>
            </a:r>
          </a:p>
          <a:p>
            <a:r>
              <a:rPr lang="el-GR" dirty="0" smtClean="0"/>
              <a:t>Εξέταση: Πρόοδος (+40%) </a:t>
            </a:r>
          </a:p>
          <a:p>
            <a:r>
              <a:rPr lang="el-GR" dirty="0" smtClean="0"/>
              <a:t>Εξετάσεις Εξαμήνου </a:t>
            </a:r>
          </a:p>
          <a:p>
            <a:r>
              <a:rPr lang="el-GR" dirty="0" smtClean="0"/>
              <a:t>Επιβράβευση: παρουσία στην τάξη (+10%, 9 παρουσίες), συμμετοχή στην αξιολόγηση (+10% εάν συμμετοχή πάνω από 90%)</a:t>
            </a:r>
          </a:p>
          <a:p>
            <a:r>
              <a:rPr lang="el-GR" u="sng" dirty="0" smtClean="0"/>
              <a:t>Δεν ισχύουν στις εξετάσεις του Σεπτεμβρίου</a:t>
            </a:r>
          </a:p>
          <a:p>
            <a:r>
              <a:rPr lang="el-GR" dirty="0" smtClean="0"/>
              <a:t>Διαφάνειες: θα ανεβούν στο </a:t>
            </a:r>
            <a:r>
              <a:rPr lang="en-US" dirty="0" smtClean="0"/>
              <a:t>e-class</a:t>
            </a:r>
            <a:endParaRPr lang="el-GR" dirty="0" smtClean="0"/>
          </a:p>
          <a:p>
            <a:r>
              <a:rPr lang="el-GR" dirty="0" smtClean="0"/>
              <a:t>Υλικό προς ανάγνωση: μικτό σύστημα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85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/>
          <a:lstStyle/>
          <a:p>
            <a:r>
              <a:rPr lang="el-GR" dirty="0" smtClean="0"/>
              <a:t>Η Ελληνική Αγροτική Παραγωγή σε Νούμερα</a:t>
            </a:r>
            <a:endParaRPr lang="en-US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17029"/>
              </p:ext>
            </p:extLst>
          </p:nvPr>
        </p:nvGraphicFramePr>
        <p:xfrm>
          <a:off x="755507" y="1845252"/>
          <a:ext cx="9644640" cy="4942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1244">
                  <a:extLst>
                    <a:ext uri="{9D8B030D-6E8A-4147-A177-3AD203B41FA5}">
                      <a16:colId xmlns:a16="http://schemas.microsoft.com/office/drawing/2014/main" val="885823295"/>
                    </a:ext>
                  </a:extLst>
                </a:gridCol>
                <a:gridCol w="703492">
                  <a:extLst>
                    <a:ext uri="{9D8B030D-6E8A-4147-A177-3AD203B41FA5}">
                      <a16:colId xmlns:a16="http://schemas.microsoft.com/office/drawing/2014/main" val="2477382236"/>
                    </a:ext>
                  </a:extLst>
                </a:gridCol>
                <a:gridCol w="703492">
                  <a:extLst>
                    <a:ext uri="{9D8B030D-6E8A-4147-A177-3AD203B41FA5}">
                      <a16:colId xmlns:a16="http://schemas.microsoft.com/office/drawing/2014/main" val="3011566530"/>
                    </a:ext>
                  </a:extLst>
                </a:gridCol>
                <a:gridCol w="703492">
                  <a:extLst>
                    <a:ext uri="{9D8B030D-6E8A-4147-A177-3AD203B41FA5}">
                      <a16:colId xmlns:a16="http://schemas.microsoft.com/office/drawing/2014/main" val="139872010"/>
                    </a:ext>
                  </a:extLst>
                </a:gridCol>
                <a:gridCol w="703492">
                  <a:extLst>
                    <a:ext uri="{9D8B030D-6E8A-4147-A177-3AD203B41FA5}">
                      <a16:colId xmlns:a16="http://schemas.microsoft.com/office/drawing/2014/main" val="1273190966"/>
                    </a:ext>
                  </a:extLst>
                </a:gridCol>
                <a:gridCol w="703492">
                  <a:extLst>
                    <a:ext uri="{9D8B030D-6E8A-4147-A177-3AD203B41FA5}">
                      <a16:colId xmlns:a16="http://schemas.microsoft.com/office/drawing/2014/main" val="33804169"/>
                    </a:ext>
                  </a:extLst>
                </a:gridCol>
                <a:gridCol w="703492">
                  <a:extLst>
                    <a:ext uri="{9D8B030D-6E8A-4147-A177-3AD203B41FA5}">
                      <a16:colId xmlns:a16="http://schemas.microsoft.com/office/drawing/2014/main" val="470176437"/>
                    </a:ext>
                  </a:extLst>
                </a:gridCol>
                <a:gridCol w="703492">
                  <a:extLst>
                    <a:ext uri="{9D8B030D-6E8A-4147-A177-3AD203B41FA5}">
                      <a16:colId xmlns:a16="http://schemas.microsoft.com/office/drawing/2014/main" val="4205674822"/>
                    </a:ext>
                  </a:extLst>
                </a:gridCol>
                <a:gridCol w="703492">
                  <a:extLst>
                    <a:ext uri="{9D8B030D-6E8A-4147-A177-3AD203B41FA5}">
                      <a16:colId xmlns:a16="http://schemas.microsoft.com/office/drawing/2014/main" val="4244371298"/>
                    </a:ext>
                  </a:extLst>
                </a:gridCol>
                <a:gridCol w="907730">
                  <a:extLst>
                    <a:ext uri="{9D8B030D-6E8A-4147-A177-3AD203B41FA5}">
                      <a16:colId xmlns:a16="http://schemas.microsoft.com/office/drawing/2014/main" val="95973539"/>
                    </a:ext>
                  </a:extLst>
                </a:gridCol>
                <a:gridCol w="907730">
                  <a:extLst>
                    <a:ext uri="{9D8B030D-6E8A-4147-A177-3AD203B41FA5}">
                      <a16:colId xmlns:a16="http://schemas.microsoft.com/office/drawing/2014/main" val="2009844628"/>
                    </a:ext>
                  </a:extLst>
                </a:gridCol>
              </a:tblGrid>
              <a:tr h="153993">
                <a:tc gridSpan="9">
                  <a:txBody>
                    <a:bodyPr/>
                    <a:lstStyle/>
                    <a:p>
                      <a:pPr algn="l" fontAlgn="b"/>
                      <a:r>
                        <a:rPr lang="el-GR" sz="1100" b="1" u="none" strike="noStrike" dirty="0">
                          <a:effectLst/>
                        </a:rPr>
                        <a:t>Πίνακας E04. Κατανομή της χρησιμοποιούμενης γεωργικής έκτασης των εκμεταλλεύσεων, κατά βασικές κατηγορίες χρήσης και περιφέρεια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1866969570"/>
                  </a:ext>
                </a:extLst>
              </a:tr>
              <a:tr h="153993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u="none" strike="noStrike">
                          <a:effectLst/>
                        </a:rPr>
                        <a:t>Απογραφή Γεωργίας Κτηνοτροφίας 2021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69529569"/>
                  </a:ext>
                </a:extLst>
              </a:tr>
              <a:tr h="16274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3503430165"/>
                  </a:ext>
                </a:extLst>
              </a:tr>
              <a:tr h="15399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l-GR" sz="800" u="none" strike="noStrike">
                          <a:effectLst/>
                        </a:rPr>
                        <a:t>Εκτάσεις: χιλιάδες στρέμματα</a:t>
                      </a:r>
                      <a:endParaRPr lang="el-GR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2246408415"/>
                  </a:ext>
                </a:extLst>
              </a:tr>
              <a:tr h="1469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 dirty="0">
                          <a:effectLst/>
                        </a:rPr>
                        <a:t>Περιφέρειες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>
                          <a:effectLst/>
                        </a:rPr>
                        <a:t>Ετήσιες καλλιέργειες  </a:t>
                      </a:r>
                      <a:r>
                        <a:rPr lang="el-GR" sz="900" b="1" u="none" strike="noStrike" baseline="30000">
                          <a:effectLst/>
                        </a:rPr>
                        <a:t>(1)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>
                          <a:effectLst/>
                        </a:rPr>
                        <a:t>Αμπέλια και σταφιδάμπελα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>
                          <a:effectLst/>
                        </a:rPr>
                        <a:t>Δενδρώδεις καλλιέργειες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>
                          <a:effectLst/>
                        </a:rPr>
                        <a:t>Θερμοκήπια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>
                          <a:effectLst/>
                        </a:rPr>
                        <a:t>Λοιπές εκτάσεις </a:t>
                      </a:r>
                      <a:r>
                        <a:rPr lang="el-GR" sz="900" b="1" u="none" strike="noStrike" baseline="30000">
                          <a:effectLst/>
                        </a:rPr>
                        <a:t>(3)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941649"/>
                  </a:ext>
                </a:extLst>
              </a:tr>
              <a:tr h="482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>
                          <a:effectLst/>
                        </a:rPr>
                        <a:t>Εκμεταλ-λεύσεις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>
                          <a:effectLst/>
                        </a:rPr>
                        <a:t>Εκτάσεις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 dirty="0" err="1">
                          <a:effectLst/>
                        </a:rPr>
                        <a:t>Εκμεταλ-λεύσεις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 dirty="0">
                          <a:effectLst/>
                        </a:rPr>
                        <a:t>Εκτάσεις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 dirty="0" err="1">
                          <a:effectLst/>
                        </a:rPr>
                        <a:t>Εκμεταλ-λεύσεις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 dirty="0">
                          <a:effectLst/>
                        </a:rPr>
                        <a:t>Εκτάσεις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 dirty="0" err="1">
                          <a:effectLst/>
                        </a:rPr>
                        <a:t>Εκμεταλ-λεύσεις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 dirty="0">
                          <a:effectLst/>
                        </a:rPr>
                        <a:t>Εκτάσεις </a:t>
                      </a:r>
                      <a:r>
                        <a:rPr lang="el-GR" sz="900" b="1" u="none" strike="noStrike" baseline="30000" dirty="0">
                          <a:effectLst/>
                        </a:rPr>
                        <a:t>(2)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 dirty="0" err="1">
                          <a:effectLst/>
                        </a:rPr>
                        <a:t>Εκμεταλ-λεύσεις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u="none" strike="noStrike" dirty="0">
                          <a:effectLst/>
                        </a:rPr>
                        <a:t>Εκτάσεις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extLst>
                  <a:ext uri="{0D108BD9-81ED-4DB2-BD59-A6C34878D82A}">
                    <a16:rowId xmlns:a16="http://schemas.microsoft.com/office/drawing/2014/main" val="871711150"/>
                  </a:ext>
                </a:extLst>
              </a:tr>
              <a:tr h="166244">
                <a:tc>
                  <a:txBody>
                    <a:bodyPr/>
                    <a:lstStyle/>
                    <a:p>
                      <a:pPr algn="l" fontAlgn="b"/>
                      <a:r>
                        <a:rPr lang="el-GR" sz="1050" b="1" u="none" strike="noStrike" dirty="0">
                          <a:effectLst/>
                        </a:rPr>
                        <a:t>Σύνολο Χώρας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187.573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13.513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77.390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607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401.909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7.741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8.319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48.720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223.817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6.319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1971700923"/>
                  </a:ext>
                </a:extLst>
              </a:tr>
              <a:tr h="166244">
                <a:tc>
                  <a:txBody>
                    <a:bodyPr/>
                    <a:lstStyle/>
                    <a:p>
                      <a:pPr algn="l" fontAlgn="b"/>
                      <a:r>
                        <a:rPr lang="el-GR" sz="1050" b="1" u="none" strike="noStrike" dirty="0">
                          <a:effectLst/>
                        </a:rPr>
                        <a:t>Ανατολική Μακεδονία και Θράκη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28.125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2.478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3.655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12.686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166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22.438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3790055201"/>
                  </a:ext>
                </a:extLst>
              </a:tr>
              <a:tr h="166244">
                <a:tc>
                  <a:txBody>
                    <a:bodyPr/>
                    <a:lstStyle/>
                    <a:p>
                      <a:pPr algn="l" fontAlgn="b"/>
                      <a:r>
                        <a:rPr lang="el-GR" sz="1050" b="1" u="none" strike="noStrike" dirty="0">
                          <a:effectLst/>
                        </a:rPr>
                        <a:t>Κεντρική Μακεδονία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44.505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3.937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4.899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39.136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1.470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5.334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29.321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2219306741"/>
                  </a:ext>
                </a:extLst>
              </a:tr>
              <a:tr h="166244">
                <a:tc>
                  <a:txBody>
                    <a:bodyPr/>
                    <a:lstStyle/>
                    <a:p>
                      <a:pPr algn="l" fontAlgn="b"/>
                      <a:r>
                        <a:rPr lang="el-GR" sz="1050" b="1" u="none" strike="noStrike">
                          <a:effectLst/>
                        </a:rPr>
                        <a:t>Δυτική Μακεδονία</a:t>
                      </a:r>
                      <a:endParaRPr lang="el-GR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13.485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1.406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2.535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3.856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9.073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2812858563"/>
                  </a:ext>
                </a:extLst>
              </a:tr>
              <a:tr h="166244">
                <a:tc>
                  <a:txBody>
                    <a:bodyPr/>
                    <a:lstStyle/>
                    <a:p>
                      <a:pPr algn="l" fontAlgn="b"/>
                      <a:r>
                        <a:rPr lang="el-GR" sz="1050" b="1" u="none" strike="noStrike" dirty="0">
                          <a:effectLst/>
                        </a:rPr>
                        <a:t>Ήπειρος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7.296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15.981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1.633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12.548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3787300907"/>
                  </a:ext>
                </a:extLst>
              </a:tr>
              <a:tr h="166244">
                <a:tc>
                  <a:txBody>
                    <a:bodyPr/>
                    <a:lstStyle/>
                    <a:p>
                      <a:pPr algn="l" fontAlgn="b"/>
                      <a:r>
                        <a:rPr lang="el-GR" sz="1050" b="1" u="none" strike="noStrike" dirty="0">
                          <a:effectLst/>
                        </a:rPr>
                        <a:t>Θεσσαλία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30.154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2.576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4.385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19.372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1.726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19.910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3708557846"/>
                  </a:ext>
                </a:extLst>
              </a:tr>
              <a:tr h="166244">
                <a:tc>
                  <a:txBody>
                    <a:bodyPr/>
                    <a:lstStyle/>
                    <a:p>
                      <a:pPr algn="l" fontAlgn="b"/>
                      <a:r>
                        <a:rPr lang="el-GR" sz="1050" b="1" u="none" strike="noStrike" dirty="0">
                          <a:effectLst/>
                        </a:rPr>
                        <a:t>Στερεά Ελλάδα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17.829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1.232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5.859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43.268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19.724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878919092"/>
                  </a:ext>
                </a:extLst>
              </a:tr>
              <a:tr h="166244">
                <a:tc>
                  <a:txBody>
                    <a:bodyPr/>
                    <a:lstStyle/>
                    <a:p>
                      <a:pPr algn="l" fontAlgn="b"/>
                      <a:r>
                        <a:rPr lang="el-GR" sz="1050" b="1" u="none" strike="noStrike" dirty="0">
                          <a:effectLst/>
                        </a:rPr>
                        <a:t>Ιόνια Νησιά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2.697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4.669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19.334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193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9.643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3711785908"/>
                  </a:ext>
                </a:extLst>
              </a:tr>
              <a:tr h="166244">
                <a:tc>
                  <a:txBody>
                    <a:bodyPr/>
                    <a:lstStyle/>
                    <a:p>
                      <a:pPr algn="l" fontAlgn="b"/>
                      <a:r>
                        <a:rPr lang="el-GR" sz="1050" b="1" u="none" strike="noStrike" dirty="0">
                          <a:effectLst/>
                        </a:rPr>
                        <a:t>Δυτική Ελλάδα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21.303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7.911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58.433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15.627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28.999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1932240471"/>
                  </a:ext>
                </a:extLst>
              </a:tr>
              <a:tr h="166244">
                <a:tc>
                  <a:txBody>
                    <a:bodyPr/>
                    <a:lstStyle/>
                    <a:p>
                      <a:pPr algn="l" fontAlgn="b"/>
                      <a:r>
                        <a:rPr lang="el-GR" sz="1050" b="1" u="none" strike="noStrike" dirty="0">
                          <a:effectLst/>
                        </a:rPr>
                        <a:t>Πελοπόννησος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6.855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10.556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65.705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1.819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3.401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20.601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2431836345"/>
                  </a:ext>
                </a:extLst>
              </a:tr>
              <a:tr h="166244">
                <a:tc>
                  <a:txBody>
                    <a:bodyPr/>
                    <a:lstStyle/>
                    <a:p>
                      <a:pPr algn="l" fontAlgn="b"/>
                      <a:r>
                        <a:rPr lang="el-GR" sz="1050" b="1" u="none" strike="noStrike" dirty="0">
                          <a:effectLst/>
                        </a:rPr>
                        <a:t>Αττική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1.702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3.065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19.743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2.534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2.837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1971954965"/>
                  </a:ext>
                </a:extLst>
              </a:tr>
              <a:tr h="286989">
                <a:tc>
                  <a:txBody>
                    <a:bodyPr/>
                    <a:lstStyle/>
                    <a:p>
                      <a:pPr algn="l" fontAlgn="b"/>
                      <a:r>
                        <a:rPr lang="el-GR" sz="1050" b="1" u="none" strike="noStrike" dirty="0">
                          <a:effectLst/>
                        </a:rPr>
                        <a:t>Βόρειο </a:t>
                      </a:r>
                      <a:br>
                        <a:rPr lang="el-GR" sz="1050" b="1" u="none" strike="noStrike" dirty="0">
                          <a:effectLst/>
                        </a:rPr>
                      </a:br>
                      <a:r>
                        <a:rPr lang="el-GR" sz="1050" b="1" u="none" strike="noStrike" dirty="0">
                          <a:effectLst/>
                        </a:rPr>
                        <a:t>Αιγαίο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3.328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3.783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20.543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472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11.047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743929098"/>
                  </a:ext>
                </a:extLst>
              </a:tr>
              <a:tr h="166244">
                <a:tc>
                  <a:txBody>
                    <a:bodyPr/>
                    <a:lstStyle/>
                    <a:p>
                      <a:pPr algn="l" fontAlgn="b"/>
                      <a:r>
                        <a:rPr lang="el-GR" sz="1050" b="1" u="none" strike="noStrike" dirty="0">
                          <a:effectLst/>
                        </a:rPr>
                        <a:t>Νότιο Αιγαίο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4.518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3.919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13.604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6.405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3628020102"/>
                  </a:ext>
                </a:extLst>
              </a:tr>
              <a:tr h="166244">
                <a:tc>
                  <a:txBody>
                    <a:bodyPr/>
                    <a:lstStyle/>
                    <a:p>
                      <a:pPr algn="l" fontAlgn="b"/>
                      <a:r>
                        <a:rPr lang="el-GR" sz="1050" b="1" u="none" strike="noStrike" dirty="0">
                          <a:effectLst/>
                        </a:rPr>
                        <a:t>Κρήτη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5.776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21.029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70.246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1.347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2.932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15.509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31.271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1.754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1059863876"/>
                  </a:ext>
                </a:extLst>
              </a:tr>
              <a:tr h="15399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219234978"/>
                  </a:ext>
                </a:extLst>
              </a:tr>
              <a:tr h="286989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u="none" strike="noStrike" baseline="30000">
                          <a:effectLst/>
                        </a:rPr>
                        <a:t>(1)</a:t>
                      </a:r>
                      <a:r>
                        <a:rPr lang="el-GR" sz="800" u="none" strike="noStrike">
                          <a:effectLst/>
                        </a:rPr>
                        <a:t> Δεν περιλαμβάνονται οι αγραναπαύσεις.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1311070050"/>
                  </a:ext>
                </a:extLst>
              </a:tr>
              <a:tr h="201242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l-GR" sz="800" u="none" strike="noStrike" baseline="30000" dirty="0">
                          <a:effectLst/>
                        </a:rPr>
                        <a:t>(2)</a:t>
                      </a:r>
                      <a:r>
                        <a:rPr lang="el-GR" sz="800" u="none" strike="noStrike" dirty="0">
                          <a:effectLst/>
                        </a:rPr>
                        <a:t> Οι εκτάσεις των θερμοκηπίων είναι σε στρέμματα.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156277"/>
                  </a:ext>
                </a:extLst>
              </a:tr>
              <a:tr h="367484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l-GR" sz="800" u="none" strike="noStrike" baseline="30000" dirty="0">
                          <a:effectLst/>
                        </a:rPr>
                        <a:t>(3)</a:t>
                      </a:r>
                      <a:r>
                        <a:rPr lang="el-GR" sz="800" u="none" strike="noStrike" dirty="0">
                          <a:effectLst/>
                        </a:rPr>
                        <a:t> Περιλαμβάνονται οι οικογενειακοί λαχανόκηποι, τα μόνιμα λιβάδια και βοσκότοποι, οι άγονοι βοσκότοποι, τα φυτώρια, οι άλλες πολυετείς φυτείες και οι αγραναπαύσεις.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66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3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13744"/>
              </p:ext>
            </p:extLst>
          </p:nvPr>
        </p:nvGraphicFramePr>
        <p:xfrm>
          <a:off x="838197" y="1837748"/>
          <a:ext cx="8887693" cy="4738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3589">
                  <a:extLst>
                    <a:ext uri="{9D8B030D-6E8A-4147-A177-3AD203B41FA5}">
                      <a16:colId xmlns:a16="http://schemas.microsoft.com/office/drawing/2014/main" val="2009961703"/>
                    </a:ext>
                  </a:extLst>
                </a:gridCol>
                <a:gridCol w="810513">
                  <a:extLst>
                    <a:ext uri="{9D8B030D-6E8A-4147-A177-3AD203B41FA5}">
                      <a16:colId xmlns:a16="http://schemas.microsoft.com/office/drawing/2014/main" val="361068037"/>
                    </a:ext>
                  </a:extLst>
                </a:gridCol>
                <a:gridCol w="810513">
                  <a:extLst>
                    <a:ext uri="{9D8B030D-6E8A-4147-A177-3AD203B41FA5}">
                      <a16:colId xmlns:a16="http://schemas.microsoft.com/office/drawing/2014/main" val="3517953538"/>
                    </a:ext>
                  </a:extLst>
                </a:gridCol>
                <a:gridCol w="810513">
                  <a:extLst>
                    <a:ext uri="{9D8B030D-6E8A-4147-A177-3AD203B41FA5}">
                      <a16:colId xmlns:a16="http://schemas.microsoft.com/office/drawing/2014/main" val="592173508"/>
                    </a:ext>
                  </a:extLst>
                </a:gridCol>
                <a:gridCol w="810513">
                  <a:extLst>
                    <a:ext uri="{9D8B030D-6E8A-4147-A177-3AD203B41FA5}">
                      <a16:colId xmlns:a16="http://schemas.microsoft.com/office/drawing/2014/main" val="734532178"/>
                    </a:ext>
                  </a:extLst>
                </a:gridCol>
                <a:gridCol w="810513">
                  <a:extLst>
                    <a:ext uri="{9D8B030D-6E8A-4147-A177-3AD203B41FA5}">
                      <a16:colId xmlns:a16="http://schemas.microsoft.com/office/drawing/2014/main" val="2479786871"/>
                    </a:ext>
                  </a:extLst>
                </a:gridCol>
                <a:gridCol w="810513">
                  <a:extLst>
                    <a:ext uri="{9D8B030D-6E8A-4147-A177-3AD203B41FA5}">
                      <a16:colId xmlns:a16="http://schemas.microsoft.com/office/drawing/2014/main" val="1005586900"/>
                    </a:ext>
                  </a:extLst>
                </a:gridCol>
                <a:gridCol w="810513">
                  <a:extLst>
                    <a:ext uri="{9D8B030D-6E8A-4147-A177-3AD203B41FA5}">
                      <a16:colId xmlns:a16="http://schemas.microsoft.com/office/drawing/2014/main" val="2884010314"/>
                    </a:ext>
                  </a:extLst>
                </a:gridCol>
                <a:gridCol w="810513">
                  <a:extLst>
                    <a:ext uri="{9D8B030D-6E8A-4147-A177-3AD203B41FA5}">
                      <a16:colId xmlns:a16="http://schemas.microsoft.com/office/drawing/2014/main" val="2458174847"/>
                    </a:ext>
                  </a:extLst>
                </a:gridCol>
              </a:tblGrid>
              <a:tr h="19697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 dirty="0">
                          <a:effectLst/>
                        </a:rPr>
                        <a:t>Πίνακας Ε05. Κτηνοτροφικές εκμεταλλεύσεις και αριθμός ζώων, κατά είδος και περιφέρεια</a:t>
                      </a:r>
                      <a:endParaRPr lang="el-G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6979640"/>
                  </a:ext>
                </a:extLst>
              </a:tr>
              <a:tr h="1969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>
                          <a:effectLst/>
                        </a:rPr>
                        <a:t>Απογραφή Γεωργίας Κτηνοτροφίας 2021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4519220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6517971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4930499"/>
                  </a:ext>
                </a:extLst>
              </a:tr>
              <a:tr h="2574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1100" b="1" u="none" strike="noStrike" dirty="0" err="1">
                          <a:effectLst/>
                        </a:rPr>
                        <a:t>Περίφερεια</a:t>
                      </a:r>
                      <a:endParaRPr lang="el-G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>
                          <a:effectLst/>
                        </a:rPr>
                        <a:t>Βοοειδών</a:t>
                      </a:r>
                      <a:endParaRPr lang="el-G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>
                          <a:effectLst/>
                        </a:rPr>
                        <a:t>Προβατοειδών</a:t>
                      </a:r>
                      <a:endParaRPr lang="el-G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>
                          <a:effectLst/>
                        </a:rPr>
                        <a:t>Αιγοειδών</a:t>
                      </a:r>
                      <a:endParaRPr lang="el-G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>
                          <a:effectLst/>
                        </a:rPr>
                        <a:t>Χοιροειδών</a:t>
                      </a:r>
                      <a:endParaRPr lang="el-G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010817"/>
                  </a:ext>
                </a:extLst>
              </a:tr>
              <a:tr h="559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u="none" strike="noStrike" dirty="0" err="1">
                          <a:effectLst/>
                        </a:rPr>
                        <a:t>Εκμεταλ-λεύσεις</a:t>
                      </a:r>
                      <a:endParaRPr lang="el-G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u="none" strike="noStrike" dirty="0">
                          <a:effectLst/>
                        </a:rPr>
                        <a:t>Αριθμός ζώων</a:t>
                      </a:r>
                      <a:endParaRPr lang="el-G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u="none" strike="noStrike" dirty="0" err="1">
                          <a:effectLst/>
                        </a:rPr>
                        <a:t>Εκμεταλ-λεύσεις</a:t>
                      </a:r>
                      <a:endParaRPr lang="el-G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u="none" strike="noStrike" dirty="0">
                          <a:effectLst/>
                        </a:rPr>
                        <a:t>Αριθμός ζώων</a:t>
                      </a:r>
                      <a:endParaRPr lang="el-G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u="none" strike="noStrike" dirty="0" err="1">
                          <a:effectLst/>
                        </a:rPr>
                        <a:t>Εκμεταλ-λεύσεις</a:t>
                      </a:r>
                      <a:endParaRPr lang="el-G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u="none" strike="noStrike" dirty="0">
                          <a:effectLst/>
                        </a:rPr>
                        <a:t>Αριθμός ζώων</a:t>
                      </a:r>
                      <a:endParaRPr lang="el-G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u="none" strike="noStrike" dirty="0" err="1">
                          <a:effectLst/>
                        </a:rPr>
                        <a:t>Εκμεταλ-λεύσεις</a:t>
                      </a:r>
                      <a:endParaRPr lang="el-G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u="none" strike="noStrike" dirty="0">
                          <a:effectLst/>
                        </a:rPr>
                        <a:t>Αριθμός ζώων</a:t>
                      </a:r>
                      <a:endParaRPr lang="el-G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6879945"/>
                  </a:ext>
                </a:extLst>
              </a:tr>
              <a:tr h="22383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 dirty="0">
                          <a:effectLst/>
                        </a:rPr>
                        <a:t>Σύνολο Χώρας</a:t>
                      </a:r>
                      <a:endParaRPr lang="el-G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10.865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624.397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56.761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7.721.799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36.978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3.149.008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5.906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742.963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967988"/>
                  </a:ext>
                </a:extLst>
              </a:tr>
              <a:tr h="22383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 dirty="0">
                          <a:effectLst/>
                        </a:rPr>
                        <a:t>Ανατολική Μακεδονία και Θράκη</a:t>
                      </a:r>
                      <a:endParaRPr lang="el-G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1.919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88.323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2.537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406.823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1.735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287.870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66.463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3110016"/>
                  </a:ext>
                </a:extLst>
              </a:tr>
              <a:tr h="22383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>
                          <a:effectLst/>
                        </a:rPr>
                        <a:t>Κεντρική Μακεδονία</a:t>
                      </a:r>
                      <a:endParaRPr lang="el-G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1.809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153.772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3.148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614.581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2.263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369.519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101.458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7854775"/>
                  </a:ext>
                </a:extLst>
              </a:tr>
              <a:tr h="22383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 dirty="0">
                          <a:effectLst/>
                        </a:rPr>
                        <a:t>Δυτική Μακεδονία</a:t>
                      </a:r>
                      <a:endParaRPr lang="el-G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40.233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392.391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1.478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146.500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9.093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7205245"/>
                  </a:ext>
                </a:extLst>
              </a:tr>
              <a:tr h="22383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>
                          <a:effectLst/>
                        </a:rPr>
                        <a:t>Ήπειρος</a:t>
                      </a:r>
                      <a:endParaRPr lang="el-G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71.908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5.074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466.506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2.259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127.224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142.081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404539"/>
                  </a:ext>
                </a:extLst>
              </a:tr>
              <a:tr h="22383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 dirty="0">
                          <a:effectLst/>
                        </a:rPr>
                        <a:t>Θεσσαλία</a:t>
                      </a:r>
                      <a:endParaRPr lang="el-G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1.311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120.276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5.517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1.004.806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2.505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299.968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110.796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4787200"/>
                  </a:ext>
                </a:extLst>
              </a:tr>
              <a:tr h="22383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 dirty="0">
                          <a:effectLst/>
                        </a:rPr>
                        <a:t>Στερεά Ελλάδα</a:t>
                      </a:r>
                      <a:endParaRPr lang="el-G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32.558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4.697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438.463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3.389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241.107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90.510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016929"/>
                  </a:ext>
                </a:extLst>
              </a:tr>
              <a:tr h="22383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 dirty="0">
                          <a:effectLst/>
                        </a:rPr>
                        <a:t>Ιόνια Νησιά</a:t>
                      </a:r>
                      <a:endParaRPr lang="el-G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4.075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110.528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101.308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16906507"/>
                  </a:ext>
                </a:extLst>
              </a:tr>
              <a:tr h="22383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 dirty="0">
                          <a:effectLst/>
                        </a:rPr>
                        <a:t>Δυτική Ελλάδα</a:t>
                      </a:r>
                      <a:endParaRPr lang="el-G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1.299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71.695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11.269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1.287.840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5.443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382.132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101.733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6729586"/>
                  </a:ext>
                </a:extLst>
              </a:tr>
              <a:tr h="22383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 dirty="0">
                          <a:effectLst/>
                        </a:rPr>
                        <a:t>Πελοπόννησος</a:t>
                      </a:r>
                      <a:endParaRPr lang="el-G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16.403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354.190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3.563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365.201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67.043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52183316"/>
                  </a:ext>
                </a:extLst>
              </a:tr>
              <a:tr h="22383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 dirty="0">
                          <a:effectLst/>
                        </a:rPr>
                        <a:t>Αττική</a:t>
                      </a:r>
                      <a:endParaRPr lang="el-G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2.892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46.462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20.777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20.762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8766196"/>
                  </a:ext>
                </a:extLst>
              </a:tr>
              <a:tr h="22383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 dirty="0">
                          <a:effectLst/>
                        </a:rPr>
                        <a:t>Βόρειο Αιγαίο</a:t>
                      </a:r>
                      <a:endParaRPr lang="el-G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6.381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3.660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468.528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2.554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94.962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3.648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1685002"/>
                  </a:ext>
                </a:extLst>
              </a:tr>
              <a:tr h="22383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 dirty="0">
                          <a:effectLst/>
                        </a:rPr>
                        <a:t>Νότιο Αιγαίο</a:t>
                      </a:r>
                      <a:endParaRPr lang="el-G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14.676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2.731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157.182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2.890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169.545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5.460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8480863"/>
                  </a:ext>
                </a:extLst>
              </a:tr>
              <a:tr h="22383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 dirty="0">
                          <a:effectLst/>
                        </a:rPr>
                        <a:t>Κρήτη</a:t>
                      </a:r>
                      <a:endParaRPr lang="el-G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1.206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10.348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1.973.499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7.394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542.896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23.196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48852298"/>
                  </a:ext>
                </a:extLst>
              </a:tr>
            </a:tbl>
          </a:graphicData>
        </a:graphic>
      </p:graphicFrame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 smtClean="0"/>
              <a:t>Η Ελληνική Αγροτική Παραγωγή σε Νούμερα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11" y="2059975"/>
            <a:ext cx="9818254" cy="143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962416"/>
              </p:ext>
            </p:extLst>
          </p:nvPr>
        </p:nvGraphicFramePr>
        <p:xfrm>
          <a:off x="838199" y="1934290"/>
          <a:ext cx="9857509" cy="4640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8176">
                  <a:extLst>
                    <a:ext uri="{9D8B030D-6E8A-4147-A177-3AD203B41FA5}">
                      <a16:colId xmlns:a16="http://schemas.microsoft.com/office/drawing/2014/main" val="1659913210"/>
                    </a:ext>
                  </a:extLst>
                </a:gridCol>
                <a:gridCol w="4466684">
                  <a:extLst>
                    <a:ext uri="{9D8B030D-6E8A-4147-A177-3AD203B41FA5}">
                      <a16:colId xmlns:a16="http://schemas.microsoft.com/office/drawing/2014/main" val="4234744042"/>
                    </a:ext>
                  </a:extLst>
                </a:gridCol>
                <a:gridCol w="896137">
                  <a:extLst>
                    <a:ext uri="{9D8B030D-6E8A-4147-A177-3AD203B41FA5}">
                      <a16:colId xmlns:a16="http://schemas.microsoft.com/office/drawing/2014/main" val="703409388"/>
                    </a:ext>
                  </a:extLst>
                </a:gridCol>
                <a:gridCol w="896137">
                  <a:extLst>
                    <a:ext uri="{9D8B030D-6E8A-4147-A177-3AD203B41FA5}">
                      <a16:colId xmlns:a16="http://schemas.microsoft.com/office/drawing/2014/main" val="1555326601"/>
                    </a:ext>
                  </a:extLst>
                </a:gridCol>
                <a:gridCol w="896137">
                  <a:extLst>
                    <a:ext uri="{9D8B030D-6E8A-4147-A177-3AD203B41FA5}">
                      <a16:colId xmlns:a16="http://schemas.microsoft.com/office/drawing/2014/main" val="792827806"/>
                    </a:ext>
                  </a:extLst>
                </a:gridCol>
                <a:gridCol w="910139">
                  <a:extLst>
                    <a:ext uri="{9D8B030D-6E8A-4147-A177-3AD203B41FA5}">
                      <a16:colId xmlns:a16="http://schemas.microsoft.com/office/drawing/2014/main" val="4273623915"/>
                    </a:ext>
                  </a:extLst>
                </a:gridCol>
                <a:gridCol w="644099">
                  <a:extLst>
                    <a:ext uri="{9D8B030D-6E8A-4147-A177-3AD203B41FA5}">
                      <a16:colId xmlns:a16="http://schemas.microsoft.com/office/drawing/2014/main" val="1595537802"/>
                    </a:ext>
                  </a:extLst>
                </a:gridCol>
              </a:tblGrid>
              <a:tr h="21686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1. Συνολική Παραγωγή Γεωργικού Κλάδου</a:t>
                      </a:r>
                      <a:endParaRPr lang="el-GR" sz="14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118961"/>
                  </a:ext>
                </a:extLst>
              </a:tr>
              <a:tr h="14746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l-GR" sz="1000" b="1" u="none" strike="noStrike" dirty="0">
                          <a:effectLst/>
                        </a:rPr>
                        <a:t>Σε τρέχουσες τιμές, σε εκατομμύρια €</a:t>
                      </a:r>
                      <a:endParaRPr lang="el-GR" sz="1000" b="1" i="1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1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1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1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3964117"/>
                  </a:ext>
                </a:extLst>
              </a:tr>
              <a:tr h="182165"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8582933"/>
                  </a:ext>
                </a:extLst>
              </a:tr>
              <a:tr h="33830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u="none" strike="noStrike" dirty="0">
                          <a:effectLst/>
                        </a:rPr>
                        <a:t>ΚΑΤΗΓΟΡΙΕΣ **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u="none" strike="noStrike" dirty="0">
                          <a:effectLst/>
                        </a:rPr>
                        <a:t>ΠΕΡΙΓΡΑΦΗ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2000</a:t>
                      </a:r>
                      <a:endParaRPr lang="en-US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2010</a:t>
                      </a:r>
                      <a:endParaRPr lang="en-US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2020</a:t>
                      </a:r>
                      <a:endParaRPr lang="en-US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2024*</a:t>
                      </a:r>
                      <a:endParaRPr lang="en-US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6288881"/>
                  </a:ext>
                </a:extLst>
              </a:tr>
              <a:tr h="19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4751123"/>
                  </a:ext>
                </a:extLst>
              </a:tr>
              <a:tr h="19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effectLst/>
                        </a:rPr>
                        <a:t>10</a:t>
                      </a:r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ΦΥΤΙΚΗ ΠΑΡΑΓΩΓΗ 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775660"/>
                  </a:ext>
                </a:extLst>
              </a:tr>
              <a:tr h="208189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-Αξία σε τιμές παραγωγού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    6.457,13   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6.959,80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  7.948,64   </a:t>
                      </a:r>
                      <a:endParaRPr lang="en-US" sz="12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11.508,51   </a:t>
                      </a:r>
                      <a:endParaRPr lang="en-US" sz="12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5799312"/>
                  </a:ext>
                </a:extLst>
              </a:tr>
              <a:tr h="208189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-Επιδοτήσεις προϊόντων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1.532,33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       206,46   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257,94   </a:t>
                      </a:r>
                      <a:endParaRPr lang="en-US" sz="12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317,71   </a:t>
                      </a:r>
                      <a:endParaRPr lang="en-US" sz="12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0220350"/>
                  </a:ext>
                </a:extLst>
              </a:tr>
              <a:tr h="208189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-Φόροι επί των προϊόντων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            -  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                -     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       -     </a:t>
                      </a:r>
                      <a:endParaRPr lang="en-US" sz="12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-     </a:t>
                      </a:r>
                      <a:endParaRPr lang="en-US" sz="12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8636353"/>
                  </a:ext>
                </a:extLst>
              </a:tr>
              <a:tr h="208189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-Αξία σε βασικές τιμές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7.989,45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    7.166,26   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8.206,58   </a:t>
                      </a:r>
                      <a:endParaRPr lang="en-US" sz="12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11.826,22   </a:t>
                      </a:r>
                      <a:endParaRPr lang="en-US" sz="12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1866318"/>
                  </a:ext>
                </a:extLst>
              </a:tr>
              <a:tr h="19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effectLst/>
                        </a:rPr>
                        <a:t>13</a:t>
                      </a:r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ΖΩΪΚΗ ΠΑΡΑΓΩΓΗ 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6527540"/>
                  </a:ext>
                </a:extLst>
              </a:tr>
              <a:tr h="208189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-Αξία σε τιμές παραγωγού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2.468,67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2.572,26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  2.391,92   </a:t>
                      </a:r>
                      <a:endParaRPr lang="en-US" sz="12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3.283,95   </a:t>
                      </a:r>
                      <a:endParaRPr lang="en-US" sz="12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7085808"/>
                  </a:ext>
                </a:extLst>
              </a:tr>
              <a:tr h="208189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-Επιδοτήσεις προϊόντων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   198,86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        0,37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      88,56   </a:t>
                      </a:r>
                      <a:endParaRPr lang="en-US" sz="12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111,56   </a:t>
                      </a:r>
                      <a:endParaRPr lang="en-US" sz="12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87692574"/>
                  </a:ext>
                </a:extLst>
              </a:tr>
              <a:tr h="208189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-Φόροι επί των προϊόντων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            -  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            -  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           -     </a:t>
                      </a:r>
                      <a:endParaRPr lang="en-US" sz="12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-     </a:t>
                      </a:r>
                      <a:endParaRPr lang="en-US" sz="12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1112232"/>
                  </a:ext>
                </a:extLst>
              </a:tr>
              <a:tr h="208189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-Αξία σε βασικές τιμές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2.667,53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2.572,63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  2.480,48   </a:t>
                      </a:r>
                      <a:endParaRPr lang="en-US" sz="12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3.395,51   </a:t>
                      </a:r>
                      <a:endParaRPr lang="en-US" sz="1200" b="0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58253042"/>
                  </a:ext>
                </a:extLst>
              </a:tr>
              <a:tr h="381679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effectLst/>
                        </a:rPr>
                        <a:t>18</a:t>
                      </a:r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ΠΑΡΑΓΩΓΗ ΤΟΥ ΓΕΩΡΓΙΚΟΥ ΚΛΑΔΟΥ ΔΡΑΣΤΗΡΙΟΤΗΤΑΣ  (16+17)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7462473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-Αξία σε τιμές παραγωγού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9.768,29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10.508,57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11.330,66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  15.784,75   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21526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-Επιδοτήσεις προϊόντων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1.731,18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   206,83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   346,50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        429,27   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5092415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-Φόροι επί των προϊόντων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            -  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            -  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                  -    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                -     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9356624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-Αξία σε βασικές τιμές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   11.499,48   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   10.715,40   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   11.677,16   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    16.214,02   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0038719"/>
                  </a:ext>
                </a:extLst>
              </a:tr>
              <a:tr h="216863"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1" u="none" strike="noStrike" dirty="0">
                          <a:effectLst/>
                        </a:rPr>
                        <a:t>* Προσωρινά στοιχεία</a:t>
                      </a:r>
                      <a:endParaRPr lang="el-GR" sz="10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Arial Greek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0160167"/>
                  </a:ext>
                </a:extLst>
              </a:tr>
            </a:tbl>
          </a:graphicData>
        </a:graphic>
      </p:graphicFrame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 smtClean="0"/>
              <a:t>Η Ελληνική Αγροτική Παραγωγή σε Νούμερα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Αγροτική Οικονομία και Γεωπονική Επιστήμη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i="1" u="sng" dirty="0" smtClean="0"/>
              <a:t>Λήψη σωστών αποφάσεων στο χωράφι/θερμοκήπιο/κτηνοτροφική μονάδα</a:t>
            </a:r>
            <a:r>
              <a:rPr lang="el-GR" dirty="0" smtClean="0"/>
              <a:t>: Ο γεωπόνος δεν προτείνει μόνο “τι δουλεύει </a:t>
            </a:r>
            <a:r>
              <a:rPr lang="el-GR" dirty="0" err="1" smtClean="0"/>
              <a:t>agronomically</a:t>
            </a:r>
            <a:r>
              <a:rPr lang="el-GR" dirty="0" smtClean="0"/>
              <a:t>”, αλλά και τι συμφέρει οικονομικά (επιλογή καλλιέργειας, ποικιλίας, εισροών, πυκνότητας φύτευσης, προγράμματος λίπανσης).</a:t>
            </a:r>
          </a:p>
          <a:p>
            <a:r>
              <a:rPr lang="el-GR" b="1" i="1" u="sng" dirty="0" smtClean="0"/>
              <a:t>Κοστολόγηση και βελτίωση κερδοφορίας</a:t>
            </a:r>
            <a:r>
              <a:rPr lang="el-GR" dirty="0" smtClean="0"/>
              <a:t>: Με βασικές έννοιες κόστους (σταθερό/μεταβλητό, κόστος ευκαιρίας, απόσβεση) μπορεί να βοηθήσει τον παραγωγό να μειώσει σπατάλες, να υπολογίσει κόστος ανά κιλό/στρέμμα και να στοχεύσει σε πιο κερδοφόρα σχήματα παραγωγής.</a:t>
            </a:r>
          </a:p>
          <a:p>
            <a:r>
              <a:rPr lang="el-GR" b="1" i="1" u="sng" dirty="0" smtClean="0"/>
              <a:t>Αξιολόγηση επενδύσεων και ρίσκου</a:t>
            </a:r>
            <a:r>
              <a:rPr lang="el-GR" dirty="0" smtClean="0"/>
              <a:t>: Γνώσεις όπως Καθαρή Παρούσα Αξία (NPV), περίοδος αποπληρωμής, επιτόκια, βοηθούν να κριθεί αν αξίζει μια επένδυση (άρδευση, </a:t>
            </a:r>
            <a:r>
              <a:rPr lang="el-GR" dirty="0" err="1" smtClean="0"/>
              <a:t>θερμοκουρτίνες</a:t>
            </a:r>
            <a:r>
              <a:rPr lang="el-GR" dirty="0" smtClean="0"/>
              <a:t>, μηχανήματα) και πώς επηρεάζει ρίσκο και ρευστότητα.</a:t>
            </a:r>
          </a:p>
          <a:p>
            <a:r>
              <a:rPr lang="el-GR" b="1" i="1" u="sng" dirty="0" smtClean="0"/>
              <a:t>Κατανόηση αγορών και τιμών</a:t>
            </a:r>
            <a:r>
              <a:rPr lang="el-GR" dirty="0" smtClean="0"/>
              <a:t>: Η παραγωγή “γράφει” στο χωράφι, αλλά “πληρώνεται” στην αγορά. Ο γεωπόνος με οικονομική γνώση καταλαβαίνει προσφορά–ζήτηση, εποχικότητα, ποιότητα/τυποποίηση, </a:t>
            </a:r>
            <a:r>
              <a:rPr lang="el-GR" dirty="0" err="1" smtClean="0"/>
              <a:t>συμβολαιακή</a:t>
            </a:r>
            <a:r>
              <a:rPr lang="el-GR" dirty="0" smtClean="0"/>
              <a:t>, και μπορεί να προτείνει στρατηγικές για καλύτερη τιμή πώλησης.</a:t>
            </a:r>
          </a:p>
          <a:p>
            <a:r>
              <a:rPr lang="el-GR" b="1" i="1" u="sng" dirty="0" smtClean="0"/>
              <a:t>Σύνδεση με αγροτική πολιτική και κανονισμούς</a:t>
            </a:r>
            <a:r>
              <a:rPr lang="el-GR" dirty="0" smtClean="0"/>
              <a:t>: Οι αποφάσεις επηρεάζονται από ενισχύσεις, μέτρα αγροτικής ανάπτυξης, περιβαλλοντικούς κανόνες, απαιτήσεις πιστοποίησης. Ο γεωπόνος χρειάζεται οικονομική οπτική για να μετατρέπει την πολιτική σε ρεαλιστικό πλάνο για την εκμετάλλευση.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2887</Words>
  <Application>Microsoft Office PowerPoint</Application>
  <PresentationFormat>Ευρεία οθόνη</PresentationFormat>
  <Paragraphs>641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5" baseType="lpstr">
      <vt:lpstr>Arial</vt:lpstr>
      <vt:lpstr>Arial Greek</vt:lpstr>
      <vt:lpstr>Calibri</vt:lpstr>
      <vt:lpstr>Calibri Light</vt:lpstr>
      <vt:lpstr>Θέμα του Office</vt:lpstr>
      <vt:lpstr>Αρχές Αγροτικής Οικονομίας &amp; Πολιτικής </vt:lpstr>
      <vt:lpstr>Αρχές Αγροτικής Οικονομίας &amp; Πολιτικής </vt:lpstr>
      <vt:lpstr>Θρασύβουλος Μανιός </vt:lpstr>
      <vt:lpstr>Εργαστήριο Αξιοποίησης Φυσικών Πόρων και Γεωργικής Μηχανικής </vt:lpstr>
      <vt:lpstr>Αρχές Αγροτικής Οικονομίας &amp; Πολιτικής  </vt:lpstr>
      <vt:lpstr>Η Ελληνική Αγροτική Παραγωγή σε Νούμερα</vt:lpstr>
      <vt:lpstr>Η Ελληνική Αγροτική Παραγωγή σε Νούμερα</vt:lpstr>
      <vt:lpstr>Η Ελληνική Αγροτική Παραγωγή σε Νούμερα</vt:lpstr>
      <vt:lpstr>Αγροτική Οικονομία και Γεωπονική Επιστήμη</vt:lpstr>
      <vt:lpstr>Η Ζωή σας….</vt:lpstr>
      <vt:lpstr>Η Οικονομία σε Διάγραμμα Ροής</vt:lpstr>
      <vt:lpstr>Οικονομική Επιστήμη: Εισαγωγικές Έννοιες </vt:lpstr>
      <vt:lpstr>Οικονομική Επιστήμη: Θεμελιώδες Οικονομικό Πρόβλημα</vt:lpstr>
      <vt:lpstr>Οικονομική Επιστήμη: Θεμελιώδες Οικονομικό Πρόβλημα</vt:lpstr>
      <vt:lpstr>Οικονομική Επιστήμη: Σπανιότητα Πόρων</vt:lpstr>
      <vt:lpstr>Οικονομική Επιστήμη: Σπανιότητα Πόρων</vt:lpstr>
      <vt:lpstr>Οικονομική Επιστήμη: Σπανιότητα Πόρων</vt:lpstr>
      <vt:lpstr>Οικονομική Επιστήμη: Σπανιότητα Πόρων</vt:lpstr>
      <vt:lpstr>Οικονομική Επιστήμη: Σπανιότητα Πόρων</vt:lpstr>
      <vt:lpstr>Οικονομική Επιστήμη: Σπανιότητα Πόρων</vt:lpstr>
      <vt:lpstr>Οικονομική Επιστήμη: Σπανιότητα Πόρων</vt:lpstr>
      <vt:lpstr>Οικονομική Επιστήμη: Σπανιότητα Πόρων</vt:lpstr>
      <vt:lpstr>Οικονομική Επιστήμη: Σπανιότητα Πόρων</vt:lpstr>
      <vt:lpstr>Οικονομική Επιστήμη: Κόστος Ευκαιρίας</vt:lpstr>
      <vt:lpstr>Οικονομική Επιστήμη: Κόστος Ευκαιρίας</vt:lpstr>
      <vt:lpstr>Οικονομική Επιστήμη: Κόστος Ευκαιρίας</vt:lpstr>
      <vt:lpstr>Οικονομική Επιστήμη: Κόστος Ευκαιρίας</vt:lpstr>
      <vt:lpstr>Οικονομική Επιστήμη: Κόστος Ευκαιρίας</vt:lpstr>
      <vt:lpstr>Οικονομική Επιστήμη: Κόστος Ευκαιρίας</vt:lpstr>
      <vt:lpstr>Κόστος Ευκαιρίας &amp; Σπανιότητα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Αγροτική Οικονομία &amp; Πολιτική </dc:title>
  <dc:creator>user</dc:creator>
  <cp:lastModifiedBy>user</cp:lastModifiedBy>
  <cp:revision>29</cp:revision>
  <dcterms:created xsi:type="dcterms:W3CDTF">2026-02-15T08:31:09Z</dcterms:created>
  <dcterms:modified xsi:type="dcterms:W3CDTF">2026-03-02T08:57:01Z</dcterms:modified>
</cp:coreProperties>
</file>