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2.xml" ContentType="application/vnd.openxmlformats-officedocument.drawingml.chart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3.xml" ContentType="application/vnd.openxmlformats-officedocument.drawingml.chart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9" r:id="rId1"/>
    <p:sldMasterId id="2147483701" r:id="rId2"/>
    <p:sldMasterId id="2147483714" r:id="rId3"/>
    <p:sldMasterId id="2147483726" r:id="rId4"/>
  </p:sldMasterIdLst>
  <p:notesMasterIdLst>
    <p:notesMasterId r:id="rId38"/>
  </p:notesMasterIdLst>
  <p:sldIdLst>
    <p:sldId id="286" r:id="rId5"/>
    <p:sldId id="287" r:id="rId6"/>
    <p:sldId id="258" r:id="rId7"/>
    <p:sldId id="259" r:id="rId8"/>
    <p:sldId id="260" r:id="rId9"/>
    <p:sldId id="261" r:id="rId10"/>
    <p:sldId id="262" r:id="rId11"/>
    <p:sldId id="263" r:id="rId12"/>
    <p:sldId id="290" r:id="rId13"/>
    <p:sldId id="291" r:id="rId14"/>
    <p:sldId id="292" r:id="rId15"/>
    <p:sldId id="288" r:id="rId16"/>
    <p:sldId id="289" r:id="rId17"/>
    <p:sldId id="264" r:id="rId18"/>
    <p:sldId id="265" r:id="rId19"/>
    <p:sldId id="266" r:id="rId20"/>
    <p:sldId id="267" r:id="rId21"/>
    <p:sldId id="293" r:id="rId22"/>
    <p:sldId id="294" r:id="rId23"/>
    <p:sldId id="295" r:id="rId24"/>
    <p:sldId id="268" r:id="rId25"/>
    <p:sldId id="269" r:id="rId26"/>
    <p:sldId id="270" r:id="rId27"/>
    <p:sldId id="271" r:id="rId28"/>
    <p:sldId id="276" r:id="rId29"/>
    <p:sldId id="277" r:id="rId30"/>
    <p:sldId id="278" r:id="rId31"/>
    <p:sldId id="279" r:id="rId32"/>
    <p:sldId id="280" r:id="rId33"/>
    <p:sldId id="281" r:id="rId34"/>
    <p:sldId id="282" r:id="rId35"/>
    <p:sldId id="283" r:id="rId36"/>
    <p:sldId id="285" r:id="rId37"/>
  </p:sldIdLst>
  <p:sldSz cx="12192000" cy="6858000"/>
  <p:notesSz cx="5143500" cy="9144000"/>
  <p:defaultTextStyle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75" d="100"/>
          <a:sy n="75" d="100"/>
        </p:scale>
        <p:origin x="53" y="23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presProps" Target="presProp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1"/>
  <c:style val="2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Ζήτηση (D)</c:v>
                </c:pt>
              </c:strCache>
            </c:strRef>
          </c:tx>
          <c:spPr>
            <a:ln w="38100" cap="flat">
              <a:solidFill>
                <a:srgbClr val="000000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000000"/>
              </a:solidFill>
              <a:ln w="9525" cap="flat">
                <a:solidFill>
                  <a:srgbClr val="000000"/>
                </a:solidFill>
                <a:prstDash val="solid"/>
                <a:round/>
              </a:ln>
              <a:effectLst/>
            </c:spPr>
          </c:marker>
          <c:cat>
            <c:strRef>
              <c:f>Sheet1!$A$2:$A$7</c:f>
              <c:strCache>
                <c:ptCount val="6"/>
                <c:pt idx="0">
                  <c:v>100</c:v>
                </c:pt>
                <c:pt idx="1">
                  <c:v>200</c:v>
                </c:pt>
                <c:pt idx="2">
                  <c:v>300</c:v>
                </c:pt>
                <c:pt idx="3">
                  <c:v>400</c:v>
                </c:pt>
                <c:pt idx="4">
                  <c:v>500</c:v>
                </c:pt>
                <c:pt idx="5">
                  <c:v>600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5</c:v>
                </c:pt>
                <c:pt idx="1">
                  <c:v>4.2</c:v>
                </c:pt>
                <c:pt idx="2">
                  <c:v>3.5</c:v>
                </c:pt>
                <c:pt idx="3">
                  <c:v>2.8</c:v>
                </c:pt>
                <c:pt idx="4">
                  <c:v>2</c:v>
                </c:pt>
                <c:pt idx="5">
                  <c:v>1.2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5DE-4F8C-86E2-3BD49F3F1B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4734554"/>
        <c:axId val="2094734552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CCCCCC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</c:legend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1"/>
  <c:style val="2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Προσφορά (S)</c:v>
                </c:pt>
              </c:strCache>
            </c:strRef>
          </c:tx>
          <c:spPr>
            <a:ln w="38100" cap="flat">
              <a:solidFill>
                <a:srgbClr val="000000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000000"/>
              </a:solidFill>
              <a:ln w="9525" cap="flat">
                <a:solidFill>
                  <a:srgbClr val="000000"/>
                </a:solidFill>
                <a:prstDash val="solid"/>
                <a:round/>
              </a:ln>
              <a:effectLst/>
            </c:spPr>
          </c:marker>
          <c:cat>
            <c:strRef>
              <c:f>Sheet1!$A$2:$A$7</c:f>
              <c:strCache>
                <c:ptCount val="6"/>
                <c:pt idx="0">
                  <c:v>100</c:v>
                </c:pt>
                <c:pt idx="1">
                  <c:v>200</c:v>
                </c:pt>
                <c:pt idx="2">
                  <c:v>300</c:v>
                </c:pt>
                <c:pt idx="3">
                  <c:v>400</c:v>
                </c:pt>
                <c:pt idx="4">
                  <c:v>500</c:v>
                </c:pt>
                <c:pt idx="5">
                  <c:v>600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</c:v>
                </c:pt>
                <c:pt idx="1">
                  <c:v>1.8</c:v>
                </c:pt>
                <c:pt idx="2">
                  <c:v>2.5</c:v>
                </c:pt>
                <c:pt idx="3">
                  <c:v>3.2</c:v>
                </c:pt>
                <c:pt idx="4">
                  <c:v>4</c:v>
                </c:pt>
                <c:pt idx="5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EE5-49CA-9FE0-D5BDCBE715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4734554"/>
        <c:axId val="2094734552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CCCCCC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</c:legend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1"/>
  <c:style val="2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Ζήτηση (D)</c:v>
                </c:pt>
              </c:strCache>
            </c:strRef>
          </c:tx>
          <c:spPr>
            <a:ln w="38100" cap="flat">
              <a:solidFill>
                <a:srgbClr val="000000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000000"/>
              </a:solidFill>
              <a:ln w="9525" cap="flat">
                <a:solidFill>
                  <a:srgbClr val="000000"/>
                </a:solidFill>
                <a:prstDash val="solid"/>
                <a:round/>
              </a:ln>
              <a:effectLst/>
            </c:spPr>
          </c:marker>
          <c:cat>
            <c:strRef>
              <c:f>Sheet1!$A$2:$A$7</c:f>
              <c:strCache>
                <c:ptCount val="6"/>
                <c:pt idx="0">
                  <c:v>100</c:v>
                </c:pt>
                <c:pt idx="1">
                  <c:v>200</c:v>
                </c:pt>
                <c:pt idx="2">
                  <c:v>300</c:v>
                </c:pt>
                <c:pt idx="3">
                  <c:v>400</c:v>
                </c:pt>
                <c:pt idx="4">
                  <c:v>500</c:v>
                </c:pt>
                <c:pt idx="5">
                  <c:v>600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5</c:v>
                </c:pt>
                <c:pt idx="1">
                  <c:v>4.2</c:v>
                </c:pt>
                <c:pt idx="2">
                  <c:v>3.5</c:v>
                </c:pt>
                <c:pt idx="3">
                  <c:v>2.8</c:v>
                </c:pt>
                <c:pt idx="4">
                  <c:v>2</c:v>
                </c:pt>
                <c:pt idx="5">
                  <c:v>1.2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9BB-4091-8F65-18A0046C252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Προσφορά (S)</c:v>
                </c:pt>
              </c:strCache>
            </c:strRef>
          </c:tx>
          <c:spPr>
            <a:ln w="38100" cap="flat">
              <a:solidFill>
                <a:srgbClr val="888888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888888"/>
              </a:solidFill>
              <a:ln w="9525" cap="flat">
                <a:solidFill>
                  <a:srgbClr val="888888"/>
                </a:solidFill>
                <a:prstDash val="solid"/>
                <a:round/>
              </a:ln>
              <a:effectLst/>
            </c:spPr>
          </c:marker>
          <c:cat>
            <c:strRef>
              <c:f>Sheet1!$A$2:$A$7</c:f>
              <c:strCache>
                <c:ptCount val="6"/>
                <c:pt idx="0">
                  <c:v>100</c:v>
                </c:pt>
                <c:pt idx="1">
                  <c:v>200</c:v>
                </c:pt>
                <c:pt idx="2">
                  <c:v>300</c:v>
                </c:pt>
                <c:pt idx="3">
                  <c:v>400</c:v>
                </c:pt>
                <c:pt idx="4">
                  <c:v>500</c:v>
                </c:pt>
                <c:pt idx="5">
                  <c:v>600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1</c:v>
                </c:pt>
                <c:pt idx="1">
                  <c:v>1.8</c:v>
                </c:pt>
                <c:pt idx="2">
                  <c:v>2.5</c:v>
                </c:pt>
                <c:pt idx="3">
                  <c:v>3.2</c:v>
                </c:pt>
                <c:pt idx="4">
                  <c:v>4</c:v>
                </c:pt>
                <c:pt idx="5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9BB-4091-8F65-18A0046C25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4734554"/>
        <c:axId val="2094734552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CCCCCC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</c:legend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7251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230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6837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46915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10717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83663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37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5020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164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6CA6-6C91-488C-B490-ACF2FABE3EF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BDA1E-CD11-4B5A-B1E0-2F3F5B757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834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6CA6-6C91-488C-B490-ACF2FABE3EF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BDA1E-CD11-4B5A-B1E0-2F3F5B757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07445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6CA6-6C91-488C-B490-ACF2FABE3EF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BDA1E-CD11-4B5A-B1E0-2F3F5B757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894190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6CA6-6C91-488C-B490-ACF2FABE3EF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BDA1E-CD11-4B5A-B1E0-2F3F5B757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1648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6CA6-6C91-488C-B490-ACF2FABE3EF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BDA1E-CD11-4B5A-B1E0-2F3F5B757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1062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6CA6-6C91-488C-B490-ACF2FABE3EF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BDA1E-CD11-4B5A-B1E0-2F3F5B757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93551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6CA6-6C91-488C-B490-ACF2FABE3EF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BDA1E-CD11-4B5A-B1E0-2F3F5B757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486014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6CA6-6C91-488C-B490-ACF2FABE3EF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BDA1E-CD11-4B5A-B1E0-2F3F5B757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29506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6CA6-6C91-488C-B490-ACF2FABE3EF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BDA1E-CD11-4B5A-B1E0-2F3F5B757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039859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6CA6-6C91-488C-B490-ACF2FABE3EF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BDA1E-CD11-4B5A-B1E0-2F3F5B757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517862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6CA6-6C91-488C-B490-ACF2FABE3EF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BDA1E-CD11-4B5A-B1E0-2F3F5B757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797780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6CA6-6C91-488C-B490-ACF2FABE3EF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BDA1E-CD11-4B5A-B1E0-2F3F5B757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86475"/>
      </p:ext>
    </p:extLst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6CA6-6C91-488C-B490-ACF2FABE3EF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BDA1E-CD11-4B5A-B1E0-2F3F5B757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701826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6CA6-6C91-488C-B490-ACF2FABE3EF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BDA1E-CD11-4B5A-B1E0-2F3F5B757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700631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6CA6-6C91-488C-B490-ACF2FABE3EF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BDA1E-CD11-4B5A-B1E0-2F3F5B757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296529"/>
      </p:ext>
    </p:extLst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30394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6CA6-6C91-488C-B490-ACF2FABE3EF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BDA1E-CD11-4B5A-B1E0-2F3F5B757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68569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6CA6-6C91-488C-B490-ACF2FABE3EF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BDA1E-CD11-4B5A-B1E0-2F3F5B757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292921"/>
      </p:ext>
    </p:extLst>
  </p:cSld>
  <p:clrMapOvr>
    <a:masterClrMapping/>
  </p:clrMapOvr>
  <p:hf sldNum="0"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6CA6-6C91-488C-B490-ACF2FABE3EF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BDA1E-CD11-4B5A-B1E0-2F3F5B757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741836"/>
      </p:ext>
    </p:extLst>
  </p:cSld>
  <p:clrMapOvr>
    <a:masterClrMapping/>
  </p:clrMapOvr>
  <p:hf sldNum="0"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6CA6-6C91-488C-B490-ACF2FABE3EF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BDA1E-CD11-4B5A-B1E0-2F3F5B757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043493"/>
      </p:ext>
    </p:extLst>
  </p:cSld>
  <p:clrMapOvr>
    <a:masterClrMapping/>
  </p:clrMapOvr>
  <p:hf sldNum="0"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6CA6-6C91-488C-B490-ACF2FABE3EF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BDA1E-CD11-4B5A-B1E0-2F3F5B757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412404"/>
      </p:ext>
    </p:extLst>
  </p:cSld>
  <p:clrMapOvr>
    <a:masterClrMapping/>
  </p:clrMapOvr>
  <p:hf sldNum="0"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6CA6-6C91-488C-B490-ACF2FABE3EF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BDA1E-CD11-4B5A-B1E0-2F3F5B757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64461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6CA6-6C91-488C-B490-ACF2FABE3EF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BDA1E-CD11-4B5A-B1E0-2F3F5B757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648160"/>
      </p:ext>
    </p:extLst>
  </p:cSld>
  <p:clrMapOvr>
    <a:masterClrMapping/>
  </p:clrMapOvr>
  <p:hf sldNum="0" hdr="0" ft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6CA6-6C91-488C-B490-ACF2FABE3EF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BDA1E-CD11-4B5A-B1E0-2F3F5B757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576346"/>
      </p:ext>
    </p:extLst>
  </p:cSld>
  <p:clrMapOvr>
    <a:masterClrMapping/>
  </p:clrMapOvr>
  <p:hf sldNum="0"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6CA6-6C91-488C-B490-ACF2FABE3EF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BDA1E-CD11-4B5A-B1E0-2F3F5B757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797441"/>
      </p:ext>
    </p:extLst>
  </p:cSld>
  <p:clrMapOvr>
    <a:masterClrMapping/>
  </p:clrMapOvr>
  <p:hf sldNum="0" hdr="0" ft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6CA6-6C91-488C-B490-ACF2FABE3EF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BDA1E-CD11-4B5A-B1E0-2F3F5B757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596401"/>
      </p:ext>
    </p:extLst>
  </p:cSld>
  <p:clrMapOvr>
    <a:masterClrMapping/>
  </p:clrMapOvr>
  <p:hf sldNum="0" hdr="0" ft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6CA6-6C91-488C-B490-ACF2FABE3EF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BDA1E-CD11-4B5A-B1E0-2F3F5B757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49808"/>
      </p:ext>
    </p:extLst>
  </p:cSld>
  <p:clrMapOvr>
    <a:masterClrMapping/>
  </p:clrMapOvr>
  <p:hf sldNum="0" hdr="0" ftr="0" dt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6CA6-6C91-488C-B490-ACF2FABE3EF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BDA1E-CD11-4B5A-B1E0-2F3F5B757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08388"/>
      </p:ext>
    </p:extLst>
  </p:cSld>
  <p:clrMapOvr>
    <a:masterClrMapping/>
  </p:clrMapOvr>
  <p:hf sldNum="0" hdr="0" ftr="0" dt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6CA6-6C91-488C-B490-ACF2FABE3EF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BDA1E-CD11-4B5A-B1E0-2F3F5B757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9221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6CA6-6C91-488C-B490-ACF2FABE3EF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BDA1E-CD11-4B5A-B1E0-2F3F5B757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523564"/>
      </p:ext>
    </p:extLst>
  </p:cSld>
  <p:clrMapOvr>
    <a:masterClrMapping/>
  </p:clrMapOvr>
  <p:hf sldNum="0" hdr="0" ftr="0" dt="0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6CA6-6C91-488C-B490-ACF2FABE3EF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BDA1E-CD11-4B5A-B1E0-2F3F5B757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167041"/>
      </p:ext>
    </p:extLst>
  </p:cSld>
  <p:clrMapOvr>
    <a:masterClrMapping/>
  </p:clrMapOvr>
  <p:hf sldNum="0" hdr="0" ftr="0" dt="0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6CA6-6C91-488C-B490-ACF2FABE3EF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BDA1E-CD11-4B5A-B1E0-2F3F5B757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082118"/>
      </p:ext>
    </p:extLst>
  </p:cSld>
  <p:clrMapOvr>
    <a:masterClrMapping/>
  </p:clrMapOvr>
  <p:hf sldNum="0" hdr="0" ftr="0" dt="0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6CA6-6C91-488C-B490-ACF2FABE3EF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BDA1E-CD11-4B5A-B1E0-2F3F5B757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332432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6CA6-6C91-488C-B490-ACF2FABE3EF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BDA1E-CD11-4B5A-B1E0-2F3F5B757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097801"/>
      </p:ext>
    </p:extLst>
  </p:cSld>
  <p:clrMapOvr>
    <a:masterClrMapping/>
  </p:clrMapOvr>
  <p:hf sldNum="0" hdr="0" ftr="0" dt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6CA6-6C91-488C-B490-ACF2FABE3EF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BDA1E-CD11-4B5A-B1E0-2F3F5B757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406064"/>
      </p:ext>
    </p:extLst>
  </p:cSld>
  <p:clrMapOvr>
    <a:masterClrMapping/>
  </p:clrMapOvr>
  <p:hf sldNum="0" hdr="0" ftr="0" dt="0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6CA6-6C91-488C-B490-ACF2FABE3EF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BDA1E-CD11-4B5A-B1E0-2F3F5B757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826628"/>
      </p:ext>
    </p:extLst>
  </p:cSld>
  <p:clrMapOvr>
    <a:masterClrMapping/>
  </p:clrMapOvr>
  <p:hf sldNum="0" hdr="0" ftr="0" dt="0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6CA6-6C91-488C-B490-ACF2FABE3EF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BDA1E-CD11-4B5A-B1E0-2F3F5B757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875680"/>
      </p:ext>
    </p:extLst>
  </p:cSld>
  <p:clrMapOvr>
    <a:masterClrMapping/>
  </p:clrMapOvr>
  <p:hf sldNum="0" hdr="0" ftr="0" dt="0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6CA6-6C91-488C-B490-ACF2FABE3EF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BDA1E-CD11-4B5A-B1E0-2F3F5B757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281847"/>
      </p:ext>
    </p:extLst>
  </p:cSld>
  <p:clrMapOvr>
    <a:masterClrMapping/>
  </p:clrMapOvr>
  <p:hf sldNum="0" hdr="0" ftr="0" dt="0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6CA6-6C91-488C-B490-ACF2FABE3EF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BDA1E-CD11-4B5A-B1E0-2F3F5B757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442629"/>
      </p:ext>
    </p:extLst>
  </p:cSld>
  <p:clrMapOvr>
    <a:masterClrMapping/>
  </p:clrMapOvr>
  <p:hf sldNum="0" hdr="0" ftr="0" dt="0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6CA6-6C91-488C-B490-ACF2FABE3EF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BDA1E-CD11-4B5A-B1E0-2F3F5B757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260365"/>
      </p:ext>
    </p:extLst>
  </p:cSld>
  <p:clrMapOvr>
    <a:masterClrMapping/>
  </p:clrMapOvr>
  <p:hf sldNum="0" hdr="0" ftr="0" dt="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240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6CA6-6C91-488C-B490-ACF2FABE3EF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BDA1E-CD11-4B5A-B1E0-2F3F5B757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36563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6CA6-6C91-488C-B490-ACF2FABE3EF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BDA1E-CD11-4B5A-B1E0-2F3F5B757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571115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6CA6-6C91-488C-B490-ACF2FABE3EF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BDA1E-CD11-4B5A-B1E0-2F3F5B757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634411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6CA6-6C91-488C-B490-ACF2FABE3EF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BDA1E-CD11-4B5A-B1E0-2F3F5B757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106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6CA6-6C91-488C-B490-ACF2FABE3EF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BDA1E-CD11-4B5A-B1E0-2F3F5B757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022631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36CA6-6C91-488C-B490-ACF2FABE3EF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BDA1E-CD11-4B5A-B1E0-2F3F5B757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542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36CA6-6C91-488C-B490-ACF2FABE3EF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BDA1E-CD11-4B5A-B1E0-2F3F5B757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67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36CA6-6C91-488C-B490-ACF2FABE3EF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BDA1E-CD11-4B5A-B1E0-2F3F5B757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732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36CA6-6C91-488C-B490-ACF2FABE3EF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BDA1E-CD11-4B5A-B1E0-2F3F5B757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243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4.xml"/><Relationship Id="rId1" Type="http://schemas.openxmlformats.org/officeDocument/2006/relationships/themeOverride" Target="../theme/themeOverrid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46.xml"/><Relationship Id="rId1" Type="http://schemas.openxmlformats.org/officeDocument/2006/relationships/themeOverride" Target="../theme/themeOverride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568337"/>
            <a:ext cx="9144000" cy="2387600"/>
          </a:xfrm>
        </p:spPr>
        <p:txBody>
          <a:bodyPr/>
          <a:lstStyle/>
          <a:p>
            <a:r>
              <a:rPr lang="el-GR" dirty="0" smtClean="0"/>
              <a:t>Αρχές Αγροτικής Οικονομίας &amp; Πολιτικής </a:t>
            </a:r>
            <a:endParaRPr lang="en-US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4359419"/>
            <a:ext cx="9144000" cy="1655763"/>
          </a:xfrm>
        </p:spPr>
        <p:txBody>
          <a:bodyPr>
            <a:normAutofit fontScale="92500" lnSpcReduction="10000"/>
          </a:bodyPr>
          <a:lstStyle/>
          <a:p>
            <a:r>
              <a:rPr lang="el-GR" dirty="0">
                <a:solidFill>
                  <a:schemeClr val="accent1">
                    <a:lumMod val="50000"/>
                  </a:schemeClr>
                </a:solidFill>
              </a:rPr>
              <a:t>Καθηγητής Θρασύβουλος </a:t>
            </a:r>
            <a:r>
              <a:rPr lang="el-GR" dirty="0" err="1">
                <a:solidFill>
                  <a:schemeClr val="accent1">
                    <a:lumMod val="50000"/>
                  </a:schemeClr>
                </a:solidFill>
              </a:rPr>
              <a:t>Μανιός</a:t>
            </a:r>
            <a:endParaRPr lang="en-US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l-GR">
                <a:solidFill>
                  <a:schemeClr val="accent1">
                    <a:lumMod val="50000"/>
                  </a:schemeClr>
                </a:solidFill>
              </a:rPr>
              <a:t>Τμήμα Γεωπονίας </a:t>
            </a:r>
            <a:endParaRPr lang="en-US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l-GR">
                <a:solidFill>
                  <a:schemeClr val="accent1">
                    <a:lumMod val="50000"/>
                  </a:schemeClr>
                </a:solidFill>
              </a:rPr>
              <a:t>Σχολή Γεωπονικών Επιστημών </a:t>
            </a:r>
          </a:p>
          <a:p>
            <a:r>
              <a:rPr lang="el-GR">
                <a:solidFill>
                  <a:schemeClr val="accent1">
                    <a:lumMod val="50000"/>
                  </a:schemeClr>
                </a:solidFill>
              </a:rPr>
              <a:t>Ελληνικό Μεσογειακό Πανεπιστήμιο 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9678" y="177516"/>
            <a:ext cx="1652645" cy="1652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47504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365760"/>
            <a:ext cx="10972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5333" dirty="0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Ελαστικότητα Ζήτησης: Παράδειγμα</a:t>
            </a:r>
            <a:endParaRPr lang="en-US" sz="5333" dirty="0"/>
          </a:p>
        </p:txBody>
      </p:sp>
      <p:sp>
        <p:nvSpPr>
          <p:cNvPr id="3" name="Text 1"/>
          <p:cNvSpPr/>
          <p:nvPr/>
        </p:nvSpPr>
        <p:spPr>
          <a:xfrm>
            <a:off x="609600" y="1950720"/>
            <a:ext cx="10972800" cy="2438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Παράδειγμα: Ντομάτες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 τιμή αυξάνεται από 1,50€ σε 2,00€/κιλό (+33%)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 ζητούμενη ποσότητα μειώνεται από 600 σε 500 τόνους (-17%)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 = -17% / +33% = -0,5 → |Ed| = 0,5 &lt; 1 → Ανελαστική ζήτηση</a:t>
            </a:r>
            <a:endParaRPr lang="en-US" dirty="0"/>
          </a:p>
        </p:txBody>
      </p:sp>
      <p:graphicFrame>
        <p:nvGraphicFramePr>
          <p:cNvPr id="19" name="Table 0"/>
          <p:cNvGraphicFramePr>
            <a:graphicFrameLocks noGrp="1"/>
          </p:cNvGraphicFramePr>
          <p:nvPr>
            <p:extLst/>
          </p:nvPr>
        </p:nvGraphicFramePr>
        <p:xfrm>
          <a:off x="609600" y="4145280"/>
          <a:ext cx="10972800" cy="2468880"/>
        </p:xfrm>
        <a:graphic>
          <a:graphicData uri="http://schemas.openxmlformats.org/drawingml/2006/table">
            <a:tbl>
              <a:tblPr/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Κατηγορία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|Ed|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Ερμηνεία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Ανελαστική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&lt; 1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Η ποσότητα αντιδρά λίγο στην τιμή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Μοναδιαία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= 1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Ίση ποσοστιαία μεταβολή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Ελαστική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&gt; 1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Η ποσότητα αντιδρά πολύ στην τιμή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Τελείως ανελαστική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= 0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Η ζήτηση δεν αλλάζει (π.χ. ινσουλίνη)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Τελείως ελαστική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= ∞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Μικρή ↑ τιμής → μηδενική ζήτηση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7856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365760"/>
            <a:ext cx="10972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4400" dirty="0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Γιατί τα Αγροτικά Προϊόντα Έχουν Ανελαστική Ζήτηση;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609600" y="1950720"/>
            <a:ext cx="10972800" cy="463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Βασικά αγαθά (ανάγκες): Τα τρόφιμα είναι απαραίτητα — δεν μπορούμε να σταματήσουμε να τρώμε. Ακόμα κι αν η τιμή ανεβεί, η κατανάλωση μειώνεται ελάχιστα.</a:t>
            </a:r>
            <a:endParaRPr lang="en-US" sz="2133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Λίγα υποκατάστατα: Το ψωμί, το λάδι, το γάλα δεν αντικαθίστανται εύκολα από κάτι εντελώς διαφορετικό.</a:t>
            </a:r>
            <a:endParaRPr lang="en-US" sz="2133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Μικρό ποσοστό εισοδήματος: Τα βασικά τρόφιμα αποτελούν μικρό % του προϋπολογισμού → η αύξηση τιμής δεν «πονάει» αρκετά.</a:t>
            </a:r>
            <a:endParaRPr lang="en-US" sz="2133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Συνήθεια κατανάλωσης: Οι διατροφικές συνήθειες αλλάζουν αργά — αδράνεια συμπεριφοράς.</a:t>
            </a:r>
            <a:endParaRPr lang="en-US" sz="2133" dirty="0"/>
          </a:p>
        </p:txBody>
      </p:sp>
    </p:spTree>
    <p:extLst>
      <p:ext uri="{BB962C8B-B14F-4D97-AF65-F5344CB8AC3E}">
        <p14:creationId xmlns:p14="http://schemas.microsoft.com/office/powerpoint/2010/main" val="1341231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365760"/>
            <a:ext cx="10972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4400" dirty="0">
                <a:latin typeface="+mj-lt"/>
                <a:ea typeface="+mj-ea"/>
                <a:cs typeface="+mj-cs"/>
              </a:rPr>
              <a:t>Καμπύλη Ζήτησης: Αριθμητικό Παράδειγμα</a:t>
            </a:r>
          </a:p>
        </p:txBody>
      </p:sp>
      <p:sp>
        <p:nvSpPr>
          <p:cNvPr id="3" name="Text 1"/>
          <p:cNvSpPr/>
          <p:nvPr/>
        </p:nvSpPr>
        <p:spPr>
          <a:xfrm>
            <a:off x="609600" y="195072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867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Παράδειγμα: Αγορά ελαιολάδου σε μια </a:t>
            </a:r>
            <a:r>
              <a:rPr lang="en-US" sz="1867" b="1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περιφέρεια</a:t>
            </a:r>
            <a:r>
              <a:rPr lang="el-GR" sz="1867" b="1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867" b="1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</a:t>
            </a:r>
            <a:r>
              <a:rPr lang="en-US" sz="1867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Ενδεικτικά μεγέθη, για διδακτική χρήση)</a:t>
            </a:r>
            <a:endParaRPr lang="en-US" sz="1867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/>
          </p:nvPr>
        </p:nvGraphicFramePr>
        <p:xfrm>
          <a:off x="609600" y="2804160"/>
          <a:ext cx="10972800" cy="2880360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Τιμή (€/λίτρο)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Qd (τόνοι/μήνα)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Μεταβολή τιμής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Μεταβολή Qd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4,00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1.000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5,00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850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+25%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-15%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6,00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720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+20%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-15,3%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7,00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600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+16,7%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-16,7%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8,00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500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+14,3%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-16,7%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10,00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350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+25%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-30%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609600" y="5608320"/>
            <a:ext cx="10972800" cy="1219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2133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Παρατήρηση: </a:t>
            </a:r>
            <a:r>
              <a:rPr lang="en-US" sz="20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Καθώς η τιμή αυξάνεται, η ζητούμενη ποσότητα μειώνεται σταθερά — αλλά η μείωση δεν είναι ανάλογη. Στις 10€/λίτρο οι καταναλωτές μειώνουν δραστικά, στρεφόμενοι σε φθηνότερα σπορέλαια (φαινόμενο υποκατάστασης).</a:t>
            </a:r>
            <a:endParaRPr lang="en-US" sz="2133" dirty="0"/>
          </a:p>
        </p:txBody>
      </p:sp>
    </p:spTree>
    <p:extLst>
      <p:ext uri="{BB962C8B-B14F-4D97-AF65-F5344CB8AC3E}">
        <p14:creationId xmlns:p14="http://schemas.microsoft.com/office/powerpoint/2010/main" val="3996970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365760"/>
            <a:ext cx="10972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5333" dirty="0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Καμπύλη Ζήτησης: Υπολογισμός</a:t>
            </a:r>
            <a:endParaRPr lang="en-US" sz="5333" dirty="0"/>
          </a:p>
        </p:txBody>
      </p:sp>
      <p:sp>
        <p:nvSpPr>
          <p:cNvPr id="3" name="Text 1"/>
          <p:cNvSpPr/>
          <p:nvPr/>
        </p:nvSpPr>
        <p:spPr>
          <a:xfrm>
            <a:off x="609600" y="1950720"/>
            <a:ext cx="10972800" cy="463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Ερώτηση: Αν η τιμή αυξηθεί από 5€ σε 6€/λίτρο, πόσο μειώνεται η ζήτηση;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Αρχική τιμή: P₁ = 5,00€  →  Αρχική ποσότητα: Q₁ = 850 τόνοι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Νέα τιμή: P₂ = 6,00€  →  Νέα ποσότητα: Q₂ = 720 τόνοι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Μεταβολή τιμής: ΔP = (6-5)/5 = +20%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Μεταβολή ποσότητας: ΔQ = (720-850)/850 = -15,3%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Ελαστικότητα: Ed = -15,3% / +20% = -0,76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|Ed| = 0,76 &lt; 1 → Ανελαστική ζήτηση</a:t>
            </a:r>
            <a:endParaRPr lang="en-US" dirty="0"/>
          </a:p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Ερμηνεία: Το ελαιόλαδο είναι βασικό αγαθό — η αύξηση τιμής κατά 20% μειώνει τη ζήτηση μόνο κατά 15,3%. Ο καταναλωτής «απορροφά» μέρος της αύξησης επειδή δεν μπορεί εύκολα να αντικαταστήσει το λάδι στη διατροφή του.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864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365760"/>
            <a:ext cx="10972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4400" dirty="0">
                <a:latin typeface="+mj-lt"/>
                <a:ea typeface="+mj-ea"/>
                <a:cs typeface="+mj-cs"/>
              </a:rPr>
              <a:t>Νόμος της </a:t>
            </a:r>
            <a:r>
              <a:rPr lang="en-US" sz="4400" b="1" u="sng" dirty="0">
                <a:latin typeface="+mj-lt"/>
                <a:ea typeface="+mj-ea"/>
                <a:cs typeface="+mj-cs"/>
              </a:rPr>
              <a:t>Προσφοράς</a:t>
            </a:r>
          </a:p>
        </p:txBody>
      </p:sp>
      <p:sp>
        <p:nvSpPr>
          <p:cNvPr id="3" name="Text 1"/>
          <p:cNvSpPr/>
          <p:nvPr/>
        </p:nvSpPr>
        <p:spPr>
          <a:xfrm>
            <a:off x="609600" y="1950720"/>
            <a:ext cx="10972800" cy="463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Νόμος: Όταν η τιμή ενός αγαθού αυξάνεται (ceteris paribus), η προσφερόμενη ποσότητα </a:t>
            </a:r>
            <a:r>
              <a:rPr lang="el-GR" b="1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από τον παραγωγό </a:t>
            </a:r>
            <a:r>
              <a:rPr lang="en-US" b="1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</a:t>
            </a:r>
            <a:r>
              <a:rPr lang="en-US" b="1" dirty="0" err="1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υξάνετ</a:t>
            </a:r>
            <a:r>
              <a:rPr lang="en-US" b="1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αι 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και αντίστροφα.</a:t>
            </a:r>
            <a:endParaRPr lang="en-US" dirty="0"/>
          </a:p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Γιατί ισχύει στη γεωργία;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Κίνητρο κέρδους: Υψηλότερη τιμή → αξίζει να καλλιεργηθούν περισσότερα στρέμματα ή να χρησιμοποιηθούν εντατικότερες εισροές.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Αύξηση οριακού κόστους: Η καλλιέργεια πρόσθετων στρεμμάτων χαμηλότερης ποιότητας γης αυξάνει το κόστος/μονάδα.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Χρονική υστέρηση: Στη γεωργία η αντίδραση στην τιμή καθυστερεί — η σπορά γίνεται μήνες πριν τη συγκομιδή.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365760"/>
            <a:ext cx="10972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4400" dirty="0">
                <a:latin typeface="+mj-lt"/>
                <a:ea typeface="+mj-ea"/>
                <a:cs typeface="+mj-cs"/>
              </a:rPr>
              <a:t>Καμπύλη Προσφοράς</a:t>
            </a:r>
          </a:p>
        </p:txBody>
      </p:sp>
      <p:graphicFrame>
        <p:nvGraphicFramePr>
          <p:cNvPr id="3" name="Chart 0"/>
          <p:cNvGraphicFramePr/>
          <p:nvPr/>
        </p:nvGraphicFramePr>
        <p:xfrm>
          <a:off x="609600" y="1828800"/>
          <a:ext cx="67056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 1"/>
          <p:cNvSpPr/>
          <p:nvPr/>
        </p:nvSpPr>
        <p:spPr>
          <a:xfrm>
            <a:off x="7559040" y="1828800"/>
            <a:ext cx="4267200" cy="426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l-GR" sz="1800" dirty="0"/>
              <a:t>Η </a:t>
            </a:r>
            <a:r>
              <a:rPr lang="el-GR" sz="2000" b="1" dirty="0"/>
              <a:t>Καμπύλη Προσφοράς</a:t>
            </a:r>
            <a:r>
              <a:rPr lang="el-GR" sz="2000" dirty="0"/>
              <a:t> (</a:t>
            </a:r>
            <a:r>
              <a:rPr lang="el-GR" sz="2000" dirty="0" err="1"/>
              <a:t>Supply</a:t>
            </a:r>
            <a:r>
              <a:rPr lang="el-GR" sz="2000" dirty="0"/>
              <a:t> </a:t>
            </a:r>
            <a:r>
              <a:rPr lang="el-GR" sz="2000" dirty="0" err="1"/>
              <a:t>Curve</a:t>
            </a:r>
            <a:r>
              <a:rPr lang="el-GR" sz="2000" dirty="0"/>
              <a:t>) είναι η γραφική παράσταση της σχέσης μεταξύ της </a:t>
            </a:r>
            <a:r>
              <a:rPr lang="el-GR" sz="2000" b="1" dirty="0"/>
              <a:t>τιμής</a:t>
            </a:r>
            <a:r>
              <a:rPr lang="el-GR" sz="2000" dirty="0"/>
              <a:t> ενός αγαθού και της </a:t>
            </a:r>
            <a:r>
              <a:rPr lang="el-GR" sz="2000" b="1" dirty="0"/>
              <a:t>ποσότητας</a:t>
            </a:r>
            <a:r>
              <a:rPr lang="el-GR" sz="2000" dirty="0"/>
              <a:t> που οι </a:t>
            </a:r>
            <a:r>
              <a:rPr lang="el-GR" sz="2000" b="1" dirty="0"/>
              <a:t>παραγωγοί είναι διατεθειμένοι να προσφέρουν </a:t>
            </a:r>
            <a:r>
              <a:rPr lang="el-GR" sz="2000" dirty="0"/>
              <a:t>στην αγορά</a:t>
            </a:r>
            <a:r>
              <a:rPr lang="el-GR" sz="2000" dirty="0" smtClean="0"/>
              <a:t>.</a:t>
            </a:r>
          </a:p>
          <a:p>
            <a:r>
              <a:rPr lang="en-US" sz="2133" b="1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Βα</a:t>
            </a:r>
            <a:r>
              <a:rPr lang="en-US" sz="2133" b="1" dirty="0" err="1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σικά</a:t>
            </a:r>
            <a:r>
              <a:rPr lang="en-US" sz="2133" b="1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133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σημεία:</a:t>
            </a:r>
            <a:endParaRPr lang="en-US" sz="2133" dirty="0"/>
          </a:p>
          <a:p>
            <a:r>
              <a:rPr lang="en-US" sz="1867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Θετική κλίση: </a:t>
            </a:r>
            <a:r>
              <a:rPr lang="en-US" sz="1867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Τιμή</a:t>
            </a:r>
            <a:r>
              <a:rPr lang="en-US" sz="1867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l-GR" sz="1867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αυξάνεται </a:t>
            </a:r>
            <a:r>
              <a:rPr lang="en-US" sz="1867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</a:t>
            </a:r>
            <a:r>
              <a:rPr lang="en-US" sz="1867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Ποσότητ</a:t>
            </a:r>
            <a:r>
              <a:rPr lang="en-US" sz="1867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 </a:t>
            </a:r>
            <a:r>
              <a:rPr lang="el-GR" sz="1867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που είναι διατεθειμένοι να ΠΡΟΣΦΕΡΟΥΝ αυξάνεται</a:t>
            </a:r>
            <a:endParaRPr lang="en-US" sz="2133" dirty="0"/>
          </a:p>
          <a:p>
            <a:r>
              <a:rPr lang="en-US" sz="1867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Βραχυχρόνια: πιο απότομη (δύσκολη γρήγορη προσαρμογή)</a:t>
            </a:r>
            <a:endParaRPr lang="en-US" sz="2133" dirty="0"/>
          </a:p>
          <a:p>
            <a:r>
              <a:rPr lang="en-US" sz="1867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Η παραγωγή δεν μπορεί να αυξηθεί αμέσως — χρειάζεται μια ολόκληρη καλλιεργητική περίοδο</a:t>
            </a:r>
            <a:endParaRPr lang="en-US" sz="2133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365760"/>
            <a:ext cx="10972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4400" dirty="0">
                <a:latin typeface="+mj-lt"/>
                <a:ea typeface="+mj-ea"/>
                <a:cs typeface="+mj-cs"/>
              </a:rPr>
              <a:t>Παράγοντες που Μετατοπίζουν την Προσφορά</a:t>
            </a:r>
          </a:p>
        </p:txBody>
      </p:sp>
      <p:sp>
        <p:nvSpPr>
          <p:cNvPr id="3" name="Text 1"/>
          <p:cNvSpPr/>
          <p:nvPr/>
        </p:nvSpPr>
        <p:spPr>
          <a:xfrm>
            <a:off x="609600" y="1950720"/>
            <a:ext cx="10972800" cy="463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457188" lvl="1" algn="just">
              <a:spcAft>
                <a:spcPts val="800"/>
              </a:spcAft>
              <a:buSzPct val="100000"/>
            </a:pPr>
            <a:r>
              <a:rPr lang="el-GR" sz="2000" dirty="0"/>
              <a:t>Η καμπύλη μετατοπίζεται ολόκληρη (δεξιά για αύξηση, αριστερά για μείωση) όταν μεταβάλλονται άλλοι παράγοντες εκτός της τιμής</a:t>
            </a:r>
            <a:r>
              <a:rPr lang="el-GR" sz="2000" dirty="0" smtClean="0"/>
              <a:t>:</a:t>
            </a:r>
          </a:p>
          <a:p>
            <a:pPr marL="952485" lvl="1" indent="-342900">
              <a:buFont typeface="Arial" panose="020B0604020202020204" pitchFamily="34" charset="0"/>
              <a:buChar char="•"/>
            </a:pPr>
            <a:r>
              <a:rPr lang="el-GR" sz="2000" b="1" dirty="0"/>
              <a:t>Τιμές Παραγωγικών Συντελεστών:</a:t>
            </a:r>
            <a:r>
              <a:rPr lang="el-GR" sz="2000" dirty="0"/>
              <a:t> Αύξηση στο κόστος (π.χ. μισθοί, πρώτες ύλες) μετατοπίζει την καμπύλη αριστερά.</a:t>
            </a:r>
          </a:p>
          <a:p>
            <a:pPr marL="952485" lvl="1" indent="-342900">
              <a:buFont typeface="Arial" panose="020B0604020202020204" pitchFamily="34" charset="0"/>
              <a:buChar char="•"/>
            </a:pPr>
            <a:r>
              <a:rPr lang="el-GR" sz="2000" b="1" dirty="0"/>
              <a:t>Τεχνολογία:</a:t>
            </a:r>
            <a:r>
              <a:rPr lang="el-GR" sz="2000" dirty="0"/>
              <a:t> Η βελτίωση της τεχνολογίας μειώνει το κόστος και μετατοπίζει την καμπύλη δεξιά.</a:t>
            </a:r>
          </a:p>
          <a:p>
            <a:pPr marL="952485" lvl="1" indent="-342900">
              <a:buFont typeface="Arial" panose="020B0604020202020204" pitchFamily="34" charset="0"/>
              <a:buChar char="•"/>
            </a:pPr>
            <a:r>
              <a:rPr lang="el-GR" sz="2000" b="1" dirty="0"/>
              <a:t>Αριθμός Επιχειρήσεων:</a:t>
            </a:r>
            <a:r>
              <a:rPr lang="el-GR" sz="2000" dirty="0"/>
              <a:t> Περισσότερες επιχειρήσεις στην αγορά αυξάνουν την προσφορά (μετατόπιση δεξιά).</a:t>
            </a:r>
          </a:p>
          <a:p>
            <a:pPr marL="952485" lvl="1" indent="-342900">
              <a:buFont typeface="Arial" panose="020B0604020202020204" pitchFamily="34" charset="0"/>
              <a:buChar char="•"/>
            </a:pPr>
            <a:r>
              <a:rPr lang="el-GR" sz="2000" b="1" dirty="0"/>
              <a:t>Καιρικές Συνθήκες:</a:t>
            </a:r>
            <a:r>
              <a:rPr lang="el-GR" sz="2000" dirty="0"/>
              <a:t> Όταν οι καιρικές συνθήκες είναι ιδανικές (π.χ. επαρκείς βροχοπτώσεις, κατάλληλη θερμοκρασία), η παραγωγή αυξάνεται χωρίς να αυξηθεί το κόστος των εισροών</a:t>
            </a:r>
            <a:r>
              <a:rPr lang="el-GR" sz="2000" dirty="0" smtClean="0"/>
              <a:t>. </a:t>
            </a:r>
            <a:r>
              <a:rPr lang="el-GR" sz="2000" b="1" dirty="0" smtClean="0"/>
              <a:t>Αποτέλεσμα</a:t>
            </a:r>
            <a:r>
              <a:rPr lang="el-GR" sz="2000" dirty="0"/>
              <a:t>: Η καμπύλη προσφοράς μετατοπίζεται </a:t>
            </a:r>
            <a:r>
              <a:rPr lang="el-GR" sz="2000" dirty="0" smtClean="0"/>
              <a:t>δεξιά. </a:t>
            </a:r>
            <a:r>
              <a:rPr lang="el-GR" sz="2000" b="1" dirty="0" smtClean="0"/>
              <a:t>Ερμηνεία</a:t>
            </a:r>
            <a:r>
              <a:rPr lang="el-GR" sz="2000" dirty="0"/>
              <a:t>: Στην ίδια τιμή, οι παραγωγοί μπορούν πλέον να προσφέρουν μεγαλύτερη ποσότητα προϊόντος</a:t>
            </a:r>
            <a:r>
              <a:rPr lang="el-GR" sz="2000" dirty="0" smtClean="0"/>
              <a:t>.</a:t>
            </a:r>
            <a:endParaRPr lang="el-GR" sz="20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365760"/>
            <a:ext cx="10972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4400" dirty="0">
                <a:latin typeface="+mj-lt"/>
                <a:ea typeface="+mj-ea"/>
                <a:cs typeface="+mj-cs"/>
              </a:rPr>
              <a:t>Ιδιαιτερότητες της Αγροτικής Προσφοράς</a:t>
            </a:r>
          </a:p>
        </p:txBody>
      </p:sp>
      <p:sp>
        <p:nvSpPr>
          <p:cNvPr id="3" name="Text 1"/>
          <p:cNvSpPr/>
          <p:nvPr/>
        </p:nvSpPr>
        <p:spPr>
          <a:xfrm>
            <a:off x="609600" y="1950720"/>
            <a:ext cx="10972800" cy="463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b="1" dirty="0">
                <a:solidFill>
                  <a:srgbClr val="000000"/>
                </a:solidFill>
                <a:ea typeface="Calibri" pitchFamily="34" charset="-122"/>
                <a:cs typeface="Calibri" pitchFamily="34" charset="-120"/>
              </a:rPr>
              <a:t>Βιολογικοί χρόνοι: </a:t>
            </a:r>
            <a:r>
              <a:rPr lang="en-US" sz="2133" dirty="0">
                <a:solidFill>
                  <a:srgbClr val="000000"/>
                </a:solidFill>
                <a:ea typeface="Calibri" pitchFamily="34" charset="-122"/>
                <a:cs typeface="Calibri" pitchFamily="34" charset="-120"/>
              </a:rPr>
              <a:t>Η παραγωγή δεν «ανοίγει/κλείνει» σαν εργοστάσιο — χρειάζεται μήνες ή χρόνια (δένδρα).</a:t>
            </a:r>
            <a:endParaRPr lang="en-US" sz="2133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b="1" dirty="0">
                <a:solidFill>
                  <a:srgbClr val="000000"/>
                </a:solidFill>
                <a:ea typeface="Calibri" pitchFamily="34" charset="-122"/>
                <a:cs typeface="Calibri" pitchFamily="34" charset="-120"/>
              </a:rPr>
              <a:t>Ευπάθεια στον καιρό: </a:t>
            </a:r>
            <a:r>
              <a:rPr lang="en-US" sz="2133" dirty="0">
                <a:solidFill>
                  <a:srgbClr val="000000"/>
                </a:solidFill>
                <a:ea typeface="Calibri" pitchFamily="34" charset="-122"/>
                <a:cs typeface="Calibri" pitchFamily="34" charset="-120"/>
              </a:rPr>
              <a:t>Παγετός, ξηρασία, πλημμύρα → απρόβλεπτες μεταβολές προσφοράς.</a:t>
            </a:r>
            <a:endParaRPr lang="en-US" sz="2133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b="1" dirty="0">
                <a:solidFill>
                  <a:srgbClr val="000000"/>
                </a:solidFill>
                <a:ea typeface="Calibri" pitchFamily="34" charset="-122"/>
                <a:cs typeface="Calibri" pitchFamily="34" charset="-120"/>
              </a:rPr>
              <a:t>Φθαρτότητα: </a:t>
            </a:r>
            <a:r>
              <a:rPr lang="en-US" sz="2133" dirty="0">
                <a:solidFill>
                  <a:srgbClr val="000000"/>
                </a:solidFill>
                <a:ea typeface="Calibri" pitchFamily="34" charset="-122"/>
                <a:cs typeface="Calibri" pitchFamily="34" charset="-120"/>
              </a:rPr>
              <a:t>Τα νωπά προϊόντα δεν αποθηκεύονται εύκολα → πιεστική πώληση.</a:t>
            </a:r>
            <a:endParaRPr lang="en-US" sz="2133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b="1" dirty="0">
                <a:solidFill>
                  <a:srgbClr val="000000"/>
                </a:solidFill>
                <a:ea typeface="Calibri" pitchFamily="34" charset="-122"/>
                <a:cs typeface="Calibri" pitchFamily="34" charset="-120"/>
              </a:rPr>
              <a:t>Γεωγραφική διασπορά: </a:t>
            </a:r>
            <a:r>
              <a:rPr lang="en-US" sz="2133" dirty="0">
                <a:solidFill>
                  <a:srgbClr val="000000"/>
                </a:solidFill>
                <a:ea typeface="Calibri" pitchFamily="34" charset="-122"/>
                <a:cs typeface="Calibri" pitchFamily="34" charset="-120"/>
              </a:rPr>
              <a:t>Χιλιάδες μικροί παραγωγοί → δύσκολος συντονισμός προσφοράς.</a:t>
            </a:r>
            <a:endParaRPr lang="en-US" sz="2133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b="1" dirty="0">
                <a:solidFill>
                  <a:srgbClr val="000000"/>
                </a:solidFill>
                <a:ea typeface="Calibri" pitchFamily="34" charset="-122"/>
                <a:cs typeface="Calibri" pitchFamily="34" charset="-120"/>
              </a:rPr>
              <a:t>Cobweb φαινόμενο: </a:t>
            </a:r>
            <a:r>
              <a:rPr lang="en-US" sz="2133" dirty="0">
                <a:solidFill>
                  <a:srgbClr val="000000"/>
                </a:solidFill>
                <a:ea typeface="Calibri" pitchFamily="34" charset="-122"/>
                <a:cs typeface="Calibri" pitchFamily="34" charset="-120"/>
              </a:rPr>
              <a:t>Η σημερινή τιμή καθορίζει την αυριανή σπορά → κυκλικές διακυμάνσεις.</a:t>
            </a:r>
            <a:endParaRPr lang="en-US" sz="2133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365760"/>
            <a:ext cx="10972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4400" dirty="0">
                <a:latin typeface="+mj-lt"/>
                <a:ea typeface="+mj-ea"/>
                <a:cs typeface="+mj-cs"/>
              </a:rPr>
              <a:t>Ελαστικότητα Προσφοράς</a:t>
            </a:r>
          </a:p>
        </p:txBody>
      </p:sp>
      <p:sp>
        <p:nvSpPr>
          <p:cNvPr id="3" name="Text 1"/>
          <p:cNvSpPr/>
          <p:nvPr/>
        </p:nvSpPr>
        <p:spPr>
          <a:xfrm>
            <a:off x="609600" y="1950720"/>
            <a:ext cx="10972800" cy="463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 = (% Μεταβολή Προσφερόμενης Ποσότητας) / (% Μεταβολή Τιμής)</a:t>
            </a:r>
            <a:endParaRPr lang="en-US" dirty="0"/>
          </a:p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Στη γεωργία, η ελαστικότητα προσφοράς είναι χαμηλή, ιδίως βραχυχρόνια: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Βραχυχρόνια — Ανελαστική (Es &lt; 1): Η παραγωγή έχει ήδη σπαρεί/φυτευτεί. Ο παραγωγός δεν μπορεί να αυξήσει τη συγκομιδή γιατί ο βιολογικός κύκλος είναι σταθερός.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Μακροχρόνια — Πιο ελαστική (Es &gt; 1): Ο παραγωγός μπορεί να αλλάξει καλλιέργεια, να επεκτείνει εκτάσεις, να επενδύσει σε τεχνολογία ή να μπουν νέοι παραγωγοί.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075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365760"/>
            <a:ext cx="10972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4400" dirty="0">
                <a:latin typeface="+mj-lt"/>
                <a:ea typeface="+mj-ea"/>
                <a:cs typeface="+mj-cs"/>
              </a:rPr>
              <a:t>Ελαστικότητα Προσφοράς: Αριθμητικό Παράδειγμα</a:t>
            </a:r>
          </a:p>
        </p:txBody>
      </p:sp>
      <p:sp>
        <p:nvSpPr>
          <p:cNvPr id="3" name="Text 1"/>
          <p:cNvSpPr/>
          <p:nvPr/>
        </p:nvSpPr>
        <p:spPr>
          <a:xfrm>
            <a:off x="609600" y="195072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867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Παράδειγμα: Προσφορά θερμοκηπιακής ντομάτας στην Κρήτη</a:t>
            </a:r>
            <a:endParaRPr lang="en-US" sz="1867" dirty="0"/>
          </a:p>
          <a:p>
            <a:r>
              <a:rPr lang="en-US" sz="1867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(Ενδεικτικά μεγέθη, για διδακτική χρήση)</a:t>
            </a:r>
            <a:endParaRPr lang="en-US" sz="1867" dirty="0"/>
          </a:p>
        </p:txBody>
      </p:sp>
      <p:graphicFrame>
        <p:nvGraphicFramePr>
          <p:cNvPr id="24" name="Table 0"/>
          <p:cNvGraphicFramePr>
            <a:graphicFrameLocks noGrp="1"/>
          </p:cNvGraphicFramePr>
          <p:nvPr>
            <p:extLst/>
          </p:nvPr>
        </p:nvGraphicFramePr>
        <p:xfrm>
          <a:off x="609600" y="2804160"/>
          <a:ext cx="10972800" cy="2468880"/>
        </p:xfrm>
        <a:graphic>
          <a:graphicData uri="http://schemas.openxmlformats.org/drawingml/2006/table">
            <a:tbl>
              <a:tblPr/>
              <a:tblGrid>
                <a:gridCol w="365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Τιμή (€/κιλό)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Qs βραχυχρ. (τόνοι)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Qs μακροχρ. (τόνοι)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0,60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2.800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1.500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0,80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3.000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2.500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1,00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3.200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3.500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1,20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3.350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4.800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1,50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3.500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6.500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609600" y="5364480"/>
            <a:ext cx="10972800" cy="1219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20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Παρατήρηση: </a:t>
            </a:r>
            <a:r>
              <a:rPr lang="en-US" sz="20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Βραχυχρόνια η παραγωγή αντιδρά ελάχιστα στην τιμή (η σοδειά είναι ήδη στο χωράφι). Μακροχρόνια οι παραγωγοί επεκτείνουν θερμοκήπια, αλλάζουν καλλιέργεια, εισέρχονται νέοι → η αντίδραση είναι πολύ μεγαλύτερη.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74827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/>
          <p:cNvSpPr>
            <a:spLocks noGrp="1"/>
          </p:cNvSpPr>
          <p:nvPr>
            <p:ph type="ctrTitle"/>
          </p:nvPr>
        </p:nvSpPr>
        <p:spPr>
          <a:xfrm>
            <a:off x="1524000" y="1568337"/>
            <a:ext cx="9144000" cy="2387600"/>
          </a:xfrm>
        </p:spPr>
        <p:txBody>
          <a:bodyPr>
            <a:normAutofit/>
          </a:bodyPr>
          <a:lstStyle/>
          <a:p>
            <a:r>
              <a:rPr lang="el-GR" dirty="0"/>
              <a:t>Αρχές Αγροτικής Οικονομίας &amp; Πολιτικής </a:t>
            </a:r>
            <a:endParaRPr lang="en-US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4248584"/>
            <a:ext cx="9144000" cy="1655763"/>
          </a:xfrm>
        </p:spPr>
        <p:txBody>
          <a:bodyPr>
            <a:normAutofit/>
          </a:bodyPr>
          <a:lstStyle/>
          <a:p>
            <a:r>
              <a:rPr lang="el-GR" sz="4400" dirty="0"/>
              <a:t>Διάλεξη </a:t>
            </a:r>
            <a:r>
              <a:rPr lang="en-US" sz="4400" dirty="0" smtClean="0"/>
              <a:t>3 &amp; 4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784176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365760"/>
            <a:ext cx="10972800" cy="975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4400" dirty="0">
                <a:latin typeface="+mj-lt"/>
                <a:ea typeface="+mj-ea"/>
                <a:cs typeface="+mj-cs"/>
              </a:rPr>
              <a:t>Ελαστικότητα Προσφοράς: Υπολογισμός</a:t>
            </a:r>
          </a:p>
        </p:txBody>
      </p:sp>
      <p:sp>
        <p:nvSpPr>
          <p:cNvPr id="3" name="Text 1"/>
          <p:cNvSpPr/>
          <p:nvPr/>
        </p:nvSpPr>
        <p:spPr>
          <a:xfrm>
            <a:off x="609600" y="1828800"/>
            <a:ext cx="10972800" cy="4876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Ερώτηση: Αν η τιμή ντομάτας αυξηθεί από 1,00€ σε 1,20€/κιλό (+20%), πόσο αυξάνεται η προσφορά;</a:t>
            </a:r>
            <a:endParaRPr lang="en-US" dirty="0"/>
          </a:p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Βραχυχρόνια: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Qs: 3.200 → 3.350 τόνοι → ΔQs = (3.350-3.200)/3.200 = +4,7%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 = +4,7% / +20% = 0,24 → Πολύ ανελαστική (Es &lt;&lt; 1)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 σοδειά δεν αλλάζει εύκολα εντός της ίδιας καλλιεργητικής περιόδου.</a:t>
            </a:r>
            <a:endParaRPr lang="en-US" dirty="0"/>
          </a:p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Μακροχρόνια: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Qs: 3.500 → 4.800 τόνοι → ΔQs = (4.800-3.500)/3.500 = +37,1%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 = +37,1% / +20% = 1,86 → Ελαστική (Es &gt; 1)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Νέα θερμοκήπια, εντατικοποίηση, νέοι παραγωγοί → μεγάλη αντίδραση.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74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365760"/>
            <a:ext cx="10972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4400" dirty="0">
                <a:latin typeface="+mj-lt"/>
                <a:ea typeface="+mj-ea"/>
                <a:cs typeface="+mj-cs"/>
              </a:rPr>
              <a:t>Ισορροπία Αγοράς</a:t>
            </a:r>
          </a:p>
        </p:txBody>
      </p:sp>
      <p:sp>
        <p:nvSpPr>
          <p:cNvPr id="3" name="Text 1"/>
          <p:cNvSpPr/>
          <p:nvPr/>
        </p:nvSpPr>
        <p:spPr>
          <a:xfrm>
            <a:off x="609600" y="1950720"/>
            <a:ext cx="10972800" cy="463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Ορισμός: Ισορροπία επιτυγχάνεται στην τιμή όπου η ζητούμενη ποσότητα ισούται με την προσφερόμενη (Qd = Qs). Σε αυτό το σημείο δεν υπάρχει τάση αλλαγής.</a:t>
            </a:r>
            <a:endParaRPr lang="en-US" dirty="0"/>
          </a:p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Στο σημείο ισορροπίας: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Δεν υπάρχει πλεόνασμα (αδιάθετη ποσότητα)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Δεν υπάρχει έλλειμμα (ανικανοποίητη ζήτηση)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 αγορά «καθαρίζει» (market clearing)</a:t>
            </a:r>
            <a:endParaRPr lang="en-US" dirty="0"/>
          </a:p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Αν η τιμή διαφέρει από την ισορροπία, δημιουργούνται πιέσεις που τείνουν να την επαναφέρουν.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365760"/>
            <a:ext cx="10972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4400" dirty="0">
                <a:latin typeface="+mj-lt"/>
                <a:ea typeface="+mj-ea"/>
                <a:cs typeface="+mj-cs"/>
              </a:rPr>
              <a:t>Ισορροπία Αγοράς: Γράφημα</a:t>
            </a:r>
          </a:p>
        </p:txBody>
      </p:sp>
      <p:graphicFrame>
        <p:nvGraphicFramePr>
          <p:cNvPr id="3" name="Chart 0"/>
          <p:cNvGraphicFramePr/>
          <p:nvPr/>
        </p:nvGraphicFramePr>
        <p:xfrm>
          <a:off x="609600" y="1828800"/>
          <a:ext cx="67056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 1"/>
          <p:cNvSpPr/>
          <p:nvPr/>
        </p:nvSpPr>
        <p:spPr>
          <a:xfrm>
            <a:off x="7559040" y="1828800"/>
            <a:ext cx="4267200" cy="426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2133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Σημείο Ισορροπίας (E):</a:t>
            </a:r>
            <a:endParaRPr lang="en-US" sz="2133" dirty="0"/>
          </a:p>
          <a:p>
            <a:r>
              <a:rPr lang="en-US" sz="1867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Τιμή ισορροπίας: ~3,0 €/κιλό</a:t>
            </a:r>
            <a:endParaRPr lang="en-US" sz="2133" dirty="0"/>
          </a:p>
          <a:p>
            <a:r>
              <a:rPr lang="en-US" sz="1867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Ποσότητα ισορρ.: ~300 τόνοι</a:t>
            </a:r>
            <a:endParaRPr lang="en-US" sz="2133" dirty="0"/>
          </a:p>
          <a:p>
            <a:endParaRPr lang="en-US" sz="2133" dirty="0"/>
          </a:p>
          <a:p>
            <a:r>
              <a:rPr lang="en-US" sz="1867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r>
              <a:rPr lang="en-US" sz="1867" b="1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Qd</a:t>
            </a:r>
            <a:r>
              <a:rPr lang="en-US" sz="1867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l-GR" sz="1867" b="1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</a:t>
            </a:r>
            <a:r>
              <a:rPr lang="en-US" sz="1867" b="1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demand) = Qs (supply) </a:t>
            </a:r>
            <a:endParaRPr lang="en-US" sz="2133" dirty="0"/>
          </a:p>
          <a:p>
            <a:r>
              <a:rPr lang="en-US" sz="1867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Δεν υπάρχει πλεόνασμα</a:t>
            </a:r>
            <a:endParaRPr lang="en-US" sz="2133" dirty="0"/>
          </a:p>
          <a:p>
            <a:r>
              <a:rPr lang="en-US" sz="1867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Δεν υπάρχει έλλειμμα</a:t>
            </a:r>
            <a:endParaRPr lang="en-US" sz="2133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365760"/>
            <a:ext cx="10972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4400" dirty="0">
                <a:latin typeface="+mj-lt"/>
                <a:ea typeface="+mj-ea"/>
                <a:cs typeface="+mj-cs"/>
              </a:rPr>
              <a:t>Πλεόνασμα (Surplus)</a:t>
            </a:r>
          </a:p>
        </p:txBody>
      </p:sp>
      <p:sp>
        <p:nvSpPr>
          <p:cNvPr id="3" name="Text 1"/>
          <p:cNvSpPr/>
          <p:nvPr/>
        </p:nvSpPr>
        <p:spPr>
          <a:xfrm>
            <a:off x="609600" y="1950720"/>
            <a:ext cx="10972800" cy="463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Όταν η τιμή &gt; τιμή ισορροπίας → Qs &gt; Qd</a:t>
            </a:r>
            <a:endParaRPr lang="en-US" dirty="0"/>
          </a:p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Οι παραγωγοί παράγουν περισσότερα από όσα ζητούν οι καταναλωτές.</a:t>
            </a:r>
            <a:endParaRPr lang="en-US" dirty="0"/>
          </a:p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Αποτέλεσμα: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Αποθέματα αδιάθετων προϊόντων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Πίεση για μείωση τιμής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Σπατάλη (ιδίως σε νωπά αγροτικά προϊόντα)</a:t>
            </a:r>
            <a:endParaRPr lang="en-US" dirty="0"/>
          </a:p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 τάση επαναφοράς: οι πωλητές μειώνουν τιμές → η αγορά τείνει πίσω στην ισορροπία.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365760"/>
            <a:ext cx="10972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4400" dirty="0">
                <a:latin typeface="+mj-lt"/>
                <a:ea typeface="+mj-ea"/>
                <a:cs typeface="+mj-cs"/>
              </a:rPr>
              <a:t>Έλλειμμα (Shortage</a:t>
            </a:r>
            <a:r>
              <a:rPr lang="en-US" sz="4400" dirty="0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)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609600" y="1950720"/>
            <a:ext cx="10972800" cy="463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Όταν η τιμή &lt; τιμή ισορροπίας → Qd &gt; Qs</a:t>
            </a:r>
            <a:endParaRPr lang="en-US" dirty="0"/>
          </a:p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Οι καταναλωτές ζητούν περισσότερα από όσα παράγονται/διατίθενται.</a:t>
            </a:r>
            <a:endParaRPr lang="en-US" dirty="0"/>
          </a:p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Αποτέλεσμα: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Ουρές / ελλείψεις ραφιών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Πίεση για αύξηση τιμής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«Μαύρη αγορά» σε ακραίες περιπτώσεις</a:t>
            </a:r>
            <a:endParaRPr lang="en-US" dirty="0"/>
          </a:p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 τάση επαναφοράς: οι αγοραστές ανταγωνίζονται → η τιμή ανεβαίνει προς την ισορροπία.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365760"/>
            <a:ext cx="10972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4400" dirty="0">
                <a:latin typeface="+mj-lt"/>
                <a:ea typeface="+mj-ea"/>
                <a:cs typeface="+mj-cs"/>
              </a:rPr>
              <a:t>Το Φαινόμενο Cobweb (Ιστού Αράχνης)</a:t>
            </a:r>
          </a:p>
        </p:txBody>
      </p:sp>
      <p:sp>
        <p:nvSpPr>
          <p:cNvPr id="3" name="Text 1"/>
          <p:cNvSpPr/>
          <p:nvPr/>
        </p:nvSpPr>
        <p:spPr>
          <a:xfrm>
            <a:off x="609600" y="1950720"/>
            <a:ext cx="10972800" cy="463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 χρονική υστέρηση στη γεωργία δημιουργεί κυκλικές διακυμάνσεις τιμών και ποσοτήτων.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Χρονιά 1: Υψηλή τιμή πατάτας → πολλοί παραγωγοί σπέρνουν πατάτα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Χρονιά 2: Μεγάλη παραγωγή → πλεόνασμα → πτώση τιμής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Χρονιά 3: Χαμηλή τιμή → λιγότεροι σπέρνουν πατάτα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Χρονιά 4: Μικρή παραγωγή → έλλειψη → αύξηση τιμής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 κύκλος επαναλαμβάνεται...</a:t>
            </a:r>
            <a:endParaRPr lang="en-US" dirty="0"/>
          </a:p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 συμβολαιακή γεωργία και οι συνεταιρισμοί μπορούν να μετριάσουν αυτές τις διακυμάνσεις.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365760"/>
            <a:ext cx="10972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4400" dirty="0">
                <a:latin typeface="+mj-lt"/>
                <a:ea typeface="+mj-ea"/>
                <a:cs typeface="+mj-cs"/>
              </a:rPr>
              <a:t>Παράδειγμα: Αγορά Ντομάτας στην Κρήτη</a:t>
            </a:r>
          </a:p>
        </p:txBody>
      </p:sp>
      <p:sp>
        <p:nvSpPr>
          <p:cNvPr id="3" name="Text 1"/>
          <p:cNvSpPr/>
          <p:nvPr/>
        </p:nvSpPr>
        <p:spPr>
          <a:xfrm>
            <a:off x="609600" y="1950720"/>
            <a:ext cx="10972800" cy="853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867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Ενδεικτικά στοιχεία αγοράς θερμοκηπιακής ντομάτας (Κρήτη)</a:t>
            </a:r>
            <a:endParaRPr lang="en-US" sz="1867" dirty="0"/>
          </a:p>
          <a:p>
            <a:r>
              <a:rPr lang="en-US" sz="1867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(Ενδεικτικά μεγέθη, για διδακτική χρήση)</a:t>
            </a:r>
            <a:endParaRPr lang="en-US" sz="1867" dirty="0"/>
          </a:p>
        </p:txBody>
      </p:sp>
      <p:graphicFrame>
        <p:nvGraphicFramePr>
          <p:cNvPr id="2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09600" y="2804160"/>
          <a:ext cx="10972800" cy="3048000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Τιμή (€/κιλό)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Qd (τόνοι)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Qs (τόνοι)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Κατάσταση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0,60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5.000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2.000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Έλλειμμα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0,80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4.200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3.000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Έλλειμμα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1,00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3.500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3.500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Ισορροπία ✅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1,20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2.800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4.500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Πλεόνασμα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1,50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2.000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5.500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Πλεόνασμα</a:t>
                      </a:r>
                      <a:endParaRPr lang="en-US" sz="1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21920" marR="121920" marT="60960" marB="60960"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609600" y="5974080"/>
            <a:ext cx="10972800" cy="487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133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Τιμή ισορροπίας: 1,00 €/κιλό — Ποσότητα ισορροπίας: 3.500 τόνοι</a:t>
            </a:r>
            <a:endParaRPr lang="en-US" sz="2133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365760"/>
            <a:ext cx="10972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4400" dirty="0">
                <a:latin typeface="+mj-lt"/>
                <a:ea typeface="+mj-ea"/>
                <a:cs typeface="+mj-cs"/>
              </a:rPr>
              <a:t>Σενάριο Α: Αύξηση Τιμής Λιπασμάτων +30%</a:t>
            </a:r>
          </a:p>
        </p:txBody>
      </p:sp>
      <p:sp>
        <p:nvSpPr>
          <p:cNvPr id="3" name="Text 1"/>
          <p:cNvSpPr/>
          <p:nvPr/>
        </p:nvSpPr>
        <p:spPr>
          <a:xfrm>
            <a:off x="609600" y="1950720"/>
            <a:ext cx="10972800" cy="463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Τι συμβαίνει στην αγορά ντομάτας;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Αύξηση κόστους παραγωγής: Τα λιπάσματα αποτελούν σημαντικό μέρος του μεταβλητού κόστους → αυξάνεται το κόστος/κιλό.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Μετατόπιση προσφοράς αριστερά: Στην ίδια τιμή, οι παραγωγοί είναι πρόθυμοι/ικανοί να προσφέρουν λιγότερη ποσότητα.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Νέα ισορροπία: Τιμή ↑ (π.χ. 1,00€ → 1,15€) και Ποσότητα ↓ (3.500 → 3.100 τόνοι).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Επίπτωση στον παραγωγό: Αν η αύξηση τιμής &lt; αύξηση κόστους → μείωση κέρδους. Πιθανή εγκατάλειψη μονάδων.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365760"/>
            <a:ext cx="10972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4400" dirty="0">
                <a:latin typeface="+mj-lt"/>
                <a:ea typeface="+mj-ea"/>
                <a:cs typeface="+mj-cs"/>
              </a:rPr>
              <a:t>Σενάριο Β: Ένταξη Νέας Χώρας στην ΕΕ</a:t>
            </a:r>
          </a:p>
        </p:txBody>
      </p:sp>
      <p:sp>
        <p:nvSpPr>
          <p:cNvPr id="3" name="Text 1"/>
          <p:cNvSpPr/>
          <p:nvPr/>
        </p:nvSpPr>
        <p:spPr>
          <a:xfrm>
            <a:off x="609600" y="1950720"/>
            <a:ext cx="10972800" cy="463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Υπόθεση: Ελεύθερη κυκλοφορία αγροτικών προϊόντων με μεγάλη αγροτική χώρα.</a:t>
            </a:r>
            <a:endParaRPr lang="en-US" dirty="0"/>
          </a:p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Επίδραση στην Προσφορά: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↑ Αριθμός παραγωγών → </a:t>
            </a:r>
            <a:r>
              <a:rPr lang="en-US" sz="2133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μετ</a:t>
            </a: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ατόπιση </a:t>
            </a:r>
            <a:r>
              <a:rPr lang="el-GR" sz="2133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προσφοράς</a:t>
            </a:r>
            <a:r>
              <a:rPr lang="en-US" sz="2133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δεξιά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↑ Ανταγωνισμός σε τιμές → πίεση μείωσης τιμής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Πιθανά φθηνότερα εισαγόμενα → αντικατάσταση εγχώριας παραγωγής</a:t>
            </a:r>
            <a:endParaRPr lang="en-US" dirty="0"/>
          </a:p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Επίδραση στη Ζήτηση: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↑ Μέγεθος αγοράς → πρόσβαση σε εκατομμύρια νέους καταναλωτές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↑ Ευκαιρίες εξαγωγών → ελληνικό ελαιόλαδο, τυριά, μέλι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Νέα ζήτηση premium → τμηματοποίηση αγοράς ποιότητας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365760"/>
            <a:ext cx="10972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4400" dirty="0">
                <a:latin typeface="+mj-lt"/>
                <a:ea typeface="+mj-ea"/>
                <a:cs typeface="+mj-cs"/>
              </a:rPr>
              <a:t>Κρατική Παρέμβαση στις Αγροτικές Αγορές</a:t>
            </a:r>
          </a:p>
        </p:txBody>
      </p:sp>
      <p:sp>
        <p:nvSpPr>
          <p:cNvPr id="3" name="Text 1"/>
          <p:cNvSpPr/>
          <p:nvPr/>
        </p:nvSpPr>
        <p:spPr>
          <a:xfrm>
            <a:off x="609600" y="1950720"/>
            <a:ext cx="10972800" cy="463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Γιατί παρεμβαίνει το κράτος;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Προστασία εισοδήματος παραγωγών (σταθερότητα)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Προστασία καταναλωτών (προσιτά τρόφιμα)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Εθνική επισιτιστική ασφάλεια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Διόρθωση «αποτυχιών αγοράς» (ασύμμετρη πληροφόρηση, εξωτερικότητες)</a:t>
            </a:r>
            <a:endParaRPr lang="en-US" dirty="0"/>
          </a:p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Βασικά εργαλεία: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Κατώτατες τιμές (price floors) — προστατεύουν τον παραγωγό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Ανώτατες τιμές (price ceilings) — προστατεύουν τον καταναλωτή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365760"/>
            <a:ext cx="10972800" cy="12534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4400" dirty="0">
                <a:latin typeface="+mj-lt"/>
                <a:ea typeface="+mj-ea"/>
                <a:cs typeface="+mj-cs"/>
              </a:rPr>
              <a:t>Ανακεφαλαίωση Διάλεξης 1</a:t>
            </a:r>
          </a:p>
        </p:txBody>
      </p:sp>
      <p:sp>
        <p:nvSpPr>
          <p:cNvPr id="3" name="Text 1"/>
          <p:cNvSpPr/>
          <p:nvPr/>
        </p:nvSpPr>
        <p:spPr>
          <a:xfrm>
            <a:off x="609600" y="1950720"/>
            <a:ext cx="10972800" cy="463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Σπανιότητα: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Οι πόροι (γη, νερό, κεφάλαιο, εργασία) είναι περιορισμένοι — οι ανάγκες απεριόριστες.</a:t>
            </a:r>
            <a:endParaRPr lang="en-US" dirty="0"/>
          </a:p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Βασικά ερωτήματα: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Τι να παραχθεί; Πώς να παραχθεί; Για ποιον να παραχθεί;</a:t>
            </a:r>
            <a:endParaRPr lang="en-US" dirty="0"/>
          </a:p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Κόστος ευκαιρίας: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Η αξία της καλύτερης εναλλακτικής που θυσιάζεται σε κάθε επιλογή.</a:t>
            </a:r>
            <a:endParaRPr lang="en-US" dirty="0"/>
          </a:p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l-GR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Διάλεξη #2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Πώς μετατρέπονται αυτές οι επιλογές σε τιμές μέσω της αγοράς;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365760"/>
            <a:ext cx="10972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4400" dirty="0">
                <a:latin typeface="+mj-lt"/>
                <a:ea typeface="+mj-ea"/>
                <a:cs typeface="+mj-cs"/>
              </a:rPr>
              <a:t>Κατώτατη Τιμή (Price Floor)</a:t>
            </a:r>
          </a:p>
        </p:txBody>
      </p:sp>
      <p:sp>
        <p:nvSpPr>
          <p:cNvPr id="3" name="Text 1"/>
          <p:cNvSpPr/>
          <p:nvPr/>
        </p:nvSpPr>
        <p:spPr>
          <a:xfrm>
            <a:off x="609600" y="1950720"/>
            <a:ext cx="10972800" cy="463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Ορισμός: Η κυβέρνηση ορίζει μια ελάχιστη τιμή πάνω από την ισορροπία, για να προστατεύσει τους παραγωγούς.</a:t>
            </a:r>
            <a:endParaRPr lang="en-US" dirty="0"/>
          </a:p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Παράδειγμα: Κατώτατη τιμή γάλακτος στην ΕΕ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Εξασφαλίζει ελάχιστο εισόδημα στους κτηνοτρόφους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Σταθεροποιεί την παραγωγή — αποφυγή εγκατάλειψης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Δημιουργεί πλεόνασμα (Qs &gt; Qd)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Κόστος αποθήκευσης/καταστροφής αδιάθετων ποσοτήτων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Υψηλότερη τιμή για τον καταναλωτή</a:t>
            </a:r>
            <a:endParaRPr lang="en-US" dirty="0"/>
          </a:p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 ΚΑΠ χρησιμοποιούσε εκτεταμένα κατώτατες τιμές — σήμερα έχει μειωθεί σημαντικά η χρήση τους.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365760"/>
            <a:ext cx="10972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4400" dirty="0">
                <a:latin typeface="+mj-lt"/>
                <a:ea typeface="+mj-ea"/>
                <a:cs typeface="+mj-cs"/>
              </a:rPr>
              <a:t>Ανώτατη Τιμή (Price Ceiling)</a:t>
            </a:r>
          </a:p>
        </p:txBody>
      </p:sp>
      <p:sp>
        <p:nvSpPr>
          <p:cNvPr id="3" name="Text 1"/>
          <p:cNvSpPr/>
          <p:nvPr/>
        </p:nvSpPr>
        <p:spPr>
          <a:xfrm>
            <a:off x="609600" y="1950720"/>
            <a:ext cx="10972800" cy="463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Ορισμός: Η κυβέρνηση ορίζει μια μέγιστη τιμή κάτω από την ισορροπία, για να προστατεύσει τους καταναλωτές.</a:t>
            </a:r>
            <a:endParaRPr lang="en-US" dirty="0"/>
          </a:p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Παράδειγμα: Ανώτατη τιμή ψωμιού σε περίοδο κρίσης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Κρατά τα βασικά τρόφιμα προσιτά σε χαμηλά εισοδήματα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Πολιτικά δημοφιλές μέτρο σε κρίσεις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Δημιουργεί έλλειμμα (Qd &gt; Qs)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Μείωση κινήτρου παραγωγής → μακροχρόνια μείωση προσφοράς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Πιθανή ανάπτυξη «μαύρης αγοράς»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365760"/>
            <a:ext cx="10972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4400" dirty="0">
                <a:latin typeface="+mj-lt"/>
                <a:ea typeface="+mj-ea"/>
                <a:cs typeface="+mj-cs"/>
              </a:rPr>
              <a:t>Ερωτήσεις Κριτικής Σκέψης</a:t>
            </a:r>
          </a:p>
        </p:txBody>
      </p:sp>
      <p:sp>
        <p:nvSpPr>
          <p:cNvPr id="3" name="Text 1"/>
          <p:cNvSpPr/>
          <p:nvPr/>
        </p:nvSpPr>
        <p:spPr>
          <a:xfrm>
            <a:off x="609600" y="1950720"/>
            <a:ext cx="10972800" cy="4876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Γιατί η τιμή του ελαιολάδου μπορεί να τριπλασιαστεί σε μια χρονιά κακής σοδειάς, ενώ η τιμή του σίτου αντιδρά λιγότερο;</a:t>
            </a:r>
            <a:endParaRPr lang="en-US" dirty="0"/>
          </a:p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Αν η κυβέρνηση θέσει ανώτατη τιμή στις ντομάτες, πώς θα επηρεαστεί η παραγωγή θερμοκηπίου;</a:t>
            </a:r>
            <a:endParaRPr lang="en-US" dirty="0"/>
          </a:p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Πώς θα αντιδρούσε η αγορά κρητικής ντομάτας αν ταυτόχρονα αυξηθεί η τιμή ενέργειας ΚΑΙ μειωθεί το εισόδημα των καταναλωτών;</a:t>
            </a:r>
            <a:endParaRPr lang="en-US" dirty="0"/>
          </a:p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Σε ποιο προϊόν θα ήταν πιο αποτελεσματική μια κατώτατη τιμή: στο γάλα ή στο σαφράν; Γιατί;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365760"/>
            <a:ext cx="10972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4400" dirty="0" err="1">
                <a:latin typeface="+mj-lt"/>
                <a:ea typeface="+mj-ea"/>
                <a:cs typeface="+mj-cs"/>
              </a:rPr>
              <a:t>Αν</a:t>
            </a:r>
            <a:r>
              <a:rPr lang="en-US" sz="4400" dirty="0">
                <a:latin typeface="+mj-lt"/>
                <a:ea typeface="+mj-ea"/>
                <a:cs typeface="+mj-cs"/>
              </a:rPr>
              <a:t>ακεφαλαίωση Δι</a:t>
            </a:r>
            <a:r>
              <a:rPr lang="el-GR" sz="4400" dirty="0">
                <a:latin typeface="+mj-lt"/>
                <a:ea typeface="+mj-ea"/>
                <a:cs typeface="+mj-cs"/>
              </a:rPr>
              <a:t>α</a:t>
            </a:r>
            <a:r>
              <a:rPr lang="en-US" sz="4400" dirty="0">
                <a:latin typeface="+mj-lt"/>
                <a:ea typeface="+mj-ea"/>
                <a:cs typeface="+mj-cs"/>
              </a:rPr>
              <a:t>λ</a:t>
            </a:r>
            <a:r>
              <a:rPr lang="el-GR" sz="4400" dirty="0">
                <a:latin typeface="+mj-lt"/>
                <a:ea typeface="+mj-ea"/>
                <a:cs typeface="+mj-cs"/>
              </a:rPr>
              <a:t>έξεων</a:t>
            </a:r>
            <a:r>
              <a:rPr lang="en-US" sz="4400" dirty="0">
                <a:latin typeface="+mj-lt"/>
                <a:ea typeface="+mj-ea"/>
                <a:cs typeface="+mj-cs"/>
              </a:rPr>
              <a:t> 2</a:t>
            </a:r>
            <a:r>
              <a:rPr lang="el-GR" sz="4400" dirty="0">
                <a:latin typeface="+mj-lt"/>
                <a:ea typeface="+mj-ea"/>
                <a:cs typeface="+mj-cs"/>
              </a:rPr>
              <a:t> &amp; 3</a:t>
            </a:r>
            <a:endParaRPr lang="en-US" sz="4400" dirty="0">
              <a:latin typeface="+mj-lt"/>
              <a:ea typeface="+mj-ea"/>
              <a:cs typeface="+mj-cs"/>
            </a:endParaRPr>
          </a:p>
        </p:txBody>
      </p:sp>
      <p:sp>
        <p:nvSpPr>
          <p:cNvPr id="3" name="Text 1"/>
          <p:cNvSpPr/>
          <p:nvPr/>
        </p:nvSpPr>
        <p:spPr>
          <a:xfrm>
            <a:off x="609600" y="1950720"/>
            <a:ext cx="10972800" cy="463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Αγορά: Μηχανισμός αλληλεπίδρασης αγοραστών–πωλητών μέσω τιμών.</a:t>
            </a:r>
            <a:endParaRPr lang="en-US" sz="2133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Νόμος Ζήτησης: Τιμή ↑ → Ποσότητα ↓ (αρνητική σχέση).</a:t>
            </a:r>
            <a:endParaRPr lang="en-US" sz="2133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Νόμος Προσφοράς: Τιμή ↑ → Ποσότητα ↑ (θετική σχέση).</a:t>
            </a:r>
            <a:endParaRPr lang="en-US" sz="2133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Ισορροπία: Σημείο όπου Qd = Qs — δεν υπάρχει πίεση αλλαγής.</a:t>
            </a:r>
            <a:endParaRPr lang="en-US" sz="2133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Ελαστικότητα: Τα αγροτικά προϊόντα τείνουν να έχουν ανελαστική ζήτηση &amp; προσφορά.</a:t>
            </a:r>
            <a:endParaRPr lang="en-US" sz="2133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Cobweb: Η χρονική υστέρηση δημιουργεί κυκλικές διακυμάνσεις.</a:t>
            </a:r>
            <a:endParaRPr lang="en-US" sz="2133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Κρατική παρέμβαση: Κατώτατες/ανώτατες τιμές — πλεονεκτήματα αλλά και στρεβλώσεις.</a:t>
            </a:r>
            <a:endParaRPr lang="en-US" sz="2133" dirty="0"/>
          </a:p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➡️ </a:t>
            </a:r>
            <a:r>
              <a:rPr lang="en-US" b="1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Διάλεξη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l-GR" b="1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&amp; 5</a:t>
            </a:r>
            <a:r>
              <a:rPr lang="en-US" b="1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Κόστος Παραγωγής, Κερδοφορία &amp; Αποφάσεις Εκμετάλλευσης</a:t>
            </a:r>
            <a:endParaRPr lang="en-US" sz="2133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365760"/>
            <a:ext cx="10972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4400" dirty="0">
                <a:latin typeface="+mj-lt"/>
                <a:ea typeface="+mj-ea"/>
                <a:cs typeface="+mj-cs"/>
              </a:rPr>
              <a:t>Τι Είναι η Αγορά;</a:t>
            </a:r>
          </a:p>
        </p:txBody>
      </p:sp>
      <p:sp>
        <p:nvSpPr>
          <p:cNvPr id="3" name="Text 1"/>
          <p:cNvSpPr/>
          <p:nvPr/>
        </p:nvSpPr>
        <p:spPr>
          <a:xfrm>
            <a:off x="609600" y="1950720"/>
            <a:ext cx="10972800" cy="463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 αγορά είναι ο μηχανισμός (φυσικός ή εικονικός) μέσω του οποίου αγοραστές και πωλητές αλληλεπιδρούν για να ανταλλάξουν αγαθά/υπηρεσίες σε μια τιμή.</a:t>
            </a:r>
            <a:endParaRPr lang="en-US" dirty="0"/>
          </a:p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Αγοραστές (Ζήτηση):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Καταναλωτές, μεταποιητές, έμποροι/εξαγωγείς, κράτος (δημόσιες αγορές)</a:t>
            </a:r>
            <a:endParaRPr lang="en-US" dirty="0"/>
          </a:p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Πωλητές (Προσφορά):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Αγρότες/παραγωγοί, συνεταιρισμοί, ομάδες παραγωγών, εισαγωγείς</a:t>
            </a:r>
            <a:endParaRPr lang="en-US" dirty="0"/>
          </a:p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Στη γεωργία η αγορά έχει ιδιαιτερότητες: εποχικότητα, φθαρτότητα, γεωγραφική διασπορά παραγωγών, ασυμμετρία πληροφόρησης.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365760"/>
            <a:ext cx="10972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4400" dirty="0">
                <a:latin typeface="+mj-lt"/>
                <a:ea typeface="+mj-ea"/>
                <a:cs typeface="+mj-cs"/>
              </a:rPr>
              <a:t>Νόμος </a:t>
            </a:r>
            <a:r>
              <a:rPr lang="en-US" sz="4400" dirty="0" err="1">
                <a:latin typeface="+mj-lt"/>
                <a:ea typeface="+mj-ea"/>
                <a:cs typeface="+mj-cs"/>
              </a:rPr>
              <a:t>της</a:t>
            </a:r>
            <a:r>
              <a:rPr lang="en-US" sz="4400" dirty="0">
                <a:latin typeface="+mj-lt"/>
                <a:ea typeface="+mj-ea"/>
                <a:cs typeface="+mj-cs"/>
              </a:rPr>
              <a:t> </a:t>
            </a:r>
            <a:r>
              <a:rPr lang="en-US" sz="4400" b="1" u="sng" dirty="0" err="1" smtClean="0">
                <a:latin typeface="+mj-lt"/>
                <a:ea typeface="+mj-ea"/>
                <a:cs typeface="+mj-cs"/>
              </a:rPr>
              <a:t>Ζήτησης</a:t>
            </a:r>
            <a:r>
              <a:rPr lang="en-US" sz="4400" b="1" u="sng" dirty="0" smtClean="0">
                <a:latin typeface="+mj-lt"/>
                <a:ea typeface="+mj-ea"/>
                <a:cs typeface="+mj-cs"/>
              </a:rPr>
              <a:t> (Demand)</a:t>
            </a:r>
            <a:endParaRPr lang="en-US" sz="4400" b="1" u="sng" dirty="0">
              <a:latin typeface="+mj-lt"/>
              <a:ea typeface="+mj-ea"/>
              <a:cs typeface="+mj-cs"/>
            </a:endParaRPr>
          </a:p>
        </p:txBody>
      </p:sp>
      <p:sp>
        <p:nvSpPr>
          <p:cNvPr id="3" name="Text 1"/>
          <p:cNvSpPr/>
          <p:nvPr/>
        </p:nvSpPr>
        <p:spPr>
          <a:xfrm>
            <a:off x="609600" y="1950720"/>
            <a:ext cx="10972800" cy="463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Νόμος: Όταν η τιμή ενός αγαθού αυξάνεται (ceteris </a:t>
            </a:r>
            <a:r>
              <a:rPr lang="en-US" b="1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paribus</a:t>
            </a:r>
            <a:r>
              <a:rPr lang="el-GR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με αμετάβλητα τα λοιπά στοιχεία</a:t>
            </a:r>
            <a:r>
              <a:rPr lang="en-US" b="1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), 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 ζητούμενη π</a:t>
            </a:r>
            <a:r>
              <a:rPr lang="en-US" b="1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οσότητ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 </a:t>
            </a:r>
            <a:r>
              <a:rPr lang="el-GR" b="1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από τον καταναλωτή </a:t>
            </a:r>
            <a:r>
              <a:rPr lang="en-US" b="1" dirty="0" err="1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μειώνετ</a:t>
            </a:r>
            <a:r>
              <a:rPr lang="en-US" b="1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αι 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και αντίστροφα.</a:t>
            </a:r>
            <a:endParaRPr lang="en-US" dirty="0"/>
          </a:p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Γιατί ισχύει στα αγροτικά προϊόντα;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Φαινόμενο εισοδήματος: Ακριβότερο ελαιόλαδο → λιγότερη </a:t>
            </a:r>
            <a:r>
              <a:rPr lang="en-US" sz="2133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κατανάλωση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Φαινόμενο υποκατάστασης: Αυξάνεται η τιμή βοδινού → στροφή σε κοτόπουλο ή χοιρινό.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Φθίνουσα οριακή χρησιμότητα: Κάθε επιπλέον κιλό φρούτων προσφέρει λιγότερη ικανοποίηση.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365760"/>
            <a:ext cx="10972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4400" dirty="0">
                <a:latin typeface="+mj-lt"/>
                <a:ea typeface="+mj-ea"/>
                <a:cs typeface="+mj-cs"/>
              </a:rPr>
              <a:t>Καμπύλη </a:t>
            </a:r>
            <a:r>
              <a:rPr lang="en-US" sz="4400" b="1" u="sng" dirty="0">
                <a:latin typeface="+mj-lt"/>
                <a:ea typeface="+mj-ea"/>
                <a:cs typeface="+mj-cs"/>
              </a:rPr>
              <a:t>Ζήτησης</a:t>
            </a:r>
          </a:p>
        </p:txBody>
      </p:sp>
      <p:graphicFrame>
        <p:nvGraphicFramePr>
          <p:cNvPr id="3" name="Chart 0"/>
          <p:cNvGraphicFramePr/>
          <p:nvPr/>
        </p:nvGraphicFramePr>
        <p:xfrm>
          <a:off x="609600" y="1828800"/>
          <a:ext cx="67056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 1"/>
          <p:cNvSpPr/>
          <p:nvPr/>
        </p:nvSpPr>
        <p:spPr>
          <a:xfrm>
            <a:off x="7315200" y="1828800"/>
            <a:ext cx="4511040" cy="426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l-GR" sz="1800" dirty="0"/>
              <a:t>Η </a:t>
            </a:r>
            <a:r>
              <a:rPr lang="el-GR" sz="2000" b="1" dirty="0"/>
              <a:t>καμπύλη ζήτησης</a:t>
            </a:r>
            <a:r>
              <a:rPr lang="el-GR" sz="2000" dirty="0"/>
              <a:t> είναι η γραφική παράσταση που δείχνει τη σχέση μεταξύ της </a:t>
            </a:r>
            <a:r>
              <a:rPr lang="el-GR" sz="2000" b="1" dirty="0"/>
              <a:t>τιμής</a:t>
            </a:r>
            <a:r>
              <a:rPr lang="el-GR" sz="2000" dirty="0"/>
              <a:t> ενός αγαθού και της ποσότητας που οι καταναλωτές </a:t>
            </a:r>
            <a:r>
              <a:rPr lang="el-GR" sz="2000" b="1" dirty="0"/>
              <a:t>επιθυμούν και μπορούν να αγοράσουν</a:t>
            </a:r>
            <a:r>
              <a:rPr lang="el-GR" sz="2000" dirty="0"/>
              <a:t> σε μια δεδομένη χρονική περίοδο</a:t>
            </a:r>
            <a:r>
              <a:rPr lang="el-GR" sz="2000" dirty="0" smtClean="0"/>
              <a:t>.</a:t>
            </a:r>
          </a:p>
          <a:p>
            <a:r>
              <a:rPr lang="en-US" sz="2133" b="1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Βα</a:t>
            </a:r>
            <a:r>
              <a:rPr lang="en-US" sz="2133" b="1" dirty="0" err="1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σικά</a:t>
            </a:r>
            <a:r>
              <a:rPr lang="en-US" sz="2133" b="1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133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σημεία:</a:t>
            </a:r>
            <a:endParaRPr lang="en-US" sz="2133" dirty="0"/>
          </a:p>
          <a:p>
            <a:r>
              <a:rPr lang="en-US" sz="1867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Αρνητική κλίση: </a:t>
            </a:r>
            <a:r>
              <a:rPr lang="en-US" sz="1867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Τιμή</a:t>
            </a:r>
            <a:r>
              <a:rPr lang="en-US" sz="1867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l-GR" sz="1867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αυξάνεται </a:t>
            </a:r>
            <a:r>
              <a:rPr lang="en-US" sz="1867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</a:t>
            </a:r>
            <a:r>
              <a:rPr lang="en-US" sz="1867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Ποσότητ</a:t>
            </a:r>
            <a:r>
              <a:rPr lang="en-US" sz="1867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 </a:t>
            </a:r>
            <a:r>
              <a:rPr lang="el-GR" sz="1867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που ΖΗΤΟΥΝ οι καταναλωτές μειώνεται</a:t>
            </a:r>
            <a:endParaRPr lang="en-US" sz="2133" dirty="0"/>
          </a:p>
          <a:p>
            <a:r>
              <a:rPr lang="en-US" sz="1867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Ceteris paribus: ισχύει μόνο αν οι υπόλοιποι παράγοντες μένουν σταθεροί</a:t>
            </a:r>
            <a:endParaRPr lang="en-US" sz="2133" dirty="0"/>
          </a:p>
          <a:p>
            <a:r>
              <a:rPr lang="en-US" sz="1867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Αλλαγή τιμής </a:t>
            </a:r>
            <a:r>
              <a:rPr lang="en-US" sz="1867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 </a:t>
            </a:r>
            <a:r>
              <a:rPr lang="en-US" sz="1867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κίνηση πάνω στην καμπύλη</a:t>
            </a:r>
            <a:endParaRPr lang="en-US" sz="2133" dirty="0"/>
          </a:p>
          <a:p>
            <a:r>
              <a:rPr lang="en-US" sz="1867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Αλλαγή άλλου παράγοντα = μετατόπιση καμπύλης</a:t>
            </a:r>
            <a:endParaRPr lang="en-US" sz="2133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365760"/>
            <a:ext cx="10972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4400" dirty="0">
                <a:latin typeface="+mj-lt"/>
                <a:ea typeface="+mj-ea"/>
                <a:cs typeface="+mj-cs"/>
              </a:rPr>
              <a:t>Παράγοντες που Μετατοπίζουν τη Ζήτηση</a:t>
            </a:r>
          </a:p>
        </p:txBody>
      </p:sp>
      <p:sp>
        <p:nvSpPr>
          <p:cNvPr id="3" name="Text 1"/>
          <p:cNvSpPr/>
          <p:nvPr/>
        </p:nvSpPr>
        <p:spPr>
          <a:xfrm>
            <a:off x="609600" y="1950720"/>
            <a:ext cx="10972800" cy="463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l-GR" dirty="0"/>
              <a:t>Ενώ η μεταβολή της </a:t>
            </a:r>
            <a:r>
              <a:rPr lang="el-GR" b="1" dirty="0"/>
              <a:t>τιμής</a:t>
            </a:r>
            <a:r>
              <a:rPr lang="el-GR" dirty="0"/>
              <a:t> προκαλεί κίνηση </a:t>
            </a:r>
            <a:r>
              <a:rPr lang="el-GR" i="1" dirty="0"/>
              <a:t>πάνω</a:t>
            </a:r>
            <a:r>
              <a:rPr lang="el-GR" dirty="0"/>
              <a:t> στην ίδια καμπύλη, η μεταβολή άλλων παραγόντων προκαλεί </a:t>
            </a:r>
            <a:r>
              <a:rPr lang="el-GR" b="1" dirty="0"/>
              <a:t>μετατόπιση</a:t>
            </a:r>
            <a:r>
              <a:rPr lang="el-GR" dirty="0"/>
              <a:t> ολόκληρης </a:t>
            </a:r>
            <a:r>
              <a:rPr lang="el-GR" dirty="0" smtClean="0"/>
              <a:t>της:</a:t>
            </a:r>
            <a:r>
              <a:rPr lang="el-GR" b="1" dirty="0"/>
              <a:t> </a:t>
            </a:r>
            <a:endParaRPr lang="el-GR" b="1" dirty="0" smtClean="0"/>
          </a:p>
          <a:p>
            <a:pPr marL="342900" indent="-342900">
              <a:buFontTx/>
              <a:buChar char="-"/>
            </a:pPr>
            <a:r>
              <a:rPr lang="el-GR" b="1" dirty="0" smtClean="0"/>
              <a:t>Δεξιά </a:t>
            </a:r>
            <a:r>
              <a:rPr lang="el-GR" b="1" dirty="0"/>
              <a:t>(Αύξηση Ζήτησης):</a:t>
            </a:r>
            <a:r>
              <a:rPr lang="el-GR" dirty="0"/>
              <a:t> Λόγω αύξησης του εισοδήματος (για κανονικά αγαθά) ή αύξησης της τιμής των </a:t>
            </a:r>
            <a:r>
              <a:rPr lang="el-GR" dirty="0" smtClean="0"/>
              <a:t>υποκατάστατων.</a:t>
            </a:r>
          </a:p>
          <a:p>
            <a:pPr marL="342900" indent="-342900">
              <a:buFontTx/>
              <a:buChar char="-"/>
            </a:pPr>
            <a:r>
              <a:rPr lang="el-GR" b="1" dirty="0" smtClean="0"/>
              <a:t>Αριστερά </a:t>
            </a:r>
            <a:r>
              <a:rPr lang="el-GR" b="1" dirty="0"/>
              <a:t>(Μείωση Ζήτησης):</a:t>
            </a:r>
            <a:r>
              <a:rPr lang="el-GR" dirty="0"/>
              <a:t> Λόγω μείωσης του εισοδήματος ή αλλαγής των προτιμήσεων των καταναλωτών. </a:t>
            </a:r>
          </a:p>
          <a:p>
            <a:pPr marL="457188" lvl="1" algn="just">
              <a:spcAft>
                <a:spcPts val="800"/>
              </a:spcAft>
              <a:buSzPct val="100000"/>
            </a:pPr>
            <a:r>
              <a:rPr lang="el-GR" dirty="0" smtClean="0"/>
              <a:t> 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365760"/>
            <a:ext cx="10972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4400" dirty="0">
                <a:latin typeface="+mj-lt"/>
                <a:ea typeface="+mj-ea"/>
                <a:cs typeface="+mj-cs"/>
              </a:rPr>
              <a:t>Παράδειγμα: Ζήτηση Ελαιολάδου</a:t>
            </a:r>
          </a:p>
        </p:txBody>
      </p:sp>
      <p:sp>
        <p:nvSpPr>
          <p:cNvPr id="3" name="Text 1"/>
          <p:cNvSpPr/>
          <p:nvPr/>
        </p:nvSpPr>
        <p:spPr>
          <a:xfrm>
            <a:off x="609600" y="1950720"/>
            <a:ext cx="10972800" cy="463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>
              <a:spcAft>
                <a:spcPts val="800"/>
              </a:spcAft>
              <a:buSzPct val="100000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Τι συμβαίνει στη ζήτηση ελληνικού ελαιολάδου;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Αύξηση τουρισμού → δεξιά μετατόπιση (↑ ζήτηση): περισσότεροι τουρίστες γνωρίζουν &amp; ζητούν ελληνικό λάδι.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Μεσογειακή δίαιτα trend παγκοσμίως → δεξιά μετατόπιση: αυξημένη ζήτηση από Ασία, Αμερική.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Οικονομική κρίση — πτώση εισοδήματος → αριστερή μετατόπιση (↓ ζήτηση): στροφή σε φθηνότερα σπορέλαια.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Σκάνδαλο νοθείας ελαιολάδου → αριστερή μετατόπιση: απώλεια εμπιστοσύνης καταναλωτών.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365760"/>
            <a:ext cx="10972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5333" dirty="0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Ελαστικότητα Ζήτησης</a:t>
            </a:r>
            <a:endParaRPr lang="en-US" sz="5333" dirty="0"/>
          </a:p>
        </p:txBody>
      </p:sp>
      <p:sp>
        <p:nvSpPr>
          <p:cNvPr id="3" name="Text 1"/>
          <p:cNvSpPr/>
          <p:nvPr/>
        </p:nvSpPr>
        <p:spPr>
          <a:xfrm>
            <a:off x="609600" y="1950720"/>
            <a:ext cx="10972800" cy="463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Ορισμός: Η ελαστικότητα ζήτησης ως προς την τιμή μετρά πόσο «ευαίσθητη» είναι η ζητούμενη ποσότητα σε αλλαγές της τιμής.</a:t>
            </a:r>
            <a:endParaRPr lang="en-US" dirty="0"/>
          </a:p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Τύπος: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 = (% Μεταβολή Ζητούμενης Ποσότητας) / (% Μεταβολή Τιμής)</a:t>
            </a:r>
            <a:endParaRPr lang="en-US" dirty="0"/>
          </a:p>
          <a:p>
            <a:pPr marL="914377" lvl="1" indent="-457189" algn="just">
              <a:spcAft>
                <a:spcPts val="800"/>
              </a:spcAft>
              <a:buSzPct val="100000"/>
              <a:buChar char="•"/>
            </a:pPr>
            <a:r>
              <a:rPr lang="en-US" sz="2133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 = (ΔQ/Q) / (ΔP/P)</a:t>
            </a:r>
            <a:endParaRPr lang="en-US" dirty="0"/>
          </a:p>
          <a:p>
            <a:pPr marL="457189" indent="-457189" algn="just">
              <a:spcAft>
                <a:spcPts val="800"/>
              </a:spcAft>
              <a:buSzPct val="100000"/>
              <a:buChar char="•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 ελαστικότητα ζήτησης είναι πάντα αρνητική (αντίστροφη σχέση τιμής-ποσότητας), αλλά συνήθως χρησιμοποιούμε την απόλυτη τιμή |Ed|.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80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Θέμα του Office">
  <a:themeElements>
    <a:clrScheme name="Θέμα του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Θέμα του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Θέμα του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Θέμα του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Θέμα του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Θέμα του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</TotalTime>
  <Words>2303</Words>
  <Application>Microsoft Office PowerPoint</Application>
  <PresentationFormat>Ευρεία οθόνη</PresentationFormat>
  <Paragraphs>332</Paragraphs>
  <Slides>33</Slides>
  <Notes>31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4</vt:i4>
      </vt:variant>
      <vt:variant>
        <vt:lpstr>Τίτλοι διαφανειών</vt:lpstr>
      </vt:variant>
      <vt:variant>
        <vt:i4>33</vt:i4>
      </vt:variant>
    </vt:vector>
  </HeadingPairs>
  <TitlesOfParts>
    <vt:vector size="40" baseType="lpstr">
      <vt:lpstr>Arial</vt:lpstr>
      <vt:lpstr>Calibri</vt:lpstr>
      <vt:lpstr>Calibri Light</vt:lpstr>
      <vt:lpstr>1_Θέμα του Office</vt:lpstr>
      <vt:lpstr>Θέμα του Office</vt:lpstr>
      <vt:lpstr>2_Θέμα του Office</vt:lpstr>
      <vt:lpstr>3_Θέμα του Office</vt:lpstr>
      <vt:lpstr>Αρχές Αγροτικής Οικονομίας &amp; Πολιτικής </vt:lpstr>
      <vt:lpstr>Αρχές Αγροτικής Οικονομίας &amp; Πολιτικής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Αρχές Αγροτικής Οικονομίας &amp; Πολιτικής - Διάλεξη 2</dc:title>
  <dc:subject>PptxGenJS Presentation</dc:subject>
  <dc:creator>Καθηγητής Θρασύβουλος Μανιός</dc:creator>
  <cp:lastModifiedBy>user</cp:lastModifiedBy>
  <cp:revision>16</cp:revision>
  <dcterms:created xsi:type="dcterms:W3CDTF">2026-03-01T12:34:36Z</dcterms:created>
  <dcterms:modified xsi:type="dcterms:W3CDTF">2026-03-09T08:18:46Z</dcterms:modified>
</cp:coreProperties>
</file>