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2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89" r:id="rId2"/>
    <p:sldId id="290" r:id="rId3"/>
    <p:sldId id="259" r:id="rId4"/>
    <p:sldId id="258" r:id="rId5"/>
    <p:sldId id="260" r:id="rId6"/>
    <p:sldId id="261" r:id="rId7"/>
    <p:sldId id="29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92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5" r:id="rId31"/>
    <p:sldId id="286" r:id="rId32"/>
    <p:sldId id="288" r:id="rId3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9" d="100"/>
          <a:sy n="99" d="100"/>
        </p:scale>
        <p:origin x="101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ATC (€/τόνο)</c:v>
                </c:pt>
              </c:strCache>
            </c:strRef>
          </c:tx>
          <c:spPr>
            <a:ln w="38100" cap="flat">
              <a:solidFill>
                <a:srgbClr val="00000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000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5</c:v>
                </c:pt>
                <c:pt idx="1">
                  <c:v>8</c:v>
                </c:pt>
                <c:pt idx="2">
                  <c:v>10</c:v>
                </c:pt>
                <c:pt idx="3">
                  <c:v>12</c:v>
                </c:pt>
                <c:pt idx="4">
                  <c:v>15</c:v>
                </c:pt>
                <c:pt idx="5">
                  <c:v>18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3000</c:v>
                </c:pt>
                <c:pt idx="1">
                  <c:v>2313</c:v>
                </c:pt>
                <c:pt idx="2">
                  <c:v>2100</c:v>
                </c:pt>
                <c:pt idx="3">
                  <c:v>2083</c:v>
                </c:pt>
                <c:pt idx="4">
                  <c:v>2067</c:v>
                </c:pt>
                <c:pt idx="5">
                  <c:v>2189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E33F-485E-90A0-997B41CAA83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AVC (€/τόνο)</c:v>
                </c:pt>
              </c:strCache>
            </c:strRef>
          </c:tx>
          <c:spPr>
            <a:ln w="38100" cap="flat">
              <a:solidFill>
                <a:srgbClr val="888888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888888"/>
              </a:solidFill>
              <a:ln w="9525" cap="flat">
                <a:solidFill>
                  <a:srgbClr val="888888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5</c:v>
                </c:pt>
                <c:pt idx="1">
                  <c:v>8</c:v>
                </c:pt>
                <c:pt idx="2">
                  <c:v>10</c:v>
                </c:pt>
                <c:pt idx="3">
                  <c:v>12</c:v>
                </c:pt>
                <c:pt idx="4">
                  <c:v>15</c:v>
                </c:pt>
                <c:pt idx="5">
                  <c:v>18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1600</c:v>
                </c:pt>
                <c:pt idx="1">
                  <c:v>1438</c:v>
                </c:pt>
                <c:pt idx="2">
                  <c:v>1400</c:v>
                </c:pt>
                <c:pt idx="3">
                  <c:v>1500</c:v>
                </c:pt>
                <c:pt idx="4">
                  <c:v>1600</c:v>
                </c:pt>
                <c:pt idx="5">
                  <c:v>1800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E33F-485E-90A0-997B41CAA8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CCCCC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TC (€)</c:v>
                </c:pt>
              </c:strCache>
            </c:strRef>
          </c:tx>
          <c:spPr>
            <a:ln w="38100" cap="flat">
              <a:solidFill>
                <a:srgbClr val="000000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00000"/>
              </a:solidFill>
              <a:ln w="9525" cap="flat">
                <a:solidFill>
                  <a:srgbClr val="000000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5</c:v>
                </c:pt>
                <c:pt idx="1">
                  <c:v>8</c:v>
                </c:pt>
                <c:pt idx="2">
                  <c:v>10</c:v>
                </c:pt>
                <c:pt idx="3">
                  <c:v>12</c:v>
                </c:pt>
                <c:pt idx="4">
                  <c:v>15</c:v>
                </c:pt>
                <c:pt idx="5">
                  <c:v>18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15000</c:v>
                </c:pt>
                <c:pt idx="1">
                  <c:v>18500</c:v>
                </c:pt>
                <c:pt idx="2">
                  <c:v>21000</c:v>
                </c:pt>
                <c:pt idx="3">
                  <c:v>25000</c:v>
                </c:pt>
                <c:pt idx="4">
                  <c:v>31000</c:v>
                </c:pt>
                <c:pt idx="5">
                  <c:v>39400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01-41B2-9082-60F706F77B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 (€) @ 2.500€/τ</c:v>
                </c:pt>
              </c:strCache>
            </c:strRef>
          </c:tx>
          <c:spPr>
            <a:ln w="38100" cap="flat">
              <a:solidFill>
                <a:srgbClr val="888888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888888"/>
              </a:solidFill>
              <a:ln w="9525" cap="flat">
                <a:solidFill>
                  <a:srgbClr val="888888"/>
                </a:solidFill>
                <a:prstDash val="solid"/>
                <a:round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5</c:v>
                </c:pt>
                <c:pt idx="1">
                  <c:v>8</c:v>
                </c:pt>
                <c:pt idx="2">
                  <c:v>10</c:v>
                </c:pt>
                <c:pt idx="3">
                  <c:v>12</c:v>
                </c:pt>
                <c:pt idx="4">
                  <c:v>15</c:v>
                </c:pt>
                <c:pt idx="5">
                  <c:v>18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12500</c:v>
                </c:pt>
                <c:pt idx="1">
                  <c:v>20000</c:v>
                </c:pt>
                <c:pt idx="2">
                  <c:v>25000</c:v>
                </c:pt>
                <c:pt idx="3">
                  <c:v>30000</c:v>
                </c:pt>
                <c:pt idx="4">
                  <c:v>37500</c:v>
                </c:pt>
                <c:pt idx="5">
                  <c:v>45000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01-41B2-9082-60F706F77B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CCCCC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7090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2067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115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36CA6-6C91-488C-B490-ACF2FABE3EFF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BDA1E-CD11-4B5A-B1E0-2F3F5B757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2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1176253"/>
            <a:ext cx="6858000" cy="1790700"/>
          </a:xfrm>
        </p:spPr>
        <p:txBody>
          <a:bodyPr/>
          <a:lstStyle/>
          <a:p>
            <a:r>
              <a:rPr lang="el-GR" dirty="0" smtClean="0"/>
              <a:t>Αρχές Αγροτικής Οικονομίας &amp; Πολιτικής 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269565"/>
            <a:ext cx="6858000" cy="1241822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Καθηγητής Θρασύβουλος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</a:rPr>
              <a:t>Μανιός</a:t>
            </a:r>
            <a:endParaRPr lang="en-US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l-GR">
                <a:solidFill>
                  <a:schemeClr val="accent1">
                    <a:lumMod val="50000"/>
                  </a:schemeClr>
                </a:solidFill>
              </a:rPr>
              <a:t>Τμήμα Γεωπονίας </a:t>
            </a:r>
            <a:endParaRPr lang="en-US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l-GR">
                <a:solidFill>
                  <a:schemeClr val="accent1">
                    <a:lumMod val="50000"/>
                  </a:schemeClr>
                </a:solidFill>
              </a:rPr>
              <a:t>Σχολή Γεωπονικών Επιστημών </a:t>
            </a:r>
          </a:p>
          <a:p>
            <a:r>
              <a:rPr lang="el-GR">
                <a:solidFill>
                  <a:schemeClr val="accent1">
                    <a:lumMod val="50000"/>
                  </a:schemeClr>
                </a:solidFill>
              </a:rPr>
              <a:t>Ελληνικό Μεσογειακό Πανεπιστήμιο 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259" y="133137"/>
            <a:ext cx="1239484" cy="123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57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Μέσο Κόστος: Πώς Αλλάζει με την Ποσότητα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Ελαιοκομική εκμετάλλευση — FC = 7.000€, VC αυξάνεται με την παραγωγή</a:t>
            </a:r>
            <a:endParaRPr lang="en-US" sz="14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920240"/>
          <a:ext cx="7772400" cy="2285997"/>
        </p:xfrm>
        <a:graphic>
          <a:graphicData uri="http://schemas.openxmlformats.org/drawingml/2006/table">
            <a:tbl>
              <a:tblPr/>
              <a:tblGrid>
                <a:gridCol w="1005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 (τόνοι)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FC (€)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VC (€)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TC (€)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AFC (€/τ)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AVC (€/τ)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ATC (€/τ)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875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1.438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2.313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583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2.083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467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2.067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39.400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389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2.189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2976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Παρατήρηση: Το ATC πέφτει αρχικά (οικονομίες κλίμακας) αλλά μετά τους 15 τόνους αρχίζει να ανεβαίνει (αντιοικονομίες κλίμακας — εντατικοποίηση σε περιορισμένη γη).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Καμπύλη Μέσου Συνολικού Κόστους (ATC)</a:t>
            </a:r>
            <a:endParaRPr lang="en-US" sz="4000" dirty="0"/>
          </a:p>
        </p:txBody>
      </p:sp>
      <p:graphicFrame>
        <p:nvGraphicFramePr>
          <p:cNvPr id="3" name="Chart 0"/>
          <p:cNvGraphicFramePr/>
          <p:nvPr/>
        </p:nvGraphicFramePr>
        <p:xfrm>
          <a:off x="457200" y="1371600"/>
          <a:ext cx="50292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1"/>
          <p:cNvSpPr/>
          <p:nvPr/>
        </p:nvSpPr>
        <p:spPr>
          <a:xfrm>
            <a:off x="5669280" y="1371600"/>
            <a:ext cx="32004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Σχήμα U:</a:t>
            </a:r>
            <a:endParaRPr lang="en-US" sz="1600" dirty="0"/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Αρχικά: ↑ Q → ↓ ATC (το FC «μοιράζεται» σε περισσότερα κιλά)</a:t>
            </a:r>
            <a:endParaRPr lang="en-US" sz="1600" dirty="0"/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Ελάχιστο ATC στους ~15 τόνους (2.067€)</a:t>
            </a:r>
            <a:endParaRPr lang="en-US" sz="1600" dirty="0"/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Μετά: ↑ Q → ↑ ATC (φθίνουσες αποδόσεις, υπερεντατικοποίηση)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Οριακό Κόστος (Marginal Cost)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Ορισμός: Το πρόσθετο κόστος για την παραγωγή μιας επιπλέον μονάδας.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 = ΔTC / ΔQ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 από τον πίνακα ελαιοκομίας: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Από 10 σε 12 τόνους: MC = (25.000 - 21.000) / (12 - 10) = 4.000 / 2 = 2.000 €/τόνο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Από 12 σε 15 τόνους: MC = (31.000 - 25.000) / (15 - 12) = 6.000 / 3 = 2.000 €/τόνο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Από 15 σε 18 τόνους: MC = (39.400 - 31.000) / (18 - 15) = 8.400 / 3 = 2.800 €/τόνο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Παρατήρηση: Το MC αυξάνεται καθώς πλησιάζουμε τα όρια της εκμετάλλευσης — φθίνουσες αποδόσεις.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Κανόνας Μεγιστοποίησης Κέρδους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083332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Βασικός κανόνας: Ο παραγωγός μεγιστοποιεί το κέρδος του όταν: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Marginal Cost (MC) 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</a:t>
            </a: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(P) </a:t>
            </a:r>
            <a:r>
              <a:rPr lang="el-GR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ή </a:t>
            </a:r>
            <a:r>
              <a:rPr lang="en-US" sz="1600" b="1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Ορι</a:t>
            </a: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ακό 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Κόστος = Τιμή </a:t>
            </a: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αγοράς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l-GR" dirty="0"/>
              <a:t>Δηλαδή, παράγει μέχρι το σημείο όπου η τελευταία μονάδα που φτιάχνει κοστίζει ακριβώς όσο πουλιέται.</a:t>
            </a:r>
            <a:endParaRPr lang="el-GR" sz="18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</a:t>
            </a:r>
            <a:r>
              <a:rPr lang="en-US" sz="18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ατί</a:t>
            </a: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;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MC &lt; P → κάθε επιπλέον τόνος φέρνει κέρδος → αύξησε παραγωγή!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MC &gt; P → κάθε επιπλέον τόνος φέρνει ζημιά → μείωσε παραγωγή!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MC = P → η τελευταία μονάδα δεν φέρνει ούτε κέρδος ούτε ζημιά → βέλτιστο σημείο.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Παράδειγμα: Αν η τιμή ελαιολάδου = 2.500€/τόνο: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 (10→12) = 2.000 &lt; 2.500 → αξίζει να παράγεις τον 12ο τόνο ✅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 (15→18) = 2.800 &gt; 2.500 → ΔΕΝ αξίζει να πας στους 18 τόνους ❌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4000" dirty="0" err="1" smtClean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Νεκρ</a:t>
            </a:r>
            <a:r>
              <a:rPr lang="el-GR" sz="4000" dirty="0" smtClean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ό </a:t>
            </a:r>
            <a:r>
              <a:rPr lang="en-US" sz="4000" dirty="0" err="1" smtClean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Σημείο</a:t>
            </a:r>
            <a:r>
              <a:rPr lang="en-US" sz="4000" dirty="0" smtClean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(</a:t>
            </a: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Break-Even Point</a:t>
            </a:r>
            <a:r>
              <a:rPr lang="en-US" sz="4000" dirty="0" smtClean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Ορισμός: Η ποσότητα παραγωγής στην οποία τα συνολικά έσοδα ισούνται με το συνολικό κόστος (κέρδος = 0).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Revenue  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</a:t>
            </a: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Cost  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</a:t>
            </a: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× Quantity 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</a:t>
            </a: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Cost 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</a:t>
            </a: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Cost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ή ισοδύναμα: P = ATC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Τιμή ελαιολάδου: P = 2.100 €/τόνο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Ελάχιστο ATC = 2.067 €/τόνο (στους 15 τόνους)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Στους 10 τόνους: ATC = 2.100 = P → Break-even! Κέρδος = 0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P &lt; 2.067€ → ΔΕΝ υπάρχει ποσότητα που να δίνει κέρδος.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P &gt; 2.100€ → ο αγρότης βγάζει κέρδος σε αρκετές ποσότητες.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Break-Even: Αριθμητικό Παράδειγμα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Τιμή ελαιολάδου: P = 2.500 €/τόνο — Πού βγάζει κέρδος ο ελαιοπαραγωγός;</a:t>
            </a:r>
            <a:endParaRPr lang="en-US" sz="15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119295"/>
              </p:ext>
            </p:extLst>
          </p:nvPr>
        </p:nvGraphicFramePr>
        <p:xfrm>
          <a:off x="457200" y="1828800"/>
          <a:ext cx="8229600" cy="2285997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 (τόνοι)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TC (€)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 = P×Q (€)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Κέρδος (€)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Ζημιά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+1.500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Κέρδος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+4.000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Κέρδος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+5.000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Κέρδος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+6.500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Μέγιστο!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39.400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+5.600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(αλλά ↓)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206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 μεταξύ 5 και 8 τόνων. Μέγιστο κέρδος (6.500€) στους 15 τόνους.</a:t>
            </a:r>
            <a:endParaRPr lang="en-US" sz="1500" dirty="0"/>
          </a:p>
        </p:txBody>
      </p:sp>
      <p:sp>
        <p:nvSpPr>
          <p:cNvPr id="4" name="Ορθογώνιο 3"/>
          <p:cNvSpPr/>
          <p:nvPr/>
        </p:nvSpPr>
        <p:spPr>
          <a:xfrm>
            <a:off x="178231" y="3425125"/>
            <a:ext cx="8686800" cy="87565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Έσοδα vs Κόστος: Γράφημα</a:t>
            </a:r>
            <a:endParaRPr lang="en-US" sz="4000" dirty="0"/>
          </a:p>
        </p:txBody>
      </p:sp>
      <p:graphicFrame>
        <p:nvGraphicFramePr>
          <p:cNvPr id="3" name="Chart 0"/>
          <p:cNvGraphicFramePr/>
          <p:nvPr/>
        </p:nvGraphicFramePr>
        <p:xfrm>
          <a:off x="457200" y="1371600"/>
          <a:ext cx="50292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1"/>
          <p:cNvSpPr/>
          <p:nvPr/>
        </p:nvSpPr>
        <p:spPr>
          <a:xfrm>
            <a:off x="5669280" y="1371600"/>
            <a:ext cx="32004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Κέρδος = TR - TC</a:t>
            </a:r>
            <a:endParaRPr lang="en-US" sz="1600" dirty="0"/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Όπου TR &gt; TC → κέρδος (γκρι πάνω από μαύρη)</a:t>
            </a:r>
            <a:endParaRPr lang="en-US" sz="1600" dirty="0"/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Break-even: εκεί που οι γραμμές τέμνονται (~6-7 τόνοι)</a:t>
            </a:r>
            <a:endParaRPr lang="en-US" sz="1600" dirty="0"/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Μέγιστο κέρδος: εκεί που η απόσταση TR-TC είναι μεγαλύτερη (~15 τόνοι)</a:t>
            </a:r>
            <a:endParaRPr lang="en-US" sz="1600" dirty="0"/>
          </a:p>
        </p:txBody>
      </p:sp>
      <p:sp>
        <p:nvSpPr>
          <p:cNvPr id="5" name="Κάτω βέλος 4"/>
          <p:cNvSpPr/>
          <p:nvPr/>
        </p:nvSpPr>
        <p:spPr>
          <a:xfrm>
            <a:off x="1673817" y="1979676"/>
            <a:ext cx="484632" cy="97840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Κάτω βέλος 5"/>
          <p:cNvSpPr/>
          <p:nvPr/>
        </p:nvSpPr>
        <p:spPr>
          <a:xfrm>
            <a:off x="4026976" y="1102291"/>
            <a:ext cx="484632" cy="978408"/>
          </a:xfrm>
          <a:prstGeom prst="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Οικονομίες Κλίμακας στη Γεωργία</a:t>
            </a:r>
            <a:r>
              <a:rPr lang="el-GR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(</a:t>
            </a:r>
            <a:r>
              <a:rPr lang="el-GR" sz="3600" dirty="0" err="1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Economies</a:t>
            </a:r>
            <a:r>
              <a:rPr lang="el-GR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of </a:t>
            </a:r>
            <a:r>
              <a:rPr lang="el-GR" sz="3600" dirty="0" err="1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Scale</a:t>
            </a:r>
            <a:r>
              <a:rPr lang="el-GR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) </a:t>
            </a:r>
            <a:endParaRPr lang="en-US" sz="3600" dirty="0">
              <a:solidFill>
                <a:srgbClr val="000000"/>
              </a:solidFill>
              <a:latin typeface="Calibri Light" pitchFamily="34" charset="0"/>
              <a:ea typeface="Calibri Light" pitchFamily="34" charset="-122"/>
              <a:cs typeface="Calibri Light" pitchFamily="34" charset="-12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Ορισμός: </a:t>
            </a:r>
            <a:r>
              <a:rPr lang="el-GR" b="1" dirty="0" smtClean="0"/>
              <a:t>(</a:t>
            </a:r>
            <a:r>
              <a:rPr lang="el-GR" b="1" dirty="0" err="1" smtClean="0"/>
              <a:t>Economies</a:t>
            </a:r>
            <a:r>
              <a:rPr lang="el-GR" b="1" dirty="0" smtClean="0"/>
              <a:t> of </a:t>
            </a:r>
            <a:r>
              <a:rPr lang="el-GR" b="1" dirty="0" err="1" smtClean="0"/>
              <a:t>Scale</a:t>
            </a:r>
            <a:r>
              <a:rPr lang="el-GR" b="1" dirty="0" smtClean="0"/>
              <a:t>)</a:t>
            </a:r>
            <a:r>
              <a:rPr lang="el-GR" dirty="0" smtClean="0"/>
              <a:t> είναι </a:t>
            </a:r>
            <a:r>
              <a:rPr lang="el-GR" dirty="0"/>
              <a:t>το φαινόμενο κατά το οποίο η αύξηση της κλίμακας παραγωγής οδηγεί σε μείωση του μέσου κόστους ανά μονάδα προϊόντος. </a:t>
            </a:r>
            <a:endParaRPr lang="el-GR" dirty="0" smtClean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Ότ</a:t>
            </a:r>
            <a:r>
              <a:rPr lang="en-US" sz="1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</a:t>
            </a: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αύξηση της παραγωγής μειώνει το μέσο κόστος ανά μονάδα.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Γιατί συμβαίνουν στη γεωργία;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Κατανομή FC: Ένα τρακτέρ κοστίζει το ίδιο αν οργώσει 20 ή 100 στρέμματα.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Εκπτώσεις εισροών: Αγορά λιπασμάτων σε μεγαλύτερες ποσότητες = χαμηλότερη τιμή/μονάδα.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Εξειδίκευση εργασίας: Μεγαλύτερη εκμετάλλευση → δυνατότητα αφοσίωσης σε μία καλλιέργεια.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Τεχνολογία: Η γεωργία ακριβείας αποδίδει μόνο σε μεγαλύτερη κλίμακα.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Οικονομίες Κλίμακας: Αριθμητικό Παράδειγμα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Σύγκριση μικρής vs μεγάλης ελαιοκομίας</a:t>
            </a:r>
            <a:endParaRPr lang="en-US" sz="14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828800"/>
          <a:ext cx="7315200" cy="2285997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Μικρή (20 στρ.)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Μεγάλη (100 στρ.)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Παραγωγή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τόνοι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 τόνοι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FC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4.500€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12.000€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VC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6.000€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24.000€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TC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10.500€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36.000€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ATC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2.625 €/τόνο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1.636 €/τόνο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Διαφορά ATC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-37,7%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2062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μεγάλη εκμετάλλευση έχει 37,7% χαμηλότερο κόστος ανά τόνο — αυτό εξηγεί γιατί η γεωργία τείνει στη συγκέντρωση.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3600" dirty="0" err="1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Αντιοικονομίες</a:t>
            </a:r>
            <a:r>
              <a:rPr lang="en-US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Κλίμ</a:t>
            </a:r>
            <a:r>
              <a:rPr lang="en-US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ακας (Diseconomies of Scale)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02956" y="1269311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Ορισμός: </a:t>
            </a:r>
            <a:r>
              <a:rPr lang="el-GR" dirty="0"/>
              <a:t>είναι το αντίστροφο φαινόμενο: η αύξηση της κλίμακας παραγωγής πέρα από ένα ορισμένο σημείο οδηγεί σε αύξηση του μέσου κόστους ανά μονάδα. Δηλαδή, η επιχείρηση γίνεται τόσο μεγάλη που αρχίζει να «δυσλειτουργεί» και κάθε επιπλέον μονάδα κοστίζει ολοένα και περισσότερο.</a:t>
            </a:r>
            <a:endParaRPr lang="el-GR" sz="1800" b="1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Ότ</a:t>
            </a:r>
            <a:r>
              <a:rPr lang="en-US" sz="1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</a:t>
            </a: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αύξηση της παραγωγής αυξάνει το μέσο κόστος ανά μονάδα.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Γιατί συμβαίνουν στη γεωργία;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Χρήση χειρότερης γης: Επέκταση σε πιο άγονα / απόμακρα χωράφια.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Δυσκολία διαχείρισης: Μεγάλη εκμετάλλευση → γραφειοκρατία, καθυστερήσεις.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Αυξημένο κόστος μεταφοράς: Πιο απομακρυσμένα χωράφια = ακριβότερη logistics.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Φθίνουσες αποδόσεις: Περισσότερο λίπασμα/νερό σε ίδια γη → ολοένα μικρότερη ωφέλεια.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Στον πίνακά μας: μετά τους 15 τόνους το ATC ανεβαίνει (2.067 → 2.189€).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ctrTitle"/>
          </p:nvPr>
        </p:nvSpPr>
        <p:spPr>
          <a:xfrm>
            <a:off x="1143000" y="1176253"/>
            <a:ext cx="6858000" cy="1790700"/>
          </a:xfrm>
        </p:spPr>
        <p:txBody>
          <a:bodyPr>
            <a:normAutofit/>
          </a:bodyPr>
          <a:lstStyle/>
          <a:p>
            <a:r>
              <a:rPr lang="el-GR" dirty="0"/>
              <a:t>Αρχές Αγροτικής Οικονομίας &amp; Πολιτικής </a:t>
            </a:r>
            <a:endParaRPr lang="en-US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186439"/>
            <a:ext cx="6858000" cy="1241822"/>
          </a:xfrm>
        </p:spPr>
        <p:txBody>
          <a:bodyPr>
            <a:normAutofit/>
          </a:bodyPr>
          <a:lstStyle/>
          <a:p>
            <a:r>
              <a:rPr lang="el-GR" sz="3300" dirty="0"/>
              <a:t>Διάλεξη </a:t>
            </a:r>
            <a:r>
              <a:rPr lang="en-US" sz="3300" dirty="0" smtClean="0"/>
              <a:t>5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29315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Νόμος </a:t>
            </a:r>
            <a:r>
              <a:rPr lang="en-US" sz="3600" dirty="0" err="1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Φθινουσών</a:t>
            </a:r>
            <a:r>
              <a:rPr lang="en-US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Απ</a:t>
            </a:r>
            <a:r>
              <a:rPr lang="en-US" sz="3600" dirty="0" err="1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οδόσεων</a:t>
            </a:r>
            <a:r>
              <a:rPr lang="el-GR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(Law of </a:t>
            </a:r>
            <a:r>
              <a:rPr lang="el-GR" sz="3600" dirty="0" err="1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Diminishing</a:t>
            </a:r>
            <a:r>
              <a:rPr lang="el-GR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l-GR" sz="3600" dirty="0" err="1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Returns</a:t>
            </a:r>
            <a:r>
              <a:rPr lang="el-GR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) </a:t>
            </a:r>
            <a:endParaRPr lang="en-US" sz="3600" dirty="0">
              <a:solidFill>
                <a:srgbClr val="000000"/>
              </a:solidFill>
              <a:latin typeface="Calibri Light" pitchFamily="34" charset="0"/>
              <a:ea typeface="Calibri Light" pitchFamily="34" charset="-122"/>
              <a:cs typeface="Calibri Light" pitchFamily="34" charset="-12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b="1" dirty="0" err="1"/>
              <a:t>Νόμος</a:t>
            </a:r>
            <a:r>
              <a:rPr lang="en-US" b="1" dirty="0"/>
              <a:t> </a:t>
            </a:r>
            <a:r>
              <a:rPr lang="en-US" b="1" dirty="0" err="1"/>
              <a:t>Φθινουσών</a:t>
            </a:r>
            <a:r>
              <a:rPr lang="en-US" b="1" dirty="0"/>
              <a:t> Απ</a:t>
            </a:r>
            <a:r>
              <a:rPr lang="en-US" b="1" dirty="0" err="1"/>
              <a:t>οδόσεων</a:t>
            </a:r>
            <a:r>
              <a:rPr lang="el-GR" b="1" dirty="0"/>
              <a:t> </a:t>
            </a:r>
            <a:r>
              <a:rPr lang="el-GR" dirty="0"/>
              <a:t>είναι μια θεμελιώδης οικονομική αρχή που λέει: αν αυξάνουμε σταδιακά μία εισροή (π.χ. λίπασμα, εργασία) ενώ κρατάμε τις υπόλοιπες εισροές σταθερές (π.χ. γη, εξοπλισμό), τότε μετά από κάποιο σημείο η πρόσθετη παραγωγή που προκύπτει από κάθε επιπλέον μονάδα εισροής θα μειώνεται διαρκώς</a:t>
            </a:r>
            <a:r>
              <a:rPr lang="el-GR" dirty="0" smtClean="0"/>
              <a:t>. </a:t>
            </a:r>
            <a:r>
              <a:rPr lang="en-US" sz="1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</a:t>
            </a:r>
            <a:r>
              <a:rPr lang="en-US" sz="1800" b="1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ράδειγμ</a:t>
            </a:r>
            <a:r>
              <a:rPr lang="en-US" sz="1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</a:t>
            </a: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Λίπανση ελαιώνα 10 στρεμμάτων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κιλά λίπασμα → 500 κιλά ελιές (βάση)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+50 κιλά λίπασμα → +200 κιλά ελιές (πρόσθετο)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+50 κιλά λίπασμα → +150 κιλά ελιές (φθίνουσα απόδοση)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+50 κιλά λίπασμα → +80 κιλά ελιές (ακόμα λιγότερο)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+50 κιλά λίπασμα → +20 κιλά ελιές (σχεδόν μηδενική ωφέλεια)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Αυτός ο νόμος εξηγεί γιατί το MC αυξάνεται και η καμπύλη ATC ανεβαίνει μετά το ελάχιστο.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Φθίνουσες Αποδόσεις: Πίνακας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Λίπανση ελαιώνα 10 στρ. — Κόστος λιπάσματος: 1,00€/κιλό, Τιμή ελιών: 1,50€/κιλό</a:t>
            </a:r>
            <a:endParaRPr lang="en-US" sz="1300" dirty="0"/>
          </a:p>
        </p:txBody>
      </p:sp>
      <p:graphicFrame>
        <p:nvGraphicFramePr>
          <p:cNvPr id="2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1828800"/>
          <a:ext cx="8229600" cy="201168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Λίπασμα (κιλά)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Παραγωγή (κιλά)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Πρόσθ. παραγ.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Πρόσθ. κόστος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Πρόσθ. έσοδο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Αξίζει;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Ναι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+150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225€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Ναι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+80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Ναι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Όχι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023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Βέλτιστη λίπανση: 150 κιλά. Στα 200 κιλά η πρόσθετη δαπάνη (50€) υπερβαίνει το πρόσθετο έσοδο (30€) → σταμάτα!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Φθίνουσες Αποδόσεις: Πίνακας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Λίπανση ελαιώνα 10 στρ. — Κόστος λιπάσματος: 1,00€/κιλό, Τιμή ελιών: 1,50€/κιλό</a:t>
            </a:r>
            <a:endParaRPr lang="en-US" sz="1300" dirty="0"/>
          </a:p>
        </p:txBody>
      </p:sp>
      <p:graphicFrame>
        <p:nvGraphicFramePr>
          <p:cNvPr id="21" name="Table 0"/>
          <p:cNvGraphicFramePr>
            <a:graphicFrameLocks noGrp="1"/>
          </p:cNvGraphicFramePr>
          <p:nvPr>
            <p:extLst/>
          </p:nvPr>
        </p:nvGraphicFramePr>
        <p:xfrm>
          <a:off x="274320" y="1828800"/>
          <a:ext cx="8229600" cy="201168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Λίπασμα (κιλά)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Παραγωγή (κιλά)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Πρόσθ. παραγ.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Πρόσθ. κόστος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Πρόσθ. έσοδο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Αξίζει;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Ναι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+150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225€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Ναι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+80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Ναι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30€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Όχι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023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Βέλτιστη λίπανση: 150 κιλά. Στα 200 κιλά η πρόσθετη δαπάνη (50€) υπερβαίνει το πρόσθετο έσοδο (30€) → σταμάτα!</a:t>
            </a:r>
            <a:endParaRPr lang="en-US" sz="1400" dirty="0"/>
          </a:p>
        </p:txBody>
      </p:sp>
      <p:sp>
        <p:nvSpPr>
          <p:cNvPr id="6" name="Ορθογώνιο 5"/>
          <p:cNvSpPr/>
          <p:nvPr/>
        </p:nvSpPr>
        <p:spPr>
          <a:xfrm>
            <a:off x="4339525" y="1752859"/>
            <a:ext cx="1573079" cy="21604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8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Βραχυχρόνια Απόφαση: Συνεχίζω ή Σταματώ;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Βραχυχρόνια: Τα σταθερά κόστη υπάρχουν ούτως ή άλλως (δεν μπορείς να πουλήσεις τη γη αύριο).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Κανόνας: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P ≥ AVC → Συνέχισε να παράγεις! Καλύπτεις τα μεταβλητά + μέρος των σταθερών.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P &lt; AVC → Κλείσε! Κάθε μονάδα αυξάνει τη ζημιά σου.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Τιμή ελαιολάδου πέφτει στα 1.500€/τόνο (κρίση αγοράς).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AVC = 1.400€/τόνο (στους 10 τόνους) → P &gt; AVC → Συνέχισε! ✅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Χάνεις (ATC=2.100 &gt; P=1.500) αλλά καλύπτεις τα μεταβλητά + 100€ για FC.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κλείσεις: ζημιά = FC = 7.000€. Αν παράγεις: ζημιά = 21.000-15.000 = 6.000€.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Σημείο Διακοπής (Shutdown Point)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519193" y="118407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Ορισμός: Η τιμή κάτω από την οποία ο παραγωγός σταματά την παραγωγή βραχυχρόνια.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Shutdown point: P = min AVC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Ελάχιστο AVC = 1.400€/τόνο (στους 10 τόνους)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P = 1.200€ &lt; 1.400€ → ΣΤΑΜΑΤΑ. Κάθε τόνος αυξάνει τη ζημιά κατά 200€.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P = 1.600€ &gt; 1.400€ → ΣΥΝΕΧΙΣΕ. Καλύπτεις VC + μέρος FC.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Κρίσιμη διάκριση: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&gt; ATC → Κέρδος (χαρούμενος αγρότης)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AVC &lt; P &lt; ATC → Ζημιά, αλλά μικρότερη αν παράγεις (στοιχειώδης επιβίωση)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&lt; AVC → Κάθε κιλό κοστίζει περισσότερο → κλείσε αμέσως</a:t>
            </a:r>
            <a:endParaRPr lang="en-US" sz="1800" dirty="0"/>
          </a:p>
        </p:txBody>
      </p:sp>
      <p:sp>
        <p:nvSpPr>
          <p:cNvPr id="4" name="Ορθογώνιο 3"/>
          <p:cNvSpPr/>
          <p:nvPr/>
        </p:nvSpPr>
        <p:spPr>
          <a:xfrm>
            <a:off x="178231" y="3814131"/>
            <a:ext cx="8686800" cy="10213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Μακροχρόνια Απόφαση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238314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Μακροχρόνια: Ο παραγωγός μπορεί να αλλάξει ΟΛΑ (γη, εξοπλισμό, καλλιέργεια).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Κανόνας: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P ≥ ATC → Μείνε στην αγορά. Βγάζεις κέρδος (ή τουλάχιστον break-even).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P &lt; ATC → Βγες από την αγορά. Πούλα τη γη, άλλαξε καλλιέργεια, ή βρες άλλη δουλειά.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η τιμή ελαιολάδου μείνει στα 1.800€ για χρόνια: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 ATC = 2.067€ &gt; 1.800€ → δεν υπάρχει ποσότητα που να δίνει κέρδος.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Μακροχρόνια ο ελαιοπαραγωγός πρέπει: να μειώσει κόστος (τεχνολογία), να στραφεί σε premium/βιολογικό (υψηλότερη τιμή), ή να εγκαταλείψει.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Σύνοψη Κανόνων Αποφάσεων</a:t>
            </a:r>
            <a:endParaRPr lang="en-US" sz="4000" dirty="0"/>
          </a:p>
        </p:txBody>
      </p:sp>
      <p:graphicFrame>
        <p:nvGraphicFramePr>
          <p:cNvPr id="2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8229600" cy="242316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Κατάσταση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Βραχυχρόνια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Μακροχρόνια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 &gt; ATC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Παράγει — Κέρδος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Μένει στην αγορά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AVC &lt; P &lt; ATC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Παράγει — Ζημιά αλλά μικρότερη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Εξέρχεται (ή αλλάζει)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 &lt; AVC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Σταματά — Κάθε μονάδα αυξάνει ζημιά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Εξέρχεται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 = ATC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Break-even — Μηδέν κέρδος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Οριακή επιβίωση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 = AVC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Σημείο διακοπής (shutdown)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❌ Εξέρχεται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Βασικό: Βραχυχρόνια ο αγρότης κοιτάει αν P &gt; AVC (καλύπτω τα μεταβλητά;). Μακροχρόνια κοιτάει αν P &gt; ATC (βγάζω κέρδος;).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Παράδειγμα 2: Θερμοκήπιο Ντομάτας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Θερμοκηπιακή μονάδα 5 στρεμμάτων στην Ιεράπετρα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(Ενδεικτικά μεγέθη, για διδακτική χρήση)</a:t>
            </a:r>
            <a:endParaRPr lang="en-US" sz="1400" dirty="0"/>
          </a:p>
        </p:txBody>
      </p:sp>
      <p:graphicFrame>
        <p:nvGraphicFramePr>
          <p:cNvPr id="2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145266"/>
              </p:ext>
            </p:extLst>
          </p:nvPr>
        </p:nvGraphicFramePr>
        <p:xfrm>
          <a:off x="457200" y="1464425"/>
          <a:ext cx="8229600" cy="339852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Κατηγορία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Στοιχείο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Ετήσιο ποσό (€)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Σταθερό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Απόσβεση θερμοκηπίου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Σταθερό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Ενοίκιο γης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Σταθερό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Ασφάλιστρα &amp; τόκοι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Σύνολο FC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Μεταβλητό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Σπόροι, φυτά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Μεταβλητό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Λιπάσματα &amp; φυτοφάρμακα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Μεταβλητό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Θέρμανση &amp; ενέργεια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Μεταβλητό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Εργατικά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Μεταβλητό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Συσκευασία &amp; μεταφορά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Σύνολο VC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TC = FC + VC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35.000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Θερμοκήπιο Ντομάτας: Κέρδος ή Ζημιά;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184070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Παραγωγή: 50 τόνοι ντομάτα/έτος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 = 35.000 / 50 = 700 €/τόνο = 0,70 €/κιλό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AVC = 22.500 / 50 = 450 €/τόνο = 0,45 €/κιλό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Σενάριο Α: Τιμή 1,00€/κιλό (χειμωνιάτικη ντομάτα)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 = 50.000€, TC = 35.000€ → Κέρδος = 15.000€ ✅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Σενάριο Β: Τιμή 0,60€/κιλό (ανοιξιάτικη, μεγάλος ανταγωνισμός)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 = 30.000€, TC = 35.000€ → Ζημιά = -5.000€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Αλλά P=0,60€ &gt; AVC=0,45€ → Συνέχισε βραχυχρόνια! Αν κλείσεις, ζημιά = 12.500€ (FC).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Σενάριο Γ: Τιμή 0,35€/κιλό (κατάρρευση τιμής)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P=0,35€ &lt; AVC=0,45€ → ΚΛΕΙΣΕ. Κάθε κιλό αυξάνει τη ζημιά κατά 0,10€. ❌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Κόστος Ευκαιρίας Εκμετάλλευσης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308057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Σύνδεση με Διάλεξη 1: Το κόστος ευκαιρίας δεν φαίνεται στους λογαριασμούς αλλά είναι πραγματικό.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 δεν λαμβάνουν υπόψη τα λογιστικά κόστη;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Μισθός ιδιοκτήτη: Αν ο αγρότης δούλευε αλλού, θα έβγαζε μισθό ~15.000€/έτος.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Απόδοση κεφαλαίου: Τα 100.000€ σε εξοπλισμό θα μπορούσαν σε τράπεζα → ~3.000€/έτος.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Ενοίκιο ιδιόκτητης γης: Αν νοίκιαζε τη γη αντί να τη χρησιμοποιεί → 2.500€/έτος.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Οικονομικό κόστος = Λογιστικό κόστος + Κόστος ευκαιρίας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 ελαιοκομίας: TC = 21.000 + 15.000 + 3.000 + 2.500 = 41.500€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Οικονομικό ATC = 41.500 / 10 = 4.150 €/τόνο (πολύ μεγαλύτερο από λογιστικό 2.100€!)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Ανακεφαλαίωση Διάλεξης 2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Νόμος ζήτησης &amp; προσφοράς: αντίστροφη/θετική σχέση τιμής-ποσότητας.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Ισορροπία αγοράς: Qd = Qs — η τιμή «καθαρίζει» την αγορά.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Ελαστικότητα: τα αγροτικά προϊόντα τείνουν σε ανελαστική ζήτηση &amp; προσφορά.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Κρατική παρέμβαση: κατώτατες/ανώτατες τιμές με πλεονεκτήματα &amp; στρεβλώσεις.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Σήμερα: Πώς αποφασίζει ο αγρότης τι και πόσο θα παράγει; Η απάντηση βρίσκεται στο κόστος παραγωγής.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Πώς Μειώνεται το Κόστος Παραγωγής;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Μείωση FC: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Συνεταιρισμοί: κοινή χρήση μηχανημάτων, αποθηκών, μεταφοράς.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Επιδοτήσεις ΚΑΠ: μείωση κόστους κεφαλαίου.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Μείωση VC: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Γεωργία ακριβείας: στοχευμένη λίπανση/άρδευση = λιγότερη σπατάλη.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Ανανεώσιμες πηγές ενέργειας: φωτοβολταϊκά στα θερμοκήπια.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Βελτιωμένες ποικιλίες: υψηλότερη απόδοση/στρέμμα.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Αύξηση εσόδων (εναλλακτικά):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branding: ΠΟΠ/ΠΓΕ, βιολογικά → υψηλότερη τιμή πώλησης.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Μεταποίηση στη μονάδα: λάδι αντί ελιές, τυρί αντί γάλα → προστιθέμενη αξία.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Ερωτήσεις Κριτικής Σκέψης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Ένας ελαιοπαραγωγός πληρώνει 50€/στρέμμα ενοίκιο ενώ ο γείτονάς του καλλιεργεί ιδιόκτητη γη. Ποιος έχει χαμηλότερο πραγματικό κόστος;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Γιατί πολλοί Έλληνες αγρότες συνεχίζουν να παράγουν ακόμα κι όταν η τιμή δεν καλύπτει το ATC;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η τιμή ενέργειας αυξηθεί +40%, πώς θα επηρεαστεί η απόφαση ενός θερμοκηπιακού παραγωγού; Ποιο κόστος αλλάζει και πώς μετατοπίζεται η καμπύλη προσφοράς;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Γιατί η μετατροπή μιας μικρής οικογενειακής φάρμας σε βιολογική μπορεί να μειώσει το VC αλλά να αυξήσει το FC;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Ανακεφαλαίωση Διάλεξης 3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 + VC = TC: Σταθερά δεν αλλάζουν, μεταβλητά ακολουθούν την παραγωγή.</a:t>
            </a:r>
            <a:endParaRPr lang="en-US" sz="16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 = TC/Q: Σχήμα U — πέφτει αρχικά, ανεβαίνει μετά (οικονομίες → αντιοικονομίες).</a:t>
            </a:r>
            <a:endParaRPr lang="en-US" sz="16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 = ΔTC/ΔQ: Κάθε επιπλέον τόνος κοστίζει περισσότερο (φθίνουσες αποδόσεις).</a:t>
            </a:r>
            <a:endParaRPr lang="en-US" sz="16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 = P: Κανόνας μεγιστοποίησης κέρδους.</a:t>
            </a:r>
            <a:endParaRPr lang="en-US" sz="16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Break-even: P = ATC → μηδέν κέρδος.</a:t>
            </a:r>
            <a:endParaRPr lang="en-US" sz="16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Shutdown: P &lt; AVC → σταμάτα βραχυχρόνια.</a:t>
            </a:r>
            <a:endParaRPr lang="en-US" sz="16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Μακροχρόνια: P &lt; ATC → έξοδος από αγορά.</a:t>
            </a:r>
            <a:endParaRPr lang="en-US" sz="16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 = Καμπύλη προσφοράς: σύνδεση κόστους με τιμές αγοράς.</a:t>
            </a:r>
            <a:endParaRPr lang="en-US" sz="16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➡️ Διάλεξη 4: Δομές Αγοράς &amp; Τιμολόγηση στη Γεωργία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Σκοπός Διάλεξης 3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>
              <a:spcAft>
                <a:spcPts val="600"/>
              </a:spcAft>
              <a:buSzPct val="100000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Κόστος Παραγωγής, Κερδοφορία &amp; Αποφάσεις Εκμετάλλευσης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Κατηγορίες κόστους: σταθερό vs μεταβλητό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Συνολικό, μέσο &amp; οριακό κόστος — τι σημαίνει για τον αγρότη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Οικονομίες κλίμακας στη γεωργία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l-GR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Νεκρό σ</a:t>
            </a: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ημείο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(break-even point) </a:t>
            </a:r>
            <a:r>
              <a:rPr lang="el-GR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και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πότε ο αγρότης βγάζει κέρδος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Βραχυχρόνια vs μακροχρόνια απόφαση: συνεχίζω ή σταματώ;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Αριθμητικά παραδείγματα: ελαιοκομική &amp; θερμοκηπιακή εκμετάλλευση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Σύνδεση κόστους με τις καμπύλες προσφοράς (Διάλεξη 2)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Γιατί Μελετάμε το Κόστος Παραγωγής;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αγρότης πρέπει να απαντήσει καθημερινά: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Αξίζει να σπείρω αυτή την καλλιέργεια;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Πόσα στρέμματα να αφιερώσω;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Μπορώ να ανταγωνιστώ τις τιμές της αγοράς;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Πρέπει να επενδύσω σε νέο εξοπλισμό;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κατανόηση του κόστους είναι η βάση κάθε ορθολογικής απόφασης.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κόστος καθορίζει την καμπύλη προσφοράς — δηλαδή πόσο είναι πρόθυμος ο παραγωγός να προσφέρει σε κάθε τιμή.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Σταθερό vs Μεταβλητό Κόστος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246063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Σταθερό κόστος (FC — Fixed Cost</a:t>
            </a:r>
            <a:r>
              <a:rPr lang="en-US" sz="1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):</a:t>
            </a:r>
            <a:r>
              <a:rPr lang="el-GR" sz="1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l-GR" sz="1600" dirty="0" smtClean="0"/>
              <a:t>Είναι </a:t>
            </a:r>
            <a:r>
              <a:rPr lang="el-GR" sz="1600" dirty="0"/>
              <a:t>το κόστος που παραμένει αμετάβλητο ανεξάρτητα από το επίπεδο παραγωγής. Υπάρχει ακόμα κι αν η εκμετάλλευση δεν παράγει τίποτα, και δεν αυξάνεται αν η παραγωγή διπλασιαστεί</a:t>
            </a:r>
            <a:r>
              <a:rPr lang="el-GR" sz="1600" dirty="0" smtClean="0"/>
              <a:t>.</a:t>
            </a:r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Δεν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αλλάζει με την ποσότητα παραγωγής. Υπάρχει ακόμα κι αν δεν παράγεις τίποτα.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Παραδείγματα: </a:t>
            </a:r>
            <a:endParaRPr lang="el-GR" sz="16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143000" lvl="2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ενοίκιο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γης, </a:t>
            </a:r>
            <a:endParaRPr lang="el-GR" sz="16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143000" lvl="2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</a:t>
            </a: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οσ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βέσεις 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μηχανημάτων, </a:t>
            </a:r>
            <a:endParaRPr lang="el-GR" sz="16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143000" lvl="2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</a:t>
            </a: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σφάλιστρ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endParaRPr lang="el-GR" sz="16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143000" lvl="2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τόκοι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δανείων, </a:t>
            </a:r>
            <a:endParaRPr lang="el-GR" sz="16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143000" lvl="2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μόνιμο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προσωπικό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Σταθερό vs Μεταβλητό Κόστος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28481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Μετ</a:t>
            </a:r>
            <a:r>
              <a:rPr lang="en-US" sz="1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αβλητό </a:t>
            </a: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κόστος (VC — Variable Cost):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smtClean="0"/>
              <a:t>E</a:t>
            </a:r>
            <a:r>
              <a:rPr lang="el-GR" sz="1600" dirty="0" err="1" smtClean="0"/>
              <a:t>ίναι</a:t>
            </a:r>
            <a:r>
              <a:rPr lang="el-GR" sz="1600" dirty="0" smtClean="0"/>
              <a:t> </a:t>
            </a:r>
            <a:r>
              <a:rPr lang="el-GR" sz="1600" dirty="0"/>
              <a:t>το κόστος που μεταβάλλεται ανάλογα με το επίπεδο παραγωγής. Όσο αυξάνεται η παραγωγή, αυξάνεται και το μεταβλητό κόστος — αν δεν παράγεις τίποτα, είναι μηδέν</a:t>
            </a:r>
            <a:r>
              <a:rPr lang="el-GR" sz="1600" dirty="0" smtClean="0"/>
              <a:t>.</a:t>
            </a:r>
            <a:endParaRPr lang="en-US" sz="1600" dirty="0" smtClean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Παρα</a:t>
            </a: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δείγμ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ατα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endParaRPr lang="en-US" sz="16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143000" lvl="2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σπ</a:t>
            </a: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όροι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endParaRPr lang="en-US" sz="16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143000" lvl="2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λι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πάσματα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endParaRPr lang="en-US" sz="16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143000" lvl="2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φυτοφάρμ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ακα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endParaRPr lang="en-US" sz="16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143000" lvl="2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νερό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άρδευσης, </a:t>
            </a:r>
            <a:endParaRPr lang="en-US" sz="16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143000" lvl="2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</a:t>
            </a: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οχικοί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εργάτες, </a:t>
            </a:r>
            <a:endParaRPr lang="en-US" sz="1600" dirty="0" smtClean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143000" lvl="2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</a:t>
            </a:r>
            <a:r>
              <a:rPr lang="en-US" sz="1600" dirty="0" err="1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ύσιμ</a:t>
            </a:r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Συνολικό κόστος: </a:t>
            </a:r>
            <a:r>
              <a:rPr lang="en-US" sz="1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 </a:t>
            </a: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</a:t>
            </a:r>
            <a:r>
              <a:rPr lang="en-US" sz="1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C </a:t>
            </a: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</a:t>
            </a:r>
            <a:r>
              <a:rPr lang="en-US" sz="18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C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5336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Παράδειγμα: Ελαιοκομική Εκμετάλλευση 50 στρ.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Ετήσιο κόστος ελαιοκομικής εκμετάλλευσης στη Μεσσαρά Κρήτης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(Ενδεικτικά μεγέθη, για διδακτική χρήση)</a:t>
            </a:r>
            <a:endParaRPr lang="en-US" sz="13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74675"/>
              </p:ext>
            </p:extLst>
          </p:nvPr>
        </p:nvGraphicFramePr>
        <p:xfrm>
          <a:off x="457200" y="1920240"/>
          <a:ext cx="8229600" cy="303276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60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Κατηγορία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Στοιχείο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Ετήσιο ποσό (€)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Σταθερό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Ενοίκιο γης (50 στρ. × 50€)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Σταθερό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Απ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όσ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βεση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εξοπλισμού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Σταθερό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Ασφάλιστρα &amp; τόκοι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Σύνολο FC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Μεταβλητό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Λίπανση &amp; φυτοπροστασία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Μεταβλητό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Άρδευση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Μεταβλητό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Εργατικά συγκομιδής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Μεταβλητό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Καύσιμα &amp; μεταφορά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Σύνολο VC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14.000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600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TC = FC + VC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dirty="0">
                <a:solidFill>
                  <a:srgbClr val="00000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Μέσο Κόστος (Average Cost)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Ορισμοί: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Μέσο Σταθερό Κόστος: AFC = </a:t>
            </a: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C 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Q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Μέσο Μεταβλητό Κόστος: AVC = </a:t>
            </a: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C 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Q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Μέσο Συνολικό Κόστος: ATC = </a:t>
            </a:r>
            <a:r>
              <a:rPr lang="en-US" sz="1600" b="1" dirty="0" smtClean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 </a:t>
            </a: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Q = AFC + AVC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Παράδειγμα ελαιοκομίας: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 η εκμετάλλευση παράγει 10 τόνους ελαιολάδου: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AFC = 7.000 / 10 = 700 €/τόνο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AVC = 14.000 / 10 = 1.400 €/τόνο</a:t>
            </a:r>
            <a:endParaRPr lang="en-US" sz="1800" dirty="0"/>
          </a:p>
          <a:p>
            <a:pPr marL="685800" lvl="1" indent="-342900" algn="just">
              <a:spcAft>
                <a:spcPts val="600"/>
              </a:spcAft>
              <a:buSzPct val="100000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ATC = 21.000 / 10 = 2.100 €/τόνο</a:t>
            </a:r>
            <a:endParaRPr lang="en-US" sz="1800" dirty="0"/>
          </a:p>
          <a:p>
            <a:pPr marL="342900" indent="-342900" algn="just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Δηλαδή: κάθε τόνος ελαιολάδου κοστίζει κατά μέσο όρο 2.100€ να παραχθεί.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3063</Words>
  <Application>Microsoft Office PowerPoint</Application>
  <PresentationFormat>Προβολή στην οθόνη (16:9)</PresentationFormat>
  <Paragraphs>510</Paragraphs>
  <Slides>32</Slides>
  <Notes>30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Αρχές Αγροτικής Οικονομίας &amp; Πολιτικής </vt:lpstr>
      <vt:lpstr>Αρχές Αγροτικής Οικονομίας &amp; Πολιτικής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Αρχές Αγροτικής Οικονομίας &amp; Πολιτικής - Διάλεξη 3</dc:title>
  <dc:subject>PptxGenJS Presentation</dc:subject>
  <dc:creator>Καθηγητής Θρασύβουλος Μανιός</dc:creator>
  <cp:lastModifiedBy>user</cp:lastModifiedBy>
  <cp:revision>15</cp:revision>
  <dcterms:created xsi:type="dcterms:W3CDTF">2026-03-15T10:20:43Z</dcterms:created>
  <dcterms:modified xsi:type="dcterms:W3CDTF">2026-03-30T07:53:31Z</dcterms:modified>
</cp:coreProperties>
</file>