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25"/>
  </p:notesMasterIdLst>
  <p:sldIdLst>
    <p:sldId id="256" r:id="rId2"/>
    <p:sldId id="371" r:id="rId3"/>
    <p:sldId id="318" r:id="rId4"/>
    <p:sldId id="372" r:id="rId5"/>
    <p:sldId id="306" r:id="rId6"/>
    <p:sldId id="307" r:id="rId7"/>
    <p:sldId id="315" r:id="rId8"/>
    <p:sldId id="297" r:id="rId9"/>
    <p:sldId id="298" r:id="rId10"/>
    <p:sldId id="301" r:id="rId11"/>
    <p:sldId id="376" r:id="rId12"/>
    <p:sldId id="373" r:id="rId13"/>
    <p:sldId id="374" r:id="rId14"/>
    <p:sldId id="375" r:id="rId15"/>
    <p:sldId id="299" r:id="rId16"/>
    <p:sldId id="300" r:id="rId17"/>
    <p:sldId id="377" r:id="rId18"/>
    <p:sldId id="378" r:id="rId19"/>
    <p:sldId id="379" r:id="rId20"/>
    <p:sldId id="302" r:id="rId21"/>
    <p:sldId id="309" r:id="rId22"/>
    <p:sldId id="303" r:id="rId23"/>
    <p:sldId id="292" r:id="rId24"/>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ACF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72" autoAdjust="0"/>
  </p:normalViewPr>
  <p:slideViewPr>
    <p:cSldViewPr>
      <p:cViewPr varScale="1">
        <p:scale>
          <a:sx n="119" d="100"/>
          <a:sy n="119" d="100"/>
        </p:scale>
        <p:origin x="12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FC9BC-2422-4FEB-AFBE-19FD4411CEF6}" type="datetimeFigureOut">
              <a:rPr lang="en-US" smtClean="0"/>
              <a:t>3/17/2025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494BC-4475-4668-8F3E-E31112E1B242}" type="slidenum">
              <a:rPr lang="en-US" smtClean="0"/>
              <a:t>‹#›</a:t>
            </a:fld>
            <a:endParaRPr lang="en-US"/>
          </a:p>
        </p:txBody>
      </p:sp>
    </p:spTree>
    <p:extLst>
      <p:ext uri="{BB962C8B-B14F-4D97-AF65-F5344CB8AC3E}">
        <p14:creationId xmlns:p14="http://schemas.microsoft.com/office/powerpoint/2010/main" val="1287188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l-GR" altLang="en-US"/>
          </a:p>
        </p:txBody>
      </p:sp>
      <p:sp>
        <p:nvSpPr>
          <p:cNvPr id="5" name="Footer Placeholder 4"/>
          <p:cNvSpPr>
            <a:spLocks noGrp="1"/>
          </p:cNvSpPr>
          <p:nvPr>
            <p:ph type="ftr" sz="quarter" idx="11"/>
          </p:nvPr>
        </p:nvSpPr>
        <p:spPr/>
        <p:txBody>
          <a:bodyPr/>
          <a:lstStyle/>
          <a:p>
            <a:pPr>
              <a:defRPr/>
            </a:pPr>
            <a:endParaRPr lang="el-GR" altLang="en-US"/>
          </a:p>
        </p:txBody>
      </p:sp>
      <p:sp>
        <p:nvSpPr>
          <p:cNvPr id="6" name="Slide Number Placeholder 5"/>
          <p:cNvSpPr>
            <a:spLocks noGrp="1"/>
          </p:cNvSpPr>
          <p:nvPr>
            <p:ph type="sldNum" sz="quarter" idx="12"/>
          </p:nvPr>
        </p:nvSpPr>
        <p:spPr/>
        <p:txBody>
          <a:bodyPr/>
          <a:lstStyle/>
          <a:p>
            <a:pPr>
              <a:defRPr/>
            </a:pPr>
            <a:fld id="{C5D57A10-2EF7-498E-B6B5-3CDC05EA9572}" type="slidenum">
              <a:rPr lang="el-GR" altLang="en-US" smtClean="0"/>
              <a:pPr>
                <a:defRPr/>
              </a:pPr>
              <a:t>‹#›</a:t>
            </a:fld>
            <a:endParaRPr lang="el-GR" altLang="en-US"/>
          </a:p>
        </p:txBody>
      </p:sp>
    </p:spTree>
    <p:extLst>
      <p:ext uri="{BB962C8B-B14F-4D97-AF65-F5344CB8AC3E}">
        <p14:creationId xmlns:p14="http://schemas.microsoft.com/office/powerpoint/2010/main" val="773813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l-GR" altLang="en-US"/>
          </a:p>
        </p:txBody>
      </p:sp>
      <p:sp>
        <p:nvSpPr>
          <p:cNvPr id="5" name="Footer Placeholder 4"/>
          <p:cNvSpPr>
            <a:spLocks noGrp="1"/>
          </p:cNvSpPr>
          <p:nvPr>
            <p:ph type="ftr" sz="quarter" idx="11"/>
          </p:nvPr>
        </p:nvSpPr>
        <p:spPr/>
        <p:txBody>
          <a:bodyPr/>
          <a:lstStyle/>
          <a:p>
            <a:pPr>
              <a:defRPr/>
            </a:pPr>
            <a:endParaRPr lang="el-GR" altLang="en-US"/>
          </a:p>
        </p:txBody>
      </p:sp>
      <p:sp>
        <p:nvSpPr>
          <p:cNvPr id="6" name="Slide Number Placeholder 5"/>
          <p:cNvSpPr>
            <a:spLocks noGrp="1"/>
          </p:cNvSpPr>
          <p:nvPr>
            <p:ph type="sldNum" sz="quarter" idx="12"/>
          </p:nvPr>
        </p:nvSpPr>
        <p:spPr/>
        <p:txBody>
          <a:bodyPr/>
          <a:lstStyle/>
          <a:p>
            <a:pPr>
              <a:defRPr/>
            </a:pPr>
            <a:fld id="{FCD007BC-CAB3-40E8-B4B9-40642AEA30CA}" type="slidenum">
              <a:rPr lang="el-GR" altLang="en-US" smtClean="0"/>
              <a:pPr>
                <a:defRPr/>
              </a:pPr>
              <a:t>‹#›</a:t>
            </a:fld>
            <a:endParaRPr lang="el-GR" altLang="en-US"/>
          </a:p>
        </p:txBody>
      </p:sp>
    </p:spTree>
    <p:extLst>
      <p:ext uri="{BB962C8B-B14F-4D97-AF65-F5344CB8AC3E}">
        <p14:creationId xmlns:p14="http://schemas.microsoft.com/office/powerpoint/2010/main" val="1383257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l-GR" altLang="en-US"/>
          </a:p>
        </p:txBody>
      </p:sp>
      <p:sp>
        <p:nvSpPr>
          <p:cNvPr id="5" name="Footer Placeholder 4"/>
          <p:cNvSpPr>
            <a:spLocks noGrp="1"/>
          </p:cNvSpPr>
          <p:nvPr>
            <p:ph type="ftr" sz="quarter" idx="11"/>
          </p:nvPr>
        </p:nvSpPr>
        <p:spPr/>
        <p:txBody>
          <a:bodyPr/>
          <a:lstStyle/>
          <a:p>
            <a:pPr>
              <a:defRPr/>
            </a:pPr>
            <a:endParaRPr lang="el-GR" altLang="en-US"/>
          </a:p>
        </p:txBody>
      </p:sp>
      <p:sp>
        <p:nvSpPr>
          <p:cNvPr id="6" name="Slide Number Placeholder 5"/>
          <p:cNvSpPr>
            <a:spLocks noGrp="1"/>
          </p:cNvSpPr>
          <p:nvPr>
            <p:ph type="sldNum" sz="quarter" idx="12"/>
          </p:nvPr>
        </p:nvSpPr>
        <p:spPr/>
        <p:txBody>
          <a:bodyPr/>
          <a:lstStyle/>
          <a:p>
            <a:pPr>
              <a:defRPr/>
            </a:pPr>
            <a:fld id="{EBDB2A36-BDF8-43B6-87DA-4A75A8BDD04B}" type="slidenum">
              <a:rPr lang="el-GR" altLang="en-US" smtClean="0"/>
              <a:pPr>
                <a:defRPr/>
              </a:pPr>
              <a:t>‹#›</a:t>
            </a:fld>
            <a:endParaRPr lang="el-GR" altLang="en-US"/>
          </a:p>
        </p:txBody>
      </p:sp>
    </p:spTree>
    <p:extLst>
      <p:ext uri="{BB962C8B-B14F-4D97-AF65-F5344CB8AC3E}">
        <p14:creationId xmlns:p14="http://schemas.microsoft.com/office/powerpoint/2010/main" val="222283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l-GR" altLang="en-US"/>
          </a:p>
        </p:txBody>
      </p:sp>
      <p:sp>
        <p:nvSpPr>
          <p:cNvPr id="5" name="Footer Placeholder 4"/>
          <p:cNvSpPr>
            <a:spLocks noGrp="1"/>
          </p:cNvSpPr>
          <p:nvPr>
            <p:ph type="ftr" sz="quarter" idx="11"/>
          </p:nvPr>
        </p:nvSpPr>
        <p:spPr/>
        <p:txBody>
          <a:bodyPr/>
          <a:lstStyle/>
          <a:p>
            <a:pPr>
              <a:defRPr/>
            </a:pPr>
            <a:endParaRPr lang="el-GR" altLang="en-US"/>
          </a:p>
        </p:txBody>
      </p:sp>
      <p:sp>
        <p:nvSpPr>
          <p:cNvPr id="6" name="Slide Number Placeholder 5"/>
          <p:cNvSpPr>
            <a:spLocks noGrp="1"/>
          </p:cNvSpPr>
          <p:nvPr>
            <p:ph type="sldNum" sz="quarter" idx="12"/>
          </p:nvPr>
        </p:nvSpPr>
        <p:spPr/>
        <p:txBody>
          <a:bodyPr/>
          <a:lstStyle/>
          <a:p>
            <a:pPr>
              <a:defRPr/>
            </a:pPr>
            <a:fld id="{021764E5-2989-48F1-A8BF-202E2BACF5E8}" type="slidenum">
              <a:rPr lang="el-GR" altLang="en-US" smtClean="0"/>
              <a:pPr>
                <a:defRPr/>
              </a:pPr>
              <a:t>‹#›</a:t>
            </a:fld>
            <a:endParaRPr lang="el-GR" altLang="en-US"/>
          </a:p>
        </p:txBody>
      </p:sp>
    </p:spTree>
    <p:extLst>
      <p:ext uri="{BB962C8B-B14F-4D97-AF65-F5344CB8AC3E}">
        <p14:creationId xmlns:p14="http://schemas.microsoft.com/office/powerpoint/2010/main" val="223807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l-GR" altLang="en-US"/>
          </a:p>
        </p:txBody>
      </p:sp>
      <p:sp>
        <p:nvSpPr>
          <p:cNvPr id="5" name="Footer Placeholder 4"/>
          <p:cNvSpPr>
            <a:spLocks noGrp="1"/>
          </p:cNvSpPr>
          <p:nvPr>
            <p:ph type="ftr" sz="quarter" idx="11"/>
          </p:nvPr>
        </p:nvSpPr>
        <p:spPr/>
        <p:txBody>
          <a:bodyPr/>
          <a:lstStyle/>
          <a:p>
            <a:pPr>
              <a:defRPr/>
            </a:pPr>
            <a:endParaRPr lang="el-GR" altLang="en-US"/>
          </a:p>
        </p:txBody>
      </p:sp>
      <p:sp>
        <p:nvSpPr>
          <p:cNvPr id="6" name="Slide Number Placeholder 5"/>
          <p:cNvSpPr>
            <a:spLocks noGrp="1"/>
          </p:cNvSpPr>
          <p:nvPr>
            <p:ph type="sldNum" sz="quarter" idx="12"/>
          </p:nvPr>
        </p:nvSpPr>
        <p:spPr/>
        <p:txBody>
          <a:bodyPr/>
          <a:lstStyle/>
          <a:p>
            <a:pPr>
              <a:defRPr/>
            </a:pPr>
            <a:fld id="{CEFEB155-3007-48C4-B99E-0BF13F17888C}" type="slidenum">
              <a:rPr lang="el-GR" altLang="en-US" smtClean="0"/>
              <a:pPr>
                <a:defRPr/>
              </a:pPr>
              <a:t>‹#›</a:t>
            </a:fld>
            <a:endParaRPr lang="el-GR" altLang="en-US"/>
          </a:p>
        </p:txBody>
      </p:sp>
    </p:spTree>
    <p:extLst>
      <p:ext uri="{BB962C8B-B14F-4D97-AF65-F5344CB8AC3E}">
        <p14:creationId xmlns:p14="http://schemas.microsoft.com/office/powerpoint/2010/main" val="3271771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l-GR" altLang="en-US"/>
          </a:p>
        </p:txBody>
      </p:sp>
      <p:sp>
        <p:nvSpPr>
          <p:cNvPr id="6" name="Footer Placeholder 5"/>
          <p:cNvSpPr>
            <a:spLocks noGrp="1"/>
          </p:cNvSpPr>
          <p:nvPr>
            <p:ph type="ftr" sz="quarter" idx="11"/>
          </p:nvPr>
        </p:nvSpPr>
        <p:spPr/>
        <p:txBody>
          <a:bodyPr/>
          <a:lstStyle/>
          <a:p>
            <a:pPr>
              <a:defRPr/>
            </a:pPr>
            <a:endParaRPr lang="el-GR" altLang="en-US"/>
          </a:p>
        </p:txBody>
      </p:sp>
      <p:sp>
        <p:nvSpPr>
          <p:cNvPr id="7" name="Slide Number Placeholder 6"/>
          <p:cNvSpPr>
            <a:spLocks noGrp="1"/>
          </p:cNvSpPr>
          <p:nvPr>
            <p:ph type="sldNum" sz="quarter" idx="12"/>
          </p:nvPr>
        </p:nvSpPr>
        <p:spPr/>
        <p:txBody>
          <a:bodyPr/>
          <a:lstStyle/>
          <a:p>
            <a:pPr>
              <a:defRPr/>
            </a:pPr>
            <a:fld id="{3ECC6072-5614-42FB-A859-83AFF2D903E0}" type="slidenum">
              <a:rPr lang="el-GR" altLang="en-US" smtClean="0"/>
              <a:pPr>
                <a:defRPr/>
              </a:pPr>
              <a:t>‹#›</a:t>
            </a:fld>
            <a:endParaRPr lang="el-GR" altLang="en-US"/>
          </a:p>
        </p:txBody>
      </p:sp>
    </p:spTree>
    <p:extLst>
      <p:ext uri="{BB962C8B-B14F-4D97-AF65-F5344CB8AC3E}">
        <p14:creationId xmlns:p14="http://schemas.microsoft.com/office/powerpoint/2010/main" val="107702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l-GR" altLang="en-US"/>
          </a:p>
        </p:txBody>
      </p:sp>
      <p:sp>
        <p:nvSpPr>
          <p:cNvPr id="8" name="Footer Placeholder 7"/>
          <p:cNvSpPr>
            <a:spLocks noGrp="1"/>
          </p:cNvSpPr>
          <p:nvPr>
            <p:ph type="ftr" sz="quarter" idx="11"/>
          </p:nvPr>
        </p:nvSpPr>
        <p:spPr/>
        <p:txBody>
          <a:bodyPr/>
          <a:lstStyle/>
          <a:p>
            <a:pPr>
              <a:defRPr/>
            </a:pPr>
            <a:endParaRPr lang="el-GR" altLang="en-US"/>
          </a:p>
        </p:txBody>
      </p:sp>
      <p:sp>
        <p:nvSpPr>
          <p:cNvPr id="9" name="Slide Number Placeholder 8"/>
          <p:cNvSpPr>
            <a:spLocks noGrp="1"/>
          </p:cNvSpPr>
          <p:nvPr>
            <p:ph type="sldNum" sz="quarter" idx="12"/>
          </p:nvPr>
        </p:nvSpPr>
        <p:spPr/>
        <p:txBody>
          <a:bodyPr/>
          <a:lstStyle/>
          <a:p>
            <a:pPr>
              <a:defRPr/>
            </a:pPr>
            <a:fld id="{770CDE22-3975-4304-B591-14AB31B8ED56}" type="slidenum">
              <a:rPr lang="el-GR" altLang="en-US" smtClean="0"/>
              <a:pPr>
                <a:defRPr/>
              </a:pPr>
              <a:t>‹#›</a:t>
            </a:fld>
            <a:endParaRPr lang="el-GR" altLang="en-US"/>
          </a:p>
        </p:txBody>
      </p:sp>
    </p:spTree>
    <p:extLst>
      <p:ext uri="{BB962C8B-B14F-4D97-AF65-F5344CB8AC3E}">
        <p14:creationId xmlns:p14="http://schemas.microsoft.com/office/powerpoint/2010/main" val="1902250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l-GR" altLang="en-US"/>
          </a:p>
        </p:txBody>
      </p:sp>
      <p:sp>
        <p:nvSpPr>
          <p:cNvPr id="4" name="Footer Placeholder 3"/>
          <p:cNvSpPr>
            <a:spLocks noGrp="1"/>
          </p:cNvSpPr>
          <p:nvPr>
            <p:ph type="ftr" sz="quarter" idx="11"/>
          </p:nvPr>
        </p:nvSpPr>
        <p:spPr/>
        <p:txBody>
          <a:bodyPr/>
          <a:lstStyle/>
          <a:p>
            <a:pPr>
              <a:defRPr/>
            </a:pPr>
            <a:endParaRPr lang="el-GR" altLang="en-US"/>
          </a:p>
        </p:txBody>
      </p:sp>
      <p:sp>
        <p:nvSpPr>
          <p:cNvPr id="5" name="Slide Number Placeholder 4"/>
          <p:cNvSpPr>
            <a:spLocks noGrp="1"/>
          </p:cNvSpPr>
          <p:nvPr>
            <p:ph type="sldNum" sz="quarter" idx="12"/>
          </p:nvPr>
        </p:nvSpPr>
        <p:spPr/>
        <p:txBody>
          <a:bodyPr/>
          <a:lstStyle/>
          <a:p>
            <a:pPr>
              <a:defRPr/>
            </a:pPr>
            <a:fld id="{971CCF8D-5737-47F3-9C1F-12BF946DED96}" type="slidenum">
              <a:rPr lang="el-GR" altLang="en-US" smtClean="0"/>
              <a:pPr>
                <a:defRPr/>
              </a:pPr>
              <a:t>‹#›</a:t>
            </a:fld>
            <a:endParaRPr lang="el-GR" altLang="en-US"/>
          </a:p>
        </p:txBody>
      </p:sp>
    </p:spTree>
    <p:extLst>
      <p:ext uri="{BB962C8B-B14F-4D97-AF65-F5344CB8AC3E}">
        <p14:creationId xmlns:p14="http://schemas.microsoft.com/office/powerpoint/2010/main" val="2235180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l-GR" altLang="en-US"/>
          </a:p>
        </p:txBody>
      </p:sp>
      <p:sp>
        <p:nvSpPr>
          <p:cNvPr id="3" name="Footer Placeholder 2"/>
          <p:cNvSpPr>
            <a:spLocks noGrp="1"/>
          </p:cNvSpPr>
          <p:nvPr>
            <p:ph type="ftr" sz="quarter" idx="11"/>
          </p:nvPr>
        </p:nvSpPr>
        <p:spPr/>
        <p:txBody>
          <a:bodyPr/>
          <a:lstStyle/>
          <a:p>
            <a:pPr>
              <a:defRPr/>
            </a:pPr>
            <a:endParaRPr lang="el-GR" altLang="en-US"/>
          </a:p>
        </p:txBody>
      </p:sp>
      <p:sp>
        <p:nvSpPr>
          <p:cNvPr id="4" name="Slide Number Placeholder 3"/>
          <p:cNvSpPr>
            <a:spLocks noGrp="1"/>
          </p:cNvSpPr>
          <p:nvPr>
            <p:ph type="sldNum" sz="quarter" idx="12"/>
          </p:nvPr>
        </p:nvSpPr>
        <p:spPr/>
        <p:txBody>
          <a:bodyPr/>
          <a:lstStyle/>
          <a:p>
            <a:pPr>
              <a:defRPr/>
            </a:pPr>
            <a:fld id="{1E9DFF2C-3196-4A13-834A-EA9EDA1F7484}" type="slidenum">
              <a:rPr lang="el-GR" altLang="en-US" smtClean="0"/>
              <a:pPr>
                <a:defRPr/>
              </a:pPr>
              <a:t>‹#›</a:t>
            </a:fld>
            <a:endParaRPr lang="el-GR" altLang="en-US"/>
          </a:p>
        </p:txBody>
      </p:sp>
    </p:spTree>
    <p:extLst>
      <p:ext uri="{BB962C8B-B14F-4D97-AF65-F5344CB8AC3E}">
        <p14:creationId xmlns:p14="http://schemas.microsoft.com/office/powerpoint/2010/main" val="426083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l-GR" altLang="en-US"/>
          </a:p>
        </p:txBody>
      </p:sp>
      <p:sp>
        <p:nvSpPr>
          <p:cNvPr id="6" name="Footer Placeholder 5"/>
          <p:cNvSpPr>
            <a:spLocks noGrp="1"/>
          </p:cNvSpPr>
          <p:nvPr>
            <p:ph type="ftr" sz="quarter" idx="11"/>
          </p:nvPr>
        </p:nvSpPr>
        <p:spPr/>
        <p:txBody>
          <a:bodyPr/>
          <a:lstStyle/>
          <a:p>
            <a:pPr>
              <a:defRPr/>
            </a:pPr>
            <a:endParaRPr lang="el-GR" altLang="en-US"/>
          </a:p>
        </p:txBody>
      </p:sp>
      <p:sp>
        <p:nvSpPr>
          <p:cNvPr id="7" name="Slide Number Placeholder 6"/>
          <p:cNvSpPr>
            <a:spLocks noGrp="1"/>
          </p:cNvSpPr>
          <p:nvPr>
            <p:ph type="sldNum" sz="quarter" idx="12"/>
          </p:nvPr>
        </p:nvSpPr>
        <p:spPr/>
        <p:txBody>
          <a:bodyPr/>
          <a:lstStyle/>
          <a:p>
            <a:pPr>
              <a:defRPr/>
            </a:pPr>
            <a:fld id="{4D31617D-016C-45B6-82FA-7718B365CD54}" type="slidenum">
              <a:rPr lang="el-GR" altLang="en-US" smtClean="0"/>
              <a:pPr>
                <a:defRPr/>
              </a:pPr>
              <a:t>‹#›</a:t>
            </a:fld>
            <a:endParaRPr lang="el-GR" altLang="en-US"/>
          </a:p>
        </p:txBody>
      </p:sp>
    </p:spTree>
    <p:extLst>
      <p:ext uri="{BB962C8B-B14F-4D97-AF65-F5344CB8AC3E}">
        <p14:creationId xmlns:p14="http://schemas.microsoft.com/office/powerpoint/2010/main" val="330877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l-GR" altLang="en-US"/>
          </a:p>
        </p:txBody>
      </p:sp>
      <p:sp>
        <p:nvSpPr>
          <p:cNvPr id="6" name="Footer Placeholder 5"/>
          <p:cNvSpPr>
            <a:spLocks noGrp="1"/>
          </p:cNvSpPr>
          <p:nvPr>
            <p:ph type="ftr" sz="quarter" idx="11"/>
          </p:nvPr>
        </p:nvSpPr>
        <p:spPr/>
        <p:txBody>
          <a:bodyPr/>
          <a:lstStyle/>
          <a:p>
            <a:pPr>
              <a:defRPr/>
            </a:pPr>
            <a:endParaRPr lang="el-GR" altLang="en-US"/>
          </a:p>
        </p:txBody>
      </p:sp>
      <p:sp>
        <p:nvSpPr>
          <p:cNvPr id="7" name="Slide Number Placeholder 6"/>
          <p:cNvSpPr>
            <a:spLocks noGrp="1"/>
          </p:cNvSpPr>
          <p:nvPr>
            <p:ph type="sldNum" sz="quarter" idx="12"/>
          </p:nvPr>
        </p:nvSpPr>
        <p:spPr/>
        <p:txBody>
          <a:bodyPr/>
          <a:lstStyle/>
          <a:p>
            <a:pPr>
              <a:defRPr/>
            </a:pPr>
            <a:fld id="{2A74CFB0-4456-40BE-9F21-002581CBA4CE}" type="slidenum">
              <a:rPr lang="el-GR" altLang="en-US" smtClean="0"/>
              <a:pPr>
                <a:defRPr/>
              </a:pPr>
              <a:t>‹#›</a:t>
            </a:fld>
            <a:endParaRPr lang="el-GR" altLang="en-US"/>
          </a:p>
        </p:txBody>
      </p:sp>
    </p:spTree>
    <p:extLst>
      <p:ext uri="{BB962C8B-B14F-4D97-AF65-F5344CB8AC3E}">
        <p14:creationId xmlns:p14="http://schemas.microsoft.com/office/powerpoint/2010/main" val="343507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l-GR"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l-GR"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7C7A1A6-C3EA-4103-BE42-A039506CC0BD}" type="slidenum">
              <a:rPr lang="el-GR" altLang="en-US" smtClean="0"/>
              <a:pPr>
                <a:defRPr/>
              </a:pPr>
              <a:t>‹#›</a:t>
            </a:fld>
            <a:endParaRPr lang="el-GR" altLang="en-US"/>
          </a:p>
        </p:txBody>
      </p:sp>
    </p:spTree>
    <p:extLst>
      <p:ext uri="{BB962C8B-B14F-4D97-AF65-F5344CB8AC3E}">
        <p14:creationId xmlns:p14="http://schemas.microsoft.com/office/powerpoint/2010/main" val="416799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678697"/>
            <a:ext cx="8229600" cy="863898"/>
          </a:xfrm>
        </p:spPr>
        <p:txBody>
          <a:bodyPr>
            <a:normAutofit fontScale="90000"/>
          </a:bodyPr>
          <a:lstStyle/>
          <a:p>
            <a:pPr eaLnBrk="1" hangingPunct="1">
              <a:defRPr/>
            </a:pPr>
            <a:r>
              <a:rPr lang="el-GR" altLang="en-US" sz="4400" b="1" dirty="0">
                <a:latin typeface="Times New Roman" panose="02020603050405020304" pitchFamily="18" charset="0"/>
                <a:ea typeface="Tahoma" panose="020B0604030504040204" pitchFamily="34" charset="0"/>
                <a:cs typeface="Times New Roman" panose="02020603050405020304" pitchFamily="18" charset="0"/>
              </a:rPr>
              <a:t>ΕΡΓΑΣΤΗΡΙΟ</a:t>
            </a:r>
            <a:r>
              <a:rPr lang="el-GR" altLang="en-US" sz="4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ΘΡΕΨΗ</a:t>
            </a:r>
            <a:r>
              <a:rPr lang="el-GR" altLang="en-US" sz="4400" b="1" dirty="0">
                <a:latin typeface="Times New Roman" panose="02020603050405020304" pitchFamily="18" charset="0"/>
                <a:ea typeface="Tahoma" panose="020B0604030504040204" pitchFamily="34" charset="0"/>
                <a:cs typeface="Times New Roman" panose="02020603050405020304" pitchFamily="18" charset="0"/>
              </a:rPr>
              <a:t>Σ</a:t>
            </a:r>
            <a:r>
              <a:rPr lang="el-GR" altLang="en-US" sz="4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ΦΥΤΩΝ-ΓΟΝΙΜΟΤΗΤΑ ΕΔΑΦΩΝ</a:t>
            </a:r>
            <a:br>
              <a:rPr lang="el-GR" altLang="en-US" sz="4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br>
            <a:br>
              <a:rPr lang="el-GR" alt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br>
            <a:br>
              <a:rPr lang="el-GR" altLang="en-US" sz="2400" b="1" dirty="0">
                <a:latin typeface="Times New Roman" panose="02020603050405020304" pitchFamily="18" charset="0"/>
                <a:ea typeface="Tahoma" panose="020B0604030504040204" pitchFamily="34" charset="0"/>
                <a:cs typeface="Times New Roman" panose="02020603050405020304" pitchFamily="18" charset="0"/>
              </a:rPr>
            </a:br>
            <a:r>
              <a:rPr lang="el-GR" altLang="en-US" sz="3100" b="1" dirty="0">
                <a:latin typeface="Times New Roman" panose="02020603050405020304" pitchFamily="18" charset="0"/>
                <a:ea typeface="Tahoma" panose="020B0604030504040204" pitchFamily="34" charset="0"/>
                <a:cs typeface="Times New Roman" panose="02020603050405020304" pitchFamily="18" charset="0"/>
              </a:rPr>
              <a:t>ΔΕΙΓΜΑΤΟΛΗΨΙΑ ΦΥΤΙΚΩΝ ΙΣΤΩΝ</a:t>
            </a:r>
            <a:r>
              <a:rPr lang="en-US" altLang="en-US" sz="3100" b="1" dirty="0">
                <a:latin typeface="Times New Roman" panose="02020603050405020304" pitchFamily="18" charset="0"/>
                <a:ea typeface="Tahoma" panose="020B0604030504040204" pitchFamily="34" charset="0"/>
                <a:cs typeface="Times New Roman" panose="02020603050405020304" pitchFamily="18" charset="0"/>
              </a:rPr>
              <a:t> – </a:t>
            </a:r>
            <a:r>
              <a:rPr lang="el-GR" altLang="en-US" sz="3100" b="1" dirty="0">
                <a:latin typeface="Times New Roman" panose="02020603050405020304" pitchFamily="18" charset="0"/>
                <a:ea typeface="Tahoma" panose="020B0604030504040204" pitchFamily="34" charset="0"/>
                <a:cs typeface="Times New Roman" panose="02020603050405020304" pitchFamily="18" charset="0"/>
              </a:rPr>
              <a:t>ΧΕΙΡΙΣΜΟΙ ΣΤΟ ΕΡΓΑΣΤΗΡΙΟ – ΥΠΟΛΟΓΙΣΜΟΣ ΥΓΡΑΣΙΑΣ – </a:t>
            </a:r>
            <a:r>
              <a:rPr lang="en-US" altLang="en-US" sz="3100" b="1" dirty="0">
                <a:latin typeface="Times New Roman" panose="02020603050405020304" pitchFamily="18" charset="0"/>
                <a:ea typeface="Tahoma" panose="020B0604030504040204" pitchFamily="34" charset="0"/>
                <a:cs typeface="Times New Roman" panose="02020603050405020304" pitchFamily="18" charset="0"/>
              </a:rPr>
              <a:t>STOCK </a:t>
            </a:r>
            <a:r>
              <a:rPr lang="el-GR" altLang="en-US" sz="3100" b="1" dirty="0">
                <a:latin typeface="Times New Roman" panose="02020603050405020304" pitchFamily="18" charset="0"/>
                <a:ea typeface="Tahoma" panose="020B0604030504040204" pitchFamily="34" charset="0"/>
                <a:cs typeface="Times New Roman" panose="02020603050405020304" pitchFamily="18" charset="0"/>
              </a:rPr>
              <a:t>ΔΙΑΛΥΜΑ</a:t>
            </a:r>
            <a:br>
              <a:rPr lang="el-GR" alt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br>
            <a:br>
              <a:rPr lang="el-GR" alt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br>
            <a:br>
              <a:rPr lang="el-GR" altLang="en-US" sz="2400" b="1" dirty="0">
                <a:latin typeface="Times New Roman" panose="02020603050405020304" pitchFamily="18" charset="0"/>
                <a:ea typeface="Tahoma" panose="020B0604030504040204" pitchFamily="34" charset="0"/>
                <a:cs typeface="Times New Roman" panose="02020603050405020304" pitchFamily="18" charset="0"/>
              </a:rPr>
            </a:br>
            <a:br>
              <a:rPr lang="el-GR" alt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br>
            <a:br>
              <a:rPr lang="el-GR" altLang="en-US" sz="2400" dirty="0">
                <a:latin typeface="Times New Roman" panose="02020603050405020304" pitchFamily="18" charset="0"/>
                <a:ea typeface="Tahoma" panose="020B0604030504040204" pitchFamily="34" charset="0"/>
                <a:cs typeface="Times New Roman" panose="02020603050405020304" pitchFamily="18" charset="0"/>
              </a:rPr>
            </a:br>
            <a:br>
              <a:rPr lang="en-US" altLang="en-US" sz="2400" dirty="0">
                <a:latin typeface="Times New Roman" panose="02020603050405020304" pitchFamily="18" charset="0"/>
                <a:ea typeface="Tahoma" panose="020B0604030504040204" pitchFamily="34" charset="0"/>
                <a:cs typeface="Times New Roman" panose="02020603050405020304" pitchFamily="18" charset="0"/>
              </a:rPr>
            </a:br>
            <a:br>
              <a:rPr lang="en-US" altLang="en-US" sz="2400" dirty="0">
                <a:latin typeface="Times New Roman" panose="02020603050405020304" pitchFamily="18" charset="0"/>
                <a:ea typeface="Tahoma" panose="020B0604030504040204" pitchFamily="34" charset="0"/>
                <a:cs typeface="Times New Roman" panose="02020603050405020304" pitchFamily="18" charset="0"/>
              </a:rPr>
            </a:br>
            <a:br>
              <a:rPr lang="en-US" altLang="en-US" sz="2400" dirty="0">
                <a:latin typeface="Times New Roman" panose="02020603050405020304" pitchFamily="18" charset="0"/>
                <a:ea typeface="Tahoma" panose="020B0604030504040204" pitchFamily="34" charset="0"/>
                <a:cs typeface="Times New Roman" panose="02020603050405020304" pitchFamily="18" charset="0"/>
              </a:rPr>
            </a:br>
            <a:br>
              <a:rPr lang="en-US" altLang="en-US" sz="2400" dirty="0">
                <a:latin typeface="Times New Roman" panose="02020603050405020304" pitchFamily="18" charset="0"/>
                <a:ea typeface="Tahoma" panose="020B0604030504040204" pitchFamily="34" charset="0"/>
                <a:cs typeface="Times New Roman" panose="02020603050405020304" pitchFamily="18" charset="0"/>
              </a:rPr>
            </a:br>
            <a:br>
              <a:rPr lang="en-US" altLang="en-US" sz="2400" dirty="0">
                <a:latin typeface="Times New Roman" panose="02020603050405020304" pitchFamily="18" charset="0"/>
                <a:ea typeface="Tahoma" panose="020B0604030504040204" pitchFamily="34" charset="0"/>
                <a:cs typeface="Times New Roman" panose="02020603050405020304" pitchFamily="18" charset="0"/>
              </a:rPr>
            </a:br>
            <a:r>
              <a:rPr lang="el-GR" altLang="en-US" sz="2400" dirty="0">
                <a:latin typeface="Times New Roman" panose="02020603050405020304" pitchFamily="18" charset="0"/>
                <a:ea typeface="Tahoma" panose="020B0604030504040204" pitchFamily="34" charset="0"/>
                <a:cs typeface="Times New Roman" panose="02020603050405020304" pitchFamily="18" charset="0"/>
              </a:rPr>
              <a:t>Εισηγητές: Βασίλειος Τζανακάκης &amp; Φοιτητές ΕΛΜΕΠΑ</a:t>
            </a:r>
            <a:endParaRPr lang="el-GR" altLang="en-US" sz="4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5125" name="Picture 5" descr="Αποτέλεσμα εικόνας για So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635442"/>
            <a:ext cx="2804648" cy="17479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duotone>
              <a:schemeClr val="bg2">
                <a:shade val="45000"/>
                <a:satMod val="135000"/>
              </a:schemeClr>
              <a:prstClr val="white"/>
            </a:duotone>
          </a:blip>
          <a:srcRect l="60569" t="15001" r="5900" b="23400"/>
          <a:stretch/>
        </p:blipFill>
        <p:spPr>
          <a:xfrm>
            <a:off x="7843264" y="5517232"/>
            <a:ext cx="1190782" cy="12304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72492"/>
            <a:ext cx="8964488" cy="1384300"/>
          </a:xfrm>
        </p:spPr>
        <p:txBody>
          <a:bodyPr>
            <a:normAutofit/>
          </a:bodyPr>
          <a:lstStyle/>
          <a:p>
            <a:pPr>
              <a:defRPr/>
            </a:pPr>
            <a:r>
              <a:rPr lang="el-GR" altLang="en-US" sz="2800" b="1" dirty="0">
                <a:solidFill>
                  <a:schemeClr val="tx1"/>
                </a:solidFill>
                <a:latin typeface="Times New Roman" panose="02020603050405020304" pitchFamily="18" charset="0"/>
                <a:cs typeface="Times New Roman" panose="02020603050405020304" pitchFamily="18" charset="0"/>
              </a:rPr>
              <a:t> </a:t>
            </a:r>
            <a:r>
              <a:rPr lang="el-GR" altLang="en-US" sz="2800" dirty="0">
                <a:latin typeface="Times New Roman" panose="02020603050405020304" pitchFamily="18" charset="0"/>
                <a:cs typeface="Times New Roman" panose="02020603050405020304" pitchFamily="18" charset="0"/>
              </a:rPr>
              <a:t>Καύση του δείγματος</a:t>
            </a:r>
            <a:endParaRPr lang="el-GR" altLang="en-US" sz="2800" dirty="0">
              <a:solidFill>
                <a:schemeClr val="tx1"/>
              </a:solidFill>
              <a:latin typeface="Times New Roman" panose="02020603050405020304" pitchFamily="18" charset="0"/>
              <a:cs typeface="Times New Roman" panose="02020603050405020304" pitchFamily="18" charset="0"/>
            </a:endParaRPr>
          </a:p>
        </p:txBody>
      </p:sp>
      <p:sp>
        <p:nvSpPr>
          <p:cNvPr id="3075" name="Rectangle 3"/>
          <p:cNvSpPr>
            <a:spLocks noGrp="1" noChangeArrowheads="1"/>
          </p:cNvSpPr>
          <p:nvPr>
            <p:ph idx="1"/>
          </p:nvPr>
        </p:nvSpPr>
        <p:spPr>
          <a:xfrm>
            <a:off x="85093" y="1119267"/>
            <a:ext cx="8794301" cy="4351338"/>
          </a:xfrm>
        </p:spPr>
        <p:txBody>
          <a:bodyPr>
            <a:noAutofit/>
          </a:bodyPr>
          <a:lstStyle/>
          <a:p>
            <a:pPr marL="0" lvl="0" indent="0">
              <a:buNone/>
            </a:pPr>
            <a:r>
              <a:rPr lang="el-GR" sz="1800" dirty="0">
                <a:latin typeface="Times New Roman" panose="02020603050405020304" pitchFamily="18" charset="0"/>
                <a:cs typeface="Times New Roman" panose="02020603050405020304" pitchFamily="18" charset="0"/>
              </a:rPr>
              <a:t>Καταστροφή της οργανικής ουσίας </a:t>
            </a:r>
          </a:p>
          <a:p>
            <a:pPr lvl="0"/>
            <a:r>
              <a:rPr lang="el-GR" sz="1800" dirty="0">
                <a:latin typeface="Times New Roman" panose="02020603050405020304" pitchFamily="18" charset="0"/>
                <a:cs typeface="Times New Roman" panose="02020603050405020304" pitchFamily="18" charset="0"/>
              </a:rPr>
              <a:t>Με καύση (κύρια)</a:t>
            </a:r>
          </a:p>
          <a:p>
            <a:pPr lvl="0"/>
            <a:r>
              <a:rPr lang="el-GR" sz="1800" dirty="0">
                <a:latin typeface="Times New Roman" panose="02020603050405020304" pitchFamily="18" charset="0"/>
                <a:cs typeface="Times New Roman" panose="02020603050405020304" pitchFamily="18" charset="0"/>
              </a:rPr>
              <a:t>Με εκχύλιση (σπάνια)</a:t>
            </a:r>
          </a:p>
          <a:p>
            <a:pPr marL="0" lvl="0" indent="0">
              <a:buNone/>
            </a:pPr>
            <a:endParaRPr lang="el-GR" sz="1800" dirty="0">
              <a:latin typeface="Times New Roman" panose="02020603050405020304" pitchFamily="18" charset="0"/>
              <a:cs typeface="Times New Roman" panose="02020603050405020304" pitchFamily="18" charset="0"/>
            </a:endParaRPr>
          </a:p>
          <a:p>
            <a:pPr marL="0" lvl="0" indent="0">
              <a:buNone/>
            </a:pPr>
            <a:r>
              <a:rPr lang="el-GR" sz="1800" dirty="0">
                <a:latin typeface="Times New Roman" panose="02020603050405020304" pitchFamily="18" charset="0"/>
                <a:cs typeface="Times New Roman" panose="02020603050405020304" pitchFamily="18" charset="0"/>
              </a:rPr>
              <a:t>ΚΑΥΣΗ</a:t>
            </a:r>
          </a:p>
          <a:p>
            <a:pPr marL="0" lvl="0" indent="0">
              <a:buNone/>
            </a:pPr>
            <a:r>
              <a:rPr lang="el-GR" sz="1800" dirty="0">
                <a:latin typeface="Times New Roman" panose="02020603050405020304" pitchFamily="18" charset="0"/>
                <a:cs typeface="Times New Roman" panose="02020603050405020304" pitchFamily="18" charset="0"/>
              </a:rPr>
              <a:t>Ξηρή καύση (</a:t>
            </a:r>
            <a:r>
              <a:rPr lang="el-GR" sz="1800" dirty="0" err="1">
                <a:latin typeface="Times New Roman" panose="02020603050405020304" pitchFamily="18" charset="0"/>
                <a:cs typeface="Times New Roman" panose="02020603050405020304" pitchFamily="18" charset="0"/>
              </a:rPr>
              <a:t>Dry</a:t>
            </a:r>
            <a:r>
              <a:rPr lang="el-GR" sz="1800" dirty="0">
                <a:latin typeface="Times New Roman" panose="02020603050405020304" pitchFamily="18" charset="0"/>
                <a:cs typeface="Times New Roman" panose="02020603050405020304" pitchFamily="18" charset="0"/>
              </a:rPr>
              <a:t> </a:t>
            </a:r>
            <a:r>
              <a:rPr lang="el-GR" sz="1800" dirty="0" err="1">
                <a:latin typeface="Times New Roman" panose="02020603050405020304" pitchFamily="18" charset="0"/>
                <a:cs typeface="Times New Roman" panose="02020603050405020304" pitchFamily="18" charset="0"/>
              </a:rPr>
              <a:t>ashing</a:t>
            </a:r>
            <a:r>
              <a:rPr lang="el-GR" sz="1800" dirty="0">
                <a:latin typeface="Times New Roman" panose="02020603050405020304" pitchFamily="18" charset="0"/>
                <a:cs typeface="Times New Roman" panose="02020603050405020304" pitchFamily="18" charset="0"/>
              </a:rPr>
              <a:t>) : Το δείγμα καίγεται σε φούρνο στους 480 </a:t>
            </a:r>
            <a:r>
              <a:rPr lang="el-GR" sz="1800" baseline="30000" dirty="0" err="1">
                <a:latin typeface="Times New Roman" panose="02020603050405020304" pitchFamily="18" charset="0"/>
                <a:cs typeface="Times New Roman" panose="02020603050405020304" pitchFamily="18" charset="0"/>
              </a:rPr>
              <a:t>ο</a:t>
            </a:r>
            <a:r>
              <a:rPr lang="el-GR" sz="1800" dirty="0" err="1">
                <a:latin typeface="Times New Roman" panose="02020603050405020304" pitchFamily="18" charset="0"/>
                <a:cs typeface="Times New Roman" panose="02020603050405020304" pitchFamily="18" charset="0"/>
              </a:rPr>
              <a:t>C</a:t>
            </a:r>
            <a:r>
              <a:rPr lang="el-GR" sz="1800" dirty="0">
                <a:latin typeface="Times New Roman" panose="02020603050405020304" pitchFamily="18" charset="0"/>
                <a:cs typeface="Times New Roman" panose="02020603050405020304" pitchFamily="18" charset="0"/>
              </a:rPr>
              <a:t> για 2-8 ώρες.</a:t>
            </a:r>
          </a:p>
          <a:p>
            <a:pPr marL="0" lvl="0" indent="0">
              <a:buNone/>
            </a:pPr>
            <a:endParaRPr lang="el-GR" sz="1800" dirty="0">
              <a:latin typeface="Times New Roman" panose="02020603050405020304" pitchFamily="18" charset="0"/>
              <a:cs typeface="Times New Roman" panose="02020603050405020304" pitchFamily="18" charset="0"/>
            </a:endParaRPr>
          </a:p>
          <a:p>
            <a:pPr marL="0" lvl="0" indent="0">
              <a:buNone/>
            </a:pPr>
            <a:r>
              <a:rPr lang="el-GR" sz="1800" dirty="0">
                <a:latin typeface="Times New Roman" panose="02020603050405020304" pitchFamily="18" charset="0"/>
                <a:cs typeface="Times New Roman" panose="02020603050405020304" pitchFamily="18" charset="0"/>
              </a:rPr>
              <a:t>Υγρή καύση (</a:t>
            </a:r>
            <a:r>
              <a:rPr lang="el-GR" sz="1800" dirty="0" err="1">
                <a:latin typeface="Times New Roman" panose="02020603050405020304" pitchFamily="18" charset="0"/>
                <a:cs typeface="Times New Roman" panose="02020603050405020304" pitchFamily="18" charset="0"/>
              </a:rPr>
              <a:t>Wet</a:t>
            </a:r>
            <a:r>
              <a:rPr lang="el-GR" sz="1800" dirty="0">
                <a:latin typeface="Times New Roman" panose="02020603050405020304" pitchFamily="18" charset="0"/>
                <a:cs typeface="Times New Roman" panose="02020603050405020304" pitchFamily="18" charset="0"/>
              </a:rPr>
              <a:t> </a:t>
            </a:r>
            <a:r>
              <a:rPr lang="el-GR" sz="1800" dirty="0" err="1">
                <a:latin typeface="Times New Roman" panose="02020603050405020304" pitchFamily="18" charset="0"/>
                <a:cs typeface="Times New Roman" panose="02020603050405020304" pitchFamily="18" charset="0"/>
              </a:rPr>
              <a:t>oxidation</a:t>
            </a:r>
            <a:r>
              <a:rPr lang="el-GR" sz="1800" dirty="0">
                <a:latin typeface="Times New Roman" panose="02020603050405020304" pitchFamily="18" charset="0"/>
                <a:cs typeface="Times New Roman" panose="02020603050405020304" pitchFamily="18" charset="0"/>
              </a:rPr>
              <a:t>) : Το δείγμα οξειδώνεται με οξέα (HNO</a:t>
            </a:r>
            <a:r>
              <a:rPr lang="el-GR" sz="1800" baseline="-25000" dirty="0">
                <a:latin typeface="Times New Roman" panose="02020603050405020304" pitchFamily="18" charset="0"/>
                <a:cs typeface="Times New Roman" panose="02020603050405020304" pitchFamily="18" charset="0"/>
              </a:rPr>
              <a:t>3</a:t>
            </a:r>
            <a:r>
              <a:rPr lang="el-GR" sz="1800" dirty="0">
                <a:latin typeface="Times New Roman" panose="02020603050405020304" pitchFamily="18" charset="0"/>
                <a:cs typeface="Times New Roman" panose="02020603050405020304" pitchFamily="18" charset="0"/>
              </a:rPr>
              <a:t>, H</a:t>
            </a:r>
            <a:r>
              <a:rPr lang="el-GR" sz="1800" baseline="-25000" dirty="0">
                <a:latin typeface="Times New Roman" panose="02020603050405020304" pitchFamily="18" charset="0"/>
                <a:cs typeface="Times New Roman" panose="02020603050405020304" pitchFamily="18" charset="0"/>
              </a:rPr>
              <a:t>2</a:t>
            </a:r>
            <a:r>
              <a:rPr lang="el-GR" sz="1800" dirty="0">
                <a:latin typeface="Times New Roman" panose="02020603050405020304" pitchFamily="18" charset="0"/>
                <a:cs typeface="Times New Roman" panose="02020603050405020304" pitchFamily="18" charset="0"/>
              </a:rPr>
              <a:t>SO</a:t>
            </a:r>
            <a:r>
              <a:rPr lang="el-GR" sz="1800" baseline="-25000" dirty="0">
                <a:latin typeface="Times New Roman" panose="02020603050405020304" pitchFamily="18" charset="0"/>
                <a:cs typeface="Times New Roman" panose="02020603050405020304" pitchFamily="18" charset="0"/>
              </a:rPr>
              <a:t>4</a:t>
            </a:r>
            <a:r>
              <a:rPr lang="el-GR" sz="1800" dirty="0">
                <a:latin typeface="Times New Roman" panose="02020603050405020304" pitchFamily="18" charset="0"/>
                <a:cs typeface="Times New Roman" panose="02020603050405020304" pitchFamily="18" charset="0"/>
              </a:rPr>
              <a:t>, HClO</a:t>
            </a:r>
            <a:r>
              <a:rPr lang="el-GR" sz="1800" baseline="-25000" dirty="0">
                <a:latin typeface="Times New Roman" panose="02020603050405020304" pitchFamily="18" charset="0"/>
                <a:cs typeface="Times New Roman" panose="02020603050405020304" pitchFamily="18" charset="0"/>
              </a:rPr>
              <a:t>4</a:t>
            </a:r>
            <a:r>
              <a:rPr lang="el-GR" sz="1800" dirty="0">
                <a:latin typeface="Times New Roman" panose="02020603050405020304" pitchFamily="18" charset="0"/>
                <a:cs typeface="Times New Roman" panose="02020603050405020304" pitchFamily="18" charset="0"/>
              </a:rPr>
              <a:t>) σε αναλογία 10:1:1</a:t>
            </a:r>
          </a:p>
          <a:p>
            <a:pPr marL="0" lvl="0" indent="0">
              <a:buNone/>
            </a:pPr>
            <a:endParaRPr lang="el-GR" sz="1800" dirty="0">
              <a:latin typeface="Times New Roman" panose="02020603050405020304" pitchFamily="18" charset="0"/>
              <a:cs typeface="Times New Roman" panose="02020603050405020304" pitchFamily="18" charset="0"/>
            </a:endParaRPr>
          </a:p>
          <a:p>
            <a:pPr marL="0" lvl="0" indent="0">
              <a:buNone/>
            </a:pPr>
            <a:r>
              <a:rPr lang="el-GR" sz="1800" dirty="0">
                <a:latin typeface="Times New Roman" panose="02020603050405020304" pitchFamily="18" charset="0"/>
                <a:cs typeface="Times New Roman" panose="02020603050405020304" pitchFamily="18" charset="0"/>
              </a:rPr>
              <a:t>Μετά την καύση προστίθεται στην στάχτη 5</a:t>
            </a:r>
            <a:r>
              <a:rPr lang="en-US" sz="1800" dirty="0">
                <a:latin typeface="Times New Roman" panose="02020603050405020304" pitchFamily="18" charset="0"/>
                <a:cs typeface="Times New Roman" panose="02020603050405020304" pitchFamily="18" charset="0"/>
              </a:rPr>
              <a:t>ml </a:t>
            </a:r>
            <a:r>
              <a:rPr lang="en-US" sz="1800" dirty="0" err="1">
                <a:latin typeface="Times New Roman" panose="02020603050405020304" pitchFamily="18" charset="0"/>
                <a:cs typeface="Times New Roman" panose="02020603050405020304" pitchFamily="18" charset="0"/>
              </a:rPr>
              <a:t>HCl</a:t>
            </a:r>
            <a:r>
              <a:rPr lang="en-US" sz="1800" dirty="0">
                <a:latin typeface="Times New Roman" panose="02020603050405020304" pitchFamily="18" charset="0"/>
                <a:cs typeface="Times New Roman" panose="02020603050405020304" pitchFamily="18" charset="0"/>
              </a:rPr>
              <a:t> 6N</a:t>
            </a:r>
            <a:r>
              <a:rPr lang="el-GR" sz="1800" dirty="0">
                <a:latin typeface="Times New Roman" panose="02020603050405020304" pitchFamily="18" charset="0"/>
                <a:cs typeface="Times New Roman" panose="02020603050405020304" pitchFamily="18" charset="0"/>
              </a:rPr>
              <a:t>. Το διάλυμα μεταφέρεται σε </a:t>
            </a:r>
            <a:r>
              <a:rPr lang="el-GR" sz="1800" dirty="0" err="1">
                <a:latin typeface="Times New Roman" panose="02020603050405020304" pitchFamily="18" charset="0"/>
                <a:cs typeface="Times New Roman" panose="02020603050405020304" pitchFamily="18" charset="0"/>
              </a:rPr>
              <a:t>φυάλη</a:t>
            </a:r>
            <a:r>
              <a:rPr lang="el-GR" sz="1800" dirty="0">
                <a:latin typeface="Times New Roman" panose="02020603050405020304" pitchFamily="18" charset="0"/>
                <a:cs typeface="Times New Roman" panose="02020603050405020304" pitchFamily="18" charset="0"/>
              </a:rPr>
              <a:t> των 50-100 </a:t>
            </a:r>
            <a:r>
              <a:rPr lang="en-US" sz="1800" dirty="0">
                <a:latin typeface="Times New Roman" panose="02020603050405020304" pitchFamily="18" charset="0"/>
                <a:cs typeface="Times New Roman" panose="02020603050405020304" pitchFamily="18" charset="0"/>
              </a:rPr>
              <a:t>ml (</a:t>
            </a:r>
            <a:r>
              <a:rPr lang="el-GR" sz="1800" dirty="0">
                <a:latin typeface="Times New Roman" panose="02020603050405020304" pitchFamily="18" charset="0"/>
                <a:cs typeface="Times New Roman" panose="02020603050405020304" pitchFamily="18" charset="0"/>
              </a:rPr>
              <a:t>συμπληρώνεται με νερό) (</a:t>
            </a:r>
            <a:r>
              <a:rPr lang="en-US" sz="1800" dirty="0">
                <a:latin typeface="Times New Roman" panose="02020603050405020304" pitchFamily="18" charset="0"/>
                <a:cs typeface="Times New Roman" panose="02020603050405020304" pitchFamily="18" charset="0"/>
              </a:rPr>
              <a:t>STOCK </a:t>
            </a:r>
            <a:r>
              <a:rPr lang="el-GR" sz="1800" dirty="0">
                <a:latin typeface="Times New Roman" panose="02020603050405020304" pitchFamily="18" charset="0"/>
                <a:cs typeface="Times New Roman" panose="02020603050405020304" pitchFamily="18" charset="0"/>
              </a:rPr>
              <a:t>ΔΙΑΛΥΜΑ).</a:t>
            </a:r>
          </a:p>
          <a:p>
            <a:pPr marL="0" lvl="0" indent="0">
              <a:buNone/>
            </a:pPr>
            <a:r>
              <a:rPr lang="el-GR" sz="1800" dirty="0">
                <a:latin typeface="Times New Roman" panose="02020603050405020304" pitchFamily="18" charset="0"/>
                <a:cs typeface="Times New Roman" panose="02020603050405020304" pitchFamily="18" charset="0"/>
              </a:rPr>
              <a:t>Προστίθεται και ΗΝΟ</a:t>
            </a:r>
            <a:r>
              <a:rPr lang="el-GR" sz="1800" baseline="-25000" dirty="0">
                <a:latin typeface="Times New Roman" panose="02020603050405020304" pitchFamily="18" charset="0"/>
                <a:cs typeface="Times New Roman" panose="02020603050405020304" pitchFamily="18" charset="0"/>
              </a:rPr>
              <a:t>3</a:t>
            </a:r>
            <a:r>
              <a:rPr lang="el-GR" sz="1800" dirty="0">
                <a:latin typeface="Times New Roman" panose="02020603050405020304" pitchFamily="18" charset="0"/>
                <a:cs typeface="Times New Roman" panose="02020603050405020304" pitchFamily="18" charset="0"/>
              </a:rPr>
              <a:t> 1Ν</a:t>
            </a:r>
          </a:p>
          <a:p>
            <a:pPr lvl="0"/>
            <a:endParaRPr lang="el-GR" sz="1800" dirty="0">
              <a:latin typeface="Times New Roman" panose="02020603050405020304" pitchFamily="18" charset="0"/>
              <a:cs typeface="Times New Roman" panose="02020603050405020304" pitchFamily="18" charset="0"/>
            </a:endParaRPr>
          </a:p>
          <a:p>
            <a:pPr lvl="0"/>
            <a:endParaRPr lang="el-GR" sz="1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duotone>
              <a:schemeClr val="bg2">
                <a:shade val="45000"/>
                <a:satMod val="135000"/>
              </a:schemeClr>
              <a:prstClr val="white"/>
            </a:duotone>
          </a:blip>
          <a:srcRect l="60569" t="15001" r="5900" b="23400"/>
          <a:stretch/>
        </p:blipFill>
        <p:spPr>
          <a:xfrm>
            <a:off x="8141565" y="104182"/>
            <a:ext cx="848272" cy="876547"/>
          </a:xfrm>
          <a:prstGeom prst="rect">
            <a:avLst/>
          </a:prstGeom>
        </p:spPr>
      </p:pic>
    </p:spTree>
    <p:extLst>
      <p:ext uri="{BB962C8B-B14F-4D97-AF65-F5344CB8AC3E}">
        <p14:creationId xmlns:p14="http://schemas.microsoft.com/office/powerpoint/2010/main" val="1832037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92841-047A-0DB4-FF3E-D11A859F2EBF}"/>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55524D0-C70B-3521-9AE6-5C553617C802}"/>
              </a:ext>
            </a:extLst>
          </p:cNvPr>
          <p:cNvSpPr>
            <a:spLocks noGrp="1"/>
          </p:cNvSpPr>
          <p:nvPr>
            <p:ph type="title"/>
          </p:nvPr>
        </p:nvSpPr>
        <p:spPr>
          <a:xfrm>
            <a:off x="539552" y="358129"/>
            <a:ext cx="3367286" cy="1325563"/>
          </a:xfrm>
        </p:spPr>
        <p:txBody>
          <a:bodyPr>
            <a:normAutofit/>
          </a:bodyPr>
          <a:lstStyle/>
          <a:p>
            <a:r>
              <a:rPr lang="el-GR" sz="3200" dirty="0">
                <a:latin typeface="Times New Roman" panose="02020603050405020304" pitchFamily="18" charset="0"/>
                <a:cs typeface="Times New Roman" panose="02020603050405020304" pitchFamily="18" charset="0"/>
              </a:rPr>
              <a:t>Ι. Η Ξήρανση των φυτικών ιστών</a:t>
            </a:r>
          </a:p>
        </p:txBody>
      </p:sp>
      <p:sp>
        <p:nvSpPr>
          <p:cNvPr id="12" name="TextBox 11">
            <a:extLst>
              <a:ext uri="{FF2B5EF4-FFF2-40B4-BE49-F238E27FC236}">
                <a16:creationId xmlns:a16="http://schemas.microsoft.com/office/drawing/2014/main" id="{64D98880-4F90-1E79-0D04-D40193693649}"/>
              </a:ext>
            </a:extLst>
          </p:cNvPr>
          <p:cNvSpPr txBox="1"/>
          <p:nvPr/>
        </p:nvSpPr>
        <p:spPr>
          <a:xfrm>
            <a:off x="467544" y="2121710"/>
            <a:ext cx="3672408" cy="3416320"/>
          </a:xfrm>
          <a:prstGeom prst="rect">
            <a:avLst/>
          </a:prstGeom>
          <a:noFill/>
        </p:spPr>
        <p:txBody>
          <a:bodyPr wrap="square">
            <a:spAutoFit/>
          </a:bodyPr>
          <a:lstStyle/>
          <a:p>
            <a:pPr marL="285750" indent="-285750">
              <a:buFont typeface="Arial" panose="020B0604020202020204" pitchFamily="34" charset="0"/>
              <a:buChar char="•"/>
            </a:pPr>
            <a:r>
              <a:rPr lang="el-GR" dirty="0"/>
              <a:t>Τα δείγματα τοποθετούνται σε χάρτινες σακούλες ή αλουμινένια ταψιά</a:t>
            </a:r>
          </a:p>
          <a:p>
            <a:pPr marL="285750" indent="-285750">
              <a:buFont typeface="Arial" panose="020B0604020202020204" pitchFamily="34" charset="0"/>
              <a:buChar char="•"/>
            </a:pPr>
            <a:r>
              <a:rPr lang="el-GR" dirty="0"/>
              <a:t>Τα δείγματα ξηραίνονται στους 65</a:t>
            </a:r>
            <a:r>
              <a:rPr lang="el-GR" baseline="30000" dirty="0"/>
              <a:t>Ο</a:t>
            </a:r>
            <a:r>
              <a:rPr lang="el-GR" dirty="0"/>
              <a:t>C για 48 ώρες) για την απομάκρυνση της υγρασίας, τη διακοπή των διεργασιών στο φυτικό υλικό και να είναι δυνατή η περαιτέρω κατεργασία τους (θρυμματισμός-άλεσμα-</a:t>
            </a:r>
            <a:r>
              <a:rPr lang="el-GR" dirty="0" err="1"/>
              <a:t>κονιορτοποίηση</a:t>
            </a:r>
            <a:r>
              <a:rPr lang="el-GR" dirty="0"/>
              <a:t>)</a:t>
            </a:r>
          </a:p>
        </p:txBody>
      </p:sp>
      <p:pic>
        <p:nvPicPr>
          <p:cNvPr id="3" name="Εικόνα 2">
            <a:extLst>
              <a:ext uri="{FF2B5EF4-FFF2-40B4-BE49-F238E27FC236}">
                <a16:creationId xmlns:a16="http://schemas.microsoft.com/office/drawing/2014/main" id="{9F37E1ED-CC73-8294-680E-5253E0373213}"/>
              </a:ext>
            </a:extLst>
          </p:cNvPr>
          <p:cNvPicPr>
            <a:picLocks noChangeAspect="1"/>
          </p:cNvPicPr>
          <p:nvPr/>
        </p:nvPicPr>
        <p:blipFill>
          <a:blip r:embed="rId2"/>
          <a:stretch>
            <a:fillRect/>
          </a:stretch>
        </p:blipFill>
        <p:spPr>
          <a:xfrm>
            <a:off x="5364088" y="73929"/>
            <a:ext cx="3595639" cy="3219525"/>
          </a:xfrm>
          <a:prstGeom prst="rect">
            <a:avLst/>
          </a:prstGeom>
        </p:spPr>
      </p:pic>
      <p:pic>
        <p:nvPicPr>
          <p:cNvPr id="5" name="Εικόνα 4">
            <a:extLst>
              <a:ext uri="{FF2B5EF4-FFF2-40B4-BE49-F238E27FC236}">
                <a16:creationId xmlns:a16="http://schemas.microsoft.com/office/drawing/2014/main" id="{71AEA4A0-A5C6-9DC3-3904-004ABD8DF372}"/>
              </a:ext>
            </a:extLst>
          </p:cNvPr>
          <p:cNvPicPr>
            <a:picLocks noChangeAspect="1"/>
          </p:cNvPicPr>
          <p:nvPr/>
        </p:nvPicPr>
        <p:blipFill>
          <a:blip r:embed="rId3"/>
          <a:stretch>
            <a:fillRect/>
          </a:stretch>
        </p:blipFill>
        <p:spPr>
          <a:xfrm>
            <a:off x="4139952" y="2924944"/>
            <a:ext cx="3195111" cy="3643103"/>
          </a:xfrm>
          <a:prstGeom prst="rect">
            <a:avLst/>
          </a:prstGeom>
        </p:spPr>
      </p:pic>
    </p:spTree>
    <p:extLst>
      <p:ext uri="{BB962C8B-B14F-4D97-AF65-F5344CB8AC3E}">
        <p14:creationId xmlns:p14="http://schemas.microsoft.com/office/powerpoint/2010/main" val="319802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65C877-9658-A63E-8031-4C89BDCA8C17}"/>
              </a:ext>
            </a:extLst>
          </p:cNvPr>
          <p:cNvSpPr>
            <a:spLocks noGrp="1"/>
          </p:cNvSpPr>
          <p:nvPr>
            <p:ph type="title"/>
          </p:nvPr>
        </p:nvSpPr>
        <p:spPr>
          <a:xfrm>
            <a:off x="539552" y="358129"/>
            <a:ext cx="3367286" cy="1325563"/>
          </a:xfrm>
        </p:spPr>
        <p:txBody>
          <a:bodyPr>
            <a:normAutofit/>
          </a:bodyPr>
          <a:lstStyle/>
          <a:p>
            <a:r>
              <a:rPr lang="el-GR" sz="3200" dirty="0">
                <a:latin typeface="Times New Roman" panose="02020603050405020304" pitchFamily="18" charset="0"/>
                <a:cs typeface="Times New Roman" panose="02020603050405020304" pitchFamily="18" charset="0"/>
              </a:rPr>
              <a:t>ΙΙ. Άλεσμα φυτικών ιστών</a:t>
            </a:r>
          </a:p>
        </p:txBody>
      </p:sp>
      <p:pic>
        <p:nvPicPr>
          <p:cNvPr id="10" name="Εικόνα 9">
            <a:extLst>
              <a:ext uri="{FF2B5EF4-FFF2-40B4-BE49-F238E27FC236}">
                <a16:creationId xmlns:a16="http://schemas.microsoft.com/office/drawing/2014/main" id="{4C344218-1FD6-FCAC-06DB-AAE59B95134E}"/>
              </a:ext>
            </a:extLst>
          </p:cNvPr>
          <p:cNvPicPr>
            <a:picLocks noChangeAspect="1"/>
          </p:cNvPicPr>
          <p:nvPr/>
        </p:nvPicPr>
        <p:blipFill>
          <a:blip r:embed="rId2"/>
          <a:stretch>
            <a:fillRect/>
          </a:stretch>
        </p:blipFill>
        <p:spPr>
          <a:xfrm>
            <a:off x="4362450" y="336426"/>
            <a:ext cx="4781550" cy="6534150"/>
          </a:xfrm>
          <a:prstGeom prst="rect">
            <a:avLst/>
          </a:prstGeom>
        </p:spPr>
      </p:pic>
      <p:sp>
        <p:nvSpPr>
          <p:cNvPr id="12" name="TextBox 11">
            <a:extLst>
              <a:ext uri="{FF2B5EF4-FFF2-40B4-BE49-F238E27FC236}">
                <a16:creationId xmlns:a16="http://schemas.microsoft.com/office/drawing/2014/main" id="{77D9783F-538F-9D9A-F952-4E4046582358}"/>
              </a:ext>
            </a:extLst>
          </p:cNvPr>
          <p:cNvSpPr txBox="1"/>
          <p:nvPr/>
        </p:nvSpPr>
        <p:spPr>
          <a:xfrm>
            <a:off x="462236" y="1689574"/>
            <a:ext cx="3672408" cy="2031325"/>
          </a:xfrm>
          <a:prstGeom prst="rect">
            <a:avLst/>
          </a:prstGeom>
          <a:noFill/>
        </p:spPr>
        <p:txBody>
          <a:bodyPr wrap="square">
            <a:spAutoFit/>
          </a:bodyPr>
          <a:lstStyle/>
          <a:p>
            <a:r>
              <a:rPr lang="el-GR" dirty="0">
                <a:latin typeface="Times New Roman" panose="02020603050405020304" pitchFamily="18" charset="0"/>
                <a:cs typeface="Times New Roman" panose="02020603050405020304" pitchFamily="18" charset="0"/>
              </a:rPr>
              <a:t>Άλεσμα φυτικών ιστών για την ομογενοποίηση του δείγματος. Γίνεται διαδοχικά με: </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Μύλο με ανοξείδωτα μαχαίρια,</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Γουδί, ή μύλο με σφαιρίδια (</a:t>
            </a:r>
            <a:r>
              <a:rPr lang="el-GR" dirty="0" err="1">
                <a:latin typeface="Times New Roman" panose="02020603050405020304" pitchFamily="18" charset="0"/>
                <a:cs typeface="Times New Roman" panose="02020603050405020304" pitchFamily="18" charset="0"/>
              </a:rPr>
              <a:t>Ball</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mill</a:t>
            </a:r>
            <a:r>
              <a:rPr lang="el-GR" dirty="0">
                <a:latin typeface="Times New Roman" panose="02020603050405020304" pitchFamily="18" charset="0"/>
                <a:cs typeface="Times New Roman" panose="02020603050405020304" pitchFamily="18" charset="0"/>
              </a:rPr>
              <a:t>), ή ηλεκτρικό μύλο.</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Δημιουργία αλεσμένης «σκόνης».</a:t>
            </a:r>
          </a:p>
        </p:txBody>
      </p:sp>
      <p:pic>
        <p:nvPicPr>
          <p:cNvPr id="13" name="Εικόνα 12">
            <a:extLst>
              <a:ext uri="{FF2B5EF4-FFF2-40B4-BE49-F238E27FC236}">
                <a16:creationId xmlns:a16="http://schemas.microsoft.com/office/drawing/2014/main" id="{475BC516-2D20-6FD2-6A69-56B600B4B7F5}"/>
              </a:ext>
            </a:extLst>
          </p:cNvPr>
          <p:cNvPicPr>
            <a:picLocks noChangeAspect="1"/>
          </p:cNvPicPr>
          <p:nvPr/>
        </p:nvPicPr>
        <p:blipFill>
          <a:blip r:embed="rId3"/>
          <a:stretch>
            <a:fillRect/>
          </a:stretch>
        </p:blipFill>
        <p:spPr>
          <a:xfrm>
            <a:off x="1085985" y="4221088"/>
            <a:ext cx="3275856" cy="2386119"/>
          </a:xfrm>
          <a:prstGeom prst="rect">
            <a:avLst/>
          </a:prstGeom>
        </p:spPr>
      </p:pic>
      <p:sp>
        <p:nvSpPr>
          <p:cNvPr id="17" name="TextBox 16">
            <a:extLst>
              <a:ext uri="{FF2B5EF4-FFF2-40B4-BE49-F238E27FC236}">
                <a16:creationId xmlns:a16="http://schemas.microsoft.com/office/drawing/2014/main" id="{044ACC49-D1F8-B9CF-70BB-89A2028F121A}"/>
              </a:ext>
            </a:extLst>
          </p:cNvPr>
          <p:cNvSpPr txBox="1"/>
          <p:nvPr/>
        </p:nvSpPr>
        <p:spPr>
          <a:xfrm>
            <a:off x="1053936" y="6566672"/>
            <a:ext cx="4572000" cy="369332"/>
          </a:xfrm>
          <a:prstGeom prst="rect">
            <a:avLst/>
          </a:prstGeom>
          <a:noFill/>
        </p:spPr>
        <p:txBody>
          <a:bodyPr wrap="square">
            <a:spAutoFit/>
          </a:bodyPr>
          <a:lstStyle/>
          <a:p>
            <a:r>
              <a:rPr lang="el-GR" dirty="0">
                <a:latin typeface="Times New Roman" panose="02020603050405020304" pitchFamily="18" charset="0"/>
                <a:cs typeface="Times New Roman" panose="02020603050405020304" pitchFamily="18" charset="0"/>
              </a:rPr>
              <a:t>Γουδί</a:t>
            </a:r>
            <a:endParaRPr lang="el-GR" dirty="0"/>
          </a:p>
        </p:txBody>
      </p:sp>
      <p:cxnSp>
        <p:nvCxnSpPr>
          <p:cNvPr id="18" name="Ευθύγραμμο βέλος σύνδεσης 17">
            <a:extLst>
              <a:ext uri="{FF2B5EF4-FFF2-40B4-BE49-F238E27FC236}">
                <a16:creationId xmlns:a16="http://schemas.microsoft.com/office/drawing/2014/main" id="{9CDFC00E-5039-6064-64E1-50D29C41C343}"/>
              </a:ext>
            </a:extLst>
          </p:cNvPr>
          <p:cNvCxnSpPr>
            <a:cxnSpLocks/>
          </p:cNvCxnSpPr>
          <p:nvPr/>
        </p:nvCxnSpPr>
        <p:spPr>
          <a:xfrm flipV="1">
            <a:off x="3203848" y="2132856"/>
            <a:ext cx="3168352" cy="50405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a:extLst>
              <a:ext uri="{FF2B5EF4-FFF2-40B4-BE49-F238E27FC236}">
                <a16:creationId xmlns:a16="http://schemas.microsoft.com/office/drawing/2014/main" id="{5ABADA4D-CFA2-E946-A967-CD01D8537E80}"/>
              </a:ext>
            </a:extLst>
          </p:cNvPr>
          <p:cNvCxnSpPr>
            <a:cxnSpLocks/>
          </p:cNvCxnSpPr>
          <p:nvPr/>
        </p:nvCxnSpPr>
        <p:spPr>
          <a:xfrm>
            <a:off x="3203848" y="3720899"/>
            <a:ext cx="1944216" cy="2156373"/>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a:extLst>
              <a:ext uri="{FF2B5EF4-FFF2-40B4-BE49-F238E27FC236}">
                <a16:creationId xmlns:a16="http://schemas.microsoft.com/office/drawing/2014/main" id="{4213FD09-1BAA-8489-E636-0E7186178989}"/>
              </a:ext>
            </a:extLst>
          </p:cNvPr>
          <p:cNvCxnSpPr>
            <a:cxnSpLocks/>
          </p:cNvCxnSpPr>
          <p:nvPr/>
        </p:nvCxnSpPr>
        <p:spPr>
          <a:xfrm>
            <a:off x="3906838" y="3137101"/>
            <a:ext cx="809178" cy="1083987"/>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957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957F82-2767-17B4-035C-EB32442A46F1}"/>
              </a:ext>
            </a:extLst>
          </p:cNvPr>
          <p:cNvSpPr>
            <a:spLocks noGrp="1"/>
          </p:cNvSpPr>
          <p:nvPr>
            <p:ph type="title"/>
          </p:nvPr>
        </p:nvSpPr>
        <p:spPr>
          <a:xfrm>
            <a:off x="179512" y="365126"/>
            <a:ext cx="2664296" cy="1325563"/>
          </a:xfrm>
        </p:spPr>
        <p:txBody>
          <a:bodyPr>
            <a:normAutofit/>
          </a:bodyPr>
          <a:lstStyle/>
          <a:p>
            <a:r>
              <a:rPr lang="el-GR" sz="3200" dirty="0">
                <a:latin typeface="Times New Roman" panose="02020603050405020304" pitchFamily="18" charset="0"/>
                <a:cs typeface="Times New Roman" panose="02020603050405020304" pitchFamily="18" charset="0"/>
              </a:rPr>
              <a:t>ΙΙΙ. Καύση φυτικών ιστών</a:t>
            </a:r>
          </a:p>
        </p:txBody>
      </p:sp>
      <p:pic>
        <p:nvPicPr>
          <p:cNvPr id="5" name="Εικόνα 4">
            <a:extLst>
              <a:ext uri="{FF2B5EF4-FFF2-40B4-BE49-F238E27FC236}">
                <a16:creationId xmlns:a16="http://schemas.microsoft.com/office/drawing/2014/main" id="{B2870C3B-2AD5-1289-CBCC-37CFB5C0E00A}"/>
              </a:ext>
            </a:extLst>
          </p:cNvPr>
          <p:cNvPicPr>
            <a:picLocks noChangeAspect="1"/>
          </p:cNvPicPr>
          <p:nvPr/>
        </p:nvPicPr>
        <p:blipFill>
          <a:blip r:embed="rId2"/>
          <a:srcRect b="4578"/>
          <a:stretch/>
        </p:blipFill>
        <p:spPr>
          <a:xfrm>
            <a:off x="2819670" y="0"/>
            <a:ext cx="5597020" cy="3573016"/>
          </a:xfrm>
          <a:prstGeom prst="rect">
            <a:avLst/>
          </a:prstGeom>
        </p:spPr>
      </p:pic>
      <p:pic>
        <p:nvPicPr>
          <p:cNvPr id="7" name="Εικόνα 6">
            <a:extLst>
              <a:ext uri="{FF2B5EF4-FFF2-40B4-BE49-F238E27FC236}">
                <a16:creationId xmlns:a16="http://schemas.microsoft.com/office/drawing/2014/main" id="{E1779F2F-A829-802D-5CFA-2C1CE8CF665E}"/>
              </a:ext>
            </a:extLst>
          </p:cNvPr>
          <p:cNvPicPr>
            <a:picLocks noChangeAspect="1"/>
          </p:cNvPicPr>
          <p:nvPr/>
        </p:nvPicPr>
        <p:blipFill>
          <a:blip r:embed="rId3"/>
          <a:stretch>
            <a:fillRect/>
          </a:stretch>
        </p:blipFill>
        <p:spPr>
          <a:xfrm>
            <a:off x="3275856" y="3573016"/>
            <a:ext cx="4877985" cy="3255047"/>
          </a:xfrm>
          <a:prstGeom prst="rect">
            <a:avLst/>
          </a:prstGeom>
        </p:spPr>
      </p:pic>
      <p:sp>
        <p:nvSpPr>
          <p:cNvPr id="9" name="TextBox 8">
            <a:extLst>
              <a:ext uri="{FF2B5EF4-FFF2-40B4-BE49-F238E27FC236}">
                <a16:creationId xmlns:a16="http://schemas.microsoft.com/office/drawing/2014/main" id="{0D4360D5-0978-42CE-44C7-9DE5B77F29A8}"/>
              </a:ext>
            </a:extLst>
          </p:cNvPr>
          <p:cNvSpPr txBox="1"/>
          <p:nvPr/>
        </p:nvSpPr>
        <p:spPr>
          <a:xfrm>
            <a:off x="194319" y="1817137"/>
            <a:ext cx="2496142" cy="4690515"/>
          </a:xfrm>
          <a:prstGeom prst="rect">
            <a:avLst/>
          </a:prstGeom>
          <a:noFill/>
        </p:spPr>
        <p:txBody>
          <a:bodyPr wrap="square">
            <a:spAutoFit/>
          </a:bodyPr>
          <a:lstStyle/>
          <a:p>
            <a:pPr indent="168275" defTabSz="685800" eaLnBrk="1" hangingPunct="1">
              <a:lnSpc>
                <a:spcPct val="90000"/>
              </a:lnSpc>
              <a:buFont typeface="Arial" panose="020B0604020202020204" pitchFamily="34" charset="0"/>
              <a:buChar char="•"/>
            </a:pPr>
            <a:r>
              <a:rPr lang="el-GR" sz="2400" dirty="0">
                <a:latin typeface="Times New Roman" panose="02020603050405020304" pitchFamily="18" charset="0"/>
                <a:ea typeface="+mj-ea"/>
                <a:cs typeface="Times New Roman" panose="02020603050405020304" pitchFamily="18" charset="0"/>
              </a:rPr>
              <a:t>Ζύγιση 0.25-1.0 γραμμάρια αλεσμένου φυτικού ιστού σε χωνευτήρια</a:t>
            </a:r>
          </a:p>
          <a:p>
            <a:pPr indent="168275" defTabSz="685800" eaLnBrk="1" hangingPunct="1">
              <a:lnSpc>
                <a:spcPct val="90000"/>
              </a:lnSpc>
              <a:buFont typeface="Arial" panose="020B0604020202020204" pitchFamily="34" charset="0"/>
              <a:buChar char="•"/>
            </a:pPr>
            <a:r>
              <a:rPr lang="el-GR" sz="2400" dirty="0">
                <a:latin typeface="Times New Roman" panose="02020603050405020304" pitchFamily="18" charset="0"/>
                <a:ea typeface="+mj-ea"/>
                <a:cs typeface="Times New Roman" panose="02020603050405020304" pitchFamily="18" charset="0"/>
              </a:rPr>
              <a:t>Καύση των δειγμάτων σε φούρνο στους </a:t>
            </a:r>
            <a:r>
              <a:rPr lang="en-US" sz="2400" dirty="0">
                <a:latin typeface="Times New Roman" panose="02020603050405020304" pitchFamily="18" charset="0"/>
                <a:ea typeface="+mj-ea"/>
                <a:cs typeface="Times New Roman" panose="02020603050405020304" pitchFamily="18" charset="0"/>
              </a:rPr>
              <a:t>480-</a:t>
            </a:r>
            <a:r>
              <a:rPr lang="el-GR" sz="2400" dirty="0">
                <a:latin typeface="Times New Roman" panose="02020603050405020304" pitchFamily="18" charset="0"/>
                <a:ea typeface="+mj-ea"/>
                <a:cs typeface="Times New Roman" panose="02020603050405020304" pitchFamily="18" charset="0"/>
              </a:rPr>
              <a:t>5</a:t>
            </a:r>
            <a:r>
              <a:rPr lang="en-US" sz="2400" dirty="0">
                <a:latin typeface="Times New Roman" panose="02020603050405020304" pitchFamily="18" charset="0"/>
                <a:ea typeface="+mj-ea"/>
                <a:cs typeface="Times New Roman" panose="02020603050405020304" pitchFamily="18" charset="0"/>
              </a:rPr>
              <a:t>20</a:t>
            </a:r>
            <a:r>
              <a:rPr lang="el-GR" sz="2400" dirty="0">
                <a:latin typeface="Times New Roman" panose="02020603050405020304" pitchFamily="18" charset="0"/>
                <a:ea typeface="+mj-ea"/>
                <a:cs typeface="Times New Roman" panose="02020603050405020304" pitchFamily="18" charset="0"/>
              </a:rPr>
              <a:t> </a:t>
            </a:r>
            <a:r>
              <a:rPr lang="en-US" sz="2400" baseline="30000" dirty="0">
                <a:latin typeface="Times New Roman" panose="02020603050405020304" pitchFamily="18" charset="0"/>
                <a:ea typeface="+mj-ea"/>
                <a:cs typeface="Times New Roman" panose="02020603050405020304" pitchFamily="18" charset="0"/>
              </a:rPr>
              <a:t>O</a:t>
            </a:r>
            <a:r>
              <a:rPr lang="en-US" sz="2400" dirty="0">
                <a:latin typeface="Times New Roman" panose="02020603050405020304" pitchFamily="18" charset="0"/>
                <a:ea typeface="+mj-ea"/>
                <a:cs typeface="Times New Roman" panose="02020603050405020304" pitchFamily="18" charset="0"/>
              </a:rPr>
              <a:t>C</a:t>
            </a:r>
            <a:r>
              <a:rPr lang="el-GR" sz="2400" dirty="0">
                <a:latin typeface="Times New Roman" panose="02020603050405020304" pitchFamily="18" charset="0"/>
                <a:ea typeface="+mj-ea"/>
                <a:cs typeface="Times New Roman" panose="02020603050405020304" pitchFamily="18" charset="0"/>
              </a:rPr>
              <a:t> για 4-8 ώρες</a:t>
            </a:r>
          </a:p>
          <a:p>
            <a:pPr indent="168275" defTabSz="685800" eaLnBrk="1" hangingPunct="1">
              <a:lnSpc>
                <a:spcPct val="90000"/>
              </a:lnSpc>
              <a:buFont typeface="Arial" panose="020B0604020202020204" pitchFamily="34" charset="0"/>
              <a:buChar char="•"/>
            </a:pPr>
            <a:r>
              <a:rPr lang="el-GR" sz="2400" dirty="0">
                <a:latin typeface="Times New Roman" panose="02020603050405020304" pitchFamily="18" charset="0"/>
                <a:ea typeface="+mj-ea"/>
                <a:cs typeface="Times New Roman" panose="02020603050405020304" pitchFamily="18" charset="0"/>
              </a:rPr>
              <a:t>Δημιουργία στάχτης στα χωνευτήρια</a:t>
            </a:r>
          </a:p>
          <a:p>
            <a:pPr marL="285750" indent="-285750">
              <a:buFont typeface="Arial" panose="020B0604020202020204" pitchFamily="34" charset="0"/>
              <a:buChar char="•"/>
            </a:pPr>
            <a:endParaRPr lang="el-GR" dirty="0"/>
          </a:p>
        </p:txBody>
      </p:sp>
      <p:cxnSp>
        <p:nvCxnSpPr>
          <p:cNvPr id="13" name="Ευθύγραμμο βέλος σύνδεσης 12">
            <a:extLst>
              <a:ext uri="{FF2B5EF4-FFF2-40B4-BE49-F238E27FC236}">
                <a16:creationId xmlns:a16="http://schemas.microsoft.com/office/drawing/2014/main" id="{51CAB0A4-F798-89D9-1F03-4A71BEADEFDE}"/>
              </a:ext>
            </a:extLst>
          </p:cNvPr>
          <p:cNvCxnSpPr/>
          <p:nvPr/>
        </p:nvCxnSpPr>
        <p:spPr>
          <a:xfrm>
            <a:off x="1979712" y="3717032"/>
            <a:ext cx="1296144" cy="122413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a:extLst>
              <a:ext uri="{FF2B5EF4-FFF2-40B4-BE49-F238E27FC236}">
                <a16:creationId xmlns:a16="http://schemas.microsoft.com/office/drawing/2014/main" id="{2846063E-9E01-8137-E10F-D9739F9471EE}"/>
              </a:ext>
            </a:extLst>
          </p:cNvPr>
          <p:cNvCxnSpPr/>
          <p:nvPr/>
        </p:nvCxnSpPr>
        <p:spPr>
          <a:xfrm flipV="1">
            <a:off x="1763688" y="2060848"/>
            <a:ext cx="1055982" cy="28803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a:extLst>
              <a:ext uri="{FF2B5EF4-FFF2-40B4-BE49-F238E27FC236}">
                <a16:creationId xmlns:a16="http://schemas.microsoft.com/office/drawing/2014/main" id="{6C9BF606-B065-62F9-FD56-67FCF4DD851D}"/>
              </a:ext>
            </a:extLst>
          </p:cNvPr>
          <p:cNvCxnSpPr>
            <a:cxnSpLocks/>
          </p:cNvCxnSpPr>
          <p:nvPr/>
        </p:nvCxnSpPr>
        <p:spPr>
          <a:xfrm flipV="1">
            <a:off x="1957025" y="1232756"/>
            <a:ext cx="4199151" cy="242788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a:extLst>
              <a:ext uri="{FF2B5EF4-FFF2-40B4-BE49-F238E27FC236}">
                <a16:creationId xmlns:a16="http://schemas.microsoft.com/office/drawing/2014/main" id="{6A5A2D9F-CBC1-63AA-32A8-32C69C1C440F}"/>
              </a:ext>
            </a:extLst>
          </p:cNvPr>
          <p:cNvCxnSpPr>
            <a:cxnSpLocks/>
          </p:cNvCxnSpPr>
          <p:nvPr/>
        </p:nvCxnSpPr>
        <p:spPr>
          <a:xfrm flipV="1">
            <a:off x="1787826" y="5012710"/>
            <a:ext cx="4368350" cy="90056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10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BC7D429A-EF1A-D473-5D65-1ED251BBA1B7}"/>
              </a:ext>
            </a:extLst>
          </p:cNvPr>
          <p:cNvPicPr>
            <a:picLocks noChangeAspect="1"/>
          </p:cNvPicPr>
          <p:nvPr/>
        </p:nvPicPr>
        <p:blipFill>
          <a:blip r:embed="rId2"/>
          <a:stretch>
            <a:fillRect/>
          </a:stretch>
        </p:blipFill>
        <p:spPr>
          <a:xfrm>
            <a:off x="6068565" y="1209534"/>
            <a:ext cx="2876240" cy="4168795"/>
          </a:xfrm>
          <a:prstGeom prst="rect">
            <a:avLst/>
          </a:prstGeom>
        </p:spPr>
      </p:pic>
      <p:sp>
        <p:nvSpPr>
          <p:cNvPr id="6" name="Τίτλος 1">
            <a:extLst>
              <a:ext uri="{FF2B5EF4-FFF2-40B4-BE49-F238E27FC236}">
                <a16:creationId xmlns:a16="http://schemas.microsoft.com/office/drawing/2014/main" id="{C1F2E4BA-4D14-ACAA-BBA0-C80D5D3D1006}"/>
              </a:ext>
            </a:extLst>
          </p:cNvPr>
          <p:cNvSpPr txBox="1">
            <a:spLocks/>
          </p:cNvSpPr>
          <p:nvPr/>
        </p:nvSpPr>
        <p:spPr>
          <a:xfrm>
            <a:off x="179512" y="365126"/>
            <a:ext cx="864096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l-GR" sz="3200" dirty="0">
                <a:latin typeface="Times New Roman" panose="02020603050405020304" pitchFamily="18" charset="0"/>
                <a:cs typeface="Times New Roman" panose="02020603050405020304" pitchFamily="18" charset="0"/>
              </a:rPr>
              <a:t>Ι</a:t>
            </a:r>
            <a:r>
              <a:rPr lang="en-US" sz="3200" dirty="0">
                <a:latin typeface="Times New Roman" panose="02020603050405020304" pitchFamily="18" charset="0"/>
                <a:cs typeface="Times New Roman" panose="02020603050405020304" pitchFamily="18" charset="0"/>
              </a:rPr>
              <a:t>V</a:t>
            </a:r>
            <a:r>
              <a:rPr lang="el-GR" sz="3200" dirty="0">
                <a:latin typeface="Times New Roman" panose="02020603050405020304" pitchFamily="18" charset="0"/>
                <a:cs typeface="Times New Roman" panose="02020603050405020304" pitchFamily="18" charset="0"/>
              </a:rPr>
              <a:t>. Εκχύλιση της στάχτης και δημιουργία «</a:t>
            </a:r>
            <a:r>
              <a:rPr lang="en-US" sz="3200" dirty="0">
                <a:latin typeface="Times New Roman" panose="02020603050405020304" pitchFamily="18" charset="0"/>
                <a:cs typeface="Times New Roman" panose="02020603050405020304" pitchFamily="18" charset="0"/>
              </a:rPr>
              <a:t>stock</a:t>
            </a:r>
            <a:r>
              <a:rPr lang="el-GR"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διαλύματος</a:t>
            </a:r>
          </a:p>
        </p:txBody>
      </p:sp>
      <p:pic>
        <p:nvPicPr>
          <p:cNvPr id="8" name="Εικόνα 7">
            <a:extLst>
              <a:ext uri="{FF2B5EF4-FFF2-40B4-BE49-F238E27FC236}">
                <a16:creationId xmlns:a16="http://schemas.microsoft.com/office/drawing/2014/main" id="{7C489B2F-4B73-71F7-0242-825660DB363B}"/>
              </a:ext>
            </a:extLst>
          </p:cNvPr>
          <p:cNvPicPr>
            <a:picLocks noChangeAspect="1"/>
          </p:cNvPicPr>
          <p:nvPr/>
        </p:nvPicPr>
        <p:blipFill>
          <a:blip r:embed="rId3"/>
          <a:stretch>
            <a:fillRect/>
          </a:stretch>
        </p:blipFill>
        <p:spPr>
          <a:xfrm>
            <a:off x="2864294" y="2536871"/>
            <a:ext cx="3207930" cy="2873096"/>
          </a:xfrm>
          <a:prstGeom prst="rect">
            <a:avLst/>
          </a:prstGeom>
        </p:spPr>
      </p:pic>
      <p:sp>
        <p:nvSpPr>
          <p:cNvPr id="10" name="TextBox 9">
            <a:extLst>
              <a:ext uri="{FF2B5EF4-FFF2-40B4-BE49-F238E27FC236}">
                <a16:creationId xmlns:a16="http://schemas.microsoft.com/office/drawing/2014/main" id="{94755ECF-D2F1-F88F-93D8-12D479F98E8A}"/>
              </a:ext>
            </a:extLst>
          </p:cNvPr>
          <p:cNvSpPr txBox="1"/>
          <p:nvPr/>
        </p:nvSpPr>
        <p:spPr>
          <a:xfrm>
            <a:off x="52434" y="1690689"/>
            <a:ext cx="2784162" cy="4031873"/>
          </a:xfrm>
          <a:prstGeom prst="rect">
            <a:avLst/>
          </a:prstGeom>
          <a:noFill/>
        </p:spPr>
        <p:txBody>
          <a:bodyPr wrap="square">
            <a:spAutoFit/>
          </a:bodyPr>
          <a:lstStyle/>
          <a:p>
            <a:r>
              <a:rPr lang="el-GR" sz="1600" dirty="0"/>
              <a:t>Περιλαμβάνονται διαδοχικά:</a:t>
            </a:r>
          </a:p>
          <a:p>
            <a:pPr marL="285750" indent="-285750">
              <a:buFont typeface="Arial" panose="020B0604020202020204" pitchFamily="34" charset="0"/>
              <a:buChar char="•"/>
            </a:pPr>
            <a:r>
              <a:rPr lang="el-GR" sz="1600" dirty="0"/>
              <a:t>Προσθήκη 5 </a:t>
            </a:r>
            <a:r>
              <a:rPr lang="el-GR" sz="1600" dirty="0" err="1"/>
              <a:t>ml</a:t>
            </a:r>
            <a:r>
              <a:rPr lang="el-GR" sz="1600" dirty="0"/>
              <a:t> </a:t>
            </a:r>
            <a:r>
              <a:rPr lang="el-GR" sz="1600" dirty="0" err="1"/>
              <a:t>ΗCl</a:t>
            </a:r>
            <a:r>
              <a:rPr lang="el-GR" sz="1600" dirty="0"/>
              <a:t> 6Ν και 1 </a:t>
            </a:r>
            <a:r>
              <a:rPr lang="el-GR" sz="1600" dirty="0" err="1"/>
              <a:t>ml</a:t>
            </a:r>
            <a:r>
              <a:rPr lang="el-GR" sz="1600" dirty="0"/>
              <a:t> πυκνό ΗΝΟ</a:t>
            </a:r>
            <a:r>
              <a:rPr lang="el-GR" sz="1600" baseline="-25000" dirty="0"/>
              <a:t>3</a:t>
            </a:r>
            <a:r>
              <a:rPr lang="el-GR" sz="1600" dirty="0"/>
              <a:t> στα χωνευτήρια με την στάχτη</a:t>
            </a:r>
          </a:p>
          <a:p>
            <a:pPr marL="285750" indent="-285750">
              <a:buFont typeface="Arial" panose="020B0604020202020204" pitchFamily="34" charset="0"/>
              <a:buChar char="•"/>
            </a:pPr>
            <a:r>
              <a:rPr lang="el-GR" sz="1600" dirty="0"/>
              <a:t>Διήθηση του διαλύματος των χωνευτηρίων σε χωνί με χάρτινο φίλτρο,</a:t>
            </a:r>
          </a:p>
          <a:p>
            <a:pPr marL="285750" indent="-285750">
              <a:buFont typeface="Arial" panose="020B0604020202020204" pitchFamily="34" charset="0"/>
              <a:buChar char="•"/>
            </a:pPr>
            <a:r>
              <a:rPr lang="el-GR" sz="1600" dirty="0"/>
              <a:t>συλλογή σε γυάλινες φιάλες των 50 ή 100 </a:t>
            </a:r>
            <a:r>
              <a:rPr lang="en-US" sz="1600" dirty="0"/>
              <a:t>ml </a:t>
            </a:r>
            <a:r>
              <a:rPr lang="el-GR" sz="1600" dirty="0"/>
              <a:t>και προσθήκη νερού έως την χαραγή, και τέλος</a:t>
            </a:r>
          </a:p>
          <a:p>
            <a:pPr marL="285750" indent="-285750">
              <a:buFont typeface="Arial" panose="020B0604020202020204" pitchFamily="34" charset="0"/>
              <a:buChar char="•"/>
            </a:pPr>
            <a:r>
              <a:rPr lang="el-GR" sz="1600" dirty="0"/>
              <a:t>μεταφορά του διαλύματος σε πλαστικά μπουκαλάκια των 100 </a:t>
            </a:r>
            <a:r>
              <a:rPr lang="el-GR" sz="1600" dirty="0" err="1"/>
              <a:t>ml</a:t>
            </a:r>
            <a:r>
              <a:rPr lang="el-GR" sz="1600" dirty="0"/>
              <a:t> (STOCK ΔΙΑΛΥΜΑ)</a:t>
            </a:r>
          </a:p>
        </p:txBody>
      </p:sp>
      <p:pic>
        <p:nvPicPr>
          <p:cNvPr id="11" name="Εικόνα 10">
            <a:extLst>
              <a:ext uri="{FF2B5EF4-FFF2-40B4-BE49-F238E27FC236}">
                <a16:creationId xmlns:a16="http://schemas.microsoft.com/office/drawing/2014/main" id="{929AB5E2-9AD7-97EA-C86D-AE14B46D1621}"/>
              </a:ext>
            </a:extLst>
          </p:cNvPr>
          <p:cNvPicPr>
            <a:picLocks noChangeAspect="1"/>
          </p:cNvPicPr>
          <p:nvPr/>
        </p:nvPicPr>
        <p:blipFill>
          <a:blip r:embed="rId4"/>
          <a:srcRect l="61564" r="15309" b="5429"/>
          <a:stretch/>
        </p:blipFill>
        <p:spPr>
          <a:xfrm rot="5400000">
            <a:off x="3987512" y="242369"/>
            <a:ext cx="1106532" cy="3018656"/>
          </a:xfrm>
          <a:prstGeom prst="rect">
            <a:avLst/>
          </a:prstGeom>
        </p:spPr>
      </p:pic>
      <p:sp>
        <p:nvSpPr>
          <p:cNvPr id="13" name="TextBox 12">
            <a:extLst>
              <a:ext uri="{FF2B5EF4-FFF2-40B4-BE49-F238E27FC236}">
                <a16:creationId xmlns:a16="http://schemas.microsoft.com/office/drawing/2014/main" id="{4A1CD28B-0AC5-1B65-E038-F64EBF9F4AC8}"/>
              </a:ext>
            </a:extLst>
          </p:cNvPr>
          <p:cNvSpPr txBox="1"/>
          <p:nvPr/>
        </p:nvSpPr>
        <p:spPr>
          <a:xfrm>
            <a:off x="3002895" y="2262806"/>
            <a:ext cx="4572000" cy="307777"/>
          </a:xfrm>
          <a:prstGeom prst="rect">
            <a:avLst/>
          </a:prstGeom>
          <a:noFill/>
        </p:spPr>
        <p:txBody>
          <a:bodyPr wrap="square">
            <a:spAutoFit/>
          </a:bodyPr>
          <a:lstStyle/>
          <a:p>
            <a:r>
              <a:rPr lang="el-GR" sz="1400" i="1" dirty="0"/>
              <a:t>1. Φυτικοί ιστοί μετά την καύση</a:t>
            </a:r>
          </a:p>
        </p:txBody>
      </p:sp>
      <p:sp>
        <p:nvSpPr>
          <p:cNvPr id="14" name="TextBox 13">
            <a:extLst>
              <a:ext uri="{FF2B5EF4-FFF2-40B4-BE49-F238E27FC236}">
                <a16:creationId xmlns:a16="http://schemas.microsoft.com/office/drawing/2014/main" id="{CB91AE3F-A902-781E-BBB3-BEC7EDD81838}"/>
              </a:ext>
            </a:extLst>
          </p:cNvPr>
          <p:cNvSpPr txBox="1"/>
          <p:nvPr/>
        </p:nvSpPr>
        <p:spPr>
          <a:xfrm>
            <a:off x="2870731" y="5459709"/>
            <a:ext cx="3207930" cy="738664"/>
          </a:xfrm>
          <a:prstGeom prst="rect">
            <a:avLst/>
          </a:prstGeom>
          <a:noFill/>
        </p:spPr>
        <p:txBody>
          <a:bodyPr wrap="square">
            <a:spAutoFit/>
          </a:bodyPr>
          <a:lstStyle/>
          <a:p>
            <a:r>
              <a:rPr lang="el-GR" sz="1400" i="1" dirty="0"/>
              <a:t>2. Προσθήκη 5 </a:t>
            </a:r>
            <a:r>
              <a:rPr lang="en-US" sz="1400" i="1" dirty="0"/>
              <a:t>ml </a:t>
            </a:r>
            <a:r>
              <a:rPr lang="el-GR" sz="1400" i="1" dirty="0"/>
              <a:t>Η</a:t>
            </a:r>
            <a:r>
              <a:rPr lang="en-US" sz="1400" i="1" dirty="0"/>
              <a:t>Cl </a:t>
            </a:r>
            <a:r>
              <a:rPr lang="el-GR" sz="1400" i="1" dirty="0"/>
              <a:t>6Ν και 1 </a:t>
            </a:r>
            <a:r>
              <a:rPr lang="en-US" sz="1400" i="1" dirty="0"/>
              <a:t>ml </a:t>
            </a:r>
            <a:r>
              <a:rPr lang="el-GR" sz="1400" i="1" dirty="0"/>
              <a:t>πυκνό ΗΝΟ</a:t>
            </a:r>
            <a:r>
              <a:rPr lang="el-GR" sz="1400" i="1" baseline="-25000" dirty="0"/>
              <a:t>3</a:t>
            </a:r>
            <a:r>
              <a:rPr lang="el-GR" sz="1400" i="1" dirty="0"/>
              <a:t> στα χωνευτήρια με την στάχτη</a:t>
            </a:r>
            <a:r>
              <a:rPr lang="en-US" sz="1400" i="1" dirty="0"/>
              <a:t>.</a:t>
            </a:r>
            <a:endParaRPr lang="el-GR" sz="1400" i="1" dirty="0"/>
          </a:p>
        </p:txBody>
      </p:sp>
      <p:sp>
        <p:nvSpPr>
          <p:cNvPr id="15" name="TextBox 14">
            <a:extLst>
              <a:ext uri="{FF2B5EF4-FFF2-40B4-BE49-F238E27FC236}">
                <a16:creationId xmlns:a16="http://schemas.microsoft.com/office/drawing/2014/main" id="{F6E072E4-B560-73A8-7C1A-11F9F7E35BAD}"/>
              </a:ext>
            </a:extLst>
          </p:cNvPr>
          <p:cNvSpPr txBox="1"/>
          <p:nvPr/>
        </p:nvSpPr>
        <p:spPr>
          <a:xfrm>
            <a:off x="6027028" y="5324487"/>
            <a:ext cx="2927873" cy="1384995"/>
          </a:xfrm>
          <a:prstGeom prst="rect">
            <a:avLst/>
          </a:prstGeom>
          <a:noFill/>
        </p:spPr>
        <p:txBody>
          <a:bodyPr wrap="square">
            <a:spAutoFit/>
          </a:bodyPr>
          <a:lstStyle/>
          <a:p>
            <a:r>
              <a:rPr lang="el-GR" sz="1400" i="1" dirty="0"/>
              <a:t>3. Διήθηση του διαλύματος των χωνευτηρίων σε χωνί με χάρτινο φίλτρο και συλλογή αρχικά σε γυάλινες φιάλες και μετά σε πλαστικά μπουκαλάκια των 100 </a:t>
            </a:r>
            <a:r>
              <a:rPr lang="en-US" sz="1400" i="1" dirty="0"/>
              <a:t>ml (STOCK </a:t>
            </a:r>
            <a:r>
              <a:rPr lang="el-GR" sz="1400" i="1" dirty="0"/>
              <a:t>ΔΙΑΛΥΜΑ)</a:t>
            </a:r>
          </a:p>
        </p:txBody>
      </p:sp>
    </p:spTree>
    <p:extLst>
      <p:ext uri="{BB962C8B-B14F-4D97-AF65-F5344CB8AC3E}">
        <p14:creationId xmlns:p14="http://schemas.microsoft.com/office/powerpoint/2010/main" val="1208890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33609"/>
            <a:ext cx="8964488" cy="1152128"/>
          </a:xfrm>
        </p:spPr>
        <p:txBody>
          <a:bodyPr>
            <a:normAutofit/>
          </a:bodyPr>
          <a:lstStyle/>
          <a:p>
            <a:pPr>
              <a:defRPr/>
            </a:pPr>
            <a:r>
              <a:rPr lang="el-GR"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V. </a:t>
            </a:r>
            <a:r>
              <a:rPr lang="el-GR" altLang="en-US" sz="2800" dirty="0">
                <a:latin typeface="Times New Roman" panose="02020603050405020304" pitchFamily="18" charset="0"/>
                <a:cs typeface="Times New Roman" panose="02020603050405020304" pitchFamily="18" charset="0"/>
              </a:rPr>
              <a:t>Προσδιορισμός της υγρασίας του δείγματος</a:t>
            </a:r>
            <a:endParaRPr lang="el-GR" altLang="en-US" sz="2800" dirty="0">
              <a:solidFill>
                <a:schemeClr val="tx1"/>
              </a:solidFill>
              <a:latin typeface="Times New Roman" panose="02020603050405020304" pitchFamily="18" charset="0"/>
              <a:cs typeface="Times New Roman" panose="02020603050405020304" pitchFamily="18" charset="0"/>
            </a:endParaRPr>
          </a:p>
        </p:txBody>
      </p:sp>
      <p:sp>
        <p:nvSpPr>
          <p:cNvPr id="3075" name="Rectangle 3"/>
          <p:cNvSpPr>
            <a:spLocks noGrp="1" noChangeArrowheads="1"/>
          </p:cNvSpPr>
          <p:nvPr>
            <p:ph idx="1"/>
          </p:nvPr>
        </p:nvSpPr>
        <p:spPr>
          <a:xfrm>
            <a:off x="34482" y="1050661"/>
            <a:ext cx="9109518" cy="4351338"/>
          </a:xfrm>
        </p:spPr>
        <p:txBody>
          <a:bodyPr>
            <a:noAutofit/>
          </a:bodyPr>
          <a:lstStyle/>
          <a:p>
            <a:pPr lvl="0"/>
            <a:r>
              <a:rPr lang="el-GR" sz="1800" dirty="0">
                <a:latin typeface="Times New Roman" panose="02020603050405020304" pitchFamily="18" charset="0"/>
                <a:cs typeface="Times New Roman" panose="02020603050405020304" pitchFamily="18" charset="0"/>
              </a:rPr>
              <a:t>Απαιτείται να γνωρίζουμε την περιεκτικότητα του αλεσμένου δείγματος σε υγρασία ώστε να  γίνεται αναγωγή και να προσδιορίζεται με ακρίβεια το ξηρό βάρους (γραμμάρια) του δείγματος που χρησιμοποιήθηκε για τις αναλύσεις.  </a:t>
            </a:r>
          </a:p>
          <a:p>
            <a:pPr lvl="0"/>
            <a:r>
              <a:rPr lang="el-GR" sz="1800" dirty="0">
                <a:latin typeface="Times New Roman" panose="02020603050405020304" pitchFamily="18" charset="0"/>
                <a:cs typeface="Times New Roman" panose="02020603050405020304" pitchFamily="18" charset="0"/>
              </a:rPr>
              <a:t>Χρησιμοποιούνται: Αναλυτικός ιστός, χωνευτήρια πορσελάνης ή κάψες, σπάτουλα απλή, ξηραντήρας και ξηραντήριο.</a:t>
            </a:r>
          </a:p>
          <a:p>
            <a:pPr lvl="0"/>
            <a:r>
              <a:rPr lang="el-GR" sz="1800" dirty="0">
                <a:latin typeface="Times New Roman" panose="02020603050405020304" pitchFamily="18" charset="0"/>
                <a:cs typeface="Times New Roman" panose="02020603050405020304" pitchFamily="18" charset="0"/>
              </a:rPr>
              <a:t>Ο υπολογισμός της υγρασίας βασίζεται στην απώλεια βάρους του δείγματος μετά την ξήρανση. Δηλαδή ακολουθώ τα παρακάτω βήματα:</a:t>
            </a:r>
          </a:p>
          <a:p>
            <a:pPr marL="342900" lvl="0" indent="-342900">
              <a:buFont typeface="+mj-lt"/>
              <a:buAutoNum type="arabicPeriod"/>
            </a:pPr>
            <a:r>
              <a:rPr lang="el-GR" sz="1800" dirty="0">
                <a:latin typeface="Times New Roman" panose="02020603050405020304" pitchFamily="18" charset="0"/>
                <a:cs typeface="Times New Roman" panose="02020603050405020304" pitchFamily="18" charset="0"/>
              </a:rPr>
              <a:t>Ζυγίζω το χωνευτήριο και παίρνω το βάρος του (ΒΧ)</a:t>
            </a:r>
          </a:p>
          <a:p>
            <a:pPr marL="342900" lvl="0" indent="-342900">
              <a:buFont typeface="+mj-lt"/>
              <a:buAutoNum type="arabicPeriod"/>
            </a:pPr>
            <a:r>
              <a:rPr lang="el-GR" sz="1800" dirty="0">
                <a:latin typeface="Times New Roman" panose="02020603050405020304" pitchFamily="18" charset="0"/>
                <a:cs typeface="Times New Roman" panose="02020603050405020304" pitchFamily="18" charset="0"/>
              </a:rPr>
              <a:t>Προσθέτω 1-2 γραμμάρια αλεσμένων νωπών φυτικών ιστών (ΒΝΦΙ) στο χωνευτήριο, ζυγίζω και παίρνω το μικτό βάρος (ΒΜ=ΒΧ+ΒΝΦΙ) </a:t>
            </a:r>
          </a:p>
          <a:p>
            <a:pPr marL="342900" lvl="0" indent="-342900">
              <a:buFont typeface="+mj-lt"/>
              <a:buAutoNum type="arabicPeriod"/>
            </a:pPr>
            <a:r>
              <a:rPr lang="el-GR" sz="1800" dirty="0">
                <a:latin typeface="Times New Roman" panose="02020603050405020304" pitchFamily="18" charset="0"/>
                <a:cs typeface="Times New Roman" panose="02020603050405020304" pitchFamily="18" charset="0"/>
              </a:rPr>
              <a:t>Τοποθετώ το χωνευτήριο με το νωπό φυτικό ιστό σε ξηραντήριο στους 65</a:t>
            </a:r>
            <a:r>
              <a:rPr lang="en-US" sz="1800" baseline="30000" dirty="0">
                <a:latin typeface="Times New Roman" panose="02020603050405020304" pitchFamily="18" charset="0"/>
                <a:cs typeface="Times New Roman" panose="02020603050405020304" pitchFamily="18" charset="0"/>
              </a:rPr>
              <a:t>O</a:t>
            </a:r>
            <a:r>
              <a:rPr lang="en-US" sz="1800" dirty="0">
                <a:latin typeface="Times New Roman" panose="02020603050405020304" pitchFamily="18" charset="0"/>
                <a:cs typeface="Times New Roman" panose="02020603050405020304" pitchFamily="18" charset="0"/>
              </a:rPr>
              <a:t>C </a:t>
            </a:r>
            <a:r>
              <a:rPr lang="el-GR" sz="1800" dirty="0">
                <a:latin typeface="Times New Roman" panose="02020603050405020304" pitchFamily="18" charset="0"/>
                <a:cs typeface="Times New Roman" panose="02020603050405020304" pitchFamily="18" charset="0"/>
              </a:rPr>
              <a:t>για 4-6 ώρες και ζυγίζω. Η υγρασία έχει φύγει και με αυτό τον τρόπο παίρνω το μικτό βάρος των αποξηραμένων φυτικών ιστών(ΒΞΦΙ) μαζί με το χωνευτήριο, δηλαδή έχω το ΒΜΞ=ΒΧ+ΒΞΦΙ)</a:t>
            </a:r>
          </a:p>
          <a:p>
            <a:pPr marL="342900" lvl="0" indent="-342900">
              <a:buFont typeface="+mj-lt"/>
              <a:buAutoNum type="arabicPeriod"/>
            </a:pPr>
            <a:r>
              <a:rPr lang="el-GR" sz="1800" dirty="0">
                <a:latin typeface="Times New Roman" panose="02020603050405020304" pitchFamily="18" charset="0"/>
                <a:cs typeface="Times New Roman" panose="02020603050405020304" pitchFamily="18" charset="0"/>
              </a:rPr>
              <a:t>Υπολογίζω την υγρασία του φυτικού ιστού (% επί του νωπού φυτικού ιστού) ως εξής:</a:t>
            </a:r>
          </a:p>
          <a:p>
            <a:pPr marL="0" lvl="0" indent="0">
              <a:buNone/>
            </a:pPr>
            <a:r>
              <a:rPr lang="el-GR" sz="1800" dirty="0">
                <a:latin typeface="Times New Roman" panose="02020603050405020304" pitchFamily="18" charset="0"/>
                <a:cs typeface="Times New Roman" panose="02020603050405020304" pitchFamily="18" charset="0"/>
              </a:rPr>
              <a:t>Αφαιρώντας τα παραπάνω, δηλαδή ΒΜ-ΒΜΞ=Υ (Υγρασία που είχε το δείγμα σε γραμμάρια)</a:t>
            </a:r>
          </a:p>
          <a:p>
            <a:pPr marL="0" lvl="0" indent="0">
              <a:buNone/>
            </a:pPr>
            <a:r>
              <a:rPr lang="el-GR" sz="1800" dirty="0">
                <a:latin typeface="Times New Roman" panose="02020603050405020304" pitchFamily="18" charset="0"/>
                <a:cs typeface="Times New Roman" panose="02020603050405020304" pitchFamily="18" charset="0"/>
              </a:rPr>
              <a:t>Άρα τα (ΒΜ-ΒΧ) γραμμάρια των νωπών φυτικών ιστών είχαν Υ γραμμάρια υγρασία</a:t>
            </a:r>
          </a:p>
          <a:p>
            <a:pPr marL="0" lvl="0" indent="0">
              <a:buNone/>
            </a:pPr>
            <a:r>
              <a:rPr lang="el-GR" sz="1800" dirty="0">
                <a:latin typeface="Times New Roman" panose="02020603050405020304" pitchFamily="18" charset="0"/>
                <a:cs typeface="Times New Roman" panose="02020603050405020304" pitchFamily="18" charset="0"/>
              </a:rPr>
              <a:t>        τα   100 γραμμάρια των νωπών φυτικών ιστών πόσα (Χ) γραμμάρια υγρασίας είχαν??       </a:t>
            </a:r>
          </a:p>
          <a:p>
            <a:pPr marL="0" lvl="0" indent="0">
              <a:buNone/>
            </a:pPr>
            <a:r>
              <a:rPr lang="el-GR" sz="1800" dirty="0">
                <a:latin typeface="Times New Roman" panose="02020603050405020304" pitchFamily="18" charset="0"/>
                <a:cs typeface="Times New Roman" panose="02020603050405020304" pitchFamily="18" charset="0"/>
              </a:rPr>
              <a:t>Υγρασία % = Υ γραμμάρια x 100 / (ΒΜ-ΒΧ)γραμμάρια</a:t>
            </a:r>
          </a:p>
          <a:p>
            <a:pPr lvl="0"/>
            <a:endParaRPr lang="el-GR" sz="1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duotone>
              <a:schemeClr val="bg2">
                <a:shade val="45000"/>
                <a:satMod val="135000"/>
              </a:schemeClr>
              <a:prstClr val="white"/>
            </a:duotone>
          </a:blip>
          <a:srcRect l="60569" t="15001" r="5900" b="23400"/>
          <a:stretch/>
        </p:blipFill>
        <p:spPr>
          <a:xfrm>
            <a:off x="8141565" y="104182"/>
            <a:ext cx="848272" cy="876547"/>
          </a:xfrm>
          <a:prstGeom prst="rect">
            <a:avLst/>
          </a:prstGeom>
        </p:spPr>
      </p:pic>
    </p:spTree>
    <p:extLst>
      <p:ext uri="{BB962C8B-B14F-4D97-AF65-F5344CB8AC3E}">
        <p14:creationId xmlns:p14="http://schemas.microsoft.com/office/powerpoint/2010/main" val="1088426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846" y="2028"/>
            <a:ext cx="8964488" cy="1008112"/>
          </a:xfrm>
        </p:spPr>
        <p:txBody>
          <a:bodyPr>
            <a:normAutofit/>
          </a:bodyPr>
          <a:lstStyle/>
          <a:p>
            <a:pPr>
              <a:defRPr/>
            </a:pPr>
            <a:r>
              <a:rPr lang="el-GR" altLang="en-US" sz="2800" b="1" dirty="0">
                <a:solidFill>
                  <a:schemeClr val="tx1"/>
                </a:solidFill>
                <a:latin typeface="Times New Roman" panose="02020603050405020304" pitchFamily="18" charset="0"/>
                <a:cs typeface="Times New Roman" panose="02020603050405020304" pitchFamily="18" charset="0"/>
              </a:rPr>
              <a:t> </a:t>
            </a:r>
            <a:r>
              <a:rPr lang="el-GR" altLang="en-US" sz="2800" dirty="0">
                <a:latin typeface="Times New Roman" panose="02020603050405020304" pitchFamily="18" charset="0"/>
                <a:cs typeface="Times New Roman" panose="02020603050405020304" pitchFamily="18" charset="0"/>
              </a:rPr>
              <a:t>Α. Παράδειγμα υπολογισμού της υγρασίας</a:t>
            </a:r>
            <a:endParaRPr lang="el-GR" altLang="en-US" sz="2800" dirty="0">
              <a:solidFill>
                <a:schemeClr val="tx1"/>
              </a:solidFill>
              <a:latin typeface="Times New Roman" panose="02020603050405020304" pitchFamily="18" charset="0"/>
              <a:cs typeface="Times New Roman" panose="02020603050405020304" pitchFamily="18" charset="0"/>
            </a:endParaRPr>
          </a:p>
        </p:txBody>
      </p:sp>
      <p:sp>
        <p:nvSpPr>
          <p:cNvPr id="3075" name="Rectangle 3"/>
          <p:cNvSpPr>
            <a:spLocks noGrp="1" noChangeArrowheads="1"/>
          </p:cNvSpPr>
          <p:nvPr>
            <p:ph idx="1"/>
          </p:nvPr>
        </p:nvSpPr>
        <p:spPr>
          <a:xfrm>
            <a:off x="89756" y="1010140"/>
            <a:ext cx="8964488" cy="4351338"/>
          </a:xfrm>
        </p:spPr>
        <p:txBody>
          <a:bodyPr>
            <a:noAutofit/>
          </a:bodyPr>
          <a:lstStyle/>
          <a:p>
            <a:pPr marL="0" lvl="0" indent="0">
              <a:buNone/>
            </a:pPr>
            <a:r>
              <a:rPr lang="el-GR" sz="1800" dirty="0">
                <a:latin typeface="Times New Roman" panose="02020603050405020304" pitchFamily="18" charset="0"/>
                <a:cs typeface="Times New Roman" panose="02020603050405020304" pitchFamily="18" charset="0"/>
              </a:rPr>
              <a:t>Βάρος χωνευτηρίου ΒΧ=</a:t>
            </a:r>
            <a:r>
              <a:rPr lang="en-US" sz="1800" dirty="0">
                <a:latin typeface="Times New Roman" panose="02020603050405020304" pitchFamily="18" charset="0"/>
                <a:cs typeface="Times New Roman" panose="02020603050405020304" pitchFamily="18" charset="0"/>
              </a:rPr>
              <a:t>20,5 </a:t>
            </a:r>
            <a:r>
              <a:rPr lang="el-GR" sz="1800" dirty="0">
                <a:latin typeface="Times New Roman" panose="02020603050405020304" pitchFamily="18" charset="0"/>
                <a:cs typeface="Times New Roman" panose="02020603050405020304" pitchFamily="18" charset="0"/>
              </a:rPr>
              <a:t>γραμμάρια</a:t>
            </a:r>
          </a:p>
          <a:p>
            <a:pPr marL="0" lvl="0" indent="0">
              <a:buNone/>
            </a:pPr>
            <a:r>
              <a:rPr lang="el-GR" sz="1800" dirty="0">
                <a:latin typeface="Times New Roman" panose="02020603050405020304" pitchFamily="18" charset="0"/>
                <a:cs typeface="Times New Roman" panose="02020603050405020304" pitchFamily="18" charset="0"/>
              </a:rPr>
              <a:t>Προσθέτω 2,0 γραμμάρια νωπού Φυτικού ιστού στο χωνευτήριο άρα</a:t>
            </a:r>
          </a:p>
          <a:p>
            <a:pPr marL="0" lvl="0" indent="0">
              <a:buNone/>
            </a:pPr>
            <a:r>
              <a:rPr lang="el-GR" sz="1800" dirty="0">
                <a:latin typeface="Times New Roman" panose="02020603050405020304" pitchFamily="18" charset="0"/>
                <a:cs typeface="Times New Roman" panose="02020603050405020304" pitchFamily="18" charset="0"/>
              </a:rPr>
              <a:t>Βάρος μικτό νωπού φυτικού ιστού μαζί με το χωνευτήριο, είναι: ΒΜ=(ΒΧ+ΒΝΦΙ)=20,5+2,0=22,</a:t>
            </a:r>
            <a:r>
              <a:rPr lang="en-US" sz="1800" dirty="0">
                <a:latin typeface="Times New Roman" panose="02020603050405020304" pitchFamily="18" charset="0"/>
                <a:cs typeface="Times New Roman" panose="02020603050405020304" pitchFamily="18" charset="0"/>
              </a:rPr>
              <a:t>5</a:t>
            </a:r>
            <a:r>
              <a:rPr lang="el-GR" sz="1800" dirty="0">
                <a:latin typeface="Times New Roman" panose="02020603050405020304" pitchFamily="18" charset="0"/>
                <a:cs typeface="Times New Roman" panose="02020603050405020304" pitchFamily="18" charset="0"/>
              </a:rPr>
              <a:t> γραμμάρια</a:t>
            </a:r>
          </a:p>
          <a:p>
            <a:pPr marL="0" lvl="0" indent="0">
              <a:buNone/>
            </a:pPr>
            <a:r>
              <a:rPr lang="el-GR" sz="1800" dirty="0">
                <a:latin typeface="Times New Roman" panose="02020603050405020304" pitchFamily="18" charset="0"/>
                <a:cs typeface="Times New Roman" panose="02020603050405020304" pitchFamily="18" charset="0"/>
              </a:rPr>
              <a:t>Τα τοποθετώ στο ξηραντήριο και μετά ζυγίζω 22,3 γραμμάρια</a:t>
            </a:r>
          </a:p>
          <a:p>
            <a:pPr marL="0" lvl="0" indent="0">
              <a:buNone/>
            </a:pPr>
            <a:r>
              <a:rPr lang="el-GR" sz="1800" dirty="0">
                <a:latin typeface="Times New Roman" panose="02020603050405020304" pitchFamily="18" charset="0"/>
                <a:cs typeface="Times New Roman" panose="02020603050405020304" pitchFamily="18" charset="0"/>
              </a:rPr>
              <a:t>Δηλαδή μικτό βάρος ξηρού φυτικού ιστού μαζί με το χωνευτήριο μετά την ξήρανση ΒΜΞ=22,3 γραμμάρια</a:t>
            </a:r>
          </a:p>
          <a:p>
            <a:pPr marL="0" lvl="0" indent="0">
              <a:buNone/>
            </a:pPr>
            <a:r>
              <a:rPr lang="el-GR" sz="1800" b="1" dirty="0">
                <a:latin typeface="Times New Roman" panose="02020603050405020304" pitchFamily="18" charset="0"/>
                <a:cs typeface="Times New Roman" panose="02020603050405020304" pitchFamily="18" charset="0"/>
              </a:rPr>
              <a:t>Α. Ζητείται η περιεκτικότητα σε υγρασία (%) του νωπού φυτικού ιστού. </a:t>
            </a:r>
          </a:p>
          <a:p>
            <a:pPr marL="0" lvl="0" indent="0">
              <a:buNone/>
            </a:pPr>
            <a:r>
              <a:rPr lang="el-GR" sz="1800" dirty="0">
                <a:latin typeface="Times New Roman" panose="02020603050405020304" pitchFamily="18" charset="0"/>
                <a:cs typeface="Times New Roman" panose="02020603050405020304" pitchFamily="18" charset="0"/>
              </a:rPr>
              <a:t>Β. Αν για την Παρασκευή του </a:t>
            </a:r>
            <a:r>
              <a:rPr lang="en-US" sz="1800" dirty="0">
                <a:latin typeface="Times New Roman" panose="02020603050405020304" pitchFamily="18" charset="0"/>
                <a:cs typeface="Times New Roman" panose="02020603050405020304" pitchFamily="18" charset="0"/>
              </a:rPr>
              <a:t>stock </a:t>
            </a:r>
            <a:r>
              <a:rPr lang="el-GR" sz="1800" dirty="0">
                <a:latin typeface="Times New Roman" panose="02020603050405020304" pitchFamily="18" charset="0"/>
                <a:cs typeface="Times New Roman" panose="02020603050405020304" pitchFamily="18" charset="0"/>
              </a:rPr>
              <a:t>διαλύματος έβαλα για καύση στο χωνευτήριο 1 </a:t>
            </a:r>
            <a:r>
              <a:rPr lang="el-GR" sz="1800" dirty="0" err="1">
                <a:latin typeface="Times New Roman" panose="02020603050405020304" pitchFamily="18" charset="0"/>
                <a:cs typeface="Times New Roman" panose="02020603050405020304" pitchFamily="18" charset="0"/>
              </a:rPr>
              <a:t>γραμμμάριο</a:t>
            </a:r>
            <a:r>
              <a:rPr lang="el-GR" sz="1800" dirty="0">
                <a:latin typeface="Times New Roman" panose="02020603050405020304" pitchFamily="18" charset="0"/>
                <a:cs typeface="Times New Roman" panose="02020603050405020304" pitchFamily="18" charset="0"/>
              </a:rPr>
              <a:t> νωπού δείγματος πόσο από αυτό είναι ξηρό βάρος δείγματος? </a:t>
            </a:r>
          </a:p>
          <a:p>
            <a:pPr marL="0" lvl="0" indent="0">
              <a:buNone/>
            </a:pPr>
            <a:r>
              <a:rPr lang="el-GR" sz="1800" dirty="0">
                <a:latin typeface="Times New Roman" panose="02020603050405020304" pitchFamily="18" charset="0"/>
                <a:cs typeface="Times New Roman" panose="02020603050405020304" pitchFamily="18" charset="0"/>
              </a:rPr>
              <a:t>Κάνω  τους παρακάτω υπολογισμούς:</a:t>
            </a:r>
          </a:p>
          <a:p>
            <a:pPr marL="0" lvl="0" indent="0">
              <a:buNone/>
            </a:pPr>
            <a:r>
              <a:rPr lang="el-GR" sz="1800" dirty="0">
                <a:latin typeface="Times New Roman" panose="02020603050405020304" pitchFamily="18" charset="0"/>
                <a:cs typeface="Times New Roman" panose="02020603050405020304" pitchFamily="18" charset="0"/>
              </a:rPr>
              <a:t>1. Βρίσκω την υγρασία (Υ) στο νωπό δείγμα φυτικών ιστών που έβαλα στο χωνευτήριο ως παρακάτω:</a:t>
            </a:r>
          </a:p>
          <a:p>
            <a:pPr>
              <a:buClr>
                <a:srgbClr val="C00000"/>
              </a:buClr>
              <a:buNone/>
            </a:pPr>
            <a:r>
              <a:rPr lang="el-GR" altLang="en-US" sz="1800" dirty="0">
                <a:latin typeface="Times New Roman" panose="02020603050405020304" pitchFamily="18" charset="0"/>
                <a:cs typeface="Times New Roman" panose="02020603050405020304" pitchFamily="18" charset="0"/>
              </a:rPr>
              <a:t>Υ=ΒΜ-ΒΜΞ=22,5-22,3=0,2 γραμμάρια</a:t>
            </a:r>
          </a:p>
          <a:p>
            <a:pPr>
              <a:buClr>
                <a:srgbClr val="C00000"/>
              </a:buClr>
              <a:buNone/>
            </a:pPr>
            <a:r>
              <a:rPr lang="el-GR" altLang="en-US" sz="1800" dirty="0">
                <a:latin typeface="Times New Roman" panose="02020603050405020304" pitchFamily="18" charset="0"/>
                <a:cs typeface="Times New Roman" panose="02020603050405020304" pitchFamily="18" charset="0"/>
              </a:rPr>
              <a:t>Άρα τα  2 γραμμάρια νωπού φυτικού ιστού έχουν 0,2 γραμμάρια υγρασία.</a:t>
            </a:r>
          </a:p>
          <a:p>
            <a:pPr>
              <a:buClr>
                <a:srgbClr val="C00000"/>
              </a:buClr>
              <a:buNone/>
            </a:pPr>
            <a:r>
              <a:rPr lang="el-GR" altLang="en-US" sz="1800" dirty="0">
                <a:latin typeface="Times New Roman" panose="02020603050405020304" pitchFamily="18" charset="0"/>
                <a:cs typeface="Times New Roman" panose="02020603050405020304" pitchFamily="18" charset="0"/>
              </a:rPr>
              <a:t>Τα     100 γραμμάρια  </a:t>
            </a:r>
            <a:r>
              <a:rPr lang="el-GR" altLang="en-US" sz="1800" dirty="0" err="1">
                <a:latin typeface="Times New Roman" panose="02020603050405020304" pitchFamily="18" charset="0"/>
                <a:cs typeface="Times New Roman" panose="02020603050405020304" pitchFamily="18" charset="0"/>
              </a:rPr>
              <a:t>νωπόύ</a:t>
            </a:r>
            <a:r>
              <a:rPr lang="el-GR" altLang="en-US" sz="1800" dirty="0">
                <a:latin typeface="Times New Roman" panose="02020603050405020304" pitchFamily="18" charset="0"/>
                <a:cs typeface="Times New Roman" panose="02020603050405020304" pitchFamily="18" charset="0"/>
              </a:rPr>
              <a:t> φυτικού ιστού      </a:t>
            </a:r>
            <a:r>
              <a:rPr lang="en-US" altLang="en-US" sz="1800" dirty="0">
                <a:latin typeface="Times New Roman" panose="02020603050405020304" pitchFamily="18" charset="0"/>
                <a:cs typeface="Times New Roman" panose="02020603050405020304" pitchFamily="18" charset="0"/>
              </a:rPr>
              <a:t>                 x</a:t>
            </a:r>
            <a:endParaRPr lang="el-GR" altLang="en-US" sz="1800" dirty="0">
              <a:latin typeface="Times New Roman" panose="02020603050405020304" pitchFamily="18" charset="0"/>
              <a:cs typeface="Times New Roman" panose="02020603050405020304" pitchFamily="18" charset="0"/>
            </a:endParaRPr>
          </a:p>
          <a:p>
            <a:pPr>
              <a:buClr>
                <a:srgbClr val="C00000"/>
              </a:buClr>
              <a:buNone/>
            </a:pPr>
            <a:r>
              <a:rPr lang="en-US" altLang="en-US" sz="1800" dirty="0">
                <a:latin typeface="Times New Roman" panose="02020603050405020304" pitchFamily="18" charset="0"/>
                <a:cs typeface="Times New Roman" panose="02020603050405020304" pitchFamily="18" charset="0"/>
              </a:rPr>
              <a:t>x= </a:t>
            </a:r>
            <a:r>
              <a:rPr lang="el-GR" altLang="en-US" sz="1800" dirty="0">
                <a:latin typeface="Times New Roman" panose="02020603050405020304" pitchFamily="18" charset="0"/>
                <a:cs typeface="Times New Roman" panose="02020603050405020304" pitchFamily="18" charset="0"/>
              </a:rPr>
              <a:t>0,2</a:t>
            </a:r>
            <a:r>
              <a:rPr lang="en-US" altLang="en-US" sz="1800" dirty="0">
                <a:latin typeface="Times New Roman" panose="02020603050405020304" pitchFamily="18" charset="0"/>
                <a:cs typeface="Times New Roman" panose="02020603050405020304" pitchFamily="18" charset="0"/>
              </a:rPr>
              <a:t>x </a:t>
            </a:r>
            <a:r>
              <a:rPr lang="el-GR" altLang="en-US" sz="1800" dirty="0">
                <a:latin typeface="Times New Roman" panose="02020603050405020304" pitchFamily="18" charset="0"/>
                <a:cs typeface="Times New Roman" panose="02020603050405020304" pitchFamily="18" charset="0"/>
              </a:rPr>
              <a:t>100</a:t>
            </a:r>
            <a:r>
              <a:rPr lang="en-US" altLang="en-US" sz="1800" dirty="0">
                <a:latin typeface="Times New Roman" panose="02020603050405020304" pitchFamily="18" charset="0"/>
                <a:cs typeface="Times New Roman" panose="02020603050405020304" pitchFamily="18" charset="0"/>
              </a:rPr>
              <a:t>/</a:t>
            </a:r>
            <a:r>
              <a:rPr lang="el-GR" altLang="en-US" sz="1800" dirty="0">
                <a:latin typeface="Times New Roman" panose="02020603050405020304" pitchFamily="18" charset="0"/>
                <a:cs typeface="Times New Roman" panose="02020603050405020304" pitchFamily="18" charset="0"/>
              </a:rPr>
              <a:t>2</a:t>
            </a:r>
            <a:r>
              <a:rPr lang="en-US" altLang="en-US" sz="1800" dirty="0">
                <a:latin typeface="Times New Roman" panose="02020603050405020304" pitchFamily="18" charset="0"/>
                <a:cs typeface="Times New Roman" panose="02020603050405020304" pitchFamily="18" charset="0"/>
              </a:rPr>
              <a:t>=</a:t>
            </a:r>
            <a:r>
              <a:rPr lang="el-GR" altLang="en-US" sz="1800" b="1" dirty="0">
                <a:latin typeface="Times New Roman" panose="02020603050405020304" pitchFamily="18" charset="0"/>
                <a:cs typeface="Times New Roman" panose="02020603050405020304" pitchFamily="18" charset="0"/>
              </a:rPr>
              <a:t>10% γραμμάρια</a:t>
            </a:r>
            <a:r>
              <a:rPr lang="en-US" altLang="en-US" sz="1800" b="1" dirty="0">
                <a:latin typeface="Times New Roman" panose="02020603050405020304" pitchFamily="18" charset="0"/>
                <a:cs typeface="Times New Roman" panose="02020603050405020304" pitchFamily="18" charset="0"/>
              </a:rPr>
              <a:t> </a:t>
            </a:r>
            <a:r>
              <a:rPr lang="el-GR" altLang="en-US" sz="1800" b="1" dirty="0">
                <a:latin typeface="Times New Roman" panose="02020603050405020304" pitchFamily="18" charset="0"/>
                <a:cs typeface="Times New Roman" panose="02020603050405020304" pitchFamily="18" charset="0"/>
              </a:rPr>
              <a:t>υγρασία </a:t>
            </a:r>
            <a:r>
              <a:rPr lang="el-GR" altLang="en-US" sz="1800" dirty="0">
                <a:latin typeface="Times New Roman" panose="02020603050405020304" pitchFamily="18" charset="0"/>
                <a:cs typeface="Times New Roman" panose="02020603050405020304" pitchFamily="18" charset="0"/>
              </a:rPr>
              <a:t>περιέχονται στο νωπό φυτικό ιστό.</a:t>
            </a:r>
          </a:p>
          <a:p>
            <a:pPr lvl="0"/>
            <a:endParaRPr lang="el-GR" sz="1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duotone>
              <a:schemeClr val="bg2">
                <a:shade val="45000"/>
                <a:satMod val="135000"/>
              </a:schemeClr>
              <a:prstClr val="white"/>
            </a:duotone>
          </a:blip>
          <a:srcRect l="60569" t="15001" r="5900" b="23400"/>
          <a:stretch/>
        </p:blipFill>
        <p:spPr>
          <a:xfrm>
            <a:off x="8141565" y="104182"/>
            <a:ext cx="848272" cy="876547"/>
          </a:xfrm>
          <a:prstGeom prst="rect">
            <a:avLst/>
          </a:prstGeom>
        </p:spPr>
      </p:pic>
    </p:spTree>
    <p:extLst>
      <p:ext uri="{BB962C8B-B14F-4D97-AF65-F5344CB8AC3E}">
        <p14:creationId xmlns:p14="http://schemas.microsoft.com/office/powerpoint/2010/main" val="4000691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E9137-B28C-2000-CFCB-1B6A15540053}"/>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62F76B6C-B894-1494-EE40-8FE856C7FE30}"/>
              </a:ext>
            </a:extLst>
          </p:cNvPr>
          <p:cNvSpPr>
            <a:spLocks noGrp="1" noChangeArrowheads="1"/>
          </p:cNvSpPr>
          <p:nvPr>
            <p:ph type="title"/>
          </p:nvPr>
        </p:nvSpPr>
        <p:spPr>
          <a:xfrm>
            <a:off x="0" y="172492"/>
            <a:ext cx="8964488" cy="1384300"/>
          </a:xfrm>
        </p:spPr>
        <p:txBody>
          <a:bodyPr>
            <a:normAutofit/>
          </a:bodyPr>
          <a:lstStyle/>
          <a:p>
            <a:pPr>
              <a:defRPr/>
            </a:pPr>
            <a:r>
              <a:rPr lang="el-GR" altLang="en-US" sz="2800" b="1" dirty="0">
                <a:solidFill>
                  <a:schemeClr val="tx1"/>
                </a:solidFill>
                <a:latin typeface="Times New Roman" panose="02020603050405020304" pitchFamily="18" charset="0"/>
                <a:cs typeface="Times New Roman" panose="02020603050405020304" pitchFamily="18" charset="0"/>
              </a:rPr>
              <a:t> </a:t>
            </a:r>
            <a:r>
              <a:rPr lang="el-GR" altLang="en-US" sz="2800" dirty="0">
                <a:latin typeface="Times New Roman" panose="02020603050405020304" pitchFamily="18" charset="0"/>
                <a:cs typeface="Times New Roman" panose="02020603050405020304" pitchFamily="18" charset="0"/>
              </a:rPr>
              <a:t>Α. Παράδειγμα υπολογισμού της υγρασίας (συνέχεια)</a:t>
            </a:r>
            <a:endParaRPr lang="el-GR" altLang="en-US" sz="2800" dirty="0">
              <a:solidFill>
                <a:schemeClr val="tx1"/>
              </a:solidFill>
              <a:latin typeface="Times New Roman" panose="02020603050405020304" pitchFamily="18" charset="0"/>
              <a:cs typeface="Times New Roman" panose="02020603050405020304" pitchFamily="18" charset="0"/>
            </a:endParaRPr>
          </a:p>
        </p:txBody>
      </p:sp>
      <p:sp>
        <p:nvSpPr>
          <p:cNvPr id="3075" name="Rectangle 3">
            <a:extLst>
              <a:ext uri="{FF2B5EF4-FFF2-40B4-BE49-F238E27FC236}">
                <a16:creationId xmlns:a16="http://schemas.microsoft.com/office/drawing/2014/main" id="{E56E35BB-99DF-951F-1089-9583ABAF6E95}"/>
              </a:ext>
            </a:extLst>
          </p:cNvPr>
          <p:cNvSpPr>
            <a:spLocks noGrp="1" noChangeArrowheads="1"/>
          </p:cNvSpPr>
          <p:nvPr>
            <p:ph idx="1"/>
          </p:nvPr>
        </p:nvSpPr>
        <p:spPr>
          <a:xfrm>
            <a:off x="89756" y="1253331"/>
            <a:ext cx="8964488" cy="4351338"/>
          </a:xfrm>
        </p:spPr>
        <p:txBody>
          <a:bodyPr>
            <a:noAutofit/>
          </a:bodyPr>
          <a:lstStyle/>
          <a:p>
            <a:pPr marL="0" lvl="0" indent="0">
              <a:buNone/>
            </a:pPr>
            <a:r>
              <a:rPr lang="el-GR" sz="1800" b="1" dirty="0">
                <a:latin typeface="Times New Roman" panose="02020603050405020304" pitchFamily="18" charset="0"/>
                <a:cs typeface="Times New Roman" panose="02020603050405020304" pitchFamily="18" charset="0"/>
              </a:rPr>
              <a:t>Β. Αν για την παρασκευή του </a:t>
            </a:r>
            <a:r>
              <a:rPr lang="en-US" sz="1800" b="1" dirty="0">
                <a:latin typeface="Times New Roman" panose="02020603050405020304" pitchFamily="18" charset="0"/>
                <a:cs typeface="Times New Roman" panose="02020603050405020304" pitchFamily="18" charset="0"/>
              </a:rPr>
              <a:t>stock </a:t>
            </a:r>
            <a:r>
              <a:rPr lang="el-GR" sz="1800" b="1" dirty="0">
                <a:latin typeface="Times New Roman" panose="02020603050405020304" pitchFamily="18" charset="0"/>
                <a:cs typeface="Times New Roman" panose="02020603050405020304" pitchFamily="18" charset="0"/>
              </a:rPr>
              <a:t>διαλύματος έβαλα για καύση στο χωνευτήριο 1 </a:t>
            </a:r>
            <a:r>
              <a:rPr lang="el-GR" sz="1800" b="1" dirty="0" err="1">
                <a:latin typeface="Times New Roman" panose="02020603050405020304" pitchFamily="18" charset="0"/>
                <a:cs typeface="Times New Roman" panose="02020603050405020304" pitchFamily="18" charset="0"/>
              </a:rPr>
              <a:t>γραμμμάριο</a:t>
            </a:r>
            <a:r>
              <a:rPr lang="el-GR" sz="1800" b="1" dirty="0">
                <a:latin typeface="Times New Roman" panose="02020603050405020304" pitchFamily="18" charset="0"/>
                <a:cs typeface="Times New Roman" panose="02020603050405020304" pitchFamily="18" charset="0"/>
              </a:rPr>
              <a:t> νωπού δείγματος πόσο από αυτό είναι ξηρό βάρος δείγματος? </a:t>
            </a:r>
          </a:p>
          <a:p>
            <a:pPr marL="0" lvl="0" indent="0">
              <a:buNone/>
            </a:pPr>
            <a:r>
              <a:rPr lang="el-GR" sz="1800" dirty="0">
                <a:latin typeface="Times New Roman" panose="02020603050405020304" pitchFamily="18" charset="0"/>
                <a:cs typeface="Times New Roman" panose="02020603050405020304" pitchFamily="18" charset="0"/>
              </a:rPr>
              <a:t>Αφού η υγρασία του νωπού δείγματος φυτικού ιστού είναι 10% τότε κάνω τους παρακάτω υπολογισμούς:</a:t>
            </a:r>
          </a:p>
          <a:p>
            <a:pPr marL="0" lvl="0" indent="0">
              <a:buNone/>
            </a:pPr>
            <a:r>
              <a:rPr lang="el-GR" altLang="en-US" sz="1800" dirty="0">
                <a:latin typeface="Times New Roman" panose="02020603050405020304" pitchFamily="18" charset="0"/>
                <a:cs typeface="Times New Roman" panose="02020603050405020304" pitchFamily="18" charset="0"/>
              </a:rPr>
              <a:t>Τα 100 γραμμάρια νωπού φυτικού ιστού έχουν 10 γραμμάρια υγρασία.</a:t>
            </a:r>
          </a:p>
          <a:p>
            <a:pPr>
              <a:buClr>
                <a:srgbClr val="C00000"/>
              </a:buClr>
              <a:buNone/>
            </a:pPr>
            <a:r>
              <a:rPr lang="el-GR" altLang="en-US" sz="1800" dirty="0">
                <a:latin typeface="Times New Roman" panose="02020603050405020304" pitchFamily="18" charset="0"/>
                <a:cs typeface="Times New Roman" panose="02020603050405020304" pitchFamily="18" charset="0"/>
              </a:rPr>
              <a:t>Το  1 γραμμάριο  νωπού φυτικού ιστού που έβαλα για καύση</a:t>
            </a:r>
            <a:r>
              <a:rPr lang="en-US" altLang="en-US" sz="1800" dirty="0">
                <a:latin typeface="Times New Roman" panose="02020603050405020304" pitchFamily="18" charset="0"/>
                <a:cs typeface="Times New Roman" panose="02020603050405020304" pitchFamily="18" charset="0"/>
              </a:rPr>
              <a:t>     x</a:t>
            </a:r>
            <a:r>
              <a:rPr lang="el-GR" altLang="en-US" sz="1800" dirty="0">
                <a:latin typeface="Times New Roman" panose="02020603050405020304" pitchFamily="18" charset="0"/>
                <a:cs typeface="Times New Roman" panose="02020603050405020304" pitchFamily="18" charset="0"/>
              </a:rPr>
              <a:t>??</a:t>
            </a:r>
          </a:p>
          <a:p>
            <a:pPr>
              <a:buClr>
                <a:srgbClr val="C00000"/>
              </a:buClr>
              <a:buNone/>
            </a:pPr>
            <a:r>
              <a:rPr lang="en-US" altLang="en-US" sz="1800" dirty="0">
                <a:latin typeface="Times New Roman" panose="02020603050405020304" pitchFamily="18" charset="0"/>
                <a:cs typeface="Times New Roman" panose="02020603050405020304" pitchFamily="18" charset="0"/>
              </a:rPr>
              <a:t>x= </a:t>
            </a:r>
            <a:r>
              <a:rPr lang="el-GR" altLang="en-US" sz="1800" dirty="0">
                <a:latin typeface="Times New Roman" panose="02020603050405020304" pitchFamily="18" charset="0"/>
                <a:cs typeface="Times New Roman" panose="02020603050405020304" pitchFamily="18" charset="0"/>
              </a:rPr>
              <a:t>10</a:t>
            </a:r>
            <a:r>
              <a:rPr lang="en-US" altLang="en-US" sz="1800" dirty="0">
                <a:latin typeface="Times New Roman" panose="02020603050405020304" pitchFamily="18" charset="0"/>
                <a:cs typeface="Times New Roman" panose="02020603050405020304" pitchFamily="18" charset="0"/>
              </a:rPr>
              <a:t>x </a:t>
            </a:r>
            <a:r>
              <a:rPr lang="el-GR" altLang="en-US" sz="1800" dirty="0">
                <a:latin typeface="Times New Roman" panose="02020603050405020304" pitchFamily="18" charset="0"/>
                <a:cs typeface="Times New Roman" panose="02020603050405020304" pitchFamily="18" charset="0"/>
              </a:rPr>
              <a:t>1γραμμάριο</a:t>
            </a:r>
            <a:r>
              <a:rPr lang="en-US" altLang="en-US" sz="1800" dirty="0">
                <a:latin typeface="Times New Roman" panose="02020603050405020304" pitchFamily="18" charset="0"/>
                <a:cs typeface="Times New Roman" panose="02020603050405020304" pitchFamily="18" charset="0"/>
              </a:rPr>
              <a:t>/</a:t>
            </a:r>
            <a:r>
              <a:rPr lang="el-GR" altLang="en-US" sz="1800" dirty="0">
                <a:latin typeface="Times New Roman" panose="02020603050405020304" pitchFamily="18" charset="0"/>
                <a:cs typeface="Times New Roman" panose="02020603050405020304" pitchFamily="18" charset="0"/>
              </a:rPr>
              <a:t>100 γραμμάρια</a:t>
            </a:r>
            <a:r>
              <a:rPr lang="en-US" altLang="en-US" sz="1800" dirty="0">
                <a:latin typeface="Times New Roman" panose="02020603050405020304" pitchFamily="18" charset="0"/>
                <a:cs typeface="Times New Roman" panose="02020603050405020304" pitchFamily="18" charset="0"/>
              </a:rPr>
              <a:t>=</a:t>
            </a:r>
            <a:r>
              <a:rPr lang="el-GR" altLang="en-US" sz="1800" dirty="0">
                <a:latin typeface="Times New Roman" panose="02020603050405020304" pitchFamily="18" charset="0"/>
                <a:cs typeface="Times New Roman" panose="02020603050405020304" pitchFamily="18" charset="0"/>
              </a:rPr>
              <a:t>0,1 γραμμάρια </a:t>
            </a:r>
          </a:p>
          <a:p>
            <a:pPr>
              <a:buClr>
                <a:srgbClr val="C00000"/>
              </a:buClr>
              <a:buNone/>
            </a:pPr>
            <a:r>
              <a:rPr lang="el-GR" altLang="en-US" sz="1800" dirty="0">
                <a:latin typeface="Times New Roman" panose="02020603050405020304" pitchFamily="18" charset="0"/>
                <a:cs typeface="Times New Roman" panose="02020603050405020304" pitchFamily="18" charset="0"/>
              </a:rPr>
              <a:t>Δηλαδή 0,1 γραμμάρια</a:t>
            </a:r>
            <a:r>
              <a:rPr lang="en-US" altLang="en-US" sz="1800" dirty="0">
                <a:latin typeface="Times New Roman" panose="02020603050405020304" pitchFamily="18" charset="0"/>
                <a:cs typeface="Times New Roman" panose="02020603050405020304" pitchFamily="18" charset="0"/>
              </a:rPr>
              <a:t> </a:t>
            </a:r>
            <a:r>
              <a:rPr lang="el-GR" altLang="en-US" sz="1800" dirty="0">
                <a:latin typeface="Times New Roman" panose="02020603050405020304" pitchFamily="18" charset="0"/>
                <a:cs typeface="Times New Roman" panose="02020603050405020304" pitchFamily="18" charset="0"/>
              </a:rPr>
              <a:t>υγρασίας περιέχονται στο νωπό φυτικό ιστό που έβαλα για καύση και παρασκευή του </a:t>
            </a:r>
            <a:r>
              <a:rPr lang="en-US" altLang="en-US" sz="1800" dirty="0">
                <a:latin typeface="Times New Roman" panose="02020603050405020304" pitchFamily="18" charset="0"/>
                <a:cs typeface="Times New Roman" panose="02020603050405020304" pitchFamily="18" charset="0"/>
              </a:rPr>
              <a:t>stock </a:t>
            </a:r>
            <a:r>
              <a:rPr lang="el-GR" altLang="en-US" sz="1800" dirty="0">
                <a:latin typeface="Times New Roman" panose="02020603050405020304" pitchFamily="18" charset="0"/>
                <a:cs typeface="Times New Roman" panose="02020603050405020304" pitchFamily="18" charset="0"/>
              </a:rPr>
              <a:t>διαλύματος.</a:t>
            </a:r>
          </a:p>
          <a:p>
            <a:pPr>
              <a:buClr>
                <a:srgbClr val="C00000"/>
              </a:buClr>
              <a:buNone/>
            </a:pPr>
            <a:r>
              <a:rPr lang="el-GR" altLang="en-US" sz="1800" dirty="0">
                <a:latin typeface="Times New Roman" panose="02020603050405020304" pitchFamily="18" charset="0"/>
                <a:cs typeface="Times New Roman" panose="02020603050405020304" pitchFamily="18" charset="0"/>
              </a:rPr>
              <a:t>Άρα αφού το 1 γραμμάριο νωπών φυτικών ιστών περιέχει 0,1 γραμμάρια</a:t>
            </a:r>
            <a:r>
              <a:rPr lang="en-US" altLang="en-US" sz="1800" dirty="0">
                <a:latin typeface="Times New Roman" panose="02020603050405020304" pitchFamily="18" charset="0"/>
                <a:cs typeface="Times New Roman" panose="02020603050405020304" pitchFamily="18" charset="0"/>
              </a:rPr>
              <a:t> </a:t>
            </a:r>
            <a:r>
              <a:rPr lang="el-GR" altLang="en-US" sz="1800" dirty="0">
                <a:latin typeface="Times New Roman" panose="02020603050405020304" pitchFamily="18" charset="0"/>
                <a:cs typeface="Times New Roman" panose="02020603050405020304" pitchFamily="18" charset="0"/>
              </a:rPr>
              <a:t>υγρασία</a:t>
            </a:r>
          </a:p>
          <a:p>
            <a:pPr>
              <a:buClr>
                <a:srgbClr val="C00000"/>
              </a:buClr>
              <a:buNone/>
            </a:pPr>
            <a:r>
              <a:rPr lang="el-GR" altLang="en-US" sz="1800" dirty="0">
                <a:latin typeface="Times New Roman" panose="02020603050405020304" pitchFamily="18" charset="0"/>
                <a:cs typeface="Times New Roman" panose="02020603050405020304" pitchFamily="18" charset="0"/>
              </a:rPr>
              <a:t>Αφαιρώντας την υγρασία αυτή από το βάρος του δείγματος (1 γραμμάριο) που την περιέχει προκύπτει το πραγματικό ξηρό βάρος του δείγματος που έβαλα για καύση.</a:t>
            </a:r>
          </a:p>
          <a:p>
            <a:pPr>
              <a:buClr>
                <a:srgbClr val="C00000"/>
              </a:buClr>
              <a:buNone/>
            </a:pPr>
            <a:r>
              <a:rPr lang="el-GR" altLang="en-US" sz="1800" b="1" dirty="0">
                <a:latin typeface="Times New Roman" panose="02020603050405020304" pitchFamily="18" charset="0"/>
                <a:cs typeface="Times New Roman" panose="02020603050405020304" pitchFamily="18" charset="0"/>
              </a:rPr>
              <a:t>Δηλαδή το βάρος του ξηρού δείγματος είναι 1γραμμάριο – </a:t>
            </a:r>
            <a:r>
              <a:rPr lang="en-US" altLang="en-US" sz="1800" b="1" dirty="0">
                <a:latin typeface="Times New Roman" panose="02020603050405020304" pitchFamily="18" charset="0"/>
                <a:cs typeface="Times New Roman" panose="02020603050405020304" pitchFamily="18" charset="0"/>
              </a:rPr>
              <a:t>0,</a:t>
            </a:r>
            <a:r>
              <a:rPr lang="el-GR" altLang="en-US" sz="1800" b="1" dirty="0">
                <a:latin typeface="Times New Roman" panose="02020603050405020304" pitchFamily="18" charset="0"/>
                <a:cs typeface="Times New Roman" panose="02020603050405020304" pitchFamily="18" charset="0"/>
              </a:rPr>
              <a:t>1 γραμμάρια</a:t>
            </a:r>
            <a:r>
              <a:rPr lang="en-US" altLang="en-US" sz="1800" b="1" dirty="0">
                <a:latin typeface="Times New Roman" panose="02020603050405020304" pitchFamily="18" charset="0"/>
                <a:cs typeface="Times New Roman" panose="02020603050405020304" pitchFamily="18" charset="0"/>
              </a:rPr>
              <a:t> = </a:t>
            </a:r>
            <a:r>
              <a:rPr lang="el-GR" altLang="en-US" sz="1800" b="1" dirty="0">
                <a:latin typeface="Times New Roman" panose="02020603050405020304" pitchFamily="18" charset="0"/>
                <a:cs typeface="Times New Roman" panose="02020603050405020304" pitchFamily="18" charset="0"/>
              </a:rPr>
              <a:t>0,9 γραμμάρια </a:t>
            </a:r>
            <a:r>
              <a:rPr lang="en-US" altLang="en-US" sz="1800" b="1" dirty="0">
                <a:latin typeface="Times New Roman" panose="02020603050405020304" pitchFamily="18" charset="0"/>
                <a:cs typeface="Times New Roman" panose="02020603050405020304" pitchFamily="18" charset="0"/>
              </a:rPr>
              <a:t>                      											</a:t>
            </a:r>
            <a:r>
              <a:rPr lang="el-GR" altLang="en-US" sz="1800" b="1" dirty="0">
                <a:latin typeface="Times New Roman" panose="02020603050405020304" pitchFamily="18" charset="0"/>
                <a:cs typeface="Times New Roman" panose="02020603050405020304" pitchFamily="18" charset="0"/>
              </a:rPr>
              <a:t>ή </a:t>
            </a:r>
            <a:endParaRPr lang="en-US" altLang="en-US" sz="1800" b="1" dirty="0">
              <a:latin typeface="Times New Roman" panose="02020603050405020304" pitchFamily="18" charset="0"/>
              <a:cs typeface="Times New Roman" panose="02020603050405020304" pitchFamily="18" charset="0"/>
            </a:endParaRPr>
          </a:p>
          <a:p>
            <a:pPr>
              <a:buClr>
                <a:srgbClr val="C00000"/>
              </a:buClr>
              <a:buNone/>
            </a:pPr>
            <a:r>
              <a:rPr lang="en-US" altLang="en-US" sz="1800" b="1" dirty="0">
                <a:latin typeface="Times New Roman" panose="02020603050405020304" pitchFamily="18" charset="0"/>
                <a:cs typeface="Times New Roman" panose="02020603050405020304" pitchFamily="18" charset="0"/>
              </a:rPr>
              <a:t>												</a:t>
            </a:r>
            <a:r>
              <a:rPr lang="el-GR" altLang="en-US" sz="1800" b="1" dirty="0">
                <a:latin typeface="Times New Roman" panose="02020603050405020304" pitchFamily="18" charset="0"/>
                <a:cs typeface="Times New Roman" panose="02020603050405020304" pitchFamily="18" charset="0"/>
              </a:rPr>
              <a:t>900 </a:t>
            </a:r>
            <a:r>
              <a:rPr lang="en-US" altLang="en-US" sz="1800" b="1" dirty="0">
                <a:latin typeface="Times New Roman" panose="02020603050405020304" pitchFamily="18" charset="0"/>
                <a:cs typeface="Times New Roman" panose="02020603050405020304" pitchFamily="18" charset="0"/>
              </a:rPr>
              <a:t>mg </a:t>
            </a:r>
            <a:r>
              <a:rPr lang="el-GR" altLang="en-US" sz="1800" b="1" dirty="0">
                <a:latin typeface="Times New Roman" panose="02020603050405020304" pitchFamily="18" charset="0"/>
                <a:cs typeface="Times New Roman" panose="02020603050405020304" pitchFamily="18" charset="0"/>
              </a:rPr>
              <a:t> </a:t>
            </a:r>
          </a:p>
          <a:p>
            <a:pPr lvl="0"/>
            <a:endParaRPr lang="el-GR" sz="1800" dirty="0">
              <a:latin typeface="Times New Roman" panose="02020603050405020304" pitchFamily="18" charset="0"/>
              <a:cs typeface="Times New Roman" panose="02020603050405020304" pitchFamily="18" charset="0"/>
            </a:endParaRPr>
          </a:p>
          <a:p>
            <a:pPr lvl="0"/>
            <a:endParaRPr lang="el-GR" sz="1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49FEECC-20D9-9A71-50A1-322C765C7C1B}"/>
              </a:ext>
            </a:extLst>
          </p:cNvPr>
          <p:cNvPicPr>
            <a:picLocks noChangeAspect="1"/>
          </p:cNvPicPr>
          <p:nvPr/>
        </p:nvPicPr>
        <p:blipFill rotWithShape="1">
          <a:blip r:embed="rId2">
            <a:duotone>
              <a:schemeClr val="bg2">
                <a:shade val="45000"/>
                <a:satMod val="135000"/>
              </a:schemeClr>
              <a:prstClr val="white"/>
            </a:duotone>
          </a:blip>
          <a:srcRect l="60569" t="15001" r="5900" b="23400"/>
          <a:stretch/>
        </p:blipFill>
        <p:spPr>
          <a:xfrm>
            <a:off x="8141565" y="104182"/>
            <a:ext cx="848272" cy="876547"/>
          </a:xfrm>
          <a:prstGeom prst="rect">
            <a:avLst/>
          </a:prstGeom>
        </p:spPr>
      </p:pic>
    </p:spTree>
    <p:extLst>
      <p:ext uri="{BB962C8B-B14F-4D97-AF65-F5344CB8AC3E}">
        <p14:creationId xmlns:p14="http://schemas.microsoft.com/office/powerpoint/2010/main" val="2417501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C1494-58C2-B031-7E45-BDB0429D9FB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8BF0F3A-FBD6-646F-8DBF-C413DCE20A3F}"/>
              </a:ext>
            </a:extLst>
          </p:cNvPr>
          <p:cNvPicPr>
            <a:picLocks noChangeAspect="1"/>
          </p:cNvPicPr>
          <p:nvPr/>
        </p:nvPicPr>
        <p:blipFill rotWithShape="1">
          <a:blip r:embed="rId2">
            <a:duotone>
              <a:schemeClr val="bg2">
                <a:shade val="45000"/>
                <a:satMod val="135000"/>
              </a:schemeClr>
              <a:prstClr val="white"/>
            </a:duotone>
          </a:blip>
          <a:srcRect l="60569" t="15001" r="5900" b="23400"/>
          <a:stretch/>
        </p:blipFill>
        <p:spPr>
          <a:xfrm>
            <a:off x="8141565" y="104182"/>
            <a:ext cx="848272" cy="876547"/>
          </a:xfrm>
          <a:prstGeom prst="rect">
            <a:avLst/>
          </a:prstGeom>
        </p:spPr>
      </p:pic>
      <p:sp>
        <p:nvSpPr>
          <p:cNvPr id="3074" name="Rectangle 2">
            <a:extLst>
              <a:ext uri="{FF2B5EF4-FFF2-40B4-BE49-F238E27FC236}">
                <a16:creationId xmlns:a16="http://schemas.microsoft.com/office/drawing/2014/main" id="{71D873C8-2BEA-A0A4-0BB1-0D012C3C0935}"/>
              </a:ext>
            </a:extLst>
          </p:cNvPr>
          <p:cNvSpPr>
            <a:spLocks noGrp="1" noChangeArrowheads="1"/>
          </p:cNvSpPr>
          <p:nvPr>
            <p:ph type="title"/>
          </p:nvPr>
        </p:nvSpPr>
        <p:spPr>
          <a:xfrm>
            <a:off x="0" y="172492"/>
            <a:ext cx="8676456" cy="1384300"/>
          </a:xfrm>
        </p:spPr>
        <p:txBody>
          <a:bodyPr>
            <a:normAutofit/>
          </a:bodyPr>
          <a:lstStyle/>
          <a:p>
            <a:pPr>
              <a:defRPr/>
            </a:pPr>
            <a:r>
              <a:rPr lang="el-GR" altLang="en-US" sz="2800" b="1" dirty="0">
                <a:solidFill>
                  <a:schemeClr val="tx1"/>
                </a:solidFill>
                <a:latin typeface="Times New Roman" panose="02020603050405020304" pitchFamily="18" charset="0"/>
                <a:cs typeface="Times New Roman" panose="02020603050405020304" pitchFamily="18" charset="0"/>
              </a:rPr>
              <a:t> </a:t>
            </a:r>
            <a:r>
              <a:rPr lang="el-GR" altLang="en-US" sz="2800" dirty="0">
                <a:latin typeface="Times New Roman" panose="02020603050405020304" pitchFamily="18" charset="0"/>
                <a:cs typeface="Times New Roman" panose="02020603050405020304" pitchFamily="18" charset="0"/>
              </a:rPr>
              <a:t>Β. Παράδειγμα μετατροπής συγκέντρωσης στοιχείου στο </a:t>
            </a:r>
            <a:r>
              <a:rPr lang="en-US" altLang="en-US" sz="2800" dirty="0">
                <a:latin typeface="Times New Roman" panose="02020603050405020304" pitchFamily="18" charset="0"/>
                <a:cs typeface="Times New Roman" panose="02020603050405020304" pitchFamily="18" charset="0"/>
              </a:rPr>
              <a:t>stock </a:t>
            </a:r>
            <a:r>
              <a:rPr lang="el-GR" altLang="en-US" sz="2800" dirty="0">
                <a:latin typeface="Times New Roman" panose="02020603050405020304" pitchFamily="18" charset="0"/>
                <a:cs typeface="Times New Roman" panose="02020603050405020304" pitchFamily="18" charset="0"/>
              </a:rPr>
              <a:t>διάλυμα σε % περιεκτικότητα του στοιχείου σε ξηρό βάρος φυτικού ιστού</a:t>
            </a:r>
            <a:endParaRPr lang="el-GR" altLang="en-US" sz="2800" dirty="0">
              <a:solidFill>
                <a:schemeClr val="tx1"/>
              </a:solidFill>
              <a:latin typeface="Times New Roman" panose="02020603050405020304" pitchFamily="18" charset="0"/>
              <a:cs typeface="Times New Roman" panose="02020603050405020304" pitchFamily="18" charset="0"/>
            </a:endParaRPr>
          </a:p>
        </p:txBody>
      </p:sp>
      <p:sp>
        <p:nvSpPr>
          <p:cNvPr id="3075" name="Rectangle 3">
            <a:extLst>
              <a:ext uri="{FF2B5EF4-FFF2-40B4-BE49-F238E27FC236}">
                <a16:creationId xmlns:a16="http://schemas.microsoft.com/office/drawing/2014/main" id="{60A50675-3591-28FA-E429-C0C8792BE4E7}"/>
              </a:ext>
            </a:extLst>
          </p:cNvPr>
          <p:cNvSpPr>
            <a:spLocks noGrp="1" noChangeArrowheads="1"/>
          </p:cNvSpPr>
          <p:nvPr>
            <p:ph idx="1"/>
          </p:nvPr>
        </p:nvSpPr>
        <p:spPr>
          <a:xfrm>
            <a:off x="179512" y="1625102"/>
            <a:ext cx="8964488" cy="4351338"/>
          </a:xfrm>
        </p:spPr>
        <p:txBody>
          <a:bodyPr>
            <a:noAutofit/>
          </a:bodyPr>
          <a:lstStyle/>
          <a:p>
            <a:pPr marL="0" lvl="0" indent="0">
              <a:buNone/>
            </a:pPr>
            <a:r>
              <a:rPr lang="el-GR" sz="1800" b="1" dirty="0">
                <a:latin typeface="Times New Roman" panose="02020603050405020304" pitchFamily="18" charset="0"/>
                <a:cs typeface="Times New Roman" panose="02020603050405020304" pitchFamily="18" charset="0"/>
              </a:rPr>
              <a:t>Αν η συγκέντρωση ενός θρεπτικού στοιχείου Α στο </a:t>
            </a:r>
            <a:r>
              <a:rPr lang="en-US" sz="1800" b="1" dirty="0">
                <a:latin typeface="Times New Roman" panose="02020603050405020304" pitchFamily="18" charset="0"/>
                <a:cs typeface="Times New Roman" panose="02020603050405020304" pitchFamily="18" charset="0"/>
              </a:rPr>
              <a:t>stock </a:t>
            </a:r>
            <a:r>
              <a:rPr lang="el-GR" sz="1800" b="1" dirty="0">
                <a:latin typeface="Times New Roman" panose="02020603050405020304" pitchFamily="18" charset="0"/>
                <a:cs typeface="Times New Roman" panose="02020603050405020304" pitchFamily="18" charset="0"/>
              </a:rPr>
              <a:t>διάλυμα είναι 20 </a:t>
            </a:r>
            <a:r>
              <a:rPr lang="en-US" sz="1800" b="1" dirty="0">
                <a:latin typeface="Times New Roman" panose="02020603050405020304" pitchFamily="18" charset="0"/>
                <a:cs typeface="Times New Roman" panose="02020603050405020304" pitchFamily="18" charset="0"/>
              </a:rPr>
              <a:t>mg/L</a:t>
            </a:r>
            <a:r>
              <a:rPr lang="el-GR" sz="1800" b="1" dirty="0">
                <a:latin typeface="Times New Roman" panose="02020603050405020304" pitchFamily="18" charset="0"/>
                <a:cs typeface="Times New Roman" panose="02020603050405020304" pitchFamily="18" charset="0"/>
              </a:rPr>
              <a:t>. Γνωρίζοντας τον όγκο του </a:t>
            </a:r>
            <a:r>
              <a:rPr lang="en-US" sz="1800" b="1" dirty="0">
                <a:latin typeface="Times New Roman" panose="02020603050405020304" pitchFamily="18" charset="0"/>
                <a:cs typeface="Times New Roman" panose="02020603050405020304" pitchFamily="18" charset="0"/>
              </a:rPr>
              <a:t>stock </a:t>
            </a:r>
            <a:r>
              <a:rPr lang="el-GR" sz="1800" b="1" dirty="0">
                <a:latin typeface="Times New Roman" panose="02020603050405020304" pitchFamily="18" charset="0"/>
                <a:cs typeface="Times New Roman" panose="02020603050405020304" pitchFamily="18" charset="0"/>
              </a:rPr>
              <a:t>διαλύματος (100</a:t>
            </a:r>
            <a:r>
              <a:rPr lang="en-US" sz="1800" b="1" dirty="0">
                <a:latin typeface="Times New Roman" panose="02020603050405020304" pitchFamily="18" charset="0"/>
                <a:cs typeface="Times New Roman" panose="02020603050405020304" pitchFamily="18" charset="0"/>
              </a:rPr>
              <a:t>ml)</a:t>
            </a:r>
            <a:r>
              <a:rPr lang="el-GR" sz="1800" b="1" dirty="0">
                <a:latin typeface="Times New Roman" panose="02020603050405020304" pitchFamily="18" charset="0"/>
                <a:cs typeface="Times New Roman" panose="02020603050405020304" pitchFamily="18" charset="0"/>
              </a:rPr>
              <a:t>,την ποσότητα του νωπού φυτικού ιστού που έχει χρησιμοποιηθεί στην καύση (1 γραμμάριο) και τη υγρασία αυτού (10%)</a:t>
            </a:r>
            <a:r>
              <a:rPr lang="en-US" sz="1800" b="1" dirty="0">
                <a:latin typeface="Times New Roman" panose="02020603050405020304" pitchFamily="18" charset="0"/>
                <a:cs typeface="Times New Roman" panose="02020603050405020304" pitchFamily="18" charset="0"/>
              </a:rPr>
              <a:t> </a:t>
            </a:r>
            <a:r>
              <a:rPr lang="el-GR" sz="1800" b="1" dirty="0">
                <a:latin typeface="Times New Roman" panose="02020603050405020304" pitchFamily="18" charset="0"/>
                <a:cs typeface="Times New Roman" panose="02020603050405020304" pitchFamily="18" charset="0"/>
              </a:rPr>
              <a:t>υπολογίστε την % </a:t>
            </a:r>
            <a:r>
              <a:rPr lang="el-GR" sz="1800" b="1" dirty="0" err="1">
                <a:latin typeface="Times New Roman" panose="02020603050405020304" pitchFamily="18" charset="0"/>
                <a:cs typeface="Times New Roman" panose="02020603050405020304" pitchFamily="18" charset="0"/>
              </a:rPr>
              <a:t>περιεκτικοτητα</a:t>
            </a:r>
            <a:r>
              <a:rPr lang="el-GR" sz="1800" b="1" dirty="0">
                <a:latin typeface="Times New Roman" panose="02020603050405020304" pitchFamily="18" charset="0"/>
                <a:cs typeface="Times New Roman" panose="02020603050405020304" pitchFamily="18" charset="0"/>
              </a:rPr>
              <a:t> του στοιχείου Α του ξηρού δείγματος φυτικού ιστού που χρησιμοποιήθηκε. </a:t>
            </a:r>
          </a:p>
          <a:p>
            <a:pPr marL="0" lvl="0" indent="0">
              <a:buNone/>
            </a:pPr>
            <a:r>
              <a:rPr lang="el-GR" sz="1800" dirty="0">
                <a:latin typeface="Times New Roman" panose="02020603050405020304" pitchFamily="18" charset="0"/>
                <a:cs typeface="Times New Roman" panose="02020603050405020304" pitchFamily="18" charset="0"/>
              </a:rPr>
              <a:t>Αφού η υγρασία του νωπού δείγματος φυτικού ιστού είναι 10% τότε κάνω τους παρακάτω υπολογισμούς:</a:t>
            </a:r>
          </a:p>
          <a:p>
            <a:pPr marL="0" lvl="0" indent="0">
              <a:buNone/>
            </a:pPr>
            <a:r>
              <a:rPr lang="el-GR" altLang="en-US" sz="1800" dirty="0">
                <a:latin typeface="Times New Roman" panose="02020603050405020304" pitchFamily="18" charset="0"/>
                <a:cs typeface="Times New Roman" panose="02020603050405020304" pitchFamily="18" charset="0"/>
              </a:rPr>
              <a:t>Τα 100 γραμμάρια νωπού φυτικού ιστού έχουν 10 γραμμάρια υγρασία.</a:t>
            </a:r>
          </a:p>
          <a:p>
            <a:pPr>
              <a:buClr>
                <a:srgbClr val="C00000"/>
              </a:buClr>
              <a:buNone/>
            </a:pPr>
            <a:r>
              <a:rPr lang="el-GR" altLang="en-US" sz="1800" dirty="0">
                <a:latin typeface="Times New Roman" panose="02020603050405020304" pitchFamily="18" charset="0"/>
                <a:cs typeface="Times New Roman" panose="02020603050405020304" pitchFamily="18" charset="0"/>
              </a:rPr>
              <a:t>Το  1 γραμμάριο  νωπού φυτικού ιστού που έβαλα για καύση</a:t>
            </a:r>
            <a:r>
              <a:rPr lang="en-US" altLang="en-US" sz="1800" dirty="0">
                <a:latin typeface="Times New Roman" panose="02020603050405020304" pitchFamily="18" charset="0"/>
                <a:cs typeface="Times New Roman" panose="02020603050405020304" pitchFamily="18" charset="0"/>
              </a:rPr>
              <a:t>     x</a:t>
            </a:r>
            <a:r>
              <a:rPr lang="el-GR" altLang="en-US" sz="1800" dirty="0">
                <a:latin typeface="Times New Roman" panose="02020603050405020304" pitchFamily="18" charset="0"/>
                <a:cs typeface="Times New Roman" panose="02020603050405020304" pitchFamily="18" charset="0"/>
              </a:rPr>
              <a:t>??</a:t>
            </a:r>
          </a:p>
          <a:p>
            <a:pPr>
              <a:buClr>
                <a:srgbClr val="C00000"/>
              </a:buClr>
              <a:buNone/>
            </a:pPr>
            <a:r>
              <a:rPr lang="en-US" altLang="en-US" sz="1800" dirty="0">
                <a:latin typeface="Times New Roman" panose="02020603050405020304" pitchFamily="18" charset="0"/>
                <a:cs typeface="Times New Roman" panose="02020603050405020304" pitchFamily="18" charset="0"/>
              </a:rPr>
              <a:t>x= </a:t>
            </a:r>
            <a:r>
              <a:rPr lang="el-GR" altLang="en-US" sz="1800" dirty="0">
                <a:latin typeface="Times New Roman" panose="02020603050405020304" pitchFamily="18" charset="0"/>
                <a:cs typeface="Times New Roman" panose="02020603050405020304" pitchFamily="18" charset="0"/>
              </a:rPr>
              <a:t>10 </a:t>
            </a:r>
            <a:r>
              <a:rPr lang="en-US" altLang="en-US" sz="1800" dirty="0">
                <a:latin typeface="Times New Roman" panose="02020603050405020304" pitchFamily="18" charset="0"/>
                <a:cs typeface="Times New Roman" panose="02020603050405020304" pitchFamily="18" charset="0"/>
              </a:rPr>
              <a:t>x </a:t>
            </a:r>
            <a:r>
              <a:rPr lang="el-GR" altLang="en-US" sz="1800" dirty="0">
                <a:latin typeface="Times New Roman" panose="02020603050405020304" pitchFamily="18" charset="0"/>
                <a:cs typeface="Times New Roman" panose="02020603050405020304" pitchFamily="18" charset="0"/>
              </a:rPr>
              <a:t>1γραμμάριο</a:t>
            </a:r>
            <a:r>
              <a:rPr lang="en-US" altLang="en-US" sz="1800" dirty="0">
                <a:latin typeface="Times New Roman" panose="02020603050405020304" pitchFamily="18" charset="0"/>
                <a:cs typeface="Times New Roman" panose="02020603050405020304" pitchFamily="18" charset="0"/>
              </a:rPr>
              <a:t>/</a:t>
            </a:r>
            <a:r>
              <a:rPr lang="el-GR" altLang="en-US" sz="1800" dirty="0">
                <a:latin typeface="Times New Roman" panose="02020603050405020304" pitchFamily="18" charset="0"/>
                <a:cs typeface="Times New Roman" panose="02020603050405020304" pitchFamily="18" charset="0"/>
              </a:rPr>
              <a:t>100 γραμμάρια</a:t>
            </a:r>
            <a:r>
              <a:rPr lang="en-US" altLang="en-US" sz="1800" dirty="0">
                <a:latin typeface="Times New Roman" panose="02020603050405020304" pitchFamily="18" charset="0"/>
                <a:cs typeface="Times New Roman" panose="02020603050405020304" pitchFamily="18" charset="0"/>
              </a:rPr>
              <a:t>=</a:t>
            </a:r>
            <a:r>
              <a:rPr lang="el-GR" altLang="en-US" sz="1800" dirty="0">
                <a:latin typeface="Times New Roman" panose="02020603050405020304" pitchFamily="18" charset="0"/>
                <a:cs typeface="Times New Roman" panose="02020603050405020304" pitchFamily="18" charset="0"/>
              </a:rPr>
              <a:t>0,10 γραμμάρια </a:t>
            </a:r>
          </a:p>
          <a:p>
            <a:pPr>
              <a:buClr>
                <a:srgbClr val="C00000"/>
              </a:buClr>
              <a:buNone/>
            </a:pPr>
            <a:r>
              <a:rPr lang="el-GR" altLang="en-US" sz="1800" dirty="0">
                <a:latin typeface="Times New Roman" panose="02020603050405020304" pitchFamily="18" charset="0"/>
                <a:cs typeface="Times New Roman" panose="02020603050405020304" pitchFamily="18" charset="0"/>
              </a:rPr>
              <a:t>Δηλαδή 0,10 γραμμάρια</a:t>
            </a:r>
            <a:r>
              <a:rPr lang="en-US" altLang="en-US" sz="1800" dirty="0">
                <a:latin typeface="Times New Roman" panose="02020603050405020304" pitchFamily="18" charset="0"/>
                <a:cs typeface="Times New Roman" panose="02020603050405020304" pitchFamily="18" charset="0"/>
              </a:rPr>
              <a:t> </a:t>
            </a:r>
            <a:r>
              <a:rPr lang="el-GR" altLang="en-US" sz="1800" dirty="0">
                <a:latin typeface="Times New Roman" panose="02020603050405020304" pitchFamily="18" charset="0"/>
                <a:cs typeface="Times New Roman" panose="02020603050405020304" pitchFamily="18" charset="0"/>
              </a:rPr>
              <a:t>υγρασίας περιέχονται στο νωπό φυτικό ιστό που έβαλα για καύση και παρασκευή του </a:t>
            </a:r>
            <a:r>
              <a:rPr lang="en-US" altLang="en-US" sz="1800" dirty="0">
                <a:latin typeface="Times New Roman" panose="02020603050405020304" pitchFamily="18" charset="0"/>
                <a:cs typeface="Times New Roman" panose="02020603050405020304" pitchFamily="18" charset="0"/>
              </a:rPr>
              <a:t>stock </a:t>
            </a:r>
            <a:r>
              <a:rPr lang="el-GR" altLang="en-US" sz="1800" dirty="0">
                <a:latin typeface="Times New Roman" panose="02020603050405020304" pitchFamily="18" charset="0"/>
                <a:cs typeface="Times New Roman" panose="02020603050405020304" pitchFamily="18" charset="0"/>
              </a:rPr>
              <a:t>διαλύματος.</a:t>
            </a:r>
          </a:p>
          <a:p>
            <a:pPr>
              <a:buClr>
                <a:srgbClr val="C00000"/>
              </a:buClr>
              <a:buNone/>
            </a:pPr>
            <a:r>
              <a:rPr lang="el-GR" altLang="en-US" sz="1800" dirty="0">
                <a:latin typeface="Times New Roman" panose="02020603050405020304" pitchFamily="18" charset="0"/>
                <a:cs typeface="Times New Roman" panose="02020603050405020304" pitchFamily="18" charset="0"/>
              </a:rPr>
              <a:t>Άρα αφού το 1 γραμμάριο νωπών φυτικών ιστών περιέχει 0,1 γραμμάρια</a:t>
            </a:r>
            <a:r>
              <a:rPr lang="en-US" altLang="en-US" sz="1800" dirty="0">
                <a:latin typeface="Times New Roman" panose="02020603050405020304" pitchFamily="18" charset="0"/>
                <a:cs typeface="Times New Roman" panose="02020603050405020304" pitchFamily="18" charset="0"/>
              </a:rPr>
              <a:t> </a:t>
            </a:r>
            <a:r>
              <a:rPr lang="el-GR" altLang="en-US" sz="1800" dirty="0">
                <a:latin typeface="Times New Roman" panose="02020603050405020304" pitchFamily="18" charset="0"/>
                <a:cs typeface="Times New Roman" panose="02020603050405020304" pitchFamily="18" charset="0"/>
              </a:rPr>
              <a:t>υγρασία</a:t>
            </a:r>
          </a:p>
          <a:p>
            <a:pPr>
              <a:buClr>
                <a:srgbClr val="C00000"/>
              </a:buClr>
              <a:buNone/>
            </a:pPr>
            <a:r>
              <a:rPr lang="el-GR" altLang="en-US" sz="1800" dirty="0">
                <a:latin typeface="Times New Roman" panose="02020603050405020304" pitchFamily="18" charset="0"/>
                <a:cs typeface="Times New Roman" panose="02020603050405020304" pitchFamily="18" charset="0"/>
              </a:rPr>
              <a:t>Αφαιρώντας την υγρασία αυτή από το βάρος του δείγματος (1 γραμμάριο) που την περιέχει προκύπτει το πραγματικό ξηρό βάρος του δείγματος που έβαλα για καύση.</a:t>
            </a:r>
          </a:p>
          <a:p>
            <a:pPr>
              <a:buClr>
                <a:srgbClr val="C00000"/>
              </a:buClr>
              <a:buNone/>
            </a:pPr>
            <a:r>
              <a:rPr lang="el-GR" altLang="en-US" sz="1800" dirty="0">
                <a:latin typeface="Times New Roman" panose="02020603050405020304" pitchFamily="18" charset="0"/>
                <a:cs typeface="Times New Roman" panose="02020603050405020304" pitchFamily="18" charset="0"/>
              </a:rPr>
              <a:t>Δηλαδή το βάρος του ξηρού δείγματος που έχει χρησιμοποιηθεί για καύση είναι 1γραμμάριο – </a:t>
            </a:r>
            <a:r>
              <a:rPr lang="en-US" altLang="en-US" sz="1800" dirty="0">
                <a:latin typeface="Times New Roman" panose="02020603050405020304" pitchFamily="18" charset="0"/>
                <a:cs typeface="Times New Roman" panose="02020603050405020304" pitchFamily="18" charset="0"/>
              </a:rPr>
              <a:t>0,</a:t>
            </a:r>
            <a:r>
              <a:rPr lang="el-GR" altLang="en-US" sz="1800" dirty="0">
                <a:latin typeface="Times New Roman" panose="02020603050405020304" pitchFamily="18" charset="0"/>
                <a:cs typeface="Times New Roman" panose="02020603050405020304" pitchFamily="18" charset="0"/>
              </a:rPr>
              <a:t>10 γραμμάρια</a:t>
            </a:r>
            <a:r>
              <a:rPr lang="en-US" altLang="en-US" sz="1800" dirty="0">
                <a:latin typeface="Times New Roman" panose="02020603050405020304" pitchFamily="18" charset="0"/>
                <a:cs typeface="Times New Roman" panose="02020603050405020304" pitchFamily="18" charset="0"/>
              </a:rPr>
              <a:t> = </a:t>
            </a:r>
            <a:r>
              <a:rPr lang="el-GR" altLang="en-US" sz="1800" dirty="0">
                <a:latin typeface="Times New Roman" panose="02020603050405020304" pitchFamily="18" charset="0"/>
                <a:cs typeface="Times New Roman" panose="02020603050405020304" pitchFamily="18" charset="0"/>
              </a:rPr>
              <a:t>0,90 γραμμάρια</a:t>
            </a:r>
            <a:r>
              <a:rPr lang="en-US" altLang="en-US" sz="1800" dirty="0">
                <a:latin typeface="Times New Roman" panose="02020603050405020304" pitchFamily="18" charset="0"/>
                <a:cs typeface="Times New Roman" panose="02020603050405020304" pitchFamily="18" charset="0"/>
              </a:rPr>
              <a:t> </a:t>
            </a:r>
            <a:r>
              <a:rPr lang="el-GR" altLang="en-US" sz="1800" dirty="0">
                <a:latin typeface="Times New Roman" panose="02020603050405020304" pitchFamily="18" charset="0"/>
                <a:cs typeface="Times New Roman" panose="02020603050405020304" pitchFamily="18" charset="0"/>
              </a:rPr>
              <a:t>ή 900 </a:t>
            </a:r>
            <a:r>
              <a:rPr lang="en-US" altLang="en-US" sz="1800" dirty="0">
                <a:latin typeface="Times New Roman" panose="02020603050405020304" pitchFamily="18" charset="0"/>
                <a:cs typeface="Times New Roman" panose="02020603050405020304" pitchFamily="18" charset="0"/>
              </a:rPr>
              <a:t>mg  </a:t>
            </a:r>
            <a:r>
              <a:rPr lang="el-GR" altLang="en-US" sz="1800" dirty="0">
                <a:latin typeface="Times New Roman" panose="02020603050405020304" pitchFamily="18" charset="0"/>
                <a:cs typeface="Times New Roman" panose="02020603050405020304" pitchFamily="18" charset="0"/>
              </a:rPr>
              <a:t> </a:t>
            </a:r>
          </a:p>
          <a:p>
            <a:pPr lvl="0"/>
            <a:endParaRPr lang="el-GR" sz="1800" dirty="0">
              <a:latin typeface="Times New Roman" panose="02020603050405020304" pitchFamily="18" charset="0"/>
              <a:cs typeface="Times New Roman" panose="02020603050405020304" pitchFamily="18" charset="0"/>
            </a:endParaRPr>
          </a:p>
          <a:p>
            <a:pPr lvl="0"/>
            <a:endParaRPr lang="el-G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1918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6F064-2840-BA3F-4ABA-DD10AEBD72D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DFCD8ED-A1B1-7D09-9F72-8625441AEB7F}"/>
              </a:ext>
            </a:extLst>
          </p:cNvPr>
          <p:cNvPicPr>
            <a:picLocks noChangeAspect="1"/>
          </p:cNvPicPr>
          <p:nvPr/>
        </p:nvPicPr>
        <p:blipFill rotWithShape="1">
          <a:blip r:embed="rId2">
            <a:duotone>
              <a:schemeClr val="bg2">
                <a:shade val="45000"/>
                <a:satMod val="135000"/>
              </a:schemeClr>
              <a:prstClr val="white"/>
            </a:duotone>
          </a:blip>
          <a:srcRect l="60569" t="15001" r="5900" b="23400"/>
          <a:stretch/>
        </p:blipFill>
        <p:spPr>
          <a:xfrm>
            <a:off x="8141565" y="104182"/>
            <a:ext cx="848272" cy="876547"/>
          </a:xfrm>
          <a:prstGeom prst="rect">
            <a:avLst/>
          </a:prstGeom>
        </p:spPr>
      </p:pic>
      <p:sp>
        <p:nvSpPr>
          <p:cNvPr id="3074" name="Rectangle 2">
            <a:extLst>
              <a:ext uri="{FF2B5EF4-FFF2-40B4-BE49-F238E27FC236}">
                <a16:creationId xmlns:a16="http://schemas.microsoft.com/office/drawing/2014/main" id="{F46B9111-E217-CF58-3D42-2AD63CEB31F1}"/>
              </a:ext>
            </a:extLst>
          </p:cNvPr>
          <p:cNvSpPr>
            <a:spLocks noGrp="1" noChangeArrowheads="1"/>
          </p:cNvSpPr>
          <p:nvPr>
            <p:ph type="title"/>
          </p:nvPr>
        </p:nvSpPr>
        <p:spPr>
          <a:xfrm>
            <a:off x="0" y="172492"/>
            <a:ext cx="8676456" cy="1384300"/>
          </a:xfrm>
        </p:spPr>
        <p:txBody>
          <a:bodyPr>
            <a:normAutofit/>
          </a:bodyPr>
          <a:lstStyle/>
          <a:p>
            <a:pPr>
              <a:defRPr/>
            </a:pPr>
            <a:r>
              <a:rPr lang="el-GR" altLang="en-US" sz="2800" b="1" dirty="0">
                <a:solidFill>
                  <a:schemeClr val="tx1"/>
                </a:solidFill>
                <a:latin typeface="Times New Roman" panose="02020603050405020304" pitchFamily="18" charset="0"/>
                <a:cs typeface="Times New Roman" panose="02020603050405020304" pitchFamily="18" charset="0"/>
              </a:rPr>
              <a:t> </a:t>
            </a:r>
            <a:r>
              <a:rPr lang="el-GR" altLang="en-US" sz="2800" dirty="0">
                <a:latin typeface="Times New Roman" panose="02020603050405020304" pitchFamily="18" charset="0"/>
                <a:cs typeface="Times New Roman" panose="02020603050405020304" pitchFamily="18" charset="0"/>
              </a:rPr>
              <a:t>Β. Παράδειγμα μετατροπής συγκέντρωσης στοιχείου στο </a:t>
            </a:r>
            <a:r>
              <a:rPr lang="en-US" altLang="en-US" sz="2800" dirty="0">
                <a:latin typeface="Times New Roman" panose="02020603050405020304" pitchFamily="18" charset="0"/>
                <a:cs typeface="Times New Roman" panose="02020603050405020304" pitchFamily="18" charset="0"/>
              </a:rPr>
              <a:t>stock </a:t>
            </a:r>
            <a:r>
              <a:rPr lang="el-GR" altLang="en-US" sz="2800" dirty="0">
                <a:latin typeface="Times New Roman" panose="02020603050405020304" pitchFamily="18" charset="0"/>
                <a:cs typeface="Times New Roman" panose="02020603050405020304" pitchFamily="18" charset="0"/>
              </a:rPr>
              <a:t>διάλυμα σε % περιεκτικότητα του στοιχείου σε ξηρό βάρος φυτικού ιστού (συνέχεια)</a:t>
            </a:r>
            <a:endParaRPr lang="el-GR" altLang="en-US" sz="2800" dirty="0">
              <a:solidFill>
                <a:schemeClr val="tx1"/>
              </a:solidFill>
              <a:latin typeface="Times New Roman" panose="02020603050405020304" pitchFamily="18" charset="0"/>
              <a:cs typeface="Times New Roman" panose="02020603050405020304" pitchFamily="18" charset="0"/>
            </a:endParaRPr>
          </a:p>
        </p:txBody>
      </p:sp>
      <p:sp>
        <p:nvSpPr>
          <p:cNvPr id="3075" name="Rectangle 3">
            <a:extLst>
              <a:ext uri="{FF2B5EF4-FFF2-40B4-BE49-F238E27FC236}">
                <a16:creationId xmlns:a16="http://schemas.microsoft.com/office/drawing/2014/main" id="{70B97EEF-E0ED-870E-F1A2-9CA43BC4D241}"/>
              </a:ext>
            </a:extLst>
          </p:cNvPr>
          <p:cNvSpPr>
            <a:spLocks noGrp="1" noChangeArrowheads="1"/>
          </p:cNvSpPr>
          <p:nvPr>
            <p:ph idx="1"/>
          </p:nvPr>
        </p:nvSpPr>
        <p:spPr>
          <a:xfrm>
            <a:off x="179512" y="1625102"/>
            <a:ext cx="8964488" cy="4351338"/>
          </a:xfrm>
        </p:spPr>
        <p:txBody>
          <a:bodyPr>
            <a:noAutofit/>
          </a:bodyPr>
          <a:lstStyle/>
          <a:p>
            <a:pPr marL="0" lvl="0" indent="0">
              <a:buNone/>
            </a:pPr>
            <a:r>
              <a:rPr lang="el-GR" sz="1800" dirty="0">
                <a:latin typeface="Times New Roman" panose="02020603050405020304" pitchFamily="18" charset="0"/>
                <a:cs typeface="Times New Roman" panose="02020603050405020304" pitchFamily="18" charset="0"/>
              </a:rPr>
              <a:t>Αφού  σε 1000 </a:t>
            </a:r>
            <a:r>
              <a:rPr lang="en-US" sz="1800" dirty="0">
                <a:latin typeface="Times New Roman" panose="02020603050405020304" pitchFamily="18" charset="0"/>
                <a:cs typeface="Times New Roman" panose="02020603050405020304" pitchFamily="18" charset="0"/>
              </a:rPr>
              <a:t>ml stock </a:t>
            </a:r>
            <a:r>
              <a:rPr lang="el-GR" sz="1800" dirty="0">
                <a:latin typeface="Times New Roman" panose="02020603050405020304" pitchFamily="18" charset="0"/>
                <a:cs typeface="Times New Roman" panose="02020603050405020304" pitchFamily="18" charset="0"/>
              </a:rPr>
              <a:t>διαλύματος περιέχονται 20 </a:t>
            </a:r>
            <a:r>
              <a:rPr lang="en-US" sz="1800" dirty="0">
                <a:latin typeface="Times New Roman" panose="02020603050405020304" pitchFamily="18" charset="0"/>
                <a:cs typeface="Times New Roman" panose="02020603050405020304" pitchFamily="18" charset="0"/>
              </a:rPr>
              <a:t>mg</a:t>
            </a:r>
            <a:r>
              <a:rPr lang="el-GR" sz="1800" dirty="0">
                <a:latin typeface="Times New Roman" panose="02020603050405020304" pitchFamily="18" charset="0"/>
                <a:cs typeface="Times New Roman" panose="02020603050405020304" pitchFamily="18" charset="0"/>
              </a:rPr>
              <a:t> του θρεπτικού στοιχείου Α</a:t>
            </a:r>
          </a:p>
          <a:p>
            <a:pPr marL="0" lvl="0" indent="0">
              <a:buNone/>
            </a:pPr>
            <a:r>
              <a:rPr lang="el-GR" altLang="en-US" sz="1800" dirty="0">
                <a:latin typeface="Times New Roman" panose="02020603050405020304" pitchFamily="18" charset="0"/>
                <a:cs typeface="Times New Roman" panose="02020603050405020304" pitchFamily="18" charset="0"/>
              </a:rPr>
              <a:t>στα 100 </a:t>
            </a:r>
            <a:r>
              <a:rPr lang="en-US" altLang="en-US" sz="1800" dirty="0">
                <a:latin typeface="Times New Roman" panose="02020603050405020304" pitchFamily="18" charset="0"/>
                <a:cs typeface="Times New Roman" panose="02020603050405020304" pitchFamily="18" charset="0"/>
              </a:rPr>
              <a:t>ml </a:t>
            </a:r>
            <a:r>
              <a:rPr lang="el-GR" altLang="en-US" sz="1800" dirty="0">
                <a:latin typeface="Times New Roman" panose="02020603050405020304" pitchFamily="18" charset="0"/>
                <a:cs typeface="Times New Roman" panose="02020603050405020304" pitchFamily="18" charset="0"/>
              </a:rPr>
              <a:t>που είναι το </a:t>
            </a:r>
            <a:r>
              <a:rPr lang="en-US" altLang="en-US" sz="1800" dirty="0">
                <a:latin typeface="Times New Roman" panose="02020603050405020304" pitchFamily="18" charset="0"/>
                <a:cs typeface="Times New Roman" panose="02020603050405020304" pitchFamily="18" charset="0"/>
              </a:rPr>
              <a:t>stock </a:t>
            </a:r>
            <a:r>
              <a:rPr lang="el-GR" altLang="en-US" sz="1800" dirty="0">
                <a:latin typeface="Times New Roman" panose="02020603050405020304" pitchFamily="18" charset="0"/>
                <a:cs typeface="Times New Roman" panose="02020603050405020304" pitchFamily="18" charset="0"/>
              </a:rPr>
              <a:t>διάλυμα                  Χ?</a:t>
            </a:r>
          </a:p>
          <a:p>
            <a:pPr>
              <a:buClr>
                <a:srgbClr val="C00000"/>
              </a:buClr>
              <a:buNone/>
            </a:pPr>
            <a:endParaRPr lang="el-GR" altLang="en-US" sz="1800" dirty="0">
              <a:latin typeface="Times New Roman" panose="02020603050405020304" pitchFamily="18" charset="0"/>
              <a:cs typeface="Times New Roman" panose="02020603050405020304" pitchFamily="18" charset="0"/>
            </a:endParaRPr>
          </a:p>
          <a:p>
            <a:pPr>
              <a:buClr>
                <a:srgbClr val="C00000"/>
              </a:buClr>
              <a:buNone/>
            </a:pPr>
            <a:r>
              <a:rPr lang="el-GR" altLang="en-US" sz="1800" dirty="0">
                <a:latin typeface="Times New Roman" panose="02020603050405020304" pitchFamily="18" charset="0"/>
                <a:cs typeface="Times New Roman" panose="02020603050405020304" pitchFamily="18" charset="0"/>
              </a:rPr>
              <a:t>Χ= 20Χ100/1000 = 2 </a:t>
            </a:r>
            <a:r>
              <a:rPr lang="en-US" altLang="en-US" sz="1800" dirty="0">
                <a:latin typeface="Times New Roman" panose="02020603050405020304" pitchFamily="18" charset="0"/>
                <a:cs typeface="Times New Roman" panose="02020603050405020304" pitchFamily="18" charset="0"/>
              </a:rPr>
              <a:t>mg </a:t>
            </a:r>
            <a:r>
              <a:rPr lang="el-GR" altLang="en-US" sz="1800" dirty="0">
                <a:latin typeface="Times New Roman" panose="02020603050405020304" pitchFamily="18" charset="0"/>
                <a:cs typeface="Times New Roman" panose="02020603050405020304" pitchFamily="18" charset="0"/>
              </a:rPr>
              <a:t>του στοιχείου Α περιέχονται στο </a:t>
            </a:r>
            <a:r>
              <a:rPr lang="en-US" altLang="en-US" sz="1800" dirty="0">
                <a:latin typeface="Times New Roman" panose="02020603050405020304" pitchFamily="18" charset="0"/>
                <a:cs typeface="Times New Roman" panose="02020603050405020304" pitchFamily="18" charset="0"/>
              </a:rPr>
              <a:t>stock </a:t>
            </a:r>
            <a:r>
              <a:rPr lang="el-GR" altLang="en-US" sz="1800" dirty="0">
                <a:latin typeface="Times New Roman" panose="02020603050405020304" pitchFamily="18" charset="0"/>
                <a:cs typeface="Times New Roman" panose="02020603050405020304" pitchFamily="18" charset="0"/>
              </a:rPr>
              <a:t>διάλυμα</a:t>
            </a:r>
          </a:p>
          <a:p>
            <a:pPr>
              <a:buClr>
                <a:srgbClr val="C00000"/>
              </a:buClr>
              <a:buNone/>
            </a:pPr>
            <a:r>
              <a:rPr lang="el-GR" altLang="en-US" sz="1800" dirty="0">
                <a:latin typeface="Times New Roman" panose="02020603050405020304" pitchFamily="18" charset="0"/>
                <a:cs typeface="Times New Roman" panose="02020603050405020304" pitchFamily="18" charset="0"/>
              </a:rPr>
              <a:t>Όμως το </a:t>
            </a:r>
            <a:r>
              <a:rPr lang="en-US" altLang="en-US" sz="1800" dirty="0">
                <a:latin typeface="Times New Roman" panose="02020603050405020304" pitchFamily="18" charset="0"/>
                <a:cs typeface="Times New Roman" panose="02020603050405020304" pitchFamily="18" charset="0"/>
              </a:rPr>
              <a:t>stock </a:t>
            </a:r>
            <a:r>
              <a:rPr lang="el-GR" altLang="en-US" sz="1800" dirty="0">
                <a:latin typeface="Times New Roman" panose="02020603050405020304" pitchFamily="18" charset="0"/>
                <a:cs typeface="Times New Roman" panose="02020603050405020304" pitchFamily="18" charset="0"/>
              </a:rPr>
              <a:t>διάλυμα προήλθε από καύση 0,90 γραμμάρια ξηρού φυτικού ιστού.</a:t>
            </a:r>
          </a:p>
          <a:p>
            <a:pPr>
              <a:buClr>
                <a:srgbClr val="C00000"/>
              </a:buClr>
              <a:buNone/>
            </a:pPr>
            <a:r>
              <a:rPr lang="el-GR" altLang="en-US" sz="1800" dirty="0">
                <a:latin typeface="Times New Roman" panose="02020603050405020304" pitchFamily="18" charset="0"/>
                <a:cs typeface="Times New Roman" panose="02020603050405020304" pitchFamily="18" charset="0"/>
              </a:rPr>
              <a:t>Άρα τα 900 </a:t>
            </a:r>
            <a:r>
              <a:rPr lang="en-US" altLang="en-US" sz="1800" dirty="0">
                <a:latin typeface="Times New Roman" panose="02020603050405020304" pitchFamily="18" charset="0"/>
                <a:cs typeface="Times New Roman" panose="02020603050405020304" pitchFamily="18" charset="0"/>
              </a:rPr>
              <a:t>mg </a:t>
            </a:r>
            <a:r>
              <a:rPr lang="el-GR" altLang="en-US" sz="1800" dirty="0">
                <a:latin typeface="Times New Roman" panose="02020603050405020304" pitchFamily="18" charset="0"/>
                <a:cs typeface="Times New Roman" panose="02020603050405020304" pitchFamily="18" charset="0"/>
              </a:rPr>
              <a:t>ξηρού φυτικού ιστού περιέχουν 2 </a:t>
            </a:r>
            <a:r>
              <a:rPr lang="en-US" altLang="en-US" sz="1800" dirty="0">
                <a:latin typeface="Times New Roman" panose="02020603050405020304" pitchFamily="18" charset="0"/>
                <a:cs typeface="Times New Roman" panose="02020603050405020304" pitchFamily="18" charset="0"/>
              </a:rPr>
              <a:t>mg </a:t>
            </a:r>
            <a:r>
              <a:rPr lang="el-GR" altLang="en-US" sz="1800" dirty="0">
                <a:latin typeface="Times New Roman" panose="02020603050405020304" pitchFamily="18" charset="0"/>
                <a:cs typeface="Times New Roman" panose="02020603050405020304" pitchFamily="18" charset="0"/>
              </a:rPr>
              <a:t>στοιχείου Α</a:t>
            </a:r>
          </a:p>
          <a:p>
            <a:pPr>
              <a:buClr>
                <a:srgbClr val="C00000"/>
              </a:buClr>
              <a:buNone/>
            </a:pPr>
            <a:r>
              <a:rPr lang="el-GR" altLang="en-US" sz="1800" dirty="0">
                <a:latin typeface="Times New Roman" panose="02020603050405020304" pitchFamily="18" charset="0"/>
                <a:cs typeface="Times New Roman" panose="02020603050405020304" pitchFamily="18" charset="0"/>
              </a:rPr>
              <a:t>Τα        100 γραμμάρια ξηρού </a:t>
            </a:r>
            <a:r>
              <a:rPr lang="el-GR" altLang="en-US" sz="1800" dirty="0" err="1">
                <a:latin typeface="Times New Roman" panose="02020603050405020304" pitchFamily="18" charset="0"/>
                <a:cs typeface="Times New Roman" panose="02020603050405020304" pitchFamily="18" charset="0"/>
              </a:rPr>
              <a:t>φυτικοκύ</a:t>
            </a:r>
            <a:r>
              <a:rPr lang="el-GR" altLang="en-US" sz="1800" dirty="0">
                <a:latin typeface="Times New Roman" panose="02020603050405020304" pitchFamily="18" charset="0"/>
                <a:cs typeface="Times New Roman" panose="02020603050405020304" pitchFamily="18" charset="0"/>
              </a:rPr>
              <a:t> ιστού                  Υ?</a:t>
            </a:r>
          </a:p>
          <a:p>
            <a:pPr>
              <a:buClr>
                <a:srgbClr val="C00000"/>
              </a:buClr>
              <a:buNone/>
            </a:pPr>
            <a:r>
              <a:rPr lang="el-GR" altLang="en-US" sz="1800" dirty="0">
                <a:latin typeface="Times New Roman" panose="02020603050405020304" pitchFamily="18" charset="0"/>
                <a:cs typeface="Times New Roman" panose="02020603050405020304" pitchFamily="18" charset="0"/>
              </a:rPr>
              <a:t>Υ=2*100/</a:t>
            </a:r>
            <a:r>
              <a:rPr lang="en-US" altLang="en-US" sz="1800" dirty="0">
                <a:latin typeface="Times New Roman" panose="02020603050405020304" pitchFamily="18" charset="0"/>
                <a:cs typeface="Times New Roman" panose="02020603050405020304" pitchFamily="18" charset="0"/>
              </a:rPr>
              <a:t>9</a:t>
            </a:r>
            <a:r>
              <a:rPr lang="el-GR" altLang="en-US" sz="1800" dirty="0">
                <a:latin typeface="Times New Roman" panose="02020603050405020304" pitchFamily="18" charset="0"/>
                <a:cs typeface="Times New Roman" panose="02020603050405020304" pitchFamily="18" charset="0"/>
              </a:rPr>
              <a:t>0</a:t>
            </a:r>
            <a:r>
              <a:rPr lang="en-US" altLang="en-US" sz="1800" dirty="0">
                <a:latin typeface="Times New Roman" panose="02020603050405020304" pitchFamily="18" charset="0"/>
                <a:cs typeface="Times New Roman" panose="02020603050405020304" pitchFamily="18" charset="0"/>
              </a:rPr>
              <a:t>0=0.2</a:t>
            </a:r>
            <a:r>
              <a:rPr lang="el-GR" altLang="en-US" sz="1800" dirty="0">
                <a:latin typeface="Times New Roman" panose="02020603050405020304" pitchFamily="18" charset="0"/>
                <a:cs typeface="Times New Roman" panose="02020603050405020304" pitchFamily="18" charset="0"/>
              </a:rPr>
              <a:t>2</a:t>
            </a:r>
            <a:r>
              <a:rPr lang="en-US" altLang="en-US" sz="1800" dirty="0">
                <a:latin typeface="Times New Roman" panose="02020603050405020304" pitchFamily="18" charset="0"/>
                <a:cs typeface="Times New Roman" panose="02020603050405020304" pitchFamily="18" charset="0"/>
              </a:rPr>
              <a:t>mg </a:t>
            </a:r>
            <a:r>
              <a:rPr lang="el-GR" altLang="en-US" sz="1800" dirty="0">
                <a:latin typeface="Times New Roman" panose="02020603050405020304" pitchFamily="18" charset="0"/>
                <a:cs typeface="Times New Roman" panose="02020603050405020304" pitchFamily="18" charset="0"/>
              </a:rPr>
              <a:t>στοιχείου Α</a:t>
            </a:r>
          </a:p>
          <a:p>
            <a:pPr>
              <a:buClr>
                <a:srgbClr val="C00000"/>
              </a:buClr>
              <a:buNone/>
            </a:pPr>
            <a:r>
              <a:rPr lang="el-GR" altLang="en-US" sz="1800" b="1" dirty="0">
                <a:latin typeface="Times New Roman" panose="02020603050405020304" pitchFamily="18" charset="0"/>
                <a:cs typeface="Times New Roman" panose="02020603050405020304" pitchFamily="18" charset="0"/>
              </a:rPr>
              <a:t>Δηλαδή ο φυτικός ιστός περιέχει 0,22% επί του ξηρού βάρους το στοιχείο Α</a:t>
            </a:r>
          </a:p>
          <a:p>
            <a:pPr lvl="0"/>
            <a:endParaRPr lang="el-GR" sz="1800" dirty="0">
              <a:latin typeface="Times New Roman" panose="02020603050405020304" pitchFamily="18" charset="0"/>
              <a:cs typeface="Times New Roman" panose="02020603050405020304" pitchFamily="18" charset="0"/>
            </a:endParaRPr>
          </a:p>
          <a:p>
            <a:pPr lvl="0"/>
            <a:endParaRPr lang="el-G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00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575BFF4-94C0-E8FB-0A61-CA08D3214F39}"/>
              </a:ext>
            </a:extLst>
          </p:cNvPr>
          <p:cNvSpPr txBox="1"/>
          <p:nvPr/>
        </p:nvSpPr>
        <p:spPr>
          <a:xfrm>
            <a:off x="37289" y="489875"/>
            <a:ext cx="8991600" cy="1815882"/>
          </a:xfrm>
          <a:prstGeom prst="rect">
            <a:avLst/>
          </a:prstGeom>
          <a:noFill/>
        </p:spPr>
        <p:txBody>
          <a:bodyPr wrap="square">
            <a:spAutoFit/>
          </a:bodyPr>
          <a:lstStyle/>
          <a:p>
            <a:r>
              <a:rPr lang="el-GR" sz="1600" b="0" i="0" dirty="0">
                <a:effectLst/>
                <a:latin typeface="Times New Roman" panose="02020603050405020304" pitchFamily="18" charset="0"/>
                <a:cs typeface="Times New Roman" panose="02020603050405020304" pitchFamily="18" charset="0"/>
              </a:rPr>
              <a:t>Κατάταξη των χημικών στοιχείων κατά αύξοντα ατομικό αριθμό. Περιλαμβάνει επτά οριζόντιες γραμμές, οι οποίες ονομάζονται περίοδοι, και δεκαοκτώ κατακόρυφες στήλες, οι οποίες ονομάζονται ομάδες.</a:t>
            </a:r>
          </a:p>
          <a:p>
            <a:endParaRPr lang="el-GR" sz="1600" b="0" i="0" dirty="0">
              <a:effectLst/>
              <a:latin typeface="Times New Roman" panose="02020603050405020304" pitchFamily="18" charset="0"/>
              <a:cs typeface="Times New Roman" panose="02020603050405020304" pitchFamily="18" charset="0"/>
            </a:endParaRPr>
          </a:p>
          <a:p>
            <a:r>
              <a:rPr lang="el-GR" sz="1600" b="0" i="0" dirty="0">
                <a:effectLst/>
                <a:latin typeface="Times New Roman" panose="02020603050405020304" pitchFamily="18" charset="0"/>
                <a:cs typeface="Times New Roman" panose="02020603050405020304" pitchFamily="18" charset="0"/>
              </a:rPr>
              <a:t>Όταν μελετώνται τα στοιχεία κατ' αύξοντα ατομικό αριθμό παρατηρείται μια σχετικά κανονική επανάληψη, δηλαδή μια περιοδικότητα, στις ιδιότητές τους. Τα στοιχεία που βρίσκονται στην ίδια ομάδα έχουν παρόμοιες χημικές ιδιότητες, ενώ οι ιδιότητες των στοιχείων που βρίσκονται σε μία περίοδο μεταβάλλονται προοδευτικά και έτσι οδηγούμαστε στο νόμο της περιοδικότητας.</a:t>
            </a:r>
            <a:endParaRPr lang="el-GR" sz="1600" dirty="0">
              <a:latin typeface="Times New Roman" panose="02020603050405020304" pitchFamily="18" charset="0"/>
              <a:cs typeface="Times New Roman" panose="02020603050405020304" pitchFamily="18" charset="0"/>
            </a:endParaRPr>
          </a:p>
        </p:txBody>
      </p:sp>
      <p:sp>
        <p:nvSpPr>
          <p:cNvPr id="10" name="Rectangle 5">
            <a:extLst>
              <a:ext uri="{FF2B5EF4-FFF2-40B4-BE49-F238E27FC236}">
                <a16:creationId xmlns:a16="http://schemas.microsoft.com/office/drawing/2014/main" id="{61BFA5E2-B62A-E383-0B35-A4212E2D5DE8}"/>
              </a:ext>
            </a:extLst>
          </p:cNvPr>
          <p:cNvSpPr>
            <a:spLocks noGrp="1" noChangeArrowheads="1"/>
          </p:cNvSpPr>
          <p:nvPr>
            <p:ph type="title"/>
          </p:nvPr>
        </p:nvSpPr>
        <p:spPr>
          <a:xfrm>
            <a:off x="0" y="-9728"/>
            <a:ext cx="8407400" cy="472282"/>
          </a:xfrm>
        </p:spPr>
        <p:txBody>
          <a:bodyPr/>
          <a:lstStyle/>
          <a:p>
            <a:pPr algn="l">
              <a:defRPr/>
            </a:pPr>
            <a:r>
              <a:rPr lang="el-GR" altLang="en-US" sz="2400" b="1" dirty="0">
                <a:latin typeface="Times New Roman" panose="02020603050405020304" pitchFamily="18" charset="0"/>
                <a:cs typeface="Times New Roman" panose="02020603050405020304" pitchFamily="18" charset="0"/>
              </a:rPr>
              <a:t>Περιοδικός Πίνακας</a:t>
            </a:r>
          </a:p>
        </p:txBody>
      </p:sp>
      <p:pic>
        <p:nvPicPr>
          <p:cNvPr id="3" name="Picture 2">
            <a:extLst>
              <a:ext uri="{FF2B5EF4-FFF2-40B4-BE49-F238E27FC236}">
                <a16:creationId xmlns:a16="http://schemas.microsoft.com/office/drawing/2014/main" id="{53B2BCD1-5064-059A-229F-EC4FF2C2E047}"/>
              </a:ext>
            </a:extLst>
          </p:cNvPr>
          <p:cNvPicPr>
            <a:picLocks noChangeAspect="1"/>
          </p:cNvPicPr>
          <p:nvPr/>
        </p:nvPicPr>
        <p:blipFill>
          <a:blip r:embed="rId2"/>
          <a:stretch>
            <a:fillRect/>
          </a:stretch>
        </p:blipFill>
        <p:spPr>
          <a:xfrm>
            <a:off x="1403648" y="2360678"/>
            <a:ext cx="7740352" cy="4554555"/>
          </a:xfrm>
          <a:prstGeom prst="rect">
            <a:avLst/>
          </a:prstGeom>
        </p:spPr>
      </p:pic>
    </p:spTree>
    <p:extLst>
      <p:ext uri="{BB962C8B-B14F-4D97-AF65-F5344CB8AC3E}">
        <p14:creationId xmlns:p14="http://schemas.microsoft.com/office/powerpoint/2010/main" val="3570637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72492"/>
            <a:ext cx="8964488" cy="1384300"/>
          </a:xfrm>
        </p:spPr>
        <p:txBody>
          <a:bodyPr>
            <a:normAutofit/>
          </a:bodyPr>
          <a:lstStyle/>
          <a:p>
            <a:pPr>
              <a:defRPr/>
            </a:pPr>
            <a:r>
              <a:rPr lang="el-GR" altLang="en-US" sz="2800" b="1" dirty="0">
                <a:solidFill>
                  <a:schemeClr val="tx1"/>
                </a:solidFill>
                <a:latin typeface="Times New Roman" panose="02020603050405020304" pitchFamily="18" charset="0"/>
                <a:cs typeface="Times New Roman" panose="02020603050405020304" pitchFamily="18" charset="0"/>
              </a:rPr>
              <a:t> </a:t>
            </a:r>
            <a:r>
              <a:rPr lang="el-GR" altLang="en-US" sz="2800" dirty="0">
                <a:latin typeface="Times New Roman" panose="02020603050405020304" pitchFamily="18" charset="0"/>
                <a:cs typeface="Times New Roman" panose="02020603050405020304" pitchFamily="18" charset="0"/>
              </a:rPr>
              <a:t>Αναλύσεις στο </a:t>
            </a:r>
            <a:r>
              <a:rPr lang="en-US" altLang="en-US" sz="2800" dirty="0">
                <a:latin typeface="Times New Roman" panose="02020603050405020304" pitchFamily="18" charset="0"/>
                <a:cs typeface="Times New Roman" panose="02020603050405020304" pitchFamily="18" charset="0"/>
              </a:rPr>
              <a:t>stock </a:t>
            </a:r>
            <a:r>
              <a:rPr lang="el-GR" altLang="en-US" sz="2800" dirty="0">
                <a:latin typeface="Times New Roman" panose="02020603050405020304" pitchFamily="18" charset="0"/>
                <a:cs typeface="Times New Roman" panose="02020603050405020304" pitchFamily="18" charset="0"/>
              </a:rPr>
              <a:t>διάλυμα</a:t>
            </a:r>
            <a:endParaRPr lang="el-GR" altLang="en-US" sz="2800" dirty="0">
              <a:solidFill>
                <a:schemeClr val="tx1"/>
              </a:solidFill>
              <a:latin typeface="Times New Roman" panose="02020603050405020304" pitchFamily="18" charset="0"/>
              <a:cs typeface="Times New Roman" panose="02020603050405020304" pitchFamily="18" charset="0"/>
            </a:endParaRPr>
          </a:p>
        </p:txBody>
      </p:sp>
      <p:sp>
        <p:nvSpPr>
          <p:cNvPr id="3075" name="Rectangle 3"/>
          <p:cNvSpPr>
            <a:spLocks noGrp="1" noChangeArrowheads="1"/>
          </p:cNvSpPr>
          <p:nvPr>
            <p:ph idx="1"/>
          </p:nvPr>
        </p:nvSpPr>
        <p:spPr>
          <a:xfrm>
            <a:off x="85093" y="1119267"/>
            <a:ext cx="8794301" cy="2813789"/>
          </a:xfrm>
        </p:spPr>
        <p:txBody>
          <a:bodyPr>
            <a:noAutofit/>
          </a:bodyPr>
          <a:lstStyle/>
          <a:p>
            <a:pPr lvl="0">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Κλασική χημική ανάλυση: Ογκομετρική μέθοδος </a:t>
            </a:r>
          </a:p>
          <a:p>
            <a:pPr lvl="0">
              <a:buFont typeface="Wingdings" panose="05000000000000000000" pitchFamily="2" charset="2"/>
              <a:buChar char="ü"/>
            </a:pPr>
            <a:endParaRPr lang="el-GR" sz="18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Ενόργανη χημική ανάλυση:</a:t>
            </a:r>
          </a:p>
          <a:p>
            <a:pPr marL="1822450" lvl="0" indent="-285750">
              <a:buFont typeface="Wingdings" panose="05000000000000000000" pitchFamily="2" charset="2"/>
              <a:buChar char="§"/>
            </a:pPr>
            <a:r>
              <a:rPr lang="el-GR" sz="1800" dirty="0" err="1">
                <a:latin typeface="Times New Roman" panose="02020603050405020304" pitchFamily="18" charset="0"/>
                <a:cs typeface="Times New Roman" panose="02020603050405020304" pitchFamily="18" charset="0"/>
              </a:rPr>
              <a:t>Φλογοφωτόμετρο</a:t>
            </a:r>
            <a:endParaRPr lang="el-GR" sz="1800" dirty="0">
              <a:latin typeface="Times New Roman" panose="02020603050405020304" pitchFamily="18" charset="0"/>
              <a:cs typeface="Times New Roman" panose="02020603050405020304" pitchFamily="18" charset="0"/>
            </a:endParaRPr>
          </a:p>
          <a:p>
            <a:pPr marL="1822450" lvl="0" indent="-285750">
              <a:buFont typeface="Wingdings" panose="05000000000000000000" pitchFamily="2" charset="2"/>
              <a:buChar char="§"/>
            </a:pPr>
            <a:r>
              <a:rPr lang="el-GR" sz="1800" dirty="0">
                <a:latin typeface="Times New Roman" panose="02020603050405020304" pitchFamily="18" charset="0"/>
                <a:cs typeface="Times New Roman" panose="02020603050405020304" pitchFamily="18" charset="0"/>
              </a:rPr>
              <a:t>Φασματοφωτόμετρο</a:t>
            </a:r>
          </a:p>
          <a:p>
            <a:pPr marL="1822450" lvl="0" indent="-285750">
              <a:buFont typeface="Wingdings" panose="05000000000000000000" pitchFamily="2" charset="2"/>
              <a:buChar char="§"/>
            </a:pPr>
            <a:r>
              <a:rPr lang="el-GR" sz="1800" dirty="0">
                <a:latin typeface="Times New Roman" panose="02020603050405020304" pitchFamily="18" charset="0"/>
                <a:cs typeface="Times New Roman" panose="02020603050405020304" pitchFamily="18" charset="0"/>
              </a:rPr>
              <a:t>Φασματοφωτόμετρο Ατομικής Απορρόφησης</a:t>
            </a:r>
          </a:p>
          <a:p>
            <a:pPr marL="1822450" lvl="0" indent="-285750">
              <a:buFont typeface="Wingdings" panose="05000000000000000000" pitchFamily="2" charset="2"/>
              <a:buChar char="§"/>
            </a:pPr>
            <a:r>
              <a:rPr lang="el-GR" sz="1800" dirty="0">
                <a:latin typeface="Times New Roman" panose="02020603050405020304" pitchFamily="18" charset="0"/>
                <a:cs typeface="Times New Roman" panose="02020603050405020304" pitchFamily="18" charset="0"/>
              </a:rPr>
              <a:t>Φασματοφωτόμετρο Πλάσματος</a:t>
            </a:r>
          </a:p>
          <a:p>
            <a:pPr marL="1822450" lvl="0" indent="-285750">
              <a:buFont typeface="Wingdings" panose="05000000000000000000" pitchFamily="2" charset="2"/>
              <a:buChar char="§"/>
            </a:pPr>
            <a:r>
              <a:rPr lang="el-GR" sz="1800" dirty="0">
                <a:latin typeface="Times New Roman" panose="02020603050405020304" pitchFamily="18" charset="0"/>
                <a:cs typeface="Times New Roman" panose="02020603050405020304" pitchFamily="18" charset="0"/>
              </a:rPr>
              <a:t>Αυτόματοι Αναλυτές</a:t>
            </a:r>
          </a:p>
          <a:p>
            <a:pPr lvl="0">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 Τα </a:t>
            </a:r>
            <a:r>
              <a:rPr lang="el-GR" sz="1800" dirty="0" err="1">
                <a:latin typeface="Times New Roman" panose="02020603050405020304" pitchFamily="18" charset="0"/>
                <a:cs typeface="Times New Roman" panose="02020603050405020304" pitchFamily="18" charset="0"/>
              </a:rPr>
              <a:t>μακροστοιχεία</a:t>
            </a:r>
            <a:r>
              <a:rPr lang="el-GR" sz="1800" dirty="0">
                <a:latin typeface="Times New Roman" panose="02020603050405020304" pitchFamily="18" charset="0"/>
                <a:cs typeface="Times New Roman" panose="02020603050405020304" pitchFamily="18" charset="0"/>
              </a:rPr>
              <a:t> εκφράζονται σ επί τοις % επί της ξηρής ουσίας των φυτικών ιστών </a:t>
            </a:r>
          </a:p>
          <a:p>
            <a:pPr lvl="0">
              <a:buFont typeface="Wingdings" panose="05000000000000000000" pitchFamily="2" charset="2"/>
              <a:buChar char="ü"/>
            </a:pPr>
            <a:endParaRPr lang="el-GR" sz="18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Τα ιχνοστοιχεία εκφράζονται σε μέρη στο εκατομμύριο (</a:t>
            </a:r>
            <a:r>
              <a:rPr lang="el-GR" sz="1800" dirty="0" err="1">
                <a:latin typeface="Times New Roman" panose="02020603050405020304" pitchFamily="18" charset="0"/>
                <a:cs typeface="Times New Roman" panose="02020603050405020304" pitchFamily="18" charset="0"/>
              </a:rPr>
              <a:t>ppm</a:t>
            </a:r>
            <a:r>
              <a:rPr lang="el-GR" sz="1800" dirty="0">
                <a:latin typeface="Times New Roman" panose="02020603050405020304" pitchFamily="18" charset="0"/>
                <a:cs typeface="Times New Roman" panose="02020603050405020304" pitchFamily="18" charset="0"/>
              </a:rPr>
              <a:t>) επί της ξηρής ουσίας των φυτικών ιστών</a:t>
            </a:r>
          </a:p>
          <a:p>
            <a:pPr lvl="0">
              <a:buFont typeface="Wingdings" panose="05000000000000000000" pitchFamily="2" charset="2"/>
              <a:buChar char="ü"/>
            </a:pPr>
            <a:endParaRPr lang="el-GR" sz="1800" dirty="0">
              <a:latin typeface="Times New Roman" panose="02020603050405020304" pitchFamily="18" charset="0"/>
              <a:cs typeface="Times New Roman" panose="02020603050405020304" pitchFamily="18" charset="0"/>
            </a:endParaRPr>
          </a:p>
          <a:p>
            <a:pPr lvl="0"/>
            <a:endParaRPr lang="el-GR" sz="1800" dirty="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179512" y="1124744"/>
            <a:ext cx="8964488" cy="0"/>
          </a:xfrm>
          <a:prstGeom prst="line">
            <a:avLst/>
          </a:prstGeom>
          <a:ln w="9525"/>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2">
            <a:duotone>
              <a:schemeClr val="bg2">
                <a:shade val="45000"/>
                <a:satMod val="135000"/>
              </a:schemeClr>
              <a:prstClr val="white"/>
            </a:duotone>
          </a:blip>
          <a:srcRect l="60569" t="15001" r="5900" b="23400"/>
          <a:stretch/>
        </p:blipFill>
        <p:spPr>
          <a:xfrm>
            <a:off x="8141565" y="104182"/>
            <a:ext cx="848272" cy="876547"/>
          </a:xfrm>
          <a:prstGeom prst="rect">
            <a:avLst/>
          </a:prstGeom>
        </p:spPr>
      </p:pic>
    </p:spTree>
    <p:extLst>
      <p:ext uri="{BB962C8B-B14F-4D97-AF65-F5344CB8AC3E}">
        <p14:creationId xmlns:p14="http://schemas.microsoft.com/office/powerpoint/2010/main" val="4239173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72492"/>
            <a:ext cx="8964488" cy="1384300"/>
          </a:xfrm>
        </p:spPr>
        <p:txBody>
          <a:bodyPr>
            <a:normAutofit/>
          </a:bodyPr>
          <a:lstStyle/>
          <a:p>
            <a:pPr>
              <a:defRPr/>
            </a:pPr>
            <a:r>
              <a:rPr lang="el-GR" altLang="en-US" sz="2800" b="1" dirty="0">
                <a:solidFill>
                  <a:schemeClr val="tx1"/>
                </a:solidFill>
                <a:latin typeface="Times New Roman" panose="02020603050405020304" pitchFamily="18" charset="0"/>
                <a:cs typeface="Times New Roman" panose="02020603050405020304" pitchFamily="18" charset="0"/>
              </a:rPr>
              <a:t> </a:t>
            </a:r>
            <a:r>
              <a:rPr lang="el-GR" altLang="en-US" sz="2800" dirty="0">
                <a:latin typeface="Times New Roman" panose="02020603050405020304" pitchFamily="18" charset="0"/>
                <a:cs typeface="Times New Roman" panose="02020603050405020304" pitchFamily="18" charset="0"/>
              </a:rPr>
              <a:t>Παράδειγμα αποτελέσματος αναλύσεων</a:t>
            </a:r>
            <a:endParaRPr lang="el-GR" altLang="en-US" sz="2800" dirty="0">
              <a:solidFill>
                <a:schemeClr val="tx1"/>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179512" y="1124744"/>
            <a:ext cx="8964488" cy="0"/>
          </a:xfrm>
          <a:prstGeom prst="line">
            <a:avLst/>
          </a:prstGeom>
          <a:ln w="9525"/>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2">
            <a:duotone>
              <a:schemeClr val="bg2">
                <a:shade val="45000"/>
                <a:satMod val="135000"/>
              </a:schemeClr>
              <a:prstClr val="white"/>
            </a:duotone>
          </a:blip>
          <a:srcRect l="60569" t="15001" r="5900" b="23400"/>
          <a:stretch/>
        </p:blipFill>
        <p:spPr>
          <a:xfrm>
            <a:off x="8141565" y="104182"/>
            <a:ext cx="848272" cy="876547"/>
          </a:xfrm>
          <a:prstGeom prst="rect">
            <a:avLst/>
          </a:prstGeom>
        </p:spPr>
      </p:pic>
      <p:pic>
        <p:nvPicPr>
          <p:cNvPr id="8" name="Content Placeholder 3"/>
          <p:cNvPicPr>
            <a:picLocks noGrp="1" noChangeAspect="1"/>
          </p:cNvPicPr>
          <p:nvPr>
            <p:ph idx="1"/>
          </p:nvPr>
        </p:nvPicPr>
        <p:blipFill>
          <a:blip r:embed="rId3"/>
          <a:stretch>
            <a:fillRect/>
          </a:stretch>
        </p:blipFill>
        <p:spPr>
          <a:xfrm>
            <a:off x="255266" y="1625102"/>
            <a:ext cx="8757695" cy="3350706"/>
          </a:xfrm>
          <a:prstGeom prst="rect">
            <a:avLst/>
          </a:prstGeom>
        </p:spPr>
      </p:pic>
    </p:spTree>
    <p:extLst>
      <p:ext uri="{BB962C8B-B14F-4D97-AF65-F5344CB8AC3E}">
        <p14:creationId xmlns:p14="http://schemas.microsoft.com/office/powerpoint/2010/main" val="849911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72492"/>
            <a:ext cx="8964488" cy="1384300"/>
          </a:xfrm>
        </p:spPr>
        <p:txBody>
          <a:bodyPr>
            <a:normAutofit/>
          </a:bodyPr>
          <a:lstStyle/>
          <a:p>
            <a:pPr>
              <a:defRPr/>
            </a:pPr>
            <a:r>
              <a:rPr lang="el-GR" altLang="en-US" sz="2800" b="1" dirty="0">
                <a:solidFill>
                  <a:schemeClr val="tx1"/>
                </a:solidFill>
                <a:latin typeface="Times New Roman" panose="02020603050405020304" pitchFamily="18" charset="0"/>
                <a:cs typeface="Times New Roman" panose="02020603050405020304" pitchFamily="18" charset="0"/>
              </a:rPr>
              <a:t> </a:t>
            </a:r>
            <a:r>
              <a:rPr lang="el-GR" altLang="en-US" sz="2800" dirty="0">
                <a:latin typeface="Times New Roman" panose="02020603050405020304" pitchFamily="18" charset="0"/>
                <a:cs typeface="Times New Roman" panose="02020603050405020304" pitchFamily="18" charset="0"/>
              </a:rPr>
              <a:t>Πιθανές ερωτήσεις</a:t>
            </a:r>
            <a:endParaRPr lang="el-GR" altLang="en-US" sz="2800" dirty="0">
              <a:solidFill>
                <a:schemeClr val="tx1"/>
              </a:solidFill>
              <a:latin typeface="Times New Roman" panose="02020603050405020304" pitchFamily="18" charset="0"/>
              <a:cs typeface="Times New Roman" panose="02020603050405020304" pitchFamily="18" charset="0"/>
            </a:endParaRPr>
          </a:p>
        </p:txBody>
      </p:sp>
      <p:sp>
        <p:nvSpPr>
          <p:cNvPr id="3075" name="Rectangle 3"/>
          <p:cNvSpPr>
            <a:spLocks noGrp="1" noChangeArrowheads="1"/>
          </p:cNvSpPr>
          <p:nvPr>
            <p:ph idx="1"/>
          </p:nvPr>
        </p:nvSpPr>
        <p:spPr>
          <a:xfrm>
            <a:off x="114554" y="1556792"/>
            <a:ext cx="8735379" cy="4351338"/>
          </a:xfrm>
        </p:spPr>
        <p:txBody>
          <a:bodyPr>
            <a:noAutofit/>
          </a:bodyPr>
          <a:lstStyle/>
          <a:p>
            <a:pPr marL="342900" lvl="0" indent="-342900">
              <a:buFont typeface="+mj-lt"/>
              <a:buAutoNum type="arabicPeriod"/>
            </a:pPr>
            <a:r>
              <a:rPr lang="el-GR" sz="1800" dirty="0">
                <a:latin typeface="Times New Roman" panose="02020603050405020304" pitchFamily="18" charset="0"/>
                <a:cs typeface="Times New Roman" panose="02020603050405020304" pitchFamily="18" charset="0"/>
              </a:rPr>
              <a:t>Περιγράψτε τη μεταχείριση των φυτικών δειγμάτων έως το εργαστήριο.</a:t>
            </a:r>
          </a:p>
          <a:p>
            <a:pPr marL="342900" lvl="0" indent="-342900">
              <a:buFont typeface="+mj-lt"/>
              <a:buAutoNum type="arabicPeriod"/>
            </a:pPr>
            <a:r>
              <a:rPr lang="el-GR" sz="1800" dirty="0">
                <a:latin typeface="Times New Roman" panose="02020603050405020304" pitchFamily="18" charset="0"/>
                <a:cs typeface="Times New Roman" panose="02020603050405020304" pitchFamily="18" charset="0"/>
              </a:rPr>
              <a:t>Περιγράψτε την προετοιμασία δειγμάτων στο εργαστήριο πριν από την ανάλυση</a:t>
            </a:r>
          </a:p>
          <a:p>
            <a:pPr marL="342900" lvl="0" indent="-342900">
              <a:buFont typeface="+mj-lt"/>
              <a:buAutoNum type="arabicPeriod"/>
            </a:pPr>
            <a:r>
              <a:rPr lang="el-GR" sz="1800" dirty="0">
                <a:latin typeface="Times New Roman" panose="02020603050405020304" pitchFamily="18" charset="0"/>
                <a:cs typeface="Times New Roman" panose="02020603050405020304" pitchFamily="18" charset="0"/>
              </a:rPr>
              <a:t>Διαδικασία και υπολογισμοί για τον προσδιορισμό της υγρασίας στο φυτικό δείγμα.</a:t>
            </a:r>
          </a:p>
          <a:p>
            <a:pPr marL="342900" lvl="0" indent="-342900">
              <a:buFont typeface="+mj-lt"/>
              <a:buAutoNum type="arabicPeriod"/>
            </a:pPr>
            <a:r>
              <a:rPr lang="el-GR" sz="1800" dirty="0">
                <a:latin typeface="Times New Roman" panose="02020603050405020304" pitchFamily="18" charset="0"/>
                <a:cs typeface="Times New Roman" panose="02020603050405020304" pitchFamily="18" charset="0"/>
              </a:rPr>
              <a:t>Με ποιους τρόπους γίνεται η καύση του δείγματος. Περιγράψτε την υγρή ή ξηρή καύση.</a:t>
            </a:r>
          </a:p>
          <a:p>
            <a:pPr marL="342900" lvl="0" indent="-342900">
              <a:buFont typeface="+mj-lt"/>
              <a:buAutoNum type="arabicPeriod"/>
            </a:pPr>
            <a:r>
              <a:rPr lang="el-GR" sz="1800" dirty="0">
                <a:latin typeface="Times New Roman" panose="02020603050405020304" pitchFamily="18" charset="0"/>
                <a:cs typeface="Times New Roman" panose="02020603050405020304" pitchFamily="18" charset="0"/>
              </a:rPr>
              <a:t>Πως εκφράζονται τα τελικά αποτελέσματα για στοιχεία και ιχνοστοιχεία?</a:t>
            </a:r>
          </a:p>
          <a:p>
            <a:pPr marL="342900" lvl="0" indent="-342900">
              <a:buFont typeface="+mj-lt"/>
              <a:buAutoNum type="arabicPeriod"/>
            </a:pPr>
            <a:endParaRPr lang="el-GR" sz="1800" dirty="0">
              <a:latin typeface="Times New Roman" panose="02020603050405020304" pitchFamily="18" charset="0"/>
              <a:cs typeface="Times New Roman" panose="02020603050405020304" pitchFamily="18" charset="0"/>
            </a:endParaRPr>
          </a:p>
          <a:p>
            <a:pPr marL="342900" lvl="0" indent="-342900">
              <a:buFont typeface="+mj-lt"/>
              <a:buAutoNum type="arabicPeriod"/>
            </a:pPr>
            <a:endParaRPr lang="el-GR" sz="1800" dirty="0">
              <a:latin typeface="Times New Roman" panose="02020603050405020304" pitchFamily="18" charset="0"/>
              <a:cs typeface="Times New Roman" panose="02020603050405020304" pitchFamily="18" charset="0"/>
            </a:endParaRPr>
          </a:p>
          <a:p>
            <a:pPr marL="342900" lvl="0" indent="-342900">
              <a:buFont typeface="+mj-lt"/>
              <a:buAutoNum type="arabicPeriod"/>
            </a:pPr>
            <a:endParaRPr lang="el-GR" sz="1800" dirty="0">
              <a:latin typeface="Times New Roman" panose="02020603050405020304" pitchFamily="18" charset="0"/>
              <a:cs typeface="Times New Roman" panose="02020603050405020304" pitchFamily="18" charset="0"/>
            </a:endParaRPr>
          </a:p>
          <a:p>
            <a:pPr lvl="0"/>
            <a:endParaRPr lang="el-GR" sz="1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duotone>
              <a:schemeClr val="bg2">
                <a:shade val="45000"/>
                <a:satMod val="135000"/>
              </a:schemeClr>
              <a:prstClr val="white"/>
            </a:duotone>
          </a:blip>
          <a:srcRect l="60569" t="15001" r="5900" b="23400"/>
          <a:stretch/>
        </p:blipFill>
        <p:spPr>
          <a:xfrm>
            <a:off x="8141565" y="104182"/>
            <a:ext cx="848272" cy="876547"/>
          </a:xfrm>
          <a:prstGeom prst="rect">
            <a:avLst/>
          </a:prstGeom>
        </p:spPr>
      </p:pic>
    </p:spTree>
    <p:extLst>
      <p:ext uri="{BB962C8B-B14F-4D97-AF65-F5344CB8AC3E}">
        <p14:creationId xmlns:p14="http://schemas.microsoft.com/office/powerpoint/2010/main" val="4205055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2996952"/>
            <a:ext cx="6858000" cy="1307480"/>
          </a:xfrm>
        </p:spPr>
        <p:txBody>
          <a:bodyPr>
            <a:normAutofit fontScale="90000"/>
          </a:bodyPr>
          <a:lstStyle/>
          <a:p>
            <a:r>
              <a:rPr lang="el-GR" dirty="0">
                <a:latin typeface="Times New Roman" panose="02020603050405020304" pitchFamily="18" charset="0"/>
                <a:cs typeface="Times New Roman" panose="02020603050405020304" pitchFamily="18" charset="0"/>
              </a:rPr>
              <a:t>Σας ευχαριστώ για την προσοχή σας</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60569" t="15001" r="5900" b="23400"/>
          <a:stretch/>
        </p:blipFill>
        <p:spPr>
          <a:xfrm>
            <a:off x="3491880" y="548680"/>
            <a:ext cx="2229926" cy="2304256"/>
          </a:xfrm>
          <a:prstGeom prst="rect">
            <a:avLst/>
          </a:prstGeom>
        </p:spPr>
      </p:pic>
    </p:spTree>
    <p:extLst>
      <p:ext uri="{BB962C8B-B14F-4D97-AF65-F5344CB8AC3E}">
        <p14:creationId xmlns:p14="http://schemas.microsoft.com/office/powerpoint/2010/main" val="427175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72492"/>
            <a:ext cx="8964488" cy="1384300"/>
          </a:xfrm>
        </p:spPr>
        <p:txBody>
          <a:bodyPr>
            <a:normAutofit/>
          </a:bodyPr>
          <a:lstStyle/>
          <a:p>
            <a:pPr>
              <a:defRPr/>
            </a:pPr>
            <a:r>
              <a:rPr lang="el-GR" altLang="en-US" sz="2800" b="1" dirty="0">
                <a:solidFill>
                  <a:schemeClr val="tx1"/>
                </a:solidFill>
                <a:latin typeface="Times New Roman" panose="02020603050405020304" pitchFamily="18" charset="0"/>
                <a:cs typeface="Times New Roman" panose="02020603050405020304" pitchFamily="18" charset="0"/>
              </a:rPr>
              <a:t> </a:t>
            </a:r>
            <a:r>
              <a:rPr lang="el-GR" altLang="en-US" sz="3200" b="1" dirty="0">
                <a:latin typeface="Times New Roman" panose="02020603050405020304" pitchFamily="18" charset="0"/>
                <a:cs typeface="Times New Roman" panose="02020603050405020304" pitchFamily="18" charset="0"/>
              </a:rPr>
              <a:t>Απαραίτητα θρεπτικά στοιχεία</a:t>
            </a:r>
            <a:r>
              <a:rPr lang="en-US" altLang="en-US" sz="3200" b="1" dirty="0">
                <a:latin typeface="Times New Roman" panose="02020603050405020304" pitchFamily="18" charset="0"/>
                <a:cs typeface="Times New Roman" panose="02020603050405020304" pitchFamily="18" charset="0"/>
              </a:rPr>
              <a:t>!!!!!</a:t>
            </a:r>
            <a:endParaRPr lang="el-GR" altLang="en-US" sz="3200" b="1"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duotone>
              <a:schemeClr val="bg2">
                <a:shade val="45000"/>
                <a:satMod val="135000"/>
              </a:schemeClr>
              <a:prstClr val="white"/>
            </a:duotone>
          </a:blip>
          <a:srcRect l="60569" t="15001" r="5900" b="23400"/>
          <a:stretch/>
        </p:blipFill>
        <p:spPr>
          <a:xfrm>
            <a:off x="8141565" y="104182"/>
            <a:ext cx="848272" cy="876547"/>
          </a:xfrm>
          <a:prstGeom prst="rect">
            <a:avLst/>
          </a:prstGeom>
        </p:spPr>
      </p:pic>
      <p:sp>
        <p:nvSpPr>
          <p:cNvPr id="3" name="Rectangle 2"/>
          <p:cNvSpPr/>
          <p:nvPr/>
        </p:nvSpPr>
        <p:spPr>
          <a:xfrm>
            <a:off x="94381" y="1446680"/>
            <a:ext cx="3215011" cy="2031325"/>
          </a:xfrm>
          <a:prstGeom prst="rect">
            <a:avLst/>
          </a:prstGeom>
        </p:spPr>
        <p:txBody>
          <a:bodyPr wrap="square">
            <a:spAutoFit/>
          </a:bodyPr>
          <a:lstStyle/>
          <a:p>
            <a:pPr marL="285750" indent="-285750">
              <a:buFont typeface="Wingdings" panose="05000000000000000000" pitchFamily="2" charset="2"/>
              <a:buChar char="ü"/>
            </a:pPr>
            <a:r>
              <a:rPr lang="el-GR" dirty="0">
                <a:latin typeface="Palatino-Roman"/>
              </a:rPr>
              <a:t>Τα απαραίτητα θρεπτικά στοιχεία κατηγοριοποιούνται σε </a:t>
            </a:r>
            <a:r>
              <a:rPr lang="el-GR" dirty="0" err="1">
                <a:latin typeface="Palatino-Roman"/>
              </a:rPr>
              <a:t>μακρο</a:t>
            </a:r>
            <a:r>
              <a:rPr lang="el-GR" dirty="0">
                <a:latin typeface="Palatino-Roman"/>
              </a:rPr>
              <a:t>-θρεπτικά και </a:t>
            </a:r>
            <a:r>
              <a:rPr lang="el-GR" dirty="0" err="1">
                <a:latin typeface="Palatino-Roman"/>
              </a:rPr>
              <a:t>μίκρο</a:t>
            </a:r>
            <a:r>
              <a:rPr lang="el-GR" dirty="0">
                <a:latin typeface="Palatino-Roman"/>
              </a:rPr>
              <a:t>-θρεπτικά ανάλογα με την συγκέντρωσής τους στους φυτικούς ιστούς.</a:t>
            </a:r>
            <a:endParaRPr lang="en-US" dirty="0">
              <a:latin typeface="Palatino-Roman"/>
            </a:endParaRPr>
          </a:p>
        </p:txBody>
      </p:sp>
      <p:pic>
        <p:nvPicPr>
          <p:cNvPr id="6" name="Picture 5"/>
          <p:cNvPicPr>
            <a:picLocks noChangeAspect="1"/>
          </p:cNvPicPr>
          <p:nvPr/>
        </p:nvPicPr>
        <p:blipFill>
          <a:blip r:embed="rId3"/>
          <a:stretch>
            <a:fillRect/>
          </a:stretch>
        </p:blipFill>
        <p:spPr>
          <a:xfrm>
            <a:off x="3477538" y="1102543"/>
            <a:ext cx="5688632" cy="5786406"/>
          </a:xfrm>
          <a:prstGeom prst="rect">
            <a:avLst/>
          </a:prstGeom>
        </p:spPr>
      </p:pic>
    </p:spTree>
    <p:extLst>
      <p:ext uri="{BB962C8B-B14F-4D97-AF65-F5344CB8AC3E}">
        <p14:creationId xmlns:p14="http://schemas.microsoft.com/office/powerpoint/2010/main" val="133216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72492"/>
            <a:ext cx="8964488" cy="1384300"/>
          </a:xfrm>
        </p:spPr>
        <p:txBody>
          <a:bodyPr>
            <a:normAutofit/>
          </a:bodyPr>
          <a:lstStyle/>
          <a:p>
            <a:pPr>
              <a:defRPr/>
            </a:pPr>
            <a:r>
              <a:rPr lang="el-GR" altLang="en-US" sz="2800" b="1" dirty="0">
                <a:solidFill>
                  <a:schemeClr val="tx1"/>
                </a:solidFill>
                <a:latin typeface="Times New Roman" panose="02020603050405020304" pitchFamily="18" charset="0"/>
                <a:cs typeface="Times New Roman" panose="02020603050405020304" pitchFamily="18" charset="0"/>
              </a:rPr>
              <a:t> </a:t>
            </a:r>
            <a:r>
              <a:rPr lang="el-GR" altLang="en-US" sz="3200" b="1" dirty="0">
                <a:solidFill>
                  <a:schemeClr val="tx1"/>
                </a:solidFill>
                <a:latin typeface="Times New Roman" panose="02020603050405020304" pitchFamily="18" charset="0"/>
                <a:cs typeface="Times New Roman" panose="02020603050405020304" pitchFamily="18" charset="0"/>
              </a:rPr>
              <a:t>Οι</a:t>
            </a:r>
            <a:r>
              <a:rPr lang="el-GR" altLang="en-US" sz="3200" b="1" dirty="0">
                <a:latin typeface="Times New Roman" panose="02020603050405020304" pitchFamily="18" charset="0"/>
                <a:cs typeface="Times New Roman" panose="02020603050405020304" pitchFamily="18" charset="0"/>
              </a:rPr>
              <a:t> μορφές των θρεπτικών στοιχείων!!!</a:t>
            </a:r>
          </a:p>
        </p:txBody>
      </p:sp>
      <p:pic>
        <p:nvPicPr>
          <p:cNvPr id="5" name="Picture 4"/>
          <p:cNvPicPr>
            <a:picLocks noChangeAspect="1"/>
          </p:cNvPicPr>
          <p:nvPr/>
        </p:nvPicPr>
        <p:blipFill rotWithShape="1">
          <a:blip r:embed="rId2">
            <a:duotone>
              <a:schemeClr val="bg2">
                <a:shade val="45000"/>
                <a:satMod val="135000"/>
              </a:schemeClr>
              <a:prstClr val="white"/>
            </a:duotone>
          </a:blip>
          <a:srcRect l="60569" t="15001" r="5900" b="23400"/>
          <a:stretch/>
        </p:blipFill>
        <p:spPr>
          <a:xfrm>
            <a:off x="8293096" y="1045401"/>
            <a:ext cx="848272" cy="876547"/>
          </a:xfrm>
          <a:prstGeom prst="rect">
            <a:avLst/>
          </a:prstGeom>
        </p:spPr>
      </p:pic>
      <p:pic>
        <p:nvPicPr>
          <p:cNvPr id="8" name="Εικόνα 1"/>
          <p:cNvPicPr>
            <a:picLocks noGrp="1" noChangeAspect="1"/>
          </p:cNvPicPr>
          <p:nvPr>
            <p:ph idx="1"/>
          </p:nvPr>
        </p:nvPicPr>
        <p:blipFill>
          <a:blip r:embed="rId3"/>
          <a:stretch>
            <a:fillRect/>
          </a:stretch>
        </p:blipFill>
        <p:spPr>
          <a:xfrm>
            <a:off x="129409" y="1340768"/>
            <a:ext cx="9011959" cy="39269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65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duotone>
              <a:schemeClr val="bg2">
                <a:shade val="45000"/>
                <a:satMod val="135000"/>
              </a:schemeClr>
              <a:prstClr val="white"/>
            </a:duotone>
          </a:blip>
          <a:srcRect l="60569" t="15001" r="5900" b="23400"/>
          <a:stretch/>
        </p:blipFill>
        <p:spPr>
          <a:xfrm>
            <a:off x="8141565" y="104182"/>
            <a:ext cx="848272" cy="876547"/>
          </a:xfrm>
          <a:prstGeom prst="rect">
            <a:avLst/>
          </a:prstGeom>
        </p:spPr>
      </p:pic>
      <p:sp>
        <p:nvSpPr>
          <p:cNvPr id="3074" name="Rectangle 2"/>
          <p:cNvSpPr>
            <a:spLocks noGrp="1" noChangeArrowheads="1"/>
          </p:cNvSpPr>
          <p:nvPr>
            <p:ph type="title"/>
          </p:nvPr>
        </p:nvSpPr>
        <p:spPr>
          <a:xfrm>
            <a:off x="134044" y="104182"/>
            <a:ext cx="8787608" cy="1384300"/>
          </a:xfrm>
        </p:spPr>
        <p:txBody>
          <a:bodyPr>
            <a:normAutofit/>
          </a:bodyPr>
          <a:lstStyle/>
          <a:p>
            <a:pPr>
              <a:defRPr/>
            </a:pPr>
            <a:r>
              <a:rPr lang="el-GR" altLang="en-US" sz="2800" b="1" dirty="0">
                <a:solidFill>
                  <a:schemeClr val="tx1"/>
                </a:solidFill>
                <a:latin typeface="Times New Roman" panose="02020603050405020304" pitchFamily="18" charset="0"/>
                <a:cs typeface="Times New Roman" panose="02020603050405020304" pitchFamily="18" charset="0"/>
              </a:rPr>
              <a:t> </a:t>
            </a:r>
            <a:r>
              <a:rPr lang="el-GR" altLang="en-US" sz="2800" dirty="0">
                <a:latin typeface="Times New Roman" panose="02020603050405020304" pitchFamily="18" charset="0"/>
                <a:cs typeface="Times New Roman" panose="02020603050405020304" pitchFamily="18" charset="0"/>
              </a:rPr>
              <a:t>Η </a:t>
            </a:r>
            <a:r>
              <a:rPr lang="el-GR" altLang="en-US" sz="2800" dirty="0" err="1">
                <a:latin typeface="Times New Roman" panose="02020603050405020304" pitchFamily="18" charset="0"/>
                <a:cs typeface="Times New Roman" panose="02020603050405020304" pitchFamily="18" charset="0"/>
              </a:rPr>
              <a:t>Φυλλοδιαγνωστική</a:t>
            </a:r>
            <a:r>
              <a:rPr lang="el-GR" altLang="en-US" sz="2800" dirty="0">
                <a:latin typeface="Times New Roman" panose="02020603050405020304" pitchFamily="18" charset="0"/>
                <a:cs typeface="Times New Roman" panose="02020603050405020304" pitchFamily="18" charset="0"/>
              </a:rPr>
              <a:t> απαιτεί την τυποποίηση των συνθηκών δειγματοληψίας του φυτού.</a:t>
            </a:r>
            <a:endParaRPr lang="el-GR" alt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65104" y="1344745"/>
            <a:ext cx="8611351" cy="5078313"/>
          </a:xfrm>
          <a:prstGeom prst="rect">
            <a:avLst/>
          </a:prstGeom>
        </p:spPr>
        <p:txBody>
          <a:bodyPr wrap="square">
            <a:spAutoFit/>
          </a:bodyPr>
          <a:lstStyle/>
          <a:p>
            <a:r>
              <a:rPr lang="el-GR" dirty="0">
                <a:latin typeface="Palatino-Roman"/>
              </a:rPr>
              <a:t>Οι κυριότερες συνθήκες δειγματοληψίας είναι:</a:t>
            </a:r>
          </a:p>
          <a:p>
            <a:pPr marL="285750" indent="-285750">
              <a:buFont typeface="Wingdings" panose="05000000000000000000" pitchFamily="2" charset="2"/>
              <a:buChar char="ü"/>
            </a:pPr>
            <a:r>
              <a:rPr lang="el-GR" dirty="0">
                <a:latin typeface="Palatino-Roman"/>
              </a:rPr>
              <a:t>Το φυτικό υλικό της δειγματοληψίας (συνήθως ελάσματα και μίσχοι φύλλων)</a:t>
            </a:r>
          </a:p>
          <a:p>
            <a:pPr marL="285750" indent="-285750">
              <a:buFont typeface="Wingdings" panose="05000000000000000000" pitchFamily="2" charset="2"/>
              <a:buChar char="ü"/>
            </a:pPr>
            <a:r>
              <a:rPr lang="el-GR" dirty="0">
                <a:latin typeface="Palatino-Roman"/>
              </a:rPr>
              <a:t>Ο χρόνος-εποχή δειγματοληψίας σε σχέση με την καλλιεργητική περίοδο</a:t>
            </a:r>
          </a:p>
          <a:p>
            <a:pPr marL="285750" indent="-285750">
              <a:buFont typeface="Wingdings" panose="05000000000000000000" pitchFamily="2" charset="2"/>
              <a:buChar char="ü"/>
            </a:pPr>
            <a:r>
              <a:rPr lang="en-US" dirty="0">
                <a:latin typeface="Palatino-Roman"/>
              </a:rPr>
              <a:t>O </a:t>
            </a:r>
            <a:r>
              <a:rPr lang="el-GR" dirty="0">
                <a:latin typeface="Palatino-Roman"/>
              </a:rPr>
              <a:t>αριθμός των δέντρων/φυτών που συμπεριλαμβάνονται στη δειγματοληψία</a:t>
            </a:r>
            <a:endParaRPr lang="en-US" dirty="0">
              <a:latin typeface="Palatino-Roman"/>
            </a:endParaRPr>
          </a:p>
          <a:p>
            <a:pPr marL="285750" indent="-285750">
              <a:buFont typeface="Wingdings" panose="05000000000000000000" pitchFamily="2" charset="2"/>
              <a:buChar char="ü"/>
            </a:pPr>
            <a:r>
              <a:rPr lang="el-GR" dirty="0">
                <a:latin typeface="Palatino-Roman"/>
              </a:rPr>
              <a:t>Το στάδιο ανάπτυξη του φυτού και η θέση του δειγματιζομένου φύλλου ή άλλου φυτικού ιστού</a:t>
            </a:r>
            <a:endParaRPr lang="en-US" dirty="0">
              <a:latin typeface="Palatino-Roman"/>
            </a:endParaRPr>
          </a:p>
          <a:p>
            <a:pPr marL="285750" indent="-285750">
              <a:buFont typeface="Wingdings" panose="05000000000000000000" pitchFamily="2" charset="2"/>
              <a:buChar char="ü"/>
            </a:pPr>
            <a:endParaRPr lang="en-US" dirty="0">
              <a:latin typeface="Palatino-Roman"/>
            </a:endParaRPr>
          </a:p>
          <a:p>
            <a:endParaRPr lang="el-GR" dirty="0">
              <a:latin typeface="Palatino-Roman"/>
            </a:endParaRPr>
          </a:p>
          <a:p>
            <a:r>
              <a:rPr lang="el-GR" dirty="0">
                <a:latin typeface="Palatino-Roman"/>
              </a:rPr>
              <a:t>ΕΙΝΑΙ ΑΝΑΓΚΑΙΑ Η ΥΠΑΡΞΗ Ή ΧΡΗΣΗ ΤΙΜΩΝ ΑΝΑΦΟΡΑΣ ΓΙΑ ΚΑΘΕ (ΙΧΝΟ)ΣΤΟΙΧΕΙΟ</a:t>
            </a:r>
          </a:p>
          <a:p>
            <a:r>
              <a:rPr lang="el-GR" dirty="0">
                <a:latin typeface="Palatino-Roman"/>
              </a:rPr>
              <a:t>Όπως ή κρίσιμη συγκέντρωση του στοιχείου (εκπροσωπεί το 90-95% της μέγιστης απόδοσης</a:t>
            </a:r>
          </a:p>
          <a:p>
            <a:endParaRPr lang="el-GR" dirty="0">
              <a:latin typeface="Palatino-Roman"/>
            </a:endParaRPr>
          </a:p>
          <a:p>
            <a:endParaRPr lang="en-US" dirty="0">
              <a:latin typeface="Palatino-Roman"/>
            </a:endParaRPr>
          </a:p>
          <a:p>
            <a:pPr marL="285750" indent="-285750">
              <a:buFont typeface="Wingdings" panose="05000000000000000000" pitchFamily="2" charset="2"/>
              <a:buChar char="ü"/>
            </a:pPr>
            <a:endParaRPr lang="el-GR" dirty="0">
              <a:latin typeface="Palatino-Roman"/>
            </a:endParaRPr>
          </a:p>
          <a:p>
            <a:pPr marL="285750" indent="-285750">
              <a:buFont typeface="Wingdings" panose="05000000000000000000" pitchFamily="2" charset="2"/>
              <a:buChar char="ü"/>
            </a:pPr>
            <a:endParaRPr lang="en-US" dirty="0">
              <a:latin typeface="Palatino-Roman"/>
            </a:endParaRPr>
          </a:p>
        </p:txBody>
      </p:sp>
    </p:spTree>
    <p:extLst>
      <p:ext uri="{BB962C8B-B14F-4D97-AF65-F5344CB8AC3E}">
        <p14:creationId xmlns:p14="http://schemas.microsoft.com/office/powerpoint/2010/main" val="1638708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duotone>
              <a:schemeClr val="bg2">
                <a:shade val="45000"/>
                <a:satMod val="135000"/>
              </a:schemeClr>
              <a:prstClr val="white"/>
            </a:duotone>
          </a:blip>
          <a:srcRect l="60569" t="15001" r="5900" b="23400"/>
          <a:stretch/>
        </p:blipFill>
        <p:spPr>
          <a:xfrm>
            <a:off x="8141565" y="104182"/>
            <a:ext cx="848272" cy="876547"/>
          </a:xfrm>
          <a:prstGeom prst="rect">
            <a:avLst/>
          </a:prstGeom>
        </p:spPr>
      </p:pic>
      <p:sp>
        <p:nvSpPr>
          <p:cNvPr id="3074" name="Rectangle 2"/>
          <p:cNvSpPr>
            <a:spLocks noGrp="1" noChangeArrowheads="1"/>
          </p:cNvSpPr>
          <p:nvPr>
            <p:ph type="title"/>
          </p:nvPr>
        </p:nvSpPr>
        <p:spPr>
          <a:xfrm>
            <a:off x="107504" y="40413"/>
            <a:ext cx="8964488" cy="1384300"/>
          </a:xfrm>
        </p:spPr>
        <p:txBody>
          <a:bodyPr>
            <a:normAutofit/>
          </a:bodyPr>
          <a:lstStyle/>
          <a:p>
            <a:pPr>
              <a:defRPr/>
            </a:pPr>
            <a:r>
              <a:rPr lang="el-GR" altLang="en-US" sz="2800" b="1" dirty="0">
                <a:solidFill>
                  <a:schemeClr val="tx1"/>
                </a:solidFill>
                <a:latin typeface="Times New Roman" panose="02020603050405020304" pitchFamily="18" charset="0"/>
                <a:cs typeface="Times New Roman" panose="02020603050405020304" pitchFamily="18" charset="0"/>
              </a:rPr>
              <a:t> </a:t>
            </a:r>
            <a:r>
              <a:rPr lang="el-GR" altLang="en-US" sz="2400" dirty="0">
                <a:latin typeface="Times New Roman" panose="02020603050405020304" pitchFamily="18" charset="0"/>
                <a:cs typeface="Times New Roman" panose="02020603050405020304" pitchFamily="18" charset="0"/>
              </a:rPr>
              <a:t>Σχέσεις θρεπτικής διαθεσιμότητας και φυτικής παραγωγής-Κρίσιμη Συγκέντρωση-Ζώνες επάρκειας/</a:t>
            </a:r>
            <a:r>
              <a:rPr lang="el-GR" altLang="en-US" sz="2400" dirty="0" err="1">
                <a:latin typeface="Times New Roman" panose="02020603050405020304" pitchFamily="18" charset="0"/>
                <a:cs typeface="Times New Roman" panose="02020603050405020304" pitchFamily="18" charset="0"/>
              </a:rPr>
              <a:t>αναπάρκειας</a:t>
            </a:r>
            <a:r>
              <a:rPr lang="el-GR" altLang="en-US" sz="2400" dirty="0">
                <a:latin typeface="Times New Roman" panose="02020603050405020304" pitchFamily="18" charset="0"/>
                <a:cs typeface="Times New Roman" panose="02020603050405020304" pitchFamily="18" charset="0"/>
              </a:rPr>
              <a:t>/τοξικότητας</a:t>
            </a:r>
            <a:endParaRPr lang="el-GR" alt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202230" y="1179307"/>
            <a:ext cx="3942644" cy="4832092"/>
          </a:xfrm>
          <a:prstGeom prst="rect">
            <a:avLst/>
          </a:prstGeom>
        </p:spPr>
        <p:txBody>
          <a:bodyPr wrap="square">
            <a:spAutoFit/>
          </a:bodyPr>
          <a:lstStyle/>
          <a:p>
            <a:pPr marL="285750" indent="-285750">
              <a:buFont typeface="Wingdings" panose="05000000000000000000" pitchFamily="2" charset="2"/>
              <a:buChar char="ü"/>
            </a:pPr>
            <a:r>
              <a:rPr lang="el-GR" sz="1400" b="1" dirty="0">
                <a:latin typeface="Palatino-Roman"/>
              </a:rPr>
              <a:t>«Κρίσιμη συγκέντρωση» </a:t>
            </a:r>
            <a:r>
              <a:rPr lang="el-GR" sz="1400" dirty="0">
                <a:latin typeface="Palatino-Roman"/>
              </a:rPr>
              <a:t>στον φυτικό ιστό είναι εκείνη η συγκέντρωση κατά από την οποία η ανάπτυξη του φυτού-απόδοση περιορίζεται σημαντική (Αντιπροσωπεύει το 90-95% της μέγιστης απόδοσης).</a:t>
            </a:r>
          </a:p>
          <a:p>
            <a:pPr marL="285750" indent="-285750">
              <a:buFont typeface="Wingdings" panose="05000000000000000000" pitchFamily="2" charset="2"/>
              <a:buChar char="ü"/>
            </a:pPr>
            <a:r>
              <a:rPr lang="el-GR" sz="1400" b="1" dirty="0">
                <a:latin typeface="Palatino-Roman"/>
              </a:rPr>
              <a:t>«Άριστη συγκέντρωση»</a:t>
            </a:r>
            <a:r>
              <a:rPr lang="el-GR" sz="1400" dirty="0">
                <a:latin typeface="Palatino-Roman"/>
              </a:rPr>
              <a:t> είναι εκείνη η συγκέντρωση κατά από την οποία επιτυγχάνεται σχεδόν η μέγιστη απόδοση.</a:t>
            </a:r>
          </a:p>
          <a:p>
            <a:pPr marL="285750" indent="-285750">
              <a:buFont typeface="Wingdings" panose="05000000000000000000" pitchFamily="2" charset="2"/>
              <a:buChar char="ü"/>
            </a:pPr>
            <a:r>
              <a:rPr lang="el-GR" sz="1400" dirty="0">
                <a:latin typeface="Palatino-Roman"/>
              </a:rPr>
              <a:t>Κάτω από την κρίσιμη συγκέντρωση δημιουργείται μία </a:t>
            </a:r>
            <a:r>
              <a:rPr lang="el-GR" sz="1400" b="1" i="1" dirty="0">
                <a:latin typeface="Palatino-Roman"/>
              </a:rPr>
              <a:t>ζώνη ανεπάρκειας </a:t>
            </a:r>
            <a:r>
              <a:rPr lang="el-GR" sz="1400" dirty="0">
                <a:latin typeface="Palatino-Roman"/>
              </a:rPr>
              <a:t>στην οποία η απόδοση μειώνεται σημαντικά</a:t>
            </a:r>
          </a:p>
          <a:p>
            <a:pPr marL="285750" indent="-285750">
              <a:buFont typeface="Wingdings" panose="05000000000000000000" pitchFamily="2" charset="2"/>
              <a:buChar char="ü"/>
            </a:pPr>
            <a:r>
              <a:rPr lang="el-GR" sz="1400" dirty="0">
                <a:latin typeface="Palatino-Roman"/>
              </a:rPr>
              <a:t>Η </a:t>
            </a:r>
            <a:r>
              <a:rPr lang="el-GR" sz="1400" b="1" i="1" dirty="0">
                <a:latin typeface="Palatino-Roman"/>
              </a:rPr>
              <a:t>ζώνη επάρκειας </a:t>
            </a:r>
            <a:r>
              <a:rPr lang="el-GR" sz="1400" dirty="0">
                <a:latin typeface="Palatino-Roman"/>
              </a:rPr>
              <a:t>έπεται της κρίσιμης συγκέντρωσης και στην οποία η αύξηση της συγκέντρωσης ενός στοιχείου σχετίζεται με την μέγιστη απόδοση.</a:t>
            </a:r>
          </a:p>
          <a:p>
            <a:pPr marL="285750" indent="-285750">
              <a:buFont typeface="Wingdings" panose="05000000000000000000" pitchFamily="2" charset="2"/>
              <a:buChar char="ü"/>
            </a:pPr>
            <a:r>
              <a:rPr lang="el-GR" sz="1400" dirty="0">
                <a:latin typeface="Palatino-Roman"/>
              </a:rPr>
              <a:t>Περαιτέρω  αύξηση της συγκέντρωσης του θρεπτικού στοιχείου στους φυτικούς ιστούς προκαλεί ελάττωση της απόδοσης  πιθανότατα λόγο τοξικότητας  από το θρεπτικό στοιχείο </a:t>
            </a:r>
            <a:r>
              <a:rPr lang="el-GR" sz="1400" dirty="0" err="1">
                <a:latin typeface="Palatino-Roman"/>
              </a:rPr>
              <a:t>γιαυτό</a:t>
            </a:r>
            <a:r>
              <a:rPr lang="el-GR" sz="1400" dirty="0">
                <a:latin typeface="Palatino-Roman"/>
              </a:rPr>
              <a:t> και ονομάζεται </a:t>
            </a:r>
            <a:r>
              <a:rPr lang="el-GR" sz="1400" b="1" dirty="0">
                <a:latin typeface="Palatino-Roman"/>
              </a:rPr>
              <a:t>ζώνη τοξικότητας</a:t>
            </a:r>
            <a:r>
              <a:rPr lang="el-GR" sz="1400" dirty="0">
                <a:latin typeface="Palatino-Roman"/>
              </a:rPr>
              <a:t>.</a:t>
            </a:r>
          </a:p>
          <a:p>
            <a:pPr marL="285750" indent="-285750">
              <a:buFont typeface="Wingdings" panose="05000000000000000000" pitchFamily="2" charset="2"/>
              <a:buChar char="ü"/>
            </a:pPr>
            <a:endParaRPr lang="en-US" sz="1400" dirty="0">
              <a:latin typeface="Palatino-Roman"/>
            </a:endParaRPr>
          </a:p>
        </p:txBody>
      </p:sp>
      <p:pic>
        <p:nvPicPr>
          <p:cNvPr id="6" name="Picture 5"/>
          <p:cNvPicPr>
            <a:picLocks noChangeAspect="1"/>
          </p:cNvPicPr>
          <p:nvPr/>
        </p:nvPicPr>
        <p:blipFill rotWithShape="1">
          <a:blip r:embed="rId3"/>
          <a:srcRect r="3971"/>
          <a:stretch/>
        </p:blipFill>
        <p:spPr>
          <a:xfrm>
            <a:off x="4216881" y="1179307"/>
            <a:ext cx="4772956" cy="56453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7104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72492"/>
            <a:ext cx="8964488" cy="1384300"/>
          </a:xfrm>
        </p:spPr>
        <p:txBody>
          <a:bodyPr>
            <a:normAutofit/>
          </a:bodyPr>
          <a:lstStyle/>
          <a:p>
            <a:pPr>
              <a:defRPr/>
            </a:pPr>
            <a:r>
              <a:rPr lang="el-GR" altLang="en-US" sz="2800" b="1" dirty="0">
                <a:solidFill>
                  <a:schemeClr val="tx1"/>
                </a:solidFill>
                <a:latin typeface="Times New Roman" panose="02020603050405020304" pitchFamily="18" charset="0"/>
                <a:cs typeface="Times New Roman" panose="02020603050405020304" pitchFamily="18" charset="0"/>
              </a:rPr>
              <a:t> </a:t>
            </a:r>
            <a:r>
              <a:rPr lang="el-GR" altLang="en-US" sz="2800" dirty="0">
                <a:latin typeface="Times New Roman" panose="02020603050405020304" pitchFamily="18" charset="0"/>
                <a:cs typeface="Times New Roman" panose="02020603050405020304" pitchFamily="18" charset="0"/>
              </a:rPr>
              <a:t>Παράδειγμα αποτελέσματος αναλύσεων</a:t>
            </a:r>
            <a:endParaRPr lang="el-GR" altLang="en-US" sz="28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duotone>
              <a:schemeClr val="bg2">
                <a:shade val="45000"/>
                <a:satMod val="135000"/>
              </a:schemeClr>
              <a:prstClr val="white"/>
            </a:duotone>
          </a:blip>
          <a:srcRect l="60569" t="15001" r="5900" b="23400"/>
          <a:stretch/>
        </p:blipFill>
        <p:spPr>
          <a:xfrm>
            <a:off x="8141565" y="104182"/>
            <a:ext cx="848272" cy="876547"/>
          </a:xfrm>
          <a:prstGeom prst="rect">
            <a:avLst/>
          </a:prstGeom>
        </p:spPr>
      </p:pic>
      <p:pic>
        <p:nvPicPr>
          <p:cNvPr id="8" name="Content Placeholder 3"/>
          <p:cNvPicPr>
            <a:picLocks noGrp="1" noChangeAspect="1"/>
          </p:cNvPicPr>
          <p:nvPr>
            <p:ph idx="1"/>
          </p:nvPr>
        </p:nvPicPr>
        <p:blipFill>
          <a:blip r:embed="rId3"/>
          <a:stretch>
            <a:fillRect/>
          </a:stretch>
        </p:blipFill>
        <p:spPr>
          <a:xfrm>
            <a:off x="255266" y="1625102"/>
            <a:ext cx="8757695" cy="3350706"/>
          </a:xfrm>
          <a:prstGeom prst="rect">
            <a:avLst/>
          </a:prstGeom>
        </p:spPr>
      </p:pic>
    </p:spTree>
    <p:extLst>
      <p:ext uri="{BB962C8B-B14F-4D97-AF65-F5344CB8AC3E}">
        <p14:creationId xmlns:p14="http://schemas.microsoft.com/office/powerpoint/2010/main" val="397913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duotone>
              <a:schemeClr val="bg2">
                <a:shade val="45000"/>
                <a:satMod val="135000"/>
              </a:schemeClr>
              <a:prstClr val="white"/>
            </a:duotone>
          </a:blip>
          <a:srcRect l="60569" t="15001" r="5900" b="23400"/>
          <a:stretch/>
        </p:blipFill>
        <p:spPr>
          <a:xfrm>
            <a:off x="8141565" y="104182"/>
            <a:ext cx="848272" cy="876547"/>
          </a:xfrm>
          <a:prstGeom prst="rect">
            <a:avLst/>
          </a:prstGeom>
        </p:spPr>
      </p:pic>
      <p:sp>
        <p:nvSpPr>
          <p:cNvPr id="3074" name="Rectangle 2"/>
          <p:cNvSpPr>
            <a:spLocks noGrp="1" noChangeArrowheads="1"/>
          </p:cNvSpPr>
          <p:nvPr>
            <p:ph type="title"/>
          </p:nvPr>
        </p:nvSpPr>
        <p:spPr>
          <a:xfrm>
            <a:off x="0" y="172492"/>
            <a:ext cx="8964488" cy="1384300"/>
          </a:xfrm>
        </p:spPr>
        <p:txBody>
          <a:bodyPr>
            <a:normAutofit/>
          </a:bodyPr>
          <a:lstStyle/>
          <a:p>
            <a:pPr>
              <a:defRPr/>
            </a:pPr>
            <a:r>
              <a:rPr lang="el-GR" altLang="en-US" sz="2400" b="1" dirty="0">
                <a:solidFill>
                  <a:schemeClr val="tx1"/>
                </a:solidFill>
                <a:latin typeface="Times New Roman" panose="02020603050405020304" pitchFamily="18" charset="0"/>
                <a:cs typeface="Times New Roman" panose="02020603050405020304" pitchFamily="18" charset="0"/>
              </a:rPr>
              <a:t> </a:t>
            </a:r>
            <a:r>
              <a:rPr lang="el-GR" altLang="en-US" sz="2400" dirty="0">
                <a:latin typeface="Times New Roman" panose="02020603050405020304" pitchFamily="18" charset="0"/>
                <a:cs typeface="Times New Roman" panose="02020603050405020304" pitchFamily="18" charset="0"/>
              </a:rPr>
              <a:t>Μεταχείριση φυτικών δειγμάτων (Συλλογή-Μεταφορά-φύλαξη)</a:t>
            </a:r>
            <a:endParaRPr lang="el-GR" altLang="en-US" sz="2400" dirty="0">
              <a:solidFill>
                <a:schemeClr val="tx1"/>
              </a:solidFill>
              <a:latin typeface="Times New Roman" panose="02020603050405020304" pitchFamily="18" charset="0"/>
              <a:cs typeface="Times New Roman" panose="02020603050405020304" pitchFamily="18" charset="0"/>
            </a:endParaRPr>
          </a:p>
        </p:txBody>
      </p:sp>
      <p:sp>
        <p:nvSpPr>
          <p:cNvPr id="3075" name="Rectangle 3"/>
          <p:cNvSpPr>
            <a:spLocks noGrp="1" noChangeArrowheads="1"/>
          </p:cNvSpPr>
          <p:nvPr>
            <p:ph idx="1"/>
          </p:nvPr>
        </p:nvSpPr>
        <p:spPr>
          <a:xfrm>
            <a:off x="195536" y="1412776"/>
            <a:ext cx="7272808" cy="4351338"/>
          </a:xfrm>
        </p:spPr>
        <p:txBody>
          <a:bodyPr>
            <a:noAutofit/>
          </a:bodyPr>
          <a:lstStyle/>
          <a:p>
            <a:pPr marL="0" lvl="0" indent="0">
              <a:buNone/>
            </a:pPr>
            <a:r>
              <a:rPr lang="el-GR" sz="1800" dirty="0">
                <a:latin typeface="Times New Roman" panose="02020603050405020304" pitchFamily="18" charset="0"/>
                <a:cs typeface="Times New Roman" panose="02020603050405020304" pitchFamily="18" charset="0"/>
              </a:rPr>
              <a:t>Κατά την συλλογή και μεταφορά του δείγματος πρέπει να:</a:t>
            </a:r>
          </a:p>
          <a:p>
            <a:pPr lvl="0"/>
            <a:r>
              <a:rPr lang="el-GR" sz="1800" dirty="0">
                <a:latin typeface="Times New Roman" panose="02020603050405020304" pitchFamily="18" charset="0"/>
                <a:cs typeface="Times New Roman" panose="02020603050405020304" pitchFamily="18" charset="0"/>
              </a:rPr>
              <a:t>Μη μολυνθεί ή να </a:t>
            </a:r>
            <a:r>
              <a:rPr lang="el-GR" sz="1800" dirty="0" err="1">
                <a:latin typeface="Times New Roman" panose="02020603050405020304" pitchFamily="18" charset="0"/>
                <a:cs typeface="Times New Roman" panose="02020603050405020304" pitchFamily="18" charset="0"/>
              </a:rPr>
              <a:t>να</a:t>
            </a:r>
            <a:r>
              <a:rPr lang="el-GR" sz="1800" dirty="0">
                <a:latin typeface="Times New Roman" panose="02020603050405020304" pitchFamily="18" charset="0"/>
                <a:cs typeface="Times New Roman" panose="02020603050405020304" pitchFamily="18" charset="0"/>
              </a:rPr>
              <a:t> μεταβληθεί η χημική του σύσταση από «ξένα» υλικά, υλικά, δοχεία κ.α.</a:t>
            </a:r>
          </a:p>
          <a:p>
            <a:pPr lvl="0"/>
            <a:r>
              <a:rPr lang="el-GR" sz="1800" dirty="0">
                <a:latin typeface="Times New Roman" panose="02020603050405020304" pitchFamily="18" charset="0"/>
                <a:cs typeface="Times New Roman" panose="02020603050405020304" pitchFamily="18" charset="0"/>
              </a:rPr>
              <a:t>Μην υπάρξει απώλεια ξηρού βάρους των δειγμάτων.</a:t>
            </a:r>
          </a:p>
          <a:p>
            <a:pPr lvl="0"/>
            <a:r>
              <a:rPr lang="el-GR" sz="1800" dirty="0">
                <a:latin typeface="Times New Roman" panose="02020603050405020304" pitchFamily="18" charset="0"/>
                <a:cs typeface="Times New Roman" panose="02020603050405020304" pitchFamily="18" charset="0"/>
              </a:rPr>
              <a:t>Το δείγματα τοποθετούνται σε χάρτινες ή πάνινες σακούλες.</a:t>
            </a:r>
          </a:p>
          <a:p>
            <a:pPr lvl="0"/>
            <a:r>
              <a:rPr lang="el-GR" sz="1800" dirty="0">
                <a:latin typeface="Times New Roman" panose="02020603050405020304" pitchFamily="18" charset="0"/>
                <a:cs typeface="Times New Roman" panose="02020603050405020304" pitchFamily="18" charset="0"/>
              </a:rPr>
              <a:t>Πλαστικές σακούλες μόνο για μικρό διάστημα φύλαξης σε θερμοκρασία 4</a:t>
            </a:r>
            <a:r>
              <a:rPr lang="el-GR" sz="1800" baseline="30000" dirty="0">
                <a:latin typeface="Times New Roman" panose="02020603050405020304" pitchFamily="18" charset="0"/>
                <a:cs typeface="Times New Roman" panose="02020603050405020304" pitchFamily="18" charset="0"/>
              </a:rPr>
              <a:t>ο</a:t>
            </a:r>
            <a:r>
              <a:rPr lang="el-GR" sz="1800" dirty="0">
                <a:latin typeface="Times New Roman" panose="02020603050405020304" pitchFamily="18" charset="0"/>
                <a:cs typeface="Times New Roman" panose="02020603050405020304" pitchFamily="18" charset="0"/>
              </a:rPr>
              <a:t>C</a:t>
            </a:r>
          </a:p>
          <a:p>
            <a:pPr lvl="0"/>
            <a:r>
              <a:rPr lang="el-GR" sz="1800" dirty="0">
                <a:latin typeface="Times New Roman" panose="02020603050405020304" pitchFamily="18" charset="0"/>
                <a:cs typeface="Times New Roman" panose="02020603050405020304" pitchFamily="18" charset="0"/>
              </a:rPr>
              <a:t>Μεταφέρονται το συντομότερο δυνατό στο εργαστήριο για τις περαιτέρω χειρισμούς.</a:t>
            </a:r>
          </a:p>
          <a:p>
            <a:pPr lvl="0"/>
            <a:r>
              <a:rPr lang="el-GR" sz="1800" dirty="0">
                <a:latin typeface="Times New Roman" panose="02020603050405020304" pitchFamily="18" charset="0"/>
                <a:cs typeface="Times New Roman" panose="02020603050405020304" pitchFamily="18" charset="0"/>
              </a:rPr>
              <a:t>Το δείγμα είτε κατεργάζεται άμεσα ή διαφορετικά διατηρείται σε ψυγείο σε θερμοκρασία 4</a:t>
            </a:r>
            <a:r>
              <a:rPr lang="el-GR" sz="1800" baseline="30000" dirty="0">
                <a:latin typeface="Times New Roman" panose="02020603050405020304" pitchFamily="18" charset="0"/>
                <a:cs typeface="Times New Roman" panose="02020603050405020304" pitchFamily="18" charset="0"/>
              </a:rPr>
              <a:t>ο</a:t>
            </a:r>
            <a:r>
              <a:rPr lang="el-GR" sz="1800" dirty="0">
                <a:latin typeface="Times New Roman" panose="02020603050405020304" pitchFamily="18" charset="0"/>
                <a:cs typeface="Times New Roman" panose="02020603050405020304" pitchFamily="18" charset="0"/>
              </a:rPr>
              <a:t>C έως 48 ώρες </a:t>
            </a:r>
          </a:p>
          <a:p>
            <a:pPr lvl="0"/>
            <a:endParaRPr lang="el-GR" sz="1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0252233-146D-F398-9147-94E7A1496560}"/>
              </a:ext>
            </a:extLst>
          </p:cNvPr>
          <p:cNvPicPr>
            <a:picLocks noChangeAspect="1"/>
          </p:cNvPicPr>
          <p:nvPr/>
        </p:nvPicPr>
        <p:blipFill>
          <a:blip r:embed="rId3"/>
          <a:stretch>
            <a:fillRect/>
          </a:stretch>
        </p:blipFill>
        <p:spPr>
          <a:xfrm>
            <a:off x="6152752" y="4568048"/>
            <a:ext cx="2991248" cy="2289951"/>
          </a:xfrm>
          <a:prstGeom prst="rect">
            <a:avLst/>
          </a:prstGeom>
        </p:spPr>
      </p:pic>
      <p:pic>
        <p:nvPicPr>
          <p:cNvPr id="4" name="Picture 3">
            <a:extLst>
              <a:ext uri="{FF2B5EF4-FFF2-40B4-BE49-F238E27FC236}">
                <a16:creationId xmlns:a16="http://schemas.microsoft.com/office/drawing/2014/main" id="{F77F02A9-4832-6F75-5B59-B1C08801187A}"/>
              </a:ext>
            </a:extLst>
          </p:cNvPr>
          <p:cNvPicPr>
            <a:picLocks noChangeAspect="1"/>
          </p:cNvPicPr>
          <p:nvPr/>
        </p:nvPicPr>
        <p:blipFill>
          <a:blip r:embed="rId4"/>
          <a:stretch>
            <a:fillRect/>
          </a:stretch>
        </p:blipFill>
        <p:spPr>
          <a:xfrm>
            <a:off x="3076376" y="4863835"/>
            <a:ext cx="2991247" cy="1994165"/>
          </a:xfrm>
          <a:prstGeom prst="rect">
            <a:avLst/>
          </a:prstGeom>
        </p:spPr>
      </p:pic>
    </p:spTree>
    <p:extLst>
      <p:ext uri="{BB962C8B-B14F-4D97-AF65-F5344CB8AC3E}">
        <p14:creationId xmlns:p14="http://schemas.microsoft.com/office/powerpoint/2010/main" val="43791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72492"/>
            <a:ext cx="8964488" cy="1384300"/>
          </a:xfrm>
        </p:spPr>
        <p:txBody>
          <a:bodyPr>
            <a:normAutofit/>
          </a:bodyPr>
          <a:lstStyle/>
          <a:p>
            <a:pPr>
              <a:defRPr/>
            </a:pPr>
            <a:r>
              <a:rPr lang="el-GR" altLang="en-US" sz="2800" b="1" dirty="0">
                <a:solidFill>
                  <a:schemeClr val="tx1"/>
                </a:solidFill>
                <a:latin typeface="Times New Roman" panose="02020603050405020304" pitchFamily="18" charset="0"/>
                <a:cs typeface="Times New Roman" panose="02020603050405020304" pitchFamily="18" charset="0"/>
              </a:rPr>
              <a:t> </a:t>
            </a:r>
            <a:r>
              <a:rPr lang="el-GR" altLang="en-US" sz="2800" dirty="0">
                <a:latin typeface="Times New Roman" panose="02020603050405020304" pitchFamily="18" charset="0"/>
                <a:cs typeface="Times New Roman" panose="02020603050405020304" pitchFamily="18" charset="0"/>
              </a:rPr>
              <a:t>Προετοιμασία δειγμάτων για ανάλυση</a:t>
            </a:r>
            <a:endParaRPr lang="el-GR" altLang="en-US" sz="2800" dirty="0">
              <a:solidFill>
                <a:schemeClr val="tx1"/>
              </a:solidFill>
              <a:latin typeface="Times New Roman" panose="02020603050405020304" pitchFamily="18" charset="0"/>
              <a:cs typeface="Times New Roman" panose="02020603050405020304" pitchFamily="18" charset="0"/>
            </a:endParaRPr>
          </a:p>
        </p:txBody>
      </p:sp>
      <p:sp>
        <p:nvSpPr>
          <p:cNvPr id="3075" name="Rectangle 3"/>
          <p:cNvSpPr>
            <a:spLocks noGrp="1" noChangeArrowheads="1"/>
          </p:cNvSpPr>
          <p:nvPr>
            <p:ph idx="1"/>
          </p:nvPr>
        </p:nvSpPr>
        <p:spPr>
          <a:xfrm>
            <a:off x="195536" y="1412776"/>
            <a:ext cx="6002691" cy="4351338"/>
          </a:xfrm>
        </p:spPr>
        <p:txBody>
          <a:bodyPr>
            <a:noAutofit/>
          </a:bodyPr>
          <a:lstStyle/>
          <a:p>
            <a:pPr lvl="0">
              <a:buFont typeface="Wingdings" panose="05000000000000000000" pitchFamily="2" charset="2"/>
              <a:buChar char="ü"/>
            </a:pPr>
            <a:r>
              <a:rPr lang="el-GR" sz="1800" b="1" dirty="0">
                <a:latin typeface="Times New Roman" panose="02020603050405020304" pitchFamily="18" charset="0"/>
                <a:cs typeface="Times New Roman" panose="02020603050405020304" pitchFamily="18" charset="0"/>
              </a:rPr>
              <a:t>Πλύσιμο φυτικών ιστών  </a:t>
            </a:r>
            <a:r>
              <a:rPr lang="el-GR" sz="1800" dirty="0">
                <a:latin typeface="Times New Roman" panose="02020603050405020304" pitchFamily="18" charset="0"/>
                <a:cs typeface="Times New Roman" panose="02020603050405020304" pitchFamily="18" charset="0"/>
              </a:rPr>
              <a:t>για την απομάκρυνση ξένων υλικών (σκόνης, έδαφος, </a:t>
            </a:r>
            <a:r>
              <a:rPr lang="el-GR" sz="1800" dirty="0" err="1">
                <a:latin typeface="Times New Roman" panose="02020603050405020304" pitchFamily="18" charset="0"/>
                <a:cs typeface="Times New Roman" panose="02020603050405020304" pitchFamily="18" charset="0"/>
              </a:rPr>
              <a:t>κ.λ.π</a:t>
            </a:r>
            <a:r>
              <a:rPr lang="el-GR" sz="1800" dirty="0">
                <a:latin typeface="Times New Roman" panose="02020603050405020304" pitchFamily="18" charset="0"/>
                <a:cs typeface="Times New Roman" panose="02020603050405020304" pitchFamily="18" charset="0"/>
              </a:rPr>
              <a:t>). Για το πλύσιμο των δειγμάτων χρησιμοποιούνται 4-5 λεκάνες πλύσης:</a:t>
            </a:r>
          </a:p>
          <a:p>
            <a:pPr marL="895350" lvl="0"/>
            <a:r>
              <a:rPr lang="el-GR" sz="1800" dirty="0">
                <a:latin typeface="Times New Roman" panose="02020603050405020304" pitchFamily="18" charset="0"/>
                <a:cs typeface="Times New Roman" panose="02020603050405020304" pitchFamily="18" charset="0"/>
              </a:rPr>
              <a:t>1η λεκάνη: Νερό βρύσης με διάλυμα απορρυπαντικού 2%.</a:t>
            </a:r>
          </a:p>
          <a:p>
            <a:pPr marL="895350" lvl="0"/>
            <a:r>
              <a:rPr lang="el-GR" sz="1800" dirty="0">
                <a:latin typeface="Times New Roman" panose="02020603050405020304" pitchFamily="18" charset="0"/>
                <a:cs typeface="Times New Roman" panose="02020603050405020304" pitchFamily="18" charset="0"/>
              </a:rPr>
              <a:t>2η λεκάνη: </a:t>
            </a:r>
            <a:r>
              <a:rPr lang="el-GR" sz="1800" dirty="0" err="1">
                <a:latin typeface="Times New Roman" panose="02020603050405020304" pitchFamily="18" charset="0"/>
                <a:cs typeface="Times New Roman" panose="02020603050405020304" pitchFamily="18" charset="0"/>
              </a:rPr>
              <a:t>Απιονισμένο</a:t>
            </a:r>
            <a:r>
              <a:rPr lang="el-GR" sz="1800" dirty="0">
                <a:latin typeface="Times New Roman" panose="02020603050405020304" pitchFamily="18" charset="0"/>
                <a:cs typeface="Times New Roman" panose="02020603050405020304" pitchFamily="18" charset="0"/>
              </a:rPr>
              <a:t> νερό</a:t>
            </a:r>
          </a:p>
          <a:p>
            <a:pPr marL="895350" lvl="0"/>
            <a:r>
              <a:rPr lang="el-GR" sz="1800" dirty="0">
                <a:latin typeface="Times New Roman" panose="02020603050405020304" pitchFamily="18" charset="0"/>
                <a:cs typeface="Times New Roman" panose="02020603050405020304" pitchFamily="18" charset="0"/>
              </a:rPr>
              <a:t>3η λεκάνη: </a:t>
            </a:r>
            <a:r>
              <a:rPr lang="el-GR" sz="1800" dirty="0" err="1">
                <a:latin typeface="Times New Roman" panose="02020603050405020304" pitchFamily="18" charset="0"/>
                <a:cs typeface="Times New Roman" panose="02020603050405020304" pitchFamily="18" charset="0"/>
              </a:rPr>
              <a:t>Απιονισμένο</a:t>
            </a:r>
            <a:r>
              <a:rPr lang="el-GR" sz="1800" dirty="0">
                <a:latin typeface="Times New Roman" panose="02020603050405020304" pitchFamily="18" charset="0"/>
                <a:cs typeface="Times New Roman" panose="02020603050405020304" pitchFamily="18" charset="0"/>
              </a:rPr>
              <a:t> νερό</a:t>
            </a:r>
          </a:p>
          <a:p>
            <a:pPr marL="895350" lvl="0"/>
            <a:r>
              <a:rPr lang="el-GR" sz="1800" dirty="0">
                <a:latin typeface="Times New Roman" panose="02020603050405020304" pitchFamily="18" charset="0"/>
                <a:cs typeface="Times New Roman" panose="02020603050405020304" pitchFamily="18" charset="0"/>
              </a:rPr>
              <a:t>4η λεκάνη: Παραμένει άδεια και τοποθετείται πάνω της  μια πλαστική σήτα ή ξύλινη σχάρα. </a:t>
            </a:r>
          </a:p>
          <a:p>
            <a:pPr marL="285750" lvl="0" indent="-285750">
              <a:buFont typeface="Wingdings" panose="05000000000000000000" pitchFamily="2" charset="2"/>
              <a:buChar char="ü"/>
            </a:pPr>
            <a:r>
              <a:rPr lang="el-GR" sz="1800" b="1" dirty="0">
                <a:latin typeface="Times New Roman" panose="02020603050405020304" pitchFamily="18" charset="0"/>
                <a:cs typeface="Times New Roman" panose="02020603050405020304" pitchFamily="18" charset="0"/>
              </a:rPr>
              <a:t>Ξήρανση του δείγματος</a:t>
            </a:r>
            <a:r>
              <a:rPr lang="en-US" sz="1800" b="1" dirty="0">
                <a:latin typeface="Times New Roman" panose="02020603050405020304" pitchFamily="18" charset="0"/>
                <a:cs typeface="Times New Roman" panose="02020603050405020304" pitchFamily="18" charset="0"/>
              </a:rPr>
              <a:t> </a:t>
            </a:r>
            <a:r>
              <a:rPr lang="el-GR" sz="1800" dirty="0">
                <a:latin typeface="Times New Roman" panose="02020603050405020304" pitchFamily="18" charset="0"/>
                <a:cs typeface="Times New Roman" panose="02020603050405020304" pitchFamily="18" charset="0"/>
              </a:rPr>
              <a:t>(στους 65</a:t>
            </a:r>
            <a:r>
              <a:rPr lang="en-US" sz="1800" baseline="30000" dirty="0">
                <a:latin typeface="Times New Roman" panose="02020603050405020304" pitchFamily="18" charset="0"/>
                <a:cs typeface="Times New Roman" panose="02020603050405020304" pitchFamily="18" charset="0"/>
              </a:rPr>
              <a:t>0</a:t>
            </a:r>
            <a:r>
              <a:rPr lang="en-US" sz="1800" dirty="0">
                <a:latin typeface="Times New Roman" panose="02020603050405020304" pitchFamily="18" charset="0"/>
                <a:cs typeface="Times New Roman" panose="02020603050405020304" pitchFamily="18" charset="0"/>
              </a:rPr>
              <a:t>C </a:t>
            </a:r>
            <a:r>
              <a:rPr lang="el-GR" sz="1800" dirty="0">
                <a:latin typeface="Times New Roman" panose="02020603050405020304" pitchFamily="18" charset="0"/>
                <a:cs typeface="Times New Roman" panose="02020603050405020304" pitchFamily="18" charset="0"/>
              </a:rPr>
              <a:t>για 48 ώρες)</a:t>
            </a:r>
            <a:r>
              <a:rPr lang="el-GR" sz="1800" b="1" dirty="0">
                <a:latin typeface="Times New Roman" panose="02020603050405020304" pitchFamily="18" charset="0"/>
                <a:cs typeface="Times New Roman" panose="02020603050405020304" pitchFamily="18" charset="0"/>
              </a:rPr>
              <a:t> </a:t>
            </a:r>
            <a:r>
              <a:rPr lang="el-GR" sz="1800" dirty="0">
                <a:latin typeface="Times New Roman" panose="02020603050405020304" pitchFamily="18" charset="0"/>
                <a:cs typeface="Times New Roman" panose="02020603050405020304" pitchFamily="18" charset="0"/>
              </a:rPr>
              <a:t>για την απομάκρυνση της υγρασίας, τη διακοπή των διεργασιών στο φυτικό υλικό και να είναι δυνατή η περαιτέρω κατεργασία τους (θρυμματισμός-άλεσμα-</a:t>
            </a:r>
            <a:r>
              <a:rPr lang="el-GR" sz="1800" dirty="0" err="1">
                <a:latin typeface="Times New Roman" panose="02020603050405020304" pitchFamily="18" charset="0"/>
                <a:cs typeface="Times New Roman" panose="02020603050405020304" pitchFamily="18" charset="0"/>
              </a:rPr>
              <a:t>κονιορτοποίηση</a:t>
            </a:r>
            <a:r>
              <a:rPr lang="el-GR" sz="1800" dirty="0">
                <a:latin typeface="Times New Roman" panose="02020603050405020304" pitchFamily="18" charset="0"/>
                <a:cs typeface="Times New Roman" panose="02020603050405020304" pitchFamily="18" charset="0"/>
              </a:rPr>
              <a:t>)</a:t>
            </a:r>
          </a:p>
          <a:p>
            <a:pPr marL="285750" lvl="0" indent="-285750">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 </a:t>
            </a:r>
            <a:r>
              <a:rPr lang="el-GR" sz="1800" b="1" dirty="0">
                <a:latin typeface="Times New Roman" panose="02020603050405020304" pitchFamily="18" charset="0"/>
                <a:cs typeface="Times New Roman" panose="02020603050405020304" pitchFamily="18" charset="0"/>
              </a:rPr>
              <a:t>Άλεσμα φυτικών ιστών </a:t>
            </a:r>
            <a:r>
              <a:rPr lang="el-GR" sz="1800" dirty="0">
                <a:latin typeface="Times New Roman" panose="02020603050405020304" pitchFamily="18" charset="0"/>
                <a:cs typeface="Times New Roman" panose="02020603050405020304" pitchFamily="18" charset="0"/>
              </a:rPr>
              <a:t>για την ομογενοποίηση του δείγματος. Γίνεται με: Γουδί, μύλο με σφαιρίδια (Ball </a:t>
            </a:r>
            <a:r>
              <a:rPr lang="el-GR" sz="1800" dirty="0" err="1">
                <a:latin typeface="Times New Roman" panose="02020603050405020304" pitchFamily="18" charset="0"/>
                <a:cs typeface="Times New Roman" panose="02020603050405020304" pitchFamily="18" charset="0"/>
              </a:rPr>
              <a:t>mill</a:t>
            </a:r>
            <a:r>
              <a:rPr lang="el-GR" sz="1800" dirty="0">
                <a:latin typeface="Times New Roman" panose="02020603050405020304" pitchFamily="18" charset="0"/>
                <a:cs typeface="Times New Roman" panose="02020603050405020304" pitchFamily="18" charset="0"/>
              </a:rPr>
              <a:t>), μύλο με ανοξείδωτα μαχαίρια, τύπος Willey </a:t>
            </a:r>
            <a:r>
              <a:rPr lang="el-GR" sz="1800" dirty="0" err="1">
                <a:latin typeface="Times New Roman" panose="02020603050405020304" pitchFamily="18" charset="0"/>
                <a:cs typeface="Times New Roman" panose="02020603050405020304" pitchFamily="18" charset="0"/>
              </a:rPr>
              <a:t>mill</a:t>
            </a:r>
            <a:r>
              <a:rPr lang="el-GR" sz="1800" dirty="0">
                <a:latin typeface="Times New Roman" panose="02020603050405020304" pitchFamily="18" charset="0"/>
                <a:cs typeface="Times New Roman" panose="02020603050405020304" pitchFamily="18" charset="0"/>
              </a:rPr>
              <a:t> και μύλος από αχάτη.</a:t>
            </a:r>
          </a:p>
          <a:p>
            <a:pPr marL="285750" lvl="0" indent="-285750">
              <a:buFont typeface="Wingdings" panose="05000000000000000000" pitchFamily="2" charset="2"/>
              <a:buChar char="ü"/>
            </a:pPr>
            <a:endParaRPr lang="el-GR" sz="1800"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ü"/>
            </a:pPr>
            <a:endParaRPr lang="el-GR" sz="1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duotone>
              <a:schemeClr val="bg2">
                <a:shade val="45000"/>
                <a:satMod val="135000"/>
              </a:schemeClr>
              <a:prstClr val="white"/>
            </a:duotone>
          </a:blip>
          <a:srcRect l="60569" t="15001" r="5900" b="23400"/>
          <a:stretch/>
        </p:blipFill>
        <p:spPr>
          <a:xfrm>
            <a:off x="8141565" y="104182"/>
            <a:ext cx="848272" cy="876547"/>
          </a:xfrm>
          <a:prstGeom prst="rect">
            <a:avLst/>
          </a:prstGeom>
        </p:spPr>
      </p:pic>
      <p:pic>
        <p:nvPicPr>
          <p:cNvPr id="8" name="Picture 2" descr="Mortar &amp; Pestle Set of 3 :: White - Click Image to Clo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5624882"/>
            <a:ext cx="1484187"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igital Wiley Mill Manufacturer Supplier &amp; Exporter in In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5868144" y="821534"/>
            <a:ext cx="2918389" cy="2610542"/>
          </a:xfrm>
          <a:prstGeom prst="rect">
            <a:avLst/>
          </a:prstGeom>
        </p:spPr>
      </p:pic>
      <p:pic>
        <p:nvPicPr>
          <p:cNvPr id="1028" name="Picture 4" descr="Planetary Ball Mill PM 400 - RETSCH - powerful and quick grinding"/>
          <p:cNvPicPr>
            <a:picLocks noChangeAspect="1" noChangeArrowheads="1"/>
          </p:cNvPicPr>
          <p:nvPr/>
        </p:nvPicPr>
        <p:blipFill rotWithShape="1">
          <a:blip r:embed="rId5">
            <a:extLst>
              <a:ext uri="{28A0092B-C50C-407E-A947-70E740481C1C}">
                <a14:useLocalDpi xmlns:a14="http://schemas.microsoft.com/office/drawing/2010/main" val="0"/>
              </a:ext>
            </a:extLst>
          </a:blip>
          <a:srcRect l="18127" r="21394"/>
          <a:stretch/>
        </p:blipFill>
        <p:spPr bwMode="auto">
          <a:xfrm>
            <a:off x="6156176" y="3180018"/>
            <a:ext cx="1296144"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7657821" y="4251580"/>
            <a:ext cx="1486179" cy="1698490"/>
          </a:xfrm>
          <a:prstGeom prst="rect">
            <a:avLst/>
          </a:prstGeom>
        </p:spPr>
      </p:pic>
    </p:spTree>
    <p:extLst>
      <p:ext uri="{BB962C8B-B14F-4D97-AF65-F5344CB8AC3E}">
        <p14:creationId xmlns:p14="http://schemas.microsoft.com/office/powerpoint/2010/main" val="1250045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6444</TotalTime>
  <Words>2016</Words>
  <Application>Microsoft Office PowerPoint</Application>
  <PresentationFormat>Προβολή στην οθόνη (4:3)</PresentationFormat>
  <Paragraphs>156</Paragraphs>
  <Slides>23</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23</vt:i4>
      </vt:variant>
    </vt:vector>
  </HeadingPairs>
  <TitlesOfParts>
    <vt:vector size="31" baseType="lpstr">
      <vt:lpstr>Arial</vt:lpstr>
      <vt:lpstr>Calibri</vt:lpstr>
      <vt:lpstr>Calibri Light</vt:lpstr>
      <vt:lpstr>Palatino-Roman</vt:lpstr>
      <vt:lpstr>Tahoma</vt:lpstr>
      <vt:lpstr>Times New Roman</vt:lpstr>
      <vt:lpstr>Wingdings</vt:lpstr>
      <vt:lpstr>Office Theme</vt:lpstr>
      <vt:lpstr>ΕΡΓΑΣΤΗΡΙΟ ΘΡΕΨΗΣ ΦΥΤΩΝ-ΓΟΝΙΜΟΤΗΤΑ ΕΔΑΦΩΝ   ΔΕΙΓΜΑΤΟΛΗΨΙΑ ΦΥΤΙΚΩΝ ΙΣΤΩΝ – ΧΕΙΡΙΣΜΟΙ ΣΤΟ ΕΡΓΑΣΤΗΡΙΟ – ΥΠΟΛΟΓΙΣΜΟΣ ΥΓΡΑΣΙΑΣ – STOCK ΔΙΑΛΥΜΑ          Εισηγητές: Βασίλειος Τζανακάκης &amp; Φοιτητές ΕΛΜΕΠΑ</vt:lpstr>
      <vt:lpstr>Περιοδικός Πίνακας</vt:lpstr>
      <vt:lpstr> Απαραίτητα θρεπτικά στοιχεία!!!!!</vt:lpstr>
      <vt:lpstr> Οι μορφές των θρεπτικών στοιχείων!!!</vt:lpstr>
      <vt:lpstr> Η Φυλλοδιαγνωστική απαιτεί την τυποποίηση των συνθηκών δειγματοληψίας του φυτού.</vt:lpstr>
      <vt:lpstr> Σχέσεις θρεπτικής διαθεσιμότητας και φυτικής παραγωγής-Κρίσιμη Συγκέντρωση-Ζώνες επάρκειας/αναπάρκειας/τοξικότητας</vt:lpstr>
      <vt:lpstr> Παράδειγμα αποτελέσματος αναλύσεων</vt:lpstr>
      <vt:lpstr> Μεταχείριση φυτικών δειγμάτων (Συλλογή-Μεταφορά-φύλαξη)</vt:lpstr>
      <vt:lpstr> Προετοιμασία δειγμάτων για ανάλυση</vt:lpstr>
      <vt:lpstr> Καύση του δείγματος</vt:lpstr>
      <vt:lpstr>Ι. Η Ξήρανση των φυτικών ιστών</vt:lpstr>
      <vt:lpstr>ΙΙ. Άλεσμα φυτικών ιστών</vt:lpstr>
      <vt:lpstr>ΙΙΙ. Καύση φυτικών ιστών</vt:lpstr>
      <vt:lpstr>Παρουσίαση του PowerPoint</vt:lpstr>
      <vt:lpstr> V. Προσδιορισμός της υγρασίας του δείγματος</vt:lpstr>
      <vt:lpstr> Α. Παράδειγμα υπολογισμού της υγρασίας</vt:lpstr>
      <vt:lpstr> Α. Παράδειγμα υπολογισμού της υγρασίας (συνέχεια)</vt:lpstr>
      <vt:lpstr> Β. Παράδειγμα μετατροπής συγκέντρωσης στοιχείου στο stock διάλυμα σε % περιεκτικότητα του στοιχείου σε ξηρό βάρος φυτικού ιστού</vt:lpstr>
      <vt:lpstr> Β. Παράδειγμα μετατροπής συγκέντρωσης στοιχείου στο stock διάλυμα σε % περιεκτικότητα του στοιχείου σε ξηρό βάρος φυτικού ιστού (συνέχεια)</vt:lpstr>
      <vt:lpstr> Αναλύσεις στο stock διάλυμα</vt:lpstr>
      <vt:lpstr> Παράδειγμα αποτελέσματος αναλύσεων</vt:lpstr>
      <vt:lpstr> Πιθανές ερωτήσεις</vt:lpstr>
      <vt:lpstr>Σας ευχαριστώ για την προσοχή σας</vt:lpstr>
    </vt:vector>
  </TitlesOfParts>
  <Company>tei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Έδαφος είναι το στρώμα από χαλαρά ανόργανα και οργανικά υλικά που καλύπτει την επιφάνεια της ξηράς της γης και προέκυψε από την αποσάθρωση ορυκτών και πετρωμάτων (μητρικό υλικό) με τη συνδυασμένη δράση φυσικών, χημικών και βιολογικών παραγόντων.</dc:title>
  <dc:creator>tei</dc:creator>
  <cp:lastModifiedBy>Vasileios Tzanakakis</cp:lastModifiedBy>
  <cp:revision>229</cp:revision>
  <dcterms:created xsi:type="dcterms:W3CDTF">2008-12-02T07:22:31Z</dcterms:created>
  <dcterms:modified xsi:type="dcterms:W3CDTF">2025-03-17T07:07:32Z</dcterms:modified>
</cp:coreProperties>
</file>