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teicrete-my.sharepoint.com/personal/idaliak_hmu_gr/Documents/My%20Courses/MSc%20&#928;&#949;&#961;&#953;&#946;&#945;&#955;&#955;&#959;&#957;&#964;&#953;&#954;&#942;%20&#933;&#948;&#961;&#959;&#955;&#959;&#947;&#943;&#945;/2017-18/&#932;&#949;&#955;&#953;&#954;&#942;%20&#917;&#961;&#947;&#945;&#963;&#943;&#945;/&#949;&#961;&#947;&#945;&#963;&#943;&#945;_&#948;&#949;&#948;&#959;&#956;&#941;&#957;&#945;_2017_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'[εργασία_δεδομένα_2017_v2.xlsx]παράδειγμα sequent peak'!$B$4</c:f>
              <c:strCache>
                <c:ptCount val="1"/>
                <c:pt idx="0">
                  <c:v>R(t)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'[εργασία_δεδομένα_2017_v2.xlsx]παράδειγμα sequent peak'!$A$5:$A$28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numCache>
            </c:numRef>
          </c:xVal>
          <c:yVal>
            <c:numRef>
              <c:f>'[εργασία_δεδομένα_2017_v2.xlsx]παράδειγμα sequent peak'!$B$5:$B$28</c:f>
              <c:numCache>
                <c:formatCode>General</c:formatCode>
                <c:ptCount val="24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6</c:v>
                </c:pt>
                <c:pt idx="13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2A9-4602-806A-029292661F2A}"/>
            </c:ext>
          </c:extLst>
        </c:ser>
        <c:ser>
          <c:idx val="1"/>
          <c:order val="1"/>
          <c:tx>
            <c:strRef>
              <c:f>'[εργασία_δεδομένα_2017_v2.xlsx]παράδειγμα sequent peak'!$C$4</c:f>
              <c:strCache>
                <c:ptCount val="1"/>
                <c:pt idx="0">
                  <c:v>Q(t)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'[εργασία_δεδομένα_2017_v2.xlsx]παράδειγμα sequent peak'!$A$5:$A$28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numCache>
            </c:numRef>
          </c:xVal>
          <c:yVal>
            <c:numRef>
              <c:f>'[εργασία_δεδομένα_2017_v2.xlsx]παράδειγμα sequent peak'!$C$5:$C$28</c:f>
              <c:numCache>
                <c:formatCode>_-* #,##0.00\ _€_-;\-* #,##0.00\ _€_-;_-* "-"??\ _€_-;_-@_-</c:formatCode>
                <c:ptCount val="24"/>
                <c:pt idx="0">
                  <c:v>6</c:v>
                </c:pt>
                <c:pt idx="1">
                  <c:v>4</c:v>
                </c:pt>
                <c:pt idx="2">
                  <c:v>6</c:v>
                </c:pt>
                <c:pt idx="3">
                  <c:v>7</c:v>
                </c:pt>
                <c:pt idx="4">
                  <c:v>3</c:v>
                </c:pt>
                <c:pt idx="5">
                  <c:v>1</c:v>
                </c:pt>
                <c:pt idx="6">
                  <c:v>3</c:v>
                </c:pt>
                <c:pt idx="7">
                  <c:v>3</c:v>
                </c:pt>
                <c:pt idx="8">
                  <c:v>6</c:v>
                </c:pt>
                <c:pt idx="9">
                  <c:v>8</c:v>
                </c:pt>
                <c:pt idx="10">
                  <c:v>7</c:v>
                </c:pt>
                <c:pt idx="11">
                  <c:v>6</c:v>
                </c:pt>
                <c:pt idx="12">
                  <c:v>7</c:v>
                </c:pt>
                <c:pt idx="13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2A9-4602-806A-029292661F2A}"/>
            </c:ext>
          </c:extLst>
        </c:ser>
        <c:ser>
          <c:idx val="2"/>
          <c:order val="2"/>
          <c:tx>
            <c:strRef>
              <c:f>'[εργασία_δεδομένα_2017_v2.xlsx]παράδειγμα sequent peak'!$E$4</c:f>
              <c:strCache>
                <c:ptCount val="1"/>
                <c:pt idx="0">
                  <c:v>K(t)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'[εργασία_δεδομένα_2017_v2.xlsx]παράδειγμα sequent peak'!$A$5:$A$28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numCache>
            </c:numRef>
          </c:xVal>
          <c:yVal>
            <c:numRef>
              <c:f>'[εργασία_δεδομένα_2017_v2.xlsx]παράδειγμα sequent peak'!$E$5:$E$28</c:f>
              <c:numCache>
                <c:formatCode>_-* #,##0.00\ _€_-;\-* #,##0.00\ _€_-;_-* "-"??\ _€_-;_-@_-</c:formatCode>
                <c:ptCount val="2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4</c:v>
                </c:pt>
                <c:pt idx="5">
                  <c:v>9</c:v>
                </c:pt>
                <c:pt idx="6">
                  <c:v>12</c:v>
                </c:pt>
                <c:pt idx="7">
                  <c:v>15</c:v>
                </c:pt>
                <c:pt idx="8">
                  <c:v>15</c:v>
                </c:pt>
                <c:pt idx="9">
                  <c:v>13</c:v>
                </c:pt>
                <c:pt idx="10">
                  <c:v>12</c:v>
                </c:pt>
                <c:pt idx="11">
                  <c:v>12</c:v>
                </c:pt>
                <c:pt idx="12">
                  <c:v>11</c:v>
                </c:pt>
                <c:pt idx="13">
                  <c:v>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2A9-4602-806A-029292661F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78702256"/>
        <c:axId val="2072061104"/>
      </c:scatterChart>
      <c:valAx>
        <c:axId val="1878702256"/>
        <c:scaling>
          <c:orientation val="minMax"/>
          <c:max val="15"/>
          <c:min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Χρόνος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LID4096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2072061104"/>
        <c:crosses val="autoZero"/>
        <c:crossBetween val="midCat"/>
        <c:majorUnit val="2"/>
      </c:valAx>
      <c:valAx>
        <c:axId val="2072061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Όγκος 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LID4096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87870225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833526323915394"/>
          <c:y val="5.8843279929070083E-2"/>
          <c:w val="0.37489810097267251"/>
          <c:h val="5.9726686366354434E-2"/>
        </c:manualLayout>
      </c:layout>
      <c:overlay val="1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ID4096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3CDD-237E-C51A-C79B-4DB04DE98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2773F0-C9B5-E438-160C-A47F73B42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CE33B-6E3E-3B9B-F7C8-99D509DC4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947C4-C981-FAFC-CDC4-6870A130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94482-A4B7-8069-E4F5-0B262059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0721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5C616-A671-963C-DD58-D16296EA3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4BB65C-9C4E-2247-6CEB-BA842B4FD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CC13F-B50D-02E9-39B4-5D15AC653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FD04F-E227-579A-4732-630A4A2B7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1D531-5418-6228-E53C-3A4B91481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3471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4DFE03-5283-F947-F470-367E03F531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6764D-D03B-1760-84FD-DCF2C0F59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51A05-3E91-3B86-9AC6-6BCB3BCCA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D8798-615D-1CE6-7B63-0BC965F7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2E00D-EE15-288D-5183-9E5C91E92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66784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B1C70-4754-4011-E26B-2CFA41E40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FBBD3-9CC9-EBA8-09B0-6B29ACFEB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0BCC6-A38C-1FFE-26C4-FC49C515F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2B4C8-E161-508C-1282-7E7228BFC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AC830-9966-FE17-851A-01ABC1EAA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16821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3A4A1-45A5-097C-19A5-74C39DF2B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2B889-1A1A-7749-3F49-9CD3BD22E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74B5D-DBD5-9295-B428-2F3501CE2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5F649-3C43-5F7D-15E9-70C0F1608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E223E-7306-308F-8DF3-479DC2FDA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7983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6EDD-28C5-AC86-3EFA-1F4EA4331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E597F-9956-151B-945F-0AFFD806B8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2FEACE-799C-DEF0-309D-5BD444983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8DD1B-BBE8-4731-CAF2-C023D8EB2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9258F0-C9ED-EA40-158E-AD14F975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E7381-087D-33DA-BE80-34FBF782B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85245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E4BB6-172F-643C-BB18-AF1C8AC1B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782AF-04E5-6C27-9E03-74543D804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76948D-43B4-3D3A-83EF-68C74870D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05ECFE-7F0A-B402-FD45-5672397672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8D43CA-3FEB-E82A-09AB-93DBBD4894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3742C3-AD1B-6D04-91C2-CDB1E6CD6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1D93BC-4FAB-CB73-26E7-15E365D07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6F3B28-68B9-3E71-2895-9CDA69419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9083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24AB1-AD2D-DBC8-8AC2-F69A3EF54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3023B6-7966-35C5-2E96-2D8D1F98D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E66913-AB2D-B531-40C7-008277A49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C2A584-6903-4D9C-9F4E-7CC21489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14464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5F49E9-A4D3-0A6E-C535-5043F27F6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079A91-DA54-13F3-6AE3-685AA2504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B1C43E-6392-43B2-A9BD-4552CC2FD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6645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4CC39-6A2C-D77C-739F-A99D769F7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21350-0B68-1863-B816-06D8357E2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CAE0E-7E36-48B1-51C1-639D5DF48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494F57-6663-2AEA-D848-D3A85C42C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C8EEAB-D8DE-F1EC-A944-C67563B83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8B04C-67A9-2DD4-A76A-CE1A3A969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9256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DF143-04C0-8727-67DE-E8B9C3672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A1BE5D-25C6-FED1-7064-157B7E989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EF9C75-7BBA-6CED-1EFF-B35F74F62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505DDB-198B-4ABD-573C-2CA2408C9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C4554-E721-FB7E-CAAC-52C4AA0E7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59ED08-C9FB-2DF2-16DC-92679D0D3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0992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0B4711-89EA-F95F-63A5-4BAEE055A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4872F-5FF0-7E0E-FD2C-C2DB38B96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98C45-B4EB-0BCD-1CBF-6209C86630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A1F23C-97B8-48E7-B83C-9917D386AED3}" type="datetimeFigureOut">
              <a:rPr lang="LID4096" smtClean="0"/>
              <a:t>11/15/2023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58240-3A5C-2DC0-3591-A0183C84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FB674-47A1-7B31-042D-A40B3839A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7A9AB3-45E8-4D13-8372-14C8CF1DD59E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0409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D0285-E1CA-0F36-5F1A-034E7478B2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Μέθοδος </a:t>
            </a:r>
            <a:r>
              <a:rPr lang="en-US" dirty="0"/>
              <a:t>Sequent Peak</a:t>
            </a:r>
            <a:endParaRPr lang="LID4096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F3D9F6-360E-0356-FBCF-329F4BE841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Διαστασιολόγηση Ταμιευτήρα με την μέθοδο των διαδοχικών κορυφών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979429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072DD-AA3D-6378-BF89-F362BA4D4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Μέθοδος </a:t>
            </a:r>
            <a:r>
              <a:rPr lang="en-US" dirty="0"/>
              <a:t>Sequent Peak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C0AF4-E121-F9E5-2367-2F4AA3646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Υποθέτουμε:  </a:t>
            </a:r>
            <a:endParaRPr lang="en-US" dirty="0"/>
          </a:p>
          <a:p>
            <a:r>
              <a:rPr lang="el-GR" dirty="0"/>
              <a:t>Κ(t): ωφέλιμος όγκος για χρονικό βήμα t  </a:t>
            </a:r>
            <a:endParaRPr lang="en-US" dirty="0"/>
          </a:p>
          <a:p>
            <a:r>
              <a:rPr lang="el-GR" dirty="0"/>
              <a:t>R(t): ζήτηση στο χρονικό βήμα t  </a:t>
            </a:r>
            <a:endParaRPr lang="en-US" dirty="0"/>
          </a:p>
          <a:p>
            <a:r>
              <a:rPr lang="el-GR" dirty="0"/>
              <a:t>Q(t): Εισροές στο χρονικό βήμα t 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Ξεκινάμε με Κ(0)=0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Υπολογίζουμε την εξίσωση:  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	</a:t>
            </a:r>
            <a:r>
              <a:rPr lang="el-GR" dirty="0"/>
              <a:t>Κ(t)= R(t) ‐ Q(t) + Κ(t‐1) (για Κ(t)&gt;0, αλλιώς 0)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Το μέγιστο Κ(t) είναι ο ωφέλιμος όγκος 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555313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683F32-56D2-02AA-6832-F77C3AB3E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Μέθοδος </a:t>
            </a:r>
            <a:r>
              <a:rPr lang="en-US" dirty="0"/>
              <a:t>Sequent Peak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5033F-60D2-98B9-6450-CDB09B4679C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Η μέθοδος μπορεί να εφαρμοστεί για σταθερή ή κυμαινόμενη ζήτηση νερού</a:t>
            </a:r>
          </a:p>
          <a:p>
            <a:r>
              <a:rPr lang="el-GR" dirty="0"/>
              <a:t>Υπολογίζεται το μέγιστο αθροιστικό έλλειμμα νερού ανά χρονική περίοδο, σε παρακείμενες περιόδους και καθορίζεται το μέγιστο από αυτά τα ελλείμματα </a:t>
            </a:r>
          </a:p>
          <a:p>
            <a:r>
              <a:rPr lang="el-GR" dirty="0"/>
              <a:t>Η αλληλουχία εισροών θεωρείται ότι επαναλαμβάνεται και η ανάλυση εφαρμόζεται σε τουλάχιστον δύο κύκλους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57EDC035-1245-F916-C302-BADEA66F968D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l-GR" dirty="0"/>
                  <a:t>Ο αλγόριθμος βελτιστοποίησης είναι ο εξής: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ar-AE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ar-AE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ar-AE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ar-AE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ar-AE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sz="2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ar-AE" sz="2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ar-AE" sz="2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ar-AE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sz="2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ar-AE" sz="2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ar-AE" sz="2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ar-AE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sz="2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ar-AE" sz="2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𝑡</m:t>
                                  </m:r>
                                  <m:r>
                                    <a:rPr lang="ar-AE" sz="2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ar-AE" sz="2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ar-AE" sz="2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eqArr>
                        </m:e>
                      </m:d>
                      <m:f>
                        <m:fPr>
                          <m:type m:val="noBar"/>
                          <m:ctrlPr>
                            <a:rPr lang="ar-AE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αν</m:t>
                          </m:r>
                          <m:r>
                            <a:rPr lang="el-GR" sz="2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θετικό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sz="2800" b="0" i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αν</m:t>
                          </m:r>
                          <m:r>
                            <a:rPr lang="el-GR" sz="2800" b="0" i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800" b="0" i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αρνητικό</m:t>
                          </m:r>
                        </m:den>
                      </m:f>
                    </m:oMath>
                  </m:oMathPara>
                </a14:m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όπου </a:t>
                </a:r>
                <a:r>
                  <a:rPr lang="el-GR" dirty="0" err="1"/>
                  <a:t>Qt</a:t>
                </a:r>
                <a:r>
                  <a:rPr lang="el-GR" dirty="0"/>
                  <a:t> η εισροή, </a:t>
                </a:r>
                <a:r>
                  <a:rPr lang="el-GR" dirty="0" err="1"/>
                  <a:t>Rt</a:t>
                </a:r>
                <a:r>
                  <a:rPr lang="el-GR" dirty="0"/>
                  <a:t> η εκροή για την χρονική περίοδο t αντίστοιχα Κ0 ορίζεται ως 0 (Κ0=0)</a:t>
                </a:r>
                <a:endParaRPr lang="LID4096" dirty="0"/>
              </a:p>
              <a:p>
                <a:pPr marL="0" indent="0">
                  <a:buNone/>
                </a:pPr>
                <a:endParaRPr lang="el-GR" i="1" dirty="0">
                  <a:effectLst/>
                  <a:latin typeface="+mj-lt"/>
                </a:endParaRPr>
              </a:p>
              <a:p>
                <a:pPr marL="0" indent="0">
                  <a:buNone/>
                </a:pPr>
                <a:endParaRPr lang="LID4096" dirty="0">
                  <a:latin typeface="+mj-lt"/>
                </a:endParaRPr>
              </a:p>
            </p:txBody>
          </p:sp>
        </mc:Choice>
        <mc:Fallback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57EDC035-1245-F916-C302-BADEA66F96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2118" t="-3501"/>
                </a:stretch>
              </a:blipFill>
            </p:spPr>
            <p:txBody>
              <a:bodyPr/>
              <a:lstStyle/>
              <a:p>
                <a:r>
                  <a:rPr lang="LID4096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6242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683F32-56D2-02AA-6832-F77C3AB3E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Μέθοδος </a:t>
            </a:r>
            <a:r>
              <a:rPr lang="en-US" dirty="0"/>
              <a:t>Sequent Peak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5033F-60D2-98B9-6450-CDB09B4679C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Αν η τιμή </a:t>
            </a:r>
            <a:r>
              <a:rPr lang="el-GR" dirty="0" err="1"/>
              <a:t>Κt</a:t>
            </a:r>
            <a:r>
              <a:rPr lang="el-GR" dirty="0"/>
              <a:t> είναι μηδέν μετά τον πρώτο κύκλο υπολογισμών τότε δεν είναι απαραίτητος ο δεύτερος κύκλος.</a:t>
            </a:r>
            <a:endParaRPr lang="en-US" dirty="0"/>
          </a:p>
          <a:p>
            <a:r>
              <a:rPr lang="el-GR" dirty="0"/>
              <a:t>Αυτό συμβαίνει όταν η κρίσιμη περίοδος περιέχεται στον πρώτο κύκλο.</a:t>
            </a:r>
            <a:endParaRPr lang="en-US" dirty="0"/>
          </a:p>
          <a:p>
            <a:r>
              <a:rPr lang="el-GR" dirty="0"/>
              <a:t>Μετά από μία χρονική περίοδο t όπου η τιμή </a:t>
            </a:r>
            <a:r>
              <a:rPr lang="el-GR" dirty="0" err="1"/>
              <a:t>Κt</a:t>
            </a:r>
            <a:r>
              <a:rPr lang="el-GR" dirty="0"/>
              <a:t> είναι ακριβώς ίδια με την αντίστοιχη περίοδο  του πρώτου κύκλου, τότε επίσης οι υπολογισμοί διακόπτονται.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57EDC035-1245-F916-C302-BADEA66F968D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l-GR" dirty="0"/>
                  <a:t>Μαθηματικά η έκφραση του αλγορίθμου είναι η εξής: 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ar-AE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ar-AE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max</m:t>
                      </m:r>
                      <m:r>
                        <a:rPr lang="en-US" sz="2800" b="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⁡[</m:t>
                      </m:r>
                      <m:r>
                        <a:rPr lang="en-US" sz="2800" b="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en-US" sz="2800" b="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</m:t>
                      </m:r>
                      <m:sSub>
                        <m:sSubPr>
                          <m:ctrlPr>
                            <a:rPr lang="ar-AE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ar-AE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]</m:t>
                      </m:r>
                    </m:oMath>
                  </m:oMathPara>
                </a14:m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όπου </a:t>
                </a:r>
                <a:r>
                  <a:rPr lang="el-GR" dirty="0" err="1"/>
                  <a:t>Qt</a:t>
                </a:r>
                <a:r>
                  <a:rPr lang="el-GR" dirty="0"/>
                  <a:t> η εισροή, </a:t>
                </a:r>
                <a:r>
                  <a:rPr lang="el-GR" dirty="0" err="1"/>
                  <a:t>Rt</a:t>
                </a:r>
                <a:r>
                  <a:rPr lang="el-GR" dirty="0"/>
                  <a:t> η εκροή για την χρονική περίοδο t αντίστοιχα Κ0 ορίζεται ως 0 (Κ0=0)</a:t>
                </a:r>
                <a:endParaRPr lang="LID4096" dirty="0"/>
              </a:p>
              <a:p>
                <a:pPr marL="0" indent="0">
                  <a:buNone/>
                </a:pPr>
                <a:endParaRPr lang="el-GR" i="1" dirty="0">
                  <a:effectLst/>
                  <a:latin typeface="+mj-lt"/>
                </a:endParaRPr>
              </a:p>
              <a:p>
                <a:pPr marL="0" indent="0">
                  <a:buNone/>
                </a:pPr>
                <a:endParaRPr lang="LID4096" dirty="0">
                  <a:latin typeface="+mj-lt"/>
                </a:endParaRPr>
              </a:p>
            </p:txBody>
          </p:sp>
        </mc:Choice>
        <mc:Fallback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57EDC035-1245-F916-C302-BADEA66F96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2118" t="-2801"/>
                </a:stretch>
              </a:blipFill>
            </p:spPr>
            <p:txBody>
              <a:bodyPr/>
              <a:lstStyle/>
              <a:p>
                <a:r>
                  <a:rPr lang="LID4096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9667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65BBA-7EB3-8445-B7FE-9F04351C0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ID4096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475D2E6-2302-4F52-878D-5769D7A9381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3014290"/>
              </p:ext>
            </p:extLst>
          </p:nvPr>
        </p:nvGraphicFramePr>
        <p:xfrm>
          <a:off x="838200" y="1825624"/>
          <a:ext cx="4842164" cy="43513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0274">
                  <a:extLst>
                    <a:ext uri="{9D8B030D-6E8A-4147-A177-3AD203B41FA5}">
                      <a16:colId xmlns:a16="http://schemas.microsoft.com/office/drawing/2014/main" val="2995404138"/>
                    </a:ext>
                  </a:extLst>
                </a:gridCol>
                <a:gridCol w="984378">
                  <a:extLst>
                    <a:ext uri="{9D8B030D-6E8A-4147-A177-3AD203B41FA5}">
                      <a16:colId xmlns:a16="http://schemas.microsoft.com/office/drawing/2014/main" val="1799510409"/>
                    </a:ext>
                  </a:extLst>
                </a:gridCol>
                <a:gridCol w="863063">
                  <a:extLst>
                    <a:ext uri="{9D8B030D-6E8A-4147-A177-3AD203B41FA5}">
                      <a16:colId xmlns:a16="http://schemas.microsoft.com/office/drawing/2014/main" val="3420794463"/>
                    </a:ext>
                  </a:extLst>
                </a:gridCol>
                <a:gridCol w="998241">
                  <a:extLst>
                    <a:ext uri="{9D8B030D-6E8A-4147-A177-3AD203B41FA5}">
                      <a16:colId xmlns:a16="http://schemas.microsoft.com/office/drawing/2014/main" val="2758822406"/>
                    </a:ext>
                  </a:extLst>
                </a:gridCol>
                <a:gridCol w="1206208">
                  <a:extLst>
                    <a:ext uri="{9D8B030D-6E8A-4147-A177-3AD203B41FA5}">
                      <a16:colId xmlns:a16="http://schemas.microsoft.com/office/drawing/2014/main" val="2438190696"/>
                    </a:ext>
                  </a:extLst>
                </a:gridCol>
              </a:tblGrid>
              <a:tr h="27195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1" u="none" strike="noStrike" dirty="0">
                          <a:effectLst/>
                        </a:rPr>
                        <a:t>Περίοδος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1" u="none" strike="noStrike" dirty="0">
                          <a:effectLst/>
                        </a:rPr>
                        <a:t>Ζήτηση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1" u="none" strike="noStrike" dirty="0">
                          <a:effectLst/>
                        </a:rPr>
                        <a:t>Εισροή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1" u="none" strike="noStrike" dirty="0">
                          <a:effectLst/>
                        </a:rPr>
                        <a:t>Έλλειμμα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1" u="none" strike="noStrike" dirty="0">
                          <a:effectLst/>
                        </a:rPr>
                        <a:t>Έλλειμμα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9764463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R(t)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Q(t)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K(t-1)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K(t)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1040086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1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6.00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 -  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      -  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2186185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2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4.00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 -  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 dirty="0">
                          <a:effectLst/>
                        </a:rPr>
                        <a:t>                 2.00   </a:t>
                      </a:r>
                      <a:endParaRPr lang="en-CY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1587679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3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6.00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2.00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  2.00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20684390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4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7.00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2.00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  1.00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75291804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5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3.00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1.00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  4.00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3751856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1.00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4.00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  9.00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2004346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7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3.00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9.00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12.00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4546347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8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3.00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12.00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15.00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1465065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9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6.00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15.00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15.00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78627130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10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8.00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15.00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13.00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5996196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11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7.00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13.00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12.00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0699294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12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6.00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12.00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12.00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3154473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13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7.00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12.00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     11.00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382949"/>
                  </a:ext>
                </a:extLst>
              </a:tr>
              <a:tr h="271959"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14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Y" sz="1400" u="none" strike="noStrike">
                          <a:effectLst/>
                        </a:rPr>
                        <a:t>6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6.00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>
                          <a:effectLst/>
                        </a:rPr>
                        <a:t>          11.00   </a:t>
                      </a:r>
                      <a:endParaRPr lang="en-CY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Y" sz="1400" u="none" strike="noStrike" dirty="0">
                          <a:effectLst/>
                        </a:rPr>
                        <a:t>               11.00   </a:t>
                      </a:r>
                      <a:endParaRPr lang="en-CY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8546280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3CA930F-C096-4C69-8E2B-3020E95EC08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72380783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6500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824B3E3-6540-96D5-E23F-60E172BEF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Εργασία</a:t>
            </a:r>
            <a:endParaRPr lang="LID4096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22F271-13E7-969B-C3CB-CE6A01D05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Για την περιοχή του </a:t>
            </a:r>
            <a:r>
              <a:rPr lang="el-GR" b="1" dirty="0" err="1"/>
              <a:t>Τυμπακίου</a:t>
            </a:r>
            <a:r>
              <a:rPr lang="el-GR" b="1" dirty="0"/>
              <a:t> Κρήτης </a:t>
            </a:r>
            <a:r>
              <a:rPr lang="el-GR" dirty="0"/>
              <a:t>δίνονται παρατηρήσεις βροχής, θερμοκρασίας και εξάτμισης </a:t>
            </a:r>
            <a:r>
              <a:rPr lang="el-GR" dirty="0" err="1"/>
              <a:t>pan</a:t>
            </a:r>
            <a:r>
              <a:rPr lang="el-GR" dirty="0"/>
              <a:t> για την περίοδο 9/1977 ως 8/1996. Για την περίοδο αυτή, η χρονοσειρά εξάτμισης έχει κενά (οι ελλιπείς καταγραφές σημειώνονται με την </a:t>
            </a:r>
            <a:r>
              <a:rPr lang="el-GR" b="1" dirty="0"/>
              <a:t>τιμή -999.99</a:t>
            </a:r>
            <a:r>
              <a:rPr lang="el-GR" dirty="0"/>
              <a:t>). Στην περιοχή θεωρούμε </a:t>
            </a:r>
            <a:r>
              <a:rPr lang="el-GR" dirty="0" err="1"/>
              <a:t>θερμοκηπιακή</a:t>
            </a:r>
            <a:r>
              <a:rPr lang="el-GR" dirty="0"/>
              <a:t> καλλιέργεια ντομάτας έκτασης ενός στρέμματος, </a:t>
            </a:r>
            <a:r>
              <a:rPr lang="el-GR" b="1" dirty="0"/>
              <a:t>πυκνότητα φύτευσης 2 φυτά ανά m2 και ανάγκες άρδευσης 60 L/</a:t>
            </a:r>
            <a:r>
              <a:rPr lang="el-GR" b="1" dirty="0" err="1"/>
              <a:t>φυτο</a:t>
            </a:r>
            <a:r>
              <a:rPr lang="el-GR" b="1" dirty="0"/>
              <a:t>/μήνα</a:t>
            </a:r>
            <a:r>
              <a:rPr lang="el-GR" dirty="0"/>
              <a:t>. Η καλλιεργητική περίοδος είναι </a:t>
            </a:r>
            <a:r>
              <a:rPr lang="el-GR" b="1" dirty="0"/>
              <a:t>Οκτώβριος με Μάρτιο</a:t>
            </a:r>
            <a:r>
              <a:rPr lang="el-GR" dirty="0"/>
              <a:t>. Στο οικόπεδο του θερμοκηπίου υπάρχει </a:t>
            </a:r>
            <a:r>
              <a:rPr lang="el-GR" b="1" dirty="0"/>
              <a:t>ελεύθερη επιφάνεια 100 m</a:t>
            </a:r>
            <a:r>
              <a:rPr lang="el-GR" b="1" baseline="30000" dirty="0"/>
              <a:t>2</a:t>
            </a:r>
            <a:r>
              <a:rPr lang="el-GR" b="1" dirty="0"/>
              <a:t> </a:t>
            </a:r>
            <a:r>
              <a:rPr lang="el-GR" dirty="0"/>
              <a:t>η οποία μπορεί να διατεθεί για την κατασκευή ανοιχτής δεξαμενής όμβριων υδάτων. Ζητείται η απάντηση των παρακάτω ερωτήματα σε υπολογιστικό φύλλο </a:t>
            </a:r>
            <a:r>
              <a:rPr lang="el-GR" dirty="0" err="1"/>
              <a:t>excel</a:t>
            </a:r>
            <a:r>
              <a:rPr lang="el-GR" dirty="0"/>
              <a:t> και η σύνταξη της αντίστοιχης αναφοράς.</a:t>
            </a: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345469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44C3D-4E51-27FD-BC53-3EA3F0E10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93A73-FB9F-11B2-B87C-7A14ED38E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dirty="0"/>
              <a:t>1. Υπολογίστε την δυνητική εξατμισοδιαπνοή με τη σχέση </a:t>
            </a:r>
            <a:r>
              <a:rPr lang="el-GR" dirty="0" err="1"/>
              <a:t>Blaney</a:t>
            </a:r>
            <a:r>
              <a:rPr lang="el-GR" dirty="0"/>
              <a:t> &amp; </a:t>
            </a:r>
            <a:r>
              <a:rPr lang="el-GR" dirty="0" err="1"/>
              <a:t>Criddle</a:t>
            </a:r>
            <a:r>
              <a:rPr lang="el-GR" dirty="0"/>
              <a:t>. Υπολογίστε τον συντελεστή συσχέτισης (R2) των τιμών που βρέθηκαν σε σχέση με τις τιμές της μετρημένης εξάτμισης </a:t>
            </a:r>
            <a:r>
              <a:rPr lang="el-GR" dirty="0" err="1"/>
              <a:t>pan</a:t>
            </a:r>
            <a:r>
              <a:rPr lang="el-GR" dirty="0"/>
              <a:t>. Συμπληρώστε τη χρονοσειρά με βάση την εξίσωση που προκύπτει μεταξύ των δύο μεταβλητών με τη μέθοδο της γραμμικής παλινδρόμησης.</a:t>
            </a:r>
          </a:p>
          <a:p>
            <a:r>
              <a:rPr lang="el-GR" dirty="0"/>
              <a:t>2. Υπολογίστε τον όγκο βροχόπτωσης που δέχεται μηνιαία η επιφάνεια (στέγη) του θερμοκηπίου.</a:t>
            </a:r>
          </a:p>
          <a:p>
            <a:r>
              <a:rPr lang="el-GR" dirty="0"/>
              <a:t>3. Υπολογίστε τον όγκο ύδατος που δύναται να εξατμιστεί μηνιαία από την ελεύθερη επιφάνεια δεξαμενής (θεωρώντας ότι μπορεί να καλύψει πλήρως την ελεύθερη επιφάνεια του οικοπέδου).</a:t>
            </a:r>
          </a:p>
          <a:p>
            <a:r>
              <a:rPr lang="el-GR" dirty="0"/>
              <a:t>4. Υπολογίστε τις μηνιαίες αρδευτικές ανάγκες του θερμοκηπίου.</a:t>
            </a:r>
          </a:p>
          <a:p>
            <a:r>
              <a:rPr lang="el-GR" dirty="0"/>
              <a:t>5. Υπολογίστε το ύψος της δεξαμενής που απαιτείται να κατασκευαστεί (θεωρώντας ότι μπορεί να καλύψει πλήρως την ελεύθερη επιφάνεια του οικοπέδου) για να καλύψει χωρίς καμία αστοχία το 30% των αρδευτικών αναγκών του θερμοκηπίου.</a:t>
            </a:r>
          </a:p>
          <a:p>
            <a:r>
              <a:rPr lang="el-GR" dirty="0"/>
              <a:t>6. Αν το μέγιστο επιτρεπόμενο ύψος δεξαμενής είναι 3 m, ποιο είναι το μέγιστο ποσοστό των απαιτήσεων άρδευσης που μπορεί να επιτευχθεί;</a:t>
            </a:r>
          </a:p>
          <a:p>
            <a:r>
              <a:rPr lang="el-GR" dirty="0"/>
              <a:t>7. Αν δεν υπάρχει όριο ύψους, ποιο είναι το μέγιστο ποσοστό κάλυψης των απαιτήσεων που μπορεί να επιτευχθεί;</a:t>
            </a:r>
          </a:p>
          <a:p>
            <a:r>
              <a:rPr lang="el-GR" dirty="0"/>
              <a:t>8. Υπολογίστε ξανά το ύψος της δεξαμενής που απαιτείται για κάλυψη του 30% των αρδευτικών αναγκών, αν θεωρηθεί ότι πάνω από αυτήν εγκαθίσταται κατάλληλη υπερκατασκευή που ελαττώνει την εξάτμιση κατά 50%. Ποιο είναι σε αυτή την περίπτωση το ποσοστό των αναγκών που μπορεί να καλυφθεί με μέγιστο ύψος 3 m</a:t>
            </a:r>
          </a:p>
        </p:txBody>
      </p:sp>
    </p:spTree>
    <p:extLst>
      <p:ext uri="{BB962C8B-B14F-4D97-AF65-F5344CB8AC3E}">
        <p14:creationId xmlns:p14="http://schemas.microsoft.com/office/powerpoint/2010/main" val="1979223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782</Words>
  <Application>Microsoft Office PowerPoint</Application>
  <PresentationFormat>Widescreen</PresentationFormat>
  <Paragraphs>121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Office Theme</vt:lpstr>
      <vt:lpstr>Μέθοδος Sequent Peak</vt:lpstr>
      <vt:lpstr>Μέθοδος Sequent Peak</vt:lpstr>
      <vt:lpstr>Μέθοδος Sequent Peak</vt:lpstr>
      <vt:lpstr>Μέθοδος Sequent Peak</vt:lpstr>
      <vt:lpstr>PowerPoint Presentation</vt:lpstr>
      <vt:lpstr>Εργασία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Μέθοδος Sequent Peak</dc:title>
  <dc:creator>Yannis Daliakopoulos</dc:creator>
  <cp:lastModifiedBy>Yannis Daliakopoulos</cp:lastModifiedBy>
  <cp:revision>1</cp:revision>
  <dcterms:created xsi:type="dcterms:W3CDTF">2023-11-15T06:28:17Z</dcterms:created>
  <dcterms:modified xsi:type="dcterms:W3CDTF">2023-11-15T06:43:24Z</dcterms:modified>
</cp:coreProperties>
</file>