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82" r:id="rId4"/>
    <p:sldId id="258" r:id="rId5"/>
    <p:sldId id="280" r:id="rId6"/>
    <p:sldId id="261" r:id="rId7"/>
    <p:sldId id="269" r:id="rId8"/>
    <p:sldId id="283" r:id="rId9"/>
    <p:sldId id="270" r:id="rId10"/>
    <p:sldId id="271" r:id="rId11"/>
    <p:sldId id="289" r:id="rId12"/>
    <p:sldId id="290" r:id="rId13"/>
    <p:sldId id="277" r:id="rId14"/>
    <p:sldId id="284" r:id="rId15"/>
    <p:sldId id="259" r:id="rId16"/>
    <p:sldId id="273" r:id="rId17"/>
    <p:sldId id="272" r:id="rId18"/>
    <p:sldId id="285" r:id="rId19"/>
    <p:sldId id="274" r:id="rId20"/>
    <p:sldId id="281" r:id="rId21"/>
    <p:sldId id="291" r:id="rId22"/>
    <p:sldId id="260" r:id="rId23"/>
    <p:sldId id="266" r:id="rId24"/>
    <p:sldId id="276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93B0"/>
    <a:srgbClr val="CC66FF"/>
    <a:srgbClr val="DBDBDB"/>
    <a:srgbClr val="F1F1F1"/>
    <a:srgbClr val="0DB9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3/28/2023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.png"/><Relationship Id="rId4" Type="http://schemas.openxmlformats.org/officeDocument/2006/relationships/hyperlink" Target="https://www.youtube.com/watch?v=Lb0Yz_5ZYzI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ywellmind.com/small-talk-topics-3024421" TargetMode="External"/><Relationship Id="rId2" Type="http://schemas.openxmlformats.org/officeDocument/2006/relationships/hyperlink" Target="https://hr.harvard.edu/career-developmen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nglishandculture.com/blog/bid/99051/4-English-Topics-to-Avoid-in-American-Small-Talk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6B50D-1DD0-4B2F-8DA1-5F566B6206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WHAT IS NETWORKING?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B727B0-7254-49B4-A8F4-9AD2CEB4EB1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P. KOTTI, HELLENIC MEDITERRANEAN UNIVERSITY </a:t>
            </a:r>
          </a:p>
        </p:txBody>
      </p:sp>
    </p:spTree>
    <p:extLst>
      <p:ext uri="{BB962C8B-B14F-4D97-AF65-F5344CB8AC3E}">
        <p14:creationId xmlns:p14="http://schemas.microsoft.com/office/powerpoint/2010/main" val="1174787334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5DECE-729E-4B15-9DEA-BDD273EFD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B4DEF-4E75-468F-A7D5-90E2AD411DC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IS Networking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it is important in our career development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say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it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516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70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29" name="Group 72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74" name="Rectangle 73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030" name="Rectangle 77">
            <a:extLst>
              <a:ext uri="{FF2B5EF4-FFF2-40B4-BE49-F238E27FC236}">
                <a16:creationId xmlns:a16="http://schemas.microsoft.com/office/drawing/2014/main" id="{CC7827FB-B370-4007-83D5-E83AD3D2C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ÎÏÎ¿ÏÎ­Î»ÎµÏÎ¼Î± ÎµÎ¹ÎºÏÎ½Î±Ï Î³Î¹Î± SEcret telling">
            <a:extLst>
              <a:ext uri="{FF2B5EF4-FFF2-40B4-BE49-F238E27FC236}">
                <a16:creationId xmlns:a16="http://schemas.microsoft.com/office/drawing/2014/main" id="{3B202480-CC65-45C6-8F91-10849EB7C4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15" b="8679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C26B76-60E7-4E62-B69D-D1879E5B0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0"/>
            <a:ext cx="9913212" cy="115196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5400" dirty="0">
                <a:solidFill>
                  <a:srgbClr val="FFC000"/>
                </a:solidFill>
              </a:rPr>
              <a:t>ACCORDING TO RESEARCH ONLY 30% </a:t>
            </a:r>
            <a:br>
              <a:rPr lang="en-US" sz="5400" dirty="0">
                <a:solidFill>
                  <a:srgbClr val="FFC000"/>
                </a:solidFill>
              </a:rPr>
            </a:br>
            <a:r>
              <a:rPr lang="en-US" sz="5400" dirty="0">
                <a:solidFill>
                  <a:srgbClr val="FFC000"/>
                </a:solidFill>
              </a:rPr>
              <a:t>OF VACANCIES ARE ADVERTISED…</a:t>
            </a:r>
            <a:br>
              <a:rPr lang="en-US" sz="5400" dirty="0"/>
            </a:br>
            <a:endParaRPr lang="en-US" sz="5400" dirty="0">
              <a:solidFill>
                <a:schemeClr val="tx1"/>
              </a:solidFill>
            </a:endParaRPr>
          </a:p>
        </p:txBody>
      </p:sp>
      <p:sp>
        <p:nvSpPr>
          <p:cNvPr id="80" name="5-Point Star 12">
            <a:extLst>
              <a:ext uri="{FF2B5EF4-FFF2-40B4-BE49-F238E27FC236}">
                <a16:creationId xmlns:a16="http://schemas.microsoft.com/office/drawing/2014/main" id="{51E038FF-4E72-4714-B9E9-B0AC148C7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42476" y="261324"/>
            <a:ext cx="937731" cy="868975"/>
          </a:xfrm>
          <a:prstGeom prst="star5">
            <a:avLst>
              <a:gd name="adj" fmla="val 25889"/>
              <a:gd name="hf" fmla="val 105146"/>
              <a:gd name="vf" fmla="val 110557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79EF13-1EA9-4010-9B63-1A5B094AD9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800" y="2063396"/>
            <a:ext cx="10394707" cy="33111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4820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75D04-2697-44F8-BFDE-360FACB539C5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1693B0"/>
                </a:solidFill>
              </a:rPr>
              <a:t>                          WHAT IS NETWORKING ?</a:t>
            </a:r>
            <a:endParaRPr lang="en-GB" sz="4000" dirty="0">
              <a:solidFill>
                <a:srgbClr val="1693B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B5663-DB28-43A2-BBC4-157E12C33E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03584" y="1837766"/>
            <a:ext cx="10576924" cy="353682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connecting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with people (COLLEAGUES, SUPERIORS, FRIENDS)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MUTUAL ACQUAINTANCES/INTERESTS – PROFESSIONAL NETWORK </a:t>
            </a:r>
          </a:p>
          <a:p>
            <a:r>
              <a:rPr lang="en-GB" dirty="0"/>
              <a:t>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building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professional relationships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INFORMING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about our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job search &amp; PROFESSIONAL goals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9272956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8DFC-AAA3-49CE-9CFB-9F6DD6C70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increasing professional network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1917C-BF2D-4743-80A8-92EF1F41FA9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join a professional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[group of people with similar JOBS or careers]. 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social media websites, EX. LinkedIn, FB, Twitter. 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contact College/UNIVERSITY Alumni groups [PAST STUDENTS].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332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70">
            <a:extLst>
              <a:ext uri="{FF2B5EF4-FFF2-40B4-BE49-F238E27FC236}">
                <a16:creationId xmlns:a16="http://schemas.microsoft.com/office/drawing/2014/main" id="{4412F17E-378A-48DF-A7D0-616F75D5C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73" name="Freeform 11">
            <a:extLst>
              <a:ext uri="{FF2B5EF4-FFF2-40B4-BE49-F238E27FC236}">
                <a16:creationId xmlns:a16="http://schemas.microsoft.com/office/drawing/2014/main" id="{908915DF-1091-4602-9B1A-C06774398E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5" name="Freeform 13">
            <a:extLst>
              <a:ext uri="{FF2B5EF4-FFF2-40B4-BE49-F238E27FC236}">
                <a16:creationId xmlns:a16="http://schemas.microsoft.com/office/drawing/2014/main" id="{6CFA88D5-4955-401D-884D-20970DD4E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7" name="Freeform 25">
            <a:extLst>
              <a:ext uri="{FF2B5EF4-FFF2-40B4-BE49-F238E27FC236}">
                <a16:creationId xmlns:a16="http://schemas.microsoft.com/office/drawing/2014/main" id="{164D267B-C17A-4774-88F8-99CC562E3A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9" name="Freeform 14">
            <a:extLst>
              <a:ext uri="{FF2B5EF4-FFF2-40B4-BE49-F238E27FC236}">
                <a16:creationId xmlns:a16="http://schemas.microsoft.com/office/drawing/2014/main" id="{C1C5AED6-50C3-434F-B16D-A7A833763D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81" name="5-Point Star 24">
            <a:extLst>
              <a:ext uri="{FF2B5EF4-FFF2-40B4-BE49-F238E27FC236}">
                <a16:creationId xmlns:a16="http://schemas.microsoft.com/office/drawing/2014/main" id="{AFF213A5-1AFF-47E9-83C0-F71BD7388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1979D2CD-6189-4D9F-9A62-000F33F6F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5" name="Rectangle 84">
            <a:extLst>
              <a:ext uri="{FF2B5EF4-FFF2-40B4-BE49-F238E27FC236}">
                <a16:creationId xmlns:a16="http://schemas.microsoft.com/office/drawing/2014/main" id="{287FD6DC-9C9B-4408-9B78-2177E04A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954" y="457201"/>
            <a:ext cx="11261749" cy="3343894"/>
          </a:xfrm>
          <a:prstGeom prst="rect">
            <a:avLst/>
          </a:prstGeom>
          <a:solidFill>
            <a:schemeClr val="bg1"/>
          </a:solidFill>
          <a:ln w="57150" cmpd="thinThick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ÎÏÎ¿ÏÎ­Î»ÎµÏÎ¼Î± ÎµÎ¹ÎºÏÎ½Î±Ï Î³Î¹Î± Professional small talk">
            <a:extLst>
              <a:ext uri="{FF2B5EF4-FFF2-40B4-BE49-F238E27FC236}">
                <a16:creationId xmlns:a16="http://schemas.microsoft.com/office/drawing/2014/main" id="{113666C8-5AA5-4745-840A-4EA518A9EF46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9" b="-2"/>
          <a:stretch/>
        </p:blipFill>
        <p:spPr bwMode="auto">
          <a:xfrm>
            <a:off x="7363157" y="691546"/>
            <a:ext cx="4134177" cy="287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2F30281D-F374-46E3-8F88-0539BF4C6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56974"/>
            <a:ext cx="12188952" cy="2601025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42F03C21-1D0E-4C89-92F7-3E1EBE4DE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12134" y="4491323"/>
            <a:ext cx="12201086" cy="0"/>
          </a:xfrm>
          <a:prstGeom prst="line">
            <a:avLst/>
          </a:pr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4FA04E9-BAB9-4E1B-AE3E-D6ED43219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912" y="4714814"/>
            <a:ext cx="10818199" cy="107521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>
                <a:solidFill>
                  <a:srgbClr val="0DB911"/>
                </a:solidFill>
              </a:rPr>
              <a:t>A. SMALL TALK </a:t>
            </a:r>
          </a:p>
        </p:txBody>
      </p:sp>
      <p:sp>
        <p:nvSpPr>
          <p:cNvPr id="91" name="5-Point Star 8">
            <a:extLst>
              <a:ext uri="{FF2B5EF4-FFF2-40B4-BE49-F238E27FC236}">
                <a16:creationId xmlns:a16="http://schemas.microsoft.com/office/drawing/2014/main" id="{FEDA77FB-4261-4A1C-9163-834A8A74DC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03408" y="6388943"/>
            <a:ext cx="373049" cy="373049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lumMod val="65000"/>
              <a:lumOff val="35000"/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372EC0-3CD3-4217-A434-77E19C533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913" y="5797647"/>
            <a:ext cx="10811424" cy="55543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000" dirty="0">
                <a:solidFill>
                  <a:srgbClr val="0070C0"/>
                </a:solidFill>
              </a:rPr>
              <a:t>B. NETWORKING ELEVATOR SPEECH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351952-E3C5-4F98-93A6-D5CDD8BB1B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21" r="-1" b="-1"/>
          <a:stretch/>
        </p:blipFill>
        <p:spPr>
          <a:xfrm>
            <a:off x="685912" y="691545"/>
            <a:ext cx="6553801" cy="287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1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21B41-3998-4609-B5F7-BE11D3282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</a:rPr>
              <a:t>SMALL TALK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0B584-B074-4707-A9F2-DB5464D61E5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 polite conversation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 &gt; ABOUT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SAFE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TOPICS (FAMILY, WEATHER, CAREER, FOOD, TRAVEL, FILMS, MUSIC, SPORTS, TRAVEL)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-&gt; ABOUT MORE SERIOUS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PROFESSIONAL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TOPICS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val="3093121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4" name="Rectangle 13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2200D14-41C0-4088-9C45-95B913816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9229" y="685800"/>
            <a:ext cx="4903454" cy="315733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800" dirty="0">
                <a:solidFill>
                  <a:srgbClr val="00B050"/>
                </a:solidFill>
              </a:rPr>
              <a:t>Which topics should  you </a:t>
            </a:r>
            <a:r>
              <a:rPr lang="en-US" sz="4000" dirty="0"/>
              <a:t>not</a:t>
            </a:r>
            <a:r>
              <a:rPr lang="en-US" sz="3800" dirty="0">
                <a:solidFill>
                  <a:srgbClr val="00B050"/>
                </a:solidFill>
              </a:rPr>
              <a:t> talk about?</a:t>
            </a:r>
          </a:p>
        </p:txBody>
      </p:sp>
      <p:pic>
        <p:nvPicPr>
          <p:cNvPr id="6" name="Picture Placeholder 5" descr="Logo, company name&#10;&#10;Description automatically generated">
            <a:extLst>
              <a:ext uri="{FF2B5EF4-FFF2-40B4-BE49-F238E27FC236}">
                <a16:creationId xmlns:a16="http://schemas.microsoft.com/office/drawing/2014/main" id="{48E9B801-C042-46C4-BC77-309D73B86ED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4"/>
          <a:srcRect t="209" r="2" b="2"/>
          <a:stretch/>
        </p:blipFill>
        <p:spPr>
          <a:xfrm>
            <a:off x="404226" y="10"/>
            <a:ext cx="5312664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65E5D6-5FDE-4876-9F4F-3F955FA08F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 flipH="1">
            <a:off x="11732545" y="4771509"/>
            <a:ext cx="45719" cy="72990"/>
          </a:xfr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417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5836D-7D97-42F5-B940-316364240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   Avoid taboo/controversial topics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262CD-F56C-4426-8EE8-CA6C4C811D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510748"/>
            <a:ext cx="10394707" cy="3863837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US" sz="3600" dirty="0">
                <a:solidFill>
                  <a:srgbClr val="0070C0"/>
                </a:solidFill>
              </a:rPr>
              <a:t>              </a:t>
            </a:r>
          </a:p>
          <a:p>
            <a:pPr marL="0" indent="0">
              <a:buNone/>
            </a:pPr>
            <a:endParaRPr lang="en-US" sz="5900" dirty="0"/>
          </a:p>
          <a:p>
            <a:pPr marL="0" indent="0">
              <a:buNone/>
            </a:pPr>
            <a:r>
              <a:rPr lang="en-US" sz="5900" dirty="0"/>
              <a:t>            SALARY                                                                  OFFENSIVE JOKES</a:t>
            </a:r>
          </a:p>
          <a:p>
            <a:pPr marL="0" indent="0">
              <a:buNone/>
            </a:pPr>
            <a:r>
              <a:rPr lang="en-US" sz="5900" dirty="0"/>
              <a:t>                                                AGE         RELIGION</a:t>
            </a:r>
          </a:p>
          <a:p>
            <a:pPr marL="0" indent="0">
              <a:buNone/>
            </a:pPr>
            <a:r>
              <a:rPr lang="en-US" sz="5900" dirty="0"/>
              <a:t>                        POLITICS                                       PERSONAL GOSSIP </a:t>
            </a:r>
          </a:p>
          <a:p>
            <a:pPr marL="0" indent="0">
              <a:buNone/>
            </a:pPr>
            <a:endParaRPr lang="en-US" sz="36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15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3D76E-D03F-4EC2-B9F5-B0458B38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                            </a:t>
            </a:r>
            <a:r>
              <a:rPr lang="en-US" sz="4900" i="1" dirty="0">
                <a:solidFill>
                  <a:srgbClr val="FF0000"/>
                </a:solidFill>
              </a:rPr>
              <a:t>Tongue tied?? </a:t>
            </a:r>
            <a:br>
              <a:rPr lang="en-US" sz="4900" dirty="0">
                <a:solidFill>
                  <a:srgbClr val="00B050"/>
                </a:solidFill>
              </a:rPr>
            </a:br>
            <a:r>
              <a:rPr lang="en-US" sz="4900" dirty="0">
                <a:solidFill>
                  <a:srgbClr val="00B050"/>
                </a:solidFill>
              </a:rPr>
              <a:t>            </a:t>
            </a:r>
            <a:r>
              <a:rPr lang="en-US" sz="4900" dirty="0">
                <a:solidFill>
                  <a:srgbClr val="0070C0"/>
                </a:solidFill>
              </a:rPr>
              <a:t>          SMALL TALK - Examples</a:t>
            </a:r>
            <a:endParaRPr lang="en-GB" sz="49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9596F-89EE-4940-A591-78F4CDD1C12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3626" y="1837766"/>
            <a:ext cx="10396882" cy="3536820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How was your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weeK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Did you do SOMETHING fun or interesting OVER THE WEEKEND?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weather WILL BE GREAT AT THE WEEKEND. Do you have any plans? </a:t>
            </a:r>
          </a:p>
          <a:p>
            <a:r>
              <a:rPr lang="en-US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Lovely day, don't you think?</a:t>
            </a:r>
          </a:p>
          <a:p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Looks like rain is in the forecast.</a:t>
            </a:r>
          </a:p>
          <a:p>
            <a:r>
              <a:rPr lang="en-US" sz="21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 you order this beautiful weather?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45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3D76E-D03F-4EC2-B9F5-B0458B389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1"/>
            <a:ext cx="10180982" cy="1010478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                            </a:t>
            </a:r>
            <a:r>
              <a:rPr lang="en-US" sz="4900" i="1" dirty="0">
                <a:solidFill>
                  <a:srgbClr val="FF0000"/>
                </a:solidFill>
              </a:rPr>
              <a:t>Tongue tied?? </a:t>
            </a:r>
            <a:br>
              <a:rPr lang="en-US" sz="4900" dirty="0">
                <a:solidFill>
                  <a:srgbClr val="00B050"/>
                </a:solidFill>
              </a:rPr>
            </a:br>
            <a:r>
              <a:rPr lang="en-US" sz="4900" dirty="0">
                <a:solidFill>
                  <a:srgbClr val="00B050"/>
                </a:solidFill>
              </a:rPr>
              <a:t>                      </a:t>
            </a:r>
            <a:r>
              <a:rPr lang="en-US" sz="4900" dirty="0">
                <a:solidFill>
                  <a:srgbClr val="0070C0"/>
                </a:solidFill>
              </a:rPr>
              <a:t>SMALL TALK - Examples</a:t>
            </a:r>
            <a:endParaRPr lang="en-GB" sz="49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9596F-89EE-4940-A591-78F4CDD1C12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3626" y="1837766"/>
            <a:ext cx="10396882" cy="3536820"/>
          </a:xfrm>
          <a:solidFill>
            <a:schemeClr val="bg2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 apps that you FIND IT DIFFICULT TO live without?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IS THERE A MOVIE/ SONG/ book THAT you hated BUT everyone else loved, OR vice versa?</a:t>
            </a:r>
          </a:p>
          <a:p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What’s the last movie that made you REALLY laugh aloud?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ANYONE INTERESTING TO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FOLlow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on Instagram?</a:t>
            </a:r>
          </a:p>
          <a:p>
            <a:r>
              <a:rPr lang="en-GB" sz="2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friend of mine may come over this weekend. Any restaurants you would recommend for lunch?</a:t>
            </a: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72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3D76E-D03F-4EC2-B9F5-B0458B389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rgbClr val="00B050"/>
                </a:solidFill>
              </a:rPr>
              <a:t>                            </a:t>
            </a:r>
            <a:r>
              <a:rPr lang="en-US" sz="4900" i="1" dirty="0">
                <a:solidFill>
                  <a:srgbClr val="FF0000"/>
                </a:solidFill>
              </a:rPr>
              <a:t>Tongue tied?? </a:t>
            </a:r>
            <a:br>
              <a:rPr lang="en-US" sz="4900" dirty="0">
                <a:solidFill>
                  <a:srgbClr val="00B050"/>
                </a:solidFill>
              </a:rPr>
            </a:br>
            <a:r>
              <a:rPr lang="en-US" sz="4900" dirty="0">
                <a:solidFill>
                  <a:srgbClr val="00B050"/>
                </a:solidFill>
              </a:rPr>
              <a:t>            </a:t>
            </a:r>
            <a:r>
              <a:rPr lang="en-US" sz="4900" dirty="0">
                <a:solidFill>
                  <a:srgbClr val="0070C0"/>
                </a:solidFill>
              </a:rPr>
              <a:t>          SMALL TALK - Examples</a:t>
            </a:r>
            <a:endParaRPr lang="en-GB" sz="4900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9596F-89EE-4940-A591-78F4CDD1C12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3626" y="1837766"/>
            <a:ext cx="10396882" cy="3536820"/>
          </a:xfrm>
          <a:solidFill>
            <a:schemeClr val="bg2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 are some great places or  hidden gems around here?</a:t>
            </a:r>
          </a:p>
          <a:p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you ever been on a cool road trip? I’M Thinking about travelling by car this summer.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Where’s the last place you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traveLled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TO? What was it like?</a:t>
            </a:r>
          </a:p>
          <a:p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What’s the next trip you have planned? Do you prefer action-packed holidays or just relaxing on the beach?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What’s your favorite thing to do around here at the weekends? Any good recommendations?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43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4BF03-88AC-4F5D-B417-D354485B7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977" y="685801"/>
            <a:ext cx="10394706" cy="669380"/>
          </a:xfr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en-US" dirty="0"/>
              <a:t>To make it even more interesting…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D94487-6F28-4F8A-BA10-4998C0BC837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7977" y="1603513"/>
            <a:ext cx="10271571" cy="3899307"/>
          </a:xfrm>
          <a:solidFill>
            <a:schemeClr val="accent2">
              <a:lumMod val="75000"/>
            </a:schemeClr>
          </a:solidFill>
        </p:spPr>
        <p:txBody>
          <a:bodyPr>
            <a:normAutofit fontScale="70000" lnSpcReduction="20000"/>
          </a:bodyPr>
          <a:lstStyle/>
          <a:p>
            <a:endParaRPr lang="en-US" sz="2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1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STEPS DID YOU TAKE TO become a MANAGER?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surprised you the most in your current job?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 YOU FIND REALLY EXCITING ABOUT YOUR CURRENT JOB?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ABOUT your first job? Did you LEARN STH INTERESTING / DID YOU like it?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What’s the best career advice you’ve ever BEEN GIVEN? I’d love some recommendations. 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about the worst ADVICE YOU HAVE EVER RECEIVED?</a:t>
            </a:r>
          </a:p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good books YOU ARE READING right now? 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885751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6BAC5-4488-4B27-8DE3-217E0A4ED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WHERE TO NETWORK &amp; HOW?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9804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EEEF2-7C0B-4EE2-BBCD-F0C2D4685525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1">
                <a:lumMod val="50000"/>
              </a:schemeClr>
            </a:solidFill>
          </a:ln>
        </p:spPr>
        <p:txBody>
          <a:bodyPr/>
          <a:lstStyle/>
          <a:p>
            <a:r>
              <a:rPr lang="en-US" dirty="0"/>
              <a:t>        WHERE TO NETWORK &amp; HOW?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D2094-5D8A-437D-BC18-55F4B3BCFACD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EVERYWHERE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LUNCH BREAKS, events, office parties, alumni GROUPS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-&gt;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informally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en-US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CONFERENCES, ELEVATORS, LINKEDIN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-&gt; 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formally</a:t>
            </a: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97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A65AD-C578-4A20-9A54-03D1CDE36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>
                <a:solidFill>
                  <a:srgbClr val="0070C0"/>
                </a:solidFill>
              </a:rPr>
            </a:br>
            <a:r>
              <a:rPr lang="en-US" dirty="0">
                <a:solidFill>
                  <a:srgbClr val="0070C0"/>
                </a:solidFill>
              </a:rPr>
              <a:t>         NETWORKING ELEVATOR SPEECH</a:t>
            </a:r>
            <a:br>
              <a:rPr lang="en-US" dirty="0">
                <a:solidFill>
                  <a:srgbClr val="0070C0"/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8DD22-57DC-491D-BE3C-3B5C08201C8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Speech in an ‘elevator’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-&gt; 30’’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l-GR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α </a:t>
            </a:r>
            <a:r>
              <a:rPr lang="en-US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 presentation of: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</a:rPr>
              <a:t>                                          ourselves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</a:rPr>
              <a:t>                                              Skills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</a:rPr>
              <a:t>                                         Career goals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661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8076A-9F55-42FC-A7EE-06B7ED7B3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     ELEVATOR SPEECH SHOULD BE: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23886-6BBB-4C63-8D32-D4B7AD3DB1C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chemeClr val="accent2"/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b="1" dirty="0">
                <a:solidFill>
                  <a:srgbClr val="DBDB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PREPARED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DBDBD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2. PRACTICED BEFOREHAND</a:t>
            </a:r>
          </a:p>
          <a:p>
            <a:pPr marL="0" indent="0">
              <a:buNone/>
            </a:pPr>
            <a:endParaRPr lang="en-GB" sz="2400" b="1" dirty="0">
              <a:solidFill>
                <a:srgbClr val="DBDBDB"/>
              </a:solidFill>
              <a:highlight>
                <a:srgbClr val="80008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29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53CD781F-F935-4310-9C70-32C9B03A1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40" name="Group 39">
            <a:extLst>
              <a:ext uri="{FF2B5EF4-FFF2-40B4-BE49-F238E27FC236}">
                <a16:creationId xmlns:a16="http://schemas.microsoft.com/office/drawing/2014/main" id="{E389415A-F11F-49E4-B0C5-CF7FF9CE8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41" name="Rectangle 40">
              <a:extLst>
                <a:ext uri="{FF2B5EF4-FFF2-40B4-BE49-F238E27FC236}">
                  <a16:creationId xmlns:a16="http://schemas.microsoft.com/office/drawing/2014/main" id="{91A09D7C-72C0-44A7-95A9-038C62939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9B1A95B7-C468-4483-B6EA-858374AB57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2D68F968-C120-4C1E-B281-A62213BD21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3ED6A2-0660-420E-BDD1-5A7EA5BE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106" y="477204"/>
            <a:ext cx="4961045" cy="136056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sz="2200" dirty="0">
                <a:solidFill>
                  <a:srgbClr val="0070C0"/>
                </a:solidFill>
              </a:rPr>
              <a:t>How To Create Your 30 Second Elevator Pitch! | The Intern Queen</a:t>
            </a:r>
            <a:br>
              <a:rPr lang="en-US" sz="2200" dirty="0"/>
            </a:br>
            <a:endParaRPr lang="en-US" sz="2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DE8D54-59E6-47BF-979F-9C575AB7E9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4106" y="2076423"/>
            <a:ext cx="4849809" cy="32887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u="sng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u="sng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600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https://www.youtube.com/watch?v=Lb0Yz_5ZYzI</a:t>
            </a:r>
            <a:endParaRPr lang="en-US" sz="1600" dirty="0"/>
          </a:p>
        </p:txBody>
      </p:sp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D379117-8703-4CE8-B772-EB07E51E015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980" r="8953" b="-1"/>
          <a:stretch/>
        </p:blipFill>
        <p:spPr>
          <a:xfrm>
            <a:off x="5637210" y="10"/>
            <a:ext cx="5767389" cy="5301586"/>
          </a:xfrm>
          <a:prstGeom prst="rect">
            <a:avLst/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4863582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522F0-C07A-461D-BA41-804CDFFA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STEPS: </a:t>
            </a:r>
            <a:r>
              <a:rPr lang="en-US" sz="4800" dirty="0">
                <a:solidFill>
                  <a:schemeClr val="accent2">
                    <a:lumMod val="75000"/>
                  </a:schemeClr>
                </a:solidFill>
              </a:rPr>
              <a:t>What to say or ask</a:t>
            </a:r>
            <a:endParaRPr lang="en-GB" sz="4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DA786F-8DEE-45CE-92C7-CE612E3EAC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n-GB" b="1" dirty="0"/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full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&amp; 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job title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employer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kind of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you </a:t>
            </a:r>
            <a:r>
              <a:rPr lang="en-GB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looking FOR,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in which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field/AREA/location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RELEVANT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past job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 experience. 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RELEVANT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skill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you are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 good at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</a:p>
          <a:p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 ABOUT 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 VACANCIES </a:t>
            </a: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OPENINGS.</a:t>
            </a:r>
          </a:p>
        </p:txBody>
      </p:sp>
    </p:spTree>
    <p:extLst>
      <p:ext uri="{BB962C8B-B14F-4D97-AF65-F5344CB8AC3E}">
        <p14:creationId xmlns:p14="http://schemas.microsoft.com/office/powerpoint/2010/main" val="1062125414"/>
      </p:ext>
    </p:extLst>
  </p:cSld>
  <p:clrMapOvr>
    <a:masterClrMapping/>
  </p:clrMapOvr>
  <p:transition spd="slow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91246-90B8-43AF-AD09-5BA6AA0F4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1: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7DB96-6877-460A-8119-651ED8AEB30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3626" y="1837766"/>
            <a:ext cx="10396882" cy="3536820"/>
          </a:xfrm>
          <a:solidFill>
            <a:srgbClr val="1693B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Hello. I am </a:t>
            </a:r>
            <a:r>
              <a:rPr lang="en-US" b="1" cap="none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Evi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Kotti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and I have been working as an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Teacher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the Dept. of Business Administration, at the Hellenic Mediterranean University, for the last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years. I am currently looking for a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teaching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position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the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University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Durham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One of the things I like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about teaching English, esp. to foreign students, is getting to know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new cultures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and people from all over the world as well as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offering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those students knowledge and help them grow in their chosen professional field. I am really good at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listening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to students and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helping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them with both academic and business English. Do you know if the University of Durham is hiring any new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teachers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the moment?</a:t>
            </a:r>
            <a:endParaRPr lang="en-GB" cap="none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858537"/>
      </p:ext>
    </p:extLst>
  </p:cSld>
  <p:clrMapOvr>
    <a:masterClrMapping/>
  </p:clrMapOvr>
  <p:transition spd="slow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91246-90B8-43AF-AD09-5BA6AA0F4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2: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77DB96-6877-460A-8119-651ED8AEB30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3626" y="1837766"/>
            <a:ext cx="10396882" cy="3536820"/>
          </a:xfrm>
          <a:solidFill>
            <a:srgbClr val="1693B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 am </a:t>
            </a:r>
            <a:r>
              <a:rPr lang="en-GB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Mark Peterson, </a:t>
            </a:r>
            <a:r>
              <a:rPr lang="en-GB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studying</a:t>
            </a:r>
            <a:r>
              <a:rPr lang="en-GB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Business Administration and Tourism at the Hellenic Mediterranean University. I am currently looking for a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position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in your company as a receptionist </a:t>
            </a:r>
            <a:r>
              <a:rPr lang="en-US" sz="16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6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</a:t>
            </a:r>
            <a:r>
              <a:rPr lang="en-US" sz="16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en-US" sz="16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assistant</a:t>
            </a:r>
            <a:r>
              <a:rPr lang="en-US" sz="16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  <a:r>
              <a:rPr lang="en-US" sz="16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16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secretary]</a:t>
            </a:r>
            <a:r>
              <a:rPr lang="en-US" sz="16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One of the things I like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about being a receptionist 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4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administrative assistant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en-US" sz="14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assistant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manager]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is that I can interact with a variety of people as well as learn the ins and outs of the work in a </a:t>
            </a:r>
            <a:r>
              <a:rPr lang="en-US" b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leading hotel 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1400" i="1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functioning office] </a:t>
            </a:r>
            <a:r>
              <a:rPr lang="en-US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like yours. I am highly organized, and I have good interpersonal skills which are important in any job setting. I find the work you do really innovating and refreshing. Would you mind if I set up a quick call next week to talk about any upcoming opportunities on your team? 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[Can we connect on </a:t>
            </a:r>
            <a:r>
              <a:rPr lang="en-US" sz="1400" cap="none" dirty="0" err="1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Linkedin</a:t>
            </a:r>
            <a:r>
              <a:rPr lang="en-US" sz="1400" cap="none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?]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255278188"/>
      </p:ext>
    </p:extLst>
  </p:cSld>
  <p:clrMapOvr>
    <a:masterClrMapping/>
  </p:clrMapOvr>
  <p:transition spd="slow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EE0F1-E0EC-42F3-A6C2-18496C269414}"/>
              </a:ext>
            </a:extLst>
          </p:cNvPr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1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br>
              <a:rPr lang="en-GB" sz="4900" dirty="0"/>
            </a:br>
            <a:r>
              <a:rPr lang="en-GB" sz="4900" dirty="0"/>
              <a:t>                </a:t>
            </a:r>
            <a:r>
              <a:rPr lang="en-GB" sz="4900" dirty="0">
                <a:solidFill>
                  <a:srgbClr val="7030A0"/>
                </a:solidFill>
              </a:rPr>
              <a:t>MOST TIMES…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7E636-3ECA-4C9B-95C9-DAFBB1E2BB0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Networking needs some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effort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to grow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</a:t>
            </a:r>
            <a:r>
              <a:rPr lang="en-US" sz="2800" b="1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helps you find out about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job openings before others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96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7C32E-1578-4391-943B-7809B998C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Sources:</a:t>
            </a: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58CFC-0DBF-4C6E-BE36-60BE785E1CE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endParaRPr lang="en-GB" dirty="0"/>
          </a:p>
          <a:p>
            <a:endParaRPr lang="en-GB" dirty="0"/>
          </a:p>
          <a:p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https://www.google.gr/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search?hl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el&amp;biw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=1366&amp;bih=657&amp;tbm=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isch&amp;sa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=1&amp;ei=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TLhpXJTpJMfVwAKrzanACQ&amp;q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NETWORKING+ELEVATOR+SPEECH+IMAGES&amp;oq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1900" u="sng" dirty="0" err="1">
                <a:latin typeface="Arial" panose="020B0604020202020204" pitchFamily="34" charset="0"/>
                <a:cs typeface="Arial" panose="020B0604020202020204" pitchFamily="34" charset="0"/>
              </a:rPr>
              <a:t>NETWORKING+ELEVATOR+SPEECH+IMAGES&amp;gs_l</a:t>
            </a:r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=img.3...22722.25311..26048...0.0..0.130.1181.4j7......1....1..gws-wiz-img.X0Sav12iMoo</a:t>
            </a:r>
          </a:p>
          <a:p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https://hr.harvard.edu/career-development</a:t>
            </a:r>
            <a:endParaRPr lang="en-GB" sz="19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</a:rPr>
              <a:t>https://cardinalatwork.stanford.edu/learning-stanford/career-guidance</a:t>
            </a:r>
          </a:p>
          <a:p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https://www.verywellmind.com/small-talk-topics-3024421</a:t>
            </a:r>
            <a:endParaRPr lang="en-GB" sz="19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900" u="sng" dirty="0"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http://www.englishandculture.com/blog/bid/99051/4-English-Topics-to-Avoid-in-American-Small-Talk</a:t>
            </a:r>
            <a:endParaRPr lang="en-GB" sz="19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594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2679E24-B442-48DA-91F5-D20C35276B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47FFD68E-AD03-4180-8BBB-B3E7DE0D1C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2" name="Rectangle 11">
              <a:extLst>
                <a:ext uri="{FF2B5EF4-FFF2-40B4-BE49-F238E27FC236}">
                  <a16:creationId xmlns:a16="http://schemas.microsoft.com/office/drawing/2014/main" id="{B36C81B8-0929-4B46-BCB0-00954C0E7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id="{A771D040-DA75-4CDB-859B-07D4C80944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C97C64C-CFCE-45F6-B8D4-4B46AB898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3B70DE2-B6C4-48F5-8975-D321B6A69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9812" y="685800"/>
            <a:ext cx="3072869" cy="115196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r>
              <a:rPr lang="en-US" sz="4400" dirty="0"/>
              <a:t>   </a:t>
            </a:r>
            <a:br>
              <a:rPr lang="en-US" sz="4400" dirty="0"/>
            </a:br>
            <a:endParaRPr lang="en-US" sz="4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EBDF3C-61A6-450C-8532-9276D9A1E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240" y="457200"/>
            <a:ext cx="7045932" cy="4686138"/>
          </a:xfrm>
          <a:prstGeom prst="rect">
            <a:avLst/>
          </a:prstGeom>
          <a:solidFill>
            <a:schemeClr val="bg1"/>
          </a:solidFill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B1E4DB-5DD8-41B1-86DE-8D630DEDA0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707" y="848201"/>
            <a:ext cx="6557897" cy="3901948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CE81-8C1E-4125-937E-76586E8C54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006592" y="2071048"/>
            <a:ext cx="3076090" cy="30722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800" dirty="0">
                <a:solidFill>
                  <a:schemeClr val="accent1"/>
                </a:solidFill>
              </a:rPr>
              <a:t>       </a:t>
            </a:r>
          </a:p>
          <a:p>
            <a:pPr algn="l"/>
            <a:r>
              <a:rPr lang="en-US" sz="2800" dirty="0">
                <a:solidFill>
                  <a:schemeClr val="accent1"/>
                </a:solidFill>
              </a:rPr>
              <a:t>         THANK YOU!</a:t>
            </a:r>
          </a:p>
        </p:txBody>
      </p:sp>
    </p:spTree>
    <p:extLst>
      <p:ext uri="{BB962C8B-B14F-4D97-AF65-F5344CB8AC3E}">
        <p14:creationId xmlns:p14="http://schemas.microsoft.com/office/powerpoint/2010/main" val="423867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1133</Words>
  <Application>Microsoft Office PowerPoint</Application>
  <PresentationFormat>Widescreen</PresentationFormat>
  <Paragraphs>116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Impact</vt:lpstr>
      <vt:lpstr>Main Event</vt:lpstr>
      <vt:lpstr>WHAT IS NETWORKING?</vt:lpstr>
      <vt:lpstr>PowerPoint Presentation</vt:lpstr>
      <vt:lpstr>ACCORDING TO RESEARCH ONLY 30%  OF VACANCIES ARE ADVERTISED… </vt:lpstr>
      <vt:lpstr>                          WHAT IS NETWORKING ?</vt:lpstr>
      <vt:lpstr>increasing professional network</vt:lpstr>
      <vt:lpstr>A. SMALL TALK </vt:lpstr>
      <vt:lpstr>SMALL TALK </vt:lpstr>
      <vt:lpstr>Which topics should  you not talk about?</vt:lpstr>
      <vt:lpstr>   Avoid taboo/controversial topics</vt:lpstr>
      <vt:lpstr>                            Tongue tied??                        SMALL TALK - Examples</vt:lpstr>
      <vt:lpstr>                            Tongue tied??                        SMALL TALK - Examples</vt:lpstr>
      <vt:lpstr>                            Tongue tied??                        SMALL TALK - Examples</vt:lpstr>
      <vt:lpstr>To make it even more interesting…</vt:lpstr>
      <vt:lpstr>        WHERE TO NETWORK &amp; HOW?</vt:lpstr>
      <vt:lpstr>        WHERE TO NETWORK &amp; HOW?</vt:lpstr>
      <vt:lpstr>          NETWORKING ELEVATOR SPEECH </vt:lpstr>
      <vt:lpstr>     ELEVATOR SPEECH SHOULD BE:</vt:lpstr>
      <vt:lpstr>How To Create Your 30 Second Elevator Pitch! | The Intern Queen </vt:lpstr>
      <vt:lpstr>STEPS: What to say or ask</vt:lpstr>
      <vt:lpstr>SAMPLE 1:</vt:lpstr>
      <vt:lpstr>SAMPLE 2:</vt:lpstr>
      <vt:lpstr>                 MOST TIMES… </vt:lpstr>
      <vt:lpstr>Sources:</vt:lpstr>
      <vt:lpstr>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NETWORKING?</dc:title>
  <dc:creator>EVI</dc:creator>
  <cp:lastModifiedBy>Evi Kotti</cp:lastModifiedBy>
  <cp:revision>50</cp:revision>
  <dcterms:created xsi:type="dcterms:W3CDTF">2019-03-23T19:28:37Z</dcterms:created>
  <dcterms:modified xsi:type="dcterms:W3CDTF">2023-03-28T18:09:58Z</dcterms:modified>
</cp:coreProperties>
</file>