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87" r:id="rId8"/>
    <p:sldId id="286" r:id="rId9"/>
    <p:sldId id="263" r:id="rId10"/>
    <p:sldId id="264" r:id="rId11"/>
    <p:sldId id="265" r:id="rId12"/>
    <p:sldId id="288" r:id="rId13"/>
    <p:sldId id="289" r:id="rId14"/>
    <p:sldId id="266" r:id="rId15"/>
    <p:sldId id="267" r:id="rId16"/>
    <p:sldId id="268" r:id="rId17"/>
    <p:sldId id="270" r:id="rId18"/>
    <p:sldId id="271" r:id="rId19"/>
    <p:sldId id="272" r:id="rId20"/>
    <p:sldId id="273" r:id="rId21"/>
    <p:sldId id="275" r:id="rId22"/>
    <p:sldId id="276" r:id="rId23"/>
    <p:sldId id="277" r:id="rId24"/>
    <p:sldId id="278" r:id="rId25"/>
    <p:sldId id="279" r:id="rId26"/>
    <p:sldId id="280" r:id="rId27"/>
    <p:sldId id="290" r:id="rId28"/>
    <p:sldId id="281" r:id="rId29"/>
    <p:sldId id="282" r:id="rId30"/>
    <p:sldId id="283" r:id="rId31"/>
    <p:sldId id="284"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591B7425-18BB-2319-321E-04A40A7729B2}">
          <p14:sldIdLst>
            <p14:sldId id="256"/>
            <p14:sldId id="257"/>
            <p14:sldId id="258"/>
            <p14:sldId id="259"/>
          </p14:sldIdLst>
        </p14:section>
        <p14:section name="English around the world" id="{D41B7420-028E-2A32-FA43-A0D7A4C8414C}">
          <p14:sldIdLst>
            <p14:sldId id="260"/>
            <p14:sldId id="261"/>
            <p14:sldId id="287"/>
            <p14:sldId id="286"/>
            <p14:sldId id="263"/>
            <p14:sldId id="264"/>
            <p14:sldId id="265"/>
            <p14:sldId id="288"/>
            <p14:sldId id="289"/>
          </p14:sldIdLst>
        </p14:section>
        <p14:section name="English with a purpose" id="{3A4092F0-C37C-0224-90A0-7253D2E00FDD}">
          <p14:sldIdLst>
            <p14:sldId id="266"/>
            <p14:sldId id="267"/>
            <p14:sldId id="268"/>
          </p14:sldIdLst>
        </p14:section>
        <p14:section name="Spell it right" id="{EB03F6EE-199C-D984-C30D-2C0280ADDDF6}">
          <p14:sldIdLst>
            <p14:sldId id="270"/>
            <p14:sldId id="271"/>
            <p14:sldId id="272"/>
            <p14:sldId id="273"/>
            <p14:sldId id="275"/>
          </p14:sldIdLst>
        </p14:section>
        <p14:section name="Academic abbreviations" id="{2E088E44-8A35-C19D-58B4-FBFEBD85160E}">
          <p14:sldIdLst>
            <p14:sldId id="276"/>
            <p14:sldId id="277"/>
            <p14:sldId id="278"/>
            <p14:sldId id="279"/>
            <p14:sldId id="280"/>
            <p14:sldId id="290"/>
            <p14:sldId id="281"/>
          </p14:sldIdLst>
        </p14:section>
        <p14:section name="Wrap-up" id="{06DB396A-3576-2A94-85C0-99F1DA72CD57}">
          <p14:sldIdLst>
            <p14:sldId id="282"/>
            <p14:sldId id="283"/>
            <p14:sldId id="2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7390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Welcome everyone. Today is an introduction to English in international, academic and professional contexts. You do not need to know all the answers: I am interested in your experiences and perspectives.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Here is our route for today. We start with you, then look at how English is used around the world, how it is adapted for specific professional and academic purposes, and finally two practical skills: spelling accurately with the ICAO alphabet and understanding common academic abbreviations.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Before we begin, let me briefly introduce my academic background. My work brings together English language education, translation, and communication across languages and cultures.
My teaching and professional experience has shown me that effective English depends on context and audience. This is particularly relevant to business and tourism, where communication often crosses national borders.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Let's begin with you. Turn to someone next to you. Introduce yourselves, discuss two questions, and then tell us one interesting thing you learned about your partner. There is no pressure to speak perfectly.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The term English does not always refer to the same communicative goal. General English focuses on broad everyday needs. ELF describes communication across different first languages. ESP responds to particular needs, while EAP focuses on academic contexts. EAP is commonly treated as a branch of ESP.</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Consider a Greek hotel manager and a German tour operator. English may be a shared working language for both. In ELF, the key question is whether they understand each other, not whether they sound like native speakers.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Kachru proposed a historically influential model of World Englishes: Inner, Outer, and Expanding Circles. These refer broadly to different historical and institutional roles of English. They are not rankings of speakers or their proficiency.</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This map shows where English is a mother tongue (green) and where it is an official or widely used second language (orange). Ask students: Which colour connects to Kachru's Inner Circle, and which to the Outer Circle? Where would Greece be? (Expanding Circle: English is learned as a foreign language.) Note that the map is a simplification: many of these countries are multilingual, and English may be one language among several.</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Our Erasmus students bring valuable first-hand experience of studying in another country. Could two volunteers share an example? Greek students: listen for similarities with your own experiences.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Intercultural communication means paying attention not only to words but also to expectations, politeness, and context. Ask students: Can a message be grammatically correct but still sound impolite? Invite one example from each group.</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Now compare your perspectives in mixed pairs where possible. Instead of deciding which culture is right, explore how expectations can differ. What can speakers do to avoid misunderstandings?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this slide only if pairs need support. Ask students whether the examples match their own experience — generalisations about cultures are starting points for discussion, not rules.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“half six”: in British English it means 6:30. A German speaker may understand “halb sechs”, which means 5:30 — a good example of why clarifying matters in ELF communication.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ESP stands for English for Specific Purposes. It begins with a question: what do these learners need to do in English? A hotel receptionist, a business student, and a nurse may need different vocabulary, genres, and interaction skills.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EAP stands for English for Academic Purposes. Think about lectures, academic readings, seminars, reports, and presentations. Ask: Which of these tasks feels most challenging at university? We will see academic abbreviations later.</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For students studying in Greece, think of a real situation where English could matter to you. We will return to your answers when we discuss business and academic English.</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Ask: Where might one incorrect letter cause a real problem? Elicit examples such as guest names, email addresses, and reservation codes. Emphasize that spelling conventions help when accuracy matters.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Here is the complete ICAO spelling alphabet on one slide. Give students a minute to scan it. Model two examples aloud. Note the standardized spellings Alfa and Juliett; the number nine is often pronounced niner in aviation radio phraseology.</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Read the short exchange aloud with a volunteer. Then ask the class to identify the clarification question. Why does the receptionist repeat the code? This is a communication strategy, not just a vocabulary exercise.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These are real surnames from different languages. Do not assume we know their pronunciation from spelling. In pairs, choose one and practise spelling the letters using ICAO. For diacritics, explain that the written form may need explicit clarification.</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Now practise independently. Stronger students can add a noisy-line scenario, request repetition, or explain a spelling correction. Beginners can read from the ICAO chart.</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As university students, you will often read academic textbooks, articles and research papers in English. These texts follow specific academic conventions, including the use of abbreviations, such as e.g., i.e., et al., and cf. Many of these come from Latin and are widely used in academic writing. Academic English is not just about advanced vocabulary, but also about understanding academic conventions. Now, let's see how many of these abbreviations you already know! And for our Erasmus students: Do you use the same abbreviations at your home universities?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KEY:
NB = l (important) · ff. = i (and the following pages) · pp. = m (pages) · cf. = c (compare) · n.d. = k (no date given) · Ch. = d (chapter) · vol. = o (volume) · i.e. = j (that is) · re. = n (concerning) · co. = f (company) · c. = b (approximately) · e.g. = a (for example) · fig. = e (figure) · et al. = h (and other authors) · ed. = g (editor)
Suggestion: let pairs match first, then show the next slide (reference list) to check.</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list to check the matching task. The source is shown on the handout (Corballis et al., Αγγλικά των Επιστημών Διοίκησης, Οικονομίας και Τουρισμού). The panel on the right shows the Latin origin of the most common abbreviations.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KEY (Part 1):
1. et al.
2. etc.
3. n.d.
4. fig. (Ch. is also possible: “Look at Ch. 3”)
5. N.B.
6. c.
Not every word in the bank is used (e.g. eds., ibid., vol.) — they are distractors.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KEY (Part 2):
7. cf.
8. 35ff (page 35 and following pages) · 35f (page 35 and the next page)
9. i.e.</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Invite a Greek student and an Erasmus student to share their views. There is no single answer to the question about emailing a professor: context and relationship matter. Elicit a more polite and explicit alternative, for example: Could you please send the file by 3 p.m. today? Explain that good professional communication balances brevity with clarity and politeness.</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Before we finish, invite one takeaway from each side of the classroom. Which strategy might be useful in your studies or future career?</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LECTURER SCRIPT (read or adapt):
We have moved from global English to communication strategies and specific academic and professional tasks. The common theme is choosing language that suits the purpose, audience, and situation.</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0E3B43"/>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FD3D0"/>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64240" cy="777240"/>
          </a:xfrm>
          <a:prstGeom prst="rect">
            <a:avLst/>
          </a:prstGeom>
          <a:noFill/>
          <a:ln/>
        </p:spPr>
        <p:txBody>
          <a:bodyPr wrap="square" rtlCol="0"/>
          <a:lstStyle>
            <a:lvl1pPr marL="0" indent="0">
              <a:buNone/>
              <a:defRPr lang="en-US" sz="3400" b="1" dirty="0">
                <a:solidFill>
                  <a:srgbClr val="0E3B43"/>
                </a:solidFill>
                <a:latin typeface="Cambria" pitchFamily="34" charset="0"/>
                <a:ea typeface="Cambria" pitchFamily="34" charset="-122"/>
                <a:cs typeface="Cambria" pitchFamily="34" charset="-120"/>
              </a:defRPr>
            </a:lvl1pPr>
          </a:lstStyle>
          <a:p>
            <a:pPr marL="0" indent="0">
              <a:buNone/>
            </a:pPr>
            <a:endParaRPr lang="en-US" sz="34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ctivity">
    <p:bg>
      <p:bgPr>
        <a:solidFill>
          <a:srgbClr val="EEF5F4"/>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66928"/>
            <a:ext cx="11064240" cy="777240"/>
          </a:xfrm>
          <a:prstGeom prst="rect">
            <a:avLst/>
          </a:prstGeom>
          <a:noFill/>
          <a:ln/>
        </p:spPr>
        <p:txBody>
          <a:bodyPr wrap="square" rtlCol="0"/>
          <a:lstStyle>
            <a:lvl1pPr marL="0" indent="0">
              <a:buNone/>
              <a:defRPr lang="en-US" sz="3400" b="1" dirty="0">
                <a:solidFill>
                  <a:srgbClr val="0E3B43"/>
                </a:solidFill>
                <a:latin typeface="Cambria" pitchFamily="34" charset="0"/>
                <a:ea typeface="Cambria" pitchFamily="34" charset="-122"/>
                <a:cs typeface="Cambria" pitchFamily="34" charset="-120"/>
              </a:defRPr>
            </a:lvl1pPr>
          </a:lstStyle>
          <a:p>
            <a:pPr marL="0" indent="0">
              <a:buNone/>
            </a:pPr>
            <a:endParaRPr lang="en-US" sz="34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FD3D0"/>
                </a:solidFill>
                <a:latin typeface="Calibri"/>
                <a:ea typeface="Calibri"/>
                <a:cs typeface="Calibri"/>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28.pn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Circle 1"/>
          <p:cNvSpPr/>
          <p:nvPr/>
        </p:nvSpPr>
        <p:spPr>
          <a:xfrm>
            <a:off x="6949440" y="960120"/>
            <a:ext cx="4937760" cy="4937760"/>
          </a:xfrm>
          <a:prstGeom prst="ellipse">
            <a:avLst/>
          </a:prstGeom>
          <a:solidFill>
            <a:srgbClr val="14525C"/>
          </a:solidFill>
          <a:ln w="12700">
            <a:solidFill>
              <a:srgbClr val="14525C"/>
            </a:solidFill>
            <a:prstDash val="solid"/>
          </a:ln>
        </p:spPr>
        <p:txBody>
          <a:bodyPr/>
          <a:lstStyle/>
          <a:p>
            <a:endParaRPr lang="el-GR"/>
          </a:p>
        </p:txBody>
      </p:sp>
      <p:sp>
        <p:nvSpPr>
          <p:cNvPr id="3" name="Circle 2"/>
          <p:cNvSpPr/>
          <p:nvPr/>
        </p:nvSpPr>
        <p:spPr>
          <a:xfrm>
            <a:off x="7635240" y="1645920"/>
            <a:ext cx="3566160" cy="3566160"/>
          </a:xfrm>
          <a:prstGeom prst="ellipse">
            <a:avLst/>
          </a:prstGeom>
          <a:solidFill>
            <a:srgbClr val="1A6670"/>
          </a:solidFill>
          <a:ln w="12700">
            <a:solidFill>
              <a:srgbClr val="1A6670"/>
            </a:solidFill>
            <a:prstDash val="solid"/>
          </a:ln>
        </p:spPr>
        <p:txBody>
          <a:bodyPr/>
          <a:lstStyle/>
          <a:p>
            <a:endParaRPr lang="el-GR"/>
          </a:p>
        </p:txBody>
      </p:sp>
      <p:sp>
        <p:nvSpPr>
          <p:cNvPr id="4" name="Circle 3"/>
          <p:cNvSpPr/>
          <p:nvPr/>
        </p:nvSpPr>
        <p:spPr>
          <a:xfrm>
            <a:off x="8321040" y="2331720"/>
            <a:ext cx="2194560" cy="2194560"/>
          </a:xfrm>
          <a:prstGeom prst="ellipse">
            <a:avLst/>
          </a:prstGeom>
          <a:solidFill>
            <a:srgbClr val="1A7F86"/>
          </a:solidFill>
          <a:ln w="12700">
            <a:solidFill>
              <a:srgbClr val="1A7F86"/>
            </a:solidFill>
            <a:prstDash val="solid"/>
          </a:ln>
        </p:spPr>
        <p:txBody>
          <a:bodyPr/>
          <a:lstStyle/>
          <a:p>
            <a:endParaRPr lang="el-GR"/>
          </a:p>
        </p:txBody>
      </p:sp>
      <p:pic>
        <p:nvPicPr>
          <p:cNvPr id="5" name="Globe icon" descr="preencoded.png"/>
          <p:cNvPicPr>
            <a:picLocks noChangeAspect="1"/>
          </p:cNvPicPr>
          <p:nvPr/>
        </p:nvPicPr>
        <p:blipFill>
          <a:blip r:embed="rId3"/>
          <a:stretch>
            <a:fillRect/>
          </a:stretch>
        </p:blipFill>
        <p:spPr>
          <a:xfrm>
            <a:off x="8869680" y="2880360"/>
            <a:ext cx="1097280" cy="1097280"/>
          </a:xfrm>
          <a:prstGeom prst="rect">
            <a:avLst/>
          </a:prstGeom>
        </p:spPr>
      </p:pic>
      <p:sp>
        <p:nvSpPr>
          <p:cNvPr id="6" name="Text 3"/>
          <p:cNvSpPr txBox="1"/>
          <p:nvPr/>
        </p:nvSpPr>
        <p:spPr>
          <a:xfrm>
            <a:off x="640080" y="1097280"/>
            <a:ext cx="6949440" cy="320040"/>
          </a:xfrm>
          <a:prstGeom prst="rect">
            <a:avLst/>
          </a:prstGeom>
          <a:noFill/>
          <a:ln/>
        </p:spPr>
        <p:txBody>
          <a:bodyPr wrap="square" lIns="0" tIns="0" rIns="0" bIns="0" rtlCol="0" anchor="t"/>
          <a:lstStyle/>
          <a:p>
            <a:pPr marL="0" indent="0">
              <a:buNone/>
            </a:pPr>
            <a:r>
              <a:rPr lang="en-US" sz="1300" b="1" kern="0" spc="200" dirty="0">
                <a:solidFill>
                  <a:srgbClr val="F2B84B"/>
                </a:solidFill>
                <a:latin typeface="Calibri" pitchFamily="34" charset="0"/>
                <a:ea typeface="Calibri" pitchFamily="34" charset="-122"/>
                <a:cs typeface="Calibri" pitchFamily="34" charset="-120"/>
              </a:rPr>
              <a:t>ENGLISH FOR BUSINESS &amp; TOURISM  ·  INTRODUCTORY LESSON</a:t>
            </a:r>
            <a:endParaRPr lang="en-US" sz="1300" dirty="0"/>
          </a:p>
        </p:txBody>
      </p:sp>
      <p:sp>
        <p:nvSpPr>
          <p:cNvPr id="7" name="Text 4"/>
          <p:cNvSpPr txBox="1"/>
          <p:nvPr/>
        </p:nvSpPr>
        <p:spPr>
          <a:xfrm>
            <a:off x="640080" y="1600200"/>
            <a:ext cx="6766560" cy="1737360"/>
          </a:xfrm>
          <a:prstGeom prst="rect">
            <a:avLst/>
          </a:prstGeom>
          <a:noFill/>
          <a:ln/>
        </p:spPr>
        <p:txBody>
          <a:bodyPr wrap="square" lIns="0" tIns="0" rIns="0" bIns="0" rtlCol="0" anchor="t"/>
          <a:lstStyle/>
          <a:p>
            <a:pPr marL="0" indent="0">
              <a:buNone/>
            </a:pPr>
            <a:r>
              <a:rPr lang="en-US" sz="5400" b="1" dirty="0">
                <a:solidFill>
                  <a:srgbClr val="FFFFFF"/>
                </a:solidFill>
                <a:latin typeface="Cambria" pitchFamily="34" charset="0"/>
                <a:ea typeface="Cambria" pitchFamily="34" charset="-122"/>
                <a:cs typeface="Cambria" pitchFamily="34" charset="-120"/>
              </a:rPr>
              <a:t>English Without Borders</a:t>
            </a:r>
            <a:endParaRPr lang="en-US" sz="5400" dirty="0"/>
          </a:p>
        </p:txBody>
      </p:sp>
      <p:sp>
        <p:nvSpPr>
          <p:cNvPr id="8" name="Text 5"/>
          <p:cNvSpPr txBox="1"/>
          <p:nvPr/>
        </p:nvSpPr>
        <p:spPr>
          <a:xfrm>
            <a:off x="640080" y="3429000"/>
            <a:ext cx="6583680" cy="457200"/>
          </a:xfrm>
          <a:prstGeom prst="rect">
            <a:avLst/>
          </a:prstGeom>
          <a:noFill/>
          <a:ln/>
        </p:spPr>
        <p:txBody>
          <a:bodyPr wrap="square" lIns="0" tIns="0" rIns="0" bIns="0" rtlCol="0" anchor="t"/>
          <a:lstStyle/>
          <a:p>
            <a:pPr marL="0" indent="0">
              <a:buNone/>
            </a:pPr>
            <a:r>
              <a:rPr lang="en-US" sz="2200" dirty="0">
                <a:solidFill>
                  <a:srgbClr val="9FD3D0"/>
                </a:solidFill>
                <a:latin typeface="Calibri" pitchFamily="34" charset="0"/>
                <a:ea typeface="Calibri" pitchFamily="34" charset="-122"/>
                <a:cs typeface="Calibri" pitchFamily="34" charset="-120"/>
              </a:rPr>
              <a:t>Communicating across cultures, campuses and careers</a:t>
            </a:r>
            <a:endParaRPr lang="en-US" sz="2200" dirty="0"/>
          </a:p>
        </p:txBody>
      </p:sp>
      <p:sp>
        <p:nvSpPr>
          <p:cNvPr id="9" name="Text 6"/>
          <p:cNvSpPr/>
          <p:nvPr/>
        </p:nvSpPr>
        <p:spPr>
          <a:xfrm>
            <a:off x="640080" y="4206240"/>
            <a:ext cx="1783080" cy="384048"/>
          </a:xfrm>
          <a:prstGeom prst="roundRect">
            <a:avLst>
              <a:gd name="adj" fmla="val 47619"/>
            </a:avLst>
          </a:prstGeom>
          <a:solidFill>
            <a:srgbClr val="14525C"/>
          </a:solidFill>
          <a:ln w="9525">
            <a:solidFill>
              <a:srgbClr val="9FD3D0"/>
            </a:solidFill>
          </a:ln>
        </p:spPr>
        <p:txBody>
          <a:bodyPr wrap="square" lIns="0" tIns="0" rIns="0" bIns="0" rtlCol="0" anchor="ctr"/>
          <a:lstStyle/>
          <a:p>
            <a:pPr marL="0" indent="0" algn="ctr">
              <a:buNone/>
            </a:pPr>
            <a:r>
              <a:rPr lang="en-US" sz="1300" dirty="0">
                <a:solidFill>
                  <a:srgbClr val="FFFFFF"/>
                </a:solidFill>
                <a:latin typeface="Calibri" pitchFamily="34" charset="0"/>
                <a:ea typeface="Calibri" pitchFamily="34" charset="-122"/>
                <a:cs typeface="Calibri" pitchFamily="34" charset="-120"/>
              </a:rPr>
              <a:t>Global English</a:t>
            </a:r>
            <a:endParaRPr lang="en-US" sz="1300" dirty="0"/>
          </a:p>
        </p:txBody>
      </p:sp>
      <p:sp>
        <p:nvSpPr>
          <p:cNvPr id="10" name="Text 7"/>
          <p:cNvSpPr/>
          <p:nvPr/>
        </p:nvSpPr>
        <p:spPr>
          <a:xfrm>
            <a:off x="2560320" y="4206240"/>
            <a:ext cx="2057400" cy="384048"/>
          </a:xfrm>
          <a:prstGeom prst="roundRect">
            <a:avLst>
              <a:gd name="adj" fmla="val 47619"/>
            </a:avLst>
          </a:prstGeom>
          <a:solidFill>
            <a:srgbClr val="14525C"/>
          </a:solidFill>
          <a:ln w="9525">
            <a:solidFill>
              <a:srgbClr val="9FD3D0"/>
            </a:solidFill>
          </a:ln>
        </p:spPr>
        <p:txBody>
          <a:bodyPr wrap="square" lIns="0" tIns="0" rIns="0" bIns="0" rtlCol="0" anchor="ctr"/>
          <a:lstStyle/>
          <a:p>
            <a:pPr marL="0" indent="0" algn="ctr">
              <a:buNone/>
            </a:pPr>
            <a:r>
              <a:rPr lang="en-US" sz="1300" dirty="0">
                <a:solidFill>
                  <a:srgbClr val="FFFFFF"/>
                </a:solidFill>
                <a:latin typeface="Calibri" pitchFamily="34" charset="0"/>
                <a:ea typeface="Calibri" pitchFamily="34" charset="-122"/>
                <a:cs typeface="Calibri" pitchFamily="34" charset="-120"/>
              </a:rPr>
              <a:t>Academic English</a:t>
            </a:r>
            <a:endParaRPr lang="en-US" sz="1300" dirty="0"/>
          </a:p>
        </p:txBody>
      </p:sp>
      <p:sp>
        <p:nvSpPr>
          <p:cNvPr id="11" name="Text 8"/>
          <p:cNvSpPr/>
          <p:nvPr/>
        </p:nvSpPr>
        <p:spPr>
          <a:xfrm>
            <a:off x="4754880" y="4206240"/>
            <a:ext cx="2834640" cy="384048"/>
          </a:xfrm>
          <a:prstGeom prst="roundRect">
            <a:avLst>
              <a:gd name="adj" fmla="val 47619"/>
            </a:avLst>
          </a:prstGeom>
          <a:solidFill>
            <a:srgbClr val="14525C"/>
          </a:solidFill>
          <a:ln w="9525">
            <a:solidFill>
              <a:srgbClr val="9FD3D0"/>
            </a:solidFill>
          </a:ln>
        </p:spPr>
        <p:txBody>
          <a:bodyPr wrap="square" lIns="0" tIns="0" rIns="0" bIns="0" rtlCol="0" anchor="ctr"/>
          <a:lstStyle/>
          <a:p>
            <a:pPr marL="0" indent="0" algn="ctr">
              <a:buNone/>
            </a:pPr>
            <a:r>
              <a:rPr lang="en-US" sz="1300" dirty="0">
                <a:solidFill>
                  <a:srgbClr val="FFFFFF"/>
                </a:solidFill>
                <a:latin typeface="Calibri" pitchFamily="34" charset="0"/>
                <a:ea typeface="Calibri" pitchFamily="34" charset="-122"/>
                <a:cs typeface="Calibri" pitchFamily="34" charset="-120"/>
              </a:rPr>
              <a:t>Professional Communication</a:t>
            </a:r>
            <a:endParaRPr lang="en-US" sz="1300" dirty="0"/>
          </a:p>
        </p:txBody>
      </p:sp>
      <p:sp>
        <p:nvSpPr>
          <p:cNvPr id="12" name="Text 9"/>
          <p:cNvSpPr txBox="1"/>
          <p:nvPr/>
        </p:nvSpPr>
        <p:spPr>
          <a:xfrm>
            <a:off x="640080" y="5989320"/>
            <a:ext cx="7772400" cy="320040"/>
          </a:xfrm>
          <a:prstGeom prst="rect">
            <a:avLst/>
          </a:prstGeom>
          <a:noFill/>
          <a:ln/>
        </p:spPr>
        <p:txBody>
          <a:bodyPr wrap="square" lIns="0" tIns="0" rIns="0" bIns="0" rtlCol="0" anchor="t"/>
          <a:lstStyle/>
          <a:p>
            <a:pPr marL="0" indent="0">
              <a:buNone/>
            </a:pPr>
            <a:r>
              <a:rPr lang="en-US" sz="1300" dirty="0">
                <a:solidFill>
                  <a:srgbClr val="9FD3D0"/>
                </a:solidFill>
                <a:latin typeface="Calibri" pitchFamily="34" charset="0"/>
                <a:ea typeface="Calibri" pitchFamily="34" charset="-122"/>
                <a:cs typeface="Calibri" pitchFamily="34" charset="-120"/>
              </a:rPr>
              <a:t>Department of Business Administration &amp; Tourism  ·  Hellenic Mediterranean University</a:t>
            </a:r>
            <a:endParaRPr lang="en-US" sz="13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FD3D0"/>
                </a:solidFill>
                <a:latin typeface="Calibri"/>
                <a:ea typeface="Calibri"/>
                <a:cs typeface="Calibri"/>
              </a:defRPr>
            </a:lvl1pPr>
          </a:lstStyle>
          <a:p>
            <a:pPr algn="r"/>
            <a:fld id="{F7021451-1387-4CA6-816F-3879F97B5CBC}" type="slidenum">
              <a:rPr lang="en-US" b="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1A7F86"/>
                </a:solidFill>
                <a:latin typeface="Calibri" pitchFamily="34" charset="0"/>
                <a:ea typeface="Calibri" pitchFamily="34" charset="-122"/>
                <a:cs typeface="Calibri" pitchFamily="34" charset="-120"/>
              </a:rPr>
              <a:t>TODAY'S LESSON</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Our route for today</a:t>
            </a:r>
            <a:endParaRPr lang="en-US" sz="3400" dirty="0"/>
          </a:p>
        </p:txBody>
      </p:sp>
      <p:sp>
        <p:nvSpPr>
          <p:cNvPr id="4" name="Route line"/>
          <p:cNvSpPr/>
          <p:nvPr/>
        </p:nvSpPr>
        <p:spPr>
          <a:xfrm>
            <a:off x="1563624" y="2331720"/>
            <a:ext cx="9034272" cy="0"/>
          </a:xfrm>
          <a:prstGeom prst="line">
            <a:avLst/>
          </a:prstGeom>
          <a:noFill/>
          <a:ln w="25400">
            <a:solidFill>
              <a:srgbClr val="D5E3E2"/>
            </a:solidFill>
            <a:prstDash val="dash"/>
          </a:ln>
        </p:spPr>
        <p:txBody>
          <a:bodyPr/>
          <a:lstStyle/>
          <a:p>
            <a:endParaRPr lang="el-GR"/>
          </a:p>
        </p:txBody>
      </p:sp>
      <p:sp>
        <p:nvSpPr>
          <p:cNvPr id="5" name="Icon circle"/>
          <p:cNvSpPr/>
          <p:nvPr/>
        </p:nvSpPr>
        <p:spPr>
          <a:xfrm>
            <a:off x="1060704" y="1828800"/>
            <a:ext cx="1005840" cy="1005840"/>
          </a:xfrm>
          <a:prstGeom prst="ellipse">
            <a:avLst/>
          </a:prstGeom>
          <a:solidFill>
            <a:srgbClr val="1A7F86"/>
          </a:solidFill>
          <a:ln w="12700">
            <a:solidFill>
              <a:srgbClr val="1A7F86"/>
            </a:solidFill>
            <a:prstDash val="solid"/>
          </a:ln>
        </p:spPr>
        <p:txBody>
          <a:bodyPr/>
          <a:lstStyle/>
          <a:p>
            <a:endParaRPr lang="el-GR"/>
          </a:p>
        </p:txBody>
      </p:sp>
      <p:pic>
        <p:nvPicPr>
          <p:cNvPr id="6" name="Icon" descr="preencoded.png"/>
          <p:cNvPicPr>
            <a:picLocks noChangeAspect="1"/>
          </p:cNvPicPr>
          <p:nvPr/>
        </p:nvPicPr>
        <p:blipFill>
          <a:blip r:embed="rId3"/>
          <a:stretch>
            <a:fillRect/>
          </a:stretch>
        </p:blipFill>
        <p:spPr>
          <a:xfrm>
            <a:off x="1322222" y="2090318"/>
            <a:ext cx="482803" cy="482803"/>
          </a:xfrm>
          <a:prstGeom prst="rect">
            <a:avLst/>
          </a:prstGeom>
        </p:spPr>
      </p:pic>
      <p:sp>
        <p:nvSpPr>
          <p:cNvPr id="7" name="Text 4"/>
          <p:cNvSpPr txBox="1"/>
          <p:nvPr/>
        </p:nvSpPr>
        <p:spPr>
          <a:xfrm>
            <a:off x="548640" y="3063240"/>
            <a:ext cx="2029968" cy="320040"/>
          </a:xfrm>
          <a:prstGeom prst="rect">
            <a:avLst/>
          </a:prstGeom>
          <a:noFill/>
          <a:ln/>
        </p:spPr>
        <p:txBody>
          <a:bodyPr wrap="square" lIns="0" tIns="0" rIns="0" bIns="0" rtlCol="0" anchor="t"/>
          <a:lstStyle/>
          <a:p>
            <a:pPr marL="0" indent="0" algn="ctr">
              <a:buNone/>
            </a:pPr>
            <a:r>
              <a:rPr lang="en-US" sz="1400" b="1" dirty="0">
                <a:solidFill>
                  <a:srgbClr val="5E6E75"/>
                </a:solidFill>
                <a:latin typeface="Calibri" pitchFamily="34" charset="0"/>
                <a:ea typeface="Calibri" pitchFamily="34" charset="-122"/>
                <a:cs typeface="Calibri" pitchFamily="34" charset="-120"/>
              </a:rPr>
              <a:t>01</a:t>
            </a:r>
            <a:endParaRPr lang="en-US" sz="1400" dirty="0"/>
          </a:p>
        </p:txBody>
      </p:sp>
      <p:sp>
        <p:nvSpPr>
          <p:cNvPr id="8" name="Text 5"/>
          <p:cNvSpPr txBox="1"/>
          <p:nvPr/>
        </p:nvSpPr>
        <p:spPr>
          <a:xfrm>
            <a:off x="548640" y="3383280"/>
            <a:ext cx="2029968" cy="685800"/>
          </a:xfrm>
          <a:prstGeom prst="rect">
            <a:avLst/>
          </a:prstGeom>
          <a:noFill/>
          <a:ln/>
        </p:spPr>
        <p:txBody>
          <a:bodyPr wrap="square" lIns="0" tIns="0" rIns="0" bIns="0" rtlCol="0" anchor="t"/>
          <a:lstStyle/>
          <a:p>
            <a:pPr marL="0" indent="0" algn="ctr">
              <a:buNone/>
            </a:pPr>
            <a:r>
              <a:rPr lang="en-US" sz="1900" b="1" dirty="0">
                <a:solidFill>
                  <a:srgbClr val="0E3B43"/>
                </a:solidFill>
                <a:latin typeface="Cambria" pitchFamily="34" charset="0"/>
                <a:ea typeface="Cambria" pitchFamily="34" charset="-122"/>
                <a:cs typeface="Cambria" pitchFamily="34" charset="-120"/>
              </a:rPr>
              <a:t>Meet each other</a:t>
            </a:r>
            <a:endParaRPr lang="en-US" sz="1900" dirty="0"/>
          </a:p>
        </p:txBody>
      </p:sp>
      <p:sp>
        <p:nvSpPr>
          <p:cNvPr id="9" name="Text 6"/>
          <p:cNvSpPr txBox="1"/>
          <p:nvPr/>
        </p:nvSpPr>
        <p:spPr>
          <a:xfrm>
            <a:off x="548640" y="4069080"/>
            <a:ext cx="2029968" cy="640080"/>
          </a:xfrm>
          <a:prstGeom prst="rect">
            <a:avLst/>
          </a:prstGeom>
          <a:noFill/>
          <a:ln/>
        </p:spPr>
        <p:txBody>
          <a:bodyPr wrap="square" lIns="0" tIns="0" rIns="0" bIns="0" rtlCol="0" anchor="t"/>
          <a:lstStyle/>
          <a:p>
            <a:pPr marL="0" indent="0" algn="ctr">
              <a:buNone/>
            </a:pPr>
            <a:r>
              <a:rPr lang="en-US" sz="1500" dirty="0">
                <a:solidFill>
                  <a:srgbClr val="5E6E75"/>
                </a:solidFill>
                <a:latin typeface="Calibri" pitchFamily="34" charset="0"/>
                <a:ea typeface="Calibri" pitchFamily="34" charset="-122"/>
                <a:cs typeface="Calibri" pitchFamily="34" charset="-120"/>
              </a:rPr>
              <a:t>Introductions and first ideas</a:t>
            </a:r>
            <a:endParaRPr lang="en-US" sz="1500" dirty="0"/>
          </a:p>
        </p:txBody>
      </p:sp>
      <p:sp>
        <p:nvSpPr>
          <p:cNvPr id="10" name="Icon circle"/>
          <p:cNvSpPr/>
          <p:nvPr/>
        </p:nvSpPr>
        <p:spPr>
          <a:xfrm>
            <a:off x="3319272" y="1828800"/>
            <a:ext cx="1005840" cy="1005840"/>
          </a:xfrm>
          <a:prstGeom prst="ellipse">
            <a:avLst/>
          </a:prstGeom>
          <a:solidFill>
            <a:srgbClr val="D9674A"/>
          </a:solidFill>
          <a:ln w="12700">
            <a:solidFill>
              <a:srgbClr val="D9674A"/>
            </a:solidFill>
            <a:prstDash val="solid"/>
          </a:ln>
        </p:spPr>
        <p:txBody>
          <a:bodyPr/>
          <a:lstStyle/>
          <a:p>
            <a:endParaRPr lang="el-GR"/>
          </a:p>
        </p:txBody>
      </p:sp>
      <p:pic>
        <p:nvPicPr>
          <p:cNvPr id="11" name="Icon" descr="preencoded.png"/>
          <p:cNvPicPr>
            <a:picLocks noChangeAspect="1"/>
          </p:cNvPicPr>
          <p:nvPr/>
        </p:nvPicPr>
        <p:blipFill>
          <a:blip r:embed="rId4"/>
          <a:stretch>
            <a:fillRect/>
          </a:stretch>
        </p:blipFill>
        <p:spPr>
          <a:xfrm>
            <a:off x="3580790" y="2090318"/>
            <a:ext cx="482803" cy="482803"/>
          </a:xfrm>
          <a:prstGeom prst="rect">
            <a:avLst/>
          </a:prstGeom>
        </p:spPr>
      </p:pic>
      <p:sp>
        <p:nvSpPr>
          <p:cNvPr id="12" name="Text 8"/>
          <p:cNvSpPr txBox="1"/>
          <p:nvPr/>
        </p:nvSpPr>
        <p:spPr>
          <a:xfrm>
            <a:off x="2807208" y="3063240"/>
            <a:ext cx="2029968" cy="320040"/>
          </a:xfrm>
          <a:prstGeom prst="rect">
            <a:avLst/>
          </a:prstGeom>
          <a:noFill/>
          <a:ln/>
        </p:spPr>
        <p:txBody>
          <a:bodyPr wrap="square" lIns="0" tIns="0" rIns="0" bIns="0" rtlCol="0" anchor="t"/>
          <a:lstStyle/>
          <a:p>
            <a:pPr marL="0" indent="0" algn="ctr">
              <a:buNone/>
            </a:pPr>
            <a:r>
              <a:rPr lang="en-US" sz="1400" b="1" dirty="0">
                <a:solidFill>
                  <a:srgbClr val="5E6E75"/>
                </a:solidFill>
                <a:latin typeface="Calibri" pitchFamily="34" charset="0"/>
                <a:ea typeface="Calibri" pitchFamily="34" charset="-122"/>
                <a:cs typeface="Calibri" pitchFamily="34" charset="-120"/>
              </a:rPr>
              <a:t>02</a:t>
            </a:r>
            <a:endParaRPr lang="en-US" sz="1400" dirty="0"/>
          </a:p>
        </p:txBody>
      </p:sp>
      <p:sp>
        <p:nvSpPr>
          <p:cNvPr id="13" name="Text 9"/>
          <p:cNvSpPr txBox="1"/>
          <p:nvPr/>
        </p:nvSpPr>
        <p:spPr>
          <a:xfrm>
            <a:off x="2807208" y="3383280"/>
            <a:ext cx="2029968" cy="685800"/>
          </a:xfrm>
          <a:prstGeom prst="rect">
            <a:avLst/>
          </a:prstGeom>
          <a:noFill/>
          <a:ln/>
        </p:spPr>
        <p:txBody>
          <a:bodyPr wrap="square" lIns="0" tIns="0" rIns="0" bIns="0" rtlCol="0" anchor="t"/>
          <a:lstStyle/>
          <a:p>
            <a:pPr marL="0" indent="0" algn="ctr">
              <a:buNone/>
            </a:pPr>
            <a:r>
              <a:rPr lang="en-US" sz="1900" b="1" dirty="0">
                <a:solidFill>
                  <a:srgbClr val="0E3B43"/>
                </a:solidFill>
                <a:latin typeface="Cambria" pitchFamily="34" charset="0"/>
                <a:ea typeface="Cambria" pitchFamily="34" charset="-122"/>
                <a:cs typeface="Cambria" pitchFamily="34" charset="-120"/>
              </a:rPr>
              <a:t>English around the world</a:t>
            </a:r>
            <a:endParaRPr lang="en-US" sz="1900" dirty="0"/>
          </a:p>
        </p:txBody>
      </p:sp>
      <p:sp>
        <p:nvSpPr>
          <p:cNvPr id="14" name="Text 10"/>
          <p:cNvSpPr txBox="1"/>
          <p:nvPr/>
        </p:nvSpPr>
        <p:spPr>
          <a:xfrm>
            <a:off x="2807208" y="4069080"/>
            <a:ext cx="2029968" cy="640080"/>
          </a:xfrm>
          <a:prstGeom prst="rect">
            <a:avLst/>
          </a:prstGeom>
          <a:noFill/>
          <a:ln/>
        </p:spPr>
        <p:txBody>
          <a:bodyPr wrap="square" lIns="0" tIns="0" rIns="0" bIns="0" rtlCol="0" anchor="t"/>
          <a:lstStyle/>
          <a:p>
            <a:pPr marL="0" indent="0" algn="ctr">
              <a:buNone/>
            </a:pPr>
            <a:r>
              <a:rPr lang="en-US" sz="1500" dirty="0">
                <a:solidFill>
                  <a:srgbClr val="5E6E75"/>
                </a:solidFill>
                <a:latin typeface="Calibri" pitchFamily="34" charset="0"/>
                <a:ea typeface="Calibri" pitchFamily="34" charset="-122"/>
                <a:cs typeface="Calibri" pitchFamily="34" charset="-120"/>
              </a:rPr>
              <a:t>ELF and World Englishes</a:t>
            </a:r>
            <a:endParaRPr lang="en-US" sz="1500" dirty="0"/>
          </a:p>
        </p:txBody>
      </p:sp>
      <p:sp>
        <p:nvSpPr>
          <p:cNvPr id="15" name="Icon circle"/>
          <p:cNvSpPr/>
          <p:nvPr/>
        </p:nvSpPr>
        <p:spPr>
          <a:xfrm>
            <a:off x="5577840" y="1828800"/>
            <a:ext cx="1005840" cy="1005840"/>
          </a:xfrm>
          <a:prstGeom prst="ellipse">
            <a:avLst/>
          </a:prstGeom>
          <a:solidFill>
            <a:srgbClr val="1A7F86"/>
          </a:solidFill>
          <a:ln w="12700">
            <a:solidFill>
              <a:srgbClr val="1A7F86"/>
            </a:solidFill>
            <a:prstDash val="solid"/>
          </a:ln>
        </p:spPr>
        <p:txBody>
          <a:bodyPr/>
          <a:lstStyle/>
          <a:p>
            <a:endParaRPr lang="el-GR"/>
          </a:p>
        </p:txBody>
      </p:sp>
      <p:pic>
        <p:nvPicPr>
          <p:cNvPr id="16" name="Icon" descr="preencoded.png"/>
          <p:cNvPicPr>
            <a:picLocks noChangeAspect="1"/>
          </p:cNvPicPr>
          <p:nvPr/>
        </p:nvPicPr>
        <p:blipFill>
          <a:blip r:embed="rId5"/>
          <a:stretch>
            <a:fillRect/>
          </a:stretch>
        </p:blipFill>
        <p:spPr>
          <a:xfrm>
            <a:off x="5839358" y="2090318"/>
            <a:ext cx="482803" cy="482803"/>
          </a:xfrm>
          <a:prstGeom prst="rect">
            <a:avLst/>
          </a:prstGeom>
        </p:spPr>
      </p:pic>
      <p:sp>
        <p:nvSpPr>
          <p:cNvPr id="17" name="Text 12"/>
          <p:cNvSpPr txBox="1"/>
          <p:nvPr/>
        </p:nvSpPr>
        <p:spPr>
          <a:xfrm>
            <a:off x="5065776" y="3063240"/>
            <a:ext cx="2029968" cy="320040"/>
          </a:xfrm>
          <a:prstGeom prst="rect">
            <a:avLst/>
          </a:prstGeom>
          <a:noFill/>
          <a:ln/>
        </p:spPr>
        <p:txBody>
          <a:bodyPr wrap="square" lIns="0" tIns="0" rIns="0" bIns="0" rtlCol="0" anchor="t"/>
          <a:lstStyle/>
          <a:p>
            <a:pPr marL="0" indent="0" algn="ctr">
              <a:buNone/>
            </a:pPr>
            <a:r>
              <a:rPr lang="en-US" sz="1400" b="1" dirty="0">
                <a:solidFill>
                  <a:srgbClr val="5E6E75"/>
                </a:solidFill>
                <a:latin typeface="Calibri" pitchFamily="34" charset="0"/>
                <a:ea typeface="Calibri" pitchFamily="34" charset="-122"/>
                <a:cs typeface="Calibri" pitchFamily="34" charset="-120"/>
              </a:rPr>
              <a:t>03</a:t>
            </a:r>
            <a:endParaRPr lang="en-US" sz="1400" dirty="0"/>
          </a:p>
        </p:txBody>
      </p:sp>
      <p:sp>
        <p:nvSpPr>
          <p:cNvPr id="18" name="Text 13"/>
          <p:cNvSpPr txBox="1"/>
          <p:nvPr/>
        </p:nvSpPr>
        <p:spPr>
          <a:xfrm>
            <a:off x="5065776" y="3383280"/>
            <a:ext cx="2029968" cy="685800"/>
          </a:xfrm>
          <a:prstGeom prst="rect">
            <a:avLst/>
          </a:prstGeom>
          <a:noFill/>
          <a:ln/>
        </p:spPr>
        <p:txBody>
          <a:bodyPr wrap="square" lIns="0" tIns="0" rIns="0" bIns="0" rtlCol="0" anchor="t"/>
          <a:lstStyle/>
          <a:p>
            <a:pPr marL="0" indent="0" algn="ctr">
              <a:buNone/>
            </a:pPr>
            <a:r>
              <a:rPr lang="en-US" sz="1900" b="1" dirty="0">
                <a:solidFill>
                  <a:srgbClr val="0E3B43"/>
                </a:solidFill>
                <a:latin typeface="Cambria" pitchFamily="34" charset="0"/>
                <a:ea typeface="Cambria" pitchFamily="34" charset="-122"/>
                <a:cs typeface="Cambria" pitchFamily="34" charset="-120"/>
              </a:rPr>
              <a:t>English with a purpose</a:t>
            </a:r>
            <a:endParaRPr lang="en-US" sz="1900" dirty="0"/>
          </a:p>
        </p:txBody>
      </p:sp>
      <p:sp>
        <p:nvSpPr>
          <p:cNvPr id="19" name="Text 14"/>
          <p:cNvSpPr txBox="1"/>
          <p:nvPr/>
        </p:nvSpPr>
        <p:spPr>
          <a:xfrm>
            <a:off x="5065776" y="4069080"/>
            <a:ext cx="2029968" cy="640080"/>
          </a:xfrm>
          <a:prstGeom prst="rect">
            <a:avLst/>
          </a:prstGeom>
          <a:noFill/>
          <a:ln/>
        </p:spPr>
        <p:txBody>
          <a:bodyPr wrap="square" lIns="0" tIns="0" rIns="0" bIns="0" rtlCol="0" anchor="t"/>
          <a:lstStyle/>
          <a:p>
            <a:pPr marL="0" indent="0" algn="ctr">
              <a:buNone/>
            </a:pPr>
            <a:r>
              <a:rPr lang="en-US" sz="1500" dirty="0">
                <a:solidFill>
                  <a:srgbClr val="5E6E75"/>
                </a:solidFill>
                <a:latin typeface="Calibri" pitchFamily="34" charset="0"/>
                <a:ea typeface="Calibri" pitchFamily="34" charset="-122"/>
                <a:cs typeface="Calibri" pitchFamily="34" charset="-120"/>
              </a:rPr>
              <a:t>ESP and EAP</a:t>
            </a:r>
            <a:endParaRPr lang="en-US" sz="1500" dirty="0"/>
          </a:p>
        </p:txBody>
      </p:sp>
      <p:sp>
        <p:nvSpPr>
          <p:cNvPr id="20" name="Icon circle"/>
          <p:cNvSpPr/>
          <p:nvPr/>
        </p:nvSpPr>
        <p:spPr>
          <a:xfrm>
            <a:off x="7836408" y="1828800"/>
            <a:ext cx="1005840" cy="1005840"/>
          </a:xfrm>
          <a:prstGeom prst="ellipse">
            <a:avLst/>
          </a:prstGeom>
          <a:solidFill>
            <a:srgbClr val="D9674A"/>
          </a:solidFill>
          <a:ln w="12700">
            <a:solidFill>
              <a:srgbClr val="D9674A"/>
            </a:solidFill>
            <a:prstDash val="solid"/>
          </a:ln>
        </p:spPr>
        <p:txBody>
          <a:bodyPr/>
          <a:lstStyle/>
          <a:p>
            <a:endParaRPr lang="el-GR"/>
          </a:p>
        </p:txBody>
      </p:sp>
      <p:pic>
        <p:nvPicPr>
          <p:cNvPr id="21" name="Icon" descr="preencoded.png"/>
          <p:cNvPicPr>
            <a:picLocks noChangeAspect="1"/>
          </p:cNvPicPr>
          <p:nvPr/>
        </p:nvPicPr>
        <p:blipFill>
          <a:blip r:embed="rId6"/>
          <a:stretch>
            <a:fillRect/>
          </a:stretch>
        </p:blipFill>
        <p:spPr>
          <a:xfrm>
            <a:off x="8097926" y="2090318"/>
            <a:ext cx="482803" cy="482803"/>
          </a:xfrm>
          <a:prstGeom prst="rect">
            <a:avLst/>
          </a:prstGeom>
        </p:spPr>
      </p:pic>
      <p:sp>
        <p:nvSpPr>
          <p:cNvPr id="22" name="Text 16"/>
          <p:cNvSpPr txBox="1"/>
          <p:nvPr/>
        </p:nvSpPr>
        <p:spPr>
          <a:xfrm>
            <a:off x="7324344" y="3063240"/>
            <a:ext cx="2029968" cy="320040"/>
          </a:xfrm>
          <a:prstGeom prst="rect">
            <a:avLst/>
          </a:prstGeom>
          <a:noFill/>
          <a:ln/>
        </p:spPr>
        <p:txBody>
          <a:bodyPr wrap="square" lIns="0" tIns="0" rIns="0" bIns="0" rtlCol="0" anchor="t"/>
          <a:lstStyle/>
          <a:p>
            <a:pPr marL="0" indent="0" algn="ctr">
              <a:buNone/>
            </a:pPr>
            <a:r>
              <a:rPr lang="en-US" sz="1400" b="1" dirty="0">
                <a:solidFill>
                  <a:srgbClr val="5E6E75"/>
                </a:solidFill>
                <a:latin typeface="Calibri" pitchFamily="34" charset="0"/>
                <a:ea typeface="Calibri" pitchFamily="34" charset="-122"/>
                <a:cs typeface="Calibri" pitchFamily="34" charset="-120"/>
              </a:rPr>
              <a:t>04</a:t>
            </a:r>
            <a:endParaRPr lang="en-US" sz="1400" dirty="0"/>
          </a:p>
        </p:txBody>
      </p:sp>
      <p:sp>
        <p:nvSpPr>
          <p:cNvPr id="23" name="Text 17"/>
          <p:cNvSpPr txBox="1"/>
          <p:nvPr/>
        </p:nvSpPr>
        <p:spPr>
          <a:xfrm>
            <a:off x="7324344" y="3383280"/>
            <a:ext cx="2029968" cy="685800"/>
          </a:xfrm>
          <a:prstGeom prst="rect">
            <a:avLst/>
          </a:prstGeom>
          <a:noFill/>
          <a:ln/>
        </p:spPr>
        <p:txBody>
          <a:bodyPr wrap="square" lIns="0" tIns="0" rIns="0" bIns="0" rtlCol="0" anchor="t"/>
          <a:lstStyle/>
          <a:p>
            <a:pPr marL="0" indent="0" algn="ctr">
              <a:buNone/>
            </a:pPr>
            <a:r>
              <a:rPr lang="en-US" sz="1900" b="1" dirty="0">
                <a:solidFill>
                  <a:srgbClr val="0E3B43"/>
                </a:solidFill>
                <a:latin typeface="Cambria" pitchFamily="34" charset="0"/>
                <a:ea typeface="Cambria" pitchFamily="34" charset="-122"/>
                <a:cs typeface="Cambria" pitchFamily="34" charset="-120"/>
              </a:rPr>
              <a:t>Spell it right</a:t>
            </a:r>
            <a:endParaRPr lang="en-US" sz="1900" dirty="0"/>
          </a:p>
        </p:txBody>
      </p:sp>
      <p:sp>
        <p:nvSpPr>
          <p:cNvPr id="24" name="Text 18"/>
          <p:cNvSpPr txBox="1"/>
          <p:nvPr/>
        </p:nvSpPr>
        <p:spPr>
          <a:xfrm>
            <a:off x="7324344" y="4069080"/>
            <a:ext cx="2029968" cy="640080"/>
          </a:xfrm>
          <a:prstGeom prst="rect">
            <a:avLst/>
          </a:prstGeom>
          <a:noFill/>
          <a:ln/>
        </p:spPr>
        <p:txBody>
          <a:bodyPr wrap="square" lIns="0" tIns="0" rIns="0" bIns="0" rtlCol="0" anchor="t"/>
          <a:lstStyle/>
          <a:p>
            <a:pPr marL="0" indent="0" algn="ctr">
              <a:buNone/>
            </a:pPr>
            <a:r>
              <a:rPr lang="en-US" sz="1500" dirty="0">
                <a:solidFill>
                  <a:srgbClr val="5E6E75"/>
                </a:solidFill>
                <a:latin typeface="Calibri" pitchFamily="34" charset="0"/>
                <a:ea typeface="Calibri" pitchFamily="34" charset="-122"/>
                <a:cs typeface="Calibri" pitchFamily="34" charset="-120"/>
              </a:rPr>
              <a:t>The ICAO spelling alphabet</a:t>
            </a:r>
            <a:endParaRPr lang="en-US" sz="1500" dirty="0"/>
          </a:p>
        </p:txBody>
      </p:sp>
      <p:sp>
        <p:nvSpPr>
          <p:cNvPr id="25" name="Icon circle"/>
          <p:cNvSpPr/>
          <p:nvPr/>
        </p:nvSpPr>
        <p:spPr>
          <a:xfrm>
            <a:off x="10094976" y="1828800"/>
            <a:ext cx="1005840" cy="1005840"/>
          </a:xfrm>
          <a:prstGeom prst="ellipse">
            <a:avLst/>
          </a:prstGeom>
          <a:solidFill>
            <a:srgbClr val="1A7F86"/>
          </a:solidFill>
          <a:ln w="12700">
            <a:solidFill>
              <a:srgbClr val="1A7F86"/>
            </a:solidFill>
            <a:prstDash val="solid"/>
          </a:ln>
        </p:spPr>
        <p:txBody>
          <a:bodyPr/>
          <a:lstStyle/>
          <a:p>
            <a:endParaRPr lang="el-GR"/>
          </a:p>
        </p:txBody>
      </p:sp>
      <p:pic>
        <p:nvPicPr>
          <p:cNvPr id="26" name="Icon" descr="preencoded.png"/>
          <p:cNvPicPr>
            <a:picLocks noChangeAspect="1"/>
          </p:cNvPicPr>
          <p:nvPr/>
        </p:nvPicPr>
        <p:blipFill>
          <a:blip r:embed="rId7"/>
          <a:stretch>
            <a:fillRect/>
          </a:stretch>
        </p:blipFill>
        <p:spPr>
          <a:xfrm>
            <a:off x="10356494" y="2090318"/>
            <a:ext cx="482803" cy="482803"/>
          </a:xfrm>
          <a:prstGeom prst="rect">
            <a:avLst/>
          </a:prstGeom>
        </p:spPr>
      </p:pic>
      <p:sp>
        <p:nvSpPr>
          <p:cNvPr id="27" name="Text 20"/>
          <p:cNvSpPr txBox="1"/>
          <p:nvPr/>
        </p:nvSpPr>
        <p:spPr>
          <a:xfrm>
            <a:off x="9582912" y="3063240"/>
            <a:ext cx="2029968" cy="320040"/>
          </a:xfrm>
          <a:prstGeom prst="rect">
            <a:avLst/>
          </a:prstGeom>
          <a:noFill/>
          <a:ln/>
        </p:spPr>
        <p:txBody>
          <a:bodyPr wrap="square" lIns="0" tIns="0" rIns="0" bIns="0" rtlCol="0" anchor="t"/>
          <a:lstStyle/>
          <a:p>
            <a:pPr marL="0" indent="0" algn="ctr">
              <a:buNone/>
            </a:pPr>
            <a:r>
              <a:rPr lang="en-US" sz="1400" b="1" dirty="0">
                <a:solidFill>
                  <a:srgbClr val="5E6E75"/>
                </a:solidFill>
                <a:latin typeface="Calibri" pitchFamily="34" charset="0"/>
                <a:ea typeface="Calibri" pitchFamily="34" charset="-122"/>
                <a:cs typeface="Calibri" pitchFamily="34" charset="-120"/>
              </a:rPr>
              <a:t>05</a:t>
            </a:r>
            <a:endParaRPr lang="en-US" sz="1400" dirty="0"/>
          </a:p>
        </p:txBody>
      </p:sp>
      <p:sp>
        <p:nvSpPr>
          <p:cNvPr id="28" name="Text 21"/>
          <p:cNvSpPr txBox="1"/>
          <p:nvPr/>
        </p:nvSpPr>
        <p:spPr>
          <a:xfrm>
            <a:off x="9582912" y="3383280"/>
            <a:ext cx="2029968" cy="685800"/>
          </a:xfrm>
          <a:prstGeom prst="rect">
            <a:avLst/>
          </a:prstGeom>
          <a:noFill/>
          <a:ln/>
        </p:spPr>
        <p:txBody>
          <a:bodyPr wrap="square" lIns="0" tIns="0" rIns="0" bIns="0" rtlCol="0" anchor="t"/>
          <a:lstStyle/>
          <a:p>
            <a:pPr marL="0" indent="0" algn="ctr">
              <a:buNone/>
            </a:pPr>
            <a:r>
              <a:rPr lang="en-US" sz="1900" b="1" dirty="0">
                <a:solidFill>
                  <a:srgbClr val="0E3B43"/>
                </a:solidFill>
                <a:latin typeface="Cambria" pitchFamily="34" charset="0"/>
                <a:ea typeface="Cambria" pitchFamily="34" charset="-122"/>
                <a:cs typeface="Cambria" pitchFamily="34" charset="-120"/>
              </a:rPr>
              <a:t>Academic conventions</a:t>
            </a:r>
            <a:endParaRPr lang="en-US" sz="1900" dirty="0"/>
          </a:p>
        </p:txBody>
      </p:sp>
      <p:sp>
        <p:nvSpPr>
          <p:cNvPr id="29" name="Text 22"/>
          <p:cNvSpPr txBox="1"/>
          <p:nvPr/>
        </p:nvSpPr>
        <p:spPr>
          <a:xfrm>
            <a:off x="9582912" y="4069080"/>
            <a:ext cx="2029968" cy="640080"/>
          </a:xfrm>
          <a:prstGeom prst="rect">
            <a:avLst/>
          </a:prstGeom>
          <a:noFill/>
          <a:ln/>
        </p:spPr>
        <p:txBody>
          <a:bodyPr wrap="square" lIns="0" tIns="0" rIns="0" bIns="0" rtlCol="0" anchor="t"/>
          <a:lstStyle/>
          <a:p>
            <a:pPr marL="0" indent="0" algn="ctr">
              <a:buNone/>
            </a:pPr>
            <a:r>
              <a:rPr lang="en-US" sz="1500" dirty="0">
                <a:solidFill>
                  <a:srgbClr val="5E6E75"/>
                </a:solidFill>
                <a:latin typeface="Calibri" pitchFamily="34" charset="0"/>
                <a:ea typeface="Calibri" pitchFamily="34" charset="-122"/>
                <a:cs typeface="Calibri" pitchFamily="34" charset="-120"/>
              </a:rPr>
              <a:t>Common abbreviations</a:t>
            </a:r>
            <a:endParaRPr lang="en-US" sz="1500" dirty="0"/>
          </a:p>
        </p:txBody>
      </p:sp>
      <p:sp>
        <p:nvSpPr>
          <p:cNvPr id="30" name="Callout"/>
          <p:cNvSpPr/>
          <p:nvPr/>
        </p:nvSpPr>
        <p:spPr>
          <a:xfrm>
            <a:off x="548640" y="5257800"/>
            <a:ext cx="11064240" cy="731520"/>
          </a:xfrm>
          <a:prstGeom prst="roundRect">
            <a:avLst>
              <a:gd name="adj" fmla="val 15000"/>
            </a:avLst>
          </a:prstGeom>
          <a:solidFill>
            <a:srgbClr val="EEF5F4"/>
          </a:solidFill>
          <a:ln w="12700">
            <a:solidFill>
              <a:srgbClr val="EEF5F4"/>
            </a:solidFill>
            <a:prstDash val="solid"/>
          </a:ln>
        </p:spPr>
        <p:txBody>
          <a:bodyPr/>
          <a:lstStyle/>
          <a:p>
            <a:endParaRPr lang="el-GR"/>
          </a:p>
        </p:txBody>
      </p:sp>
      <p:sp>
        <p:nvSpPr>
          <p:cNvPr id="31" name="Text 24"/>
          <p:cNvSpPr txBox="1"/>
          <p:nvPr/>
        </p:nvSpPr>
        <p:spPr>
          <a:xfrm>
            <a:off x="822960" y="5257800"/>
            <a:ext cx="10515600" cy="731520"/>
          </a:xfrm>
          <a:prstGeom prst="rect">
            <a:avLst/>
          </a:prstGeom>
          <a:noFill/>
          <a:ln/>
        </p:spPr>
        <p:txBody>
          <a:bodyPr wrap="square" lIns="0" tIns="0" rIns="0" bIns="0" rtlCol="0" anchor="ctr"/>
          <a:lstStyle/>
          <a:p>
            <a:pPr marL="0" indent="0">
              <a:buNone/>
            </a:pPr>
            <a:r>
              <a:rPr lang="en-US" sz="1800" b="1" dirty="0">
                <a:solidFill>
                  <a:srgbClr val="1A7F86"/>
                </a:solidFill>
                <a:latin typeface="Calibri" pitchFamily="34" charset="0"/>
                <a:ea typeface="Calibri" pitchFamily="34" charset="-122"/>
                <a:cs typeface="Calibri" pitchFamily="34" charset="-120"/>
              </a:rPr>
              <a:t>Today's aim:  </a:t>
            </a:r>
            <a:r>
              <a:rPr lang="en-US" sz="1800" dirty="0">
                <a:solidFill>
                  <a:srgbClr val="1F2A30"/>
                </a:solidFill>
                <a:latin typeface="Calibri" pitchFamily="34" charset="0"/>
                <a:ea typeface="Calibri" pitchFamily="34" charset="-122"/>
                <a:cs typeface="Calibri" pitchFamily="34" charset="-120"/>
              </a:rPr>
              <a:t>use English clearly and confidently with people from different languages and cultures.</a:t>
            </a:r>
            <a:endParaRPr lang="en-US" sz="1800" dirty="0"/>
          </a:p>
        </p:txBody>
      </p:sp>
      <p:sp>
        <p:nvSpPr>
          <p:cNvPr id="32"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1A7F86"/>
                </a:solidFill>
                <a:latin typeface="Calibri" pitchFamily="34" charset="0"/>
                <a:ea typeface="Calibri" pitchFamily="34" charset="-122"/>
                <a:cs typeface="Calibri" pitchFamily="34" charset="-120"/>
              </a:rPr>
              <a:t>INTRODUCTIONS</a:t>
            </a:r>
            <a:endParaRPr lang="en-US" sz="1200" dirty="0"/>
          </a:p>
        </p:txBody>
      </p:sp>
      <p:sp>
        <p:nvSpPr>
          <p:cNvPr id="3" name="Text 0"/>
          <p:cNvSpPr>
            <a:spLocks noGrp="1"/>
          </p:cNvSpPr>
          <p:nvPr>
            <p:ph type="title" idx="100" hasCustomPrompt="1"/>
          </p:nvPr>
        </p:nvSpPr>
        <p:spPr>
          <a:xfrm>
            <a:off x="548640" y="566928"/>
            <a:ext cx="11064240" cy="941832"/>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Evi Kotti </a:t>
            </a:r>
            <a:br>
              <a:rPr lang="en-US" sz="3400" b="1" dirty="0">
                <a:solidFill>
                  <a:srgbClr val="0E3B43"/>
                </a:solidFill>
                <a:latin typeface="Cambria" pitchFamily="34" charset="0"/>
                <a:ea typeface="Cambria" pitchFamily="34" charset="-122"/>
                <a:cs typeface="Cambria" pitchFamily="34" charset="-120"/>
              </a:rPr>
            </a:br>
            <a:r>
              <a:rPr lang="en-US" sz="3400" b="1" dirty="0">
                <a:solidFill>
                  <a:srgbClr val="0E3B43"/>
                </a:solidFill>
                <a:latin typeface="Cambria" pitchFamily="34" charset="0"/>
                <a:ea typeface="Cambria" pitchFamily="34" charset="-122"/>
                <a:cs typeface="Cambria" pitchFamily="34" charset="-120"/>
              </a:rPr>
              <a:t>kottievi@hmu.gr</a:t>
            </a:r>
            <a:endParaRPr lang="en-US" sz="3400" dirty="0"/>
          </a:p>
        </p:txBody>
      </p:sp>
      <p:sp>
        <p:nvSpPr>
          <p:cNvPr id="4" name="Card"/>
          <p:cNvSpPr/>
          <p:nvPr/>
        </p:nvSpPr>
        <p:spPr>
          <a:xfrm>
            <a:off x="548640" y="1691640"/>
            <a:ext cx="5394960" cy="4434840"/>
          </a:xfrm>
          <a:prstGeom prst="roundRect">
            <a:avLst>
              <a:gd name="adj" fmla="val 247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5" name="Icon circle"/>
          <p:cNvSpPr/>
          <p:nvPr/>
        </p:nvSpPr>
        <p:spPr>
          <a:xfrm>
            <a:off x="868680" y="1965960"/>
            <a:ext cx="731520" cy="731520"/>
          </a:xfrm>
          <a:prstGeom prst="ellipse">
            <a:avLst/>
          </a:prstGeom>
          <a:solidFill>
            <a:srgbClr val="1A7F86"/>
          </a:solidFill>
          <a:ln w="12700">
            <a:solidFill>
              <a:srgbClr val="1A7F86"/>
            </a:solidFill>
            <a:prstDash val="solid"/>
          </a:ln>
        </p:spPr>
        <p:txBody>
          <a:bodyPr/>
          <a:lstStyle/>
          <a:p>
            <a:endParaRPr lang="el-GR"/>
          </a:p>
        </p:txBody>
      </p:sp>
      <p:pic>
        <p:nvPicPr>
          <p:cNvPr id="6" name="Icon" descr="preencoded.png"/>
          <p:cNvPicPr>
            <a:picLocks noChangeAspect="1"/>
          </p:cNvPicPr>
          <p:nvPr/>
        </p:nvPicPr>
        <p:blipFill>
          <a:blip r:embed="rId3"/>
          <a:stretch>
            <a:fillRect/>
          </a:stretch>
        </p:blipFill>
        <p:spPr>
          <a:xfrm>
            <a:off x="1058875" y="2156155"/>
            <a:ext cx="351130" cy="351130"/>
          </a:xfrm>
          <a:prstGeom prst="rect">
            <a:avLst/>
          </a:prstGeom>
        </p:spPr>
      </p:pic>
      <p:sp>
        <p:nvSpPr>
          <p:cNvPr id="7" name="Text 4"/>
          <p:cNvSpPr txBox="1"/>
          <p:nvPr/>
        </p:nvSpPr>
        <p:spPr>
          <a:xfrm>
            <a:off x="1783080" y="1965960"/>
            <a:ext cx="3931920" cy="731520"/>
          </a:xfrm>
          <a:prstGeom prst="rect">
            <a:avLst/>
          </a:prstGeom>
          <a:noFill/>
          <a:ln/>
        </p:spPr>
        <p:txBody>
          <a:bodyPr wrap="square" lIns="0" tIns="0" rIns="0" bIns="0" rtlCol="0" anchor="ctr"/>
          <a:lstStyle/>
          <a:p>
            <a:pPr marL="0" indent="0">
              <a:buNone/>
            </a:pPr>
            <a:r>
              <a:rPr lang="en-US" sz="2100" b="1" dirty="0">
                <a:solidFill>
                  <a:srgbClr val="0E3B43"/>
                </a:solidFill>
                <a:latin typeface="Cambria" pitchFamily="34" charset="0"/>
                <a:ea typeface="Cambria" pitchFamily="34" charset="-122"/>
                <a:cs typeface="Cambria" pitchFamily="34" charset="-120"/>
              </a:rPr>
              <a:t>Academic background</a:t>
            </a:r>
            <a:endParaRPr lang="en-US" sz="2100" dirty="0"/>
          </a:p>
        </p:txBody>
      </p:sp>
      <p:sp>
        <p:nvSpPr>
          <p:cNvPr id="8" name="Text 5"/>
          <p:cNvSpPr txBox="1"/>
          <p:nvPr/>
        </p:nvSpPr>
        <p:spPr>
          <a:xfrm>
            <a:off x="914400" y="2926080"/>
            <a:ext cx="4754880" cy="3017520"/>
          </a:xfrm>
          <a:prstGeom prst="rect">
            <a:avLst/>
          </a:prstGeom>
          <a:noFill/>
          <a:ln/>
        </p:spPr>
        <p:txBody>
          <a:bodyPr wrap="square" lIns="0" tIns="0" rIns="0" bIns="0" rtlCol="0" anchor="t"/>
          <a:lstStyle/>
          <a:p>
            <a:pPr marL="228600" indent="-228600">
              <a:spcAft>
                <a:spcPts val="1000"/>
              </a:spcAft>
              <a:buSzPct val="100000"/>
              <a:buChar char="•"/>
            </a:pPr>
            <a:r>
              <a:rPr lang="en-US" sz="1600" dirty="0">
                <a:solidFill>
                  <a:srgbClr val="1F2A30"/>
                </a:solidFill>
                <a:latin typeface="Calibri" pitchFamily="34" charset="0"/>
                <a:ea typeface="Calibri" pitchFamily="34" charset="-122"/>
                <a:cs typeface="Calibri" pitchFamily="34" charset="-120"/>
              </a:rPr>
              <a:t>English language educator in higher education</a:t>
            </a:r>
            <a:endParaRPr lang="en-US" sz="1600" dirty="0"/>
          </a:p>
          <a:p>
            <a:pPr marL="228600" indent="-228600">
              <a:spcAft>
                <a:spcPts val="1000"/>
              </a:spcAft>
              <a:buSzPct val="100000"/>
              <a:buChar char="•"/>
            </a:pPr>
            <a:r>
              <a:rPr lang="en-US" sz="1600" dirty="0">
                <a:solidFill>
                  <a:srgbClr val="1F2A30"/>
                </a:solidFill>
                <a:latin typeface="Calibri" pitchFamily="34" charset="0"/>
                <a:ea typeface="Calibri" pitchFamily="34" charset="-122"/>
                <a:cs typeface="Calibri" pitchFamily="34" charset="-120"/>
              </a:rPr>
              <a:t>Background in foreign languages, language teaching, translation and interpreting</a:t>
            </a:r>
            <a:endParaRPr lang="en-US" sz="1600" dirty="0"/>
          </a:p>
          <a:p>
            <a:pPr marL="228600" indent="-228600">
              <a:spcAft>
                <a:spcPts val="1000"/>
              </a:spcAft>
              <a:buSzPct val="100000"/>
              <a:buChar char="•"/>
            </a:pPr>
            <a:r>
              <a:rPr lang="en-US" sz="1600" dirty="0">
                <a:solidFill>
                  <a:srgbClr val="1F2A30"/>
                </a:solidFill>
                <a:latin typeface="Calibri" pitchFamily="34" charset="0"/>
                <a:ea typeface="Calibri" pitchFamily="34" charset="-122"/>
                <a:cs typeface="Calibri" pitchFamily="34" charset="-120"/>
              </a:rPr>
              <a:t>Postgraduate studies in language teaching, translation and interpreting</a:t>
            </a:r>
            <a:endParaRPr lang="en-US" sz="1600" dirty="0"/>
          </a:p>
          <a:p>
            <a:pPr marL="228600" indent="-228600">
              <a:spcAft>
                <a:spcPts val="1000"/>
              </a:spcAft>
              <a:buSzPct val="100000"/>
              <a:buChar char="•"/>
            </a:pPr>
            <a:r>
              <a:rPr lang="en-US" sz="1600" dirty="0">
                <a:solidFill>
                  <a:srgbClr val="1F2A30"/>
                </a:solidFill>
                <a:latin typeface="Calibri" pitchFamily="34" charset="0"/>
                <a:ea typeface="Calibri" pitchFamily="34" charset="-122"/>
                <a:cs typeface="Calibri" pitchFamily="34" charset="-120"/>
              </a:rPr>
              <a:t>Doctoral research on foreign-language communication in academic and professional contexts</a:t>
            </a:r>
            <a:endParaRPr lang="en-US" sz="1600" dirty="0"/>
          </a:p>
        </p:txBody>
      </p:sp>
      <p:sp>
        <p:nvSpPr>
          <p:cNvPr id="9" name="Card"/>
          <p:cNvSpPr/>
          <p:nvPr/>
        </p:nvSpPr>
        <p:spPr>
          <a:xfrm>
            <a:off x="6217920" y="1691640"/>
            <a:ext cx="5394960" cy="4434840"/>
          </a:xfrm>
          <a:prstGeom prst="roundRect">
            <a:avLst>
              <a:gd name="adj" fmla="val 247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0" name="Icon circle"/>
          <p:cNvSpPr/>
          <p:nvPr/>
        </p:nvSpPr>
        <p:spPr>
          <a:xfrm>
            <a:off x="6537960" y="1965960"/>
            <a:ext cx="731520" cy="731520"/>
          </a:xfrm>
          <a:prstGeom prst="ellipse">
            <a:avLst/>
          </a:prstGeom>
          <a:solidFill>
            <a:srgbClr val="D9674A"/>
          </a:solidFill>
          <a:ln w="12700">
            <a:solidFill>
              <a:srgbClr val="D9674A"/>
            </a:solidFill>
            <a:prstDash val="solid"/>
          </a:ln>
        </p:spPr>
        <p:txBody>
          <a:bodyPr/>
          <a:lstStyle/>
          <a:p>
            <a:endParaRPr lang="el-GR"/>
          </a:p>
        </p:txBody>
      </p:sp>
      <p:pic>
        <p:nvPicPr>
          <p:cNvPr id="11" name="Icon" descr="preencoded.png"/>
          <p:cNvPicPr>
            <a:picLocks noChangeAspect="1"/>
          </p:cNvPicPr>
          <p:nvPr/>
        </p:nvPicPr>
        <p:blipFill>
          <a:blip r:embed="rId4"/>
          <a:stretch>
            <a:fillRect/>
          </a:stretch>
        </p:blipFill>
        <p:spPr>
          <a:xfrm>
            <a:off x="6728155" y="2156155"/>
            <a:ext cx="351130" cy="351130"/>
          </a:xfrm>
          <a:prstGeom prst="rect">
            <a:avLst/>
          </a:prstGeom>
        </p:spPr>
      </p:pic>
      <p:sp>
        <p:nvSpPr>
          <p:cNvPr id="12" name="Text 8"/>
          <p:cNvSpPr txBox="1"/>
          <p:nvPr/>
        </p:nvSpPr>
        <p:spPr>
          <a:xfrm>
            <a:off x="7452360" y="1965960"/>
            <a:ext cx="3931920" cy="731520"/>
          </a:xfrm>
          <a:prstGeom prst="rect">
            <a:avLst/>
          </a:prstGeom>
          <a:noFill/>
          <a:ln/>
        </p:spPr>
        <p:txBody>
          <a:bodyPr wrap="square" lIns="0" tIns="0" rIns="0" bIns="0" rtlCol="0" anchor="ctr"/>
          <a:lstStyle/>
          <a:p>
            <a:pPr marL="0" indent="0">
              <a:buNone/>
            </a:pPr>
            <a:r>
              <a:rPr lang="en-US" sz="2100" b="1" dirty="0">
                <a:solidFill>
                  <a:srgbClr val="0E3B43"/>
                </a:solidFill>
                <a:latin typeface="Cambria" pitchFamily="34" charset="0"/>
                <a:ea typeface="Cambria" pitchFamily="34" charset="-122"/>
                <a:cs typeface="Cambria" pitchFamily="34" charset="-120"/>
              </a:rPr>
              <a:t>Teaching &amp; professional experience</a:t>
            </a:r>
            <a:endParaRPr lang="en-US" sz="2100" dirty="0"/>
          </a:p>
        </p:txBody>
      </p:sp>
      <p:sp>
        <p:nvSpPr>
          <p:cNvPr id="13" name="Text 9"/>
          <p:cNvSpPr txBox="1"/>
          <p:nvPr/>
        </p:nvSpPr>
        <p:spPr>
          <a:xfrm>
            <a:off x="6583680" y="2926080"/>
            <a:ext cx="4754880" cy="3017520"/>
          </a:xfrm>
          <a:prstGeom prst="rect">
            <a:avLst/>
          </a:prstGeom>
          <a:noFill/>
          <a:ln/>
        </p:spPr>
        <p:txBody>
          <a:bodyPr wrap="square" lIns="0" tIns="0" rIns="0" bIns="0" rtlCol="0" anchor="t"/>
          <a:lstStyle/>
          <a:p>
            <a:pPr marL="228600" indent="-228600">
              <a:spcAft>
                <a:spcPts val="1000"/>
              </a:spcAft>
              <a:buSzPct val="100000"/>
              <a:buChar char="•"/>
            </a:pPr>
            <a:r>
              <a:rPr lang="en-US" sz="1600" dirty="0">
                <a:solidFill>
                  <a:srgbClr val="1F2A30"/>
                </a:solidFill>
                <a:latin typeface="Calibri" pitchFamily="34" charset="0"/>
                <a:ea typeface="Calibri" pitchFamily="34" charset="-122"/>
                <a:cs typeface="Calibri" pitchFamily="34" charset="-120"/>
              </a:rPr>
              <a:t>Teaching English at the Hellenic Mediterranean University across departments</a:t>
            </a:r>
            <a:endParaRPr lang="en-US" sz="1600" dirty="0"/>
          </a:p>
          <a:p>
            <a:pPr marL="228600" indent="-228600">
              <a:spcAft>
                <a:spcPts val="1000"/>
              </a:spcAft>
              <a:buSzPct val="100000"/>
              <a:buChar char="•"/>
            </a:pPr>
            <a:r>
              <a:rPr lang="en-US" sz="1600" dirty="0">
                <a:solidFill>
                  <a:srgbClr val="1F2A30"/>
                </a:solidFill>
                <a:latin typeface="Calibri" pitchFamily="34" charset="0"/>
                <a:ea typeface="Calibri" pitchFamily="34" charset="-122"/>
                <a:cs typeface="Calibri" pitchFamily="34" charset="-120"/>
              </a:rPr>
              <a:t>Erasmus+ teaching mobility and collaborations with European universities</a:t>
            </a:r>
            <a:endParaRPr lang="en-US" sz="1600" dirty="0"/>
          </a:p>
          <a:p>
            <a:pPr marL="228600" indent="-228600">
              <a:spcAft>
                <a:spcPts val="1000"/>
              </a:spcAft>
              <a:buSzPct val="100000"/>
              <a:buChar char="•"/>
            </a:pPr>
            <a:r>
              <a:rPr lang="en-US" sz="1600" dirty="0">
                <a:solidFill>
                  <a:srgbClr val="1F2A30"/>
                </a:solidFill>
                <a:latin typeface="Calibri" pitchFamily="34" charset="0"/>
                <a:ea typeface="Calibri" pitchFamily="34" charset="-122"/>
                <a:cs typeface="Calibri" pitchFamily="34" charset="-120"/>
              </a:rPr>
              <a:t>English speaking examiner for language qualifications</a:t>
            </a:r>
            <a:endParaRPr lang="en-US" sz="1600" dirty="0"/>
          </a:p>
          <a:p>
            <a:pPr marL="228600" indent="-228600">
              <a:spcAft>
                <a:spcPts val="1000"/>
              </a:spcAft>
              <a:buSzPct val="100000"/>
              <a:buChar char="•"/>
            </a:pPr>
            <a:r>
              <a:rPr lang="en-US" sz="1600" dirty="0">
                <a:solidFill>
                  <a:srgbClr val="1F2A30"/>
                </a:solidFill>
                <a:latin typeface="Calibri" pitchFamily="34" charset="0"/>
                <a:ea typeface="Calibri" pitchFamily="34" charset="-122"/>
                <a:cs typeface="Calibri" pitchFamily="34" charset="-120"/>
              </a:rPr>
              <a:t>Professional translation in English, French and Italian, incl. European projects</a:t>
            </a:r>
            <a:endParaRPr lang="en-US" sz="16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D9674A"/>
                </a:solidFill>
                <a:latin typeface="Calibri" pitchFamily="34" charset="0"/>
                <a:ea typeface="Calibri" pitchFamily="34" charset="-122"/>
                <a:cs typeface="Calibri" pitchFamily="34" charset="-120"/>
              </a:rPr>
              <a:t>FOR ALL STUDENTS</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Getting to know each other</a:t>
            </a:r>
            <a:endParaRPr lang="en-US" sz="3400" dirty="0"/>
          </a:p>
        </p:txBody>
      </p:sp>
      <p:sp>
        <p:nvSpPr>
          <p:cNvPr id="4" name="Activity badge"/>
          <p:cNvSpPr/>
          <p:nvPr/>
        </p:nvSpPr>
        <p:spPr>
          <a:xfrm>
            <a:off x="9326880" y="274320"/>
            <a:ext cx="2286000" cy="384048"/>
          </a:xfrm>
          <a:prstGeom prst="roundRect">
            <a:avLst>
              <a:gd name="adj" fmla="val 50000"/>
            </a:avLst>
          </a:prstGeom>
          <a:solidFill>
            <a:srgbClr val="D9674A"/>
          </a:solid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PAIR DISCUSSION</a:t>
            </a:r>
            <a:endParaRPr lang="en-US" sz="1100" dirty="0"/>
          </a:p>
        </p:txBody>
      </p:sp>
      <p:sp>
        <p:nvSpPr>
          <p:cNvPr id="5" name="Card"/>
          <p:cNvSpPr/>
          <p:nvPr/>
        </p:nvSpPr>
        <p:spPr>
          <a:xfrm>
            <a:off x="548640" y="1691640"/>
            <a:ext cx="11064240" cy="749808"/>
          </a:xfrm>
          <a:prstGeom prst="roundRect">
            <a:avLst>
              <a:gd name="adj" fmla="val 1463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6" name="Text 4"/>
          <p:cNvSpPr/>
          <p:nvPr/>
        </p:nvSpPr>
        <p:spPr>
          <a:xfrm>
            <a:off x="749808" y="182880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txBox="1"/>
          <p:nvPr/>
        </p:nvSpPr>
        <p:spPr>
          <a:xfrm>
            <a:off x="1417320" y="1691640"/>
            <a:ext cx="9966960" cy="74980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What is your name, and how should we pronounce it?</a:t>
            </a:r>
            <a:endParaRPr lang="en-US" sz="1800" dirty="0"/>
          </a:p>
        </p:txBody>
      </p:sp>
      <p:sp>
        <p:nvSpPr>
          <p:cNvPr id="8" name="Card"/>
          <p:cNvSpPr/>
          <p:nvPr/>
        </p:nvSpPr>
        <p:spPr>
          <a:xfrm>
            <a:off x="548640" y="2606040"/>
            <a:ext cx="11064240" cy="749808"/>
          </a:xfrm>
          <a:prstGeom prst="roundRect">
            <a:avLst>
              <a:gd name="adj" fmla="val 1463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9" name="Text 7"/>
          <p:cNvSpPr/>
          <p:nvPr/>
        </p:nvSpPr>
        <p:spPr>
          <a:xfrm>
            <a:off x="749808" y="274320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0" name="Text 8"/>
          <p:cNvSpPr txBox="1"/>
          <p:nvPr/>
        </p:nvSpPr>
        <p:spPr>
          <a:xfrm>
            <a:off x="1417320" y="2606040"/>
            <a:ext cx="9966960" cy="74980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What languages do you speak or use regularly?</a:t>
            </a:r>
            <a:endParaRPr lang="en-US" sz="1800" dirty="0"/>
          </a:p>
        </p:txBody>
      </p:sp>
      <p:sp>
        <p:nvSpPr>
          <p:cNvPr id="11" name="Card"/>
          <p:cNvSpPr/>
          <p:nvPr/>
        </p:nvSpPr>
        <p:spPr>
          <a:xfrm>
            <a:off x="548640" y="3520440"/>
            <a:ext cx="11064240" cy="749808"/>
          </a:xfrm>
          <a:prstGeom prst="roundRect">
            <a:avLst>
              <a:gd name="adj" fmla="val 1463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2" name="Text 10"/>
          <p:cNvSpPr/>
          <p:nvPr/>
        </p:nvSpPr>
        <p:spPr>
          <a:xfrm>
            <a:off x="749808" y="365760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3" name="Text 11"/>
          <p:cNvSpPr txBox="1"/>
          <p:nvPr/>
        </p:nvSpPr>
        <p:spPr>
          <a:xfrm>
            <a:off x="1417320" y="3520440"/>
            <a:ext cx="9966960" cy="74980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Why did you choose Business Administration or Tourism?</a:t>
            </a:r>
            <a:endParaRPr lang="en-US" sz="1800" dirty="0"/>
          </a:p>
        </p:txBody>
      </p:sp>
      <p:sp>
        <p:nvSpPr>
          <p:cNvPr id="14" name="Card"/>
          <p:cNvSpPr/>
          <p:nvPr/>
        </p:nvSpPr>
        <p:spPr>
          <a:xfrm>
            <a:off x="548640" y="4434840"/>
            <a:ext cx="11064240" cy="749808"/>
          </a:xfrm>
          <a:prstGeom prst="roundRect">
            <a:avLst>
              <a:gd name="adj" fmla="val 1463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5" name="Text 13"/>
          <p:cNvSpPr/>
          <p:nvPr/>
        </p:nvSpPr>
        <p:spPr>
          <a:xfrm>
            <a:off x="749808" y="457200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16" name="Text 14"/>
          <p:cNvSpPr txBox="1"/>
          <p:nvPr/>
        </p:nvSpPr>
        <p:spPr>
          <a:xfrm>
            <a:off x="1417320" y="4434840"/>
            <a:ext cx="9966960" cy="74980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Where have you used English outside the classroom?</a:t>
            </a:r>
            <a:endParaRPr lang="en-US" sz="1800" dirty="0"/>
          </a:p>
        </p:txBody>
      </p:sp>
      <p:sp>
        <p:nvSpPr>
          <p:cNvPr id="17" name="Callout"/>
          <p:cNvSpPr/>
          <p:nvPr/>
        </p:nvSpPr>
        <p:spPr>
          <a:xfrm>
            <a:off x="548640" y="5440680"/>
            <a:ext cx="11064240" cy="685800"/>
          </a:xfrm>
          <a:prstGeom prst="roundRect">
            <a:avLst>
              <a:gd name="adj" fmla="val 16000"/>
            </a:avLst>
          </a:prstGeom>
          <a:solidFill>
            <a:srgbClr val="FFFFFF"/>
          </a:solidFill>
          <a:ln w="12700">
            <a:solidFill>
              <a:srgbClr val="FFFFFF"/>
            </a:solidFill>
            <a:prstDash val="solid"/>
          </a:ln>
        </p:spPr>
        <p:txBody>
          <a:bodyPr/>
          <a:lstStyle/>
          <a:p>
            <a:endParaRPr lang="el-GR"/>
          </a:p>
        </p:txBody>
      </p:sp>
      <p:sp>
        <p:nvSpPr>
          <p:cNvPr id="18" name="Text 16"/>
          <p:cNvSpPr txBox="1"/>
          <p:nvPr/>
        </p:nvSpPr>
        <p:spPr>
          <a:xfrm>
            <a:off x="822960" y="5440680"/>
            <a:ext cx="10515600" cy="685800"/>
          </a:xfrm>
          <a:prstGeom prst="rect">
            <a:avLst/>
          </a:prstGeom>
          <a:noFill/>
          <a:ln/>
        </p:spPr>
        <p:txBody>
          <a:bodyPr wrap="square" lIns="0" tIns="0" rIns="0" bIns="0" rtlCol="0" anchor="ctr"/>
          <a:lstStyle/>
          <a:p>
            <a:pPr marL="0" indent="0">
              <a:buNone/>
            </a:pPr>
            <a:r>
              <a:rPr lang="en-US" sz="1800" b="1" dirty="0">
                <a:solidFill>
                  <a:srgbClr val="D9674A"/>
                </a:solidFill>
                <a:latin typeface="Calibri" pitchFamily="34" charset="0"/>
                <a:ea typeface="Calibri" pitchFamily="34" charset="-122"/>
                <a:cs typeface="Calibri" pitchFamily="34" charset="-120"/>
              </a:rPr>
              <a:t>Then:  </a:t>
            </a:r>
            <a:r>
              <a:rPr lang="en-US" sz="1800" dirty="0">
                <a:solidFill>
                  <a:srgbClr val="1F2A30"/>
                </a:solidFill>
                <a:latin typeface="Calibri" pitchFamily="34" charset="0"/>
                <a:ea typeface="Calibri" pitchFamily="34" charset="-122"/>
                <a:cs typeface="Calibri" pitchFamily="34" charset="-120"/>
              </a:rPr>
              <a:t>introduce your partner to the class with one interesting thing you learned.</a:t>
            </a:r>
            <a:endParaRPr lang="en-US" sz="18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1A7F86"/>
                </a:solidFill>
                <a:latin typeface="Calibri" pitchFamily="34" charset="0"/>
                <a:ea typeface="Calibri" pitchFamily="34" charset="-122"/>
                <a:cs typeface="Calibri" pitchFamily="34" charset="-120"/>
              </a:rPr>
              <a:t>PART 1 · GLOBAL ENGLISH</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Four ways of looking at English</a:t>
            </a:r>
            <a:endParaRPr lang="en-US" sz="3400" dirty="0"/>
          </a:p>
        </p:txBody>
      </p:sp>
      <p:sp>
        <p:nvSpPr>
          <p:cNvPr id="4" name="Card"/>
          <p:cNvSpPr/>
          <p:nvPr/>
        </p:nvSpPr>
        <p:spPr>
          <a:xfrm>
            <a:off x="548640" y="1691640"/>
            <a:ext cx="2606040" cy="3520440"/>
          </a:xfrm>
          <a:prstGeom prst="roundRect">
            <a:avLst>
              <a:gd name="adj" fmla="val 4211"/>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5" name="Shape 3"/>
          <p:cNvSpPr/>
          <p:nvPr/>
        </p:nvSpPr>
        <p:spPr>
          <a:xfrm>
            <a:off x="822960" y="1965960"/>
            <a:ext cx="1371600" cy="822960"/>
          </a:xfrm>
          <a:prstGeom prst="roundRect">
            <a:avLst>
              <a:gd name="adj" fmla="val 13333"/>
            </a:avLst>
          </a:prstGeom>
          <a:solidFill>
            <a:srgbClr val="3D5A80"/>
          </a:solidFill>
          <a:ln w="12700">
            <a:solidFill>
              <a:srgbClr val="3D5A80"/>
            </a:solidFill>
            <a:prstDash val="solid"/>
          </a:ln>
        </p:spPr>
        <p:txBody>
          <a:bodyPr/>
          <a:lstStyle/>
          <a:p>
            <a:endParaRPr lang="el-GR"/>
          </a:p>
        </p:txBody>
      </p:sp>
      <p:sp>
        <p:nvSpPr>
          <p:cNvPr id="6" name="Text 4"/>
          <p:cNvSpPr txBox="1"/>
          <p:nvPr/>
        </p:nvSpPr>
        <p:spPr>
          <a:xfrm>
            <a:off x="822960" y="1965960"/>
            <a:ext cx="137160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GE</a:t>
            </a:r>
            <a:endParaRPr lang="en-US" sz="3000" dirty="0"/>
          </a:p>
        </p:txBody>
      </p:sp>
      <p:sp>
        <p:nvSpPr>
          <p:cNvPr id="7" name="Text 5"/>
          <p:cNvSpPr txBox="1"/>
          <p:nvPr/>
        </p:nvSpPr>
        <p:spPr>
          <a:xfrm>
            <a:off x="822960" y="2971800"/>
            <a:ext cx="2057400" cy="777240"/>
          </a:xfrm>
          <a:prstGeom prst="rect">
            <a:avLst/>
          </a:prstGeom>
          <a:noFill/>
          <a:ln/>
        </p:spPr>
        <p:txBody>
          <a:bodyPr wrap="square" lIns="0" tIns="0" rIns="0" bIns="0" rtlCol="0" anchor="t"/>
          <a:lstStyle/>
          <a:p>
            <a:pPr marL="0" indent="0">
              <a:buNone/>
            </a:pPr>
            <a:r>
              <a:rPr lang="en-US" sz="1800" b="1" dirty="0">
                <a:solidFill>
                  <a:srgbClr val="0E3B43"/>
                </a:solidFill>
                <a:latin typeface="Cambria" pitchFamily="34" charset="0"/>
                <a:ea typeface="Cambria" pitchFamily="34" charset="-122"/>
                <a:cs typeface="Cambria" pitchFamily="34" charset="-120"/>
              </a:rPr>
              <a:t>General English</a:t>
            </a:r>
            <a:endParaRPr lang="en-US" sz="1800" dirty="0"/>
          </a:p>
        </p:txBody>
      </p:sp>
      <p:sp>
        <p:nvSpPr>
          <p:cNvPr id="8" name="Text 6"/>
          <p:cNvSpPr txBox="1"/>
          <p:nvPr/>
        </p:nvSpPr>
        <p:spPr>
          <a:xfrm>
            <a:off x="822960" y="3794760"/>
            <a:ext cx="2057400" cy="1280160"/>
          </a:xfrm>
          <a:prstGeom prst="rect">
            <a:avLst/>
          </a:prstGeom>
          <a:noFill/>
          <a:ln/>
        </p:spPr>
        <p:txBody>
          <a:bodyPr wrap="square" lIns="0" tIns="0" rIns="0" bIns="0" rtlCol="0" anchor="t"/>
          <a:lstStyle/>
          <a:p>
            <a:pPr marL="0" indent="0">
              <a:buNone/>
            </a:pPr>
            <a:r>
              <a:rPr lang="en-US" sz="1500" dirty="0">
                <a:solidFill>
                  <a:srgbClr val="5E6E75"/>
                </a:solidFill>
                <a:latin typeface="Calibri" pitchFamily="34" charset="0"/>
                <a:ea typeface="Calibri" pitchFamily="34" charset="-122"/>
                <a:cs typeface="Calibri" pitchFamily="34" charset="-120"/>
              </a:rPr>
              <a:t>Everyday communication in familiar and social contexts</a:t>
            </a:r>
            <a:endParaRPr lang="en-US" sz="1500" dirty="0"/>
          </a:p>
        </p:txBody>
      </p:sp>
      <p:sp>
        <p:nvSpPr>
          <p:cNvPr id="9" name="Card"/>
          <p:cNvSpPr/>
          <p:nvPr/>
        </p:nvSpPr>
        <p:spPr>
          <a:xfrm>
            <a:off x="3367735" y="1691640"/>
            <a:ext cx="2606040" cy="3520440"/>
          </a:xfrm>
          <a:prstGeom prst="roundRect">
            <a:avLst>
              <a:gd name="adj" fmla="val 4211"/>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0" name="Shape 8"/>
          <p:cNvSpPr/>
          <p:nvPr/>
        </p:nvSpPr>
        <p:spPr>
          <a:xfrm>
            <a:off x="3642055" y="1965960"/>
            <a:ext cx="1371600" cy="822960"/>
          </a:xfrm>
          <a:prstGeom prst="roundRect">
            <a:avLst>
              <a:gd name="adj" fmla="val 13333"/>
            </a:avLst>
          </a:prstGeom>
          <a:solidFill>
            <a:srgbClr val="1A7F86"/>
          </a:solidFill>
          <a:ln w="12700">
            <a:solidFill>
              <a:srgbClr val="1A7F86"/>
            </a:solidFill>
            <a:prstDash val="solid"/>
          </a:ln>
        </p:spPr>
        <p:txBody>
          <a:bodyPr/>
          <a:lstStyle/>
          <a:p>
            <a:endParaRPr lang="el-GR"/>
          </a:p>
        </p:txBody>
      </p:sp>
      <p:sp>
        <p:nvSpPr>
          <p:cNvPr id="11" name="Text 9"/>
          <p:cNvSpPr txBox="1"/>
          <p:nvPr/>
        </p:nvSpPr>
        <p:spPr>
          <a:xfrm>
            <a:off x="3642055" y="1965960"/>
            <a:ext cx="137160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ELF</a:t>
            </a:r>
            <a:endParaRPr lang="en-US" sz="3000" dirty="0"/>
          </a:p>
        </p:txBody>
      </p:sp>
      <p:sp>
        <p:nvSpPr>
          <p:cNvPr id="12" name="Text 10"/>
          <p:cNvSpPr txBox="1"/>
          <p:nvPr/>
        </p:nvSpPr>
        <p:spPr>
          <a:xfrm>
            <a:off x="3642055" y="2971800"/>
            <a:ext cx="2057400" cy="777240"/>
          </a:xfrm>
          <a:prstGeom prst="rect">
            <a:avLst/>
          </a:prstGeom>
          <a:noFill/>
          <a:ln/>
        </p:spPr>
        <p:txBody>
          <a:bodyPr wrap="square" lIns="0" tIns="0" rIns="0" bIns="0" rtlCol="0" anchor="t"/>
          <a:lstStyle/>
          <a:p>
            <a:pPr marL="0" indent="0">
              <a:buNone/>
            </a:pPr>
            <a:r>
              <a:rPr lang="en-US" sz="1800" b="1" dirty="0">
                <a:solidFill>
                  <a:srgbClr val="0E3B43"/>
                </a:solidFill>
                <a:latin typeface="Cambria" pitchFamily="34" charset="0"/>
                <a:ea typeface="Cambria" pitchFamily="34" charset="-122"/>
                <a:cs typeface="Cambria" pitchFamily="34" charset="-120"/>
              </a:rPr>
              <a:t>English as a Lingua Franca</a:t>
            </a:r>
            <a:endParaRPr lang="en-US" sz="1800" dirty="0"/>
          </a:p>
        </p:txBody>
      </p:sp>
      <p:sp>
        <p:nvSpPr>
          <p:cNvPr id="13" name="Text 11"/>
          <p:cNvSpPr txBox="1"/>
          <p:nvPr/>
        </p:nvSpPr>
        <p:spPr>
          <a:xfrm>
            <a:off x="3642055" y="3794760"/>
            <a:ext cx="2057400" cy="1280160"/>
          </a:xfrm>
          <a:prstGeom prst="rect">
            <a:avLst/>
          </a:prstGeom>
          <a:noFill/>
          <a:ln/>
        </p:spPr>
        <p:txBody>
          <a:bodyPr wrap="square" lIns="0" tIns="0" rIns="0" bIns="0" rtlCol="0" anchor="t"/>
          <a:lstStyle/>
          <a:p>
            <a:pPr marL="0" indent="0">
              <a:buNone/>
            </a:pPr>
            <a:r>
              <a:rPr lang="en-US" sz="1500" dirty="0">
                <a:solidFill>
                  <a:srgbClr val="5E6E75"/>
                </a:solidFill>
                <a:latin typeface="Calibri" pitchFamily="34" charset="0"/>
                <a:ea typeface="Calibri" pitchFamily="34" charset="-122"/>
                <a:cs typeface="Calibri" pitchFamily="34" charset="-120"/>
              </a:rPr>
              <a:t>Communication among speakers of different first languages</a:t>
            </a:r>
            <a:endParaRPr lang="en-US" sz="1500" dirty="0"/>
          </a:p>
        </p:txBody>
      </p:sp>
      <p:sp>
        <p:nvSpPr>
          <p:cNvPr id="14" name="Card"/>
          <p:cNvSpPr/>
          <p:nvPr/>
        </p:nvSpPr>
        <p:spPr>
          <a:xfrm>
            <a:off x="6186830" y="1691640"/>
            <a:ext cx="2606040" cy="3520440"/>
          </a:xfrm>
          <a:prstGeom prst="roundRect">
            <a:avLst>
              <a:gd name="adj" fmla="val 4211"/>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5" name="Shape 13"/>
          <p:cNvSpPr/>
          <p:nvPr/>
        </p:nvSpPr>
        <p:spPr>
          <a:xfrm>
            <a:off x="6461150" y="1965960"/>
            <a:ext cx="1371600" cy="822960"/>
          </a:xfrm>
          <a:prstGeom prst="roundRect">
            <a:avLst>
              <a:gd name="adj" fmla="val 13333"/>
            </a:avLst>
          </a:prstGeom>
          <a:solidFill>
            <a:srgbClr val="81B29A"/>
          </a:solidFill>
          <a:ln w="12700">
            <a:solidFill>
              <a:srgbClr val="81B29A"/>
            </a:solidFill>
            <a:prstDash val="solid"/>
          </a:ln>
        </p:spPr>
        <p:txBody>
          <a:bodyPr/>
          <a:lstStyle/>
          <a:p>
            <a:endParaRPr lang="el-GR"/>
          </a:p>
        </p:txBody>
      </p:sp>
      <p:sp>
        <p:nvSpPr>
          <p:cNvPr id="16" name="Text 14"/>
          <p:cNvSpPr txBox="1"/>
          <p:nvPr/>
        </p:nvSpPr>
        <p:spPr>
          <a:xfrm>
            <a:off x="6461150" y="1965960"/>
            <a:ext cx="137160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EAP</a:t>
            </a:r>
            <a:endParaRPr lang="en-US" sz="3000" dirty="0"/>
          </a:p>
        </p:txBody>
      </p:sp>
      <p:sp>
        <p:nvSpPr>
          <p:cNvPr id="17" name="Text 15"/>
          <p:cNvSpPr txBox="1"/>
          <p:nvPr/>
        </p:nvSpPr>
        <p:spPr>
          <a:xfrm>
            <a:off x="6461150" y="2971800"/>
            <a:ext cx="2057400" cy="777240"/>
          </a:xfrm>
          <a:prstGeom prst="rect">
            <a:avLst/>
          </a:prstGeom>
          <a:noFill/>
          <a:ln/>
        </p:spPr>
        <p:txBody>
          <a:bodyPr wrap="square" lIns="0" tIns="0" rIns="0" bIns="0" rtlCol="0" anchor="t"/>
          <a:lstStyle/>
          <a:p>
            <a:pPr marL="0" indent="0">
              <a:buNone/>
            </a:pPr>
            <a:r>
              <a:rPr lang="en-US" sz="1800" b="1" dirty="0">
                <a:solidFill>
                  <a:srgbClr val="0E3B43"/>
                </a:solidFill>
                <a:latin typeface="Cambria" pitchFamily="34" charset="0"/>
                <a:ea typeface="Cambria" pitchFamily="34" charset="-122"/>
                <a:cs typeface="Cambria" pitchFamily="34" charset="-120"/>
              </a:rPr>
              <a:t>English for Academic Purposes</a:t>
            </a:r>
            <a:endParaRPr lang="en-US" sz="1800" dirty="0"/>
          </a:p>
        </p:txBody>
      </p:sp>
      <p:sp>
        <p:nvSpPr>
          <p:cNvPr id="18" name="Text 16"/>
          <p:cNvSpPr txBox="1"/>
          <p:nvPr/>
        </p:nvSpPr>
        <p:spPr>
          <a:xfrm>
            <a:off x="6461150" y="3794760"/>
            <a:ext cx="2057400" cy="1280160"/>
          </a:xfrm>
          <a:prstGeom prst="rect">
            <a:avLst/>
          </a:prstGeom>
          <a:noFill/>
          <a:ln/>
        </p:spPr>
        <p:txBody>
          <a:bodyPr wrap="square" lIns="0" tIns="0" rIns="0" bIns="0" rtlCol="0" anchor="t"/>
          <a:lstStyle/>
          <a:p>
            <a:pPr marL="0" indent="0">
              <a:buNone/>
            </a:pPr>
            <a:r>
              <a:rPr lang="en-US" sz="1500" dirty="0">
                <a:solidFill>
                  <a:srgbClr val="5E6E75"/>
                </a:solidFill>
                <a:latin typeface="Calibri" pitchFamily="34" charset="0"/>
                <a:ea typeface="Calibri" pitchFamily="34" charset="-122"/>
                <a:cs typeface="Calibri" pitchFamily="34" charset="-120"/>
              </a:rPr>
              <a:t>University study, academic reading and writing</a:t>
            </a:r>
            <a:endParaRPr lang="en-US" sz="1500" dirty="0"/>
          </a:p>
        </p:txBody>
      </p:sp>
      <p:sp>
        <p:nvSpPr>
          <p:cNvPr id="19" name="Card"/>
          <p:cNvSpPr/>
          <p:nvPr/>
        </p:nvSpPr>
        <p:spPr>
          <a:xfrm>
            <a:off x="9005926" y="1691640"/>
            <a:ext cx="2606040" cy="3520440"/>
          </a:xfrm>
          <a:prstGeom prst="roundRect">
            <a:avLst>
              <a:gd name="adj" fmla="val 4211"/>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20" name="Shape 18"/>
          <p:cNvSpPr/>
          <p:nvPr/>
        </p:nvSpPr>
        <p:spPr>
          <a:xfrm>
            <a:off x="9280246" y="1965960"/>
            <a:ext cx="1371600" cy="822960"/>
          </a:xfrm>
          <a:prstGeom prst="roundRect">
            <a:avLst>
              <a:gd name="adj" fmla="val 13333"/>
            </a:avLst>
          </a:prstGeom>
          <a:solidFill>
            <a:srgbClr val="D9674A"/>
          </a:solidFill>
          <a:ln w="12700">
            <a:solidFill>
              <a:srgbClr val="D9674A"/>
            </a:solidFill>
            <a:prstDash val="solid"/>
          </a:ln>
        </p:spPr>
        <p:txBody>
          <a:bodyPr/>
          <a:lstStyle/>
          <a:p>
            <a:endParaRPr lang="el-GR"/>
          </a:p>
        </p:txBody>
      </p:sp>
      <p:sp>
        <p:nvSpPr>
          <p:cNvPr id="21" name="Text 19"/>
          <p:cNvSpPr txBox="1"/>
          <p:nvPr/>
        </p:nvSpPr>
        <p:spPr>
          <a:xfrm>
            <a:off x="9280246" y="1965960"/>
            <a:ext cx="1371600" cy="822960"/>
          </a:xfrm>
          <a:prstGeom prst="rect">
            <a:avLst/>
          </a:prstGeom>
          <a:noFill/>
          <a:ln/>
        </p:spPr>
        <p:txBody>
          <a:bodyPr wrap="square" lIns="0" tIns="0" rIns="0" bIns="0" rtlCol="0" anchor="ctr"/>
          <a:lstStyle/>
          <a:p>
            <a:pPr marL="0" indent="0" algn="ctr">
              <a:buNone/>
            </a:pPr>
            <a:r>
              <a:rPr lang="en-US" sz="3000" b="1" dirty="0">
                <a:solidFill>
                  <a:srgbClr val="FFFFFF"/>
                </a:solidFill>
                <a:latin typeface="Cambria" pitchFamily="34" charset="0"/>
                <a:ea typeface="Cambria" pitchFamily="34" charset="-122"/>
                <a:cs typeface="Cambria" pitchFamily="34" charset="-120"/>
              </a:rPr>
              <a:t>ESP</a:t>
            </a:r>
            <a:endParaRPr lang="en-US" sz="3000" dirty="0"/>
          </a:p>
        </p:txBody>
      </p:sp>
      <p:sp>
        <p:nvSpPr>
          <p:cNvPr id="22" name="Text 20"/>
          <p:cNvSpPr txBox="1"/>
          <p:nvPr/>
        </p:nvSpPr>
        <p:spPr>
          <a:xfrm>
            <a:off x="9280246" y="2971800"/>
            <a:ext cx="2057400" cy="777240"/>
          </a:xfrm>
          <a:prstGeom prst="rect">
            <a:avLst/>
          </a:prstGeom>
          <a:noFill/>
          <a:ln/>
        </p:spPr>
        <p:txBody>
          <a:bodyPr wrap="square" lIns="0" tIns="0" rIns="0" bIns="0" rtlCol="0" anchor="t"/>
          <a:lstStyle/>
          <a:p>
            <a:pPr marL="0" indent="0">
              <a:buNone/>
            </a:pPr>
            <a:r>
              <a:rPr lang="en-US" sz="1800" b="1" dirty="0">
                <a:solidFill>
                  <a:srgbClr val="0E3B43"/>
                </a:solidFill>
                <a:latin typeface="Cambria" pitchFamily="34" charset="0"/>
                <a:ea typeface="Cambria" pitchFamily="34" charset="-122"/>
                <a:cs typeface="Cambria" pitchFamily="34" charset="-120"/>
              </a:rPr>
              <a:t>English for Specific Purposes</a:t>
            </a:r>
            <a:endParaRPr lang="en-US" sz="1800" dirty="0"/>
          </a:p>
        </p:txBody>
      </p:sp>
      <p:sp>
        <p:nvSpPr>
          <p:cNvPr id="23" name="Text 21"/>
          <p:cNvSpPr txBox="1"/>
          <p:nvPr/>
        </p:nvSpPr>
        <p:spPr>
          <a:xfrm>
            <a:off x="9280246" y="3794760"/>
            <a:ext cx="2057400" cy="1280160"/>
          </a:xfrm>
          <a:prstGeom prst="rect">
            <a:avLst/>
          </a:prstGeom>
          <a:noFill/>
          <a:ln/>
        </p:spPr>
        <p:txBody>
          <a:bodyPr wrap="square" lIns="0" tIns="0" rIns="0" bIns="0" rtlCol="0" anchor="t"/>
          <a:lstStyle/>
          <a:p>
            <a:pPr marL="0" indent="0">
              <a:buNone/>
            </a:pPr>
            <a:r>
              <a:rPr lang="en-US" sz="1500" dirty="0">
                <a:solidFill>
                  <a:srgbClr val="5E6E75"/>
                </a:solidFill>
                <a:latin typeface="Calibri" pitchFamily="34" charset="0"/>
                <a:ea typeface="Calibri" pitchFamily="34" charset="-122"/>
                <a:cs typeface="Calibri" pitchFamily="34" charset="-120"/>
              </a:rPr>
              <a:t>Language for particular academic or professional needs</a:t>
            </a:r>
            <a:endParaRPr lang="en-US" sz="1500" dirty="0"/>
          </a:p>
        </p:txBody>
      </p:sp>
      <p:sp>
        <p:nvSpPr>
          <p:cNvPr id="24" name="Callout"/>
          <p:cNvSpPr/>
          <p:nvPr/>
        </p:nvSpPr>
        <p:spPr>
          <a:xfrm>
            <a:off x="548640" y="5486400"/>
            <a:ext cx="11064240" cy="685800"/>
          </a:xfrm>
          <a:prstGeom prst="roundRect">
            <a:avLst>
              <a:gd name="adj" fmla="val 16000"/>
            </a:avLst>
          </a:prstGeom>
          <a:solidFill>
            <a:srgbClr val="EEF5F4"/>
          </a:solidFill>
          <a:ln w="12700">
            <a:solidFill>
              <a:srgbClr val="EEF5F4"/>
            </a:solidFill>
            <a:prstDash val="solid"/>
          </a:ln>
        </p:spPr>
        <p:txBody>
          <a:bodyPr/>
          <a:lstStyle/>
          <a:p>
            <a:endParaRPr lang="el-GR"/>
          </a:p>
        </p:txBody>
      </p:sp>
      <p:sp>
        <p:nvSpPr>
          <p:cNvPr id="25" name="Text 23"/>
          <p:cNvSpPr txBox="1"/>
          <p:nvPr/>
        </p:nvSpPr>
        <p:spPr>
          <a:xfrm>
            <a:off x="822960" y="5486400"/>
            <a:ext cx="10515600" cy="685800"/>
          </a:xfrm>
          <a:prstGeom prst="rect">
            <a:avLst/>
          </a:prstGeom>
          <a:noFill/>
          <a:ln/>
        </p:spPr>
        <p:txBody>
          <a:bodyPr wrap="square" lIns="0" tIns="0" rIns="0" bIns="0" rtlCol="0" anchor="ctr"/>
          <a:lstStyle/>
          <a:p>
            <a:pPr marL="0" indent="0">
              <a:buNone/>
            </a:pPr>
            <a:r>
              <a:rPr lang="en-US" sz="1800" b="1" dirty="0">
                <a:solidFill>
                  <a:srgbClr val="1A7F86"/>
                </a:solidFill>
                <a:latin typeface="Calibri" pitchFamily="34" charset="0"/>
                <a:ea typeface="Calibri" pitchFamily="34" charset="-122"/>
                <a:cs typeface="Calibri" pitchFamily="34" charset="-120"/>
              </a:rPr>
              <a:t>Remember:  </a:t>
            </a:r>
            <a:r>
              <a:rPr lang="en-US" sz="1800" dirty="0">
                <a:solidFill>
                  <a:srgbClr val="1F2A30"/>
                </a:solidFill>
                <a:latin typeface="Calibri" pitchFamily="34" charset="0"/>
                <a:ea typeface="Calibri" pitchFamily="34" charset="-122"/>
                <a:cs typeface="Calibri" pitchFamily="34" charset="-120"/>
              </a:rPr>
              <a:t>Business English and English for Tourism are examples of ESP.</a:t>
            </a:r>
            <a:endParaRPr lang="en-US" sz="1800" dirty="0"/>
          </a:p>
        </p:txBody>
      </p:sp>
      <p:sp>
        <p:nvSpPr>
          <p:cNvPr id="26"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1A7F86"/>
                </a:solidFill>
                <a:latin typeface="Calibri" pitchFamily="34" charset="0"/>
                <a:ea typeface="Calibri" pitchFamily="34" charset="-122"/>
                <a:cs typeface="Calibri" pitchFamily="34" charset="-120"/>
              </a:rPr>
              <a:t>PART 1 · GLOBAL ENGLISH</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ELF: English as a Lingua Franca</a:t>
            </a:r>
            <a:endParaRPr lang="en-US" sz="3400" dirty="0"/>
          </a:p>
        </p:txBody>
      </p:sp>
      <p:sp>
        <p:nvSpPr>
          <p:cNvPr id="4" name="Card"/>
          <p:cNvSpPr/>
          <p:nvPr/>
        </p:nvSpPr>
        <p:spPr>
          <a:xfrm>
            <a:off x="548640" y="1691640"/>
            <a:ext cx="6035040" cy="3474720"/>
          </a:xfrm>
          <a:prstGeom prst="roundRect">
            <a:avLst>
              <a:gd name="adj" fmla="val 3158"/>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5" name="Text 3"/>
          <p:cNvSpPr txBox="1"/>
          <p:nvPr/>
        </p:nvSpPr>
        <p:spPr>
          <a:xfrm>
            <a:off x="868680" y="1920240"/>
            <a:ext cx="2743200" cy="274320"/>
          </a:xfrm>
          <a:prstGeom prst="rect">
            <a:avLst/>
          </a:prstGeom>
          <a:noFill/>
          <a:ln/>
        </p:spPr>
        <p:txBody>
          <a:bodyPr wrap="square" lIns="0" tIns="0" rIns="0" bIns="0" rtlCol="0" anchor="t"/>
          <a:lstStyle/>
          <a:p>
            <a:pPr marL="0" indent="0">
              <a:buNone/>
            </a:pPr>
            <a:r>
              <a:rPr lang="en-US" sz="1200" b="1" kern="0" spc="200" dirty="0">
                <a:solidFill>
                  <a:srgbClr val="1A7F86"/>
                </a:solidFill>
                <a:latin typeface="Calibri" pitchFamily="34" charset="0"/>
                <a:ea typeface="Calibri" pitchFamily="34" charset="-122"/>
                <a:cs typeface="Calibri" pitchFamily="34" charset="-120"/>
              </a:rPr>
              <a:t>SCENARIO</a:t>
            </a:r>
            <a:endParaRPr lang="en-US" sz="1200" dirty="0"/>
          </a:p>
        </p:txBody>
      </p:sp>
      <p:sp>
        <p:nvSpPr>
          <p:cNvPr id="6" name="Icon circle"/>
          <p:cNvSpPr/>
          <p:nvPr/>
        </p:nvSpPr>
        <p:spPr>
          <a:xfrm>
            <a:off x="1051560" y="2423160"/>
            <a:ext cx="1005840" cy="1005840"/>
          </a:xfrm>
          <a:prstGeom prst="ellipse">
            <a:avLst/>
          </a:prstGeom>
          <a:solidFill>
            <a:srgbClr val="1A7F86"/>
          </a:solidFill>
          <a:ln w="12700">
            <a:solidFill>
              <a:srgbClr val="1A7F86"/>
            </a:solidFill>
            <a:prstDash val="solid"/>
          </a:ln>
        </p:spPr>
        <p:txBody>
          <a:bodyPr/>
          <a:lstStyle/>
          <a:p>
            <a:endParaRPr lang="el-GR"/>
          </a:p>
        </p:txBody>
      </p:sp>
      <p:pic>
        <p:nvPicPr>
          <p:cNvPr id="7" name="Icon" descr="preencoded.png"/>
          <p:cNvPicPr>
            <a:picLocks noChangeAspect="1"/>
          </p:cNvPicPr>
          <p:nvPr/>
        </p:nvPicPr>
        <p:blipFill>
          <a:blip r:embed="rId3"/>
          <a:stretch>
            <a:fillRect/>
          </a:stretch>
        </p:blipFill>
        <p:spPr>
          <a:xfrm>
            <a:off x="1313078" y="2684678"/>
            <a:ext cx="482803" cy="482803"/>
          </a:xfrm>
          <a:prstGeom prst="rect">
            <a:avLst/>
          </a:prstGeom>
        </p:spPr>
      </p:pic>
      <p:sp>
        <p:nvSpPr>
          <p:cNvPr id="8" name="Icon circle"/>
          <p:cNvSpPr/>
          <p:nvPr/>
        </p:nvSpPr>
        <p:spPr>
          <a:xfrm>
            <a:off x="4800600" y="2423160"/>
            <a:ext cx="1005840" cy="1005840"/>
          </a:xfrm>
          <a:prstGeom prst="ellipse">
            <a:avLst/>
          </a:prstGeom>
          <a:solidFill>
            <a:srgbClr val="D9674A"/>
          </a:solidFill>
          <a:ln w="12700">
            <a:solidFill>
              <a:srgbClr val="D9674A"/>
            </a:solidFill>
            <a:prstDash val="solid"/>
          </a:ln>
        </p:spPr>
        <p:txBody>
          <a:bodyPr/>
          <a:lstStyle/>
          <a:p>
            <a:endParaRPr lang="el-GR"/>
          </a:p>
        </p:txBody>
      </p:sp>
      <p:pic>
        <p:nvPicPr>
          <p:cNvPr id="9" name="Icon" descr="preencoded.png"/>
          <p:cNvPicPr>
            <a:picLocks noChangeAspect="1"/>
          </p:cNvPicPr>
          <p:nvPr/>
        </p:nvPicPr>
        <p:blipFill>
          <a:blip r:embed="rId4"/>
          <a:stretch>
            <a:fillRect/>
          </a:stretch>
        </p:blipFill>
        <p:spPr>
          <a:xfrm>
            <a:off x="5062118" y="2684678"/>
            <a:ext cx="482803" cy="482803"/>
          </a:xfrm>
          <a:prstGeom prst="rect">
            <a:avLst/>
          </a:prstGeom>
        </p:spPr>
      </p:pic>
      <p:sp>
        <p:nvSpPr>
          <p:cNvPr id="10" name="Shape 6"/>
          <p:cNvSpPr/>
          <p:nvPr/>
        </p:nvSpPr>
        <p:spPr>
          <a:xfrm>
            <a:off x="2194560" y="2926080"/>
            <a:ext cx="2468880" cy="0"/>
          </a:xfrm>
          <a:prstGeom prst="line">
            <a:avLst/>
          </a:prstGeom>
          <a:noFill/>
          <a:ln w="31750">
            <a:solidFill>
              <a:srgbClr val="F2B84B"/>
            </a:solidFill>
            <a:prstDash val="solid"/>
            <a:headEnd type="triangle"/>
            <a:tailEnd type="triangle"/>
          </a:ln>
        </p:spPr>
        <p:txBody>
          <a:bodyPr/>
          <a:lstStyle/>
          <a:p>
            <a:endParaRPr lang="el-GR"/>
          </a:p>
        </p:txBody>
      </p:sp>
      <p:sp>
        <p:nvSpPr>
          <p:cNvPr id="11" name="Text 7"/>
          <p:cNvSpPr txBox="1"/>
          <p:nvPr/>
        </p:nvSpPr>
        <p:spPr>
          <a:xfrm>
            <a:off x="2194560" y="2514600"/>
            <a:ext cx="2468880" cy="320040"/>
          </a:xfrm>
          <a:prstGeom prst="rect">
            <a:avLst/>
          </a:prstGeom>
          <a:noFill/>
          <a:ln/>
        </p:spPr>
        <p:txBody>
          <a:bodyPr wrap="square" lIns="0" tIns="0" rIns="0" bIns="0" rtlCol="0" anchor="t"/>
          <a:lstStyle/>
          <a:p>
            <a:pPr marL="0" indent="0" algn="ctr">
              <a:buNone/>
            </a:pPr>
            <a:r>
              <a:rPr lang="en-US" sz="1500" b="1" dirty="0">
                <a:solidFill>
                  <a:srgbClr val="0E3B43"/>
                </a:solidFill>
                <a:latin typeface="Calibri" pitchFamily="34" charset="0"/>
                <a:ea typeface="Calibri" pitchFamily="34" charset="-122"/>
                <a:cs typeface="Calibri" pitchFamily="34" charset="-120"/>
              </a:rPr>
              <a:t>English</a:t>
            </a:r>
            <a:endParaRPr lang="en-US" sz="1500" dirty="0"/>
          </a:p>
        </p:txBody>
      </p:sp>
      <p:sp>
        <p:nvSpPr>
          <p:cNvPr id="12" name="Text 8"/>
          <p:cNvSpPr txBox="1"/>
          <p:nvPr/>
        </p:nvSpPr>
        <p:spPr>
          <a:xfrm>
            <a:off x="685800" y="3520440"/>
            <a:ext cx="1737360" cy="548640"/>
          </a:xfrm>
          <a:prstGeom prst="rect">
            <a:avLst/>
          </a:prstGeom>
          <a:noFill/>
          <a:ln/>
        </p:spPr>
        <p:txBody>
          <a:bodyPr wrap="square" lIns="0" tIns="0" rIns="0" bIns="0" rtlCol="0" anchor="t"/>
          <a:lstStyle/>
          <a:p>
            <a:pPr marL="0" indent="0" algn="ctr">
              <a:buNone/>
            </a:pPr>
            <a:r>
              <a:rPr lang="en-US" sz="1400" b="1" dirty="0">
                <a:solidFill>
                  <a:srgbClr val="1F2A30"/>
                </a:solidFill>
                <a:latin typeface="Calibri" pitchFamily="34" charset="0"/>
                <a:ea typeface="Calibri" pitchFamily="34" charset="-122"/>
                <a:cs typeface="Calibri" pitchFamily="34" charset="-120"/>
              </a:rPr>
              <a:t>Greek hotel manager</a:t>
            </a:r>
            <a:endParaRPr lang="en-US" sz="1400" dirty="0"/>
          </a:p>
        </p:txBody>
      </p:sp>
      <p:sp>
        <p:nvSpPr>
          <p:cNvPr id="13" name="Text 9"/>
          <p:cNvSpPr txBox="1"/>
          <p:nvPr/>
        </p:nvSpPr>
        <p:spPr>
          <a:xfrm>
            <a:off x="4434840" y="3520440"/>
            <a:ext cx="1737360" cy="548640"/>
          </a:xfrm>
          <a:prstGeom prst="rect">
            <a:avLst/>
          </a:prstGeom>
          <a:noFill/>
          <a:ln/>
        </p:spPr>
        <p:txBody>
          <a:bodyPr wrap="square" lIns="0" tIns="0" rIns="0" bIns="0" rtlCol="0" anchor="t"/>
          <a:lstStyle/>
          <a:p>
            <a:pPr marL="0" indent="0" algn="ctr">
              <a:buNone/>
            </a:pPr>
            <a:r>
              <a:rPr lang="en-US" sz="1400" b="1" dirty="0">
                <a:solidFill>
                  <a:srgbClr val="1F2A30"/>
                </a:solidFill>
                <a:latin typeface="Calibri" pitchFamily="34" charset="0"/>
                <a:ea typeface="Calibri" pitchFamily="34" charset="-122"/>
                <a:cs typeface="Calibri" pitchFamily="34" charset="-120"/>
              </a:rPr>
              <a:t>German tour operator</a:t>
            </a:r>
            <a:endParaRPr lang="en-US" sz="1400" dirty="0"/>
          </a:p>
        </p:txBody>
      </p:sp>
      <p:sp>
        <p:nvSpPr>
          <p:cNvPr id="14" name="Text 10"/>
          <p:cNvSpPr txBox="1"/>
          <p:nvPr/>
        </p:nvSpPr>
        <p:spPr>
          <a:xfrm>
            <a:off x="868680" y="4251960"/>
            <a:ext cx="5394960" cy="731520"/>
          </a:xfrm>
          <a:prstGeom prst="rect">
            <a:avLst/>
          </a:prstGeom>
          <a:noFill/>
          <a:ln/>
        </p:spPr>
        <p:txBody>
          <a:bodyPr wrap="square" lIns="0" tIns="0" rIns="0" bIns="0" rtlCol="0" anchor="t"/>
          <a:lstStyle/>
          <a:p>
            <a:pPr marL="0" indent="0">
              <a:buNone/>
            </a:pPr>
            <a:r>
              <a:rPr lang="en-US" sz="1600" i="1" dirty="0">
                <a:solidFill>
                  <a:srgbClr val="5E6E75"/>
                </a:solidFill>
                <a:latin typeface="Calibri" pitchFamily="34" charset="0"/>
                <a:ea typeface="Calibri" pitchFamily="34" charset="-122"/>
                <a:cs typeface="Calibri" pitchFamily="34" charset="-120"/>
              </a:rPr>
              <a:t>Neither participant needs to be a first-language English speaker.</a:t>
            </a:r>
            <a:endParaRPr lang="en-US" sz="1600" dirty="0"/>
          </a:p>
        </p:txBody>
      </p:sp>
      <p:sp>
        <p:nvSpPr>
          <p:cNvPr id="15" name="Text 11"/>
          <p:cNvSpPr txBox="1"/>
          <p:nvPr/>
        </p:nvSpPr>
        <p:spPr>
          <a:xfrm>
            <a:off x="6949440" y="1737360"/>
            <a:ext cx="4572000" cy="274320"/>
          </a:xfrm>
          <a:prstGeom prst="rect">
            <a:avLst/>
          </a:prstGeom>
          <a:noFill/>
          <a:ln/>
        </p:spPr>
        <p:txBody>
          <a:bodyPr wrap="square" lIns="0" tIns="0" rIns="0" bIns="0" rtlCol="0" anchor="t"/>
          <a:lstStyle/>
          <a:p>
            <a:pPr marL="0" indent="0">
              <a:buNone/>
            </a:pPr>
            <a:r>
              <a:rPr lang="en-US" sz="1200" b="1" kern="0" spc="200" dirty="0">
                <a:solidFill>
                  <a:srgbClr val="1A7F86"/>
                </a:solidFill>
                <a:latin typeface="Calibri" pitchFamily="34" charset="0"/>
                <a:ea typeface="Calibri" pitchFamily="34" charset="-122"/>
                <a:cs typeface="Calibri" pitchFamily="34" charset="-120"/>
              </a:rPr>
              <a:t>KEY GOALS</a:t>
            </a:r>
            <a:endParaRPr lang="en-US" sz="1200" dirty="0"/>
          </a:p>
        </p:txBody>
      </p:sp>
      <p:sp>
        <p:nvSpPr>
          <p:cNvPr id="16" name="Icon circle"/>
          <p:cNvSpPr/>
          <p:nvPr/>
        </p:nvSpPr>
        <p:spPr>
          <a:xfrm>
            <a:off x="6949440" y="2148840"/>
            <a:ext cx="566928" cy="566928"/>
          </a:xfrm>
          <a:prstGeom prst="ellipse">
            <a:avLst/>
          </a:prstGeom>
          <a:solidFill>
            <a:srgbClr val="1A7F86"/>
          </a:solidFill>
          <a:ln w="12700">
            <a:solidFill>
              <a:srgbClr val="1A7F86"/>
            </a:solidFill>
            <a:prstDash val="solid"/>
          </a:ln>
        </p:spPr>
        <p:txBody>
          <a:bodyPr/>
          <a:lstStyle/>
          <a:p>
            <a:endParaRPr lang="el-GR"/>
          </a:p>
        </p:txBody>
      </p:sp>
      <p:pic>
        <p:nvPicPr>
          <p:cNvPr id="17" name="Icon" descr="preencoded.png"/>
          <p:cNvPicPr>
            <a:picLocks noChangeAspect="1"/>
          </p:cNvPicPr>
          <p:nvPr/>
        </p:nvPicPr>
        <p:blipFill>
          <a:blip r:embed="rId5"/>
          <a:stretch>
            <a:fillRect/>
          </a:stretch>
        </p:blipFill>
        <p:spPr>
          <a:xfrm>
            <a:off x="7096841" y="2296241"/>
            <a:ext cx="272125" cy="272125"/>
          </a:xfrm>
          <a:prstGeom prst="rect">
            <a:avLst/>
          </a:prstGeom>
        </p:spPr>
      </p:pic>
      <p:sp>
        <p:nvSpPr>
          <p:cNvPr id="18" name="Text 13"/>
          <p:cNvSpPr txBox="1"/>
          <p:nvPr/>
        </p:nvSpPr>
        <p:spPr>
          <a:xfrm>
            <a:off x="7726680" y="2148840"/>
            <a:ext cx="3840480" cy="566928"/>
          </a:xfrm>
          <a:prstGeom prst="rect">
            <a:avLst/>
          </a:prstGeom>
          <a:noFill/>
          <a:ln/>
        </p:spPr>
        <p:txBody>
          <a:bodyPr wrap="square" lIns="0" tIns="0" rIns="0" bIns="0" rtlCol="0" anchor="ctr"/>
          <a:lstStyle/>
          <a:p>
            <a:pPr marL="0" indent="0">
              <a:buNone/>
            </a:pPr>
            <a:r>
              <a:rPr lang="en-US" sz="1900" b="1" dirty="0">
                <a:solidFill>
                  <a:srgbClr val="0E3B43"/>
                </a:solidFill>
                <a:latin typeface="Calibri" pitchFamily="34" charset="0"/>
                <a:ea typeface="Calibri" pitchFamily="34" charset="-122"/>
                <a:cs typeface="Calibri" pitchFamily="34" charset="-120"/>
              </a:rPr>
              <a:t>Intelligibility</a:t>
            </a:r>
            <a:endParaRPr lang="en-US" sz="1900" dirty="0"/>
          </a:p>
        </p:txBody>
      </p:sp>
      <p:sp>
        <p:nvSpPr>
          <p:cNvPr id="19" name="Icon circle"/>
          <p:cNvSpPr/>
          <p:nvPr/>
        </p:nvSpPr>
        <p:spPr>
          <a:xfrm>
            <a:off x="6949440" y="2916936"/>
            <a:ext cx="566928" cy="566928"/>
          </a:xfrm>
          <a:prstGeom prst="ellipse">
            <a:avLst/>
          </a:prstGeom>
          <a:solidFill>
            <a:srgbClr val="1A7F86"/>
          </a:solidFill>
          <a:ln w="12700">
            <a:solidFill>
              <a:srgbClr val="1A7F86"/>
            </a:solidFill>
            <a:prstDash val="solid"/>
          </a:ln>
        </p:spPr>
        <p:txBody>
          <a:bodyPr/>
          <a:lstStyle/>
          <a:p>
            <a:endParaRPr lang="el-GR"/>
          </a:p>
        </p:txBody>
      </p:sp>
      <p:pic>
        <p:nvPicPr>
          <p:cNvPr id="20" name="Icon" descr="preencoded.png"/>
          <p:cNvPicPr>
            <a:picLocks noChangeAspect="1"/>
          </p:cNvPicPr>
          <p:nvPr/>
        </p:nvPicPr>
        <p:blipFill>
          <a:blip r:embed="rId6"/>
          <a:stretch>
            <a:fillRect/>
          </a:stretch>
        </p:blipFill>
        <p:spPr>
          <a:xfrm>
            <a:off x="7096841" y="3064337"/>
            <a:ext cx="272125" cy="272125"/>
          </a:xfrm>
          <a:prstGeom prst="rect">
            <a:avLst/>
          </a:prstGeom>
        </p:spPr>
      </p:pic>
      <p:sp>
        <p:nvSpPr>
          <p:cNvPr id="21" name="Text 15"/>
          <p:cNvSpPr txBox="1"/>
          <p:nvPr/>
        </p:nvSpPr>
        <p:spPr>
          <a:xfrm>
            <a:off x="7726680" y="2916936"/>
            <a:ext cx="3840480" cy="566928"/>
          </a:xfrm>
          <a:prstGeom prst="rect">
            <a:avLst/>
          </a:prstGeom>
          <a:noFill/>
          <a:ln/>
        </p:spPr>
        <p:txBody>
          <a:bodyPr wrap="square" lIns="0" tIns="0" rIns="0" bIns="0" rtlCol="0" anchor="ctr"/>
          <a:lstStyle/>
          <a:p>
            <a:pPr marL="0" indent="0">
              <a:buNone/>
            </a:pPr>
            <a:r>
              <a:rPr lang="en-US" sz="1900" b="1" dirty="0">
                <a:solidFill>
                  <a:srgbClr val="0E3B43"/>
                </a:solidFill>
                <a:latin typeface="Calibri" pitchFamily="34" charset="0"/>
                <a:ea typeface="Calibri" pitchFamily="34" charset="-122"/>
                <a:cs typeface="Calibri" pitchFamily="34" charset="-120"/>
              </a:rPr>
              <a:t>Clarification</a:t>
            </a:r>
            <a:endParaRPr lang="en-US" sz="1900" dirty="0"/>
          </a:p>
        </p:txBody>
      </p:sp>
      <p:sp>
        <p:nvSpPr>
          <p:cNvPr id="22" name="Icon circle"/>
          <p:cNvSpPr/>
          <p:nvPr/>
        </p:nvSpPr>
        <p:spPr>
          <a:xfrm>
            <a:off x="6949440" y="3685032"/>
            <a:ext cx="566928" cy="566928"/>
          </a:xfrm>
          <a:prstGeom prst="ellipse">
            <a:avLst/>
          </a:prstGeom>
          <a:solidFill>
            <a:srgbClr val="1A7F86"/>
          </a:solidFill>
          <a:ln w="12700">
            <a:solidFill>
              <a:srgbClr val="1A7F86"/>
            </a:solidFill>
            <a:prstDash val="solid"/>
          </a:ln>
        </p:spPr>
        <p:txBody>
          <a:bodyPr/>
          <a:lstStyle/>
          <a:p>
            <a:endParaRPr lang="el-GR"/>
          </a:p>
        </p:txBody>
      </p:sp>
      <p:pic>
        <p:nvPicPr>
          <p:cNvPr id="23" name="Icon" descr="preencoded.png"/>
          <p:cNvPicPr>
            <a:picLocks noChangeAspect="1"/>
          </p:cNvPicPr>
          <p:nvPr/>
        </p:nvPicPr>
        <p:blipFill>
          <a:blip r:embed="rId7"/>
          <a:stretch>
            <a:fillRect/>
          </a:stretch>
        </p:blipFill>
        <p:spPr>
          <a:xfrm>
            <a:off x="7096841" y="3832433"/>
            <a:ext cx="272125" cy="272125"/>
          </a:xfrm>
          <a:prstGeom prst="rect">
            <a:avLst/>
          </a:prstGeom>
        </p:spPr>
      </p:pic>
      <p:sp>
        <p:nvSpPr>
          <p:cNvPr id="24" name="Text 17"/>
          <p:cNvSpPr txBox="1"/>
          <p:nvPr/>
        </p:nvSpPr>
        <p:spPr>
          <a:xfrm>
            <a:off x="7726680" y="3685032"/>
            <a:ext cx="3840480" cy="566928"/>
          </a:xfrm>
          <a:prstGeom prst="rect">
            <a:avLst/>
          </a:prstGeom>
          <a:noFill/>
          <a:ln/>
        </p:spPr>
        <p:txBody>
          <a:bodyPr wrap="square" lIns="0" tIns="0" rIns="0" bIns="0" rtlCol="0" anchor="ctr"/>
          <a:lstStyle/>
          <a:p>
            <a:pPr marL="0" indent="0">
              <a:buNone/>
            </a:pPr>
            <a:r>
              <a:rPr lang="en-US" sz="1900" b="1" dirty="0">
                <a:solidFill>
                  <a:srgbClr val="0E3B43"/>
                </a:solidFill>
                <a:latin typeface="Calibri" pitchFamily="34" charset="0"/>
                <a:ea typeface="Calibri" pitchFamily="34" charset="-122"/>
                <a:cs typeface="Calibri" pitchFamily="34" charset="-120"/>
              </a:rPr>
              <a:t>Cooperation</a:t>
            </a:r>
            <a:endParaRPr lang="en-US" sz="1900" dirty="0"/>
          </a:p>
        </p:txBody>
      </p:sp>
      <p:sp>
        <p:nvSpPr>
          <p:cNvPr id="25" name="Icon circle"/>
          <p:cNvSpPr/>
          <p:nvPr/>
        </p:nvSpPr>
        <p:spPr>
          <a:xfrm>
            <a:off x="6949440" y="4453128"/>
            <a:ext cx="566928" cy="566928"/>
          </a:xfrm>
          <a:prstGeom prst="ellipse">
            <a:avLst/>
          </a:prstGeom>
          <a:solidFill>
            <a:srgbClr val="1A7F86"/>
          </a:solidFill>
          <a:ln w="12700">
            <a:solidFill>
              <a:srgbClr val="1A7F86"/>
            </a:solidFill>
            <a:prstDash val="solid"/>
          </a:ln>
        </p:spPr>
        <p:txBody>
          <a:bodyPr/>
          <a:lstStyle/>
          <a:p>
            <a:endParaRPr lang="el-GR"/>
          </a:p>
        </p:txBody>
      </p:sp>
      <p:pic>
        <p:nvPicPr>
          <p:cNvPr id="26" name="Icon" descr="preencoded.png"/>
          <p:cNvPicPr>
            <a:picLocks noChangeAspect="1"/>
          </p:cNvPicPr>
          <p:nvPr/>
        </p:nvPicPr>
        <p:blipFill>
          <a:blip r:embed="rId8"/>
          <a:stretch>
            <a:fillRect/>
          </a:stretch>
        </p:blipFill>
        <p:spPr>
          <a:xfrm>
            <a:off x="7096841" y="4600529"/>
            <a:ext cx="272125" cy="272125"/>
          </a:xfrm>
          <a:prstGeom prst="rect">
            <a:avLst/>
          </a:prstGeom>
        </p:spPr>
      </p:pic>
      <p:sp>
        <p:nvSpPr>
          <p:cNvPr id="27" name="Text 19"/>
          <p:cNvSpPr txBox="1"/>
          <p:nvPr/>
        </p:nvSpPr>
        <p:spPr>
          <a:xfrm>
            <a:off x="7726680" y="4453128"/>
            <a:ext cx="3840480" cy="566928"/>
          </a:xfrm>
          <a:prstGeom prst="rect">
            <a:avLst/>
          </a:prstGeom>
          <a:noFill/>
          <a:ln/>
        </p:spPr>
        <p:txBody>
          <a:bodyPr wrap="square" lIns="0" tIns="0" rIns="0" bIns="0" rtlCol="0" anchor="ctr"/>
          <a:lstStyle/>
          <a:p>
            <a:pPr marL="0" indent="0">
              <a:buNone/>
            </a:pPr>
            <a:r>
              <a:rPr lang="en-US" sz="1900" b="1" dirty="0">
                <a:solidFill>
                  <a:srgbClr val="0E3B43"/>
                </a:solidFill>
                <a:latin typeface="Calibri" pitchFamily="34" charset="0"/>
                <a:ea typeface="Calibri" pitchFamily="34" charset="-122"/>
                <a:cs typeface="Calibri" pitchFamily="34" charset="-120"/>
              </a:rPr>
              <a:t>Intercultural awareness</a:t>
            </a:r>
            <a:endParaRPr lang="en-US" sz="1900" dirty="0"/>
          </a:p>
        </p:txBody>
      </p:sp>
      <p:sp>
        <p:nvSpPr>
          <p:cNvPr id="28" name="Callout"/>
          <p:cNvSpPr/>
          <p:nvPr/>
        </p:nvSpPr>
        <p:spPr>
          <a:xfrm>
            <a:off x="548640" y="5440680"/>
            <a:ext cx="11064240" cy="731520"/>
          </a:xfrm>
          <a:prstGeom prst="roundRect">
            <a:avLst>
              <a:gd name="adj" fmla="val 15000"/>
            </a:avLst>
          </a:prstGeom>
          <a:solidFill>
            <a:srgbClr val="FBEBE6"/>
          </a:solidFill>
          <a:ln w="12700">
            <a:solidFill>
              <a:srgbClr val="FBEBE6"/>
            </a:solidFill>
            <a:prstDash val="solid"/>
          </a:ln>
        </p:spPr>
        <p:txBody>
          <a:bodyPr/>
          <a:lstStyle/>
          <a:p>
            <a:endParaRPr lang="el-GR"/>
          </a:p>
        </p:txBody>
      </p:sp>
      <p:sp>
        <p:nvSpPr>
          <p:cNvPr id="29" name="Text 21"/>
          <p:cNvSpPr txBox="1"/>
          <p:nvPr/>
        </p:nvSpPr>
        <p:spPr>
          <a:xfrm>
            <a:off x="822960" y="5440680"/>
            <a:ext cx="10515600" cy="731520"/>
          </a:xfrm>
          <a:prstGeom prst="rect">
            <a:avLst/>
          </a:prstGeom>
          <a:noFill/>
          <a:ln/>
        </p:spPr>
        <p:txBody>
          <a:bodyPr wrap="square" lIns="0" tIns="0" rIns="0" bIns="0" rtlCol="0" anchor="ctr"/>
          <a:lstStyle/>
          <a:p>
            <a:pPr marL="0" indent="0">
              <a:buNone/>
            </a:pPr>
            <a:r>
              <a:rPr lang="en-US" sz="1800" b="1" dirty="0">
                <a:solidFill>
                  <a:srgbClr val="D9674A"/>
                </a:solidFill>
                <a:latin typeface="Calibri" pitchFamily="34" charset="0"/>
                <a:ea typeface="Calibri" pitchFamily="34" charset="-122"/>
                <a:cs typeface="Calibri" pitchFamily="34" charset="-120"/>
              </a:rPr>
              <a:t>Discuss:  </a:t>
            </a:r>
            <a:r>
              <a:rPr lang="en-US" sz="1800" dirty="0">
                <a:solidFill>
                  <a:srgbClr val="1F2A30"/>
                </a:solidFill>
                <a:latin typeface="Calibri" pitchFamily="34" charset="0"/>
                <a:ea typeface="Calibri" pitchFamily="34" charset="-122"/>
                <a:cs typeface="Calibri" pitchFamily="34" charset="-120"/>
              </a:rPr>
              <a:t>Is a native-like accent necessary for successful communication?</a:t>
            </a:r>
            <a:endParaRPr lang="en-US" sz="1800" dirty="0"/>
          </a:p>
        </p:txBody>
      </p:sp>
      <p:sp>
        <p:nvSpPr>
          <p:cNvPr id="30" name="Text 22"/>
          <p:cNvSpPr txBox="1"/>
          <p:nvPr/>
        </p:nvSpPr>
        <p:spPr>
          <a:xfrm>
            <a:off x="548640" y="6355080"/>
            <a:ext cx="10058400" cy="320040"/>
          </a:xfrm>
          <a:prstGeom prst="rect">
            <a:avLst/>
          </a:prstGeom>
          <a:noFill/>
          <a:ln/>
        </p:spPr>
        <p:txBody>
          <a:bodyPr wrap="square" lIns="0" tIns="0" rIns="0" bIns="0" rtlCol="0" anchor="ctr"/>
          <a:lstStyle/>
          <a:p>
            <a:pPr marL="0" indent="0">
              <a:buNone/>
            </a:pPr>
            <a:r>
              <a:rPr lang="en-US" sz="1100" i="1" dirty="0">
                <a:solidFill>
                  <a:srgbClr val="5E6E75"/>
                </a:solidFill>
                <a:latin typeface="Calibri" pitchFamily="34" charset="0"/>
                <a:ea typeface="Calibri" pitchFamily="34" charset="-122"/>
                <a:cs typeface="Calibri" pitchFamily="34" charset="-120"/>
              </a:rPr>
              <a:t>ELF is a use of English, not a single fixed variety.</a:t>
            </a:r>
            <a:endParaRPr lang="en-US" sz="1100" dirty="0"/>
          </a:p>
        </p:txBody>
      </p:sp>
      <p:sp>
        <p:nvSpPr>
          <p:cNvPr id="31"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1A7F86"/>
                </a:solidFill>
                <a:latin typeface="Calibri" pitchFamily="34" charset="0"/>
                <a:ea typeface="Calibri" pitchFamily="34" charset="-122"/>
                <a:cs typeface="Calibri" pitchFamily="34" charset="-120"/>
              </a:rPr>
              <a:t>PART 1 · GLOBAL ENGLISH</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World Englishes: Kachru's three circles</a:t>
            </a:r>
            <a:endParaRPr lang="en-US" sz="3400" dirty="0"/>
          </a:p>
        </p:txBody>
      </p:sp>
      <p:sp>
        <p:nvSpPr>
          <p:cNvPr id="4" name="Expanding circle"/>
          <p:cNvSpPr/>
          <p:nvPr/>
        </p:nvSpPr>
        <p:spPr>
          <a:xfrm>
            <a:off x="1097280" y="1691640"/>
            <a:ext cx="4206240" cy="4206240"/>
          </a:xfrm>
          <a:prstGeom prst="ellipse">
            <a:avLst/>
          </a:prstGeom>
          <a:solidFill>
            <a:srgbClr val="D7ECEA"/>
          </a:solidFill>
          <a:ln w="25400">
            <a:solidFill>
              <a:srgbClr val="FFFFFF"/>
            </a:solidFill>
            <a:prstDash val="solid"/>
          </a:ln>
        </p:spPr>
        <p:txBody>
          <a:bodyPr/>
          <a:lstStyle/>
          <a:p>
            <a:endParaRPr lang="el-GR"/>
          </a:p>
        </p:txBody>
      </p:sp>
      <p:sp>
        <p:nvSpPr>
          <p:cNvPr id="5" name="Outer circle"/>
          <p:cNvSpPr/>
          <p:nvPr/>
        </p:nvSpPr>
        <p:spPr>
          <a:xfrm>
            <a:off x="1737360" y="2331720"/>
            <a:ext cx="2926080" cy="2926080"/>
          </a:xfrm>
          <a:prstGeom prst="ellipse">
            <a:avLst/>
          </a:prstGeom>
          <a:solidFill>
            <a:srgbClr val="8CC7C3"/>
          </a:solidFill>
          <a:ln w="25400">
            <a:solidFill>
              <a:srgbClr val="FFFFFF"/>
            </a:solidFill>
            <a:prstDash val="solid"/>
          </a:ln>
        </p:spPr>
        <p:txBody>
          <a:bodyPr/>
          <a:lstStyle/>
          <a:p>
            <a:endParaRPr lang="el-GR"/>
          </a:p>
        </p:txBody>
      </p:sp>
      <p:sp>
        <p:nvSpPr>
          <p:cNvPr id="6" name="Inner circle"/>
          <p:cNvSpPr/>
          <p:nvPr/>
        </p:nvSpPr>
        <p:spPr>
          <a:xfrm>
            <a:off x="2377440" y="2971800"/>
            <a:ext cx="1645920" cy="1645920"/>
          </a:xfrm>
          <a:prstGeom prst="ellipse">
            <a:avLst/>
          </a:prstGeom>
          <a:solidFill>
            <a:srgbClr val="1A7F86"/>
          </a:solidFill>
          <a:ln w="25400">
            <a:solidFill>
              <a:srgbClr val="FFFFFF"/>
            </a:solidFill>
            <a:prstDash val="solid"/>
          </a:ln>
        </p:spPr>
        <p:txBody>
          <a:bodyPr/>
          <a:lstStyle/>
          <a:p>
            <a:endParaRPr lang="el-GR"/>
          </a:p>
        </p:txBody>
      </p:sp>
      <p:sp>
        <p:nvSpPr>
          <p:cNvPr id="7" name="Text 5"/>
          <p:cNvSpPr txBox="1"/>
          <p:nvPr/>
        </p:nvSpPr>
        <p:spPr>
          <a:xfrm>
            <a:off x="2377440" y="3630168"/>
            <a:ext cx="1645920"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INNER</a:t>
            </a:r>
            <a:endParaRPr lang="en-US" sz="1400" dirty="0"/>
          </a:p>
        </p:txBody>
      </p:sp>
      <p:sp>
        <p:nvSpPr>
          <p:cNvPr id="8" name="Text 6"/>
          <p:cNvSpPr txBox="1"/>
          <p:nvPr/>
        </p:nvSpPr>
        <p:spPr>
          <a:xfrm>
            <a:off x="2377440" y="2496312"/>
            <a:ext cx="1645920" cy="274320"/>
          </a:xfrm>
          <a:prstGeom prst="rect">
            <a:avLst/>
          </a:prstGeom>
          <a:noFill/>
          <a:ln/>
        </p:spPr>
        <p:txBody>
          <a:bodyPr wrap="square" lIns="0" tIns="0" rIns="0" bIns="0" rtlCol="0" anchor="t"/>
          <a:lstStyle/>
          <a:p>
            <a:pPr marL="0" indent="0" algn="ctr">
              <a:buNone/>
            </a:pPr>
            <a:r>
              <a:rPr lang="en-US" sz="1300" b="1" dirty="0">
                <a:solidFill>
                  <a:srgbClr val="0E3B43"/>
                </a:solidFill>
                <a:latin typeface="Calibri" pitchFamily="34" charset="0"/>
                <a:ea typeface="Calibri" pitchFamily="34" charset="-122"/>
                <a:cs typeface="Calibri" pitchFamily="34" charset="-120"/>
              </a:rPr>
              <a:t>OUTER</a:t>
            </a:r>
            <a:endParaRPr lang="en-US" sz="1300" dirty="0"/>
          </a:p>
        </p:txBody>
      </p:sp>
      <p:sp>
        <p:nvSpPr>
          <p:cNvPr id="9" name="Text 7"/>
          <p:cNvSpPr txBox="1"/>
          <p:nvPr/>
        </p:nvSpPr>
        <p:spPr>
          <a:xfrm>
            <a:off x="2194560" y="1847088"/>
            <a:ext cx="2011680" cy="274320"/>
          </a:xfrm>
          <a:prstGeom prst="rect">
            <a:avLst/>
          </a:prstGeom>
          <a:noFill/>
          <a:ln/>
        </p:spPr>
        <p:txBody>
          <a:bodyPr wrap="square" lIns="0" tIns="0" rIns="0" bIns="0" rtlCol="0" anchor="t"/>
          <a:lstStyle/>
          <a:p>
            <a:pPr marL="0" indent="0" algn="ctr">
              <a:buNone/>
            </a:pPr>
            <a:r>
              <a:rPr lang="en-US" sz="1300" b="1" dirty="0">
                <a:solidFill>
                  <a:srgbClr val="0E3B43"/>
                </a:solidFill>
                <a:latin typeface="Calibri" pitchFamily="34" charset="0"/>
                <a:ea typeface="Calibri" pitchFamily="34" charset="-122"/>
                <a:cs typeface="Calibri" pitchFamily="34" charset="-120"/>
              </a:rPr>
              <a:t>EXPANDING</a:t>
            </a:r>
            <a:endParaRPr lang="en-US" sz="1300" dirty="0"/>
          </a:p>
        </p:txBody>
      </p:sp>
      <p:sp>
        <p:nvSpPr>
          <p:cNvPr id="10" name="Card"/>
          <p:cNvSpPr/>
          <p:nvPr/>
        </p:nvSpPr>
        <p:spPr>
          <a:xfrm>
            <a:off x="6035040" y="1691640"/>
            <a:ext cx="5577840" cy="749808"/>
          </a:xfrm>
          <a:prstGeom prst="roundRect">
            <a:avLst>
              <a:gd name="adj" fmla="val 1463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1" name="Shape 9"/>
          <p:cNvSpPr/>
          <p:nvPr/>
        </p:nvSpPr>
        <p:spPr>
          <a:xfrm>
            <a:off x="6263640" y="1874520"/>
            <a:ext cx="384048" cy="384048"/>
          </a:xfrm>
          <a:prstGeom prst="ellipse">
            <a:avLst/>
          </a:prstGeom>
          <a:solidFill>
            <a:srgbClr val="1A7F86"/>
          </a:solidFill>
          <a:ln w="12700">
            <a:solidFill>
              <a:srgbClr val="1A7F86"/>
            </a:solidFill>
            <a:prstDash val="solid"/>
          </a:ln>
        </p:spPr>
        <p:txBody>
          <a:bodyPr/>
          <a:lstStyle/>
          <a:p>
            <a:endParaRPr lang="el-GR"/>
          </a:p>
        </p:txBody>
      </p:sp>
      <p:sp>
        <p:nvSpPr>
          <p:cNvPr id="12" name="Text 10"/>
          <p:cNvSpPr txBox="1"/>
          <p:nvPr/>
        </p:nvSpPr>
        <p:spPr>
          <a:xfrm>
            <a:off x="6858000" y="1691640"/>
            <a:ext cx="2103120" cy="749808"/>
          </a:xfrm>
          <a:prstGeom prst="rect">
            <a:avLst/>
          </a:prstGeom>
          <a:noFill/>
          <a:ln/>
        </p:spPr>
        <p:txBody>
          <a:bodyPr wrap="square" lIns="0" tIns="0" rIns="0" bIns="0" rtlCol="0" anchor="ctr"/>
          <a:lstStyle/>
          <a:p>
            <a:pPr marL="0" indent="0">
              <a:buNone/>
            </a:pPr>
            <a:r>
              <a:rPr lang="en-US" sz="1900" b="1" dirty="0">
                <a:solidFill>
                  <a:srgbClr val="0E3B43"/>
                </a:solidFill>
                <a:latin typeface="Calibri" pitchFamily="34" charset="0"/>
                <a:ea typeface="Calibri" pitchFamily="34" charset="-122"/>
                <a:cs typeface="Calibri" pitchFamily="34" charset="-120"/>
              </a:rPr>
              <a:t>Inner Circle</a:t>
            </a:r>
            <a:endParaRPr lang="en-US" sz="1900" dirty="0"/>
          </a:p>
        </p:txBody>
      </p:sp>
      <p:sp>
        <p:nvSpPr>
          <p:cNvPr id="13" name="Text 11"/>
          <p:cNvSpPr txBox="1"/>
          <p:nvPr/>
        </p:nvSpPr>
        <p:spPr>
          <a:xfrm>
            <a:off x="8961120" y="1691640"/>
            <a:ext cx="2560320" cy="749808"/>
          </a:xfrm>
          <a:prstGeom prst="rect">
            <a:avLst/>
          </a:prstGeom>
          <a:noFill/>
          <a:ln/>
        </p:spPr>
        <p:txBody>
          <a:bodyPr wrap="square" lIns="0" tIns="0" rIns="0" bIns="0" rtlCol="0" anchor="ctr"/>
          <a:lstStyle/>
          <a:p>
            <a:pPr marL="0" indent="0">
              <a:buNone/>
            </a:pPr>
            <a:r>
              <a:rPr lang="en-US" sz="1600" dirty="0">
                <a:solidFill>
                  <a:srgbClr val="5E6E75"/>
                </a:solidFill>
                <a:latin typeface="Calibri" pitchFamily="34" charset="0"/>
                <a:ea typeface="Calibri" pitchFamily="34" charset="-122"/>
                <a:cs typeface="Calibri" pitchFamily="34" charset="-120"/>
              </a:rPr>
              <a:t>e.g. UK, USA, Australia</a:t>
            </a:r>
            <a:endParaRPr lang="en-US" sz="1600" dirty="0"/>
          </a:p>
        </p:txBody>
      </p:sp>
      <p:sp>
        <p:nvSpPr>
          <p:cNvPr id="14" name="Card"/>
          <p:cNvSpPr/>
          <p:nvPr/>
        </p:nvSpPr>
        <p:spPr>
          <a:xfrm>
            <a:off x="6035040" y="2606040"/>
            <a:ext cx="5577840" cy="749808"/>
          </a:xfrm>
          <a:prstGeom prst="roundRect">
            <a:avLst>
              <a:gd name="adj" fmla="val 1463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5" name="Shape 13"/>
          <p:cNvSpPr/>
          <p:nvPr/>
        </p:nvSpPr>
        <p:spPr>
          <a:xfrm>
            <a:off x="6263640" y="2788920"/>
            <a:ext cx="384048" cy="384048"/>
          </a:xfrm>
          <a:prstGeom prst="ellipse">
            <a:avLst/>
          </a:prstGeom>
          <a:solidFill>
            <a:srgbClr val="5FAEA9"/>
          </a:solidFill>
          <a:ln w="12700">
            <a:solidFill>
              <a:srgbClr val="5FAEA9"/>
            </a:solidFill>
            <a:prstDash val="solid"/>
          </a:ln>
        </p:spPr>
        <p:txBody>
          <a:bodyPr/>
          <a:lstStyle/>
          <a:p>
            <a:endParaRPr lang="el-GR"/>
          </a:p>
        </p:txBody>
      </p:sp>
      <p:sp>
        <p:nvSpPr>
          <p:cNvPr id="16" name="Text 14"/>
          <p:cNvSpPr txBox="1"/>
          <p:nvPr/>
        </p:nvSpPr>
        <p:spPr>
          <a:xfrm>
            <a:off x="6858000" y="2606040"/>
            <a:ext cx="2103120" cy="749808"/>
          </a:xfrm>
          <a:prstGeom prst="rect">
            <a:avLst/>
          </a:prstGeom>
          <a:noFill/>
          <a:ln/>
        </p:spPr>
        <p:txBody>
          <a:bodyPr wrap="square" lIns="0" tIns="0" rIns="0" bIns="0" rtlCol="0" anchor="ctr"/>
          <a:lstStyle/>
          <a:p>
            <a:pPr marL="0" indent="0">
              <a:buNone/>
            </a:pPr>
            <a:r>
              <a:rPr lang="en-US" sz="1900" b="1" dirty="0">
                <a:solidFill>
                  <a:srgbClr val="0E3B43"/>
                </a:solidFill>
                <a:latin typeface="Calibri" pitchFamily="34" charset="0"/>
                <a:ea typeface="Calibri" pitchFamily="34" charset="-122"/>
                <a:cs typeface="Calibri" pitchFamily="34" charset="-120"/>
              </a:rPr>
              <a:t>Outer Circle</a:t>
            </a:r>
            <a:endParaRPr lang="en-US" sz="1900" dirty="0"/>
          </a:p>
        </p:txBody>
      </p:sp>
      <p:sp>
        <p:nvSpPr>
          <p:cNvPr id="17" name="Text 15"/>
          <p:cNvSpPr txBox="1"/>
          <p:nvPr/>
        </p:nvSpPr>
        <p:spPr>
          <a:xfrm>
            <a:off x="8961120" y="2606040"/>
            <a:ext cx="2560320" cy="749808"/>
          </a:xfrm>
          <a:prstGeom prst="rect">
            <a:avLst/>
          </a:prstGeom>
          <a:noFill/>
          <a:ln/>
        </p:spPr>
        <p:txBody>
          <a:bodyPr wrap="square" lIns="0" tIns="0" rIns="0" bIns="0" rtlCol="0" anchor="ctr"/>
          <a:lstStyle/>
          <a:p>
            <a:pPr marL="0" indent="0">
              <a:buNone/>
            </a:pPr>
            <a:r>
              <a:rPr lang="en-US" sz="1600" dirty="0">
                <a:solidFill>
                  <a:srgbClr val="5E6E75"/>
                </a:solidFill>
                <a:latin typeface="Calibri" pitchFamily="34" charset="0"/>
                <a:ea typeface="Calibri" pitchFamily="34" charset="-122"/>
                <a:cs typeface="Calibri" pitchFamily="34" charset="-120"/>
              </a:rPr>
              <a:t>e.g. India, Nigeria, Singapore</a:t>
            </a:r>
            <a:endParaRPr lang="en-US" sz="1600" dirty="0"/>
          </a:p>
        </p:txBody>
      </p:sp>
      <p:sp>
        <p:nvSpPr>
          <p:cNvPr id="18" name="Card"/>
          <p:cNvSpPr/>
          <p:nvPr/>
        </p:nvSpPr>
        <p:spPr>
          <a:xfrm>
            <a:off x="6035040" y="3520440"/>
            <a:ext cx="5577840" cy="749808"/>
          </a:xfrm>
          <a:prstGeom prst="roundRect">
            <a:avLst>
              <a:gd name="adj" fmla="val 1463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9" name="Shape 17"/>
          <p:cNvSpPr/>
          <p:nvPr/>
        </p:nvSpPr>
        <p:spPr>
          <a:xfrm>
            <a:off x="6263640" y="3703320"/>
            <a:ext cx="384048" cy="384048"/>
          </a:xfrm>
          <a:prstGeom prst="ellipse">
            <a:avLst/>
          </a:prstGeom>
          <a:solidFill>
            <a:srgbClr val="A9D6D3"/>
          </a:solidFill>
          <a:ln w="12700">
            <a:solidFill>
              <a:srgbClr val="A9D6D3"/>
            </a:solidFill>
            <a:prstDash val="solid"/>
          </a:ln>
        </p:spPr>
        <p:txBody>
          <a:bodyPr/>
          <a:lstStyle/>
          <a:p>
            <a:endParaRPr lang="el-GR"/>
          </a:p>
        </p:txBody>
      </p:sp>
      <p:sp>
        <p:nvSpPr>
          <p:cNvPr id="20" name="Text 18"/>
          <p:cNvSpPr txBox="1"/>
          <p:nvPr/>
        </p:nvSpPr>
        <p:spPr>
          <a:xfrm>
            <a:off x="6858000" y="3520440"/>
            <a:ext cx="2103120" cy="749808"/>
          </a:xfrm>
          <a:prstGeom prst="rect">
            <a:avLst/>
          </a:prstGeom>
          <a:noFill/>
          <a:ln/>
        </p:spPr>
        <p:txBody>
          <a:bodyPr wrap="square" lIns="0" tIns="0" rIns="0" bIns="0" rtlCol="0" anchor="ctr"/>
          <a:lstStyle/>
          <a:p>
            <a:pPr marL="0" indent="0">
              <a:buNone/>
            </a:pPr>
            <a:r>
              <a:rPr lang="en-US" sz="1900" b="1" dirty="0">
                <a:solidFill>
                  <a:srgbClr val="0E3B43"/>
                </a:solidFill>
                <a:latin typeface="Calibri" pitchFamily="34" charset="0"/>
                <a:ea typeface="Calibri" pitchFamily="34" charset="-122"/>
                <a:cs typeface="Calibri" pitchFamily="34" charset="-120"/>
              </a:rPr>
              <a:t>Expanding Circle</a:t>
            </a:r>
            <a:endParaRPr lang="en-US" sz="1900" dirty="0"/>
          </a:p>
        </p:txBody>
      </p:sp>
      <p:sp>
        <p:nvSpPr>
          <p:cNvPr id="21" name="Text 19"/>
          <p:cNvSpPr txBox="1"/>
          <p:nvPr/>
        </p:nvSpPr>
        <p:spPr>
          <a:xfrm>
            <a:off x="8961120" y="3520440"/>
            <a:ext cx="2560320" cy="749808"/>
          </a:xfrm>
          <a:prstGeom prst="rect">
            <a:avLst/>
          </a:prstGeom>
          <a:noFill/>
          <a:ln/>
        </p:spPr>
        <p:txBody>
          <a:bodyPr wrap="square" lIns="0" tIns="0" rIns="0" bIns="0" rtlCol="0" anchor="ctr"/>
          <a:lstStyle/>
          <a:p>
            <a:pPr marL="0" indent="0">
              <a:buNone/>
            </a:pPr>
            <a:r>
              <a:rPr lang="en-US" sz="1600" dirty="0">
                <a:solidFill>
                  <a:srgbClr val="5E6E75"/>
                </a:solidFill>
                <a:latin typeface="Calibri" pitchFamily="34" charset="0"/>
                <a:ea typeface="Calibri" pitchFamily="34" charset="-122"/>
                <a:cs typeface="Calibri" pitchFamily="34" charset="-120"/>
              </a:rPr>
              <a:t>e.g. Greece, Italy, Poland</a:t>
            </a:r>
            <a:endParaRPr lang="en-US" sz="1600" dirty="0"/>
          </a:p>
        </p:txBody>
      </p:sp>
      <p:sp>
        <p:nvSpPr>
          <p:cNvPr id="22" name="Portrait ring"/>
          <p:cNvSpPr/>
          <p:nvPr/>
        </p:nvSpPr>
        <p:spPr>
          <a:xfrm>
            <a:off x="5989320" y="4526280"/>
            <a:ext cx="1554480" cy="1554480"/>
          </a:xfrm>
          <a:prstGeom prst="ellipse">
            <a:avLst/>
          </a:prstGeom>
          <a:solidFill>
            <a:srgbClr val="1A7F86"/>
          </a:solidFill>
          <a:ln w="12700">
            <a:solidFill>
              <a:srgbClr val="1A7F86"/>
            </a:solidFill>
            <a:prstDash val="solid"/>
          </a:ln>
        </p:spPr>
        <p:txBody>
          <a:bodyPr/>
          <a:lstStyle/>
          <a:p>
            <a:endParaRPr lang="el-GR"/>
          </a:p>
        </p:txBody>
      </p:sp>
      <p:pic>
        <p:nvPicPr>
          <p:cNvPr id="23" name="Kachru portrait" descr="Braj B. Kachru"/>
          <p:cNvPicPr>
            <a:picLocks noChangeAspect="1"/>
          </p:cNvPicPr>
          <p:nvPr/>
        </p:nvPicPr>
        <p:blipFill>
          <a:blip r:embed="rId3"/>
          <a:stretch>
            <a:fillRect/>
          </a:stretch>
        </p:blipFill>
        <p:spPr>
          <a:xfrm>
            <a:off x="6053328" y="4590288"/>
            <a:ext cx="1426464" cy="1426464"/>
          </a:xfrm>
          <a:prstGeom prst="ellipse">
            <a:avLst/>
          </a:prstGeom>
        </p:spPr>
      </p:pic>
      <p:sp>
        <p:nvSpPr>
          <p:cNvPr id="24" name="Text 21"/>
          <p:cNvSpPr txBox="1"/>
          <p:nvPr/>
        </p:nvSpPr>
        <p:spPr>
          <a:xfrm>
            <a:off x="7818120" y="4572000"/>
            <a:ext cx="3794760" cy="411480"/>
          </a:xfrm>
          <a:prstGeom prst="rect">
            <a:avLst/>
          </a:prstGeom>
          <a:noFill/>
          <a:ln/>
        </p:spPr>
        <p:txBody>
          <a:bodyPr wrap="square" lIns="0" tIns="0" rIns="0" bIns="0" rtlCol="0" anchor="ctr"/>
          <a:lstStyle/>
          <a:p>
            <a:pPr marL="0" indent="0">
              <a:buNone/>
            </a:pPr>
            <a:r>
              <a:rPr lang="en-US" sz="1900" b="1" dirty="0">
                <a:solidFill>
                  <a:srgbClr val="0E3B43"/>
                </a:solidFill>
                <a:latin typeface="Cambria" pitchFamily="34" charset="0"/>
                <a:ea typeface="Cambria" pitchFamily="34" charset="-122"/>
                <a:cs typeface="Cambria" pitchFamily="34" charset="-120"/>
              </a:rPr>
              <a:t>Braj B. Kachru (1932–2016)</a:t>
            </a:r>
            <a:endParaRPr lang="en-US" sz="1900" dirty="0"/>
          </a:p>
        </p:txBody>
      </p:sp>
      <p:sp>
        <p:nvSpPr>
          <p:cNvPr id="25" name="Text 22"/>
          <p:cNvSpPr txBox="1"/>
          <p:nvPr/>
        </p:nvSpPr>
        <p:spPr>
          <a:xfrm>
            <a:off x="7818120" y="4983480"/>
            <a:ext cx="3794760" cy="594360"/>
          </a:xfrm>
          <a:prstGeom prst="rect">
            <a:avLst/>
          </a:prstGeom>
          <a:noFill/>
          <a:ln/>
        </p:spPr>
        <p:txBody>
          <a:bodyPr wrap="square" lIns="0" tIns="0" rIns="0" bIns="0" rtlCol="0" anchor="t"/>
          <a:lstStyle/>
          <a:p>
            <a:pPr marL="0" indent="0">
              <a:buNone/>
            </a:pPr>
            <a:r>
              <a:rPr lang="en-US" sz="1400" dirty="0">
                <a:solidFill>
                  <a:srgbClr val="5E6E75"/>
                </a:solidFill>
                <a:latin typeface="Calibri" pitchFamily="34" charset="0"/>
                <a:ea typeface="Calibri" pitchFamily="34" charset="-122"/>
                <a:cs typeface="Calibri" pitchFamily="34" charset="-120"/>
              </a:rPr>
              <a:t>Indian-American linguist who proposed the Three Circles model of World Englishes (1985).</a:t>
            </a:r>
            <a:endParaRPr lang="en-US" sz="1400" dirty="0"/>
          </a:p>
        </p:txBody>
      </p:sp>
      <p:sp>
        <p:nvSpPr>
          <p:cNvPr id="26" name="Text 23"/>
          <p:cNvSpPr txBox="1"/>
          <p:nvPr/>
        </p:nvSpPr>
        <p:spPr>
          <a:xfrm>
            <a:off x="7818120" y="5623560"/>
            <a:ext cx="3794760" cy="365760"/>
          </a:xfrm>
          <a:prstGeom prst="rect">
            <a:avLst/>
          </a:prstGeom>
          <a:noFill/>
          <a:ln/>
        </p:spPr>
        <p:txBody>
          <a:bodyPr wrap="square" lIns="0" tIns="0" rIns="0" bIns="0" rtlCol="0" anchor="t"/>
          <a:lstStyle/>
          <a:p>
            <a:pPr marL="0" indent="0">
              <a:buNone/>
            </a:pPr>
            <a:r>
              <a:rPr lang="en-US" sz="1500" b="1" i="1" dirty="0">
                <a:solidFill>
                  <a:srgbClr val="1A7F86"/>
                </a:solidFill>
                <a:latin typeface="Calibri" pitchFamily="34" charset="0"/>
                <a:ea typeface="Calibri" pitchFamily="34" charset="-122"/>
                <a:cs typeface="Calibri" pitchFamily="34" charset="-120"/>
              </a:rPr>
              <a:t>A framework, not a ranking of speakers.</a:t>
            </a:r>
            <a:endParaRPr lang="en-US" sz="1500" dirty="0"/>
          </a:p>
        </p:txBody>
      </p:sp>
      <p:sp>
        <p:nvSpPr>
          <p:cNvPr id="27" name="Text 24"/>
          <p:cNvSpPr txBox="1"/>
          <p:nvPr/>
        </p:nvSpPr>
        <p:spPr>
          <a:xfrm>
            <a:off x="548640" y="6355080"/>
            <a:ext cx="10058400" cy="320040"/>
          </a:xfrm>
          <a:prstGeom prst="rect">
            <a:avLst/>
          </a:prstGeom>
          <a:noFill/>
          <a:ln/>
        </p:spPr>
        <p:txBody>
          <a:bodyPr wrap="square" lIns="0" tIns="0" rIns="0" bIns="0" rtlCol="0" anchor="ctr"/>
          <a:lstStyle/>
          <a:p>
            <a:pPr marL="0" indent="0">
              <a:buNone/>
            </a:pPr>
            <a:r>
              <a:rPr lang="en-US" sz="1100" i="1" dirty="0">
                <a:solidFill>
                  <a:srgbClr val="5E6E75"/>
                </a:solidFill>
                <a:latin typeface="Calibri" pitchFamily="34" charset="0"/>
                <a:ea typeface="Calibri" pitchFamily="34" charset="-122"/>
                <a:cs typeface="Calibri" pitchFamily="34" charset="-120"/>
              </a:rPr>
              <a:t>A historically influential model of English in different sociolinguistic settings</a:t>
            </a:r>
            <a:endParaRPr lang="en-US" sz="1100" dirty="0"/>
          </a:p>
        </p:txBody>
      </p:sp>
      <p:sp>
        <p:nvSpPr>
          <p:cNvPr id="28"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1A7F86"/>
                </a:solidFill>
                <a:latin typeface="Calibri" pitchFamily="34" charset="0"/>
                <a:ea typeface="Calibri" pitchFamily="34" charset="-122"/>
                <a:cs typeface="Calibri" pitchFamily="34" charset="-120"/>
              </a:rPr>
              <a:t>PART 1 · GLOBAL ENGLISH</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Where English is a first or second language</a:t>
            </a:r>
            <a:endParaRPr lang="en-US" sz="3400" dirty="0"/>
          </a:p>
        </p:txBody>
      </p:sp>
      <p:pic>
        <p:nvPicPr>
          <p:cNvPr id="4" name="World map" descr="map.png"/>
          <p:cNvPicPr>
            <a:picLocks noChangeAspect="1"/>
          </p:cNvPicPr>
          <p:nvPr/>
        </p:nvPicPr>
        <p:blipFill>
          <a:blip r:embed="rId3"/>
          <a:stretch>
            <a:fillRect/>
          </a:stretch>
        </p:blipFill>
        <p:spPr>
          <a:xfrm>
            <a:off x="2377440" y="1572768"/>
            <a:ext cx="7434072" cy="4103572"/>
          </a:xfrm>
          <a:prstGeom prst="rect">
            <a:avLst/>
          </a:prstGeom>
        </p:spPr>
      </p:pic>
      <p:sp>
        <p:nvSpPr>
          <p:cNvPr id="5" name="Arrow"/>
          <p:cNvSpPr/>
          <p:nvPr/>
        </p:nvSpPr>
        <p:spPr>
          <a:xfrm>
            <a:off x="2194560" y="2246958"/>
            <a:ext cx="1014381" cy="9144"/>
          </a:xfrm>
          <a:prstGeom prst="line">
            <a:avLst/>
          </a:prstGeom>
          <a:noFill/>
          <a:ln w="19050">
            <a:solidFill>
              <a:srgbClr val="0E3B43"/>
            </a:solidFill>
            <a:prstDash val="solid"/>
            <a:tailEnd type="triangle"/>
          </a:ln>
        </p:spPr>
        <p:txBody>
          <a:bodyPr/>
          <a:lstStyle/>
          <a:p>
            <a:endParaRPr lang="el-GR"/>
          </a:p>
        </p:txBody>
      </p:sp>
      <p:sp>
        <p:nvSpPr>
          <p:cNvPr id="6" name="Label Canada"/>
          <p:cNvSpPr/>
          <p:nvPr/>
        </p:nvSpPr>
        <p:spPr>
          <a:xfrm>
            <a:off x="457200" y="2054934"/>
            <a:ext cx="1737360" cy="384048"/>
          </a:xfrm>
          <a:prstGeom prst="roundRect">
            <a:avLst>
              <a:gd name="adj" fmla="val 50000"/>
            </a:avLst>
          </a:prstGeom>
          <a:solidFill>
            <a:srgbClr val="1E7B34"/>
          </a:solidFill>
          <a:ln>
            <a:solidFill>
              <a:srgbClr val="1E7B34"/>
            </a:solid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Canada</a:t>
            </a:r>
            <a:endParaRPr lang="en-US" sz="1300" dirty="0"/>
          </a:p>
        </p:txBody>
      </p:sp>
      <p:sp>
        <p:nvSpPr>
          <p:cNvPr id="7" name="Arrow"/>
          <p:cNvSpPr/>
          <p:nvPr/>
        </p:nvSpPr>
        <p:spPr>
          <a:xfrm flipV="1">
            <a:off x="2194560" y="2336850"/>
            <a:ext cx="2753792" cy="422172"/>
          </a:xfrm>
          <a:prstGeom prst="line">
            <a:avLst/>
          </a:prstGeom>
          <a:noFill/>
          <a:ln w="19050">
            <a:solidFill>
              <a:srgbClr val="0E3B43"/>
            </a:solidFill>
            <a:prstDash val="solid"/>
            <a:tailEnd type="triangle"/>
          </a:ln>
        </p:spPr>
        <p:txBody>
          <a:bodyPr/>
          <a:lstStyle/>
          <a:p>
            <a:endParaRPr lang="el-GR"/>
          </a:p>
        </p:txBody>
      </p:sp>
      <p:sp>
        <p:nvSpPr>
          <p:cNvPr id="8" name="Label UK &amp;amp; Ireland"/>
          <p:cNvSpPr/>
          <p:nvPr/>
        </p:nvSpPr>
        <p:spPr>
          <a:xfrm>
            <a:off x="457200" y="2566998"/>
            <a:ext cx="1737360" cy="384048"/>
          </a:xfrm>
          <a:prstGeom prst="roundRect">
            <a:avLst>
              <a:gd name="adj" fmla="val 50000"/>
            </a:avLst>
          </a:prstGeom>
          <a:solidFill>
            <a:srgbClr val="1E7B34"/>
          </a:solidFill>
          <a:ln>
            <a:solidFill>
              <a:srgbClr val="1E7B34"/>
            </a:solid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UK &amp; Ireland</a:t>
            </a:r>
            <a:endParaRPr lang="en-US" sz="1300" dirty="0"/>
          </a:p>
        </p:txBody>
      </p:sp>
      <p:sp>
        <p:nvSpPr>
          <p:cNvPr id="9" name="Arrow"/>
          <p:cNvSpPr/>
          <p:nvPr/>
        </p:nvSpPr>
        <p:spPr>
          <a:xfrm flipV="1">
            <a:off x="2194560" y="2921149"/>
            <a:ext cx="430083" cy="349938"/>
          </a:xfrm>
          <a:prstGeom prst="line">
            <a:avLst/>
          </a:prstGeom>
          <a:noFill/>
          <a:ln w="19050">
            <a:solidFill>
              <a:srgbClr val="0E3B43"/>
            </a:solidFill>
            <a:prstDash val="solid"/>
            <a:tailEnd type="triangle"/>
          </a:ln>
        </p:spPr>
        <p:txBody>
          <a:bodyPr/>
          <a:lstStyle/>
          <a:p>
            <a:endParaRPr lang="el-GR"/>
          </a:p>
        </p:txBody>
      </p:sp>
      <p:sp>
        <p:nvSpPr>
          <p:cNvPr id="10" name="Label USA"/>
          <p:cNvSpPr/>
          <p:nvPr/>
        </p:nvSpPr>
        <p:spPr>
          <a:xfrm>
            <a:off x="457200" y="3079062"/>
            <a:ext cx="1737360" cy="384048"/>
          </a:xfrm>
          <a:prstGeom prst="roundRect">
            <a:avLst>
              <a:gd name="adj" fmla="val 50000"/>
            </a:avLst>
          </a:prstGeom>
          <a:solidFill>
            <a:srgbClr val="1E7B34"/>
          </a:solidFill>
          <a:ln>
            <a:solidFill>
              <a:srgbClr val="1E7B34"/>
            </a:solid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USA</a:t>
            </a:r>
            <a:endParaRPr lang="en-US" sz="1300" dirty="0"/>
          </a:p>
        </p:txBody>
      </p:sp>
      <p:sp>
        <p:nvSpPr>
          <p:cNvPr id="11" name="Arrow"/>
          <p:cNvSpPr/>
          <p:nvPr/>
        </p:nvSpPr>
        <p:spPr>
          <a:xfrm>
            <a:off x="2194560" y="3887488"/>
            <a:ext cx="3014479" cy="9144"/>
          </a:xfrm>
          <a:prstGeom prst="line">
            <a:avLst/>
          </a:prstGeom>
          <a:noFill/>
          <a:ln w="19050">
            <a:solidFill>
              <a:srgbClr val="0E3B43"/>
            </a:solidFill>
            <a:prstDash val="solid"/>
            <a:tailEnd type="triangle"/>
          </a:ln>
        </p:spPr>
        <p:txBody>
          <a:bodyPr/>
          <a:lstStyle/>
          <a:p>
            <a:endParaRPr lang="el-GR"/>
          </a:p>
        </p:txBody>
      </p:sp>
      <p:sp>
        <p:nvSpPr>
          <p:cNvPr id="12" name="Label Nigeria"/>
          <p:cNvSpPr/>
          <p:nvPr/>
        </p:nvSpPr>
        <p:spPr>
          <a:xfrm>
            <a:off x="457200" y="3695464"/>
            <a:ext cx="1737360" cy="384048"/>
          </a:xfrm>
          <a:prstGeom prst="roundRect">
            <a:avLst>
              <a:gd name="adj" fmla="val 50000"/>
            </a:avLst>
          </a:prstGeom>
          <a:solidFill>
            <a:srgbClr val="E07B45"/>
          </a:solidFill>
          <a:ln>
            <a:solidFill>
              <a:srgbClr val="E07B45"/>
            </a:solid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Nigeria</a:t>
            </a:r>
            <a:endParaRPr lang="en-US" sz="1300" dirty="0"/>
          </a:p>
        </p:txBody>
      </p:sp>
      <p:sp>
        <p:nvSpPr>
          <p:cNvPr id="13" name="Arrow"/>
          <p:cNvSpPr/>
          <p:nvPr/>
        </p:nvSpPr>
        <p:spPr>
          <a:xfrm flipV="1">
            <a:off x="2194560" y="3927940"/>
            <a:ext cx="2794244" cy="471613"/>
          </a:xfrm>
          <a:prstGeom prst="line">
            <a:avLst/>
          </a:prstGeom>
          <a:noFill/>
          <a:ln w="19050">
            <a:solidFill>
              <a:srgbClr val="0E3B43"/>
            </a:solidFill>
            <a:prstDash val="solid"/>
            <a:tailEnd type="triangle"/>
          </a:ln>
        </p:spPr>
        <p:txBody>
          <a:bodyPr/>
          <a:lstStyle/>
          <a:p>
            <a:endParaRPr lang="el-GR"/>
          </a:p>
        </p:txBody>
      </p:sp>
      <p:sp>
        <p:nvSpPr>
          <p:cNvPr id="14" name="Label Ghana"/>
          <p:cNvSpPr/>
          <p:nvPr/>
        </p:nvSpPr>
        <p:spPr>
          <a:xfrm>
            <a:off x="457200" y="4207528"/>
            <a:ext cx="1737360" cy="384048"/>
          </a:xfrm>
          <a:prstGeom prst="roundRect">
            <a:avLst>
              <a:gd name="adj" fmla="val 50000"/>
            </a:avLst>
          </a:prstGeom>
          <a:solidFill>
            <a:srgbClr val="E07B45"/>
          </a:solidFill>
          <a:ln>
            <a:solidFill>
              <a:srgbClr val="E07B45"/>
            </a:solid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Ghana</a:t>
            </a:r>
            <a:endParaRPr lang="en-US" sz="1300" dirty="0"/>
          </a:p>
        </p:txBody>
      </p:sp>
      <p:sp>
        <p:nvSpPr>
          <p:cNvPr id="15" name="Arrow"/>
          <p:cNvSpPr/>
          <p:nvPr/>
        </p:nvSpPr>
        <p:spPr>
          <a:xfrm flipV="1">
            <a:off x="2194560" y="4179637"/>
            <a:ext cx="3823508" cy="731979"/>
          </a:xfrm>
          <a:prstGeom prst="line">
            <a:avLst/>
          </a:prstGeom>
          <a:noFill/>
          <a:ln w="19050">
            <a:solidFill>
              <a:srgbClr val="0E3B43"/>
            </a:solidFill>
            <a:prstDash val="solid"/>
            <a:tailEnd type="triangle"/>
          </a:ln>
        </p:spPr>
        <p:txBody>
          <a:bodyPr/>
          <a:lstStyle/>
          <a:p>
            <a:endParaRPr lang="el-GR"/>
          </a:p>
        </p:txBody>
      </p:sp>
      <p:sp>
        <p:nvSpPr>
          <p:cNvPr id="16" name="Label Kenya"/>
          <p:cNvSpPr/>
          <p:nvPr/>
        </p:nvSpPr>
        <p:spPr>
          <a:xfrm>
            <a:off x="457200" y="4719592"/>
            <a:ext cx="1737360" cy="384048"/>
          </a:xfrm>
          <a:prstGeom prst="roundRect">
            <a:avLst>
              <a:gd name="adj" fmla="val 50000"/>
            </a:avLst>
          </a:prstGeom>
          <a:solidFill>
            <a:srgbClr val="E07B45"/>
          </a:solidFill>
          <a:ln>
            <a:solidFill>
              <a:srgbClr val="E07B45"/>
            </a:solid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Kenya</a:t>
            </a:r>
            <a:endParaRPr lang="en-US" sz="1300" dirty="0"/>
          </a:p>
        </p:txBody>
      </p:sp>
      <p:sp>
        <p:nvSpPr>
          <p:cNvPr id="17" name="Arrow"/>
          <p:cNvSpPr/>
          <p:nvPr/>
        </p:nvSpPr>
        <p:spPr>
          <a:xfrm flipV="1">
            <a:off x="2194560" y="5056085"/>
            <a:ext cx="3396521" cy="367595"/>
          </a:xfrm>
          <a:prstGeom prst="line">
            <a:avLst/>
          </a:prstGeom>
          <a:noFill/>
          <a:ln w="19050">
            <a:solidFill>
              <a:srgbClr val="0E3B43"/>
            </a:solidFill>
            <a:prstDash val="solid"/>
            <a:tailEnd type="triangle"/>
          </a:ln>
        </p:spPr>
        <p:txBody>
          <a:bodyPr/>
          <a:lstStyle/>
          <a:p>
            <a:endParaRPr lang="el-GR"/>
          </a:p>
        </p:txBody>
      </p:sp>
      <p:sp>
        <p:nvSpPr>
          <p:cNvPr id="18" name="Label South Africa"/>
          <p:cNvSpPr/>
          <p:nvPr/>
        </p:nvSpPr>
        <p:spPr>
          <a:xfrm>
            <a:off x="457200" y="5231656"/>
            <a:ext cx="1737360" cy="384048"/>
          </a:xfrm>
          <a:prstGeom prst="roundRect">
            <a:avLst>
              <a:gd name="adj" fmla="val 50000"/>
            </a:avLst>
          </a:prstGeom>
          <a:solidFill>
            <a:srgbClr val="E07B45"/>
          </a:solidFill>
          <a:ln>
            <a:solidFill>
              <a:srgbClr val="E07B45"/>
            </a:solid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South Africa</a:t>
            </a:r>
            <a:endParaRPr lang="en-US" sz="1300" dirty="0"/>
          </a:p>
        </p:txBody>
      </p:sp>
      <p:sp>
        <p:nvSpPr>
          <p:cNvPr id="19" name="Arrow"/>
          <p:cNvSpPr/>
          <p:nvPr/>
        </p:nvSpPr>
        <p:spPr>
          <a:xfrm flipH="1">
            <a:off x="6827096" y="2923996"/>
            <a:ext cx="3167296" cy="289302"/>
          </a:xfrm>
          <a:prstGeom prst="line">
            <a:avLst/>
          </a:prstGeom>
          <a:noFill/>
          <a:ln w="19050">
            <a:solidFill>
              <a:srgbClr val="0E3B43"/>
            </a:solidFill>
            <a:prstDash val="solid"/>
            <a:tailEnd type="triangle"/>
          </a:ln>
        </p:spPr>
        <p:txBody>
          <a:bodyPr/>
          <a:lstStyle/>
          <a:p>
            <a:endParaRPr lang="el-GR"/>
          </a:p>
        </p:txBody>
      </p:sp>
      <p:sp>
        <p:nvSpPr>
          <p:cNvPr id="20" name="Label Pakistan"/>
          <p:cNvSpPr/>
          <p:nvPr/>
        </p:nvSpPr>
        <p:spPr>
          <a:xfrm>
            <a:off x="9994392" y="2731972"/>
            <a:ext cx="1737360" cy="384048"/>
          </a:xfrm>
          <a:prstGeom prst="roundRect">
            <a:avLst>
              <a:gd name="adj" fmla="val 50000"/>
            </a:avLst>
          </a:prstGeom>
          <a:solidFill>
            <a:srgbClr val="E07B45"/>
          </a:solidFill>
          <a:ln>
            <a:solidFill>
              <a:srgbClr val="E07B45"/>
            </a:solid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Pakistan</a:t>
            </a:r>
            <a:endParaRPr lang="en-US" sz="1300" dirty="0"/>
          </a:p>
        </p:txBody>
      </p:sp>
      <p:sp>
        <p:nvSpPr>
          <p:cNvPr id="21" name="Arrow"/>
          <p:cNvSpPr/>
          <p:nvPr/>
        </p:nvSpPr>
        <p:spPr>
          <a:xfrm flipH="1">
            <a:off x="7074299" y="3436060"/>
            <a:ext cx="2920093" cy="114333"/>
          </a:xfrm>
          <a:prstGeom prst="line">
            <a:avLst/>
          </a:prstGeom>
          <a:noFill/>
          <a:ln w="19050">
            <a:solidFill>
              <a:srgbClr val="0E3B43"/>
            </a:solidFill>
            <a:prstDash val="solid"/>
            <a:tailEnd type="triangle"/>
          </a:ln>
        </p:spPr>
        <p:txBody>
          <a:bodyPr/>
          <a:lstStyle/>
          <a:p>
            <a:endParaRPr lang="el-GR"/>
          </a:p>
        </p:txBody>
      </p:sp>
      <p:sp>
        <p:nvSpPr>
          <p:cNvPr id="22" name="Label India"/>
          <p:cNvSpPr/>
          <p:nvPr/>
        </p:nvSpPr>
        <p:spPr>
          <a:xfrm>
            <a:off x="9994392" y="3244036"/>
            <a:ext cx="1737360" cy="384048"/>
          </a:xfrm>
          <a:prstGeom prst="roundRect">
            <a:avLst>
              <a:gd name="adj" fmla="val 50000"/>
            </a:avLst>
          </a:prstGeom>
          <a:solidFill>
            <a:srgbClr val="E07B45"/>
          </a:solidFill>
          <a:ln>
            <a:solidFill>
              <a:srgbClr val="E07B45"/>
            </a:solid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India</a:t>
            </a:r>
            <a:endParaRPr lang="en-US" sz="1300" dirty="0"/>
          </a:p>
        </p:txBody>
      </p:sp>
      <p:sp>
        <p:nvSpPr>
          <p:cNvPr id="23" name="Arrow"/>
          <p:cNvSpPr/>
          <p:nvPr/>
        </p:nvSpPr>
        <p:spPr>
          <a:xfrm flipH="1" flipV="1">
            <a:off x="8265369" y="3775123"/>
            <a:ext cx="1729023" cy="173001"/>
          </a:xfrm>
          <a:prstGeom prst="line">
            <a:avLst/>
          </a:prstGeom>
          <a:noFill/>
          <a:ln w="19050">
            <a:solidFill>
              <a:srgbClr val="0E3B43"/>
            </a:solidFill>
            <a:prstDash val="solid"/>
            <a:tailEnd type="triangle"/>
          </a:ln>
        </p:spPr>
        <p:txBody>
          <a:bodyPr/>
          <a:lstStyle/>
          <a:p>
            <a:endParaRPr lang="el-GR"/>
          </a:p>
        </p:txBody>
      </p:sp>
      <p:sp>
        <p:nvSpPr>
          <p:cNvPr id="24" name="Label Philippines"/>
          <p:cNvSpPr/>
          <p:nvPr/>
        </p:nvSpPr>
        <p:spPr>
          <a:xfrm>
            <a:off x="9994392" y="3756100"/>
            <a:ext cx="1737360" cy="384048"/>
          </a:xfrm>
          <a:prstGeom prst="roundRect">
            <a:avLst>
              <a:gd name="adj" fmla="val 50000"/>
            </a:avLst>
          </a:prstGeom>
          <a:solidFill>
            <a:srgbClr val="E07B45"/>
          </a:solidFill>
          <a:ln>
            <a:solidFill>
              <a:srgbClr val="E07B45"/>
            </a:solid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Philippines</a:t>
            </a:r>
            <a:endParaRPr lang="en-US" sz="1300" dirty="0"/>
          </a:p>
        </p:txBody>
      </p:sp>
      <p:sp>
        <p:nvSpPr>
          <p:cNvPr id="25" name="Arrow"/>
          <p:cNvSpPr/>
          <p:nvPr/>
        </p:nvSpPr>
        <p:spPr>
          <a:xfrm flipH="1" flipV="1">
            <a:off x="7703544" y="4022326"/>
            <a:ext cx="2290848" cy="437862"/>
          </a:xfrm>
          <a:prstGeom prst="line">
            <a:avLst/>
          </a:prstGeom>
          <a:noFill/>
          <a:ln w="19050">
            <a:solidFill>
              <a:srgbClr val="0E3B43"/>
            </a:solidFill>
            <a:prstDash val="solid"/>
            <a:tailEnd type="triangle"/>
          </a:ln>
        </p:spPr>
        <p:txBody>
          <a:bodyPr/>
          <a:lstStyle/>
          <a:p>
            <a:endParaRPr lang="el-GR"/>
          </a:p>
        </p:txBody>
      </p:sp>
      <p:sp>
        <p:nvSpPr>
          <p:cNvPr id="26" name="Label Malaysia &amp;amp; Singapore"/>
          <p:cNvSpPr/>
          <p:nvPr/>
        </p:nvSpPr>
        <p:spPr>
          <a:xfrm>
            <a:off x="9994392" y="4268164"/>
            <a:ext cx="1737360" cy="384048"/>
          </a:xfrm>
          <a:prstGeom prst="roundRect">
            <a:avLst>
              <a:gd name="adj" fmla="val 50000"/>
            </a:avLst>
          </a:prstGeom>
          <a:solidFill>
            <a:srgbClr val="E07B45"/>
          </a:solidFill>
          <a:ln>
            <a:solidFill>
              <a:srgbClr val="E07B45"/>
            </a:solid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Malaysia &amp; Singapore</a:t>
            </a:r>
            <a:endParaRPr lang="en-US" sz="1100" dirty="0"/>
          </a:p>
        </p:txBody>
      </p:sp>
      <p:sp>
        <p:nvSpPr>
          <p:cNvPr id="27" name="Arrow"/>
          <p:cNvSpPr/>
          <p:nvPr/>
        </p:nvSpPr>
        <p:spPr>
          <a:xfrm flipH="1">
            <a:off x="8535045" y="4972252"/>
            <a:ext cx="1459347" cy="16414"/>
          </a:xfrm>
          <a:prstGeom prst="line">
            <a:avLst/>
          </a:prstGeom>
          <a:noFill/>
          <a:ln w="19050">
            <a:solidFill>
              <a:srgbClr val="0E3B43"/>
            </a:solidFill>
            <a:prstDash val="solid"/>
            <a:tailEnd type="triangle"/>
          </a:ln>
        </p:spPr>
        <p:txBody>
          <a:bodyPr/>
          <a:lstStyle/>
          <a:p>
            <a:endParaRPr lang="el-GR"/>
          </a:p>
        </p:txBody>
      </p:sp>
      <p:sp>
        <p:nvSpPr>
          <p:cNvPr id="28" name="Label Australia"/>
          <p:cNvSpPr/>
          <p:nvPr/>
        </p:nvSpPr>
        <p:spPr>
          <a:xfrm>
            <a:off x="9994392" y="4780228"/>
            <a:ext cx="1737360" cy="384048"/>
          </a:xfrm>
          <a:prstGeom prst="roundRect">
            <a:avLst>
              <a:gd name="adj" fmla="val 50000"/>
            </a:avLst>
          </a:prstGeom>
          <a:solidFill>
            <a:srgbClr val="1E7B34"/>
          </a:solidFill>
          <a:ln>
            <a:solidFill>
              <a:srgbClr val="1E7B34"/>
            </a:solid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Australia</a:t>
            </a:r>
            <a:endParaRPr lang="en-US" sz="1300" dirty="0"/>
          </a:p>
        </p:txBody>
      </p:sp>
      <p:sp>
        <p:nvSpPr>
          <p:cNvPr id="29" name="Arrow"/>
          <p:cNvSpPr/>
          <p:nvPr/>
        </p:nvSpPr>
        <p:spPr>
          <a:xfrm flipH="1" flipV="1">
            <a:off x="9546330" y="5474083"/>
            <a:ext cx="448062" cy="10233"/>
          </a:xfrm>
          <a:prstGeom prst="line">
            <a:avLst/>
          </a:prstGeom>
          <a:noFill/>
          <a:ln w="19050">
            <a:solidFill>
              <a:srgbClr val="0E3B43"/>
            </a:solidFill>
            <a:prstDash val="solid"/>
            <a:tailEnd type="triangle"/>
          </a:ln>
        </p:spPr>
        <p:txBody>
          <a:bodyPr/>
          <a:lstStyle/>
          <a:p>
            <a:endParaRPr lang="el-GR"/>
          </a:p>
        </p:txBody>
      </p:sp>
      <p:sp>
        <p:nvSpPr>
          <p:cNvPr id="30" name="Label New Zealand"/>
          <p:cNvSpPr/>
          <p:nvPr/>
        </p:nvSpPr>
        <p:spPr>
          <a:xfrm>
            <a:off x="9994392" y="5292292"/>
            <a:ext cx="1737360" cy="384048"/>
          </a:xfrm>
          <a:prstGeom prst="roundRect">
            <a:avLst>
              <a:gd name="adj" fmla="val 50000"/>
            </a:avLst>
          </a:prstGeom>
          <a:solidFill>
            <a:srgbClr val="1E7B34"/>
          </a:solidFill>
          <a:ln>
            <a:solidFill>
              <a:srgbClr val="1E7B34"/>
            </a:solid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New Zealand</a:t>
            </a:r>
            <a:endParaRPr lang="en-US" sz="1300" dirty="0"/>
          </a:p>
        </p:txBody>
      </p:sp>
      <p:sp>
        <p:nvSpPr>
          <p:cNvPr id="31" name="Text 28"/>
          <p:cNvSpPr txBox="1"/>
          <p:nvPr/>
        </p:nvSpPr>
        <p:spPr>
          <a:xfrm>
            <a:off x="548640" y="5897880"/>
            <a:ext cx="10607040" cy="365760"/>
          </a:xfrm>
          <a:prstGeom prst="rect">
            <a:avLst/>
          </a:prstGeom>
          <a:noFill/>
          <a:ln/>
        </p:spPr>
        <p:txBody>
          <a:bodyPr wrap="square" lIns="0" tIns="0" rIns="0" bIns="0" rtlCol="0" anchor="ctr"/>
          <a:lstStyle/>
          <a:p>
            <a:pPr marL="0" indent="0">
              <a:buNone/>
            </a:pPr>
            <a:r>
              <a:rPr lang="en-US" sz="1500" b="1" dirty="0">
                <a:solidFill>
                  <a:srgbClr val="1A7F86"/>
                </a:solidFill>
                <a:latin typeface="Calibri" pitchFamily="34" charset="0"/>
                <a:ea typeface="Calibri" pitchFamily="34" charset="-122"/>
                <a:cs typeface="Calibri" pitchFamily="34" charset="-120"/>
              </a:rPr>
              <a:t>Link to Kachru:  </a:t>
            </a:r>
            <a:r>
              <a:rPr lang="en-US" sz="1500" dirty="0">
                <a:solidFill>
                  <a:srgbClr val="1F2A30"/>
                </a:solidFill>
                <a:latin typeface="Calibri" pitchFamily="34" charset="0"/>
                <a:ea typeface="Calibri" pitchFamily="34" charset="-122"/>
                <a:cs typeface="Calibri" pitchFamily="34" charset="-120"/>
              </a:rPr>
              <a:t>green ≈ Inner Circle  ·  orange ≈ Outer Circle  ·  countries in white, like Greece ≈ Expanding Circle</a:t>
            </a:r>
            <a:endParaRPr lang="en-US" sz="1500" dirty="0"/>
          </a:p>
        </p:txBody>
      </p:sp>
      <p:sp>
        <p:nvSpPr>
          <p:cNvPr id="32"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D9674A"/>
                </a:solidFill>
                <a:latin typeface="Calibri" pitchFamily="34" charset="0"/>
                <a:ea typeface="Calibri" pitchFamily="34" charset="-122"/>
                <a:cs typeface="Calibri" pitchFamily="34" charset="-120"/>
              </a:rPr>
              <a:t>ERASMUS STUDENTS · YOUR PERSPECTIVE</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Your international experience matters</a:t>
            </a:r>
            <a:endParaRPr lang="en-US" sz="3400" dirty="0"/>
          </a:p>
        </p:txBody>
      </p:sp>
      <p:sp>
        <p:nvSpPr>
          <p:cNvPr id="4" name="Activity badge"/>
          <p:cNvSpPr/>
          <p:nvPr/>
        </p:nvSpPr>
        <p:spPr>
          <a:xfrm>
            <a:off x="9326880" y="274320"/>
            <a:ext cx="2286000" cy="384048"/>
          </a:xfrm>
          <a:prstGeom prst="roundRect">
            <a:avLst>
              <a:gd name="adj" fmla="val 50000"/>
            </a:avLst>
          </a:prstGeom>
          <a:solidFill>
            <a:srgbClr val="D9674A"/>
          </a:solid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SHARE &amp; COMPARE</a:t>
            </a:r>
            <a:endParaRPr lang="en-US" sz="1100" dirty="0"/>
          </a:p>
        </p:txBody>
      </p:sp>
      <p:sp>
        <p:nvSpPr>
          <p:cNvPr id="5" name="Card"/>
          <p:cNvSpPr/>
          <p:nvPr/>
        </p:nvSpPr>
        <p:spPr>
          <a:xfrm>
            <a:off x="548640" y="1691640"/>
            <a:ext cx="11064240" cy="749808"/>
          </a:xfrm>
          <a:prstGeom prst="roundRect">
            <a:avLst>
              <a:gd name="adj" fmla="val 1463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6" name="Text 4"/>
          <p:cNvSpPr/>
          <p:nvPr/>
        </p:nvSpPr>
        <p:spPr>
          <a:xfrm>
            <a:off x="749808" y="182880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txBox="1"/>
          <p:nvPr/>
        </p:nvSpPr>
        <p:spPr>
          <a:xfrm>
            <a:off x="1417320" y="1691640"/>
            <a:ext cx="9966960" cy="74980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What surprised you about communicating in English in Greece?</a:t>
            </a:r>
            <a:endParaRPr lang="en-US" sz="1800" dirty="0"/>
          </a:p>
        </p:txBody>
      </p:sp>
      <p:sp>
        <p:nvSpPr>
          <p:cNvPr id="8" name="Card"/>
          <p:cNvSpPr/>
          <p:nvPr/>
        </p:nvSpPr>
        <p:spPr>
          <a:xfrm>
            <a:off x="548640" y="2606040"/>
            <a:ext cx="11064240" cy="749808"/>
          </a:xfrm>
          <a:prstGeom prst="roundRect">
            <a:avLst>
              <a:gd name="adj" fmla="val 1463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9" name="Text 7"/>
          <p:cNvSpPr/>
          <p:nvPr/>
        </p:nvSpPr>
        <p:spPr>
          <a:xfrm>
            <a:off x="749808" y="274320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0" name="Text 8"/>
          <p:cNvSpPr txBox="1"/>
          <p:nvPr/>
        </p:nvSpPr>
        <p:spPr>
          <a:xfrm>
            <a:off x="1417320" y="2606040"/>
            <a:ext cx="9966960" cy="74980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Do you use English differently at your home university?</a:t>
            </a:r>
            <a:endParaRPr lang="en-US" sz="1800" dirty="0"/>
          </a:p>
        </p:txBody>
      </p:sp>
      <p:sp>
        <p:nvSpPr>
          <p:cNvPr id="11" name="Card"/>
          <p:cNvSpPr/>
          <p:nvPr/>
        </p:nvSpPr>
        <p:spPr>
          <a:xfrm>
            <a:off x="548640" y="3520440"/>
            <a:ext cx="11064240" cy="749808"/>
          </a:xfrm>
          <a:prstGeom prst="roundRect">
            <a:avLst>
              <a:gd name="adj" fmla="val 1463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2" name="Text 10"/>
          <p:cNvSpPr/>
          <p:nvPr/>
        </p:nvSpPr>
        <p:spPr>
          <a:xfrm>
            <a:off x="749808" y="365760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3" name="Text 11"/>
          <p:cNvSpPr txBox="1"/>
          <p:nvPr/>
        </p:nvSpPr>
        <p:spPr>
          <a:xfrm>
            <a:off x="1417320" y="3520440"/>
            <a:ext cx="9966960" cy="74980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Have you ever misunderstood someone's accent or cultural expectations?</a:t>
            </a:r>
            <a:endParaRPr lang="en-US" sz="1800" dirty="0"/>
          </a:p>
        </p:txBody>
      </p:sp>
      <p:sp>
        <p:nvSpPr>
          <p:cNvPr id="14" name="Card"/>
          <p:cNvSpPr/>
          <p:nvPr/>
        </p:nvSpPr>
        <p:spPr>
          <a:xfrm>
            <a:off x="548640" y="4434840"/>
            <a:ext cx="11064240" cy="749808"/>
          </a:xfrm>
          <a:prstGeom prst="roundRect">
            <a:avLst>
              <a:gd name="adj" fmla="val 1463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5" name="Text 13"/>
          <p:cNvSpPr/>
          <p:nvPr/>
        </p:nvSpPr>
        <p:spPr>
          <a:xfrm>
            <a:off x="749808" y="457200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16" name="Text 14"/>
          <p:cNvSpPr txBox="1"/>
          <p:nvPr/>
        </p:nvSpPr>
        <p:spPr>
          <a:xfrm>
            <a:off x="1417320" y="4434840"/>
            <a:ext cx="9966960" cy="74980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What communication advice would you give a new Erasmus student?</a:t>
            </a:r>
            <a:endParaRPr lang="en-US" sz="1800" dirty="0"/>
          </a:p>
        </p:txBody>
      </p:sp>
      <p:sp>
        <p:nvSpPr>
          <p:cNvPr id="17" name="Callout"/>
          <p:cNvSpPr/>
          <p:nvPr/>
        </p:nvSpPr>
        <p:spPr>
          <a:xfrm>
            <a:off x="548640" y="5440680"/>
            <a:ext cx="11064240" cy="685800"/>
          </a:xfrm>
          <a:prstGeom prst="roundRect">
            <a:avLst>
              <a:gd name="adj" fmla="val 16000"/>
            </a:avLst>
          </a:prstGeom>
          <a:solidFill>
            <a:srgbClr val="FFFFFF"/>
          </a:solidFill>
          <a:ln w="12700">
            <a:solidFill>
              <a:srgbClr val="FFFFFF"/>
            </a:solidFill>
            <a:prstDash val="solid"/>
          </a:ln>
        </p:spPr>
        <p:txBody>
          <a:bodyPr/>
          <a:lstStyle/>
          <a:p>
            <a:endParaRPr lang="el-GR"/>
          </a:p>
        </p:txBody>
      </p:sp>
      <p:sp>
        <p:nvSpPr>
          <p:cNvPr id="18" name="Text 16"/>
          <p:cNvSpPr txBox="1"/>
          <p:nvPr/>
        </p:nvSpPr>
        <p:spPr>
          <a:xfrm>
            <a:off x="822960" y="5440680"/>
            <a:ext cx="10515600" cy="685800"/>
          </a:xfrm>
          <a:prstGeom prst="rect">
            <a:avLst/>
          </a:prstGeom>
          <a:noFill/>
          <a:ln/>
        </p:spPr>
        <p:txBody>
          <a:bodyPr wrap="square" lIns="0" tIns="0" rIns="0" bIns="0" rtlCol="0" anchor="ctr"/>
          <a:lstStyle/>
          <a:p>
            <a:pPr marL="0" indent="0">
              <a:buNone/>
            </a:pPr>
            <a:r>
              <a:rPr lang="en-US" sz="1800" b="1" dirty="0">
                <a:solidFill>
                  <a:srgbClr val="D9674A"/>
                </a:solidFill>
                <a:latin typeface="Calibri" pitchFamily="34" charset="0"/>
                <a:ea typeface="Calibri" pitchFamily="34" charset="-122"/>
                <a:cs typeface="Calibri" pitchFamily="34" charset="-120"/>
              </a:rPr>
              <a:t>Greek students:  </a:t>
            </a:r>
            <a:r>
              <a:rPr lang="en-US" sz="1800" dirty="0">
                <a:solidFill>
                  <a:srgbClr val="1F2A30"/>
                </a:solidFill>
                <a:latin typeface="Calibri" pitchFamily="34" charset="0"/>
                <a:ea typeface="Calibri" pitchFamily="34" charset="-122"/>
                <a:cs typeface="Calibri" pitchFamily="34" charset="-120"/>
              </a:rPr>
              <a:t>listen for similarities with your own experiences.</a:t>
            </a:r>
            <a:endParaRPr lang="en-US" sz="18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1A7F86"/>
                </a:solidFill>
                <a:latin typeface="Calibri" pitchFamily="34" charset="0"/>
                <a:ea typeface="Calibri" pitchFamily="34" charset="-122"/>
                <a:cs typeface="Calibri" pitchFamily="34" charset="-120"/>
              </a:rPr>
              <a:t>ELF &amp; INTERCULTURAL COMMUNICATION</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r>
              <a:rPr lang="el-GR" dirty="0" err="1"/>
              <a:t>Effective</a:t>
            </a:r>
            <a:r>
              <a:rPr lang="el-GR" dirty="0"/>
              <a:t> </a:t>
            </a:r>
            <a:r>
              <a:rPr lang="el-GR" dirty="0" err="1"/>
              <a:t>English</a:t>
            </a:r>
            <a:r>
              <a:rPr lang="el-GR" dirty="0"/>
              <a:t> </a:t>
            </a:r>
            <a:r>
              <a:rPr lang="el-GR" dirty="0" err="1"/>
              <a:t>is</a:t>
            </a:r>
            <a:r>
              <a:rPr lang="el-GR" dirty="0"/>
              <a:t> </a:t>
            </a:r>
            <a:r>
              <a:rPr lang="el-GR" dirty="0" err="1"/>
              <a:t>more</a:t>
            </a:r>
            <a:r>
              <a:rPr lang="el-GR" dirty="0"/>
              <a:t> </a:t>
            </a:r>
            <a:r>
              <a:rPr lang="el-GR" dirty="0" err="1"/>
              <a:t>than</a:t>
            </a:r>
            <a:r>
              <a:rPr lang="el-GR" dirty="0"/>
              <a:t> </a:t>
            </a:r>
            <a:r>
              <a:rPr lang="el-GR" dirty="0" err="1"/>
              <a:t>correct</a:t>
            </a:r>
            <a:r>
              <a:rPr lang="el-GR" dirty="0"/>
              <a:t> </a:t>
            </a:r>
            <a:r>
              <a:rPr lang="el-GR" dirty="0" err="1"/>
              <a:t>grammar</a:t>
            </a:r>
            <a:endParaRPr lang="en-US" sz="3400" dirty="0"/>
          </a:p>
        </p:txBody>
      </p:sp>
      <p:sp>
        <p:nvSpPr>
          <p:cNvPr id="4" name="Card"/>
          <p:cNvSpPr/>
          <p:nvPr/>
        </p:nvSpPr>
        <p:spPr>
          <a:xfrm>
            <a:off x="548640" y="1691640"/>
            <a:ext cx="5394960" cy="1554480"/>
          </a:xfrm>
          <a:prstGeom prst="roundRect">
            <a:avLst>
              <a:gd name="adj" fmla="val 7059"/>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5" name="Icon circle"/>
          <p:cNvSpPr/>
          <p:nvPr/>
        </p:nvSpPr>
        <p:spPr>
          <a:xfrm>
            <a:off x="868680" y="2057400"/>
            <a:ext cx="822960" cy="822960"/>
          </a:xfrm>
          <a:prstGeom prst="ellipse">
            <a:avLst/>
          </a:prstGeom>
          <a:solidFill>
            <a:srgbClr val="1A7F86"/>
          </a:solidFill>
          <a:ln w="12700">
            <a:solidFill>
              <a:srgbClr val="1A7F86"/>
            </a:solidFill>
            <a:prstDash val="solid"/>
          </a:ln>
        </p:spPr>
        <p:txBody>
          <a:bodyPr/>
          <a:lstStyle/>
          <a:p>
            <a:endParaRPr lang="el-GR"/>
          </a:p>
        </p:txBody>
      </p:sp>
      <p:pic>
        <p:nvPicPr>
          <p:cNvPr id="6" name="Icon" descr="preencoded.png"/>
          <p:cNvPicPr>
            <a:picLocks noChangeAspect="1"/>
          </p:cNvPicPr>
          <p:nvPr/>
        </p:nvPicPr>
        <p:blipFill>
          <a:blip r:embed="rId3"/>
          <a:stretch>
            <a:fillRect/>
          </a:stretch>
        </p:blipFill>
        <p:spPr>
          <a:xfrm>
            <a:off x="1082650" y="2271370"/>
            <a:ext cx="395021" cy="395021"/>
          </a:xfrm>
          <a:prstGeom prst="rect">
            <a:avLst/>
          </a:prstGeom>
        </p:spPr>
      </p:pic>
      <p:sp>
        <p:nvSpPr>
          <p:cNvPr id="7" name="Text 4"/>
          <p:cNvSpPr txBox="1"/>
          <p:nvPr/>
        </p:nvSpPr>
        <p:spPr>
          <a:xfrm>
            <a:off x="1920240" y="1965960"/>
            <a:ext cx="3840480" cy="411480"/>
          </a:xfrm>
          <a:prstGeom prst="rect">
            <a:avLst/>
          </a:prstGeom>
          <a:noFill/>
          <a:ln/>
        </p:spPr>
        <p:txBody>
          <a:bodyPr wrap="square" lIns="0" tIns="0" rIns="0" bIns="0" rtlCol="0" anchor="t"/>
          <a:lstStyle/>
          <a:p>
            <a:pPr marL="0" indent="0">
              <a:buNone/>
            </a:pPr>
            <a:r>
              <a:rPr lang="en-US" sz="2100" b="1" dirty="0">
                <a:solidFill>
                  <a:srgbClr val="0E3B43"/>
                </a:solidFill>
                <a:latin typeface="Cambria" pitchFamily="34" charset="0"/>
                <a:ea typeface="Cambria" pitchFamily="34" charset="-122"/>
                <a:cs typeface="Cambria" pitchFamily="34" charset="-120"/>
              </a:rPr>
              <a:t>Clarity</a:t>
            </a:r>
            <a:endParaRPr lang="en-US" sz="2100" dirty="0"/>
          </a:p>
        </p:txBody>
      </p:sp>
      <p:sp>
        <p:nvSpPr>
          <p:cNvPr id="8" name="Text 5"/>
          <p:cNvSpPr txBox="1"/>
          <p:nvPr/>
        </p:nvSpPr>
        <p:spPr>
          <a:xfrm>
            <a:off x="1920240" y="2423160"/>
            <a:ext cx="3840480" cy="685800"/>
          </a:xfrm>
          <a:prstGeom prst="rect">
            <a:avLst/>
          </a:prstGeom>
          <a:noFill/>
          <a:ln/>
        </p:spPr>
        <p:txBody>
          <a:bodyPr wrap="square" lIns="0" tIns="0" rIns="0" bIns="0" rtlCol="0" anchor="t"/>
          <a:lstStyle/>
          <a:p>
            <a:pPr marL="0" indent="0">
              <a:buNone/>
            </a:pPr>
            <a:r>
              <a:rPr lang="en-US" sz="1600" dirty="0">
                <a:solidFill>
                  <a:srgbClr val="5E6E75"/>
                </a:solidFill>
                <a:latin typeface="Calibri" pitchFamily="34" charset="0"/>
                <a:ea typeface="Calibri" pitchFamily="34" charset="-122"/>
                <a:cs typeface="Calibri" pitchFamily="34" charset="-120"/>
              </a:rPr>
              <a:t>Check names, dates, numbers and expectations.</a:t>
            </a:r>
            <a:endParaRPr lang="en-US" sz="1600" dirty="0"/>
          </a:p>
        </p:txBody>
      </p:sp>
      <p:sp>
        <p:nvSpPr>
          <p:cNvPr id="9" name="Card"/>
          <p:cNvSpPr/>
          <p:nvPr/>
        </p:nvSpPr>
        <p:spPr>
          <a:xfrm>
            <a:off x="6217920" y="1691640"/>
            <a:ext cx="5394960" cy="1554480"/>
          </a:xfrm>
          <a:prstGeom prst="roundRect">
            <a:avLst>
              <a:gd name="adj" fmla="val 7059"/>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0" name="Icon circle"/>
          <p:cNvSpPr/>
          <p:nvPr/>
        </p:nvSpPr>
        <p:spPr>
          <a:xfrm>
            <a:off x="6537960" y="2057400"/>
            <a:ext cx="822960" cy="822960"/>
          </a:xfrm>
          <a:prstGeom prst="ellipse">
            <a:avLst/>
          </a:prstGeom>
          <a:solidFill>
            <a:srgbClr val="D9674A"/>
          </a:solidFill>
          <a:ln w="12700">
            <a:solidFill>
              <a:srgbClr val="D9674A"/>
            </a:solidFill>
            <a:prstDash val="solid"/>
          </a:ln>
        </p:spPr>
        <p:txBody>
          <a:bodyPr/>
          <a:lstStyle/>
          <a:p>
            <a:endParaRPr lang="el-GR"/>
          </a:p>
        </p:txBody>
      </p:sp>
      <p:pic>
        <p:nvPicPr>
          <p:cNvPr id="11" name="Icon" descr="preencoded.png"/>
          <p:cNvPicPr>
            <a:picLocks noChangeAspect="1"/>
          </p:cNvPicPr>
          <p:nvPr/>
        </p:nvPicPr>
        <p:blipFill>
          <a:blip r:embed="rId4"/>
          <a:stretch>
            <a:fillRect/>
          </a:stretch>
        </p:blipFill>
        <p:spPr>
          <a:xfrm>
            <a:off x="6751930" y="2271370"/>
            <a:ext cx="395021" cy="395021"/>
          </a:xfrm>
          <a:prstGeom prst="rect">
            <a:avLst/>
          </a:prstGeom>
        </p:spPr>
      </p:pic>
      <p:sp>
        <p:nvSpPr>
          <p:cNvPr id="12" name="Text 8"/>
          <p:cNvSpPr txBox="1"/>
          <p:nvPr/>
        </p:nvSpPr>
        <p:spPr>
          <a:xfrm>
            <a:off x="7589520" y="1965960"/>
            <a:ext cx="3840480" cy="411480"/>
          </a:xfrm>
          <a:prstGeom prst="rect">
            <a:avLst/>
          </a:prstGeom>
          <a:noFill/>
          <a:ln/>
        </p:spPr>
        <p:txBody>
          <a:bodyPr wrap="square" lIns="0" tIns="0" rIns="0" bIns="0" rtlCol="0" anchor="t"/>
          <a:lstStyle/>
          <a:p>
            <a:pPr marL="0" indent="0">
              <a:buNone/>
            </a:pPr>
            <a:r>
              <a:rPr lang="en-US" sz="2100" b="1" dirty="0">
                <a:solidFill>
                  <a:srgbClr val="0E3B43"/>
                </a:solidFill>
                <a:latin typeface="Cambria" pitchFamily="34" charset="0"/>
                <a:ea typeface="Cambria" pitchFamily="34" charset="-122"/>
                <a:cs typeface="Cambria" pitchFamily="34" charset="-120"/>
              </a:rPr>
              <a:t>Active listening</a:t>
            </a:r>
            <a:endParaRPr lang="en-US" sz="2100" dirty="0"/>
          </a:p>
        </p:txBody>
      </p:sp>
      <p:sp>
        <p:nvSpPr>
          <p:cNvPr id="13" name="Text 9"/>
          <p:cNvSpPr txBox="1"/>
          <p:nvPr/>
        </p:nvSpPr>
        <p:spPr>
          <a:xfrm>
            <a:off x="7589520" y="2423160"/>
            <a:ext cx="3840480" cy="685800"/>
          </a:xfrm>
          <a:prstGeom prst="rect">
            <a:avLst/>
          </a:prstGeom>
          <a:noFill/>
          <a:ln/>
        </p:spPr>
        <p:txBody>
          <a:bodyPr wrap="square" lIns="0" tIns="0" rIns="0" bIns="0" rtlCol="0" anchor="t"/>
          <a:lstStyle/>
          <a:p>
            <a:pPr marL="0" indent="0">
              <a:buNone/>
            </a:pPr>
            <a:r>
              <a:rPr lang="en-US" sz="1600" dirty="0">
                <a:solidFill>
                  <a:srgbClr val="5E6E75"/>
                </a:solidFill>
                <a:latin typeface="Calibri" pitchFamily="34" charset="0"/>
                <a:ea typeface="Calibri" pitchFamily="34" charset="-122"/>
                <a:cs typeface="Calibri" pitchFamily="34" charset="-120"/>
              </a:rPr>
              <a:t>Ask for clarification rather than guessing.</a:t>
            </a:r>
            <a:endParaRPr lang="en-US" sz="1600" dirty="0"/>
          </a:p>
        </p:txBody>
      </p:sp>
      <p:sp>
        <p:nvSpPr>
          <p:cNvPr id="14" name="Card"/>
          <p:cNvSpPr/>
          <p:nvPr/>
        </p:nvSpPr>
        <p:spPr>
          <a:xfrm>
            <a:off x="548640" y="3474720"/>
            <a:ext cx="5394960" cy="1554480"/>
          </a:xfrm>
          <a:prstGeom prst="roundRect">
            <a:avLst>
              <a:gd name="adj" fmla="val 7059"/>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5" name="Icon circle"/>
          <p:cNvSpPr/>
          <p:nvPr/>
        </p:nvSpPr>
        <p:spPr>
          <a:xfrm>
            <a:off x="868680" y="3840480"/>
            <a:ext cx="822960" cy="822960"/>
          </a:xfrm>
          <a:prstGeom prst="ellipse">
            <a:avLst/>
          </a:prstGeom>
          <a:solidFill>
            <a:srgbClr val="1A7F86"/>
          </a:solidFill>
          <a:ln w="12700">
            <a:solidFill>
              <a:srgbClr val="1A7F86"/>
            </a:solidFill>
            <a:prstDash val="solid"/>
          </a:ln>
        </p:spPr>
        <p:txBody>
          <a:bodyPr/>
          <a:lstStyle/>
          <a:p>
            <a:endParaRPr lang="el-GR"/>
          </a:p>
        </p:txBody>
      </p:sp>
      <p:pic>
        <p:nvPicPr>
          <p:cNvPr id="16" name="Icon" descr="preencoded.png"/>
          <p:cNvPicPr>
            <a:picLocks noChangeAspect="1"/>
          </p:cNvPicPr>
          <p:nvPr/>
        </p:nvPicPr>
        <p:blipFill>
          <a:blip r:embed="rId5"/>
          <a:stretch>
            <a:fillRect/>
          </a:stretch>
        </p:blipFill>
        <p:spPr>
          <a:xfrm>
            <a:off x="1082650" y="4054450"/>
            <a:ext cx="395021" cy="395021"/>
          </a:xfrm>
          <a:prstGeom prst="rect">
            <a:avLst/>
          </a:prstGeom>
        </p:spPr>
      </p:pic>
      <p:sp>
        <p:nvSpPr>
          <p:cNvPr id="17" name="Text 12"/>
          <p:cNvSpPr txBox="1"/>
          <p:nvPr/>
        </p:nvSpPr>
        <p:spPr>
          <a:xfrm>
            <a:off x="1920240" y="3749040"/>
            <a:ext cx="3840480" cy="411480"/>
          </a:xfrm>
          <a:prstGeom prst="rect">
            <a:avLst/>
          </a:prstGeom>
          <a:noFill/>
          <a:ln/>
        </p:spPr>
        <p:txBody>
          <a:bodyPr wrap="square" lIns="0" tIns="0" rIns="0" bIns="0" rtlCol="0" anchor="t"/>
          <a:lstStyle/>
          <a:p>
            <a:pPr marL="0" indent="0">
              <a:buNone/>
            </a:pPr>
            <a:r>
              <a:rPr lang="en-US" sz="2100" b="1" dirty="0">
                <a:solidFill>
                  <a:srgbClr val="0E3B43"/>
                </a:solidFill>
                <a:latin typeface="Cambria" pitchFamily="34" charset="0"/>
                <a:ea typeface="Cambria" pitchFamily="34" charset="-122"/>
                <a:cs typeface="Cambria" pitchFamily="34" charset="-120"/>
              </a:rPr>
              <a:t>Cultural awareness</a:t>
            </a:r>
            <a:endParaRPr lang="en-US" sz="2100" dirty="0"/>
          </a:p>
        </p:txBody>
      </p:sp>
      <p:sp>
        <p:nvSpPr>
          <p:cNvPr id="18" name="Text 13"/>
          <p:cNvSpPr txBox="1"/>
          <p:nvPr/>
        </p:nvSpPr>
        <p:spPr>
          <a:xfrm>
            <a:off x="1920240" y="4206240"/>
            <a:ext cx="3840480" cy="685800"/>
          </a:xfrm>
          <a:prstGeom prst="rect">
            <a:avLst/>
          </a:prstGeom>
          <a:noFill/>
          <a:ln/>
        </p:spPr>
        <p:txBody>
          <a:bodyPr wrap="square" lIns="0" tIns="0" rIns="0" bIns="0" rtlCol="0" anchor="t"/>
          <a:lstStyle/>
          <a:p>
            <a:pPr marL="0" indent="0">
              <a:buNone/>
            </a:pPr>
            <a:r>
              <a:rPr lang="en-US" sz="1600" dirty="0">
                <a:solidFill>
                  <a:srgbClr val="5E6E75"/>
                </a:solidFill>
                <a:latin typeface="Calibri" pitchFamily="34" charset="0"/>
                <a:ea typeface="Calibri" pitchFamily="34" charset="-122"/>
                <a:cs typeface="Calibri" pitchFamily="34" charset="-120"/>
              </a:rPr>
              <a:t>Politeness, directness and turn-taking vary.</a:t>
            </a:r>
            <a:endParaRPr lang="en-US" sz="1600" dirty="0"/>
          </a:p>
        </p:txBody>
      </p:sp>
      <p:sp>
        <p:nvSpPr>
          <p:cNvPr id="19" name="Card"/>
          <p:cNvSpPr/>
          <p:nvPr/>
        </p:nvSpPr>
        <p:spPr>
          <a:xfrm>
            <a:off x="6217920" y="3474720"/>
            <a:ext cx="5394960" cy="1554480"/>
          </a:xfrm>
          <a:prstGeom prst="roundRect">
            <a:avLst>
              <a:gd name="adj" fmla="val 7059"/>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20" name="Icon circle"/>
          <p:cNvSpPr/>
          <p:nvPr/>
        </p:nvSpPr>
        <p:spPr>
          <a:xfrm>
            <a:off x="6537960" y="3840480"/>
            <a:ext cx="822960" cy="822960"/>
          </a:xfrm>
          <a:prstGeom prst="ellipse">
            <a:avLst/>
          </a:prstGeom>
          <a:solidFill>
            <a:srgbClr val="D9674A"/>
          </a:solidFill>
          <a:ln w="12700">
            <a:solidFill>
              <a:srgbClr val="D9674A"/>
            </a:solidFill>
            <a:prstDash val="solid"/>
          </a:ln>
        </p:spPr>
        <p:txBody>
          <a:bodyPr/>
          <a:lstStyle/>
          <a:p>
            <a:endParaRPr lang="el-GR"/>
          </a:p>
        </p:txBody>
      </p:sp>
      <p:pic>
        <p:nvPicPr>
          <p:cNvPr id="21" name="Icon" descr="preencoded.png"/>
          <p:cNvPicPr>
            <a:picLocks noChangeAspect="1"/>
          </p:cNvPicPr>
          <p:nvPr/>
        </p:nvPicPr>
        <p:blipFill>
          <a:blip r:embed="rId6"/>
          <a:stretch>
            <a:fillRect/>
          </a:stretch>
        </p:blipFill>
        <p:spPr>
          <a:xfrm>
            <a:off x="6751930" y="4054450"/>
            <a:ext cx="395021" cy="395021"/>
          </a:xfrm>
          <a:prstGeom prst="rect">
            <a:avLst/>
          </a:prstGeom>
        </p:spPr>
      </p:pic>
      <p:sp>
        <p:nvSpPr>
          <p:cNvPr id="22" name="Text 16"/>
          <p:cNvSpPr txBox="1"/>
          <p:nvPr/>
        </p:nvSpPr>
        <p:spPr>
          <a:xfrm>
            <a:off x="7589520" y="3749040"/>
            <a:ext cx="3840480" cy="411480"/>
          </a:xfrm>
          <a:prstGeom prst="rect">
            <a:avLst/>
          </a:prstGeom>
          <a:noFill/>
          <a:ln/>
        </p:spPr>
        <p:txBody>
          <a:bodyPr wrap="square" lIns="0" tIns="0" rIns="0" bIns="0" rtlCol="0" anchor="t"/>
          <a:lstStyle/>
          <a:p>
            <a:pPr marL="0" indent="0">
              <a:buNone/>
            </a:pPr>
            <a:r>
              <a:rPr lang="en-US" sz="2100" b="1" dirty="0">
                <a:solidFill>
                  <a:srgbClr val="0E3B43"/>
                </a:solidFill>
                <a:latin typeface="Cambria" pitchFamily="34" charset="0"/>
                <a:ea typeface="Cambria" pitchFamily="34" charset="-122"/>
                <a:cs typeface="Cambria" pitchFamily="34" charset="-120"/>
              </a:rPr>
              <a:t>Adaptation</a:t>
            </a:r>
            <a:endParaRPr lang="en-US" sz="2100" dirty="0"/>
          </a:p>
        </p:txBody>
      </p:sp>
      <p:sp>
        <p:nvSpPr>
          <p:cNvPr id="23" name="Text 17"/>
          <p:cNvSpPr txBox="1"/>
          <p:nvPr/>
        </p:nvSpPr>
        <p:spPr>
          <a:xfrm>
            <a:off x="7589520" y="4206240"/>
            <a:ext cx="3840480" cy="685800"/>
          </a:xfrm>
          <a:prstGeom prst="rect">
            <a:avLst/>
          </a:prstGeom>
          <a:noFill/>
          <a:ln/>
        </p:spPr>
        <p:txBody>
          <a:bodyPr wrap="square" lIns="0" tIns="0" rIns="0" bIns="0" rtlCol="0" anchor="t"/>
          <a:lstStyle/>
          <a:p>
            <a:pPr marL="0" indent="0">
              <a:buNone/>
            </a:pPr>
            <a:r>
              <a:rPr lang="en-US" sz="1600" dirty="0">
                <a:solidFill>
                  <a:srgbClr val="5E6E75"/>
                </a:solidFill>
                <a:latin typeface="Calibri" pitchFamily="34" charset="0"/>
                <a:ea typeface="Calibri" pitchFamily="34" charset="-122"/>
                <a:cs typeface="Calibri" pitchFamily="34" charset="-120"/>
              </a:rPr>
              <a:t>Adjust pace and wording to your audience.</a:t>
            </a:r>
            <a:endParaRPr lang="en-US" sz="1600" dirty="0"/>
          </a:p>
        </p:txBody>
      </p:sp>
      <p:sp>
        <p:nvSpPr>
          <p:cNvPr id="24" name="Callout"/>
          <p:cNvSpPr/>
          <p:nvPr/>
        </p:nvSpPr>
        <p:spPr>
          <a:xfrm>
            <a:off x="548640" y="5440680"/>
            <a:ext cx="11064240" cy="731520"/>
          </a:xfrm>
          <a:prstGeom prst="roundRect">
            <a:avLst>
              <a:gd name="adj" fmla="val 15000"/>
            </a:avLst>
          </a:prstGeom>
          <a:solidFill>
            <a:srgbClr val="FBEBE6"/>
          </a:solidFill>
          <a:ln w="12700">
            <a:solidFill>
              <a:srgbClr val="FBEBE6"/>
            </a:solidFill>
            <a:prstDash val="solid"/>
          </a:ln>
        </p:spPr>
        <p:txBody>
          <a:bodyPr/>
          <a:lstStyle/>
          <a:p>
            <a:endParaRPr lang="el-GR"/>
          </a:p>
        </p:txBody>
      </p:sp>
      <p:sp>
        <p:nvSpPr>
          <p:cNvPr id="25" name="Text 19"/>
          <p:cNvSpPr txBox="1"/>
          <p:nvPr/>
        </p:nvSpPr>
        <p:spPr>
          <a:xfrm>
            <a:off x="822960" y="5440680"/>
            <a:ext cx="10515600" cy="731520"/>
          </a:xfrm>
          <a:prstGeom prst="rect">
            <a:avLst/>
          </a:prstGeom>
          <a:noFill/>
          <a:ln/>
        </p:spPr>
        <p:txBody>
          <a:bodyPr wrap="square" lIns="0" tIns="0" rIns="0" bIns="0" rtlCol="0" anchor="ctr"/>
          <a:lstStyle/>
          <a:p>
            <a:pPr marL="0" indent="0">
              <a:buNone/>
            </a:pPr>
            <a:r>
              <a:rPr lang="en-US" sz="1800" b="1" dirty="0">
                <a:solidFill>
                  <a:srgbClr val="D9674A"/>
                </a:solidFill>
                <a:latin typeface="Calibri" pitchFamily="34" charset="0"/>
                <a:ea typeface="Calibri" pitchFamily="34" charset="-122"/>
                <a:cs typeface="Calibri" pitchFamily="34" charset="-120"/>
              </a:rPr>
              <a:t>Discuss:  </a:t>
            </a:r>
            <a:r>
              <a:rPr lang="en-US" sz="1800" dirty="0">
                <a:solidFill>
                  <a:srgbClr val="1F2A30"/>
                </a:solidFill>
                <a:latin typeface="Calibri" pitchFamily="34" charset="0"/>
                <a:ea typeface="Calibri" pitchFamily="34" charset="-122"/>
                <a:cs typeface="Calibri" pitchFamily="34" charset="-120"/>
              </a:rPr>
              <a:t>Is “Could you clarify that?” a sign of weakness or professionalism?</a:t>
            </a:r>
            <a:endParaRPr lang="en-US" sz="1800" dirty="0"/>
          </a:p>
        </p:txBody>
      </p:sp>
      <p:sp>
        <p:nvSpPr>
          <p:cNvPr id="26"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D9674A"/>
                </a:solidFill>
                <a:latin typeface="Calibri" pitchFamily="34" charset="0"/>
                <a:ea typeface="Calibri" pitchFamily="34" charset="-122"/>
                <a:cs typeface="Calibri" pitchFamily="34" charset="-120"/>
              </a:rPr>
              <a:t>ONE GREEK + ONE ERASMUS STUDENT WHERE POSSIBLE</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Mixed pairs: find common ground</a:t>
            </a:r>
            <a:endParaRPr lang="en-US" sz="3400" dirty="0"/>
          </a:p>
        </p:txBody>
      </p:sp>
      <p:sp>
        <p:nvSpPr>
          <p:cNvPr id="4" name="Activity badge"/>
          <p:cNvSpPr/>
          <p:nvPr/>
        </p:nvSpPr>
        <p:spPr>
          <a:xfrm>
            <a:off x="9326880" y="274320"/>
            <a:ext cx="2286000" cy="384048"/>
          </a:xfrm>
          <a:prstGeom prst="roundRect">
            <a:avLst>
              <a:gd name="adj" fmla="val 50000"/>
            </a:avLst>
          </a:prstGeom>
          <a:solidFill>
            <a:srgbClr val="D9674A"/>
          </a:solid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MIXED PAIRS</a:t>
            </a:r>
            <a:endParaRPr lang="en-US" sz="1100" dirty="0"/>
          </a:p>
        </p:txBody>
      </p:sp>
      <p:sp>
        <p:nvSpPr>
          <p:cNvPr id="5" name="Card"/>
          <p:cNvSpPr/>
          <p:nvPr/>
        </p:nvSpPr>
        <p:spPr>
          <a:xfrm>
            <a:off x="548640" y="1691640"/>
            <a:ext cx="11064240" cy="795528"/>
          </a:xfrm>
          <a:prstGeom prst="roundRect">
            <a:avLst>
              <a:gd name="adj" fmla="val 13793"/>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6" name="Text 4"/>
          <p:cNvSpPr/>
          <p:nvPr/>
        </p:nvSpPr>
        <p:spPr>
          <a:xfrm>
            <a:off x="749808" y="185166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txBox="1"/>
          <p:nvPr/>
        </p:nvSpPr>
        <p:spPr>
          <a:xfrm>
            <a:off x="1417320" y="1691640"/>
            <a:ext cx="9966960" cy="79552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Compare a typical professional greeting in your countries.</a:t>
            </a:r>
            <a:endParaRPr lang="en-US" sz="1800" dirty="0"/>
          </a:p>
        </p:txBody>
      </p:sp>
      <p:sp>
        <p:nvSpPr>
          <p:cNvPr id="8" name="Card"/>
          <p:cNvSpPr/>
          <p:nvPr/>
        </p:nvSpPr>
        <p:spPr>
          <a:xfrm>
            <a:off x="548640" y="2651760"/>
            <a:ext cx="11064240" cy="795528"/>
          </a:xfrm>
          <a:prstGeom prst="roundRect">
            <a:avLst>
              <a:gd name="adj" fmla="val 13793"/>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9" name="Text 7"/>
          <p:cNvSpPr/>
          <p:nvPr/>
        </p:nvSpPr>
        <p:spPr>
          <a:xfrm>
            <a:off x="749808" y="281178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0" name="Text 8"/>
          <p:cNvSpPr txBox="1"/>
          <p:nvPr/>
        </p:nvSpPr>
        <p:spPr>
          <a:xfrm>
            <a:off x="1417320" y="2651760"/>
            <a:ext cx="9966960" cy="79552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What counts as polite disagreement in your cultures?</a:t>
            </a:r>
            <a:endParaRPr lang="en-US" sz="1800" dirty="0"/>
          </a:p>
        </p:txBody>
      </p:sp>
      <p:sp>
        <p:nvSpPr>
          <p:cNvPr id="11" name="Card"/>
          <p:cNvSpPr/>
          <p:nvPr/>
        </p:nvSpPr>
        <p:spPr>
          <a:xfrm>
            <a:off x="548640" y="3611880"/>
            <a:ext cx="11064240" cy="795528"/>
          </a:xfrm>
          <a:prstGeom prst="roundRect">
            <a:avLst>
              <a:gd name="adj" fmla="val 13793"/>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2" name="Text 10"/>
          <p:cNvSpPr/>
          <p:nvPr/>
        </p:nvSpPr>
        <p:spPr>
          <a:xfrm>
            <a:off x="749808" y="377190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3" name="Text 11"/>
          <p:cNvSpPr txBox="1"/>
          <p:nvPr/>
        </p:nvSpPr>
        <p:spPr>
          <a:xfrm>
            <a:off x="1417320" y="3611880"/>
            <a:ext cx="9966960" cy="79552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Describe one situation where you needed to clarify a message.</a:t>
            </a:r>
            <a:endParaRPr lang="en-US" sz="1800" dirty="0"/>
          </a:p>
        </p:txBody>
      </p:sp>
      <p:sp>
        <p:nvSpPr>
          <p:cNvPr id="14" name="Callout"/>
          <p:cNvSpPr/>
          <p:nvPr/>
        </p:nvSpPr>
        <p:spPr>
          <a:xfrm>
            <a:off x="548640" y="4846320"/>
            <a:ext cx="11064240" cy="731520"/>
          </a:xfrm>
          <a:prstGeom prst="roundRect">
            <a:avLst>
              <a:gd name="adj" fmla="val 15000"/>
            </a:avLst>
          </a:prstGeom>
          <a:solidFill>
            <a:srgbClr val="FFFFFF"/>
          </a:solidFill>
          <a:ln w="12700">
            <a:solidFill>
              <a:srgbClr val="FFFFFF"/>
            </a:solidFill>
            <a:prstDash val="solid"/>
          </a:ln>
        </p:spPr>
        <p:txBody>
          <a:bodyPr/>
          <a:lstStyle/>
          <a:p>
            <a:endParaRPr lang="el-GR"/>
          </a:p>
        </p:txBody>
      </p:sp>
      <p:sp>
        <p:nvSpPr>
          <p:cNvPr id="15" name="Text 13"/>
          <p:cNvSpPr txBox="1"/>
          <p:nvPr/>
        </p:nvSpPr>
        <p:spPr>
          <a:xfrm>
            <a:off x="822960" y="4846320"/>
            <a:ext cx="10515600" cy="731520"/>
          </a:xfrm>
          <a:prstGeom prst="rect">
            <a:avLst/>
          </a:prstGeom>
          <a:noFill/>
          <a:ln/>
        </p:spPr>
        <p:txBody>
          <a:bodyPr wrap="square" lIns="0" tIns="0" rIns="0" bIns="0" rtlCol="0" anchor="ctr"/>
          <a:lstStyle/>
          <a:p>
            <a:pPr marL="0" indent="0">
              <a:buNone/>
            </a:pPr>
            <a:r>
              <a:rPr lang="en-US" sz="1800" b="1" dirty="0">
                <a:solidFill>
                  <a:srgbClr val="D9674A"/>
                </a:solidFill>
                <a:latin typeface="Calibri" pitchFamily="34" charset="0"/>
                <a:ea typeface="Calibri" pitchFamily="34" charset="-122"/>
                <a:cs typeface="Calibri" pitchFamily="34" charset="-120"/>
              </a:rPr>
              <a:t>Report back:  </a:t>
            </a:r>
            <a:r>
              <a:rPr lang="en-US" sz="1800" dirty="0">
                <a:solidFill>
                  <a:srgbClr val="1F2A30"/>
                </a:solidFill>
                <a:latin typeface="Calibri" pitchFamily="34" charset="0"/>
                <a:ea typeface="Calibri" pitchFamily="34" charset="-122"/>
                <a:cs typeface="Calibri" pitchFamily="34" charset="-120"/>
              </a:rPr>
              <a:t>one similarity and one difference to the class.</a:t>
            </a:r>
            <a:endParaRPr lang="en-US" sz="18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D9674A"/>
                </a:solidFill>
                <a:latin typeface="Calibri" pitchFamily="34" charset="0"/>
                <a:ea typeface="Calibri" pitchFamily="34" charset="-122"/>
                <a:cs typeface="Calibri" pitchFamily="34" charset="-120"/>
              </a:rPr>
              <a:t>MIXED PAIRS · NEED IDEAS?</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Example answers</a:t>
            </a:r>
            <a:endParaRPr lang="en-US" sz="3400" dirty="0"/>
          </a:p>
        </p:txBody>
      </p:sp>
      <p:sp>
        <p:nvSpPr>
          <p:cNvPr id="4" name="Activity badge"/>
          <p:cNvSpPr/>
          <p:nvPr/>
        </p:nvSpPr>
        <p:spPr>
          <a:xfrm>
            <a:off x="9326880" y="274320"/>
            <a:ext cx="2286000" cy="384048"/>
          </a:xfrm>
          <a:prstGeom prst="roundRect">
            <a:avLst>
              <a:gd name="adj" fmla="val 50000"/>
            </a:avLst>
          </a:prstGeom>
          <a:solidFill>
            <a:srgbClr val="D9674A"/>
          </a:solid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IDEAS</a:t>
            </a:r>
            <a:endParaRPr lang="en-US" sz="1100" dirty="0"/>
          </a:p>
        </p:txBody>
      </p:sp>
      <p:sp>
        <p:nvSpPr>
          <p:cNvPr id="5" name="Card"/>
          <p:cNvSpPr/>
          <p:nvPr/>
        </p:nvSpPr>
        <p:spPr>
          <a:xfrm>
            <a:off x="548640" y="1645920"/>
            <a:ext cx="5394960" cy="4526280"/>
          </a:xfrm>
          <a:prstGeom prst="roundRect">
            <a:avLst>
              <a:gd name="adj" fmla="val 242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6" name="Text 4"/>
          <p:cNvSpPr/>
          <p:nvPr/>
        </p:nvSpPr>
        <p:spPr>
          <a:xfrm>
            <a:off x="822960" y="1901952"/>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txBox="1"/>
          <p:nvPr/>
        </p:nvSpPr>
        <p:spPr>
          <a:xfrm>
            <a:off x="1463040" y="1828800"/>
            <a:ext cx="4251960" cy="640080"/>
          </a:xfrm>
          <a:prstGeom prst="rect">
            <a:avLst/>
          </a:prstGeom>
          <a:noFill/>
          <a:ln/>
        </p:spPr>
        <p:txBody>
          <a:bodyPr wrap="square" lIns="0" tIns="0" rIns="0" bIns="0" rtlCol="0" anchor="ctr"/>
          <a:lstStyle/>
          <a:p>
            <a:pPr marL="0" indent="0">
              <a:buNone/>
            </a:pPr>
            <a:r>
              <a:rPr lang="en-US" sz="1700" b="1" dirty="0">
                <a:solidFill>
                  <a:srgbClr val="0E3B43"/>
                </a:solidFill>
                <a:latin typeface="Cambria" pitchFamily="34" charset="0"/>
                <a:ea typeface="Cambria" pitchFamily="34" charset="-122"/>
                <a:cs typeface="Cambria" pitchFamily="34" charset="-120"/>
              </a:rPr>
              <a:t>Compare a typical professional greeting</a:t>
            </a:r>
            <a:endParaRPr lang="en-US" sz="1700" dirty="0"/>
          </a:p>
        </p:txBody>
      </p:sp>
      <p:sp>
        <p:nvSpPr>
          <p:cNvPr id="8" name="Text 6"/>
          <p:cNvSpPr txBox="1"/>
          <p:nvPr/>
        </p:nvSpPr>
        <p:spPr>
          <a:xfrm>
            <a:off x="868680" y="2651760"/>
            <a:ext cx="4800600" cy="3337560"/>
          </a:xfrm>
          <a:prstGeom prst="rect">
            <a:avLst/>
          </a:prstGeom>
          <a:noFill/>
          <a:ln/>
        </p:spPr>
        <p:txBody>
          <a:bodyPr wrap="square" lIns="0" tIns="0" rIns="0" bIns="0" rtlCol="0" anchor="t"/>
          <a:lstStyle/>
          <a:p>
            <a:pPr marL="203200" indent="-203200">
              <a:spcAft>
                <a:spcPts val="1400"/>
              </a:spcAft>
              <a:buSzPct val="100000"/>
              <a:buChar char="•"/>
            </a:pPr>
            <a:r>
              <a:rPr lang="en-US" sz="1800" i="1" dirty="0">
                <a:solidFill>
                  <a:srgbClr val="1F2A30"/>
                </a:solidFill>
                <a:latin typeface="Calibri" pitchFamily="34" charset="0"/>
                <a:ea typeface="Calibri" pitchFamily="34" charset="-122"/>
                <a:cs typeface="Calibri" pitchFamily="34" charset="-120"/>
              </a:rPr>
              <a:t>“In Greece, we usually shake hands. With colleagues we know well, we sometimes kiss on both cheeks.”</a:t>
            </a:r>
            <a:endParaRPr lang="en-US" sz="1800" dirty="0"/>
          </a:p>
          <a:p>
            <a:pPr marL="203200" indent="-203200">
              <a:spcAft>
                <a:spcPts val="1400"/>
              </a:spcAft>
              <a:buSzPct val="100000"/>
              <a:buChar char="•"/>
            </a:pPr>
            <a:r>
              <a:rPr lang="en-US" sz="1800" i="1" dirty="0">
                <a:solidFill>
                  <a:srgbClr val="1F2A30"/>
                </a:solidFill>
                <a:latin typeface="Calibri" pitchFamily="34" charset="0"/>
                <a:ea typeface="Calibri" pitchFamily="34" charset="-122"/>
                <a:cs typeface="Calibri" pitchFamily="34" charset="-120"/>
              </a:rPr>
              <a:t>“In Germany, people often use surnames and titles, like Herr Schmidt or Frau Dr. Weber.”</a:t>
            </a:r>
            <a:endParaRPr lang="en-US" sz="1800" dirty="0"/>
          </a:p>
          <a:p>
            <a:pPr marL="203200" indent="-203200">
              <a:spcAft>
                <a:spcPts val="1400"/>
              </a:spcAft>
              <a:buSzPct val="100000"/>
              <a:buChar char="•"/>
            </a:pPr>
            <a:r>
              <a:rPr lang="en-US" sz="1800" i="1" dirty="0">
                <a:solidFill>
                  <a:srgbClr val="1F2A30"/>
                </a:solidFill>
                <a:latin typeface="Calibri" pitchFamily="34" charset="0"/>
                <a:ea typeface="Calibri" pitchFamily="34" charset="-122"/>
                <a:cs typeface="Calibri" pitchFamily="34" charset="-120"/>
              </a:rPr>
              <a:t>“In Spain or Italy, greetings are warmer and closer. In Finland or Sweden, people keep more personal space.”</a:t>
            </a:r>
            <a:endParaRPr lang="en-US" sz="1800" dirty="0"/>
          </a:p>
          <a:p>
            <a:pPr marL="203200" indent="-203200">
              <a:spcAft>
                <a:spcPts val="1400"/>
              </a:spcAft>
              <a:buSzPct val="100000"/>
              <a:buChar char="•"/>
            </a:pPr>
            <a:r>
              <a:rPr lang="en-US" sz="1800" i="1" dirty="0">
                <a:solidFill>
                  <a:srgbClr val="1F2A30"/>
                </a:solidFill>
                <a:latin typeface="Calibri" pitchFamily="34" charset="0"/>
                <a:ea typeface="Calibri" pitchFamily="34" charset="-122"/>
                <a:cs typeface="Calibri" pitchFamily="34" charset="-120"/>
              </a:rPr>
              <a:t>“In Japan, people bow.”</a:t>
            </a:r>
            <a:endParaRPr lang="en-US" sz="1800" dirty="0"/>
          </a:p>
        </p:txBody>
      </p:sp>
      <p:sp>
        <p:nvSpPr>
          <p:cNvPr id="9" name="Card"/>
          <p:cNvSpPr/>
          <p:nvPr/>
        </p:nvSpPr>
        <p:spPr>
          <a:xfrm>
            <a:off x="6217920" y="1645920"/>
            <a:ext cx="5394960" cy="4526280"/>
          </a:xfrm>
          <a:prstGeom prst="roundRect">
            <a:avLst>
              <a:gd name="adj" fmla="val 242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0" name="Text 8"/>
          <p:cNvSpPr/>
          <p:nvPr/>
        </p:nvSpPr>
        <p:spPr>
          <a:xfrm>
            <a:off x="6492240" y="1901952"/>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1" name="Text 9"/>
          <p:cNvSpPr txBox="1"/>
          <p:nvPr/>
        </p:nvSpPr>
        <p:spPr>
          <a:xfrm>
            <a:off x="7132320" y="1828800"/>
            <a:ext cx="4251960" cy="640080"/>
          </a:xfrm>
          <a:prstGeom prst="rect">
            <a:avLst/>
          </a:prstGeom>
          <a:noFill/>
          <a:ln/>
        </p:spPr>
        <p:txBody>
          <a:bodyPr wrap="square" lIns="0" tIns="0" rIns="0" bIns="0" rtlCol="0" anchor="ctr"/>
          <a:lstStyle/>
          <a:p>
            <a:pPr marL="0" indent="0">
              <a:buNone/>
            </a:pPr>
            <a:r>
              <a:rPr lang="en-US" sz="1700" b="1" dirty="0">
                <a:solidFill>
                  <a:srgbClr val="0E3B43"/>
                </a:solidFill>
                <a:latin typeface="Cambria" pitchFamily="34" charset="0"/>
                <a:ea typeface="Cambria" pitchFamily="34" charset="-122"/>
                <a:cs typeface="Cambria" pitchFamily="34" charset="-120"/>
              </a:rPr>
              <a:t>What counts as polite disagreement?</a:t>
            </a:r>
            <a:endParaRPr lang="en-US" sz="1700" dirty="0"/>
          </a:p>
        </p:txBody>
      </p:sp>
      <p:sp>
        <p:nvSpPr>
          <p:cNvPr id="12" name="Text 10"/>
          <p:cNvSpPr txBox="1"/>
          <p:nvPr/>
        </p:nvSpPr>
        <p:spPr>
          <a:xfrm>
            <a:off x="6537960" y="2651760"/>
            <a:ext cx="4800600" cy="3337560"/>
          </a:xfrm>
          <a:prstGeom prst="rect">
            <a:avLst/>
          </a:prstGeom>
          <a:noFill/>
          <a:ln/>
        </p:spPr>
        <p:txBody>
          <a:bodyPr wrap="square" lIns="0" tIns="0" rIns="0" bIns="0" rtlCol="0" anchor="t"/>
          <a:lstStyle/>
          <a:p>
            <a:pPr marL="203200" indent="-203200">
              <a:spcAft>
                <a:spcPts val="1400"/>
              </a:spcAft>
              <a:buSzPct val="100000"/>
              <a:buChar char="•"/>
            </a:pPr>
            <a:r>
              <a:rPr lang="en-US" sz="1800" i="1" dirty="0">
                <a:solidFill>
                  <a:srgbClr val="1F2A30"/>
                </a:solidFill>
                <a:latin typeface="Calibri" pitchFamily="34" charset="0"/>
                <a:ea typeface="Calibri" pitchFamily="34" charset="-122"/>
                <a:cs typeface="Calibri" pitchFamily="34" charset="-120"/>
              </a:rPr>
              <a:t>“In Greece, we can disagree quite directly, and it's not seen as rude.”</a:t>
            </a:r>
            <a:endParaRPr lang="en-US" sz="1800" dirty="0"/>
          </a:p>
          <a:p>
            <a:pPr marL="203200" indent="-203200">
              <a:spcAft>
                <a:spcPts val="1400"/>
              </a:spcAft>
              <a:buSzPct val="100000"/>
              <a:buChar char="•"/>
            </a:pPr>
            <a:r>
              <a:rPr lang="en-US" sz="1800" i="1" dirty="0">
                <a:solidFill>
                  <a:srgbClr val="1F2A30"/>
                </a:solidFill>
                <a:latin typeface="Calibri" pitchFamily="34" charset="0"/>
                <a:ea typeface="Calibri" pitchFamily="34" charset="-122"/>
                <a:cs typeface="Calibri" pitchFamily="34" charset="-120"/>
              </a:rPr>
              <a:t>“In the UK, people often soften it: ‘I see your point, but…’ or ‘That's interesting, however…’”</a:t>
            </a:r>
            <a:endParaRPr lang="en-US" sz="1800" dirty="0"/>
          </a:p>
          <a:p>
            <a:pPr marL="203200" indent="-203200">
              <a:spcAft>
                <a:spcPts val="1400"/>
              </a:spcAft>
              <a:buSzPct val="100000"/>
              <a:buChar char="•"/>
            </a:pPr>
            <a:r>
              <a:rPr lang="en-US" sz="1800" i="1" dirty="0">
                <a:solidFill>
                  <a:srgbClr val="1F2A30"/>
                </a:solidFill>
                <a:latin typeface="Calibri" pitchFamily="34" charset="0"/>
                <a:ea typeface="Calibri" pitchFamily="34" charset="-122"/>
                <a:cs typeface="Calibri" pitchFamily="34" charset="-120"/>
              </a:rPr>
              <a:t>“In the Netherlands, people are very direct: ‘No, I don't agree.’ That's considered honest.”</a:t>
            </a:r>
            <a:endParaRPr lang="en-US" sz="1800" dirty="0"/>
          </a:p>
          <a:p>
            <a:pPr marL="203200" indent="-203200">
              <a:spcAft>
                <a:spcPts val="1400"/>
              </a:spcAft>
              <a:buSzPct val="100000"/>
              <a:buChar char="•"/>
            </a:pPr>
            <a:r>
              <a:rPr lang="en-US" sz="1800" i="1" dirty="0">
                <a:solidFill>
                  <a:srgbClr val="1F2A30"/>
                </a:solidFill>
                <a:latin typeface="Calibri" pitchFamily="34" charset="0"/>
                <a:ea typeface="Calibri" pitchFamily="34" charset="-122"/>
                <a:cs typeface="Calibri" pitchFamily="34" charset="-120"/>
              </a:rPr>
              <a:t>“In some cultures, people avoid saying ‘no’ in public and say ‘Maybe’ or ‘We'll see’ instead.”</a:t>
            </a:r>
            <a:endParaRPr lang="en-US" sz="18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D9674A"/>
                </a:solidFill>
                <a:latin typeface="Calibri" pitchFamily="34" charset="0"/>
                <a:ea typeface="Calibri" pitchFamily="34" charset="-122"/>
                <a:cs typeface="Calibri" pitchFamily="34" charset="-120"/>
              </a:rPr>
              <a:t>MIXED PAIRS · NEED IDEAS?</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Example answers and useful phrases</a:t>
            </a:r>
            <a:endParaRPr lang="en-US" sz="3400" dirty="0"/>
          </a:p>
        </p:txBody>
      </p:sp>
      <p:sp>
        <p:nvSpPr>
          <p:cNvPr id="4" name="Activity badge"/>
          <p:cNvSpPr/>
          <p:nvPr/>
        </p:nvSpPr>
        <p:spPr>
          <a:xfrm>
            <a:off x="9326880" y="274320"/>
            <a:ext cx="2286000" cy="384048"/>
          </a:xfrm>
          <a:prstGeom prst="roundRect">
            <a:avLst>
              <a:gd name="adj" fmla="val 50000"/>
            </a:avLst>
          </a:prstGeom>
          <a:solidFill>
            <a:srgbClr val="D9674A"/>
          </a:solid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IDEAS</a:t>
            </a:r>
            <a:endParaRPr lang="en-US" sz="1100" dirty="0"/>
          </a:p>
        </p:txBody>
      </p:sp>
      <p:sp>
        <p:nvSpPr>
          <p:cNvPr id="5" name="Card"/>
          <p:cNvSpPr/>
          <p:nvPr/>
        </p:nvSpPr>
        <p:spPr>
          <a:xfrm>
            <a:off x="548640" y="1645920"/>
            <a:ext cx="6675120" cy="4526280"/>
          </a:xfrm>
          <a:prstGeom prst="roundRect">
            <a:avLst>
              <a:gd name="adj" fmla="val 242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6" name="Text 4"/>
          <p:cNvSpPr/>
          <p:nvPr/>
        </p:nvSpPr>
        <p:spPr>
          <a:xfrm>
            <a:off x="822960" y="1901952"/>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7" name="Text 5"/>
          <p:cNvSpPr txBox="1"/>
          <p:nvPr/>
        </p:nvSpPr>
        <p:spPr>
          <a:xfrm>
            <a:off x="1463040" y="1828800"/>
            <a:ext cx="5532120" cy="640080"/>
          </a:xfrm>
          <a:prstGeom prst="rect">
            <a:avLst/>
          </a:prstGeom>
          <a:noFill/>
          <a:ln/>
        </p:spPr>
        <p:txBody>
          <a:bodyPr wrap="square" lIns="0" tIns="0" rIns="0" bIns="0" rtlCol="0" anchor="ctr"/>
          <a:lstStyle/>
          <a:p>
            <a:pPr marL="0" indent="0">
              <a:buNone/>
            </a:pPr>
            <a:r>
              <a:rPr lang="en-US" sz="1700" b="1" dirty="0">
                <a:solidFill>
                  <a:srgbClr val="0E3B43"/>
                </a:solidFill>
                <a:latin typeface="Cambria" pitchFamily="34" charset="0"/>
                <a:ea typeface="Cambria" pitchFamily="34" charset="-122"/>
                <a:cs typeface="Cambria" pitchFamily="34" charset="-120"/>
              </a:rPr>
              <a:t>A situation where you needed to clarify a message</a:t>
            </a:r>
            <a:endParaRPr lang="en-US" sz="1700" dirty="0"/>
          </a:p>
        </p:txBody>
      </p:sp>
      <p:sp>
        <p:nvSpPr>
          <p:cNvPr id="8" name="Text 6"/>
          <p:cNvSpPr txBox="1"/>
          <p:nvPr/>
        </p:nvSpPr>
        <p:spPr>
          <a:xfrm>
            <a:off x="868680" y="2651760"/>
            <a:ext cx="6080760" cy="3337560"/>
          </a:xfrm>
          <a:prstGeom prst="rect">
            <a:avLst/>
          </a:prstGeom>
          <a:noFill/>
          <a:ln/>
        </p:spPr>
        <p:txBody>
          <a:bodyPr wrap="square" lIns="0" tIns="0" rIns="0" bIns="0" rtlCol="0" anchor="t"/>
          <a:lstStyle/>
          <a:p>
            <a:pPr marL="203200" indent="-203200">
              <a:spcAft>
                <a:spcPts val="1400"/>
              </a:spcAft>
              <a:buSzPct val="100000"/>
              <a:buChar char="•"/>
            </a:pPr>
            <a:r>
              <a:rPr lang="en-US" sz="1800" i="1" dirty="0">
                <a:solidFill>
                  <a:srgbClr val="1F2A30"/>
                </a:solidFill>
                <a:latin typeface="Calibri" pitchFamily="34" charset="0"/>
                <a:ea typeface="Calibri" pitchFamily="34" charset="-122"/>
                <a:cs typeface="Calibri" pitchFamily="34" charset="-120"/>
              </a:rPr>
              <a:t>“A tourist asked me for directions and I didn't understand the street name, so I asked him to spell it.”</a:t>
            </a:r>
            <a:endParaRPr lang="en-US" sz="1800" dirty="0"/>
          </a:p>
          <a:p>
            <a:pPr marL="203200" indent="-203200">
              <a:spcAft>
                <a:spcPts val="1400"/>
              </a:spcAft>
              <a:buSzPct val="100000"/>
              <a:buChar char="•"/>
            </a:pPr>
            <a:r>
              <a:rPr lang="en-US" sz="1800" i="1" dirty="0">
                <a:solidFill>
                  <a:srgbClr val="1F2A30"/>
                </a:solidFill>
                <a:latin typeface="Calibri" pitchFamily="34" charset="0"/>
                <a:ea typeface="Calibri" pitchFamily="34" charset="-122"/>
                <a:cs typeface="Calibri" pitchFamily="34" charset="-120"/>
              </a:rPr>
              <a:t>“At my Erasmus university, I wasn't sure about an assignment deadline, so I emailed the professor to check.”</a:t>
            </a:r>
            <a:endParaRPr lang="en-US" sz="1800" dirty="0"/>
          </a:p>
          <a:p>
            <a:pPr marL="203200" indent="-203200">
              <a:spcAft>
                <a:spcPts val="1400"/>
              </a:spcAft>
              <a:buSzPct val="100000"/>
              <a:buChar char="•"/>
            </a:pPr>
            <a:r>
              <a:rPr lang="en-US" sz="1800" i="1" dirty="0">
                <a:solidFill>
                  <a:srgbClr val="1F2A30"/>
                </a:solidFill>
                <a:latin typeface="Calibri" pitchFamily="34" charset="0"/>
                <a:ea typeface="Calibri" pitchFamily="34" charset="-122"/>
                <a:cs typeface="Calibri" pitchFamily="34" charset="-120"/>
              </a:rPr>
              <a:t>“I couldn't hear a booking number on the phone, so I asked: ‘Sorry, could you repeat that more slowly?’”</a:t>
            </a:r>
            <a:endParaRPr lang="en-US" sz="1800" dirty="0"/>
          </a:p>
          <a:p>
            <a:pPr marL="203200" indent="-203200">
              <a:spcAft>
                <a:spcPts val="1400"/>
              </a:spcAft>
              <a:buSzPct val="100000"/>
              <a:buChar char="•"/>
            </a:pPr>
            <a:r>
              <a:rPr lang="en-US" sz="1800" i="1" dirty="0">
                <a:solidFill>
                  <a:srgbClr val="1F2A30"/>
                </a:solidFill>
                <a:latin typeface="Calibri" pitchFamily="34" charset="0"/>
                <a:ea typeface="Calibri" pitchFamily="34" charset="-122"/>
                <a:cs typeface="Calibri" pitchFamily="34" charset="-120"/>
              </a:rPr>
              <a:t>“Someone said ‘Let's meet at half six’ and I wasn't sure if they meant 6:30 or 5:30.”</a:t>
            </a:r>
            <a:endParaRPr lang="en-US" sz="1800" dirty="0"/>
          </a:p>
        </p:txBody>
      </p:sp>
      <p:sp>
        <p:nvSpPr>
          <p:cNvPr id="9" name="Card"/>
          <p:cNvSpPr/>
          <p:nvPr/>
        </p:nvSpPr>
        <p:spPr>
          <a:xfrm>
            <a:off x="7498080" y="1645920"/>
            <a:ext cx="4114800" cy="4526280"/>
          </a:xfrm>
          <a:prstGeom prst="roundRect">
            <a:avLst>
              <a:gd name="adj" fmla="val 2667"/>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0" name="Icon circle"/>
          <p:cNvSpPr/>
          <p:nvPr/>
        </p:nvSpPr>
        <p:spPr>
          <a:xfrm>
            <a:off x="7772400" y="1901952"/>
            <a:ext cx="548640" cy="548640"/>
          </a:xfrm>
          <a:prstGeom prst="ellipse">
            <a:avLst/>
          </a:prstGeom>
          <a:solidFill>
            <a:srgbClr val="1A7F86"/>
          </a:solidFill>
          <a:ln w="12700">
            <a:solidFill>
              <a:srgbClr val="1A7F86"/>
            </a:solidFill>
            <a:prstDash val="solid"/>
          </a:ln>
        </p:spPr>
        <p:txBody>
          <a:bodyPr/>
          <a:lstStyle/>
          <a:p>
            <a:endParaRPr lang="el-GR"/>
          </a:p>
        </p:txBody>
      </p:sp>
      <p:pic>
        <p:nvPicPr>
          <p:cNvPr id="11" name="Icon" descr="preencoded.png"/>
          <p:cNvPicPr>
            <a:picLocks noChangeAspect="1"/>
          </p:cNvPicPr>
          <p:nvPr/>
        </p:nvPicPr>
        <p:blipFill>
          <a:blip r:embed="rId3"/>
          <a:stretch>
            <a:fillRect/>
          </a:stretch>
        </p:blipFill>
        <p:spPr>
          <a:xfrm>
            <a:off x="7915046" y="2044598"/>
            <a:ext cx="263347" cy="263347"/>
          </a:xfrm>
          <a:prstGeom prst="rect">
            <a:avLst/>
          </a:prstGeom>
        </p:spPr>
      </p:pic>
      <p:sp>
        <p:nvSpPr>
          <p:cNvPr id="12" name="Text 9"/>
          <p:cNvSpPr txBox="1"/>
          <p:nvPr/>
        </p:nvSpPr>
        <p:spPr>
          <a:xfrm>
            <a:off x="8503920" y="1901952"/>
            <a:ext cx="2926080" cy="548640"/>
          </a:xfrm>
          <a:prstGeom prst="rect">
            <a:avLst/>
          </a:prstGeom>
          <a:noFill/>
          <a:ln/>
        </p:spPr>
        <p:txBody>
          <a:bodyPr wrap="square" lIns="0" tIns="0" rIns="0" bIns="0" rtlCol="0" anchor="ctr"/>
          <a:lstStyle/>
          <a:p>
            <a:pPr marL="0" indent="0">
              <a:buNone/>
            </a:pPr>
            <a:r>
              <a:rPr lang="en-US" sz="1400" b="1" kern="0" spc="200" dirty="0">
                <a:solidFill>
                  <a:srgbClr val="1A7F86"/>
                </a:solidFill>
                <a:latin typeface="Calibri" pitchFamily="34" charset="0"/>
                <a:ea typeface="Calibri" pitchFamily="34" charset="-122"/>
                <a:cs typeface="Calibri" pitchFamily="34" charset="-120"/>
              </a:rPr>
              <a:t>USEFUL PHRASES</a:t>
            </a:r>
            <a:endParaRPr lang="en-US" sz="1400" dirty="0"/>
          </a:p>
        </p:txBody>
      </p:sp>
      <p:sp>
        <p:nvSpPr>
          <p:cNvPr id="13" name="Phrase"/>
          <p:cNvSpPr/>
          <p:nvPr/>
        </p:nvSpPr>
        <p:spPr>
          <a:xfrm>
            <a:off x="7772400" y="2743200"/>
            <a:ext cx="3566160" cy="640080"/>
          </a:xfrm>
          <a:prstGeom prst="roundRect">
            <a:avLst>
              <a:gd name="adj" fmla="val 14286"/>
            </a:avLst>
          </a:prstGeom>
          <a:solidFill>
            <a:srgbClr val="EEF5F4"/>
          </a:solidFill>
          <a:ln w="12700">
            <a:solidFill>
              <a:srgbClr val="EEF5F4"/>
            </a:solidFill>
            <a:prstDash val="solid"/>
          </a:ln>
        </p:spPr>
        <p:txBody>
          <a:bodyPr/>
          <a:lstStyle/>
          <a:p>
            <a:endParaRPr lang="el-GR"/>
          </a:p>
        </p:txBody>
      </p:sp>
      <p:sp>
        <p:nvSpPr>
          <p:cNvPr id="14" name="Text 11"/>
          <p:cNvSpPr txBox="1"/>
          <p:nvPr/>
        </p:nvSpPr>
        <p:spPr>
          <a:xfrm>
            <a:off x="7955280" y="2743200"/>
            <a:ext cx="3291840" cy="640080"/>
          </a:xfrm>
          <a:prstGeom prst="rect">
            <a:avLst/>
          </a:prstGeom>
          <a:noFill/>
          <a:ln/>
        </p:spPr>
        <p:txBody>
          <a:bodyPr wrap="square" lIns="0" tIns="0" rIns="0" bIns="0" rtlCol="0" anchor="ctr"/>
          <a:lstStyle/>
          <a:p>
            <a:pPr marL="0" indent="0">
              <a:buNone/>
            </a:pPr>
            <a:r>
              <a:rPr lang="en-US" sz="1600" b="1" dirty="0">
                <a:solidFill>
                  <a:srgbClr val="0E3B43"/>
                </a:solidFill>
                <a:latin typeface="Calibri" pitchFamily="34" charset="0"/>
                <a:ea typeface="Calibri" pitchFamily="34" charset="-122"/>
                <a:cs typeface="Calibri" pitchFamily="34" charset="-120"/>
              </a:rPr>
              <a:t>In my country, people usually…</a:t>
            </a:r>
            <a:endParaRPr lang="en-US" sz="1600" dirty="0"/>
          </a:p>
        </p:txBody>
      </p:sp>
      <p:sp>
        <p:nvSpPr>
          <p:cNvPr id="15" name="Phrase"/>
          <p:cNvSpPr/>
          <p:nvPr/>
        </p:nvSpPr>
        <p:spPr>
          <a:xfrm>
            <a:off x="7772400" y="3547872"/>
            <a:ext cx="3566160" cy="640080"/>
          </a:xfrm>
          <a:prstGeom prst="roundRect">
            <a:avLst>
              <a:gd name="adj" fmla="val 14286"/>
            </a:avLst>
          </a:prstGeom>
          <a:solidFill>
            <a:srgbClr val="EEF5F4"/>
          </a:solidFill>
          <a:ln w="12700">
            <a:solidFill>
              <a:srgbClr val="EEF5F4"/>
            </a:solidFill>
            <a:prstDash val="solid"/>
          </a:ln>
        </p:spPr>
        <p:txBody>
          <a:bodyPr/>
          <a:lstStyle/>
          <a:p>
            <a:endParaRPr lang="el-GR"/>
          </a:p>
        </p:txBody>
      </p:sp>
      <p:sp>
        <p:nvSpPr>
          <p:cNvPr id="16" name="Text 13"/>
          <p:cNvSpPr txBox="1"/>
          <p:nvPr/>
        </p:nvSpPr>
        <p:spPr>
          <a:xfrm>
            <a:off x="7955280" y="3547872"/>
            <a:ext cx="3291840" cy="640080"/>
          </a:xfrm>
          <a:prstGeom prst="rect">
            <a:avLst/>
          </a:prstGeom>
          <a:noFill/>
          <a:ln/>
        </p:spPr>
        <p:txBody>
          <a:bodyPr wrap="square" lIns="0" tIns="0" rIns="0" bIns="0" rtlCol="0" anchor="ctr"/>
          <a:lstStyle/>
          <a:p>
            <a:pPr marL="0" indent="0">
              <a:buNone/>
            </a:pPr>
            <a:r>
              <a:rPr lang="en-US" sz="1600" b="1" dirty="0">
                <a:solidFill>
                  <a:srgbClr val="0E3B43"/>
                </a:solidFill>
                <a:latin typeface="Calibri" pitchFamily="34" charset="0"/>
                <a:ea typeface="Calibri" pitchFamily="34" charset="-122"/>
                <a:cs typeface="Calibri" pitchFamily="34" charset="-120"/>
              </a:rPr>
              <a:t>That's similar to / different from…</a:t>
            </a:r>
            <a:endParaRPr lang="en-US" sz="1600" dirty="0"/>
          </a:p>
        </p:txBody>
      </p:sp>
      <p:sp>
        <p:nvSpPr>
          <p:cNvPr id="17" name="Phrase"/>
          <p:cNvSpPr/>
          <p:nvPr/>
        </p:nvSpPr>
        <p:spPr>
          <a:xfrm>
            <a:off x="7772400" y="4352544"/>
            <a:ext cx="3566160" cy="640080"/>
          </a:xfrm>
          <a:prstGeom prst="roundRect">
            <a:avLst>
              <a:gd name="adj" fmla="val 14286"/>
            </a:avLst>
          </a:prstGeom>
          <a:solidFill>
            <a:srgbClr val="EEF5F4"/>
          </a:solidFill>
          <a:ln w="12700">
            <a:solidFill>
              <a:srgbClr val="EEF5F4"/>
            </a:solidFill>
            <a:prstDash val="solid"/>
          </a:ln>
        </p:spPr>
        <p:txBody>
          <a:bodyPr/>
          <a:lstStyle/>
          <a:p>
            <a:endParaRPr lang="el-GR"/>
          </a:p>
        </p:txBody>
      </p:sp>
      <p:sp>
        <p:nvSpPr>
          <p:cNvPr id="18" name="Text 15"/>
          <p:cNvSpPr txBox="1"/>
          <p:nvPr/>
        </p:nvSpPr>
        <p:spPr>
          <a:xfrm>
            <a:off x="7955280" y="4352544"/>
            <a:ext cx="3291840" cy="640080"/>
          </a:xfrm>
          <a:prstGeom prst="rect">
            <a:avLst/>
          </a:prstGeom>
          <a:noFill/>
          <a:ln/>
        </p:spPr>
        <p:txBody>
          <a:bodyPr wrap="square" lIns="0" tIns="0" rIns="0" bIns="0" rtlCol="0" anchor="ctr"/>
          <a:lstStyle/>
          <a:p>
            <a:pPr marL="0" indent="0">
              <a:buNone/>
            </a:pPr>
            <a:r>
              <a:rPr lang="en-US" sz="1600" b="1" dirty="0">
                <a:solidFill>
                  <a:srgbClr val="0E3B43"/>
                </a:solidFill>
                <a:latin typeface="Calibri" pitchFamily="34" charset="0"/>
                <a:ea typeface="Calibri" pitchFamily="34" charset="-122"/>
                <a:cs typeface="Calibri" pitchFamily="34" charset="-120"/>
              </a:rPr>
              <a:t>Sorry, what do you mean by…?</a:t>
            </a:r>
            <a:endParaRPr lang="en-US" sz="1600" dirty="0"/>
          </a:p>
        </p:txBody>
      </p:sp>
      <p:sp>
        <p:nvSpPr>
          <p:cNvPr id="19" name="Phrase"/>
          <p:cNvSpPr/>
          <p:nvPr/>
        </p:nvSpPr>
        <p:spPr>
          <a:xfrm>
            <a:off x="7772400" y="5157216"/>
            <a:ext cx="3566160" cy="640080"/>
          </a:xfrm>
          <a:prstGeom prst="roundRect">
            <a:avLst>
              <a:gd name="adj" fmla="val 14286"/>
            </a:avLst>
          </a:prstGeom>
          <a:solidFill>
            <a:srgbClr val="EEF5F4"/>
          </a:solidFill>
          <a:ln w="12700">
            <a:solidFill>
              <a:srgbClr val="EEF5F4"/>
            </a:solidFill>
            <a:prstDash val="solid"/>
          </a:ln>
        </p:spPr>
        <p:txBody>
          <a:bodyPr/>
          <a:lstStyle/>
          <a:p>
            <a:endParaRPr lang="el-GR"/>
          </a:p>
        </p:txBody>
      </p:sp>
      <p:sp>
        <p:nvSpPr>
          <p:cNvPr id="20" name="Text 17"/>
          <p:cNvSpPr txBox="1"/>
          <p:nvPr/>
        </p:nvSpPr>
        <p:spPr>
          <a:xfrm>
            <a:off x="7955280" y="5157216"/>
            <a:ext cx="3291840" cy="640080"/>
          </a:xfrm>
          <a:prstGeom prst="rect">
            <a:avLst/>
          </a:prstGeom>
          <a:noFill/>
          <a:ln/>
        </p:spPr>
        <p:txBody>
          <a:bodyPr wrap="square" lIns="0" tIns="0" rIns="0" bIns="0" rtlCol="0" anchor="ctr"/>
          <a:lstStyle/>
          <a:p>
            <a:pPr marL="0" indent="0">
              <a:buNone/>
            </a:pPr>
            <a:r>
              <a:rPr lang="en-US" sz="1600" b="1" dirty="0">
                <a:solidFill>
                  <a:srgbClr val="0E3B43"/>
                </a:solidFill>
                <a:latin typeface="Calibri" pitchFamily="34" charset="0"/>
                <a:ea typeface="Calibri" pitchFamily="34" charset="-122"/>
                <a:cs typeface="Calibri" pitchFamily="34" charset="-120"/>
              </a:rPr>
              <a:t>Could you say that again, please?</a:t>
            </a:r>
            <a:endParaRPr lang="en-US" sz="16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1A7F86"/>
                </a:solidFill>
                <a:latin typeface="Calibri" pitchFamily="34" charset="0"/>
                <a:ea typeface="Calibri" pitchFamily="34" charset="-122"/>
                <a:cs typeface="Calibri" pitchFamily="34" charset="-120"/>
              </a:rPr>
              <a:t>PART 2 · ENGLISH WITH A PURPOSE</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ESP: English for Specific Purposes</a:t>
            </a:r>
            <a:endParaRPr lang="en-US" sz="3400" dirty="0"/>
          </a:p>
        </p:txBody>
      </p:sp>
      <p:sp>
        <p:nvSpPr>
          <p:cNvPr id="4" name="Text 2"/>
          <p:cNvSpPr txBox="1"/>
          <p:nvPr/>
        </p:nvSpPr>
        <p:spPr>
          <a:xfrm>
            <a:off x="548640" y="1508760"/>
            <a:ext cx="11064240" cy="457200"/>
          </a:xfrm>
          <a:prstGeom prst="rect">
            <a:avLst/>
          </a:prstGeom>
          <a:noFill/>
          <a:ln/>
        </p:spPr>
        <p:txBody>
          <a:bodyPr wrap="square" lIns="0" tIns="0" rIns="0" bIns="0" rtlCol="0" anchor="t"/>
          <a:lstStyle/>
          <a:p>
            <a:pPr marL="0" indent="0">
              <a:buNone/>
            </a:pPr>
            <a:r>
              <a:rPr lang="en-US" sz="1800" i="1" dirty="0">
                <a:solidFill>
                  <a:srgbClr val="5E6E75"/>
                </a:solidFill>
                <a:latin typeface="Calibri" pitchFamily="34" charset="0"/>
                <a:ea typeface="Calibri" pitchFamily="34" charset="-122"/>
                <a:cs typeface="Calibri" pitchFamily="34" charset="-120"/>
              </a:rPr>
              <a:t>English teaching designed around the needs and communicative tasks of a particular group.</a:t>
            </a:r>
            <a:endParaRPr lang="en-US" sz="1800" dirty="0"/>
          </a:p>
        </p:txBody>
      </p:sp>
      <p:sp>
        <p:nvSpPr>
          <p:cNvPr id="5" name="Card"/>
          <p:cNvSpPr/>
          <p:nvPr/>
        </p:nvSpPr>
        <p:spPr>
          <a:xfrm>
            <a:off x="548640" y="2194560"/>
            <a:ext cx="5394960" cy="2971800"/>
          </a:xfrm>
          <a:prstGeom prst="roundRect">
            <a:avLst>
              <a:gd name="adj" fmla="val 3692"/>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6" name="Icon circle"/>
          <p:cNvSpPr/>
          <p:nvPr/>
        </p:nvSpPr>
        <p:spPr>
          <a:xfrm>
            <a:off x="868680" y="2423160"/>
            <a:ext cx="777240" cy="777240"/>
          </a:xfrm>
          <a:prstGeom prst="ellipse">
            <a:avLst/>
          </a:prstGeom>
          <a:solidFill>
            <a:srgbClr val="1A7F86"/>
          </a:solidFill>
          <a:ln w="12700">
            <a:solidFill>
              <a:srgbClr val="1A7F86"/>
            </a:solidFill>
            <a:prstDash val="solid"/>
          </a:ln>
        </p:spPr>
        <p:txBody>
          <a:bodyPr/>
          <a:lstStyle/>
          <a:p>
            <a:endParaRPr lang="el-GR"/>
          </a:p>
        </p:txBody>
      </p:sp>
      <p:pic>
        <p:nvPicPr>
          <p:cNvPr id="7" name="Icon" descr="preencoded.png"/>
          <p:cNvPicPr>
            <a:picLocks noChangeAspect="1"/>
          </p:cNvPicPr>
          <p:nvPr/>
        </p:nvPicPr>
        <p:blipFill>
          <a:blip r:embed="rId3"/>
          <a:stretch>
            <a:fillRect/>
          </a:stretch>
        </p:blipFill>
        <p:spPr>
          <a:xfrm>
            <a:off x="1070762" y="2625242"/>
            <a:ext cx="373075" cy="373075"/>
          </a:xfrm>
          <a:prstGeom prst="rect">
            <a:avLst/>
          </a:prstGeom>
        </p:spPr>
      </p:pic>
      <p:sp>
        <p:nvSpPr>
          <p:cNvPr id="8" name="Text 5"/>
          <p:cNvSpPr txBox="1"/>
          <p:nvPr/>
        </p:nvSpPr>
        <p:spPr>
          <a:xfrm>
            <a:off x="1874520" y="2423160"/>
            <a:ext cx="3657600" cy="777240"/>
          </a:xfrm>
          <a:prstGeom prst="rect">
            <a:avLst/>
          </a:prstGeom>
          <a:noFill/>
          <a:ln/>
        </p:spPr>
        <p:txBody>
          <a:bodyPr wrap="square" lIns="0" tIns="0" rIns="0" bIns="0" rtlCol="0" anchor="ctr"/>
          <a:lstStyle/>
          <a:p>
            <a:pPr marL="0" indent="0">
              <a:buNone/>
            </a:pPr>
            <a:r>
              <a:rPr lang="en-US" sz="2400" b="1" dirty="0">
                <a:solidFill>
                  <a:srgbClr val="0E3B43"/>
                </a:solidFill>
                <a:latin typeface="Cambria" pitchFamily="34" charset="0"/>
                <a:ea typeface="Cambria" pitchFamily="34" charset="-122"/>
                <a:cs typeface="Cambria" pitchFamily="34" charset="-120"/>
              </a:rPr>
              <a:t>Business</a:t>
            </a:r>
            <a:endParaRPr lang="en-US" sz="2400" dirty="0"/>
          </a:p>
        </p:txBody>
      </p:sp>
      <p:sp>
        <p:nvSpPr>
          <p:cNvPr id="9" name="Text 6"/>
          <p:cNvSpPr/>
          <p:nvPr/>
        </p:nvSpPr>
        <p:spPr>
          <a:xfrm>
            <a:off x="914400" y="3474720"/>
            <a:ext cx="2286000" cy="594360"/>
          </a:xfrm>
          <a:prstGeom prst="roundRect">
            <a:avLst>
              <a:gd name="adj" fmla="val 15385"/>
            </a:avLst>
          </a:prstGeom>
          <a:solidFill>
            <a:srgbClr val="EEF5F4"/>
          </a:solidFill>
          <a:ln>
            <a:solidFill>
              <a:srgbClr val="EEF5F4"/>
            </a:solidFill>
          </a:ln>
        </p:spPr>
        <p:txBody>
          <a:bodyPr wrap="square" lIns="0" tIns="0" rIns="0" bIns="0" rtlCol="0" anchor="ctr"/>
          <a:lstStyle/>
          <a:p>
            <a:pPr marL="0" indent="0" algn="ctr">
              <a:buNone/>
            </a:pPr>
            <a:r>
              <a:rPr lang="en-US" sz="1500" dirty="0">
                <a:solidFill>
                  <a:srgbClr val="1F2A30"/>
                </a:solidFill>
                <a:latin typeface="Calibri" pitchFamily="34" charset="0"/>
                <a:ea typeface="Calibri" pitchFamily="34" charset="-122"/>
                <a:cs typeface="Calibri" pitchFamily="34" charset="-120"/>
              </a:rPr>
              <a:t>Meetings</a:t>
            </a:r>
            <a:endParaRPr lang="en-US" sz="1500" dirty="0"/>
          </a:p>
        </p:txBody>
      </p:sp>
      <p:sp>
        <p:nvSpPr>
          <p:cNvPr id="10" name="Text 7"/>
          <p:cNvSpPr/>
          <p:nvPr/>
        </p:nvSpPr>
        <p:spPr>
          <a:xfrm>
            <a:off x="3383280" y="3474720"/>
            <a:ext cx="2286000" cy="594360"/>
          </a:xfrm>
          <a:prstGeom prst="roundRect">
            <a:avLst>
              <a:gd name="adj" fmla="val 15385"/>
            </a:avLst>
          </a:prstGeom>
          <a:solidFill>
            <a:srgbClr val="EEF5F4"/>
          </a:solidFill>
          <a:ln>
            <a:solidFill>
              <a:srgbClr val="EEF5F4"/>
            </a:solidFill>
          </a:ln>
        </p:spPr>
        <p:txBody>
          <a:bodyPr wrap="square" lIns="0" tIns="0" rIns="0" bIns="0" rtlCol="0" anchor="ctr"/>
          <a:lstStyle/>
          <a:p>
            <a:pPr marL="0" indent="0" algn="ctr">
              <a:buNone/>
            </a:pPr>
            <a:r>
              <a:rPr lang="en-US" sz="1500" dirty="0">
                <a:solidFill>
                  <a:srgbClr val="1F2A30"/>
                </a:solidFill>
                <a:latin typeface="Calibri" pitchFamily="34" charset="0"/>
                <a:ea typeface="Calibri" pitchFamily="34" charset="-122"/>
                <a:cs typeface="Calibri" pitchFamily="34" charset="-120"/>
              </a:rPr>
              <a:t>Negotiations</a:t>
            </a:r>
            <a:endParaRPr lang="en-US" sz="1500" dirty="0"/>
          </a:p>
        </p:txBody>
      </p:sp>
      <p:sp>
        <p:nvSpPr>
          <p:cNvPr id="11" name="Text 8"/>
          <p:cNvSpPr/>
          <p:nvPr/>
        </p:nvSpPr>
        <p:spPr>
          <a:xfrm>
            <a:off x="914400" y="4251960"/>
            <a:ext cx="2286000" cy="594360"/>
          </a:xfrm>
          <a:prstGeom prst="roundRect">
            <a:avLst>
              <a:gd name="adj" fmla="val 15385"/>
            </a:avLst>
          </a:prstGeom>
          <a:solidFill>
            <a:srgbClr val="EEF5F4"/>
          </a:solidFill>
          <a:ln>
            <a:solidFill>
              <a:srgbClr val="EEF5F4"/>
            </a:solidFill>
          </a:ln>
        </p:spPr>
        <p:txBody>
          <a:bodyPr wrap="square" lIns="0" tIns="0" rIns="0" bIns="0" rtlCol="0" anchor="ctr"/>
          <a:lstStyle/>
          <a:p>
            <a:pPr marL="0" indent="0" algn="ctr">
              <a:buNone/>
            </a:pPr>
            <a:r>
              <a:rPr lang="en-US" sz="1500" dirty="0">
                <a:solidFill>
                  <a:srgbClr val="1F2A30"/>
                </a:solidFill>
                <a:latin typeface="Calibri" pitchFamily="34" charset="0"/>
                <a:ea typeface="Calibri" pitchFamily="34" charset="-122"/>
                <a:cs typeface="Calibri" pitchFamily="34" charset="-120"/>
              </a:rPr>
              <a:t>Reports</a:t>
            </a:r>
            <a:endParaRPr lang="en-US" sz="1500" dirty="0"/>
          </a:p>
        </p:txBody>
      </p:sp>
      <p:sp>
        <p:nvSpPr>
          <p:cNvPr id="12" name="Text 9"/>
          <p:cNvSpPr/>
          <p:nvPr/>
        </p:nvSpPr>
        <p:spPr>
          <a:xfrm>
            <a:off x="3383280" y="4251960"/>
            <a:ext cx="2286000" cy="594360"/>
          </a:xfrm>
          <a:prstGeom prst="roundRect">
            <a:avLst>
              <a:gd name="adj" fmla="val 15385"/>
            </a:avLst>
          </a:prstGeom>
          <a:solidFill>
            <a:srgbClr val="EEF5F4"/>
          </a:solidFill>
          <a:ln>
            <a:solidFill>
              <a:srgbClr val="EEF5F4"/>
            </a:solidFill>
          </a:ln>
        </p:spPr>
        <p:txBody>
          <a:bodyPr wrap="square" lIns="0" tIns="0" rIns="0" bIns="0" rtlCol="0" anchor="ctr"/>
          <a:lstStyle/>
          <a:p>
            <a:pPr marL="0" indent="0" algn="ctr">
              <a:buNone/>
            </a:pPr>
            <a:r>
              <a:rPr lang="en-US" sz="1500" dirty="0">
                <a:solidFill>
                  <a:srgbClr val="1F2A30"/>
                </a:solidFill>
                <a:latin typeface="Calibri" pitchFamily="34" charset="0"/>
                <a:ea typeface="Calibri" pitchFamily="34" charset="-122"/>
                <a:cs typeface="Calibri" pitchFamily="34" charset="-120"/>
              </a:rPr>
              <a:t>Customer communication</a:t>
            </a:r>
            <a:endParaRPr lang="en-US" sz="1500" dirty="0"/>
          </a:p>
        </p:txBody>
      </p:sp>
      <p:sp>
        <p:nvSpPr>
          <p:cNvPr id="13" name="Card"/>
          <p:cNvSpPr/>
          <p:nvPr/>
        </p:nvSpPr>
        <p:spPr>
          <a:xfrm>
            <a:off x="6217920" y="2194560"/>
            <a:ext cx="5394960" cy="2971800"/>
          </a:xfrm>
          <a:prstGeom prst="roundRect">
            <a:avLst>
              <a:gd name="adj" fmla="val 3692"/>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4" name="Icon circle"/>
          <p:cNvSpPr/>
          <p:nvPr/>
        </p:nvSpPr>
        <p:spPr>
          <a:xfrm>
            <a:off x="6537960" y="2423160"/>
            <a:ext cx="777240" cy="777240"/>
          </a:xfrm>
          <a:prstGeom prst="ellipse">
            <a:avLst/>
          </a:prstGeom>
          <a:solidFill>
            <a:srgbClr val="D9674A"/>
          </a:solidFill>
          <a:ln w="12700">
            <a:solidFill>
              <a:srgbClr val="D9674A"/>
            </a:solidFill>
            <a:prstDash val="solid"/>
          </a:ln>
        </p:spPr>
        <p:txBody>
          <a:bodyPr/>
          <a:lstStyle/>
          <a:p>
            <a:endParaRPr lang="el-GR"/>
          </a:p>
        </p:txBody>
      </p:sp>
      <p:pic>
        <p:nvPicPr>
          <p:cNvPr id="15" name="Icon" descr="preencoded.png"/>
          <p:cNvPicPr>
            <a:picLocks noChangeAspect="1"/>
          </p:cNvPicPr>
          <p:nvPr/>
        </p:nvPicPr>
        <p:blipFill>
          <a:blip r:embed="rId4"/>
          <a:stretch>
            <a:fillRect/>
          </a:stretch>
        </p:blipFill>
        <p:spPr>
          <a:xfrm>
            <a:off x="6740042" y="2625242"/>
            <a:ext cx="373075" cy="373075"/>
          </a:xfrm>
          <a:prstGeom prst="rect">
            <a:avLst/>
          </a:prstGeom>
        </p:spPr>
      </p:pic>
      <p:sp>
        <p:nvSpPr>
          <p:cNvPr id="16" name="Text 12"/>
          <p:cNvSpPr txBox="1"/>
          <p:nvPr/>
        </p:nvSpPr>
        <p:spPr>
          <a:xfrm>
            <a:off x="7543800" y="2423160"/>
            <a:ext cx="3657600" cy="777240"/>
          </a:xfrm>
          <a:prstGeom prst="rect">
            <a:avLst/>
          </a:prstGeom>
          <a:noFill/>
          <a:ln/>
        </p:spPr>
        <p:txBody>
          <a:bodyPr wrap="square" lIns="0" tIns="0" rIns="0" bIns="0" rtlCol="0" anchor="ctr"/>
          <a:lstStyle/>
          <a:p>
            <a:pPr marL="0" indent="0">
              <a:buNone/>
            </a:pPr>
            <a:r>
              <a:rPr lang="en-US" sz="2400" b="1" dirty="0">
                <a:solidFill>
                  <a:srgbClr val="0E3B43"/>
                </a:solidFill>
                <a:latin typeface="Cambria" pitchFamily="34" charset="0"/>
                <a:ea typeface="Cambria" pitchFamily="34" charset="-122"/>
                <a:cs typeface="Cambria" pitchFamily="34" charset="-120"/>
              </a:rPr>
              <a:t>Tourism</a:t>
            </a:r>
            <a:endParaRPr lang="en-US" sz="2400" dirty="0"/>
          </a:p>
        </p:txBody>
      </p:sp>
      <p:sp>
        <p:nvSpPr>
          <p:cNvPr id="17" name="Text 13"/>
          <p:cNvSpPr/>
          <p:nvPr/>
        </p:nvSpPr>
        <p:spPr>
          <a:xfrm>
            <a:off x="6583680" y="3474720"/>
            <a:ext cx="2286000" cy="594360"/>
          </a:xfrm>
          <a:prstGeom prst="roundRect">
            <a:avLst>
              <a:gd name="adj" fmla="val 15385"/>
            </a:avLst>
          </a:prstGeom>
          <a:solidFill>
            <a:srgbClr val="FBEBE6"/>
          </a:solidFill>
          <a:ln>
            <a:solidFill>
              <a:srgbClr val="FBEBE6"/>
            </a:solidFill>
          </a:ln>
        </p:spPr>
        <p:txBody>
          <a:bodyPr wrap="square" lIns="0" tIns="0" rIns="0" bIns="0" rtlCol="0" anchor="ctr"/>
          <a:lstStyle/>
          <a:p>
            <a:pPr marL="0" indent="0" algn="ctr">
              <a:buNone/>
            </a:pPr>
            <a:r>
              <a:rPr lang="en-US" sz="1500" dirty="0">
                <a:solidFill>
                  <a:srgbClr val="1F2A30"/>
                </a:solidFill>
                <a:latin typeface="Calibri" pitchFamily="34" charset="0"/>
                <a:ea typeface="Calibri" pitchFamily="34" charset="-122"/>
                <a:cs typeface="Calibri" pitchFamily="34" charset="-120"/>
              </a:rPr>
              <a:t>Reservations</a:t>
            </a:r>
            <a:endParaRPr lang="en-US" sz="1500" dirty="0"/>
          </a:p>
        </p:txBody>
      </p:sp>
      <p:sp>
        <p:nvSpPr>
          <p:cNvPr id="18" name="Text 14"/>
          <p:cNvSpPr/>
          <p:nvPr/>
        </p:nvSpPr>
        <p:spPr>
          <a:xfrm>
            <a:off x="9052560" y="3474720"/>
            <a:ext cx="2286000" cy="594360"/>
          </a:xfrm>
          <a:prstGeom prst="roundRect">
            <a:avLst>
              <a:gd name="adj" fmla="val 15385"/>
            </a:avLst>
          </a:prstGeom>
          <a:solidFill>
            <a:srgbClr val="FBEBE6"/>
          </a:solidFill>
          <a:ln>
            <a:solidFill>
              <a:srgbClr val="FBEBE6"/>
            </a:solidFill>
          </a:ln>
        </p:spPr>
        <p:txBody>
          <a:bodyPr wrap="square" lIns="0" tIns="0" rIns="0" bIns="0" rtlCol="0" anchor="ctr"/>
          <a:lstStyle/>
          <a:p>
            <a:pPr marL="0" indent="0" algn="ctr">
              <a:buNone/>
            </a:pPr>
            <a:r>
              <a:rPr lang="en-US" sz="1500" dirty="0">
                <a:solidFill>
                  <a:srgbClr val="1F2A30"/>
                </a:solidFill>
                <a:latin typeface="Calibri" pitchFamily="34" charset="0"/>
                <a:ea typeface="Calibri" pitchFamily="34" charset="-122"/>
                <a:cs typeface="Calibri" pitchFamily="34" charset="-120"/>
              </a:rPr>
              <a:t>Guest enquiries</a:t>
            </a:r>
            <a:endParaRPr lang="en-US" sz="1500" dirty="0"/>
          </a:p>
        </p:txBody>
      </p:sp>
      <p:sp>
        <p:nvSpPr>
          <p:cNvPr id="19" name="Text 15"/>
          <p:cNvSpPr/>
          <p:nvPr/>
        </p:nvSpPr>
        <p:spPr>
          <a:xfrm>
            <a:off x="6583680" y="4251960"/>
            <a:ext cx="2286000" cy="594360"/>
          </a:xfrm>
          <a:prstGeom prst="roundRect">
            <a:avLst>
              <a:gd name="adj" fmla="val 15385"/>
            </a:avLst>
          </a:prstGeom>
          <a:solidFill>
            <a:srgbClr val="FBEBE6"/>
          </a:solidFill>
          <a:ln>
            <a:solidFill>
              <a:srgbClr val="FBEBE6"/>
            </a:solidFill>
          </a:ln>
        </p:spPr>
        <p:txBody>
          <a:bodyPr wrap="square" lIns="0" tIns="0" rIns="0" bIns="0" rtlCol="0" anchor="ctr"/>
          <a:lstStyle/>
          <a:p>
            <a:pPr marL="0" indent="0" algn="ctr">
              <a:buNone/>
            </a:pPr>
            <a:r>
              <a:rPr lang="en-US" sz="1500" dirty="0">
                <a:solidFill>
                  <a:srgbClr val="1F2A30"/>
                </a:solidFill>
                <a:latin typeface="Calibri" pitchFamily="34" charset="0"/>
                <a:ea typeface="Calibri" pitchFamily="34" charset="-122"/>
                <a:cs typeface="Calibri" pitchFamily="34" charset="-120"/>
              </a:rPr>
              <a:t>Complaints</a:t>
            </a:r>
            <a:endParaRPr lang="en-US" sz="1500" dirty="0"/>
          </a:p>
        </p:txBody>
      </p:sp>
      <p:sp>
        <p:nvSpPr>
          <p:cNvPr id="20" name="Text 16"/>
          <p:cNvSpPr/>
          <p:nvPr/>
        </p:nvSpPr>
        <p:spPr>
          <a:xfrm>
            <a:off x="9052560" y="4251960"/>
            <a:ext cx="2286000" cy="594360"/>
          </a:xfrm>
          <a:prstGeom prst="roundRect">
            <a:avLst>
              <a:gd name="adj" fmla="val 15385"/>
            </a:avLst>
          </a:prstGeom>
          <a:solidFill>
            <a:srgbClr val="FBEBE6"/>
          </a:solidFill>
          <a:ln>
            <a:solidFill>
              <a:srgbClr val="FBEBE6"/>
            </a:solidFill>
          </a:ln>
        </p:spPr>
        <p:txBody>
          <a:bodyPr wrap="square" lIns="0" tIns="0" rIns="0" bIns="0" rtlCol="0" anchor="ctr"/>
          <a:lstStyle/>
          <a:p>
            <a:pPr marL="0" indent="0" algn="ctr">
              <a:buNone/>
            </a:pPr>
            <a:r>
              <a:rPr lang="en-US" sz="1500" dirty="0">
                <a:solidFill>
                  <a:srgbClr val="1F2A30"/>
                </a:solidFill>
                <a:latin typeface="Calibri" pitchFamily="34" charset="0"/>
                <a:ea typeface="Calibri" pitchFamily="34" charset="-122"/>
                <a:cs typeface="Calibri" pitchFamily="34" charset="-120"/>
              </a:rPr>
              <a:t>Itineraries</a:t>
            </a:r>
            <a:endParaRPr lang="en-US" sz="1500" dirty="0"/>
          </a:p>
        </p:txBody>
      </p:sp>
      <p:sp>
        <p:nvSpPr>
          <p:cNvPr id="21" name="Callout"/>
          <p:cNvSpPr/>
          <p:nvPr/>
        </p:nvSpPr>
        <p:spPr>
          <a:xfrm>
            <a:off x="548640" y="5440680"/>
            <a:ext cx="11064240" cy="731520"/>
          </a:xfrm>
          <a:prstGeom prst="roundRect">
            <a:avLst>
              <a:gd name="adj" fmla="val 15000"/>
            </a:avLst>
          </a:prstGeom>
          <a:solidFill>
            <a:srgbClr val="EEF5F4"/>
          </a:solidFill>
          <a:ln w="12700">
            <a:solidFill>
              <a:srgbClr val="EEF5F4"/>
            </a:solidFill>
            <a:prstDash val="solid"/>
          </a:ln>
        </p:spPr>
        <p:txBody>
          <a:bodyPr/>
          <a:lstStyle/>
          <a:p>
            <a:endParaRPr lang="el-GR"/>
          </a:p>
        </p:txBody>
      </p:sp>
      <p:sp>
        <p:nvSpPr>
          <p:cNvPr id="22" name="Text 18"/>
          <p:cNvSpPr txBox="1"/>
          <p:nvPr/>
        </p:nvSpPr>
        <p:spPr>
          <a:xfrm>
            <a:off x="822960" y="5440680"/>
            <a:ext cx="10515600" cy="731520"/>
          </a:xfrm>
          <a:prstGeom prst="rect">
            <a:avLst/>
          </a:prstGeom>
          <a:noFill/>
          <a:ln/>
        </p:spPr>
        <p:txBody>
          <a:bodyPr wrap="square" lIns="0" tIns="0" rIns="0" bIns="0" rtlCol="0" anchor="ctr"/>
          <a:lstStyle/>
          <a:p>
            <a:pPr marL="0" indent="0">
              <a:buNone/>
            </a:pPr>
            <a:r>
              <a:rPr lang="en-US" sz="1800" b="1" dirty="0">
                <a:solidFill>
                  <a:srgbClr val="1A7F86"/>
                </a:solidFill>
                <a:latin typeface="Calibri" pitchFamily="34" charset="0"/>
                <a:ea typeface="Calibri" pitchFamily="34" charset="-122"/>
                <a:cs typeface="Calibri" pitchFamily="34" charset="-120"/>
              </a:rPr>
              <a:t>Think:  </a:t>
            </a:r>
            <a:r>
              <a:rPr lang="en-US" sz="1800" dirty="0">
                <a:solidFill>
                  <a:srgbClr val="1F2A30"/>
                </a:solidFill>
                <a:latin typeface="Calibri" pitchFamily="34" charset="0"/>
                <a:ea typeface="Calibri" pitchFamily="34" charset="-122"/>
                <a:cs typeface="Calibri" pitchFamily="34" charset="-120"/>
              </a:rPr>
              <a:t>What English tasks might you face in your future career?</a:t>
            </a:r>
            <a:endParaRPr lang="en-US" sz="1800" dirty="0"/>
          </a:p>
        </p:txBody>
      </p:sp>
      <p:sp>
        <p:nvSpPr>
          <p:cNvPr id="23" name="Text 19"/>
          <p:cNvSpPr txBox="1"/>
          <p:nvPr/>
        </p:nvSpPr>
        <p:spPr>
          <a:xfrm>
            <a:off x="548640" y="6355080"/>
            <a:ext cx="10058400" cy="320040"/>
          </a:xfrm>
          <a:prstGeom prst="rect">
            <a:avLst/>
          </a:prstGeom>
          <a:noFill/>
          <a:ln/>
        </p:spPr>
        <p:txBody>
          <a:bodyPr wrap="square" lIns="0" tIns="0" rIns="0" bIns="0" rtlCol="0" anchor="ctr"/>
          <a:lstStyle/>
          <a:p>
            <a:pPr marL="0" indent="0">
              <a:buNone/>
            </a:pPr>
            <a:r>
              <a:rPr lang="en-US" sz="1100" i="1" dirty="0">
                <a:solidFill>
                  <a:srgbClr val="5E6E75"/>
                </a:solidFill>
                <a:latin typeface="Calibri" pitchFamily="34" charset="0"/>
                <a:ea typeface="Calibri" pitchFamily="34" charset="-122"/>
                <a:cs typeface="Calibri" pitchFamily="34" charset="-120"/>
              </a:rPr>
              <a:t>ESP: needs · context · genres · skills</a:t>
            </a:r>
            <a:endParaRPr lang="en-US" sz="11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1A7F86"/>
                </a:solidFill>
                <a:latin typeface="Calibri" pitchFamily="34" charset="0"/>
                <a:ea typeface="Calibri" pitchFamily="34" charset="-122"/>
                <a:cs typeface="Calibri" pitchFamily="34" charset="-120"/>
              </a:rPr>
              <a:t>PART 2 · ENGLISH WITH A PURPOSE</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EAP: English for Academic Purposes</a:t>
            </a:r>
            <a:endParaRPr lang="en-US" sz="3400" dirty="0"/>
          </a:p>
        </p:txBody>
      </p:sp>
      <p:sp>
        <p:nvSpPr>
          <p:cNvPr id="4" name="Card"/>
          <p:cNvSpPr/>
          <p:nvPr/>
        </p:nvSpPr>
        <p:spPr>
          <a:xfrm>
            <a:off x="548640" y="1691640"/>
            <a:ext cx="2606040" cy="3291840"/>
          </a:xfrm>
          <a:prstGeom prst="roundRect">
            <a:avLst>
              <a:gd name="adj" fmla="val 4211"/>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5" name="Icon circle"/>
          <p:cNvSpPr/>
          <p:nvPr/>
        </p:nvSpPr>
        <p:spPr>
          <a:xfrm>
            <a:off x="1348740" y="2011680"/>
            <a:ext cx="1005840" cy="1005840"/>
          </a:xfrm>
          <a:prstGeom prst="ellipse">
            <a:avLst/>
          </a:prstGeom>
          <a:solidFill>
            <a:srgbClr val="1A7F86"/>
          </a:solidFill>
          <a:ln w="12700">
            <a:solidFill>
              <a:srgbClr val="1A7F86"/>
            </a:solidFill>
            <a:prstDash val="solid"/>
          </a:ln>
        </p:spPr>
        <p:txBody>
          <a:bodyPr/>
          <a:lstStyle/>
          <a:p>
            <a:endParaRPr lang="el-GR"/>
          </a:p>
        </p:txBody>
      </p:sp>
      <p:pic>
        <p:nvPicPr>
          <p:cNvPr id="6" name="Icon" descr="preencoded.png"/>
          <p:cNvPicPr>
            <a:picLocks noChangeAspect="1"/>
          </p:cNvPicPr>
          <p:nvPr/>
        </p:nvPicPr>
        <p:blipFill>
          <a:blip r:embed="rId3"/>
          <a:stretch>
            <a:fillRect/>
          </a:stretch>
        </p:blipFill>
        <p:spPr>
          <a:xfrm>
            <a:off x="1610258" y="2273198"/>
            <a:ext cx="482803" cy="482803"/>
          </a:xfrm>
          <a:prstGeom prst="rect">
            <a:avLst/>
          </a:prstGeom>
        </p:spPr>
      </p:pic>
      <p:sp>
        <p:nvSpPr>
          <p:cNvPr id="7" name="Text 4"/>
          <p:cNvSpPr txBox="1"/>
          <p:nvPr/>
        </p:nvSpPr>
        <p:spPr>
          <a:xfrm>
            <a:off x="731520" y="3200400"/>
            <a:ext cx="2240280" cy="457200"/>
          </a:xfrm>
          <a:prstGeom prst="rect">
            <a:avLst/>
          </a:prstGeom>
          <a:noFill/>
          <a:ln/>
        </p:spPr>
        <p:txBody>
          <a:bodyPr wrap="square" lIns="0" tIns="0" rIns="0" bIns="0" rtlCol="0" anchor="ctr"/>
          <a:lstStyle/>
          <a:p>
            <a:pPr marL="0" indent="0" algn="ctr">
              <a:buNone/>
            </a:pPr>
            <a:r>
              <a:rPr lang="en-US" sz="2100" b="1" dirty="0">
                <a:solidFill>
                  <a:srgbClr val="0E3B43"/>
                </a:solidFill>
                <a:latin typeface="Cambria" pitchFamily="34" charset="0"/>
                <a:ea typeface="Cambria" pitchFamily="34" charset="-122"/>
                <a:cs typeface="Cambria" pitchFamily="34" charset="-120"/>
              </a:rPr>
              <a:t>Reading</a:t>
            </a:r>
            <a:endParaRPr lang="en-US" sz="2100" dirty="0"/>
          </a:p>
        </p:txBody>
      </p:sp>
      <p:sp>
        <p:nvSpPr>
          <p:cNvPr id="8" name="Text 5"/>
          <p:cNvSpPr txBox="1"/>
          <p:nvPr/>
        </p:nvSpPr>
        <p:spPr>
          <a:xfrm>
            <a:off x="777240" y="3703320"/>
            <a:ext cx="2148840" cy="1097280"/>
          </a:xfrm>
          <a:prstGeom prst="rect">
            <a:avLst/>
          </a:prstGeom>
          <a:noFill/>
          <a:ln/>
        </p:spPr>
        <p:txBody>
          <a:bodyPr wrap="square" lIns="0" tIns="0" rIns="0" bIns="0" rtlCol="0" anchor="t"/>
          <a:lstStyle/>
          <a:p>
            <a:pPr marL="0" indent="0" algn="ctr">
              <a:buNone/>
            </a:pPr>
            <a:r>
              <a:rPr lang="en-US" sz="1600" dirty="0">
                <a:solidFill>
                  <a:srgbClr val="5E6E75"/>
                </a:solidFill>
                <a:latin typeface="Calibri" pitchFamily="34" charset="0"/>
                <a:ea typeface="Calibri" pitchFamily="34" charset="-122"/>
                <a:cs typeface="Calibri" pitchFamily="34" charset="-120"/>
              </a:rPr>
              <a:t>Journal articles and textbooks</a:t>
            </a:r>
            <a:endParaRPr lang="en-US" sz="1600" dirty="0"/>
          </a:p>
        </p:txBody>
      </p:sp>
      <p:sp>
        <p:nvSpPr>
          <p:cNvPr id="9" name="Card"/>
          <p:cNvSpPr/>
          <p:nvPr/>
        </p:nvSpPr>
        <p:spPr>
          <a:xfrm>
            <a:off x="3367735" y="1691640"/>
            <a:ext cx="2606040" cy="3291840"/>
          </a:xfrm>
          <a:prstGeom prst="roundRect">
            <a:avLst>
              <a:gd name="adj" fmla="val 4211"/>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0" name="Icon circle"/>
          <p:cNvSpPr/>
          <p:nvPr/>
        </p:nvSpPr>
        <p:spPr>
          <a:xfrm>
            <a:off x="4167835" y="2011680"/>
            <a:ext cx="1005840" cy="1005840"/>
          </a:xfrm>
          <a:prstGeom prst="ellipse">
            <a:avLst/>
          </a:prstGeom>
          <a:solidFill>
            <a:srgbClr val="D9674A"/>
          </a:solidFill>
          <a:ln w="12700">
            <a:solidFill>
              <a:srgbClr val="D9674A"/>
            </a:solidFill>
            <a:prstDash val="solid"/>
          </a:ln>
        </p:spPr>
        <p:txBody>
          <a:bodyPr/>
          <a:lstStyle/>
          <a:p>
            <a:endParaRPr lang="el-GR"/>
          </a:p>
        </p:txBody>
      </p:sp>
      <p:pic>
        <p:nvPicPr>
          <p:cNvPr id="11" name="Icon" descr="preencoded.png"/>
          <p:cNvPicPr>
            <a:picLocks noChangeAspect="1"/>
          </p:cNvPicPr>
          <p:nvPr/>
        </p:nvPicPr>
        <p:blipFill>
          <a:blip r:embed="rId4"/>
          <a:stretch>
            <a:fillRect/>
          </a:stretch>
        </p:blipFill>
        <p:spPr>
          <a:xfrm>
            <a:off x="4429354" y="2273198"/>
            <a:ext cx="482803" cy="482803"/>
          </a:xfrm>
          <a:prstGeom prst="rect">
            <a:avLst/>
          </a:prstGeom>
        </p:spPr>
      </p:pic>
      <p:sp>
        <p:nvSpPr>
          <p:cNvPr id="12" name="Text 8"/>
          <p:cNvSpPr txBox="1"/>
          <p:nvPr/>
        </p:nvSpPr>
        <p:spPr>
          <a:xfrm>
            <a:off x="3550615" y="3200400"/>
            <a:ext cx="2240280" cy="457200"/>
          </a:xfrm>
          <a:prstGeom prst="rect">
            <a:avLst/>
          </a:prstGeom>
          <a:noFill/>
          <a:ln/>
        </p:spPr>
        <p:txBody>
          <a:bodyPr wrap="square" lIns="0" tIns="0" rIns="0" bIns="0" rtlCol="0" anchor="ctr"/>
          <a:lstStyle/>
          <a:p>
            <a:pPr marL="0" indent="0" algn="ctr">
              <a:buNone/>
            </a:pPr>
            <a:r>
              <a:rPr lang="en-US" sz="2100" b="1" dirty="0">
                <a:solidFill>
                  <a:srgbClr val="0E3B43"/>
                </a:solidFill>
                <a:latin typeface="Cambria" pitchFamily="34" charset="0"/>
                <a:ea typeface="Cambria" pitchFamily="34" charset="-122"/>
                <a:cs typeface="Cambria" pitchFamily="34" charset="-120"/>
              </a:rPr>
              <a:t>Listening</a:t>
            </a:r>
            <a:endParaRPr lang="en-US" sz="2100" dirty="0"/>
          </a:p>
        </p:txBody>
      </p:sp>
      <p:sp>
        <p:nvSpPr>
          <p:cNvPr id="13" name="Text 9"/>
          <p:cNvSpPr txBox="1"/>
          <p:nvPr/>
        </p:nvSpPr>
        <p:spPr>
          <a:xfrm>
            <a:off x="3596335" y="3703320"/>
            <a:ext cx="2148840" cy="1097280"/>
          </a:xfrm>
          <a:prstGeom prst="rect">
            <a:avLst/>
          </a:prstGeom>
          <a:noFill/>
          <a:ln/>
        </p:spPr>
        <p:txBody>
          <a:bodyPr wrap="square" lIns="0" tIns="0" rIns="0" bIns="0" rtlCol="0" anchor="t"/>
          <a:lstStyle/>
          <a:p>
            <a:pPr marL="0" indent="0" algn="ctr">
              <a:buNone/>
            </a:pPr>
            <a:r>
              <a:rPr lang="en-US" sz="1600" dirty="0">
                <a:solidFill>
                  <a:srgbClr val="5E6E75"/>
                </a:solidFill>
                <a:latin typeface="Calibri" pitchFamily="34" charset="0"/>
                <a:ea typeface="Calibri" pitchFamily="34" charset="-122"/>
                <a:cs typeface="Calibri" pitchFamily="34" charset="-120"/>
              </a:rPr>
              <a:t>Following lectures and taking notes</a:t>
            </a:r>
            <a:endParaRPr lang="en-US" sz="1600" dirty="0"/>
          </a:p>
        </p:txBody>
      </p:sp>
      <p:sp>
        <p:nvSpPr>
          <p:cNvPr id="14" name="Card"/>
          <p:cNvSpPr/>
          <p:nvPr/>
        </p:nvSpPr>
        <p:spPr>
          <a:xfrm>
            <a:off x="6186830" y="1691640"/>
            <a:ext cx="2606040" cy="3291840"/>
          </a:xfrm>
          <a:prstGeom prst="roundRect">
            <a:avLst>
              <a:gd name="adj" fmla="val 4211"/>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5" name="Icon circle"/>
          <p:cNvSpPr/>
          <p:nvPr/>
        </p:nvSpPr>
        <p:spPr>
          <a:xfrm>
            <a:off x="6986930" y="2011680"/>
            <a:ext cx="1005840" cy="1005840"/>
          </a:xfrm>
          <a:prstGeom prst="ellipse">
            <a:avLst/>
          </a:prstGeom>
          <a:solidFill>
            <a:srgbClr val="1A7F86"/>
          </a:solidFill>
          <a:ln w="12700">
            <a:solidFill>
              <a:srgbClr val="1A7F86"/>
            </a:solidFill>
            <a:prstDash val="solid"/>
          </a:ln>
        </p:spPr>
        <p:txBody>
          <a:bodyPr/>
          <a:lstStyle/>
          <a:p>
            <a:endParaRPr lang="el-GR"/>
          </a:p>
        </p:txBody>
      </p:sp>
      <p:pic>
        <p:nvPicPr>
          <p:cNvPr id="16" name="Icon" descr="preencoded.png"/>
          <p:cNvPicPr>
            <a:picLocks noChangeAspect="1"/>
          </p:cNvPicPr>
          <p:nvPr/>
        </p:nvPicPr>
        <p:blipFill>
          <a:blip r:embed="rId5"/>
          <a:stretch>
            <a:fillRect/>
          </a:stretch>
        </p:blipFill>
        <p:spPr>
          <a:xfrm>
            <a:off x="7248449" y="2273198"/>
            <a:ext cx="482803" cy="482803"/>
          </a:xfrm>
          <a:prstGeom prst="rect">
            <a:avLst/>
          </a:prstGeom>
        </p:spPr>
      </p:pic>
      <p:sp>
        <p:nvSpPr>
          <p:cNvPr id="17" name="Text 12"/>
          <p:cNvSpPr txBox="1"/>
          <p:nvPr/>
        </p:nvSpPr>
        <p:spPr>
          <a:xfrm>
            <a:off x="6369710" y="3200400"/>
            <a:ext cx="2240280" cy="457200"/>
          </a:xfrm>
          <a:prstGeom prst="rect">
            <a:avLst/>
          </a:prstGeom>
          <a:noFill/>
          <a:ln/>
        </p:spPr>
        <p:txBody>
          <a:bodyPr wrap="square" lIns="0" tIns="0" rIns="0" bIns="0" rtlCol="0" anchor="ctr"/>
          <a:lstStyle/>
          <a:p>
            <a:pPr marL="0" indent="0" algn="ctr">
              <a:buNone/>
            </a:pPr>
            <a:r>
              <a:rPr lang="en-US" sz="2100" b="1" dirty="0">
                <a:solidFill>
                  <a:srgbClr val="0E3B43"/>
                </a:solidFill>
                <a:latin typeface="Cambria" pitchFamily="34" charset="0"/>
                <a:ea typeface="Cambria" pitchFamily="34" charset="-122"/>
                <a:cs typeface="Cambria" pitchFamily="34" charset="-120"/>
              </a:rPr>
              <a:t>Writing</a:t>
            </a:r>
            <a:endParaRPr lang="en-US" sz="2100" dirty="0"/>
          </a:p>
        </p:txBody>
      </p:sp>
      <p:sp>
        <p:nvSpPr>
          <p:cNvPr id="18" name="Text 13"/>
          <p:cNvSpPr txBox="1"/>
          <p:nvPr/>
        </p:nvSpPr>
        <p:spPr>
          <a:xfrm>
            <a:off x="6415430" y="3703320"/>
            <a:ext cx="2148840" cy="1097280"/>
          </a:xfrm>
          <a:prstGeom prst="rect">
            <a:avLst/>
          </a:prstGeom>
          <a:noFill/>
          <a:ln/>
        </p:spPr>
        <p:txBody>
          <a:bodyPr wrap="square" lIns="0" tIns="0" rIns="0" bIns="0" rtlCol="0" anchor="t"/>
          <a:lstStyle/>
          <a:p>
            <a:pPr marL="0" indent="0" algn="ctr">
              <a:buNone/>
            </a:pPr>
            <a:r>
              <a:rPr lang="en-US" sz="1600" dirty="0">
                <a:solidFill>
                  <a:srgbClr val="5E6E75"/>
                </a:solidFill>
                <a:latin typeface="Calibri" pitchFamily="34" charset="0"/>
                <a:ea typeface="Calibri" pitchFamily="34" charset="-122"/>
                <a:cs typeface="Calibri" pitchFamily="34" charset="-120"/>
              </a:rPr>
              <a:t>Assignments, reports and research projects</a:t>
            </a:r>
            <a:endParaRPr lang="en-US" sz="1600" dirty="0"/>
          </a:p>
        </p:txBody>
      </p:sp>
      <p:sp>
        <p:nvSpPr>
          <p:cNvPr id="19" name="Card"/>
          <p:cNvSpPr/>
          <p:nvPr/>
        </p:nvSpPr>
        <p:spPr>
          <a:xfrm>
            <a:off x="9005926" y="1691640"/>
            <a:ext cx="2606040" cy="3291840"/>
          </a:xfrm>
          <a:prstGeom prst="roundRect">
            <a:avLst>
              <a:gd name="adj" fmla="val 4211"/>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20" name="Icon circle"/>
          <p:cNvSpPr/>
          <p:nvPr/>
        </p:nvSpPr>
        <p:spPr>
          <a:xfrm>
            <a:off x="9806026" y="2011680"/>
            <a:ext cx="1005840" cy="1005840"/>
          </a:xfrm>
          <a:prstGeom prst="ellipse">
            <a:avLst/>
          </a:prstGeom>
          <a:solidFill>
            <a:srgbClr val="D9674A"/>
          </a:solidFill>
          <a:ln w="12700">
            <a:solidFill>
              <a:srgbClr val="D9674A"/>
            </a:solidFill>
            <a:prstDash val="solid"/>
          </a:ln>
        </p:spPr>
        <p:txBody>
          <a:bodyPr/>
          <a:lstStyle/>
          <a:p>
            <a:endParaRPr lang="el-GR"/>
          </a:p>
        </p:txBody>
      </p:sp>
      <p:pic>
        <p:nvPicPr>
          <p:cNvPr id="21" name="Icon" descr="preencoded.png"/>
          <p:cNvPicPr>
            <a:picLocks noChangeAspect="1"/>
          </p:cNvPicPr>
          <p:nvPr/>
        </p:nvPicPr>
        <p:blipFill>
          <a:blip r:embed="rId6"/>
          <a:stretch>
            <a:fillRect/>
          </a:stretch>
        </p:blipFill>
        <p:spPr>
          <a:xfrm>
            <a:off x="10067544" y="2273198"/>
            <a:ext cx="482803" cy="482803"/>
          </a:xfrm>
          <a:prstGeom prst="rect">
            <a:avLst/>
          </a:prstGeom>
        </p:spPr>
      </p:pic>
      <p:sp>
        <p:nvSpPr>
          <p:cNvPr id="22" name="Text 16"/>
          <p:cNvSpPr txBox="1"/>
          <p:nvPr/>
        </p:nvSpPr>
        <p:spPr>
          <a:xfrm>
            <a:off x="9188806" y="3200400"/>
            <a:ext cx="2240280" cy="457200"/>
          </a:xfrm>
          <a:prstGeom prst="rect">
            <a:avLst/>
          </a:prstGeom>
          <a:noFill/>
          <a:ln/>
        </p:spPr>
        <p:txBody>
          <a:bodyPr wrap="square" lIns="0" tIns="0" rIns="0" bIns="0" rtlCol="0" anchor="ctr"/>
          <a:lstStyle/>
          <a:p>
            <a:pPr marL="0" indent="0" algn="ctr">
              <a:buNone/>
            </a:pPr>
            <a:r>
              <a:rPr lang="en-US" sz="2100" b="1" dirty="0">
                <a:solidFill>
                  <a:srgbClr val="0E3B43"/>
                </a:solidFill>
                <a:latin typeface="Cambria" pitchFamily="34" charset="0"/>
                <a:ea typeface="Cambria" pitchFamily="34" charset="-122"/>
                <a:cs typeface="Cambria" pitchFamily="34" charset="-120"/>
              </a:rPr>
              <a:t>Speaking</a:t>
            </a:r>
            <a:endParaRPr lang="en-US" sz="2100" dirty="0"/>
          </a:p>
        </p:txBody>
      </p:sp>
      <p:sp>
        <p:nvSpPr>
          <p:cNvPr id="23" name="Text 17"/>
          <p:cNvSpPr txBox="1"/>
          <p:nvPr/>
        </p:nvSpPr>
        <p:spPr>
          <a:xfrm>
            <a:off x="9234526" y="3703320"/>
            <a:ext cx="2148840" cy="1097280"/>
          </a:xfrm>
          <a:prstGeom prst="rect">
            <a:avLst/>
          </a:prstGeom>
          <a:noFill/>
          <a:ln/>
        </p:spPr>
        <p:txBody>
          <a:bodyPr wrap="square" lIns="0" tIns="0" rIns="0" bIns="0" rtlCol="0" anchor="t"/>
          <a:lstStyle/>
          <a:p>
            <a:pPr marL="0" indent="0" algn="ctr">
              <a:buNone/>
            </a:pPr>
            <a:r>
              <a:rPr lang="en-US" sz="1600" dirty="0">
                <a:solidFill>
                  <a:srgbClr val="5E6E75"/>
                </a:solidFill>
                <a:latin typeface="Calibri" pitchFamily="34" charset="0"/>
                <a:ea typeface="Calibri" pitchFamily="34" charset="-122"/>
                <a:cs typeface="Calibri" pitchFamily="34" charset="-120"/>
              </a:rPr>
              <a:t>Seminars and presentations</a:t>
            </a:r>
            <a:endParaRPr lang="en-US" sz="1600" dirty="0"/>
          </a:p>
        </p:txBody>
      </p:sp>
      <p:sp>
        <p:nvSpPr>
          <p:cNvPr id="24" name="Callout"/>
          <p:cNvSpPr/>
          <p:nvPr/>
        </p:nvSpPr>
        <p:spPr>
          <a:xfrm>
            <a:off x="548640" y="5303520"/>
            <a:ext cx="11064240" cy="731520"/>
          </a:xfrm>
          <a:prstGeom prst="roundRect">
            <a:avLst>
              <a:gd name="adj" fmla="val 15000"/>
            </a:avLst>
          </a:prstGeom>
          <a:solidFill>
            <a:srgbClr val="EEF5F4"/>
          </a:solidFill>
          <a:ln w="12700">
            <a:solidFill>
              <a:srgbClr val="EEF5F4"/>
            </a:solidFill>
            <a:prstDash val="solid"/>
          </a:ln>
        </p:spPr>
        <p:txBody>
          <a:bodyPr/>
          <a:lstStyle/>
          <a:p>
            <a:endParaRPr lang="el-GR"/>
          </a:p>
        </p:txBody>
      </p:sp>
      <p:sp>
        <p:nvSpPr>
          <p:cNvPr id="25" name="Text 19"/>
          <p:cNvSpPr txBox="1"/>
          <p:nvPr/>
        </p:nvSpPr>
        <p:spPr>
          <a:xfrm>
            <a:off x="822960" y="5303520"/>
            <a:ext cx="10515600" cy="731520"/>
          </a:xfrm>
          <a:prstGeom prst="rect">
            <a:avLst/>
          </a:prstGeom>
          <a:noFill/>
          <a:ln/>
        </p:spPr>
        <p:txBody>
          <a:bodyPr wrap="square" lIns="0" tIns="0" rIns="0" bIns="0" rtlCol="0" anchor="ctr"/>
          <a:lstStyle/>
          <a:p>
            <a:pPr marL="0" indent="0">
              <a:buNone/>
            </a:pPr>
            <a:r>
              <a:rPr lang="en-US" sz="1800" b="1" dirty="0">
                <a:solidFill>
                  <a:srgbClr val="1A7F86"/>
                </a:solidFill>
                <a:latin typeface="Calibri" pitchFamily="34" charset="0"/>
                <a:ea typeface="Calibri" pitchFamily="34" charset="-122"/>
                <a:cs typeface="Calibri" pitchFamily="34" charset="-120"/>
              </a:rPr>
              <a:t>Which of these tasks feels most challenging for you at university?  </a:t>
            </a:r>
            <a:endParaRPr lang="en-US" sz="1800" dirty="0"/>
          </a:p>
        </p:txBody>
      </p:sp>
      <p:sp>
        <p:nvSpPr>
          <p:cNvPr id="26" name="Text 20"/>
          <p:cNvSpPr txBox="1"/>
          <p:nvPr/>
        </p:nvSpPr>
        <p:spPr>
          <a:xfrm>
            <a:off x="548640" y="6355080"/>
            <a:ext cx="10058400" cy="320040"/>
          </a:xfrm>
          <a:prstGeom prst="rect">
            <a:avLst/>
          </a:prstGeom>
          <a:noFill/>
          <a:ln/>
        </p:spPr>
        <p:txBody>
          <a:bodyPr wrap="square" lIns="0" tIns="0" rIns="0" bIns="0" rtlCol="0" anchor="ctr"/>
          <a:lstStyle/>
          <a:p>
            <a:pPr marL="0" indent="0">
              <a:buNone/>
            </a:pPr>
            <a:r>
              <a:rPr lang="en-US" sz="1100" i="1" dirty="0">
                <a:solidFill>
                  <a:srgbClr val="5E6E75"/>
                </a:solidFill>
                <a:latin typeface="Calibri" pitchFamily="34" charset="0"/>
                <a:ea typeface="Calibri" pitchFamily="34" charset="-122"/>
                <a:cs typeface="Calibri" pitchFamily="34" charset="-120"/>
              </a:rPr>
              <a:t>Some activities can belong to both EAP and ESP.</a:t>
            </a:r>
            <a:endParaRPr lang="en-US" sz="1100" dirty="0"/>
          </a:p>
        </p:txBody>
      </p:sp>
      <p:sp>
        <p:nvSpPr>
          <p:cNvPr id="27"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D9674A"/>
                </a:solidFill>
                <a:latin typeface="Calibri" pitchFamily="34" charset="0"/>
                <a:ea typeface="Calibri" pitchFamily="34" charset="-122"/>
                <a:cs typeface="Calibri" pitchFamily="34" charset="-120"/>
              </a:rPr>
              <a:t>GREEK STUDENTS · YOUR PERSPECTIVE</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English in your future career</a:t>
            </a:r>
            <a:endParaRPr lang="en-US" sz="3400" dirty="0"/>
          </a:p>
        </p:txBody>
      </p:sp>
      <p:sp>
        <p:nvSpPr>
          <p:cNvPr id="4" name="Activity badge"/>
          <p:cNvSpPr/>
          <p:nvPr/>
        </p:nvSpPr>
        <p:spPr>
          <a:xfrm>
            <a:off x="9326880" y="274320"/>
            <a:ext cx="2286000" cy="384048"/>
          </a:xfrm>
          <a:prstGeom prst="roundRect">
            <a:avLst>
              <a:gd name="adj" fmla="val 50000"/>
            </a:avLst>
          </a:prstGeom>
          <a:solidFill>
            <a:srgbClr val="D9674A"/>
          </a:solid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PAIRS, THEN SHARE</a:t>
            </a:r>
            <a:endParaRPr lang="en-US" sz="1100" dirty="0"/>
          </a:p>
        </p:txBody>
      </p:sp>
      <p:sp>
        <p:nvSpPr>
          <p:cNvPr id="5" name="Card"/>
          <p:cNvSpPr/>
          <p:nvPr/>
        </p:nvSpPr>
        <p:spPr>
          <a:xfrm>
            <a:off x="548640" y="1691640"/>
            <a:ext cx="11064240" cy="749808"/>
          </a:xfrm>
          <a:prstGeom prst="roundRect">
            <a:avLst>
              <a:gd name="adj" fmla="val 1463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6" name="Text 4"/>
          <p:cNvSpPr/>
          <p:nvPr/>
        </p:nvSpPr>
        <p:spPr>
          <a:xfrm>
            <a:off x="749808" y="182880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txBox="1"/>
          <p:nvPr/>
        </p:nvSpPr>
        <p:spPr>
          <a:xfrm>
            <a:off x="1417320" y="1691640"/>
            <a:ext cx="9966960" cy="74980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Which English-speaking situation makes you least confident? Why?</a:t>
            </a:r>
            <a:endParaRPr lang="en-US" sz="1800" dirty="0"/>
          </a:p>
        </p:txBody>
      </p:sp>
      <p:sp>
        <p:nvSpPr>
          <p:cNvPr id="8" name="Card"/>
          <p:cNvSpPr/>
          <p:nvPr/>
        </p:nvSpPr>
        <p:spPr>
          <a:xfrm>
            <a:off x="548640" y="2606040"/>
            <a:ext cx="11064240" cy="749808"/>
          </a:xfrm>
          <a:prstGeom prst="roundRect">
            <a:avLst>
              <a:gd name="adj" fmla="val 1463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9" name="Text 7"/>
          <p:cNvSpPr/>
          <p:nvPr/>
        </p:nvSpPr>
        <p:spPr>
          <a:xfrm>
            <a:off x="749808" y="274320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0" name="Text 8"/>
          <p:cNvSpPr txBox="1"/>
          <p:nvPr/>
        </p:nvSpPr>
        <p:spPr>
          <a:xfrm>
            <a:off x="1417320" y="2606040"/>
            <a:ext cx="9966960" cy="74980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Would you feel comfortable answering a foreign guest's complaint?</a:t>
            </a:r>
            <a:endParaRPr lang="en-US" sz="1800" dirty="0"/>
          </a:p>
        </p:txBody>
      </p:sp>
      <p:sp>
        <p:nvSpPr>
          <p:cNvPr id="11" name="Card"/>
          <p:cNvSpPr/>
          <p:nvPr/>
        </p:nvSpPr>
        <p:spPr>
          <a:xfrm>
            <a:off x="548640" y="3520440"/>
            <a:ext cx="11064240" cy="749808"/>
          </a:xfrm>
          <a:prstGeom prst="roundRect">
            <a:avLst>
              <a:gd name="adj" fmla="val 1463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2" name="Text 10"/>
          <p:cNvSpPr/>
          <p:nvPr/>
        </p:nvSpPr>
        <p:spPr>
          <a:xfrm>
            <a:off x="749808" y="365760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3" name="Text 11"/>
          <p:cNvSpPr txBox="1"/>
          <p:nvPr/>
        </p:nvSpPr>
        <p:spPr>
          <a:xfrm>
            <a:off x="1417320" y="3520440"/>
            <a:ext cx="9966960" cy="74980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Have you worked in tourism, retail or customer service?</a:t>
            </a:r>
            <a:endParaRPr lang="en-US" sz="1800" dirty="0"/>
          </a:p>
        </p:txBody>
      </p:sp>
      <p:sp>
        <p:nvSpPr>
          <p:cNvPr id="14" name="Card"/>
          <p:cNvSpPr/>
          <p:nvPr/>
        </p:nvSpPr>
        <p:spPr>
          <a:xfrm>
            <a:off x="548640" y="4434840"/>
            <a:ext cx="11064240" cy="749808"/>
          </a:xfrm>
          <a:prstGeom prst="roundRect">
            <a:avLst>
              <a:gd name="adj" fmla="val 14634"/>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5" name="Text 13"/>
          <p:cNvSpPr/>
          <p:nvPr/>
        </p:nvSpPr>
        <p:spPr>
          <a:xfrm>
            <a:off x="749808" y="457200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16" name="Text 14"/>
          <p:cNvSpPr txBox="1"/>
          <p:nvPr/>
        </p:nvSpPr>
        <p:spPr>
          <a:xfrm>
            <a:off x="1417320" y="4434840"/>
            <a:ext cx="9966960" cy="74980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What would you like to be able to do in English by the end of your studies?</a:t>
            </a:r>
            <a:endParaRPr lang="en-US" sz="1800" dirty="0"/>
          </a:p>
        </p:txBody>
      </p:sp>
      <p:sp>
        <p:nvSpPr>
          <p:cNvPr id="17" name="Callout"/>
          <p:cNvSpPr/>
          <p:nvPr/>
        </p:nvSpPr>
        <p:spPr>
          <a:xfrm>
            <a:off x="548640" y="5440680"/>
            <a:ext cx="11064240" cy="685800"/>
          </a:xfrm>
          <a:prstGeom prst="roundRect">
            <a:avLst>
              <a:gd name="adj" fmla="val 16000"/>
            </a:avLst>
          </a:prstGeom>
          <a:solidFill>
            <a:srgbClr val="FFFFFF"/>
          </a:solidFill>
          <a:ln w="12700">
            <a:solidFill>
              <a:srgbClr val="FFFFFF"/>
            </a:solidFill>
            <a:prstDash val="solid"/>
          </a:ln>
        </p:spPr>
        <p:txBody>
          <a:bodyPr/>
          <a:lstStyle/>
          <a:p>
            <a:endParaRPr lang="el-GR"/>
          </a:p>
        </p:txBody>
      </p:sp>
      <p:sp>
        <p:nvSpPr>
          <p:cNvPr id="18" name="Text 16"/>
          <p:cNvSpPr txBox="1"/>
          <p:nvPr/>
        </p:nvSpPr>
        <p:spPr>
          <a:xfrm>
            <a:off x="822960" y="5440680"/>
            <a:ext cx="10515600" cy="685800"/>
          </a:xfrm>
          <a:prstGeom prst="rect">
            <a:avLst/>
          </a:prstGeom>
          <a:noFill/>
          <a:ln/>
        </p:spPr>
        <p:txBody>
          <a:bodyPr wrap="square" lIns="0" tIns="0" rIns="0" bIns="0" rtlCol="0" anchor="ctr"/>
          <a:lstStyle/>
          <a:p>
            <a:pPr marL="0" indent="0">
              <a:buNone/>
            </a:pPr>
            <a:r>
              <a:rPr lang="en-US" sz="1800" b="1" dirty="0">
                <a:solidFill>
                  <a:srgbClr val="D9674A"/>
                </a:solidFill>
                <a:latin typeface="Calibri" pitchFamily="34" charset="0"/>
                <a:ea typeface="Calibri" pitchFamily="34" charset="-122"/>
                <a:cs typeface="Calibri" pitchFamily="34" charset="-120"/>
              </a:rPr>
              <a:t>Share:  </a:t>
            </a:r>
            <a:r>
              <a:rPr lang="en-US" sz="1800" dirty="0">
                <a:solidFill>
                  <a:srgbClr val="1F2A30"/>
                </a:solidFill>
                <a:latin typeface="Calibri" pitchFamily="34" charset="0"/>
                <a:ea typeface="Calibri" pitchFamily="34" charset="-122"/>
                <a:cs typeface="Calibri" pitchFamily="34" charset="-120"/>
              </a:rPr>
              <a:t>one idea from your pair with the class.</a:t>
            </a:r>
            <a:endParaRPr lang="en-US" sz="18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1A7F86"/>
                </a:solidFill>
                <a:latin typeface="Calibri" pitchFamily="34" charset="0"/>
                <a:ea typeface="Calibri" pitchFamily="34" charset="-122"/>
                <a:cs typeface="Calibri" pitchFamily="34" charset="-120"/>
              </a:rPr>
              <a:t>PART 3 · SPELL IT RIGHT</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r>
              <a:rPr lang="en-US" dirty="0"/>
              <a:t>ESP – </a:t>
            </a:r>
            <a:r>
              <a:rPr lang="el-GR" dirty="0"/>
              <a:t>The ICAO </a:t>
            </a:r>
            <a:r>
              <a:rPr lang="el-GR" dirty="0" err="1"/>
              <a:t>Spelling</a:t>
            </a:r>
            <a:r>
              <a:rPr lang="el-GR" dirty="0"/>
              <a:t> </a:t>
            </a:r>
            <a:r>
              <a:rPr lang="el-GR" dirty="0" err="1"/>
              <a:t>Alphabet</a:t>
            </a:r>
            <a:br>
              <a:rPr lang="en-US" dirty="0"/>
            </a:br>
            <a:r>
              <a:rPr lang="en-US" sz="3400" b="1" dirty="0">
                <a:solidFill>
                  <a:srgbClr val="0E3B43"/>
                </a:solidFill>
                <a:latin typeface="Cambria" pitchFamily="34" charset="0"/>
                <a:ea typeface="Cambria" pitchFamily="34" charset="-122"/>
                <a:cs typeface="Cambria" pitchFamily="34" charset="-120"/>
              </a:rPr>
              <a:t>Where is </a:t>
            </a:r>
            <a:r>
              <a:rPr lang="en-US" dirty="0"/>
              <a:t>it </a:t>
            </a:r>
            <a:r>
              <a:rPr lang="en-US" sz="3400" b="1" dirty="0">
                <a:solidFill>
                  <a:srgbClr val="0E3B43"/>
                </a:solidFill>
                <a:latin typeface="Cambria" pitchFamily="34" charset="0"/>
                <a:ea typeface="Cambria" pitchFamily="34" charset="-122"/>
                <a:cs typeface="Cambria" pitchFamily="34" charset="-120"/>
              </a:rPr>
              <a:t>useful?</a:t>
            </a:r>
            <a:endParaRPr lang="en-US" sz="3400" dirty="0"/>
          </a:p>
        </p:txBody>
      </p:sp>
      <p:sp>
        <p:nvSpPr>
          <p:cNvPr id="4" name="Card"/>
          <p:cNvSpPr/>
          <p:nvPr/>
        </p:nvSpPr>
        <p:spPr>
          <a:xfrm>
            <a:off x="548640" y="1783080"/>
            <a:ext cx="2066544" cy="3429000"/>
          </a:xfrm>
          <a:prstGeom prst="roundRect">
            <a:avLst>
              <a:gd name="adj" fmla="val 5310"/>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5" name="Icon circle"/>
          <p:cNvSpPr/>
          <p:nvPr/>
        </p:nvSpPr>
        <p:spPr>
          <a:xfrm>
            <a:off x="1124712" y="2103120"/>
            <a:ext cx="914400" cy="914400"/>
          </a:xfrm>
          <a:prstGeom prst="ellipse">
            <a:avLst/>
          </a:prstGeom>
          <a:solidFill>
            <a:srgbClr val="1A7F86"/>
          </a:solidFill>
          <a:ln w="12700">
            <a:solidFill>
              <a:srgbClr val="1A7F86"/>
            </a:solidFill>
            <a:prstDash val="solid"/>
          </a:ln>
        </p:spPr>
        <p:txBody>
          <a:bodyPr/>
          <a:lstStyle/>
          <a:p>
            <a:endParaRPr lang="el-GR"/>
          </a:p>
        </p:txBody>
      </p:sp>
      <p:pic>
        <p:nvPicPr>
          <p:cNvPr id="6" name="Icon" descr="preencoded.png"/>
          <p:cNvPicPr>
            <a:picLocks noChangeAspect="1"/>
          </p:cNvPicPr>
          <p:nvPr/>
        </p:nvPicPr>
        <p:blipFill>
          <a:blip r:embed="rId3"/>
          <a:stretch>
            <a:fillRect/>
          </a:stretch>
        </p:blipFill>
        <p:spPr>
          <a:xfrm>
            <a:off x="1362456" y="2340864"/>
            <a:ext cx="438912" cy="438912"/>
          </a:xfrm>
          <a:prstGeom prst="rect">
            <a:avLst/>
          </a:prstGeom>
        </p:spPr>
      </p:pic>
      <p:sp>
        <p:nvSpPr>
          <p:cNvPr id="7" name="Text 4"/>
          <p:cNvSpPr txBox="1"/>
          <p:nvPr/>
        </p:nvSpPr>
        <p:spPr>
          <a:xfrm>
            <a:off x="685800" y="3246120"/>
            <a:ext cx="1792224" cy="457200"/>
          </a:xfrm>
          <a:prstGeom prst="rect">
            <a:avLst/>
          </a:prstGeom>
          <a:noFill/>
          <a:ln/>
        </p:spPr>
        <p:txBody>
          <a:bodyPr wrap="square" lIns="0" tIns="0" rIns="0" bIns="0" rtlCol="0" anchor="ctr"/>
          <a:lstStyle/>
          <a:p>
            <a:pPr marL="0" indent="0" algn="ctr">
              <a:buNone/>
            </a:pPr>
            <a:r>
              <a:rPr lang="en-US" sz="1800" b="1" dirty="0">
                <a:solidFill>
                  <a:srgbClr val="0E3B43"/>
                </a:solidFill>
                <a:latin typeface="Cambria" pitchFamily="34" charset="0"/>
                <a:ea typeface="Cambria" pitchFamily="34" charset="-122"/>
                <a:cs typeface="Cambria" pitchFamily="34" charset="-120"/>
              </a:rPr>
              <a:t>Hotel bookings</a:t>
            </a:r>
            <a:endParaRPr lang="en-US" sz="1800" dirty="0"/>
          </a:p>
        </p:txBody>
      </p:sp>
      <p:sp>
        <p:nvSpPr>
          <p:cNvPr id="8" name="Text 5"/>
          <p:cNvSpPr txBox="1"/>
          <p:nvPr/>
        </p:nvSpPr>
        <p:spPr>
          <a:xfrm>
            <a:off x="731520" y="3749040"/>
            <a:ext cx="1700784" cy="1188720"/>
          </a:xfrm>
          <a:prstGeom prst="rect">
            <a:avLst/>
          </a:prstGeom>
          <a:noFill/>
          <a:ln/>
        </p:spPr>
        <p:txBody>
          <a:bodyPr wrap="square" lIns="0" tIns="0" rIns="0" bIns="0" rtlCol="0" anchor="t"/>
          <a:lstStyle/>
          <a:p>
            <a:pPr marL="0" indent="0" algn="ctr">
              <a:buNone/>
            </a:pPr>
            <a:r>
              <a:rPr lang="en-US" sz="1500" dirty="0">
                <a:solidFill>
                  <a:srgbClr val="5E6E75"/>
                </a:solidFill>
                <a:latin typeface="Calibri" pitchFamily="34" charset="0"/>
                <a:ea typeface="Calibri" pitchFamily="34" charset="-122"/>
                <a:cs typeface="Calibri" pitchFamily="34" charset="-120"/>
              </a:rPr>
              <a:t>Guest names and reservation codes</a:t>
            </a:r>
            <a:endParaRPr lang="en-US" sz="1500" dirty="0"/>
          </a:p>
        </p:txBody>
      </p:sp>
      <p:sp>
        <p:nvSpPr>
          <p:cNvPr id="9" name="Card"/>
          <p:cNvSpPr/>
          <p:nvPr/>
        </p:nvSpPr>
        <p:spPr>
          <a:xfrm>
            <a:off x="2798064" y="1783080"/>
            <a:ext cx="2066544" cy="3429000"/>
          </a:xfrm>
          <a:prstGeom prst="roundRect">
            <a:avLst>
              <a:gd name="adj" fmla="val 5310"/>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0" name="Icon circle"/>
          <p:cNvSpPr/>
          <p:nvPr/>
        </p:nvSpPr>
        <p:spPr>
          <a:xfrm>
            <a:off x="3374136" y="2103120"/>
            <a:ext cx="914400" cy="914400"/>
          </a:xfrm>
          <a:prstGeom prst="ellipse">
            <a:avLst/>
          </a:prstGeom>
          <a:solidFill>
            <a:srgbClr val="D9674A"/>
          </a:solidFill>
          <a:ln w="12700">
            <a:solidFill>
              <a:srgbClr val="D9674A"/>
            </a:solidFill>
            <a:prstDash val="solid"/>
          </a:ln>
        </p:spPr>
        <p:txBody>
          <a:bodyPr/>
          <a:lstStyle/>
          <a:p>
            <a:endParaRPr lang="el-GR"/>
          </a:p>
        </p:txBody>
      </p:sp>
      <p:pic>
        <p:nvPicPr>
          <p:cNvPr id="11" name="Icon" descr="preencoded.png"/>
          <p:cNvPicPr>
            <a:picLocks noChangeAspect="1"/>
          </p:cNvPicPr>
          <p:nvPr/>
        </p:nvPicPr>
        <p:blipFill>
          <a:blip r:embed="rId4"/>
          <a:stretch>
            <a:fillRect/>
          </a:stretch>
        </p:blipFill>
        <p:spPr>
          <a:xfrm>
            <a:off x="3611880" y="2340864"/>
            <a:ext cx="438912" cy="438912"/>
          </a:xfrm>
          <a:prstGeom prst="rect">
            <a:avLst/>
          </a:prstGeom>
        </p:spPr>
      </p:pic>
      <p:sp>
        <p:nvSpPr>
          <p:cNvPr id="12" name="Text 8"/>
          <p:cNvSpPr txBox="1"/>
          <p:nvPr/>
        </p:nvSpPr>
        <p:spPr>
          <a:xfrm>
            <a:off x="2935224" y="3246120"/>
            <a:ext cx="1792224" cy="457200"/>
          </a:xfrm>
          <a:prstGeom prst="rect">
            <a:avLst/>
          </a:prstGeom>
          <a:noFill/>
          <a:ln/>
        </p:spPr>
        <p:txBody>
          <a:bodyPr wrap="square" lIns="0" tIns="0" rIns="0" bIns="0" rtlCol="0" anchor="ctr"/>
          <a:lstStyle/>
          <a:p>
            <a:pPr marL="0" indent="0" algn="ctr">
              <a:buNone/>
            </a:pPr>
            <a:r>
              <a:rPr lang="en-US" sz="1800" b="1" dirty="0">
                <a:solidFill>
                  <a:srgbClr val="0E3B43"/>
                </a:solidFill>
                <a:latin typeface="Cambria" pitchFamily="34" charset="0"/>
                <a:ea typeface="Cambria" pitchFamily="34" charset="-122"/>
                <a:cs typeface="Cambria" pitchFamily="34" charset="-120"/>
              </a:rPr>
              <a:t>Telephone calls</a:t>
            </a:r>
            <a:endParaRPr lang="en-US" sz="1800" dirty="0"/>
          </a:p>
        </p:txBody>
      </p:sp>
      <p:sp>
        <p:nvSpPr>
          <p:cNvPr id="13" name="Text 9"/>
          <p:cNvSpPr txBox="1"/>
          <p:nvPr/>
        </p:nvSpPr>
        <p:spPr>
          <a:xfrm>
            <a:off x="2980944" y="3749040"/>
            <a:ext cx="1700784" cy="1188720"/>
          </a:xfrm>
          <a:prstGeom prst="rect">
            <a:avLst/>
          </a:prstGeom>
          <a:noFill/>
          <a:ln/>
        </p:spPr>
        <p:txBody>
          <a:bodyPr wrap="square" lIns="0" tIns="0" rIns="0" bIns="0" rtlCol="0" anchor="t"/>
          <a:lstStyle/>
          <a:p>
            <a:pPr marL="0" indent="0" algn="ctr">
              <a:buNone/>
            </a:pPr>
            <a:r>
              <a:rPr lang="en-US" sz="1500" dirty="0">
                <a:solidFill>
                  <a:srgbClr val="5E6E75"/>
                </a:solidFill>
                <a:latin typeface="Calibri" pitchFamily="34" charset="0"/>
                <a:ea typeface="Calibri" pitchFamily="34" charset="-122"/>
                <a:cs typeface="Calibri" pitchFamily="34" charset="-120"/>
              </a:rPr>
              <a:t>Names, companies and destinations</a:t>
            </a:r>
            <a:endParaRPr lang="en-US" sz="1500" dirty="0"/>
          </a:p>
        </p:txBody>
      </p:sp>
      <p:sp>
        <p:nvSpPr>
          <p:cNvPr id="14" name="Card"/>
          <p:cNvSpPr/>
          <p:nvPr/>
        </p:nvSpPr>
        <p:spPr>
          <a:xfrm>
            <a:off x="5047488" y="1783080"/>
            <a:ext cx="2066544" cy="3429000"/>
          </a:xfrm>
          <a:prstGeom prst="roundRect">
            <a:avLst>
              <a:gd name="adj" fmla="val 5310"/>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5" name="Icon circle"/>
          <p:cNvSpPr/>
          <p:nvPr/>
        </p:nvSpPr>
        <p:spPr>
          <a:xfrm>
            <a:off x="5623560" y="2103120"/>
            <a:ext cx="914400" cy="914400"/>
          </a:xfrm>
          <a:prstGeom prst="ellipse">
            <a:avLst/>
          </a:prstGeom>
          <a:solidFill>
            <a:srgbClr val="1A7F86"/>
          </a:solidFill>
          <a:ln w="12700">
            <a:solidFill>
              <a:srgbClr val="1A7F86"/>
            </a:solidFill>
            <a:prstDash val="solid"/>
          </a:ln>
        </p:spPr>
        <p:txBody>
          <a:bodyPr/>
          <a:lstStyle/>
          <a:p>
            <a:endParaRPr lang="el-GR"/>
          </a:p>
        </p:txBody>
      </p:sp>
      <p:pic>
        <p:nvPicPr>
          <p:cNvPr id="16" name="Icon" descr="preencoded.png"/>
          <p:cNvPicPr>
            <a:picLocks noChangeAspect="1"/>
          </p:cNvPicPr>
          <p:nvPr/>
        </p:nvPicPr>
        <p:blipFill>
          <a:blip r:embed="rId5"/>
          <a:stretch>
            <a:fillRect/>
          </a:stretch>
        </p:blipFill>
        <p:spPr>
          <a:xfrm>
            <a:off x="5861304" y="2340864"/>
            <a:ext cx="438912" cy="438912"/>
          </a:xfrm>
          <a:prstGeom prst="rect">
            <a:avLst/>
          </a:prstGeom>
        </p:spPr>
      </p:pic>
      <p:sp>
        <p:nvSpPr>
          <p:cNvPr id="17" name="Text 12"/>
          <p:cNvSpPr txBox="1"/>
          <p:nvPr/>
        </p:nvSpPr>
        <p:spPr>
          <a:xfrm>
            <a:off x="5184648" y="3246120"/>
            <a:ext cx="1792224" cy="457200"/>
          </a:xfrm>
          <a:prstGeom prst="rect">
            <a:avLst/>
          </a:prstGeom>
          <a:noFill/>
          <a:ln/>
        </p:spPr>
        <p:txBody>
          <a:bodyPr wrap="square" lIns="0" tIns="0" rIns="0" bIns="0" rtlCol="0" anchor="ctr"/>
          <a:lstStyle/>
          <a:p>
            <a:pPr marL="0" indent="0" algn="ctr">
              <a:buNone/>
            </a:pPr>
            <a:r>
              <a:rPr lang="en-US" sz="1800" b="1" dirty="0">
                <a:solidFill>
                  <a:srgbClr val="0E3B43"/>
                </a:solidFill>
                <a:latin typeface="Cambria" pitchFamily="34" charset="0"/>
                <a:ea typeface="Cambria" pitchFamily="34" charset="-122"/>
                <a:cs typeface="Cambria" pitchFamily="34" charset="-120"/>
              </a:rPr>
              <a:t>Email addresses</a:t>
            </a:r>
            <a:endParaRPr lang="en-US" sz="1800" dirty="0"/>
          </a:p>
        </p:txBody>
      </p:sp>
      <p:sp>
        <p:nvSpPr>
          <p:cNvPr id="18" name="Text 13"/>
          <p:cNvSpPr txBox="1"/>
          <p:nvPr/>
        </p:nvSpPr>
        <p:spPr>
          <a:xfrm>
            <a:off x="5230368" y="3749040"/>
            <a:ext cx="1700784" cy="1188720"/>
          </a:xfrm>
          <a:prstGeom prst="rect">
            <a:avLst/>
          </a:prstGeom>
          <a:noFill/>
          <a:ln/>
        </p:spPr>
        <p:txBody>
          <a:bodyPr wrap="square" lIns="0" tIns="0" rIns="0" bIns="0" rtlCol="0" anchor="t"/>
          <a:lstStyle/>
          <a:p>
            <a:pPr marL="0" indent="0" algn="ctr">
              <a:buNone/>
            </a:pPr>
            <a:r>
              <a:rPr lang="en-US" sz="1500" dirty="0">
                <a:solidFill>
                  <a:srgbClr val="5E6E75"/>
                </a:solidFill>
                <a:latin typeface="Calibri" pitchFamily="34" charset="0"/>
                <a:ea typeface="Calibri" pitchFamily="34" charset="-122"/>
                <a:cs typeface="Calibri" pitchFamily="34" charset="-120"/>
              </a:rPr>
              <a:t>Letters in usernames and domains</a:t>
            </a:r>
            <a:endParaRPr lang="en-US" sz="1500" dirty="0"/>
          </a:p>
        </p:txBody>
      </p:sp>
      <p:sp>
        <p:nvSpPr>
          <p:cNvPr id="19" name="Card"/>
          <p:cNvSpPr/>
          <p:nvPr/>
        </p:nvSpPr>
        <p:spPr>
          <a:xfrm>
            <a:off x="7296912" y="1783080"/>
            <a:ext cx="2066544" cy="3429000"/>
          </a:xfrm>
          <a:prstGeom prst="roundRect">
            <a:avLst>
              <a:gd name="adj" fmla="val 5310"/>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20" name="Icon circle"/>
          <p:cNvSpPr/>
          <p:nvPr/>
        </p:nvSpPr>
        <p:spPr>
          <a:xfrm>
            <a:off x="7872984" y="2103120"/>
            <a:ext cx="914400" cy="914400"/>
          </a:xfrm>
          <a:prstGeom prst="ellipse">
            <a:avLst/>
          </a:prstGeom>
          <a:solidFill>
            <a:srgbClr val="D9674A"/>
          </a:solidFill>
          <a:ln w="12700">
            <a:solidFill>
              <a:srgbClr val="D9674A"/>
            </a:solidFill>
            <a:prstDash val="solid"/>
          </a:ln>
        </p:spPr>
        <p:txBody>
          <a:bodyPr/>
          <a:lstStyle/>
          <a:p>
            <a:endParaRPr lang="el-GR"/>
          </a:p>
        </p:txBody>
      </p:sp>
      <p:pic>
        <p:nvPicPr>
          <p:cNvPr id="21" name="Icon" descr="preencoded.png"/>
          <p:cNvPicPr>
            <a:picLocks noChangeAspect="1"/>
          </p:cNvPicPr>
          <p:nvPr/>
        </p:nvPicPr>
        <p:blipFill>
          <a:blip r:embed="rId6"/>
          <a:stretch>
            <a:fillRect/>
          </a:stretch>
        </p:blipFill>
        <p:spPr>
          <a:xfrm>
            <a:off x="8110728" y="2340864"/>
            <a:ext cx="438912" cy="438912"/>
          </a:xfrm>
          <a:prstGeom prst="rect">
            <a:avLst/>
          </a:prstGeom>
        </p:spPr>
      </p:pic>
      <p:sp>
        <p:nvSpPr>
          <p:cNvPr id="22" name="Text 16"/>
          <p:cNvSpPr txBox="1"/>
          <p:nvPr/>
        </p:nvSpPr>
        <p:spPr>
          <a:xfrm>
            <a:off x="7434072" y="3246120"/>
            <a:ext cx="1792224" cy="457200"/>
          </a:xfrm>
          <a:prstGeom prst="rect">
            <a:avLst/>
          </a:prstGeom>
          <a:noFill/>
          <a:ln/>
        </p:spPr>
        <p:txBody>
          <a:bodyPr wrap="square" lIns="0" tIns="0" rIns="0" bIns="0" rtlCol="0" anchor="ctr"/>
          <a:lstStyle/>
          <a:p>
            <a:pPr marL="0" indent="0" algn="ctr">
              <a:buNone/>
            </a:pPr>
            <a:r>
              <a:rPr lang="en-US" sz="1800" b="1" dirty="0">
                <a:solidFill>
                  <a:srgbClr val="0E3B43"/>
                </a:solidFill>
                <a:latin typeface="Cambria" pitchFamily="34" charset="0"/>
                <a:ea typeface="Cambria" pitchFamily="34" charset="-122"/>
                <a:cs typeface="Cambria" pitchFamily="34" charset="-120"/>
              </a:rPr>
              <a:t>Invoices</a:t>
            </a:r>
            <a:endParaRPr lang="en-US" sz="1800" dirty="0"/>
          </a:p>
        </p:txBody>
      </p:sp>
      <p:sp>
        <p:nvSpPr>
          <p:cNvPr id="23" name="Text 17"/>
          <p:cNvSpPr txBox="1"/>
          <p:nvPr/>
        </p:nvSpPr>
        <p:spPr>
          <a:xfrm>
            <a:off x="7479792" y="3749040"/>
            <a:ext cx="1700784" cy="1188720"/>
          </a:xfrm>
          <a:prstGeom prst="rect">
            <a:avLst/>
          </a:prstGeom>
          <a:noFill/>
          <a:ln/>
        </p:spPr>
        <p:txBody>
          <a:bodyPr wrap="square" lIns="0" tIns="0" rIns="0" bIns="0" rtlCol="0" anchor="t"/>
          <a:lstStyle/>
          <a:p>
            <a:pPr marL="0" indent="0" algn="ctr">
              <a:buNone/>
            </a:pPr>
            <a:r>
              <a:rPr lang="en-US" sz="1500" dirty="0">
                <a:solidFill>
                  <a:srgbClr val="5E6E75"/>
                </a:solidFill>
                <a:latin typeface="Calibri" pitchFamily="34" charset="0"/>
                <a:ea typeface="Calibri" pitchFamily="34" charset="-122"/>
                <a:cs typeface="Calibri" pitchFamily="34" charset="-120"/>
              </a:rPr>
              <a:t>Alphanumeric payment references</a:t>
            </a:r>
            <a:endParaRPr lang="en-US" sz="1500" dirty="0"/>
          </a:p>
        </p:txBody>
      </p:sp>
      <p:sp>
        <p:nvSpPr>
          <p:cNvPr id="24" name="Card"/>
          <p:cNvSpPr/>
          <p:nvPr/>
        </p:nvSpPr>
        <p:spPr>
          <a:xfrm>
            <a:off x="9546336" y="1783080"/>
            <a:ext cx="2066544" cy="3429000"/>
          </a:xfrm>
          <a:prstGeom prst="roundRect">
            <a:avLst>
              <a:gd name="adj" fmla="val 5310"/>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25" name="Icon circle"/>
          <p:cNvSpPr/>
          <p:nvPr/>
        </p:nvSpPr>
        <p:spPr>
          <a:xfrm>
            <a:off x="10122408" y="2103120"/>
            <a:ext cx="914400" cy="914400"/>
          </a:xfrm>
          <a:prstGeom prst="ellipse">
            <a:avLst/>
          </a:prstGeom>
          <a:solidFill>
            <a:srgbClr val="1A7F86"/>
          </a:solidFill>
          <a:ln w="12700">
            <a:solidFill>
              <a:srgbClr val="1A7F86"/>
            </a:solidFill>
            <a:prstDash val="solid"/>
          </a:ln>
        </p:spPr>
        <p:txBody>
          <a:bodyPr/>
          <a:lstStyle/>
          <a:p>
            <a:endParaRPr lang="el-GR"/>
          </a:p>
        </p:txBody>
      </p:sp>
      <p:pic>
        <p:nvPicPr>
          <p:cNvPr id="26" name="Icon" descr="preencoded.png"/>
          <p:cNvPicPr>
            <a:picLocks noChangeAspect="1"/>
          </p:cNvPicPr>
          <p:nvPr/>
        </p:nvPicPr>
        <p:blipFill>
          <a:blip r:embed="rId7"/>
          <a:stretch>
            <a:fillRect/>
          </a:stretch>
        </p:blipFill>
        <p:spPr>
          <a:xfrm>
            <a:off x="10360152" y="2340864"/>
            <a:ext cx="438912" cy="438912"/>
          </a:xfrm>
          <a:prstGeom prst="rect">
            <a:avLst/>
          </a:prstGeom>
        </p:spPr>
      </p:pic>
      <p:sp>
        <p:nvSpPr>
          <p:cNvPr id="27" name="Text 20"/>
          <p:cNvSpPr txBox="1"/>
          <p:nvPr/>
        </p:nvSpPr>
        <p:spPr>
          <a:xfrm>
            <a:off x="9683496" y="3246120"/>
            <a:ext cx="1792224" cy="457200"/>
          </a:xfrm>
          <a:prstGeom prst="rect">
            <a:avLst/>
          </a:prstGeom>
          <a:noFill/>
          <a:ln/>
        </p:spPr>
        <p:txBody>
          <a:bodyPr wrap="square" lIns="0" tIns="0" rIns="0" bIns="0" rtlCol="0" anchor="ctr"/>
          <a:lstStyle/>
          <a:p>
            <a:pPr marL="0" indent="0" algn="ctr">
              <a:buNone/>
            </a:pPr>
            <a:r>
              <a:rPr lang="en-US" sz="1800" b="1" dirty="0">
                <a:solidFill>
                  <a:srgbClr val="0E3B43"/>
                </a:solidFill>
                <a:latin typeface="Cambria" pitchFamily="34" charset="0"/>
                <a:ea typeface="Cambria" pitchFamily="34" charset="-122"/>
                <a:cs typeface="Cambria" pitchFamily="34" charset="-120"/>
              </a:rPr>
              <a:t>Airports</a:t>
            </a:r>
            <a:endParaRPr lang="en-US" sz="1800" dirty="0"/>
          </a:p>
        </p:txBody>
      </p:sp>
      <p:sp>
        <p:nvSpPr>
          <p:cNvPr id="28" name="Text 21"/>
          <p:cNvSpPr txBox="1"/>
          <p:nvPr/>
        </p:nvSpPr>
        <p:spPr>
          <a:xfrm>
            <a:off x="9729216" y="3749040"/>
            <a:ext cx="1700784" cy="1188720"/>
          </a:xfrm>
          <a:prstGeom prst="rect">
            <a:avLst/>
          </a:prstGeom>
          <a:noFill/>
          <a:ln/>
        </p:spPr>
        <p:txBody>
          <a:bodyPr wrap="square" lIns="0" tIns="0" rIns="0" bIns="0" rtlCol="0" anchor="t"/>
          <a:lstStyle/>
          <a:p>
            <a:pPr marL="0" indent="0" algn="ctr">
              <a:buNone/>
            </a:pPr>
            <a:r>
              <a:rPr lang="en-US" sz="1500" dirty="0">
                <a:solidFill>
                  <a:srgbClr val="5E6E75"/>
                </a:solidFill>
                <a:latin typeface="Calibri" pitchFamily="34" charset="0"/>
                <a:ea typeface="Calibri" pitchFamily="34" charset="-122"/>
                <a:cs typeface="Calibri" pitchFamily="34" charset="-120"/>
              </a:rPr>
              <a:t>Standardised aviation radio communication</a:t>
            </a:r>
            <a:endParaRPr lang="en-US" sz="1500" dirty="0"/>
          </a:p>
        </p:txBody>
      </p:sp>
      <p:sp>
        <p:nvSpPr>
          <p:cNvPr id="29" name="Callout"/>
          <p:cNvSpPr/>
          <p:nvPr/>
        </p:nvSpPr>
        <p:spPr>
          <a:xfrm>
            <a:off x="548640" y="5486400"/>
            <a:ext cx="11064240" cy="685800"/>
          </a:xfrm>
          <a:prstGeom prst="roundRect">
            <a:avLst>
              <a:gd name="adj" fmla="val 16000"/>
            </a:avLst>
          </a:prstGeom>
          <a:solidFill>
            <a:srgbClr val="EEF5F4"/>
          </a:solidFill>
          <a:ln w="12700">
            <a:solidFill>
              <a:srgbClr val="EEF5F4"/>
            </a:solidFill>
            <a:prstDash val="solid"/>
          </a:ln>
        </p:spPr>
        <p:txBody>
          <a:bodyPr/>
          <a:lstStyle/>
          <a:p>
            <a:endParaRPr lang="el-GR"/>
          </a:p>
        </p:txBody>
      </p:sp>
      <p:sp>
        <p:nvSpPr>
          <p:cNvPr id="30" name="Text 23"/>
          <p:cNvSpPr txBox="1"/>
          <p:nvPr/>
        </p:nvSpPr>
        <p:spPr>
          <a:xfrm>
            <a:off x="579120" y="5486400"/>
            <a:ext cx="10759440" cy="777240"/>
          </a:xfrm>
          <a:prstGeom prst="rect">
            <a:avLst/>
          </a:prstGeom>
          <a:noFill/>
          <a:ln/>
        </p:spPr>
        <p:txBody>
          <a:bodyPr wrap="square" lIns="0" tIns="0" rIns="0" bIns="0" rtlCol="0" anchor="ctr"/>
          <a:lstStyle/>
          <a:p>
            <a:r>
              <a:rPr lang="en-US" sz="1800" b="1" dirty="0">
                <a:solidFill>
                  <a:srgbClr val="1A7F86"/>
                </a:solidFill>
                <a:latin typeface="Calibri" pitchFamily="34" charset="0"/>
                <a:ea typeface="Calibri" pitchFamily="34" charset="-122"/>
                <a:cs typeface="Calibri" pitchFamily="34" charset="-120"/>
              </a:rPr>
              <a:t>  </a:t>
            </a:r>
            <a:r>
              <a:rPr lang="el-GR" dirty="0" err="1"/>
              <a:t>It</a:t>
            </a:r>
            <a:r>
              <a:rPr lang="el-GR" dirty="0"/>
              <a:t> </a:t>
            </a:r>
            <a:r>
              <a:rPr lang="el-GR" dirty="0" err="1"/>
              <a:t>is</a:t>
            </a:r>
            <a:r>
              <a:rPr lang="el-GR" dirty="0"/>
              <a:t> </a:t>
            </a:r>
            <a:r>
              <a:rPr lang="el-GR" dirty="0" err="1"/>
              <a:t>widely</a:t>
            </a:r>
            <a:r>
              <a:rPr lang="el-GR" dirty="0"/>
              <a:t> </a:t>
            </a:r>
            <a:r>
              <a:rPr lang="el-GR" dirty="0" err="1"/>
              <a:t>used</a:t>
            </a:r>
            <a:r>
              <a:rPr lang="el-GR" dirty="0"/>
              <a:t> in </a:t>
            </a:r>
            <a:r>
              <a:rPr lang="el-GR" dirty="0" err="1"/>
              <a:t>aviation</a:t>
            </a:r>
            <a:r>
              <a:rPr lang="el-GR" dirty="0"/>
              <a:t> </a:t>
            </a:r>
            <a:r>
              <a:rPr lang="el-GR" dirty="0" err="1"/>
              <a:t>to</a:t>
            </a:r>
            <a:r>
              <a:rPr lang="el-GR" dirty="0"/>
              <a:t> </a:t>
            </a:r>
            <a:r>
              <a:rPr lang="el-GR" b="1" dirty="0" err="1"/>
              <a:t>avoid</a:t>
            </a:r>
            <a:r>
              <a:rPr lang="el-GR" b="1" dirty="0"/>
              <a:t> </a:t>
            </a:r>
            <a:r>
              <a:rPr lang="el-GR" b="1" dirty="0" err="1"/>
              <a:t>misunderstandings</a:t>
            </a:r>
            <a:r>
              <a:rPr lang="el-GR" b="1" dirty="0"/>
              <a:t>, </a:t>
            </a:r>
            <a:r>
              <a:rPr lang="el-GR" b="1" dirty="0" err="1"/>
              <a:t>particularly</a:t>
            </a:r>
            <a:r>
              <a:rPr lang="el-GR" b="1" dirty="0"/>
              <a:t> </a:t>
            </a:r>
            <a:r>
              <a:rPr lang="el-GR" b="1" dirty="0" err="1"/>
              <a:t>when</a:t>
            </a:r>
            <a:r>
              <a:rPr lang="el-GR" b="1" dirty="0"/>
              <a:t> </a:t>
            </a:r>
            <a:r>
              <a:rPr lang="el-GR" b="1" dirty="0" err="1"/>
              <a:t>communicating</a:t>
            </a:r>
            <a:r>
              <a:rPr lang="el-GR" b="1" dirty="0"/>
              <a:t> </a:t>
            </a:r>
            <a:r>
              <a:rPr lang="el-GR" b="1" dirty="0" err="1"/>
              <a:t>names</a:t>
            </a:r>
            <a:r>
              <a:rPr lang="el-GR" b="1" dirty="0"/>
              <a:t>, </a:t>
            </a:r>
            <a:r>
              <a:rPr lang="el-GR" b="1" dirty="0" err="1"/>
              <a:t>codes</a:t>
            </a:r>
            <a:r>
              <a:rPr lang="el-GR" b="1" dirty="0"/>
              <a:t> and </a:t>
            </a:r>
            <a:r>
              <a:rPr lang="el-GR" b="1" dirty="0" err="1"/>
              <a:t>other</a:t>
            </a:r>
            <a:r>
              <a:rPr lang="el-GR" b="1" dirty="0"/>
              <a:t> </a:t>
            </a:r>
            <a:r>
              <a:rPr lang="el-GR" b="1" dirty="0" err="1"/>
              <a:t>important</a:t>
            </a:r>
            <a:r>
              <a:rPr lang="el-GR" b="1" dirty="0"/>
              <a:t> </a:t>
            </a:r>
            <a:r>
              <a:rPr lang="el-GR" b="1" dirty="0" err="1"/>
              <a:t>information</a:t>
            </a:r>
            <a:r>
              <a:rPr lang="el-GR" dirty="0"/>
              <a:t>.</a:t>
            </a:r>
            <a:r>
              <a:rPr lang="en-US" dirty="0"/>
              <a:t>                 </a:t>
            </a:r>
            <a:r>
              <a:rPr lang="en-US" sz="1800" b="1" dirty="0">
                <a:solidFill>
                  <a:srgbClr val="1A7F86"/>
                </a:solidFill>
                <a:latin typeface="Calibri" pitchFamily="34" charset="0"/>
                <a:ea typeface="Calibri" pitchFamily="34" charset="-122"/>
                <a:cs typeface="Calibri" pitchFamily="34" charset="-120"/>
              </a:rPr>
              <a:t>Ask yourself:  </a:t>
            </a:r>
            <a:r>
              <a:rPr lang="en-US" sz="1800" dirty="0">
                <a:solidFill>
                  <a:srgbClr val="1F2A30"/>
                </a:solidFill>
                <a:latin typeface="Calibri" pitchFamily="34" charset="0"/>
                <a:ea typeface="Calibri" pitchFamily="34" charset="-122"/>
                <a:cs typeface="Calibri" pitchFamily="34" charset="-120"/>
              </a:rPr>
              <a:t>where might one incorrect letter cause a real problem?</a:t>
            </a:r>
            <a:endParaRPr lang="en-US" sz="1800" dirty="0"/>
          </a:p>
        </p:txBody>
      </p:sp>
      <p:sp>
        <p:nvSpPr>
          <p:cNvPr id="31"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1A7F86"/>
                </a:solidFill>
                <a:latin typeface="Calibri" pitchFamily="34" charset="0"/>
                <a:ea typeface="Calibri" pitchFamily="34" charset="-122"/>
                <a:cs typeface="Calibri" pitchFamily="34" charset="-120"/>
              </a:rPr>
              <a:t>ONE INTERNATIONAL SPELLING SYSTEM</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The ICAO spelling alphabet: A–Z</a:t>
            </a:r>
            <a:endParaRPr lang="en-US" sz="3400" dirty="0"/>
          </a:p>
        </p:txBody>
      </p:sp>
      <p:sp>
        <p:nvSpPr>
          <p:cNvPr id="4" name="Tile Alfa"/>
          <p:cNvSpPr/>
          <p:nvPr/>
        </p:nvSpPr>
        <p:spPr>
          <a:xfrm>
            <a:off x="548640" y="1554480"/>
            <a:ext cx="1463040" cy="1069848"/>
          </a:xfrm>
          <a:prstGeom prst="roundRect">
            <a:avLst>
              <a:gd name="adj" fmla="val 8547"/>
            </a:avLst>
          </a:prstGeom>
          <a:solidFill>
            <a:srgbClr val="FBEBE6"/>
          </a:solidFill>
          <a:ln w="12700">
            <a:solidFill>
              <a:srgbClr val="FBEBE6"/>
            </a:solidFill>
            <a:prstDash val="solid"/>
          </a:ln>
        </p:spPr>
        <p:txBody>
          <a:bodyPr/>
          <a:lstStyle/>
          <a:p>
            <a:endParaRPr lang="el-GR"/>
          </a:p>
        </p:txBody>
      </p:sp>
      <p:sp>
        <p:nvSpPr>
          <p:cNvPr id="5" name="Text 3"/>
          <p:cNvSpPr txBox="1"/>
          <p:nvPr/>
        </p:nvSpPr>
        <p:spPr>
          <a:xfrm>
            <a:off x="548640" y="1627632"/>
            <a:ext cx="1463040" cy="548640"/>
          </a:xfrm>
          <a:prstGeom prst="rect">
            <a:avLst/>
          </a:prstGeom>
          <a:noFill/>
          <a:ln/>
        </p:spPr>
        <p:txBody>
          <a:bodyPr wrap="square" lIns="0" tIns="0" rIns="0" bIns="0" rtlCol="0" anchor="ctr"/>
          <a:lstStyle/>
          <a:p>
            <a:pPr marL="0" indent="0" algn="ctr">
              <a:buNone/>
            </a:pPr>
            <a:r>
              <a:rPr lang="en-US" sz="3000" b="1" dirty="0">
                <a:solidFill>
                  <a:srgbClr val="D9674A"/>
                </a:solidFill>
                <a:latin typeface="Cambria" pitchFamily="34" charset="0"/>
                <a:ea typeface="Cambria" pitchFamily="34" charset="-122"/>
                <a:cs typeface="Cambria" pitchFamily="34" charset="-120"/>
              </a:rPr>
              <a:t>A</a:t>
            </a:r>
            <a:endParaRPr lang="en-US" sz="3000" dirty="0"/>
          </a:p>
        </p:txBody>
      </p:sp>
      <p:sp>
        <p:nvSpPr>
          <p:cNvPr id="6" name="Text 4"/>
          <p:cNvSpPr txBox="1"/>
          <p:nvPr/>
        </p:nvSpPr>
        <p:spPr>
          <a:xfrm>
            <a:off x="548640" y="2176272"/>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Alfa</a:t>
            </a:r>
            <a:endParaRPr lang="en-US" sz="1600" dirty="0"/>
          </a:p>
        </p:txBody>
      </p:sp>
      <p:sp>
        <p:nvSpPr>
          <p:cNvPr id="7" name="Tile Bravo"/>
          <p:cNvSpPr/>
          <p:nvPr/>
        </p:nvSpPr>
        <p:spPr>
          <a:xfrm>
            <a:off x="2148840" y="1554480"/>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8" name="Text 6"/>
          <p:cNvSpPr txBox="1"/>
          <p:nvPr/>
        </p:nvSpPr>
        <p:spPr>
          <a:xfrm>
            <a:off x="2148840" y="1627632"/>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B</a:t>
            </a:r>
            <a:endParaRPr lang="en-US" sz="3000" dirty="0"/>
          </a:p>
        </p:txBody>
      </p:sp>
      <p:sp>
        <p:nvSpPr>
          <p:cNvPr id="9" name="Text 7"/>
          <p:cNvSpPr txBox="1"/>
          <p:nvPr/>
        </p:nvSpPr>
        <p:spPr>
          <a:xfrm>
            <a:off x="2148840" y="2176272"/>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Bravo</a:t>
            </a:r>
            <a:endParaRPr lang="en-US" sz="1600" dirty="0"/>
          </a:p>
        </p:txBody>
      </p:sp>
      <p:sp>
        <p:nvSpPr>
          <p:cNvPr id="10" name="Tile Charlie"/>
          <p:cNvSpPr/>
          <p:nvPr/>
        </p:nvSpPr>
        <p:spPr>
          <a:xfrm>
            <a:off x="3749040" y="1554480"/>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11" name="Text 9"/>
          <p:cNvSpPr txBox="1"/>
          <p:nvPr/>
        </p:nvSpPr>
        <p:spPr>
          <a:xfrm>
            <a:off x="3749040" y="1627632"/>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C</a:t>
            </a:r>
            <a:endParaRPr lang="en-US" sz="3000" dirty="0"/>
          </a:p>
        </p:txBody>
      </p:sp>
      <p:sp>
        <p:nvSpPr>
          <p:cNvPr id="12" name="Text 10"/>
          <p:cNvSpPr txBox="1"/>
          <p:nvPr/>
        </p:nvSpPr>
        <p:spPr>
          <a:xfrm>
            <a:off x="3749040" y="2176272"/>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Charlie</a:t>
            </a:r>
            <a:endParaRPr lang="en-US" sz="1600" dirty="0"/>
          </a:p>
        </p:txBody>
      </p:sp>
      <p:sp>
        <p:nvSpPr>
          <p:cNvPr id="13" name="Tile Delta"/>
          <p:cNvSpPr/>
          <p:nvPr/>
        </p:nvSpPr>
        <p:spPr>
          <a:xfrm>
            <a:off x="5349240" y="1554480"/>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14" name="Text 12"/>
          <p:cNvSpPr txBox="1"/>
          <p:nvPr/>
        </p:nvSpPr>
        <p:spPr>
          <a:xfrm>
            <a:off x="5349240" y="1627632"/>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D</a:t>
            </a:r>
            <a:endParaRPr lang="en-US" sz="3000" dirty="0"/>
          </a:p>
        </p:txBody>
      </p:sp>
      <p:sp>
        <p:nvSpPr>
          <p:cNvPr id="15" name="Text 13"/>
          <p:cNvSpPr txBox="1"/>
          <p:nvPr/>
        </p:nvSpPr>
        <p:spPr>
          <a:xfrm>
            <a:off x="5349240" y="2176272"/>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Delta</a:t>
            </a:r>
            <a:endParaRPr lang="en-US" sz="1600" dirty="0"/>
          </a:p>
        </p:txBody>
      </p:sp>
      <p:sp>
        <p:nvSpPr>
          <p:cNvPr id="16" name="Tile Echo"/>
          <p:cNvSpPr/>
          <p:nvPr/>
        </p:nvSpPr>
        <p:spPr>
          <a:xfrm>
            <a:off x="6949440" y="1554480"/>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17" name="Text 15"/>
          <p:cNvSpPr txBox="1"/>
          <p:nvPr/>
        </p:nvSpPr>
        <p:spPr>
          <a:xfrm>
            <a:off x="6949440" y="1627632"/>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E</a:t>
            </a:r>
            <a:endParaRPr lang="en-US" sz="3000" dirty="0"/>
          </a:p>
        </p:txBody>
      </p:sp>
      <p:sp>
        <p:nvSpPr>
          <p:cNvPr id="18" name="Text 16"/>
          <p:cNvSpPr txBox="1"/>
          <p:nvPr/>
        </p:nvSpPr>
        <p:spPr>
          <a:xfrm>
            <a:off x="6949440" y="2176272"/>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Echo</a:t>
            </a:r>
            <a:endParaRPr lang="en-US" sz="1600" dirty="0"/>
          </a:p>
        </p:txBody>
      </p:sp>
      <p:sp>
        <p:nvSpPr>
          <p:cNvPr id="19" name="Tile Foxtrot"/>
          <p:cNvSpPr/>
          <p:nvPr/>
        </p:nvSpPr>
        <p:spPr>
          <a:xfrm>
            <a:off x="8549640" y="1554480"/>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20" name="Text 18"/>
          <p:cNvSpPr txBox="1"/>
          <p:nvPr/>
        </p:nvSpPr>
        <p:spPr>
          <a:xfrm>
            <a:off x="8549640" y="1627632"/>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F</a:t>
            </a:r>
            <a:endParaRPr lang="en-US" sz="3000" dirty="0"/>
          </a:p>
        </p:txBody>
      </p:sp>
      <p:sp>
        <p:nvSpPr>
          <p:cNvPr id="21" name="Text 19"/>
          <p:cNvSpPr txBox="1"/>
          <p:nvPr/>
        </p:nvSpPr>
        <p:spPr>
          <a:xfrm>
            <a:off x="8549640" y="2176272"/>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Foxtrot</a:t>
            </a:r>
            <a:endParaRPr lang="en-US" sz="1600" dirty="0"/>
          </a:p>
        </p:txBody>
      </p:sp>
      <p:sp>
        <p:nvSpPr>
          <p:cNvPr id="22" name="Tile Golf"/>
          <p:cNvSpPr/>
          <p:nvPr/>
        </p:nvSpPr>
        <p:spPr>
          <a:xfrm>
            <a:off x="10149840" y="1554480"/>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23" name="Text 21"/>
          <p:cNvSpPr txBox="1"/>
          <p:nvPr/>
        </p:nvSpPr>
        <p:spPr>
          <a:xfrm>
            <a:off x="10149840" y="1627632"/>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G</a:t>
            </a:r>
            <a:endParaRPr lang="en-US" sz="3000" dirty="0"/>
          </a:p>
        </p:txBody>
      </p:sp>
      <p:sp>
        <p:nvSpPr>
          <p:cNvPr id="24" name="Text 22"/>
          <p:cNvSpPr txBox="1"/>
          <p:nvPr/>
        </p:nvSpPr>
        <p:spPr>
          <a:xfrm>
            <a:off x="10149840" y="2176272"/>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Golf</a:t>
            </a:r>
            <a:endParaRPr lang="en-US" sz="1600" dirty="0"/>
          </a:p>
        </p:txBody>
      </p:sp>
      <p:sp>
        <p:nvSpPr>
          <p:cNvPr id="25" name="Tile Hotel"/>
          <p:cNvSpPr/>
          <p:nvPr/>
        </p:nvSpPr>
        <p:spPr>
          <a:xfrm>
            <a:off x="548640" y="2761488"/>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26" name="Text 24"/>
          <p:cNvSpPr txBox="1"/>
          <p:nvPr/>
        </p:nvSpPr>
        <p:spPr>
          <a:xfrm>
            <a:off x="548640" y="2834640"/>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H</a:t>
            </a:r>
            <a:endParaRPr lang="en-US" sz="3000" dirty="0"/>
          </a:p>
        </p:txBody>
      </p:sp>
      <p:sp>
        <p:nvSpPr>
          <p:cNvPr id="27" name="Text 25"/>
          <p:cNvSpPr txBox="1"/>
          <p:nvPr/>
        </p:nvSpPr>
        <p:spPr>
          <a:xfrm>
            <a:off x="548640" y="3383280"/>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Hotel</a:t>
            </a:r>
            <a:endParaRPr lang="en-US" sz="1600" dirty="0"/>
          </a:p>
        </p:txBody>
      </p:sp>
      <p:sp>
        <p:nvSpPr>
          <p:cNvPr id="28" name="Tile India"/>
          <p:cNvSpPr/>
          <p:nvPr/>
        </p:nvSpPr>
        <p:spPr>
          <a:xfrm>
            <a:off x="2148840" y="2761488"/>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29" name="Text 27"/>
          <p:cNvSpPr txBox="1"/>
          <p:nvPr/>
        </p:nvSpPr>
        <p:spPr>
          <a:xfrm>
            <a:off x="2148840" y="2834640"/>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I</a:t>
            </a:r>
            <a:endParaRPr lang="en-US" sz="3000" dirty="0"/>
          </a:p>
        </p:txBody>
      </p:sp>
      <p:sp>
        <p:nvSpPr>
          <p:cNvPr id="30" name="Text 28"/>
          <p:cNvSpPr txBox="1"/>
          <p:nvPr/>
        </p:nvSpPr>
        <p:spPr>
          <a:xfrm>
            <a:off x="2148840" y="3383280"/>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India</a:t>
            </a:r>
            <a:endParaRPr lang="en-US" sz="1600" dirty="0"/>
          </a:p>
        </p:txBody>
      </p:sp>
      <p:sp>
        <p:nvSpPr>
          <p:cNvPr id="31" name="Tile Juliett"/>
          <p:cNvSpPr/>
          <p:nvPr/>
        </p:nvSpPr>
        <p:spPr>
          <a:xfrm>
            <a:off x="3749040" y="2761488"/>
            <a:ext cx="1463040" cy="1069848"/>
          </a:xfrm>
          <a:prstGeom prst="roundRect">
            <a:avLst>
              <a:gd name="adj" fmla="val 8547"/>
            </a:avLst>
          </a:prstGeom>
          <a:solidFill>
            <a:srgbClr val="FBEBE6"/>
          </a:solidFill>
          <a:ln w="12700">
            <a:solidFill>
              <a:srgbClr val="FBEBE6"/>
            </a:solidFill>
            <a:prstDash val="solid"/>
          </a:ln>
        </p:spPr>
        <p:txBody>
          <a:bodyPr/>
          <a:lstStyle/>
          <a:p>
            <a:endParaRPr lang="el-GR"/>
          </a:p>
        </p:txBody>
      </p:sp>
      <p:sp>
        <p:nvSpPr>
          <p:cNvPr id="32" name="Text 30"/>
          <p:cNvSpPr txBox="1"/>
          <p:nvPr/>
        </p:nvSpPr>
        <p:spPr>
          <a:xfrm>
            <a:off x="3749040" y="2834640"/>
            <a:ext cx="1463040" cy="548640"/>
          </a:xfrm>
          <a:prstGeom prst="rect">
            <a:avLst/>
          </a:prstGeom>
          <a:noFill/>
          <a:ln/>
        </p:spPr>
        <p:txBody>
          <a:bodyPr wrap="square" lIns="0" tIns="0" rIns="0" bIns="0" rtlCol="0" anchor="ctr"/>
          <a:lstStyle/>
          <a:p>
            <a:pPr marL="0" indent="0" algn="ctr">
              <a:buNone/>
            </a:pPr>
            <a:r>
              <a:rPr lang="en-US" sz="3000" b="1" dirty="0">
                <a:solidFill>
                  <a:srgbClr val="D9674A"/>
                </a:solidFill>
                <a:latin typeface="Cambria" pitchFamily="34" charset="0"/>
                <a:ea typeface="Cambria" pitchFamily="34" charset="-122"/>
                <a:cs typeface="Cambria" pitchFamily="34" charset="-120"/>
              </a:rPr>
              <a:t>J</a:t>
            </a:r>
            <a:endParaRPr lang="en-US" sz="3000" dirty="0"/>
          </a:p>
        </p:txBody>
      </p:sp>
      <p:sp>
        <p:nvSpPr>
          <p:cNvPr id="33" name="Text 31"/>
          <p:cNvSpPr txBox="1"/>
          <p:nvPr/>
        </p:nvSpPr>
        <p:spPr>
          <a:xfrm>
            <a:off x="3749040" y="3383280"/>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Juliett</a:t>
            </a:r>
            <a:endParaRPr lang="en-US" sz="1600" dirty="0"/>
          </a:p>
        </p:txBody>
      </p:sp>
      <p:sp>
        <p:nvSpPr>
          <p:cNvPr id="34" name="Tile Kilo"/>
          <p:cNvSpPr/>
          <p:nvPr/>
        </p:nvSpPr>
        <p:spPr>
          <a:xfrm>
            <a:off x="5349240" y="2761488"/>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35" name="Text 33"/>
          <p:cNvSpPr txBox="1"/>
          <p:nvPr/>
        </p:nvSpPr>
        <p:spPr>
          <a:xfrm>
            <a:off x="5349240" y="2834640"/>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K</a:t>
            </a:r>
            <a:endParaRPr lang="en-US" sz="3000" dirty="0"/>
          </a:p>
        </p:txBody>
      </p:sp>
      <p:sp>
        <p:nvSpPr>
          <p:cNvPr id="36" name="Text 34"/>
          <p:cNvSpPr txBox="1"/>
          <p:nvPr/>
        </p:nvSpPr>
        <p:spPr>
          <a:xfrm>
            <a:off x="5349240" y="3383280"/>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Kilo</a:t>
            </a:r>
            <a:endParaRPr lang="en-US" sz="1600" dirty="0"/>
          </a:p>
        </p:txBody>
      </p:sp>
      <p:sp>
        <p:nvSpPr>
          <p:cNvPr id="37" name="Tile Lima"/>
          <p:cNvSpPr/>
          <p:nvPr/>
        </p:nvSpPr>
        <p:spPr>
          <a:xfrm>
            <a:off x="6949440" y="2761488"/>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38" name="Text 36"/>
          <p:cNvSpPr txBox="1"/>
          <p:nvPr/>
        </p:nvSpPr>
        <p:spPr>
          <a:xfrm>
            <a:off x="6949440" y="2834640"/>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L</a:t>
            </a:r>
            <a:endParaRPr lang="en-US" sz="3000" dirty="0"/>
          </a:p>
        </p:txBody>
      </p:sp>
      <p:sp>
        <p:nvSpPr>
          <p:cNvPr id="39" name="Text 37"/>
          <p:cNvSpPr txBox="1"/>
          <p:nvPr/>
        </p:nvSpPr>
        <p:spPr>
          <a:xfrm>
            <a:off x="6949440" y="3383280"/>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Lima</a:t>
            </a:r>
            <a:endParaRPr lang="en-US" sz="1600" dirty="0"/>
          </a:p>
        </p:txBody>
      </p:sp>
      <p:sp>
        <p:nvSpPr>
          <p:cNvPr id="40" name="Tile Mike"/>
          <p:cNvSpPr/>
          <p:nvPr/>
        </p:nvSpPr>
        <p:spPr>
          <a:xfrm>
            <a:off x="8549640" y="2761488"/>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41" name="Text 39"/>
          <p:cNvSpPr txBox="1"/>
          <p:nvPr/>
        </p:nvSpPr>
        <p:spPr>
          <a:xfrm>
            <a:off x="8549640" y="2834640"/>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M</a:t>
            </a:r>
            <a:endParaRPr lang="en-US" sz="3000" dirty="0"/>
          </a:p>
        </p:txBody>
      </p:sp>
      <p:sp>
        <p:nvSpPr>
          <p:cNvPr id="42" name="Text 40"/>
          <p:cNvSpPr txBox="1"/>
          <p:nvPr/>
        </p:nvSpPr>
        <p:spPr>
          <a:xfrm>
            <a:off x="8549640" y="3383280"/>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Mike</a:t>
            </a:r>
            <a:endParaRPr lang="en-US" sz="1600" dirty="0"/>
          </a:p>
        </p:txBody>
      </p:sp>
      <p:sp>
        <p:nvSpPr>
          <p:cNvPr id="43" name="Tile November"/>
          <p:cNvSpPr/>
          <p:nvPr/>
        </p:nvSpPr>
        <p:spPr>
          <a:xfrm>
            <a:off x="10149840" y="2761488"/>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44" name="Text 42"/>
          <p:cNvSpPr txBox="1"/>
          <p:nvPr/>
        </p:nvSpPr>
        <p:spPr>
          <a:xfrm>
            <a:off x="10149840" y="2834640"/>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N</a:t>
            </a:r>
            <a:endParaRPr lang="en-US" sz="3000" dirty="0"/>
          </a:p>
        </p:txBody>
      </p:sp>
      <p:sp>
        <p:nvSpPr>
          <p:cNvPr id="45" name="Text 43"/>
          <p:cNvSpPr txBox="1"/>
          <p:nvPr/>
        </p:nvSpPr>
        <p:spPr>
          <a:xfrm>
            <a:off x="10149840" y="3383280"/>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November</a:t>
            </a:r>
            <a:endParaRPr lang="en-US" sz="1600" dirty="0"/>
          </a:p>
        </p:txBody>
      </p:sp>
      <p:sp>
        <p:nvSpPr>
          <p:cNvPr id="46" name="Tile Oscar"/>
          <p:cNvSpPr/>
          <p:nvPr/>
        </p:nvSpPr>
        <p:spPr>
          <a:xfrm>
            <a:off x="548640" y="3968496"/>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47" name="Text 45"/>
          <p:cNvSpPr txBox="1"/>
          <p:nvPr/>
        </p:nvSpPr>
        <p:spPr>
          <a:xfrm>
            <a:off x="548640" y="4041648"/>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O</a:t>
            </a:r>
            <a:endParaRPr lang="en-US" sz="3000" dirty="0"/>
          </a:p>
        </p:txBody>
      </p:sp>
      <p:sp>
        <p:nvSpPr>
          <p:cNvPr id="48" name="Text 46"/>
          <p:cNvSpPr txBox="1"/>
          <p:nvPr/>
        </p:nvSpPr>
        <p:spPr>
          <a:xfrm>
            <a:off x="548640" y="4590288"/>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Oscar</a:t>
            </a:r>
            <a:endParaRPr lang="en-US" sz="1600" dirty="0"/>
          </a:p>
        </p:txBody>
      </p:sp>
      <p:sp>
        <p:nvSpPr>
          <p:cNvPr id="49" name="Tile Papa"/>
          <p:cNvSpPr/>
          <p:nvPr/>
        </p:nvSpPr>
        <p:spPr>
          <a:xfrm>
            <a:off x="2148840" y="3968496"/>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50" name="Text 48"/>
          <p:cNvSpPr txBox="1"/>
          <p:nvPr/>
        </p:nvSpPr>
        <p:spPr>
          <a:xfrm>
            <a:off x="2148840" y="4041648"/>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P</a:t>
            </a:r>
            <a:endParaRPr lang="en-US" sz="3000" dirty="0"/>
          </a:p>
        </p:txBody>
      </p:sp>
      <p:sp>
        <p:nvSpPr>
          <p:cNvPr id="51" name="Text 49"/>
          <p:cNvSpPr txBox="1"/>
          <p:nvPr/>
        </p:nvSpPr>
        <p:spPr>
          <a:xfrm>
            <a:off x="2148840" y="4590288"/>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Papa</a:t>
            </a:r>
            <a:endParaRPr lang="en-US" sz="1600" dirty="0"/>
          </a:p>
        </p:txBody>
      </p:sp>
      <p:sp>
        <p:nvSpPr>
          <p:cNvPr id="52" name="Tile Quebec"/>
          <p:cNvSpPr/>
          <p:nvPr/>
        </p:nvSpPr>
        <p:spPr>
          <a:xfrm>
            <a:off x="3749040" y="3968496"/>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53" name="Text 51"/>
          <p:cNvSpPr txBox="1"/>
          <p:nvPr/>
        </p:nvSpPr>
        <p:spPr>
          <a:xfrm>
            <a:off x="3749040" y="4041648"/>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Q</a:t>
            </a:r>
            <a:endParaRPr lang="en-US" sz="3000" dirty="0"/>
          </a:p>
        </p:txBody>
      </p:sp>
      <p:sp>
        <p:nvSpPr>
          <p:cNvPr id="54" name="Text 52"/>
          <p:cNvSpPr txBox="1"/>
          <p:nvPr/>
        </p:nvSpPr>
        <p:spPr>
          <a:xfrm>
            <a:off x="3749040" y="4590288"/>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Quebec</a:t>
            </a:r>
            <a:endParaRPr lang="en-US" sz="1600" dirty="0"/>
          </a:p>
        </p:txBody>
      </p:sp>
      <p:sp>
        <p:nvSpPr>
          <p:cNvPr id="55" name="Tile Romeo"/>
          <p:cNvSpPr/>
          <p:nvPr/>
        </p:nvSpPr>
        <p:spPr>
          <a:xfrm>
            <a:off x="5349240" y="3968496"/>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56" name="Text 54"/>
          <p:cNvSpPr txBox="1"/>
          <p:nvPr/>
        </p:nvSpPr>
        <p:spPr>
          <a:xfrm>
            <a:off x="5349240" y="4041648"/>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R</a:t>
            </a:r>
            <a:endParaRPr lang="en-US" sz="3000" dirty="0"/>
          </a:p>
        </p:txBody>
      </p:sp>
      <p:sp>
        <p:nvSpPr>
          <p:cNvPr id="57" name="Text 55"/>
          <p:cNvSpPr txBox="1"/>
          <p:nvPr/>
        </p:nvSpPr>
        <p:spPr>
          <a:xfrm>
            <a:off x="5349240" y="4590288"/>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Romeo</a:t>
            </a:r>
            <a:endParaRPr lang="en-US" sz="1600" dirty="0"/>
          </a:p>
        </p:txBody>
      </p:sp>
      <p:sp>
        <p:nvSpPr>
          <p:cNvPr id="58" name="Tile Sierra"/>
          <p:cNvSpPr/>
          <p:nvPr/>
        </p:nvSpPr>
        <p:spPr>
          <a:xfrm>
            <a:off x="6949440" y="3968496"/>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59" name="Text 57"/>
          <p:cNvSpPr txBox="1"/>
          <p:nvPr/>
        </p:nvSpPr>
        <p:spPr>
          <a:xfrm>
            <a:off x="6949440" y="4041648"/>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S</a:t>
            </a:r>
            <a:endParaRPr lang="en-US" sz="3000" dirty="0"/>
          </a:p>
        </p:txBody>
      </p:sp>
      <p:sp>
        <p:nvSpPr>
          <p:cNvPr id="60" name="Text 58"/>
          <p:cNvSpPr txBox="1"/>
          <p:nvPr/>
        </p:nvSpPr>
        <p:spPr>
          <a:xfrm>
            <a:off x="6949440" y="4590288"/>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Sierra</a:t>
            </a:r>
            <a:endParaRPr lang="en-US" sz="1600" dirty="0"/>
          </a:p>
        </p:txBody>
      </p:sp>
      <p:sp>
        <p:nvSpPr>
          <p:cNvPr id="61" name="Tile Tango"/>
          <p:cNvSpPr/>
          <p:nvPr/>
        </p:nvSpPr>
        <p:spPr>
          <a:xfrm>
            <a:off x="8549640" y="3968496"/>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62" name="Text 60"/>
          <p:cNvSpPr txBox="1"/>
          <p:nvPr/>
        </p:nvSpPr>
        <p:spPr>
          <a:xfrm>
            <a:off x="8549640" y="4041648"/>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T</a:t>
            </a:r>
            <a:endParaRPr lang="en-US" sz="3000" dirty="0"/>
          </a:p>
        </p:txBody>
      </p:sp>
      <p:sp>
        <p:nvSpPr>
          <p:cNvPr id="63" name="Text 61"/>
          <p:cNvSpPr txBox="1"/>
          <p:nvPr/>
        </p:nvSpPr>
        <p:spPr>
          <a:xfrm>
            <a:off x="8549640" y="4590288"/>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Tango</a:t>
            </a:r>
            <a:endParaRPr lang="en-US" sz="1600" dirty="0"/>
          </a:p>
        </p:txBody>
      </p:sp>
      <p:sp>
        <p:nvSpPr>
          <p:cNvPr id="64" name="Tile Uniform"/>
          <p:cNvSpPr/>
          <p:nvPr/>
        </p:nvSpPr>
        <p:spPr>
          <a:xfrm>
            <a:off x="10149840" y="3968496"/>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65" name="Text 63"/>
          <p:cNvSpPr txBox="1"/>
          <p:nvPr/>
        </p:nvSpPr>
        <p:spPr>
          <a:xfrm>
            <a:off x="10149840" y="4041648"/>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U</a:t>
            </a:r>
            <a:endParaRPr lang="en-US" sz="3000" dirty="0"/>
          </a:p>
        </p:txBody>
      </p:sp>
      <p:sp>
        <p:nvSpPr>
          <p:cNvPr id="66" name="Text 64"/>
          <p:cNvSpPr txBox="1"/>
          <p:nvPr/>
        </p:nvSpPr>
        <p:spPr>
          <a:xfrm>
            <a:off x="10149840" y="4590288"/>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Uniform</a:t>
            </a:r>
            <a:endParaRPr lang="en-US" sz="1600" dirty="0"/>
          </a:p>
        </p:txBody>
      </p:sp>
      <p:sp>
        <p:nvSpPr>
          <p:cNvPr id="67" name="Tile Victor"/>
          <p:cNvSpPr/>
          <p:nvPr/>
        </p:nvSpPr>
        <p:spPr>
          <a:xfrm>
            <a:off x="548640" y="5175504"/>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68" name="Text 66"/>
          <p:cNvSpPr txBox="1"/>
          <p:nvPr/>
        </p:nvSpPr>
        <p:spPr>
          <a:xfrm>
            <a:off x="548640" y="5248656"/>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V</a:t>
            </a:r>
            <a:endParaRPr lang="en-US" sz="3000" dirty="0"/>
          </a:p>
        </p:txBody>
      </p:sp>
      <p:sp>
        <p:nvSpPr>
          <p:cNvPr id="69" name="Text 67"/>
          <p:cNvSpPr txBox="1"/>
          <p:nvPr/>
        </p:nvSpPr>
        <p:spPr>
          <a:xfrm>
            <a:off x="548640" y="5797296"/>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Victor</a:t>
            </a:r>
            <a:endParaRPr lang="en-US" sz="1600" dirty="0"/>
          </a:p>
        </p:txBody>
      </p:sp>
      <p:sp>
        <p:nvSpPr>
          <p:cNvPr id="70" name="Tile Whiskey"/>
          <p:cNvSpPr/>
          <p:nvPr/>
        </p:nvSpPr>
        <p:spPr>
          <a:xfrm>
            <a:off x="2148840" y="5175504"/>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71" name="Text 69"/>
          <p:cNvSpPr txBox="1"/>
          <p:nvPr/>
        </p:nvSpPr>
        <p:spPr>
          <a:xfrm>
            <a:off x="2148840" y="5248656"/>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W</a:t>
            </a:r>
            <a:endParaRPr lang="en-US" sz="3000" dirty="0"/>
          </a:p>
        </p:txBody>
      </p:sp>
      <p:sp>
        <p:nvSpPr>
          <p:cNvPr id="72" name="Text 70"/>
          <p:cNvSpPr txBox="1"/>
          <p:nvPr/>
        </p:nvSpPr>
        <p:spPr>
          <a:xfrm>
            <a:off x="2148840" y="5797296"/>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Whiskey</a:t>
            </a:r>
            <a:endParaRPr lang="en-US" sz="1600" dirty="0"/>
          </a:p>
        </p:txBody>
      </p:sp>
      <p:sp>
        <p:nvSpPr>
          <p:cNvPr id="73" name="Tile X-ray"/>
          <p:cNvSpPr/>
          <p:nvPr/>
        </p:nvSpPr>
        <p:spPr>
          <a:xfrm>
            <a:off x="3749040" y="5175504"/>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74" name="Text 72"/>
          <p:cNvSpPr txBox="1"/>
          <p:nvPr/>
        </p:nvSpPr>
        <p:spPr>
          <a:xfrm>
            <a:off x="3749040" y="5248656"/>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X</a:t>
            </a:r>
            <a:endParaRPr lang="en-US" sz="3000" dirty="0"/>
          </a:p>
        </p:txBody>
      </p:sp>
      <p:sp>
        <p:nvSpPr>
          <p:cNvPr id="75" name="Text 73"/>
          <p:cNvSpPr txBox="1"/>
          <p:nvPr/>
        </p:nvSpPr>
        <p:spPr>
          <a:xfrm>
            <a:off x="3749040" y="5797296"/>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X-ray</a:t>
            </a:r>
            <a:endParaRPr lang="en-US" sz="1600" dirty="0"/>
          </a:p>
        </p:txBody>
      </p:sp>
      <p:sp>
        <p:nvSpPr>
          <p:cNvPr id="76" name="Tile Yankee"/>
          <p:cNvSpPr/>
          <p:nvPr/>
        </p:nvSpPr>
        <p:spPr>
          <a:xfrm>
            <a:off x="5349240" y="5175504"/>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77" name="Text 75"/>
          <p:cNvSpPr txBox="1"/>
          <p:nvPr/>
        </p:nvSpPr>
        <p:spPr>
          <a:xfrm>
            <a:off x="5349240" y="5248656"/>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Y</a:t>
            </a:r>
            <a:endParaRPr lang="en-US" sz="3000" dirty="0"/>
          </a:p>
        </p:txBody>
      </p:sp>
      <p:sp>
        <p:nvSpPr>
          <p:cNvPr id="78" name="Text 76"/>
          <p:cNvSpPr txBox="1"/>
          <p:nvPr/>
        </p:nvSpPr>
        <p:spPr>
          <a:xfrm>
            <a:off x="5349240" y="5797296"/>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Yankee</a:t>
            </a:r>
            <a:endParaRPr lang="en-US" sz="1600" dirty="0"/>
          </a:p>
        </p:txBody>
      </p:sp>
      <p:sp>
        <p:nvSpPr>
          <p:cNvPr id="79" name="Tile Zulu"/>
          <p:cNvSpPr/>
          <p:nvPr/>
        </p:nvSpPr>
        <p:spPr>
          <a:xfrm>
            <a:off x="6949440" y="5175504"/>
            <a:ext cx="1463040" cy="1069848"/>
          </a:xfrm>
          <a:prstGeom prst="roundRect">
            <a:avLst>
              <a:gd name="adj" fmla="val 8547"/>
            </a:avLst>
          </a:prstGeom>
          <a:solidFill>
            <a:srgbClr val="EEF5F4"/>
          </a:solidFill>
          <a:ln w="12700">
            <a:solidFill>
              <a:srgbClr val="EEF5F4"/>
            </a:solidFill>
            <a:prstDash val="solid"/>
          </a:ln>
        </p:spPr>
        <p:txBody>
          <a:bodyPr/>
          <a:lstStyle/>
          <a:p>
            <a:endParaRPr lang="el-GR"/>
          </a:p>
        </p:txBody>
      </p:sp>
      <p:sp>
        <p:nvSpPr>
          <p:cNvPr id="80" name="Text 78"/>
          <p:cNvSpPr txBox="1"/>
          <p:nvPr/>
        </p:nvSpPr>
        <p:spPr>
          <a:xfrm>
            <a:off x="6949440" y="5248656"/>
            <a:ext cx="1463040" cy="548640"/>
          </a:xfrm>
          <a:prstGeom prst="rect">
            <a:avLst/>
          </a:prstGeom>
          <a:noFill/>
          <a:ln/>
        </p:spPr>
        <p:txBody>
          <a:bodyPr wrap="square" lIns="0" tIns="0" rIns="0" bIns="0" rtlCol="0" anchor="ctr"/>
          <a:lstStyle/>
          <a:p>
            <a:pPr marL="0" indent="0" algn="ctr">
              <a:buNone/>
            </a:pPr>
            <a:r>
              <a:rPr lang="en-US" sz="3000" b="1" dirty="0">
                <a:solidFill>
                  <a:srgbClr val="1A7F86"/>
                </a:solidFill>
                <a:latin typeface="Cambria" pitchFamily="34" charset="0"/>
                <a:ea typeface="Cambria" pitchFamily="34" charset="-122"/>
                <a:cs typeface="Cambria" pitchFamily="34" charset="-120"/>
              </a:rPr>
              <a:t>Z</a:t>
            </a:r>
            <a:endParaRPr lang="en-US" sz="3000" dirty="0"/>
          </a:p>
        </p:txBody>
      </p:sp>
      <p:sp>
        <p:nvSpPr>
          <p:cNvPr id="81" name="Text 79"/>
          <p:cNvSpPr txBox="1"/>
          <p:nvPr/>
        </p:nvSpPr>
        <p:spPr>
          <a:xfrm>
            <a:off x="6949440" y="5797296"/>
            <a:ext cx="1463040" cy="347472"/>
          </a:xfrm>
          <a:prstGeom prst="rect">
            <a:avLst/>
          </a:prstGeom>
          <a:noFill/>
          <a:ln/>
        </p:spPr>
        <p:txBody>
          <a:bodyPr wrap="square" lIns="0" tIns="0" rIns="0" bIns="0" rtlCol="0" anchor="ctr"/>
          <a:lstStyle/>
          <a:p>
            <a:pPr marL="0" indent="0" algn="ctr">
              <a:buNone/>
            </a:pPr>
            <a:r>
              <a:rPr lang="en-US" sz="1600" b="1" dirty="0">
                <a:solidFill>
                  <a:srgbClr val="0E3B43"/>
                </a:solidFill>
                <a:latin typeface="Calibri" pitchFamily="34" charset="0"/>
                <a:ea typeface="Calibri" pitchFamily="34" charset="-122"/>
                <a:cs typeface="Calibri" pitchFamily="34" charset="-120"/>
              </a:rPr>
              <a:t>Zulu</a:t>
            </a:r>
            <a:endParaRPr lang="en-US" sz="1600" dirty="0"/>
          </a:p>
        </p:txBody>
      </p:sp>
      <p:sp>
        <p:nvSpPr>
          <p:cNvPr id="82" name="Text 80"/>
          <p:cNvSpPr txBox="1"/>
          <p:nvPr/>
        </p:nvSpPr>
        <p:spPr>
          <a:xfrm>
            <a:off x="8549640" y="5175504"/>
            <a:ext cx="3063240" cy="1069848"/>
          </a:xfrm>
          <a:prstGeom prst="rect">
            <a:avLst/>
          </a:prstGeom>
          <a:noFill/>
          <a:ln/>
        </p:spPr>
        <p:txBody>
          <a:bodyPr wrap="square" lIns="1016" tIns="1016" rIns="1016" bIns="1016" rtlCol="0" anchor="ctr"/>
          <a:lstStyle/>
          <a:p>
            <a:pPr marL="0" indent="0">
              <a:buNone/>
            </a:pPr>
            <a:r>
              <a:rPr lang="en-US" sz="1300" b="1" dirty="0">
                <a:solidFill>
                  <a:srgbClr val="D9674A"/>
                </a:solidFill>
                <a:latin typeface="Calibri" pitchFamily="34" charset="0"/>
                <a:ea typeface="Calibri" pitchFamily="34" charset="-122"/>
                <a:cs typeface="Calibri" pitchFamily="34" charset="-120"/>
              </a:rPr>
              <a:t>Note: </a:t>
            </a:r>
            <a:r>
              <a:rPr lang="en-US" sz="1300" dirty="0">
                <a:solidFill>
                  <a:srgbClr val="1F2A30"/>
                </a:solidFill>
                <a:latin typeface="Calibri" pitchFamily="34" charset="0"/>
                <a:ea typeface="Calibri" pitchFamily="34" charset="-122"/>
                <a:cs typeface="Calibri" pitchFamily="34" charset="-120"/>
              </a:rPr>
              <a:t>Alfa and Juliett are the official spellings. On aviation radio,</a:t>
            </a:r>
            <a:r>
              <a:rPr lang="en-US" sz="1300" b="1" dirty="0">
                <a:solidFill>
                  <a:srgbClr val="1F2A30"/>
                </a:solidFill>
                <a:latin typeface="Calibri" pitchFamily="34" charset="0"/>
                <a:ea typeface="Calibri" pitchFamily="34" charset="-122"/>
                <a:cs typeface="Calibri" pitchFamily="34" charset="-120"/>
              </a:rPr>
              <a:t> 9 is often said “niner”.</a:t>
            </a:r>
            <a:endParaRPr lang="en-US" sz="1300" b="1" dirty="0"/>
          </a:p>
        </p:txBody>
      </p:sp>
      <p:sp>
        <p:nvSpPr>
          <p:cNvPr id="83"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1A7F86"/>
                </a:solidFill>
                <a:latin typeface="Calibri" pitchFamily="34" charset="0"/>
                <a:ea typeface="Calibri" pitchFamily="34" charset="-122"/>
                <a:cs typeface="Calibri" pitchFamily="34" charset="-120"/>
              </a:rPr>
              <a:t>EXAMPLE</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Confirming a reservation</a:t>
            </a:r>
            <a:endParaRPr lang="en-US" sz="3400" dirty="0"/>
          </a:p>
        </p:txBody>
      </p:sp>
      <p:sp>
        <p:nvSpPr>
          <p:cNvPr id="4" name="Activity badge"/>
          <p:cNvSpPr/>
          <p:nvPr/>
        </p:nvSpPr>
        <p:spPr>
          <a:xfrm>
            <a:off x="9326880" y="274320"/>
            <a:ext cx="2286000" cy="384048"/>
          </a:xfrm>
          <a:prstGeom prst="roundRect">
            <a:avLst>
              <a:gd name="adj" fmla="val 50000"/>
            </a:avLst>
          </a:prstGeom>
          <a:solidFill>
            <a:srgbClr val="D9674A"/>
          </a:solid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PAIR ROLE-PLAY</a:t>
            </a:r>
            <a:endParaRPr lang="en-US" sz="1100" dirty="0"/>
          </a:p>
        </p:txBody>
      </p:sp>
      <p:sp>
        <p:nvSpPr>
          <p:cNvPr id="5" name="Bubble"/>
          <p:cNvSpPr/>
          <p:nvPr/>
        </p:nvSpPr>
        <p:spPr>
          <a:xfrm>
            <a:off x="548640" y="1600200"/>
            <a:ext cx="7498080" cy="731520"/>
          </a:xfrm>
          <a:prstGeom prst="roundRect">
            <a:avLst>
              <a:gd name="adj" fmla="val 25000"/>
            </a:avLst>
          </a:prstGeom>
          <a:solidFill>
            <a:srgbClr val="EEF5F4"/>
          </a:solidFill>
          <a:ln w="12700">
            <a:solidFill>
              <a:srgbClr val="EEF5F4"/>
            </a:solidFill>
            <a:prstDash val="solid"/>
          </a:ln>
        </p:spPr>
        <p:txBody>
          <a:bodyPr/>
          <a:lstStyle/>
          <a:p>
            <a:endParaRPr lang="el-GR"/>
          </a:p>
        </p:txBody>
      </p:sp>
      <p:sp>
        <p:nvSpPr>
          <p:cNvPr id="6" name="Text 4"/>
          <p:cNvSpPr txBox="1"/>
          <p:nvPr/>
        </p:nvSpPr>
        <p:spPr>
          <a:xfrm>
            <a:off x="822960" y="1600200"/>
            <a:ext cx="7040880" cy="731520"/>
          </a:xfrm>
          <a:prstGeom prst="rect">
            <a:avLst/>
          </a:prstGeom>
          <a:noFill/>
          <a:ln/>
        </p:spPr>
        <p:txBody>
          <a:bodyPr wrap="square" lIns="0" tIns="0" rIns="0" bIns="0" rtlCol="0" anchor="ctr"/>
          <a:lstStyle/>
          <a:p>
            <a:pPr marL="0" indent="0">
              <a:buNone/>
            </a:pPr>
            <a:r>
              <a:rPr lang="en-US" sz="1200" b="1" kern="0" spc="100" dirty="0">
                <a:solidFill>
                  <a:srgbClr val="1A7F86"/>
                </a:solidFill>
                <a:latin typeface="Calibri" pitchFamily="34" charset="0"/>
                <a:ea typeface="Calibri" pitchFamily="34" charset="-122"/>
                <a:cs typeface="Calibri" pitchFamily="34" charset="-120"/>
              </a:rPr>
              <a:t>RECEPTIONIST   </a:t>
            </a:r>
            <a:r>
              <a:rPr lang="en-US" sz="1800" dirty="0">
                <a:solidFill>
                  <a:srgbClr val="1F2A30"/>
                </a:solidFill>
                <a:latin typeface="Calibri" pitchFamily="34" charset="0"/>
                <a:ea typeface="Calibri" pitchFamily="34" charset="-122"/>
                <a:cs typeface="Calibri" pitchFamily="34" charset="-120"/>
              </a:rPr>
              <a:t>Could you spell your surname, please?</a:t>
            </a:r>
            <a:endParaRPr lang="en-US" sz="1800" dirty="0"/>
          </a:p>
        </p:txBody>
      </p:sp>
      <p:sp>
        <p:nvSpPr>
          <p:cNvPr id="7" name="Bubble"/>
          <p:cNvSpPr/>
          <p:nvPr/>
        </p:nvSpPr>
        <p:spPr>
          <a:xfrm>
            <a:off x="4114800" y="2496312"/>
            <a:ext cx="7498080" cy="731520"/>
          </a:xfrm>
          <a:prstGeom prst="roundRect">
            <a:avLst>
              <a:gd name="adj" fmla="val 25000"/>
            </a:avLst>
          </a:prstGeom>
          <a:solidFill>
            <a:srgbClr val="FBEBE6"/>
          </a:solidFill>
          <a:ln w="12700">
            <a:solidFill>
              <a:srgbClr val="FBEBE6"/>
            </a:solidFill>
            <a:prstDash val="solid"/>
          </a:ln>
        </p:spPr>
        <p:txBody>
          <a:bodyPr/>
          <a:lstStyle/>
          <a:p>
            <a:endParaRPr lang="el-GR"/>
          </a:p>
        </p:txBody>
      </p:sp>
      <p:sp>
        <p:nvSpPr>
          <p:cNvPr id="8" name="Text 6"/>
          <p:cNvSpPr txBox="1"/>
          <p:nvPr/>
        </p:nvSpPr>
        <p:spPr>
          <a:xfrm>
            <a:off x="4389120" y="2496312"/>
            <a:ext cx="7040880" cy="731520"/>
          </a:xfrm>
          <a:prstGeom prst="rect">
            <a:avLst/>
          </a:prstGeom>
          <a:noFill/>
          <a:ln/>
        </p:spPr>
        <p:txBody>
          <a:bodyPr wrap="square" lIns="0" tIns="0" rIns="0" bIns="0" rtlCol="0" anchor="ctr"/>
          <a:lstStyle/>
          <a:p>
            <a:pPr marL="0" indent="0">
              <a:buNone/>
            </a:pPr>
            <a:r>
              <a:rPr lang="en-US" sz="1200" b="1" kern="0" spc="100" dirty="0">
                <a:solidFill>
                  <a:srgbClr val="D9674A"/>
                </a:solidFill>
                <a:latin typeface="Calibri" pitchFamily="34" charset="0"/>
                <a:ea typeface="Calibri" pitchFamily="34" charset="-122"/>
                <a:cs typeface="Calibri" pitchFamily="34" charset="-120"/>
              </a:rPr>
              <a:t>GUEST   </a:t>
            </a:r>
            <a:r>
              <a:rPr lang="en-US" sz="1800" dirty="0">
                <a:solidFill>
                  <a:srgbClr val="1F2A30"/>
                </a:solidFill>
                <a:latin typeface="Calibri" pitchFamily="34" charset="0"/>
                <a:ea typeface="Calibri" pitchFamily="34" charset="-122"/>
                <a:cs typeface="Calibri" pitchFamily="34" charset="-120"/>
              </a:rPr>
              <a:t>P-A-P-A-S — Papa, Alfa, Papa, Alfa, Sierra.</a:t>
            </a:r>
            <a:endParaRPr lang="en-US" sz="1800" dirty="0"/>
          </a:p>
        </p:txBody>
      </p:sp>
      <p:sp>
        <p:nvSpPr>
          <p:cNvPr id="9" name="Bubble"/>
          <p:cNvSpPr/>
          <p:nvPr/>
        </p:nvSpPr>
        <p:spPr>
          <a:xfrm>
            <a:off x="548640" y="3392424"/>
            <a:ext cx="7498080" cy="731520"/>
          </a:xfrm>
          <a:prstGeom prst="roundRect">
            <a:avLst>
              <a:gd name="adj" fmla="val 25000"/>
            </a:avLst>
          </a:prstGeom>
          <a:solidFill>
            <a:srgbClr val="EEF5F4"/>
          </a:solidFill>
          <a:ln w="12700">
            <a:solidFill>
              <a:srgbClr val="EEF5F4"/>
            </a:solidFill>
            <a:prstDash val="solid"/>
          </a:ln>
        </p:spPr>
        <p:txBody>
          <a:bodyPr/>
          <a:lstStyle/>
          <a:p>
            <a:endParaRPr lang="el-GR"/>
          </a:p>
        </p:txBody>
      </p:sp>
      <p:sp>
        <p:nvSpPr>
          <p:cNvPr id="10" name="Text 8"/>
          <p:cNvSpPr txBox="1"/>
          <p:nvPr/>
        </p:nvSpPr>
        <p:spPr>
          <a:xfrm>
            <a:off x="822960" y="3392424"/>
            <a:ext cx="7040880" cy="731520"/>
          </a:xfrm>
          <a:prstGeom prst="rect">
            <a:avLst/>
          </a:prstGeom>
          <a:noFill/>
          <a:ln/>
        </p:spPr>
        <p:txBody>
          <a:bodyPr wrap="square" lIns="0" tIns="0" rIns="0" bIns="0" rtlCol="0" anchor="ctr"/>
          <a:lstStyle/>
          <a:p>
            <a:pPr marL="0" indent="0">
              <a:buNone/>
            </a:pPr>
            <a:r>
              <a:rPr lang="en-US" sz="1200" b="1" kern="0" spc="100" dirty="0">
                <a:solidFill>
                  <a:srgbClr val="1A7F86"/>
                </a:solidFill>
                <a:latin typeface="Calibri" pitchFamily="34" charset="0"/>
                <a:ea typeface="Calibri" pitchFamily="34" charset="-122"/>
                <a:cs typeface="Calibri" pitchFamily="34" charset="-120"/>
              </a:rPr>
              <a:t>RECEPTIONIST   </a:t>
            </a:r>
            <a:r>
              <a:rPr lang="en-US" sz="1800" dirty="0">
                <a:solidFill>
                  <a:srgbClr val="1F2A30"/>
                </a:solidFill>
                <a:latin typeface="Calibri" pitchFamily="34" charset="0"/>
                <a:ea typeface="Calibri" pitchFamily="34" charset="-122"/>
                <a:cs typeface="Calibri" pitchFamily="34" charset="-120"/>
              </a:rPr>
              <a:t>Thank you. Is your booking reference B-D-9?</a:t>
            </a:r>
            <a:endParaRPr lang="en-US" sz="1800" dirty="0"/>
          </a:p>
        </p:txBody>
      </p:sp>
      <p:sp>
        <p:nvSpPr>
          <p:cNvPr id="11" name="Bubble"/>
          <p:cNvSpPr/>
          <p:nvPr/>
        </p:nvSpPr>
        <p:spPr>
          <a:xfrm>
            <a:off x="4114800" y="4288536"/>
            <a:ext cx="7498080" cy="731520"/>
          </a:xfrm>
          <a:prstGeom prst="roundRect">
            <a:avLst>
              <a:gd name="adj" fmla="val 25000"/>
            </a:avLst>
          </a:prstGeom>
          <a:solidFill>
            <a:srgbClr val="FBEBE6"/>
          </a:solidFill>
          <a:ln w="12700">
            <a:solidFill>
              <a:srgbClr val="FBEBE6"/>
            </a:solidFill>
            <a:prstDash val="solid"/>
          </a:ln>
        </p:spPr>
        <p:txBody>
          <a:bodyPr/>
          <a:lstStyle/>
          <a:p>
            <a:endParaRPr lang="el-GR"/>
          </a:p>
        </p:txBody>
      </p:sp>
      <p:sp>
        <p:nvSpPr>
          <p:cNvPr id="12" name="Text 10"/>
          <p:cNvSpPr txBox="1"/>
          <p:nvPr/>
        </p:nvSpPr>
        <p:spPr>
          <a:xfrm>
            <a:off x="4389120" y="4288536"/>
            <a:ext cx="7040880" cy="731520"/>
          </a:xfrm>
          <a:prstGeom prst="rect">
            <a:avLst/>
          </a:prstGeom>
          <a:noFill/>
          <a:ln/>
        </p:spPr>
        <p:txBody>
          <a:bodyPr wrap="square" lIns="0" tIns="0" rIns="0" bIns="0" rtlCol="0" anchor="ctr"/>
          <a:lstStyle/>
          <a:p>
            <a:pPr marL="0" indent="0">
              <a:buNone/>
            </a:pPr>
            <a:r>
              <a:rPr lang="en-US" sz="1200" b="1" kern="0" spc="100" dirty="0">
                <a:solidFill>
                  <a:srgbClr val="D9674A"/>
                </a:solidFill>
                <a:latin typeface="Calibri" pitchFamily="34" charset="0"/>
                <a:ea typeface="Calibri" pitchFamily="34" charset="-122"/>
                <a:cs typeface="Calibri" pitchFamily="34" charset="-120"/>
              </a:rPr>
              <a:t>GUEST   </a:t>
            </a:r>
            <a:r>
              <a:rPr lang="en-US" sz="1800" dirty="0">
                <a:solidFill>
                  <a:srgbClr val="1F2A30"/>
                </a:solidFill>
                <a:latin typeface="Calibri" pitchFamily="34" charset="0"/>
                <a:ea typeface="Calibri" pitchFamily="34" charset="-122"/>
                <a:cs typeface="Calibri" pitchFamily="34" charset="-120"/>
              </a:rPr>
              <a:t>Yes — Bravo, Delta, niner.</a:t>
            </a:r>
            <a:endParaRPr lang="en-US" sz="1800" dirty="0"/>
          </a:p>
        </p:txBody>
      </p:sp>
      <p:sp>
        <p:nvSpPr>
          <p:cNvPr id="13" name="Bubble"/>
          <p:cNvSpPr/>
          <p:nvPr/>
        </p:nvSpPr>
        <p:spPr>
          <a:xfrm>
            <a:off x="548640" y="5184648"/>
            <a:ext cx="7498080" cy="731520"/>
          </a:xfrm>
          <a:prstGeom prst="roundRect">
            <a:avLst>
              <a:gd name="adj" fmla="val 25000"/>
            </a:avLst>
          </a:prstGeom>
          <a:solidFill>
            <a:srgbClr val="EEF5F4"/>
          </a:solidFill>
          <a:ln w="12700">
            <a:solidFill>
              <a:srgbClr val="EEF5F4"/>
            </a:solidFill>
            <a:prstDash val="solid"/>
          </a:ln>
        </p:spPr>
        <p:txBody>
          <a:bodyPr/>
          <a:lstStyle/>
          <a:p>
            <a:endParaRPr lang="el-GR"/>
          </a:p>
        </p:txBody>
      </p:sp>
      <p:sp>
        <p:nvSpPr>
          <p:cNvPr id="14" name="Text 12"/>
          <p:cNvSpPr txBox="1"/>
          <p:nvPr/>
        </p:nvSpPr>
        <p:spPr>
          <a:xfrm>
            <a:off x="822960" y="5184648"/>
            <a:ext cx="7040880" cy="731520"/>
          </a:xfrm>
          <a:prstGeom prst="rect">
            <a:avLst/>
          </a:prstGeom>
          <a:noFill/>
          <a:ln/>
        </p:spPr>
        <p:txBody>
          <a:bodyPr wrap="square" lIns="0" tIns="0" rIns="0" bIns="0" rtlCol="0" anchor="ctr"/>
          <a:lstStyle/>
          <a:p>
            <a:pPr marL="0" indent="0">
              <a:buNone/>
            </a:pPr>
            <a:r>
              <a:rPr lang="en-US" sz="1200" b="1" kern="0" spc="100" dirty="0">
                <a:solidFill>
                  <a:srgbClr val="1A7F86"/>
                </a:solidFill>
                <a:latin typeface="Calibri" pitchFamily="34" charset="0"/>
                <a:ea typeface="Calibri" pitchFamily="34" charset="-122"/>
                <a:cs typeface="Calibri" pitchFamily="34" charset="-120"/>
              </a:rPr>
              <a:t>RECEPTIONIST   </a:t>
            </a:r>
            <a:r>
              <a:rPr lang="en-US" sz="1800" dirty="0">
                <a:solidFill>
                  <a:srgbClr val="1F2A30"/>
                </a:solidFill>
                <a:latin typeface="Calibri" pitchFamily="34" charset="0"/>
                <a:ea typeface="Calibri" pitchFamily="34" charset="-122"/>
                <a:cs typeface="Calibri" pitchFamily="34" charset="-120"/>
              </a:rPr>
              <a:t>Let me read that back to confirm.</a:t>
            </a:r>
            <a:endParaRPr lang="en-US" sz="1800" dirty="0"/>
          </a:p>
        </p:txBody>
      </p:sp>
      <p:sp>
        <p:nvSpPr>
          <p:cNvPr id="15" name="Text 13"/>
          <p:cNvSpPr txBox="1"/>
          <p:nvPr/>
        </p:nvSpPr>
        <p:spPr>
          <a:xfrm>
            <a:off x="548640" y="6355080"/>
            <a:ext cx="10058400" cy="320040"/>
          </a:xfrm>
          <a:prstGeom prst="rect">
            <a:avLst/>
          </a:prstGeom>
          <a:noFill/>
          <a:ln/>
        </p:spPr>
        <p:txBody>
          <a:bodyPr wrap="square" lIns="0" tIns="0" rIns="0" bIns="0" rtlCol="0" anchor="ctr"/>
          <a:lstStyle/>
          <a:p>
            <a:pPr marL="0" indent="0">
              <a:buNone/>
            </a:pPr>
            <a:r>
              <a:rPr lang="en-US" sz="1100" i="1" dirty="0">
                <a:solidFill>
                  <a:srgbClr val="1F2A30"/>
                </a:solidFill>
                <a:latin typeface="Calibri" pitchFamily="34" charset="0"/>
                <a:ea typeface="Calibri" pitchFamily="34" charset="-122"/>
                <a:cs typeface="Calibri" pitchFamily="34" charset="-120"/>
              </a:rPr>
              <a:t>Find the clarification question. Why does the receptionist read the code back?</a:t>
            </a:r>
            <a:endParaRPr lang="en-US" sz="11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D9674A"/>
                </a:solidFill>
                <a:latin typeface="Calibri" pitchFamily="34" charset="0"/>
                <a:ea typeface="Calibri" pitchFamily="34" charset="-122"/>
                <a:cs typeface="Calibri" pitchFamily="34" charset="-120"/>
              </a:rPr>
              <a:t>AUTHENTIC SURNAMES FROM DIFFERENT LANGUAGES</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Challenging real surnames</a:t>
            </a:r>
            <a:endParaRPr lang="en-US" sz="3400" dirty="0"/>
          </a:p>
        </p:txBody>
      </p:sp>
      <p:sp>
        <p:nvSpPr>
          <p:cNvPr id="4" name="Activity badge"/>
          <p:cNvSpPr/>
          <p:nvPr/>
        </p:nvSpPr>
        <p:spPr>
          <a:xfrm>
            <a:off x="9326880" y="274320"/>
            <a:ext cx="2286000" cy="384048"/>
          </a:xfrm>
          <a:prstGeom prst="roundRect">
            <a:avLst>
              <a:gd name="adj" fmla="val 50000"/>
            </a:avLst>
          </a:prstGeom>
          <a:solidFill>
            <a:srgbClr val="D9674A"/>
          </a:solid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PAIR PRACTICE</a:t>
            </a:r>
            <a:endParaRPr lang="en-US" sz="1100" dirty="0"/>
          </a:p>
        </p:txBody>
      </p:sp>
      <p:sp>
        <p:nvSpPr>
          <p:cNvPr id="5" name="Card"/>
          <p:cNvSpPr/>
          <p:nvPr/>
        </p:nvSpPr>
        <p:spPr>
          <a:xfrm>
            <a:off x="548640" y="1691640"/>
            <a:ext cx="2606040" cy="1371600"/>
          </a:xfrm>
          <a:prstGeom prst="roundRect">
            <a:avLst>
              <a:gd name="adj" fmla="val 8000"/>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6" name="Text 4"/>
          <p:cNvSpPr txBox="1"/>
          <p:nvPr/>
        </p:nvSpPr>
        <p:spPr>
          <a:xfrm>
            <a:off x="685800" y="1874520"/>
            <a:ext cx="2331720" cy="640080"/>
          </a:xfrm>
          <a:prstGeom prst="rect">
            <a:avLst/>
          </a:prstGeom>
          <a:noFill/>
          <a:ln/>
        </p:spPr>
        <p:txBody>
          <a:bodyPr wrap="square" lIns="0" tIns="0" rIns="0" bIns="0" rtlCol="0" anchor="ctr"/>
          <a:lstStyle/>
          <a:p>
            <a:pPr marL="0" indent="0" algn="ctr">
              <a:buNone/>
            </a:pPr>
            <a:r>
              <a:rPr lang="en-US" sz="2200" b="1" dirty="0">
                <a:solidFill>
                  <a:srgbClr val="0E3B43"/>
                </a:solidFill>
                <a:latin typeface="Cambria" pitchFamily="34" charset="0"/>
                <a:ea typeface="Cambria" pitchFamily="34" charset="-122"/>
                <a:cs typeface="Cambria" pitchFamily="34" charset="-120"/>
              </a:rPr>
              <a:t>Nguyễn</a:t>
            </a:r>
            <a:endParaRPr lang="en-US" sz="2200" dirty="0"/>
          </a:p>
        </p:txBody>
      </p:sp>
      <p:sp>
        <p:nvSpPr>
          <p:cNvPr id="7" name="Text 5"/>
          <p:cNvSpPr txBox="1"/>
          <p:nvPr/>
        </p:nvSpPr>
        <p:spPr>
          <a:xfrm>
            <a:off x="548640" y="2532888"/>
            <a:ext cx="2606040" cy="365760"/>
          </a:xfrm>
          <a:prstGeom prst="rect">
            <a:avLst/>
          </a:prstGeom>
          <a:noFill/>
          <a:ln/>
        </p:spPr>
        <p:txBody>
          <a:bodyPr wrap="square" lIns="0" tIns="0" rIns="0" bIns="0" rtlCol="0" anchor="ctr"/>
          <a:lstStyle/>
          <a:p>
            <a:pPr marL="0" indent="0" algn="ctr">
              <a:buNone/>
            </a:pPr>
            <a:r>
              <a:rPr lang="en-US" sz="1400" b="1" dirty="0">
                <a:solidFill>
                  <a:srgbClr val="D9674A"/>
                </a:solidFill>
                <a:latin typeface="Calibri" pitchFamily="34" charset="0"/>
                <a:ea typeface="Calibri" pitchFamily="34" charset="-122"/>
                <a:cs typeface="Calibri" pitchFamily="34" charset="-120"/>
              </a:rPr>
              <a:t>Vietnamese</a:t>
            </a:r>
            <a:endParaRPr lang="en-US" sz="1400" dirty="0"/>
          </a:p>
        </p:txBody>
      </p:sp>
      <p:sp>
        <p:nvSpPr>
          <p:cNvPr id="8" name="Card"/>
          <p:cNvSpPr/>
          <p:nvPr/>
        </p:nvSpPr>
        <p:spPr>
          <a:xfrm>
            <a:off x="3367735" y="1691640"/>
            <a:ext cx="2606040" cy="1371600"/>
          </a:xfrm>
          <a:prstGeom prst="roundRect">
            <a:avLst>
              <a:gd name="adj" fmla="val 8000"/>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9" name="Text 7"/>
          <p:cNvSpPr txBox="1"/>
          <p:nvPr/>
        </p:nvSpPr>
        <p:spPr>
          <a:xfrm>
            <a:off x="3504895" y="1874520"/>
            <a:ext cx="2331720" cy="640080"/>
          </a:xfrm>
          <a:prstGeom prst="rect">
            <a:avLst/>
          </a:prstGeom>
          <a:noFill/>
          <a:ln/>
        </p:spPr>
        <p:txBody>
          <a:bodyPr wrap="square" lIns="0" tIns="0" rIns="0" bIns="0" rtlCol="0" anchor="ctr"/>
          <a:lstStyle/>
          <a:p>
            <a:pPr marL="0" indent="0" algn="ctr">
              <a:buNone/>
            </a:pPr>
            <a:r>
              <a:rPr lang="en-US" sz="2200" b="1" dirty="0">
                <a:solidFill>
                  <a:srgbClr val="0E3B43"/>
                </a:solidFill>
                <a:latin typeface="Cambria" pitchFamily="34" charset="0"/>
                <a:ea typeface="Cambria" pitchFamily="34" charset="-122"/>
                <a:cs typeface="Cambria" pitchFamily="34" charset="-120"/>
              </a:rPr>
              <a:t>Szczęsny</a:t>
            </a:r>
            <a:endParaRPr lang="en-US" sz="2200" dirty="0"/>
          </a:p>
        </p:txBody>
      </p:sp>
      <p:sp>
        <p:nvSpPr>
          <p:cNvPr id="10" name="Text 8"/>
          <p:cNvSpPr txBox="1"/>
          <p:nvPr/>
        </p:nvSpPr>
        <p:spPr>
          <a:xfrm>
            <a:off x="3367735" y="2532888"/>
            <a:ext cx="2606040" cy="365760"/>
          </a:xfrm>
          <a:prstGeom prst="rect">
            <a:avLst/>
          </a:prstGeom>
          <a:noFill/>
          <a:ln/>
        </p:spPr>
        <p:txBody>
          <a:bodyPr wrap="square" lIns="0" tIns="0" rIns="0" bIns="0" rtlCol="0" anchor="ctr"/>
          <a:lstStyle/>
          <a:p>
            <a:pPr marL="0" indent="0" algn="ctr">
              <a:buNone/>
            </a:pPr>
            <a:r>
              <a:rPr lang="en-US" sz="1400" b="1" dirty="0">
                <a:solidFill>
                  <a:srgbClr val="D9674A"/>
                </a:solidFill>
                <a:latin typeface="Calibri" pitchFamily="34" charset="0"/>
                <a:ea typeface="Calibri" pitchFamily="34" charset="-122"/>
                <a:cs typeface="Calibri" pitchFamily="34" charset="-120"/>
              </a:rPr>
              <a:t>Polish</a:t>
            </a:r>
            <a:endParaRPr lang="en-US" sz="1400" dirty="0"/>
          </a:p>
        </p:txBody>
      </p:sp>
      <p:sp>
        <p:nvSpPr>
          <p:cNvPr id="11" name="Card"/>
          <p:cNvSpPr/>
          <p:nvPr/>
        </p:nvSpPr>
        <p:spPr>
          <a:xfrm>
            <a:off x="6186830" y="1691640"/>
            <a:ext cx="2606040" cy="1371600"/>
          </a:xfrm>
          <a:prstGeom prst="roundRect">
            <a:avLst>
              <a:gd name="adj" fmla="val 8000"/>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2" name="Text 10"/>
          <p:cNvSpPr txBox="1"/>
          <p:nvPr/>
        </p:nvSpPr>
        <p:spPr>
          <a:xfrm>
            <a:off x="6323990" y="1874520"/>
            <a:ext cx="2331720" cy="640080"/>
          </a:xfrm>
          <a:prstGeom prst="rect">
            <a:avLst/>
          </a:prstGeom>
          <a:noFill/>
          <a:ln/>
        </p:spPr>
        <p:txBody>
          <a:bodyPr wrap="square" lIns="0" tIns="0" rIns="0" bIns="0" rtlCol="0" anchor="ctr"/>
          <a:lstStyle/>
          <a:p>
            <a:pPr marL="0" indent="0" algn="ctr">
              <a:buNone/>
            </a:pPr>
            <a:r>
              <a:rPr lang="en-US" sz="2200" b="1" dirty="0">
                <a:solidFill>
                  <a:srgbClr val="0E3B43"/>
                </a:solidFill>
                <a:latin typeface="Cambria" pitchFamily="34" charset="0"/>
                <a:ea typeface="Cambria" pitchFamily="34" charset="-122"/>
                <a:cs typeface="Cambria" pitchFamily="34" charset="-120"/>
              </a:rPr>
              <a:t>Papadopoulos</a:t>
            </a:r>
            <a:endParaRPr lang="en-US" sz="2200" dirty="0"/>
          </a:p>
        </p:txBody>
      </p:sp>
      <p:sp>
        <p:nvSpPr>
          <p:cNvPr id="13" name="Text 11"/>
          <p:cNvSpPr txBox="1"/>
          <p:nvPr/>
        </p:nvSpPr>
        <p:spPr>
          <a:xfrm>
            <a:off x="6186830" y="2532888"/>
            <a:ext cx="2606040" cy="365760"/>
          </a:xfrm>
          <a:prstGeom prst="rect">
            <a:avLst/>
          </a:prstGeom>
          <a:noFill/>
          <a:ln/>
        </p:spPr>
        <p:txBody>
          <a:bodyPr wrap="square" lIns="0" tIns="0" rIns="0" bIns="0" rtlCol="0" anchor="ctr"/>
          <a:lstStyle/>
          <a:p>
            <a:pPr marL="0" indent="0" algn="ctr">
              <a:buNone/>
            </a:pPr>
            <a:r>
              <a:rPr lang="en-US" sz="1400" b="1" dirty="0">
                <a:solidFill>
                  <a:srgbClr val="D9674A"/>
                </a:solidFill>
                <a:latin typeface="Calibri" pitchFamily="34" charset="0"/>
                <a:ea typeface="Calibri" pitchFamily="34" charset="-122"/>
                <a:cs typeface="Calibri" pitchFamily="34" charset="-120"/>
              </a:rPr>
              <a:t>Greek</a:t>
            </a:r>
            <a:endParaRPr lang="en-US" sz="1400" dirty="0"/>
          </a:p>
        </p:txBody>
      </p:sp>
      <p:sp>
        <p:nvSpPr>
          <p:cNvPr id="14" name="Card"/>
          <p:cNvSpPr/>
          <p:nvPr/>
        </p:nvSpPr>
        <p:spPr>
          <a:xfrm>
            <a:off x="9005926" y="1691640"/>
            <a:ext cx="2606040" cy="1371600"/>
          </a:xfrm>
          <a:prstGeom prst="roundRect">
            <a:avLst>
              <a:gd name="adj" fmla="val 8000"/>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5" name="Text 13"/>
          <p:cNvSpPr txBox="1"/>
          <p:nvPr/>
        </p:nvSpPr>
        <p:spPr>
          <a:xfrm>
            <a:off x="9143086" y="1874520"/>
            <a:ext cx="2331720" cy="640080"/>
          </a:xfrm>
          <a:prstGeom prst="rect">
            <a:avLst/>
          </a:prstGeom>
          <a:noFill/>
          <a:ln/>
        </p:spPr>
        <p:txBody>
          <a:bodyPr wrap="square" lIns="0" tIns="0" rIns="0" bIns="0" rtlCol="0" anchor="ctr"/>
          <a:lstStyle/>
          <a:p>
            <a:pPr marL="0" indent="0" algn="ctr">
              <a:buNone/>
            </a:pPr>
            <a:r>
              <a:rPr lang="en-US" sz="2200" b="1" dirty="0">
                <a:solidFill>
                  <a:srgbClr val="0E3B43"/>
                </a:solidFill>
                <a:latin typeface="Cambria" pitchFamily="34" charset="0"/>
                <a:ea typeface="Cambria" pitchFamily="34" charset="-122"/>
                <a:cs typeface="Cambria" pitchFamily="34" charset="-120"/>
              </a:rPr>
              <a:t>Schwarzenegger</a:t>
            </a:r>
            <a:endParaRPr lang="en-US" sz="2200" dirty="0"/>
          </a:p>
        </p:txBody>
      </p:sp>
      <p:sp>
        <p:nvSpPr>
          <p:cNvPr id="16" name="Text 14"/>
          <p:cNvSpPr txBox="1"/>
          <p:nvPr/>
        </p:nvSpPr>
        <p:spPr>
          <a:xfrm>
            <a:off x="9005926" y="2532888"/>
            <a:ext cx="2606040" cy="365760"/>
          </a:xfrm>
          <a:prstGeom prst="rect">
            <a:avLst/>
          </a:prstGeom>
          <a:noFill/>
          <a:ln/>
        </p:spPr>
        <p:txBody>
          <a:bodyPr wrap="square" lIns="0" tIns="0" rIns="0" bIns="0" rtlCol="0" anchor="ctr"/>
          <a:lstStyle/>
          <a:p>
            <a:pPr marL="0" indent="0" algn="ctr">
              <a:buNone/>
            </a:pPr>
            <a:r>
              <a:rPr lang="en-US" sz="1400" b="1" dirty="0">
                <a:solidFill>
                  <a:srgbClr val="D9674A"/>
                </a:solidFill>
                <a:latin typeface="Calibri" pitchFamily="34" charset="0"/>
                <a:ea typeface="Calibri" pitchFamily="34" charset="-122"/>
                <a:cs typeface="Calibri" pitchFamily="34" charset="-120"/>
              </a:rPr>
              <a:t>German</a:t>
            </a:r>
            <a:endParaRPr lang="en-US" sz="1400" dirty="0"/>
          </a:p>
        </p:txBody>
      </p:sp>
      <p:sp>
        <p:nvSpPr>
          <p:cNvPr id="17" name="Card"/>
          <p:cNvSpPr/>
          <p:nvPr/>
        </p:nvSpPr>
        <p:spPr>
          <a:xfrm>
            <a:off x="548640" y="3291840"/>
            <a:ext cx="2606040" cy="1371600"/>
          </a:xfrm>
          <a:prstGeom prst="roundRect">
            <a:avLst>
              <a:gd name="adj" fmla="val 8000"/>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8" name="Text 16"/>
          <p:cNvSpPr txBox="1"/>
          <p:nvPr/>
        </p:nvSpPr>
        <p:spPr>
          <a:xfrm>
            <a:off x="685800" y="3474720"/>
            <a:ext cx="2331720" cy="640080"/>
          </a:xfrm>
          <a:prstGeom prst="rect">
            <a:avLst/>
          </a:prstGeom>
          <a:noFill/>
          <a:ln/>
        </p:spPr>
        <p:txBody>
          <a:bodyPr wrap="square" lIns="0" tIns="0" rIns="0" bIns="0" rtlCol="0" anchor="ctr"/>
          <a:lstStyle/>
          <a:p>
            <a:pPr marL="0" indent="0" algn="ctr">
              <a:buNone/>
            </a:pPr>
            <a:r>
              <a:rPr lang="en-US" sz="2200" b="1" dirty="0">
                <a:solidFill>
                  <a:srgbClr val="0E3B43"/>
                </a:solidFill>
                <a:latin typeface="Cambria" pitchFamily="34" charset="0"/>
                <a:ea typeface="Cambria" pitchFamily="34" charset="-122"/>
                <a:cs typeface="Cambria" pitchFamily="34" charset="-120"/>
              </a:rPr>
              <a:t>Wojciechowski</a:t>
            </a:r>
            <a:endParaRPr lang="en-US" sz="2200" dirty="0"/>
          </a:p>
        </p:txBody>
      </p:sp>
      <p:sp>
        <p:nvSpPr>
          <p:cNvPr id="19" name="Text 17"/>
          <p:cNvSpPr txBox="1"/>
          <p:nvPr/>
        </p:nvSpPr>
        <p:spPr>
          <a:xfrm>
            <a:off x="548640" y="4133088"/>
            <a:ext cx="2606040" cy="365760"/>
          </a:xfrm>
          <a:prstGeom prst="rect">
            <a:avLst/>
          </a:prstGeom>
          <a:noFill/>
          <a:ln/>
        </p:spPr>
        <p:txBody>
          <a:bodyPr wrap="square" lIns="0" tIns="0" rIns="0" bIns="0" rtlCol="0" anchor="ctr"/>
          <a:lstStyle/>
          <a:p>
            <a:pPr marL="0" indent="0" algn="ctr">
              <a:buNone/>
            </a:pPr>
            <a:r>
              <a:rPr lang="en-US" sz="1400" b="1" dirty="0">
                <a:solidFill>
                  <a:srgbClr val="D9674A"/>
                </a:solidFill>
                <a:latin typeface="Calibri" pitchFamily="34" charset="0"/>
                <a:ea typeface="Calibri" pitchFamily="34" charset="-122"/>
                <a:cs typeface="Calibri" pitchFamily="34" charset="-120"/>
              </a:rPr>
              <a:t>Polish</a:t>
            </a:r>
            <a:endParaRPr lang="en-US" sz="1400" dirty="0"/>
          </a:p>
        </p:txBody>
      </p:sp>
      <p:sp>
        <p:nvSpPr>
          <p:cNvPr id="20" name="Card"/>
          <p:cNvSpPr/>
          <p:nvPr/>
        </p:nvSpPr>
        <p:spPr>
          <a:xfrm>
            <a:off x="3367735" y="3291840"/>
            <a:ext cx="2606040" cy="1371600"/>
          </a:xfrm>
          <a:prstGeom prst="roundRect">
            <a:avLst>
              <a:gd name="adj" fmla="val 8000"/>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21" name="Text 19"/>
          <p:cNvSpPr txBox="1"/>
          <p:nvPr/>
        </p:nvSpPr>
        <p:spPr>
          <a:xfrm>
            <a:off x="3504895" y="3474720"/>
            <a:ext cx="2331720" cy="640080"/>
          </a:xfrm>
          <a:prstGeom prst="rect">
            <a:avLst/>
          </a:prstGeom>
          <a:noFill/>
          <a:ln/>
        </p:spPr>
        <p:txBody>
          <a:bodyPr wrap="square" lIns="0" tIns="0" rIns="0" bIns="0" rtlCol="0" anchor="ctr"/>
          <a:lstStyle/>
          <a:p>
            <a:pPr marL="0" indent="0" algn="ctr">
              <a:buNone/>
            </a:pPr>
            <a:r>
              <a:rPr lang="en-US" sz="2200" b="1" dirty="0">
                <a:solidFill>
                  <a:srgbClr val="0E3B43"/>
                </a:solidFill>
                <a:latin typeface="Cambria" pitchFamily="34" charset="0"/>
                <a:ea typeface="Cambria" pitchFamily="34" charset="-122"/>
                <a:cs typeface="Cambria" pitchFamily="34" charset="-120"/>
              </a:rPr>
              <a:t>Guðmundsdóttir</a:t>
            </a:r>
            <a:endParaRPr lang="en-US" sz="2200" dirty="0"/>
          </a:p>
        </p:txBody>
      </p:sp>
      <p:sp>
        <p:nvSpPr>
          <p:cNvPr id="22" name="Text 20"/>
          <p:cNvSpPr txBox="1"/>
          <p:nvPr/>
        </p:nvSpPr>
        <p:spPr>
          <a:xfrm>
            <a:off x="3367735" y="4133088"/>
            <a:ext cx="2606040" cy="365760"/>
          </a:xfrm>
          <a:prstGeom prst="rect">
            <a:avLst/>
          </a:prstGeom>
          <a:noFill/>
          <a:ln/>
        </p:spPr>
        <p:txBody>
          <a:bodyPr wrap="square" lIns="0" tIns="0" rIns="0" bIns="0" rtlCol="0" anchor="ctr"/>
          <a:lstStyle/>
          <a:p>
            <a:pPr marL="0" indent="0" algn="ctr">
              <a:buNone/>
            </a:pPr>
            <a:r>
              <a:rPr lang="en-US" sz="1400" b="1" dirty="0">
                <a:solidFill>
                  <a:srgbClr val="D9674A"/>
                </a:solidFill>
                <a:latin typeface="Calibri" pitchFamily="34" charset="0"/>
                <a:ea typeface="Calibri" pitchFamily="34" charset="-122"/>
                <a:cs typeface="Calibri" pitchFamily="34" charset="-120"/>
              </a:rPr>
              <a:t>Icelandic</a:t>
            </a:r>
            <a:endParaRPr lang="en-US" sz="1400" dirty="0"/>
          </a:p>
        </p:txBody>
      </p:sp>
      <p:sp>
        <p:nvSpPr>
          <p:cNvPr id="23" name="Card"/>
          <p:cNvSpPr/>
          <p:nvPr/>
        </p:nvSpPr>
        <p:spPr>
          <a:xfrm>
            <a:off x="6186830" y="3291840"/>
            <a:ext cx="2606040" cy="1371600"/>
          </a:xfrm>
          <a:prstGeom prst="roundRect">
            <a:avLst>
              <a:gd name="adj" fmla="val 8000"/>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24" name="Text 22"/>
          <p:cNvSpPr txBox="1"/>
          <p:nvPr/>
        </p:nvSpPr>
        <p:spPr>
          <a:xfrm>
            <a:off x="6323990" y="3474720"/>
            <a:ext cx="2331720" cy="640080"/>
          </a:xfrm>
          <a:prstGeom prst="rect">
            <a:avLst/>
          </a:prstGeom>
          <a:noFill/>
          <a:ln/>
        </p:spPr>
        <p:txBody>
          <a:bodyPr wrap="square" lIns="0" tIns="0" rIns="0" bIns="0" rtlCol="0" anchor="ctr"/>
          <a:lstStyle/>
          <a:p>
            <a:pPr marL="0" indent="0" algn="ctr">
              <a:buNone/>
            </a:pPr>
            <a:r>
              <a:rPr lang="en-US" sz="2200" b="1" dirty="0">
                <a:solidFill>
                  <a:srgbClr val="0E3B43"/>
                </a:solidFill>
                <a:latin typeface="Cambria" pitchFamily="34" charset="0"/>
                <a:ea typeface="Cambria" pitchFamily="34" charset="-122"/>
                <a:cs typeface="Cambria" pitchFamily="34" charset="-120"/>
              </a:rPr>
              <a:t>Dvořák</a:t>
            </a:r>
            <a:endParaRPr lang="en-US" sz="2200" dirty="0"/>
          </a:p>
        </p:txBody>
      </p:sp>
      <p:sp>
        <p:nvSpPr>
          <p:cNvPr id="25" name="Text 23"/>
          <p:cNvSpPr txBox="1"/>
          <p:nvPr/>
        </p:nvSpPr>
        <p:spPr>
          <a:xfrm>
            <a:off x="6186830" y="4133088"/>
            <a:ext cx="2606040" cy="365760"/>
          </a:xfrm>
          <a:prstGeom prst="rect">
            <a:avLst/>
          </a:prstGeom>
          <a:noFill/>
          <a:ln/>
        </p:spPr>
        <p:txBody>
          <a:bodyPr wrap="square" lIns="0" tIns="0" rIns="0" bIns="0" rtlCol="0" anchor="ctr"/>
          <a:lstStyle/>
          <a:p>
            <a:pPr marL="0" indent="0" algn="ctr">
              <a:buNone/>
            </a:pPr>
            <a:r>
              <a:rPr lang="en-US" sz="1400" b="1" dirty="0">
                <a:solidFill>
                  <a:srgbClr val="D9674A"/>
                </a:solidFill>
                <a:latin typeface="Calibri" pitchFamily="34" charset="0"/>
                <a:ea typeface="Calibri" pitchFamily="34" charset="-122"/>
                <a:cs typeface="Calibri" pitchFamily="34" charset="-120"/>
              </a:rPr>
              <a:t>Czech</a:t>
            </a:r>
            <a:endParaRPr lang="en-US" sz="1400" dirty="0"/>
          </a:p>
        </p:txBody>
      </p:sp>
      <p:sp>
        <p:nvSpPr>
          <p:cNvPr id="26" name="Card"/>
          <p:cNvSpPr/>
          <p:nvPr/>
        </p:nvSpPr>
        <p:spPr>
          <a:xfrm>
            <a:off x="9005926" y="3291840"/>
            <a:ext cx="2606040" cy="1371600"/>
          </a:xfrm>
          <a:prstGeom prst="roundRect">
            <a:avLst>
              <a:gd name="adj" fmla="val 8000"/>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27" name="Text 25"/>
          <p:cNvSpPr txBox="1"/>
          <p:nvPr/>
        </p:nvSpPr>
        <p:spPr>
          <a:xfrm>
            <a:off x="9143086" y="3474720"/>
            <a:ext cx="2331720" cy="640080"/>
          </a:xfrm>
          <a:prstGeom prst="rect">
            <a:avLst/>
          </a:prstGeom>
          <a:noFill/>
          <a:ln/>
        </p:spPr>
        <p:txBody>
          <a:bodyPr wrap="square" lIns="0" tIns="0" rIns="0" bIns="0" rtlCol="0" anchor="ctr"/>
          <a:lstStyle/>
          <a:p>
            <a:pPr marL="0" indent="0" algn="ctr">
              <a:buNone/>
            </a:pPr>
            <a:r>
              <a:rPr lang="en-US" sz="2200" b="1" dirty="0">
                <a:solidFill>
                  <a:srgbClr val="0E3B43"/>
                </a:solidFill>
                <a:latin typeface="Cambria" pitchFamily="34" charset="0"/>
                <a:ea typeface="Cambria" pitchFamily="34" charset="-122"/>
                <a:cs typeface="Cambria" pitchFamily="34" charset="-120"/>
              </a:rPr>
              <a:t>Chattopadhyay</a:t>
            </a:r>
            <a:endParaRPr lang="en-US" sz="2200" dirty="0"/>
          </a:p>
        </p:txBody>
      </p:sp>
      <p:sp>
        <p:nvSpPr>
          <p:cNvPr id="28" name="Text 26"/>
          <p:cNvSpPr txBox="1"/>
          <p:nvPr/>
        </p:nvSpPr>
        <p:spPr>
          <a:xfrm>
            <a:off x="9005926" y="4133088"/>
            <a:ext cx="2606040" cy="365760"/>
          </a:xfrm>
          <a:prstGeom prst="rect">
            <a:avLst/>
          </a:prstGeom>
          <a:noFill/>
          <a:ln/>
        </p:spPr>
        <p:txBody>
          <a:bodyPr wrap="square" lIns="0" tIns="0" rIns="0" bIns="0" rtlCol="0" anchor="ctr"/>
          <a:lstStyle/>
          <a:p>
            <a:pPr marL="0" indent="0" algn="ctr">
              <a:buNone/>
            </a:pPr>
            <a:r>
              <a:rPr lang="en-US" sz="1400" b="1" dirty="0">
                <a:solidFill>
                  <a:srgbClr val="D9674A"/>
                </a:solidFill>
                <a:latin typeface="Calibri" pitchFamily="34" charset="0"/>
                <a:ea typeface="Calibri" pitchFamily="34" charset="-122"/>
                <a:cs typeface="Calibri" pitchFamily="34" charset="-120"/>
              </a:rPr>
              <a:t>Indian</a:t>
            </a:r>
            <a:endParaRPr lang="en-US" sz="1400" dirty="0"/>
          </a:p>
        </p:txBody>
      </p:sp>
      <p:sp>
        <p:nvSpPr>
          <p:cNvPr id="29" name="Callout"/>
          <p:cNvSpPr/>
          <p:nvPr/>
        </p:nvSpPr>
        <p:spPr>
          <a:xfrm>
            <a:off x="548640" y="5120640"/>
            <a:ext cx="11064240" cy="777240"/>
          </a:xfrm>
          <a:prstGeom prst="roundRect">
            <a:avLst>
              <a:gd name="adj" fmla="val 14118"/>
            </a:avLst>
          </a:prstGeom>
          <a:solidFill>
            <a:srgbClr val="FFFFFF"/>
          </a:solidFill>
          <a:ln w="12700">
            <a:solidFill>
              <a:srgbClr val="FFFFFF"/>
            </a:solidFill>
            <a:prstDash val="solid"/>
          </a:ln>
        </p:spPr>
        <p:txBody>
          <a:bodyPr/>
          <a:lstStyle/>
          <a:p>
            <a:endParaRPr lang="el-GR"/>
          </a:p>
        </p:txBody>
      </p:sp>
      <p:sp>
        <p:nvSpPr>
          <p:cNvPr id="30" name="Text 28"/>
          <p:cNvSpPr txBox="1"/>
          <p:nvPr/>
        </p:nvSpPr>
        <p:spPr>
          <a:xfrm>
            <a:off x="822960" y="5120640"/>
            <a:ext cx="10515600" cy="777240"/>
          </a:xfrm>
          <a:prstGeom prst="rect">
            <a:avLst/>
          </a:prstGeom>
          <a:noFill/>
          <a:ln/>
        </p:spPr>
        <p:txBody>
          <a:bodyPr wrap="square" lIns="0" tIns="0" rIns="0" bIns="0" rtlCol="0" anchor="ctr"/>
          <a:lstStyle/>
          <a:p>
            <a:pPr marL="0" indent="0">
              <a:buNone/>
            </a:pPr>
            <a:r>
              <a:rPr lang="en-US" sz="1800" b="1" dirty="0">
                <a:solidFill>
                  <a:srgbClr val="D9674A"/>
                </a:solidFill>
                <a:latin typeface="Calibri" pitchFamily="34" charset="0"/>
                <a:ea typeface="Calibri" pitchFamily="34" charset="-122"/>
                <a:cs typeface="Calibri" pitchFamily="34" charset="-120"/>
              </a:rPr>
              <a:t>Task:  </a:t>
            </a:r>
            <a:r>
              <a:rPr lang="en-US" sz="1800" dirty="0">
                <a:solidFill>
                  <a:srgbClr val="1F2A30"/>
                </a:solidFill>
                <a:latin typeface="Calibri" pitchFamily="34" charset="0"/>
                <a:ea typeface="Calibri" pitchFamily="34" charset="-122"/>
                <a:cs typeface="Calibri" pitchFamily="34" charset="-120"/>
              </a:rPr>
              <a:t>spell the letters using ICAO; explain diacritics (ễ, ę, ð, ř) separately.</a:t>
            </a:r>
            <a:endParaRPr lang="en-US" sz="1800" dirty="0"/>
          </a:p>
        </p:txBody>
      </p:sp>
      <p:sp>
        <p:nvSpPr>
          <p:cNvPr id="31"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D9674A"/>
                </a:solidFill>
                <a:latin typeface="Calibri" pitchFamily="34" charset="0"/>
                <a:ea typeface="Calibri" pitchFamily="34" charset="-122"/>
                <a:cs typeface="Calibri" pitchFamily="34" charset="-120"/>
              </a:rPr>
              <a:t>PRACTICE · REAL-LIFE COMMUNICATION</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Your turn: receptionist and guest</a:t>
            </a:r>
            <a:endParaRPr lang="en-US" sz="3400" dirty="0"/>
          </a:p>
        </p:txBody>
      </p:sp>
      <p:sp>
        <p:nvSpPr>
          <p:cNvPr id="4" name="Activity badge"/>
          <p:cNvSpPr/>
          <p:nvPr/>
        </p:nvSpPr>
        <p:spPr>
          <a:xfrm>
            <a:off x="9326880" y="274320"/>
            <a:ext cx="2286000" cy="384048"/>
          </a:xfrm>
          <a:prstGeom prst="roundRect">
            <a:avLst>
              <a:gd name="adj" fmla="val 50000"/>
            </a:avLst>
          </a:prstGeom>
          <a:solidFill>
            <a:srgbClr val="D9674A"/>
          </a:solid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PAIR PRACTICE</a:t>
            </a:r>
            <a:endParaRPr lang="en-US" sz="1100" dirty="0"/>
          </a:p>
        </p:txBody>
      </p:sp>
      <p:sp>
        <p:nvSpPr>
          <p:cNvPr id="5" name="Card"/>
          <p:cNvSpPr/>
          <p:nvPr/>
        </p:nvSpPr>
        <p:spPr>
          <a:xfrm>
            <a:off x="548640" y="1691640"/>
            <a:ext cx="2606040" cy="2926080"/>
          </a:xfrm>
          <a:prstGeom prst="roundRect">
            <a:avLst>
              <a:gd name="adj" fmla="val 4211"/>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6" name="Text 4"/>
          <p:cNvSpPr/>
          <p:nvPr/>
        </p:nvSpPr>
        <p:spPr>
          <a:xfrm>
            <a:off x="822960" y="1965960"/>
            <a:ext cx="640080" cy="640080"/>
          </a:xfrm>
          <a:prstGeom prst="ellipse">
            <a:avLst/>
          </a:prstGeom>
          <a:solidFill>
            <a:srgbClr val="1A7F86"/>
          </a:solidFill>
          <a:ln>
            <a:solidFill>
              <a:srgbClr val="1A7F86"/>
            </a:solidFill>
          </a:ln>
        </p:spPr>
        <p:txBody>
          <a:bodyPr wrap="square" lIns="0" tIns="0" rIns="0" bIns="0" rtlCol="0" anchor="ctr"/>
          <a:lstStyle/>
          <a:p>
            <a:pPr marL="0" indent="0" algn="ctr">
              <a:buNone/>
            </a:pPr>
            <a:r>
              <a:rPr lang="en-US" sz="2100" b="1" dirty="0">
                <a:solidFill>
                  <a:srgbClr val="FFFFFF"/>
                </a:solidFill>
                <a:latin typeface="Cambria" pitchFamily="34" charset="0"/>
                <a:ea typeface="Cambria" pitchFamily="34" charset="-122"/>
                <a:cs typeface="Cambria" pitchFamily="34" charset="-120"/>
              </a:rPr>
              <a:t>1</a:t>
            </a:r>
            <a:endParaRPr lang="en-US" sz="2100" dirty="0"/>
          </a:p>
        </p:txBody>
      </p:sp>
      <p:sp>
        <p:nvSpPr>
          <p:cNvPr id="7" name="Text 5"/>
          <p:cNvSpPr txBox="1"/>
          <p:nvPr/>
        </p:nvSpPr>
        <p:spPr>
          <a:xfrm>
            <a:off x="822960" y="2743200"/>
            <a:ext cx="2057400" cy="457200"/>
          </a:xfrm>
          <a:prstGeom prst="rect">
            <a:avLst/>
          </a:prstGeom>
          <a:noFill/>
          <a:ln/>
        </p:spPr>
        <p:txBody>
          <a:bodyPr wrap="square" lIns="0" tIns="0" rIns="0" bIns="0" rtlCol="0" anchor="ctr"/>
          <a:lstStyle/>
          <a:p>
            <a:pPr marL="0" indent="0">
              <a:buNone/>
            </a:pPr>
            <a:r>
              <a:rPr lang="en-US" sz="2200" b="1" dirty="0">
                <a:solidFill>
                  <a:srgbClr val="0E3B43"/>
                </a:solidFill>
                <a:latin typeface="Cambria" pitchFamily="34" charset="0"/>
                <a:ea typeface="Cambria" pitchFamily="34" charset="-122"/>
                <a:cs typeface="Cambria" pitchFamily="34" charset="-120"/>
              </a:rPr>
              <a:t>Spell</a:t>
            </a:r>
            <a:endParaRPr lang="en-US" sz="2200" dirty="0"/>
          </a:p>
        </p:txBody>
      </p:sp>
      <p:sp>
        <p:nvSpPr>
          <p:cNvPr id="8" name="Text 6"/>
          <p:cNvSpPr txBox="1"/>
          <p:nvPr/>
        </p:nvSpPr>
        <p:spPr>
          <a:xfrm>
            <a:off x="822960" y="3246120"/>
            <a:ext cx="2057400" cy="1280160"/>
          </a:xfrm>
          <a:prstGeom prst="rect">
            <a:avLst/>
          </a:prstGeom>
          <a:noFill/>
          <a:ln/>
        </p:spPr>
        <p:txBody>
          <a:bodyPr wrap="square" lIns="0" tIns="0" rIns="0" bIns="0" rtlCol="0" anchor="t"/>
          <a:lstStyle/>
          <a:p>
            <a:pPr marL="0" indent="0">
              <a:buNone/>
            </a:pPr>
            <a:r>
              <a:rPr lang="en-US" sz="1600" dirty="0">
                <a:solidFill>
                  <a:srgbClr val="5E6E75"/>
                </a:solidFill>
                <a:latin typeface="Calibri" pitchFamily="34" charset="0"/>
                <a:ea typeface="Calibri" pitchFamily="34" charset="-122"/>
                <a:cs typeface="Calibri" pitchFamily="34" charset="-120"/>
              </a:rPr>
              <a:t>your surname using the ICAO alphabet.</a:t>
            </a:r>
            <a:endParaRPr lang="en-US" sz="1600" dirty="0"/>
          </a:p>
        </p:txBody>
      </p:sp>
      <p:sp>
        <p:nvSpPr>
          <p:cNvPr id="9" name="Card"/>
          <p:cNvSpPr/>
          <p:nvPr/>
        </p:nvSpPr>
        <p:spPr>
          <a:xfrm>
            <a:off x="3367735" y="1691640"/>
            <a:ext cx="2606040" cy="2926080"/>
          </a:xfrm>
          <a:prstGeom prst="roundRect">
            <a:avLst>
              <a:gd name="adj" fmla="val 4211"/>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0" name="Text 8"/>
          <p:cNvSpPr/>
          <p:nvPr/>
        </p:nvSpPr>
        <p:spPr>
          <a:xfrm>
            <a:off x="3642055" y="1965960"/>
            <a:ext cx="640080" cy="640080"/>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2100" b="1" dirty="0">
                <a:solidFill>
                  <a:srgbClr val="FFFFFF"/>
                </a:solidFill>
                <a:latin typeface="Cambria" pitchFamily="34" charset="0"/>
                <a:ea typeface="Cambria" pitchFamily="34" charset="-122"/>
                <a:cs typeface="Cambria" pitchFamily="34" charset="-120"/>
              </a:rPr>
              <a:t>2</a:t>
            </a:r>
            <a:endParaRPr lang="en-US" sz="2100" dirty="0"/>
          </a:p>
        </p:txBody>
      </p:sp>
      <p:sp>
        <p:nvSpPr>
          <p:cNvPr id="11" name="Text 9"/>
          <p:cNvSpPr txBox="1"/>
          <p:nvPr/>
        </p:nvSpPr>
        <p:spPr>
          <a:xfrm>
            <a:off x="3642055" y="2743200"/>
            <a:ext cx="2057400" cy="457200"/>
          </a:xfrm>
          <a:prstGeom prst="rect">
            <a:avLst/>
          </a:prstGeom>
          <a:noFill/>
          <a:ln/>
        </p:spPr>
        <p:txBody>
          <a:bodyPr wrap="square" lIns="0" tIns="0" rIns="0" bIns="0" rtlCol="0" anchor="ctr"/>
          <a:lstStyle/>
          <a:p>
            <a:pPr marL="0" indent="0">
              <a:buNone/>
            </a:pPr>
            <a:r>
              <a:rPr lang="en-US" sz="2200" b="1" dirty="0">
                <a:solidFill>
                  <a:srgbClr val="0E3B43"/>
                </a:solidFill>
                <a:latin typeface="Cambria" pitchFamily="34" charset="0"/>
                <a:ea typeface="Cambria" pitchFamily="34" charset="-122"/>
                <a:cs typeface="Cambria" pitchFamily="34" charset="-120"/>
              </a:rPr>
              <a:t>Dictate</a:t>
            </a:r>
            <a:endParaRPr lang="en-US" sz="2200" dirty="0"/>
          </a:p>
        </p:txBody>
      </p:sp>
      <p:sp>
        <p:nvSpPr>
          <p:cNvPr id="12" name="Text 10"/>
          <p:cNvSpPr txBox="1"/>
          <p:nvPr/>
        </p:nvSpPr>
        <p:spPr>
          <a:xfrm>
            <a:off x="3642055" y="3246120"/>
            <a:ext cx="2057400" cy="1280160"/>
          </a:xfrm>
          <a:prstGeom prst="rect">
            <a:avLst/>
          </a:prstGeom>
          <a:noFill/>
          <a:ln/>
        </p:spPr>
        <p:txBody>
          <a:bodyPr wrap="square" lIns="0" tIns="0" rIns="0" bIns="0" rtlCol="0" anchor="t"/>
          <a:lstStyle/>
          <a:p>
            <a:pPr marL="0" indent="0">
              <a:buNone/>
            </a:pPr>
            <a:r>
              <a:rPr lang="en-US" sz="1600" dirty="0">
                <a:solidFill>
                  <a:srgbClr val="5E6E75"/>
                </a:solidFill>
                <a:latin typeface="Calibri" pitchFamily="34" charset="0"/>
                <a:ea typeface="Calibri" pitchFamily="34" charset="-122"/>
                <a:cs typeface="Calibri" pitchFamily="34" charset="-120"/>
              </a:rPr>
              <a:t>a fictional booking reference: MK-472 / BD-305 / TX-618.</a:t>
            </a:r>
            <a:endParaRPr lang="en-US" sz="1600" dirty="0"/>
          </a:p>
        </p:txBody>
      </p:sp>
      <p:sp>
        <p:nvSpPr>
          <p:cNvPr id="13" name="Card"/>
          <p:cNvSpPr/>
          <p:nvPr/>
        </p:nvSpPr>
        <p:spPr>
          <a:xfrm>
            <a:off x="6186830" y="1691640"/>
            <a:ext cx="2606040" cy="2926080"/>
          </a:xfrm>
          <a:prstGeom prst="roundRect">
            <a:avLst>
              <a:gd name="adj" fmla="val 4211"/>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4" name="Text 12"/>
          <p:cNvSpPr/>
          <p:nvPr/>
        </p:nvSpPr>
        <p:spPr>
          <a:xfrm>
            <a:off x="6461150" y="1965960"/>
            <a:ext cx="640080" cy="640080"/>
          </a:xfrm>
          <a:prstGeom prst="ellipse">
            <a:avLst/>
          </a:prstGeom>
          <a:solidFill>
            <a:srgbClr val="1A7F86"/>
          </a:solidFill>
          <a:ln>
            <a:solidFill>
              <a:srgbClr val="1A7F86"/>
            </a:solidFill>
          </a:ln>
        </p:spPr>
        <p:txBody>
          <a:bodyPr wrap="square" lIns="0" tIns="0" rIns="0" bIns="0" rtlCol="0" anchor="ctr"/>
          <a:lstStyle/>
          <a:p>
            <a:pPr marL="0" indent="0" algn="ctr">
              <a:buNone/>
            </a:pPr>
            <a:r>
              <a:rPr lang="en-US" sz="2100" b="1" dirty="0">
                <a:solidFill>
                  <a:srgbClr val="FFFFFF"/>
                </a:solidFill>
                <a:latin typeface="Cambria" pitchFamily="34" charset="0"/>
                <a:ea typeface="Cambria" pitchFamily="34" charset="-122"/>
                <a:cs typeface="Cambria" pitchFamily="34" charset="-120"/>
              </a:rPr>
              <a:t>3</a:t>
            </a:r>
            <a:endParaRPr lang="en-US" sz="2100" dirty="0"/>
          </a:p>
        </p:txBody>
      </p:sp>
      <p:sp>
        <p:nvSpPr>
          <p:cNvPr id="15" name="Text 13"/>
          <p:cNvSpPr txBox="1"/>
          <p:nvPr/>
        </p:nvSpPr>
        <p:spPr>
          <a:xfrm>
            <a:off x="6461150" y="2743200"/>
            <a:ext cx="2057400" cy="457200"/>
          </a:xfrm>
          <a:prstGeom prst="rect">
            <a:avLst/>
          </a:prstGeom>
          <a:noFill/>
          <a:ln/>
        </p:spPr>
        <p:txBody>
          <a:bodyPr wrap="square" lIns="0" tIns="0" rIns="0" bIns="0" rtlCol="0" anchor="ctr"/>
          <a:lstStyle/>
          <a:p>
            <a:pPr marL="0" indent="0">
              <a:buNone/>
            </a:pPr>
            <a:r>
              <a:rPr lang="en-US" sz="2200" b="1" dirty="0">
                <a:solidFill>
                  <a:srgbClr val="0E3B43"/>
                </a:solidFill>
                <a:latin typeface="Cambria" pitchFamily="34" charset="0"/>
                <a:ea typeface="Cambria" pitchFamily="34" charset="-122"/>
                <a:cs typeface="Cambria" pitchFamily="34" charset="-120"/>
              </a:rPr>
              <a:t>Act</a:t>
            </a:r>
            <a:endParaRPr lang="en-US" sz="2200" dirty="0"/>
          </a:p>
        </p:txBody>
      </p:sp>
      <p:sp>
        <p:nvSpPr>
          <p:cNvPr id="16" name="Text 14"/>
          <p:cNvSpPr txBox="1"/>
          <p:nvPr/>
        </p:nvSpPr>
        <p:spPr>
          <a:xfrm>
            <a:off x="6461150" y="3246120"/>
            <a:ext cx="2057400" cy="1280160"/>
          </a:xfrm>
          <a:prstGeom prst="rect">
            <a:avLst/>
          </a:prstGeom>
          <a:noFill/>
          <a:ln/>
        </p:spPr>
        <p:txBody>
          <a:bodyPr wrap="square" lIns="0" tIns="0" rIns="0" bIns="0" rtlCol="0" anchor="t"/>
          <a:lstStyle/>
          <a:p>
            <a:pPr marL="0" indent="0">
              <a:buNone/>
            </a:pPr>
            <a:r>
              <a:rPr lang="en-US" sz="1600" dirty="0">
                <a:solidFill>
                  <a:srgbClr val="5E6E75"/>
                </a:solidFill>
                <a:latin typeface="Calibri" pitchFamily="34" charset="0"/>
                <a:ea typeface="Calibri" pitchFamily="34" charset="-122"/>
                <a:cs typeface="Calibri" pitchFamily="34" charset="-120"/>
              </a:rPr>
              <a:t>Partner A: hotel receptionist. Partner B: international guest.</a:t>
            </a:r>
            <a:endParaRPr lang="en-US" sz="1600" dirty="0"/>
          </a:p>
        </p:txBody>
      </p:sp>
      <p:sp>
        <p:nvSpPr>
          <p:cNvPr id="17" name="Card"/>
          <p:cNvSpPr/>
          <p:nvPr/>
        </p:nvSpPr>
        <p:spPr>
          <a:xfrm>
            <a:off x="9005926" y="1691640"/>
            <a:ext cx="2606040" cy="2926080"/>
          </a:xfrm>
          <a:prstGeom prst="roundRect">
            <a:avLst>
              <a:gd name="adj" fmla="val 4211"/>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8" name="Text 16"/>
          <p:cNvSpPr/>
          <p:nvPr/>
        </p:nvSpPr>
        <p:spPr>
          <a:xfrm>
            <a:off x="9280246" y="1965960"/>
            <a:ext cx="640080" cy="640080"/>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2100" b="1" dirty="0">
                <a:solidFill>
                  <a:srgbClr val="FFFFFF"/>
                </a:solidFill>
                <a:latin typeface="Cambria" pitchFamily="34" charset="0"/>
                <a:ea typeface="Cambria" pitchFamily="34" charset="-122"/>
                <a:cs typeface="Cambria" pitchFamily="34" charset="-120"/>
              </a:rPr>
              <a:t>4</a:t>
            </a:r>
            <a:endParaRPr lang="en-US" sz="2100" dirty="0"/>
          </a:p>
        </p:txBody>
      </p:sp>
      <p:sp>
        <p:nvSpPr>
          <p:cNvPr id="19" name="Text 17"/>
          <p:cNvSpPr txBox="1"/>
          <p:nvPr/>
        </p:nvSpPr>
        <p:spPr>
          <a:xfrm>
            <a:off x="9280246" y="2743200"/>
            <a:ext cx="2057400" cy="457200"/>
          </a:xfrm>
          <a:prstGeom prst="rect">
            <a:avLst/>
          </a:prstGeom>
          <a:noFill/>
          <a:ln/>
        </p:spPr>
        <p:txBody>
          <a:bodyPr wrap="square" lIns="0" tIns="0" rIns="0" bIns="0" rtlCol="0" anchor="ctr"/>
          <a:lstStyle/>
          <a:p>
            <a:pPr marL="0" indent="0">
              <a:buNone/>
            </a:pPr>
            <a:r>
              <a:rPr lang="en-US" sz="2200" b="1" dirty="0">
                <a:solidFill>
                  <a:srgbClr val="0E3B43"/>
                </a:solidFill>
                <a:latin typeface="Cambria" pitchFamily="34" charset="0"/>
                <a:ea typeface="Cambria" pitchFamily="34" charset="-122"/>
                <a:cs typeface="Cambria" pitchFamily="34" charset="-120"/>
              </a:rPr>
              <a:t>Confirm</a:t>
            </a:r>
            <a:endParaRPr lang="en-US" sz="2200" dirty="0"/>
          </a:p>
        </p:txBody>
      </p:sp>
      <p:sp>
        <p:nvSpPr>
          <p:cNvPr id="20" name="Text 18"/>
          <p:cNvSpPr txBox="1"/>
          <p:nvPr/>
        </p:nvSpPr>
        <p:spPr>
          <a:xfrm>
            <a:off x="9280246" y="3246120"/>
            <a:ext cx="2057400" cy="1280160"/>
          </a:xfrm>
          <a:prstGeom prst="rect">
            <a:avLst/>
          </a:prstGeom>
          <a:noFill/>
          <a:ln/>
        </p:spPr>
        <p:txBody>
          <a:bodyPr wrap="square" lIns="0" tIns="0" rIns="0" bIns="0" rtlCol="0" anchor="t"/>
          <a:lstStyle/>
          <a:p>
            <a:pPr marL="0" indent="0">
              <a:buNone/>
            </a:pPr>
            <a:r>
              <a:rPr lang="en-US" sz="1600" dirty="0">
                <a:solidFill>
                  <a:srgbClr val="5E6E75"/>
                </a:solidFill>
                <a:latin typeface="Calibri" pitchFamily="34" charset="0"/>
                <a:ea typeface="Calibri" pitchFamily="34" charset="-122"/>
                <a:cs typeface="Calibri" pitchFamily="34" charset="-120"/>
              </a:rPr>
              <a:t>the name, reference and email address; then switch roles.</a:t>
            </a:r>
            <a:endParaRPr lang="en-US" sz="1600" dirty="0"/>
          </a:p>
        </p:txBody>
      </p:sp>
      <p:sp>
        <p:nvSpPr>
          <p:cNvPr id="21" name="Callout"/>
          <p:cNvSpPr/>
          <p:nvPr/>
        </p:nvSpPr>
        <p:spPr>
          <a:xfrm>
            <a:off x="548640" y="4892040"/>
            <a:ext cx="11064240" cy="731520"/>
          </a:xfrm>
          <a:prstGeom prst="roundRect">
            <a:avLst>
              <a:gd name="adj" fmla="val 15000"/>
            </a:avLst>
          </a:prstGeom>
          <a:solidFill>
            <a:srgbClr val="FFFFFF"/>
          </a:solidFill>
          <a:ln w="12700">
            <a:solidFill>
              <a:srgbClr val="FFFFFF"/>
            </a:solidFill>
            <a:prstDash val="solid"/>
          </a:ln>
        </p:spPr>
        <p:txBody>
          <a:bodyPr/>
          <a:lstStyle/>
          <a:p>
            <a:endParaRPr lang="el-GR"/>
          </a:p>
        </p:txBody>
      </p:sp>
      <p:sp>
        <p:nvSpPr>
          <p:cNvPr id="22" name="Text 20"/>
          <p:cNvSpPr txBox="1"/>
          <p:nvPr/>
        </p:nvSpPr>
        <p:spPr>
          <a:xfrm>
            <a:off x="822960" y="4892040"/>
            <a:ext cx="10515600" cy="731520"/>
          </a:xfrm>
          <a:prstGeom prst="rect">
            <a:avLst/>
          </a:prstGeom>
          <a:noFill/>
          <a:ln/>
        </p:spPr>
        <p:txBody>
          <a:bodyPr wrap="square" lIns="0" tIns="0" rIns="0" bIns="0" rtlCol="0" anchor="ctr"/>
          <a:lstStyle/>
          <a:p>
            <a:pPr marL="0" indent="0">
              <a:buNone/>
            </a:pPr>
            <a:r>
              <a:rPr lang="en-US" sz="1800" b="1" dirty="0">
                <a:solidFill>
                  <a:srgbClr val="D9674A"/>
                </a:solidFill>
                <a:latin typeface="Calibri" pitchFamily="34" charset="0"/>
                <a:ea typeface="Calibri" pitchFamily="34" charset="-122"/>
                <a:cs typeface="Calibri" pitchFamily="34" charset="-120"/>
              </a:rPr>
              <a:t>Reflection:  </a:t>
            </a:r>
            <a:r>
              <a:rPr lang="en-US" sz="1800" dirty="0">
                <a:solidFill>
                  <a:srgbClr val="1F2A30"/>
                </a:solidFill>
                <a:latin typeface="Calibri" pitchFamily="34" charset="0"/>
                <a:ea typeface="Calibri" pitchFamily="34" charset="-122"/>
                <a:cs typeface="Calibri" pitchFamily="34" charset="-120"/>
              </a:rPr>
              <a:t>Which clarification phrases helped you avoid mistakes?</a:t>
            </a:r>
            <a:endParaRPr lang="en-US" sz="1800" dirty="0"/>
          </a:p>
        </p:txBody>
      </p:sp>
      <p:pic>
        <p:nvPicPr>
          <p:cNvPr id="23" name="Image 0" descr="preencoded.png"/>
          <p:cNvPicPr>
            <a:picLocks noChangeAspect="1"/>
          </p:cNvPicPr>
          <p:nvPr/>
        </p:nvPicPr>
        <p:blipFill>
          <a:blip r:embed="rId3"/>
          <a:stretch>
            <a:fillRect/>
          </a:stretch>
        </p:blipFill>
        <p:spPr>
          <a:xfrm>
            <a:off x="548640" y="5870448"/>
            <a:ext cx="274320" cy="274320"/>
          </a:xfrm>
          <a:prstGeom prst="rect">
            <a:avLst/>
          </a:prstGeom>
        </p:spPr>
      </p:pic>
      <p:sp>
        <p:nvSpPr>
          <p:cNvPr id="24" name="Text 21"/>
          <p:cNvSpPr txBox="1"/>
          <p:nvPr/>
        </p:nvSpPr>
        <p:spPr>
          <a:xfrm>
            <a:off x="960120" y="5833872"/>
            <a:ext cx="9144000" cy="365760"/>
          </a:xfrm>
          <a:prstGeom prst="rect">
            <a:avLst/>
          </a:prstGeom>
          <a:noFill/>
          <a:ln/>
        </p:spPr>
        <p:txBody>
          <a:bodyPr wrap="square" lIns="0" tIns="0" rIns="0" bIns="0" rtlCol="0" anchor="ctr"/>
          <a:lstStyle/>
          <a:p>
            <a:pPr marL="0" indent="0">
              <a:buNone/>
            </a:pPr>
            <a:r>
              <a:rPr lang="en-US" sz="1400" dirty="0">
                <a:solidFill>
                  <a:srgbClr val="1F2A30"/>
                </a:solidFill>
                <a:latin typeface="Calibri" pitchFamily="34" charset="0"/>
                <a:ea typeface="Calibri" pitchFamily="34" charset="-122"/>
                <a:cs typeface="Calibri" pitchFamily="34" charset="-120"/>
              </a:rPr>
              <a:t>Use fictional details only — never real booking codes or passwords.</a:t>
            </a:r>
            <a:endParaRPr lang="en-US" sz="14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1A7F86"/>
                </a:solidFill>
                <a:latin typeface="Calibri" pitchFamily="34" charset="0"/>
                <a:ea typeface="Calibri" pitchFamily="34" charset="-122"/>
                <a:cs typeface="Calibri" pitchFamily="34" charset="-120"/>
              </a:rPr>
              <a:t>PART 4 · ACADEMIC ENGLISH</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EAP – Academic English abbreviations</a:t>
            </a:r>
            <a:endParaRPr lang="en-US" sz="3400" dirty="0"/>
          </a:p>
        </p:txBody>
      </p:sp>
      <p:sp>
        <p:nvSpPr>
          <p:cNvPr id="4" name="Text 2"/>
          <p:cNvSpPr txBox="1"/>
          <p:nvPr/>
        </p:nvSpPr>
        <p:spPr>
          <a:xfrm>
            <a:off x="548640" y="1691640"/>
            <a:ext cx="6217920" cy="3291840"/>
          </a:xfrm>
          <a:prstGeom prst="rect">
            <a:avLst/>
          </a:prstGeom>
          <a:noFill/>
          <a:ln/>
        </p:spPr>
        <p:txBody>
          <a:bodyPr wrap="square" lIns="0" tIns="0" rIns="0" bIns="0" rtlCol="0" anchor="t"/>
          <a:lstStyle/>
          <a:p>
            <a:pPr marL="228600" indent="-228600">
              <a:spcAft>
                <a:spcPts val="1200"/>
              </a:spcAft>
              <a:buSzPct val="100000"/>
              <a:buChar char="•"/>
            </a:pPr>
            <a:r>
              <a:rPr lang="en-US" sz="1800" dirty="0">
                <a:solidFill>
                  <a:srgbClr val="1F2A30"/>
                </a:solidFill>
                <a:latin typeface="Calibri" pitchFamily="34" charset="0"/>
                <a:ea typeface="Calibri" pitchFamily="34" charset="-122"/>
                <a:cs typeface="Calibri" pitchFamily="34" charset="-120"/>
              </a:rPr>
              <a:t>You will often read academic textbooks, articles and research papers in English.</a:t>
            </a:r>
            <a:endParaRPr lang="en-US" sz="1800" dirty="0"/>
          </a:p>
          <a:p>
            <a:pPr marL="228600" indent="-228600">
              <a:spcAft>
                <a:spcPts val="1200"/>
              </a:spcAft>
              <a:buSzPct val="100000"/>
              <a:buChar char="•"/>
            </a:pPr>
            <a:r>
              <a:rPr lang="en-US" sz="1800" dirty="0">
                <a:solidFill>
                  <a:srgbClr val="1F2A30"/>
                </a:solidFill>
                <a:latin typeface="Calibri" pitchFamily="34" charset="0"/>
                <a:ea typeface="Calibri" pitchFamily="34" charset="-122"/>
                <a:cs typeface="Calibri" pitchFamily="34" charset="-120"/>
              </a:rPr>
              <a:t>These texts follow academic conventions, including abbreviations.</a:t>
            </a:r>
            <a:endParaRPr lang="en-US" sz="1800" dirty="0"/>
          </a:p>
          <a:p>
            <a:pPr marL="228600" indent="-228600">
              <a:spcAft>
                <a:spcPts val="1200"/>
              </a:spcAft>
              <a:buSzPct val="100000"/>
              <a:buChar char="•"/>
            </a:pPr>
            <a:r>
              <a:rPr lang="en-US" sz="1800" dirty="0">
                <a:solidFill>
                  <a:srgbClr val="1F2A30"/>
                </a:solidFill>
                <a:latin typeface="Calibri" pitchFamily="34" charset="0"/>
                <a:ea typeface="Calibri" pitchFamily="34" charset="-122"/>
                <a:cs typeface="Calibri" pitchFamily="34" charset="-120"/>
              </a:rPr>
              <a:t>Many abbreviations come from Latin and are widely used in academic writing.</a:t>
            </a:r>
            <a:endParaRPr lang="en-US" sz="1800" dirty="0"/>
          </a:p>
          <a:p>
            <a:pPr marL="228600" indent="-228600">
              <a:spcAft>
                <a:spcPts val="1200"/>
              </a:spcAft>
              <a:buSzPct val="100000"/>
              <a:buChar char="•"/>
            </a:pPr>
            <a:r>
              <a:rPr lang="en-US" sz="1800" dirty="0">
                <a:solidFill>
                  <a:srgbClr val="1F2A30"/>
                </a:solidFill>
                <a:latin typeface="Calibri" pitchFamily="34" charset="0"/>
                <a:ea typeface="Calibri" pitchFamily="34" charset="-122"/>
                <a:cs typeface="Calibri" pitchFamily="34" charset="-120"/>
              </a:rPr>
              <a:t>Academic English is not just advanced vocabulary — it is also about knowing these conventions.</a:t>
            </a:r>
            <a:endParaRPr lang="en-US" sz="1800" dirty="0"/>
          </a:p>
        </p:txBody>
      </p:sp>
      <p:sp>
        <p:nvSpPr>
          <p:cNvPr id="5" name="Text 3"/>
          <p:cNvSpPr/>
          <p:nvPr/>
        </p:nvSpPr>
        <p:spPr>
          <a:xfrm>
            <a:off x="7406640" y="1737360"/>
            <a:ext cx="1737360" cy="1737360"/>
          </a:xfrm>
          <a:prstGeom prst="ellipse">
            <a:avLst/>
          </a:prstGeom>
          <a:solidFill>
            <a:srgbClr val="1A7F86"/>
          </a:solidFill>
          <a:ln>
            <a:solidFill>
              <a:srgbClr val="1A7F86"/>
            </a:solidFill>
          </a:ln>
        </p:spPr>
        <p:txBody>
          <a:bodyPr wrap="square" lIns="0" tIns="0" rIns="0" bIns="0" rtlCol="0" anchor="ctr"/>
          <a:lstStyle/>
          <a:p>
            <a:pPr marL="0" indent="0" algn="ctr">
              <a:buNone/>
            </a:pPr>
            <a:r>
              <a:rPr lang="en-US" sz="2800" b="1" i="1" dirty="0">
                <a:solidFill>
                  <a:srgbClr val="FFFFFF"/>
                </a:solidFill>
                <a:latin typeface="Cambria" pitchFamily="34" charset="0"/>
                <a:ea typeface="Cambria" pitchFamily="34" charset="-122"/>
                <a:cs typeface="Cambria" pitchFamily="34" charset="-120"/>
              </a:rPr>
              <a:t>e.g.</a:t>
            </a:r>
            <a:endParaRPr lang="en-US" sz="2800" dirty="0"/>
          </a:p>
        </p:txBody>
      </p:sp>
      <p:sp>
        <p:nvSpPr>
          <p:cNvPr id="6" name="Text 4"/>
          <p:cNvSpPr/>
          <p:nvPr/>
        </p:nvSpPr>
        <p:spPr>
          <a:xfrm>
            <a:off x="9418320" y="2103120"/>
            <a:ext cx="1463040" cy="1463040"/>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2800" b="1" i="1" dirty="0">
                <a:solidFill>
                  <a:srgbClr val="FFFFFF"/>
                </a:solidFill>
                <a:latin typeface="Cambria" pitchFamily="34" charset="0"/>
                <a:ea typeface="Cambria" pitchFamily="34" charset="-122"/>
                <a:cs typeface="Cambria" pitchFamily="34" charset="-120"/>
              </a:rPr>
              <a:t>i.e.</a:t>
            </a:r>
            <a:endParaRPr lang="en-US" sz="2800" dirty="0"/>
          </a:p>
        </p:txBody>
      </p:sp>
      <p:sp>
        <p:nvSpPr>
          <p:cNvPr id="7" name="Text 5"/>
          <p:cNvSpPr/>
          <p:nvPr/>
        </p:nvSpPr>
        <p:spPr>
          <a:xfrm>
            <a:off x="7863840" y="3611880"/>
            <a:ext cx="1600200" cy="1600200"/>
          </a:xfrm>
          <a:prstGeom prst="ellipse">
            <a:avLst/>
          </a:prstGeom>
          <a:solidFill>
            <a:srgbClr val="3D5A80"/>
          </a:solidFill>
          <a:ln>
            <a:solidFill>
              <a:srgbClr val="3D5A80"/>
            </a:solidFill>
          </a:ln>
        </p:spPr>
        <p:txBody>
          <a:bodyPr wrap="square" lIns="0" tIns="0" rIns="0" bIns="0" rtlCol="0" anchor="ctr"/>
          <a:lstStyle/>
          <a:p>
            <a:pPr marL="0" indent="0" algn="ctr">
              <a:buNone/>
            </a:pPr>
            <a:r>
              <a:rPr lang="en-US" sz="2800" b="1" i="1" dirty="0">
                <a:solidFill>
                  <a:srgbClr val="FFFFFF"/>
                </a:solidFill>
                <a:latin typeface="Cambria" pitchFamily="34" charset="0"/>
                <a:ea typeface="Cambria" pitchFamily="34" charset="-122"/>
                <a:cs typeface="Cambria" pitchFamily="34" charset="-120"/>
              </a:rPr>
              <a:t>et al.</a:t>
            </a:r>
            <a:endParaRPr lang="en-US" sz="2800" dirty="0"/>
          </a:p>
        </p:txBody>
      </p:sp>
      <p:sp>
        <p:nvSpPr>
          <p:cNvPr id="8" name="Text 6"/>
          <p:cNvSpPr/>
          <p:nvPr/>
        </p:nvSpPr>
        <p:spPr>
          <a:xfrm>
            <a:off x="9738360" y="3749040"/>
            <a:ext cx="1371600" cy="1371600"/>
          </a:xfrm>
          <a:prstGeom prst="ellipse">
            <a:avLst/>
          </a:prstGeom>
          <a:solidFill>
            <a:srgbClr val="F2B84B"/>
          </a:solidFill>
          <a:ln>
            <a:solidFill>
              <a:srgbClr val="F2B84B"/>
            </a:solidFill>
          </a:ln>
        </p:spPr>
        <p:txBody>
          <a:bodyPr wrap="square" lIns="0" tIns="0" rIns="0" bIns="0" rtlCol="0" anchor="ctr"/>
          <a:lstStyle/>
          <a:p>
            <a:pPr marL="0" indent="0" algn="ctr">
              <a:buNone/>
            </a:pPr>
            <a:r>
              <a:rPr lang="en-US" sz="2800" b="1" i="1" dirty="0">
                <a:solidFill>
                  <a:srgbClr val="FFFFFF"/>
                </a:solidFill>
                <a:latin typeface="Cambria" pitchFamily="34" charset="0"/>
                <a:ea typeface="Cambria" pitchFamily="34" charset="-122"/>
                <a:cs typeface="Cambria" pitchFamily="34" charset="-120"/>
              </a:rPr>
              <a:t>cf.</a:t>
            </a:r>
            <a:endParaRPr lang="en-US" sz="2800" dirty="0"/>
          </a:p>
        </p:txBody>
      </p:sp>
      <p:sp>
        <p:nvSpPr>
          <p:cNvPr id="9" name="Callout"/>
          <p:cNvSpPr/>
          <p:nvPr/>
        </p:nvSpPr>
        <p:spPr>
          <a:xfrm>
            <a:off x="548640" y="5440680"/>
            <a:ext cx="11064240" cy="731520"/>
          </a:xfrm>
          <a:prstGeom prst="roundRect">
            <a:avLst>
              <a:gd name="adj" fmla="val 15000"/>
            </a:avLst>
          </a:prstGeom>
          <a:solidFill>
            <a:srgbClr val="EEF5F4"/>
          </a:solidFill>
          <a:ln w="12700">
            <a:solidFill>
              <a:srgbClr val="EEF5F4"/>
            </a:solidFill>
            <a:prstDash val="solid"/>
          </a:ln>
        </p:spPr>
        <p:txBody>
          <a:bodyPr/>
          <a:lstStyle/>
          <a:p>
            <a:endParaRPr lang="el-GR"/>
          </a:p>
        </p:txBody>
      </p:sp>
      <p:sp>
        <p:nvSpPr>
          <p:cNvPr id="10" name="Text 8"/>
          <p:cNvSpPr txBox="1"/>
          <p:nvPr/>
        </p:nvSpPr>
        <p:spPr>
          <a:xfrm>
            <a:off x="822960" y="5440680"/>
            <a:ext cx="10515600" cy="731520"/>
          </a:xfrm>
          <a:prstGeom prst="rect">
            <a:avLst/>
          </a:prstGeom>
          <a:noFill/>
          <a:ln/>
        </p:spPr>
        <p:txBody>
          <a:bodyPr wrap="square" lIns="0" tIns="0" rIns="0" bIns="0" rtlCol="0" anchor="ctr"/>
          <a:lstStyle/>
          <a:p>
            <a:pPr marL="0" indent="0">
              <a:buNone/>
            </a:pPr>
            <a:r>
              <a:rPr lang="en-US" sz="1800" b="1" dirty="0">
                <a:solidFill>
                  <a:srgbClr val="1A7F86"/>
                </a:solidFill>
                <a:latin typeface="Calibri" pitchFamily="34" charset="0"/>
                <a:ea typeface="Calibri" pitchFamily="34" charset="-122"/>
                <a:cs typeface="Calibri" pitchFamily="34" charset="-120"/>
              </a:rPr>
              <a:t>Erasmus students:  </a:t>
            </a:r>
            <a:r>
              <a:rPr lang="en-US" sz="1800" dirty="0">
                <a:solidFill>
                  <a:srgbClr val="1F2A30"/>
                </a:solidFill>
                <a:latin typeface="Calibri" pitchFamily="34" charset="0"/>
                <a:ea typeface="Calibri" pitchFamily="34" charset="-122"/>
                <a:cs typeface="Calibri" pitchFamily="34" charset="-120"/>
              </a:rPr>
              <a:t>Do you use the same abbreviations at your home universities?</a:t>
            </a:r>
            <a:endParaRPr lang="en-US" sz="18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D9674A"/>
                </a:solidFill>
                <a:latin typeface="Calibri" pitchFamily="34" charset="0"/>
                <a:ea typeface="Calibri" pitchFamily="34" charset="-122"/>
                <a:cs typeface="Calibri" pitchFamily="34" charset="-120"/>
              </a:rPr>
              <a:t>WARM-UP</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Match each abbreviation with its meaning</a:t>
            </a:r>
            <a:endParaRPr lang="en-US" sz="3400" dirty="0"/>
          </a:p>
        </p:txBody>
      </p:sp>
      <p:sp>
        <p:nvSpPr>
          <p:cNvPr id="4" name="Activity badge"/>
          <p:cNvSpPr/>
          <p:nvPr/>
        </p:nvSpPr>
        <p:spPr>
          <a:xfrm>
            <a:off x="9326880" y="274320"/>
            <a:ext cx="2286000" cy="384048"/>
          </a:xfrm>
          <a:prstGeom prst="roundRect">
            <a:avLst>
              <a:gd name="adj" fmla="val 50000"/>
            </a:avLst>
          </a:prstGeom>
          <a:solidFill>
            <a:srgbClr val="D9674A"/>
          </a:solid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PAIR WORK</a:t>
            </a:r>
            <a:endParaRPr lang="en-US" sz="1100" dirty="0"/>
          </a:p>
        </p:txBody>
      </p:sp>
      <p:sp>
        <p:nvSpPr>
          <p:cNvPr id="5" name="Text 3"/>
          <p:cNvSpPr/>
          <p:nvPr/>
        </p:nvSpPr>
        <p:spPr>
          <a:xfrm>
            <a:off x="548640" y="1600200"/>
            <a:ext cx="2066544" cy="548640"/>
          </a:xfrm>
          <a:prstGeom prst="roundRect">
            <a:avLst>
              <a:gd name="adj" fmla="val 16667"/>
            </a:avLst>
          </a:prstGeom>
          <a:solidFill>
            <a:srgbClr val="FFFFFF"/>
          </a:solidFill>
          <a:ln w="9525">
            <a:solidFill>
              <a:srgbClr val="D5E3E2"/>
            </a:solidFill>
          </a:ln>
        </p:spPr>
        <p:txBody>
          <a:bodyPr wrap="square" lIns="0" tIns="0" rIns="0" bIns="0" rtlCol="0" anchor="ctr"/>
          <a:lstStyle/>
          <a:p>
            <a:pPr marL="0" indent="0" algn="ctr">
              <a:buNone/>
            </a:pPr>
            <a:r>
              <a:rPr lang="en-US" sz="2200" b="1" dirty="0">
                <a:solidFill>
                  <a:srgbClr val="D9674A"/>
                </a:solidFill>
                <a:latin typeface="Cambria" pitchFamily="34" charset="0"/>
                <a:ea typeface="Cambria" pitchFamily="34" charset="-122"/>
                <a:cs typeface="Cambria" pitchFamily="34" charset="-120"/>
              </a:rPr>
              <a:t>NB</a:t>
            </a:r>
            <a:endParaRPr lang="en-US" sz="2200" dirty="0"/>
          </a:p>
        </p:txBody>
      </p:sp>
      <p:sp>
        <p:nvSpPr>
          <p:cNvPr id="6" name="Text 4"/>
          <p:cNvSpPr/>
          <p:nvPr/>
        </p:nvSpPr>
        <p:spPr>
          <a:xfrm>
            <a:off x="2798064" y="1600200"/>
            <a:ext cx="2066544" cy="548640"/>
          </a:xfrm>
          <a:prstGeom prst="roundRect">
            <a:avLst>
              <a:gd name="adj" fmla="val 16667"/>
            </a:avLst>
          </a:prstGeom>
          <a:solidFill>
            <a:srgbClr val="FFFFFF"/>
          </a:solidFill>
          <a:ln w="9525">
            <a:solidFill>
              <a:srgbClr val="D5E3E2"/>
            </a:solidFill>
          </a:ln>
        </p:spPr>
        <p:txBody>
          <a:bodyPr wrap="square" lIns="0" tIns="0" rIns="0" bIns="0" rtlCol="0" anchor="ctr"/>
          <a:lstStyle/>
          <a:p>
            <a:pPr marL="0" indent="0" algn="ctr">
              <a:buNone/>
            </a:pPr>
            <a:r>
              <a:rPr lang="en-US" sz="2200" b="1" dirty="0">
                <a:solidFill>
                  <a:srgbClr val="D9674A"/>
                </a:solidFill>
                <a:latin typeface="Cambria" pitchFamily="34" charset="0"/>
                <a:ea typeface="Cambria" pitchFamily="34" charset="-122"/>
                <a:cs typeface="Cambria" pitchFamily="34" charset="-120"/>
              </a:rPr>
              <a:t>ff.</a:t>
            </a:r>
            <a:endParaRPr lang="en-US" sz="2200" dirty="0"/>
          </a:p>
        </p:txBody>
      </p:sp>
      <p:sp>
        <p:nvSpPr>
          <p:cNvPr id="7" name="Text 5"/>
          <p:cNvSpPr/>
          <p:nvPr/>
        </p:nvSpPr>
        <p:spPr>
          <a:xfrm>
            <a:off x="5047488" y="1600200"/>
            <a:ext cx="2066544" cy="548640"/>
          </a:xfrm>
          <a:prstGeom prst="roundRect">
            <a:avLst>
              <a:gd name="adj" fmla="val 16667"/>
            </a:avLst>
          </a:prstGeom>
          <a:solidFill>
            <a:srgbClr val="FFFFFF"/>
          </a:solidFill>
          <a:ln w="9525">
            <a:solidFill>
              <a:srgbClr val="D5E3E2"/>
            </a:solidFill>
          </a:ln>
        </p:spPr>
        <p:txBody>
          <a:bodyPr wrap="square" lIns="0" tIns="0" rIns="0" bIns="0" rtlCol="0" anchor="ctr"/>
          <a:lstStyle/>
          <a:p>
            <a:pPr marL="0" indent="0" algn="ctr">
              <a:buNone/>
            </a:pPr>
            <a:r>
              <a:rPr lang="en-US" sz="2200" b="1" dirty="0">
                <a:solidFill>
                  <a:srgbClr val="D9674A"/>
                </a:solidFill>
                <a:latin typeface="Cambria" pitchFamily="34" charset="0"/>
                <a:ea typeface="Cambria" pitchFamily="34" charset="-122"/>
                <a:cs typeface="Cambria" pitchFamily="34" charset="-120"/>
              </a:rPr>
              <a:t>pp.</a:t>
            </a:r>
            <a:endParaRPr lang="en-US" sz="2200" dirty="0"/>
          </a:p>
        </p:txBody>
      </p:sp>
      <p:sp>
        <p:nvSpPr>
          <p:cNvPr id="8" name="Text 6"/>
          <p:cNvSpPr/>
          <p:nvPr/>
        </p:nvSpPr>
        <p:spPr>
          <a:xfrm>
            <a:off x="7296912" y="1600200"/>
            <a:ext cx="2066544" cy="548640"/>
          </a:xfrm>
          <a:prstGeom prst="roundRect">
            <a:avLst>
              <a:gd name="adj" fmla="val 16667"/>
            </a:avLst>
          </a:prstGeom>
          <a:solidFill>
            <a:srgbClr val="FFFFFF"/>
          </a:solidFill>
          <a:ln w="9525">
            <a:solidFill>
              <a:srgbClr val="D5E3E2"/>
            </a:solidFill>
          </a:ln>
        </p:spPr>
        <p:txBody>
          <a:bodyPr wrap="square" lIns="0" tIns="0" rIns="0" bIns="0" rtlCol="0" anchor="ctr"/>
          <a:lstStyle/>
          <a:p>
            <a:pPr marL="0" indent="0" algn="ctr">
              <a:buNone/>
            </a:pPr>
            <a:r>
              <a:rPr lang="en-US" sz="2200" b="1" dirty="0">
                <a:solidFill>
                  <a:srgbClr val="D9674A"/>
                </a:solidFill>
                <a:latin typeface="Cambria" pitchFamily="34" charset="0"/>
                <a:ea typeface="Cambria" pitchFamily="34" charset="-122"/>
                <a:cs typeface="Cambria" pitchFamily="34" charset="-120"/>
              </a:rPr>
              <a:t>cf.</a:t>
            </a:r>
            <a:endParaRPr lang="en-US" sz="2200" dirty="0"/>
          </a:p>
        </p:txBody>
      </p:sp>
      <p:sp>
        <p:nvSpPr>
          <p:cNvPr id="9" name="Text 7"/>
          <p:cNvSpPr/>
          <p:nvPr/>
        </p:nvSpPr>
        <p:spPr>
          <a:xfrm>
            <a:off x="9546336" y="1600200"/>
            <a:ext cx="2066544" cy="548640"/>
          </a:xfrm>
          <a:prstGeom prst="roundRect">
            <a:avLst>
              <a:gd name="adj" fmla="val 16667"/>
            </a:avLst>
          </a:prstGeom>
          <a:solidFill>
            <a:srgbClr val="FFFFFF"/>
          </a:solidFill>
          <a:ln w="9525">
            <a:solidFill>
              <a:srgbClr val="D5E3E2"/>
            </a:solidFill>
          </a:ln>
        </p:spPr>
        <p:txBody>
          <a:bodyPr wrap="square" lIns="0" tIns="0" rIns="0" bIns="0" rtlCol="0" anchor="ctr"/>
          <a:lstStyle/>
          <a:p>
            <a:pPr marL="0" indent="0" algn="ctr">
              <a:buNone/>
            </a:pPr>
            <a:r>
              <a:rPr lang="en-US" sz="2200" b="1" dirty="0">
                <a:solidFill>
                  <a:srgbClr val="D9674A"/>
                </a:solidFill>
                <a:latin typeface="Cambria" pitchFamily="34" charset="0"/>
                <a:ea typeface="Cambria" pitchFamily="34" charset="-122"/>
                <a:cs typeface="Cambria" pitchFamily="34" charset="-120"/>
              </a:rPr>
              <a:t>n.d.</a:t>
            </a:r>
            <a:endParaRPr lang="en-US" sz="2200" dirty="0"/>
          </a:p>
        </p:txBody>
      </p:sp>
      <p:sp>
        <p:nvSpPr>
          <p:cNvPr id="10" name="Text 8"/>
          <p:cNvSpPr/>
          <p:nvPr/>
        </p:nvSpPr>
        <p:spPr>
          <a:xfrm>
            <a:off x="548640" y="2286000"/>
            <a:ext cx="2066544" cy="548640"/>
          </a:xfrm>
          <a:prstGeom prst="roundRect">
            <a:avLst>
              <a:gd name="adj" fmla="val 16667"/>
            </a:avLst>
          </a:prstGeom>
          <a:solidFill>
            <a:srgbClr val="FFFFFF"/>
          </a:solidFill>
          <a:ln w="9525">
            <a:solidFill>
              <a:srgbClr val="D5E3E2"/>
            </a:solidFill>
          </a:ln>
        </p:spPr>
        <p:txBody>
          <a:bodyPr wrap="square" lIns="0" tIns="0" rIns="0" bIns="0" rtlCol="0" anchor="ctr"/>
          <a:lstStyle/>
          <a:p>
            <a:pPr marL="0" indent="0" algn="ctr">
              <a:buNone/>
            </a:pPr>
            <a:r>
              <a:rPr lang="en-US" sz="2200" b="1" dirty="0">
                <a:solidFill>
                  <a:srgbClr val="4E8A3E"/>
                </a:solidFill>
                <a:latin typeface="Cambria" pitchFamily="34" charset="0"/>
                <a:ea typeface="Cambria" pitchFamily="34" charset="-122"/>
                <a:cs typeface="Cambria" pitchFamily="34" charset="-120"/>
              </a:rPr>
              <a:t>Ch.</a:t>
            </a:r>
            <a:endParaRPr lang="en-US" sz="2200" dirty="0"/>
          </a:p>
        </p:txBody>
      </p:sp>
      <p:sp>
        <p:nvSpPr>
          <p:cNvPr id="11" name="Text 9"/>
          <p:cNvSpPr/>
          <p:nvPr/>
        </p:nvSpPr>
        <p:spPr>
          <a:xfrm>
            <a:off x="2798064" y="2286000"/>
            <a:ext cx="2066544" cy="548640"/>
          </a:xfrm>
          <a:prstGeom prst="roundRect">
            <a:avLst>
              <a:gd name="adj" fmla="val 16667"/>
            </a:avLst>
          </a:prstGeom>
          <a:solidFill>
            <a:srgbClr val="FFFFFF"/>
          </a:solidFill>
          <a:ln w="9525">
            <a:solidFill>
              <a:srgbClr val="D5E3E2"/>
            </a:solidFill>
          </a:ln>
        </p:spPr>
        <p:txBody>
          <a:bodyPr wrap="square" lIns="0" tIns="0" rIns="0" bIns="0" rtlCol="0" anchor="ctr"/>
          <a:lstStyle/>
          <a:p>
            <a:pPr marL="0" indent="0" algn="ctr">
              <a:buNone/>
            </a:pPr>
            <a:r>
              <a:rPr lang="en-US" sz="2200" b="1" dirty="0">
                <a:solidFill>
                  <a:srgbClr val="4E8A3E"/>
                </a:solidFill>
                <a:latin typeface="Cambria" pitchFamily="34" charset="0"/>
                <a:ea typeface="Cambria" pitchFamily="34" charset="-122"/>
                <a:cs typeface="Cambria" pitchFamily="34" charset="-120"/>
              </a:rPr>
              <a:t>vol.</a:t>
            </a:r>
            <a:endParaRPr lang="en-US" sz="2200" dirty="0"/>
          </a:p>
        </p:txBody>
      </p:sp>
      <p:sp>
        <p:nvSpPr>
          <p:cNvPr id="12" name="Text 10"/>
          <p:cNvSpPr/>
          <p:nvPr/>
        </p:nvSpPr>
        <p:spPr>
          <a:xfrm>
            <a:off x="5047488" y="2286000"/>
            <a:ext cx="2066544" cy="548640"/>
          </a:xfrm>
          <a:prstGeom prst="roundRect">
            <a:avLst>
              <a:gd name="adj" fmla="val 16667"/>
            </a:avLst>
          </a:prstGeom>
          <a:solidFill>
            <a:srgbClr val="FFFFFF"/>
          </a:solidFill>
          <a:ln w="9525">
            <a:solidFill>
              <a:srgbClr val="D5E3E2"/>
            </a:solidFill>
          </a:ln>
        </p:spPr>
        <p:txBody>
          <a:bodyPr wrap="square" lIns="0" tIns="0" rIns="0" bIns="0" rtlCol="0" anchor="ctr"/>
          <a:lstStyle/>
          <a:p>
            <a:pPr marL="0" indent="0" algn="ctr">
              <a:buNone/>
            </a:pPr>
            <a:r>
              <a:rPr lang="en-US" sz="2200" b="1" dirty="0">
                <a:solidFill>
                  <a:srgbClr val="4E8A3E"/>
                </a:solidFill>
                <a:latin typeface="Cambria" pitchFamily="34" charset="0"/>
                <a:ea typeface="Cambria" pitchFamily="34" charset="-122"/>
                <a:cs typeface="Cambria" pitchFamily="34" charset="-120"/>
              </a:rPr>
              <a:t>i.e.</a:t>
            </a:r>
            <a:endParaRPr lang="en-US" sz="2200" dirty="0"/>
          </a:p>
        </p:txBody>
      </p:sp>
      <p:sp>
        <p:nvSpPr>
          <p:cNvPr id="13" name="Text 11"/>
          <p:cNvSpPr/>
          <p:nvPr/>
        </p:nvSpPr>
        <p:spPr>
          <a:xfrm>
            <a:off x="7296912" y="2286000"/>
            <a:ext cx="2066544" cy="548640"/>
          </a:xfrm>
          <a:prstGeom prst="roundRect">
            <a:avLst>
              <a:gd name="adj" fmla="val 16667"/>
            </a:avLst>
          </a:prstGeom>
          <a:solidFill>
            <a:srgbClr val="FFFFFF"/>
          </a:solidFill>
          <a:ln w="9525">
            <a:solidFill>
              <a:srgbClr val="D5E3E2"/>
            </a:solidFill>
          </a:ln>
        </p:spPr>
        <p:txBody>
          <a:bodyPr wrap="square" lIns="0" tIns="0" rIns="0" bIns="0" rtlCol="0" anchor="ctr"/>
          <a:lstStyle/>
          <a:p>
            <a:pPr marL="0" indent="0" algn="ctr">
              <a:buNone/>
            </a:pPr>
            <a:r>
              <a:rPr lang="en-US" sz="2200" b="1" dirty="0">
                <a:solidFill>
                  <a:srgbClr val="4E8A3E"/>
                </a:solidFill>
                <a:latin typeface="Cambria" pitchFamily="34" charset="0"/>
                <a:ea typeface="Cambria" pitchFamily="34" charset="-122"/>
                <a:cs typeface="Cambria" pitchFamily="34" charset="-120"/>
              </a:rPr>
              <a:t>re.</a:t>
            </a:r>
            <a:endParaRPr lang="en-US" sz="2200" dirty="0"/>
          </a:p>
        </p:txBody>
      </p:sp>
      <p:sp>
        <p:nvSpPr>
          <p:cNvPr id="14" name="Text 12"/>
          <p:cNvSpPr/>
          <p:nvPr/>
        </p:nvSpPr>
        <p:spPr>
          <a:xfrm>
            <a:off x="9546336" y="2286000"/>
            <a:ext cx="2066544" cy="548640"/>
          </a:xfrm>
          <a:prstGeom prst="roundRect">
            <a:avLst>
              <a:gd name="adj" fmla="val 16667"/>
            </a:avLst>
          </a:prstGeom>
          <a:solidFill>
            <a:srgbClr val="FFFFFF"/>
          </a:solidFill>
          <a:ln w="9525">
            <a:solidFill>
              <a:srgbClr val="D5E3E2"/>
            </a:solidFill>
          </a:ln>
        </p:spPr>
        <p:txBody>
          <a:bodyPr wrap="square" lIns="0" tIns="0" rIns="0" bIns="0" rtlCol="0" anchor="ctr"/>
          <a:lstStyle/>
          <a:p>
            <a:pPr marL="0" indent="0" algn="ctr">
              <a:buNone/>
            </a:pPr>
            <a:r>
              <a:rPr lang="en-US" sz="2200" b="1" dirty="0">
                <a:solidFill>
                  <a:srgbClr val="4E8A3E"/>
                </a:solidFill>
                <a:latin typeface="Cambria" pitchFamily="34" charset="0"/>
                <a:ea typeface="Cambria" pitchFamily="34" charset="-122"/>
                <a:cs typeface="Cambria" pitchFamily="34" charset="-120"/>
              </a:rPr>
              <a:t>co.</a:t>
            </a:r>
            <a:endParaRPr lang="en-US" sz="2200" dirty="0"/>
          </a:p>
        </p:txBody>
      </p:sp>
      <p:sp>
        <p:nvSpPr>
          <p:cNvPr id="15" name="Text 13"/>
          <p:cNvSpPr/>
          <p:nvPr/>
        </p:nvSpPr>
        <p:spPr>
          <a:xfrm>
            <a:off x="548640" y="2971800"/>
            <a:ext cx="2066544" cy="548640"/>
          </a:xfrm>
          <a:prstGeom prst="roundRect">
            <a:avLst>
              <a:gd name="adj" fmla="val 16667"/>
            </a:avLst>
          </a:prstGeom>
          <a:solidFill>
            <a:srgbClr val="FFFFFF"/>
          </a:solidFill>
          <a:ln w="9525">
            <a:solidFill>
              <a:srgbClr val="D5E3E2"/>
            </a:solidFill>
          </a:ln>
        </p:spPr>
        <p:txBody>
          <a:bodyPr wrap="square" lIns="0" tIns="0" rIns="0" bIns="0" rtlCol="0" anchor="ctr"/>
          <a:lstStyle/>
          <a:p>
            <a:pPr marL="0" indent="0" algn="ctr">
              <a:buNone/>
            </a:pPr>
            <a:r>
              <a:rPr lang="en-US" sz="2200" b="1" dirty="0">
                <a:solidFill>
                  <a:srgbClr val="7B5EA7"/>
                </a:solidFill>
                <a:latin typeface="Cambria" pitchFamily="34" charset="0"/>
                <a:ea typeface="Cambria" pitchFamily="34" charset="-122"/>
                <a:cs typeface="Cambria" pitchFamily="34" charset="-120"/>
              </a:rPr>
              <a:t>c.</a:t>
            </a:r>
            <a:endParaRPr lang="en-US" sz="2200" dirty="0"/>
          </a:p>
        </p:txBody>
      </p:sp>
      <p:sp>
        <p:nvSpPr>
          <p:cNvPr id="16" name="Text 14"/>
          <p:cNvSpPr/>
          <p:nvPr/>
        </p:nvSpPr>
        <p:spPr>
          <a:xfrm>
            <a:off x="2798064" y="2971800"/>
            <a:ext cx="2066544" cy="548640"/>
          </a:xfrm>
          <a:prstGeom prst="roundRect">
            <a:avLst>
              <a:gd name="adj" fmla="val 16667"/>
            </a:avLst>
          </a:prstGeom>
          <a:solidFill>
            <a:srgbClr val="FFFFFF"/>
          </a:solidFill>
          <a:ln w="9525">
            <a:solidFill>
              <a:srgbClr val="D5E3E2"/>
            </a:solidFill>
          </a:ln>
        </p:spPr>
        <p:txBody>
          <a:bodyPr wrap="square" lIns="0" tIns="0" rIns="0" bIns="0" rtlCol="0" anchor="ctr"/>
          <a:lstStyle/>
          <a:p>
            <a:pPr marL="0" indent="0" algn="ctr">
              <a:buNone/>
            </a:pPr>
            <a:r>
              <a:rPr lang="en-US" sz="2200" b="1" dirty="0">
                <a:solidFill>
                  <a:srgbClr val="7B5EA7"/>
                </a:solidFill>
                <a:latin typeface="Cambria" pitchFamily="34" charset="0"/>
                <a:ea typeface="Cambria" pitchFamily="34" charset="-122"/>
                <a:cs typeface="Cambria" pitchFamily="34" charset="-120"/>
              </a:rPr>
              <a:t>e.g.</a:t>
            </a:r>
            <a:endParaRPr lang="en-US" sz="2200" dirty="0"/>
          </a:p>
        </p:txBody>
      </p:sp>
      <p:sp>
        <p:nvSpPr>
          <p:cNvPr id="17" name="Text 15"/>
          <p:cNvSpPr/>
          <p:nvPr/>
        </p:nvSpPr>
        <p:spPr>
          <a:xfrm>
            <a:off x="5047488" y="2971800"/>
            <a:ext cx="2066544" cy="548640"/>
          </a:xfrm>
          <a:prstGeom prst="roundRect">
            <a:avLst>
              <a:gd name="adj" fmla="val 16667"/>
            </a:avLst>
          </a:prstGeom>
          <a:solidFill>
            <a:srgbClr val="FFFFFF"/>
          </a:solidFill>
          <a:ln w="9525">
            <a:solidFill>
              <a:srgbClr val="D5E3E2"/>
            </a:solidFill>
          </a:ln>
        </p:spPr>
        <p:txBody>
          <a:bodyPr wrap="square" lIns="0" tIns="0" rIns="0" bIns="0" rtlCol="0" anchor="ctr"/>
          <a:lstStyle/>
          <a:p>
            <a:pPr marL="0" indent="0" algn="ctr">
              <a:buNone/>
            </a:pPr>
            <a:r>
              <a:rPr lang="en-US" sz="2200" b="1" dirty="0">
                <a:solidFill>
                  <a:srgbClr val="7B5EA7"/>
                </a:solidFill>
                <a:latin typeface="Cambria" pitchFamily="34" charset="0"/>
                <a:ea typeface="Cambria" pitchFamily="34" charset="-122"/>
                <a:cs typeface="Cambria" pitchFamily="34" charset="-120"/>
              </a:rPr>
              <a:t>fig.</a:t>
            </a:r>
            <a:endParaRPr lang="en-US" sz="2200" dirty="0"/>
          </a:p>
        </p:txBody>
      </p:sp>
      <p:sp>
        <p:nvSpPr>
          <p:cNvPr id="18" name="Text 16"/>
          <p:cNvSpPr/>
          <p:nvPr/>
        </p:nvSpPr>
        <p:spPr>
          <a:xfrm>
            <a:off x="7296912" y="2971800"/>
            <a:ext cx="2066544" cy="548640"/>
          </a:xfrm>
          <a:prstGeom prst="roundRect">
            <a:avLst>
              <a:gd name="adj" fmla="val 16667"/>
            </a:avLst>
          </a:prstGeom>
          <a:solidFill>
            <a:srgbClr val="FFFFFF"/>
          </a:solidFill>
          <a:ln w="9525">
            <a:solidFill>
              <a:srgbClr val="D5E3E2"/>
            </a:solidFill>
          </a:ln>
        </p:spPr>
        <p:txBody>
          <a:bodyPr wrap="square" lIns="0" tIns="0" rIns="0" bIns="0" rtlCol="0" anchor="ctr"/>
          <a:lstStyle/>
          <a:p>
            <a:pPr marL="0" indent="0" algn="ctr">
              <a:buNone/>
            </a:pPr>
            <a:r>
              <a:rPr lang="en-US" sz="2200" b="1" dirty="0">
                <a:solidFill>
                  <a:srgbClr val="7B5EA7"/>
                </a:solidFill>
                <a:latin typeface="Cambria" pitchFamily="34" charset="0"/>
                <a:ea typeface="Cambria" pitchFamily="34" charset="-122"/>
                <a:cs typeface="Cambria" pitchFamily="34" charset="-120"/>
              </a:rPr>
              <a:t>et al.</a:t>
            </a:r>
            <a:endParaRPr lang="en-US" sz="2200" dirty="0"/>
          </a:p>
        </p:txBody>
      </p:sp>
      <p:sp>
        <p:nvSpPr>
          <p:cNvPr id="19" name="Text 17"/>
          <p:cNvSpPr/>
          <p:nvPr/>
        </p:nvSpPr>
        <p:spPr>
          <a:xfrm>
            <a:off x="9546336" y="2971800"/>
            <a:ext cx="2066544" cy="548640"/>
          </a:xfrm>
          <a:prstGeom prst="roundRect">
            <a:avLst>
              <a:gd name="adj" fmla="val 16667"/>
            </a:avLst>
          </a:prstGeom>
          <a:solidFill>
            <a:srgbClr val="FFFFFF"/>
          </a:solidFill>
          <a:ln w="9525">
            <a:solidFill>
              <a:srgbClr val="D5E3E2"/>
            </a:solidFill>
          </a:ln>
        </p:spPr>
        <p:txBody>
          <a:bodyPr wrap="square" lIns="0" tIns="0" rIns="0" bIns="0" rtlCol="0" anchor="ctr"/>
          <a:lstStyle/>
          <a:p>
            <a:pPr marL="0" indent="0" algn="ctr">
              <a:buNone/>
            </a:pPr>
            <a:r>
              <a:rPr lang="en-US" sz="2200" b="1" dirty="0">
                <a:solidFill>
                  <a:srgbClr val="7B5EA7"/>
                </a:solidFill>
                <a:latin typeface="Cambria" pitchFamily="34" charset="0"/>
                <a:ea typeface="Cambria" pitchFamily="34" charset="-122"/>
                <a:cs typeface="Cambria" pitchFamily="34" charset="-120"/>
              </a:rPr>
              <a:t>ed.</a:t>
            </a:r>
            <a:endParaRPr lang="en-US" sz="2200" dirty="0"/>
          </a:p>
        </p:txBody>
      </p:sp>
      <p:sp>
        <p:nvSpPr>
          <p:cNvPr id="20" name="Card"/>
          <p:cNvSpPr/>
          <p:nvPr/>
        </p:nvSpPr>
        <p:spPr>
          <a:xfrm>
            <a:off x="548640" y="3749040"/>
            <a:ext cx="11064240" cy="2423160"/>
          </a:xfrm>
          <a:prstGeom prst="roundRect">
            <a:avLst>
              <a:gd name="adj" fmla="val 4528"/>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21" name="Text 19"/>
          <p:cNvSpPr txBox="1"/>
          <p:nvPr/>
        </p:nvSpPr>
        <p:spPr>
          <a:xfrm>
            <a:off x="868680" y="3886200"/>
            <a:ext cx="3474720" cy="411480"/>
          </a:xfrm>
          <a:prstGeom prst="rect">
            <a:avLst/>
          </a:prstGeom>
          <a:noFill/>
          <a:ln/>
        </p:spPr>
        <p:txBody>
          <a:bodyPr wrap="square" lIns="0" tIns="0" rIns="0" bIns="0" rtlCol="0" anchor="ctr"/>
          <a:lstStyle/>
          <a:p>
            <a:pPr marL="0" indent="0">
              <a:buNone/>
            </a:pPr>
            <a:r>
              <a:rPr lang="en-US" sz="1700" b="1" dirty="0">
                <a:solidFill>
                  <a:srgbClr val="1A7F86"/>
                </a:solidFill>
                <a:latin typeface="Calibri" pitchFamily="34" charset="0"/>
                <a:ea typeface="Calibri" pitchFamily="34" charset="-122"/>
                <a:cs typeface="Calibri" pitchFamily="34" charset="-120"/>
              </a:rPr>
              <a:t>a   </a:t>
            </a:r>
            <a:r>
              <a:rPr lang="en-US" sz="1700" dirty="0">
                <a:solidFill>
                  <a:srgbClr val="1F2A30"/>
                </a:solidFill>
                <a:latin typeface="Calibri" pitchFamily="34" charset="0"/>
                <a:ea typeface="Calibri" pitchFamily="34" charset="-122"/>
                <a:cs typeface="Calibri" pitchFamily="34" charset="-120"/>
              </a:rPr>
              <a:t>for example</a:t>
            </a:r>
            <a:endParaRPr lang="en-US" sz="1700" dirty="0"/>
          </a:p>
        </p:txBody>
      </p:sp>
      <p:sp>
        <p:nvSpPr>
          <p:cNvPr id="22" name="Text 20"/>
          <p:cNvSpPr txBox="1"/>
          <p:nvPr/>
        </p:nvSpPr>
        <p:spPr>
          <a:xfrm>
            <a:off x="868680" y="4315968"/>
            <a:ext cx="3474720" cy="411480"/>
          </a:xfrm>
          <a:prstGeom prst="rect">
            <a:avLst/>
          </a:prstGeom>
          <a:noFill/>
          <a:ln/>
        </p:spPr>
        <p:txBody>
          <a:bodyPr wrap="square" lIns="0" tIns="0" rIns="0" bIns="0" rtlCol="0" anchor="ctr"/>
          <a:lstStyle/>
          <a:p>
            <a:pPr marL="0" indent="0">
              <a:buNone/>
            </a:pPr>
            <a:r>
              <a:rPr lang="en-US" sz="1700" b="1" dirty="0">
                <a:solidFill>
                  <a:srgbClr val="1A7F86"/>
                </a:solidFill>
                <a:latin typeface="Calibri" pitchFamily="34" charset="0"/>
                <a:ea typeface="Calibri" pitchFamily="34" charset="-122"/>
                <a:cs typeface="Calibri" pitchFamily="34" charset="-120"/>
              </a:rPr>
              <a:t>b   </a:t>
            </a:r>
            <a:r>
              <a:rPr lang="en-US" sz="1700" dirty="0">
                <a:solidFill>
                  <a:srgbClr val="1F2A30"/>
                </a:solidFill>
                <a:latin typeface="Calibri" pitchFamily="34" charset="0"/>
                <a:ea typeface="Calibri" pitchFamily="34" charset="-122"/>
                <a:cs typeface="Calibri" pitchFamily="34" charset="-120"/>
              </a:rPr>
              <a:t>approximately</a:t>
            </a:r>
            <a:endParaRPr lang="en-US" sz="1700" dirty="0"/>
          </a:p>
        </p:txBody>
      </p:sp>
      <p:sp>
        <p:nvSpPr>
          <p:cNvPr id="23" name="Text 21"/>
          <p:cNvSpPr txBox="1"/>
          <p:nvPr/>
        </p:nvSpPr>
        <p:spPr>
          <a:xfrm>
            <a:off x="868680" y="4745736"/>
            <a:ext cx="3474720" cy="411480"/>
          </a:xfrm>
          <a:prstGeom prst="rect">
            <a:avLst/>
          </a:prstGeom>
          <a:noFill/>
          <a:ln/>
        </p:spPr>
        <p:txBody>
          <a:bodyPr wrap="square" lIns="0" tIns="0" rIns="0" bIns="0" rtlCol="0" anchor="ctr"/>
          <a:lstStyle/>
          <a:p>
            <a:pPr marL="0" indent="0">
              <a:buNone/>
            </a:pPr>
            <a:r>
              <a:rPr lang="en-US" sz="1700" b="1" dirty="0">
                <a:solidFill>
                  <a:srgbClr val="1A7F86"/>
                </a:solidFill>
                <a:latin typeface="Calibri" pitchFamily="34" charset="0"/>
                <a:ea typeface="Calibri" pitchFamily="34" charset="-122"/>
                <a:cs typeface="Calibri" pitchFamily="34" charset="-120"/>
              </a:rPr>
              <a:t>c   </a:t>
            </a:r>
            <a:r>
              <a:rPr lang="en-US" sz="1700" dirty="0">
                <a:solidFill>
                  <a:srgbClr val="1F2A30"/>
                </a:solidFill>
                <a:latin typeface="Calibri" pitchFamily="34" charset="0"/>
                <a:ea typeface="Calibri" pitchFamily="34" charset="-122"/>
                <a:cs typeface="Calibri" pitchFamily="34" charset="-120"/>
              </a:rPr>
              <a:t>compare</a:t>
            </a:r>
            <a:endParaRPr lang="en-US" sz="1700" dirty="0"/>
          </a:p>
        </p:txBody>
      </p:sp>
      <p:sp>
        <p:nvSpPr>
          <p:cNvPr id="24" name="Text 22"/>
          <p:cNvSpPr txBox="1"/>
          <p:nvPr/>
        </p:nvSpPr>
        <p:spPr>
          <a:xfrm>
            <a:off x="868680" y="5175504"/>
            <a:ext cx="3474720" cy="411480"/>
          </a:xfrm>
          <a:prstGeom prst="rect">
            <a:avLst/>
          </a:prstGeom>
          <a:noFill/>
          <a:ln/>
        </p:spPr>
        <p:txBody>
          <a:bodyPr wrap="square" lIns="0" tIns="0" rIns="0" bIns="0" rtlCol="0" anchor="ctr"/>
          <a:lstStyle/>
          <a:p>
            <a:pPr marL="0" indent="0">
              <a:buNone/>
            </a:pPr>
            <a:r>
              <a:rPr lang="en-US" sz="1700" b="1" dirty="0">
                <a:solidFill>
                  <a:srgbClr val="1A7F86"/>
                </a:solidFill>
                <a:latin typeface="Calibri" pitchFamily="34" charset="0"/>
                <a:ea typeface="Calibri" pitchFamily="34" charset="-122"/>
                <a:cs typeface="Calibri" pitchFamily="34" charset="-120"/>
              </a:rPr>
              <a:t>d   </a:t>
            </a:r>
            <a:r>
              <a:rPr lang="en-US" sz="1700" dirty="0">
                <a:solidFill>
                  <a:srgbClr val="1F2A30"/>
                </a:solidFill>
                <a:latin typeface="Calibri" pitchFamily="34" charset="0"/>
                <a:ea typeface="Calibri" pitchFamily="34" charset="-122"/>
                <a:cs typeface="Calibri" pitchFamily="34" charset="-120"/>
              </a:rPr>
              <a:t>chapter</a:t>
            </a:r>
            <a:endParaRPr lang="en-US" sz="1700" dirty="0"/>
          </a:p>
        </p:txBody>
      </p:sp>
      <p:sp>
        <p:nvSpPr>
          <p:cNvPr id="25" name="Text 23"/>
          <p:cNvSpPr txBox="1"/>
          <p:nvPr/>
        </p:nvSpPr>
        <p:spPr>
          <a:xfrm>
            <a:off x="868680" y="5605272"/>
            <a:ext cx="3474720" cy="411480"/>
          </a:xfrm>
          <a:prstGeom prst="rect">
            <a:avLst/>
          </a:prstGeom>
          <a:noFill/>
          <a:ln/>
        </p:spPr>
        <p:txBody>
          <a:bodyPr wrap="square" lIns="0" tIns="0" rIns="0" bIns="0" rtlCol="0" anchor="ctr"/>
          <a:lstStyle/>
          <a:p>
            <a:pPr marL="0" indent="0">
              <a:buNone/>
            </a:pPr>
            <a:r>
              <a:rPr lang="en-US" sz="1700" b="1" dirty="0">
                <a:solidFill>
                  <a:srgbClr val="1A7F86"/>
                </a:solidFill>
                <a:latin typeface="Calibri" pitchFamily="34" charset="0"/>
                <a:ea typeface="Calibri" pitchFamily="34" charset="-122"/>
                <a:cs typeface="Calibri" pitchFamily="34" charset="-120"/>
              </a:rPr>
              <a:t>e   </a:t>
            </a:r>
            <a:r>
              <a:rPr lang="en-US" sz="1700" dirty="0">
                <a:solidFill>
                  <a:srgbClr val="1F2A30"/>
                </a:solidFill>
                <a:latin typeface="Calibri" pitchFamily="34" charset="0"/>
                <a:ea typeface="Calibri" pitchFamily="34" charset="-122"/>
                <a:cs typeface="Calibri" pitchFamily="34" charset="-120"/>
              </a:rPr>
              <a:t>figure</a:t>
            </a:r>
            <a:endParaRPr lang="en-US" sz="1700" dirty="0"/>
          </a:p>
        </p:txBody>
      </p:sp>
      <p:sp>
        <p:nvSpPr>
          <p:cNvPr id="26" name="Text 24"/>
          <p:cNvSpPr txBox="1"/>
          <p:nvPr/>
        </p:nvSpPr>
        <p:spPr>
          <a:xfrm>
            <a:off x="4526280" y="3886200"/>
            <a:ext cx="3474720" cy="411480"/>
          </a:xfrm>
          <a:prstGeom prst="rect">
            <a:avLst/>
          </a:prstGeom>
          <a:noFill/>
          <a:ln/>
        </p:spPr>
        <p:txBody>
          <a:bodyPr wrap="square" lIns="0" tIns="0" rIns="0" bIns="0" rtlCol="0" anchor="ctr"/>
          <a:lstStyle/>
          <a:p>
            <a:pPr marL="0" indent="0">
              <a:buNone/>
            </a:pPr>
            <a:r>
              <a:rPr lang="en-US" sz="1700" b="1" dirty="0">
                <a:solidFill>
                  <a:srgbClr val="1A7F86"/>
                </a:solidFill>
                <a:latin typeface="Calibri" pitchFamily="34" charset="0"/>
                <a:ea typeface="Calibri" pitchFamily="34" charset="-122"/>
                <a:cs typeface="Calibri" pitchFamily="34" charset="-120"/>
              </a:rPr>
              <a:t>f   </a:t>
            </a:r>
            <a:r>
              <a:rPr lang="en-US" sz="1700" dirty="0">
                <a:solidFill>
                  <a:srgbClr val="1F2A30"/>
                </a:solidFill>
                <a:latin typeface="Calibri" pitchFamily="34" charset="0"/>
                <a:ea typeface="Calibri" pitchFamily="34" charset="-122"/>
                <a:cs typeface="Calibri" pitchFamily="34" charset="-120"/>
              </a:rPr>
              <a:t>company</a:t>
            </a:r>
            <a:endParaRPr lang="en-US" sz="1700" dirty="0"/>
          </a:p>
        </p:txBody>
      </p:sp>
      <p:sp>
        <p:nvSpPr>
          <p:cNvPr id="27" name="Text 25"/>
          <p:cNvSpPr txBox="1"/>
          <p:nvPr/>
        </p:nvSpPr>
        <p:spPr>
          <a:xfrm>
            <a:off x="4526280" y="4315968"/>
            <a:ext cx="3474720" cy="411480"/>
          </a:xfrm>
          <a:prstGeom prst="rect">
            <a:avLst/>
          </a:prstGeom>
          <a:noFill/>
          <a:ln/>
        </p:spPr>
        <p:txBody>
          <a:bodyPr wrap="square" lIns="0" tIns="0" rIns="0" bIns="0" rtlCol="0" anchor="ctr"/>
          <a:lstStyle/>
          <a:p>
            <a:pPr marL="0" indent="0">
              <a:buNone/>
            </a:pPr>
            <a:r>
              <a:rPr lang="en-US" sz="1700" b="1" dirty="0">
                <a:solidFill>
                  <a:srgbClr val="1A7F86"/>
                </a:solidFill>
                <a:latin typeface="Calibri" pitchFamily="34" charset="0"/>
                <a:ea typeface="Calibri" pitchFamily="34" charset="-122"/>
                <a:cs typeface="Calibri" pitchFamily="34" charset="-120"/>
              </a:rPr>
              <a:t>g   </a:t>
            </a:r>
            <a:r>
              <a:rPr lang="en-US" sz="1700" dirty="0">
                <a:solidFill>
                  <a:srgbClr val="1F2A30"/>
                </a:solidFill>
                <a:latin typeface="Calibri" pitchFamily="34" charset="0"/>
                <a:ea typeface="Calibri" pitchFamily="34" charset="-122"/>
                <a:cs typeface="Calibri" pitchFamily="34" charset="-120"/>
              </a:rPr>
              <a:t>editor</a:t>
            </a:r>
            <a:endParaRPr lang="en-US" sz="1700" dirty="0"/>
          </a:p>
        </p:txBody>
      </p:sp>
      <p:sp>
        <p:nvSpPr>
          <p:cNvPr id="28" name="Text 26"/>
          <p:cNvSpPr txBox="1"/>
          <p:nvPr/>
        </p:nvSpPr>
        <p:spPr>
          <a:xfrm>
            <a:off x="4526280" y="4745736"/>
            <a:ext cx="3474720" cy="411480"/>
          </a:xfrm>
          <a:prstGeom prst="rect">
            <a:avLst/>
          </a:prstGeom>
          <a:noFill/>
          <a:ln/>
        </p:spPr>
        <p:txBody>
          <a:bodyPr wrap="square" lIns="0" tIns="0" rIns="0" bIns="0" rtlCol="0" anchor="ctr"/>
          <a:lstStyle/>
          <a:p>
            <a:pPr marL="0" indent="0">
              <a:buNone/>
            </a:pPr>
            <a:r>
              <a:rPr lang="en-US" sz="1700" b="1" dirty="0">
                <a:solidFill>
                  <a:srgbClr val="1A7F86"/>
                </a:solidFill>
                <a:latin typeface="Calibri" pitchFamily="34" charset="0"/>
                <a:ea typeface="Calibri" pitchFamily="34" charset="-122"/>
                <a:cs typeface="Calibri" pitchFamily="34" charset="-120"/>
              </a:rPr>
              <a:t>h   </a:t>
            </a:r>
            <a:r>
              <a:rPr lang="en-US" sz="1700" dirty="0">
                <a:solidFill>
                  <a:srgbClr val="1F2A30"/>
                </a:solidFill>
                <a:latin typeface="Calibri" pitchFamily="34" charset="0"/>
                <a:ea typeface="Calibri" pitchFamily="34" charset="-122"/>
                <a:cs typeface="Calibri" pitchFamily="34" charset="-120"/>
              </a:rPr>
              <a:t>and other (authors)</a:t>
            </a:r>
            <a:endParaRPr lang="en-US" sz="1700" dirty="0"/>
          </a:p>
        </p:txBody>
      </p:sp>
      <p:sp>
        <p:nvSpPr>
          <p:cNvPr id="29" name="Text 27"/>
          <p:cNvSpPr txBox="1"/>
          <p:nvPr/>
        </p:nvSpPr>
        <p:spPr>
          <a:xfrm>
            <a:off x="4526280" y="5175504"/>
            <a:ext cx="3474720" cy="411480"/>
          </a:xfrm>
          <a:prstGeom prst="rect">
            <a:avLst/>
          </a:prstGeom>
          <a:noFill/>
          <a:ln/>
        </p:spPr>
        <p:txBody>
          <a:bodyPr wrap="square" lIns="0" tIns="0" rIns="0" bIns="0" rtlCol="0" anchor="ctr"/>
          <a:lstStyle/>
          <a:p>
            <a:pPr marL="0" indent="0">
              <a:buNone/>
            </a:pPr>
            <a:r>
              <a:rPr lang="en-US" sz="1700" b="1" dirty="0">
                <a:solidFill>
                  <a:srgbClr val="1A7F86"/>
                </a:solidFill>
                <a:latin typeface="Calibri" pitchFamily="34" charset="0"/>
                <a:ea typeface="Calibri" pitchFamily="34" charset="-122"/>
                <a:cs typeface="Calibri" pitchFamily="34" charset="-120"/>
              </a:rPr>
              <a:t>i   </a:t>
            </a:r>
            <a:r>
              <a:rPr lang="en-US" sz="1700" dirty="0">
                <a:solidFill>
                  <a:srgbClr val="1F2A30"/>
                </a:solidFill>
                <a:latin typeface="Calibri" pitchFamily="34" charset="0"/>
                <a:ea typeface="Calibri" pitchFamily="34" charset="-122"/>
                <a:cs typeface="Calibri" pitchFamily="34" charset="-120"/>
              </a:rPr>
              <a:t>and the following pages</a:t>
            </a:r>
            <a:endParaRPr lang="en-US" sz="1700" dirty="0"/>
          </a:p>
        </p:txBody>
      </p:sp>
      <p:sp>
        <p:nvSpPr>
          <p:cNvPr id="30" name="Text 28"/>
          <p:cNvSpPr txBox="1"/>
          <p:nvPr/>
        </p:nvSpPr>
        <p:spPr>
          <a:xfrm>
            <a:off x="4526280" y="5605272"/>
            <a:ext cx="3474720" cy="411480"/>
          </a:xfrm>
          <a:prstGeom prst="rect">
            <a:avLst/>
          </a:prstGeom>
          <a:noFill/>
          <a:ln/>
        </p:spPr>
        <p:txBody>
          <a:bodyPr wrap="square" lIns="0" tIns="0" rIns="0" bIns="0" rtlCol="0" anchor="ctr"/>
          <a:lstStyle/>
          <a:p>
            <a:pPr marL="0" indent="0">
              <a:buNone/>
            </a:pPr>
            <a:r>
              <a:rPr lang="en-US" sz="1700" b="1" dirty="0">
                <a:solidFill>
                  <a:srgbClr val="1A7F86"/>
                </a:solidFill>
                <a:latin typeface="Calibri" pitchFamily="34" charset="0"/>
                <a:ea typeface="Calibri" pitchFamily="34" charset="-122"/>
                <a:cs typeface="Calibri" pitchFamily="34" charset="-120"/>
              </a:rPr>
              <a:t>j   </a:t>
            </a:r>
            <a:r>
              <a:rPr lang="en-US" sz="1700" dirty="0">
                <a:solidFill>
                  <a:srgbClr val="1F2A30"/>
                </a:solidFill>
                <a:latin typeface="Calibri" pitchFamily="34" charset="0"/>
                <a:ea typeface="Calibri" pitchFamily="34" charset="-122"/>
                <a:cs typeface="Calibri" pitchFamily="34" charset="-120"/>
              </a:rPr>
              <a:t>that is, that means</a:t>
            </a:r>
            <a:endParaRPr lang="en-US" sz="1700" dirty="0"/>
          </a:p>
        </p:txBody>
      </p:sp>
      <p:sp>
        <p:nvSpPr>
          <p:cNvPr id="31" name="Text 29"/>
          <p:cNvSpPr txBox="1"/>
          <p:nvPr/>
        </p:nvSpPr>
        <p:spPr>
          <a:xfrm>
            <a:off x="8183880" y="3886200"/>
            <a:ext cx="3474720" cy="411480"/>
          </a:xfrm>
          <a:prstGeom prst="rect">
            <a:avLst/>
          </a:prstGeom>
          <a:noFill/>
          <a:ln/>
        </p:spPr>
        <p:txBody>
          <a:bodyPr wrap="square" lIns="0" tIns="0" rIns="0" bIns="0" rtlCol="0" anchor="ctr"/>
          <a:lstStyle/>
          <a:p>
            <a:pPr marL="0" indent="0">
              <a:buNone/>
            </a:pPr>
            <a:r>
              <a:rPr lang="en-US" sz="1700" b="1" dirty="0">
                <a:solidFill>
                  <a:srgbClr val="1A7F86"/>
                </a:solidFill>
                <a:latin typeface="Calibri" pitchFamily="34" charset="0"/>
                <a:ea typeface="Calibri" pitchFamily="34" charset="-122"/>
                <a:cs typeface="Calibri" pitchFamily="34" charset="-120"/>
              </a:rPr>
              <a:t>k   </a:t>
            </a:r>
            <a:r>
              <a:rPr lang="en-US" sz="1700" dirty="0">
                <a:solidFill>
                  <a:srgbClr val="1F2A30"/>
                </a:solidFill>
                <a:latin typeface="Calibri" pitchFamily="34" charset="0"/>
                <a:ea typeface="Calibri" pitchFamily="34" charset="-122"/>
                <a:cs typeface="Calibri" pitchFamily="34" charset="-120"/>
              </a:rPr>
              <a:t>no date given</a:t>
            </a:r>
            <a:endParaRPr lang="en-US" sz="1700" dirty="0"/>
          </a:p>
        </p:txBody>
      </p:sp>
      <p:sp>
        <p:nvSpPr>
          <p:cNvPr id="32" name="Text 30"/>
          <p:cNvSpPr txBox="1"/>
          <p:nvPr/>
        </p:nvSpPr>
        <p:spPr>
          <a:xfrm>
            <a:off x="8183880" y="4315968"/>
            <a:ext cx="3474720" cy="411480"/>
          </a:xfrm>
          <a:prstGeom prst="rect">
            <a:avLst/>
          </a:prstGeom>
          <a:noFill/>
          <a:ln/>
        </p:spPr>
        <p:txBody>
          <a:bodyPr wrap="square" lIns="0" tIns="0" rIns="0" bIns="0" rtlCol="0" anchor="ctr"/>
          <a:lstStyle/>
          <a:p>
            <a:pPr marL="0" indent="0">
              <a:buNone/>
            </a:pPr>
            <a:r>
              <a:rPr lang="en-US" sz="1700" b="1" dirty="0">
                <a:solidFill>
                  <a:srgbClr val="1A7F86"/>
                </a:solidFill>
                <a:latin typeface="Calibri" pitchFamily="34" charset="0"/>
                <a:ea typeface="Calibri" pitchFamily="34" charset="-122"/>
                <a:cs typeface="Calibri" pitchFamily="34" charset="-120"/>
              </a:rPr>
              <a:t>l   </a:t>
            </a:r>
            <a:r>
              <a:rPr lang="en-US" sz="1700" dirty="0">
                <a:solidFill>
                  <a:srgbClr val="1F2A30"/>
                </a:solidFill>
                <a:latin typeface="Calibri" pitchFamily="34" charset="0"/>
                <a:ea typeface="Calibri" pitchFamily="34" charset="-122"/>
                <a:cs typeface="Calibri" pitchFamily="34" charset="-120"/>
              </a:rPr>
              <a:t>important</a:t>
            </a:r>
            <a:endParaRPr lang="en-US" sz="1700" dirty="0"/>
          </a:p>
        </p:txBody>
      </p:sp>
      <p:sp>
        <p:nvSpPr>
          <p:cNvPr id="33" name="Text 31"/>
          <p:cNvSpPr txBox="1"/>
          <p:nvPr/>
        </p:nvSpPr>
        <p:spPr>
          <a:xfrm>
            <a:off x="8183880" y="4745736"/>
            <a:ext cx="3474720" cy="411480"/>
          </a:xfrm>
          <a:prstGeom prst="rect">
            <a:avLst/>
          </a:prstGeom>
          <a:noFill/>
          <a:ln/>
        </p:spPr>
        <p:txBody>
          <a:bodyPr wrap="square" lIns="0" tIns="0" rIns="0" bIns="0" rtlCol="0" anchor="ctr"/>
          <a:lstStyle/>
          <a:p>
            <a:pPr marL="0" indent="0">
              <a:buNone/>
            </a:pPr>
            <a:r>
              <a:rPr lang="en-US" sz="1700" b="1" dirty="0">
                <a:solidFill>
                  <a:srgbClr val="1A7F86"/>
                </a:solidFill>
                <a:latin typeface="Calibri" pitchFamily="34" charset="0"/>
                <a:ea typeface="Calibri" pitchFamily="34" charset="-122"/>
                <a:cs typeface="Calibri" pitchFamily="34" charset="-120"/>
              </a:rPr>
              <a:t>m   </a:t>
            </a:r>
            <a:r>
              <a:rPr lang="en-US" sz="1700" dirty="0">
                <a:solidFill>
                  <a:srgbClr val="1F2A30"/>
                </a:solidFill>
                <a:latin typeface="Calibri" pitchFamily="34" charset="0"/>
                <a:ea typeface="Calibri" pitchFamily="34" charset="-122"/>
                <a:cs typeface="Calibri" pitchFamily="34" charset="-120"/>
              </a:rPr>
              <a:t>pages</a:t>
            </a:r>
            <a:endParaRPr lang="en-US" sz="1700" dirty="0"/>
          </a:p>
        </p:txBody>
      </p:sp>
      <p:sp>
        <p:nvSpPr>
          <p:cNvPr id="34" name="Text 32"/>
          <p:cNvSpPr txBox="1"/>
          <p:nvPr/>
        </p:nvSpPr>
        <p:spPr>
          <a:xfrm>
            <a:off x="8183880" y="5175504"/>
            <a:ext cx="3474720" cy="411480"/>
          </a:xfrm>
          <a:prstGeom prst="rect">
            <a:avLst/>
          </a:prstGeom>
          <a:noFill/>
          <a:ln/>
        </p:spPr>
        <p:txBody>
          <a:bodyPr wrap="square" lIns="0" tIns="0" rIns="0" bIns="0" rtlCol="0" anchor="ctr"/>
          <a:lstStyle/>
          <a:p>
            <a:pPr marL="0" indent="0">
              <a:buNone/>
            </a:pPr>
            <a:r>
              <a:rPr lang="en-US" sz="1700" b="1" dirty="0">
                <a:solidFill>
                  <a:srgbClr val="1A7F86"/>
                </a:solidFill>
                <a:latin typeface="Calibri" pitchFamily="34" charset="0"/>
                <a:ea typeface="Calibri" pitchFamily="34" charset="-122"/>
                <a:cs typeface="Calibri" pitchFamily="34" charset="-120"/>
              </a:rPr>
              <a:t>n   </a:t>
            </a:r>
            <a:r>
              <a:rPr lang="en-US" sz="1700" dirty="0">
                <a:solidFill>
                  <a:srgbClr val="1F2A30"/>
                </a:solidFill>
                <a:latin typeface="Calibri" pitchFamily="34" charset="0"/>
                <a:ea typeface="Calibri" pitchFamily="34" charset="-122"/>
                <a:cs typeface="Calibri" pitchFamily="34" charset="-120"/>
              </a:rPr>
              <a:t>concerning</a:t>
            </a:r>
            <a:endParaRPr lang="en-US" sz="1700" dirty="0"/>
          </a:p>
        </p:txBody>
      </p:sp>
      <p:sp>
        <p:nvSpPr>
          <p:cNvPr id="35" name="Text 33"/>
          <p:cNvSpPr txBox="1"/>
          <p:nvPr/>
        </p:nvSpPr>
        <p:spPr>
          <a:xfrm>
            <a:off x="8183880" y="5605272"/>
            <a:ext cx="3474720" cy="411480"/>
          </a:xfrm>
          <a:prstGeom prst="rect">
            <a:avLst/>
          </a:prstGeom>
          <a:noFill/>
          <a:ln/>
        </p:spPr>
        <p:txBody>
          <a:bodyPr wrap="square" lIns="0" tIns="0" rIns="0" bIns="0" rtlCol="0" anchor="ctr"/>
          <a:lstStyle/>
          <a:p>
            <a:pPr marL="0" indent="0">
              <a:buNone/>
            </a:pPr>
            <a:r>
              <a:rPr lang="en-US" sz="1700" b="1" dirty="0">
                <a:solidFill>
                  <a:srgbClr val="1A7F86"/>
                </a:solidFill>
                <a:latin typeface="Calibri" pitchFamily="34" charset="0"/>
                <a:ea typeface="Calibri" pitchFamily="34" charset="-122"/>
                <a:cs typeface="Calibri" pitchFamily="34" charset="-120"/>
              </a:rPr>
              <a:t>o   </a:t>
            </a:r>
            <a:r>
              <a:rPr lang="en-US" sz="1700" dirty="0">
                <a:solidFill>
                  <a:srgbClr val="1F2A30"/>
                </a:solidFill>
                <a:latin typeface="Calibri" pitchFamily="34" charset="0"/>
                <a:ea typeface="Calibri" pitchFamily="34" charset="-122"/>
                <a:cs typeface="Calibri" pitchFamily="34" charset="-120"/>
              </a:rPr>
              <a:t>volume</a:t>
            </a:r>
            <a:endParaRPr lang="en-US" sz="1700" dirty="0"/>
          </a:p>
        </p:txBody>
      </p:sp>
      <p:sp>
        <p:nvSpPr>
          <p:cNvPr id="36"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1A7F86"/>
                </a:solidFill>
                <a:latin typeface="Calibri" pitchFamily="34" charset="0"/>
                <a:ea typeface="Calibri" pitchFamily="34" charset="-122"/>
                <a:cs typeface="Calibri" pitchFamily="34" charset="-120"/>
              </a:rPr>
              <a:t>CHECK YOUR ANSWERS</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Reference list: common abbreviations</a:t>
            </a:r>
            <a:endParaRPr lang="en-US" sz="3400" dirty="0"/>
          </a:p>
        </p:txBody>
      </p:sp>
      <p:pic>
        <p:nvPicPr>
          <p:cNvPr id="4" name="Abbreviations reference sheet" descr="u/ppt/media/image2.png"/>
          <p:cNvPicPr>
            <a:picLocks noChangeAspect="1"/>
          </p:cNvPicPr>
          <p:nvPr/>
        </p:nvPicPr>
        <p:blipFill>
          <a:blip r:embed="rId3"/>
          <a:stretch>
            <a:fillRect/>
          </a:stretch>
        </p:blipFill>
        <p:spPr>
          <a:xfrm>
            <a:off x="548640" y="1554480"/>
            <a:ext cx="7680960" cy="4606356"/>
          </a:xfrm>
          <a:prstGeom prst="rect">
            <a:avLst/>
          </a:prstGeom>
        </p:spPr>
      </p:pic>
      <p:sp>
        <p:nvSpPr>
          <p:cNvPr id="5" name="Latin origins"/>
          <p:cNvSpPr/>
          <p:nvPr/>
        </p:nvSpPr>
        <p:spPr>
          <a:xfrm>
            <a:off x="8549640" y="1554480"/>
            <a:ext cx="3063240" cy="4608576"/>
          </a:xfrm>
          <a:prstGeom prst="roundRect">
            <a:avLst>
              <a:gd name="adj" fmla="val 3582"/>
            </a:avLst>
          </a:prstGeom>
          <a:solidFill>
            <a:srgbClr val="EEF5F4"/>
          </a:solidFill>
          <a:ln w="9525">
            <a:solidFill>
              <a:srgbClr val="EEF5F4"/>
            </a:solidFill>
            <a:prstDash val="solid"/>
          </a:ln>
          <a:effectLst>
            <a:outerShdw blurRad="76200" dist="25400" dir="5400000" algn="bl" rotWithShape="0">
              <a:srgbClr val="000000">
                <a:alpha val="12000"/>
              </a:srgbClr>
            </a:outerShdw>
          </a:effectLst>
        </p:spPr>
        <p:txBody>
          <a:bodyPr/>
          <a:lstStyle/>
          <a:p>
            <a:endParaRPr lang="el-GR"/>
          </a:p>
        </p:txBody>
      </p:sp>
      <p:sp>
        <p:nvSpPr>
          <p:cNvPr id="6" name="Text 3"/>
          <p:cNvSpPr txBox="1"/>
          <p:nvPr/>
        </p:nvSpPr>
        <p:spPr>
          <a:xfrm>
            <a:off x="8778240" y="1737360"/>
            <a:ext cx="2651760" cy="320040"/>
          </a:xfrm>
          <a:prstGeom prst="rect">
            <a:avLst/>
          </a:prstGeom>
          <a:noFill/>
          <a:ln/>
        </p:spPr>
        <p:txBody>
          <a:bodyPr wrap="square" lIns="0" tIns="0" rIns="0" bIns="0" rtlCol="0" anchor="t"/>
          <a:lstStyle/>
          <a:p>
            <a:pPr marL="0" indent="0">
              <a:buNone/>
            </a:pPr>
            <a:r>
              <a:rPr lang="en-US" sz="1300" b="1" kern="0" spc="200" dirty="0">
                <a:solidFill>
                  <a:srgbClr val="1A7F86"/>
                </a:solidFill>
                <a:latin typeface="Calibri" pitchFamily="34" charset="0"/>
                <a:ea typeface="Calibri" pitchFamily="34" charset="-122"/>
                <a:cs typeface="Calibri" pitchFamily="34" charset="-120"/>
              </a:rPr>
              <a:t>LATIN ORIGINS</a:t>
            </a:r>
            <a:endParaRPr lang="en-US" sz="1300" dirty="0"/>
          </a:p>
        </p:txBody>
      </p:sp>
      <p:sp>
        <p:nvSpPr>
          <p:cNvPr id="7" name="Text 4"/>
          <p:cNvSpPr txBox="1"/>
          <p:nvPr/>
        </p:nvSpPr>
        <p:spPr>
          <a:xfrm>
            <a:off x="8778240" y="2194560"/>
            <a:ext cx="2697480" cy="457200"/>
          </a:xfrm>
          <a:prstGeom prst="rect">
            <a:avLst/>
          </a:prstGeom>
          <a:noFill/>
          <a:ln/>
        </p:spPr>
        <p:txBody>
          <a:bodyPr wrap="square" lIns="0" tIns="0" rIns="0" bIns="0" rtlCol="0" anchor="ctr"/>
          <a:lstStyle/>
          <a:p>
            <a:pPr marL="0" indent="0">
              <a:buNone/>
            </a:pPr>
            <a:r>
              <a:rPr lang="en-US" sz="1700" b="1" dirty="0">
                <a:solidFill>
                  <a:srgbClr val="0E3B43"/>
                </a:solidFill>
                <a:latin typeface="Calibri" pitchFamily="34" charset="0"/>
                <a:ea typeface="Calibri" pitchFamily="34" charset="-122"/>
                <a:cs typeface="Calibri" pitchFamily="34" charset="-120"/>
              </a:rPr>
              <a:t>e.g.  </a:t>
            </a:r>
            <a:r>
              <a:rPr lang="en-US" sz="1700" i="1" dirty="0">
                <a:solidFill>
                  <a:srgbClr val="5E6E75"/>
                </a:solidFill>
                <a:latin typeface="Calibri" pitchFamily="34" charset="0"/>
                <a:ea typeface="Calibri" pitchFamily="34" charset="-122"/>
                <a:cs typeface="Calibri" pitchFamily="34" charset="-120"/>
              </a:rPr>
              <a:t>exempli gratia</a:t>
            </a:r>
            <a:endParaRPr lang="en-US" sz="1700" dirty="0"/>
          </a:p>
        </p:txBody>
      </p:sp>
      <p:sp>
        <p:nvSpPr>
          <p:cNvPr id="8" name="Text 5"/>
          <p:cNvSpPr txBox="1"/>
          <p:nvPr/>
        </p:nvSpPr>
        <p:spPr>
          <a:xfrm>
            <a:off x="8778240" y="2724912"/>
            <a:ext cx="2697480" cy="457200"/>
          </a:xfrm>
          <a:prstGeom prst="rect">
            <a:avLst/>
          </a:prstGeom>
          <a:noFill/>
          <a:ln/>
        </p:spPr>
        <p:txBody>
          <a:bodyPr wrap="square" lIns="0" tIns="0" rIns="0" bIns="0" rtlCol="0" anchor="ctr"/>
          <a:lstStyle/>
          <a:p>
            <a:pPr marL="0" indent="0">
              <a:buNone/>
            </a:pPr>
            <a:r>
              <a:rPr lang="en-US" sz="1700" b="1" dirty="0">
                <a:solidFill>
                  <a:srgbClr val="0E3B43"/>
                </a:solidFill>
                <a:latin typeface="Calibri" pitchFamily="34" charset="0"/>
                <a:ea typeface="Calibri" pitchFamily="34" charset="-122"/>
                <a:cs typeface="Calibri" pitchFamily="34" charset="-120"/>
              </a:rPr>
              <a:t>i.e.  </a:t>
            </a:r>
            <a:r>
              <a:rPr lang="en-US" sz="1700" i="1" dirty="0">
                <a:solidFill>
                  <a:srgbClr val="5E6E75"/>
                </a:solidFill>
                <a:latin typeface="Calibri" pitchFamily="34" charset="0"/>
                <a:ea typeface="Calibri" pitchFamily="34" charset="-122"/>
                <a:cs typeface="Calibri" pitchFamily="34" charset="-120"/>
              </a:rPr>
              <a:t>id est</a:t>
            </a:r>
            <a:endParaRPr lang="en-US" sz="1700" dirty="0"/>
          </a:p>
        </p:txBody>
      </p:sp>
      <p:sp>
        <p:nvSpPr>
          <p:cNvPr id="9" name="Text 6"/>
          <p:cNvSpPr txBox="1"/>
          <p:nvPr/>
        </p:nvSpPr>
        <p:spPr>
          <a:xfrm>
            <a:off x="8778240" y="3255264"/>
            <a:ext cx="2697480" cy="457200"/>
          </a:xfrm>
          <a:prstGeom prst="rect">
            <a:avLst/>
          </a:prstGeom>
          <a:noFill/>
          <a:ln/>
        </p:spPr>
        <p:txBody>
          <a:bodyPr wrap="square" lIns="0" tIns="0" rIns="0" bIns="0" rtlCol="0" anchor="ctr"/>
          <a:lstStyle/>
          <a:p>
            <a:pPr marL="0" indent="0">
              <a:buNone/>
            </a:pPr>
            <a:r>
              <a:rPr lang="en-US" sz="1700" b="1" dirty="0">
                <a:solidFill>
                  <a:srgbClr val="0E3B43"/>
                </a:solidFill>
                <a:latin typeface="Calibri" pitchFamily="34" charset="0"/>
                <a:ea typeface="Calibri" pitchFamily="34" charset="-122"/>
                <a:cs typeface="Calibri" pitchFamily="34" charset="-120"/>
              </a:rPr>
              <a:t>cf.  </a:t>
            </a:r>
            <a:r>
              <a:rPr lang="en-US" sz="1700" i="1" dirty="0">
                <a:solidFill>
                  <a:srgbClr val="5E6E75"/>
                </a:solidFill>
                <a:latin typeface="Calibri" pitchFamily="34" charset="0"/>
                <a:ea typeface="Calibri" pitchFamily="34" charset="-122"/>
                <a:cs typeface="Calibri" pitchFamily="34" charset="-120"/>
              </a:rPr>
              <a:t>confer</a:t>
            </a:r>
            <a:endParaRPr lang="en-US" sz="1700" dirty="0"/>
          </a:p>
        </p:txBody>
      </p:sp>
      <p:sp>
        <p:nvSpPr>
          <p:cNvPr id="10" name="Text 7"/>
          <p:cNvSpPr txBox="1"/>
          <p:nvPr/>
        </p:nvSpPr>
        <p:spPr>
          <a:xfrm>
            <a:off x="8778240" y="3785616"/>
            <a:ext cx="2697480" cy="457200"/>
          </a:xfrm>
          <a:prstGeom prst="rect">
            <a:avLst/>
          </a:prstGeom>
          <a:noFill/>
          <a:ln/>
        </p:spPr>
        <p:txBody>
          <a:bodyPr wrap="square" lIns="0" tIns="0" rIns="0" bIns="0" rtlCol="0" anchor="ctr"/>
          <a:lstStyle/>
          <a:p>
            <a:pPr marL="0" indent="0">
              <a:buNone/>
            </a:pPr>
            <a:r>
              <a:rPr lang="en-US" sz="1700" b="1" dirty="0">
                <a:solidFill>
                  <a:srgbClr val="0E3B43"/>
                </a:solidFill>
                <a:latin typeface="Calibri" pitchFamily="34" charset="0"/>
                <a:ea typeface="Calibri" pitchFamily="34" charset="-122"/>
                <a:cs typeface="Calibri" pitchFamily="34" charset="-120"/>
              </a:rPr>
              <a:t>et al.  </a:t>
            </a:r>
            <a:r>
              <a:rPr lang="en-US" sz="1700" i="1" dirty="0">
                <a:solidFill>
                  <a:srgbClr val="5E6E75"/>
                </a:solidFill>
                <a:latin typeface="Calibri" pitchFamily="34" charset="0"/>
                <a:ea typeface="Calibri" pitchFamily="34" charset="-122"/>
                <a:cs typeface="Calibri" pitchFamily="34" charset="-120"/>
              </a:rPr>
              <a:t>et alii</a:t>
            </a:r>
            <a:endParaRPr lang="en-US" sz="1700" dirty="0"/>
          </a:p>
        </p:txBody>
      </p:sp>
      <p:sp>
        <p:nvSpPr>
          <p:cNvPr id="11" name="Text 8"/>
          <p:cNvSpPr txBox="1"/>
          <p:nvPr/>
        </p:nvSpPr>
        <p:spPr>
          <a:xfrm>
            <a:off x="8778240" y="4315968"/>
            <a:ext cx="2697480" cy="457200"/>
          </a:xfrm>
          <a:prstGeom prst="rect">
            <a:avLst/>
          </a:prstGeom>
          <a:noFill/>
          <a:ln/>
        </p:spPr>
        <p:txBody>
          <a:bodyPr wrap="square" lIns="0" tIns="0" rIns="0" bIns="0" rtlCol="0" anchor="ctr"/>
          <a:lstStyle/>
          <a:p>
            <a:pPr marL="0" indent="0">
              <a:buNone/>
            </a:pPr>
            <a:r>
              <a:rPr lang="en-US" sz="1700" b="1" dirty="0">
                <a:solidFill>
                  <a:srgbClr val="0E3B43"/>
                </a:solidFill>
                <a:latin typeface="Calibri" pitchFamily="34" charset="0"/>
                <a:ea typeface="Calibri" pitchFamily="34" charset="-122"/>
                <a:cs typeface="Calibri" pitchFamily="34" charset="-120"/>
              </a:rPr>
              <a:t>ibid.  </a:t>
            </a:r>
            <a:r>
              <a:rPr lang="en-US" sz="1700" i="1" dirty="0">
                <a:solidFill>
                  <a:srgbClr val="5E6E75"/>
                </a:solidFill>
                <a:latin typeface="Calibri" pitchFamily="34" charset="0"/>
                <a:ea typeface="Calibri" pitchFamily="34" charset="-122"/>
                <a:cs typeface="Calibri" pitchFamily="34" charset="-120"/>
              </a:rPr>
              <a:t>ibidem</a:t>
            </a:r>
            <a:endParaRPr lang="en-US" sz="1700" dirty="0"/>
          </a:p>
        </p:txBody>
      </p:sp>
      <p:sp>
        <p:nvSpPr>
          <p:cNvPr id="12" name="Text 9"/>
          <p:cNvSpPr txBox="1"/>
          <p:nvPr/>
        </p:nvSpPr>
        <p:spPr>
          <a:xfrm>
            <a:off x="8778240" y="4846320"/>
            <a:ext cx="2697480" cy="457200"/>
          </a:xfrm>
          <a:prstGeom prst="rect">
            <a:avLst/>
          </a:prstGeom>
          <a:noFill/>
          <a:ln/>
        </p:spPr>
        <p:txBody>
          <a:bodyPr wrap="square" lIns="0" tIns="0" rIns="0" bIns="0" rtlCol="0" anchor="ctr"/>
          <a:lstStyle/>
          <a:p>
            <a:pPr marL="0" indent="0">
              <a:buNone/>
            </a:pPr>
            <a:r>
              <a:rPr lang="en-US" sz="1700" b="1" dirty="0">
                <a:solidFill>
                  <a:srgbClr val="0E3B43"/>
                </a:solidFill>
                <a:latin typeface="Calibri" pitchFamily="34" charset="0"/>
                <a:ea typeface="Calibri" pitchFamily="34" charset="-122"/>
                <a:cs typeface="Calibri" pitchFamily="34" charset="-120"/>
              </a:rPr>
              <a:t>viz.  </a:t>
            </a:r>
            <a:r>
              <a:rPr lang="en-US" sz="1700" i="1" dirty="0">
                <a:solidFill>
                  <a:srgbClr val="5E6E75"/>
                </a:solidFill>
                <a:latin typeface="Calibri" pitchFamily="34" charset="0"/>
                <a:ea typeface="Calibri" pitchFamily="34" charset="-122"/>
                <a:cs typeface="Calibri" pitchFamily="34" charset="-120"/>
              </a:rPr>
              <a:t>videlicet</a:t>
            </a:r>
            <a:endParaRPr lang="en-US" sz="1700" dirty="0"/>
          </a:p>
        </p:txBody>
      </p:sp>
      <p:sp>
        <p:nvSpPr>
          <p:cNvPr id="13" name="Text 10"/>
          <p:cNvSpPr txBox="1"/>
          <p:nvPr/>
        </p:nvSpPr>
        <p:spPr>
          <a:xfrm>
            <a:off x="8778240" y="5376672"/>
            <a:ext cx="2697480" cy="457200"/>
          </a:xfrm>
          <a:prstGeom prst="rect">
            <a:avLst/>
          </a:prstGeom>
          <a:noFill/>
          <a:ln/>
        </p:spPr>
        <p:txBody>
          <a:bodyPr wrap="square" lIns="0" tIns="0" rIns="0" bIns="0" rtlCol="0" anchor="ctr"/>
          <a:lstStyle/>
          <a:p>
            <a:pPr marL="0" indent="0">
              <a:buNone/>
            </a:pPr>
            <a:r>
              <a:rPr lang="en-US" sz="1700" b="1" dirty="0">
                <a:solidFill>
                  <a:srgbClr val="0E3B43"/>
                </a:solidFill>
                <a:latin typeface="Calibri" pitchFamily="34" charset="0"/>
                <a:ea typeface="Calibri" pitchFamily="34" charset="-122"/>
                <a:cs typeface="Calibri" pitchFamily="34" charset="-120"/>
              </a:rPr>
              <a:t>c.  </a:t>
            </a:r>
            <a:r>
              <a:rPr lang="en-US" sz="1700" i="1" dirty="0">
                <a:solidFill>
                  <a:srgbClr val="5E6E75"/>
                </a:solidFill>
                <a:latin typeface="Calibri" pitchFamily="34" charset="0"/>
                <a:ea typeface="Calibri" pitchFamily="34" charset="-122"/>
                <a:cs typeface="Calibri" pitchFamily="34" charset="-120"/>
              </a:rPr>
              <a:t>circa</a:t>
            </a:r>
            <a:endParaRPr lang="en-US" sz="17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D9674A"/>
                </a:solidFill>
                <a:latin typeface="Calibri" pitchFamily="34" charset="0"/>
                <a:ea typeface="Calibri" pitchFamily="34" charset="-122"/>
                <a:cs typeface="Calibri" pitchFamily="34" charset="-120"/>
              </a:rPr>
              <a:t>ACADEMIC ENGLISH · PART 1</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Fill in the correct abbreviation</a:t>
            </a:r>
            <a:endParaRPr lang="en-US" sz="3400" dirty="0"/>
          </a:p>
        </p:txBody>
      </p:sp>
      <p:sp>
        <p:nvSpPr>
          <p:cNvPr id="4" name="Activity badge"/>
          <p:cNvSpPr/>
          <p:nvPr/>
        </p:nvSpPr>
        <p:spPr>
          <a:xfrm>
            <a:off x="9326880" y="274320"/>
            <a:ext cx="2286000" cy="384048"/>
          </a:xfrm>
          <a:prstGeom prst="roundRect">
            <a:avLst>
              <a:gd name="adj" fmla="val 50000"/>
            </a:avLst>
          </a:prstGeom>
          <a:solidFill>
            <a:srgbClr val="D9674A"/>
          </a:solid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INDIVIDUAL TASK</a:t>
            </a:r>
            <a:endParaRPr lang="en-US" sz="1100" dirty="0"/>
          </a:p>
        </p:txBody>
      </p:sp>
      <p:sp>
        <p:nvSpPr>
          <p:cNvPr id="5" name="Text 3"/>
          <p:cNvSpPr txBox="1"/>
          <p:nvPr/>
        </p:nvSpPr>
        <p:spPr>
          <a:xfrm>
            <a:off x="548640" y="1554480"/>
            <a:ext cx="1828800" cy="365760"/>
          </a:xfrm>
          <a:prstGeom prst="rect">
            <a:avLst/>
          </a:prstGeom>
          <a:noFill/>
          <a:ln/>
        </p:spPr>
        <p:txBody>
          <a:bodyPr wrap="square" lIns="0" tIns="0" rIns="0" bIns="0" rtlCol="0" anchor="ctr"/>
          <a:lstStyle/>
          <a:p>
            <a:pPr marL="0" indent="0">
              <a:buNone/>
            </a:pPr>
            <a:r>
              <a:rPr lang="en-US" sz="1200" b="1" kern="0" spc="200" dirty="0">
                <a:solidFill>
                  <a:srgbClr val="D9674A"/>
                </a:solidFill>
                <a:latin typeface="Calibri" pitchFamily="34" charset="0"/>
                <a:ea typeface="Calibri" pitchFamily="34" charset="-122"/>
                <a:cs typeface="Calibri" pitchFamily="34" charset="-120"/>
              </a:rPr>
              <a:t>WORD BANK</a:t>
            </a:r>
            <a:endParaRPr lang="en-US" sz="1200" dirty="0"/>
          </a:p>
        </p:txBody>
      </p:sp>
      <p:sp>
        <p:nvSpPr>
          <p:cNvPr id="6" name="Text 4"/>
          <p:cNvSpPr/>
          <p:nvPr/>
        </p:nvSpPr>
        <p:spPr>
          <a:xfrm>
            <a:off x="1600200"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c.</a:t>
            </a:r>
            <a:endParaRPr lang="en-US" sz="1400" dirty="0"/>
          </a:p>
        </p:txBody>
      </p:sp>
      <p:sp>
        <p:nvSpPr>
          <p:cNvPr id="7" name="Text 5"/>
          <p:cNvSpPr/>
          <p:nvPr/>
        </p:nvSpPr>
        <p:spPr>
          <a:xfrm>
            <a:off x="2295144"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Ch.</a:t>
            </a:r>
            <a:endParaRPr lang="en-US" sz="1400" dirty="0"/>
          </a:p>
        </p:txBody>
      </p:sp>
      <p:sp>
        <p:nvSpPr>
          <p:cNvPr id="8" name="Text 6"/>
          <p:cNvSpPr/>
          <p:nvPr/>
        </p:nvSpPr>
        <p:spPr>
          <a:xfrm>
            <a:off x="2990088"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cf.</a:t>
            </a:r>
            <a:endParaRPr lang="en-US" sz="1400" dirty="0"/>
          </a:p>
        </p:txBody>
      </p:sp>
      <p:sp>
        <p:nvSpPr>
          <p:cNvPr id="9" name="Text 7"/>
          <p:cNvSpPr/>
          <p:nvPr/>
        </p:nvSpPr>
        <p:spPr>
          <a:xfrm>
            <a:off x="3685032"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eds.</a:t>
            </a:r>
            <a:endParaRPr lang="en-US" sz="1400" dirty="0"/>
          </a:p>
        </p:txBody>
      </p:sp>
      <p:sp>
        <p:nvSpPr>
          <p:cNvPr id="10" name="Text 8"/>
          <p:cNvSpPr/>
          <p:nvPr/>
        </p:nvSpPr>
        <p:spPr>
          <a:xfrm>
            <a:off x="4379976"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et al.</a:t>
            </a:r>
            <a:endParaRPr lang="en-US" sz="1400" dirty="0"/>
          </a:p>
        </p:txBody>
      </p:sp>
      <p:sp>
        <p:nvSpPr>
          <p:cNvPr id="11" name="Text 9"/>
          <p:cNvSpPr/>
          <p:nvPr/>
        </p:nvSpPr>
        <p:spPr>
          <a:xfrm>
            <a:off x="5074920"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etc.</a:t>
            </a:r>
            <a:endParaRPr lang="en-US" sz="1400" dirty="0"/>
          </a:p>
        </p:txBody>
      </p:sp>
      <p:sp>
        <p:nvSpPr>
          <p:cNvPr id="12" name="Text 10"/>
          <p:cNvSpPr/>
          <p:nvPr/>
        </p:nvSpPr>
        <p:spPr>
          <a:xfrm>
            <a:off x="5769864"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f</a:t>
            </a:r>
            <a:endParaRPr lang="en-US" sz="1400" dirty="0"/>
          </a:p>
        </p:txBody>
      </p:sp>
      <p:sp>
        <p:nvSpPr>
          <p:cNvPr id="13" name="Text 11"/>
          <p:cNvSpPr/>
          <p:nvPr/>
        </p:nvSpPr>
        <p:spPr>
          <a:xfrm>
            <a:off x="6464808"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fig.</a:t>
            </a:r>
            <a:endParaRPr lang="en-US" sz="1400" dirty="0"/>
          </a:p>
        </p:txBody>
      </p:sp>
      <p:sp>
        <p:nvSpPr>
          <p:cNvPr id="14" name="Text 12"/>
          <p:cNvSpPr/>
          <p:nvPr/>
        </p:nvSpPr>
        <p:spPr>
          <a:xfrm>
            <a:off x="7159752"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ff</a:t>
            </a:r>
            <a:endParaRPr lang="en-US" sz="1400" dirty="0"/>
          </a:p>
        </p:txBody>
      </p:sp>
      <p:sp>
        <p:nvSpPr>
          <p:cNvPr id="15" name="Text 13"/>
          <p:cNvSpPr/>
          <p:nvPr/>
        </p:nvSpPr>
        <p:spPr>
          <a:xfrm>
            <a:off x="7854696"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ibid.</a:t>
            </a:r>
            <a:endParaRPr lang="en-US" sz="1400" dirty="0"/>
          </a:p>
        </p:txBody>
      </p:sp>
      <p:sp>
        <p:nvSpPr>
          <p:cNvPr id="16" name="Text 14"/>
          <p:cNvSpPr/>
          <p:nvPr/>
        </p:nvSpPr>
        <p:spPr>
          <a:xfrm>
            <a:off x="8549640"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i.e.</a:t>
            </a:r>
            <a:endParaRPr lang="en-US" sz="1400" dirty="0"/>
          </a:p>
        </p:txBody>
      </p:sp>
      <p:sp>
        <p:nvSpPr>
          <p:cNvPr id="17" name="Text 15"/>
          <p:cNvSpPr/>
          <p:nvPr/>
        </p:nvSpPr>
        <p:spPr>
          <a:xfrm>
            <a:off x="9244584"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N.B.</a:t>
            </a:r>
            <a:endParaRPr lang="en-US" sz="1400" dirty="0"/>
          </a:p>
        </p:txBody>
      </p:sp>
      <p:sp>
        <p:nvSpPr>
          <p:cNvPr id="18" name="Text 16"/>
          <p:cNvSpPr/>
          <p:nvPr/>
        </p:nvSpPr>
        <p:spPr>
          <a:xfrm>
            <a:off x="9939528"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n.d.</a:t>
            </a:r>
            <a:endParaRPr lang="en-US" sz="1400" dirty="0"/>
          </a:p>
        </p:txBody>
      </p:sp>
      <p:sp>
        <p:nvSpPr>
          <p:cNvPr id="19" name="Text 17"/>
          <p:cNvSpPr/>
          <p:nvPr/>
        </p:nvSpPr>
        <p:spPr>
          <a:xfrm>
            <a:off x="10634472"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vol.</a:t>
            </a:r>
            <a:endParaRPr lang="en-US" sz="1400" dirty="0"/>
          </a:p>
        </p:txBody>
      </p:sp>
      <p:sp>
        <p:nvSpPr>
          <p:cNvPr id="20" name="Text 18"/>
          <p:cNvSpPr/>
          <p:nvPr/>
        </p:nvSpPr>
        <p:spPr>
          <a:xfrm>
            <a:off x="548640" y="2267712"/>
            <a:ext cx="457200" cy="457200"/>
          </a:xfrm>
          <a:prstGeom prst="ellipse">
            <a:avLst/>
          </a:prstGeom>
          <a:solidFill>
            <a:srgbClr val="1A7F86"/>
          </a:solidFill>
          <a:ln>
            <a:solidFill>
              <a:srgbClr val="1A7F86"/>
            </a:solid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1</a:t>
            </a:r>
            <a:endParaRPr lang="en-US" sz="1500" dirty="0"/>
          </a:p>
        </p:txBody>
      </p:sp>
      <p:sp>
        <p:nvSpPr>
          <p:cNvPr id="21" name="Text 19"/>
          <p:cNvSpPr txBox="1"/>
          <p:nvPr/>
        </p:nvSpPr>
        <p:spPr>
          <a:xfrm>
            <a:off x="1188720" y="2148840"/>
            <a:ext cx="10424160" cy="649224"/>
          </a:xfrm>
          <a:prstGeom prst="rect">
            <a:avLst/>
          </a:prstGeom>
          <a:noFill/>
          <a:ln/>
        </p:spPr>
        <p:txBody>
          <a:bodyPr wrap="square" lIns="0" tIns="0" rIns="0" bIns="0" rtlCol="0" anchor="ctr"/>
          <a:lstStyle/>
          <a:p>
            <a:pPr marL="0" indent="0">
              <a:buNone/>
            </a:pPr>
            <a:r>
              <a:rPr lang="en-US" sz="1700" dirty="0">
                <a:solidFill>
                  <a:srgbClr val="1F2A30"/>
                </a:solidFill>
                <a:latin typeface="Calibri" pitchFamily="34" charset="0"/>
                <a:ea typeface="Calibri" pitchFamily="34" charset="-122"/>
                <a:cs typeface="Calibri" pitchFamily="34" charset="-120"/>
              </a:rPr>
              <a:t>Efforts towards a sustainable strategy have been initiated by the Swedish government (Gerhardt ______, 2013).</a:t>
            </a:r>
            <a:endParaRPr lang="en-US" sz="1700" dirty="0"/>
          </a:p>
        </p:txBody>
      </p:sp>
      <p:sp>
        <p:nvSpPr>
          <p:cNvPr id="22" name="Text 20"/>
          <p:cNvSpPr/>
          <p:nvPr/>
        </p:nvSpPr>
        <p:spPr>
          <a:xfrm>
            <a:off x="548640" y="2962656"/>
            <a:ext cx="457200" cy="457200"/>
          </a:xfrm>
          <a:prstGeom prst="ellipse">
            <a:avLst/>
          </a:prstGeom>
          <a:solidFill>
            <a:srgbClr val="1A7F86"/>
          </a:solidFill>
          <a:ln>
            <a:solidFill>
              <a:srgbClr val="1A7F86"/>
            </a:solid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2</a:t>
            </a:r>
            <a:endParaRPr lang="en-US" sz="1500" dirty="0"/>
          </a:p>
        </p:txBody>
      </p:sp>
      <p:sp>
        <p:nvSpPr>
          <p:cNvPr id="23" name="Text 21"/>
          <p:cNvSpPr txBox="1"/>
          <p:nvPr/>
        </p:nvSpPr>
        <p:spPr>
          <a:xfrm>
            <a:off x="1188720" y="2843784"/>
            <a:ext cx="10424160" cy="649224"/>
          </a:xfrm>
          <a:prstGeom prst="rect">
            <a:avLst/>
          </a:prstGeom>
          <a:noFill/>
          <a:ln/>
        </p:spPr>
        <p:txBody>
          <a:bodyPr wrap="square" lIns="0" tIns="0" rIns="0" bIns="0" rtlCol="0" anchor="ctr"/>
          <a:lstStyle/>
          <a:p>
            <a:pPr marL="0" indent="0">
              <a:buNone/>
            </a:pPr>
            <a:r>
              <a:rPr lang="en-US" sz="1700" dirty="0">
                <a:solidFill>
                  <a:srgbClr val="1F2A30"/>
                </a:solidFill>
                <a:latin typeface="Calibri" pitchFamily="34" charset="0"/>
                <a:ea typeface="Calibri" pitchFamily="34" charset="-122"/>
                <a:cs typeface="Calibri" pitchFamily="34" charset="-120"/>
              </a:rPr>
              <a:t>We included several characteristics about the measuring sites (whether they were urban, rural, ______) in our data.</a:t>
            </a:r>
            <a:endParaRPr lang="en-US" sz="1700" dirty="0"/>
          </a:p>
        </p:txBody>
      </p:sp>
      <p:sp>
        <p:nvSpPr>
          <p:cNvPr id="24" name="Text 22"/>
          <p:cNvSpPr/>
          <p:nvPr/>
        </p:nvSpPr>
        <p:spPr>
          <a:xfrm>
            <a:off x="548640" y="3657600"/>
            <a:ext cx="457200" cy="457200"/>
          </a:xfrm>
          <a:prstGeom prst="ellipse">
            <a:avLst/>
          </a:prstGeom>
          <a:solidFill>
            <a:srgbClr val="1A7F86"/>
          </a:solidFill>
          <a:ln>
            <a:solidFill>
              <a:srgbClr val="1A7F86"/>
            </a:solid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3</a:t>
            </a:r>
            <a:endParaRPr lang="en-US" sz="1500" dirty="0"/>
          </a:p>
        </p:txBody>
      </p:sp>
      <p:sp>
        <p:nvSpPr>
          <p:cNvPr id="25" name="Text 23"/>
          <p:cNvSpPr txBox="1"/>
          <p:nvPr/>
        </p:nvSpPr>
        <p:spPr>
          <a:xfrm>
            <a:off x="1188720" y="3538728"/>
            <a:ext cx="10424160" cy="649224"/>
          </a:xfrm>
          <a:prstGeom prst="rect">
            <a:avLst/>
          </a:prstGeom>
          <a:noFill/>
          <a:ln/>
        </p:spPr>
        <p:txBody>
          <a:bodyPr wrap="square" lIns="0" tIns="0" rIns="0" bIns="0" rtlCol="0" anchor="ctr"/>
          <a:lstStyle/>
          <a:p>
            <a:pPr marL="0" indent="0">
              <a:buNone/>
            </a:pPr>
            <a:r>
              <a:rPr lang="en-US" sz="1700" dirty="0">
                <a:solidFill>
                  <a:srgbClr val="1F2A30"/>
                </a:solidFill>
                <a:latin typeface="Calibri" pitchFamily="34" charset="0"/>
                <a:ea typeface="Calibri" pitchFamily="34" charset="-122"/>
                <a:cs typeface="Calibri" pitchFamily="34" charset="-120"/>
              </a:rPr>
              <a:t>Convective (θερμαγωγός) initiation is the first stage in any kind of convective event (Groenemeijer et al., ______).</a:t>
            </a:r>
            <a:endParaRPr lang="en-US" sz="1700" dirty="0"/>
          </a:p>
        </p:txBody>
      </p:sp>
      <p:sp>
        <p:nvSpPr>
          <p:cNvPr id="26" name="Text 24"/>
          <p:cNvSpPr/>
          <p:nvPr/>
        </p:nvSpPr>
        <p:spPr>
          <a:xfrm>
            <a:off x="548640" y="4352544"/>
            <a:ext cx="457200" cy="457200"/>
          </a:xfrm>
          <a:prstGeom prst="ellipse">
            <a:avLst/>
          </a:prstGeom>
          <a:solidFill>
            <a:srgbClr val="1A7F86"/>
          </a:solidFill>
          <a:ln>
            <a:solidFill>
              <a:srgbClr val="1A7F86"/>
            </a:solid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4</a:t>
            </a:r>
            <a:endParaRPr lang="en-US" sz="1500" dirty="0"/>
          </a:p>
        </p:txBody>
      </p:sp>
      <p:sp>
        <p:nvSpPr>
          <p:cNvPr id="27" name="Text 25"/>
          <p:cNvSpPr txBox="1"/>
          <p:nvPr/>
        </p:nvSpPr>
        <p:spPr>
          <a:xfrm>
            <a:off x="1188720" y="4233672"/>
            <a:ext cx="10424160" cy="649224"/>
          </a:xfrm>
          <a:prstGeom prst="rect">
            <a:avLst/>
          </a:prstGeom>
          <a:noFill/>
          <a:ln/>
        </p:spPr>
        <p:txBody>
          <a:bodyPr wrap="square" lIns="0" tIns="0" rIns="0" bIns="0" rtlCol="0" anchor="ctr"/>
          <a:lstStyle/>
          <a:p>
            <a:pPr marL="0" indent="0">
              <a:buNone/>
            </a:pPr>
            <a:r>
              <a:rPr lang="en-US" sz="1700" dirty="0">
                <a:solidFill>
                  <a:srgbClr val="1F2A30"/>
                </a:solidFill>
                <a:latin typeface="Calibri" pitchFamily="34" charset="0"/>
                <a:ea typeface="Calibri" pitchFamily="34" charset="-122"/>
                <a:cs typeface="Calibri" pitchFamily="34" charset="-120"/>
              </a:rPr>
              <a:t>Look at ______ 3.</a:t>
            </a:r>
            <a:endParaRPr lang="en-US" sz="1700" dirty="0"/>
          </a:p>
        </p:txBody>
      </p:sp>
      <p:sp>
        <p:nvSpPr>
          <p:cNvPr id="28" name="Text 26"/>
          <p:cNvSpPr/>
          <p:nvPr/>
        </p:nvSpPr>
        <p:spPr>
          <a:xfrm>
            <a:off x="548640" y="5047488"/>
            <a:ext cx="457200" cy="457200"/>
          </a:xfrm>
          <a:prstGeom prst="ellipse">
            <a:avLst/>
          </a:prstGeom>
          <a:solidFill>
            <a:srgbClr val="1A7F86"/>
          </a:solidFill>
          <a:ln>
            <a:solidFill>
              <a:srgbClr val="1A7F86"/>
            </a:solid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5</a:t>
            </a:r>
            <a:endParaRPr lang="en-US" sz="1500" dirty="0"/>
          </a:p>
        </p:txBody>
      </p:sp>
      <p:sp>
        <p:nvSpPr>
          <p:cNvPr id="29" name="Text 27"/>
          <p:cNvSpPr txBox="1"/>
          <p:nvPr/>
        </p:nvSpPr>
        <p:spPr>
          <a:xfrm>
            <a:off x="1188720" y="4928616"/>
            <a:ext cx="10424160" cy="649224"/>
          </a:xfrm>
          <a:prstGeom prst="rect">
            <a:avLst/>
          </a:prstGeom>
          <a:noFill/>
          <a:ln/>
        </p:spPr>
        <p:txBody>
          <a:bodyPr wrap="square" lIns="0" tIns="0" rIns="0" bIns="0" rtlCol="0" anchor="ctr"/>
          <a:lstStyle/>
          <a:p>
            <a:pPr marL="0" indent="0">
              <a:buNone/>
            </a:pPr>
            <a:r>
              <a:rPr lang="en-US" sz="1700" dirty="0">
                <a:solidFill>
                  <a:srgbClr val="1F2A30"/>
                </a:solidFill>
                <a:latin typeface="Calibri" pitchFamily="34" charset="0"/>
                <a:ea typeface="Calibri" pitchFamily="34" charset="-122"/>
                <a:cs typeface="Calibri" pitchFamily="34" charset="-120"/>
              </a:rPr>
              <a:t>______ Charges are liable to be reviewed annually.</a:t>
            </a:r>
            <a:endParaRPr lang="en-US" sz="1700" dirty="0"/>
          </a:p>
        </p:txBody>
      </p:sp>
      <p:sp>
        <p:nvSpPr>
          <p:cNvPr id="30" name="Text 28"/>
          <p:cNvSpPr/>
          <p:nvPr/>
        </p:nvSpPr>
        <p:spPr>
          <a:xfrm>
            <a:off x="548640" y="5742432"/>
            <a:ext cx="457200" cy="457200"/>
          </a:xfrm>
          <a:prstGeom prst="ellipse">
            <a:avLst/>
          </a:prstGeom>
          <a:solidFill>
            <a:srgbClr val="1A7F86"/>
          </a:solidFill>
          <a:ln>
            <a:solidFill>
              <a:srgbClr val="1A7F86"/>
            </a:solid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6</a:t>
            </a:r>
            <a:endParaRPr lang="en-US" sz="1500" dirty="0"/>
          </a:p>
        </p:txBody>
      </p:sp>
      <p:sp>
        <p:nvSpPr>
          <p:cNvPr id="31" name="Text 29"/>
          <p:cNvSpPr txBox="1"/>
          <p:nvPr/>
        </p:nvSpPr>
        <p:spPr>
          <a:xfrm>
            <a:off x="1188720" y="5623560"/>
            <a:ext cx="10424160" cy="649224"/>
          </a:xfrm>
          <a:prstGeom prst="rect">
            <a:avLst/>
          </a:prstGeom>
          <a:noFill/>
          <a:ln/>
        </p:spPr>
        <p:txBody>
          <a:bodyPr wrap="square" lIns="0" tIns="0" rIns="0" bIns="0" rtlCol="0" anchor="ctr"/>
          <a:lstStyle/>
          <a:p>
            <a:pPr marL="0" indent="0">
              <a:buNone/>
            </a:pPr>
            <a:r>
              <a:rPr lang="en-US" sz="1700" dirty="0">
                <a:solidFill>
                  <a:srgbClr val="1F2A30"/>
                </a:solidFill>
                <a:latin typeface="Calibri" pitchFamily="34" charset="0"/>
                <a:ea typeface="Calibri" pitchFamily="34" charset="-122"/>
                <a:cs typeface="Calibri" pitchFamily="34" charset="-120"/>
              </a:rPr>
              <a:t>The famous scientist was born ______ 1700.</a:t>
            </a:r>
            <a:endParaRPr lang="en-US" sz="1700" dirty="0"/>
          </a:p>
        </p:txBody>
      </p:sp>
      <p:sp>
        <p:nvSpPr>
          <p:cNvPr id="32"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D9674A"/>
                </a:solidFill>
                <a:latin typeface="Calibri" pitchFamily="34" charset="0"/>
                <a:ea typeface="Calibri" pitchFamily="34" charset="-122"/>
                <a:cs typeface="Calibri" pitchFamily="34" charset="-120"/>
              </a:rPr>
              <a:t>ACADEMIC ENGLISH · PART 2</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Fill in the correct abbreviation</a:t>
            </a:r>
            <a:endParaRPr lang="en-US" sz="3400" dirty="0"/>
          </a:p>
        </p:txBody>
      </p:sp>
      <p:sp>
        <p:nvSpPr>
          <p:cNvPr id="4" name="Activity badge"/>
          <p:cNvSpPr/>
          <p:nvPr/>
        </p:nvSpPr>
        <p:spPr>
          <a:xfrm>
            <a:off x="9326880" y="274320"/>
            <a:ext cx="2286000" cy="384048"/>
          </a:xfrm>
          <a:prstGeom prst="roundRect">
            <a:avLst>
              <a:gd name="adj" fmla="val 50000"/>
            </a:avLst>
          </a:prstGeom>
          <a:solidFill>
            <a:srgbClr val="D9674A"/>
          </a:solid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INDIVIDUAL TASK</a:t>
            </a:r>
            <a:endParaRPr lang="en-US" sz="1100" dirty="0"/>
          </a:p>
        </p:txBody>
      </p:sp>
      <p:sp>
        <p:nvSpPr>
          <p:cNvPr id="5" name="Text 3"/>
          <p:cNvSpPr txBox="1"/>
          <p:nvPr/>
        </p:nvSpPr>
        <p:spPr>
          <a:xfrm>
            <a:off x="548640" y="1554480"/>
            <a:ext cx="1828800" cy="365760"/>
          </a:xfrm>
          <a:prstGeom prst="rect">
            <a:avLst/>
          </a:prstGeom>
          <a:noFill/>
          <a:ln/>
        </p:spPr>
        <p:txBody>
          <a:bodyPr wrap="square" lIns="0" tIns="0" rIns="0" bIns="0" rtlCol="0" anchor="ctr"/>
          <a:lstStyle/>
          <a:p>
            <a:pPr marL="0" indent="0">
              <a:buNone/>
            </a:pPr>
            <a:r>
              <a:rPr lang="en-US" sz="1200" b="1" kern="0" spc="200" dirty="0">
                <a:solidFill>
                  <a:srgbClr val="D9674A"/>
                </a:solidFill>
                <a:latin typeface="Calibri" pitchFamily="34" charset="0"/>
                <a:ea typeface="Calibri" pitchFamily="34" charset="-122"/>
                <a:cs typeface="Calibri" pitchFamily="34" charset="-120"/>
              </a:rPr>
              <a:t>WORD BANK</a:t>
            </a:r>
            <a:endParaRPr lang="en-US" sz="1200" dirty="0"/>
          </a:p>
        </p:txBody>
      </p:sp>
      <p:sp>
        <p:nvSpPr>
          <p:cNvPr id="6" name="Text 4"/>
          <p:cNvSpPr/>
          <p:nvPr/>
        </p:nvSpPr>
        <p:spPr>
          <a:xfrm>
            <a:off x="1600200"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c.</a:t>
            </a:r>
            <a:endParaRPr lang="en-US" sz="1400" dirty="0"/>
          </a:p>
        </p:txBody>
      </p:sp>
      <p:sp>
        <p:nvSpPr>
          <p:cNvPr id="7" name="Text 5"/>
          <p:cNvSpPr/>
          <p:nvPr/>
        </p:nvSpPr>
        <p:spPr>
          <a:xfrm>
            <a:off x="2295144"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Ch.</a:t>
            </a:r>
            <a:endParaRPr lang="en-US" sz="1400" dirty="0"/>
          </a:p>
        </p:txBody>
      </p:sp>
      <p:sp>
        <p:nvSpPr>
          <p:cNvPr id="8" name="Text 6"/>
          <p:cNvSpPr/>
          <p:nvPr/>
        </p:nvSpPr>
        <p:spPr>
          <a:xfrm>
            <a:off x="2990088"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cf.</a:t>
            </a:r>
            <a:endParaRPr lang="en-US" sz="1400" dirty="0"/>
          </a:p>
        </p:txBody>
      </p:sp>
      <p:sp>
        <p:nvSpPr>
          <p:cNvPr id="9" name="Text 7"/>
          <p:cNvSpPr/>
          <p:nvPr/>
        </p:nvSpPr>
        <p:spPr>
          <a:xfrm>
            <a:off x="3685032"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eds.</a:t>
            </a:r>
            <a:endParaRPr lang="en-US" sz="1400" dirty="0"/>
          </a:p>
        </p:txBody>
      </p:sp>
      <p:sp>
        <p:nvSpPr>
          <p:cNvPr id="10" name="Text 8"/>
          <p:cNvSpPr/>
          <p:nvPr/>
        </p:nvSpPr>
        <p:spPr>
          <a:xfrm>
            <a:off x="4379976"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et al.</a:t>
            </a:r>
            <a:endParaRPr lang="en-US" sz="1400" dirty="0"/>
          </a:p>
        </p:txBody>
      </p:sp>
      <p:sp>
        <p:nvSpPr>
          <p:cNvPr id="11" name="Text 9"/>
          <p:cNvSpPr/>
          <p:nvPr/>
        </p:nvSpPr>
        <p:spPr>
          <a:xfrm>
            <a:off x="5074920"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etc.</a:t>
            </a:r>
            <a:endParaRPr lang="en-US" sz="1400" dirty="0"/>
          </a:p>
        </p:txBody>
      </p:sp>
      <p:sp>
        <p:nvSpPr>
          <p:cNvPr id="12" name="Text 10"/>
          <p:cNvSpPr/>
          <p:nvPr/>
        </p:nvSpPr>
        <p:spPr>
          <a:xfrm>
            <a:off x="5769864"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f</a:t>
            </a:r>
            <a:endParaRPr lang="en-US" sz="1400" dirty="0"/>
          </a:p>
        </p:txBody>
      </p:sp>
      <p:sp>
        <p:nvSpPr>
          <p:cNvPr id="13" name="Text 11"/>
          <p:cNvSpPr/>
          <p:nvPr/>
        </p:nvSpPr>
        <p:spPr>
          <a:xfrm>
            <a:off x="6464808"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fig.</a:t>
            </a:r>
            <a:endParaRPr lang="en-US" sz="1400" dirty="0"/>
          </a:p>
        </p:txBody>
      </p:sp>
      <p:sp>
        <p:nvSpPr>
          <p:cNvPr id="14" name="Text 12"/>
          <p:cNvSpPr/>
          <p:nvPr/>
        </p:nvSpPr>
        <p:spPr>
          <a:xfrm>
            <a:off x="7159752"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ff</a:t>
            </a:r>
            <a:endParaRPr lang="en-US" sz="1400" dirty="0"/>
          </a:p>
        </p:txBody>
      </p:sp>
      <p:sp>
        <p:nvSpPr>
          <p:cNvPr id="15" name="Text 13"/>
          <p:cNvSpPr/>
          <p:nvPr/>
        </p:nvSpPr>
        <p:spPr>
          <a:xfrm>
            <a:off x="7854696"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ibid.</a:t>
            </a:r>
            <a:endParaRPr lang="en-US" sz="1400" dirty="0"/>
          </a:p>
        </p:txBody>
      </p:sp>
      <p:sp>
        <p:nvSpPr>
          <p:cNvPr id="16" name="Text 14"/>
          <p:cNvSpPr/>
          <p:nvPr/>
        </p:nvSpPr>
        <p:spPr>
          <a:xfrm>
            <a:off x="8549640"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i.e.</a:t>
            </a:r>
            <a:endParaRPr lang="en-US" sz="1400" dirty="0"/>
          </a:p>
        </p:txBody>
      </p:sp>
      <p:sp>
        <p:nvSpPr>
          <p:cNvPr id="17" name="Text 15"/>
          <p:cNvSpPr/>
          <p:nvPr/>
        </p:nvSpPr>
        <p:spPr>
          <a:xfrm>
            <a:off x="9244584"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N.B.</a:t>
            </a:r>
            <a:endParaRPr lang="en-US" sz="1400" dirty="0"/>
          </a:p>
        </p:txBody>
      </p:sp>
      <p:sp>
        <p:nvSpPr>
          <p:cNvPr id="18" name="Text 16"/>
          <p:cNvSpPr/>
          <p:nvPr/>
        </p:nvSpPr>
        <p:spPr>
          <a:xfrm>
            <a:off x="9939528"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n.d.</a:t>
            </a:r>
            <a:endParaRPr lang="en-US" sz="1400" dirty="0"/>
          </a:p>
        </p:txBody>
      </p:sp>
      <p:sp>
        <p:nvSpPr>
          <p:cNvPr id="19" name="Text 17"/>
          <p:cNvSpPr/>
          <p:nvPr/>
        </p:nvSpPr>
        <p:spPr>
          <a:xfrm>
            <a:off x="10634472" y="1554480"/>
            <a:ext cx="640080" cy="384048"/>
          </a:xfrm>
          <a:prstGeom prst="roundRect">
            <a:avLst>
              <a:gd name="adj" fmla="val 19048"/>
            </a:avLst>
          </a:prstGeom>
          <a:solidFill>
            <a:srgbClr val="FFFFFF"/>
          </a:solidFill>
          <a:ln w="9525">
            <a:solidFill>
              <a:srgbClr val="D5E3E2"/>
            </a:solidFill>
          </a:ln>
        </p:spPr>
        <p:txBody>
          <a:bodyPr wrap="square" lIns="0" tIns="0" rIns="0" bIns="0" rtlCol="0" anchor="ctr"/>
          <a:lstStyle/>
          <a:p>
            <a:pPr marL="0" indent="0" algn="ctr">
              <a:buNone/>
            </a:pPr>
            <a:r>
              <a:rPr lang="en-US" sz="1400" b="1" dirty="0">
                <a:solidFill>
                  <a:srgbClr val="0E3B43"/>
                </a:solidFill>
                <a:latin typeface="Calibri" pitchFamily="34" charset="0"/>
                <a:ea typeface="Calibri" pitchFamily="34" charset="-122"/>
                <a:cs typeface="Calibri" pitchFamily="34" charset="-120"/>
              </a:rPr>
              <a:t>vol.</a:t>
            </a:r>
            <a:endParaRPr lang="en-US" sz="1400" dirty="0"/>
          </a:p>
        </p:txBody>
      </p:sp>
      <p:sp>
        <p:nvSpPr>
          <p:cNvPr id="20" name="Text 18"/>
          <p:cNvSpPr/>
          <p:nvPr/>
        </p:nvSpPr>
        <p:spPr>
          <a:xfrm>
            <a:off x="548640" y="2583180"/>
            <a:ext cx="457200" cy="457200"/>
          </a:xfrm>
          <a:prstGeom prst="ellipse">
            <a:avLst/>
          </a:prstGeom>
          <a:solidFill>
            <a:srgbClr val="1A7F86"/>
          </a:solidFill>
          <a:ln>
            <a:solidFill>
              <a:srgbClr val="1A7F86"/>
            </a:solid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7</a:t>
            </a:r>
            <a:endParaRPr lang="en-US" sz="1500" dirty="0"/>
          </a:p>
        </p:txBody>
      </p:sp>
      <p:sp>
        <p:nvSpPr>
          <p:cNvPr id="21" name="Text 19"/>
          <p:cNvSpPr txBox="1"/>
          <p:nvPr/>
        </p:nvSpPr>
        <p:spPr>
          <a:xfrm>
            <a:off x="1188720" y="2286000"/>
            <a:ext cx="10424160" cy="1005840"/>
          </a:xfrm>
          <a:prstGeom prst="rect">
            <a:avLst/>
          </a:prstGeom>
          <a:noFill/>
          <a:ln/>
        </p:spPr>
        <p:txBody>
          <a:bodyPr wrap="square" lIns="0" tIns="0" rIns="0" bIns="0" rtlCol="0" anchor="ctr"/>
          <a:lstStyle/>
          <a:p>
            <a:pPr marL="0" indent="0">
              <a:buNone/>
            </a:pPr>
            <a:r>
              <a:rPr lang="en-US" sz="1900" dirty="0">
                <a:solidFill>
                  <a:srgbClr val="1F2A30"/>
                </a:solidFill>
                <a:latin typeface="Calibri" pitchFamily="34" charset="0"/>
                <a:ea typeface="Calibri" pitchFamily="34" charset="-122"/>
                <a:cs typeface="Calibri" pitchFamily="34" charset="-120"/>
              </a:rPr>
              <a:t>Abbott (2010) found supportive results in her memory experiment, unlike those of previous work (______ Zeller &amp; Williams, 2007).</a:t>
            </a:r>
            <a:endParaRPr lang="en-US" sz="1900" dirty="0"/>
          </a:p>
        </p:txBody>
      </p:sp>
      <p:sp>
        <p:nvSpPr>
          <p:cNvPr id="22" name="Text 20"/>
          <p:cNvSpPr/>
          <p:nvPr/>
        </p:nvSpPr>
        <p:spPr>
          <a:xfrm>
            <a:off x="548640" y="3634740"/>
            <a:ext cx="457200" cy="457200"/>
          </a:xfrm>
          <a:prstGeom prst="ellipse">
            <a:avLst/>
          </a:prstGeom>
          <a:solidFill>
            <a:srgbClr val="1A7F86"/>
          </a:solidFill>
          <a:ln>
            <a:solidFill>
              <a:srgbClr val="1A7F86"/>
            </a:solid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8</a:t>
            </a:r>
            <a:endParaRPr lang="en-US" sz="1500" dirty="0"/>
          </a:p>
        </p:txBody>
      </p:sp>
      <p:sp>
        <p:nvSpPr>
          <p:cNvPr id="23" name="Text 21"/>
          <p:cNvSpPr txBox="1"/>
          <p:nvPr/>
        </p:nvSpPr>
        <p:spPr>
          <a:xfrm>
            <a:off x="1188720" y="3337560"/>
            <a:ext cx="10424160" cy="1005840"/>
          </a:xfrm>
          <a:prstGeom prst="rect">
            <a:avLst/>
          </a:prstGeom>
          <a:noFill/>
          <a:ln/>
        </p:spPr>
        <p:txBody>
          <a:bodyPr wrap="square" lIns="0" tIns="0" rIns="0" bIns="0" rtlCol="0" anchor="ctr"/>
          <a:lstStyle/>
          <a:p>
            <a:pPr marL="0" indent="0">
              <a:buNone/>
            </a:pPr>
            <a:r>
              <a:rPr lang="en-US" sz="1900" dirty="0">
                <a:solidFill>
                  <a:srgbClr val="1F2A30"/>
                </a:solidFill>
                <a:latin typeface="Calibri" pitchFamily="34" charset="0"/>
                <a:ea typeface="Calibri" pitchFamily="34" charset="-122"/>
                <a:cs typeface="Calibri" pitchFamily="34" charset="-120"/>
              </a:rPr>
              <a:t>Page 35______ means page 35 and at least two pages after that. Page 35______ means page 35 and page 36.</a:t>
            </a:r>
            <a:endParaRPr lang="en-US" sz="1900" dirty="0"/>
          </a:p>
        </p:txBody>
      </p:sp>
      <p:sp>
        <p:nvSpPr>
          <p:cNvPr id="24" name="Text 22"/>
          <p:cNvSpPr/>
          <p:nvPr/>
        </p:nvSpPr>
        <p:spPr>
          <a:xfrm>
            <a:off x="548640" y="4686300"/>
            <a:ext cx="457200" cy="457200"/>
          </a:xfrm>
          <a:prstGeom prst="ellipse">
            <a:avLst/>
          </a:prstGeom>
          <a:solidFill>
            <a:srgbClr val="1A7F86"/>
          </a:solidFill>
          <a:ln>
            <a:solidFill>
              <a:srgbClr val="1A7F86"/>
            </a:solidFill>
          </a:ln>
        </p:spPr>
        <p:txBody>
          <a:bodyPr wrap="square" lIns="0" tIns="0" rIns="0" bIns="0" rtlCol="0" anchor="ctr"/>
          <a:lstStyle/>
          <a:p>
            <a:pPr marL="0" indent="0" algn="ctr">
              <a:buNone/>
            </a:pPr>
            <a:r>
              <a:rPr lang="en-US" sz="1500" b="1" dirty="0">
                <a:solidFill>
                  <a:srgbClr val="FFFFFF"/>
                </a:solidFill>
                <a:latin typeface="Cambria" pitchFamily="34" charset="0"/>
                <a:ea typeface="Cambria" pitchFamily="34" charset="-122"/>
                <a:cs typeface="Cambria" pitchFamily="34" charset="-120"/>
              </a:rPr>
              <a:t>9</a:t>
            </a:r>
            <a:endParaRPr lang="en-US" sz="1500" dirty="0"/>
          </a:p>
        </p:txBody>
      </p:sp>
      <p:sp>
        <p:nvSpPr>
          <p:cNvPr id="25" name="Text 23"/>
          <p:cNvSpPr txBox="1"/>
          <p:nvPr/>
        </p:nvSpPr>
        <p:spPr>
          <a:xfrm>
            <a:off x="1188720" y="4389120"/>
            <a:ext cx="10424160" cy="1005840"/>
          </a:xfrm>
          <a:prstGeom prst="rect">
            <a:avLst/>
          </a:prstGeom>
          <a:noFill/>
          <a:ln/>
        </p:spPr>
        <p:txBody>
          <a:bodyPr wrap="square" lIns="0" tIns="0" rIns="0" bIns="0" rtlCol="0" anchor="ctr"/>
          <a:lstStyle/>
          <a:p>
            <a:pPr marL="0" indent="0">
              <a:buNone/>
            </a:pPr>
            <a:r>
              <a:rPr lang="en-US" sz="1900" dirty="0">
                <a:solidFill>
                  <a:srgbClr val="1F2A30"/>
                </a:solidFill>
                <a:latin typeface="Calibri" pitchFamily="34" charset="0"/>
                <a:ea typeface="Calibri" pitchFamily="34" charset="-122"/>
                <a:cs typeface="Calibri" pitchFamily="34" charset="-120"/>
              </a:rPr>
              <a:t>“Every genetics student learns the two basic methodologies in the field, ______ forward genetics and reverse genetics.”</a:t>
            </a:r>
            <a:endParaRPr lang="en-US" sz="1900" dirty="0"/>
          </a:p>
        </p:txBody>
      </p:sp>
      <p:sp>
        <p:nvSpPr>
          <p:cNvPr id="26" name="Callout"/>
          <p:cNvSpPr/>
          <p:nvPr/>
        </p:nvSpPr>
        <p:spPr>
          <a:xfrm>
            <a:off x="548640" y="5486400"/>
            <a:ext cx="11064240" cy="685800"/>
          </a:xfrm>
          <a:prstGeom prst="roundRect">
            <a:avLst>
              <a:gd name="adj" fmla="val 16000"/>
            </a:avLst>
          </a:prstGeom>
          <a:solidFill>
            <a:srgbClr val="FFFFFF"/>
          </a:solidFill>
          <a:ln w="12700">
            <a:solidFill>
              <a:srgbClr val="FFFFFF"/>
            </a:solidFill>
            <a:prstDash val="solid"/>
          </a:ln>
        </p:spPr>
        <p:txBody>
          <a:bodyPr/>
          <a:lstStyle/>
          <a:p>
            <a:endParaRPr lang="el-GR"/>
          </a:p>
        </p:txBody>
      </p:sp>
      <p:sp>
        <p:nvSpPr>
          <p:cNvPr id="27" name="Text 25"/>
          <p:cNvSpPr txBox="1"/>
          <p:nvPr/>
        </p:nvSpPr>
        <p:spPr>
          <a:xfrm>
            <a:off x="822960" y="5486400"/>
            <a:ext cx="10515600" cy="685800"/>
          </a:xfrm>
          <a:prstGeom prst="rect">
            <a:avLst/>
          </a:prstGeom>
          <a:noFill/>
          <a:ln/>
        </p:spPr>
        <p:txBody>
          <a:bodyPr wrap="square" lIns="0" tIns="0" rIns="0" bIns="0" rtlCol="0" anchor="ctr"/>
          <a:lstStyle/>
          <a:p>
            <a:pPr marL="0" indent="0">
              <a:buNone/>
            </a:pPr>
            <a:r>
              <a:rPr lang="en-US" sz="1800" b="1" dirty="0">
                <a:solidFill>
                  <a:srgbClr val="D9674A"/>
                </a:solidFill>
                <a:latin typeface="Calibri" pitchFamily="34" charset="0"/>
                <a:ea typeface="Calibri" pitchFamily="34" charset="-122"/>
                <a:cs typeface="Calibri" pitchFamily="34" charset="-120"/>
              </a:rPr>
              <a:t>Check:  </a:t>
            </a:r>
            <a:r>
              <a:rPr lang="en-US" sz="1800" dirty="0">
                <a:solidFill>
                  <a:srgbClr val="1F2A30"/>
                </a:solidFill>
                <a:latin typeface="Calibri" pitchFamily="34" charset="0"/>
                <a:ea typeface="Calibri" pitchFamily="34" charset="-122"/>
                <a:cs typeface="Calibri" pitchFamily="34" charset="-120"/>
              </a:rPr>
              <a:t>compare your answers with a partner before we correct together.</a:t>
            </a:r>
            <a:endParaRPr lang="en-US" sz="1800" dirty="0"/>
          </a:p>
        </p:txBody>
      </p:sp>
      <p:sp>
        <p:nvSpPr>
          <p:cNvPr id="28"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470979-EA44-A8E2-6399-649EE21C17FB}"/>
              </a:ext>
            </a:extLst>
          </p:cNvPr>
          <p:cNvSpPr txBox="1"/>
          <p:nvPr/>
        </p:nvSpPr>
        <p:spPr>
          <a:xfrm>
            <a:off x="597159" y="754294"/>
            <a:ext cx="10273004" cy="6114494"/>
          </a:xfrm>
          <a:prstGeom prst="rect">
            <a:avLst/>
          </a:prstGeom>
          <a:noFill/>
        </p:spPr>
        <p:txBody>
          <a:bodyPr wrap="square">
            <a:spAutoFit/>
          </a:bodyPr>
          <a:lstStyle/>
          <a:p>
            <a:pPr>
              <a:lnSpc>
                <a:spcPct val="100000"/>
              </a:lnSpc>
              <a:spcAft>
                <a:spcPts val="800"/>
              </a:spcAft>
              <a:buNone/>
            </a:pPr>
            <a:r>
              <a:rPr lang="en-GB" sz="1800" dirty="0">
                <a:effectLst/>
                <a:latin typeface="+mn-lt"/>
                <a:ea typeface="Calibri" panose="020F0502020204030204" pitchFamily="34" charset="0"/>
                <a:cs typeface="Times New Roman" panose="02020603050405020304" pitchFamily="18" charset="0"/>
              </a:rPr>
              <a:t> </a:t>
            </a:r>
            <a:endParaRPr lang="el-GR" sz="1800" dirty="0">
              <a:effectLst/>
              <a:latin typeface="+mn-lt"/>
              <a:ea typeface="Calibri" panose="020F0502020204030204" pitchFamily="34" charset="0"/>
              <a:cs typeface="Times New Roman" panose="02020603050405020304" pitchFamily="18" charset="0"/>
            </a:endParaRPr>
          </a:p>
          <a:p>
            <a:pPr marL="342900" lvl="0" indent="-342900" algn="just">
              <a:lnSpc>
                <a:spcPct val="100000"/>
              </a:lnSpc>
              <a:buFont typeface="+mj-lt"/>
              <a:buAutoNum type="arabicPeriod"/>
            </a:pPr>
            <a:r>
              <a:rPr lang="en-GB" sz="1800" dirty="0">
                <a:effectLst/>
                <a:latin typeface="+mn-lt"/>
                <a:ea typeface="Calibri" panose="020F0502020204030204" pitchFamily="34" charset="0"/>
                <a:cs typeface="Times New Roman" panose="02020603050405020304" pitchFamily="18" charset="0"/>
              </a:rPr>
              <a:t>Efforts towards a sustainable strategy have been initiated by the Swedish government (Gerhardt </a:t>
            </a:r>
            <a:r>
              <a:rPr lang="en-GB" sz="1800" b="1" u="sng" dirty="0">
                <a:effectLst/>
                <a:latin typeface="+mn-lt"/>
                <a:ea typeface="Calibri" panose="020F0502020204030204" pitchFamily="34" charset="0"/>
                <a:cs typeface="Times New Roman" panose="02020603050405020304" pitchFamily="18" charset="0"/>
              </a:rPr>
              <a:t>et al.</a:t>
            </a:r>
            <a:r>
              <a:rPr lang="en-GB" sz="1800" dirty="0">
                <a:effectLst/>
                <a:latin typeface="+mn-lt"/>
                <a:ea typeface="Calibri" panose="020F0502020204030204" pitchFamily="34" charset="0"/>
                <a:cs typeface="Times New Roman" panose="02020603050405020304" pitchFamily="18" charset="0"/>
              </a:rPr>
              <a:t>, 2013).</a:t>
            </a:r>
            <a:endParaRPr lang="el-GR" sz="1800" dirty="0">
              <a:effectLst/>
              <a:latin typeface="+mn-lt"/>
              <a:ea typeface="Calibri" panose="020F0502020204030204" pitchFamily="34" charset="0"/>
              <a:cs typeface="Times New Roman" panose="02020603050405020304" pitchFamily="18" charset="0"/>
            </a:endParaRPr>
          </a:p>
          <a:p>
            <a:pPr marL="342900" lvl="0" indent="-342900" algn="just">
              <a:lnSpc>
                <a:spcPct val="100000"/>
              </a:lnSpc>
              <a:buFont typeface="+mj-lt"/>
              <a:buAutoNum type="arabicPeriod"/>
            </a:pPr>
            <a:r>
              <a:rPr lang="en-GB" sz="1800" dirty="0">
                <a:effectLst/>
                <a:latin typeface="+mn-lt"/>
                <a:ea typeface="Calibri" panose="020F0502020204030204" pitchFamily="34" charset="0"/>
                <a:cs typeface="Times New Roman" panose="02020603050405020304" pitchFamily="18" charset="0"/>
              </a:rPr>
              <a:t>We included several characteristics about the measuring sites (whether they were urban, rural, </a:t>
            </a:r>
            <a:r>
              <a:rPr lang="en-GB" sz="1800" b="1" u="sng" dirty="0">
                <a:effectLst/>
                <a:latin typeface="+mn-lt"/>
                <a:ea typeface="Calibri" panose="020F0502020204030204" pitchFamily="34" charset="0"/>
                <a:cs typeface="Times New Roman" panose="02020603050405020304" pitchFamily="18" charset="0"/>
              </a:rPr>
              <a:t>etc</a:t>
            </a:r>
            <a:r>
              <a:rPr lang="en-GB" sz="1800" b="1" dirty="0">
                <a:effectLst/>
                <a:latin typeface="+mn-lt"/>
                <a:ea typeface="Calibri" panose="020F0502020204030204" pitchFamily="34" charset="0"/>
                <a:cs typeface="Times New Roman" panose="02020603050405020304" pitchFamily="18" charset="0"/>
              </a:rPr>
              <a:t>.</a:t>
            </a:r>
            <a:r>
              <a:rPr lang="en-GB" sz="1800" dirty="0">
                <a:effectLst/>
                <a:latin typeface="+mn-lt"/>
                <a:ea typeface="Calibri" panose="020F0502020204030204" pitchFamily="34" charset="0"/>
                <a:cs typeface="Times New Roman" panose="02020603050405020304" pitchFamily="18" charset="0"/>
              </a:rPr>
              <a:t>) in our data.</a:t>
            </a:r>
            <a:endParaRPr lang="el-GR" sz="1800" dirty="0">
              <a:effectLst/>
              <a:latin typeface="+mn-lt"/>
              <a:ea typeface="Calibri" panose="020F0502020204030204" pitchFamily="34" charset="0"/>
              <a:cs typeface="Times New Roman" panose="02020603050405020304" pitchFamily="18" charset="0"/>
            </a:endParaRPr>
          </a:p>
          <a:p>
            <a:pPr marL="342900" lvl="0" indent="-342900" algn="just">
              <a:lnSpc>
                <a:spcPct val="100000"/>
              </a:lnSpc>
              <a:buFont typeface="+mj-lt"/>
              <a:buAutoNum type="arabicPeriod"/>
            </a:pPr>
            <a:r>
              <a:rPr lang="en-GB" sz="1800" i="0" dirty="0">
                <a:effectLst/>
                <a:latin typeface="+mn-lt"/>
                <a:ea typeface="Calibri" panose="020F0502020204030204" pitchFamily="34" charset="0"/>
                <a:cs typeface="Times New Roman" panose="02020603050405020304" pitchFamily="18" charset="0"/>
              </a:rPr>
              <a:t>Convective (</a:t>
            </a:r>
            <a:r>
              <a:rPr lang="el-GR" sz="1800" i="0" dirty="0">
                <a:effectLst/>
                <a:latin typeface="+mn-lt"/>
                <a:ea typeface="Calibri" panose="020F0502020204030204" pitchFamily="34" charset="0"/>
                <a:cs typeface="Times New Roman" panose="02020603050405020304" pitchFamily="18" charset="0"/>
              </a:rPr>
              <a:t>θερμαγωγός</a:t>
            </a:r>
            <a:r>
              <a:rPr lang="en-GB" sz="1800" i="0" dirty="0">
                <a:effectLst/>
                <a:latin typeface="+mn-lt"/>
                <a:ea typeface="Calibri" panose="020F0502020204030204" pitchFamily="34" charset="0"/>
                <a:cs typeface="Times New Roman" panose="02020603050405020304" pitchFamily="18" charset="0"/>
              </a:rPr>
              <a:t>) initiation</a:t>
            </a:r>
            <a:r>
              <a:rPr lang="en-GB" sz="1800" dirty="0">
                <a:effectLst/>
                <a:latin typeface="+mn-lt"/>
                <a:ea typeface="Calibri" panose="020F0502020204030204" pitchFamily="34" charset="0"/>
                <a:cs typeface="Times New Roman" panose="02020603050405020304" pitchFamily="18" charset="0"/>
              </a:rPr>
              <a:t> is the first stage in any kind of convective event (</a:t>
            </a:r>
            <a:r>
              <a:rPr lang="en-GB" sz="1800" dirty="0" err="1">
                <a:effectLst/>
                <a:latin typeface="+mn-lt"/>
                <a:ea typeface="Calibri" panose="020F0502020204030204" pitchFamily="34" charset="0"/>
                <a:cs typeface="Times New Roman" panose="02020603050405020304" pitchFamily="18" charset="0"/>
              </a:rPr>
              <a:t>Groenemeijer</a:t>
            </a:r>
            <a:r>
              <a:rPr lang="en-GB" sz="1800" dirty="0">
                <a:effectLst/>
                <a:latin typeface="+mn-lt"/>
                <a:ea typeface="Calibri" panose="020F0502020204030204" pitchFamily="34" charset="0"/>
                <a:cs typeface="Times New Roman" panose="02020603050405020304" pitchFamily="18" charset="0"/>
              </a:rPr>
              <a:t> et al., </a:t>
            </a:r>
            <a:r>
              <a:rPr lang="en-GB" sz="1800" b="1" u="sng" dirty="0">
                <a:effectLst/>
                <a:latin typeface="+mn-lt"/>
                <a:ea typeface="Calibri" panose="020F0502020204030204" pitchFamily="34" charset="0"/>
                <a:cs typeface="Times New Roman" panose="02020603050405020304" pitchFamily="18" charset="0"/>
              </a:rPr>
              <a:t>n.d.</a:t>
            </a:r>
            <a:r>
              <a:rPr lang="en-GB" sz="1800" dirty="0">
                <a:effectLst/>
                <a:latin typeface="+mn-lt"/>
                <a:ea typeface="Calibri" panose="020F0502020204030204" pitchFamily="34" charset="0"/>
                <a:cs typeface="Times New Roman" panose="02020603050405020304" pitchFamily="18" charset="0"/>
              </a:rPr>
              <a:t>).</a:t>
            </a:r>
            <a:endParaRPr lang="el-GR" sz="1800" dirty="0">
              <a:effectLst/>
              <a:latin typeface="+mn-lt"/>
              <a:ea typeface="Calibri" panose="020F0502020204030204" pitchFamily="34" charset="0"/>
              <a:cs typeface="Times New Roman" panose="02020603050405020304" pitchFamily="18" charset="0"/>
            </a:endParaRPr>
          </a:p>
          <a:p>
            <a:pPr marL="342900" lvl="0" indent="-342900" algn="just">
              <a:lnSpc>
                <a:spcPct val="100000"/>
              </a:lnSpc>
              <a:buFont typeface="+mj-lt"/>
              <a:buAutoNum type="arabicPeriod"/>
            </a:pPr>
            <a:r>
              <a:rPr lang="en-US" sz="1800" i="0" dirty="0">
                <a:effectLst/>
                <a:latin typeface="+mn-lt"/>
                <a:ea typeface="Calibri" panose="020F0502020204030204" pitchFamily="34" charset="0"/>
                <a:cs typeface="Times New Roman" panose="02020603050405020304" pitchFamily="18" charset="0"/>
              </a:rPr>
              <a:t>Look at </a:t>
            </a:r>
            <a:r>
              <a:rPr lang="en-US" sz="1800" b="1" i="0" u="sng" dirty="0">
                <a:effectLst/>
                <a:latin typeface="+mn-lt"/>
                <a:ea typeface="Calibri" panose="020F0502020204030204" pitchFamily="34" charset="0"/>
                <a:cs typeface="Times New Roman" panose="02020603050405020304" pitchFamily="18" charset="0"/>
              </a:rPr>
              <a:t>fig</a:t>
            </a:r>
            <a:r>
              <a:rPr lang="en-US" sz="1800" i="0" dirty="0">
                <a:effectLst/>
                <a:latin typeface="+mn-lt"/>
                <a:ea typeface="Calibri" panose="020F0502020204030204" pitchFamily="34" charset="0"/>
                <a:cs typeface="Times New Roman" panose="02020603050405020304" pitchFamily="18" charset="0"/>
              </a:rPr>
              <a:t>. 3</a:t>
            </a:r>
            <a:endParaRPr lang="el-GR" sz="1800" dirty="0">
              <a:effectLst/>
              <a:latin typeface="+mn-lt"/>
              <a:ea typeface="Calibri" panose="020F0502020204030204" pitchFamily="34" charset="0"/>
              <a:cs typeface="Times New Roman" panose="02020603050405020304" pitchFamily="18" charset="0"/>
            </a:endParaRPr>
          </a:p>
          <a:p>
            <a:pPr marL="342900" lvl="0" indent="-342900" algn="just">
              <a:lnSpc>
                <a:spcPct val="100000"/>
              </a:lnSpc>
              <a:buFont typeface="+mj-lt"/>
              <a:buAutoNum type="arabicPeriod"/>
            </a:pPr>
            <a:r>
              <a:rPr lang="en-GB" sz="1800" b="1" i="0" u="sng" dirty="0">
                <a:effectLst/>
                <a:latin typeface="+mn-lt"/>
                <a:ea typeface="Calibri" panose="020F0502020204030204" pitchFamily="34" charset="0"/>
                <a:cs typeface="Times New Roman" panose="02020603050405020304" pitchFamily="18" charset="0"/>
              </a:rPr>
              <a:t>N.B.</a:t>
            </a:r>
            <a:r>
              <a:rPr lang="en-GB" sz="1800" i="0" dirty="0">
                <a:effectLst/>
                <a:latin typeface="+mn-lt"/>
                <a:ea typeface="Calibri" panose="020F0502020204030204" pitchFamily="34" charset="0"/>
                <a:cs typeface="Times New Roman" panose="02020603050405020304" pitchFamily="18" charset="0"/>
              </a:rPr>
              <a:t> Charges are liable to be reviewed annually.</a:t>
            </a:r>
            <a:endParaRPr lang="el-GR" sz="1800" dirty="0">
              <a:effectLst/>
              <a:latin typeface="+mn-lt"/>
              <a:ea typeface="Calibri" panose="020F0502020204030204" pitchFamily="34" charset="0"/>
              <a:cs typeface="Times New Roman" panose="02020603050405020304" pitchFamily="18" charset="0"/>
            </a:endParaRPr>
          </a:p>
          <a:p>
            <a:pPr marL="342900" lvl="0" indent="-342900" algn="just">
              <a:lnSpc>
                <a:spcPct val="100000"/>
              </a:lnSpc>
              <a:buFont typeface="+mj-lt"/>
              <a:buAutoNum type="arabicPeriod"/>
            </a:pPr>
            <a:r>
              <a:rPr lang="en-US" sz="1800" i="0" dirty="0">
                <a:effectLst/>
                <a:latin typeface="+mn-lt"/>
                <a:ea typeface="Calibri" panose="020F0502020204030204" pitchFamily="34" charset="0"/>
                <a:cs typeface="Times New Roman" panose="02020603050405020304" pitchFamily="18" charset="0"/>
              </a:rPr>
              <a:t>The famous scientist was born </a:t>
            </a:r>
            <a:r>
              <a:rPr lang="en-US" sz="1800" b="1" i="0" u="sng" dirty="0">
                <a:effectLst/>
                <a:latin typeface="+mn-lt"/>
                <a:ea typeface="Calibri" panose="020F0502020204030204" pitchFamily="34" charset="0"/>
                <a:cs typeface="Times New Roman" panose="02020603050405020304" pitchFamily="18" charset="0"/>
              </a:rPr>
              <a:t>c.</a:t>
            </a:r>
            <a:r>
              <a:rPr lang="en-US" sz="1800" i="0" dirty="0">
                <a:effectLst/>
                <a:latin typeface="+mn-lt"/>
                <a:ea typeface="Calibri" panose="020F0502020204030204" pitchFamily="34" charset="0"/>
                <a:cs typeface="Times New Roman" panose="02020603050405020304" pitchFamily="18" charset="0"/>
              </a:rPr>
              <a:t> 1700.</a:t>
            </a:r>
            <a:endParaRPr lang="el-GR" sz="1800" dirty="0">
              <a:effectLst/>
              <a:latin typeface="+mn-lt"/>
              <a:ea typeface="Calibri" panose="020F0502020204030204" pitchFamily="34" charset="0"/>
              <a:cs typeface="Times New Roman" panose="02020603050405020304" pitchFamily="18" charset="0"/>
            </a:endParaRPr>
          </a:p>
          <a:p>
            <a:pPr marL="342900" lvl="0" indent="-342900" algn="just">
              <a:lnSpc>
                <a:spcPct val="100000"/>
              </a:lnSpc>
              <a:buFont typeface="+mj-lt"/>
              <a:buAutoNum type="arabicPeriod"/>
            </a:pPr>
            <a:r>
              <a:rPr lang="en-GB" sz="1800" dirty="0">
                <a:solidFill>
                  <a:schemeClr val="tx1"/>
                </a:solidFill>
                <a:effectLst/>
                <a:latin typeface="+mn-lt"/>
                <a:ea typeface="Calibri" panose="020F0502020204030204" pitchFamily="34" charset="0"/>
                <a:cs typeface="Times New Roman" panose="02020603050405020304" pitchFamily="18" charset="0"/>
              </a:rPr>
              <a:t>Abbott (2010) found supportive results in her memory experiment, unlike those of previous work (</a:t>
            </a:r>
            <a:r>
              <a:rPr lang="en-GB" sz="1800" b="1" u="sng" dirty="0">
                <a:solidFill>
                  <a:schemeClr val="tx1"/>
                </a:solidFill>
                <a:effectLst/>
                <a:latin typeface="+mn-lt"/>
                <a:ea typeface="Calibri" panose="020F0502020204030204" pitchFamily="34" charset="0"/>
                <a:cs typeface="Times New Roman" panose="02020603050405020304" pitchFamily="18" charset="0"/>
              </a:rPr>
              <a:t>cf.</a:t>
            </a:r>
            <a:r>
              <a:rPr lang="en-GB" sz="1800" dirty="0">
                <a:solidFill>
                  <a:schemeClr val="tx1"/>
                </a:solidFill>
                <a:effectLst/>
                <a:latin typeface="+mn-lt"/>
                <a:ea typeface="Calibri" panose="020F0502020204030204" pitchFamily="34" charset="0"/>
                <a:cs typeface="Times New Roman" panose="02020603050405020304" pitchFamily="18" charset="0"/>
              </a:rPr>
              <a:t> Zeller &amp; Williams, 2007).</a:t>
            </a:r>
            <a:endParaRPr lang="el-GR" sz="1800" dirty="0">
              <a:effectLst/>
              <a:latin typeface="+mn-lt"/>
              <a:ea typeface="Calibri" panose="020F0502020204030204" pitchFamily="34" charset="0"/>
              <a:cs typeface="Times New Roman" panose="02020603050405020304" pitchFamily="18" charset="0"/>
            </a:endParaRPr>
          </a:p>
          <a:p>
            <a:pPr marL="342900" lvl="0" indent="-342900" algn="just">
              <a:lnSpc>
                <a:spcPct val="100000"/>
              </a:lnSpc>
              <a:buFont typeface="+mj-lt"/>
              <a:buAutoNum type="arabicPeriod"/>
            </a:pPr>
            <a:r>
              <a:rPr lang="en-GB" sz="1800" dirty="0">
                <a:solidFill>
                  <a:schemeClr val="tx1"/>
                </a:solidFill>
                <a:effectLst/>
                <a:latin typeface="+mn-lt"/>
                <a:ea typeface="Calibri" panose="020F0502020204030204" pitchFamily="34" charset="0"/>
                <a:cs typeface="Times New Roman" panose="02020603050405020304" pitchFamily="18" charset="0"/>
              </a:rPr>
              <a:t>Page 35</a:t>
            </a:r>
            <a:r>
              <a:rPr lang="en-GB" sz="1800" b="1" u="sng" dirty="0">
                <a:solidFill>
                  <a:schemeClr val="tx1"/>
                </a:solidFill>
                <a:effectLst/>
                <a:latin typeface="+mn-lt"/>
                <a:ea typeface="Calibri" panose="020F0502020204030204" pitchFamily="34" charset="0"/>
                <a:cs typeface="Times New Roman" panose="02020603050405020304" pitchFamily="18" charset="0"/>
              </a:rPr>
              <a:t>ff</a:t>
            </a:r>
            <a:r>
              <a:rPr lang="en-GB" sz="1800" dirty="0">
                <a:solidFill>
                  <a:schemeClr val="tx1"/>
                </a:solidFill>
                <a:effectLst/>
                <a:latin typeface="+mn-lt"/>
                <a:ea typeface="Calibri" panose="020F0502020204030204" pitchFamily="34" charset="0"/>
                <a:cs typeface="Times New Roman" panose="02020603050405020304" pitchFamily="18" charset="0"/>
              </a:rPr>
              <a:t> means page 35 and at least two pages after that. Page 35</a:t>
            </a:r>
            <a:r>
              <a:rPr lang="en-GB" sz="1800" b="1" u="sng" dirty="0">
                <a:solidFill>
                  <a:schemeClr val="tx1"/>
                </a:solidFill>
                <a:effectLst/>
                <a:latin typeface="+mn-lt"/>
                <a:ea typeface="Calibri" panose="020F0502020204030204" pitchFamily="34" charset="0"/>
                <a:cs typeface="Times New Roman" panose="02020603050405020304" pitchFamily="18" charset="0"/>
              </a:rPr>
              <a:t>f</a:t>
            </a:r>
            <a:r>
              <a:rPr lang="en-GB" sz="1800" dirty="0">
                <a:solidFill>
                  <a:schemeClr val="tx1"/>
                </a:solidFill>
                <a:effectLst/>
                <a:latin typeface="+mn-lt"/>
                <a:ea typeface="Calibri" panose="020F0502020204030204" pitchFamily="34" charset="0"/>
                <a:cs typeface="Times New Roman" panose="02020603050405020304" pitchFamily="18" charset="0"/>
              </a:rPr>
              <a:t> means page 35 and page 36.</a:t>
            </a:r>
            <a:endParaRPr lang="el-GR" sz="1800" dirty="0">
              <a:effectLst/>
              <a:latin typeface="+mn-lt"/>
              <a:ea typeface="Calibri" panose="020F0502020204030204" pitchFamily="34" charset="0"/>
              <a:cs typeface="Times New Roman" panose="02020603050405020304" pitchFamily="18" charset="0"/>
            </a:endParaRPr>
          </a:p>
          <a:p>
            <a:pPr marL="342900" lvl="0" indent="-342900" algn="just">
              <a:lnSpc>
                <a:spcPct val="100000"/>
              </a:lnSpc>
              <a:spcAft>
                <a:spcPts val="800"/>
              </a:spcAft>
              <a:buFont typeface="+mj-lt"/>
              <a:buAutoNum type="arabicPeriod"/>
            </a:pPr>
            <a:r>
              <a:rPr lang="en-GB" sz="1800" dirty="0">
                <a:solidFill>
                  <a:schemeClr val="tx1"/>
                </a:solidFill>
                <a:effectLst/>
                <a:latin typeface="+mn-lt"/>
                <a:ea typeface="Calibri" panose="020F0502020204030204" pitchFamily="34" charset="0"/>
                <a:cs typeface="Times New Roman" panose="02020603050405020304" pitchFamily="18" charset="0"/>
              </a:rPr>
              <a:t>“Every genetics student learns the two basic methodologies in the field, </a:t>
            </a:r>
            <a:r>
              <a:rPr lang="en-GB" sz="1800" b="1" u="sng" dirty="0">
                <a:solidFill>
                  <a:schemeClr val="tx1"/>
                </a:solidFill>
                <a:effectLst/>
                <a:latin typeface="+mn-lt"/>
                <a:ea typeface="Calibri" panose="020F0502020204030204" pitchFamily="34" charset="0"/>
                <a:cs typeface="Times New Roman" panose="02020603050405020304" pitchFamily="18" charset="0"/>
              </a:rPr>
              <a:t>i.e.</a:t>
            </a:r>
            <a:r>
              <a:rPr lang="en-GB" sz="1800" dirty="0">
                <a:solidFill>
                  <a:schemeClr val="tx1"/>
                </a:solidFill>
                <a:effectLst/>
                <a:latin typeface="+mn-lt"/>
                <a:ea typeface="Calibri" panose="020F0502020204030204" pitchFamily="34" charset="0"/>
                <a:cs typeface="Times New Roman" panose="02020603050405020304" pitchFamily="18" charset="0"/>
              </a:rPr>
              <a:t> forward genetics and reverse genetics.”</a:t>
            </a:r>
            <a:endParaRPr lang="el-GR" sz="1800" dirty="0">
              <a:effectLst/>
              <a:latin typeface="+mn-lt"/>
              <a:ea typeface="Calibri" panose="020F0502020204030204" pitchFamily="34" charset="0"/>
              <a:cs typeface="Times New Roman" panose="02020603050405020304" pitchFamily="18" charset="0"/>
            </a:endParaRPr>
          </a:p>
          <a:p>
            <a:pPr marL="342900" lvl="0" indent="-342900" algn="just">
              <a:lnSpc>
                <a:spcPct val="100000"/>
              </a:lnSpc>
              <a:buFont typeface="+mj-lt"/>
              <a:buAutoNum type="arabicPeriod"/>
            </a:pPr>
            <a:r>
              <a:rPr lang="en-GB" sz="1800" dirty="0" err="1">
                <a:effectLst/>
                <a:latin typeface="+mn-lt"/>
                <a:ea typeface="Times New Roman" panose="02020603050405020304" pitchFamily="18" charset="0"/>
              </a:rPr>
              <a:t>Seidlhofer</a:t>
            </a:r>
            <a:r>
              <a:rPr lang="en-GB" sz="1800" dirty="0">
                <a:effectLst/>
                <a:latin typeface="+mn-lt"/>
                <a:ea typeface="Times New Roman" panose="02020603050405020304" pitchFamily="18" charset="0"/>
              </a:rPr>
              <a:t>, B. (2006) Towards making ‘Euro-English’ a linguistic reality. In: Bolton, K. &amp; Kachru, B. (</a:t>
            </a:r>
            <a:r>
              <a:rPr lang="en-US" sz="1800" b="1" u="sng" dirty="0">
                <a:effectLst/>
                <a:latin typeface="+mn-lt"/>
                <a:ea typeface="Times New Roman" panose="02020603050405020304" pitchFamily="18" charset="0"/>
              </a:rPr>
              <a:t>e</a:t>
            </a:r>
            <a:r>
              <a:rPr lang="en-GB" sz="1800" b="1" u="sng" dirty="0">
                <a:effectLst/>
                <a:latin typeface="+mn-lt"/>
                <a:ea typeface="Times New Roman" panose="02020603050405020304" pitchFamily="18" charset="0"/>
              </a:rPr>
              <a:t>ds.</a:t>
            </a:r>
            <a:r>
              <a:rPr lang="en-GB" sz="1800" dirty="0">
                <a:effectLst/>
                <a:latin typeface="+mn-lt"/>
                <a:ea typeface="Times New Roman" panose="02020603050405020304" pitchFamily="18" charset="0"/>
              </a:rPr>
              <a:t>) World Englishes. Critical Concepts in Linguistics</a:t>
            </a:r>
            <a:r>
              <a:rPr lang="en-US" sz="1800" dirty="0">
                <a:effectLst/>
                <a:latin typeface="+mn-lt"/>
                <a:ea typeface="Times New Roman" panose="02020603050405020304" pitchFamily="18" charset="0"/>
              </a:rPr>
              <a:t>.</a:t>
            </a:r>
            <a:r>
              <a:rPr lang="en-GB" sz="1800" dirty="0">
                <a:effectLst/>
                <a:latin typeface="+mn-lt"/>
                <a:ea typeface="Times New Roman" panose="02020603050405020304" pitchFamily="18" charset="0"/>
              </a:rPr>
              <a:t> London: Routledge, pp. 47–50.</a:t>
            </a:r>
            <a:endParaRPr lang="el-GR" sz="1800" dirty="0">
              <a:effectLst/>
              <a:latin typeface="+mn-lt"/>
              <a:ea typeface="Times New Roman" panose="02020603050405020304" pitchFamily="18" charset="0"/>
            </a:endParaRPr>
          </a:p>
          <a:p>
            <a:pPr marL="342900" lvl="0" indent="-342900" algn="just">
              <a:lnSpc>
                <a:spcPct val="100000"/>
              </a:lnSpc>
              <a:buFont typeface="+mj-lt"/>
              <a:buAutoNum type="arabicPeriod"/>
            </a:pPr>
            <a:r>
              <a:rPr lang="en-US" sz="1800" dirty="0">
                <a:effectLst/>
                <a:latin typeface="+mn-lt"/>
                <a:ea typeface="Calibri" panose="020F0502020204030204" pitchFamily="34" charset="0"/>
                <a:cs typeface="Times New Roman" panose="02020603050405020304" pitchFamily="18" charset="0"/>
              </a:rPr>
              <a:t>This phenomenon is analyzed in </a:t>
            </a:r>
            <a:r>
              <a:rPr lang="en-US" sz="1800" b="1" u="sng" dirty="0">
                <a:effectLst/>
                <a:latin typeface="+mn-lt"/>
                <a:ea typeface="Calibri" panose="020F0502020204030204" pitchFamily="34" charset="0"/>
                <a:cs typeface="Times New Roman" panose="02020603050405020304" pitchFamily="18" charset="0"/>
              </a:rPr>
              <a:t>Ch.</a:t>
            </a:r>
            <a:r>
              <a:rPr lang="en-US" sz="1800" dirty="0">
                <a:effectLst/>
                <a:latin typeface="+mn-lt"/>
                <a:ea typeface="Calibri" panose="020F0502020204030204" pitchFamily="34" charset="0"/>
                <a:cs typeface="Times New Roman" panose="02020603050405020304" pitchFamily="18" charset="0"/>
              </a:rPr>
              <a:t> 5, </a:t>
            </a:r>
            <a:r>
              <a:rPr lang="en-US" sz="1800" b="1" u="sng" dirty="0">
                <a:effectLst/>
                <a:latin typeface="+mn-lt"/>
                <a:ea typeface="Calibri" panose="020F0502020204030204" pitchFamily="34" charset="0"/>
                <a:cs typeface="Times New Roman" panose="02020603050405020304" pitchFamily="18" charset="0"/>
              </a:rPr>
              <a:t>vol.</a:t>
            </a:r>
            <a:r>
              <a:rPr lang="en-US" sz="1800" dirty="0">
                <a:effectLst/>
                <a:latin typeface="+mn-lt"/>
                <a:ea typeface="Calibri" panose="020F0502020204030204" pitchFamily="34" charset="0"/>
                <a:cs typeface="Times New Roman" panose="02020603050405020304" pitchFamily="18" charset="0"/>
              </a:rPr>
              <a:t> 1.</a:t>
            </a:r>
            <a:endParaRPr lang="el-GR" sz="1800" dirty="0">
              <a:effectLst/>
              <a:latin typeface="+mn-lt"/>
              <a:ea typeface="Calibri" panose="020F0502020204030204" pitchFamily="34" charset="0"/>
              <a:cs typeface="Times New Roman" panose="02020603050405020304" pitchFamily="18" charset="0"/>
            </a:endParaRPr>
          </a:p>
          <a:p>
            <a:pPr marL="342900" lvl="0" indent="-342900" algn="just">
              <a:lnSpc>
                <a:spcPct val="100000"/>
              </a:lnSpc>
              <a:buFont typeface="+mj-lt"/>
              <a:buAutoNum type="arabicPeriod"/>
            </a:pPr>
            <a:r>
              <a:rPr lang="en-GB" sz="1800" dirty="0" err="1">
                <a:effectLst/>
                <a:latin typeface="+mn-lt"/>
                <a:ea typeface="Calibri" panose="020F0502020204030204" pitchFamily="34" charset="0"/>
                <a:cs typeface="Times New Roman" panose="02020603050405020304" pitchFamily="18" charset="0"/>
              </a:rPr>
              <a:t>Seidlhofer</a:t>
            </a:r>
            <a:r>
              <a:rPr lang="en-GB" sz="1800" dirty="0">
                <a:effectLst/>
                <a:latin typeface="+mn-lt"/>
                <a:ea typeface="Calibri" panose="020F0502020204030204" pitchFamily="34" charset="0"/>
                <a:cs typeface="Times New Roman" panose="02020603050405020304" pitchFamily="18" charset="0"/>
              </a:rPr>
              <a:t>, B. (2011) Understanding English as a lingua franca. Oxford: Oxford University Press, p. 23.</a:t>
            </a:r>
            <a:endParaRPr lang="el-GR" sz="1800" dirty="0">
              <a:effectLst/>
              <a:latin typeface="+mn-lt"/>
              <a:ea typeface="Calibri" panose="020F0502020204030204" pitchFamily="34" charset="0"/>
              <a:cs typeface="Times New Roman" panose="02020603050405020304" pitchFamily="18" charset="0"/>
            </a:endParaRPr>
          </a:p>
          <a:p>
            <a:pPr marL="457200" algn="just">
              <a:lnSpc>
                <a:spcPct val="100000"/>
              </a:lnSpc>
              <a:buNone/>
              <a:tabLst>
                <a:tab pos="2220595" algn="l"/>
              </a:tabLst>
            </a:pPr>
            <a:r>
              <a:rPr lang="en-GB" sz="1800" b="1" u="sng" dirty="0">
                <a:effectLst/>
                <a:latin typeface="+mn-lt"/>
                <a:ea typeface="Calibri" panose="020F0502020204030204" pitchFamily="34" charset="0"/>
                <a:cs typeface="Times New Roman" panose="02020603050405020304" pitchFamily="18" charset="0"/>
              </a:rPr>
              <a:t>Ibid</a:t>
            </a:r>
            <a:r>
              <a:rPr lang="en-GB" sz="1800" dirty="0">
                <a:effectLst/>
                <a:latin typeface="+mn-lt"/>
                <a:ea typeface="Calibri" panose="020F0502020204030204" pitchFamily="34" charset="0"/>
                <a:cs typeface="Times New Roman" panose="02020603050405020304" pitchFamily="18" charset="0"/>
              </a:rPr>
              <a:t>, pp. 49-54.	</a:t>
            </a:r>
            <a:endParaRPr lang="el-GR" sz="1800" dirty="0">
              <a:effectLst/>
              <a:latin typeface="+mn-lt"/>
              <a:ea typeface="Calibri" panose="020F0502020204030204" pitchFamily="34" charset="0"/>
              <a:cs typeface="Times New Roman" panose="02020603050405020304" pitchFamily="18" charset="0"/>
            </a:endParaRPr>
          </a:p>
          <a:p>
            <a:pPr marL="457200">
              <a:lnSpc>
                <a:spcPct val="100000"/>
              </a:lnSpc>
              <a:spcAft>
                <a:spcPts val="800"/>
              </a:spcAft>
              <a:buNone/>
            </a:pPr>
            <a:r>
              <a:rPr lang="en-US" sz="1800" dirty="0">
                <a:effectLst/>
                <a:latin typeface="+mn-lt"/>
                <a:ea typeface="Calibri" panose="020F0502020204030204" pitchFamily="34" charset="0"/>
                <a:cs typeface="Times New Roman" panose="02020603050405020304" pitchFamily="18" charset="0"/>
              </a:rPr>
              <a:t> </a:t>
            </a: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03616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D9674A"/>
                </a:solidFill>
                <a:latin typeface="Calibri" pitchFamily="34" charset="0"/>
                <a:ea typeface="Calibri" pitchFamily="34" charset="-122"/>
                <a:cs typeface="Calibri" pitchFamily="34" charset="-120"/>
              </a:rPr>
              <a:t>GREEK AND ERASMUS STUDENTS</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Abbreviations across cultures</a:t>
            </a:r>
            <a:endParaRPr lang="en-US" sz="3400" dirty="0"/>
          </a:p>
        </p:txBody>
      </p:sp>
      <p:sp>
        <p:nvSpPr>
          <p:cNvPr id="4" name="Activity badge"/>
          <p:cNvSpPr/>
          <p:nvPr/>
        </p:nvSpPr>
        <p:spPr>
          <a:xfrm>
            <a:off x="9326880" y="274320"/>
            <a:ext cx="2286000" cy="384048"/>
          </a:xfrm>
          <a:prstGeom prst="roundRect">
            <a:avLst>
              <a:gd name="adj" fmla="val 50000"/>
            </a:avLst>
          </a:prstGeom>
          <a:solidFill>
            <a:srgbClr val="D9674A"/>
          </a:solid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DISCUSSION</a:t>
            </a:r>
            <a:endParaRPr lang="en-US" sz="1100" dirty="0"/>
          </a:p>
        </p:txBody>
      </p:sp>
      <p:sp>
        <p:nvSpPr>
          <p:cNvPr id="5" name="Card"/>
          <p:cNvSpPr/>
          <p:nvPr/>
        </p:nvSpPr>
        <p:spPr>
          <a:xfrm>
            <a:off x="548640" y="1691640"/>
            <a:ext cx="6675120" cy="1161288"/>
          </a:xfrm>
          <a:prstGeom prst="roundRect">
            <a:avLst>
              <a:gd name="adj" fmla="val 9449"/>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6" name="Text 4"/>
          <p:cNvSpPr/>
          <p:nvPr/>
        </p:nvSpPr>
        <p:spPr>
          <a:xfrm>
            <a:off x="749808" y="203454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1</a:t>
            </a:r>
            <a:endParaRPr lang="en-US" sz="1600" dirty="0"/>
          </a:p>
        </p:txBody>
      </p:sp>
      <p:sp>
        <p:nvSpPr>
          <p:cNvPr id="7" name="Text 5"/>
          <p:cNvSpPr txBox="1"/>
          <p:nvPr/>
        </p:nvSpPr>
        <p:spPr>
          <a:xfrm>
            <a:off x="1417320" y="1691640"/>
            <a:ext cx="5577840" cy="116128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Do you use e.g. or a different equivalent in your first language?</a:t>
            </a:r>
            <a:endParaRPr lang="en-US" sz="1800" dirty="0"/>
          </a:p>
        </p:txBody>
      </p:sp>
      <p:sp>
        <p:nvSpPr>
          <p:cNvPr id="8" name="Card"/>
          <p:cNvSpPr/>
          <p:nvPr/>
        </p:nvSpPr>
        <p:spPr>
          <a:xfrm>
            <a:off x="548640" y="3017520"/>
            <a:ext cx="6675120" cy="1161288"/>
          </a:xfrm>
          <a:prstGeom prst="roundRect">
            <a:avLst>
              <a:gd name="adj" fmla="val 9449"/>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9" name="Text 7"/>
          <p:cNvSpPr/>
          <p:nvPr/>
        </p:nvSpPr>
        <p:spPr>
          <a:xfrm>
            <a:off x="749808" y="336042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10" name="Text 8"/>
          <p:cNvSpPr txBox="1"/>
          <p:nvPr/>
        </p:nvSpPr>
        <p:spPr>
          <a:xfrm>
            <a:off x="1417320" y="3017520"/>
            <a:ext cx="5577840" cy="116128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Would you use ASAP in an email to a professor? Why / why not?</a:t>
            </a:r>
            <a:endParaRPr lang="en-US" sz="1800" dirty="0"/>
          </a:p>
        </p:txBody>
      </p:sp>
      <p:sp>
        <p:nvSpPr>
          <p:cNvPr id="11" name="Card"/>
          <p:cNvSpPr/>
          <p:nvPr/>
        </p:nvSpPr>
        <p:spPr>
          <a:xfrm>
            <a:off x="548640" y="4343400"/>
            <a:ext cx="6675120" cy="1161288"/>
          </a:xfrm>
          <a:prstGeom prst="roundRect">
            <a:avLst>
              <a:gd name="adj" fmla="val 9449"/>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2" name="Text 10"/>
          <p:cNvSpPr/>
          <p:nvPr/>
        </p:nvSpPr>
        <p:spPr>
          <a:xfrm>
            <a:off x="749808" y="4686300"/>
            <a:ext cx="475488" cy="475488"/>
          </a:xfrm>
          <a:prstGeom prst="ellipse">
            <a:avLst/>
          </a:prstGeom>
          <a:solidFill>
            <a:srgbClr val="D9674A"/>
          </a:solidFill>
          <a:ln>
            <a:solidFill>
              <a:srgbClr val="D9674A"/>
            </a:solidFill>
          </a:ln>
        </p:spPr>
        <p:txBody>
          <a:bodyPr wrap="square" lIns="0" tIns="0" rIns="0" bIns="0" rtlCol="0" anchor="ctr"/>
          <a:lstStyle/>
          <a:p>
            <a:pPr marL="0" indent="0" algn="ctr">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13" name="Text 11"/>
          <p:cNvSpPr txBox="1"/>
          <p:nvPr/>
        </p:nvSpPr>
        <p:spPr>
          <a:xfrm>
            <a:off x="1417320" y="4343400"/>
            <a:ext cx="5577840" cy="1161288"/>
          </a:xfrm>
          <a:prstGeom prst="rect">
            <a:avLst/>
          </a:prstGeom>
          <a:noFill/>
          <a:ln/>
        </p:spPr>
        <p:txBody>
          <a:bodyPr wrap="square" lIns="0" tIns="0" rIns="0" bIns="0" rtlCol="0" anchor="ctr"/>
          <a:lstStyle/>
          <a:p>
            <a:pPr marL="0" indent="0">
              <a:buNone/>
            </a:pPr>
            <a:r>
              <a:rPr lang="en-US" sz="1800" dirty="0">
                <a:solidFill>
                  <a:srgbClr val="1F2A30"/>
                </a:solidFill>
                <a:latin typeface="Calibri" pitchFamily="34" charset="0"/>
                <a:ea typeface="Calibri" pitchFamily="34" charset="-122"/>
                <a:cs typeface="Calibri" pitchFamily="34" charset="-120"/>
              </a:rPr>
              <a:t>When can an abbreviation make communication less clear?</a:t>
            </a:r>
            <a:endParaRPr lang="en-US" sz="1800" dirty="0"/>
          </a:p>
        </p:txBody>
      </p:sp>
      <p:sp>
        <p:nvSpPr>
          <p:cNvPr id="14" name="Card"/>
          <p:cNvSpPr/>
          <p:nvPr/>
        </p:nvSpPr>
        <p:spPr>
          <a:xfrm>
            <a:off x="7589520" y="1691640"/>
            <a:ext cx="4023360" cy="3813048"/>
          </a:xfrm>
          <a:prstGeom prst="roundRect">
            <a:avLst>
              <a:gd name="adj" fmla="val 2878"/>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5" name="Icon circle"/>
          <p:cNvSpPr/>
          <p:nvPr/>
        </p:nvSpPr>
        <p:spPr>
          <a:xfrm>
            <a:off x="7863840" y="1965960"/>
            <a:ext cx="731520" cy="731520"/>
          </a:xfrm>
          <a:prstGeom prst="ellipse">
            <a:avLst/>
          </a:prstGeom>
          <a:solidFill>
            <a:srgbClr val="D9674A"/>
          </a:solidFill>
          <a:ln w="12700">
            <a:solidFill>
              <a:srgbClr val="D9674A"/>
            </a:solidFill>
            <a:prstDash val="solid"/>
          </a:ln>
        </p:spPr>
        <p:txBody>
          <a:bodyPr/>
          <a:lstStyle/>
          <a:p>
            <a:endParaRPr lang="el-GR"/>
          </a:p>
        </p:txBody>
      </p:sp>
      <p:pic>
        <p:nvPicPr>
          <p:cNvPr id="16" name="Icon" descr="preencoded.png"/>
          <p:cNvPicPr>
            <a:picLocks noChangeAspect="1"/>
          </p:cNvPicPr>
          <p:nvPr/>
        </p:nvPicPr>
        <p:blipFill>
          <a:blip r:embed="rId3"/>
          <a:stretch>
            <a:fillRect/>
          </a:stretch>
        </p:blipFill>
        <p:spPr>
          <a:xfrm>
            <a:off x="8054035" y="2156155"/>
            <a:ext cx="351130" cy="351130"/>
          </a:xfrm>
          <a:prstGeom prst="rect">
            <a:avLst/>
          </a:prstGeom>
        </p:spPr>
      </p:pic>
      <p:sp>
        <p:nvSpPr>
          <p:cNvPr id="17" name="Text 14"/>
          <p:cNvSpPr txBox="1"/>
          <p:nvPr/>
        </p:nvSpPr>
        <p:spPr>
          <a:xfrm>
            <a:off x="8778240" y="1965960"/>
            <a:ext cx="2560320" cy="731520"/>
          </a:xfrm>
          <a:prstGeom prst="rect">
            <a:avLst/>
          </a:prstGeom>
          <a:noFill/>
          <a:ln/>
        </p:spPr>
        <p:txBody>
          <a:bodyPr wrap="square" lIns="0" tIns="0" rIns="0" bIns="0" rtlCol="0" anchor="ctr"/>
          <a:lstStyle/>
          <a:p>
            <a:pPr marL="0" indent="0">
              <a:buNone/>
            </a:pPr>
            <a:r>
              <a:rPr lang="en-US" sz="1400" b="1" kern="0" spc="200" dirty="0">
                <a:solidFill>
                  <a:srgbClr val="D9674A"/>
                </a:solidFill>
                <a:latin typeface="Calibri" pitchFamily="34" charset="0"/>
                <a:ea typeface="Calibri" pitchFamily="34" charset="-122"/>
                <a:cs typeface="Calibri" pitchFamily="34" charset="-120"/>
              </a:rPr>
              <a:t>TASK</a:t>
            </a:r>
            <a:endParaRPr lang="en-US" sz="1400" dirty="0"/>
          </a:p>
        </p:txBody>
      </p:sp>
      <p:sp>
        <p:nvSpPr>
          <p:cNvPr id="18" name="Text 15"/>
          <p:cNvSpPr txBox="1"/>
          <p:nvPr/>
        </p:nvSpPr>
        <p:spPr>
          <a:xfrm>
            <a:off x="7863840" y="2880360"/>
            <a:ext cx="3566160" cy="365760"/>
          </a:xfrm>
          <a:prstGeom prst="rect">
            <a:avLst/>
          </a:prstGeom>
          <a:noFill/>
          <a:ln/>
        </p:spPr>
        <p:txBody>
          <a:bodyPr wrap="square" lIns="0" tIns="0" rIns="0" bIns="0" rtlCol="0" anchor="t"/>
          <a:lstStyle/>
          <a:p>
            <a:pPr marL="0" indent="0">
              <a:buNone/>
            </a:pPr>
            <a:r>
              <a:rPr lang="en-US" sz="1600" dirty="0">
                <a:solidFill>
                  <a:srgbClr val="5E6E75"/>
                </a:solidFill>
                <a:latin typeface="Calibri" pitchFamily="34" charset="0"/>
                <a:ea typeface="Calibri" pitchFamily="34" charset="-122"/>
                <a:cs typeface="Calibri" pitchFamily="34" charset="-120"/>
              </a:rPr>
              <a:t>Rewrite for a formal email:</a:t>
            </a:r>
            <a:endParaRPr lang="en-US" sz="1600" dirty="0"/>
          </a:p>
        </p:txBody>
      </p:sp>
      <p:sp>
        <p:nvSpPr>
          <p:cNvPr id="19" name="Text 16"/>
          <p:cNvSpPr txBox="1"/>
          <p:nvPr/>
        </p:nvSpPr>
        <p:spPr>
          <a:xfrm>
            <a:off x="7863840" y="3291840"/>
            <a:ext cx="3566160" cy="1097280"/>
          </a:xfrm>
          <a:prstGeom prst="rect">
            <a:avLst/>
          </a:prstGeom>
          <a:noFill/>
          <a:ln/>
        </p:spPr>
        <p:txBody>
          <a:bodyPr wrap="square" lIns="0" tIns="0" rIns="0" bIns="0" rtlCol="0" anchor="t"/>
          <a:lstStyle/>
          <a:p>
            <a:pPr marL="0" indent="0">
              <a:buNone/>
            </a:pPr>
            <a:r>
              <a:rPr lang="en-US" sz="2200" b="1" dirty="0">
                <a:solidFill>
                  <a:srgbClr val="0E3B43"/>
                </a:solidFill>
                <a:latin typeface="Cambria" pitchFamily="34" charset="0"/>
                <a:ea typeface="Cambria" pitchFamily="34" charset="-122"/>
                <a:cs typeface="Cambria" pitchFamily="34" charset="-120"/>
              </a:rPr>
              <a:t>“Please send the file ASAP.”</a:t>
            </a:r>
            <a:endParaRPr lang="en-US" sz="22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Kicker"/>
          <p:cNvSpPr txBox="1"/>
          <p:nvPr/>
        </p:nvSpPr>
        <p:spPr>
          <a:xfrm>
            <a:off x="548640" y="292608"/>
            <a:ext cx="8229600" cy="274320"/>
          </a:xfrm>
          <a:prstGeom prst="rect">
            <a:avLst/>
          </a:prstGeom>
          <a:noFill/>
          <a:ln/>
        </p:spPr>
        <p:txBody>
          <a:bodyPr wrap="square" lIns="0" tIns="0" rIns="0" bIns="0" rtlCol="0" anchor="ctr"/>
          <a:lstStyle/>
          <a:p>
            <a:pPr marL="0" indent="0">
              <a:buNone/>
            </a:pPr>
            <a:r>
              <a:rPr lang="en-US" sz="1200" b="1" kern="0" spc="200" dirty="0">
                <a:solidFill>
                  <a:srgbClr val="D9674A"/>
                </a:solidFill>
                <a:latin typeface="Calibri" pitchFamily="34" charset="0"/>
                <a:ea typeface="Calibri" pitchFamily="34" charset="-122"/>
                <a:cs typeface="Calibri" pitchFamily="34" charset="-120"/>
              </a:rPr>
              <a:t>ONE MINUTE TO REFLECT</a:t>
            </a:r>
            <a:endParaRPr lang="en-US" sz="1200" dirty="0"/>
          </a:p>
        </p:txBody>
      </p:sp>
      <p:sp>
        <p:nvSpPr>
          <p:cNvPr id="3" name="Text 0"/>
          <p:cNvSpPr>
            <a:spLocks noGrp="1"/>
          </p:cNvSpPr>
          <p:nvPr>
            <p:ph type="title" idx="100" hasCustomPrompt="1"/>
          </p:nvPr>
        </p:nvSpPr>
        <p:spPr>
          <a:xfrm>
            <a:off x="548640" y="566928"/>
            <a:ext cx="11064240" cy="777240"/>
          </a:xfrm>
          <a:prstGeom prst="rect">
            <a:avLst/>
          </a:prstGeom>
          <a:noFill/>
          <a:ln/>
        </p:spPr>
        <p:txBody>
          <a:bodyPr wrap="square" lIns="0" tIns="0" rIns="0" bIns="0" rtlCol="0" anchor="ctr"/>
          <a:lstStyle/>
          <a:p>
            <a:pPr marL="0" indent="0">
              <a:buNone/>
            </a:pPr>
            <a:r>
              <a:rPr lang="en-US" sz="3400" b="1" dirty="0">
                <a:solidFill>
                  <a:srgbClr val="0E3B43"/>
                </a:solidFill>
                <a:latin typeface="Cambria" pitchFamily="34" charset="0"/>
                <a:ea typeface="Cambria" pitchFamily="34" charset="-122"/>
                <a:cs typeface="Cambria" pitchFamily="34" charset="-120"/>
              </a:rPr>
              <a:t>Exit questions</a:t>
            </a:r>
            <a:endParaRPr lang="en-US" sz="3400" dirty="0"/>
          </a:p>
        </p:txBody>
      </p:sp>
      <p:sp>
        <p:nvSpPr>
          <p:cNvPr id="4" name="Activity badge"/>
          <p:cNvSpPr/>
          <p:nvPr/>
        </p:nvSpPr>
        <p:spPr>
          <a:xfrm>
            <a:off x="9326880" y="274320"/>
            <a:ext cx="2286000" cy="384048"/>
          </a:xfrm>
          <a:prstGeom prst="roundRect">
            <a:avLst>
              <a:gd name="adj" fmla="val 50000"/>
            </a:avLst>
          </a:prstGeom>
          <a:solidFill>
            <a:srgbClr val="D9674A"/>
          </a:solid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REFLECTION</a:t>
            </a:r>
            <a:endParaRPr lang="en-US" sz="1100" dirty="0"/>
          </a:p>
        </p:txBody>
      </p:sp>
      <p:sp>
        <p:nvSpPr>
          <p:cNvPr id="5" name="Card"/>
          <p:cNvSpPr/>
          <p:nvPr/>
        </p:nvSpPr>
        <p:spPr>
          <a:xfrm>
            <a:off x="548640" y="1737360"/>
            <a:ext cx="3566160" cy="3566160"/>
          </a:xfrm>
          <a:prstGeom prst="roundRect">
            <a:avLst>
              <a:gd name="adj" fmla="val 3077"/>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6" name="Icon circle"/>
          <p:cNvSpPr/>
          <p:nvPr/>
        </p:nvSpPr>
        <p:spPr>
          <a:xfrm>
            <a:off x="1783080" y="2103120"/>
            <a:ext cx="1097280" cy="1097280"/>
          </a:xfrm>
          <a:prstGeom prst="ellipse">
            <a:avLst/>
          </a:prstGeom>
          <a:solidFill>
            <a:srgbClr val="1A7F86"/>
          </a:solidFill>
          <a:ln w="12700">
            <a:solidFill>
              <a:srgbClr val="1A7F86"/>
            </a:solidFill>
            <a:prstDash val="solid"/>
          </a:ln>
        </p:spPr>
        <p:txBody>
          <a:bodyPr/>
          <a:lstStyle/>
          <a:p>
            <a:endParaRPr lang="el-GR"/>
          </a:p>
        </p:txBody>
      </p:sp>
      <p:pic>
        <p:nvPicPr>
          <p:cNvPr id="7" name="Icon" descr="preencoded.png"/>
          <p:cNvPicPr>
            <a:picLocks noChangeAspect="1"/>
          </p:cNvPicPr>
          <p:nvPr/>
        </p:nvPicPr>
        <p:blipFill>
          <a:blip r:embed="rId3"/>
          <a:stretch>
            <a:fillRect/>
          </a:stretch>
        </p:blipFill>
        <p:spPr>
          <a:xfrm>
            <a:off x="2068373" y="2388413"/>
            <a:ext cx="526694" cy="526694"/>
          </a:xfrm>
          <a:prstGeom prst="rect">
            <a:avLst/>
          </a:prstGeom>
        </p:spPr>
      </p:pic>
      <p:sp>
        <p:nvSpPr>
          <p:cNvPr id="8" name="Text 5"/>
          <p:cNvSpPr txBox="1"/>
          <p:nvPr/>
        </p:nvSpPr>
        <p:spPr>
          <a:xfrm>
            <a:off x="868680" y="3474720"/>
            <a:ext cx="2926080" cy="1554480"/>
          </a:xfrm>
          <a:prstGeom prst="rect">
            <a:avLst/>
          </a:prstGeom>
          <a:noFill/>
          <a:ln/>
        </p:spPr>
        <p:txBody>
          <a:bodyPr wrap="square" lIns="0" tIns="0" rIns="0" bIns="0" rtlCol="0" anchor="t"/>
          <a:lstStyle/>
          <a:p>
            <a:pPr marL="0" indent="0" algn="ctr">
              <a:buNone/>
            </a:pPr>
            <a:r>
              <a:rPr lang="en-US" sz="2000" b="1" dirty="0">
                <a:solidFill>
                  <a:srgbClr val="0E3B43"/>
                </a:solidFill>
                <a:latin typeface="Cambria" pitchFamily="34" charset="0"/>
                <a:ea typeface="Cambria" pitchFamily="34" charset="-122"/>
                <a:cs typeface="Cambria" pitchFamily="34" charset="-120"/>
              </a:rPr>
              <a:t>What did you learn about international English today?</a:t>
            </a:r>
            <a:endParaRPr lang="en-US" sz="2000" dirty="0"/>
          </a:p>
        </p:txBody>
      </p:sp>
      <p:sp>
        <p:nvSpPr>
          <p:cNvPr id="9" name="Card"/>
          <p:cNvSpPr/>
          <p:nvPr/>
        </p:nvSpPr>
        <p:spPr>
          <a:xfrm>
            <a:off x="4297680" y="1737360"/>
            <a:ext cx="3566160" cy="3566160"/>
          </a:xfrm>
          <a:prstGeom prst="roundRect">
            <a:avLst>
              <a:gd name="adj" fmla="val 3077"/>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0" name="Icon circle"/>
          <p:cNvSpPr/>
          <p:nvPr/>
        </p:nvSpPr>
        <p:spPr>
          <a:xfrm>
            <a:off x="5532120" y="2103120"/>
            <a:ext cx="1097280" cy="1097280"/>
          </a:xfrm>
          <a:prstGeom prst="ellipse">
            <a:avLst/>
          </a:prstGeom>
          <a:solidFill>
            <a:srgbClr val="D9674A"/>
          </a:solidFill>
          <a:ln w="12700">
            <a:solidFill>
              <a:srgbClr val="D9674A"/>
            </a:solidFill>
            <a:prstDash val="solid"/>
          </a:ln>
        </p:spPr>
        <p:txBody>
          <a:bodyPr/>
          <a:lstStyle/>
          <a:p>
            <a:endParaRPr lang="el-GR"/>
          </a:p>
        </p:txBody>
      </p:sp>
      <p:pic>
        <p:nvPicPr>
          <p:cNvPr id="11" name="Icon" descr="preencoded.png"/>
          <p:cNvPicPr>
            <a:picLocks noChangeAspect="1"/>
          </p:cNvPicPr>
          <p:nvPr/>
        </p:nvPicPr>
        <p:blipFill>
          <a:blip r:embed="rId4"/>
          <a:stretch>
            <a:fillRect/>
          </a:stretch>
        </p:blipFill>
        <p:spPr>
          <a:xfrm>
            <a:off x="5817413" y="2388413"/>
            <a:ext cx="526694" cy="526694"/>
          </a:xfrm>
          <a:prstGeom prst="rect">
            <a:avLst/>
          </a:prstGeom>
        </p:spPr>
      </p:pic>
      <p:sp>
        <p:nvSpPr>
          <p:cNvPr id="12" name="Text 8"/>
          <p:cNvSpPr txBox="1"/>
          <p:nvPr/>
        </p:nvSpPr>
        <p:spPr>
          <a:xfrm>
            <a:off x="4617720" y="3474720"/>
            <a:ext cx="2926080" cy="1554480"/>
          </a:xfrm>
          <a:prstGeom prst="rect">
            <a:avLst/>
          </a:prstGeom>
          <a:noFill/>
          <a:ln/>
        </p:spPr>
        <p:txBody>
          <a:bodyPr wrap="square" lIns="0" tIns="0" rIns="0" bIns="0" rtlCol="0" anchor="t"/>
          <a:lstStyle/>
          <a:p>
            <a:pPr marL="0" indent="0" algn="ctr">
              <a:buNone/>
            </a:pPr>
            <a:r>
              <a:rPr lang="en-US" sz="2000" b="1" dirty="0">
                <a:solidFill>
                  <a:srgbClr val="0E3B43"/>
                </a:solidFill>
                <a:latin typeface="Cambria" pitchFamily="34" charset="0"/>
                <a:ea typeface="Cambria" pitchFamily="34" charset="-122"/>
                <a:cs typeface="Cambria" pitchFamily="34" charset="-120"/>
              </a:rPr>
              <a:t>Which ICAO letters do you remember without looking?</a:t>
            </a:r>
            <a:endParaRPr lang="en-US" sz="2000" dirty="0"/>
          </a:p>
        </p:txBody>
      </p:sp>
      <p:sp>
        <p:nvSpPr>
          <p:cNvPr id="13" name="Card"/>
          <p:cNvSpPr/>
          <p:nvPr/>
        </p:nvSpPr>
        <p:spPr>
          <a:xfrm>
            <a:off x="8046720" y="1737360"/>
            <a:ext cx="3566160" cy="3566160"/>
          </a:xfrm>
          <a:prstGeom prst="roundRect">
            <a:avLst>
              <a:gd name="adj" fmla="val 3077"/>
            </a:avLst>
          </a:prstGeom>
          <a:solidFill>
            <a:srgbClr val="FFFFFF"/>
          </a:solidFill>
          <a:ln w="9525">
            <a:solidFill>
              <a:srgbClr val="D5E3E2"/>
            </a:solidFill>
            <a:prstDash val="solid"/>
          </a:ln>
          <a:effectLst>
            <a:outerShdw blurRad="76200" dist="25400" dir="5400000" algn="bl" rotWithShape="0">
              <a:srgbClr val="000000">
                <a:alpha val="12000"/>
              </a:srgbClr>
            </a:outerShdw>
          </a:effectLst>
        </p:spPr>
        <p:txBody>
          <a:bodyPr/>
          <a:lstStyle/>
          <a:p>
            <a:endParaRPr lang="el-GR"/>
          </a:p>
        </p:txBody>
      </p:sp>
      <p:sp>
        <p:nvSpPr>
          <p:cNvPr id="14" name="Icon circle"/>
          <p:cNvSpPr/>
          <p:nvPr/>
        </p:nvSpPr>
        <p:spPr>
          <a:xfrm>
            <a:off x="9281160" y="2103120"/>
            <a:ext cx="1097280" cy="1097280"/>
          </a:xfrm>
          <a:prstGeom prst="ellipse">
            <a:avLst/>
          </a:prstGeom>
          <a:solidFill>
            <a:srgbClr val="1A7F86"/>
          </a:solidFill>
          <a:ln w="12700">
            <a:solidFill>
              <a:srgbClr val="1A7F86"/>
            </a:solidFill>
            <a:prstDash val="solid"/>
          </a:ln>
        </p:spPr>
        <p:txBody>
          <a:bodyPr/>
          <a:lstStyle/>
          <a:p>
            <a:endParaRPr lang="el-GR"/>
          </a:p>
        </p:txBody>
      </p:sp>
      <p:pic>
        <p:nvPicPr>
          <p:cNvPr id="15" name="Icon" descr="preencoded.png"/>
          <p:cNvPicPr>
            <a:picLocks noChangeAspect="1"/>
          </p:cNvPicPr>
          <p:nvPr/>
        </p:nvPicPr>
        <p:blipFill>
          <a:blip r:embed="rId5"/>
          <a:stretch>
            <a:fillRect/>
          </a:stretch>
        </p:blipFill>
        <p:spPr>
          <a:xfrm>
            <a:off x="9566453" y="2388413"/>
            <a:ext cx="526694" cy="526694"/>
          </a:xfrm>
          <a:prstGeom prst="rect">
            <a:avLst/>
          </a:prstGeom>
        </p:spPr>
      </p:pic>
      <p:sp>
        <p:nvSpPr>
          <p:cNvPr id="16" name="Text 11"/>
          <p:cNvSpPr txBox="1"/>
          <p:nvPr/>
        </p:nvSpPr>
        <p:spPr>
          <a:xfrm>
            <a:off x="8366760" y="3474720"/>
            <a:ext cx="2926080" cy="1554480"/>
          </a:xfrm>
          <a:prstGeom prst="rect">
            <a:avLst/>
          </a:prstGeom>
          <a:noFill/>
          <a:ln/>
        </p:spPr>
        <p:txBody>
          <a:bodyPr wrap="square" lIns="0" tIns="0" rIns="0" bIns="0" rtlCol="0" anchor="t"/>
          <a:lstStyle/>
          <a:p>
            <a:pPr marL="0" indent="0" algn="ctr">
              <a:buNone/>
            </a:pPr>
            <a:r>
              <a:rPr lang="en-US" sz="2000" b="1" dirty="0">
                <a:solidFill>
                  <a:srgbClr val="0E3B43"/>
                </a:solidFill>
                <a:latin typeface="Cambria" pitchFamily="34" charset="0"/>
                <a:ea typeface="Cambria" pitchFamily="34" charset="-122"/>
                <a:cs typeface="Cambria" pitchFamily="34" charset="-120"/>
              </a:rPr>
              <a:t>What is one intercultural communication strategy you will use?</a:t>
            </a:r>
            <a:endParaRPr lang="en-US" sz="20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E6E75"/>
                </a:solidFill>
                <a:latin typeface="Calibri"/>
                <a:ea typeface="Calibri"/>
                <a:cs typeface="Calibri"/>
              </a:defRPr>
            </a:lvl1pPr>
          </a:lstStyle>
          <a:p>
            <a:pPr algn="r"/>
            <a:fld id="{F7021451-1387-4CA6-816F-3879F97B5CBC}" type="slidenum">
              <a:rPr lang="en-US" b="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640080" y="457200"/>
            <a:ext cx="5486400" cy="320040"/>
          </a:xfrm>
          <a:prstGeom prst="rect">
            <a:avLst/>
          </a:prstGeom>
          <a:noFill/>
          <a:ln/>
        </p:spPr>
        <p:txBody>
          <a:bodyPr wrap="square" lIns="0" tIns="0" rIns="0" bIns="0" rtlCol="0" anchor="t"/>
          <a:lstStyle/>
          <a:p>
            <a:pPr marL="0" indent="0">
              <a:buNone/>
            </a:pPr>
            <a:r>
              <a:rPr lang="en-US" sz="1300" b="1" kern="0" spc="200" dirty="0">
                <a:solidFill>
                  <a:srgbClr val="F2B84B"/>
                </a:solidFill>
                <a:latin typeface="Calibri" pitchFamily="34" charset="0"/>
                <a:ea typeface="Calibri" pitchFamily="34" charset="-122"/>
                <a:cs typeface="Calibri" pitchFamily="34" charset="-120"/>
              </a:rPr>
              <a:t>WRAP-UP</a:t>
            </a:r>
            <a:endParaRPr lang="en-US" sz="1300" dirty="0"/>
          </a:p>
        </p:txBody>
      </p:sp>
      <p:sp>
        <p:nvSpPr>
          <p:cNvPr id="3" name="Text 1"/>
          <p:cNvSpPr txBox="1"/>
          <p:nvPr/>
        </p:nvSpPr>
        <p:spPr>
          <a:xfrm>
            <a:off x="640080" y="822960"/>
            <a:ext cx="10058400" cy="822960"/>
          </a:xfrm>
          <a:prstGeom prst="rect">
            <a:avLst/>
          </a:prstGeom>
          <a:noFill/>
          <a:ln/>
        </p:spPr>
        <p:txBody>
          <a:bodyPr wrap="square" lIns="0" tIns="0" rIns="0" bIns="0"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Key takeaways</a:t>
            </a:r>
            <a:endParaRPr lang="en-US" sz="4000" dirty="0"/>
          </a:p>
        </p:txBody>
      </p:sp>
      <p:sp>
        <p:nvSpPr>
          <p:cNvPr id="4" name="Icon circle"/>
          <p:cNvSpPr/>
          <p:nvPr/>
        </p:nvSpPr>
        <p:spPr>
          <a:xfrm>
            <a:off x="640080" y="2011680"/>
            <a:ext cx="502920" cy="502920"/>
          </a:xfrm>
          <a:prstGeom prst="ellipse">
            <a:avLst/>
          </a:prstGeom>
          <a:solidFill>
            <a:srgbClr val="1A7F86"/>
          </a:solidFill>
          <a:ln w="12700">
            <a:solidFill>
              <a:srgbClr val="1A7F86"/>
            </a:solidFill>
            <a:prstDash val="solid"/>
          </a:ln>
        </p:spPr>
        <p:txBody>
          <a:bodyPr/>
          <a:lstStyle/>
          <a:p>
            <a:endParaRPr lang="el-GR"/>
          </a:p>
        </p:txBody>
      </p:sp>
      <p:pic>
        <p:nvPicPr>
          <p:cNvPr id="5" name="Icon" descr="preencoded.png"/>
          <p:cNvPicPr>
            <a:picLocks noChangeAspect="1"/>
          </p:cNvPicPr>
          <p:nvPr/>
        </p:nvPicPr>
        <p:blipFill>
          <a:blip r:embed="rId3"/>
          <a:stretch>
            <a:fillRect/>
          </a:stretch>
        </p:blipFill>
        <p:spPr>
          <a:xfrm>
            <a:off x="770839" y="2142439"/>
            <a:ext cx="241402" cy="241402"/>
          </a:xfrm>
          <a:prstGeom prst="rect">
            <a:avLst/>
          </a:prstGeom>
        </p:spPr>
      </p:pic>
      <p:sp>
        <p:nvSpPr>
          <p:cNvPr id="6" name="Text 3"/>
          <p:cNvSpPr txBox="1"/>
          <p:nvPr/>
        </p:nvSpPr>
        <p:spPr>
          <a:xfrm>
            <a:off x="1417320" y="1965960"/>
            <a:ext cx="10058400" cy="594360"/>
          </a:xfrm>
          <a:prstGeom prst="rect">
            <a:avLst/>
          </a:prstGeom>
          <a:noFill/>
          <a:ln/>
        </p:spPr>
        <p:txBody>
          <a:bodyPr wrap="square" lIns="0" tIns="0" rIns="0" bIns="0" rtlCol="0" anchor="ctr"/>
          <a:lstStyle/>
          <a:p>
            <a:pPr marL="0" indent="0">
              <a:buNone/>
            </a:pPr>
            <a:r>
              <a:rPr lang="en-US" sz="2000" dirty="0">
                <a:solidFill>
                  <a:srgbClr val="FFFFFF"/>
                </a:solidFill>
                <a:latin typeface="Calibri" pitchFamily="34" charset="0"/>
                <a:ea typeface="Calibri" pitchFamily="34" charset="-122"/>
                <a:cs typeface="Calibri" pitchFamily="34" charset="-120"/>
              </a:rPr>
              <a:t>English is used globally, academically and professionally.</a:t>
            </a:r>
            <a:endParaRPr lang="en-US" sz="2000" dirty="0"/>
          </a:p>
        </p:txBody>
      </p:sp>
      <p:sp>
        <p:nvSpPr>
          <p:cNvPr id="7" name="Icon circle"/>
          <p:cNvSpPr/>
          <p:nvPr/>
        </p:nvSpPr>
        <p:spPr>
          <a:xfrm>
            <a:off x="640080" y="2788920"/>
            <a:ext cx="502920" cy="502920"/>
          </a:xfrm>
          <a:prstGeom prst="ellipse">
            <a:avLst/>
          </a:prstGeom>
          <a:solidFill>
            <a:srgbClr val="D9674A"/>
          </a:solidFill>
          <a:ln w="12700">
            <a:solidFill>
              <a:srgbClr val="D9674A"/>
            </a:solidFill>
            <a:prstDash val="solid"/>
          </a:ln>
        </p:spPr>
        <p:txBody>
          <a:bodyPr/>
          <a:lstStyle/>
          <a:p>
            <a:endParaRPr lang="el-GR"/>
          </a:p>
        </p:txBody>
      </p:sp>
      <p:pic>
        <p:nvPicPr>
          <p:cNvPr id="8" name="Icon" descr="preencoded.png"/>
          <p:cNvPicPr>
            <a:picLocks noChangeAspect="1"/>
          </p:cNvPicPr>
          <p:nvPr/>
        </p:nvPicPr>
        <p:blipFill>
          <a:blip r:embed="rId3"/>
          <a:stretch>
            <a:fillRect/>
          </a:stretch>
        </p:blipFill>
        <p:spPr>
          <a:xfrm>
            <a:off x="770839" y="2919679"/>
            <a:ext cx="241402" cy="241402"/>
          </a:xfrm>
          <a:prstGeom prst="rect">
            <a:avLst/>
          </a:prstGeom>
        </p:spPr>
      </p:pic>
      <p:sp>
        <p:nvSpPr>
          <p:cNvPr id="9" name="Text 5"/>
          <p:cNvSpPr txBox="1"/>
          <p:nvPr/>
        </p:nvSpPr>
        <p:spPr>
          <a:xfrm>
            <a:off x="1417320" y="2743200"/>
            <a:ext cx="10058400" cy="594360"/>
          </a:xfrm>
          <a:prstGeom prst="rect">
            <a:avLst/>
          </a:prstGeom>
          <a:noFill/>
          <a:ln/>
        </p:spPr>
        <p:txBody>
          <a:bodyPr wrap="square" lIns="0" tIns="0" rIns="0" bIns="0" rtlCol="0" anchor="ctr"/>
          <a:lstStyle/>
          <a:p>
            <a:pPr marL="0" indent="0">
              <a:buNone/>
            </a:pPr>
            <a:r>
              <a:rPr lang="en-US" sz="2000" dirty="0">
                <a:solidFill>
                  <a:srgbClr val="FFFFFF"/>
                </a:solidFill>
                <a:latin typeface="Calibri" pitchFamily="34" charset="0"/>
                <a:ea typeface="Calibri" pitchFamily="34" charset="-122"/>
                <a:cs typeface="Calibri" pitchFamily="34" charset="-120"/>
              </a:rPr>
              <a:t>ELF describes international communication; ESP and EAP focus on specific needs.</a:t>
            </a:r>
            <a:endParaRPr lang="en-US" sz="2000" dirty="0"/>
          </a:p>
        </p:txBody>
      </p:sp>
      <p:sp>
        <p:nvSpPr>
          <p:cNvPr id="10" name="Icon circle"/>
          <p:cNvSpPr/>
          <p:nvPr/>
        </p:nvSpPr>
        <p:spPr>
          <a:xfrm>
            <a:off x="640080" y="3566160"/>
            <a:ext cx="502920" cy="502920"/>
          </a:xfrm>
          <a:prstGeom prst="ellipse">
            <a:avLst/>
          </a:prstGeom>
          <a:solidFill>
            <a:srgbClr val="1A7F86"/>
          </a:solidFill>
          <a:ln w="12700">
            <a:solidFill>
              <a:srgbClr val="1A7F86"/>
            </a:solidFill>
            <a:prstDash val="solid"/>
          </a:ln>
        </p:spPr>
        <p:txBody>
          <a:bodyPr/>
          <a:lstStyle/>
          <a:p>
            <a:endParaRPr lang="el-GR"/>
          </a:p>
        </p:txBody>
      </p:sp>
      <p:pic>
        <p:nvPicPr>
          <p:cNvPr id="11" name="Icon" descr="preencoded.png"/>
          <p:cNvPicPr>
            <a:picLocks noChangeAspect="1"/>
          </p:cNvPicPr>
          <p:nvPr/>
        </p:nvPicPr>
        <p:blipFill>
          <a:blip r:embed="rId3"/>
          <a:stretch>
            <a:fillRect/>
          </a:stretch>
        </p:blipFill>
        <p:spPr>
          <a:xfrm>
            <a:off x="770839" y="3696919"/>
            <a:ext cx="241402" cy="241402"/>
          </a:xfrm>
          <a:prstGeom prst="rect">
            <a:avLst/>
          </a:prstGeom>
        </p:spPr>
      </p:pic>
      <p:sp>
        <p:nvSpPr>
          <p:cNvPr id="12" name="Text 7"/>
          <p:cNvSpPr txBox="1"/>
          <p:nvPr/>
        </p:nvSpPr>
        <p:spPr>
          <a:xfrm>
            <a:off x="1417320" y="3520440"/>
            <a:ext cx="10058400" cy="594360"/>
          </a:xfrm>
          <a:prstGeom prst="rect">
            <a:avLst/>
          </a:prstGeom>
          <a:noFill/>
          <a:ln/>
        </p:spPr>
        <p:txBody>
          <a:bodyPr wrap="square" lIns="0" tIns="0" rIns="0" bIns="0" rtlCol="0" anchor="ctr"/>
          <a:lstStyle/>
          <a:p>
            <a:pPr marL="0" indent="0">
              <a:buNone/>
            </a:pPr>
            <a:r>
              <a:rPr lang="en-US" sz="2000" dirty="0">
                <a:solidFill>
                  <a:srgbClr val="FFFFFF"/>
                </a:solidFill>
                <a:latin typeface="Calibri" pitchFamily="34" charset="0"/>
                <a:ea typeface="Calibri" pitchFamily="34" charset="-122"/>
                <a:cs typeface="Calibri" pitchFamily="34" charset="-120"/>
              </a:rPr>
              <a:t>Kachru's model helps us discuss the global spread of English.</a:t>
            </a:r>
            <a:endParaRPr lang="en-US" sz="2000" dirty="0"/>
          </a:p>
        </p:txBody>
      </p:sp>
      <p:sp>
        <p:nvSpPr>
          <p:cNvPr id="13" name="Icon circle"/>
          <p:cNvSpPr/>
          <p:nvPr/>
        </p:nvSpPr>
        <p:spPr>
          <a:xfrm>
            <a:off x="640080" y="4343400"/>
            <a:ext cx="502920" cy="502920"/>
          </a:xfrm>
          <a:prstGeom prst="ellipse">
            <a:avLst/>
          </a:prstGeom>
          <a:solidFill>
            <a:srgbClr val="D9674A"/>
          </a:solidFill>
          <a:ln w="12700">
            <a:solidFill>
              <a:srgbClr val="D9674A"/>
            </a:solidFill>
            <a:prstDash val="solid"/>
          </a:ln>
        </p:spPr>
        <p:txBody>
          <a:bodyPr/>
          <a:lstStyle/>
          <a:p>
            <a:endParaRPr lang="el-GR"/>
          </a:p>
        </p:txBody>
      </p:sp>
      <p:pic>
        <p:nvPicPr>
          <p:cNvPr id="14" name="Icon" descr="preencoded.png"/>
          <p:cNvPicPr>
            <a:picLocks noChangeAspect="1"/>
          </p:cNvPicPr>
          <p:nvPr/>
        </p:nvPicPr>
        <p:blipFill>
          <a:blip r:embed="rId3"/>
          <a:stretch>
            <a:fillRect/>
          </a:stretch>
        </p:blipFill>
        <p:spPr>
          <a:xfrm>
            <a:off x="770839" y="4474159"/>
            <a:ext cx="241402" cy="241402"/>
          </a:xfrm>
          <a:prstGeom prst="rect">
            <a:avLst/>
          </a:prstGeom>
        </p:spPr>
      </p:pic>
      <p:sp>
        <p:nvSpPr>
          <p:cNvPr id="15" name="Text 9"/>
          <p:cNvSpPr txBox="1"/>
          <p:nvPr/>
        </p:nvSpPr>
        <p:spPr>
          <a:xfrm>
            <a:off x="1417320" y="4297680"/>
            <a:ext cx="10058400" cy="594360"/>
          </a:xfrm>
          <a:prstGeom prst="rect">
            <a:avLst/>
          </a:prstGeom>
          <a:noFill/>
          <a:ln/>
        </p:spPr>
        <p:txBody>
          <a:bodyPr wrap="square" lIns="0" tIns="0" rIns="0" bIns="0" rtlCol="0" anchor="ctr"/>
          <a:lstStyle/>
          <a:p>
            <a:pPr marL="0" indent="0">
              <a:buNone/>
            </a:pPr>
            <a:r>
              <a:rPr lang="en-US" sz="2000" dirty="0">
                <a:solidFill>
                  <a:srgbClr val="FFFFFF"/>
                </a:solidFill>
                <a:latin typeface="Calibri" pitchFamily="34" charset="0"/>
                <a:ea typeface="Calibri" pitchFamily="34" charset="-122"/>
                <a:cs typeface="Calibri" pitchFamily="34" charset="-120"/>
              </a:rPr>
              <a:t>The ICAO spelling alphabet supports accurate communication in business and tourism.</a:t>
            </a:r>
            <a:endParaRPr lang="en-US" sz="2000" dirty="0"/>
          </a:p>
        </p:txBody>
      </p:sp>
      <p:sp>
        <p:nvSpPr>
          <p:cNvPr id="16" name="Icon circle"/>
          <p:cNvSpPr/>
          <p:nvPr/>
        </p:nvSpPr>
        <p:spPr>
          <a:xfrm>
            <a:off x="640080" y="5120640"/>
            <a:ext cx="502920" cy="502920"/>
          </a:xfrm>
          <a:prstGeom prst="ellipse">
            <a:avLst/>
          </a:prstGeom>
          <a:solidFill>
            <a:srgbClr val="1A7F86"/>
          </a:solidFill>
          <a:ln w="12700">
            <a:solidFill>
              <a:srgbClr val="1A7F86"/>
            </a:solidFill>
            <a:prstDash val="solid"/>
          </a:ln>
        </p:spPr>
        <p:txBody>
          <a:bodyPr/>
          <a:lstStyle/>
          <a:p>
            <a:endParaRPr lang="el-GR"/>
          </a:p>
        </p:txBody>
      </p:sp>
      <p:pic>
        <p:nvPicPr>
          <p:cNvPr id="17" name="Icon" descr="preencoded.png"/>
          <p:cNvPicPr>
            <a:picLocks noChangeAspect="1"/>
          </p:cNvPicPr>
          <p:nvPr/>
        </p:nvPicPr>
        <p:blipFill>
          <a:blip r:embed="rId3"/>
          <a:stretch>
            <a:fillRect/>
          </a:stretch>
        </p:blipFill>
        <p:spPr>
          <a:xfrm>
            <a:off x="770839" y="5251399"/>
            <a:ext cx="241402" cy="241402"/>
          </a:xfrm>
          <a:prstGeom prst="rect">
            <a:avLst/>
          </a:prstGeom>
        </p:spPr>
      </p:pic>
      <p:sp>
        <p:nvSpPr>
          <p:cNvPr id="18" name="Text 11"/>
          <p:cNvSpPr txBox="1"/>
          <p:nvPr/>
        </p:nvSpPr>
        <p:spPr>
          <a:xfrm>
            <a:off x="1417320" y="5074920"/>
            <a:ext cx="10058400" cy="594360"/>
          </a:xfrm>
          <a:prstGeom prst="rect">
            <a:avLst/>
          </a:prstGeom>
          <a:noFill/>
          <a:ln/>
        </p:spPr>
        <p:txBody>
          <a:bodyPr wrap="square" lIns="0" tIns="0" rIns="0" bIns="0" rtlCol="0" anchor="ctr"/>
          <a:lstStyle/>
          <a:p>
            <a:pPr marL="0" indent="0">
              <a:buNone/>
            </a:pPr>
            <a:r>
              <a:rPr lang="en-US" sz="2000" dirty="0">
                <a:solidFill>
                  <a:srgbClr val="FFFFFF"/>
                </a:solidFill>
                <a:latin typeface="Calibri" pitchFamily="34" charset="0"/>
                <a:ea typeface="Calibri" pitchFamily="34" charset="-122"/>
                <a:cs typeface="Calibri" pitchFamily="34" charset="-120"/>
              </a:rPr>
              <a:t>Academic abbreviations (e.g., i.e., et al., cf.) are conventions worth knowing.</a:t>
            </a:r>
            <a:endParaRPr lang="en-US" sz="2000" dirty="0"/>
          </a:p>
        </p:txBody>
      </p:sp>
      <p:sp>
        <p:nvSpPr>
          <p:cNvPr id="19" name="Text 12"/>
          <p:cNvSpPr txBox="1"/>
          <p:nvPr/>
        </p:nvSpPr>
        <p:spPr>
          <a:xfrm>
            <a:off x="640080" y="5989320"/>
            <a:ext cx="10515600" cy="365760"/>
          </a:xfrm>
          <a:prstGeom prst="rect">
            <a:avLst/>
          </a:prstGeom>
          <a:noFill/>
          <a:ln/>
        </p:spPr>
        <p:txBody>
          <a:bodyPr wrap="square" lIns="0" tIns="0" rIns="0" bIns="0" rtlCol="0" anchor="t"/>
          <a:lstStyle/>
          <a:p>
            <a:pPr marL="0" indent="0">
              <a:buNone/>
            </a:pPr>
            <a:r>
              <a:rPr lang="en-US" sz="1700" i="1" dirty="0">
                <a:solidFill>
                  <a:srgbClr val="9FD3D0"/>
                </a:solidFill>
                <a:latin typeface="Calibri" pitchFamily="34" charset="0"/>
                <a:ea typeface="Calibri" pitchFamily="34" charset="-122"/>
                <a:cs typeface="Calibri" pitchFamily="34" charset="-120"/>
              </a:rPr>
              <a:t>Think about it: what is one communication skill you want to develop?</a:t>
            </a:r>
            <a:endParaRPr lang="en-US" sz="17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FD3D0"/>
                </a:solidFill>
                <a:latin typeface="Calibri"/>
                <a:ea typeface="Calibri"/>
                <a:cs typeface="Calibri"/>
              </a:defRPr>
            </a:lvl1pPr>
          </a:lstStyle>
          <a:p>
            <a:pPr algn="r"/>
            <a:fld id="{F7021451-1387-4CA6-816F-3879F97B5CBC}" type="slidenum">
              <a:rPr lang="en-US" b="0"/>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7589520" y="1508760"/>
            <a:ext cx="3840480" cy="3840480"/>
          </a:xfrm>
          <a:prstGeom prst="ellipse">
            <a:avLst/>
          </a:prstGeom>
          <a:solidFill>
            <a:srgbClr val="14525C"/>
          </a:solidFill>
          <a:ln w="12700">
            <a:solidFill>
              <a:srgbClr val="14525C"/>
            </a:solidFill>
            <a:prstDash val="solid"/>
          </a:ln>
        </p:spPr>
        <p:txBody>
          <a:bodyPr/>
          <a:lstStyle/>
          <a:p>
            <a:endParaRPr lang="el-GR"/>
          </a:p>
        </p:txBody>
      </p:sp>
      <p:sp>
        <p:nvSpPr>
          <p:cNvPr id="3" name="Shape 1"/>
          <p:cNvSpPr/>
          <p:nvPr/>
        </p:nvSpPr>
        <p:spPr>
          <a:xfrm>
            <a:off x="8229600" y="2148840"/>
            <a:ext cx="2560320" cy="2560320"/>
          </a:xfrm>
          <a:prstGeom prst="ellipse">
            <a:avLst/>
          </a:prstGeom>
          <a:solidFill>
            <a:srgbClr val="1A6670"/>
          </a:solidFill>
          <a:ln w="12700">
            <a:solidFill>
              <a:srgbClr val="1A6670"/>
            </a:solidFill>
            <a:prstDash val="solid"/>
          </a:ln>
        </p:spPr>
        <p:txBody>
          <a:bodyPr/>
          <a:lstStyle/>
          <a:p>
            <a:endParaRPr lang="el-GR"/>
          </a:p>
        </p:txBody>
      </p:sp>
      <p:pic>
        <p:nvPicPr>
          <p:cNvPr id="4" name="Image 0" descr="preencoded.png"/>
          <p:cNvPicPr>
            <a:picLocks noChangeAspect="1"/>
          </p:cNvPicPr>
          <p:nvPr/>
        </p:nvPicPr>
        <p:blipFill>
          <a:blip r:embed="rId3"/>
          <a:stretch>
            <a:fillRect/>
          </a:stretch>
        </p:blipFill>
        <p:spPr>
          <a:xfrm>
            <a:off x="9006840" y="2926080"/>
            <a:ext cx="1005840" cy="1005840"/>
          </a:xfrm>
          <a:prstGeom prst="rect">
            <a:avLst/>
          </a:prstGeom>
        </p:spPr>
      </p:pic>
      <p:sp>
        <p:nvSpPr>
          <p:cNvPr id="5" name="Text 2"/>
          <p:cNvSpPr txBox="1"/>
          <p:nvPr/>
        </p:nvSpPr>
        <p:spPr>
          <a:xfrm>
            <a:off x="640080" y="2194560"/>
            <a:ext cx="6400800" cy="365760"/>
          </a:xfrm>
          <a:prstGeom prst="rect">
            <a:avLst/>
          </a:prstGeom>
          <a:noFill/>
          <a:ln/>
        </p:spPr>
        <p:txBody>
          <a:bodyPr wrap="square" lIns="0" tIns="0" rIns="0" bIns="0" rtlCol="0" anchor="t"/>
          <a:lstStyle/>
          <a:p>
            <a:pPr marL="0" indent="0">
              <a:buNone/>
            </a:pPr>
            <a:r>
              <a:rPr lang="en-US" sz="1400" b="1" kern="0" spc="200" dirty="0">
                <a:solidFill>
                  <a:srgbClr val="F2B84B"/>
                </a:solidFill>
                <a:latin typeface="Calibri" pitchFamily="34" charset="0"/>
                <a:ea typeface="Calibri" pitchFamily="34" charset="-122"/>
                <a:cs typeface="Calibri" pitchFamily="34" charset="-120"/>
              </a:rPr>
              <a:t>COMING UP NEXT</a:t>
            </a:r>
            <a:endParaRPr lang="en-US" sz="1400" dirty="0"/>
          </a:p>
        </p:txBody>
      </p:sp>
      <p:sp>
        <p:nvSpPr>
          <p:cNvPr id="6" name="Text 3"/>
          <p:cNvSpPr txBox="1"/>
          <p:nvPr/>
        </p:nvSpPr>
        <p:spPr>
          <a:xfrm>
            <a:off x="640080" y="2651760"/>
            <a:ext cx="6400800" cy="1645920"/>
          </a:xfrm>
          <a:prstGeom prst="rect">
            <a:avLst/>
          </a:prstGeom>
          <a:noFill/>
          <a:ln/>
        </p:spPr>
        <p:txBody>
          <a:bodyPr wrap="square" lIns="0" tIns="0" rIns="0" bIns="0" rtlCol="0" anchor="t"/>
          <a:lstStyle/>
          <a:p>
            <a:pPr marL="0" indent="0">
              <a:buNone/>
            </a:pPr>
            <a:r>
              <a:rPr lang="en-US" sz="4000" b="1" dirty="0">
                <a:solidFill>
                  <a:srgbClr val="FFFFFF"/>
                </a:solidFill>
                <a:latin typeface="Cambria" pitchFamily="34" charset="0"/>
                <a:ea typeface="Cambria" pitchFamily="34" charset="-122"/>
                <a:cs typeface="Cambria" pitchFamily="34" charset="-120"/>
              </a:rPr>
              <a:t>General vs Business English</a:t>
            </a:r>
            <a:endParaRPr lang="en-US" sz="4000" dirty="0"/>
          </a:p>
        </p:txBody>
      </p:sp>
      <p:sp>
        <p:nvSpPr>
          <p:cNvPr id="7" name="Text 4"/>
          <p:cNvSpPr txBox="1"/>
          <p:nvPr/>
        </p:nvSpPr>
        <p:spPr>
          <a:xfrm>
            <a:off x="640080" y="4754880"/>
            <a:ext cx="5486400" cy="457200"/>
          </a:xfrm>
          <a:prstGeom prst="rect">
            <a:avLst/>
          </a:prstGeom>
          <a:noFill/>
          <a:ln/>
        </p:spPr>
        <p:txBody>
          <a:bodyPr wrap="square" lIns="0" tIns="0" rIns="0" bIns="0" rtlCol="0" anchor="t"/>
          <a:lstStyle/>
          <a:p>
            <a:pPr marL="0" indent="0">
              <a:buNone/>
            </a:pPr>
            <a:r>
              <a:rPr lang="en-US" sz="2200" dirty="0">
                <a:solidFill>
                  <a:srgbClr val="9FD3D0"/>
                </a:solidFill>
                <a:latin typeface="Calibri" pitchFamily="34" charset="0"/>
                <a:ea typeface="Calibri" pitchFamily="34" charset="-122"/>
                <a:cs typeface="Calibri" pitchFamily="34" charset="-120"/>
              </a:rPr>
              <a:t>Thank you!</a:t>
            </a:r>
            <a:endParaRPr lang="en-US" sz="2200" dirty="0"/>
          </a:p>
        </p:txBody>
      </p:sp>
      <p:sp>
        <p:nvSpPr>
          <p:cNvPr id="25" name="Slide Number Placeholder 0"/>
          <p:cNvSpPr>
            <a:spLocks noGrp="1"/>
          </p:cNvSpPr>
          <p:nvPr>
            <p:ph type="sldNum" sz="quarter" idx="4294967295"/>
          </p:nvPr>
        </p:nvSpPr>
        <p:spPr>
          <a:xfrm>
            <a:off x="11292840" y="6400800"/>
            <a:ext cx="5486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9FD3D0"/>
                </a:solidFill>
                <a:latin typeface="Calibri"/>
                <a:ea typeface="Calibri"/>
                <a:cs typeface="Calibri"/>
              </a:defRPr>
            </a:lvl1pPr>
          </a:lstStyle>
          <a:p>
            <a:pPr algn="r"/>
            <a:fld id="{F7021451-1387-4CA6-816F-3879F97B5CBC}" type="slidenum">
              <a:rPr lang="en-US" b="0"/>
              <a:t>31</a:t>
            </a:fld>
            <a:endParaRPr lang="en-US"/>
          </a:p>
        </p:txBody>
      </p:sp>
    </p:spTree>
  </p:cSld>
  <p:clrMapOvr>
    <a:masterClrMapping/>
  </p:clrMapOvr>
</p:sld>
</file>

<file path=ppt/theme/theme1.xml><?xml version="1.0" encoding="utf-8"?>
<a:theme xmlns:a="http://schemas.openxmlformats.org/drawingml/2006/main" name="English Without Borders">
  <a:themeElements>
    <a:clrScheme name="English Without Borders">
      <a:dk1>
        <a:srgbClr val="1F2A30"/>
      </a:dk1>
      <a:lt1>
        <a:srgbClr val="FFFFFF"/>
      </a:lt1>
      <a:dk2>
        <a:srgbClr val="0E3B43"/>
      </a:dk2>
      <a:lt2>
        <a:srgbClr val="EEF5F4"/>
      </a:lt2>
      <a:accent1>
        <a:srgbClr val="1A7F86"/>
      </a:accent1>
      <a:accent2>
        <a:srgbClr val="D9674A"/>
      </a:accent2>
      <a:accent3>
        <a:srgbClr val="F2B84B"/>
      </a:accent3>
      <a:accent4>
        <a:srgbClr val="3D5A80"/>
      </a:accent4>
      <a:accent5>
        <a:srgbClr val="81B29A"/>
      </a:accent5>
      <a:accent6>
        <a:srgbClr val="5E6E75"/>
      </a:accent6>
      <a:hlink>
        <a:srgbClr val="1A7F86"/>
      </a:hlink>
      <a:folHlink>
        <a:srgbClr val="3D5A80"/>
      </a:folHlink>
    </a:clrScheme>
    <a:fontScheme name="English Without Border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TotalTime>
  <Words>4231</Words>
  <Application>Microsoft Office PowerPoint</Application>
  <PresentationFormat>Ευρεία οθόνη</PresentationFormat>
  <Paragraphs>566</Paragraphs>
  <Slides>31</Slides>
  <Notes>30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31</vt:i4>
      </vt:variant>
    </vt:vector>
  </HeadingPairs>
  <TitlesOfParts>
    <vt:vector size="35" baseType="lpstr">
      <vt:lpstr>Arial</vt:lpstr>
      <vt:lpstr>Calibri</vt:lpstr>
      <vt:lpstr>Cambria</vt:lpstr>
      <vt:lpstr>English Without Borders</vt:lpstr>
      <vt:lpstr>Παρουσίαση του PowerPoint</vt:lpstr>
      <vt:lpstr>Our route for today</vt:lpstr>
      <vt:lpstr>Evi Kotti  kottievi@hmu.gr</vt:lpstr>
      <vt:lpstr>Getting to know each other</vt:lpstr>
      <vt:lpstr>Four ways of looking at English</vt:lpstr>
      <vt:lpstr>ELF: English as a Lingua Franca</vt:lpstr>
      <vt:lpstr>World Englishes: Kachru's three circles</vt:lpstr>
      <vt:lpstr>Where English is a first or second language</vt:lpstr>
      <vt:lpstr>Your international experience matters</vt:lpstr>
      <vt:lpstr>Effective English is more than correct grammar</vt:lpstr>
      <vt:lpstr>Mixed pairs: find common ground</vt:lpstr>
      <vt:lpstr>Example answers</vt:lpstr>
      <vt:lpstr>Example answers and useful phrases</vt:lpstr>
      <vt:lpstr>ESP: English for Specific Purposes</vt:lpstr>
      <vt:lpstr>EAP: English for Academic Purposes</vt:lpstr>
      <vt:lpstr>English in your future career</vt:lpstr>
      <vt:lpstr>ESP – The ICAO Spelling Alphabet Where is it useful?</vt:lpstr>
      <vt:lpstr>The ICAO spelling alphabet: A–Z</vt:lpstr>
      <vt:lpstr>Confirming a reservation</vt:lpstr>
      <vt:lpstr>Challenging real surnames</vt:lpstr>
      <vt:lpstr>Your turn: receptionist and guest</vt:lpstr>
      <vt:lpstr>EAP – Academic English abbreviations</vt:lpstr>
      <vt:lpstr>Match each abbreviation with its meaning</vt:lpstr>
      <vt:lpstr>Reference list: common abbreviations</vt:lpstr>
      <vt:lpstr>Fill in the correct abbreviation</vt:lpstr>
      <vt:lpstr>Fill in the correct abbreviation</vt:lpstr>
      <vt:lpstr>Παρουσίαση του PowerPoint</vt:lpstr>
      <vt:lpstr>Abbreviations across cultures</vt:lpstr>
      <vt:lpstr>Exit questions</vt:lpstr>
      <vt:lpstr>Παρουσίαση του PowerPoint</vt:lpstr>
      <vt:lpstr>Παρουσίαση του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 Without Borders</dc:title>
  <dc:subject>PptxGenJS Presentation</dc:subject>
  <dc:creator>Evi Kotti</dc:creator>
  <cp:lastModifiedBy>Paraskevi Kotti</cp:lastModifiedBy>
  <cp:revision>11</cp:revision>
  <dcterms:created xsi:type="dcterms:W3CDTF">2026-10-12T01:50:01Z</dcterms:created>
  <dcterms:modified xsi:type="dcterms:W3CDTF">2026-10-12T02:12:56Z</dcterms:modified>
</cp:coreProperties>
</file>