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25" r:id="rId3"/>
    <p:sldId id="284" r:id="rId4"/>
    <p:sldId id="257" r:id="rId5"/>
    <p:sldId id="274" r:id="rId6"/>
    <p:sldId id="271" r:id="rId7"/>
    <p:sldId id="258" r:id="rId8"/>
    <p:sldId id="285" r:id="rId9"/>
    <p:sldId id="281" r:id="rId10"/>
    <p:sldId id="259" r:id="rId11"/>
    <p:sldId id="283" r:id="rId12"/>
    <p:sldId id="286" r:id="rId13"/>
    <p:sldId id="291" r:id="rId14"/>
    <p:sldId id="287" r:id="rId15"/>
    <p:sldId id="304" r:id="rId16"/>
    <p:sldId id="302" r:id="rId17"/>
    <p:sldId id="288" r:id="rId18"/>
    <p:sldId id="289" r:id="rId19"/>
    <p:sldId id="327" r:id="rId20"/>
    <p:sldId id="328" r:id="rId21"/>
    <p:sldId id="329" r:id="rId22"/>
    <p:sldId id="290" r:id="rId23"/>
    <p:sldId id="306" r:id="rId24"/>
    <p:sldId id="308" r:id="rId25"/>
    <p:sldId id="309" r:id="rId26"/>
    <p:sldId id="294" r:id="rId27"/>
    <p:sldId id="293" r:id="rId28"/>
    <p:sldId id="295" r:id="rId29"/>
    <p:sldId id="296" r:id="rId30"/>
    <p:sldId id="310" r:id="rId31"/>
    <p:sldId id="312" r:id="rId32"/>
    <p:sldId id="307" r:id="rId33"/>
    <p:sldId id="313" r:id="rId34"/>
    <p:sldId id="314" r:id="rId35"/>
    <p:sldId id="315" r:id="rId36"/>
    <p:sldId id="318" r:id="rId37"/>
    <p:sldId id="319" r:id="rId38"/>
    <p:sldId id="317" r:id="rId39"/>
    <p:sldId id="323" r:id="rId40"/>
    <p:sldId id="322" r:id="rId41"/>
    <p:sldId id="320" r:id="rId42"/>
    <p:sldId id="272" r:id="rId43"/>
    <p:sldId id="275" r:id="rId44"/>
    <p:sldId id="276" r:id="rId45"/>
    <p:sldId id="277" r:id="rId46"/>
    <p:sldId id="279" r:id="rId47"/>
    <p:sldId id="280" r:id="rId48"/>
    <p:sldId id="263" r:id="rId49"/>
    <p:sldId id="32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88CE4B9-4D55-4B75-A8AB-2FBFA25FC059}">
          <p14:sldIdLst>
            <p14:sldId id="256"/>
            <p14:sldId id="325"/>
            <p14:sldId id="284"/>
            <p14:sldId id="257"/>
            <p14:sldId id="274"/>
            <p14:sldId id="271"/>
            <p14:sldId id="258"/>
            <p14:sldId id="285"/>
            <p14:sldId id="281"/>
            <p14:sldId id="259"/>
            <p14:sldId id="283"/>
            <p14:sldId id="286"/>
            <p14:sldId id="291"/>
            <p14:sldId id="287"/>
            <p14:sldId id="304"/>
            <p14:sldId id="302"/>
          </p14:sldIdLst>
        </p14:section>
        <p14:section name="Untitled Section" id="{18CA4731-35D6-4C25-9F0C-9D253A4A0DE0}">
          <p14:sldIdLst>
            <p14:sldId id="288"/>
            <p14:sldId id="289"/>
            <p14:sldId id="327"/>
            <p14:sldId id="328"/>
            <p14:sldId id="329"/>
            <p14:sldId id="290"/>
            <p14:sldId id="306"/>
            <p14:sldId id="308"/>
            <p14:sldId id="309"/>
            <p14:sldId id="294"/>
            <p14:sldId id="293"/>
            <p14:sldId id="295"/>
            <p14:sldId id="296"/>
            <p14:sldId id="310"/>
            <p14:sldId id="312"/>
            <p14:sldId id="307"/>
            <p14:sldId id="313"/>
            <p14:sldId id="314"/>
            <p14:sldId id="315"/>
            <p14:sldId id="318"/>
            <p14:sldId id="319"/>
            <p14:sldId id="317"/>
            <p14:sldId id="323"/>
            <p14:sldId id="322"/>
            <p14:sldId id="320"/>
            <p14:sldId id="272"/>
            <p14:sldId id="275"/>
            <p14:sldId id="276"/>
            <p14:sldId id="277"/>
            <p14:sldId id="279"/>
            <p14:sldId id="280"/>
            <p14:sldId id="263"/>
            <p14:sldId id="32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F29"/>
    <a:srgbClr val="6D13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135703-262F-42D4-9D45-9B3E62B2A730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B756822-57EA-4CF2-83FD-E93316E6DAD5}">
      <dgm:prSet custT="1"/>
      <dgm:spPr/>
      <dgm:t>
        <a:bodyPr/>
        <a:lstStyle/>
        <a:p>
          <a:r>
            <a:rPr lang="el-GR" sz="2400" b="1" dirty="0"/>
            <a:t>            </a:t>
          </a:r>
          <a:r>
            <a:rPr lang="en-US" sz="2400" b="1" u="sng" dirty="0"/>
            <a:t>Why do you need a CV?</a:t>
          </a:r>
        </a:p>
      </dgm:t>
    </dgm:pt>
    <dgm:pt modelId="{7974EEEC-5A8A-4685-BB4B-B92098480557}" type="parTrans" cxnId="{6152D573-92FB-417E-AB81-B38D5B1FBD1F}">
      <dgm:prSet/>
      <dgm:spPr/>
      <dgm:t>
        <a:bodyPr/>
        <a:lstStyle/>
        <a:p>
          <a:endParaRPr lang="en-US"/>
        </a:p>
      </dgm:t>
    </dgm:pt>
    <dgm:pt modelId="{FACB4D4E-8E1D-4590-AF42-971EF7C1E67B}" type="sibTrans" cxnId="{6152D573-92FB-417E-AB81-B38D5B1FBD1F}">
      <dgm:prSet/>
      <dgm:spPr/>
      <dgm:t>
        <a:bodyPr/>
        <a:lstStyle/>
        <a:p>
          <a:endParaRPr lang="en-US"/>
        </a:p>
      </dgm:t>
    </dgm:pt>
    <dgm:pt modelId="{1930D806-28D7-4664-8251-BC2FDE93D797}">
      <dgm:prSet/>
      <dgm:spPr/>
      <dgm:t>
        <a:bodyPr/>
        <a:lstStyle/>
        <a:p>
          <a:r>
            <a:rPr lang="el-GR" b="1" dirty="0"/>
            <a:t>1. </a:t>
          </a:r>
          <a:r>
            <a:rPr lang="en-GB" b="1" dirty="0"/>
            <a:t>Highlights</a:t>
          </a:r>
          <a:r>
            <a:rPr lang="en-GB" dirty="0"/>
            <a:t> your skills, education, experience</a:t>
          </a:r>
          <a:endParaRPr lang="en-US" dirty="0"/>
        </a:p>
      </dgm:t>
    </dgm:pt>
    <dgm:pt modelId="{F46FF274-EAF2-4010-A6E7-F7B0A92ED07D}" type="parTrans" cxnId="{4CB951A0-83AF-43CA-8A4D-CAC7580BC368}">
      <dgm:prSet/>
      <dgm:spPr/>
      <dgm:t>
        <a:bodyPr/>
        <a:lstStyle/>
        <a:p>
          <a:endParaRPr lang="en-US"/>
        </a:p>
      </dgm:t>
    </dgm:pt>
    <dgm:pt modelId="{8A7B2D79-A499-4161-8AD1-973FE6E50DB2}" type="sibTrans" cxnId="{4CB951A0-83AF-43CA-8A4D-CAC7580BC368}">
      <dgm:prSet/>
      <dgm:spPr/>
      <dgm:t>
        <a:bodyPr/>
        <a:lstStyle/>
        <a:p>
          <a:endParaRPr lang="en-US"/>
        </a:p>
      </dgm:t>
    </dgm:pt>
    <dgm:pt modelId="{F37D4CD5-B64B-472E-B702-D1B4F3FFBE17}">
      <dgm:prSet/>
      <dgm:spPr/>
      <dgm:t>
        <a:bodyPr/>
        <a:lstStyle/>
        <a:p>
          <a:r>
            <a:rPr lang="el-GR" dirty="0"/>
            <a:t>2. </a:t>
          </a:r>
          <a:r>
            <a:rPr lang="en-US" dirty="0"/>
            <a:t>Shows that you are a </a:t>
          </a:r>
          <a:r>
            <a:rPr lang="en-US" b="1" dirty="0"/>
            <a:t>good match </a:t>
          </a:r>
          <a:r>
            <a:rPr lang="en-US" dirty="0"/>
            <a:t>for the job</a:t>
          </a:r>
        </a:p>
      </dgm:t>
    </dgm:pt>
    <dgm:pt modelId="{77D0C3AD-FFA3-4F06-802C-E5AE3634D2D3}" type="parTrans" cxnId="{F427706A-370F-4857-A556-6415459164EB}">
      <dgm:prSet/>
      <dgm:spPr/>
      <dgm:t>
        <a:bodyPr/>
        <a:lstStyle/>
        <a:p>
          <a:endParaRPr lang="en-US"/>
        </a:p>
      </dgm:t>
    </dgm:pt>
    <dgm:pt modelId="{3DF0EF20-764A-4ED2-A8CE-E0C42B7E1737}" type="sibTrans" cxnId="{F427706A-370F-4857-A556-6415459164EB}">
      <dgm:prSet/>
      <dgm:spPr/>
      <dgm:t>
        <a:bodyPr/>
        <a:lstStyle/>
        <a:p>
          <a:endParaRPr lang="en-US"/>
        </a:p>
      </dgm:t>
    </dgm:pt>
    <dgm:pt modelId="{74556455-0836-4332-96A1-308BC9575F9B}">
      <dgm:prSet/>
      <dgm:spPr/>
      <dgm:t>
        <a:bodyPr/>
        <a:lstStyle/>
        <a:p>
          <a:r>
            <a:rPr lang="el-GR" dirty="0"/>
            <a:t>3. </a:t>
          </a:r>
          <a:r>
            <a:rPr lang="en-US" dirty="0"/>
            <a:t>Gets you </a:t>
          </a:r>
          <a:r>
            <a:rPr lang="en-US" b="1" dirty="0"/>
            <a:t>an interview </a:t>
          </a:r>
          <a:r>
            <a:rPr lang="en-US" dirty="0"/>
            <a:t>with the employer.</a:t>
          </a:r>
        </a:p>
      </dgm:t>
    </dgm:pt>
    <dgm:pt modelId="{026A1663-10E8-4FA8-A219-56E163130415}" type="parTrans" cxnId="{DE93E23A-FC2B-4603-B81C-3BDBFA40A7D5}">
      <dgm:prSet/>
      <dgm:spPr/>
      <dgm:t>
        <a:bodyPr/>
        <a:lstStyle/>
        <a:p>
          <a:endParaRPr lang="en-US"/>
        </a:p>
      </dgm:t>
    </dgm:pt>
    <dgm:pt modelId="{B1B9E3CE-2872-4879-A863-13C810CB6A61}" type="sibTrans" cxnId="{DE93E23A-FC2B-4603-B81C-3BDBFA40A7D5}">
      <dgm:prSet/>
      <dgm:spPr/>
      <dgm:t>
        <a:bodyPr/>
        <a:lstStyle/>
        <a:p>
          <a:endParaRPr lang="en-US"/>
        </a:p>
      </dgm:t>
    </dgm:pt>
    <dgm:pt modelId="{5B250947-800B-4EF3-8660-B542CCEF8D13}">
      <dgm:prSet/>
      <dgm:spPr/>
      <dgm:t>
        <a:bodyPr/>
        <a:lstStyle/>
        <a:p>
          <a:r>
            <a:rPr lang="en-US" b="1" dirty="0"/>
            <a:t>T</a:t>
          </a:r>
          <a:r>
            <a:rPr lang="el-GR" b="1" dirty="0"/>
            <a:t> </a:t>
          </a:r>
          <a:r>
            <a:rPr lang="en-US" b="1" dirty="0"/>
            <a:t>I</a:t>
          </a:r>
          <a:r>
            <a:rPr lang="el-GR" b="1" dirty="0"/>
            <a:t> </a:t>
          </a:r>
          <a:r>
            <a:rPr lang="en-US" b="1" dirty="0"/>
            <a:t>P</a:t>
          </a:r>
          <a:r>
            <a:rPr lang="el-GR" b="1" dirty="0"/>
            <a:t> </a:t>
          </a:r>
          <a:r>
            <a:rPr lang="en-US" b="1" dirty="0"/>
            <a:t>:</a:t>
          </a:r>
          <a:endParaRPr lang="en-US" dirty="0"/>
        </a:p>
      </dgm:t>
    </dgm:pt>
    <dgm:pt modelId="{EFCD964A-6D63-4F50-9968-3DC728ED28EA}" type="parTrans" cxnId="{62547C3E-EAF4-4C8B-8010-76403196FCF8}">
      <dgm:prSet/>
      <dgm:spPr/>
      <dgm:t>
        <a:bodyPr/>
        <a:lstStyle/>
        <a:p>
          <a:endParaRPr lang="en-US"/>
        </a:p>
      </dgm:t>
    </dgm:pt>
    <dgm:pt modelId="{9F3CD33A-7F5D-40F7-8E27-3BC60D00F905}" type="sibTrans" cxnId="{62547C3E-EAF4-4C8B-8010-76403196FCF8}">
      <dgm:prSet/>
      <dgm:spPr/>
      <dgm:t>
        <a:bodyPr/>
        <a:lstStyle/>
        <a:p>
          <a:endParaRPr lang="en-US"/>
        </a:p>
      </dgm:t>
    </dgm:pt>
    <dgm:pt modelId="{A07341F7-85F5-48A6-94C5-0477CA06C9BC}">
      <dgm:prSet custT="1"/>
      <dgm:spPr/>
      <dgm:t>
        <a:bodyPr/>
        <a:lstStyle/>
        <a:p>
          <a:r>
            <a:rPr lang="el-GR" sz="1700" dirty="0"/>
            <a:t>       </a:t>
          </a:r>
          <a:r>
            <a:rPr lang="en-GB" sz="1700" dirty="0"/>
            <a:t>Employers read many resumes from many different applicants. What they actually do is search for </a:t>
          </a:r>
          <a:r>
            <a:rPr lang="en-GB" sz="1700" b="1" dirty="0"/>
            <a:t>KEY WORDS</a:t>
          </a:r>
          <a:r>
            <a:rPr lang="en-GB" sz="1700" dirty="0"/>
            <a:t>.</a:t>
          </a:r>
          <a:endParaRPr lang="en-US" sz="1700" dirty="0"/>
        </a:p>
      </dgm:t>
    </dgm:pt>
    <dgm:pt modelId="{EFB9FCEE-1FD3-4A7D-BC51-9456FFAAB72C}" type="parTrans" cxnId="{BCD5ABB2-F2E2-45FE-BCA0-3DC3559F2A86}">
      <dgm:prSet/>
      <dgm:spPr/>
      <dgm:t>
        <a:bodyPr/>
        <a:lstStyle/>
        <a:p>
          <a:endParaRPr lang="en-US"/>
        </a:p>
      </dgm:t>
    </dgm:pt>
    <dgm:pt modelId="{F5D75D55-005B-4837-B728-EDC0D68BB24C}" type="sibTrans" cxnId="{BCD5ABB2-F2E2-45FE-BCA0-3DC3559F2A86}">
      <dgm:prSet/>
      <dgm:spPr/>
      <dgm:t>
        <a:bodyPr/>
        <a:lstStyle/>
        <a:p>
          <a:endParaRPr lang="en-US"/>
        </a:p>
      </dgm:t>
    </dgm:pt>
    <dgm:pt modelId="{3A9F9E15-4237-49B9-A7CC-58A62113867B}" type="pres">
      <dgm:prSet presAssocID="{17135703-262F-42D4-9D45-9B3E62B2A730}" presName="linear" presStyleCnt="0">
        <dgm:presLayoutVars>
          <dgm:animLvl val="lvl"/>
          <dgm:resizeHandles val="exact"/>
        </dgm:presLayoutVars>
      </dgm:prSet>
      <dgm:spPr/>
    </dgm:pt>
    <dgm:pt modelId="{AF070642-B3AB-449E-A69D-1B9656AC5091}" type="pres">
      <dgm:prSet presAssocID="{FB756822-57EA-4CF2-83FD-E93316E6DAD5}" presName="parentText" presStyleLbl="node1" presStyleIdx="0" presStyleCnt="6" custLinFactY="-8834" custLinFactNeighborX="-56323" custLinFactNeighborY="-100000">
        <dgm:presLayoutVars>
          <dgm:chMax val="0"/>
          <dgm:bulletEnabled val="1"/>
        </dgm:presLayoutVars>
      </dgm:prSet>
      <dgm:spPr/>
    </dgm:pt>
    <dgm:pt modelId="{E4B497E5-E73D-401C-9203-42AFE929BCF4}" type="pres">
      <dgm:prSet presAssocID="{FACB4D4E-8E1D-4590-AF42-971EF7C1E67B}" presName="spacer" presStyleCnt="0"/>
      <dgm:spPr/>
    </dgm:pt>
    <dgm:pt modelId="{ED2289F8-A50E-4784-B375-295F37303050}" type="pres">
      <dgm:prSet presAssocID="{1930D806-28D7-4664-8251-BC2FDE93D797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E5359E61-5ACD-41CA-AA4D-1D5BFE922C87}" type="pres">
      <dgm:prSet presAssocID="{8A7B2D79-A499-4161-8AD1-973FE6E50DB2}" presName="spacer" presStyleCnt="0"/>
      <dgm:spPr/>
    </dgm:pt>
    <dgm:pt modelId="{A2A58BBE-E3BC-4B0D-BDB2-76BFB1B41863}" type="pres">
      <dgm:prSet presAssocID="{F37D4CD5-B64B-472E-B702-D1B4F3FFBE1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D8506FD-2724-439E-98FB-80E9C707F71F}" type="pres">
      <dgm:prSet presAssocID="{3DF0EF20-764A-4ED2-A8CE-E0C42B7E1737}" presName="spacer" presStyleCnt="0"/>
      <dgm:spPr/>
    </dgm:pt>
    <dgm:pt modelId="{919896C3-F911-4DC7-89B9-44A4F7A1645E}" type="pres">
      <dgm:prSet presAssocID="{74556455-0836-4332-96A1-308BC9575F9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1DFEAB5-F3FA-4619-BF26-C790AA45484F}" type="pres">
      <dgm:prSet presAssocID="{B1B9E3CE-2872-4879-A863-13C810CB6A61}" presName="spacer" presStyleCnt="0"/>
      <dgm:spPr/>
    </dgm:pt>
    <dgm:pt modelId="{C5679622-2C4F-42D0-B627-2A2ACDC46DA9}" type="pres">
      <dgm:prSet presAssocID="{5B250947-800B-4EF3-8660-B542CCEF8D13}" presName="parentText" presStyleLbl="node1" presStyleIdx="4" presStyleCnt="6" custLinFactY="2502" custLinFactNeighborX="-4882" custLinFactNeighborY="100000">
        <dgm:presLayoutVars>
          <dgm:chMax val="0"/>
          <dgm:bulletEnabled val="1"/>
        </dgm:presLayoutVars>
      </dgm:prSet>
      <dgm:spPr/>
    </dgm:pt>
    <dgm:pt modelId="{4E9FA9E6-7620-440A-8683-3C90F21D297F}" type="pres">
      <dgm:prSet presAssocID="{9F3CD33A-7F5D-40F7-8E27-3BC60D00F905}" presName="spacer" presStyleCnt="0"/>
      <dgm:spPr/>
    </dgm:pt>
    <dgm:pt modelId="{9763B7D0-F5A9-4AF9-BFC8-1CF70BD0877B}" type="pres">
      <dgm:prSet presAssocID="{A07341F7-85F5-48A6-94C5-0477CA06C9B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A6368004-D916-4C32-880C-2C0AEA28828C}" type="presOf" srcId="{A07341F7-85F5-48A6-94C5-0477CA06C9BC}" destId="{9763B7D0-F5A9-4AF9-BFC8-1CF70BD0877B}" srcOrd="0" destOrd="0" presId="urn:microsoft.com/office/officeart/2005/8/layout/vList2"/>
    <dgm:cxn modelId="{DE93E23A-FC2B-4603-B81C-3BDBFA40A7D5}" srcId="{17135703-262F-42D4-9D45-9B3E62B2A730}" destId="{74556455-0836-4332-96A1-308BC9575F9B}" srcOrd="3" destOrd="0" parTransId="{026A1663-10E8-4FA8-A219-56E163130415}" sibTransId="{B1B9E3CE-2872-4879-A863-13C810CB6A61}"/>
    <dgm:cxn modelId="{62547C3E-EAF4-4C8B-8010-76403196FCF8}" srcId="{17135703-262F-42D4-9D45-9B3E62B2A730}" destId="{5B250947-800B-4EF3-8660-B542CCEF8D13}" srcOrd="4" destOrd="0" parTransId="{EFCD964A-6D63-4F50-9968-3DC728ED28EA}" sibTransId="{9F3CD33A-7F5D-40F7-8E27-3BC60D00F905}"/>
    <dgm:cxn modelId="{F427706A-370F-4857-A556-6415459164EB}" srcId="{17135703-262F-42D4-9D45-9B3E62B2A730}" destId="{F37D4CD5-B64B-472E-B702-D1B4F3FFBE17}" srcOrd="2" destOrd="0" parTransId="{77D0C3AD-FFA3-4F06-802C-E5AE3634D2D3}" sibTransId="{3DF0EF20-764A-4ED2-A8CE-E0C42B7E1737}"/>
    <dgm:cxn modelId="{0C11C44A-1CCA-4F72-A74E-B54798B0FD69}" type="presOf" srcId="{FB756822-57EA-4CF2-83FD-E93316E6DAD5}" destId="{AF070642-B3AB-449E-A69D-1B9656AC5091}" srcOrd="0" destOrd="0" presId="urn:microsoft.com/office/officeart/2005/8/layout/vList2"/>
    <dgm:cxn modelId="{6152D573-92FB-417E-AB81-B38D5B1FBD1F}" srcId="{17135703-262F-42D4-9D45-9B3E62B2A730}" destId="{FB756822-57EA-4CF2-83FD-E93316E6DAD5}" srcOrd="0" destOrd="0" parTransId="{7974EEEC-5A8A-4685-BB4B-B92098480557}" sibTransId="{FACB4D4E-8E1D-4590-AF42-971EF7C1E67B}"/>
    <dgm:cxn modelId="{1E43AB7E-A191-4DFD-B510-87D17A5C82B8}" type="presOf" srcId="{1930D806-28D7-4664-8251-BC2FDE93D797}" destId="{ED2289F8-A50E-4784-B375-295F37303050}" srcOrd="0" destOrd="0" presId="urn:microsoft.com/office/officeart/2005/8/layout/vList2"/>
    <dgm:cxn modelId="{4CB951A0-83AF-43CA-8A4D-CAC7580BC368}" srcId="{17135703-262F-42D4-9D45-9B3E62B2A730}" destId="{1930D806-28D7-4664-8251-BC2FDE93D797}" srcOrd="1" destOrd="0" parTransId="{F46FF274-EAF2-4010-A6E7-F7B0A92ED07D}" sibTransId="{8A7B2D79-A499-4161-8AD1-973FE6E50DB2}"/>
    <dgm:cxn modelId="{2D3625AB-EF6E-400F-BA5D-88D533D4F227}" type="presOf" srcId="{17135703-262F-42D4-9D45-9B3E62B2A730}" destId="{3A9F9E15-4237-49B9-A7CC-58A62113867B}" srcOrd="0" destOrd="0" presId="urn:microsoft.com/office/officeart/2005/8/layout/vList2"/>
    <dgm:cxn modelId="{BCD5ABB2-F2E2-45FE-BCA0-3DC3559F2A86}" srcId="{17135703-262F-42D4-9D45-9B3E62B2A730}" destId="{A07341F7-85F5-48A6-94C5-0477CA06C9BC}" srcOrd="5" destOrd="0" parTransId="{EFB9FCEE-1FD3-4A7D-BC51-9456FFAAB72C}" sibTransId="{F5D75D55-005B-4837-B728-EDC0D68BB24C}"/>
    <dgm:cxn modelId="{D7E9E7B9-1E04-43E7-A62C-05B33EA70078}" type="presOf" srcId="{F37D4CD5-B64B-472E-B702-D1B4F3FFBE17}" destId="{A2A58BBE-E3BC-4B0D-BDB2-76BFB1B41863}" srcOrd="0" destOrd="0" presId="urn:microsoft.com/office/officeart/2005/8/layout/vList2"/>
    <dgm:cxn modelId="{41FDD5F4-0A5C-4777-9FC5-DB6D2E47D348}" type="presOf" srcId="{74556455-0836-4332-96A1-308BC9575F9B}" destId="{919896C3-F911-4DC7-89B9-44A4F7A1645E}" srcOrd="0" destOrd="0" presId="urn:microsoft.com/office/officeart/2005/8/layout/vList2"/>
    <dgm:cxn modelId="{0253D8FE-D81C-4FE0-80C7-B817AEB9B426}" type="presOf" srcId="{5B250947-800B-4EF3-8660-B542CCEF8D13}" destId="{C5679622-2C4F-42D0-B627-2A2ACDC46DA9}" srcOrd="0" destOrd="0" presId="urn:microsoft.com/office/officeart/2005/8/layout/vList2"/>
    <dgm:cxn modelId="{FBA8C0FE-B705-4EB1-8468-95DF217634C9}" type="presParOf" srcId="{3A9F9E15-4237-49B9-A7CC-58A62113867B}" destId="{AF070642-B3AB-449E-A69D-1B9656AC5091}" srcOrd="0" destOrd="0" presId="urn:microsoft.com/office/officeart/2005/8/layout/vList2"/>
    <dgm:cxn modelId="{71F444CE-E6F4-45CF-A064-C194007F4988}" type="presParOf" srcId="{3A9F9E15-4237-49B9-A7CC-58A62113867B}" destId="{E4B497E5-E73D-401C-9203-42AFE929BCF4}" srcOrd="1" destOrd="0" presId="urn:microsoft.com/office/officeart/2005/8/layout/vList2"/>
    <dgm:cxn modelId="{06F6E093-12E6-441D-BD8D-6C0E75DBB639}" type="presParOf" srcId="{3A9F9E15-4237-49B9-A7CC-58A62113867B}" destId="{ED2289F8-A50E-4784-B375-295F37303050}" srcOrd="2" destOrd="0" presId="urn:microsoft.com/office/officeart/2005/8/layout/vList2"/>
    <dgm:cxn modelId="{6C111D1A-E37B-42FD-815D-05671C684439}" type="presParOf" srcId="{3A9F9E15-4237-49B9-A7CC-58A62113867B}" destId="{E5359E61-5ACD-41CA-AA4D-1D5BFE922C87}" srcOrd="3" destOrd="0" presId="urn:microsoft.com/office/officeart/2005/8/layout/vList2"/>
    <dgm:cxn modelId="{C4546201-E95A-4BD7-B23B-F921EFEFE9B5}" type="presParOf" srcId="{3A9F9E15-4237-49B9-A7CC-58A62113867B}" destId="{A2A58BBE-E3BC-4B0D-BDB2-76BFB1B41863}" srcOrd="4" destOrd="0" presId="urn:microsoft.com/office/officeart/2005/8/layout/vList2"/>
    <dgm:cxn modelId="{122C3356-3DB0-41BE-9355-406ACFD09F27}" type="presParOf" srcId="{3A9F9E15-4237-49B9-A7CC-58A62113867B}" destId="{6D8506FD-2724-439E-98FB-80E9C707F71F}" srcOrd="5" destOrd="0" presId="urn:microsoft.com/office/officeart/2005/8/layout/vList2"/>
    <dgm:cxn modelId="{1DCC7323-4332-464A-B5CF-C6FE0771D92C}" type="presParOf" srcId="{3A9F9E15-4237-49B9-A7CC-58A62113867B}" destId="{919896C3-F911-4DC7-89B9-44A4F7A1645E}" srcOrd="6" destOrd="0" presId="urn:microsoft.com/office/officeart/2005/8/layout/vList2"/>
    <dgm:cxn modelId="{0D05E1B5-ED16-4477-B2A1-B742F522A347}" type="presParOf" srcId="{3A9F9E15-4237-49B9-A7CC-58A62113867B}" destId="{51DFEAB5-F3FA-4619-BF26-C790AA45484F}" srcOrd="7" destOrd="0" presId="urn:microsoft.com/office/officeart/2005/8/layout/vList2"/>
    <dgm:cxn modelId="{1B2F79E5-3DB8-4B6F-BFE4-022F09492C3B}" type="presParOf" srcId="{3A9F9E15-4237-49B9-A7CC-58A62113867B}" destId="{C5679622-2C4F-42D0-B627-2A2ACDC46DA9}" srcOrd="8" destOrd="0" presId="urn:microsoft.com/office/officeart/2005/8/layout/vList2"/>
    <dgm:cxn modelId="{0804A265-F30B-4A8E-9D96-B4147E78060F}" type="presParOf" srcId="{3A9F9E15-4237-49B9-A7CC-58A62113867B}" destId="{4E9FA9E6-7620-440A-8683-3C90F21D297F}" srcOrd="9" destOrd="0" presId="urn:microsoft.com/office/officeart/2005/8/layout/vList2"/>
    <dgm:cxn modelId="{351ADF79-9C47-4F84-B7E7-6C20F15C24D2}" type="presParOf" srcId="{3A9F9E15-4237-49B9-A7CC-58A62113867B}" destId="{9763B7D0-F5A9-4AF9-BFC8-1CF70BD0877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3C9937-B686-4AB0-B055-6A04F91C68DF}" type="doc">
      <dgm:prSet loTypeId="urn:microsoft.com/office/officeart/2005/8/layout/matrix3" loCatId="matrix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1EA2BC-8E01-4FFA-A03B-E6E7F1A31823}">
      <dgm:prSet custT="1"/>
      <dgm:spPr/>
      <dgm:t>
        <a:bodyPr/>
        <a:lstStyle/>
        <a:p>
          <a:r>
            <a:rPr lang="en-GB" sz="2400" b="1" i="0" dirty="0"/>
            <a:t>A. EUROPASS</a:t>
          </a:r>
          <a:endParaRPr lang="en-US" sz="2400" dirty="0"/>
        </a:p>
      </dgm:t>
    </dgm:pt>
    <dgm:pt modelId="{ADD5717E-E570-4F50-8622-4DBA85433149}" type="parTrans" cxnId="{EA1291B3-8610-42FE-BC7B-9B0B7A4E6778}">
      <dgm:prSet/>
      <dgm:spPr/>
      <dgm:t>
        <a:bodyPr/>
        <a:lstStyle/>
        <a:p>
          <a:endParaRPr lang="en-US"/>
        </a:p>
      </dgm:t>
    </dgm:pt>
    <dgm:pt modelId="{BE8825FC-F619-432A-88B8-89BCDAB19761}" type="sibTrans" cxnId="{EA1291B3-8610-42FE-BC7B-9B0B7A4E6778}">
      <dgm:prSet/>
      <dgm:spPr/>
      <dgm:t>
        <a:bodyPr/>
        <a:lstStyle/>
        <a:p>
          <a:endParaRPr lang="en-US"/>
        </a:p>
      </dgm:t>
    </dgm:pt>
    <dgm:pt modelId="{26E15D95-5109-4083-AF74-35100D334813}">
      <dgm:prSet custT="1"/>
      <dgm:spPr/>
      <dgm:t>
        <a:bodyPr/>
        <a:lstStyle/>
        <a:p>
          <a:r>
            <a:rPr lang="en-GB" sz="2000" b="1" i="0" dirty="0"/>
            <a:t>B. CHRONOLO-</a:t>
          </a:r>
        </a:p>
        <a:p>
          <a:r>
            <a:rPr lang="en-GB" sz="2000" b="1" i="0" dirty="0"/>
            <a:t>GICAL CV</a:t>
          </a:r>
          <a:endParaRPr lang="en-US" sz="2000" dirty="0"/>
        </a:p>
      </dgm:t>
    </dgm:pt>
    <dgm:pt modelId="{C09EB91F-F34E-4581-8542-E27C4F73D758}" type="parTrans" cxnId="{DB6F15E1-E8ED-4D14-ADE9-2D35887583A7}">
      <dgm:prSet/>
      <dgm:spPr/>
      <dgm:t>
        <a:bodyPr/>
        <a:lstStyle/>
        <a:p>
          <a:endParaRPr lang="en-US"/>
        </a:p>
      </dgm:t>
    </dgm:pt>
    <dgm:pt modelId="{C0B9CDD7-AEA9-473B-A982-4D8857B36BBB}" type="sibTrans" cxnId="{DB6F15E1-E8ED-4D14-ADE9-2D35887583A7}">
      <dgm:prSet/>
      <dgm:spPr/>
      <dgm:t>
        <a:bodyPr/>
        <a:lstStyle/>
        <a:p>
          <a:endParaRPr lang="en-US"/>
        </a:p>
      </dgm:t>
    </dgm:pt>
    <dgm:pt modelId="{0BDE34AB-6BA4-4D79-AAF5-C6B52A1134CE}">
      <dgm:prSet/>
      <dgm:spPr/>
      <dgm:t>
        <a:bodyPr/>
        <a:lstStyle/>
        <a:p>
          <a:r>
            <a:rPr lang="en-GB" b="1" i="0" dirty="0"/>
            <a:t>C.FUCTIONAL CV</a:t>
          </a:r>
          <a:endParaRPr lang="en-US" dirty="0"/>
        </a:p>
      </dgm:t>
    </dgm:pt>
    <dgm:pt modelId="{03AE2EF7-29EC-46C2-9B06-18DE9E0FDCF0}" type="parTrans" cxnId="{3C2234A0-B650-47B5-B23F-B212673A272A}">
      <dgm:prSet/>
      <dgm:spPr/>
      <dgm:t>
        <a:bodyPr/>
        <a:lstStyle/>
        <a:p>
          <a:endParaRPr lang="en-US"/>
        </a:p>
      </dgm:t>
    </dgm:pt>
    <dgm:pt modelId="{9B7CEF0A-B6A8-4716-A6F0-DBB907DF5F51}" type="sibTrans" cxnId="{3C2234A0-B650-47B5-B23F-B212673A272A}">
      <dgm:prSet/>
      <dgm:spPr/>
      <dgm:t>
        <a:bodyPr/>
        <a:lstStyle/>
        <a:p>
          <a:endParaRPr lang="en-US"/>
        </a:p>
      </dgm:t>
    </dgm:pt>
    <dgm:pt modelId="{9B0C70B8-5639-4CFA-BAD5-F2B9EA031D1D}">
      <dgm:prSet custT="1"/>
      <dgm:spPr/>
      <dgm:t>
        <a:bodyPr/>
        <a:lstStyle/>
        <a:p>
          <a:r>
            <a:rPr lang="en-GB" sz="2200" b="1" i="0" dirty="0"/>
            <a:t>D. VIDEO CV</a:t>
          </a:r>
          <a:endParaRPr lang="en-US" sz="2200" dirty="0"/>
        </a:p>
      </dgm:t>
    </dgm:pt>
    <dgm:pt modelId="{E52B0E73-21BC-4B17-90E0-F02967FDAA9D}" type="parTrans" cxnId="{E389814C-9C39-4BF4-A7A7-451685E0F627}">
      <dgm:prSet/>
      <dgm:spPr/>
      <dgm:t>
        <a:bodyPr/>
        <a:lstStyle/>
        <a:p>
          <a:endParaRPr lang="en-US"/>
        </a:p>
      </dgm:t>
    </dgm:pt>
    <dgm:pt modelId="{3D2D0127-D0F2-42C7-BFA4-D38132BC7E1D}" type="sibTrans" cxnId="{E389814C-9C39-4BF4-A7A7-451685E0F627}">
      <dgm:prSet/>
      <dgm:spPr/>
      <dgm:t>
        <a:bodyPr/>
        <a:lstStyle/>
        <a:p>
          <a:endParaRPr lang="en-US"/>
        </a:p>
      </dgm:t>
    </dgm:pt>
    <dgm:pt modelId="{5D30A2F4-4668-4DA0-B158-5772E83AE367}" type="pres">
      <dgm:prSet presAssocID="{FB3C9937-B686-4AB0-B055-6A04F91C68DF}" presName="matrix" presStyleCnt="0">
        <dgm:presLayoutVars>
          <dgm:chMax val="1"/>
          <dgm:dir/>
          <dgm:resizeHandles val="exact"/>
        </dgm:presLayoutVars>
      </dgm:prSet>
      <dgm:spPr/>
    </dgm:pt>
    <dgm:pt modelId="{BF8ABACF-F4A8-4138-A492-9F1B871FE8AA}" type="pres">
      <dgm:prSet presAssocID="{FB3C9937-B686-4AB0-B055-6A04F91C68DF}" presName="diamond" presStyleLbl="bgShp" presStyleIdx="0" presStyleCnt="1"/>
      <dgm:spPr/>
    </dgm:pt>
    <dgm:pt modelId="{41B00012-1A67-46DA-814B-32103315B105}" type="pres">
      <dgm:prSet presAssocID="{FB3C9937-B686-4AB0-B055-6A04F91C68D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4BC161F-8C0C-461D-BCCE-AAAA9F0DB519}" type="pres">
      <dgm:prSet presAssocID="{FB3C9937-B686-4AB0-B055-6A04F91C68D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E1BF6A1-EF15-4DB2-A0DC-8FA584875B35}" type="pres">
      <dgm:prSet presAssocID="{FB3C9937-B686-4AB0-B055-6A04F91C68D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CCCFA2E-5FE6-4A0A-B183-F2A50F305466}" type="pres">
      <dgm:prSet presAssocID="{FB3C9937-B686-4AB0-B055-6A04F91C68D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D24EE33-688C-4249-9A94-E986A89AF61B}" type="presOf" srcId="{0BDE34AB-6BA4-4D79-AAF5-C6B52A1134CE}" destId="{DE1BF6A1-EF15-4DB2-A0DC-8FA584875B35}" srcOrd="0" destOrd="0" presId="urn:microsoft.com/office/officeart/2005/8/layout/matrix3"/>
    <dgm:cxn modelId="{6D5FF835-528E-4FCF-A43C-05E1E04FAA09}" type="presOf" srcId="{9B0C70B8-5639-4CFA-BAD5-F2B9EA031D1D}" destId="{DCCCFA2E-5FE6-4A0A-B183-F2A50F305466}" srcOrd="0" destOrd="0" presId="urn:microsoft.com/office/officeart/2005/8/layout/matrix3"/>
    <dgm:cxn modelId="{CE0FDD3B-2189-412D-901F-5A8839B0774A}" type="presOf" srcId="{26E15D95-5109-4083-AF74-35100D334813}" destId="{14BC161F-8C0C-461D-BCCE-AAAA9F0DB519}" srcOrd="0" destOrd="0" presId="urn:microsoft.com/office/officeart/2005/8/layout/matrix3"/>
    <dgm:cxn modelId="{E389814C-9C39-4BF4-A7A7-451685E0F627}" srcId="{FB3C9937-B686-4AB0-B055-6A04F91C68DF}" destId="{9B0C70B8-5639-4CFA-BAD5-F2B9EA031D1D}" srcOrd="3" destOrd="0" parTransId="{E52B0E73-21BC-4B17-90E0-F02967FDAA9D}" sibTransId="{3D2D0127-D0F2-42C7-BFA4-D38132BC7E1D}"/>
    <dgm:cxn modelId="{8A90947A-623C-407A-BBCD-63460C86FFE1}" type="presOf" srcId="{B81EA2BC-8E01-4FFA-A03B-E6E7F1A31823}" destId="{41B00012-1A67-46DA-814B-32103315B105}" srcOrd="0" destOrd="0" presId="urn:microsoft.com/office/officeart/2005/8/layout/matrix3"/>
    <dgm:cxn modelId="{64010C84-6EED-4145-A7E4-A0431F293CF0}" type="presOf" srcId="{FB3C9937-B686-4AB0-B055-6A04F91C68DF}" destId="{5D30A2F4-4668-4DA0-B158-5772E83AE367}" srcOrd="0" destOrd="0" presId="urn:microsoft.com/office/officeart/2005/8/layout/matrix3"/>
    <dgm:cxn modelId="{3C2234A0-B650-47B5-B23F-B212673A272A}" srcId="{FB3C9937-B686-4AB0-B055-6A04F91C68DF}" destId="{0BDE34AB-6BA4-4D79-AAF5-C6B52A1134CE}" srcOrd="2" destOrd="0" parTransId="{03AE2EF7-29EC-46C2-9B06-18DE9E0FDCF0}" sibTransId="{9B7CEF0A-B6A8-4716-A6F0-DBB907DF5F51}"/>
    <dgm:cxn modelId="{EA1291B3-8610-42FE-BC7B-9B0B7A4E6778}" srcId="{FB3C9937-B686-4AB0-B055-6A04F91C68DF}" destId="{B81EA2BC-8E01-4FFA-A03B-E6E7F1A31823}" srcOrd="0" destOrd="0" parTransId="{ADD5717E-E570-4F50-8622-4DBA85433149}" sibTransId="{BE8825FC-F619-432A-88B8-89BCDAB19761}"/>
    <dgm:cxn modelId="{DB6F15E1-E8ED-4D14-ADE9-2D35887583A7}" srcId="{FB3C9937-B686-4AB0-B055-6A04F91C68DF}" destId="{26E15D95-5109-4083-AF74-35100D334813}" srcOrd="1" destOrd="0" parTransId="{C09EB91F-F34E-4581-8542-E27C4F73D758}" sibTransId="{C0B9CDD7-AEA9-473B-A982-4D8857B36BBB}"/>
    <dgm:cxn modelId="{9E5F87B9-431C-4FA9-BD2B-18A20E6674B8}" type="presParOf" srcId="{5D30A2F4-4668-4DA0-B158-5772E83AE367}" destId="{BF8ABACF-F4A8-4138-A492-9F1B871FE8AA}" srcOrd="0" destOrd="0" presId="urn:microsoft.com/office/officeart/2005/8/layout/matrix3"/>
    <dgm:cxn modelId="{7D2A3230-AB9E-4059-8086-F5BC9506AD11}" type="presParOf" srcId="{5D30A2F4-4668-4DA0-B158-5772E83AE367}" destId="{41B00012-1A67-46DA-814B-32103315B105}" srcOrd="1" destOrd="0" presId="urn:microsoft.com/office/officeart/2005/8/layout/matrix3"/>
    <dgm:cxn modelId="{36941386-49FD-45E6-BCBE-4C66803EACC8}" type="presParOf" srcId="{5D30A2F4-4668-4DA0-B158-5772E83AE367}" destId="{14BC161F-8C0C-461D-BCCE-AAAA9F0DB519}" srcOrd="2" destOrd="0" presId="urn:microsoft.com/office/officeart/2005/8/layout/matrix3"/>
    <dgm:cxn modelId="{9675081A-AE34-48CE-AFD6-1F536B948DD9}" type="presParOf" srcId="{5D30A2F4-4668-4DA0-B158-5772E83AE367}" destId="{DE1BF6A1-EF15-4DB2-A0DC-8FA584875B35}" srcOrd="3" destOrd="0" presId="urn:microsoft.com/office/officeart/2005/8/layout/matrix3"/>
    <dgm:cxn modelId="{E42A946B-56DF-494F-9BBB-1FC468B6073B}" type="presParOf" srcId="{5D30A2F4-4668-4DA0-B158-5772E83AE367}" destId="{DCCCFA2E-5FE6-4A0A-B183-F2A50F30546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3FD74E-1317-49EC-875F-E9A6F7AA7E6A}" type="doc">
      <dgm:prSet loTypeId="urn:microsoft.com/office/officeart/2005/8/layout/vProcess5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D9F2DD8-3037-4C0D-870F-2479D8082F46}">
      <dgm:prSet custT="1"/>
      <dgm:spPr/>
      <dgm:t>
        <a:bodyPr/>
        <a:lstStyle/>
        <a:p>
          <a:r>
            <a:rPr lang="en-GB" sz="1800" b="1" dirty="0"/>
            <a:t>A. </a:t>
          </a:r>
          <a:r>
            <a:rPr lang="en-GB" sz="2000" b="1" dirty="0"/>
            <a:t>Header</a:t>
          </a:r>
          <a:r>
            <a:rPr lang="en-GB" sz="1800" dirty="0"/>
            <a:t> </a:t>
          </a:r>
          <a:r>
            <a:rPr lang="en-GB" sz="1800" b="0" i="1" dirty="0"/>
            <a:t>(Name &amp; Contact  details) </a:t>
          </a:r>
          <a:endParaRPr lang="en-US" sz="1800" b="0" i="1" dirty="0"/>
        </a:p>
      </dgm:t>
    </dgm:pt>
    <dgm:pt modelId="{63A06E1C-4B63-48DB-AD84-D845A13CD379}" type="parTrans" cxnId="{38E85501-9E53-4702-9A45-BCC836F39FD6}">
      <dgm:prSet/>
      <dgm:spPr/>
      <dgm:t>
        <a:bodyPr/>
        <a:lstStyle/>
        <a:p>
          <a:endParaRPr lang="en-US"/>
        </a:p>
      </dgm:t>
    </dgm:pt>
    <dgm:pt modelId="{0C8773A4-AC5D-4DB6-9E54-35510A2962DE}" type="sibTrans" cxnId="{38E85501-9E53-4702-9A45-BCC836F39FD6}">
      <dgm:prSet/>
      <dgm:spPr/>
      <dgm:t>
        <a:bodyPr/>
        <a:lstStyle/>
        <a:p>
          <a:endParaRPr lang="en-US"/>
        </a:p>
      </dgm:t>
    </dgm:pt>
    <dgm:pt modelId="{2F715C45-EAEC-493D-B741-41A7064E7FC6}">
      <dgm:prSet custT="1"/>
      <dgm:spPr/>
      <dgm:t>
        <a:bodyPr/>
        <a:lstStyle/>
        <a:p>
          <a:r>
            <a:rPr lang="en-GB" sz="1800" b="1" dirty="0"/>
            <a:t>B. </a:t>
          </a:r>
          <a:r>
            <a:rPr lang="en-GB" sz="2000" b="1" dirty="0"/>
            <a:t>Headline</a:t>
          </a:r>
          <a:r>
            <a:rPr lang="en-GB" sz="1800" dirty="0"/>
            <a:t> </a:t>
          </a:r>
          <a:r>
            <a:rPr lang="el-GR" sz="1800" dirty="0"/>
            <a:t>/</a:t>
          </a:r>
          <a:r>
            <a:rPr lang="en-GB" sz="1800" dirty="0"/>
            <a:t> </a:t>
          </a:r>
          <a:r>
            <a:rPr lang="en-GB" sz="2000" b="1" dirty="0"/>
            <a:t>Summary</a:t>
          </a:r>
          <a:r>
            <a:rPr lang="en-GB" sz="1800" dirty="0"/>
            <a:t> </a:t>
          </a:r>
          <a:r>
            <a:rPr lang="en-GB" sz="1800" i="1" dirty="0"/>
            <a:t>[Personal profile or career objectives]</a:t>
          </a:r>
          <a:endParaRPr lang="en-US" sz="1800" dirty="0"/>
        </a:p>
      </dgm:t>
    </dgm:pt>
    <dgm:pt modelId="{07C3314B-8D60-4183-8705-9F3D27F4CCA3}" type="parTrans" cxnId="{67948B89-7377-482C-BDB1-70F54545390D}">
      <dgm:prSet/>
      <dgm:spPr/>
      <dgm:t>
        <a:bodyPr/>
        <a:lstStyle/>
        <a:p>
          <a:endParaRPr lang="en-US"/>
        </a:p>
      </dgm:t>
    </dgm:pt>
    <dgm:pt modelId="{C8F68824-E928-4BD5-B154-63295AF64362}" type="sibTrans" cxnId="{67948B89-7377-482C-BDB1-70F54545390D}">
      <dgm:prSet/>
      <dgm:spPr/>
      <dgm:t>
        <a:bodyPr/>
        <a:lstStyle/>
        <a:p>
          <a:endParaRPr lang="en-US"/>
        </a:p>
      </dgm:t>
    </dgm:pt>
    <dgm:pt modelId="{39AB5E39-AAFE-4F3B-9DF5-91BF551F8DF6}">
      <dgm:prSet/>
      <dgm:spPr/>
      <dgm:t>
        <a:bodyPr/>
        <a:lstStyle/>
        <a:p>
          <a:r>
            <a:rPr lang="en-GB" b="1"/>
            <a:t>C. Highlights</a:t>
          </a:r>
          <a:r>
            <a:rPr lang="en-GB"/>
            <a:t> </a:t>
          </a:r>
          <a:r>
            <a:rPr lang="el-GR"/>
            <a:t>/</a:t>
          </a:r>
          <a:r>
            <a:rPr lang="en-GB"/>
            <a:t> </a:t>
          </a:r>
          <a:r>
            <a:rPr lang="en-GB" b="1"/>
            <a:t>Skills</a:t>
          </a:r>
          <a:endParaRPr lang="en-US"/>
        </a:p>
      </dgm:t>
    </dgm:pt>
    <dgm:pt modelId="{D28CBC22-D39B-4195-BF44-F61321234561}" type="parTrans" cxnId="{B30FCF67-7698-44D6-9397-5F72C28E8A98}">
      <dgm:prSet/>
      <dgm:spPr/>
      <dgm:t>
        <a:bodyPr/>
        <a:lstStyle/>
        <a:p>
          <a:endParaRPr lang="en-US"/>
        </a:p>
      </dgm:t>
    </dgm:pt>
    <dgm:pt modelId="{123DABE4-EC7D-4043-888E-24A930198663}" type="sibTrans" cxnId="{B30FCF67-7698-44D6-9397-5F72C28E8A98}">
      <dgm:prSet/>
      <dgm:spPr/>
      <dgm:t>
        <a:bodyPr/>
        <a:lstStyle/>
        <a:p>
          <a:endParaRPr lang="en-US"/>
        </a:p>
      </dgm:t>
    </dgm:pt>
    <dgm:pt modelId="{CC91B876-6323-473A-B6A4-487AE9CE6718}">
      <dgm:prSet/>
      <dgm:spPr/>
      <dgm:t>
        <a:bodyPr/>
        <a:lstStyle/>
        <a:p>
          <a:r>
            <a:rPr lang="en-GB" b="1"/>
            <a:t>D. Work</a:t>
          </a:r>
          <a:r>
            <a:rPr lang="en-GB"/>
            <a:t> </a:t>
          </a:r>
          <a:r>
            <a:rPr lang="en-GB" b="1"/>
            <a:t>Experience</a:t>
          </a:r>
          <a:r>
            <a:rPr lang="en-GB"/>
            <a:t> </a:t>
          </a:r>
          <a:r>
            <a:rPr lang="en-GB" i="1"/>
            <a:t>(in reverse chronological order)</a:t>
          </a:r>
          <a:endParaRPr lang="en-US"/>
        </a:p>
      </dgm:t>
    </dgm:pt>
    <dgm:pt modelId="{47990EBA-07CD-4005-AFA2-C826B87B7C9B}" type="parTrans" cxnId="{E2FB8B80-1ADA-412B-8575-040E94F55470}">
      <dgm:prSet/>
      <dgm:spPr/>
      <dgm:t>
        <a:bodyPr/>
        <a:lstStyle/>
        <a:p>
          <a:endParaRPr lang="en-US"/>
        </a:p>
      </dgm:t>
    </dgm:pt>
    <dgm:pt modelId="{52C1FC26-C9CD-4654-A234-BD5C005844E9}" type="sibTrans" cxnId="{E2FB8B80-1ADA-412B-8575-040E94F55470}">
      <dgm:prSet/>
      <dgm:spPr/>
      <dgm:t>
        <a:bodyPr/>
        <a:lstStyle/>
        <a:p>
          <a:endParaRPr lang="en-US"/>
        </a:p>
      </dgm:t>
    </dgm:pt>
    <dgm:pt modelId="{F3466B3B-75D6-44A5-B66B-7213875E14C4}">
      <dgm:prSet/>
      <dgm:spPr/>
      <dgm:t>
        <a:bodyPr/>
        <a:lstStyle/>
        <a:p>
          <a:r>
            <a:rPr lang="en-GB" b="1"/>
            <a:t>E. Education</a:t>
          </a:r>
          <a:r>
            <a:rPr lang="en-GB"/>
            <a:t> </a:t>
          </a:r>
          <a:r>
            <a:rPr lang="en-GB" i="1"/>
            <a:t>(in reverse chronological order)</a:t>
          </a:r>
          <a:endParaRPr lang="en-US"/>
        </a:p>
      </dgm:t>
    </dgm:pt>
    <dgm:pt modelId="{EE4771B3-39B5-49A2-A1E8-8B9286A8A618}" type="parTrans" cxnId="{D9386FAF-D125-4D5C-A43E-8A786217E8E3}">
      <dgm:prSet/>
      <dgm:spPr/>
      <dgm:t>
        <a:bodyPr/>
        <a:lstStyle/>
        <a:p>
          <a:endParaRPr lang="en-US"/>
        </a:p>
      </dgm:t>
    </dgm:pt>
    <dgm:pt modelId="{D7C9148A-B13D-43C0-BF84-A5979CE2BDE0}" type="sibTrans" cxnId="{D9386FAF-D125-4D5C-A43E-8A786217E8E3}">
      <dgm:prSet/>
      <dgm:spPr/>
      <dgm:t>
        <a:bodyPr/>
        <a:lstStyle/>
        <a:p>
          <a:endParaRPr lang="en-US"/>
        </a:p>
      </dgm:t>
    </dgm:pt>
    <dgm:pt modelId="{2484E4D4-2645-40E6-A16F-B0AF8C75AC43}" type="pres">
      <dgm:prSet presAssocID="{783FD74E-1317-49EC-875F-E9A6F7AA7E6A}" presName="outerComposite" presStyleCnt="0">
        <dgm:presLayoutVars>
          <dgm:chMax val="5"/>
          <dgm:dir/>
          <dgm:resizeHandles val="exact"/>
        </dgm:presLayoutVars>
      </dgm:prSet>
      <dgm:spPr/>
    </dgm:pt>
    <dgm:pt modelId="{D81CB365-D3F7-4C60-B7A4-BF37CA613A95}" type="pres">
      <dgm:prSet presAssocID="{783FD74E-1317-49EC-875F-E9A6F7AA7E6A}" presName="dummyMaxCanvas" presStyleCnt="0">
        <dgm:presLayoutVars/>
      </dgm:prSet>
      <dgm:spPr/>
    </dgm:pt>
    <dgm:pt modelId="{DE8FDE8A-DB2B-4E18-8161-CBFFF179CFF5}" type="pres">
      <dgm:prSet presAssocID="{783FD74E-1317-49EC-875F-E9A6F7AA7E6A}" presName="FiveNodes_1" presStyleLbl="node1" presStyleIdx="0" presStyleCnt="5">
        <dgm:presLayoutVars>
          <dgm:bulletEnabled val="1"/>
        </dgm:presLayoutVars>
      </dgm:prSet>
      <dgm:spPr/>
    </dgm:pt>
    <dgm:pt modelId="{06C23000-DA0D-49A0-8BB0-0F3805A6F008}" type="pres">
      <dgm:prSet presAssocID="{783FD74E-1317-49EC-875F-E9A6F7AA7E6A}" presName="FiveNodes_2" presStyleLbl="node1" presStyleIdx="1" presStyleCnt="5">
        <dgm:presLayoutVars>
          <dgm:bulletEnabled val="1"/>
        </dgm:presLayoutVars>
      </dgm:prSet>
      <dgm:spPr/>
    </dgm:pt>
    <dgm:pt modelId="{FFAA0EDC-893C-4C4F-8E35-C2831B111011}" type="pres">
      <dgm:prSet presAssocID="{783FD74E-1317-49EC-875F-E9A6F7AA7E6A}" presName="FiveNodes_3" presStyleLbl="node1" presStyleIdx="2" presStyleCnt="5">
        <dgm:presLayoutVars>
          <dgm:bulletEnabled val="1"/>
        </dgm:presLayoutVars>
      </dgm:prSet>
      <dgm:spPr/>
    </dgm:pt>
    <dgm:pt modelId="{DD11F554-0AB4-456E-8590-5A06114C1925}" type="pres">
      <dgm:prSet presAssocID="{783FD74E-1317-49EC-875F-E9A6F7AA7E6A}" presName="FiveNodes_4" presStyleLbl="node1" presStyleIdx="3" presStyleCnt="5">
        <dgm:presLayoutVars>
          <dgm:bulletEnabled val="1"/>
        </dgm:presLayoutVars>
      </dgm:prSet>
      <dgm:spPr/>
    </dgm:pt>
    <dgm:pt modelId="{0006C922-57DD-4116-88F2-60D40D709D92}" type="pres">
      <dgm:prSet presAssocID="{783FD74E-1317-49EC-875F-E9A6F7AA7E6A}" presName="FiveNodes_5" presStyleLbl="node1" presStyleIdx="4" presStyleCnt="5">
        <dgm:presLayoutVars>
          <dgm:bulletEnabled val="1"/>
        </dgm:presLayoutVars>
      </dgm:prSet>
      <dgm:spPr/>
    </dgm:pt>
    <dgm:pt modelId="{079A1ABF-36A3-4335-8681-950117508A7C}" type="pres">
      <dgm:prSet presAssocID="{783FD74E-1317-49EC-875F-E9A6F7AA7E6A}" presName="FiveConn_1-2" presStyleLbl="fgAccFollowNode1" presStyleIdx="0" presStyleCnt="4">
        <dgm:presLayoutVars>
          <dgm:bulletEnabled val="1"/>
        </dgm:presLayoutVars>
      </dgm:prSet>
      <dgm:spPr/>
    </dgm:pt>
    <dgm:pt modelId="{4F80B673-C787-4BA2-9706-810C0003B0BB}" type="pres">
      <dgm:prSet presAssocID="{783FD74E-1317-49EC-875F-E9A6F7AA7E6A}" presName="FiveConn_2-3" presStyleLbl="fgAccFollowNode1" presStyleIdx="1" presStyleCnt="4">
        <dgm:presLayoutVars>
          <dgm:bulletEnabled val="1"/>
        </dgm:presLayoutVars>
      </dgm:prSet>
      <dgm:spPr/>
    </dgm:pt>
    <dgm:pt modelId="{0138CF23-1979-4863-8464-51F0A65CC9D9}" type="pres">
      <dgm:prSet presAssocID="{783FD74E-1317-49EC-875F-E9A6F7AA7E6A}" presName="FiveConn_3-4" presStyleLbl="fgAccFollowNode1" presStyleIdx="2" presStyleCnt="4">
        <dgm:presLayoutVars>
          <dgm:bulletEnabled val="1"/>
        </dgm:presLayoutVars>
      </dgm:prSet>
      <dgm:spPr/>
    </dgm:pt>
    <dgm:pt modelId="{4175060C-EB55-456E-8FFC-B6FF927963F7}" type="pres">
      <dgm:prSet presAssocID="{783FD74E-1317-49EC-875F-E9A6F7AA7E6A}" presName="FiveConn_4-5" presStyleLbl="fgAccFollowNode1" presStyleIdx="3" presStyleCnt="4">
        <dgm:presLayoutVars>
          <dgm:bulletEnabled val="1"/>
        </dgm:presLayoutVars>
      </dgm:prSet>
      <dgm:spPr/>
    </dgm:pt>
    <dgm:pt modelId="{5018DA10-A302-417B-BCE0-B80021B87615}" type="pres">
      <dgm:prSet presAssocID="{783FD74E-1317-49EC-875F-E9A6F7AA7E6A}" presName="FiveNodes_1_text" presStyleLbl="node1" presStyleIdx="4" presStyleCnt="5">
        <dgm:presLayoutVars>
          <dgm:bulletEnabled val="1"/>
        </dgm:presLayoutVars>
      </dgm:prSet>
      <dgm:spPr/>
    </dgm:pt>
    <dgm:pt modelId="{365C7F52-CDB8-4484-B394-CE2BE32E1A08}" type="pres">
      <dgm:prSet presAssocID="{783FD74E-1317-49EC-875F-E9A6F7AA7E6A}" presName="FiveNodes_2_text" presStyleLbl="node1" presStyleIdx="4" presStyleCnt="5">
        <dgm:presLayoutVars>
          <dgm:bulletEnabled val="1"/>
        </dgm:presLayoutVars>
      </dgm:prSet>
      <dgm:spPr/>
    </dgm:pt>
    <dgm:pt modelId="{AE2267CF-7C94-44B3-8AF2-08180170A2E9}" type="pres">
      <dgm:prSet presAssocID="{783FD74E-1317-49EC-875F-E9A6F7AA7E6A}" presName="FiveNodes_3_text" presStyleLbl="node1" presStyleIdx="4" presStyleCnt="5">
        <dgm:presLayoutVars>
          <dgm:bulletEnabled val="1"/>
        </dgm:presLayoutVars>
      </dgm:prSet>
      <dgm:spPr/>
    </dgm:pt>
    <dgm:pt modelId="{2CD04B1D-C17F-4845-B831-1C813704BF17}" type="pres">
      <dgm:prSet presAssocID="{783FD74E-1317-49EC-875F-E9A6F7AA7E6A}" presName="FiveNodes_4_text" presStyleLbl="node1" presStyleIdx="4" presStyleCnt="5">
        <dgm:presLayoutVars>
          <dgm:bulletEnabled val="1"/>
        </dgm:presLayoutVars>
      </dgm:prSet>
      <dgm:spPr/>
    </dgm:pt>
    <dgm:pt modelId="{BCBC5792-6EC5-4E4D-B6A2-C0961E434884}" type="pres">
      <dgm:prSet presAssocID="{783FD74E-1317-49EC-875F-E9A6F7AA7E6A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38E85501-9E53-4702-9A45-BCC836F39FD6}" srcId="{783FD74E-1317-49EC-875F-E9A6F7AA7E6A}" destId="{ED9F2DD8-3037-4C0D-870F-2479D8082F46}" srcOrd="0" destOrd="0" parTransId="{63A06E1C-4B63-48DB-AD84-D845A13CD379}" sibTransId="{0C8773A4-AC5D-4DB6-9E54-35510A2962DE}"/>
    <dgm:cxn modelId="{03A0F42F-A9F5-4B60-A5F6-0B6A3AAF82CA}" type="presOf" srcId="{39AB5E39-AAFE-4F3B-9DF5-91BF551F8DF6}" destId="{AE2267CF-7C94-44B3-8AF2-08180170A2E9}" srcOrd="1" destOrd="0" presId="urn:microsoft.com/office/officeart/2005/8/layout/vProcess5"/>
    <dgm:cxn modelId="{D6FC3136-BD79-4B42-B156-8D3FFCF2D5A9}" type="presOf" srcId="{2F715C45-EAEC-493D-B741-41A7064E7FC6}" destId="{365C7F52-CDB8-4484-B394-CE2BE32E1A08}" srcOrd="1" destOrd="0" presId="urn:microsoft.com/office/officeart/2005/8/layout/vProcess5"/>
    <dgm:cxn modelId="{3CD70B3C-4898-481D-8775-A3550D00A1D1}" type="presOf" srcId="{ED9F2DD8-3037-4C0D-870F-2479D8082F46}" destId="{5018DA10-A302-417B-BCE0-B80021B87615}" srcOrd="1" destOrd="0" presId="urn:microsoft.com/office/officeart/2005/8/layout/vProcess5"/>
    <dgm:cxn modelId="{B30FCF67-7698-44D6-9397-5F72C28E8A98}" srcId="{783FD74E-1317-49EC-875F-E9A6F7AA7E6A}" destId="{39AB5E39-AAFE-4F3B-9DF5-91BF551F8DF6}" srcOrd="2" destOrd="0" parTransId="{D28CBC22-D39B-4195-BF44-F61321234561}" sibTransId="{123DABE4-EC7D-4043-888E-24A930198663}"/>
    <dgm:cxn modelId="{6EB1B076-EAF1-4D35-AF69-3D6AEDD6E374}" type="presOf" srcId="{0C8773A4-AC5D-4DB6-9E54-35510A2962DE}" destId="{079A1ABF-36A3-4335-8681-950117508A7C}" srcOrd="0" destOrd="0" presId="urn:microsoft.com/office/officeart/2005/8/layout/vProcess5"/>
    <dgm:cxn modelId="{E2FB8B80-1ADA-412B-8575-040E94F55470}" srcId="{783FD74E-1317-49EC-875F-E9A6F7AA7E6A}" destId="{CC91B876-6323-473A-B6A4-487AE9CE6718}" srcOrd="3" destOrd="0" parTransId="{47990EBA-07CD-4005-AFA2-C826B87B7C9B}" sibTransId="{52C1FC26-C9CD-4654-A234-BD5C005844E9}"/>
    <dgm:cxn modelId="{67948B89-7377-482C-BDB1-70F54545390D}" srcId="{783FD74E-1317-49EC-875F-E9A6F7AA7E6A}" destId="{2F715C45-EAEC-493D-B741-41A7064E7FC6}" srcOrd="1" destOrd="0" parTransId="{07C3314B-8D60-4183-8705-9F3D27F4CCA3}" sibTransId="{C8F68824-E928-4BD5-B154-63295AF64362}"/>
    <dgm:cxn modelId="{EDB6D095-E403-4C5B-B097-67198B324F79}" type="presOf" srcId="{CC91B876-6323-473A-B6A4-487AE9CE6718}" destId="{DD11F554-0AB4-456E-8590-5A06114C1925}" srcOrd="0" destOrd="0" presId="urn:microsoft.com/office/officeart/2005/8/layout/vProcess5"/>
    <dgm:cxn modelId="{745A0696-7E54-446E-85E4-285DE895CFAC}" type="presOf" srcId="{F3466B3B-75D6-44A5-B66B-7213875E14C4}" destId="{0006C922-57DD-4116-88F2-60D40D709D92}" srcOrd="0" destOrd="0" presId="urn:microsoft.com/office/officeart/2005/8/layout/vProcess5"/>
    <dgm:cxn modelId="{8BA0B096-D213-4080-8885-6E24AC358054}" type="presOf" srcId="{52C1FC26-C9CD-4654-A234-BD5C005844E9}" destId="{4175060C-EB55-456E-8FFC-B6FF927963F7}" srcOrd="0" destOrd="0" presId="urn:microsoft.com/office/officeart/2005/8/layout/vProcess5"/>
    <dgm:cxn modelId="{F5D9C3AD-28F0-4BC2-8457-CCF6FDDD6235}" type="presOf" srcId="{CC91B876-6323-473A-B6A4-487AE9CE6718}" destId="{2CD04B1D-C17F-4845-B831-1C813704BF17}" srcOrd="1" destOrd="0" presId="urn:microsoft.com/office/officeart/2005/8/layout/vProcess5"/>
    <dgm:cxn modelId="{D9386FAF-D125-4D5C-A43E-8A786217E8E3}" srcId="{783FD74E-1317-49EC-875F-E9A6F7AA7E6A}" destId="{F3466B3B-75D6-44A5-B66B-7213875E14C4}" srcOrd="4" destOrd="0" parTransId="{EE4771B3-39B5-49A2-A1E8-8B9286A8A618}" sibTransId="{D7C9148A-B13D-43C0-BF84-A5979CE2BDE0}"/>
    <dgm:cxn modelId="{EE07A2DB-9C00-4376-9E2A-F267719DF00D}" type="presOf" srcId="{39AB5E39-AAFE-4F3B-9DF5-91BF551F8DF6}" destId="{FFAA0EDC-893C-4C4F-8E35-C2831B111011}" srcOrd="0" destOrd="0" presId="urn:microsoft.com/office/officeart/2005/8/layout/vProcess5"/>
    <dgm:cxn modelId="{46E0C4DC-F15C-4FC7-A922-56A308CB21ED}" type="presOf" srcId="{123DABE4-EC7D-4043-888E-24A930198663}" destId="{0138CF23-1979-4863-8464-51F0A65CC9D9}" srcOrd="0" destOrd="0" presId="urn:microsoft.com/office/officeart/2005/8/layout/vProcess5"/>
    <dgm:cxn modelId="{A85E29DE-CCD3-4602-A1AA-90AC0E3EE82F}" type="presOf" srcId="{ED9F2DD8-3037-4C0D-870F-2479D8082F46}" destId="{DE8FDE8A-DB2B-4E18-8161-CBFFF179CFF5}" srcOrd="0" destOrd="0" presId="urn:microsoft.com/office/officeart/2005/8/layout/vProcess5"/>
    <dgm:cxn modelId="{66D9D9EE-EBCE-4223-8C76-F36CF40C42E1}" type="presOf" srcId="{783FD74E-1317-49EC-875F-E9A6F7AA7E6A}" destId="{2484E4D4-2645-40E6-A16F-B0AF8C75AC43}" srcOrd="0" destOrd="0" presId="urn:microsoft.com/office/officeart/2005/8/layout/vProcess5"/>
    <dgm:cxn modelId="{9C2557F2-465B-4B84-A3A0-1D25E4E7C332}" type="presOf" srcId="{C8F68824-E928-4BD5-B154-63295AF64362}" destId="{4F80B673-C787-4BA2-9706-810C0003B0BB}" srcOrd="0" destOrd="0" presId="urn:microsoft.com/office/officeart/2005/8/layout/vProcess5"/>
    <dgm:cxn modelId="{E3B909F3-1E9C-4E3A-8ADD-D7906AFD189D}" type="presOf" srcId="{2F715C45-EAEC-493D-B741-41A7064E7FC6}" destId="{06C23000-DA0D-49A0-8BB0-0F3805A6F008}" srcOrd="0" destOrd="0" presId="urn:microsoft.com/office/officeart/2005/8/layout/vProcess5"/>
    <dgm:cxn modelId="{4F0097F6-27A1-40B0-A4B2-16C36F5D3ED7}" type="presOf" srcId="{F3466B3B-75D6-44A5-B66B-7213875E14C4}" destId="{BCBC5792-6EC5-4E4D-B6A2-C0961E434884}" srcOrd="1" destOrd="0" presId="urn:microsoft.com/office/officeart/2005/8/layout/vProcess5"/>
    <dgm:cxn modelId="{94396817-D6FE-4BAF-B27B-6CCA24659B14}" type="presParOf" srcId="{2484E4D4-2645-40E6-A16F-B0AF8C75AC43}" destId="{D81CB365-D3F7-4C60-B7A4-BF37CA613A95}" srcOrd="0" destOrd="0" presId="urn:microsoft.com/office/officeart/2005/8/layout/vProcess5"/>
    <dgm:cxn modelId="{6734B06C-68F5-489A-B1D9-EA929D3462A6}" type="presParOf" srcId="{2484E4D4-2645-40E6-A16F-B0AF8C75AC43}" destId="{DE8FDE8A-DB2B-4E18-8161-CBFFF179CFF5}" srcOrd="1" destOrd="0" presId="urn:microsoft.com/office/officeart/2005/8/layout/vProcess5"/>
    <dgm:cxn modelId="{72176E06-2410-44FF-A18A-0EA9E00E5ACC}" type="presParOf" srcId="{2484E4D4-2645-40E6-A16F-B0AF8C75AC43}" destId="{06C23000-DA0D-49A0-8BB0-0F3805A6F008}" srcOrd="2" destOrd="0" presId="urn:microsoft.com/office/officeart/2005/8/layout/vProcess5"/>
    <dgm:cxn modelId="{50A33253-488D-4E7D-806B-AB444017C6A1}" type="presParOf" srcId="{2484E4D4-2645-40E6-A16F-B0AF8C75AC43}" destId="{FFAA0EDC-893C-4C4F-8E35-C2831B111011}" srcOrd="3" destOrd="0" presId="urn:microsoft.com/office/officeart/2005/8/layout/vProcess5"/>
    <dgm:cxn modelId="{33F5A6C3-BA0D-40C2-906C-2664DDA27074}" type="presParOf" srcId="{2484E4D4-2645-40E6-A16F-B0AF8C75AC43}" destId="{DD11F554-0AB4-456E-8590-5A06114C1925}" srcOrd="4" destOrd="0" presId="urn:microsoft.com/office/officeart/2005/8/layout/vProcess5"/>
    <dgm:cxn modelId="{19876B47-98EF-4370-8695-149A06A637D5}" type="presParOf" srcId="{2484E4D4-2645-40E6-A16F-B0AF8C75AC43}" destId="{0006C922-57DD-4116-88F2-60D40D709D92}" srcOrd="5" destOrd="0" presId="urn:microsoft.com/office/officeart/2005/8/layout/vProcess5"/>
    <dgm:cxn modelId="{C4285D58-C990-4C84-A767-05F067641199}" type="presParOf" srcId="{2484E4D4-2645-40E6-A16F-B0AF8C75AC43}" destId="{079A1ABF-36A3-4335-8681-950117508A7C}" srcOrd="6" destOrd="0" presId="urn:microsoft.com/office/officeart/2005/8/layout/vProcess5"/>
    <dgm:cxn modelId="{D5C4DB6C-D3E1-4E94-856F-FD7469A3D012}" type="presParOf" srcId="{2484E4D4-2645-40E6-A16F-B0AF8C75AC43}" destId="{4F80B673-C787-4BA2-9706-810C0003B0BB}" srcOrd="7" destOrd="0" presId="urn:microsoft.com/office/officeart/2005/8/layout/vProcess5"/>
    <dgm:cxn modelId="{F058B2DA-33A7-4481-9885-AD4AE0B49C13}" type="presParOf" srcId="{2484E4D4-2645-40E6-A16F-B0AF8C75AC43}" destId="{0138CF23-1979-4863-8464-51F0A65CC9D9}" srcOrd="8" destOrd="0" presId="urn:microsoft.com/office/officeart/2005/8/layout/vProcess5"/>
    <dgm:cxn modelId="{C1B085D4-9616-4992-9503-1400074E617C}" type="presParOf" srcId="{2484E4D4-2645-40E6-A16F-B0AF8C75AC43}" destId="{4175060C-EB55-456E-8FFC-B6FF927963F7}" srcOrd="9" destOrd="0" presId="urn:microsoft.com/office/officeart/2005/8/layout/vProcess5"/>
    <dgm:cxn modelId="{A7455E9E-1B08-4908-96FB-C3F9E6228032}" type="presParOf" srcId="{2484E4D4-2645-40E6-A16F-B0AF8C75AC43}" destId="{5018DA10-A302-417B-BCE0-B80021B87615}" srcOrd="10" destOrd="0" presId="urn:microsoft.com/office/officeart/2005/8/layout/vProcess5"/>
    <dgm:cxn modelId="{9B77741D-65ED-41C7-B271-184B60335F6D}" type="presParOf" srcId="{2484E4D4-2645-40E6-A16F-B0AF8C75AC43}" destId="{365C7F52-CDB8-4484-B394-CE2BE32E1A08}" srcOrd="11" destOrd="0" presId="urn:microsoft.com/office/officeart/2005/8/layout/vProcess5"/>
    <dgm:cxn modelId="{35E1B81F-CBB6-44AF-96CD-C80E878FA04F}" type="presParOf" srcId="{2484E4D4-2645-40E6-A16F-B0AF8C75AC43}" destId="{AE2267CF-7C94-44B3-8AF2-08180170A2E9}" srcOrd="12" destOrd="0" presId="urn:microsoft.com/office/officeart/2005/8/layout/vProcess5"/>
    <dgm:cxn modelId="{BE5C1250-057E-494C-8B5B-AC6519B2F727}" type="presParOf" srcId="{2484E4D4-2645-40E6-A16F-B0AF8C75AC43}" destId="{2CD04B1D-C17F-4845-B831-1C813704BF17}" srcOrd="13" destOrd="0" presId="urn:microsoft.com/office/officeart/2005/8/layout/vProcess5"/>
    <dgm:cxn modelId="{25C16F06-D0AE-45AE-A4F2-497C559B3F46}" type="presParOf" srcId="{2484E4D4-2645-40E6-A16F-B0AF8C75AC43}" destId="{BCBC5792-6EC5-4E4D-B6A2-C0961E43488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070642-B3AB-449E-A69D-1B9656AC5091}">
      <dsp:nvSpPr>
        <dsp:cNvPr id="0" name=""/>
        <dsp:cNvSpPr/>
      </dsp:nvSpPr>
      <dsp:spPr>
        <a:xfrm>
          <a:off x="0" y="0"/>
          <a:ext cx="6391275" cy="88682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            </a:t>
          </a:r>
          <a:r>
            <a:rPr lang="en-US" sz="2400" b="1" u="sng" kern="1200" dirty="0"/>
            <a:t>Why do you need a CV?</a:t>
          </a:r>
        </a:p>
      </dsp:txBody>
      <dsp:txXfrm>
        <a:off x="43291" y="43291"/>
        <a:ext cx="6304693" cy="800241"/>
      </dsp:txXfrm>
    </dsp:sp>
    <dsp:sp modelId="{ED2289F8-A50E-4784-B375-295F37303050}">
      <dsp:nvSpPr>
        <dsp:cNvPr id="0" name=""/>
        <dsp:cNvSpPr/>
      </dsp:nvSpPr>
      <dsp:spPr>
        <a:xfrm>
          <a:off x="0" y="980530"/>
          <a:ext cx="6391275" cy="886823"/>
        </a:xfrm>
        <a:prstGeom prst="roundRect">
          <a:avLst/>
        </a:prstGeom>
        <a:gradFill rotWithShape="0">
          <a:gsLst>
            <a:gs pos="0">
              <a:schemeClr val="accent2">
                <a:hueOff val="-3953144"/>
                <a:satOff val="18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3953144"/>
                <a:satOff val="18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dirty="0"/>
            <a:t>1. </a:t>
          </a:r>
          <a:r>
            <a:rPr lang="en-GB" sz="2200" b="1" kern="1200" dirty="0"/>
            <a:t>Highlights</a:t>
          </a:r>
          <a:r>
            <a:rPr lang="en-GB" sz="2200" kern="1200" dirty="0"/>
            <a:t> your skills, education, experience</a:t>
          </a:r>
          <a:endParaRPr lang="en-US" sz="2200" kern="1200" dirty="0"/>
        </a:p>
      </dsp:txBody>
      <dsp:txXfrm>
        <a:off x="43291" y="1023821"/>
        <a:ext cx="6304693" cy="800241"/>
      </dsp:txXfrm>
    </dsp:sp>
    <dsp:sp modelId="{A2A58BBE-E3BC-4B0D-BDB2-76BFB1B41863}">
      <dsp:nvSpPr>
        <dsp:cNvPr id="0" name=""/>
        <dsp:cNvSpPr/>
      </dsp:nvSpPr>
      <dsp:spPr>
        <a:xfrm>
          <a:off x="0" y="1930714"/>
          <a:ext cx="6391275" cy="886823"/>
        </a:xfrm>
        <a:prstGeom prst="roundRect">
          <a:avLst/>
        </a:prstGeom>
        <a:gradFill rotWithShape="0">
          <a:gsLst>
            <a:gs pos="0">
              <a:schemeClr val="accent2">
                <a:hueOff val="-7906288"/>
                <a:satOff val="36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7906288"/>
                <a:satOff val="36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2. </a:t>
          </a:r>
          <a:r>
            <a:rPr lang="en-US" sz="2200" kern="1200" dirty="0"/>
            <a:t>Shows that you are a </a:t>
          </a:r>
          <a:r>
            <a:rPr lang="en-US" sz="2200" b="1" kern="1200" dirty="0"/>
            <a:t>good match </a:t>
          </a:r>
          <a:r>
            <a:rPr lang="en-US" sz="2200" kern="1200" dirty="0"/>
            <a:t>for the job</a:t>
          </a:r>
        </a:p>
      </dsp:txBody>
      <dsp:txXfrm>
        <a:off x="43291" y="1974005"/>
        <a:ext cx="6304693" cy="800241"/>
      </dsp:txXfrm>
    </dsp:sp>
    <dsp:sp modelId="{919896C3-F911-4DC7-89B9-44A4F7A1645E}">
      <dsp:nvSpPr>
        <dsp:cNvPr id="0" name=""/>
        <dsp:cNvSpPr/>
      </dsp:nvSpPr>
      <dsp:spPr>
        <a:xfrm>
          <a:off x="0" y="2880897"/>
          <a:ext cx="6391275" cy="886823"/>
        </a:xfrm>
        <a:prstGeom prst="roundRect">
          <a:avLst/>
        </a:prstGeom>
        <a:gradFill rotWithShape="0">
          <a:gsLst>
            <a:gs pos="0">
              <a:schemeClr val="accent2">
                <a:hueOff val="-11859433"/>
                <a:satOff val="54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1859433"/>
                <a:satOff val="54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3. </a:t>
          </a:r>
          <a:r>
            <a:rPr lang="en-US" sz="2200" kern="1200" dirty="0"/>
            <a:t>Gets you </a:t>
          </a:r>
          <a:r>
            <a:rPr lang="en-US" sz="2200" b="1" kern="1200" dirty="0"/>
            <a:t>an interview </a:t>
          </a:r>
          <a:r>
            <a:rPr lang="en-US" sz="2200" kern="1200" dirty="0"/>
            <a:t>with the employer.</a:t>
          </a:r>
        </a:p>
      </dsp:txBody>
      <dsp:txXfrm>
        <a:off x="43291" y="2924188"/>
        <a:ext cx="6304693" cy="800241"/>
      </dsp:txXfrm>
    </dsp:sp>
    <dsp:sp modelId="{C5679622-2C4F-42D0-B627-2A2ACDC46DA9}">
      <dsp:nvSpPr>
        <dsp:cNvPr id="0" name=""/>
        <dsp:cNvSpPr/>
      </dsp:nvSpPr>
      <dsp:spPr>
        <a:xfrm>
          <a:off x="0" y="3916629"/>
          <a:ext cx="6391275" cy="886823"/>
        </a:xfrm>
        <a:prstGeom prst="roundRect">
          <a:avLst/>
        </a:prstGeom>
        <a:gradFill rotWithShape="0">
          <a:gsLst>
            <a:gs pos="0">
              <a:schemeClr val="accent2">
                <a:hueOff val="-15812576"/>
                <a:satOff val="72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5812576"/>
                <a:satOff val="72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T</a:t>
          </a:r>
          <a:r>
            <a:rPr lang="el-GR" sz="2200" b="1" kern="1200" dirty="0"/>
            <a:t> </a:t>
          </a:r>
          <a:r>
            <a:rPr lang="en-US" sz="2200" b="1" kern="1200" dirty="0"/>
            <a:t>I</a:t>
          </a:r>
          <a:r>
            <a:rPr lang="el-GR" sz="2200" b="1" kern="1200" dirty="0"/>
            <a:t> </a:t>
          </a:r>
          <a:r>
            <a:rPr lang="en-US" sz="2200" b="1" kern="1200" dirty="0"/>
            <a:t>P</a:t>
          </a:r>
          <a:r>
            <a:rPr lang="el-GR" sz="2200" b="1" kern="1200" dirty="0"/>
            <a:t> </a:t>
          </a:r>
          <a:r>
            <a:rPr lang="en-US" sz="2200" b="1" kern="1200" dirty="0"/>
            <a:t>:</a:t>
          </a:r>
          <a:endParaRPr lang="en-US" sz="2200" kern="1200" dirty="0"/>
        </a:p>
      </dsp:txBody>
      <dsp:txXfrm>
        <a:off x="43291" y="3959920"/>
        <a:ext cx="6304693" cy="800241"/>
      </dsp:txXfrm>
    </dsp:sp>
    <dsp:sp modelId="{9763B7D0-F5A9-4AF9-BFC8-1CF70BD0877B}">
      <dsp:nvSpPr>
        <dsp:cNvPr id="0" name=""/>
        <dsp:cNvSpPr/>
      </dsp:nvSpPr>
      <dsp:spPr>
        <a:xfrm>
          <a:off x="0" y="4781264"/>
          <a:ext cx="6391275" cy="886823"/>
        </a:xfrm>
        <a:prstGeom prst="roundRect">
          <a:avLst/>
        </a:prstGeom>
        <a:gradFill rotWithShape="0">
          <a:gsLst>
            <a:gs pos="0">
              <a:schemeClr val="accent2">
                <a:hueOff val="-19765721"/>
                <a:satOff val="90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9765721"/>
                <a:satOff val="90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       </a:t>
          </a:r>
          <a:r>
            <a:rPr lang="en-GB" sz="1700" kern="1200" dirty="0"/>
            <a:t>Employers read many resumes from many different applicants. What they actually do is search for </a:t>
          </a:r>
          <a:r>
            <a:rPr lang="en-GB" sz="1700" b="1" kern="1200" dirty="0"/>
            <a:t>KEY WORDS</a:t>
          </a:r>
          <a:r>
            <a:rPr lang="en-GB" sz="1700" kern="1200" dirty="0"/>
            <a:t>.</a:t>
          </a:r>
          <a:endParaRPr lang="en-US" sz="1700" kern="1200" dirty="0"/>
        </a:p>
      </dsp:txBody>
      <dsp:txXfrm>
        <a:off x="43291" y="4824555"/>
        <a:ext cx="6304693" cy="8002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8ABACF-F4A8-4138-A492-9F1B871FE8AA}">
      <dsp:nvSpPr>
        <dsp:cNvPr id="0" name=""/>
        <dsp:cNvSpPr/>
      </dsp:nvSpPr>
      <dsp:spPr>
        <a:xfrm>
          <a:off x="572293" y="0"/>
          <a:ext cx="5246687" cy="5246687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B00012-1A67-46DA-814B-32103315B105}">
      <dsp:nvSpPr>
        <dsp:cNvPr id="0" name=""/>
        <dsp:cNvSpPr/>
      </dsp:nvSpPr>
      <dsp:spPr>
        <a:xfrm>
          <a:off x="1070729" y="498435"/>
          <a:ext cx="2046207" cy="204620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kern="1200" dirty="0"/>
            <a:t>A. EUROPASS</a:t>
          </a:r>
          <a:endParaRPr lang="en-US" sz="2400" kern="1200" dirty="0"/>
        </a:p>
      </dsp:txBody>
      <dsp:txXfrm>
        <a:off x="1170617" y="598323"/>
        <a:ext cx="1846431" cy="1846431"/>
      </dsp:txXfrm>
    </dsp:sp>
    <dsp:sp modelId="{14BC161F-8C0C-461D-BCCE-AAAA9F0DB519}">
      <dsp:nvSpPr>
        <dsp:cNvPr id="0" name=""/>
        <dsp:cNvSpPr/>
      </dsp:nvSpPr>
      <dsp:spPr>
        <a:xfrm>
          <a:off x="3274337" y="498435"/>
          <a:ext cx="2046207" cy="2046207"/>
        </a:xfrm>
        <a:prstGeom prst="roundRect">
          <a:avLst/>
        </a:prstGeom>
        <a:solidFill>
          <a:schemeClr val="accent2">
            <a:hueOff val="-6588574"/>
            <a:satOff val="30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dirty="0"/>
            <a:t>B. CHRONOLO-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dirty="0"/>
            <a:t>GICAL CV</a:t>
          </a:r>
          <a:endParaRPr lang="en-US" sz="2000" kern="1200" dirty="0"/>
        </a:p>
      </dsp:txBody>
      <dsp:txXfrm>
        <a:off x="3374225" y="598323"/>
        <a:ext cx="1846431" cy="1846431"/>
      </dsp:txXfrm>
    </dsp:sp>
    <dsp:sp modelId="{DE1BF6A1-EF15-4DB2-A0DC-8FA584875B35}">
      <dsp:nvSpPr>
        <dsp:cNvPr id="0" name=""/>
        <dsp:cNvSpPr/>
      </dsp:nvSpPr>
      <dsp:spPr>
        <a:xfrm>
          <a:off x="1070729" y="2702043"/>
          <a:ext cx="2046207" cy="2046207"/>
        </a:xfrm>
        <a:prstGeom prst="roundRect">
          <a:avLst/>
        </a:prstGeom>
        <a:solidFill>
          <a:schemeClr val="accent2">
            <a:hueOff val="-13177148"/>
            <a:satOff val="601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dirty="0"/>
            <a:t>C.FUCTIONAL CV</a:t>
          </a:r>
          <a:endParaRPr lang="en-US" sz="2000" kern="1200" dirty="0"/>
        </a:p>
      </dsp:txBody>
      <dsp:txXfrm>
        <a:off x="1170617" y="2801931"/>
        <a:ext cx="1846431" cy="1846431"/>
      </dsp:txXfrm>
    </dsp:sp>
    <dsp:sp modelId="{DCCCFA2E-5FE6-4A0A-B183-F2A50F305466}">
      <dsp:nvSpPr>
        <dsp:cNvPr id="0" name=""/>
        <dsp:cNvSpPr/>
      </dsp:nvSpPr>
      <dsp:spPr>
        <a:xfrm>
          <a:off x="3274337" y="2702043"/>
          <a:ext cx="2046207" cy="2046207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i="0" kern="1200" dirty="0"/>
            <a:t>D. VIDEO CV</a:t>
          </a:r>
          <a:endParaRPr lang="en-US" sz="2200" kern="1200" dirty="0"/>
        </a:p>
      </dsp:txBody>
      <dsp:txXfrm>
        <a:off x="3374225" y="2801931"/>
        <a:ext cx="1846431" cy="18464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8FDE8A-DB2B-4E18-8161-CBFFF179CFF5}">
      <dsp:nvSpPr>
        <dsp:cNvPr id="0" name=""/>
        <dsp:cNvSpPr/>
      </dsp:nvSpPr>
      <dsp:spPr>
        <a:xfrm>
          <a:off x="0" y="0"/>
          <a:ext cx="4921281" cy="94440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A. </a:t>
          </a:r>
          <a:r>
            <a:rPr lang="en-GB" sz="2000" b="1" kern="1200" dirty="0"/>
            <a:t>Header</a:t>
          </a:r>
          <a:r>
            <a:rPr lang="en-GB" sz="1800" kern="1200" dirty="0"/>
            <a:t> </a:t>
          </a:r>
          <a:r>
            <a:rPr lang="en-GB" sz="1800" b="0" i="1" kern="1200" dirty="0"/>
            <a:t>(Name &amp; Contact  details) </a:t>
          </a:r>
          <a:endParaRPr lang="en-US" sz="1800" b="0" i="1" kern="1200" dirty="0"/>
        </a:p>
      </dsp:txBody>
      <dsp:txXfrm>
        <a:off x="27661" y="27661"/>
        <a:ext cx="3791700" cy="889081"/>
      </dsp:txXfrm>
    </dsp:sp>
    <dsp:sp modelId="{06C23000-DA0D-49A0-8BB0-0F3805A6F008}">
      <dsp:nvSpPr>
        <dsp:cNvPr id="0" name=""/>
        <dsp:cNvSpPr/>
      </dsp:nvSpPr>
      <dsp:spPr>
        <a:xfrm>
          <a:off x="367498" y="1075570"/>
          <a:ext cx="4921281" cy="944403"/>
        </a:xfrm>
        <a:prstGeom prst="roundRect">
          <a:avLst>
            <a:gd name="adj" fmla="val 10000"/>
          </a:avLst>
        </a:prstGeom>
        <a:solidFill>
          <a:schemeClr val="accent2">
            <a:hueOff val="-4941430"/>
            <a:satOff val="225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B. </a:t>
          </a:r>
          <a:r>
            <a:rPr lang="en-GB" sz="2000" b="1" kern="1200" dirty="0"/>
            <a:t>Headline</a:t>
          </a:r>
          <a:r>
            <a:rPr lang="en-GB" sz="1800" kern="1200" dirty="0"/>
            <a:t> </a:t>
          </a:r>
          <a:r>
            <a:rPr lang="el-GR" sz="1800" kern="1200" dirty="0"/>
            <a:t>/</a:t>
          </a:r>
          <a:r>
            <a:rPr lang="en-GB" sz="1800" kern="1200" dirty="0"/>
            <a:t> </a:t>
          </a:r>
          <a:r>
            <a:rPr lang="en-GB" sz="2000" b="1" kern="1200" dirty="0"/>
            <a:t>Summary</a:t>
          </a:r>
          <a:r>
            <a:rPr lang="en-GB" sz="1800" kern="1200" dirty="0"/>
            <a:t> </a:t>
          </a:r>
          <a:r>
            <a:rPr lang="en-GB" sz="1800" i="1" kern="1200" dirty="0"/>
            <a:t>[Personal profile or career objectives]</a:t>
          </a:r>
          <a:endParaRPr lang="en-US" sz="1800" kern="1200" dirty="0"/>
        </a:p>
      </dsp:txBody>
      <dsp:txXfrm>
        <a:off x="395159" y="1103231"/>
        <a:ext cx="3884599" cy="889081"/>
      </dsp:txXfrm>
    </dsp:sp>
    <dsp:sp modelId="{FFAA0EDC-893C-4C4F-8E35-C2831B111011}">
      <dsp:nvSpPr>
        <dsp:cNvPr id="0" name=""/>
        <dsp:cNvSpPr/>
      </dsp:nvSpPr>
      <dsp:spPr>
        <a:xfrm>
          <a:off x="734996" y="2151141"/>
          <a:ext cx="4921281" cy="944403"/>
        </a:xfrm>
        <a:prstGeom prst="roundRect">
          <a:avLst>
            <a:gd name="adj" fmla="val 10000"/>
          </a:avLst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/>
            <a:t>C. Highlights</a:t>
          </a:r>
          <a:r>
            <a:rPr lang="en-GB" sz="2100" kern="1200"/>
            <a:t> </a:t>
          </a:r>
          <a:r>
            <a:rPr lang="el-GR" sz="2100" kern="1200"/>
            <a:t>/</a:t>
          </a:r>
          <a:r>
            <a:rPr lang="en-GB" sz="2100" kern="1200"/>
            <a:t> </a:t>
          </a:r>
          <a:r>
            <a:rPr lang="en-GB" sz="2100" b="1" kern="1200"/>
            <a:t>Skills</a:t>
          </a:r>
          <a:endParaRPr lang="en-US" sz="2100" kern="1200"/>
        </a:p>
      </dsp:txBody>
      <dsp:txXfrm>
        <a:off x="762657" y="2178802"/>
        <a:ext cx="3884599" cy="889081"/>
      </dsp:txXfrm>
    </dsp:sp>
    <dsp:sp modelId="{DD11F554-0AB4-456E-8590-5A06114C1925}">
      <dsp:nvSpPr>
        <dsp:cNvPr id="0" name=""/>
        <dsp:cNvSpPr/>
      </dsp:nvSpPr>
      <dsp:spPr>
        <a:xfrm>
          <a:off x="1102494" y="3226712"/>
          <a:ext cx="4921281" cy="944403"/>
        </a:xfrm>
        <a:prstGeom prst="roundRect">
          <a:avLst>
            <a:gd name="adj" fmla="val 10000"/>
          </a:avLst>
        </a:prstGeom>
        <a:solidFill>
          <a:schemeClr val="accent2">
            <a:hueOff val="-14824290"/>
            <a:satOff val="676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/>
            <a:t>D. Work</a:t>
          </a:r>
          <a:r>
            <a:rPr lang="en-GB" sz="2100" kern="1200"/>
            <a:t> </a:t>
          </a:r>
          <a:r>
            <a:rPr lang="en-GB" sz="2100" b="1" kern="1200"/>
            <a:t>Experience</a:t>
          </a:r>
          <a:r>
            <a:rPr lang="en-GB" sz="2100" kern="1200"/>
            <a:t> </a:t>
          </a:r>
          <a:r>
            <a:rPr lang="en-GB" sz="2100" i="1" kern="1200"/>
            <a:t>(in reverse chronological order)</a:t>
          </a:r>
          <a:endParaRPr lang="en-US" sz="2100" kern="1200"/>
        </a:p>
      </dsp:txBody>
      <dsp:txXfrm>
        <a:off x="1130155" y="3254373"/>
        <a:ext cx="3884599" cy="889081"/>
      </dsp:txXfrm>
    </dsp:sp>
    <dsp:sp modelId="{0006C922-57DD-4116-88F2-60D40D709D92}">
      <dsp:nvSpPr>
        <dsp:cNvPr id="0" name=""/>
        <dsp:cNvSpPr/>
      </dsp:nvSpPr>
      <dsp:spPr>
        <a:xfrm>
          <a:off x="1469993" y="4302283"/>
          <a:ext cx="4921281" cy="944403"/>
        </a:xfrm>
        <a:prstGeom prst="roundRect">
          <a:avLst>
            <a:gd name="adj" fmla="val 10000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/>
            <a:t>E. Education</a:t>
          </a:r>
          <a:r>
            <a:rPr lang="en-GB" sz="2100" kern="1200"/>
            <a:t> </a:t>
          </a:r>
          <a:r>
            <a:rPr lang="en-GB" sz="2100" i="1" kern="1200"/>
            <a:t>(in reverse chronological order)</a:t>
          </a:r>
          <a:endParaRPr lang="en-US" sz="2100" kern="1200"/>
        </a:p>
      </dsp:txBody>
      <dsp:txXfrm>
        <a:off x="1497654" y="4329944"/>
        <a:ext cx="3884599" cy="889081"/>
      </dsp:txXfrm>
    </dsp:sp>
    <dsp:sp modelId="{079A1ABF-36A3-4335-8681-950117508A7C}">
      <dsp:nvSpPr>
        <dsp:cNvPr id="0" name=""/>
        <dsp:cNvSpPr/>
      </dsp:nvSpPr>
      <dsp:spPr>
        <a:xfrm>
          <a:off x="4307419" y="689939"/>
          <a:ext cx="613862" cy="6138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4445538" y="689939"/>
        <a:ext cx="337624" cy="461931"/>
      </dsp:txXfrm>
    </dsp:sp>
    <dsp:sp modelId="{4F80B673-C787-4BA2-9706-810C0003B0BB}">
      <dsp:nvSpPr>
        <dsp:cNvPr id="0" name=""/>
        <dsp:cNvSpPr/>
      </dsp:nvSpPr>
      <dsp:spPr>
        <a:xfrm>
          <a:off x="4674917" y="1765510"/>
          <a:ext cx="613862" cy="6138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6868062"/>
            <a:satOff val="354"/>
            <a:lumOff val="18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6868062"/>
              <a:satOff val="354"/>
              <a:lumOff val="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4813036" y="1765510"/>
        <a:ext cx="337624" cy="461931"/>
      </dsp:txXfrm>
    </dsp:sp>
    <dsp:sp modelId="{0138CF23-1979-4863-8464-51F0A65CC9D9}">
      <dsp:nvSpPr>
        <dsp:cNvPr id="0" name=""/>
        <dsp:cNvSpPr/>
      </dsp:nvSpPr>
      <dsp:spPr>
        <a:xfrm>
          <a:off x="5042415" y="2825340"/>
          <a:ext cx="613862" cy="6138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3736124"/>
            <a:satOff val="707"/>
            <a:lumOff val="37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3736124"/>
              <a:satOff val="707"/>
              <a:lumOff val="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5180534" y="2825340"/>
        <a:ext cx="337624" cy="461931"/>
      </dsp:txXfrm>
    </dsp:sp>
    <dsp:sp modelId="{4175060C-EB55-456E-8FFC-B6FF927963F7}">
      <dsp:nvSpPr>
        <dsp:cNvPr id="0" name=""/>
        <dsp:cNvSpPr/>
      </dsp:nvSpPr>
      <dsp:spPr>
        <a:xfrm>
          <a:off x="5409914" y="3911405"/>
          <a:ext cx="613862" cy="6138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0604185"/>
            <a:satOff val="1061"/>
            <a:lumOff val="55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0604185"/>
              <a:satOff val="1061"/>
              <a:lumOff val="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5548033" y="3911405"/>
        <a:ext cx="337624" cy="4619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5RDXlRXh8c" TargetMode="External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yperfectcv.co.uk/cv-examples/chronological-cv-sample" TargetMode="External"/><Relationship Id="rId2" Type="http://schemas.openxmlformats.org/officeDocument/2006/relationships/hyperlink" Target="https://www.brookes.ac.uk/students/careers/students-and-graduates/cv-guide/chronological-cv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v-library.co.uk/career-advice/cv/cv-templates/cv-template-chronological/" TargetMode="External"/><Relationship Id="rId4" Type="http://schemas.openxmlformats.org/officeDocument/2006/relationships/hyperlink" Target="https://www.hloom.com/resumes/chronological-format-templates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D22D1B95-2B54-43E9-85D9-B489F6C5D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21010068">
            <a:off x="8490951" y="4185117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7D0F3F6D-A49D-4406-8D61-1C4F8D792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455612" y="4241801"/>
            <a:ext cx="11277600" cy="2337161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D953A318-DA8D-4405-9536-D889E45C5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7F8CB3-2367-4634-8A76-018292CC3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1143000"/>
            <a:ext cx="8825658" cy="3389217"/>
          </a:xfrm>
        </p:spPr>
        <p:txBody>
          <a:bodyPr anchor="ctr">
            <a:normAutofit/>
          </a:bodyPr>
          <a:lstStyle/>
          <a:p>
            <a:pPr algn="ctr"/>
            <a:r>
              <a:rPr lang="en-US" sz="6600">
                <a:solidFill>
                  <a:srgbClr val="FFFFFF"/>
                </a:solidFill>
              </a:rPr>
              <a:t>   CHRONOLOGICAL CVs</a:t>
            </a:r>
            <a:br>
              <a:rPr lang="en-US" sz="6600">
                <a:solidFill>
                  <a:srgbClr val="FFFFFF"/>
                </a:solidFill>
              </a:rPr>
            </a:br>
            <a:endParaRPr lang="en-GB" sz="66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7E0E91-1E6B-4941-A568-8B7A378E27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171" y="5240851"/>
            <a:ext cx="8825658" cy="828932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chemeClr val="tx2"/>
                </a:solidFill>
              </a:rPr>
              <a:t>Paraskevi (evi) KOTTI, </a:t>
            </a:r>
          </a:p>
          <a:p>
            <a:pPr algn="ctr">
              <a:lnSpc>
                <a:spcPct val="90000"/>
              </a:lnSpc>
            </a:pPr>
            <a:r>
              <a:rPr lang="en-US" sz="2200">
                <a:solidFill>
                  <a:schemeClr val="tx2"/>
                </a:solidFill>
              </a:rPr>
              <a:t>DEPT. OF BUSINESS ADMINISTRATION, TEI OF CRETE   </a:t>
            </a:r>
          </a:p>
          <a:p>
            <a:pPr algn="ctr">
              <a:lnSpc>
                <a:spcPct val="90000"/>
              </a:lnSpc>
            </a:pPr>
            <a:endParaRPr lang="en-GB" sz="22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958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1FB4C-6E22-4C77-946A-F6BD4CB97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B. Chronological CV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4822E-7A5C-405A-BCEB-B54D78A9AB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>
                <a:solidFill>
                  <a:srgbClr val="C00000"/>
                </a:solidFill>
              </a:rPr>
              <a:t>In other words, it is applicable:</a:t>
            </a:r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n-GB" sz="2000" dirty="0">
                <a:solidFill>
                  <a:schemeClr val="accent5">
                    <a:lumMod val="75000"/>
                  </a:schemeClr>
                </a:solidFill>
              </a:rPr>
              <a:t>If you have </a:t>
            </a:r>
            <a:r>
              <a:rPr lang="en-GB" sz="2000" u="sng" dirty="0">
                <a:solidFill>
                  <a:schemeClr val="accent5">
                    <a:lumMod val="75000"/>
                  </a:schemeClr>
                </a:solidFill>
              </a:rPr>
              <a:t>steadily progressed</a:t>
            </a:r>
            <a:r>
              <a:rPr lang="en-GB" sz="2000" dirty="0">
                <a:solidFill>
                  <a:schemeClr val="accent5">
                    <a:lumMod val="75000"/>
                  </a:schemeClr>
                </a:solidFill>
              </a:rPr>
              <a:t> in one chosen field and are looking for promotion or better conditions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F9C807-5D0A-4DE8-98F6-C77FEE8F9E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endParaRPr lang="en-US" dirty="0"/>
          </a:p>
          <a:p>
            <a:pPr marL="0" lvl="0" indent="0">
              <a:buNone/>
            </a:pPr>
            <a:endParaRPr lang="en-GB" dirty="0"/>
          </a:p>
          <a:p>
            <a:pPr lvl="0"/>
            <a:r>
              <a:rPr lang="en-GB" sz="2000" dirty="0"/>
              <a:t>If you have </a:t>
            </a:r>
            <a:r>
              <a:rPr lang="en-GB" sz="2000" u="sng" dirty="0"/>
              <a:t>no gaps</a:t>
            </a:r>
            <a:r>
              <a:rPr lang="en-GB" sz="2000" dirty="0"/>
              <a:t> in your work history</a:t>
            </a:r>
          </a:p>
          <a:p>
            <a:pPr marL="0" lvl="0" indent="0">
              <a:buNone/>
            </a:pPr>
            <a:endParaRPr lang="en-GB" sz="2000" dirty="0"/>
          </a:p>
          <a:p>
            <a:pPr lvl="0"/>
            <a:r>
              <a:rPr lang="en-GB" sz="2000" dirty="0">
                <a:solidFill>
                  <a:schemeClr val="accent5">
                    <a:lumMod val="75000"/>
                  </a:schemeClr>
                </a:solidFill>
              </a:rPr>
              <a:t>If you want to highlight </a:t>
            </a:r>
            <a:r>
              <a:rPr lang="en-GB" sz="2000" u="sng" dirty="0">
                <a:solidFill>
                  <a:schemeClr val="accent5">
                    <a:lumMod val="75000"/>
                  </a:schemeClr>
                </a:solidFill>
              </a:rPr>
              <a:t>where you have worked</a:t>
            </a:r>
            <a:r>
              <a:rPr lang="en-GB" sz="2000" dirty="0">
                <a:solidFill>
                  <a:schemeClr val="accent5">
                    <a:lumMod val="75000"/>
                  </a:schemeClr>
                </a:solidFill>
              </a:rPr>
              <a:t> rather than what you have achieved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1125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543A370-9158-4476-B221-6E2FFF2E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br>
              <a:rPr lang="en-GB" b="1">
                <a:solidFill>
                  <a:srgbClr val="EBEBEB"/>
                </a:solidFill>
              </a:rPr>
            </a:br>
            <a:r>
              <a:rPr lang="en-GB">
                <a:solidFill>
                  <a:srgbClr val="EBEBEB"/>
                </a:solidFill>
              </a:rPr>
              <a:t>Structure:</a:t>
            </a:r>
            <a:br>
              <a:rPr lang="en-GB" b="1" i="1">
                <a:solidFill>
                  <a:srgbClr val="EBEBEB"/>
                </a:solidFill>
              </a:rPr>
            </a:br>
            <a:endParaRPr lang="en-GB">
              <a:solidFill>
                <a:srgbClr val="EBEBEB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25B0DE-6799-4685-B67D-8A9C9484E7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674662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5093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0AEA3-6E5B-4945-B188-B6060A101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Make it easy to read!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1A730-E6C0-4182-B5BC-0950767CF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GB" sz="2400" dirty="0"/>
          </a:p>
          <a:p>
            <a:pPr algn="ctr"/>
            <a:r>
              <a:rPr lang="en-GB" sz="2400" b="1" dirty="0">
                <a:solidFill>
                  <a:srgbClr val="0070C0"/>
                </a:solidFill>
              </a:rPr>
              <a:t>One page (max. two)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</a:rPr>
              <a:t>white space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</a:rPr>
              <a:t>bullet points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</a:rPr>
              <a:t>limited number of fonts</a:t>
            </a:r>
          </a:p>
        </p:txBody>
      </p:sp>
    </p:spTree>
    <p:extLst>
      <p:ext uri="{BB962C8B-B14F-4D97-AF65-F5344CB8AC3E}">
        <p14:creationId xmlns:p14="http://schemas.microsoft.com/office/powerpoint/2010/main" val="371030900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96187-E2A8-49FA-958A-897202B9D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TIPS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2C658-4E78-4E00-BD49-3B6F44DAB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BC4813-BBAB-4003-876F-06075B5BF04B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>
            <a:normAutofit fontScale="92500"/>
          </a:bodyPr>
          <a:lstStyle/>
          <a:p>
            <a:pPr marL="285750" indent="-285750">
              <a:buFontTx/>
              <a:buChar char="-"/>
            </a:pPr>
            <a:r>
              <a:rPr lang="en-US" sz="2200" b="1" dirty="0">
                <a:solidFill>
                  <a:schemeClr val="bg1"/>
                </a:solidFill>
                <a:highlight>
                  <a:srgbClr val="808000"/>
                </a:highlight>
              </a:rPr>
              <a:t>No need to include </a:t>
            </a:r>
            <a:r>
              <a:rPr lang="en-US" sz="2200" dirty="0">
                <a:solidFill>
                  <a:schemeClr val="bg1"/>
                </a:solidFill>
                <a:highlight>
                  <a:srgbClr val="808000"/>
                </a:highlight>
              </a:rPr>
              <a:t>your date/place of birth </a:t>
            </a:r>
          </a:p>
          <a:p>
            <a:r>
              <a:rPr lang="en-US" sz="2000" dirty="0"/>
              <a:t>                     or </a:t>
            </a:r>
          </a:p>
          <a:p>
            <a:pPr marL="285750" indent="-285750" algn="just">
              <a:buFontTx/>
              <a:buChar char="-"/>
            </a:pPr>
            <a:r>
              <a:rPr lang="en-US" sz="2200" dirty="0">
                <a:highlight>
                  <a:srgbClr val="00FFFF"/>
                </a:highlight>
              </a:rPr>
              <a:t>a photograph, unless you're applying to work as an actor of a model </a:t>
            </a:r>
            <a:endParaRPr lang="en-GB" sz="2200" dirty="0">
              <a:highlight>
                <a:srgbClr val="00FFFF"/>
              </a:highlight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FE0148-ECBA-4955-9C88-263ADBB15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F4DDE0-172B-4398-81EE-F9AA701DEB52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3234290"/>
          </a:xfrm>
        </p:spPr>
        <p:txBody>
          <a:bodyPr>
            <a:normAutofit lnSpcReduction="10000"/>
          </a:bodyPr>
          <a:lstStyle/>
          <a:p>
            <a:pPr marL="285750" indent="-285750">
              <a:buFontTx/>
              <a:buChar char="-"/>
            </a:pPr>
            <a:r>
              <a:rPr lang="en-US" sz="2000" b="1" dirty="0">
                <a:highlight>
                  <a:srgbClr val="00FF00"/>
                </a:highlight>
              </a:rPr>
              <a:t>You may leave out </a:t>
            </a:r>
            <a:r>
              <a:rPr lang="en-US" sz="2000" dirty="0">
                <a:highlight>
                  <a:srgbClr val="00FF00"/>
                </a:highlight>
              </a:rPr>
              <a:t>your home address if you upload your CV on the internet (safety reasons)</a:t>
            </a:r>
          </a:p>
          <a:p>
            <a:pPr marL="285750" indent="-285750">
              <a:buFontTx/>
              <a:buChar char="-"/>
            </a:pPr>
            <a:endParaRPr lang="en-US" sz="1800" dirty="0"/>
          </a:p>
          <a:p>
            <a:pPr marL="285750" indent="-285750" algn="just">
              <a:buFontTx/>
              <a:buChar char="-"/>
            </a:pPr>
            <a:r>
              <a:rPr lang="en-US" sz="2000" dirty="0">
                <a:highlight>
                  <a:srgbClr val="FFFF00"/>
                </a:highlight>
              </a:rPr>
              <a:t>‘Study’ the ad, find the key-words, and tailor your CV for the job posting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1A807CF-9FA3-48AE-ACBA-D1D792C3CC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45CACF-BEB7-4E0C-B884-4ACD4F0261FC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sz="2200" dirty="0">
                <a:highlight>
                  <a:srgbClr val="00FFFF"/>
                </a:highlight>
              </a:rPr>
              <a:t>If two pages long, use</a:t>
            </a:r>
            <a:r>
              <a:rPr lang="el-GR" sz="2200" dirty="0">
                <a:highlight>
                  <a:srgbClr val="00FFFF"/>
                </a:highlight>
              </a:rPr>
              <a:t>:</a:t>
            </a:r>
            <a:r>
              <a:rPr lang="en-US" sz="2200" dirty="0">
                <a:highlight>
                  <a:srgbClr val="00FFFF"/>
                </a:highlight>
              </a:rPr>
              <a:t>    2 A4 pages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200" b="1" dirty="0">
                <a:solidFill>
                  <a:schemeClr val="bg1"/>
                </a:solidFill>
                <a:highlight>
                  <a:srgbClr val="808000"/>
                </a:highlight>
              </a:rPr>
              <a:t>Do not fold your CV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5468232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17BF9-0297-47C7-8E33-8315216BD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(Parts of a Resume)</a:t>
            </a:r>
            <a:endParaRPr lang="en-GB" dirty="0"/>
          </a:p>
        </p:txBody>
      </p:sp>
      <p:pic>
        <p:nvPicPr>
          <p:cNvPr id="4" name="2. Parts of a Resume">
            <a:hlinkClick r:id="" action="ppaction://media"/>
            <a:extLst>
              <a:ext uri="{FF2B5EF4-FFF2-40B4-BE49-F238E27FC236}">
                <a16:creationId xmlns:a16="http://schemas.microsoft.com/office/drawing/2014/main" id="{618C917E-BCBC-4887-A575-FFB410D138F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4953" y="2394284"/>
            <a:ext cx="9577215" cy="3625516"/>
          </a:xfrm>
        </p:spPr>
      </p:pic>
    </p:spTree>
    <p:extLst>
      <p:ext uri="{BB962C8B-B14F-4D97-AF65-F5344CB8AC3E}">
        <p14:creationId xmlns:p14="http://schemas.microsoft.com/office/powerpoint/2010/main" val="127596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6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DCF21-433B-4D6B-81B6-598150B95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/>
          <a:lstStyle/>
          <a:p>
            <a:r>
              <a:rPr lang="en-GB"/>
              <a:t>There are various layouts of CV,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1E5CF-879A-46A9-801B-EB6A75C96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>
            <a:normAutofit/>
          </a:bodyPr>
          <a:lstStyle/>
          <a:p>
            <a:r>
              <a:rPr lang="en-GB" sz="2200" b="1"/>
              <a:t>  but the following one </a:t>
            </a:r>
          </a:p>
          <a:p>
            <a:r>
              <a:rPr lang="en-GB" sz="2200" b="1"/>
              <a:t>     is the most common. 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164508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ÎÏÎ¿ÏÎ­Î»ÎµÏÎ¼Î± ÎµÎ¹ÎºÏÎ½Î±Ï Î³Î¹Î± uk cvs">
            <a:extLst>
              <a:ext uri="{FF2B5EF4-FFF2-40B4-BE49-F238E27FC236}">
                <a16:creationId xmlns:a16="http://schemas.microsoft.com/office/drawing/2014/main" id="{656C3A2E-145D-4D91-9EDB-774A40ADB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425" y="395288"/>
            <a:ext cx="7413673" cy="606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02215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29CEE-E76C-47C5-9B7B-0727366B8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A. What to write in the </a:t>
            </a:r>
            <a:r>
              <a:rPr lang="en-GB" i="1" u="sng" dirty="0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DD08D-7590-4858-99A2-FD156136B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It informs the reader about your </a:t>
            </a:r>
            <a:r>
              <a:rPr lang="en-GB" sz="2000" b="1" dirty="0"/>
              <a:t>name</a:t>
            </a:r>
            <a:r>
              <a:rPr lang="en-GB" sz="2000" dirty="0"/>
              <a:t> </a:t>
            </a:r>
            <a:r>
              <a:rPr lang="el-GR" sz="2000" dirty="0"/>
              <a:t>&amp; </a:t>
            </a:r>
            <a:r>
              <a:rPr lang="en-GB" sz="2000" dirty="0"/>
              <a:t> how to </a:t>
            </a:r>
            <a:r>
              <a:rPr lang="en-GB" sz="2000" b="1" dirty="0"/>
              <a:t>get in touch </a:t>
            </a:r>
            <a:r>
              <a:rPr lang="en-GB" sz="2000" dirty="0"/>
              <a:t>with you</a:t>
            </a:r>
            <a:r>
              <a:rPr lang="el-GR" sz="2000" dirty="0"/>
              <a:t>.</a:t>
            </a:r>
            <a:endParaRPr lang="en-US" sz="2000" dirty="0"/>
          </a:p>
          <a:p>
            <a:pPr marL="0" indent="0">
              <a:buNone/>
            </a:pPr>
            <a:endParaRPr lang="en-GB" sz="2000" dirty="0"/>
          </a:p>
          <a:p>
            <a:r>
              <a:rPr lang="en-US" sz="2000" b="1" dirty="0"/>
              <a:t>Name </a:t>
            </a:r>
          </a:p>
          <a:p>
            <a:r>
              <a:rPr lang="en-GB" sz="2000" b="1" dirty="0"/>
              <a:t>F</a:t>
            </a:r>
            <a:r>
              <a:rPr lang="en-US" sz="2000" b="1" dirty="0" err="1"/>
              <a:t>ull</a:t>
            </a:r>
            <a:r>
              <a:rPr lang="en-US" sz="2000" b="1" dirty="0"/>
              <a:t> Street address</a:t>
            </a:r>
          </a:p>
          <a:p>
            <a:r>
              <a:rPr lang="en-US" sz="2000" b="1" dirty="0"/>
              <a:t>Professional E-mail address</a:t>
            </a:r>
            <a:endParaRPr lang="en-US" sz="2000" dirty="0"/>
          </a:p>
          <a:p>
            <a:r>
              <a:rPr lang="en-US" sz="2000" b="1" dirty="0"/>
              <a:t>LinkedIn profile link </a:t>
            </a:r>
            <a:r>
              <a:rPr lang="en-US" sz="2000" dirty="0"/>
              <a:t>(leave this off if you don’t have one, or if incomplete)</a:t>
            </a:r>
          </a:p>
          <a:p>
            <a:r>
              <a:rPr lang="en-US" sz="2000" b="1" dirty="0"/>
              <a:t>Cell phone number</a:t>
            </a:r>
            <a:endParaRPr lang="en-GB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224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6F3CB-17FC-4E43-A538-C4B4CD629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n-GB" dirty="0"/>
              <a:t>B. What to write in the </a:t>
            </a:r>
            <a:br>
              <a:rPr lang="en-GB" dirty="0"/>
            </a:br>
            <a:r>
              <a:rPr lang="en-GB" dirty="0"/>
              <a:t>                 </a:t>
            </a:r>
            <a:r>
              <a:rPr lang="en-GB" i="1" u="sng" dirty="0"/>
              <a:t>Headline</a:t>
            </a:r>
            <a:r>
              <a:rPr lang="en-GB" u="sng" dirty="0"/>
              <a:t> </a:t>
            </a:r>
            <a:r>
              <a:rPr lang="el-GR" u="sng" dirty="0"/>
              <a:t>/</a:t>
            </a:r>
            <a:r>
              <a:rPr lang="en-GB" u="sng" dirty="0"/>
              <a:t> </a:t>
            </a:r>
            <a:r>
              <a:rPr lang="en-GB" i="1" u="sng" dirty="0"/>
              <a:t>Summary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BD000-C94E-443F-89E2-D33CC6BB2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solidFill>
                  <a:srgbClr val="00B050"/>
                </a:solidFill>
              </a:rPr>
              <a:t>It is a </a:t>
            </a:r>
            <a:r>
              <a:rPr lang="en-GB" sz="2400" b="1" dirty="0">
                <a:solidFill>
                  <a:srgbClr val="00B050"/>
                </a:solidFill>
              </a:rPr>
              <a:t>quick overview of your </a:t>
            </a:r>
            <a:r>
              <a:rPr lang="en-GB" sz="2400" b="1" i="1" dirty="0">
                <a:solidFill>
                  <a:srgbClr val="00B050"/>
                </a:solidFill>
              </a:rPr>
              <a:t>soft</a:t>
            </a:r>
            <a:r>
              <a:rPr lang="en-GB" sz="2400" b="1" dirty="0">
                <a:solidFill>
                  <a:srgbClr val="00B050"/>
                </a:solidFill>
              </a:rPr>
              <a:t> and </a:t>
            </a:r>
            <a:r>
              <a:rPr lang="en-GB" sz="2400" b="1" i="1" dirty="0">
                <a:solidFill>
                  <a:srgbClr val="00B050"/>
                </a:solidFill>
              </a:rPr>
              <a:t>hard skills</a:t>
            </a:r>
            <a:r>
              <a:rPr lang="en-GB" sz="2400" dirty="0">
                <a:solidFill>
                  <a:srgbClr val="00B050"/>
                </a:solidFill>
              </a:rPr>
              <a:t>. So, it sums up your professional characteristics &amp; your skills.</a:t>
            </a:r>
          </a:p>
          <a:p>
            <a:r>
              <a:rPr lang="en-GB" sz="2400" dirty="0">
                <a:solidFill>
                  <a:schemeClr val="accent5">
                    <a:lumMod val="50000"/>
                  </a:schemeClr>
                </a:solidFill>
              </a:rPr>
              <a:t>It </a:t>
            </a: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</a:rPr>
              <a:t>shows the reader why you are the right person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</a:rPr>
              <a:t>for the job. </a:t>
            </a:r>
            <a:r>
              <a:rPr lang="en-GB" sz="2400" i="1" dirty="0">
                <a:solidFill>
                  <a:schemeClr val="accent5">
                    <a:lumMod val="50000"/>
                  </a:schemeClr>
                </a:solidFill>
              </a:rPr>
              <a:t>[about 5 lines]</a:t>
            </a: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t </a:t>
            </a: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</a:rPr>
              <a:t>contains a list of your skills </a:t>
            </a:r>
            <a:r>
              <a:rPr lang="en-GB" sz="2400" i="1" dirty="0">
                <a:solidFill>
                  <a:schemeClr val="accent2">
                    <a:lumMod val="75000"/>
                  </a:schemeClr>
                </a:solidFill>
              </a:rPr>
              <a:t>[use bullets]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8173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DB936-A829-4754-B63F-2CBF6CAB5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33399"/>
                </a:solidFill>
                <a:highlight>
                  <a:srgbClr val="FFFF00"/>
                </a:highlight>
              </a:rPr>
              <a:t>HARD SKILLS: JOB RELATED</a:t>
            </a: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D28591-374F-4BFF-B854-2F8F0915D1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0E7B3-8402-4288-8891-CECF66662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54954" y="2603500"/>
            <a:ext cx="4825158" cy="3416301"/>
          </a:xfrm>
        </p:spPr>
        <p:txBody>
          <a:bodyPr/>
          <a:lstStyle/>
          <a:p>
            <a:pPr>
              <a:buFontTx/>
              <a:buChar char="o"/>
            </a:pPr>
            <a:endParaRPr lang="en-US" i="1" dirty="0"/>
          </a:p>
          <a:p>
            <a:pPr>
              <a:buFontTx/>
              <a:buChar char="o"/>
            </a:pPr>
            <a:endParaRPr lang="en-US" i="1" dirty="0"/>
          </a:p>
          <a:p>
            <a:pPr>
              <a:buFontTx/>
              <a:buChar char="o"/>
            </a:pPr>
            <a:endParaRPr lang="en-US" i="1" dirty="0"/>
          </a:p>
          <a:p>
            <a:pPr>
              <a:buFontTx/>
              <a:buChar char="o"/>
            </a:pPr>
            <a:r>
              <a:rPr lang="en-US" sz="2200" i="1" dirty="0"/>
              <a:t>- Often </a:t>
            </a:r>
            <a:r>
              <a:rPr lang="en-US" sz="2200" b="1" i="1" dirty="0"/>
              <a:t>listed</a:t>
            </a:r>
            <a:r>
              <a:rPr lang="en-US" sz="2200" i="1" dirty="0"/>
              <a:t> in the CV /      Cover letter</a:t>
            </a:r>
          </a:p>
          <a:p>
            <a:r>
              <a:rPr lang="en-US" sz="2200" i="1" dirty="0"/>
              <a:t>- Easy to </a:t>
            </a:r>
            <a:r>
              <a:rPr lang="en-GB" sz="2200" b="1" i="1" dirty="0"/>
              <a:t>recognise</a:t>
            </a:r>
            <a:r>
              <a:rPr lang="en-US" sz="2200" i="1" dirty="0"/>
              <a:t> and </a:t>
            </a:r>
          </a:p>
          <a:p>
            <a:pPr marL="0" indent="0">
              <a:buNone/>
            </a:pPr>
            <a:r>
              <a:rPr lang="en-US" sz="2200" i="1" dirty="0"/>
              <a:t>    evaluate.</a:t>
            </a:r>
            <a:r>
              <a:rPr lang="en-US" sz="2200" dirty="0"/>
              <a:t> 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D6229C-6A48-4DDF-B1AB-E45BF7A940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b="1" u="sng" dirty="0">
              <a:solidFill>
                <a:srgbClr val="333399"/>
              </a:solidFill>
            </a:endParaRPr>
          </a:p>
          <a:p>
            <a:endParaRPr lang="en-US" b="1" u="sng" dirty="0">
              <a:solidFill>
                <a:srgbClr val="333399"/>
              </a:solidFill>
            </a:endParaRPr>
          </a:p>
          <a:p>
            <a:endParaRPr lang="en-US" b="1" u="sng" dirty="0">
              <a:solidFill>
                <a:srgbClr val="333399"/>
              </a:solidFill>
            </a:endParaRPr>
          </a:p>
          <a:p>
            <a:r>
              <a:rPr lang="en-GB" b="1" dirty="0">
                <a:solidFill>
                  <a:srgbClr val="FF0000"/>
                </a:solidFill>
              </a:rPr>
              <a:t>Three Basic Hard Skills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8B64C8-BE8C-4FDF-9EAF-D928A3407FA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√ </a:t>
            </a:r>
            <a:r>
              <a:rPr lang="en-US" b="1" dirty="0"/>
              <a:t>English</a:t>
            </a:r>
            <a:r>
              <a:rPr lang="en-US" dirty="0"/>
              <a:t> (or other foreign </a:t>
            </a:r>
          </a:p>
          <a:p>
            <a:r>
              <a:rPr lang="en-US" dirty="0"/>
              <a:t>   languages);</a:t>
            </a:r>
          </a:p>
          <a:p>
            <a:r>
              <a:rPr lang="en-US" dirty="0"/>
              <a:t>√ </a:t>
            </a:r>
            <a:r>
              <a:rPr lang="en-US" b="1" dirty="0"/>
              <a:t>Computer</a:t>
            </a:r>
            <a:r>
              <a:rPr lang="en-US" dirty="0"/>
              <a:t> literacy</a:t>
            </a:r>
          </a:p>
          <a:p>
            <a:r>
              <a:rPr lang="en-US" dirty="0"/>
              <a:t>√ Skills </a:t>
            </a:r>
            <a:r>
              <a:rPr lang="en-US" b="1" dirty="0"/>
              <a:t>specific</a:t>
            </a:r>
            <a:r>
              <a:rPr lang="en-US" dirty="0"/>
              <a:t> to the job </a:t>
            </a:r>
          </a:p>
          <a:p>
            <a:r>
              <a:rPr lang="en-US" dirty="0"/>
              <a:t>    position</a:t>
            </a:r>
            <a:endParaRPr lang="el-G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8691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20992-142D-4253-A75A-D85B56FA4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636104"/>
            <a:ext cx="8761413" cy="1044528"/>
          </a:xfrm>
        </p:spPr>
        <p:txBody>
          <a:bodyPr/>
          <a:lstStyle/>
          <a:p>
            <a:r>
              <a:rPr lang="en-GB" sz="1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Network Elevator Speech </a:t>
            </a:r>
            <a:r>
              <a:rPr lang="en-GB" sz="1800" dirty="0"/>
              <a:t>(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Speech in an ‘elevator’ -&gt; 45 ‘’)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br>
              <a:rPr lang="en-US" sz="1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rgbClr val="FFFF00"/>
                </a:solidFill>
              </a:rPr>
              <a:t>                    </a:t>
            </a:r>
            <a:r>
              <a:rPr lang="el-GR" sz="20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</a:t>
            </a:r>
            <a:r>
              <a:rPr lang="en-US" sz="20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 presentation of:</a:t>
            </a:r>
            <a:r>
              <a:rPr lang="en-US" sz="2000" dirty="0">
                <a:solidFill>
                  <a:srgbClr val="FFFF00"/>
                </a:solidFill>
              </a:rPr>
              <a:t> Ourselves  - Skills    - Career goals</a:t>
            </a:r>
            <a:br>
              <a:rPr lang="en-GB" sz="1800" dirty="0">
                <a:solidFill>
                  <a:srgbClr val="FFFF00"/>
                </a:solidFill>
              </a:rPr>
            </a:br>
            <a:endParaRPr lang="en-GB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0827F-F5CA-4B17-B986-DFB66615D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910611" cy="3943074"/>
          </a:xfrm>
        </p:spPr>
        <p:txBody>
          <a:bodyPr/>
          <a:lstStyle/>
          <a:p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Hello. I am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 </a:t>
            </a:r>
            <a:r>
              <a:rPr lang="en-US" sz="2300" b="1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Larkham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I have been working as an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at the Dept. of Business Administration, at the University of Patras, for the last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years. I am currently looking for a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at the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Durham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One of the things I like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about teaching English, esp. to foreign students, is getting to know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new cultures 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people from all over the world as well as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offering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those students knowledge and help them grow in their chosen professional field. I am really good at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 students and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helping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them with both academic and business English. Do you know if the University of Durham is hiring any new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teachers</a:t>
            </a:r>
            <a:r>
              <a:rPr lang="en-US" sz="23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at the moment?</a:t>
            </a:r>
            <a:endParaRPr lang="en-GB" sz="23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8933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C3D08-20F9-4ACD-8903-F56B31B7D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33399"/>
                </a:solidFill>
                <a:highlight>
                  <a:srgbClr val="FFFF00"/>
                </a:highlight>
              </a:rPr>
              <a:t>SOFT SKILLS : ATTITUDE</a:t>
            </a: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CBE1F-0AB5-4532-BFA5-2F5B21C86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7290E-859F-496B-8BC1-1A7652AA12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 b="1" dirty="0"/>
              <a:t>They show if the employee:</a:t>
            </a:r>
            <a:r>
              <a:rPr lang="en-US" sz="20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1. can </a:t>
            </a:r>
            <a:r>
              <a:rPr lang="en-US" sz="2000" b="1" dirty="0"/>
              <a:t>adapt</a:t>
            </a:r>
            <a:r>
              <a:rPr lang="en-US" sz="2000" dirty="0"/>
              <a:t> to the working environment;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2000" dirty="0"/>
              <a:t>2. will be able to </a:t>
            </a:r>
            <a:r>
              <a:rPr lang="en-US" sz="2000" b="1" dirty="0"/>
              <a:t>listen</a:t>
            </a:r>
            <a:r>
              <a:rPr lang="en-US" sz="2000" dirty="0"/>
              <a:t> to a customer and provide them with helpful and polite service.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08A4C4-1CB1-4F4E-9541-8612E41373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BD98455-BD41-4CF3-B108-C80BCEBA0C4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414053" y="3179762"/>
            <a:ext cx="4359964" cy="229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6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25BFF-7A61-4026-A6D4-F7035FA51B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2F400-0649-450F-ACCA-E52AAD1503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200" dirty="0"/>
              <a:t>1. Communication skills</a:t>
            </a:r>
          </a:p>
          <a:p>
            <a:r>
              <a:rPr lang="en-US" sz="2200" dirty="0"/>
              <a:t>2. Teamwork</a:t>
            </a:r>
          </a:p>
          <a:p>
            <a:r>
              <a:rPr lang="en-US" sz="2200" dirty="0"/>
              <a:t>3. Time management </a:t>
            </a:r>
          </a:p>
          <a:p>
            <a:r>
              <a:rPr lang="en-US" sz="2200" dirty="0"/>
              <a:t>4. Active listening &amp;  </a:t>
            </a:r>
          </a:p>
          <a:p>
            <a:r>
              <a:rPr lang="en-US" sz="2200" dirty="0"/>
              <a:t>    Problem-solving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35C23F-252D-4855-8BFC-02C0B79E4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A39873-C748-492D-AFF9-9B4D12786EA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2200" dirty="0"/>
              <a:t>5. Creative thinking &amp; </a:t>
            </a:r>
          </a:p>
          <a:p>
            <a:r>
              <a:rPr lang="en-US" sz="2200" dirty="0"/>
              <a:t>    Critical thinking</a:t>
            </a:r>
          </a:p>
          <a:p>
            <a:r>
              <a:rPr lang="en-US" sz="2200" dirty="0"/>
              <a:t>6. Work ethic</a:t>
            </a:r>
          </a:p>
          <a:p>
            <a:r>
              <a:rPr lang="en-US" sz="2200" dirty="0"/>
              <a:t>7. Positivity</a:t>
            </a:r>
          </a:p>
          <a:p>
            <a:r>
              <a:rPr lang="en-US" sz="2200" dirty="0"/>
              <a:t>8. Motivation</a:t>
            </a:r>
          </a:p>
          <a:p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45C279-5441-4A2F-AED8-66ED2E2E2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700" y="973138"/>
            <a:ext cx="8761413" cy="708025"/>
          </a:xfrm>
        </p:spPr>
        <p:txBody>
          <a:bodyPr/>
          <a:lstStyle/>
          <a:p>
            <a:r>
              <a:rPr lang="en-US" dirty="0">
                <a:solidFill>
                  <a:srgbClr val="333399"/>
                </a:solidFill>
                <a:highlight>
                  <a:srgbClr val="FFFF00"/>
                </a:highlight>
              </a:rPr>
              <a:t>SOFT SKILLS : ATTITUDE</a:t>
            </a:r>
            <a:endParaRPr lang="en-GB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03289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50A00-7E5E-42B9-BDD4-C9B67413C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Headline </a:t>
            </a:r>
            <a:r>
              <a:rPr lang="el-GR" dirty="0"/>
              <a:t>/</a:t>
            </a:r>
            <a:r>
              <a:rPr lang="en-US" dirty="0"/>
              <a:t> Summary: Example (a)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C5EFD-609D-4317-B62F-914C8CB29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215411" cy="3416300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/>
              <a:t>Marketing and communications leader with extensive experience in sales. Marketing and strategic planning for national and international businesses, including </a:t>
            </a:r>
            <a:r>
              <a:rPr lang="en-GB" dirty="0" err="1"/>
              <a:t>Novanym</a:t>
            </a:r>
            <a:r>
              <a:rPr lang="en-GB" dirty="0"/>
              <a:t> and </a:t>
            </a:r>
            <a:r>
              <a:rPr lang="en-GB" dirty="0" err="1"/>
              <a:t>Kinecta</a:t>
            </a:r>
            <a:r>
              <a:rPr lang="en-GB" dirty="0"/>
              <a:t> Ltd. Strong track record in new product introductions and product rebranding, increasing market share for established products, while managing a range of key stakeholders.</a:t>
            </a:r>
          </a:p>
          <a:p>
            <a:pPr marL="0" indent="0">
              <a:buNone/>
            </a:pPr>
            <a:r>
              <a:rPr lang="en-GB" dirty="0"/>
              <a:t>                                                   </a:t>
            </a:r>
            <a:r>
              <a:rPr lang="en-GB" b="1" dirty="0"/>
              <a:t>AREAS OF EXPERTISE</a:t>
            </a:r>
          </a:p>
          <a:p>
            <a:pPr marL="0" indent="0">
              <a:buNone/>
            </a:pPr>
            <a:r>
              <a:rPr lang="en-GB" dirty="0"/>
              <a:t>- Strategic planning and Leadership				- Problem Solving </a:t>
            </a:r>
          </a:p>
          <a:p>
            <a:pPr marL="0" indent="0">
              <a:buNone/>
            </a:pPr>
            <a:r>
              <a:rPr lang="en-GB" dirty="0"/>
              <a:t>- Organisational Design and Development		- Negotiation and Persuasion</a:t>
            </a:r>
          </a:p>
          <a:p>
            <a:pPr marL="0" indent="0">
              <a:buNone/>
            </a:pPr>
            <a:r>
              <a:rPr lang="en-GB" dirty="0"/>
              <a:t>- Productivity and Efficiency Improvement		- Customer Satisfaction</a:t>
            </a:r>
          </a:p>
        </p:txBody>
      </p:sp>
    </p:spTree>
    <p:extLst>
      <p:ext uri="{BB962C8B-B14F-4D97-AF65-F5344CB8AC3E}">
        <p14:creationId xmlns:p14="http://schemas.microsoft.com/office/powerpoint/2010/main" val="103656884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DBE2F-C3F2-4005-B263-3B9D27202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Headline </a:t>
            </a:r>
            <a:r>
              <a:rPr lang="el-GR" dirty="0"/>
              <a:t>/</a:t>
            </a:r>
            <a:r>
              <a:rPr lang="en-US" dirty="0"/>
              <a:t> Summary: Example (b)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5449E-4EFB-4368-9CE1-B4C84214F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4" y="2603500"/>
            <a:ext cx="11092070" cy="381055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2100" dirty="0">
                <a:solidFill>
                  <a:srgbClr val="002060"/>
                </a:solidFill>
              </a:rPr>
              <a:t>Senior entrepreneurial executive with more than 7 years of experience managing sales, marketing, operations, personnel and merchandising at district, regional, and corporate level for both start-up and established retail and manufacturing companies. Strong leader with motivational management style and reputation for building and retaining highly motivated sales teams. Results-oriented achiever with excellent track record for identifying opportunities for accelerated growth.             </a:t>
            </a:r>
            <a:r>
              <a:rPr lang="en-GB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just">
              <a:buNone/>
            </a:pPr>
            <a:r>
              <a:rPr lang="en-GB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</a:t>
            </a:r>
            <a:r>
              <a:rPr lang="en-GB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HIGHLIGHTS</a:t>
            </a:r>
          </a:p>
          <a:p>
            <a:pPr algn="just">
              <a:buFontTx/>
              <a:buChar char="-"/>
            </a:pPr>
            <a:r>
              <a:rPr lang="en-GB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Process Analysis						- Financial Plan Development</a:t>
            </a:r>
          </a:p>
          <a:p>
            <a:pPr algn="just">
              <a:buFontTx/>
              <a:buChar char="-"/>
            </a:pPr>
            <a:r>
              <a:rPr lang="en-GB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Cross-Functional Team Leadership</a:t>
            </a:r>
            <a:r>
              <a:rPr lang="el-GR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GB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- Mastery of Microsoft Office Programmes</a:t>
            </a:r>
            <a:endParaRPr lang="el-GR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GB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Planning and Execution						- Ability to handle multiple priorities</a:t>
            </a:r>
            <a:endParaRPr lang="en-US" sz="2100" dirty="0">
              <a:solidFill>
                <a:srgbClr val="002060"/>
              </a:solidFill>
            </a:endParaRPr>
          </a:p>
          <a:p>
            <a:pPr algn="just">
              <a:buFontTx/>
              <a:buChar char="-"/>
            </a:pPr>
            <a:endParaRPr lang="el-GR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l-GR" sz="1400" i="1" dirty="0"/>
              <a:t>*[</a:t>
            </a:r>
            <a:r>
              <a:rPr lang="en-US" sz="1400" i="1" dirty="0"/>
              <a:t>A </a:t>
            </a:r>
            <a:r>
              <a:rPr lang="en-US" sz="1400" b="1" i="1" dirty="0"/>
              <a:t>cross-functional team</a:t>
            </a:r>
            <a:r>
              <a:rPr lang="en-US" sz="1400" i="1" dirty="0"/>
              <a:t> is a group of people with different functional expertise working toward a common goa</a:t>
            </a:r>
            <a:r>
              <a:rPr lang="en-GB" sz="1400" i="1" dirty="0"/>
              <a:t>l</a:t>
            </a:r>
            <a:r>
              <a:rPr lang="el-GR" sz="1400" i="1" dirty="0"/>
              <a:t>, διαλειτουργικός, διατμηματικός]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561816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90DA1-C2E7-451E-9496-A3BFDF4DB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                 C. What to write in the </a:t>
            </a:r>
            <a:br>
              <a:rPr lang="en-GB" sz="3200" dirty="0"/>
            </a:br>
            <a:r>
              <a:rPr lang="en-GB" sz="3200" dirty="0"/>
              <a:t>       </a:t>
            </a:r>
            <a:r>
              <a:rPr lang="en-GB" sz="3200" i="1" u="sng" dirty="0"/>
              <a:t>Skills </a:t>
            </a:r>
            <a:r>
              <a:rPr lang="el-GR" sz="3200" i="1" u="sng" dirty="0"/>
              <a:t>&amp; </a:t>
            </a:r>
            <a:r>
              <a:rPr lang="en-GB" sz="3200" i="1" u="sng" dirty="0"/>
              <a:t>Highlights</a:t>
            </a:r>
            <a:r>
              <a:rPr lang="en-GB" sz="3200" i="1" dirty="0"/>
              <a:t> </a:t>
            </a:r>
            <a:r>
              <a:rPr lang="en-GB" sz="3200" dirty="0"/>
              <a:t>section</a:t>
            </a:r>
            <a:r>
              <a:rPr lang="el-GR" sz="3200" dirty="0"/>
              <a:t> (</a:t>
            </a:r>
            <a:r>
              <a:rPr lang="en-GB" sz="3200" dirty="0"/>
              <a:t>soft skills)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DA412-5D09-49D7-A13E-329FE5E03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4022587"/>
          </a:xfrm>
        </p:spPr>
        <p:txBody>
          <a:bodyPr>
            <a:normAutofit lnSpcReduction="10000"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Analyze and diagnose complex situations</a:t>
            </a:r>
          </a:p>
          <a:p>
            <a:r>
              <a:rPr lang="en-US" sz="2000" dirty="0"/>
              <a:t>Break down a project into manageable pieces</a:t>
            </a:r>
          </a:p>
          <a:p>
            <a:r>
              <a:rPr lang="en-US" sz="2000" dirty="0">
                <a:solidFill>
                  <a:srgbClr val="FF0000"/>
                </a:solidFill>
              </a:rPr>
              <a:t>Broad and Creative thinking</a:t>
            </a:r>
          </a:p>
          <a:p>
            <a:r>
              <a:rPr lang="en-US" sz="2000" dirty="0"/>
              <a:t>Committed to achieving company goals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Stress Management </a:t>
            </a:r>
            <a:r>
              <a:rPr lang="el-GR" sz="2000" dirty="0">
                <a:solidFill>
                  <a:srgbClr val="FF0000"/>
                </a:solidFill>
              </a:rPr>
              <a:t>&amp; </a:t>
            </a:r>
            <a:r>
              <a:rPr lang="en-GB" sz="2000" dirty="0">
                <a:solidFill>
                  <a:srgbClr val="FF0000"/>
                </a:solidFill>
              </a:rPr>
              <a:t>Conflict resolution</a:t>
            </a:r>
            <a:endParaRPr lang="en-US" sz="2000" dirty="0">
              <a:solidFill>
                <a:srgbClr val="FF0000"/>
              </a:solidFill>
            </a:endParaRPr>
          </a:p>
          <a:p>
            <a:r>
              <a:rPr lang="en-GB" sz="2000" dirty="0"/>
              <a:t>Prioritization</a:t>
            </a:r>
            <a:r>
              <a:rPr lang="el-GR" sz="2000" dirty="0"/>
              <a:t> &amp; </a:t>
            </a:r>
            <a:r>
              <a:rPr lang="en-US" sz="2000" dirty="0"/>
              <a:t>Critical thinking </a:t>
            </a:r>
            <a:endParaRPr lang="en-GB" sz="2000" dirty="0"/>
          </a:p>
          <a:p>
            <a:r>
              <a:rPr lang="en-US" sz="2000" dirty="0">
                <a:solidFill>
                  <a:srgbClr val="FF0000"/>
                </a:solidFill>
              </a:rPr>
              <a:t>Define strategies for reaching goals</a:t>
            </a:r>
            <a:endParaRPr lang="el-GR" sz="2000" dirty="0">
              <a:solidFill>
                <a:srgbClr val="FF0000"/>
              </a:solidFill>
            </a:endParaRPr>
          </a:p>
          <a:p>
            <a:r>
              <a:rPr lang="en-GB" sz="2000" dirty="0"/>
              <a:t>Strategic planning</a:t>
            </a:r>
          </a:p>
          <a:p>
            <a:r>
              <a:rPr lang="en-GB" sz="2000" dirty="0">
                <a:solidFill>
                  <a:srgbClr val="FF0000"/>
                </a:solidFill>
              </a:rPr>
              <a:t>Decision making</a:t>
            </a:r>
            <a:endParaRPr lang="en-US" sz="2000" dirty="0">
              <a:solidFill>
                <a:srgbClr val="FF0000"/>
              </a:solidFill>
            </a:endParaRPr>
          </a:p>
          <a:p>
            <a:r>
              <a:rPr lang="en-GB" sz="2000" dirty="0"/>
              <a:t>Promote frequent guest programs</a:t>
            </a:r>
          </a:p>
          <a:p>
            <a:endParaRPr lang="en-GB" dirty="0"/>
          </a:p>
        </p:txBody>
      </p:sp>
      <p:pic>
        <p:nvPicPr>
          <p:cNvPr id="4" name="Picture 2" descr="ÎÏÎ¿ÏÎ­Î»ÎµÏÎ¼Î± ÎµÎ¹ÎºÏÎ½Î±Ï Î³Î¹Î± office">
            <a:extLst>
              <a:ext uri="{FF2B5EF4-FFF2-40B4-BE49-F238E27FC236}">
                <a16:creationId xmlns:a16="http://schemas.microsoft.com/office/drawing/2014/main" id="{C8F4CFE5-DD6A-4C31-B446-857F905E1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357" y="2743200"/>
            <a:ext cx="3231079" cy="343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6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E7BFE-A51E-42B6-87E9-CD8E43F6A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C. What to write in the </a:t>
            </a:r>
            <a:br>
              <a:rPr lang="en-GB" dirty="0"/>
            </a:br>
            <a:r>
              <a:rPr lang="en-GB" dirty="0"/>
              <a:t>     </a:t>
            </a:r>
            <a:r>
              <a:rPr lang="en-GB" i="1" u="sng" dirty="0"/>
              <a:t>Skills </a:t>
            </a:r>
            <a:r>
              <a:rPr lang="el-GR" i="1" u="sng" dirty="0"/>
              <a:t>&amp; </a:t>
            </a:r>
            <a:r>
              <a:rPr lang="en-GB" i="1" u="sng" dirty="0"/>
              <a:t>Highlights</a:t>
            </a:r>
            <a:r>
              <a:rPr lang="en-GB" i="1" dirty="0"/>
              <a:t> </a:t>
            </a:r>
            <a:r>
              <a:rPr lang="en-GB" dirty="0"/>
              <a:t>section</a:t>
            </a:r>
            <a:r>
              <a:rPr lang="el-GR" dirty="0"/>
              <a:t> (</a:t>
            </a:r>
            <a:r>
              <a:rPr lang="en-GB" dirty="0"/>
              <a:t>hard skills)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1ED2C-24DB-4919-9AAB-8AC6A353B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850309"/>
          </a:xfrm>
        </p:spPr>
        <p:txBody>
          <a:bodyPr/>
          <a:lstStyle/>
          <a:p>
            <a:r>
              <a:rPr lang="en-GB" dirty="0">
                <a:solidFill>
                  <a:srgbClr val="00B050"/>
                </a:solidFill>
              </a:rPr>
              <a:t>Database management, such as Colleague</a:t>
            </a:r>
          </a:p>
          <a:p>
            <a:r>
              <a:rPr lang="en-US" dirty="0"/>
              <a:t>Content Management Systems (CMS), such as WordPress</a:t>
            </a:r>
          </a:p>
          <a:p>
            <a:r>
              <a:rPr lang="en-US" dirty="0">
                <a:solidFill>
                  <a:srgbClr val="00B050"/>
                </a:solidFill>
              </a:rPr>
              <a:t>Project Management Software, such as Trello and </a:t>
            </a:r>
            <a:r>
              <a:rPr lang="en-US" dirty="0" err="1">
                <a:solidFill>
                  <a:srgbClr val="00B050"/>
                </a:solidFill>
              </a:rPr>
              <a:t>Zoho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en-US" dirty="0"/>
              <a:t>Cloud Applications, such as JSON, Rest, and RPC</a:t>
            </a:r>
          </a:p>
          <a:p>
            <a:r>
              <a:rPr lang="en-GB" dirty="0">
                <a:solidFill>
                  <a:srgbClr val="00B050"/>
                </a:solidFill>
              </a:rPr>
              <a:t>Marketing Campaign Management</a:t>
            </a:r>
          </a:p>
          <a:p>
            <a:r>
              <a:rPr lang="en-GB" dirty="0"/>
              <a:t>Foreign languages</a:t>
            </a:r>
            <a:r>
              <a:rPr lang="el-GR" dirty="0"/>
              <a:t>: </a:t>
            </a:r>
            <a:r>
              <a:rPr lang="en-GB" dirty="0"/>
              <a:t>English (Proficient), French (Good)</a:t>
            </a:r>
            <a:endParaRPr lang="el-GR" dirty="0"/>
          </a:p>
          <a:p>
            <a:r>
              <a:rPr lang="en-GB" dirty="0">
                <a:solidFill>
                  <a:srgbClr val="00B050"/>
                </a:solidFill>
              </a:rPr>
              <a:t>Front Desk Operations</a:t>
            </a:r>
          </a:p>
          <a:p>
            <a:r>
              <a:rPr lang="en-GB" dirty="0"/>
              <a:t>Screening and Directing Calls</a:t>
            </a:r>
            <a:endParaRPr lang="el-GR" dirty="0"/>
          </a:p>
          <a:p>
            <a:r>
              <a:rPr lang="en-GB" dirty="0">
                <a:solidFill>
                  <a:srgbClr val="00B050"/>
                </a:solidFill>
              </a:rPr>
              <a:t>Travel Arrangements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8194" name="Picture 2" descr="ÎÏÎ¿ÏÎ­Î»ÎµÏÎ¼Î± ÎµÎ¹ÎºÏÎ½Î±Ï Î³Î¹Î± office">
            <a:extLst>
              <a:ext uri="{FF2B5EF4-FFF2-40B4-BE49-F238E27FC236}">
                <a16:creationId xmlns:a16="http://schemas.microsoft.com/office/drawing/2014/main" id="{317E67CB-37FF-4725-BCCD-92E65A56A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478" y="2603500"/>
            <a:ext cx="2854131" cy="370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98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B9BB6-7C8E-49BD-83FE-2E02DA116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Headline</a:t>
            </a:r>
            <a:r>
              <a:rPr lang="el-GR" dirty="0"/>
              <a:t>/</a:t>
            </a:r>
            <a:r>
              <a:rPr lang="en-US" dirty="0"/>
              <a:t>Summary</a:t>
            </a:r>
            <a:r>
              <a:rPr lang="el-GR" dirty="0"/>
              <a:t> &amp; </a:t>
            </a:r>
            <a:r>
              <a:rPr lang="en-GB" dirty="0"/>
              <a:t>Skills</a:t>
            </a:r>
            <a:r>
              <a:rPr lang="el-GR" dirty="0"/>
              <a:t>/</a:t>
            </a:r>
            <a:r>
              <a:rPr lang="en-GB" dirty="0"/>
              <a:t>Highlights</a:t>
            </a:r>
            <a:r>
              <a:rPr lang="en-US" dirty="0"/>
              <a:t>:                    </a:t>
            </a:r>
            <a:br>
              <a:rPr lang="en-US" dirty="0"/>
            </a:br>
            <a:r>
              <a:rPr lang="en-US" dirty="0"/>
              <a:t>                               </a:t>
            </a:r>
            <a:r>
              <a:rPr lang="en-US" b="1" dirty="0"/>
              <a:t>TIPS</a:t>
            </a:r>
            <a:endParaRPr lang="en-GB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00ABF-5D27-43C8-93A0-AFC5162FB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US" dirty="0"/>
              <a:t>1. FOCUS on the JOB LISTING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90AF68-681D-4EAD-BF5E-EB4FBC2AE00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         </a:t>
            </a:r>
            <a:r>
              <a:rPr lang="en-US" sz="2400" dirty="0">
                <a:solidFill>
                  <a:srgbClr val="0070C0"/>
                </a:solidFill>
              </a:rPr>
              <a:t>Try to </a:t>
            </a:r>
            <a:r>
              <a:rPr lang="en-US" sz="2400" b="1" dirty="0">
                <a:solidFill>
                  <a:srgbClr val="0070C0"/>
                </a:solidFill>
              </a:rPr>
              <a:t>FOCUS</a:t>
            </a:r>
            <a:r>
              <a:rPr lang="en-US" sz="2400" dirty="0">
                <a:solidFill>
                  <a:srgbClr val="0070C0"/>
                </a:solidFill>
              </a:rPr>
              <a:t> on the 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skills </a:t>
            </a:r>
            <a:r>
              <a:rPr lang="en-US" sz="2400" dirty="0">
                <a:solidFill>
                  <a:srgbClr val="0070C0"/>
                </a:solidFill>
              </a:rPr>
              <a:t>&amp;</a:t>
            </a:r>
            <a:r>
              <a:rPr lang="en-US" sz="2400" b="1" dirty="0">
                <a:solidFill>
                  <a:srgbClr val="0070C0"/>
                </a:solidFill>
              </a:rPr>
              <a:t> qualifications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that relate to the </a:t>
            </a:r>
            <a:r>
              <a:rPr lang="en-US" sz="2400" b="1" dirty="0">
                <a:solidFill>
                  <a:srgbClr val="0070C0"/>
                </a:solidFill>
              </a:rPr>
              <a:t>specific job </a:t>
            </a:r>
            <a:endParaRPr lang="en-GB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4C578A-A4D3-49C7-A0C9-97A42799CC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i="1" dirty="0"/>
          </a:p>
          <a:p>
            <a:endParaRPr lang="en-US" dirty="0"/>
          </a:p>
          <a:p>
            <a:r>
              <a:rPr lang="en-GB" dirty="0"/>
              <a:t>     2. Use ACTIVE verbs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0E0267-00D5-4123-B945-248EFAB2A87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400" dirty="0">
                <a:solidFill>
                  <a:srgbClr val="00B050"/>
                </a:solidFill>
              </a:rPr>
              <a:t>Try to use </a:t>
            </a:r>
            <a:r>
              <a:rPr lang="en-GB" sz="2400" b="1" dirty="0">
                <a:solidFill>
                  <a:srgbClr val="00B050"/>
                </a:solidFill>
              </a:rPr>
              <a:t>ACTIVE</a:t>
            </a:r>
            <a:r>
              <a:rPr lang="en-GB" sz="2400" dirty="0">
                <a:solidFill>
                  <a:srgbClr val="00B050"/>
                </a:solidFill>
              </a:rPr>
              <a:t> verbs</a:t>
            </a:r>
          </a:p>
          <a:p>
            <a:r>
              <a:rPr lang="en-GB" sz="2000" dirty="0">
                <a:solidFill>
                  <a:srgbClr val="00B050"/>
                </a:solidFill>
              </a:rPr>
              <a:t> </a:t>
            </a:r>
            <a:r>
              <a:rPr lang="en-GB" sz="2200" dirty="0">
                <a:solidFill>
                  <a:srgbClr val="00B050"/>
                </a:solidFill>
              </a:rPr>
              <a:t>that show </a:t>
            </a:r>
            <a:r>
              <a:rPr lang="en-GB" sz="2200" b="1" dirty="0">
                <a:solidFill>
                  <a:srgbClr val="00B050"/>
                </a:solidFill>
              </a:rPr>
              <a:t>initiative</a:t>
            </a:r>
            <a:r>
              <a:rPr lang="en-GB" sz="2200" dirty="0">
                <a:solidFill>
                  <a:srgbClr val="00B050"/>
                </a:solidFill>
              </a:rPr>
              <a:t> / </a:t>
            </a:r>
            <a:r>
              <a:rPr lang="en-GB" sz="2200" b="1" dirty="0">
                <a:solidFill>
                  <a:srgbClr val="00B050"/>
                </a:solidFill>
              </a:rPr>
              <a:t>action</a:t>
            </a:r>
            <a:r>
              <a:rPr lang="en-GB" sz="2200" dirty="0">
                <a:solidFill>
                  <a:srgbClr val="00B050"/>
                </a:solidFill>
              </a:rPr>
              <a:t> and</a:t>
            </a:r>
          </a:p>
          <a:p>
            <a:r>
              <a:rPr lang="en-GB" sz="2200" dirty="0">
                <a:solidFill>
                  <a:srgbClr val="00B050"/>
                </a:solidFill>
              </a:rPr>
              <a:t> explain </a:t>
            </a:r>
            <a:r>
              <a:rPr lang="en-GB" sz="2200" b="1" dirty="0">
                <a:solidFill>
                  <a:srgbClr val="00B050"/>
                </a:solidFill>
              </a:rPr>
              <a:t>precisely</a:t>
            </a:r>
            <a:r>
              <a:rPr lang="en-GB" sz="2200" dirty="0">
                <a:solidFill>
                  <a:srgbClr val="00B050"/>
                </a:solidFill>
              </a:rPr>
              <a:t> what you achieved in your previous job</a:t>
            </a:r>
          </a:p>
        </p:txBody>
      </p:sp>
    </p:spTree>
    <p:extLst>
      <p:ext uri="{BB962C8B-B14F-4D97-AF65-F5344CB8AC3E}">
        <p14:creationId xmlns:p14="http://schemas.microsoft.com/office/powerpoint/2010/main" val="1454092811"/>
      </p:ext>
    </p:extLst>
  </p:cSld>
  <p:clrMapOvr>
    <a:masterClrMapping/>
  </p:clrMapOvr>
  <p:transition spd="slow">
    <p:randomBar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4052A-29C0-463E-81E5-D74420357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Headline</a:t>
            </a:r>
            <a:r>
              <a:rPr lang="el-GR" dirty="0"/>
              <a:t>/</a:t>
            </a:r>
            <a:r>
              <a:rPr lang="en-US" dirty="0"/>
              <a:t>Summary</a:t>
            </a:r>
            <a:r>
              <a:rPr lang="el-GR" dirty="0"/>
              <a:t> &amp; </a:t>
            </a:r>
            <a:r>
              <a:rPr lang="en-GB" dirty="0"/>
              <a:t>Skills</a:t>
            </a:r>
            <a:r>
              <a:rPr lang="el-GR" dirty="0"/>
              <a:t>/</a:t>
            </a:r>
            <a:r>
              <a:rPr lang="en-GB" dirty="0"/>
              <a:t>Highlights</a:t>
            </a:r>
            <a:r>
              <a:rPr lang="en-US" dirty="0"/>
              <a:t>:                    </a:t>
            </a:r>
            <a:br>
              <a:rPr lang="en-US" dirty="0"/>
            </a:br>
            <a:r>
              <a:rPr lang="en-US" dirty="0"/>
              <a:t>                               </a:t>
            </a:r>
            <a:r>
              <a:rPr lang="en-US" b="1" dirty="0"/>
              <a:t>TIPS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5727D-7258-4BBD-BAF1-7D5523FC9A1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1. FOCUS on the JOB LISTING</a:t>
            </a:r>
            <a:endParaRPr lang="en-GB" sz="24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Show how you can help the employer, by using the right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key-words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&amp; sentences: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52DE1B-451E-4206-A3FA-CD44B6122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943074"/>
          </a:xfrm>
        </p:spPr>
        <p:txBody>
          <a:bodyPr>
            <a:normAutofit/>
          </a:bodyPr>
          <a:lstStyle/>
          <a:p>
            <a:r>
              <a:rPr lang="en-US" dirty="0"/>
              <a:t>Is a </a:t>
            </a:r>
            <a:r>
              <a:rPr lang="en-US" u="sng" dirty="0"/>
              <a:t>sales director position </a:t>
            </a:r>
            <a:r>
              <a:rPr lang="en-US" dirty="0"/>
              <a:t>looking for a person who can improve the company’s sales? 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You may write: </a:t>
            </a:r>
            <a:r>
              <a:rPr lang="en-US" i="1" dirty="0">
                <a:solidFill>
                  <a:schemeClr val="accent5">
                    <a:lumMod val="50000"/>
                  </a:schemeClr>
                </a:solidFill>
              </a:rPr>
              <a:t>"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</a:rPr>
              <a:t>Accomplished sales 	director with success in developing 	strategies that have generated 6- 	and 7-figure revenue growth." </a:t>
            </a:r>
          </a:p>
          <a:p>
            <a:r>
              <a:rPr lang="en-US" dirty="0"/>
              <a:t>Explain what you did in your previous job, as a way of showing the reader what you can and will do should they hire you.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70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783A5-8F0A-4F74-80D9-76FDFAFBC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Headline</a:t>
            </a:r>
            <a:r>
              <a:rPr lang="el-GR" dirty="0"/>
              <a:t>/</a:t>
            </a:r>
            <a:r>
              <a:rPr lang="en-US" dirty="0"/>
              <a:t>Summary</a:t>
            </a:r>
            <a:r>
              <a:rPr lang="el-GR" dirty="0"/>
              <a:t> &amp; </a:t>
            </a:r>
            <a:r>
              <a:rPr lang="en-GB" dirty="0"/>
              <a:t>Skills</a:t>
            </a:r>
            <a:r>
              <a:rPr lang="el-GR" dirty="0"/>
              <a:t>/</a:t>
            </a:r>
            <a:r>
              <a:rPr lang="en-GB" dirty="0"/>
              <a:t>Highlights</a:t>
            </a:r>
            <a:r>
              <a:rPr lang="en-US" dirty="0"/>
              <a:t>:                    </a:t>
            </a:r>
            <a:br>
              <a:rPr lang="en-US" dirty="0"/>
            </a:br>
            <a:r>
              <a:rPr lang="en-US" dirty="0"/>
              <a:t>                               </a:t>
            </a:r>
            <a:r>
              <a:rPr lang="en-US" b="1" dirty="0"/>
              <a:t>TIPS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D11AF-FEE5-4A65-ABB2-FD20B24E0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/>
          <a:lstStyle/>
          <a:p>
            <a:endParaRPr lang="en-US" dirty="0"/>
          </a:p>
          <a:p>
            <a:endParaRPr lang="en-GB" dirty="0"/>
          </a:p>
          <a:p>
            <a:r>
              <a:rPr lang="en-US" dirty="0"/>
              <a:t>2. Use ACTIVE VERBS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414689-A31E-4B90-837C-3AF023EB81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Avoid general words / verbs (team player)</a:t>
            </a:r>
          </a:p>
          <a:p>
            <a:r>
              <a:rPr lang="en-US" dirty="0">
                <a:solidFill>
                  <a:srgbClr val="FF0000"/>
                </a:solidFill>
              </a:rPr>
              <a:t>And say specifically what you achieved in your previous job</a:t>
            </a:r>
          </a:p>
          <a:p>
            <a:r>
              <a:rPr lang="en-US" dirty="0">
                <a:solidFill>
                  <a:srgbClr val="00B050"/>
                </a:solidFill>
              </a:rPr>
              <a:t>Active Verbs show </a:t>
            </a:r>
            <a:r>
              <a:rPr lang="en-US" b="1" dirty="0">
                <a:solidFill>
                  <a:srgbClr val="00B050"/>
                </a:solidFill>
              </a:rPr>
              <a:t>confidence</a:t>
            </a:r>
            <a:r>
              <a:rPr lang="en-US" dirty="0">
                <a:solidFill>
                  <a:srgbClr val="00B050"/>
                </a:solidFill>
              </a:rPr>
              <a:t> &amp; </a:t>
            </a:r>
            <a:r>
              <a:rPr lang="en-US" b="1" dirty="0">
                <a:solidFill>
                  <a:srgbClr val="00B050"/>
                </a:solidFill>
              </a:rPr>
              <a:t>clearly</a:t>
            </a:r>
            <a:r>
              <a:rPr lang="en-US" dirty="0">
                <a:solidFill>
                  <a:srgbClr val="00B050"/>
                </a:solidFill>
              </a:rPr>
              <a:t> inform the reader</a:t>
            </a:r>
            <a:r>
              <a:rPr lang="en-GB" dirty="0">
                <a:solidFill>
                  <a:srgbClr val="00B050"/>
                </a:solidFill>
              </a:rPr>
              <a:t> about your achievements and skills (contrary to general verbs/words)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D4636C-1DB7-428F-82E8-8C674133A8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2078D6-DC25-4699-A6B3-A81919AAB6C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GB" b="1" u="sng" dirty="0"/>
              <a:t>NO</a:t>
            </a:r>
            <a:r>
              <a:rPr lang="el-GR" i="1" dirty="0"/>
              <a:t>:</a:t>
            </a:r>
            <a:r>
              <a:rPr lang="en-GB" i="1" dirty="0"/>
              <a:t>‘’I worked at ‘’</a:t>
            </a:r>
            <a:r>
              <a:rPr lang="en-GB" i="1" dirty="0" err="1"/>
              <a:t>Halkiadakis</a:t>
            </a:r>
            <a:r>
              <a:rPr lang="en-GB" dirty="0"/>
              <a:t>’’, or ‘</a:t>
            </a:r>
            <a:r>
              <a:rPr lang="en-GB" i="1" dirty="0"/>
              <a:t>’I did sales at ‘’</a:t>
            </a:r>
            <a:r>
              <a:rPr lang="en-GB" i="1" dirty="0" err="1"/>
              <a:t>Kotsovolos</a:t>
            </a:r>
            <a:r>
              <a:rPr lang="en-GB" i="1" dirty="0"/>
              <a:t>’’ </a:t>
            </a:r>
            <a:r>
              <a:rPr lang="el-GR" i="1" dirty="0"/>
              <a:t>(</a:t>
            </a:r>
            <a:r>
              <a:rPr lang="en-GB" b="1" dirty="0"/>
              <a:t>unspecific</a:t>
            </a:r>
            <a:r>
              <a:rPr lang="el-GR" b="1" dirty="0"/>
              <a:t> &amp;</a:t>
            </a:r>
            <a:r>
              <a:rPr lang="en-GB" dirty="0"/>
              <a:t> </a:t>
            </a:r>
            <a:r>
              <a:rPr lang="en-GB" b="1" dirty="0"/>
              <a:t>don’t</a:t>
            </a:r>
            <a:r>
              <a:rPr lang="en-GB" dirty="0"/>
              <a:t> </a:t>
            </a:r>
            <a:r>
              <a:rPr lang="en-GB" b="1" dirty="0"/>
              <a:t>show my contribution </a:t>
            </a:r>
            <a:r>
              <a:rPr lang="en-GB" dirty="0"/>
              <a:t>to the previous company</a:t>
            </a:r>
            <a:r>
              <a:rPr lang="el-GR" dirty="0"/>
              <a:t>)</a:t>
            </a:r>
            <a:r>
              <a:rPr lang="en-GB" dirty="0"/>
              <a:t>. </a:t>
            </a:r>
          </a:p>
          <a:p>
            <a:r>
              <a:rPr lang="en-GB" b="1" u="sng" dirty="0">
                <a:solidFill>
                  <a:srgbClr val="0070C0"/>
                </a:solidFill>
              </a:rPr>
              <a:t>YES</a:t>
            </a:r>
            <a:r>
              <a:rPr lang="en-GB" dirty="0">
                <a:solidFill>
                  <a:srgbClr val="0070C0"/>
                </a:solidFill>
              </a:rPr>
              <a:t> ‘’I worked to </a:t>
            </a:r>
            <a:r>
              <a:rPr lang="en-GB" u="sng" dirty="0">
                <a:solidFill>
                  <a:srgbClr val="0070C0"/>
                </a:solidFill>
              </a:rPr>
              <a:t>develop</a:t>
            </a:r>
            <a:r>
              <a:rPr lang="en-GB" dirty="0">
                <a:solidFill>
                  <a:srgbClr val="0070C0"/>
                </a:solidFill>
              </a:rPr>
              <a:t> a fundraising project at </a:t>
            </a:r>
            <a:r>
              <a:rPr lang="el-GR" dirty="0">
                <a:solidFill>
                  <a:srgbClr val="0070C0"/>
                </a:solidFill>
              </a:rPr>
              <a:t>‘’</a:t>
            </a:r>
            <a:r>
              <a:rPr lang="en-US" dirty="0" err="1">
                <a:solidFill>
                  <a:srgbClr val="0070C0"/>
                </a:solidFill>
              </a:rPr>
              <a:t>Halkiadakis</a:t>
            </a:r>
            <a:r>
              <a:rPr lang="en-US" dirty="0">
                <a:solidFill>
                  <a:srgbClr val="0070C0"/>
                </a:solidFill>
              </a:rPr>
              <a:t>’’ </a:t>
            </a:r>
            <a:r>
              <a:rPr lang="en-US" i="1" dirty="0">
                <a:solidFill>
                  <a:srgbClr val="0070C0"/>
                </a:solidFill>
              </a:rPr>
              <a:t>or</a:t>
            </a:r>
            <a:r>
              <a:rPr lang="en-US" dirty="0">
                <a:solidFill>
                  <a:srgbClr val="0070C0"/>
                </a:solidFill>
              </a:rPr>
              <a:t> ‘’I </a:t>
            </a:r>
            <a:r>
              <a:rPr lang="en-US" u="sng" dirty="0">
                <a:solidFill>
                  <a:srgbClr val="0070C0"/>
                </a:solidFill>
              </a:rPr>
              <a:t>increased</a:t>
            </a:r>
            <a:r>
              <a:rPr lang="en-US" dirty="0">
                <a:solidFill>
                  <a:srgbClr val="0070C0"/>
                </a:solidFill>
              </a:rPr>
              <a:t> the sales by 5%’’  (an </a:t>
            </a:r>
            <a:r>
              <a:rPr lang="en-US" b="1" dirty="0">
                <a:solidFill>
                  <a:srgbClr val="0070C0"/>
                </a:solidFill>
              </a:rPr>
              <a:t>active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role</a:t>
            </a:r>
            <a:r>
              <a:rPr lang="en-US" dirty="0">
                <a:solidFill>
                  <a:srgbClr val="0070C0"/>
                </a:solidFill>
              </a:rPr>
              <a:t> rather than a </a:t>
            </a:r>
            <a:r>
              <a:rPr lang="en-US" i="1" dirty="0">
                <a:solidFill>
                  <a:srgbClr val="0070C0"/>
                </a:solidFill>
              </a:rPr>
              <a:t>passive</a:t>
            </a:r>
            <a:r>
              <a:rPr lang="en-US" dirty="0">
                <a:solidFill>
                  <a:srgbClr val="0070C0"/>
                </a:solidFill>
              </a:rPr>
              <a:t> one).</a:t>
            </a:r>
            <a:endParaRPr lang="en-GB" dirty="0">
              <a:solidFill>
                <a:srgbClr val="0070C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4514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64F3B-04A4-40DF-874D-C2B1C0E51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/>
              <a:t>Active</a:t>
            </a:r>
            <a:r>
              <a:rPr lang="en-GB" sz="2800" dirty="0"/>
              <a:t> </a:t>
            </a:r>
            <a:r>
              <a:rPr lang="en-GB" sz="2800" b="1" dirty="0"/>
              <a:t>Verbs</a:t>
            </a:r>
            <a:r>
              <a:rPr lang="en-US" sz="2800" dirty="0"/>
              <a:t>: </a:t>
            </a:r>
            <a:br>
              <a:rPr lang="en-US" sz="2800" dirty="0"/>
            </a:br>
            <a:r>
              <a:rPr lang="en-US" sz="2800" dirty="0"/>
              <a:t>           </a:t>
            </a:r>
            <a:r>
              <a:rPr lang="en-GB" sz="2800" dirty="0"/>
              <a:t>instead of </a:t>
            </a:r>
            <a:r>
              <a:rPr lang="el-GR" sz="2800" dirty="0"/>
              <a:t>‘’</a:t>
            </a:r>
            <a:r>
              <a:rPr lang="en-GB" sz="2800" dirty="0"/>
              <a:t>Did</a:t>
            </a:r>
            <a:r>
              <a:rPr lang="el-GR" sz="2800" dirty="0"/>
              <a:t>’’</a:t>
            </a:r>
            <a:r>
              <a:rPr lang="en-GB" sz="2800" dirty="0"/>
              <a:t> when you led a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27F68-EE91-4151-91A1-11561D462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884107" cy="3956326"/>
          </a:xfrm>
        </p:spPr>
        <p:txBody>
          <a:bodyPr>
            <a:normAutofit fontScale="40000" lnSpcReduction="20000"/>
          </a:bodyPr>
          <a:lstStyle/>
          <a:p>
            <a:r>
              <a:rPr lang="en-US" sz="7200" dirty="0">
                <a:solidFill>
                  <a:srgbClr val="C00000"/>
                </a:solidFill>
              </a:rPr>
              <a:t>Controlled</a:t>
            </a:r>
            <a:r>
              <a:rPr lang="en-US" sz="7200" dirty="0"/>
              <a:t> </a:t>
            </a:r>
            <a:r>
              <a:rPr lang="el-GR" sz="7200" dirty="0"/>
              <a:t>/ </a:t>
            </a:r>
            <a:r>
              <a:rPr lang="en-US" sz="7200" dirty="0">
                <a:solidFill>
                  <a:srgbClr val="00B050"/>
                </a:solidFill>
              </a:rPr>
              <a:t>Coordinated</a:t>
            </a:r>
            <a:r>
              <a:rPr lang="el-GR" sz="7200" dirty="0"/>
              <a:t> / </a:t>
            </a:r>
            <a:r>
              <a:rPr lang="en-US" sz="7200" dirty="0"/>
              <a:t>Administered</a:t>
            </a:r>
          </a:p>
          <a:p>
            <a:r>
              <a:rPr lang="en-US" sz="7200" dirty="0"/>
              <a:t>Executed</a:t>
            </a:r>
            <a:r>
              <a:rPr lang="el-GR" sz="7200" dirty="0"/>
              <a:t>  / </a:t>
            </a: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Operated</a:t>
            </a:r>
            <a:r>
              <a:rPr lang="el-GR" sz="7200" dirty="0"/>
              <a:t>   / </a:t>
            </a:r>
            <a:r>
              <a:rPr lang="en-US" sz="7200" dirty="0">
                <a:solidFill>
                  <a:srgbClr val="C00000"/>
                </a:solidFill>
              </a:rPr>
              <a:t>Organized</a:t>
            </a:r>
          </a:p>
          <a:p>
            <a:r>
              <a:rPr lang="en-US" sz="7300" dirty="0">
                <a:solidFill>
                  <a:srgbClr val="00B050"/>
                </a:solidFill>
              </a:rPr>
              <a:t>Planned</a:t>
            </a:r>
            <a:r>
              <a:rPr lang="el-GR" sz="7200" dirty="0"/>
              <a:t>  / </a:t>
            </a:r>
            <a:r>
              <a:rPr lang="en-US" sz="7200" dirty="0">
                <a:solidFill>
                  <a:srgbClr val="C00000"/>
                </a:solidFill>
              </a:rPr>
              <a:t>Produced</a:t>
            </a:r>
            <a:r>
              <a:rPr lang="el-GR" sz="7200" dirty="0"/>
              <a:t>  / </a:t>
            </a:r>
            <a:r>
              <a:rPr lang="en-US" sz="7200" dirty="0"/>
              <a:t>Programmed</a:t>
            </a:r>
          </a:p>
          <a:p>
            <a:r>
              <a:rPr lang="en-US" sz="7200" dirty="0"/>
              <a:t>Created</a:t>
            </a:r>
            <a:r>
              <a:rPr lang="el-GR" sz="7200" dirty="0"/>
              <a:t>  / </a:t>
            </a: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Designed</a:t>
            </a:r>
            <a:r>
              <a:rPr lang="el-GR" sz="7200" dirty="0"/>
              <a:t>  / </a:t>
            </a:r>
            <a:r>
              <a:rPr lang="en-US" sz="7200" dirty="0">
                <a:solidFill>
                  <a:srgbClr val="00B050"/>
                </a:solidFill>
              </a:rPr>
              <a:t>Developed</a:t>
            </a:r>
          </a:p>
          <a:p>
            <a:r>
              <a:rPr lang="en-US" sz="7200" dirty="0">
                <a:solidFill>
                  <a:srgbClr val="C00000"/>
                </a:solidFill>
              </a:rPr>
              <a:t>Devised</a:t>
            </a:r>
            <a:r>
              <a:rPr lang="el-GR" sz="7200" dirty="0"/>
              <a:t>   / </a:t>
            </a:r>
            <a:r>
              <a:rPr lang="en-US" sz="7200" dirty="0"/>
              <a:t>Founded</a:t>
            </a:r>
            <a:r>
              <a:rPr lang="el-GR" sz="7200" dirty="0"/>
              <a:t> / </a:t>
            </a: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Established</a:t>
            </a:r>
            <a:r>
              <a:rPr lang="el-GR" sz="7200" dirty="0"/>
              <a:t> </a:t>
            </a:r>
          </a:p>
          <a:p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Implemented</a:t>
            </a:r>
            <a:r>
              <a:rPr lang="el-GR" sz="7200" dirty="0"/>
              <a:t> / </a:t>
            </a:r>
            <a:r>
              <a:rPr lang="en-US" sz="7200" dirty="0">
                <a:solidFill>
                  <a:srgbClr val="00B050"/>
                </a:solidFill>
              </a:rPr>
              <a:t>Incorporated</a:t>
            </a:r>
          </a:p>
          <a:p>
            <a:endParaRPr lang="en-US" sz="7200" dirty="0"/>
          </a:p>
          <a:p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747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67873D3-6020-4DFE-82C8-148A8A725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                       CV = RESUME</a:t>
            </a:r>
            <a:endParaRPr lang="en-GB">
              <a:solidFill>
                <a:srgbClr val="EBEBEB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5485140-6D53-434E-9C05-F2CE39B36E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6289792"/>
              </p:ext>
            </p:extLst>
          </p:nvPr>
        </p:nvGraphicFramePr>
        <p:xfrm>
          <a:off x="5194300" y="609600"/>
          <a:ext cx="6391275" cy="5698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965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73C75B33-8B9C-4C30-B69D-6F21F9FFF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10C9632-BB6F-48EE-AB65-501878BA5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63B1F66-4ACE-4A01-8ADF-F175A9C35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F8448ED-9332-4A9B-8CAB-B1985E596E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7733D14-EF47-47BB-93CA-C498A30E0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Freeform 5">
              <a:extLst>
                <a:ext uri="{FF2B5EF4-FFF2-40B4-BE49-F238E27FC236}">
                  <a16:creationId xmlns:a16="http://schemas.microsoft.com/office/drawing/2014/main" id="{ED3A2261-1C75-40FF-8CD6-18C5900C1C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9" name="Freeform 5">
              <a:extLst>
                <a:ext uri="{FF2B5EF4-FFF2-40B4-BE49-F238E27FC236}">
                  <a16:creationId xmlns:a16="http://schemas.microsoft.com/office/drawing/2014/main" id="{7C8D7967-7E76-49C0-8910-644CD2B54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C89ED458-2326-40DC-9C7B-1A717B655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41F2F9D-10CE-41B6-BAE2-A349B98A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520700"/>
            <a:ext cx="2942210" cy="1473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1900" b="1" dirty="0"/>
              <a:t>      </a:t>
            </a:r>
            <a:r>
              <a:rPr lang="en-GB" sz="1900" b="1" u="sng" dirty="0"/>
              <a:t>Active</a:t>
            </a:r>
            <a:r>
              <a:rPr lang="en-GB" sz="1900" u="sng" dirty="0"/>
              <a:t> </a:t>
            </a:r>
            <a:r>
              <a:rPr lang="en-GB" sz="1900" b="1" u="sng" dirty="0"/>
              <a:t>Verbs</a:t>
            </a:r>
            <a:r>
              <a:rPr lang="en-US" sz="1900" u="sng" dirty="0"/>
              <a:t>: </a:t>
            </a:r>
            <a:br>
              <a:rPr lang="en-US" sz="1900" u="sng" dirty="0"/>
            </a:br>
            <a:r>
              <a:rPr lang="en-US" sz="1900" dirty="0"/>
              <a:t>     </a:t>
            </a:r>
            <a:r>
              <a:rPr lang="en-US" sz="1900" u="sng" dirty="0"/>
              <a:t> </a:t>
            </a:r>
            <a:r>
              <a:rPr lang="en-GB" sz="1900" u="sng" dirty="0"/>
              <a:t>instead of </a:t>
            </a:r>
            <a:r>
              <a:rPr lang="el-GR" sz="1900" u="sng" dirty="0"/>
              <a:t>‘’</a:t>
            </a:r>
            <a:r>
              <a:rPr lang="en-GB" sz="1900" u="sng" dirty="0"/>
              <a:t>Did</a:t>
            </a:r>
            <a:r>
              <a:rPr lang="el-GR" sz="1900" u="sng" dirty="0"/>
              <a:t>’’</a:t>
            </a:r>
            <a:r>
              <a:rPr lang="en-GB" sz="1900" u="sng" dirty="0"/>
              <a:t> when you changed </a:t>
            </a:r>
            <a:r>
              <a:rPr lang="en-GB" sz="1900" u="sng" dirty="0" err="1"/>
              <a:t>sth</a:t>
            </a:r>
            <a:endParaRPr lang="en-GB" sz="1900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83C6E-B260-4F54-8FD5-EB2BFFC83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4728536" cy="4216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solidFill>
                  <a:schemeClr val="bg1"/>
                </a:solidFill>
              </a:rPr>
              <a:t>Improved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solidFill>
                  <a:srgbClr val="FFC000"/>
                </a:solidFill>
              </a:rPr>
              <a:t>Customized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solidFill>
                  <a:schemeClr val="bg1"/>
                </a:solidFill>
              </a:rPr>
              <a:t>Redesigned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solidFill>
                  <a:srgbClr val="FFC000"/>
                </a:solidFill>
              </a:rPr>
              <a:t>Modified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solidFill>
                  <a:schemeClr val="bg1"/>
                </a:solidFill>
              </a:rPr>
              <a:t>Remodelled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solidFill>
                  <a:srgbClr val="FFC000"/>
                </a:solidFill>
              </a:rPr>
              <a:t>Reorganized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solidFill>
                  <a:schemeClr val="bg1"/>
                </a:solidFill>
              </a:rPr>
              <a:t>Replaced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solidFill>
                  <a:srgbClr val="FFC000"/>
                </a:solidFill>
              </a:rPr>
              <a:t>Restructured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solidFill>
                  <a:schemeClr val="bg1"/>
                </a:solidFill>
              </a:rPr>
              <a:t>Updated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solidFill>
                  <a:srgbClr val="FFC000"/>
                </a:solidFill>
              </a:rPr>
              <a:t>Upgraded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solidFill>
                  <a:schemeClr val="bg1"/>
                </a:solidFill>
              </a:rPr>
              <a:t>Transformed</a:t>
            </a:r>
          </a:p>
          <a:p>
            <a:pPr>
              <a:lnSpc>
                <a:spcPct val="90000"/>
              </a:lnSpc>
            </a:pPr>
            <a:endParaRPr lang="en-GB" sz="1500" dirty="0">
              <a:solidFill>
                <a:schemeClr val="bg1"/>
              </a:solidFill>
            </a:endParaRPr>
          </a:p>
        </p:txBody>
      </p:sp>
      <p:pic>
        <p:nvPicPr>
          <p:cNvPr id="10244" name="Picture 4" descr="ÎÏÎ¿ÏÎ­Î»ÎµÏÎ¼Î± ÎµÎ¹ÎºÏÎ½Î±Ï Î³Î¹Î± change">
            <a:extLst>
              <a:ext uri="{FF2B5EF4-FFF2-40B4-BE49-F238E27FC236}">
                <a16:creationId xmlns:a16="http://schemas.microsoft.com/office/drawing/2014/main" id="{4BFB52AC-F0CA-4F23-9414-0E63916856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84"/>
          <a:stretch/>
        </p:blipFill>
        <p:spPr bwMode="auto">
          <a:xfrm>
            <a:off x="6096000" y="803751"/>
            <a:ext cx="5490140" cy="525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6F9D1DE6-E368-4F07-85F9-D5B767477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17647620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82A6B-0F35-4AA7-BCF2-093E6BE6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7"/>
            <a:ext cx="8761413" cy="961149"/>
          </a:xfrm>
        </p:spPr>
        <p:txBody>
          <a:bodyPr/>
          <a:lstStyle/>
          <a:p>
            <a:r>
              <a:rPr lang="en-GB" sz="2400" b="1" dirty="0"/>
              <a:t> Active</a:t>
            </a:r>
            <a:r>
              <a:rPr lang="en-GB" sz="2400" dirty="0"/>
              <a:t> </a:t>
            </a:r>
            <a:r>
              <a:rPr lang="en-GB" sz="2400" b="1" dirty="0"/>
              <a:t>Verbs</a:t>
            </a:r>
            <a:r>
              <a:rPr lang="en-US" sz="2400" dirty="0"/>
              <a:t>: </a:t>
            </a:r>
            <a:r>
              <a:rPr lang="en-GB" sz="2400" dirty="0"/>
              <a:t>instead of </a:t>
            </a:r>
            <a:r>
              <a:rPr lang="el-GR" sz="2400" dirty="0"/>
              <a:t>‘’</a:t>
            </a:r>
            <a:r>
              <a:rPr lang="en-GB" sz="2400" dirty="0"/>
              <a:t>increased</a:t>
            </a:r>
            <a:r>
              <a:rPr lang="el-GR" sz="2400" dirty="0"/>
              <a:t>’’</a:t>
            </a:r>
            <a:r>
              <a:rPr lang="en-GB" sz="2400" dirty="0"/>
              <a:t> sales, customer satisfaction etc. </a:t>
            </a:r>
            <a:r>
              <a:rPr lang="el-GR" sz="2400" dirty="0"/>
              <a:t>// ‘’</a:t>
            </a:r>
            <a:r>
              <a:rPr lang="en-GB" sz="2400" dirty="0"/>
              <a:t>reduced’’ costs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7364AE-057F-4BF6-9397-30D161EF05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             </a:t>
            </a:r>
            <a:r>
              <a:rPr lang="en-GB" b="1" dirty="0"/>
              <a:t>increased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32425B-9251-4C85-8DF0-E9F3B9D8AF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3525838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Achieved</a:t>
            </a:r>
          </a:p>
          <a:p>
            <a:r>
              <a:rPr lang="en-GB" b="1" dirty="0">
                <a:solidFill>
                  <a:srgbClr val="FF0000"/>
                </a:solidFill>
              </a:rPr>
              <a:t>Advanced</a:t>
            </a:r>
          </a:p>
          <a:p>
            <a:r>
              <a:rPr lang="en-US" b="1" dirty="0"/>
              <a:t>Enhanced</a:t>
            </a:r>
          </a:p>
          <a:p>
            <a:r>
              <a:rPr lang="en-US" b="1" dirty="0">
                <a:solidFill>
                  <a:srgbClr val="FF0000"/>
                </a:solidFill>
              </a:rPr>
              <a:t>Expanded</a:t>
            </a:r>
          </a:p>
          <a:p>
            <a:r>
              <a:rPr lang="en-US" b="1" dirty="0"/>
              <a:t>Expedited</a:t>
            </a:r>
          </a:p>
          <a:p>
            <a:r>
              <a:rPr lang="en-US" b="1" dirty="0">
                <a:solidFill>
                  <a:srgbClr val="FF0000"/>
                </a:solidFill>
              </a:rPr>
              <a:t>Furthered</a:t>
            </a:r>
          </a:p>
          <a:p>
            <a:r>
              <a:rPr lang="en-US" b="1" dirty="0"/>
              <a:t>Gained</a:t>
            </a:r>
          </a:p>
          <a:p>
            <a:r>
              <a:rPr lang="en-US" b="1" dirty="0">
                <a:solidFill>
                  <a:srgbClr val="FF0000"/>
                </a:solidFill>
              </a:rPr>
              <a:t>Generated</a:t>
            </a:r>
          </a:p>
          <a:p>
            <a:r>
              <a:rPr lang="en-US" b="1" dirty="0"/>
              <a:t>Improved</a:t>
            </a:r>
          </a:p>
          <a:p>
            <a:r>
              <a:rPr lang="en-GB" b="1" dirty="0">
                <a:solidFill>
                  <a:srgbClr val="FF0000"/>
                </a:solidFill>
              </a:rPr>
              <a:t>Maximized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DC912A-7D4D-4A9E-8C51-1DB091215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              </a:t>
            </a: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reduced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132E6C-E362-4A38-9650-BB7206F83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3168029"/>
          </a:xfrm>
        </p:spPr>
        <p:txBody>
          <a:bodyPr>
            <a:normAutofit fontScale="92500" lnSpcReduction="20000"/>
          </a:bodyPr>
          <a:lstStyle/>
          <a:p>
            <a:r>
              <a:rPr lang="en-GB" sz="2000" b="1" dirty="0"/>
              <a:t>Deducted</a:t>
            </a:r>
          </a:p>
          <a:p>
            <a:r>
              <a:rPr lang="en-GB" sz="2000" b="1" dirty="0">
                <a:solidFill>
                  <a:schemeClr val="accent5">
                    <a:lumMod val="75000"/>
                  </a:schemeClr>
                </a:solidFill>
              </a:rPr>
              <a:t>Lessened</a:t>
            </a:r>
          </a:p>
          <a:p>
            <a:r>
              <a:rPr lang="en-GB" sz="2000" b="1" dirty="0"/>
              <a:t>Consolidated</a:t>
            </a:r>
          </a:p>
          <a:p>
            <a:r>
              <a:rPr lang="en-GB" sz="2000" b="1" dirty="0">
                <a:solidFill>
                  <a:schemeClr val="accent5">
                    <a:lumMod val="75000"/>
                  </a:schemeClr>
                </a:solidFill>
              </a:rPr>
              <a:t>Decreased</a:t>
            </a:r>
          </a:p>
        </p:txBody>
      </p:sp>
    </p:spTree>
    <p:extLst>
      <p:ext uri="{BB962C8B-B14F-4D97-AF65-F5344CB8AC3E}">
        <p14:creationId xmlns:p14="http://schemas.microsoft.com/office/powerpoint/2010/main" val="2034037086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www.thebalancecareers.com/thmb/1krXhL2KgPQMOZ8cLTgHi33YZ7w=/1500x0/filters:no_upscale():max_bytes(150000):strip_icc():format(webp)/management-skills-list-2062427-final-5b733e7fc9e77c00572eaf3d.png">
            <a:extLst>
              <a:ext uri="{FF2B5EF4-FFF2-40B4-BE49-F238E27FC236}">
                <a16:creationId xmlns:a16="http://schemas.microsoft.com/office/drawing/2014/main" id="{507A6AC8-7E14-49F2-89BB-FF73E7C49E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33461" y="3276599"/>
            <a:ext cx="1914939" cy="191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C0C7D3-4C41-41AA-A337-F7F2010B0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8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3BC8D-9D7B-46D5-B69B-A620FF618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D. Work</a:t>
            </a:r>
            <a:r>
              <a:rPr lang="en-GB" dirty="0"/>
              <a:t> </a:t>
            </a:r>
            <a:r>
              <a:rPr lang="en-GB" b="1" dirty="0"/>
              <a:t>Experience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BF2951-D461-47BA-829D-DB15E38E4B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GB" sz="2400" dirty="0"/>
              <a:t>In </a:t>
            </a:r>
            <a:r>
              <a:rPr lang="en-GB" sz="2400" b="1" dirty="0"/>
              <a:t>reverse</a:t>
            </a:r>
            <a:r>
              <a:rPr lang="en-GB" sz="2400" dirty="0"/>
              <a:t> chronological order</a:t>
            </a:r>
          </a:p>
          <a:p>
            <a:endParaRPr lang="en-GB" sz="2400" dirty="0"/>
          </a:p>
          <a:p>
            <a:pPr marL="457200" indent="-457200">
              <a:buAutoNum type="arabicPeriod"/>
            </a:pPr>
            <a:r>
              <a:rPr lang="en-GB" sz="2400" dirty="0"/>
              <a:t>Be </a:t>
            </a:r>
            <a:r>
              <a:rPr lang="en-GB" sz="2400" b="1" dirty="0"/>
              <a:t>precise</a:t>
            </a:r>
          </a:p>
        </p:txBody>
      </p:sp>
    </p:spTree>
    <p:extLst>
      <p:ext uri="{BB962C8B-B14F-4D97-AF65-F5344CB8AC3E}">
        <p14:creationId xmlns:p14="http://schemas.microsoft.com/office/powerpoint/2010/main" val="293986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99C13-53B8-4244-B3AD-42F968998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D. What to write in the </a:t>
            </a:r>
            <a:br>
              <a:rPr lang="en-GB" dirty="0"/>
            </a:br>
            <a:r>
              <a:rPr lang="en-GB" dirty="0"/>
              <a:t>                    </a:t>
            </a:r>
            <a:r>
              <a:rPr lang="en-GB" i="1" u="sng" dirty="0"/>
              <a:t>Work Experience</a:t>
            </a:r>
            <a:r>
              <a:rPr lang="en-GB" i="1" dirty="0"/>
              <a:t> </a:t>
            </a:r>
            <a:r>
              <a:rPr lang="en-GB" dirty="0"/>
              <a:t>section</a:t>
            </a:r>
            <a:r>
              <a:rPr lang="el-GR" dirty="0"/>
              <a:t>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2F956-FD90-4E6A-BE0E-38CE41C78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2603500"/>
            <a:ext cx="11224591" cy="411535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District Sales Manager, The Computer Store, Athens, </a:t>
            </a:r>
            <a:r>
              <a:rPr lang="el-GR" b="1" dirty="0"/>
              <a:t>2015 - </a:t>
            </a:r>
            <a:r>
              <a:rPr lang="en-GB" b="1" dirty="0"/>
              <a:t>2017</a:t>
            </a:r>
            <a:r>
              <a:rPr lang="en-US" b="1" dirty="0"/>
              <a:t> </a:t>
            </a:r>
            <a:endParaRPr lang="el-GR" b="1" dirty="0"/>
          </a:p>
          <a:p>
            <a:pPr algn="just">
              <a:buFontTx/>
              <a:buChar char="-"/>
            </a:pPr>
            <a:r>
              <a:rPr lang="en-US" dirty="0"/>
              <a:t>Oversaw seven stores in two states and nine stores in Arizona; held full P &amp; L responsibility.</a:t>
            </a:r>
            <a:endParaRPr lang="el-GR" dirty="0"/>
          </a:p>
          <a:p>
            <a:pPr algn="just">
              <a:buFontTx/>
              <a:buChar char="-"/>
            </a:pPr>
            <a:r>
              <a:rPr lang="en-US" dirty="0"/>
              <a:t>Managed more than 75 employees and $2 million in revenue. </a:t>
            </a:r>
            <a:endParaRPr lang="el-GR" dirty="0"/>
          </a:p>
          <a:p>
            <a:pPr algn="just">
              <a:buFontTx/>
              <a:buChar char="-"/>
            </a:pPr>
            <a:r>
              <a:rPr lang="en-US" dirty="0"/>
              <a:t>Controlled and directed operations and budget for regional office.</a:t>
            </a:r>
          </a:p>
          <a:p>
            <a:pPr algn="just">
              <a:buFontTx/>
              <a:buChar char="-"/>
            </a:pPr>
            <a:endParaRPr lang="en-US" dirty="0"/>
          </a:p>
          <a:p>
            <a:r>
              <a:rPr lang="en-GB" b="1" dirty="0"/>
              <a:t>Front Desk assistant, </a:t>
            </a:r>
            <a:r>
              <a:rPr lang="en-GB" b="1" dirty="0" err="1"/>
              <a:t>Creta</a:t>
            </a:r>
            <a:r>
              <a:rPr lang="en-GB" b="1" dirty="0"/>
              <a:t> Beach, Hersonissos, Crete, 201</a:t>
            </a:r>
            <a:r>
              <a:rPr lang="el-GR" b="1" dirty="0"/>
              <a:t>4</a:t>
            </a:r>
            <a:r>
              <a:rPr lang="en-GB" b="1" dirty="0"/>
              <a:t> – 201</a:t>
            </a:r>
            <a:r>
              <a:rPr lang="el-GR" b="1" dirty="0"/>
              <a:t>5</a:t>
            </a:r>
            <a:r>
              <a:rPr lang="en-GB" b="1" dirty="0"/>
              <a:t> </a:t>
            </a:r>
          </a:p>
          <a:p>
            <a:pPr>
              <a:buFontTx/>
              <a:buChar char="-"/>
            </a:pPr>
            <a:r>
              <a:rPr lang="en-GB" dirty="0"/>
              <a:t>Responsible for maintaining records of checking in &amp; out of guests, handling customer 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      </a:t>
            </a:r>
            <a:r>
              <a:rPr lang="en-GB" dirty="0"/>
              <a:t>requests and reservations.</a:t>
            </a:r>
          </a:p>
          <a:p>
            <a:pPr marL="0" indent="0">
              <a:buNone/>
            </a:pPr>
            <a:r>
              <a:rPr lang="en-GB" dirty="0"/>
              <a:t> </a:t>
            </a:r>
            <a:endParaRPr lang="en-GB" b="1" dirty="0"/>
          </a:p>
          <a:p>
            <a:r>
              <a:rPr lang="en-GB" b="1" dirty="0"/>
              <a:t>Customer Service Agent</a:t>
            </a:r>
            <a:r>
              <a:rPr lang="el-GR" b="1" dirty="0"/>
              <a:t>, </a:t>
            </a:r>
            <a:r>
              <a:rPr lang="en-GB" b="1" dirty="0"/>
              <a:t>Candia Maris Hotel, Crete</a:t>
            </a:r>
            <a:r>
              <a:rPr lang="el-GR" b="1" dirty="0"/>
              <a:t>, 2012 - 2014</a:t>
            </a:r>
            <a:endParaRPr lang="en-GB" b="1" dirty="0"/>
          </a:p>
          <a:p>
            <a:pPr>
              <a:buFontTx/>
              <a:buChar char="-"/>
            </a:pPr>
            <a:r>
              <a:rPr lang="en-GB" dirty="0"/>
              <a:t>Handled a variety of customer needs and concerns. </a:t>
            </a:r>
            <a:endParaRPr lang="el-GR" dirty="0"/>
          </a:p>
          <a:p>
            <a:pPr>
              <a:buFontTx/>
              <a:buChar char="-"/>
            </a:pPr>
            <a:r>
              <a:rPr lang="en-GB" dirty="0"/>
              <a:t>Responsible for clients’ transportation to and from the hotel.</a:t>
            </a:r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5057642"/>
      </p:ext>
    </p:extLst>
  </p:cSld>
  <p:clrMapOvr>
    <a:masterClrMapping/>
  </p:clrMapOvr>
  <p:transition spd="slow">
    <p:randomBar dir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CD6B4-612E-44B7-A059-C6A28CF9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Some ideas for the </a:t>
            </a:r>
            <a:br>
              <a:rPr lang="en-GB" dirty="0"/>
            </a:br>
            <a:r>
              <a:rPr lang="en-GB" dirty="0"/>
              <a:t>       </a:t>
            </a:r>
            <a:r>
              <a:rPr lang="en-GB" b="1" u="sng" dirty="0"/>
              <a:t>Work Experience</a:t>
            </a:r>
            <a:r>
              <a:rPr lang="en-GB" b="1" dirty="0"/>
              <a:t> </a:t>
            </a:r>
            <a:r>
              <a:rPr lang="en-GB" dirty="0"/>
              <a:t>section (a)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5F264-95FE-413A-95AA-25F58B186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dirty="0">
                <a:solidFill>
                  <a:srgbClr val="002060"/>
                </a:solidFill>
              </a:rPr>
              <a:t>Effectively managing the hotel daily operations. </a:t>
            </a:r>
            <a:endParaRPr lang="el-GR" altLang="en-US" sz="2000" dirty="0">
              <a:solidFill>
                <a:srgbClr val="002060"/>
              </a:solidFill>
            </a:endParaRPr>
          </a:p>
          <a:p>
            <a:r>
              <a:rPr lang="en-US" altLang="en-US" sz="2000" dirty="0">
                <a:solidFill>
                  <a:schemeClr val="accent2">
                    <a:lumMod val="75000"/>
                  </a:schemeClr>
                </a:solidFill>
              </a:rPr>
              <a:t>Making sure that customers have a good first and last impression of the hotel.</a:t>
            </a:r>
            <a:endParaRPr lang="el-GR" altLang="en-US" sz="20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altLang="en-US" sz="2000" dirty="0">
                <a:solidFill>
                  <a:srgbClr val="002060"/>
                </a:solidFill>
              </a:rPr>
              <a:t>Setting goals for staff and monitoring them to ensure that they are met.</a:t>
            </a:r>
            <a:endParaRPr lang="el-GR" altLang="en-US" sz="2000" dirty="0">
              <a:solidFill>
                <a:srgbClr val="002060"/>
              </a:solidFill>
            </a:endParaRPr>
          </a:p>
          <a:p>
            <a:r>
              <a:rPr lang="en-US" altLang="en-US" sz="2000" dirty="0">
                <a:solidFill>
                  <a:schemeClr val="accent2">
                    <a:lumMod val="75000"/>
                  </a:schemeClr>
                </a:solidFill>
              </a:rPr>
              <a:t>Recruiting staff, training them and monitoring their overall performance.</a:t>
            </a:r>
            <a:endParaRPr lang="el-GR" altLang="en-US" sz="20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altLang="en-US" sz="2000" dirty="0">
                <a:solidFill>
                  <a:srgbClr val="002060"/>
                </a:solidFill>
              </a:rPr>
              <a:t>Managing and setting room rates.</a:t>
            </a:r>
            <a:endParaRPr lang="el-GR" altLang="en-US" sz="2000" dirty="0">
              <a:solidFill>
                <a:srgbClr val="00206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769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6505F-2772-4A84-B9A7-6E35861EA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Some ideas for the </a:t>
            </a:r>
            <a:br>
              <a:rPr lang="en-GB" dirty="0"/>
            </a:br>
            <a:r>
              <a:rPr lang="en-GB" dirty="0"/>
              <a:t>       </a:t>
            </a:r>
            <a:r>
              <a:rPr lang="en-GB" b="1" u="sng" dirty="0"/>
              <a:t>Work Experience</a:t>
            </a:r>
            <a:r>
              <a:rPr lang="en-GB" b="1" dirty="0"/>
              <a:t> </a:t>
            </a:r>
            <a:r>
              <a:rPr lang="en-GB" dirty="0"/>
              <a:t>section (b)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2E345-BBD0-46DC-8885-09481DAF5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>
                <a:solidFill>
                  <a:srgbClr val="00B050"/>
                </a:solidFill>
              </a:rPr>
              <a:t>Prepared weekly employee schedules.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Assisted with new hire training sessions.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solidFill>
                  <a:srgbClr val="00B050"/>
                </a:solidFill>
              </a:rPr>
              <a:t>Reviewed guest feedback online and on hotel website.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Prepared daily financial reports.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solidFill>
                  <a:srgbClr val="00B050"/>
                </a:solidFill>
              </a:rPr>
              <a:t>Responded to guest complaints.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Supervised hotel staff and worked to resolve staff issues.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solidFill>
                  <a:srgbClr val="00B050"/>
                </a:solidFill>
              </a:rPr>
              <a:t>Launching of an advertising campaign for the hotel.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183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9F8DA-4CCE-474A-B7E4-1C4766CC0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Some ideas for the </a:t>
            </a:r>
            <a:br>
              <a:rPr lang="en-GB" dirty="0"/>
            </a:br>
            <a:r>
              <a:rPr lang="en-GB" dirty="0"/>
              <a:t>       </a:t>
            </a:r>
            <a:r>
              <a:rPr lang="en-GB" b="1" u="sng" dirty="0"/>
              <a:t>Work Experience</a:t>
            </a:r>
            <a:r>
              <a:rPr lang="en-GB" b="1" dirty="0"/>
              <a:t> </a:t>
            </a:r>
            <a:r>
              <a:rPr lang="en-GB" dirty="0"/>
              <a:t>section (c)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9167F-72F1-4609-87C3-F043E8FF7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863561"/>
          </a:xfrm>
        </p:spPr>
        <p:txBody>
          <a:bodyPr/>
          <a:lstStyle/>
          <a:p>
            <a:r>
              <a:rPr lang="en-US" altLang="en-US" sz="2000" dirty="0">
                <a:solidFill>
                  <a:schemeClr val="accent2">
                    <a:lumMod val="75000"/>
                  </a:schemeClr>
                </a:solidFill>
              </a:rPr>
              <a:t>In overall charge of the hotel restaurant, cafeteria and pool bar. </a:t>
            </a:r>
          </a:p>
          <a:p>
            <a:r>
              <a:rPr lang="en-US" altLang="en-US" sz="2000" dirty="0"/>
              <a:t>Encouraging and motivating staff to do better.</a:t>
            </a:r>
          </a:p>
          <a:p>
            <a:r>
              <a:rPr lang="en-GB" altLang="en-US" sz="2000" dirty="0">
                <a:solidFill>
                  <a:schemeClr val="accent2">
                    <a:lumMod val="75000"/>
                  </a:schemeClr>
                </a:solidFill>
              </a:rPr>
              <a:t>Assisted hotel manager with front desk operations.</a:t>
            </a:r>
          </a:p>
          <a:p>
            <a:r>
              <a:rPr lang="en-GB" altLang="en-US" sz="2000" dirty="0"/>
              <a:t>Assisted in the hiring of new staff. 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solidFill>
                  <a:schemeClr val="accent2">
                    <a:lumMod val="75000"/>
                  </a:schemeClr>
                </a:solidFill>
              </a:rPr>
              <a:t>Constant focus on profitability and growth.</a:t>
            </a:r>
            <a:endParaRPr lang="el-GR" altLang="en-US" sz="20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/>
              <a:t>Striving to create a welcoming and relaxing atmosphere for clients.</a:t>
            </a:r>
            <a:endParaRPr lang="el-GR" altLang="en-US" sz="2000" dirty="0"/>
          </a:p>
          <a:p>
            <a:pPr>
              <a:lnSpc>
                <a:spcPct val="90000"/>
              </a:lnSpc>
            </a:pPr>
            <a:r>
              <a:rPr lang="en-GB" altLang="en-US" sz="2000" dirty="0">
                <a:solidFill>
                  <a:schemeClr val="accent2">
                    <a:lumMod val="75000"/>
                  </a:schemeClr>
                </a:solidFill>
              </a:rPr>
              <a:t>Organising </a:t>
            </a:r>
            <a:r>
              <a:rPr lang="en-US" altLang="en-US" sz="2000" dirty="0">
                <a:solidFill>
                  <a:schemeClr val="accent2">
                    <a:lumMod val="75000"/>
                  </a:schemeClr>
                </a:solidFill>
              </a:rPr>
              <a:t>conferences, wedding receptions and other </a:t>
            </a:r>
            <a:r>
              <a:rPr lang="en-US" altLang="en-US" sz="2000" dirty="0"/>
              <a:t>events.</a:t>
            </a:r>
            <a:endParaRPr lang="el-GR" altLang="en-US" sz="2000" dirty="0"/>
          </a:p>
          <a:p>
            <a:endParaRPr lang="en-GB" alt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362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0BC8B-0756-46C5-AC4C-812F689D0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Some ideas for the </a:t>
            </a:r>
            <a:br>
              <a:rPr lang="en-GB" dirty="0"/>
            </a:br>
            <a:r>
              <a:rPr lang="en-GB" dirty="0"/>
              <a:t>       </a:t>
            </a:r>
            <a:r>
              <a:rPr lang="en-GB" b="1" u="sng" dirty="0"/>
              <a:t>Work Experience</a:t>
            </a:r>
            <a:r>
              <a:rPr lang="en-GB" b="1" dirty="0"/>
              <a:t> </a:t>
            </a:r>
            <a:r>
              <a:rPr lang="en-GB" dirty="0"/>
              <a:t>section (d)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9290E-0413-4843-A915-78443ED0E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716696"/>
            <a:ext cx="10347932" cy="390939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2400" dirty="0"/>
              <a:t>Frequently interacted with guests and sought feedback.</a:t>
            </a:r>
          </a:p>
          <a:p>
            <a:pPr>
              <a:lnSpc>
                <a:spcPct val="80000"/>
              </a:lnSpc>
            </a:pPr>
            <a:r>
              <a:rPr lang="en-GB" altLang="en-US" sz="2400" b="1" dirty="0">
                <a:solidFill>
                  <a:srgbClr val="F79F29"/>
                </a:solidFill>
              </a:rPr>
              <a:t>Replied to guests’ feedback online and responded to their eventual complaints.</a:t>
            </a:r>
          </a:p>
          <a:p>
            <a:pPr>
              <a:lnSpc>
                <a:spcPct val="80000"/>
              </a:lnSpc>
            </a:pPr>
            <a:r>
              <a:rPr lang="en-GB" altLang="en-US" sz="2400" dirty="0"/>
              <a:t>Processed invoices and assisted with guest payment issues.</a:t>
            </a:r>
          </a:p>
          <a:p>
            <a:pPr>
              <a:lnSpc>
                <a:spcPct val="80000"/>
              </a:lnSpc>
            </a:pPr>
            <a:r>
              <a:rPr lang="en-GB" altLang="en-US" sz="2400" b="1" dirty="0">
                <a:solidFill>
                  <a:srgbClr val="F79F29"/>
                </a:solidFill>
              </a:rPr>
              <a:t>Answered phones, booked rooms and responded to email inquiries or comments.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Striving to resolve conflicts in a professional and courteous manner.</a:t>
            </a:r>
            <a:endParaRPr lang="el-GR" altLang="en-US" sz="2400" dirty="0"/>
          </a:p>
          <a:p>
            <a:pPr>
              <a:lnSpc>
                <a:spcPct val="80000"/>
              </a:lnSpc>
            </a:pPr>
            <a:endParaRPr lang="en-GB" alt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787488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E154A-19E4-48DB-8B28-48166294D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D. Internship</a:t>
            </a:r>
            <a:r>
              <a:rPr lang="el-GR" dirty="0"/>
              <a:t>: </a:t>
            </a:r>
            <a:r>
              <a:rPr lang="en-US" altLang="en-US" dirty="0"/>
              <a:t>Example</a:t>
            </a:r>
            <a:br>
              <a:rPr lang="en-US" alt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7D10E-AF46-4F86-84A0-E8D649399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850309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GB" altLang="en-US" sz="2000" b="1" dirty="0"/>
              <a:t>Hotel Management, BlueSky, Samos, 2014 - 2015</a:t>
            </a:r>
            <a:endParaRPr lang="el-GR" altLang="en-US" sz="2000" b="1" dirty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000" dirty="0"/>
              <a:t>Served as a Hotel Management Trainee under the supervision of the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000" dirty="0"/>
              <a:t>General Manager.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000" dirty="0"/>
              <a:t>	-</a:t>
            </a:r>
            <a:r>
              <a:rPr lang="en-US" altLang="en-US" sz="2000" b="1" dirty="0"/>
              <a:t>Successfully supervising staff;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000" dirty="0"/>
              <a:t>	-Providing day-to-day administration of hotel;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000" dirty="0"/>
              <a:t>	-</a:t>
            </a:r>
            <a:r>
              <a:rPr lang="en-US" altLang="en-US" sz="2000" b="1" dirty="0"/>
              <a:t>Analyzing profits and making recommendations for improvements;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000" b="1" dirty="0"/>
              <a:t>	-Dealing with accounting procedures;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000" dirty="0"/>
              <a:t>	-Implementing time management strategies </a:t>
            </a:r>
            <a:r>
              <a:rPr lang="en-GB" altLang="en-US" sz="2000" dirty="0"/>
              <a:t>to ensure that projects 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GB" altLang="en-US" sz="2000" dirty="0"/>
              <a:t>      reach the finish line on time</a:t>
            </a:r>
            <a:r>
              <a:rPr lang="en-US" altLang="en-US" sz="2000" dirty="0"/>
              <a:t>;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000" dirty="0"/>
              <a:t>	- </a:t>
            </a:r>
            <a:r>
              <a:rPr lang="en-US" altLang="en-US" sz="2000" b="1" dirty="0"/>
              <a:t>Managing client files and dealing with various problems.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96745236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8E3E37FD-7B28-4653-9534-FA8AE3355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EBEBEB"/>
                </a:solidFill>
              </a:rPr>
              <a:t>BASIC TYPES     </a:t>
            </a:r>
            <a:br>
              <a:rPr lang="en-GB" dirty="0">
                <a:solidFill>
                  <a:srgbClr val="EBEBEB"/>
                </a:solidFill>
              </a:rPr>
            </a:br>
            <a:r>
              <a:rPr lang="en-GB" dirty="0">
                <a:solidFill>
                  <a:srgbClr val="EBEBEB"/>
                </a:solidFill>
              </a:rPr>
              <a:t>     OF CVs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1CDE5D2-FC2B-4B2F-B133-EC75AB7CD4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550993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2706010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B6A68-392F-4F7B-87F5-6528457AB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E. What to write in the </a:t>
            </a:r>
            <a:br>
              <a:rPr lang="en-GB" dirty="0"/>
            </a:br>
            <a:r>
              <a:rPr lang="en-GB" dirty="0"/>
              <a:t>                    </a:t>
            </a:r>
            <a:r>
              <a:rPr lang="en-GB" i="1" u="sng" dirty="0"/>
              <a:t>Education</a:t>
            </a:r>
            <a:r>
              <a:rPr lang="en-GB" i="1" dirty="0"/>
              <a:t> </a:t>
            </a:r>
            <a:r>
              <a:rPr lang="en-GB" dirty="0"/>
              <a:t>section (a)</a:t>
            </a:r>
            <a:r>
              <a:rPr lang="el-GR" dirty="0"/>
              <a:t>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2D0FB-A233-4F50-AFE9-1777955EA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870" y="2603500"/>
            <a:ext cx="11039060" cy="34163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b="1" dirty="0"/>
              <a:t>	</a:t>
            </a:r>
            <a:r>
              <a:rPr lang="en-US" altLang="en-US" sz="2000" b="1" dirty="0"/>
              <a:t> 2012 – 2016 Technological Educational Institute of Crete, Heraklion 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000" b="1" dirty="0"/>
              <a:t>	 </a:t>
            </a:r>
            <a:r>
              <a:rPr lang="en-US" altLang="en-US" sz="2000" dirty="0"/>
              <a:t>BA (Hons) in Business Administration. 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000" dirty="0"/>
              <a:t>      May 2016 (anticipated graduation)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br>
              <a:rPr lang="en-US" altLang="en-US" sz="2000" dirty="0"/>
            </a:br>
            <a:r>
              <a:rPr lang="en-GB" altLang="en-US" sz="2000" b="1" dirty="0"/>
              <a:t>Thesis</a:t>
            </a:r>
            <a:r>
              <a:rPr lang="en-GB" altLang="en-US" sz="2000" dirty="0"/>
              <a:t>: ‘’How organisational</a:t>
            </a:r>
            <a:r>
              <a:rPr lang="en-US" altLang="en-US" sz="2000" dirty="0"/>
              <a:t> culture can reinvent an </a:t>
            </a:r>
            <a:r>
              <a:rPr lang="en-GB" altLang="en-US" sz="2000" dirty="0"/>
              <a:t>organisation</a:t>
            </a:r>
            <a:r>
              <a:rPr lang="en-US" altLang="en-US" sz="2000" dirty="0"/>
              <a:t>’’</a:t>
            </a:r>
            <a:r>
              <a:rPr lang="el-GR" altLang="en-US" sz="2000" dirty="0"/>
              <a:t> </a:t>
            </a:r>
            <a:r>
              <a:rPr lang="en-US" altLang="en-US" sz="2000" dirty="0"/>
              <a:t> </a:t>
            </a:r>
          </a:p>
          <a:p>
            <a:pPr algn="just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br>
              <a:rPr lang="en-US" altLang="en-US" sz="2000" dirty="0"/>
            </a:br>
            <a:r>
              <a:rPr lang="en-US" altLang="en-US" sz="2000" b="1" i="1" dirty="0"/>
              <a:t>Related Coursework:</a:t>
            </a:r>
            <a:r>
              <a:rPr lang="en-US" altLang="en-US" sz="2000" dirty="0"/>
              <a:t> Advertising, Mathematics, Media Plans in Advertising, Marketing, Public Relations, Sustainable Tourism,</a:t>
            </a:r>
          </a:p>
          <a:p>
            <a:pPr algn="just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000" dirty="0"/>
              <a:t>     Business English</a:t>
            </a:r>
            <a:endParaRPr lang="el-GR" altLang="en-US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291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77F4D-2403-4D75-A37C-C84E885DB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E. What to write in the </a:t>
            </a:r>
            <a:br>
              <a:rPr lang="en-GB" dirty="0"/>
            </a:br>
            <a:r>
              <a:rPr lang="en-GB" dirty="0"/>
              <a:t>                    </a:t>
            </a:r>
            <a:r>
              <a:rPr lang="en-GB" i="1" u="sng" dirty="0"/>
              <a:t>Education</a:t>
            </a:r>
            <a:r>
              <a:rPr lang="en-GB" i="1" dirty="0"/>
              <a:t> </a:t>
            </a:r>
            <a:r>
              <a:rPr lang="en-GB" dirty="0"/>
              <a:t>section (b)</a:t>
            </a:r>
            <a:r>
              <a:rPr lang="el-GR" dirty="0"/>
              <a:t>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439DD-334A-4904-82DA-CAB5E4C30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br>
              <a:rPr lang="en-US" altLang="en-US" dirty="0"/>
            </a:br>
            <a:r>
              <a:rPr lang="en-US" altLang="en-US" b="1" dirty="0"/>
              <a:t>2015-2017  Master’s Degree in Computer Science</a:t>
            </a:r>
            <a:r>
              <a:rPr lang="en-US" altLang="en-US" dirty="0"/>
              <a:t> 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		   </a:t>
            </a:r>
            <a:r>
              <a:rPr lang="en-US" altLang="en-US" dirty="0" err="1"/>
              <a:t>Kapodistrian</a:t>
            </a:r>
            <a:r>
              <a:rPr lang="en-US" altLang="en-US" dirty="0"/>
              <a:t> University of Athens, Grade</a:t>
            </a:r>
            <a:r>
              <a:rPr lang="el-GR" altLang="en-US" dirty="0"/>
              <a:t>: 9,5/10</a:t>
            </a:r>
            <a:endParaRPr lang="en-US" altLang="en-US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	</a:t>
            </a:r>
            <a:r>
              <a:rPr lang="en-US" altLang="en-US" b="1" dirty="0"/>
              <a:t>2010-2014   Bachelor (Hons) in Business Administration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		    Technological Educational Institute of Crete</a:t>
            </a:r>
            <a:r>
              <a:rPr lang="el-GR" altLang="en-US" dirty="0"/>
              <a:t>, </a:t>
            </a:r>
            <a:r>
              <a:rPr lang="en-GB" altLang="en-US" dirty="0"/>
              <a:t>Grade</a:t>
            </a:r>
            <a:r>
              <a:rPr lang="el-GR" altLang="en-US" dirty="0"/>
              <a:t>: 7,5/10</a:t>
            </a:r>
            <a:endParaRPr lang="en-US" altLang="en-US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/>
              <a:t>        </a:t>
            </a:r>
            <a:r>
              <a:rPr lang="el-GR" altLang="en-US" b="1" dirty="0"/>
              <a:t>2003   </a:t>
            </a:r>
            <a:r>
              <a:rPr lang="en-US" altLang="en-US" b="1" dirty="0"/>
              <a:t>Secondary School Leaving Certificate</a:t>
            </a:r>
            <a:r>
              <a:rPr lang="el-GR" altLang="en-US" b="1" dirty="0"/>
              <a:t>, </a:t>
            </a:r>
            <a:r>
              <a:rPr lang="en-GB" altLang="en-US" dirty="0"/>
              <a:t>Grade</a:t>
            </a:r>
            <a:r>
              <a:rPr lang="el-GR" altLang="en-US" dirty="0"/>
              <a:t>: 18/10</a:t>
            </a:r>
            <a:endParaRPr lang="en-US" altLang="en-US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dirty="0"/>
              <a:t>	     3</a:t>
            </a:r>
            <a:r>
              <a:rPr lang="en-US" altLang="en-US" baseline="30000" dirty="0"/>
              <a:t>rd</a:t>
            </a:r>
            <a:r>
              <a:rPr lang="en-US" altLang="en-US" dirty="0"/>
              <a:t> High School of Heraklion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85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6F615-ED40-4C82-89B3-E72411FCC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C. FUNCTIONAL CV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7074B-7051-4E56-85BD-5FE9C1103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662" y="2603500"/>
            <a:ext cx="10561982" cy="390558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altLang="en-US" sz="3200" dirty="0">
                <a:solidFill>
                  <a:schemeClr val="accent5">
                    <a:lumMod val="75000"/>
                  </a:schemeClr>
                </a:solidFill>
              </a:rPr>
              <a:t>E</a:t>
            </a:r>
            <a:r>
              <a:rPr lang="en-GB" altLang="en-US" sz="2800" dirty="0">
                <a:solidFill>
                  <a:schemeClr val="accent5">
                    <a:lumMod val="75000"/>
                  </a:schemeClr>
                </a:solidFill>
              </a:rPr>
              <a:t>mphasis on </a:t>
            </a:r>
            <a:r>
              <a:rPr lang="en-GB" altLang="en-US" sz="2800" b="1" dirty="0">
                <a:solidFill>
                  <a:schemeClr val="accent5">
                    <a:lumMod val="75000"/>
                  </a:schemeClr>
                </a:solidFill>
              </a:rPr>
              <a:t>skills</a:t>
            </a:r>
            <a:r>
              <a:rPr lang="en-GB" altLang="en-US" sz="2800" dirty="0">
                <a:solidFill>
                  <a:schemeClr val="accent5">
                    <a:lumMod val="75000"/>
                  </a:schemeClr>
                </a:solidFill>
              </a:rPr>
              <a:t> and </a:t>
            </a:r>
            <a:r>
              <a:rPr lang="en-GB" altLang="en-US" sz="2800" b="1" dirty="0">
                <a:solidFill>
                  <a:schemeClr val="accent5">
                    <a:lumMod val="75000"/>
                  </a:schemeClr>
                </a:solidFill>
              </a:rPr>
              <a:t>capabilities</a:t>
            </a:r>
            <a:r>
              <a:rPr lang="en-GB" altLang="en-US" sz="2800" dirty="0">
                <a:solidFill>
                  <a:schemeClr val="accent5">
                    <a:lumMod val="75000"/>
                  </a:schemeClr>
                </a:solidFill>
              </a:rPr>
              <a:t> (rather than on working </a:t>
            </a:r>
            <a:r>
              <a:rPr lang="en-GB" altLang="en-US" sz="2800" b="1" dirty="0">
                <a:solidFill>
                  <a:schemeClr val="accent5">
                    <a:lumMod val="75000"/>
                  </a:schemeClr>
                </a:solidFill>
              </a:rPr>
              <a:t>experience</a:t>
            </a:r>
            <a:r>
              <a:rPr lang="en-GB" altLang="en-US" sz="2800" dirty="0">
                <a:solidFill>
                  <a:schemeClr val="accent5">
                    <a:lumMod val="75000"/>
                  </a:schemeClr>
                </a:solidFill>
              </a:rPr>
              <a:t> &amp; </a:t>
            </a:r>
            <a:r>
              <a:rPr lang="en-GB" altLang="en-US" sz="2800" b="1" dirty="0">
                <a:solidFill>
                  <a:schemeClr val="accent5">
                    <a:lumMod val="75000"/>
                  </a:schemeClr>
                </a:solidFill>
              </a:rPr>
              <a:t>historical</a:t>
            </a:r>
            <a:r>
              <a:rPr lang="en-GB" altLang="en-US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altLang="en-US" sz="2800" b="1" dirty="0">
                <a:solidFill>
                  <a:schemeClr val="accent5">
                    <a:lumMod val="75000"/>
                  </a:schemeClr>
                </a:solidFill>
              </a:rPr>
              <a:t>development</a:t>
            </a:r>
            <a:r>
              <a:rPr lang="en-GB" altLang="en-US" sz="2800" dirty="0">
                <a:solidFill>
                  <a:schemeClr val="accent5">
                    <a:lumMod val="75000"/>
                  </a:schemeClr>
                </a:solidFill>
              </a:rPr>
              <a:t>)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2800" b="1" dirty="0"/>
              <a:t>Applicable when:</a:t>
            </a:r>
            <a:endParaRPr lang="el-GR" altLang="en-US" sz="2800" dirty="0"/>
          </a:p>
          <a:p>
            <a:pPr>
              <a:lnSpc>
                <a:spcPct val="90000"/>
              </a:lnSpc>
            </a:pPr>
            <a:r>
              <a:rPr lang="en-GB" altLang="en-US" sz="2800" dirty="0">
                <a:highlight>
                  <a:srgbClr val="FFFF00"/>
                </a:highlight>
              </a:rPr>
              <a:t>you have </a:t>
            </a:r>
            <a:r>
              <a:rPr lang="en-GB" altLang="en-US" sz="2800" b="1" dirty="0">
                <a:highlight>
                  <a:srgbClr val="FFFF00"/>
                </a:highlight>
              </a:rPr>
              <a:t>gaps</a:t>
            </a:r>
            <a:r>
              <a:rPr lang="en-GB" altLang="en-US" sz="2800" dirty="0">
                <a:highlight>
                  <a:srgbClr val="FFFF00"/>
                </a:highlight>
              </a:rPr>
              <a:t> in your career, ex. </a:t>
            </a:r>
            <a:r>
              <a:rPr lang="en-GB" altLang="en-US" sz="2800" i="1" dirty="0">
                <a:highlight>
                  <a:srgbClr val="FFFF00"/>
                </a:highlight>
              </a:rPr>
              <a:t>bringing up children, illness;</a:t>
            </a:r>
            <a:endParaRPr lang="el-GR" altLang="en-US" sz="2800" i="1" dirty="0">
              <a:highlight>
                <a:srgbClr val="FFFF00"/>
              </a:highlight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>
                <a:highlight>
                  <a:srgbClr val="00FFFF"/>
                </a:highlight>
              </a:rPr>
              <a:t>you wish to </a:t>
            </a:r>
            <a:r>
              <a:rPr lang="en-GB" altLang="en-US" sz="2800" b="1" dirty="0">
                <a:highlight>
                  <a:srgbClr val="00FFFF"/>
                </a:highlight>
              </a:rPr>
              <a:t>change</a:t>
            </a:r>
            <a:r>
              <a:rPr lang="en-GB" altLang="en-US" sz="2800" dirty="0">
                <a:highlight>
                  <a:srgbClr val="00FFFF"/>
                </a:highlight>
              </a:rPr>
              <a:t> career field;</a:t>
            </a:r>
            <a:endParaRPr lang="el-GR" altLang="en-US" sz="2800" dirty="0">
              <a:highlight>
                <a:srgbClr val="00FFFF"/>
              </a:highlight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>
                <a:highlight>
                  <a:srgbClr val="FFFF00"/>
                </a:highlight>
              </a:rPr>
              <a:t>you have </a:t>
            </a:r>
            <a:r>
              <a:rPr lang="en-GB" altLang="en-US" sz="2800" b="1" dirty="0">
                <a:highlight>
                  <a:srgbClr val="FFFF00"/>
                </a:highlight>
              </a:rPr>
              <a:t>little</a:t>
            </a:r>
            <a:r>
              <a:rPr lang="en-GB" altLang="en-US" sz="2800" dirty="0">
                <a:highlight>
                  <a:srgbClr val="FFFF00"/>
                </a:highlight>
              </a:rPr>
              <a:t> </a:t>
            </a:r>
            <a:r>
              <a:rPr lang="en-GB" altLang="en-US" sz="2800" b="1" dirty="0">
                <a:highlight>
                  <a:srgbClr val="FFFF00"/>
                </a:highlight>
              </a:rPr>
              <a:t>experience</a:t>
            </a:r>
            <a:r>
              <a:rPr lang="en-GB" altLang="en-US" sz="2800" dirty="0">
                <a:highlight>
                  <a:srgbClr val="FFFF00"/>
                </a:highlight>
              </a:rPr>
              <a:t>, </a:t>
            </a:r>
            <a:r>
              <a:rPr lang="en-GB" altLang="en-US" sz="2800" i="1" dirty="0">
                <a:highlight>
                  <a:srgbClr val="FFFF00"/>
                </a:highlight>
              </a:rPr>
              <a:t>ex. just graduated;</a:t>
            </a:r>
            <a:endParaRPr lang="el-GR" altLang="en-US" sz="2800" i="1" dirty="0">
              <a:highlight>
                <a:srgbClr val="FFFF00"/>
              </a:highlight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>
                <a:highlight>
                  <a:srgbClr val="00FFFF"/>
                </a:highlight>
              </a:rPr>
              <a:t>you want to show a prospective employer that you possess the </a:t>
            </a:r>
            <a:r>
              <a:rPr lang="en-GB" altLang="en-US" sz="2800" b="1" dirty="0">
                <a:highlight>
                  <a:srgbClr val="00FFFF"/>
                </a:highlight>
              </a:rPr>
              <a:t>right skills</a:t>
            </a:r>
            <a:r>
              <a:rPr lang="en-GB" altLang="en-US" sz="2800" dirty="0">
                <a:highlight>
                  <a:srgbClr val="00FFFF"/>
                </a:highlight>
              </a:rPr>
              <a:t> for the job although you do not have much experience in that specific field;</a:t>
            </a:r>
            <a:endParaRPr lang="el-GR" altLang="en-US" sz="2800" dirty="0">
              <a:highlight>
                <a:srgbClr val="00FFFF"/>
              </a:highlight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>
                <a:highlight>
                  <a:srgbClr val="FFFF00"/>
                </a:highlight>
              </a:rPr>
              <a:t>you are a more mature candidate - this CV highlights your skills &amp; takes the spotlight away from your </a:t>
            </a:r>
            <a:r>
              <a:rPr lang="en-GB" altLang="en-US" sz="2800" b="1" dirty="0">
                <a:highlight>
                  <a:srgbClr val="FFFF00"/>
                </a:highlight>
              </a:rPr>
              <a:t>age</a:t>
            </a:r>
            <a:r>
              <a:rPr lang="en-GB" altLang="en-US" sz="2800" dirty="0">
                <a:highlight>
                  <a:srgbClr val="FFFF00"/>
                </a:highlight>
              </a:rPr>
              <a:t>;</a:t>
            </a:r>
            <a:endParaRPr lang="el-GR" altLang="en-US" sz="28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36718731"/>
      </p:ext>
    </p:extLst>
  </p:cSld>
  <p:clrMapOvr>
    <a:masterClrMapping/>
  </p:clrMapOvr>
  <p:transition spd="slow">
    <p:randomBar dir="vert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2F335-DF5E-486A-A84A-EC190AFFE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Functional CV – Sample(a)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98309-EA1A-43A2-B97E-7974B8DAB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10467203" cy="3744291"/>
          </a:xfrm>
        </p:spPr>
        <p:txBody>
          <a:bodyPr/>
          <a:lstStyle/>
          <a:p>
            <a:pPr marL="0" indent="0" algn="ctr" fontAlgn="base">
              <a:buNone/>
            </a:pPr>
            <a:r>
              <a:rPr lang="en-GB" b="1" dirty="0">
                <a:solidFill>
                  <a:srgbClr val="0070C0"/>
                </a:solidFill>
              </a:rPr>
              <a:t>Alex Kent</a:t>
            </a:r>
            <a:br>
              <a:rPr lang="en-GB" dirty="0"/>
            </a:br>
            <a:r>
              <a:rPr lang="en-GB" dirty="0"/>
              <a:t>alex.kent@email.com</a:t>
            </a:r>
            <a:br>
              <a:rPr lang="en-GB" dirty="0"/>
            </a:br>
            <a:r>
              <a:rPr lang="en-GB" dirty="0"/>
              <a:t>+44 499 513 975</a:t>
            </a:r>
            <a:br>
              <a:rPr lang="en-GB" dirty="0"/>
            </a:br>
            <a:r>
              <a:rPr lang="en-GB" u="sng" dirty="0"/>
              <a:t>Linkedin.com/in/</a:t>
            </a:r>
            <a:r>
              <a:rPr lang="en-GB" u="sng" dirty="0" err="1"/>
              <a:t>alexkent</a:t>
            </a:r>
            <a:r>
              <a:rPr lang="en-GB" u="sng" dirty="0"/>
              <a:t>/</a:t>
            </a:r>
          </a:p>
          <a:p>
            <a:pPr marL="0" indent="0" algn="ctr" fontAlgn="base">
              <a:buNone/>
            </a:pPr>
            <a:endParaRPr lang="en-GB" dirty="0"/>
          </a:p>
          <a:p>
            <a:pPr marL="0" indent="0" algn="just" fontAlgn="base">
              <a:buNone/>
            </a:pPr>
            <a:r>
              <a:rPr lang="en-GB" sz="2000" b="1" dirty="0">
                <a:solidFill>
                  <a:srgbClr val="0070C0"/>
                </a:solidFill>
              </a:rPr>
              <a:t>Career Profile</a:t>
            </a:r>
          </a:p>
          <a:p>
            <a:pPr marL="0" indent="0" algn="just" fontAlgn="base">
              <a:buNone/>
            </a:pPr>
            <a:r>
              <a:rPr lang="en-GB" dirty="0"/>
              <a:t>Marketing and communications leader with extensive experience in sales, marketing and communications with national and international businesses including </a:t>
            </a:r>
            <a:r>
              <a:rPr lang="en-GB" dirty="0" err="1"/>
              <a:t>Novanym</a:t>
            </a:r>
            <a:r>
              <a:rPr lang="en-GB" dirty="0"/>
              <a:t> and </a:t>
            </a:r>
            <a:r>
              <a:rPr lang="en-GB" dirty="0" err="1"/>
              <a:t>Kinecta</a:t>
            </a:r>
            <a:r>
              <a:rPr lang="en-GB" dirty="0"/>
              <a:t> Ltd. Strong track record in new product introductions and product rebranding, increasing market share for established products and delivering strategic marketing initiatives while managing a range of key stakeholders.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258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AD7E5-BD1B-460D-A70E-AB7886F8E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Functional CV – Sample(b)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DCA4C-0B41-4BB5-8490-E6DE29F9B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382253"/>
            <a:ext cx="9444867" cy="4475747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GB" sz="2600" b="1" dirty="0">
                <a:solidFill>
                  <a:srgbClr val="0070C0"/>
                </a:solidFill>
              </a:rPr>
              <a:t>Achievements</a:t>
            </a:r>
          </a:p>
          <a:p>
            <a:pPr marL="0" indent="0" fontAlgn="base">
              <a:buNone/>
            </a:pPr>
            <a:r>
              <a:rPr lang="en-GB" b="1" dirty="0">
                <a:solidFill>
                  <a:srgbClr val="0070C0"/>
                </a:solidFill>
              </a:rPr>
              <a:t>Management</a:t>
            </a:r>
            <a:endParaRPr lang="en-GB" dirty="0">
              <a:solidFill>
                <a:srgbClr val="0070C0"/>
              </a:solidFill>
            </a:endParaRPr>
          </a:p>
          <a:p>
            <a:pPr lvl="0" algn="just" fontAlgn="base"/>
            <a:r>
              <a:rPr lang="en-GB" dirty="0"/>
              <a:t>Presently leading a marketing consulting firm generating over $10 million in consulting revenue. Established the firm as one of the leading innovators in consumer brand marketing.</a:t>
            </a:r>
          </a:p>
          <a:p>
            <a:pPr lvl="0" algn="just" fontAlgn="base"/>
            <a:r>
              <a:rPr lang="en-GB" dirty="0"/>
              <a:t>Manage six teams across Europe ensuring alignment with business goals and objectives.</a:t>
            </a:r>
          </a:p>
          <a:p>
            <a:pPr marL="0" indent="0" algn="just" fontAlgn="base">
              <a:buNone/>
            </a:pPr>
            <a:r>
              <a:rPr lang="en-GB" dirty="0"/>
              <a:t> </a:t>
            </a:r>
          </a:p>
          <a:p>
            <a:pPr marL="0" indent="0" algn="just" fontAlgn="base">
              <a:buNone/>
            </a:pPr>
            <a:r>
              <a:rPr lang="en-GB" b="1" dirty="0">
                <a:solidFill>
                  <a:srgbClr val="0070C0"/>
                </a:solidFill>
              </a:rPr>
              <a:t>Sales/Marketing</a:t>
            </a:r>
            <a:endParaRPr lang="en-GB" dirty="0">
              <a:solidFill>
                <a:srgbClr val="0070C0"/>
              </a:solidFill>
            </a:endParaRPr>
          </a:p>
          <a:p>
            <a:pPr lvl="0" algn="just" fontAlgn="base"/>
            <a:r>
              <a:rPr lang="en-GB" dirty="0"/>
              <a:t>Led a national marketing campaign for </a:t>
            </a:r>
            <a:r>
              <a:rPr lang="en-GB" dirty="0" err="1"/>
              <a:t>Novanym</a:t>
            </a:r>
            <a:r>
              <a:rPr lang="en-GB" dirty="0"/>
              <a:t>, resulting in acquisition of 20 new clients.</a:t>
            </a:r>
          </a:p>
          <a:p>
            <a:pPr marL="0" indent="0" algn="just" fontAlgn="base">
              <a:buNone/>
            </a:pPr>
            <a:r>
              <a:rPr lang="en-GB" dirty="0"/>
              <a:t>  </a:t>
            </a:r>
          </a:p>
          <a:p>
            <a:pPr marL="0" indent="0" algn="just" fontAlgn="base">
              <a:buNone/>
            </a:pPr>
            <a:r>
              <a:rPr lang="en-US" b="1" dirty="0">
                <a:solidFill>
                  <a:srgbClr val="0070C0"/>
                </a:solidFill>
              </a:rPr>
              <a:t>Public relations</a:t>
            </a:r>
            <a:endParaRPr lang="en-GB" dirty="0">
              <a:solidFill>
                <a:srgbClr val="0070C0"/>
              </a:solidFill>
            </a:endParaRPr>
          </a:p>
          <a:p>
            <a:pPr lvl="0" algn="just" fontAlgn="base"/>
            <a:r>
              <a:rPr lang="en-GB" dirty="0"/>
              <a:t>Manage </a:t>
            </a:r>
            <a:r>
              <a:rPr lang="en-GB" dirty="0" err="1"/>
              <a:t>Smithsons</a:t>
            </a:r>
            <a:r>
              <a:rPr lang="en-GB" dirty="0"/>
              <a:t>’ public relations activities including regular updates and press releases to media and industry associations.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77436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1C88F-BEDA-4335-AE3F-040583CF6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Functional CV – Sample(c)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EA553-45A6-416C-874A-12AB0492A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411012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rgbClr val="0070C0"/>
                </a:solidFill>
              </a:rPr>
              <a:t>Employment History</a:t>
            </a:r>
          </a:p>
          <a:p>
            <a:r>
              <a:rPr lang="en-GB" dirty="0"/>
              <a:t>2016 to present        </a:t>
            </a:r>
            <a:r>
              <a:rPr lang="en-US" b="1" dirty="0"/>
              <a:t>Managing Director</a:t>
            </a:r>
            <a:br>
              <a:rPr lang="en-GB" dirty="0"/>
            </a:br>
            <a:r>
              <a:rPr lang="en-GB" dirty="0"/>
              <a:t>                                   </a:t>
            </a:r>
            <a:r>
              <a:rPr lang="en-GB" dirty="0" err="1"/>
              <a:t>Novanym</a:t>
            </a:r>
            <a:br>
              <a:rPr lang="en-GB" dirty="0"/>
            </a:br>
            <a:r>
              <a:rPr lang="en-GB" dirty="0"/>
              <a:t>                                   Consumer goods marketing consulting firm</a:t>
            </a:r>
          </a:p>
          <a:p>
            <a:r>
              <a:rPr lang="en-GB" dirty="0"/>
              <a:t> 2013 to 2015            </a:t>
            </a:r>
            <a:r>
              <a:rPr lang="en-GB" b="1" dirty="0"/>
              <a:t>General Manager, Sales and Marketing</a:t>
            </a:r>
            <a:br>
              <a:rPr lang="en-GB" dirty="0"/>
            </a:br>
            <a:r>
              <a:rPr lang="en-GB" dirty="0"/>
              <a:t>                                   Tastemaker</a:t>
            </a:r>
            <a:br>
              <a:rPr lang="en-GB" dirty="0"/>
            </a:br>
            <a:r>
              <a:rPr lang="en-GB" dirty="0"/>
              <a:t>                                   Major breakfast food manufacturer</a:t>
            </a:r>
          </a:p>
          <a:p>
            <a:endParaRPr lang="en-GB" dirty="0"/>
          </a:p>
          <a:p>
            <a:pPr marL="0" indent="0" fontAlgn="base">
              <a:buNone/>
            </a:pPr>
            <a:r>
              <a:rPr lang="en-GB" sz="2400" b="1" dirty="0">
                <a:solidFill>
                  <a:srgbClr val="0070C0"/>
                </a:solidFill>
              </a:rPr>
              <a:t>Education and Qualifications</a:t>
            </a:r>
          </a:p>
          <a:p>
            <a:pPr lvl="0" fontAlgn="base"/>
            <a:r>
              <a:rPr lang="en-GB" dirty="0"/>
              <a:t>Master’s Degree in Marketing, University of Bristol, 2004</a:t>
            </a:r>
          </a:p>
          <a:p>
            <a:pPr lvl="0" fontAlgn="base"/>
            <a:r>
              <a:rPr lang="en-GB" dirty="0"/>
              <a:t>Bachelor of Commerce majoring in Marketing, University of Kent, 2001</a:t>
            </a:r>
          </a:p>
          <a:p>
            <a:pPr marL="0" lvl="0" indent="0" fontAlgn="base">
              <a:buNone/>
            </a:pPr>
            <a:endParaRPr lang="en-GB" dirty="0"/>
          </a:p>
          <a:p>
            <a:pPr marL="0" indent="0" fontAlgn="base">
              <a:buNone/>
            </a:pPr>
            <a:r>
              <a:rPr lang="en-GB" sz="2400" b="1" dirty="0">
                <a:solidFill>
                  <a:srgbClr val="0070C0"/>
                </a:solidFill>
              </a:rPr>
              <a:t>References</a:t>
            </a:r>
          </a:p>
          <a:p>
            <a:pPr fontAlgn="base"/>
            <a:r>
              <a:rPr lang="en-GB" dirty="0"/>
              <a:t>Available upon request.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26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1B4DA-B39C-4DEE-A78D-8236883B3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D. VIDEO VC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A5D7E-42B6-4C99-A4FA-4E6209572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684" y="2723815"/>
            <a:ext cx="10572968" cy="395371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GB" b="1" dirty="0">
                <a:solidFill>
                  <a:srgbClr val="00B050"/>
                </a:solidFill>
              </a:rPr>
              <a:t>First introduced in the 1980s with little success. Nowadays video resumes have taken on new popularity.</a:t>
            </a:r>
          </a:p>
          <a:p>
            <a:r>
              <a:rPr lang="en-GB" b="1" dirty="0">
                <a:solidFill>
                  <a:srgbClr val="00B050"/>
                </a:solidFill>
              </a:rPr>
              <a:t>Rarely do companies request a video resume, but if you send one along with your CV </a:t>
            </a:r>
            <a:r>
              <a:rPr lang="el-GR" b="1" dirty="0">
                <a:solidFill>
                  <a:srgbClr val="00B050"/>
                </a:solidFill>
              </a:rPr>
              <a:t>&amp; </a:t>
            </a:r>
            <a:r>
              <a:rPr lang="en-US" b="1" dirty="0">
                <a:solidFill>
                  <a:srgbClr val="00B050"/>
                </a:solidFill>
              </a:rPr>
              <a:t>Cover Letter</a:t>
            </a:r>
            <a:r>
              <a:rPr lang="en-GB" b="1" dirty="0">
                <a:solidFill>
                  <a:srgbClr val="00B050"/>
                </a:solidFill>
              </a:rPr>
              <a:t> it may be seen as the 1</a:t>
            </a:r>
            <a:r>
              <a:rPr lang="en-GB" b="1" baseline="30000" dirty="0">
                <a:solidFill>
                  <a:srgbClr val="00B050"/>
                </a:solidFill>
              </a:rPr>
              <a:t>st</a:t>
            </a:r>
            <a:r>
              <a:rPr lang="en-GB" b="1" dirty="0">
                <a:solidFill>
                  <a:srgbClr val="00B050"/>
                </a:solidFill>
              </a:rPr>
              <a:t> part of an interview.</a:t>
            </a:r>
          </a:p>
          <a:p>
            <a:pPr lvl="0"/>
            <a:endParaRPr lang="en-GB" dirty="0">
              <a:solidFill>
                <a:srgbClr val="FF0000"/>
              </a:solidFill>
            </a:endParaRPr>
          </a:p>
          <a:p>
            <a:pPr lvl="0"/>
            <a:r>
              <a:rPr lang="en-GB" b="1" dirty="0">
                <a:solidFill>
                  <a:srgbClr val="FF0000"/>
                </a:solidFill>
              </a:rPr>
              <a:t>Be professional: </a:t>
            </a:r>
            <a:r>
              <a:rPr lang="en-GB" u="sng" dirty="0">
                <a:solidFill>
                  <a:srgbClr val="FF0000"/>
                </a:solidFill>
              </a:rPr>
              <a:t>Dress</a:t>
            </a:r>
            <a:r>
              <a:rPr lang="en-GB" dirty="0">
                <a:solidFill>
                  <a:srgbClr val="FF0000"/>
                </a:solidFill>
              </a:rPr>
              <a:t> and </a:t>
            </a:r>
            <a:r>
              <a:rPr lang="en-GB" u="sng" dirty="0">
                <a:solidFill>
                  <a:srgbClr val="FF0000"/>
                </a:solidFill>
              </a:rPr>
              <a:t>speak</a:t>
            </a:r>
            <a:r>
              <a:rPr lang="en-GB" dirty="0">
                <a:solidFill>
                  <a:srgbClr val="FF0000"/>
                </a:solidFill>
              </a:rPr>
              <a:t> as you would for an interview.</a:t>
            </a:r>
          </a:p>
          <a:p>
            <a:r>
              <a:rPr lang="en-GB" b="1" dirty="0"/>
              <a:t>Speak</a:t>
            </a:r>
            <a:r>
              <a:rPr lang="en-GB" dirty="0"/>
              <a:t> </a:t>
            </a:r>
            <a:r>
              <a:rPr lang="en-GB" u="sng" dirty="0"/>
              <a:t>slowly</a:t>
            </a:r>
            <a:r>
              <a:rPr lang="en-GB" dirty="0"/>
              <a:t> and </a:t>
            </a:r>
            <a:r>
              <a:rPr lang="en-GB" u="sng" dirty="0"/>
              <a:t>confidently</a:t>
            </a:r>
            <a:r>
              <a:rPr lang="en-GB" dirty="0"/>
              <a:t>.</a:t>
            </a:r>
          </a:p>
          <a:p>
            <a:pPr lvl="0"/>
            <a:r>
              <a:rPr lang="en-GB" b="1" dirty="0">
                <a:solidFill>
                  <a:srgbClr val="FF0000"/>
                </a:solidFill>
              </a:rPr>
              <a:t>Background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of shots:</a:t>
            </a:r>
            <a:r>
              <a:rPr lang="en-GB" dirty="0">
                <a:solidFill>
                  <a:srgbClr val="FF0000"/>
                </a:solidFill>
              </a:rPr>
              <a:t> Carefully </a:t>
            </a:r>
            <a:r>
              <a:rPr lang="en-GB" u="sng" dirty="0">
                <a:solidFill>
                  <a:srgbClr val="FF0000"/>
                </a:solidFill>
              </a:rPr>
              <a:t>decorated</a:t>
            </a:r>
            <a:r>
              <a:rPr lang="en-GB" dirty="0">
                <a:solidFill>
                  <a:srgbClr val="FF0000"/>
                </a:solidFill>
              </a:rPr>
              <a:t> and </a:t>
            </a:r>
            <a:r>
              <a:rPr lang="en-GB" u="sng" dirty="0">
                <a:solidFill>
                  <a:srgbClr val="FF0000"/>
                </a:solidFill>
              </a:rPr>
              <a:t>tidy</a:t>
            </a:r>
            <a:r>
              <a:rPr lang="en-GB" dirty="0">
                <a:solidFill>
                  <a:srgbClr val="FF0000"/>
                </a:solidFill>
              </a:rPr>
              <a:t>. </a:t>
            </a:r>
          </a:p>
          <a:p>
            <a:pPr lvl="0"/>
            <a:r>
              <a:rPr lang="en-GB" b="1" dirty="0"/>
              <a:t>Script: </a:t>
            </a:r>
            <a:r>
              <a:rPr lang="en-GB" u="sng" dirty="0"/>
              <a:t>Prepare</a:t>
            </a:r>
            <a:r>
              <a:rPr lang="en-GB" dirty="0"/>
              <a:t> it beforehand, but make it sound </a:t>
            </a:r>
            <a:r>
              <a:rPr lang="en-GB" u="sng" dirty="0"/>
              <a:t>natural</a:t>
            </a:r>
            <a:r>
              <a:rPr lang="en-GB" dirty="0"/>
              <a:t>. Highlight your major </a:t>
            </a:r>
            <a:r>
              <a:rPr lang="en-GB" u="sng" dirty="0"/>
              <a:t>goals</a:t>
            </a:r>
            <a:r>
              <a:rPr lang="en-GB" dirty="0"/>
              <a:t>, </a:t>
            </a:r>
            <a:r>
              <a:rPr lang="en-GB" u="sng" dirty="0"/>
              <a:t>skills</a:t>
            </a:r>
            <a:r>
              <a:rPr lang="en-GB" dirty="0"/>
              <a:t>, </a:t>
            </a:r>
            <a:r>
              <a:rPr lang="en-GB" u="sng" dirty="0"/>
              <a:t>accomplishments</a:t>
            </a:r>
            <a:r>
              <a:rPr lang="en-GB" dirty="0"/>
              <a:t>. </a:t>
            </a:r>
          </a:p>
          <a:p>
            <a:pPr lvl="0"/>
            <a:r>
              <a:rPr lang="en-GB" b="1" dirty="0">
                <a:solidFill>
                  <a:srgbClr val="FF0000"/>
                </a:solidFill>
              </a:rPr>
              <a:t>Duration: </a:t>
            </a:r>
            <a:r>
              <a:rPr lang="en-GB" dirty="0">
                <a:solidFill>
                  <a:srgbClr val="FF0000"/>
                </a:solidFill>
              </a:rPr>
              <a:t>CV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dirty="0">
                <a:solidFill>
                  <a:srgbClr val="FF0000"/>
                </a:solidFill>
              </a:rPr>
              <a:t>Videos should be brief, from 30 - 90 seconds. Anything longer is unlikely to be watched.</a:t>
            </a:r>
          </a:p>
          <a:p>
            <a:pPr lvl="0"/>
            <a:r>
              <a:rPr lang="en-GB" b="1" dirty="0"/>
              <a:t>Ending</a:t>
            </a:r>
            <a:r>
              <a:rPr lang="en-GB" dirty="0"/>
              <a:t>: </a:t>
            </a:r>
            <a:r>
              <a:rPr lang="en-GB" i="1" dirty="0"/>
              <a:t>"Thank you in advance for taking the time to read my CV".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711236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984E1-4AF2-4534-9A7F-BFBA99413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CV - Sample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2A619-76A4-4860-8CFD-C0AFAF074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                         </a:t>
            </a:r>
            <a:r>
              <a:rPr lang="en-GB" u="sng" dirty="0">
                <a:hlinkClick r:id="rId2"/>
              </a:rPr>
              <a:t>https://www.youtube.com/watch?v=S5RDXlRXh8c</a:t>
            </a:r>
            <a:endParaRPr lang="en-GB" u="sng" dirty="0"/>
          </a:p>
          <a:p>
            <a:r>
              <a:rPr lang="en-US" sz="1400" i="1" dirty="0"/>
              <a:t> </a:t>
            </a:r>
            <a:r>
              <a:rPr lang="en-GB" sz="1400" i="1" dirty="0"/>
              <a:t>                                                                      [start from: 1’ 06’’]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0210891"/>
      </p:ext>
    </p:extLst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06624-7342-4918-8AAD-4884D7BAD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    </a:t>
            </a:r>
            <a:r>
              <a:rPr lang="el-GR" b="1" dirty="0">
                <a:solidFill>
                  <a:srgbClr val="00B050"/>
                </a:solidFill>
              </a:rPr>
              <a:t>‘’</a:t>
            </a:r>
            <a:r>
              <a:rPr lang="en-GB" sz="2800" b="1" dirty="0">
                <a:solidFill>
                  <a:srgbClr val="00B050"/>
                </a:solidFill>
              </a:rPr>
              <a:t>STUDY</a:t>
            </a:r>
            <a:r>
              <a:rPr lang="el-GR" b="1" dirty="0">
                <a:solidFill>
                  <a:srgbClr val="00B050"/>
                </a:solidFill>
              </a:rPr>
              <a:t>’’</a:t>
            </a:r>
            <a:br>
              <a:rPr lang="el-GR" b="1" dirty="0">
                <a:solidFill>
                  <a:srgbClr val="00B050"/>
                </a:solidFill>
              </a:rPr>
            </a:br>
            <a:r>
              <a:rPr lang="el-GR" b="1" dirty="0">
                <a:solidFill>
                  <a:srgbClr val="00B050"/>
                </a:solidFill>
              </a:rPr>
              <a:t>   </a:t>
            </a:r>
            <a:r>
              <a:rPr lang="en-GB" b="1" dirty="0">
                <a:solidFill>
                  <a:srgbClr val="00B050"/>
                </a:solidFill>
              </a:rPr>
              <a:t> YOUR CV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E9218-F04A-42ED-8ADA-06C34FB1E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sz="2000" dirty="0">
                <a:highlight>
                  <a:srgbClr val="FFFF00"/>
                </a:highlight>
              </a:rPr>
              <a:t>1. Be ready to </a:t>
            </a:r>
            <a:r>
              <a:rPr lang="en-GB" sz="2000" u="sng" dirty="0">
                <a:highlight>
                  <a:srgbClr val="FFFF00"/>
                </a:highlight>
              </a:rPr>
              <a:t>explain ALL GAPS </a:t>
            </a:r>
            <a:r>
              <a:rPr lang="en-GB" sz="2000" dirty="0">
                <a:highlight>
                  <a:srgbClr val="FFFF00"/>
                </a:highlight>
              </a:rPr>
              <a:t>in your CV / professional career</a:t>
            </a:r>
          </a:p>
          <a:p>
            <a:pPr algn="just"/>
            <a:r>
              <a:rPr lang="en-GB" sz="2000" dirty="0">
                <a:highlight>
                  <a:srgbClr val="00FFFF"/>
                </a:highlight>
              </a:rPr>
              <a:t>2. Interviewers want to </a:t>
            </a:r>
            <a:r>
              <a:rPr lang="en-GB" sz="2000" u="sng" dirty="0">
                <a:highlight>
                  <a:srgbClr val="00FFFF"/>
                </a:highlight>
              </a:rPr>
              <a:t>know EXACTLY what your TASKS were </a:t>
            </a:r>
            <a:r>
              <a:rPr lang="en-GB" sz="2000" dirty="0">
                <a:highlight>
                  <a:srgbClr val="00FFFF"/>
                </a:highlight>
              </a:rPr>
              <a:t>in your previous job</a:t>
            </a:r>
            <a:r>
              <a:rPr lang="el-GR" sz="2000" dirty="0">
                <a:highlight>
                  <a:srgbClr val="00FFFF"/>
                </a:highlight>
              </a:rPr>
              <a:t>/</a:t>
            </a:r>
            <a:r>
              <a:rPr lang="en-GB" sz="2000" dirty="0">
                <a:highlight>
                  <a:srgbClr val="00FFFF"/>
                </a:highlight>
              </a:rPr>
              <a:t>volunteer work</a:t>
            </a:r>
            <a:endParaRPr lang="el-GR" sz="2000" dirty="0">
              <a:highlight>
                <a:srgbClr val="00FFFF"/>
              </a:highlight>
            </a:endParaRPr>
          </a:p>
          <a:p>
            <a:pPr algn="just"/>
            <a:r>
              <a:rPr lang="el-GR" sz="2000" dirty="0">
                <a:highlight>
                  <a:srgbClr val="00FF00"/>
                </a:highlight>
              </a:rPr>
              <a:t>3. </a:t>
            </a:r>
            <a:r>
              <a:rPr lang="en-GB" sz="2000" dirty="0">
                <a:highlight>
                  <a:srgbClr val="00FF00"/>
                </a:highlight>
              </a:rPr>
              <a:t>Be ready to </a:t>
            </a:r>
            <a:r>
              <a:rPr lang="en-GB" sz="2000" u="sng" dirty="0">
                <a:highlight>
                  <a:srgbClr val="00FF00"/>
                </a:highlight>
              </a:rPr>
              <a:t>ANALYTICALLY DESCRIBE HOW you will contribute </a:t>
            </a:r>
            <a:r>
              <a:rPr lang="en-GB" sz="2000" dirty="0">
                <a:highlight>
                  <a:srgbClr val="00FF00"/>
                </a:highlight>
              </a:rPr>
              <a:t>to the company’s growth  – </a:t>
            </a:r>
            <a:r>
              <a:rPr lang="en-GB" sz="2000" u="sng" dirty="0">
                <a:highlight>
                  <a:srgbClr val="00FF00"/>
                </a:highlight>
              </a:rPr>
              <a:t>what NEW things or ideas you will bring </a:t>
            </a:r>
          </a:p>
          <a:p>
            <a:pPr algn="just"/>
            <a:r>
              <a:rPr lang="en-GB" sz="2000" dirty="0">
                <a:highlight>
                  <a:srgbClr val="C0C0C0"/>
                </a:highlight>
              </a:rPr>
              <a:t>4. </a:t>
            </a:r>
            <a:r>
              <a:rPr lang="en-GB" sz="2000" u="sng" dirty="0">
                <a:highlight>
                  <a:srgbClr val="C0C0C0"/>
                </a:highlight>
              </a:rPr>
              <a:t>ASK an intelligent or professional QUESTION </a:t>
            </a:r>
            <a:r>
              <a:rPr lang="en-GB" sz="2000" dirty="0">
                <a:highlight>
                  <a:srgbClr val="C0C0C0"/>
                </a:highlight>
              </a:rPr>
              <a:t>before the end of the interview</a:t>
            </a:r>
          </a:p>
          <a:p>
            <a:pPr marL="0" indent="0">
              <a:buNone/>
            </a:pPr>
            <a:endParaRPr lang="el-GR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C1B85A-2166-47EF-B235-B49C61DFE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2000" b="1" dirty="0">
                <a:solidFill>
                  <a:srgbClr val="FFFF00"/>
                </a:solidFill>
              </a:rPr>
              <a:t>TIPS</a:t>
            </a:r>
            <a:r>
              <a:rPr lang="el-GR" sz="2000" dirty="0">
                <a:solidFill>
                  <a:srgbClr val="FFFF00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GB" sz="2000" dirty="0">
                <a:solidFill>
                  <a:schemeClr val="bg1"/>
                </a:solidFill>
              </a:rPr>
              <a:t>Arrive ahead of time to familiarize yourself with the place</a:t>
            </a:r>
          </a:p>
          <a:p>
            <a:pPr marL="342900" indent="-342900">
              <a:buAutoNum type="arabicPeriod"/>
            </a:pPr>
            <a:r>
              <a:rPr lang="en-GB" sz="2000" dirty="0">
                <a:solidFill>
                  <a:srgbClr val="FFFF00"/>
                </a:solidFill>
              </a:rPr>
              <a:t>Take a copy of your CV – Cover letter with you</a:t>
            </a:r>
          </a:p>
        </p:txBody>
      </p:sp>
    </p:spTree>
    <p:extLst>
      <p:ext uri="{BB962C8B-B14F-4D97-AF65-F5344CB8AC3E}">
        <p14:creationId xmlns:p14="http://schemas.microsoft.com/office/powerpoint/2010/main" val="199981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70E16-0205-4B5A-8C8C-A995365B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Sources</a:t>
            </a:r>
            <a:r>
              <a:rPr lang="el-GR" dirty="0"/>
              <a:t>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853AE-D31A-4EE5-B308-AF65A3E55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17" y="2603499"/>
            <a:ext cx="10800521" cy="3757543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https://www.thebalancecareers.com/what-is-a-chronological-resume-2061944</a:t>
            </a:r>
          </a:p>
          <a:p>
            <a:r>
              <a:rPr lang="en-GB" dirty="0">
                <a:hlinkClick r:id="rId2"/>
              </a:rPr>
              <a:t>https://www.brookes.ac.uk/students/careers/students-and-graduates/cv-guide/chronological-cv/</a:t>
            </a:r>
            <a:endParaRPr lang="en-GB" dirty="0"/>
          </a:p>
          <a:p>
            <a:r>
              <a:rPr lang="en-GB" dirty="0">
                <a:hlinkClick r:id="rId3"/>
              </a:rPr>
              <a:t>https://www.myperfectcv.co.uk/cv-examples/chronological-cv-sample</a:t>
            </a:r>
            <a:endParaRPr lang="en-GB" dirty="0"/>
          </a:p>
          <a:p>
            <a:r>
              <a:rPr lang="en-GB" dirty="0">
                <a:hlinkClick r:id="rId4"/>
              </a:rPr>
              <a:t>https://www.hloom.com/resumes/chronological-format-templates/</a:t>
            </a:r>
            <a:endParaRPr lang="en-GB" dirty="0"/>
          </a:p>
          <a:p>
            <a:r>
              <a:rPr lang="en-GB" dirty="0">
                <a:hlinkClick r:id="rId5"/>
              </a:rPr>
              <a:t>https://www.cv-library.co.uk/career-advice/cv/cv-templates/cv-template-chronological/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799678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AAAE9-C537-47FE-9886-E014E7B57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</a:t>
            </a:r>
            <a:r>
              <a:rPr lang="en-GB" b="1" dirty="0"/>
              <a:t>A. EUROPASS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61EEB-B0E5-4AEA-ACB2-52069C2ACD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67234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71737-616F-4258-B380-03088C0D0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28352-EA6C-48C3-A24B-FA3335FB4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5" descr="6b1cd39446229d4079b7c345fafcaee2">
            <a:extLst>
              <a:ext uri="{FF2B5EF4-FFF2-40B4-BE49-F238E27FC236}">
                <a16:creationId xmlns:a16="http://schemas.microsoft.com/office/drawing/2014/main" id="{FEBFDAB2-8069-48D5-86E7-068D1D24C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49175" cy="886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50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83EA1-E02E-451D-B51C-70E5D79A0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            B. </a:t>
            </a:r>
            <a:r>
              <a:rPr lang="en-US" sz="3600" b="1" dirty="0"/>
              <a:t>CHRONOLOGICAL   </a:t>
            </a:r>
            <a:br>
              <a:rPr lang="en-US" sz="3600" b="1" dirty="0"/>
            </a:br>
            <a:r>
              <a:rPr lang="en-US" sz="3600" b="1" dirty="0"/>
              <a:t>            CV</a:t>
            </a:r>
            <a:endParaRPr lang="en-GB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51A88-2490-4411-B77B-63D1CA6C83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The </a:t>
            </a:r>
          </a:p>
          <a:p>
            <a:pPr algn="ctr"/>
            <a:r>
              <a:rPr lang="en-GB" b="1" dirty="0">
                <a:solidFill>
                  <a:schemeClr val="tx1"/>
                </a:solidFill>
                <a:highlight>
                  <a:srgbClr val="FFFF00"/>
                </a:highlight>
              </a:rPr>
              <a:t>most </a:t>
            </a:r>
            <a:r>
              <a:rPr lang="en-GB" b="1" i="1" dirty="0">
                <a:solidFill>
                  <a:schemeClr val="tx1"/>
                </a:solidFill>
                <a:highlight>
                  <a:srgbClr val="FFFF00"/>
                </a:highlight>
              </a:rPr>
              <a:t>traditional</a:t>
            </a:r>
            <a:r>
              <a:rPr lang="en-GB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and </a:t>
            </a:r>
          </a:p>
          <a:p>
            <a:pPr algn="ctr"/>
            <a:r>
              <a:rPr lang="en-GB" b="1" i="1" dirty="0">
                <a:solidFill>
                  <a:schemeClr val="tx1"/>
                </a:solidFill>
              </a:rPr>
              <a:t>  </a:t>
            </a:r>
            <a:r>
              <a:rPr lang="en-GB" b="1" i="1" dirty="0">
                <a:solidFill>
                  <a:schemeClr val="tx1"/>
                </a:solidFill>
                <a:highlight>
                  <a:srgbClr val="FFFF00"/>
                </a:highlight>
              </a:rPr>
              <a:t>widely used</a:t>
            </a:r>
            <a:r>
              <a:rPr lang="en-GB" b="1" dirty="0">
                <a:solidFill>
                  <a:schemeClr val="tx1"/>
                </a:solidFill>
                <a:highlight>
                  <a:srgbClr val="FFFF00"/>
                </a:highlight>
              </a:rPr>
              <a:t> format</a:t>
            </a:r>
            <a:r>
              <a:rPr lang="en-GB" b="1" dirty="0">
                <a:solidFill>
                  <a:schemeClr val="tx1"/>
                </a:solidFill>
              </a:rPr>
              <a:t>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696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83">
            <a:extLst>
              <a:ext uri="{FF2B5EF4-FFF2-40B4-BE49-F238E27FC236}">
                <a16:creationId xmlns:a16="http://schemas.microsoft.com/office/drawing/2014/main" id="{388DD50E-1D2D-48C6-A470-79FB7F337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86" name="Rectangle 85">
            <a:extLst>
              <a:ext uri="{FF2B5EF4-FFF2-40B4-BE49-F238E27FC236}">
                <a16:creationId xmlns:a16="http://schemas.microsoft.com/office/drawing/2014/main" id="{85F279D6-ED25-4D3F-9479-8ABB2186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38D0B1B4-C487-47EF-B7D0-421066454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275" y="643466"/>
            <a:ext cx="1970939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blipFill>
            <a:blip r:embed="rId2">
              <a:duotone>
                <a:schemeClr val="dk2">
                  <a:shade val="69000"/>
                  <a:hueMod val="91000"/>
                  <a:satMod val="164000"/>
                  <a:lumMod val="74000"/>
                </a:schemeClr>
                <a:schemeClr val="dk2">
                  <a:hueMod val="124000"/>
                  <a:satMod val="140000"/>
                  <a:lumMod val="142000"/>
                </a:schemeClr>
              </a:duotone>
            </a:blip>
            <a:stretch>
              <a:fillRect l="-12279" t="-11550" r="-120392" b="-115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0214736A-03B2-4B91-B0AF-B21213F3B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969335" y="1702087"/>
            <a:ext cx="3209207" cy="612850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11C123A-0DFA-460E-8ABC-A803050057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40242" y="643466"/>
            <a:ext cx="6901027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899679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1FB4C-6E22-4C77-946A-F6BD4CB97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B. Chronological CV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4822E-7A5C-405A-BCEB-B54D78A9AB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C00000"/>
                </a:solidFill>
              </a:rPr>
              <a:t>Basically, </a:t>
            </a:r>
          </a:p>
          <a:p>
            <a:r>
              <a:rPr lang="en-GB" sz="2400" dirty="0">
                <a:solidFill>
                  <a:srgbClr val="00B050"/>
                </a:solidFill>
              </a:rPr>
              <a:t>it </a:t>
            </a:r>
            <a:r>
              <a:rPr lang="en-GB" sz="2400" b="1" dirty="0">
                <a:solidFill>
                  <a:srgbClr val="00B050"/>
                </a:solidFill>
              </a:rPr>
              <a:t>highlights</a:t>
            </a:r>
            <a:r>
              <a:rPr lang="en-GB" sz="2400" dirty="0">
                <a:solidFill>
                  <a:srgbClr val="00B050"/>
                </a:solidFill>
              </a:rPr>
              <a:t> your </a:t>
            </a:r>
            <a:r>
              <a:rPr lang="en-GB" sz="2400" b="1" u="sng" dirty="0">
                <a:solidFill>
                  <a:srgbClr val="00B050"/>
                </a:solidFill>
              </a:rPr>
              <a:t>Educational history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dirty="0">
                <a:solidFill>
                  <a:srgbClr val="00B050"/>
                </a:solidFill>
              </a:rPr>
              <a:t>and </a:t>
            </a:r>
            <a:r>
              <a:rPr lang="en-GB" sz="2400" b="1" u="sng" dirty="0">
                <a:solidFill>
                  <a:srgbClr val="00B050"/>
                </a:solidFill>
              </a:rPr>
              <a:t>Work experience</a:t>
            </a:r>
            <a:r>
              <a:rPr lang="en-GB" sz="2400" dirty="0">
                <a:solidFill>
                  <a:srgbClr val="00B050"/>
                </a:solidFill>
              </a:rPr>
              <a:t>, </a:t>
            </a:r>
          </a:p>
          <a:p>
            <a:r>
              <a:rPr lang="en-GB" sz="2400" dirty="0"/>
              <a:t>which is presented in     </a:t>
            </a:r>
          </a:p>
          <a:p>
            <a:pPr marL="0" indent="0">
              <a:buNone/>
            </a:pPr>
            <a:r>
              <a:rPr lang="en-GB" sz="2400" b="1" dirty="0"/>
              <a:t>     chronological</a:t>
            </a:r>
            <a:r>
              <a:rPr lang="en-GB" sz="2400" dirty="0"/>
              <a:t> order. 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F9C807-5D0A-4DE8-98F6-C77FEE8F9E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C00000"/>
                </a:solidFill>
              </a:rPr>
              <a:t>Ideal if:</a:t>
            </a:r>
          </a:p>
          <a:p>
            <a:r>
              <a:rPr lang="en-GB" sz="2400" dirty="0"/>
              <a:t> you have stayed in the </a:t>
            </a:r>
            <a:r>
              <a:rPr lang="en-GB" sz="2400" b="1" dirty="0"/>
              <a:t>same career</a:t>
            </a:r>
            <a:r>
              <a:rPr lang="en-GB" sz="2400" dirty="0"/>
              <a:t> for long periods, </a:t>
            </a:r>
          </a:p>
          <a:p>
            <a:r>
              <a:rPr lang="en-GB" sz="2400" b="1" dirty="0">
                <a:solidFill>
                  <a:srgbClr val="00B050"/>
                </a:solidFill>
              </a:rPr>
              <a:t>steadily working your way up.</a:t>
            </a:r>
            <a:endParaRPr lang="en-GB" sz="2400" dirty="0">
              <a:solidFill>
                <a:srgbClr val="00B05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60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2940</Words>
  <Application>Microsoft Office PowerPoint</Application>
  <PresentationFormat>Widescreen</PresentationFormat>
  <Paragraphs>357</Paragraphs>
  <Slides>49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Century Gothic</vt:lpstr>
      <vt:lpstr>Wingdings</vt:lpstr>
      <vt:lpstr>Wingdings 3</vt:lpstr>
      <vt:lpstr>Ion Boardroom</vt:lpstr>
      <vt:lpstr>   CHRONOLOGICAL CVs </vt:lpstr>
      <vt:lpstr>Network Elevator Speech (Speech in an ‘elevator’ -&gt; 45 ‘’)                                        α Brief presentation of: Ourselves  - Skills    - Career goals </vt:lpstr>
      <vt:lpstr>                       CV = RESUME</vt:lpstr>
      <vt:lpstr>BASIC TYPES           OF CVs</vt:lpstr>
      <vt:lpstr>                 A. EUROPASS</vt:lpstr>
      <vt:lpstr>PowerPoint Presentation</vt:lpstr>
      <vt:lpstr>             B. CHRONOLOGICAL                CV</vt:lpstr>
      <vt:lpstr>PowerPoint Presentation</vt:lpstr>
      <vt:lpstr>B. Chronological CV </vt:lpstr>
      <vt:lpstr>B. Chronological CV </vt:lpstr>
      <vt:lpstr> Structure: </vt:lpstr>
      <vt:lpstr>Make it easy to read!</vt:lpstr>
      <vt:lpstr>TIPS</vt:lpstr>
      <vt:lpstr>Video (Parts of a Resume)</vt:lpstr>
      <vt:lpstr>There are various layouts of CV, </vt:lpstr>
      <vt:lpstr>PowerPoint Presentation</vt:lpstr>
      <vt:lpstr>A. What to write in the Header</vt:lpstr>
      <vt:lpstr>B. What to write in the                   Headline / Summary </vt:lpstr>
      <vt:lpstr>HARD SKILLS: JOB RELATED</vt:lpstr>
      <vt:lpstr>SOFT SKILLS : ATTITUDE</vt:lpstr>
      <vt:lpstr>SOFT SKILLS : ATTITUDE</vt:lpstr>
      <vt:lpstr>Headline / Summary: Example (a)</vt:lpstr>
      <vt:lpstr>Headline / Summary: Example (b)</vt:lpstr>
      <vt:lpstr>                 C. What to write in the         Skills &amp; Highlights section (soft skills)</vt:lpstr>
      <vt:lpstr>              C. What to write in the       Skills &amp; Highlights section (hard skills)</vt:lpstr>
      <vt:lpstr>Headline/Summary &amp; Skills/Highlights:                                                    TIPS</vt:lpstr>
      <vt:lpstr>Headline/Summary &amp; Skills/Highlights:                                                    TIPS</vt:lpstr>
      <vt:lpstr>Headline/Summary &amp; Skills/Highlights:                                                    TIPS</vt:lpstr>
      <vt:lpstr>Active Verbs:             instead of ‘’Did’’ when you led a Project</vt:lpstr>
      <vt:lpstr>      Active Verbs:        instead of ‘’Did’’ when you changed sth</vt:lpstr>
      <vt:lpstr> Active Verbs: instead of ‘’increased’’ sales, customer satisfaction etc. // ‘’reduced’’ costs</vt:lpstr>
      <vt:lpstr>PowerPoint Presentation</vt:lpstr>
      <vt:lpstr>D. Work Experience</vt:lpstr>
      <vt:lpstr>D. What to write in the                      Work Experience section </vt:lpstr>
      <vt:lpstr>             Some ideas for the         Work Experience section (a)</vt:lpstr>
      <vt:lpstr>             Some ideas for the         Work Experience section (b)</vt:lpstr>
      <vt:lpstr>              Some ideas for the         Work Experience section (c)</vt:lpstr>
      <vt:lpstr>             Some ideas for the         Work Experience section (d)</vt:lpstr>
      <vt:lpstr>D. Internship: Example </vt:lpstr>
      <vt:lpstr>E. What to write in the                      Education section (a) </vt:lpstr>
      <vt:lpstr>E. What to write in the                      Education section (b) </vt:lpstr>
      <vt:lpstr>C. FUNCTIONAL CV </vt:lpstr>
      <vt:lpstr>Functional CV – Sample(a)</vt:lpstr>
      <vt:lpstr>Functional CV – Sample(b)</vt:lpstr>
      <vt:lpstr>Functional CV – Sample(c)</vt:lpstr>
      <vt:lpstr>D. VIDEO VC</vt:lpstr>
      <vt:lpstr>VIDEO CV - Sample</vt:lpstr>
      <vt:lpstr>    ‘’STUDY’’     YOUR CV</vt:lpstr>
      <vt:lpstr>Sources: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CHRONOLOGICAL CVs </dc:title>
  <dc:creator>EVI</dc:creator>
  <cp:lastModifiedBy>EVI</cp:lastModifiedBy>
  <cp:revision>29</cp:revision>
  <dcterms:created xsi:type="dcterms:W3CDTF">2019-03-01T17:00:22Z</dcterms:created>
  <dcterms:modified xsi:type="dcterms:W3CDTF">2021-12-01T07:25:56Z</dcterms:modified>
</cp:coreProperties>
</file>