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426" r:id="rId5"/>
    <p:sldId id="425" r:id="rId6"/>
    <p:sldId id="351" r:id="rId7"/>
    <p:sldId id="352" r:id="rId8"/>
    <p:sldId id="350" r:id="rId9"/>
    <p:sldId id="301" r:id="rId10"/>
    <p:sldId id="429" r:id="rId11"/>
    <p:sldId id="399" r:id="rId12"/>
    <p:sldId id="420" r:id="rId13"/>
    <p:sldId id="400" r:id="rId14"/>
    <p:sldId id="313" r:id="rId15"/>
    <p:sldId id="434" r:id="rId16"/>
    <p:sldId id="368" r:id="rId17"/>
    <p:sldId id="324" r:id="rId18"/>
    <p:sldId id="366" r:id="rId19"/>
    <p:sldId id="369" r:id="rId20"/>
    <p:sldId id="433" r:id="rId21"/>
    <p:sldId id="401" r:id="rId22"/>
    <p:sldId id="422" r:id="rId23"/>
    <p:sldId id="376" r:id="rId24"/>
    <p:sldId id="393" r:id="rId25"/>
    <p:sldId id="389" r:id="rId26"/>
    <p:sldId id="390" r:id="rId27"/>
    <p:sldId id="392" r:id="rId28"/>
    <p:sldId id="394" r:id="rId29"/>
    <p:sldId id="403" r:id="rId30"/>
    <p:sldId id="431" r:id="rId31"/>
    <p:sldId id="404" r:id="rId32"/>
    <p:sldId id="405" r:id="rId33"/>
    <p:sldId id="413" r:id="rId34"/>
    <p:sldId id="414" r:id="rId35"/>
    <p:sldId id="415" r:id="rId36"/>
    <p:sldId id="416" r:id="rId37"/>
    <p:sldId id="417" r:id="rId38"/>
    <p:sldId id="418" r:id="rId39"/>
    <p:sldId id="411" r:id="rId40"/>
    <p:sldId id="407" r:id="rId41"/>
    <p:sldId id="435" r:id="rId42"/>
    <p:sldId id="409" r:id="rId43"/>
    <p:sldId id="412" r:id="rId44"/>
    <p:sldId id="427" r:id="rId45"/>
    <p:sldId id="432" r:id="rId46"/>
    <p:sldId id="410" r:id="rId47"/>
    <p:sldId id="430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CC"/>
    <a:srgbClr val="CCCCFF"/>
    <a:srgbClr val="CCFF33"/>
    <a:srgbClr val="4EA947"/>
    <a:srgbClr val="CC66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3A8024-1296-4772-A321-43820FE7F3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5CEADF-F300-4060-8CFF-B6B22644FF7A}">
      <dgm:prSet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b="1" dirty="0"/>
            <a:t>Culture</a:t>
          </a:r>
          <a:r>
            <a:rPr lang="en-GB" b="0" dirty="0"/>
            <a:t> involves </a:t>
          </a:r>
          <a:r>
            <a:rPr lang="en-GB" b="1" dirty="0"/>
            <a:t>beliefs</a:t>
          </a:r>
          <a:r>
            <a:rPr lang="en-GB" b="0" dirty="0"/>
            <a:t>, </a:t>
          </a:r>
          <a:r>
            <a:rPr lang="en-GB" b="1" dirty="0"/>
            <a:t>attitudes</a:t>
          </a:r>
          <a:r>
            <a:rPr lang="en-GB" b="0" dirty="0"/>
            <a:t>, </a:t>
          </a:r>
          <a:r>
            <a:rPr lang="en-GB" b="1" dirty="0"/>
            <a:t>values</a:t>
          </a:r>
          <a:r>
            <a:rPr lang="en-GB" b="0" dirty="0"/>
            <a:t>, and </a:t>
          </a:r>
          <a:r>
            <a:rPr lang="en-GB" b="1" dirty="0"/>
            <a:t>traditions</a:t>
          </a:r>
          <a:r>
            <a:rPr lang="en-GB" b="0" dirty="0"/>
            <a:t> that are shared by a group of people</a:t>
          </a:r>
          <a:endParaRPr lang="en-US" b="0" dirty="0"/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dirty="0"/>
        </a:p>
      </dgm:t>
    </dgm:pt>
    <dgm:pt modelId="{2F7D4F63-B8EF-4BF7-B180-6B3D5E02B817}" type="parTrans" cxnId="{B9D7383A-3324-4F4F-9EDF-7C2A3485BC7E}">
      <dgm:prSet/>
      <dgm:spPr/>
      <dgm:t>
        <a:bodyPr/>
        <a:lstStyle/>
        <a:p>
          <a:endParaRPr lang="en-US"/>
        </a:p>
      </dgm:t>
    </dgm:pt>
    <dgm:pt modelId="{A9A082AD-DB10-451A-ABA9-7DEC1A24AA58}" type="sibTrans" cxnId="{B9D7383A-3324-4F4F-9EDF-7C2A3485BC7E}">
      <dgm:prSet/>
      <dgm:spPr/>
      <dgm:t>
        <a:bodyPr/>
        <a:lstStyle/>
        <a:p>
          <a:endParaRPr lang="en-US"/>
        </a:p>
      </dgm:t>
    </dgm:pt>
    <dgm:pt modelId="{F6790B4F-DA52-4CDE-9249-86F901ECBD5D}">
      <dgm:prSet/>
      <dgm:spPr/>
      <dgm:t>
        <a:bodyPr/>
        <a:lstStyle/>
        <a:p>
          <a:r>
            <a:rPr lang="en-GB" dirty="0"/>
            <a:t>   </a:t>
          </a:r>
          <a:r>
            <a:rPr lang="en-GB" i="1" dirty="0"/>
            <a:t>Kroeber και Kluckhohn - 164 definitions</a:t>
          </a:r>
          <a:endParaRPr lang="en-US" i="1" dirty="0"/>
        </a:p>
      </dgm:t>
    </dgm:pt>
    <dgm:pt modelId="{ACC28E35-C796-45EB-A29D-BA64DA3A80AB}" type="parTrans" cxnId="{5C501293-C392-467B-839E-6174F3E16DC9}">
      <dgm:prSet/>
      <dgm:spPr/>
      <dgm:t>
        <a:bodyPr/>
        <a:lstStyle/>
        <a:p>
          <a:endParaRPr lang="en-US"/>
        </a:p>
      </dgm:t>
    </dgm:pt>
    <dgm:pt modelId="{9E1E4B2A-E02C-47DA-BD68-FF060D7B5D69}" type="sibTrans" cxnId="{5C501293-C392-467B-839E-6174F3E16DC9}">
      <dgm:prSet/>
      <dgm:spPr/>
      <dgm:t>
        <a:bodyPr/>
        <a:lstStyle/>
        <a:p>
          <a:endParaRPr lang="en-US"/>
        </a:p>
      </dgm:t>
    </dgm:pt>
    <dgm:pt modelId="{0E5E1385-85B7-466E-A3F5-9FD8EE0781F7}">
      <dgm:prSet/>
      <dgm:spPr/>
      <dgm:t>
        <a:bodyPr/>
        <a:lstStyle/>
        <a:p>
          <a:r>
            <a:rPr lang="en-GB" dirty="0"/>
            <a:t>                           Culture is:</a:t>
          </a:r>
        </a:p>
        <a:p>
          <a:r>
            <a:rPr lang="en-GB" dirty="0"/>
            <a:t>LEARNED, SHARED, DYNAMIC, SYMBOLIC</a:t>
          </a:r>
          <a:endParaRPr lang="en-US" dirty="0"/>
        </a:p>
      </dgm:t>
    </dgm:pt>
    <dgm:pt modelId="{DA616355-6094-4B97-BFCA-10D710DD1AFC}" type="parTrans" cxnId="{EB34811A-35EC-4DA6-8E1A-E9B65A2746E4}">
      <dgm:prSet/>
      <dgm:spPr/>
      <dgm:t>
        <a:bodyPr/>
        <a:lstStyle/>
        <a:p>
          <a:endParaRPr lang="en-US"/>
        </a:p>
      </dgm:t>
    </dgm:pt>
    <dgm:pt modelId="{4BC4F3A9-536D-4DFE-A99E-75D853EBAC68}" type="sibTrans" cxnId="{EB34811A-35EC-4DA6-8E1A-E9B65A2746E4}">
      <dgm:prSet/>
      <dgm:spPr/>
      <dgm:t>
        <a:bodyPr/>
        <a:lstStyle/>
        <a:p>
          <a:endParaRPr lang="en-US"/>
        </a:p>
      </dgm:t>
    </dgm:pt>
    <dgm:pt modelId="{7B8AD180-39AB-422D-A6CF-207AC0F8E3FB}" type="pres">
      <dgm:prSet presAssocID="{323A8024-1296-4772-A321-43820FE7F375}" presName="linear" presStyleCnt="0">
        <dgm:presLayoutVars>
          <dgm:animLvl val="lvl"/>
          <dgm:resizeHandles val="exact"/>
        </dgm:presLayoutVars>
      </dgm:prSet>
      <dgm:spPr/>
    </dgm:pt>
    <dgm:pt modelId="{90F7374A-A265-41D2-ABFC-DC74F9143C57}" type="pres">
      <dgm:prSet presAssocID="{AC5CEADF-F300-4060-8CFF-B6B22644FF7A}" presName="parentText" presStyleLbl="node1" presStyleIdx="0" presStyleCnt="3" custScaleY="133738">
        <dgm:presLayoutVars>
          <dgm:chMax val="0"/>
          <dgm:bulletEnabled val="1"/>
        </dgm:presLayoutVars>
      </dgm:prSet>
      <dgm:spPr/>
    </dgm:pt>
    <dgm:pt modelId="{F040D894-BB0D-4C74-97F7-E81FCCA2D99A}" type="pres">
      <dgm:prSet presAssocID="{A9A082AD-DB10-451A-ABA9-7DEC1A24AA58}" presName="spacer" presStyleCnt="0"/>
      <dgm:spPr/>
    </dgm:pt>
    <dgm:pt modelId="{A7519AC2-ACE9-4919-BAE2-14AB7CC769FA}" type="pres">
      <dgm:prSet presAssocID="{F6790B4F-DA52-4CDE-9249-86F901ECBD5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74A7152-5056-4F49-8C7E-FF26A16E8DEB}" type="pres">
      <dgm:prSet presAssocID="{9E1E4B2A-E02C-47DA-BD68-FF060D7B5D69}" presName="spacer" presStyleCnt="0"/>
      <dgm:spPr/>
    </dgm:pt>
    <dgm:pt modelId="{B474C34C-D394-4C3B-94FE-B9D1383E4625}" type="pres">
      <dgm:prSet presAssocID="{0E5E1385-85B7-466E-A3F5-9FD8EE0781F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90CB402-DBD1-4A7C-B342-71B8FA6CF177}" type="presOf" srcId="{0E5E1385-85B7-466E-A3F5-9FD8EE0781F7}" destId="{B474C34C-D394-4C3B-94FE-B9D1383E4625}" srcOrd="0" destOrd="0" presId="urn:microsoft.com/office/officeart/2005/8/layout/vList2"/>
    <dgm:cxn modelId="{574ACF0B-F8E0-4ACE-A200-DC06E41D7C18}" type="presOf" srcId="{AC5CEADF-F300-4060-8CFF-B6B22644FF7A}" destId="{90F7374A-A265-41D2-ABFC-DC74F9143C57}" srcOrd="0" destOrd="0" presId="urn:microsoft.com/office/officeart/2005/8/layout/vList2"/>
    <dgm:cxn modelId="{EB34811A-35EC-4DA6-8E1A-E9B65A2746E4}" srcId="{323A8024-1296-4772-A321-43820FE7F375}" destId="{0E5E1385-85B7-466E-A3F5-9FD8EE0781F7}" srcOrd="2" destOrd="0" parTransId="{DA616355-6094-4B97-BFCA-10D710DD1AFC}" sibTransId="{4BC4F3A9-536D-4DFE-A99E-75D853EBAC68}"/>
    <dgm:cxn modelId="{B9D7383A-3324-4F4F-9EDF-7C2A3485BC7E}" srcId="{323A8024-1296-4772-A321-43820FE7F375}" destId="{AC5CEADF-F300-4060-8CFF-B6B22644FF7A}" srcOrd="0" destOrd="0" parTransId="{2F7D4F63-B8EF-4BF7-B180-6B3D5E02B817}" sibTransId="{A9A082AD-DB10-451A-ABA9-7DEC1A24AA58}"/>
    <dgm:cxn modelId="{5C501293-C392-467B-839E-6174F3E16DC9}" srcId="{323A8024-1296-4772-A321-43820FE7F375}" destId="{F6790B4F-DA52-4CDE-9249-86F901ECBD5D}" srcOrd="1" destOrd="0" parTransId="{ACC28E35-C796-45EB-A29D-BA64DA3A80AB}" sibTransId="{9E1E4B2A-E02C-47DA-BD68-FF060D7B5D69}"/>
    <dgm:cxn modelId="{97CF53A3-2953-4BF0-998A-44115BDF649B}" type="presOf" srcId="{F6790B4F-DA52-4CDE-9249-86F901ECBD5D}" destId="{A7519AC2-ACE9-4919-BAE2-14AB7CC769FA}" srcOrd="0" destOrd="0" presId="urn:microsoft.com/office/officeart/2005/8/layout/vList2"/>
    <dgm:cxn modelId="{1D69D2C9-02BF-46EB-90CB-2E22F4AE68AA}" type="presOf" srcId="{323A8024-1296-4772-A321-43820FE7F375}" destId="{7B8AD180-39AB-422D-A6CF-207AC0F8E3FB}" srcOrd="0" destOrd="0" presId="urn:microsoft.com/office/officeart/2005/8/layout/vList2"/>
    <dgm:cxn modelId="{79928C81-E4F8-4CFC-91BD-701929159E8C}" type="presParOf" srcId="{7B8AD180-39AB-422D-A6CF-207AC0F8E3FB}" destId="{90F7374A-A265-41D2-ABFC-DC74F9143C57}" srcOrd="0" destOrd="0" presId="urn:microsoft.com/office/officeart/2005/8/layout/vList2"/>
    <dgm:cxn modelId="{6F3A38D0-F200-4455-A21C-87BD392B7D15}" type="presParOf" srcId="{7B8AD180-39AB-422D-A6CF-207AC0F8E3FB}" destId="{F040D894-BB0D-4C74-97F7-E81FCCA2D99A}" srcOrd="1" destOrd="0" presId="urn:microsoft.com/office/officeart/2005/8/layout/vList2"/>
    <dgm:cxn modelId="{577DC2D3-1706-4131-88D6-8D1DB64DEA06}" type="presParOf" srcId="{7B8AD180-39AB-422D-A6CF-207AC0F8E3FB}" destId="{A7519AC2-ACE9-4919-BAE2-14AB7CC769FA}" srcOrd="2" destOrd="0" presId="urn:microsoft.com/office/officeart/2005/8/layout/vList2"/>
    <dgm:cxn modelId="{CE1DB2AC-BEA1-4AD0-95C7-45B1536F1B53}" type="presParOf" srcId="{7B8AD180-39AB-422D-A6CF-207AC0F8E3FB}" destId="{E74A7152-5056-4F49-8C7E-FF26A16E8DEB}" srcOrd="3" destOrd="0" presId="urn:microsoft.com/office/officeart/2005/8/layout/vList2"/>
    <dgm:cxn modelId="{1F81CADC-6552-4075-AC91-F31A821A10C7}" type="presParOf" srcId="{7B8AD180-39AB-422D-A6CF-207AC0F8E3FB}" destId="{B474C34C-D394-4C3B-94FE-B9D1383E462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DC755A-600B-4835-9661-11A6303B8F1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accent3_2" csCatId="accent3" phldr="1"/>
      <dgm:spPr/>
      <dgm:t>
        <a:bodyPr/>
        <a:lstStyle/>
        <a:p>
          <a:endParaRPr lang="en-US"/>
        </a:p>
      </dgm:t>
    </dgm:pt>
    <dgm:pt modelId="{09C04038-32BB-4282-8886-43005332CFC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>
              <a:solidFill>
                <a:srgbClr val="0070C0"/>
              </a:solidFill>
            </a:rPr>
            <a:t>beliefs</a:t>
          </a:r>
          <a:r>
            <a:rPr lang="en-GB" dirty="0"/>
            <a:t> </a:t>
          </a:r>
          <a:endParaRPr lang="en-US" dirty="0"/>
        </a:p>
      </dgm:t>
    </dgm:pt>
    <dgm:pt modelId="{B6295D05-080B-4E1E-838F-2D9D86A71E8F}" type="parTrans" cxnId="{941D017D-9BE6-4D11-B9C8-97F7D5DFAAB0}">
      <dgm:prSet/>
      <dgm:spPr/>
      <dgm:t>
        <a:bodyPr/>
        <a:lstStyle/>
        <a:p>
          <a:endParaRPr lang="en-US"/>
        </a:p>
      </dgm:t>
    </dgm:pt>
    <dgm:pt modelId="{8FB2DC82-B79E-487C-9849-524D0BA23101}" type="sibTrans" cxnId="{941D017D-9BE6-4D11-B9C8-97F7D5DFAAB0}">
      <dgm:prSet/>
      <dgm:spPr/>
      <dgm:t>
        <a:bodyPr/>
        <a:lstStyle/>
        <a:p>
          <a:endParaRPr lang="en-US"/>
        </a:p>
      </dgm:t>
    </dgm:pt>
    <dgm:pt modelId="{B19B53CD-66C2-44EA-90C9-D189B3A460F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>
              <a:solidFill>
                <a:srgbClr val="0070C0"/>
              </a:solidFill>
            </a:rPr>
            <a:t>attitudes</a:t>
          </a:r>
          <a:r>
            <a:rPr lang="en-GB" dirty="0"/>
            <a:t> </a:t>
          </a:r>
          <a:endParaRPr lang="en-US" dirty="0"/>
        </a:p>
      </dgm:t>
    </dgm:pt>
    <dgm:pt modelId="{BF2F0971-CC7C-4246-9019-B75E7AC4C330}" type="parTrans" cxnId="{B31D9AF9-E3EF-48B2-90BF-FAFE830D4BDA}">
      <dgm:prSet/>
      <dgm:spPr/>
      <dgm:t>
        <a:bodyPr/>
        <a:lstStyle/>
        <a:p>
          <a:endParaRPr lang="en-US"/>
        </a:p>
      </dgm:t>
    </dgm:pt>
    <dgm:pt modelId="{66899C91-B4C0-4BAB-921A-DA45723B5A2A}" type="sibTrans" cxnId="{B31D9AF9-E3EF-48B2-90BF-FAFE830D4BDA}">
      <dgm:prSet/>
      <dgm:spPr/>
      <dgm:t>
        <a:bodyPr/>
        <a:lstStyle/>
        <a:p>
          <a:endParaRPr lang="en-US"/>
        </a:p>
      </dgm:t>
    </dgm:pt>
    <dgm:pt modelId="{A73DCF5C-627E-454F-B2A0-A4DF117DE8A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>
              <a:solidFill>
                <a:srgbClr val="0070C0"/>
              </a:solidFill>
            </a:rPr>
            <a:t>values</a:t>
          </a:r>
          <a:r>
            <a:rPr lang="en-GB" dirty="0"/>
            <a:t> </a:t>
          </a:r>
          <a:endParaRPr lang="en-US" dirty="0"/>
        </a:p>
      </dgm:t>
    </dgm:pt>
    <dgm:pt modelId="{90CB46EC-0B3F-4B88-8083-13006C475A35}" type="parTrans" cxnId="{39AF8F09-61E2-430C-A170-01EE93239498}">
      <dgm:prSet/>
      <dgm:spPr/>
      <dgm:t>
        <a:bodyPr/>
        <a:lstStyle/>
        <a:p>
          <a:endParaRPr lang="en-US"/>
        </a:p>
      </dgm:t>
    </dgm:pt>
    <dgm:pt modelId="{0D58AAEE-698E-419A-A75C-51BC367B01C7}" type="sibTrans" cxnId="{39AF8F09-61E2-430C-A170-01EE93239498}">
      <dgm:prSet/>
      <dgm:spPr/>
      <dgm:t>
        <a:bodyPr/>
        <a:lstStyle/>
        <a:p>
          <a:endParaRPr lang="en-US"/>
        </a:p>
      </dgm:t>
    </dgm:pt>
    <dgm:pt modelId="{A788C544-DBFE-44BE-ABD1-A148965EB08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>
              <a:solidFill>
                <a:srgbClr val="0070C0"/>
              </a:solidFill>
            </a:rPr>
            <a:t>norms</a:t>
          </a:r>
          <a:r>
            <a:rPr lang="en-GB" dirty="0"/>
            <a:t> </a:t>
          </a:r>
          <a:endParaRPr lang="en-US" dirty="0"/>
        </a:p>
      </dgm:t>
    </dgm:pt>
    <dgm:pt modelId="{1A35FFD8-D6DB-43B9-A587-625773A9F8BA}" type="parTrans" cxnId="{B7C7C945-D4B7-4481-A34C-BD512DDA3CA0}">
      <dgm:prSet/>
      <dgm:spPr/>
      <dgm:t>
        <a:bodyPr/>
        <a:lstStyle/>
        <a:p>
          <a:endParaRPr lang="en-US"/>
        </a:p>
      </dgm:t>
    </dgm:pt>
    <dgm:pt modelId="{414CEC95-3C6F-4BAD-B1A1-812E7327C153}" type="sibTrans" cxnId="{B7C7C945-D4B7-4481-A34C-BD512DDA3CA0}">
      <dgm:prSet/>
      <dgm:spPr/>
      <dgm:t>
        <a:bodyPr/>
        <a:lstStyle/>
        <a:p>
          <a:endParaRPr lang="en-US"/>
        </a:p>
      </dgm:t>
    </dgm:pt>
    <dgm:pt modelId="{44A04C7C-DE5E-41A6-943B-DC5FD5681BE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dirty="0">
              <a:solidFill>
                <a:srgbClr val="0070C0"/>
              </a:solidFill>
            </a:rPr>
            <a:t>rules</a:t>
          </a:r>
          <a:endParaRPr lang="en-US" dirty="0">
            <a:solidFill>
              <a:srgbClr val="0070C0"/>
            </a:solidFill>
          </a:endParaRPr>
        </a:p>
      </dgm:t>
    </dgm:pt>
    <dgm:pt modelId="{8B737936-0348-4D97-9316-4270AFC07ABD}" type="parTrans" cxnId="{9FF1A9C3-6E75-43AA-9898-CF32EE4F84E3}">
      <dgm:prSet/>
      <dgm:spPr/>
      <dgm:t>
        <a:bodyPr/>
        <a:lstStyle/>
        <a:p>
          <a:endParaRPr lang="en-US"/>
        </a:p>
      </dgm:t>
    </dgm:pt>
    <dgm:pt modelId="{9C26C394-D7DA-4901-9B27-1C185C7A24CE}" type="sibTrans" cxnId="{9FF1A9C3-6E75-43AA-9898-CF32EE4F84E3}">
      <dgm:prSet/>
      <dgm:spPr/>
      <dgm:t>
        <a:bodyPr/>
        <a:lstStyle/>
        <a:p>
          <a:endParaRPr lang="en-US"/>
        </a:p>
      </dgm:t>
    </dgm:pt>
    <dgm:pt modelId="{FDAD3A20-8FBC-46AE-B7BB-3BDEA0C45B2C}" type="pres">
      <dgm:prSet presAssocID="{16DC755A-600B-4835-9661-11A6303B8F1E}" presName="root" presStyleCnt="0">
        <dgm:presLayoutVars>
          <dgm:dir/>
          <dgm:resizeHandles val="exact"/>
        </dgm:presLayoutVars>
      </dgm:prSet>
      <dgm:spPr/>
    </dgm:pt>
    <dgm:pt modelId="{868F01A6-5B61-4C1D-B4C4-5E4DDA6C6CB5}" type="pres">
      <dgm:prSet presAssocID="{09C04038-32BB-4282-8886-43005332CFC0}" presName="compNode" presStyleCnt="0"/>
      <dgm:spPr/>
    </dgm:pt>
    <dgm:pt modelId="{99420243-4376-4498-81A9-6606D266F98D}" type="pres">
      <dgm:prSet presAssocID="{09C04038-32BB-4282-8886-43005332CFC0}" presName="iconBgRect" presStyleLbl="bgShp" presStyleIdx="0" presStyleCnt="5"/>
      <dgm:spPr/>
    </dgm:pt>
    <dgm:pt modelId="{F167B857-E560-4BCE-AB2B-D26CBCF10277}" type="pres">
      <dgm:prSet presAssocID="{09C04038-32BB-4282-8886-43005332CFC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512457F0-1182-4552-ABDB-BE0D2AC82CEC}" type="pres">
      <dgm:prSet presAssocID="{09C04038-32BB-4282-8886-43005332CFC0}" presName="spaceRect" presStyleCnt="0"/>
      <dgm:spPr/>
    </dgm:pt>
    <dgm:pt modelId="{1D6655D0-ACDE-4099-AC87-618985868D42}" type="pres">
      <dgm:prSet presAssocID="{09C04038-32BB-4282-8886-43005332CFC0}" presName="textRect" presStyleLbl="revTx" presStyleIdx="0" presStyleCnt="5">
        <dgm:presLayoutVars>
          <dgm:chMax val="1"/>
          <dgm:chPref val="1"/>
        </dgm:presLayoutVars>
      </dgm:prSet>
      <dgm:spPr/>
    </dgm:pt>
    <dgm:pt modelId="{69E87AD3-3226-4E93-9D1C-145404F42692}" type="pres">
      <dgm:prSet presAssocID="{8FB2DC82-B79E-487C-9849-524D0BA23101}" presName="sibTrans" presStyleCnt="0"/>
      <dgm:spPr/>
    </dgm:pt>
    <dgm:pt modelId="{3C4CD248-E01C-4ECB-ACBD-071C8BEB0E34}" type="pres">
      <dgm:prSet presAssocID="{B19B53CD-66C2-44EA-90C9-D189B3A460FB}" presName="compNode" presStyleCnt="0"/>
      <dgm:spPr/>
    </dgm:pt>
    <dgm:pt modelId="{99D3F8AE-7EF2-4287-8379-EA045E653661}" type="pres">
      <dgm:prSet presAssocID="{B19B53CD-66C2-44EA-90C9-D189B3A460FB}" presName="iconBgRect" presStyleLbl="bgShp" presStyleIdx="1" presStyleCnt="5"/>
      <dgm:spPr/>
    </dgm:pt>
    <dgm:pt modelId="{D50E1729-0872-4178-BB53-C6617F1195FC}" type="pres">
      <dgm:prSet presAssocID="{B19B53CD-66C2-44EA-90C9-D189B3A460FB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AF8E5131-012E-4CC3-ADFF-69831622FFF4}" type="pres">
      <dgm:prSet presAssocID="{B19B53CD-66C2-44EA-90C9-D189B3A460FB}" presName="spaceRect" presStyleCnt="0"/>
      <dgm:spPr/>
    </dgm:pt>
    <dgm:pt modelId="{F2AAAC2E-369A-4AA6-B5C9-880DDFB4C99B}" type="pres">
      <dgm:prSet presAssocID="{B19B53CD-66C2-44EA-90C9-D189B3A460FB}" presName="textRect" presStyleLbl="revTx" presStyleIdx="1" presStyleCnt="5">
        <dgm:presLayoutVars>
          <dgm:chMax val="1"/>
          <dgm:chPref val="1"/>
        </dgm:presLayoutVars>
      </dgm:prSet>
      <dgm:spPr/>
    </dgm:pt>
    <dgm:pt modelId="{CCC48141-B8A0-42D4-A923-6B2CE31F125C}" type="pres">
      <dgm:prSet presAssocID="{66899C91-B4C0-4BAB-921A-DA45723B5A2A}" presName="sibTrans" presStyleCnt="0"/>
      <dgm:spPr/>
    </dgm:pt>
    <dgm:pt modelId="{18BFD463-A3EE-4929-A250-AFA1EF7834A3}" type="pres">
      <dgm:prSet presAssocID="{A73DCF5C-627E-454F-B2A0-A4DF117DE8AD}" presName="compNode" presStyleCnt="0"/>
      <dgm:spPr/>
    </dgm:pt>
    <dgm:pt modelId="{70C615D9-DB77-4316-A2CE-51A058F7F873}" type="pres">
      <dgm:prSet presAssocID="{A73DCF5C-627E-454F-B2A0-A4DF117DE8AD}" presName="iconBgRect" presStyleLbl="bgShp" presStyleIdx="2" presStyleCnt="5"/>
      <dgm:spPr/>
    </dgm:pt>
    <dgm:pt modelId="{647C5A26-9778-45FC-86C2-0434FABE1C5F}" type="pres">
      <dgm:prSet presAssocID="{A73DCF5C-627E-454F-B2A0-A4DF117DE8A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r"/>
        </a:ext>
      </dgm:extLst>
    </dgm:pt>
    <dgm:pt modelId="{0EE4BC09-8F56-4A90-B1F5-F74B13C9C7C3}" type="pres">
      <dgm:prSet presAssocID="{A73DCF5C-627E-454F-B2A0-A4DF117DE8AD}" presName="spaceRect" presStyleCnt="0"/>
      <dgm:spPr/>
    </dgm:pt>
    <dgm:pt modelId="{36E6104A-17CE-41BC-8E1F-A6F8DD91CAAA}" type="pres">
      <dgm:prSet presAssocID="{A73DCF5C-627E-454F-B2A0-A4DF117DE8AD}" presName="textRect" presStyleLbl="revTx" presStyleIdx="2" presStyleCnt="5">
        <dgm:presLayoutVars>
          <dgm:chMax val="1"/>
          <dgm:chPref val="1"/>
        </dgm:presLayoutVars>
      </dgm:prSet>
      <dgm:spPr/>
    </dgm:pt>
    <dgm:pt modelId="{EAEB0685-9339-46FB-A804-336665308D03}" type="pres">
      <dgm:prSet presAssocID="{0D58AAEE-698E-419A-A75C-51BC367B01C7}" presName="sibTrans" presStyleCnt="0"/>
      <dgm:spPr/>
    </dgm:pt>
    <dgm:pt modelId="{F2EB9913-CEBE-4267-8F5B-1DD62CCC7A74}" type="pres">
      <dgm:prSet presAssocID="{A788C544-DBFE-44BE-ABD1-A148965EB087}" presName="compNode" presStyleCnt="0"/>
      <dgm:spPr/>
    </dgm:pt>
    <dgm:pt modelId="{601FCEA6-F172-4717-9809-D600F4BD3471}" type="pres">
      <dgm:prSet presAssocID="{A788C544-DBFE-44BE-ABD1-A148965EB087}" presName="iconBgRect" presStyleLbl="bgShp" presStyleIdx="3" presStyleCnt="5"/>
      <dgm:spPr/>
    </dgm:pt>
    <dgm:pt modelId="{CE644742-F0D7-43BD-927C-96FA4E3158C7}" type="pres">
      <dgm:prSet presAssocID="{A788C544-DBFE-44BE-ABD1-A148965EB08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CE0B5CA-65B1-4285-88C0-2A1E0A310E6A}" type="pres">
      <dgm:prSet presAssocID="{A788C544-DBFE-44BE-ABD1-A148965EB087}" presName="spaceRect" presStyleCnt="0"/>
      <dgm:spPr/>
    </dgm:pt>
    <dgm:pt modelId="{DA4A76BE-05E4-4EF4-B3F0-96BE3D8EE4D7}" type="pres">
      <dgm:prSet presAssocID="{A788C544-DBFE-44BE-ABD1-A148965EB087}" presName="textRect" presStyleLbl="revTx" presStyleIdx="3" presStyleCnt="5">
        <dgm:presLayoutVars>
          <dgm:chMax val="1"/>
          <dgm:chPref val="1"/>
        </dgm:presLayoutVars>
      </dgm:prSet>
      <dgm:spPr/>
    </dgm:pt>
    <dgm:pt modelId="{ED575F33-B7E4-4C57-9D3E-A130D57AE7E0}" type="pres">
      <dgm:prSet presAssocID="{414CEC95-3C6F-4BAD-B1A1-812E7327C153}" presName="sibTrans" presStyleCnt="0"/>
      <dgm:spPr/>
    </dgm:pt>
    <dgm:pt modelId="{A2FED245-9C3D-4DAD-B7B9-450281C82F59}" type="pres">
      <dgm:prSet presAssocID="{44A04C7C-DE5E-41A6-943B-DC5FD5681BE8}" presName="compNode" presStyleCnt="0"/>
      <dgm:spPr/>
    </dgm:pt>
    <dgm:pt modelId="{071A527C-3DCA-4F35-97E7-CE8782D3D4C3}" type="pres">
      <dgm:prSet presAssocID="{44A04C7C-DE5E-41A6-943B-DC5FD5681BE8}" presName="iconBgRect" presStyleLbl="bgShp" presStyleIdx="4" presStyleCnt="5"/>
      <dgm:spPr/>
    </dgm:pt>
    <dgm:pt modelId="{8B093D20-9492-4A3F-A6E5-644BA062A83B}" type="pres">
      <dgm:prSet presAssocID="{44A04C7C-DE5E-41A6-943B-DC5FD5681BE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8E923ED5-689F-4708-A534-861683E5EA01}" type="pres">
      <dgm:prSet presAssocID="{44A04C7C-DE5E-41A6-943B-DC5FD5681BE8}" presName="spaceRect" presStyleCnt="0"/>
      <dgm:spPr/>
    </dgm:pt>
    <dgm:pt modelId="{33089554-BDA2-4B1F-9764-3872F7F3AC12}" type="pres">
      <dgm:prSet presAssocID="{44A04C7C-DE5E-41A6-943B-DC5FD5681BE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39AF8F09-61E2-430C-A170-01EE93239498}" srcId="{16DC755A-600B-4835-9661-11A6303B8F1E}" destId="{A73DCF5C-627E-454F-B2A0-A4DF117DE8AD}" srcOrd="2" destOrd="0" parTransId="{90CB46EC-0B3F-4B88-8083-13006C475A35}" sibTransId="{0D58AAEE-698E-419A-A75C-51BC367B01C7}"/>
    <dgm:cxn modelId="{27C4AA36-FC00-4888-BB1E-376C8F5373AB}" type="presOf" srcId="{A788C544-DBFE-44BE-ABD1-A148965EB087}" destId="{DA4A76BE-05E4-4EF4-B3F0-96BE3D8EE4D7}" srcOrd="0" destOrd="0" presId="urn:microsoft.com/office/officeart/2018/5/layout/IconCircleLabelList"/>
    <dgm:cxn modelId="{C9B4235C-9151-41F8-BD93-7C3A81E93879}" type="presOf" srcId="{16DC755A-600B-4835-9661-11A6303B8F1E}" destId="{FDAD3A20-8FBC-46AE-B7BB-3BDEA0C45B2C}" srcOrd="0" destOrd="0" presId="urn:microsoft.com/office/officeart/2018/5/layout/IconCircleLabelList"/>
    <dgm:cxn modelId="{B7C7C945-D4B7-4481-A34C-BD512DDA3CA0}" srcId="{16DC755A-600B-4835-9661-11A6303B8F1E}" destId="{A788C544-DBFE-44BE-ABD1-A148965EB087}" srcOrd="3" destOrd="0" parTransId="{1A35FFD8-D6DB-43B9-A587-625773A9F8BA}" sibTransId="{414CEC95-3C6F-4BAD-B1A1-812E7327C153}"/>
    <dgm:cxn modelId="{941D017D-9BE6-4D11-B9C8-97F7D5DFAAB0}" srcId="{16DC755A-600B-4835-9661-11A6303B8F1E}" destId="{09C04038-32BB-4282-8886-43005332CFC0}" srcOrd="0" destOrd="0" parTransId="{B6295D05-080B-4E1E-838F-2D9D86A71E8F}" sibTransId="{8FB2DC82-B79E-487C-9849-524D0BA23101}"/>
    <dgm:cxn modelId="{43490191-DA13-4074-9408-BF8B63712149}" type="presOf" srcId="{B19B53CD-66C2-44EA-90C9-D189B3A460FB}" destId="{F2AAAC2E-369A-4AA6-B5C9-880DDFB4C99B}" srcOrd="0" destOrd="0" presId="urn:microsoft.com/office/officeart/2018/5/layout/IconCircleLabelList"/>
    <dgm:cxn modelId="{34D81AA4-4742-46E3-8B42-597C2A2309BA}" type="presOf" srcId="{44A04C7C-DE5E-41A6-943B-DC5FD5681BE8}" destId="{33089554-BDA2-4B1F-9764-3872F7F3AC12}" srcOrd="0" destOrd="0" presId="urn:microsoft.com/office/officeart/2018/5/layout/IconCircleLabelList"/>
    <dgm:cxn modelId="{9FF1A9C3-6E75-43AA-9898-CF32EE4F84E3}" srcId="{16DC755A-600B-4835-9661-11A6303B8F1E}" destId="{44A04C7C-DE5E-41A6-943B-DC5FD5681BE8}" srcOrd="4" destOrd="0" parTransId="{8B737936-0348-4D97-9316-4270AFC07ABD}" sibTransId="{9C26C394-D7DA-4901-9B27-1C185C7A24CE}"/>
    <dgm:cxn modelId="{B99D35DC-C3E7-44F1-A9DF-8B804CA2A520}" type="presOf" srcId="{09C04038-32BB-4282-8886-43005332CFC0}" destId="{1D6655D0-ACDE-4099-AC87-618985868D42}" srcOrd="0" destOrd="0" presId="urn:microsoft.com/office/officeart/2018/5/layout/IconCircleLabelList"/>
    <dgm:cxn modelId="{E223AFED-1842-4FB8-9037-C550AF5142B2}" type="presOf" srcId="{A73DCF5C-627E-454F-B2A0-A4DF117DE8AD}" destId="{36E6104A-17CE-41BC-8E1F-A6F8DD91CAAA}" srcOrd="0" destOrd="0" presId="urn:microsoft.com/office/officeart/2018/5/layout/IconCircleLabelList"/>
    <dgm:cxn modelId="{B31D9AF9-E3EF-48B2-90BF-FAFE830D4BDA}" srcId="{16DC755A-600B-4835-9661-11A6303B8F1E}" destId="{B19B53CD-66C2-44EA-90C9-D189B3A460FB}" srcOrd="1" destOrd="0" parTransId="{BF2F0971-CC7C-4246-9019-B75E7AC4C330}" sibTransId="{66899C91-B4C0-4BAB-921A-DA45723B5A2A}"/>
    <dgm:cxn modelId="{F31C992C-CA9C-472C-8C5F-34EAD5589796}" type="presParOf" srcId="{FDAD3A20-8FBC-46AE-B7BB-3BDEA0C45B2C}" destId="{868F01A6-5B61-4C1D-B4C4-5E4DDA6C6CB5}" srcOrd="0" destOrd="0" presId="urn:microsoft.com/office/officeart/2018/5/layout/IconCircleLabelList"/>
    <dgm:cxn modelId="{D986AAE8-ADEF-419A-BB19-B97ED580131D}" type="presParOf" srcId="{868F01A6-5B61-4C1D-B4C4-5E4DDA6C6CB5}" destId="{99420243-4376-4498-81A9-6606D266F98D}" srcOrd="0" destOrd="0" presId="urn:microsoft.com/office/officeart/2018/5/layout/IconCircleLabelList"/>
    <dgm:cxn modelId="{5AA26CEC-E718-4FBB-8038-319E96D6247D}" type="presParOf" srcId="{868F01A6-5B61-4C1D-B4C4-5E4DDA6C6CB5}" destId="{F167B857-E560-4BCE-AB2B-D26CBCF10277}" srcOrd="1" destOrd="0" presId="urn:microsoft.com/office/officeart/2018/5/layout/IconCircleLabelList"/>
    <dgm:cxn modelId="{DD370946-1196-4059-9875-E410056ED2F5}" type="presParOf" srcId="{868F01A6-5B61-4C1D-B4C4-5E4DDA6C6CB5}" destId="{512457F0-1182-4552-ABDB-BE0D2AC82CEC}" srcOrd="2" destOrd="0" presId="urn:microsoft.com/office/officeart/2018/5/layout/IconCircleLabelList"/>
    <dgm:cxn modelId="{64F812E1-AAFA-460C-8B16-0F42A5156A71}" type="presParOf" srcId="{868F01A6-5B61-4C1D-B4C4-5E4DDA6C6CB5}" destId="{1D6655D0-ACDE-4099-AC87-618985868D42}" srcOrd="3" destOrd="0" presId="urn:microsoft.com/office/officeart/2018/5/layout/IconCircleLabelList"/>
    <dgm:cxn modelId="{CA0E6DA3-AF0C-4FBA-B7C8-59A436EB4E0B}" type="presParOf" srcId="{FDAD3A20-8FBC-46AE-B7BB-3BDEA0C45B2C}" destId="{69E87AD3-3226-4E93-9D1C-145404F42692}" srcOrd="1" destOrd="0" presId="urn:microsoft.com/office/officeart/2018/5/layout/IconCircleLabelList"/>
    <dgm:cxn modelId="{5349DD3B-3985-4E7C-AB79-E3AD33FB1DFF}" type="presParOf" srcId="{FDAD3A20-8FBC-46AE-B7BB-3BDEA0C45B2C}" destId="{3C4CD248-E01C-4ECB-ACBD-071C8BEB0E34}" srcOrd="2" destOrd="0" presId="urn:microsoft.com/office/officeart/2018/5/layout/IconCircleLabelList"/>
    <dgm:cxn modelId="{01FDC83F-A0C4-42AF-BB69-45D40D6435C5}" type="presParOf" srcId="{3C4CD248-E01C-4ECB-ACBD-071C8BEB0E34}" destId="{99D3F8AE-7EF2-4287-8379-EA045E653661}" srcOrd="0" destOrd="0" presId="urn:microsoft.com/office/officeart/2018/5/layout/IconCircleLabelList"/>
    <dgm:cxn modelId="{1912BFD2-D0B8-49B5-A4C8-4816E889D142}" type="presParOf" srcId="{3C4CD248-E01C-4ECB-ACBD-071C8BEB0E34}" destId="{D50E1729-0872-4178-BB53-C6617F1195FC}" srcOrd="1" destOrd="0" presId="urn:microsoft.com/office/officeart/2018/5/layout/IconCircleLabelList"/>
    <dgm:cxn modelId="{91155295-F0FC-4699-9DE6-EFAE85A8F03F}" type="presParOf" srcId="{3C4CD248-E01C-4ECB-ACBD-071C8BEB0E34}" destId="{AF8E5131-012E-4CC3-ADFF-69831622FFF4}" srcOrd="2" destOrd="0" presId="urn:microsoft.com/office/officeart/2018/5/layout/IconCircleLabelList"/>
    <dgm:cxn modelId="{6BD93052-D10A-407C-B310-00C1573B60ED}" type="presParOf" srcId="{3C4CD248-E01C-4ECB-ACBD-071C8BEB0E34}" destId="{F2AAAC2E-369A-4AA6-B5C9-880DDFB4C99B}" srcOrd="3" destOrd="0" presId="urn:microsoft.com/office/officeart/2018/5/layout/IconCircleLabelList"/>
    <dgm:cxn modelId="{5D63E818-AAF3-4094-8C18-05CB53A6E4D3}" type="presParOf" srcId="{FDAD3A20-8FBC-46AE-B7BB-3BDEA0C45B2C}" destId="{CCC48141-B8A0-42D4-A923-6B2CE31F125C}" srcOrd="3" destOrd="0" presId="urn:microsoft.com/office/officeart/2018/5/layout/IconCircleLabelList"/>
    <dgm:cxn modelId="{F34836BA-5552-4C01-8514-7B4192F570B5}" type="presParOf" srcId="{FDAD3A20-8FBC-46AE-B7BB-3BDEA0C45B2C}" destId="{18BFD463-A3EE-4929-A250-AFA1EF7834A3}" srcOrd="4" destOrd="0" presId="urn:microsoft.com/office/officeart/2018/5/layout/IconCircleLabelList"/>
    <dgm:cxn modelId="{6C3FA3B0-D629-4C59-9399-E96B875020E0}" type="presParOf" srcId="{18BFD463-A3EE-4929-A250-AFA1EF7834A3}" destId="{70C615D9-DB77-4316-A2CE-51A058F7F873}" srcOrd="0" destOrd="0" presId="urn:microsoft.com/office/officeart/2018/5/layout/IconCircleLabelList"/>
    <dgm:cxn modelId="{EFC2F942-918D-49C7-ADF3-B51C01C0ECC5}" type="presParOf" srcId="{18BFD463-A3EE-4929-A250-AFA1EF7834A3}" destId="{647C5A26-9778-45FC-86C2-0434FABE1C5F}" srcOrd="1" destOrd="0" presId="urn:microsoft.com/office/officeart/2018/5/layout/IconCircleLabelList"/>
    <dgm:cxn modelId="{A59B0B77-9825-4D0E-B0BF-08EB23B3B28D}" type="presParOf" srcId="{18BFD463-A3EE-4929-A250-AFA1EF7834A3}" destId="{0EE4BC09-8F56-4A90-B1F5-F74B13C9C7C3}" srcOrd="2" destOrd="0" presId="urn:microsoft.com/office/officeart/2018/5/layout/IconCircleLabelList"/>
    <dgm:cxn modelId="{8DC502BD-792D-4110-8AFF-BD53F7A9DEB6}" type="presParOf" srcId="{18BFD463-A3EE-4929-A250-AFA1EF7834A3}" destId="{36E6104A-17CE-41BC-8E1F-A6F8DD91CAAA}" srcOrd="3" destOrd="0" presId="urn:microsoft.com/office/officeart/2018/5/layout/IconCircleLabelList"/>
    <dgm:cxn modelId="{F9CC0F0E-E284-4E2F-9488-2F4DF151B25F}" type="presParOf" srcId="{FDAD3A20-8FBC-46AE-B7BB-3BDEA0C45B2C}" destId="{EAEB0685-9339-46FB-A804-336665308D03}" srcOrd="5" destOrd="0" presId="urn:microsoft.com/office/officeart/2018/5/layout/IconCircleLabelList"/>
    <dgm:cxn modelId="{A0682550-BFC9-4772-9E60-E2C6426AED68}" type="presParOf" srcId="{FDAD3A20-8FBC-46AE-B7BB-3BDEA0C45B2C}" destId="{F2EB9913-CEBE-4267-8F5B-1DD62CCC7A74}" srcOrd="6" destOrd="0" presId="urn:microsoft.com/office/officeart/2018/5/layout/IconCircleLabelList"/>
    <dgm:cxn modelId="{62CF7429-1418-41AF-8133-F9E4D27798FA}" type="presParOf" srcId="{F2EB9913-CEBE-4267-8F5B-1DD62CCC7A74}" destId="{601FCEA6-F172-4717-9809-D600F4BD3471}" srcOrd="0" destOrd="0" presId="urn:microsoft.com/office/officeart/2018/5/layout/IconCircleLabelList"/>
    <dgm:cxn modelId="{04697695-D86F-40E8-A993-D974DF65BA51}" type="presParOf" srcId="{F2EB9913-CEBE-4267-8F5B-1DD62CCC7A74}" destId="{CE644742-F0D7-43BD-927C-96FA4E3158C7}" srcOrd="1" destOrd="0" presId="urn:microsoft.com/office/officeart/2018/5/layout/IconCircleLabelList"/>
    <dgm:cxn modelId="{1DC6FB28-3E27-4F92-A843-B4187DBD2629}" type="presParOf" srcId="{F2EB9913-CEBE-4267-8F5B-1DD62CCC7A74}" destId="{5CE0B5CA-65B1-4285-88C0-2A1E0A310E6A}" srcOrd="2" destOrd="0" presId="urn:microsoft.com/office/officeart/2018/5/layout/IconCircleLabelList"/>
    <dgm:cxn modelId="{48C985AE-72AC-42AA-8C16-E0BC08321FD7}" type="presParOf" srcId="{F2EB9913-CEBE-4267-8F5B-1DD62CCC7A74}" destId="{DA4A76BE-05E4-4EF4-B3F0-96BE3D8EE4D7}" srcOrd="3" destOrd="0" presId="urn:microsoft.com/office/officeart/2018/5/layout/IconCircleLabelList"/>
    <dgm:cxn modelId="{4A21CB9B-EE89-4A24-942E-E5148CB6EC4A}" type="presParOf" srcId="{FDAD3A20-8FBC-46AE-B7BB-3BDEA0C45B2C}" destId="{ED575F33-B7E4-4C57-9D3E-A130D57AE7E0}" srcOrd="7" destOrd="0" presId="urn:microsoft.com/office/officeart/2018/5/layout/IconCircleLabelList"/>
    <dgm:cxn modelId="{D7F9CAF1-2A48-44DD-974C-D0940AEAD4D3}" type="presParOf" srcId="{FDAD3A20-8FBC-46AE-B7BB-3BDEA0C45B2C}" destId="{A2FED245-9C3D-4DAD-B7B9-450281C82F59}" srcOrd="8" destOrd="0" presId="urn:microsoft.com/office/officeart/2018/5/layout/IconCircleLabelList"/>
    <dgm:cxn modelId="{D906647F-48A9-4305-91F9-E0192C1455B8}" type="presParOf" srcId="{A2FED245-9C3D-4DAD-B7B9-450281C82F59}" destId="{071A527C-3DCA-4F35-97E7-CE8782D3D4C3}" srcOrd="0" destOrd="0" presId="urn:microsoft.com/office/officeart/2018/5/layout/IconCircleLabelList"/>
    <dgm:cxn modelId="{40DECEFB-1D7C-4365-A827-3E95E91A1330}" type="presParOf" srcId="{A2FED245-9C3D-4DAD-B7B9-450281C82F59}" destId="{8B093D20-9492-4A3F-A6E5-644BA062A83B}" srcOrd="1" destOrd="0" presId="urn:microsoft.com/office/officeart/2018/5/layout/IconCircleLabelList"/>
    <dgm:cxn modelId="{96CD2B01-8DA7-418A-BBBA-13BB9FD471D1}" type="presParOf" srcId="{A2FED245-9C3D-4DAD-B7B9-450281C82F59}" destId="{8E923ED5-689F-4708-A534-861683E5EA01}" srcOrd="2" destOrd="0" presId="urn:microsoft.com/office/officeart/2018/5/layout/IconCircleLabelList"/>
    <dgm:cxn modelId="{6FC80D78-B6C3-4E54-922A-06EA4587A397}" type="presParOf" srcId="{A2FED245-9C3D-4DAD-B7B9-450281C82F59}" destId="{33089554-BDA2-4B1F-9764-3872F7F3AC1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3A8024-1296-4772-A321-43820FE7F3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5CEADF-F300-4060-8CFF-B6B22644FF7A}">
      <dgm:prSet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100" b="1" dirty="0"/>
            <a:t>Intercultural Communication </a:t>
          </a:r>
          <a:r>
            <a:rPr lang="en-GB" sz="2100" b="0" dirty="0"/>
            <a:t>refers to the communication between people </a:t>
          </a:r>
          <a:r>
            <a:rPr lang="en-GB" sz="2100" b="1" dirty="0"/>
            <a:t>from different cultures </a:t>
          </a:r>
          <a:r>
            <a:rPr lang="en-GB" sz="1900" dirty="0"/>
            <a:t>(Chen and </a:t>
          </a:r>
          <a:r>
            <a:rPr lang="en-GB" sz="1900" dirty="0" err="1"/>
            <a:t>Starosta</a:t>
          </a:r>
          <a:r>
            <a:rPr lang="en-GB" sz="1900" dirty="0"/>
            <a:t>)</a:t>
          </a:r>
          <a:endParaRPr lang="en-US" sz="1900" b="1" dirty="0"/>
        </a:p>
      </dgm:t>
    </dgm:pt>
    <dgm:pt modelId="{2F7D4F63-B8EF-4BF7-B180-6B3D5E02B817}" type="parTrans" cxnId="{B9D7383A-3324-4F4F-9EDF-7C2A3485BC7E}">
      <dgm:prSet/>
      <dgm:spPr/>
      <dgm:t>
        <a:bodyPr/>
        <a:lstStyle/>
        <a:p>
          <a:endParaRPr lang="en-US"/>
        </a:p>
      </dgm:t>
    </dgm:pt>
    <dgm:pt modelId="{A9A082AD-DB10-451A-ABA9-7DEC1A24AA58}" type="sibTrans" cxnId="{B9D7383A-3324-4F4F-9EDF-7C2A3485BC7E}">
      <dgm:prSet/>
      <dgm:spPr/>
      <dgm:t>
        <a:bodyPr/>
        <a:lstStyle/>
        <a:p>
          <a:endParaRPr lang="en-US"/>
        </a:p>
      </dgm:t>
    </dgm:pt>
    <dgm:pt modelId="{F6790B4F-DA52-4CDE-9249-86F901ECBD5D}">
      <dgm:prSet/>
      <dgm:spPr/>
      <dgm:t>
        <a:bodyPr/>
        <a:lstStyle/>
        <a:p>
          <a:r>
            <a:rPr lang="en-GB" dirty="0"/>
            <a:t>   </a:t>
          </a:r>
          <a:r>
            <a:rPr lang="en-GB" i="1" dirty="0"/>
            <a:t>Communication across different ethnic or      </a:t>
          </a:r>
        </a:p>
        <a:p>
          <a:r>
            <a:rPr lang="en-GB" i="1" dirty="0"/>
            <a:t>   social groups</a:t>
          </a:r>
          <a:endParaRPr lang="en-US" i="1" dirty="0"/>
        </a:p>
      </dgm:t>
    </dgm:pt>
    <dgm:pt modelId="{ACC28E35-C796-45EB-A29D-BA64DA3A80AB}" type="parTrans" cxnId="{5C501293-C392-467B-839E-6174F3E16DC9}">
      <dgm:prSet/>
      <dgm:spPr/>
      <dgm:t>
        <a:bodyPr/>
        <a:lstStyle/>
        <a:p>
          <a:endParaRPr lang="en-US"/>
        </a:p>
      </dgm:t>
    </dgm:pt>
    <dgm:pt modelId="{9E1E4B2A-E02C-47DA-BD68-FF060D7B5D69}" type="sibTrans" cxnId="{5C501293-C392-467B-839E-6174F3E16DC9}">
      <dgm:prSet/>
      <dgm:spPr/>
      <dgm:t>
        <a:bodyPr/>
        <a:lstStyle/>
        <a:p>
          <a:endParaRPr lang="en-US"/>
        </a:p>
      </dgm:t>
    </dgm:pt>
    <dgm:pt modelId="{0E5E1385-85B7-466E-A3F5-9FD8EE0781F7}">
      <dgm:prSet/>
      <dgm:spPr/>
      <dgm:t>
        <a:bodyPr/>
        <a:lstStyle/>
        <a:p>
          <a:r>
            <a:rPr lang="en-GB" dirty="0"/>
            <a:t>            Intercultural Communication is:</a:t>
          </a:r>
        </a:p>
        <a:p>
          <a:r>
            <a:rPr lang="en-GB" dirty="0"/>
            <a:t> </a:t>
          </a:r>
          <a:r>
            <a:rPr lang="en-GB" b="1" dirty="0"/>
            <a:t>INTERPRETIVE, TRANSACTIONAL, SYMBOLIC</a:t>
          </a:r>
          <a:endParaRPr lang="en-US" b="1" dirty="0"/>
        </a:p>
      </dgm:t>
    </dgm:pt>
    <dgm:pt modelId="{DA616355-6094-4B97-BFCA-10D710DD1AFC}" type="parTrans" cxnId="{EB34811A-35EC-4DA6-8E1A-E9B65A2746E4}">
      <dgm:prSet/>
      <dgm:spPr/>
      <dgm:t>
        <a:bodyPr/>
        <a:lstStyle/>
        <a:p>
          <a:endParaRPr lang="en-US"/>
        </a:p>
      </dgm:t>
    </dgm:pt>
    <dgm:pt modelId="{4BC4F3A9-536D-4DFE-A99E-75D853EBAC68}" type="sibTrans" cxnId="{EB34811A-35EC-4DA6-8E1A-E9B65A2746E4}">
      <dgm:prSet/>
      <dgm:spPr/>
      <dgm:t>
        <a:bodyPr/>
        <a:lstStyle/>
        <a:p>
          <a:endParaRPr lang="en-US"/>
        </a:p>
      </dgm:t>
    </dgm:pt>
    <dgm:pt modelId="{7B8AD180-39AB-422D-A6CF-207AC0F8E3FB}" type="pres">
      <dgm:prSet presAssocID="{323A8024-1296-4772-A321-43820FE7F375}" presName="linear" presStyleCnt="0">
        <dgm:presLayoutVars>
          <dgm:animLvl val="lvl"/>
          <dgm:resizeHandles val="exact"/>
        </dgm:presLayoutVars>
      </dgm:prSet>
      <dgm:spPr/>
    </dgm:pt>
    <dgm:pt modelId="{90F7374A-A265-41D2-ABFC-DC74F9143C57}" type="pres">
      <dgm:prSet presAssocID="{AC5CEADF-F300-4060-8CFF-B6B22644FF7A}" presName="parentText" presStyleLbl="node1" presStyleIdx="0" presStyleCnt="3" custScaleY="116853">
        <dgm:presLayoutVars>
          <dgm:chMax val="0"/>
          <dgm:bulletEnabled val="1"/>
        </dgm:presLayoutVars>
      </dgm:prSet>
      <dgm:spPr/>
    </dgm:pt>
    <dgm:pt modelId="{F040D894-BB0D-4C74-97F7-E81FCCA2D99A}" type="pres">
      <dgm:prSet presAssocID="{A9A082AD-DB10-451A-ABA9-7DEC1A24AA58}" presName="spacer" presStyleCnt="0"/>
      <dgm:spPr/>
    </dgm:pt>
    <dgm:pt modelId="{A7519AC2-ACE9-4919-BAE2-14AB7CC769FA}" type="pres">
      <dgm:prSet presAssocID="{F6790B4F-DA52-4CDE-9249-86F901ECBD5D}" presName="parentText" presStyleLbl="node1" presStyleIdx="1" presStyleCnt="3" custScaleY="63583">
        <dgm:presLayoutVars>
          <dgm:chMax val="0"/>
          <dgm:bulletEnabled val="1"/>
        </dgm:presLayoutVars>
      </dgm:prSet>
      <dgm:spPr/>
    </dgm:pt>
    <dgm:pt modelId="{E74A7152-5056-4F49-8C7E-FF26A16E8DEB}" type="pres">
      <dgm:prSet presAssocID="{9E1E4B2A-E02C-47DA-BD68-FF060D7B5D69}" presName="spacer" presStyleCnt="0"/>
      <dgm:spPr/>
    </dgm:pt>
    <dgm:pt modelId="{B474C34C-D394-4C3B-94FE-B9D1383E4625}" type="pres">
      <dgm:prSet presAssocID="{0E5E1385-85B7-466E-A3F5-9FD8EE0781F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90CB402-DBD1-4A7C-B342-71B8FA6CF177}" type="presOf" srcId="{0E5E1385-85B7-466E-A3F5-9FD8EE0781F7}" destId="{B474C34C-D394-4C3B-94FE-B9D1383E4625}" srcOrd="0" destOrd="0" presId="urn:microsoft.com/office/officeart/2005/8/layout/vList2"/>
    <dgm:cxn modelId="{574ACF0B-F8E0-4ACE-A200-DC06E41D7C18}" type="presOf" srcId="{AC5CEADF-F300-4060-8CFF-B6B22644FF7A}" destId="{90F7374A-A265-41D2-ABFC-DC74F9143C57}" srcOrd="0" destOrd="0" presId="urn:microsoft.com/office/officeart/2005/8/layout/vList2"/>
    <dgm:cxn modelId="{EB34811A-35EC-4DA6-8E1A-E9B65A2746E4}" srcId="{323A8024-1296-4772-A321-43820FE7F375}" destId="{0E5E1385-85B7-466E-A3F5-9FD8EE0781F7}" srcOrd="2" destOrd="0" parTransId="{DA616355-6094-4B97-BFCA-10D710DD1AFC}" sibTransId="{4BC4F3A9-536D-4DFE-A99E-75D853EBAC68}"/>
    <dgm:cxn modelId="{B9D7383A-3324-4F4F-9EDF-7C2A3485BC7E}" srcId="{323A8024-1296-4772-A321-43820FE7F375}" destId="{AC5CEADF-F300-4060-8CFF-B6B22644FF7A}" srcOrd="0" destOrd="0" parTransId="{2F7D4F63-B8EF-4BF7-B180-6B3D5E02B817}" sibTransId="{A9A082AD-DB10-451A-ABA9-7DEC1A24AA58}"/>
    <dgm:cxn modelId="{5C501293-C392-467B-839E-6174F3E16DC9}" srcId="{323A8024-1296-4772-A321-43820FE7F375}" destId="{F6790B4F-DA52-4CDE-9249-86F901ECBD5D}" srcOrd="1" destOrd="0" parTransId="{ACC28E35-C796-45EB-A29D-BA64DA3A80AB}" sibTransId="{9E1E4B2A-E02C-47DA-BD68-FF060D7B5D69}"/>
    <dgm:cxn modelId="{97CF53A3-2953-4BF0-998A-44115BDF649B}" type="presOf" srcId="{F6790B4F-DA52-4CDE-9249-86F901ECBD5D}" destId="{A7519AC2-ACE9-4919-BAE2-14AB7CC769FA}" srcOrd="0" destOrd="0" presId="urn:microsoft.com/office/officeart/2005/8/layout/vList2"/>
    <dgm:cxn modelId="{1D69D2C9-02BF-46EB-90CB-2E22F4AE68AA}" type="presOf" srcId="{323A8024-1296-4772-A321-43820FE7F375}" destId="{7B8AD180-39AB-422D-A6CF-207AC0F8E3FB}" srcOrd="0" destOrd="0" presId="urn:microsoft.com/office/officeart/2005/8/layout/vList2"/>
    <dgm:cxn modelId="{79928C81-E4F8-4CFC-91BD-701929159E8C}" type="presParOf" srcId="{7B8AD180-39AB-422D-A6CF-207AC0F8E3FB}" destId="{90F7374A-A265-41D2-ABFC-DC74F9143C57}" srcOrd="0" destOrd="0" presId="urn:microsoft.com/office/officeart/2005/8/layout/vList2"/>
    <dgm:cxn modelId="{6F3A38D0-F200-4455-A21C-87BD392B7D15}" type="presParOf" srcId="{7B8AD180-39AB-422D-A6CF-207AC0F8E3FB}" destId="{F040D894-BB0D-4C74-97F7-E81FCCA2D99A}" srcOrd="1" destOrd="0" presId="urn:microsoft.com/office/officeart/2005/8/layout/vList2"/>
    <dgm:cxn modelId="{577DC2D3-1706-4131-88D6-8D1DB64DEA06}" type="presParOf" srcId="{7B8AD180-39AB-422D-A6CF-207AC0F8E3FB}" destId="{A7519AC2-ACE9-4919-BAE2-14AB7CC769FA}" srcOrd="2" destOrd="0" presId="urn:microsoft.com/office/officeart/2005/8/layout/vList2"/>
    <dgm:cxn modelId="{CE1DB2AC-BEA1-4AD0-95C7-45B1536F1B53}" type="presParOf" srcId="{7B8AD180-39AB-422D-A6CF-207AC0F8E3FB}" destId="{E74A7152-5056-4F49-8C7E-FF26A16E8DEB}" srcOrd="3" destOrd="0" presId="urn:microsoft.com/office/officeart/2005/8/layout/vList2"/>
    <dgm:cxn modelId="{1F81CADC-6552-4075-AC91-F31A821A10C7}" type="presParOf" srcId="{7B8AD180-39AB-422D-A6CF-207AC0F8E3FB}" destId="{B474C34C-D394-4C3B-94FE-B9D1383E462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3A8024-1296-4772-A321-43820FE7F3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5CEADF-F300-4060-8CFF-B6B22644FF7A}">
      <dgm:prSet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b="0" dirty="0"/>
            <a:t>- Open mindedness 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b="0" dirty="0"/>
            <a:t>- </a:t>
          </a:r>
          <a:r>
            <a:rPr lang="en-GB" sz="2000" b="0" dirty="0"/>
            <a:t>Observation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/>
            <a:t>- Active Listening &amp; Confirmation</a:t>
          </a:r>
          <a:endParaRPr lang="el-GR" sz="2000" dirty="0"/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b="0" dirty="0"/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dirty="0"/>
        </a:p>
      </dgm:t>
    </dgm:pt>
    <dgm:pt modelId="{2F7D4F63-B8EF-4BF7-B180-6B3D5E02B817}" type="parTrans" cxnId="{B9D7383A-3324-4F4F-9EDF-7C2A3485BC7E}">
      <dgm:prSet/>
      <dgm:spPr/>
      <dgm:t>
        <a:bodyPr/>
        <a:lstStyle/>
        <a:p>
          <a:endParaRPr lang="en-US"/>
        </a:p>
      </dgm:t>
    </dgm:pt>
    <dgm:pt modelId="{A9A082AD-DB10-451A-ABA9-7DEC1A24AA58}" type="sibTrans" cxnId="{B9D7383A-3324-4F4F-9EDF-7C2A3485BC7E}">
      <dgm:prSet/>
      <dgm:spPr/>
      <dgm:t>
        <a:bodyPr/>
        <a:lstStyle/>
        <a:p>
          <a:endParaRPr lang="en-US"/>
        </a:p>
      </dgm:t>
    </dgm:pt>
    <dgm:pt modelId="{F6790B4F-DA52-4CDE-9249-86F901ECBD5D}">
      <dgm:prSet custT="1"/>
      <dgm:spPr/>
      <dgm:t>
        <a:bodyPr/>
        <a:lstStyle/>
        <a:p>
          <a:r>
            <a:rPr lang="en-GB" sz="1800" dirty="0"/>
            <a:t> - </a:t>
          </a:r>
          <a:r>
            <a:rPr lang="en-GB" sz="2000" dirty="0"/>
            <a:t>Acceptance of mistakes</a:t>
          </a:r>
        </a:p>
        <a:p>
          <a:r>
            <a:rPr lang="en-GB" sz="2000" i="1" dirty="0"/>
            <a:t>- </a:t>
          </a:r>
          <a:r>
            <a:rPr lang="en-GB" sz="2000" i="0" dirty="0"/>
            <a:t>Hire an I. C. </a:t>
          </a:r>
          <a:r>
            <a:rPr lang="en-GB" sz="2000" i="0"/>
            <a:t>consultant</a:t>
          </a:r>
          <a:endParaRPr lang="en-US" sz="2000" i="0" dirty="0"/>
        </a:p>
      </dgm:t>
    </dgm:pt>
    <dgm:pt modelId="{ACC28E35-C796-45EB-A29D-BA64DA3A80AB}" type="parTrans" cxnId="{5C501293-C392-467B-839E-6174F3E16DC9}">
      <dgm:prSet/>
      <dgm:spPr/>
      <dgm:t>
        <a:bodyPr/>
        <a:lstStyle/>
        <a:p>
          <a:endParaRPr lang="en-US"/>
        </a:p>
      </dgm:t>
    </dgm:pt>
    <dgm:pt modelId="{9E1E4B2A-E02C-47DA-BD68-FF060D7B5D69}" type="sibTrans" cxnId="{5C501293-C392-467B-839E-6174F3E16DC9}">
      <dgm:prSet/>
      <dgm:spPr/>
      <dgm:t>
        <a:bodyPr/>
        <a:lstStyle/>
        <a:p>
          <a:endParaRPr lang="en-US"/>
        </a:p>
      </dgm:t>
    </dgm:pt>
    <dgm:pt modelId="{0E5E1385-85B7-466E-A3F5-9FD8EE0781F7}">
      <dgm:prSet custT="1"/>
      <dgm:spPr/>
      <dgm:t>
        <a:bodyPr/>
        <a:lstStyle/>
        <a:p>
          <a:r>
            <a:rPr lang="en-GB" sz="500" dirty="0"/>
            <a:t>          </a:t>
          </a:r>
          <a:r>
            <a:rPr lang="en-GB" sz="2000" dirty="0"/>
            <a:t>- An adventure</a:t>
          </a:r>
        </a:p>
        <a:p>
          <a:r>
            <a:rPr lang="en-GB" sz="2000" dirty="0"/>
            <a:t>                       ENJOY and LAUGH !!</a:t>
          </a:r>
          <a:r>
            <a:rPr lang="en-GB" sz="500" dirty="0"/>
            <a:t>!</a:t>
          </a:r>
          <a:endParaRPr lang="en-US" sz="500" dirty="0"/>
        </a:p>
      </dgm:t>
    </dgm:pt>
    <dgm:pt modelId="{DA616355-6094-4B97-BFCA-10D710DD1AFC}" type="parTrans" cxnId="{EB34811A-35EC-4DA6-8E1A-E9B65A2746E4}">
      <dgm:prSet/>
      <dgm:spPr/>
      <dgm:t>
        <a:bodyPr/>
        <a:lstStyle/>
        <a:p>
          <a:endParaRPr lang="en-US"/>
        </a:p>
      </dgm:t>
    </dgm:pt>
    <dgm:pt modelId="{4BC4F3A9-536D-4DFE-A99E-75D853EBAC68}" type="sibTrans" cxnId="{EB34811A-35EC-4DA6-8E1A-E9B65A2746E4}">
      <dgm:prSet/>
      <dgm:spPr/>
      <dgm:t>
        <a:bodyPr/>
        <a:lstStyle/>
        <a:p>
          <a:endParaRPr lang="en-US"/>
        </a:p>
      </dgm:t>
    </dgm:pt>
    <dgm:pt modelId="{7B8AD180-39AB-422D-A6CF-207AC0F8E3FB}" type="pres">
      <dgm:prSet presAssocID="{323A8024-1296-4772-A321-43820FE7F375}" presName="linear" presStyleCnt="0">
        <dgm:presLayoutVars>
          <dgm:animLvl val="lvl"/>
          <dgm:resizeHandles val="exact"/>
        </dgm:presLayoutVars>
      </dgm:prSet>
      <dgm:spPr/>
    </dgm:pt>
    <dgm:pt modelId="{90F7374A-A265-41D2-ABFC-DC74F9143C57}" type="pres">
      <dgm:prSet presAssocID="{AC5CEADF-F300-4060-8CFF-B6B22644FF7A}" presName="parentText" presStyleLbl="node1" presStyleIdx="0" presStyleCnt="3" custScaleY="133738">
        <dgm:presLayoutVars>
          <dgm:chMax val="0"/>
          <dgm:bulletEnabled val="1"/>
        </dgm:presLayoutVars>
      </dgm:prSet>
      <dgm:spPr/>
    </dgm:pt>
    <dgm:pt modelId="{F040D894-BB0D-4C74-97F7-E81FCCA2D99A}" type="pres">
      <dgm:prSet presAssocID="{A9A082AD-DB10-451A-ABA9-7DEC1A24AA58}" presName="spacer" presStyleCnt="0"/>
      <dgm:spPr/>
    </dgm:pt>
    <dgm:pt modelId="{A7519AC2-ACE9-4919-BAE2-14AB7CC769FA}" type="pres">
      <dgm:prSet presAssocID="{F6790B4F-DA52-4CDE-9249-86F901ECBD5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74A7152-5056-4F49-8C7E-FF26A16E8DEB}" type="pres">
      <dgm:prSet presAssocID="{9E1E4B2A-E02C-47DA-BD68-FF060D7B5D69}" presName="spacer" presStyleCnt="0"/>
      <dgm:spPr/>
    </dgm:pt>
    <dgm:pt modelId="{B474C34C-D394-4C3B-94FE-B9D1383E4625}" type="pres">
      <dgm:prSet presAssocID="{0E5E1385-85B7-466E-A3F5-9FD8EE0781F7}" presName="parentText" presStyleLbl="node1" presStyleIdx="2" presStyleCnt="3" custLinFactNeighborX="-1159" custLinFactNeighborY="8979">
        <dgm:presLayoutVars>
          <dgm:chMax val="0"/>
          <dgm:bulletEnabled val="1"/>
        </dgm:presLayoutVars>
      </dgm:prSet>
      <dgm:spPr/>
    </dgm:pt>
  </dgm:ptLst>
  <dgm:cxnLst>
    <dgm:cxn modelId="{890CB402-DBD1-4A7C-B342-71B8FA6CF177}" type="presOf" srcId="{0E5E1385-85B7-466E-A3F5-9FD8EE0781F7}" destId="{B474C34C-D394-4C3B-94FE-B9D1383E4625}" srcOrd="0" destOrd="0" presId="urn:microsoft.com/office/officeart/2005/8/layout/vList2"/>
    <dgm:cxn modelId="{574ACF0B-F8E0-4ACE-A200-DC06E41D7C18}" type="presOf" srcId="{AC5CEADF-F300-4060-8CFF-B6B22644FF7A}" destId="{90F7374A-A265-41D2-ABFC-DC74F9143C57}" srcOrd="0" destOrd="0" presId="urn:microsoft.com/office/officeart/2005/8/layout/vList2"/>
    <dgm:cxn modelId="{EB34811A-35EC-4DA6-8E1A-E9B65A2746E4}" srcId="{323A8024-1296-4772-A321-43820FE7F375}" destId="{0E5E1385-85B7-466E-A3F5-9FD8EE0781F7}" srcOrd="2" destOrd="0" parTransId="{DA616355-6094-4B97-BFCA-10D710DD1AFC}" sibTransId="{4BC4F3A9-536D-4DFE-A99E-75D853EBAC68}"/>
    <dgm:cxn modelId="{B9D7383A-3324-4F4F-9EDF-7C2A3485BC7E}" srcId="{323A8024-1296-4772-A321-43820FE7F375}" destId="{AC5CEADF-F300-4060-8CFF-B6B22644FF7A}" srcOrd="0" destOrd="0" parTransId="{2F7D4F63-B8EF-4BF7-B180-6B3D5E02B817}" sibTransId="{A9A082AD-DB10-451A-ABA9-7DEC1A24AA58}"/>
    <dgm:cxn modelId="{5C501293-C392-467B-839E-6174F3E16DC9}" srcId="{323A8024-1296-4772-A321-43820FE7F375}" destId="{F6790B4F-DA52-4CDE-9249-86F901ECBD5D}" srcOrd="1" destOrd="0" parTransId="{ACC28E35-C796-45EB-A29D-BA64DA3A80AB}" sibTransId="{9E1E4B2A-E02C-47DA-BD68-FF060D7B5D69}"/>
    <dgm:cxn modelId="{97CF53A3-2953-4BF0-998A-44115BDF649B}" type="presOf" srcId="{F6790B4F-DA52-4CDE-9249-86F901ECBD5D}" destId="{A7519AC2-ACE9-4919-BAE2-14AB7CC769FA}" srcOrd="0" destOrd="0" presId="urn:microsoft.com/office/officeart/2005/8/layout/vList2"/>
    <dgm:cxn modelId="{1D69D2C9-02BF-46EB-90CB-2E22F4AE68AA}" type="presOf" srcId="{323A8024-1296-4772-A321-43820FE7F375}" destId="{7B8AD180-39AB-422D-A6CF-207AC0F8E3FB}" srcOrd="0" destOrd="0" presId="urn:microsoft.com/office/officeart/2005/8/layout/vList2"/>
    <dgm:cxn modelId="{79928C81-E4F8-4CFC-91BD-701929159E8C}" type="presParOf" srcId="{7B8AD180-39AB-422D-A6CF-207AC0F8E3FB}" destId="{90F7374A-A265-41D2-ABFC-DC74F9143C57}" srcOrd="0" destOrd="0" presId="urn:microsoft.com/office/officeart/2005/8/layout/vList2"/>
    <dgm:cxn modelId="{6F3A38D0-F200-4455-A21C-87BD392B7D15}" type="presParOf" srcId="{7B8AD180-39AB-422D-A6CF-207AC0F8E3FB}" destId="{F040D894-BB0D-4C74-97F7-E81FCCA2D99A}" srcOrd="1" destOrd="0" presId="urn:microsoft.com/office/officeart/2005/8/layout/vList2"/>
    <dgm:cxn modelId="{577DC2D3-1706-4131-88D6-8D1DB64DEA06}" type="presParOf" srcId="{7B8AD180-39AB-422D-A6CF-207AC0F8E3FB}" destId="{A7519AC2-ACE9-4919-BAE2-14AB7CC769FA}" srcOrd="2" destOrd="0" presId="urn:microsoft.com/office/officeart/2005/8/layout/vList2"/>
    <dgm:cxn modelId="{CE1DB2AC-BEA1-4AD0-95C7-45B1536F1B53}" type="presParOf" srcId="{7B8AD180-39AB-422D-A6CF-207AC0F8E3FB}" destId="{E74A7152-5056-4F49-8C7E-FF26A16E8DEB}" srcOrd="3" destOrd="0" presId="urn:microsoft.com/office/officeart/2005/8/layout/vList2"/>
    <dgm:cxn modelId="{1F81CADC-6552-4075-AC91-F31A821A10C7}" type="presParOf" srcId="{7B8AD180-39AB-422D-A6CF-207AC0F8E3FB}" destId="{B474C34C-D394-4C3B-94FE-B9D1383E462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7374A-A265-41D2-ABFC-DC74F9143C57}">
      <dsp:nvSpPr>
        <dsp:cNvPr id="0" name=""/>
        <dsp:cNvSpPr/>
      </dsp:nvSpPr>
      <dsp:spPr>
        <a:xfrm>
          <a:off x="0" y="105199"/>
          <a:ext cx="5476566" cy="1470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b="1" kern="1200" dirty="0"/>
            <a:t>Culture</a:t>
          </a:r>
          <a:r>
            <a:rPr lang="en-GB" sz="2000" b="0" kern="1200" dirty="0"/>
            <a:t> involves </a:t>
          </a:r>
          <a:r>
            <a:rPr lang="en-GB" sz="2000" b="1" kern="1200" dirty="0"/>
            <a:t>beliefs</a:t>
          </a:r>
          <a:r>
            <a:rPr lang="en-GB" sz="2000" b="0" kern="1200" dirty="0"/>
            <a:t>, </a:t>
          </a:r>
          <a:r>
            <a:rPr lang="en-GB" sz="2000" b="1" kern="1200" dirty="0"/>
            <a:t>attitudes</a:t>
          </a:r>
          <a:r>
            <a:rPr lang="en-GB" sz="2000" b="0" kern="1200" dirty="0"/>
            <a:t>, </a:t>
          </a:r>
          <a:r>
            <a:rPr lang="en-GB" sz="2000" b="1" kern="1200" dirty="0"/>
            <a:t>values</a:t>
          </a:r>
          <a:r>
            <a:rPr lang="en-GB" sz="2000" b="0" kern="1200" dirty="0"/>
            <a:t>, and </a:t>
          </a:r>
          <a:r>
            <a:rPr lang="en-GB" sz="2000" b="1" kern="1200" dirty="0"/>
            <a:t>traditions</a:t>
          </a:r>
          <a:r>
            <a:rPr lang="en-GB" sz="2000" b="0" kern="1200" dirty="0"/>
            <a:t> that are shared by a group of people</a:t>
          </a:r>
          <a:endParaRPr lang="en-US" sz="2000" b="0" kern="1200" dirty="0"/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71801" y="177000"/>
        <a:ext cx="5332964" cy="1327248"/>
      </dsp:txXfrm>
    </dsp:sp>
    <dsp:sp modelId="{A7519AC2-ACE9-4919-BAE2-14AB7CC769FA}">
      <dsp:nvSpPr>
        <dsp:cNvPr id="0" name=""/>
        <dsp:cNvSpPr/>
      </dsp:nvSpPr>
      <dsp:spPr>
        <a:xfrm>
          <a:off x="0" y="1633649"/>
          <a:ext cx="5476566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   </a:t>
          </a:r>
          <a:r>
            <a:rPr lang="en-GB" sz="2000" i="1" kern="1200" dirty="0"/>
            <a:t>Kroeber και Kluckhohn - 164 definitions</a:t>
          </a:r>
          <a:endParaRPr lang="en-US" sz="2000" i="1" kern="1200" dirty="0"/>
        </a:p>
      </dsp:txBody>
      <dsp:txXfrm>
        <a:off x="53688" y="1687337"/>
        <a:ext cx="5369190" cy="992424"/>
      </dsp:txXfrm>
    </dsp:sp>
    <dsp:sp modelId="{B474C34C-D394-4C3B-94FE-B9D1383E4625}">
      <dsp:nvSpPr>
        <dsp:cNvPr id="0" name=""/>
        <dsp:cNvSpPr/>
      </dsp:nvSpPr>
      <dsp:spPr>
        <a:xfrm>
          <a:off x="0" y="2791049"/>
          <a:ext cx="5476566" cy="1099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                           Culture is: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LEARNED, SHARED, DYNAMIC, SYMBOLIC</a:t>
          </a:r>
          <a:endParaRPr lang="en-US" sz="2000" kern="1200" dirty="0"/>
        </a:p>
      </dsp:txBody>
      <dsp:txXfrm>
        <a:off x="53688" y="2844737"/>
        <a:ext cx="5369190" cy="992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20243-4376-4498-81A9-6606D266F98D}">
      <dsp:nvSpPr>
        <dsp:cNvPr id="0" name=""/>
        <dsp:cNvSpPr/>
      </dsp:nvSpPr>
      <dsp:spPr>
        <a:xfrm>
          <a:off x="179342" y="482897"/>
          <a:ext cx="551144" cy="5511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67B857-E560-4BCE-AB2B-D26CBCF10277}">
      <dsp:nvSpPr>
        <dsp:cNvPr id="0" name=""/>
        <dsp:cNvSpPr/>
      </dsp:nvSpPr>
      <dsp:spPr>
        <a:xfrm>
          <a:off x="296799" y="600354"/>
          <a:ext cx="316230" cy="3162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6655D0-ACDE-4099-AC87-618985868D42}">
      <dsp:nvSpPr>
        <dsp:cNvPr id="0" name=""/>
        <dsp:cNvSpPr/>
      </dsp:nvSpPr>
      <dsp:spPr>
        <a:xfrm>
          <a:off x="3156" y="1205710"/>
          <a:ext cx="903515" cy="361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500" kern="1200" dirty="0">
              <a:solidFill>
                <a:srgbClr val="0070C0"/>
              </a:solidFill>
            </a:rPr>
            <a:t>beliefs</a:t>
          </a:r>
          <a:r>
            <a:rPr lang="en-GB" sz="1500" kern="1200" dirty="0"/>
            <a:t> </a:t>
          </a:r>
          <a:endParaRPr lang="en-US" sz="1500" kern="1200" dirty="0"/>
        </a:p>
      </dsp:txBody>
      <dsp:txXfrm>
        <a:off x="3156" y="1205710"/>
        <a:ext cx="903515" cy="361406"/>
      </dsp:txXfrm>
    </dsp:sp>
    <dsp:sp modelId="{99D3F8AE-7EF2-4287-8379-EA045E653661}">
      <dsp:nvSpPr>
        <dsp:cNvPr id="0" name=""/>
        <dsp:cNvSpPr/>
      </dsp:nvSpPr>
      <dsp:spPr>
        <a:xfrm>
          <a:off x="1240973" y="482897"/>
          <a:ext cx="551144" cy="5511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0E1729-0872-4178-BB53-C6617F1195FC}">
      <dsp:nvSpPr>
        <dsp:cNvPr id="0" name=""/>
        <dsp:cNvSpPr/>
      </dsp:nvSpPr>
      <dsp:spPr>
        <a:xfrm>
          <a:off x="1358430" y="600354"/>
          <a:ext cx="316230" cy="3162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AAAC2E-369A-4AA6-B5C9-880DDFB4C99B}">
      <dsp:nvSpPr>
        <dsp:cNvPr id="0" name=""/>
        <dsp:cNvSpPr/>
      </dsp:nvSpPr>
      <dsp:spPr>
        <a:xfrm>
          <a:off x="1064787" y="1205710"/>
          <a:ext cx="903515" cy="361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500" kern="1200" dirty="0">
              <a:solidFill>
                <a:srgbClr val="0070C0"/>
              </a:solidFill>
            </a:rPr>
            <a:t>attitudes</a:t>
          </a:r>
          <a:r>
            <a:rPr lang="en-GB" sz="1500" kern="1200" dirty="0"/>
            <a:t> </a:t>
          </a:r>
          <a:endParaRPr lang="en-US" sz="1500" kern="1200" dirty="0"/>
        </a:p>
      </dsp:txBody>
      <dsp:txXfrm>
        <a:off x="1064787" y="1205710"/>
        <a:ext cx="903515" cy="361406"/>
      </dsp:txXfrm>
    </dsp:sp>
    <dsp:sp modelId="{70C615D9-DB77-4316-A2CE-51A058F7F873}">
      <dsp:nvSpPr>
        <dsp:cNvPr id="0" name=""/>
        <dsp:cNvSpPr/>
      </dsp:nvSpPr>
      <dsp:spPr>
        <a:xfrm>
          <a:off x="2302604" y="482897"/>
          <a:ext cx="551144" cy="5511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C5A26-9778-45FC-86C2-0434FABE1C5F}">
      <dsp:nvSpPr>
        <dsp:cNvPr id="0" name=""/>
        <dsp:cNvSpPr/>
      </dsp:nvSpPr>
      <dsp:spPr>
        <a:xfrm>
          <a:off x="2420061" y="600354"/>
          <a:ext cx="316230" cy="3162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E6104A-17CE-41BC-8E1F-A6F8DD91CAAA}">
      <dsp:nvSpPr>
        <dsp:cNvPr id="0" name=""/>
        <dsp:cNvSpPr/>
      </dsp:nvSpPr>
      <dsp:spPr>
        <a:xfrm>
          <a:off x="2126418" y="1205710"/>
          <a:ext cx="903515" cy="361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500" kern="1200" dirty="0">
              <a:solidFill>
                <a:srgbClr val="0070C0"/>
              </a:solidFill>
            </a:rPr>
            <a:t>values</a:t>
          </a:r>
          <a:r>
            <a:rPr lang="en-GB" sz="1500" kern="1200" dirty="0"/>
            <a:t> </a:t>
          </a:r>
          <a:endParaRPr lang="en-US" sz="1500" kern="1200" dirty="0"/>
        </a:p>
      </dsp:txBody>
      <dsp:txXfrm>
        <a:off x="2126418" y="1205710"/>
        <a:ext cx="903515" cy="361406"/>
      </dsp:txXfrm>
    </dsp:sp>
    <dsp:sp modelId="{601FCEA6-F172-4717-9809-D600F4BD3471}">
      <dsp:nvSpPr>
        <dsp:cNvPr id="0" name=""/>
        <dsp:cNvSpPr/>
      </dsp:nvSpPr>
      <dsp:spPr>
        <a:xfrm>
          <a:off x="3364235" y="482897"/>
          <a:ext cx="551144" cy="5511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44742-F0D7-43BD-927C-96FA4E3158C7}">
      <dsp:nvSpPr>
        <dsp:cNvPr id="0" name=""/>
        <dsp:cNvSpPr/>
      </dsp:nvSpPr>
      <dsp:spPr>
        <a:xfrm>
          <a:off x="3481692" y="600354"/>
          <a:ext cx="316230" cy="3162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A76BE-05E4-4EF4-B3F0-96BE3D8EE4D7}">
      <dsp:nvSpPr>
        <dsp:cNvPr id="0" name=""/>
        <dsp:cNvSpPr/>
      </dsp:nvSpPr>
      <dsp:spPr>
        <a:xfrm>
          <a:off x="3188049" y="1205710"/>
          <a:ext cx="903515" cy="361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500" kern="1200" dirty="0">
              <a:solidFill>
                <a:srgbClr val="0070C0"/>
              </a:solidFill>
            </a:rPr>
            <a:t>norms</a:t>
          </a:r>
          <a:r>
            <a:rPr lang="en-GB" sz="1500" kern="1200" dirty="0"/>
            <a:t> </a:t>
          </a:r>
          <a:endParaRPr lang="en-US" sz="1500" kern="1200" dirty="0"/>
        </a:p>
      </dsp:txBody>
      <dsp:txXfrm>
        <a:off x="3188049" y="1205710"/>
        <a:ext cx="903515" cy="361406"/>
      </dsp:txXfrm>
    </dsp:sp>
    <dsp:sp modelId="{071A527C-3DCA-4F35-97E7-CE8782D3D4C3}">
      <dsp:nvSpPr>
        <dsp:cNvPr id="0" name=""/>
        <dsp:cNvSpPr/>
      </dsp:nvSpPr>
      <dsp:spPr>
        <a:xfrm>
          <a:off x="4425865" y="482897"/>
          <a:ext cx="551144" cy="5511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093D20-9492-4A3F-A6E5-644BA062A83B}">
      <dsp:nvSpPr>
        <dsp:cNvPr id="0" name=""/>
        <dsp:cNvSpPr/>
      </dsp:nvSpPr>
      <dsp:spPr>
        <a:xfrm>
          <a:off x="4543322" y="600354"/>
          <a:ext cx="316230" cy="31623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89554-BDA2-4B1F-9764-3872F7F3AC12}">
      <dsp:nvSpPr>
        <dsp:cNvPr id="0" name=""/>
        <dsp:cNvSpPr/>
      </dsp:nvSpPr>
      <dsp:spPr>
        <a:xfrm>
          <a:off x="4249680" y="1205710"/>
          <a:ext cx="903515" cy="361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500" kern="1200" dirty="0">
              <a:solidFill>
                <a:srgbClr val="0070C0"/>
              </a:solidFill>
            </a:rPr>
            <a:t>rules</a:t>
          </a:r>
          <a:endParaRPr lang="en-US" sz="1500" kern="1200" dirty="0">
            <a:solidFill>
              <a:srgbClr val="0070C0"/>
            </a:solidFill>
          </a:endParaRPr>
        </a:p>
      </dsp:txBody>
      <dsp:txXfrm>
        <a:off x="4249680" y="1205710"/>
        <a:ext cx="903515" cy="3614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7374A-A265-41D2-ABFC-DC74F9143C57}">
      <dsp:nvSpPr>
        <dsp:cNvPr id="0" name=""/>
        <dsp:cNvSpPr/>
      </dsp:nvSpPr>
      <dsp:spPr>
        <a:xfrm>
          <a:off x="0" y="72490"/>
          <a:ext cx="5397909" cy="1556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100" b="1" kern="1200" dirty="0"/>
            <a:t>Intercultural Communication </a:t>
          </a:r>
          <a:r>
            <a:rPr lang="en-GB" sz="2100" b="0" kern="1200" dirty="0"/>
            <a:t>refers to the communication between people </a:t>
          </a:r>
          <a:r>
            <a:rPr lang="en-GB" sz="2100" b="1" kern="1200" dirty="0"/>
            <a:t>from different cultures </a:t>
          </a:r>
          <a:r>
            <a:rPr lang="en-GB" sz="1900" kern="1200" dirty="0"/>
            <a:t>(Chen and </a:t>
          </a:r>
          <a:r>
            <a:rPr lang="en-GB" sz="1900" kern="1200" dirty="0" err="1"/>
            <a:t>Starosta</a:t>
          </a:r>
          <a:r>
            <a:rPr lang="en-GB" sz="1900" kern="1200" dirty="0"/>
            <a:t>)</a:t>
          </a:r>
          <a:endParaRPr lang="en-US" sz="1900" b="1" kern="1200" dirty="0"/>
        </a:p>
      </dsp:txBody>
      <dsp:txXfrm>
        <a:off x="75984" y="148474"/>
        <a:ext cx="5245941" cy="1404566"/>
      </dsp:txXfrm>
    </dsp:sp>
    <dsp:sp modelId="{A7519AC2-ACE9-4919-BAE2-14AB7CC769FA}">
      <dsp:nvSpPr>
        <dsp:cNvPr id="0" name=""/>
        <dsp:cNvSpPr/>
      </dsp:nvSpPr>
      <dsp:spPr>
        <a:xfrm>
          <a:off x="0" y="1695265"/>
          <a:ext cx="5397909" cy="8469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   </a:t>
          </a:r>
          <a:r>
            <a:rPr lang="en-GB" sz="1900" i="1" kern="1200" dirty="0"/>
            <a:t>Communication across different ethnic or     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i="1" kern="1200" dirty="0"/>
            <a:t>   social groups</a:t>
          </a:r>
          <a:endParaRPr lang="en-US" sz="1900" i="1" kern="1200" dirty="0"/>
        </a:p>
      </dsp:txBody>
      <dsp:txXfrm>
        <a:off x="41345" y="1736610"/>
        <a:ext cx="5315219" cy="764264"/>
      </dsp:txXfrm>
    </dsp:sp>
    <dsp:sp modelId="{B474C34C-D394-4C3B-94FE-B9D1383E4625}">
      <dsp:nvSpPr>
        <dsp:cNvPr id="0" name=""/>
        <dsp:cNvSpPr/>
      </dsp:nvSpPr>
      <dsp:spPr>
        <a:xfrm>
          <a:off x="0" y="2608459"/>
          <a:ext cx="5397909" cy="13320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            Intercultural Communication is: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 </a:t>
          </a:r>
          <a:r>
            <a:rPr lang="en-GB" sz="1900" b="1" kern="1200" dirty="0"/>
            <a:t>INTERPRETIVE, TRANSACTIONAL, SYMBOLIC</a:t>
          </a:r>
          <a:endParaRPr lang="en-US" sz="1900" b="1" kern="1200" dirty="0"/>
        </a:p>
      </dsp:txBody>
      <dsp:txXfrm>
        <a:off x="65025" y="2673484"/>
        <a:ext cx="5267859" cy="12019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7374A-A265-41D2-ABFC-DC74F9143C57}">
      <dsp:nvSpPr>
        <dsp:cNvPr id="0" name=""/>
        <dsp:cNvSpPr/>
      </dsp:nvSpPr>
      <dsp:spPr>
        <a:xfrm>
          <a:off x="0" y="1001"/>
          <a:ext cx="5259275" cy="15509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b="0" kern="1200" dirty="0"/>
            <a:t>- Open mindedness 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800" b="0" kern="1200" dirty="0"/>
            <a:t>- </a:t>
          </a:r>
          <a:r>
            <a:rPr lang="en-GB" sz="2000" b="0" kern="1200" dirty="0"/>
            <a:t>Observation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/>
            <a:t>- Active Listening &amp; Confirmation</a:t>
          </a:r>
          <a:endParaRPr lang="el-GR" sz="2000" kern="1200" dirty="0"/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b="0" kern="1200" dirty="0"/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75713" y="76714"/>
        <a:ext cx="5107849" cy="1399556"/>
      </dsp:txXfrm>
    </dsp:sp>
    <dsp:sp modelId="{A7519AC2-ACE9-4919-BAE2-14AB7CC769FA}">
      <dsp:nvSpPr>
        <dsp:cNvPr id="0" name=""/>
        <dsp:cNvSpPr/>
      </dsp:nvSpPr>
      <dsp:spPr>
        <a:xfrm>
          <a:off x="0" y="1562179"/>
          <a:ext cx="5259275" cy="11597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 - </a:t>
          </a:r>
          <a:r>
            <a:rPr lang="en-GB" sz="2000" kern="1200" dirty="0"/>
            <a:t>Acceptance of mistakes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i="1" kern="1200" dirty="0"/>
            <a:t>- </a:t>
          </a:r>
          <a:r>
            <a:rPr lang="en-GB" sz="2000" i="0" kern="1200" dirty="0"/>
            <a:t>Hire an I. C. </a:t>
          </a:r>
          <a:r>
            <a:rPr lang="en-GB" sz="2000" i="0" kern="1200"/>
            <a:t>consultant</a:t>
          </a:r>
          <a:endParaRPr lang="en-US" sz="2000" i="0" kern="1200" dirty="0"/>
        </a:p>
      </dsp:txBody>
      <dsp:txXfrm>
        <a:off x="56613" y="1618792"/>
        <a:ext cx="5146049" cy="1046490"/>
      </dsp:txXfrm>
    </dsp:sp>
    <dsp:sp modelId="{B474C34C-D394-4C3B-94FE-B9D1383E4625}">
      <dsp:nvSpPr>
        <dsp:cNvPr id="0" name=""/>
        <dsp:cNvSpPr/>
      </dsp:nvSpPr>
      <dsp:spPr>
        <a:xfrm>
          <a:off x="0" y="2733006"/>
          <a:ext cx="5259275" cy="11597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" kern="1200" dirty="0"/>
            <a:t>          </a:t>
          </a:r>
          <a:r>
            <a:rPr lang="en-GB" sz="2000" kern="1200" dirty="0"/>
            <a:t>- An adventure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                       ENJOY and LAUGH !!</a:t>
          </a:r>
          <a:r>
            <a:rPr lang="en-GB" sz="500" kern="1200" dirty="0"/>
            <a:t>!</a:t>
          </a:r>
          <a:endParaRPr lang="en-US" sz="500" kern="1200" dirty="0"/>
        </a:p>
      </dsp:txBody>
      <dsp:txXfrm>
        <a:off x="56613" y="2789619"/>
        <a:ext cx="5146049" cy="1046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9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pressbooks.bccampus.ca/professionalcomms/chapter/8-1-intercultural-communication/" TargetMode="External"/><Relationship Id="rId3" Type="http://schemas.openxmlformats.org/officeDocument/2006/relationships/hyperlink" Target="http://www.thelaosexperience.com/2019/01/14/reentry-shock-an-explanation/wcurve/" TargetMode="External"/><Relationship Id="rId7" Type="http://schemas.openxmlformats.org/officeDocument/2006/relationships/hyperlink" Target="https://www.business-to-you.com/hofstedes-cultural-dimensions/" TargetMode="External"/><Relationship Id="rId12" Type="http://schemas.openxmlformats.org/officeDocument/2006/relationships/hyperlink" Target="https://gr.pinterest.com/pin/442900944587530088/?d=t&amp;mt=login" TargetMode="External"/><Relationship Id="rId2" Type="http://schemas.openxmlformats.org/officeDocument/2006/relationships/hyperlink" Target="https://sk.sagepub.com/books/becoming-intercultural/n4.x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ritishcouncil.org/voices-magazine/how-has-greek-influenced-english-language" TargetMode="External"/><Relationship Id="rId11" Type="http://schemas.openxmlformats.org/officeDocument/2006/relationships/hyperlink" Target="https://www.weimprovecompanies.com/en/want-success-bridge-the-culture-gap/" TargetMode="External"/><Relationship Id="rId5" Type="http://schemas.openxmlformats.org/officeDocument/2006/relationships/hyperlink" Target="https://www.hofstede-insights.com/country-comparison/the-usa/" TargetMode="External"/><Relationship Id="rId10" Type="http://schemas.openxmlformats.org/officeDocument/2006/relationships/hyperlink" Target="https://www.youtube.com/watch?v=f16cwfdSuOQ&amp;list=RDf16cwfdSuOQ&amp;start_radio=1" TargetMode="External"/><Relationship Id="rId4" Type="http://schemas.openxmlformats.org/officeDocument/2006/relationships/hyperlink" Target="https://www.hofstede-insights.com/country/greece/" TargetMode="External"/><Relationship Id="rId9" Type="http://schemas.openxmlformats.org/officeDocument/2006/relationships/hyperlink" Target="http://16-09-1977.com/China/Shanghai/slides/Street_People_Masses_2.html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f16cwfdSuOQ?feature=oembed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piece of paper with a pencil laying on top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"/>
          <a:stretch/>
        </p:blipFill>
        <p:spPr>
          <a:xfrm>
            <a:off x="20" y="10"/>
            <a:ext cx="12186295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5B38FD6-641F-41BF-B466-C1C636642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8599" y="1238442"/>
            <a:ext cx="3635926" cy="4355751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5084" y="1419273"/>
            <a:ext cx="7438268" cy="13581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b="1" i="1" dirty="0">
                <a:solidFill>
                  <a:srgbClr val="00B0F0"/>
                </a:solidFill>
              </a:rPr>
              <a:t>      </a:t>
            </a:r>
            <a:r>
              <a:rPr lang="en-US" sz="2800" b="1" i="1" dirty="0">
                <a:solidFill>
                  <a:srgbClr val="00B0F0"/>
                </a:solidFill>
              </a:rPr>
              <a:t>INTERCULTURAL   COMMUNICATION</a:t>
            </a:r>
            <a:br>
              <a:rPr lang="en-US" sz="2500" b="1" i="1" dirty="0">
                <a:solidFill>
                  <a:srgbClr val="00B0F0"/>
                </a:solidFill>
              </a:rPr>
            </a:br>
            <a:r>
              <a:rPr lang="en-US" sz="2500" b="1" i="1" dirty="0">
                <a:solidFill>
                  <a:srgbClr val="00B0F0"/>
                </a:solidFill>
              </a:rPr>
              <a:t>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F9119E-766E-4526-AAE5-639F577C0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3792" y="2865016"/>
            <a:ext cx="29260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2913" y="2865016"/>
            <a:ext cx="3635926" cy="2754542"/>
          </a:xfrm>
        </p:spPr>
        <p:txBody>
          <a:bodyPr vert="horz" lIns="0" tIns="45720" rIns="0" bIns="45720" rtlCol="0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                                                   </a:t>
            </a:r>
          </a:p>
          <a:p>
            <a:pPr algn="ctr">
              <a:lnSpc>
                <a:spcPct val="90000"/>
              </a:lnSpc>
            </a:pPr>
            <a:r>
              <a:rPr lang="en-US" sz="2000" b="1" dirty="0" err="1">
                <a:solidFill>
                  <a:srgbClr val="FFC000"/>
                </a:solidFill>
              </a:rPr>
              <a:t>kotti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paraskevi</a:t>
            </a:r>
            <a:endParaRPr lang="en-US" sz="2000" b="1" dirty="0">
              <a:solidFill>
                <a:srgbClr val="FFC00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FFC000"/>
                </a:solidFill>
              </a:rPr>
              <a:t>21/03/2021 – 20:00</a:t>
            </a:r>
          </a:p>
          <a:p>
            <a:pPr>
              <a:lnSpc>
                <a:spcPct val="9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                                                                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FFFF"/>
                </a:solidFill>
              </a:rPr>
              <a:t>                                </a:t>
            </a:r>
            <a:r>
              <a:rPr lang="en-US" sz="1200" b="1" dirty="0">
                <a:solidFill>
                  <a:srgbClr val="FFFFFF"/>
                </a:solidFill>
              </a:rPr>
              <a:t>       </a:t>
            </a:r>
          </a:p>
          <a:p>
            <a:pPr>
              <a:lnSpc>
                <a:spcPct val="9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                     </a:t>
            </a:r>
            <a:r>
              <a:rPr lang="en-US" sz="2000" b="1" dirty="0" err="1">
                <a:solidFill>
                  <a:srgbClr val="00B0F0"/>
                </a:solidFill>
              </a:rPr>
              <a:t>H.M.u</a:t>
            </a:r>
            <a:r>
              <a:rPr lang="en-US" sz="2000" b="1" dirty="0">
                <a:solidFill>
                  <a:srgbClr val="FFFFFF"/>
                </a:solidFill>
              </a:rPr>
              <a:t>.  </a:t>
            </a:r>
          </a:p>
        </p:txBody>
      </p:sp>
      <p:sp>
        <p:nvSpPr>
          <p:cNvPr id="19" name="!!footer rectangle">
            <a:extLst>
              <a:ext uri="{FF2B5EF4-FFF2-40B4-BE49-F238E27FC236}">
                <a16:creationId xmlns:a16="http://schemas.microsoft.com/office/drawing/2014/main" id="{7363FFA6-C551-4935-A474-8B2482E55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40F27-41B9-44E2-9507-0DBE81BC7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23" y="286603"/>
            <a:ext cx="10795819" cy="1450757"/>
          </a:xfrm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>
                <a:solidFill>
                  <a:srgbClr val="0070C0"/>
                </a:solidFill>
              </a:rPr>
              <a:t>2. What is Intercultural Communication?</a:t>
            </a:r>
            <a:endParaRPr lang="en-GB" sz="4000" dirty="0">
              <a:solidFill>
                <a:srgbClr val="0070C0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1033D01-AC99-4875-BE42-CC2CA6670F2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51905920"/>
              </p:ext>
            </p:extLst>
          </p:nvPr>
        </p:nvGraphicFramePr>
        <p:xfrm>
          <a:off x="1268361" y="2068897"/>
          <a:ext cx="5397910" cy="4012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0CBAB4-4B09-44A2-B992-1A7916EB55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2" descr="Chinese Business Etiquette - Impakter">
            <a:extLst>
              <a:ext uri="{FF2B5EF4-FFF2-40B4-BE49-F238E27FC236}">
                <a16:creationId xmlns:a16="http://schemas.microsoft.com/office/drawing/2014/main" id="{602A7A31-3C9F-4682-BC14-B19937E1E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0671" y="2172901"/>
            <a:ext cx="3342968" cy="3748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805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9760A-2A3F-4994-97DA-BE8E4E537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22671"/>
            <a:ext cx="10058400" cy="1014689"/>
          </a:xfrm>
        </p:spPr>
        <p:txBody>
          <a:bodyPr/>
          <a:lstStyle/>
          <a:p>
            <a:r>
              <a:rPr lang="en-US"/>
              <a:t>         </a:t>
            </a:r>
            <a:r>
              <a:rPr lang="en-US">
                <a:solidFill>
                  <a:srgbClr val="00B050"/>
                </a:solidFill>
              </a:rPr>
              <a:t>ETHNOCENTRISM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34668-C260-43DE-BB1C-83A15E06D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2039"/>
            <a:ext cx="10058400" cy="4203290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</a:rPr>
              <a:t>                     ‘’WE’’: </a:t>
            </a:r>
            <a:r>
              <a:rPr 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                        </a:t>
            </a:r>
            <a:r>
              <a:rPr lang="en-US" b="1" dirty="0"/>
              <a:t>&lt;---------  VS</a:t>
            </a:r>
            <a:r>
              <a:rPr lang="en-US" b="1" dirty="0">
                <a:sym typeface="Wingdings" panose="05000000000000000000" pitchFamily="2" charset="2"/>
              </a:rPr>
              <a:t> -------</a:t>
            </a:r>
            <a:r>
              <a:rPr lang="en-US" dirty="0">
                <a:sym typeface="Wingdings" panose="05000000000000000000" pitchFamily="2" charset="2"/>
              </a:rPr>
              <a:t>--&gt;</a:t>
            </a:r>
            <a:r>
              <a:rPr lang="en-US" b="1" dirty="0"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             </a:t>
            </a:r>
            <a:r>
              <a:rPr lang="en-US" b="1" dirty="0">
                <a:sym typeface="Wingdings" panose="05000000000000000000" pitchFamily="2" charset="2"/>
              </a:rPr>
              <a:t> </a:t>
            </a:r>
            <a:r>
              <a:rPr lang="en-US" b="1" dirty="0">
                <a:solidFill>
                  <a:srgbClr val="002060"/>
                </a:solidFill>
                <a:sym typeface="Wingdings" panose="05000000000000000000" pitchFamily="2" charset="2"/>
              </a:rPr>
              <a:t>‘’OTHERS’’ </a:t>
            </a:r>
            <a:endParaRPr lang="en-US" b="1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</a:rPr>
              <a:t>               powerful set of                                                            </a:t>
            </a:r>
            <a:r>
              <a:rPr lang="en-US" b="1" dirty="0">
                <a:solidFill>
                  <a:srgbClr val="002060"/>
                </a:solidFill>
                <a:sym typeface="Wingdings" panose="05000000000000000000" pitchFamily="2" charset="2"/>
              </a:rPr>
              <a:t>powerful set</a:t>
            </a:r>
            <a:endParaRPr lang="en-US" b="1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          </a:t>
            </a:r>
            <a:r>
              <a:rPr lang="en-US" b="1" dirty="0">
                <a:solidFill>
                  <a:srgbClr val="FF0000"/>
                </a:solidFill>
              </a:rPr>
              <a:t>cultural norms                                                       </a:t>
            </a:r>
            <a:r>
              <a:rPr lang="en-US" b="1" dirty="0">
                <a:solidFill>
                  <a:srgbClr val="002060"/>
                </a:solidFill>
              </a:rPr>
              <a:t>of cultural forms</a:t>
            </a:r>
            <a:endParaRPr lang="en-GB" b="1" dirty="0">
              <a:solidFill>
                <a:srgbClr val="002060"/>
              </a:solidFill>
            </a:endParaRPr>
          </a:p>
          <a:p>
            <a:r>
              <a:rPr lang="en-GB" dirty="0"/>
              <a:t>                       ↓                                                                                  ↓</a:t>
            </a:r>
          </a:p>
          <a:p>
            <a:r>
              <a:rPr lang="en-GB" dirty="0"/>
              <a:t>                OUR culture =                                                       THEIR culture =    </a:t>
            </a:r>
          </a:p>
          <a:p>
            <a:r>
              <a:rPr lang="en-GB" dirty="0"/>
              <a:t>            the </a:t>
            </a:r>
            <a:r>
              <a:rPr lang="en-GB" dirty="0">
                <a:solidFill>
                  <a:srgbClr val="FF0000"/>
                </a:solidFill>
              </a:rPr>
              <a:t>‘default’ </a:t>
            </a:r>
            <a:r>
              <a:rPr lang="en-GB" dirty="0"/>
              <a:t>setting,                      </a:t>
            </a:r>
            <a:r>
              <a:rPr lang="en-GB" sz="1800" dirty="0"/>
              <a:t>≠ </a:t>
            </a:r>
            <a:r>
              <a:rPr lang="en-GB" dirty="0"/>
              <a:t>                        the </a:t>
            </a:r>
            <a:r>
              <a:rPr lang="en-GB" dirty="0">
                <a:solidFill>
                  <a:srgbClr val="002060"/>
                </a:solidFill>
              </a:rPr>
              <a:t>‘different’ </a:t>
            </a:r>
            <a:r>
              <a:rPr lang="en-GB" dirty="0"/>
              <a:t>one</a:t>
            </a:r>
          </a:p>
          <a:p>
            <a:r>
              <a:rPr lang="en-GB" dirty="0"/>
              <a:t>        the </a:t>
            </a:r>
            <a:r>
              <a:rPr lang="en-GB" dirty="0">
                <a:solidFill>
                  <a:srgbClr val="FF0000"/>
                </a:solidFill>
              </a:rPr>
              <a:t>‘correct’</a:t>
            </a:r>
            <a:r>
              <a:rPr lang="en-GB" dirty="0"/>
              <a:t> one, </a:t>
            </a:r>
            <a:r>
              <a:rPr lang="en-GB" dirty="0">
                <a:solidFill>
                  <a:srgbClr val="FF0000"/>
                </a:solidFill>
              </a:rPr>
              <a:t>the norm                                          </a:t>
            </a:r>
            <a:r>
              <a:rPr lang="en-GB" dirty="0"/>
              <a:t>the </a:t>
            </a:r>
            <a:r>
              <a:rPr lang="en-GB" dirty="0">
                <a:solidFill>
                  <a:srgbClr val="002060"/>
                </a:solidFill>
              </a:rPr>
              <a:t>‘weird’ </a:t>
            </a:r>
            <a:r>
              <a:rPr lang="en-GB" dirty="0"/>
              <a:t>one</a:t>
            </a:r>
          </a:p>
          <a:p>
            <a:r>
              <a:rPr lang="en-GB" b="1" dirty="0">
                <a:solidFill>
                  <a:srgbClr val="FF0000"/>
                </a:solidFill>
              </a:rPr>
              <a:t>                  SUPERIOR 				          </a:t>
            </a:r>
            <a:r>
              <a:rPr lang="en-GB" b="1" dirty="0">
                <a:solidFill>
                  <a:srgbClr val="002060"/>
                </a:solidFill>
              </a:rPr>
              <a:t>INFERIOR</a:t>
            </a:r>
          </a:p>
          <a:p>
            <a:r>
              <a:rPr lang="en-GB" b="1" dirty="0">
                <a:solidFill>
                  <a:srgbClr val="002060"/>
                </a:solidFill>
              </a:rPr>
              <a:t>                                                                 </a:t>
            </a:r>
            <a:r>
              <a:rPr lang="en-GB" b="1" dirty="0">
                <a:solidFill>
                  <a:srgbClr val="00B050"/>
                </a:solidFill>
              </a:rPr>
              <a:t>↓</a:t>
            </a:r>
            <a:endParaRPr lang="en-GB" b="1" dirty="0">
              <a:solidFill>
                <a:srgbClr val="002060"/>
              </a:solidFill>
            </a:endParaRPr>
          </a:p>
          <a:p>
            <a:r>
              <a:rPr lang="en-GB" dirty="0"/>
              <a:t>                                                   </a:t>
            </a:r>
            <a:r>
              <a:rPr lang="en-GB" sz="2000" b="1" dirty="0">
                <a:solidFill>
                  <a:srgbClr val="00B050"/>
                </a:solidFill>
              </a:rPr>
              <a:t>ETHNOCENTRISM</a:t>
            </a:r>
            <a:r>
              <a:rPr lang="en-GB" sz="2000" dirty="0"/>
              <a:t> </a:t>
            </a:r>
            <a:r>
              <a:rPr lang="en-GB" dirty="0"/>
              <a:t>[</a:t>
            </a:r>
            <a:r>
              <a:rPr lang="en-GB" b="1" dirty="0"/>
              <a:t>Greek origin</a:t>
            </a:r>
            <a:r>
              <a:rPr lang="en-GB" dirty="0"/>
              <a:t>: </a:t>
            </a:r>
            <a:r>
              <a:rPr lang="en-GB" i="1" dirty="0"/>
              <a:t>ethnos</a:t>
            </a:r>
            <a:r>
              <a:rPr lang="en-GB" dirty="0"/>
              <a:t> (nation) + </a:t>
            </a:r>
            <a:r>
              <a:rPr lang="en-GB" i="1" dirty="0" err="1"/>
              <a:t>kentro</a:t>
            </a:r>
            <a:r>
              <a:rPr lang="en-GB" dirty="0"/>
              <a:t> (</a:t>
            </a:r>
            <a:r>
              <a:rPr lang="en-GB" dirty="0" err="1"/>
              <a:t>center</a:t>
            </a:r>
            <a:r>
              <a:rPr lang="en-GB" dirty="0"/>
              <a:t>)]</a:t>
            </a:r>
          </a:p>
        </p:txBody>
      </p:sp>
    </p:spTree>
    <p:extLst>
      <p:ext uri="{BB962C8B-B14F-4D97-AF65-F5344CB8AC3E}">
        <p14:creationId xmlns:p14="http://schemas.microsoft.com/office/powerpoint/2010/main" val="903627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hina/Shanghai/Street_People_Masses_2">
            <a:extLst>
              <a:ext uri="{FF2B5EF4-FFF2-40B4-BE49-F238E27FC236}">
                <a16:creationId xmlns:a16="http://schemas.microsoft.com/office/drawing/2014/main" id="{CFA8AD1F-5E00-4E50-B7E6-75A6353CB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079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0A913F90-4522-4E66-98B7-DC02FD8BB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73C1C-62DB-40FB-B818-9F143679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26678"/>
            <a:ext cx="10058400" cy="1281511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ctr"/>
            <a:r>
              <a:rPr lang="en-US" sz="3300" dirty="0"/>
              <a:t>      </a:t>
            </a:r>
            <a:br>
              <a:rPr lang="en-US" sz="3300" dirty="0"/>
            </a:br>
            <a:br>
              <a:rPr lang="en-US" sz="3300" dirty="0"/>
            </a:br>
            <a:br>
              <a:rPr lang="en-US" sz="3300" dirty="0"/>
            </a:br>
            <a:r>
              <a:rPr lang="en-US" sz="5000" dirty="0">
                <a:solidFill>
                  <a:srgbClr val="0070C0"/>
                </a:solidFill>
              </a:rPr>
              <a:t>3. Edward Hall (1914-2009) </a:t>
            </a:r>
            <a:br>
              <a:rPr lang="en-US" sz="3300" dirty="0">
                <a:solidFill>
                  <a:srgbClr val="0070C0"/>
                </a:solidFill>
              </a:rPr>
            </a:br>
            <a:r>
              <a:rPr lang="en-US" sz="3300" dirty="0">
                <a:solidFill>
                  <a:srgbClr val="0070C0"/>
                </a:solidFill>
              </a:rPr>
              <a:t>  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6B55B8CC-0F92-4837-A535-00875F255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4" name="Content Placeholder 4103">
            <a:extLst>
              <a:ext uri="{FF2B5EF4-FFF2-40B4-BE49-F238E27FC236}">
                <a16:creationId xmlns:a16="http://schemas.microsoft.com/office/drawing/2014/main" id="{4D0A2FAA-FC4C-45F8-BBCA-B292FFEB9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2"/>
            <a:ext cx="10058400" cy="693992"/>
          </a:xfrm>
        </p:spPr>
        <p:txBody>
          <a:bodyPr>
            <a:normAutofit/>
          </a:bodyPr>
          <a:lstStyle/>
          <a:p>
            <a:r>
              <a:rPr lang="en-US" sz="2000" dirty="0"/>
              <a:t>         </a:t>
            </a:r>
            <a:r>
              <a:rPr lang="en-US" sz="3000" i="1" dirty="0">
                <a:solidFill>
                  <a:schemeClr val="tx1"/>
                </a:solidFill>
              </a:rPr>
              <a:t>Owl </a:t>
            </a:r>
            <a:r>
              <a:rPr lang="en-US" sz="3000" i="1" dirty="0" err="1">
                <a:solidFill>
                  <a:schemeClr val="tx1"/>
                </a:solidFill>
              </a:rPr>
              <a:t>Nottcex</a:t>
            </a:r>
            <a:r>
              <a:rPr lang="en-US" sz="3000" i="1" dirty="0">
                <a:solidFill>
                  <a:schemeClr val="tx1"/>
                </a:solidFill>
              </a:rPr>
              <a:t>/</a:t>
            </a:r>
            <a:r>
              <a:rPr lang="en-US" sz="3000" i="1" dirty="0" err="1">
                <a:solidFill>
                  <a:schemeClr val="tx1"/>
                </a:solidFill>
              </a:rPr>
              <a:t>Hihg</a:t>
            </a:r>
            <a:r>
              <a:rPr lang="en-US" sz="3000" i="1" dirty="0">
                <a:solidFill>
                  <a:schemeClr val="tx1"/>
                </a:solidFill>
              </a:rPr>
              <a:t> </a:t>
            </a:r>
            <a:r>
              <a:rPr lang="en-US" sz="3000" i="1" dirty="0" err="1">
                <a:solidFill>
                  <a:schemeClr val="tx1"/>
                </a:solidFill>
              </a:rPr>
              <a:t>Nottcex</a:t>
            </a:r>
            <a:r>
              <a:rPr lang="en-US" sz="3000" dirty="0">
                <a:solidFill>
                  <a:schemeClr val="tx1"/>
                </a:solidFill>
              </a:rPr>
              <a:t>, Proxemics, Chronemics 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1605EA0F-8E66-492D-9A2F-28CD97DE03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" r="2" b="2"/>
          <a:stretch/>
        </p:blipFill>
        <p:spPr bwMode="auto">
          <a:xfrm>
            <a:off x="1139374" y="2973622"/>
            <a:ext cx="1847112" cy="312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dward C. Hall and his Huge Effect on Anthropology and the Science of  Proxemics | by Hilary Blair Draper | Medium">
            <a:extLst>
              <a:ext uri="{FF2B5EF4-FFF2-40B4-BE49-F238E27FC236}">
                <a16:creationId xmlns:a16="http://schemas.microsoft.com/office/drawing/2014/main" id="{1A2C6F42-6883-456E-B963-8E713B765C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8" r="12754" b="2"/>
          <a:stretch/>
        </p:blipFill>
        <p:spPr bwMode="auto">
          <a:xfrm>
            <a:off x="3480619" y="2973622"/>
            <a:ext cx="3052916" cy="308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E5084E1-F50E-4ACE-B2BA-4985FF0A4A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3" r="-1" b="-1"/>
          <a:stretch/>
        </p:blipFill>
        <p:spPr bwMode="auto">
          <a:xfrm>
            <a:off x="7117312" y="3005918"/>
            <a:ext cx="1849532" cy="302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The Dance of Life : Edward T Hall : 9780385159647">
            <a:extLst>
              <a:ext uri="{FF2B5EF4-FFF2-40B4-BE49-F238E27FC236}">
                <a16:creationId xmlns:a16="http://schemas.microsoft.com/office/drawing/2014/main" id="{31AF3565-EE45-47F8-A237-187FC05BC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" r="3" b="3"/>
          <a:stretch/>
        </p:blipFill>
        <p:spPr bwMode="auto">
          <a:xfrm>
            <a:off x="9071457" y="3013016"/>
            <a:ext cx="1855191" cy="301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Rectangle 142">
            <a:extLst>
              <a:ext uri="{FF2B5EF4-FFF2-40B4-BE49-F238E27FC236}">
                <a16:creationId xmlns:a16="http://schemas.microsoft.com/office/drawing/2014/main" id="{6344C6FC-AA4A-4CB4-835E-C976EBC08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2796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B4D0E555-16F6-44D0-BF56-AF5FF5BD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117041D-1A7B-4ECA-AB68-3CFDB6726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4755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06B6E1-5BE6-4411-B317-214CFAEB8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9" y="640080"/>
            <a:ext cx="3659246" cy="286269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a) Low/High  </a:t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    Context </a:t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    Cultures 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ABCD2462-4C1E-401A-AC2D-F799A138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 descr="No alt text provided for this image">
            <a:extLst>
              <a:ext uri="{FF2B5EF4-FFF2-40B4-BE49-F238E27FC236}">
                <a16:creationId xmlns:a16="http://schemas.microsoft.com/office/drawing/2014/main" id="{3062DA28-8217-4B31-90E0-562563B15E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28" b="2479"/>
          <a:stretch/>
        </p:blipFill>
        <p:spPr bwMode="auto">
          <a:xfrm>
            <a:off x="4635095" y="1131376"/>
            <a:ext cx="7655742" cy="526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137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4" name="Rectangle 193">
            <a:extLst>
              <a:ext uri="{FF2B5EF4-FFF2-40B4-BE49-F238E27FC236}">
                <a16:creationId xmlns:a16="http://schemas.microsoft.com/office/drawing/2014/main" id="{B4D0E555-16F6-44D0-BF56-AF5FF5BD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8117041D-1A7B-4ECA-AB68-3CFDB6726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0E52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78A0F0-7593-4694-9AC4-63890446E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9" y="640080"/>
            <a:ext cx="3659246" cy="286269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b) Proxemics   </a:t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     (study of Space)</a:t>
            </a:r>
          </a:p>
        </p:txBody>
      </p: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ABCD2462-4C1E-401A-AC2D-F799A138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Proxemics | Interesting Thing of the Day">
            <a:extLst>
              <a:ext uri="{FF2B5EF4-FFF2-40B4-BE49-F238E27FC236}">
                <a16:creationId xmlns:a16="http://schemas.microsoft.com/office/drawing/2014/main" id="{7CBFC452-869A-4C1E-8C32-5CA4728403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8967" y="1035944"/>
            <a:ext cx="7523033" cy="478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306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Rectangle 21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5" name="Rectangle 214">
            <a:extLst>
              <a:ext uri="{FF2B5EF4-FFF2-40B4-BE49-F238E27FC236}">
                <a16:creationId xmlns:a16="http://schemas.microsoft.com/office/drawing/2014/main" id="{864368D9-CFA5-4FA5-9827-E85ABB06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1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E8350641-A3AB-4935-B5AC-0EFDA33CC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4648743" cy="6858000"/>
          </a:xfrm>
          <a:prstGeom prst="rect">
            <a:avLst/>
          </a:prstGeom>
          <a:solidFill>
            <a:srgbClr val="495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0C8F71-F392-4781-970B-60D3BCF78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8573"/>
            <a:ext cx="3659246" cy="32597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solidFill>
                  <a:schemeClr val="bg1"/>
                </a:solidFill>
              </a:rPr>
              <a:t>  Ways to    </a:t>
            </a:r>
            <a:br>
              <a:rPr lang="en-US" sz="5000" dirty="0">
                <a:solidFill>
                  <a:schemeClr val="bg1"/>
                </a:solidFill>
              </a:rPr>
            </a:br>
            <a:r>
              <a:rPr lang="en-US" sz="5000" dirty="0">
                <a:solidFill>
                  <a:schemeClr val="bg1"/>
                </a:solidFill>
              </a:rPr>
              <a:t>   protect </a:t>
            </a:r>
            <a:br>
              <a:rPr lang="en-US" sz="5000" dirty="0">
                <a:solidFill>
                  <a:schemeClr val="bg1"/>
                </a:solidFill>
              </a:rPr>
            </a:br>
            <a:r>
              <a:rPr lang="en-US" sz="5000" dirty="0">
                <a:solidFill>
                  <a:schemeClr val="bg1"/>
                </a:solidFill>
              </a:rPr>
              <a:t> </a:t>
            </a:r>
            <a:r>
              <a:rPr lang="en-US" sz="5000" b="1" dirty="0">
                <a:solidFill>
                  <a:schemeClr val="bg1"/>
                </a:solidFill>
              </a:rPr>
              <a:t>our space   </a:t>
            </a:r>
            <a:br>
              <a:rPr lang="en-US" sz="5000" b="1" dirty="0">
                <a:solidFill>
                  <a:schemeClr val="bg1"/>
                </a:solidFill>
              </a:rPr>
            </a:br>
            <a:r>
              <a:rPr lang="en-US" sz="5000" b="1" dirty="0">
                <a:solidFill>
                  <a:schemeClr val="bg1"/>
                </a:solidFill>
              </a:rPr>
              <a:t>  ‘bubble’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7BB160A6-D066-4784-8F8D-82317C56C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5290" y="321732"/>
            <a:ext cx="3654966" cy="3674848"/>
          </a:xfrm>
          <a:prstGeom prst="rect">
            <a:avLst/>
          </a:prstGeom>
          <a:solidFill>
            <a:schemeClr val="bg1"/>
          </a:solidFill>
          <a:ln w="63500">
            <a:solidFill>
              <a:srgbClr val="A37E4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8" descr="Room at the Top for a Classic American Foursquare | American houses, Four  square homes, House exterior">
            <a:extLst>
              <a:ext uri="{FF2B5EF4-FFF2-40B4-BE49-F238E27FC236}">
                <a16:creationId xmlns:a16="http://schemas.microsoft.com/office/drawing/2014/main" id="{D816414A-EF24-449C-9712-AFE44E9782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37" r="1" b="9511"/>
          <a:stretch/>
        </p:blipFill>
        <p:spPr bwMode="auto">
          <a:xfrm>
            <a:off x="5128565" y="562288"/>
            <a:ext cx="3328416" cy="319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" name="Rectangle 220">
            <a:extLst>
              <a:ext uri="{FF2B5EF4-FFF2-40B4-BE49-F238E27FC236}">
                <a16:creationId xmlns:a16="http://schemas.microsoft.com/office/drawing/2014/main" id="{608DCF33-68FE-41F6-8FE6-5D78CD672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8288" y="321732"/>
            <a:ext cx="3068701" cy="2108201"/>
          </a:xfrm>
          <a:prstGeom prst="rect">
            <a:avLst/>
          </a:prstGeom>
          <a:solidFill>
            <a:schemeClr val="bg1"/>
          </a:solidFill>
          <a:ln w="63500">
            <a:solidFill>
              <a:srgbClr val="A37E4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58" name="Picture 14" descr="The most annoying thing for men accused of 'manspreading' is women  'bagspreading' on public transport – and they say it's just as bad">
            <a:extLst>
              <a:ext uri="{FF2B5EF4-FFF2-40B4-BE49-F238E27FC236}">
                <a16:creationId xmlns:a16="http://schemas.microsoft.com/office/drawing/2014/main" id="{DD2D64E3-CE1D-4C75-9D5B-9287D4E686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" r="5" b="5"/>
          <a:stretch/>
        </p:blipFill>
        <p:spPr bwMode="auto">
          <a:xfrm>
            <a:off x="8961038" y="483762"/>
            <a:ext cx="2773762" cy="17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" name="Rectangle 222">
            <a:extLst>
              <a:ext uri="{FF2B5EF4-FFF2-40B4-BE49-F238E27FC236}">
                <a16:creationId xmlns:a16="http://schemas.microsoft.com/office/drawing/2014/main" id="{9A138FA2-E3B7-4628-A42E-E12124B2C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5290" y="4157448"/>
            <a:ext cx="3654966" cy="2302337"/>
          </a:xfrm>
          <a:prstGeom prst="rect">
            <a:avLst/>
          </a:prstGeom>
          <a:solidFill>
            <a:schemeClr val="bg1"/>
          </a:solidFill>
          <a:ln w="63500">
            <a:solidFill>
              <a:srgbClr val="A37E4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54" name="Picture 10" descr="Are crossed arms rude? 8 secrets your body language reveals about you |  Reader's Digest Asia">
            <a:extLst>
              <a:ext uri="{FF2B5EF4-FFF2-40B4-BE49-F238E27FC236}">
                <a16:creationId xmlns:a16="http://schemas.microsoft.com/office/drawing/2014/main" id="{CD22800A-1508-4439-9306-2F9B387BA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5" r="4359" b="-1"/>
          <a:stretch/>
        </p:blipFill>
        <p:spPr bwMode="auto">
          <a:xfrm>
            <a:off x="5428201" y="4318312"/>
            <a:ext cx="2733636" cy="197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" name="Rectangle 224">
            <a:extLst>
              <a:ext uri="{FF2B5EF4-FFF2-40B4-BE49-F238E27FC236}">
                <a16:creationId xmlns:a16="http://schemas.microsoft.com/office/drawing/2014/main" id="{B4497DB8-50D5-463A-A082-4502A2D31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8288" y="2617577"/>
            <a:ext cx="3068701" cy="3809118"/>
          </a:xfrm>
          <a:prstGeom prst="rect">
            <a:avLst/>
          </a:prstGeom>
          <a:solidFill>
            <a:schemeClr val="bg1"/>
          </a:solidFill>
          <a:ln w="63500">
            <a:solidFill>
              <a:srgbClr val="A37E4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 Boss Behind A Desk Is Addressing A Newly Hired Metal Print by J.C. Duffy">
            <a:extLst>
              <a:ext uri="{FF2B5EF4-FFF2-40B4-BE49-F238E27FC236}">
                <a16:creationId xmlns:a16="http://schemas.microsoft.com/office/drawing/2014/main" id="{540A987C-D5D8-419F-A2AF-E7B02490A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61038" y="2920181"/>
            <a:ext cx="2743200" cy="313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764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B4D0E555-16F6-44D0-BF56-AF5FF5BD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8117041D-1A7B-4ECA-AB68-3CFDB6726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704D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565AFE-ECB0-4EC5-8D70-B0FD28F04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8" y="640080"/>
            <a:ext cx="4091887" cy="286269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</a:rPr>
              <a:t>c) Chronemics</a:t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      (study of Time)</a:t>
            </a:r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ABCD2462-4C1E-401A-AC2D-F799A138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783EBA-D69C-4635-AA48-CC7992177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8946" y="457201"/>
            <a:ext cx="6547186" cy="6061586"/>
          </a:xfrm>
        </p:spPr>
        <p:txBody>
          <a:bodyPr/>
          <a:lstStyle/>
          <a:p>
            <a:r>
              <a:rPr lang="en-GB" dirty="0"/>
              <a:t>                        </a:t>
            </a:r>
            <a:r>
              <a:rPr lang="en-GB" dirty="0">
                <a:solidFill>
                  <a:srgbClr val="0070C0"/>
                </a:solidFill>
              </a:rPr>
              <a:t>Monochronic </a:t>
            </a:r>
            <a:r>
              <a:rPr lang="en-GB" dirty="0"/>
              <a:t>vs </a:t>
            </a:r>
            <a:r>
              <a:rPr lang="en-GB" dirty="0">
                <a:solidFill>
                  <a:srgbClr val="008000"/>
                </a:solidFill>
              </a:rPr>
              <a:t>Polychronic</a:t>
            </a:r>
          </a:p>
          <a:p>
            <a:r>
              <a:rPr lang="en-GB" dirty="0">
                <a:solidFill>
                  <a:srgbClr val="0070C0"/>
                </a:solidFill>
              </a:rPr>
              <a:t>M</a:t>
            </a:r>
            <a:r>
              <a:rPr lang="en-US" dirty="0" err="1">
                <a:solidFill>
                  <a:srgbClr val="0070C0"/>
                </a:solidFill>
              </a:rPr>
              <a:t>onochronic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-&gt; Things are done one at a time</a:t>
            </a:r>
          </a:p>
          <a:p>
            <a:r>
              <a:rPr lang="en-US" dirty="0"/>
              <a:t>                       -&gt; There is an appropriate time and place </a:t>
            </a:r>
          </a:p>
          <a:p>
            <a:pPr marL="0" indent="0">
              <a:buNone/>
            </a:pPr>
            <a:r>
              <a:rPr lang="en-US" dirty="0"/>
              <a:t>                              for everything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>
                <a:solidFill>
                  <a:srgbClr val="008000"/>
                </a:solidFill>
              </a:rPr>
              <a:t>Polychronic</a:t>
            </a:r>
            <a:r>
              <a:rPr lang="en-US" dirty="0"/>
              <a:t> -&gt;  Multiple things can be done simultaneously</a:t>
            </a:r>
          </a:p>
          <a:p>
            <a:pPr marL="0" indent="0">
              <a:buNone/>
            </a:pPr>
            <a:r>
              <a:rPr lang="en-US" dirty="0"/>
              <a:t>                       -&gt; More lenient with time and more relaxed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dirty="0"/>
              <a:t>      </a:t>
            </a:r>
          </a:p>
        </p:txBody>
      </p:sp>
      <p:pic>
        <p:nvPicPr>
          <p:cNvPr id="13" name="Picture 12" descr="Larissi's Cosmopolitan Life: Monochronic and Polychronic Cultures">
            <a:extLst>
              <a:ext uri="{FF2B5EF4-FFF2-40B4-BE49-F238E27FC236}">
                <a16:creationId xmlns:a16="http://schemas.microsoft.com/office/drawing/2014/main" id="{F65D6763-54FF-4E01-80D6-D8FA2122F4A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312" y="4014068"/>
            <a:ext cx="3673097" cy="2650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861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0A913F90-4522-4E66-98B7-DC02FD8BB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73C1C-62DB-40FB-B818-9F143679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26678"/>
            <a:ext cx="10058400" cy="1281511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ctr"/>
            <a:r>
              <a:rPr lang="en-US" sz="3300" dirty="0"/>
              <a:t>      </a:t>
            </a:r>
            <a:br>
              <a:rPr lang="en-US" sz="3300" dirty="0"/>
            </a:br>
            <a:br>
              <a:rPr lang="en-US" sz="3300" dirty="0"/>
            </a:br>
            <a:br>
              <a:rPr lang="en-US" sz="3300" dirty="0"/>
            </a:br>
            <a:r>
              <a:rPr lang="en-US" sz="5000" dirty="0">
                <a:solidFill>
                  <a:srgbClr val="0070C0"/>
                </a:solidFill>
              </a:rPr>
              <a:t>4. Richard D. Lewis (1930-) </a:t>
            </a:r>
            <a:br>
              <a:rPr lang="en-US" sz="3300" dirty="0">
                <a:solidFill>
                  <a:srgbClr val="0070C0"/>
                </a:solidFill>
              </a:rPr>
            </a:br>
            <a:r>
              <a:rPr lang="en-US" sz="3300" dirty="0">
                <a:solidFill>
                  <a:srgbClr val="0070C0"/>
                </a:solidFill>
              </a:rPr>
              <a:t>  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6B55B8CC-0F92-4837-A535-00875F255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4" name="Content Placeholder 4103">
            <a:extLst>
              <a:ext uri="{FF2B5EF4-FFF2-40B4-BE49-F238E27FC236}">
                <a16:creationId xmlns:a16="http://schemas.microsoft.com/office/drawing/2014/main" id="{4D0A2FAA-FC4C-45F8-BBCA-B292FFEB9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190"/>
            <a:ext cx="10058400" cy="483196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                                </a:t>
            </a:r>
            <a:r>
              <a:rPr lang="en-US" sz="3000" dirty="0">
                <a:solidFill>
                  <a:schemeClr val="tx1"/>
                </a:solidFill>
              </a:rPr>
              <a:t>Linear-active, Multi-active, Reactive 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6344C6FC-AA4A-4CB4-835E-C976EBC08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7A73EC-0CDB-4956-A35A-4CC16E044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409" y="2745334"/>
            <a:ext cx="3750590" cy="33877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4C3A4A-9805-494E-9E2D-28D7F1986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7743" y="2745334"/>
            <a:ext cx="2473802" cy="32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92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EE96A-D499-47C6-9492-7942111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368" y="286603"/>
            <a:ext cx="9946312" cy="1450757"/>
          </a:xfrm>
        </p:spPr>
        <p:txBody>
          <a:bodyPr>
            <a:normAutofit/>
          </a:bodyPr>
          <a:lstStyle/>
          <a:p>
            <a:r>
              <a:rPr lang="en-US" sz="4500" b="1" dirty="0"/>
              <a:t>USA</a:t>
            </a:r>
            <a:r>
              <a:rPr lang="en-US" sz="4500" dirty="0"/>
              <a:t>            </a:t>
            </a:r>
            <a:r>
              <a:rPr lang="en-US" sz="4500" b="1" dirty="0"/>
              <a:t>China</a:t>
            </a:r>
            <a:r>
              <a:rPr lang="en-US" sz="4500" dirty="0"/>
              <a:t>           </a:t>
            </a:r>
            <a:r>
              <a:rPr lang="en-US" sz="4500" b="1" dirty="0"/>
              <a:t>Greece</a:t>
            </a:r>
            <a:endParaRPr lang="en-GB" sz="45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54CFA-F628-4152-BE19-77267F41B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7291"/>
            <a:ext cx="10058400" cy="4424516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u="sng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LINEAR-ACTIVE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	</a:t>
            </a:r>
            <a:r>
              <a:rPr lang="en-GB" sz="20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REACTIVE</a:t>
            </a:r>
            <a:r>
              <a:rPr lang="en-GB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</a:t>
            </a:r>
            <a:r>
              <a:rPr lang="en-GB" sz="20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MULTI-ACTIVE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Polite but direct                            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Polite but indirect                     	</a:t>
            </a:r>
            <a:r>
              <a:rPr lang="en-GB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Emotional 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Talks half the time 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Listens most of the time          	</a:t>
            </a:r>
            <a:r>
              <a:rPr lang="en-GB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Talks most of the time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Rarely interrupts                          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Doesn’t interrupt             	      	</a:t>
            </a:r>
            <a:r>
              <a:rPr lang="en-GB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Often interrupts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 one thing at a time    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Never confront                 	      	</a:t>
            </a:r>
            <a:r>
              <a:rPr lang="en-GB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Confronts emotionally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Limited body language            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Subtle body language               	</a:t>
            </a:r>
            <a:r>
              <a:rPr lang="en-GB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Extensive body language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Separates social &amp; professional 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Connects social &amp; professional 	</a:t>
            </a:r>
            <a:r>
              <a:rPr lang="en-GB" sz="2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Interweaves social &amp; prof</a:t>
            </a:r>
            <a:r>
              <a:rPr lang="en-GB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500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PPT18.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03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piece of paper with a pencil laying on top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"/>
          <a:stretch/>
        </p:blipFill>
        <p:spPr>
          <a:xfrm>
            <a:off x="20" y="10"/>
            <a:ext cx="12186295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5B38FD6-641F-41BF-B466-C1C636642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8599" y="1238442"/>
            <a:ext cx="3635926" cy="4355751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4799" y="1419274"/>
            <a:ext cx="7128553" cy="9847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500" b="1" i="1" dirty="0">
                <a:solidFill>
                  <a:srgbClr val="00B0F0"/>
                </a:solidFill>
              </a:rPr>
              <a:t>     </a:t>
            </a:r>
            <a:br>
              <a:rPr lang="en-US" sz="2500" b="1" i="1" dirty="0">
                <a:solidFill>
                  <a:srgbClr val="00B0F0"/>
                </a:solidFill>
              </a:rPr>
            </a:br>
            <a:r>
              <a:rPr lang="en-US" sz="2500" b="1" i="1" dirty="0">
                <a:solidFill>
                  <a:srgbClr val="00B0F0"/>
                </a:solidFill>
              </a:rPr>
              <a:t>   </a:t>
            </a:r>
            <a:r>
              <a:rPr lang="en-US" sz="2800" b="1" i="1" dirty="0">
                <a:solidFill>
                  <a:srgbClr val="00B0F0"/>
                </a:solidFill>
              </a:rPr>
              <a:t>INTERCULTURAL   COMMUNICATION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F9119E-766E-4526-AAE5-639F577C0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3792" y="2865016"/>
            <a:ext cx="29260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2913" y="2865015"/>
            <a:ext cx="3635926" cy="2729163"/>
          </a:xfrm>
        </p:spPr>
        <p:txBody>
          <a:bodyPr vert="horz" lIns="0" tIns="45720" rIns="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                      </a:t>
            </a:r>
          </a:p>
          <a:p>
            <a:pPr algn="ctr">
              <a:lnSpc>
                <a:spcPct val="90000"/>
              </a:lnSpc>
            </a:pPr>
            <a:r>
              <a:rPr lang="en-US" sz="2000" b="1" dirty="0" err="1">
                <a:solidFill>
                  <a:srgbClr val="FFFF00"/>
                </a:solidFill>
              </a:rPr>
              <a:t>paraskevi</a:t>
            </a:r>
            <a:r>
              <a:rPr lang="en-US" sz="2000" b="1" dirty="0">
                <a:solidFill>
                  <a:srgbClr val="FFFF00"/>
                </a:solidFill>
              </a:rPr>
              <a:t> KOTTI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rgbClr val="FFFF00"/>
                </a:solidFill>
              </a:rPr>
              <a:t>03/21/2021 – 1 PM</a:t>
            </a:r>
          </a:p>
          <a:p>
            <a:pPr>
              <a:lnSpc>
                <a:spcPct val="9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                                                                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rgbClr val="FFFFFF"/>
                </a:solidFill>
              </a:rPr>
              <a:t>                                </a:t>
            </a:r>
            <a:r>
              <a:rPr lang="en-US" sz="1200" b="1" dirty="0">
                <a:solidFill>
                  <a:srgbClr val="FFFFFF"/>
                </a:solidFill>
              </a:rPr>
              <a:t>       </a:t>
            </a:r>
          </a:p>
          <a:p>
            <a:pPr>
              <a:lnSpc>
                <a:spcPct val="90000"/>
              </a:lnSpc>
            </a:pPr>
            <a:r>
              <a:rPr lang="en-US" sz="1200" b="1" dirty="0">
                <a:solidFill>
                  <a:srgbClr val="FFFFFF"/>
                </a:solidFill>
              </a:rPr>
              <a:t>                     </a:t>
            </a:r>
            <a:r>
              <a:rPr lang="en-US" sz="2000" b="1" dirty="0" err="1">
                <a:solidFill>
                  <a:srgbClr val="00B0F0"/>
                </a:solidFill>
              </a:rPr>
              <a:t>H.M.u</a:t>
            </a:r>
            <a:r>
              <a:rPr lang="en-US" sz="2000" b="1" dirty="0">
                <a:solidFill>
                  <a:srgbClr val="FFFFFF"/>
                </a:solidFill>
              </a:rPr>
              <a:t>.  </a:t>
            </a:r>
          </a:p>
        </p:txBody>
      </p:sp>
      <p:sp>
        <p:nvSpPr>
          <p:cNvPr id="19" name="!!footer rectangle">
            <a:extLst>
              <a:ext uri="{FF2B5EF4-FFF2-40B4-BE49-F238E27FC236}">
                <a16:creationId xmlns:a16="http://schemas.microsoft.com/office/drawing/2014/main" id="{7363FFA6-C551-4935-A474-8B2482E55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0590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A8E9C91B-7EAD-4562-AB0E-DFB9663AE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146" name="Picture 2" descr="According to the Lewis Model. What problems Bhutan people can have if come  to Barranquilla? – Bhutan Culture">
            <a:extLst>
              <a:ext uri="{FF2B5EF4-FFF2-40B4-BE49-F238E27FC236}">
                <a16:creationId xmlns:a16="http://schemas.microsoft.com/office/drawing/2014/main" id="{0AE00C8C-4EA7-4CD8-ADD0-2F41BA6E3EB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08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 142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 146">
            <a:extLst>
              <a:ext uri="{FF2B5EF4-FFF2-40B4-BE49-F238E27FC236}">
                <a16:creationId xmlns:a16="http://schemas.microsoft.com/office/drawing/2014/main" id="{D1B4E201-164F-4793-895E-C149B2F2F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60711" y="3506289"/>
            <a:ext cx="7210670" cy="2967839"/>
          </a:xfrm>
          <a:prstGeom prst="rect">
            <a:avLst/>
          </a:prstGeom>
          <a:solidFill>
            <a:srgbClr val="305D50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D9F68B-B256-4B74-BA7F-EBBE3D43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5"/>
            <a:ext cx="6465287" cy="148619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      GREECE</a:t>
            </a:r>
          </a:p>
        </p:txBody>
      </p:sp>
      <p:pic>
        <p:nvPicPr>
          <p:cNvPr id="2058" name="Picture 10" descr="Ancient and modern greece. stock photo. Image of white - 24627076">
            <a:extLst>
              <a:ext uri="{FF2B5EF4-FFF2-40B4-BE49-F238E27FC236}">
                <a16:creationId xmlns:a16="http://schemas.microsoft.com/office/drawing/2014/main" id="{F4D3E7E4-178E-4181-8AA2-CF5CBFF63A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" r="1" b="1"/>
          <a:stretch/>
        </p:blipFill>
        <p:spPr bwMode="auto">
          <a:xfrm>
            <a:off x="317634" y="321731"/>
            <a:ext cx="4188775" cy="302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reek Culture And Landmark Vector Symbols Stock Vector - Illustration of  fish, icon: 118389368">
            <a:extLst>
              <a:ext uri="{FF2B5EF4-FFF2-40B4-BE49-F238E27FC236}">
                <a16:creationId xmlns:a16="http://schemas.microsoft.com/office/drawing/2014/main" id="{8E56374D-5B77-4496-BB64-3562C87E03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4" r="-3" b="13571"/>
          <a:stretch/>
        </p:blipFill>
        <p:spPr bwMode="auto">
          <a:xfrm>
            <a:off x="4654297" y="299362"/>
            <a:ext cx="3534598" cy="305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Πληροφοριακή Πινακίδα Π08β">
            <a:extLst>
              <a:ext uri="{FF2B5EF4-FFF2-40B4-BE49-F238E27FC236}">
                <a16:creationId xmlns:a16="http://schemas.microsoft.com/office/drawing/2014/main" id="{16FD9EB4-C92C-4E3F-9BE3-EA10FEC41A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" r="19417"/>
          <a:stretch/>
        </p:blipFill>
        <p:spPr bwMode="auto">
          <a:xfrm>
            <a:off x="8349763" y="287532"/>
            <a:ext cx="3521618" cy="306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FACE2D80-77E9-4433-B62B-693C5B7B2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5393160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Greek Orthodox Church - Wikipedia">
            <a:extLst>
              <a:ext uri="{FF2B5EF4-FFF2-40B4-BE49-F238E27FC236}">
                <a16:creationId xmlns:a16="http://schemas.microsoft.com/office/drawing/2014/main" id="{628A2610-A685-4B34-9EF3-7B4AFB3B36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9" b="22915"/>
          <a:stretch/>
        </p:blipFill>
        <p:spPr bwMode="auto">
          <a:xfrm>
            <a:off x="317635" y="3506292"/>
            <a:ext cx="4188774" cy="296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517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" name="Rectangle 255">
            <a:extLst>
              <a:ext uri="{FF2B5EF4-FFF2-40B4-BE49-F238E27FC236}">
                <a16:creationId xmlns:a16="http://schemas.microsoft.com/office/drawing/2014/main" id="{E6F01E9F-6B0E-4CF9-87AF-27ECD8D46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Gorgeous Villages in Crete You Should Visit | The Tiny Book">
            <a:extLst>
              <a:ext uri="{FF2B5EF4-FFF2-40B4-BE49-F238E27FC236}">
                <a16:creationId xmlns:a16="http://schemas.microsoft.com/office/drawing/2014/main" id="{B9B1CF2C-5ECB-4B3F-8CB5-8334A29F7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8" r="-2" b="34762"/>
          <a:stretch/>
        </p:blipFill>
        <p:spPr bwMode="auto">
          <a:xfrm>
            <a:off x="20" y="10"/>
            <a:ext cx="4635480" cy="342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he National Symbols Of Greece: Flag, Emblem And Anthem - Greek City Times">
            <a:extLst>
              <a:ext uri="{FF2B5EF4-FFF2-40B4-BE49-F238E27FC236}">
                <a16:creationId xmlns:a16="http://schemas.microsoft.com/office/drawing/2014/main" id="{355A9C73-8DBA-45E7-9149-8B051ECCC3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8" r="2" b="2"/>
          <a:stretch/>
        </p:blipFill>
        <p:spPr bwMode="auto">
          <a:xfrm>
            <a:off x="20" y="3548987"/>
            <a:ext cx="4635480" cy="330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30 Best Santorini Hotels - Free Cancellation, 2021 Price Lists &amp; Reviews of  the Best Hotels in Santorini, Greece">
            <a:extLst>
              <a:ext uri="{FF2B5EF4-FFF2-40B4-BE49-F238E27FC236}">
                <a16:creationId xmlns:a16="http://schemas.microsoft.com/office/drawing/2014/main" id="{270136D4-6C49-4D1F-B11D-97218A1FD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8" r="2658" b="-1"/>
          <a:stretch/>
        </p:blipFill>
        <p:spPr bwMode="auto">
          <a:xfrm>
            <a:off x="4738959" y="10"/>
            <a:ext cx="7453039" cy="442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n on What's Going On?">
            <a:extLst>
              <a:ext uri="{FF2B5EF4-FFF2-40B4-BE49-F238E27FC236}">
                <a16:creationId xmlns:a16="http://schemas.microsoft.com/office/drawing/2014/main" id="{181F7DA9-5D0C-4A6E-858E-6F0151E833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4078"/>
          <a:stretch/>
        </p:blipFill>
        <p:spPr bwMode="auto">
          <a:xfrm>
            <a:off x="4735912" y="4526276"/>
            <a:ext cx="2430949" cy="233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On The Rocks Santorini">
            <a:extLst>
              <a:ext uri="{FF2B5EF4-FFF2-40B4-BE49-F238E27FC236}">
                <a16:creationId xmlns:a16="http://schemas.microsoft.com/office/drawing/2014/main" id="{67BA5774-BE70-4B3C-868F-C68CA51539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5" r="-7" b="-7"/>
          <a:stretch/>
        </p:blipFill>
        <p:spPr bwMode="auto">
          <a:xfrm>
            <a:off x="7267272" y="4526276"/>
            <a:ext cx="2412157" cy="233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781 Meteora Greece Stock Videos and Royalty-Free Footage - iStock">
            <a:extLst>
              <a:ext uri="{FF2B5EF4-FFF2-40B4-BE49-F238E27FC236}">
                <a16:creationId xmlns:a16="http://schemas.microsoft.com/office/drawing/2014/main" id="{7BE1EF9D-83FC-4593-9789-7CB2D1039B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4" r="20763" b="-2"/>
          <a:stretch/>
        </p:blipFill>
        <p:spPr bwMode="auto">
          <a:xfrm>
            <a:off x="9779836" y="4526274"/>
            <a:ext cx="2412157" cy="233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018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76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35" name="Straight Connector 78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6" name="Rectangle 80">
            <a:extLst>
              <a:ext uri="{FF2B5EF4-FFF2-40B4-BE49-F238E27FC236}">
                <a16:creationId xmlns:a16="http://schemas.microsoft.com/office/drawing/2014/main" id="{44A37DD3-1B84-4776-94E1-C0AAA5C0F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At Home With Marni Jameson: Making a great entertainment house | Home &amp;  Garden | herald-review.com">
            <a:extLst>
              <a:ext uri="{FF2B5EF4-FFF2-40B4-BE49-F238E27FC236}">
                <a16:creationId xmlns:a16="http://schemas.microsoft.com/office/drawing/2014/main" id="{1CA34875-20B4-484E-A9AF-6FB1CDA9F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" r="1" b="8434"/>
          <a:stretch/>
        </p:blipFill>
        <p:spPr bwMode="auto">
          <a:xfrm flipH="1">
            <a:off x="-32" y="10"/>
            <a:ext cx="6819286" cy="49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ultitasking Madness In The Office">
            <a:extLst>
              <a:ext uri="{FF2B5EF4-FFF2-40B4-BE49-F238E27FC236}">
                <a16:creationId xmlns:a16="http://schemas.microsoft.com/office/drawing/2014/main" id="{5AC95AAE-1410-467A-A912-6042EFEC08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180"/>
          <a:stretch/>
        </p:blipFill>
        <p:spPr bwMode="auto">
          <a:xfrm>
            <a:off x="6927743" y="-975"/>
            <a:ext cx="5267564" cy="241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elcome Home - The Maine Mag">
            <a:extLst>
              <a:ext uri="{FF2B5EF4-FFF2-40B4-BE49-F238E27FC236}">
                <a16:creationId xmlns:a16="http://schemas.microsoft.com/office/drawing/2014/main" id="{4DFFF637-8EF8-4FA0-81BA-593D1A5C6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13" b="20056"/>
          <a:stretch/>
        </p:blipFill>
        <p:spPr bwMode="auto">
          <a:xfrm>
            <a:off x="6924437" y="2503258"/>
            <a:ext cx="5267563" cy="241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82">
            <a:extLst>
              <a:ext uri="{FF2B5EF4-FFF2-40B4-BE49-F238E27FC236}">
                <a16:creationId xmlns:a16="http://schemas.microsoft.com/office/drawing/2014/main" id="{0B4FB531-34DA-4777-9BD5-5B885DC38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15076"/>
            <a:ext cx="12188952" cy="1942924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7633BF-9449-4CA8-B69B-B2E796505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5120639"/>
            <a:ext cx="11167013" cy="128016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sz="4800" dirty="0">
                <a:solidFill>
                  <a:srgbClr val="FFFFFF"/>
                </a:solidFill>
              </a:rPr>
              <a:t>Multitasking, Simultaneous Conversations</a:t>
            </a:r>
          </a:p>
        </p:txBody>
      </p:sp>
      <p:cxnSp>
        <p:nvCxnSpPr>
          <p:cNvPr id="1038" name="Straight Connector 84">
            <a:extLst>
              <a:ext uri="{FF2B5EF4-FFF2-40B4-BE49-F238E27FC236}">
                <a16:creationId xmlns:a16="http://schemas.microsoft.com/office/drawing/2014/main" id="{D5B557D3-D7B4-404B-84A1-9BD182BE5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7532813" y="5760720"/>
            <a:ext cx="11887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593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2E91-9251-4A6F-BA10-7B75771B8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</a:t>
            </a:r>
            <a:r>
              <a:rPr lang="en-US" dirty="0">
                <a:solidFill>
                  <a:srgbClr val="00B0F0"/>
                </a:solidFill>
              </a:rPr>
              <a:t>Greek gestures</a:t>
            </a:r>
            <a:endParaRPr lang="en-GB" dirty="0">
              <a:solidFill>
                <a:srgbClr val="00B0F0"/>
              </a:solidFill>
            </a:endParaRPr>
          </a:p>
        </p:txBody>
      </p:sp>
      <p:pic>
        <p:nvPicPr>
          <p:cNvPr id="4" name="Picture 10" descr="3 Ways to Greet People in Greek - wikiHow">
            <a:extLst>
              <a:ext uri="{FF2B5EF4-FFF2-40B4-BE49-F238E27FC236}">
                <a16:creationId xmlns:a16="http://schemas.microsoft.com/office/drawing/2014/main" id="{7A2F0F8A-C2EE-4D77-B2E5-3B3E1DABC4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66" y="2442679"/>
            <a:ext cx="3211448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and gesture of a rock and roll on ... | Stock image | Colourbox">
            <a:extLst>
              <a:ext uri="{FF2B5EF4-FFF2-40B4-BE49-F238E27FC236}">
                <a16:creationId xmlns:a16="http://schemas.microsoft.com/office/drawing/2014/main" id="{538BE047-B425-4E6B-8755-9B23C1192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82" y="2442680"/>
            <a:ext cx="2390775" cy="145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utline Hand With Snapping Finger Gesture. Living Easy Concept.. Royalty  Free Cliparts, Vectors, And Stock Illustration. Image 94525120.">
            <a:extLst>
              <a:ext uri="{FF2B5EF4-FFF2-40B4-BE49-F238E27FC236}">
                <a16:creationId xmlns:a16="http://schemas.microsoft.com/office/drawing/2014/main" id="{1C6976FF-DD68-4728-97A2-523F59284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940" y="2442680"/>
            <a:ext cx="2390775" cy="348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reek cultural shook – Volunteering in Athens">
            <a:extLst>
              <a:ext uri="{FF2B5EF4-FFF2-40B4-BE49-F238E27FC236}">
                <a16:creationId xmlns:a16="http://schemas.microsoft.com/office/drawing/2014/main" id="{6146908F-58B3-43B3-9594-2C5705E9F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420" y="2442679"/>
            <a:ext cx="2573580" cy="332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ntermediate+ Word of the Day: wink – WordReference Word of the Day">
            <a:extLst>
              <a:ext uri="{FF2B5EF4-FFF2-40B4-BE49-F238E27FC236}">
                <a16:creationId xmlns:a16="http://schemas.microsoft.com/office/drawing/2014/main" id="{DECCB1C5-69EC-4F58-89D4-716A0FF56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81" y="4104791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898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D1B4E201-164F-4793-895E-C149B2F2F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60711" y="3506289"/>
            <a:ext cx="7210670" cy="2967839"/>
          </a:xfrm>
          <a:prstGeom prst="rect">
            <a:avLst/>
          </a:prstGeom>
          <a:solidFill>
            <a:srgbClr val="5B733F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C8C597-5AFE-471E-A1EB-E3584311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5"/>
            <a:ext cx="6465287" cy="148619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rgbClr val="00B0F0"/>
                </a:solidFill>
              </a:rPr>
              <a:t>Working in Greece</a:t>
            </a:r>
          </a:p>
        </p:txBody>
      </p:sp>
      <p:pic>
        <p:nvPicPr>
          <p:cNvPr id="3074" name="Picture 2" descr="10 of the best luxury seaside hotels in Greece | CNN Travel">
            <a:extLst>
              <a:ext uri="{FF2B5EF4-FFF2-40B4-BE49-F238E27FC236}">
                <a16:creationId xmlns:a16="http://schemas.microsoft.com/office/drawing/2014/main" id="{1B47CC3B-AB0B-4DCE-9B4C-7B43247FC9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3" r="2" b="2"/>
          <a:stretch/>
        </p:blipFill>
        <p:spPr bwMode="auto">
          <a:xfrm>
            <a:off x="317634" y="321731"/>
            <a:ext cx="4188775" cy="302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A7E919A3-17E9-48A7-8758-BB15783BA8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20" r="2119" b="-1"/>
          <a:stretch/>
        </p:blipFill>
        <p:spPr>
          <a:xfrm>
            <a:off x="4654297" y="299362"/>
            <a:ext cx="3534598" cy="3052346"/>
          </a:xfrm>
          <a:prstGeom prst="rect">
            <a:avLst/>
          </a:prstGeom>
        </p:spPr>
      </p:pic>
      <p:pic>
        <p:nvPicPr>
          <p:cNvPr id="4" name="Picture 4" descr="Business Hive - Coworking Space in Athens">
            <a:extLst>
              <a:ext uri="{FF2B5EF4-FFF2-40B4-BE49-F238E27FC236}">
                <a16:creationId xmlns:a16="http://schemas.microsoft.com/office/drawing/2014/main" id="{20902110-AE8D-4FA9-A5A8-E1842CA530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2" r="8168" b="-1"/>
          <a:stretch/>
        </p:blipFill>
        <p:spPr bwMode="auto">
          <a:xfrm>
            <a:off x="8349763" y="287532"/>
            <a:ext cx="3521618" cy="306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ACE2D80-77E9-4433-B62B-693C5B7B2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5393160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9 Our Fleet ideas | fleet, passenger, minoan">
            <a:extLst>
              <a:ext uri="{FF2B5EF4-FFF2-40B4-BE49-F238E27FC236}">
                <a16:creationId xmlns:a16="http://schemas.microsoft.com/office/drawing/2014/main" id="{2F0F288C-E771-47E5-957C-6CFCB24CEF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" b="5962"/>
          <a:stretch/>
        </p:blipFill>
        <p:spPr bwMode="auto">
          <a:xfrm>
            <a:off x="317635" y="3506292"/>
            <a:ext cx="4188774" cy="296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038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D1B4E201-164F-4793-895E-C149B2F2F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60711" y="3506289"/>
            <a:ext cx="7210670" cy="2967839"/>
          </a:xfrm>
          <a:prstGeom prst="rect">
            <a:avLst/>
          </a:prstGeom>
          <a:solidFill>
            <a:srgbClr val="5B733F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C8C597-5AFE-471E-A1EB-E3584311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5"/>
            <a:ext cx="6465287" cy="148619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rgbClr val="FFFF00"/>
                </a:solidFill>
              </a:rPr>
              <a:t>Living in Greece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ACE2D80-77E9-4433-B62B-693C5B7B2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5393160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How to Say Hello in Greek: Guide to Greek Greetings">
            <a:extLst>
              <a:ext uri="{FF2B5EF4-FFF2-40B4-BE49-F238E27FC236}">
                <a16:creationId xmlns:a16="http://schemas.microsoft.com/office/drawing/2014/main" id="{E8B6E37B-3C86-4323-A052-A6200B09F9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8534"/>
          <a:stretch/>
        </p:blipFill>
        <p:spPr bwMode="auto">
          <a:xfrm>
            <a:off x="2673923" y="360890"/>
            <a:ext cx="1986787" cy="306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EB7CBD6-7AA1-4D85-981D-127D8FBDCE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7636" y="3529272"/>
            <a:ext cx="4252376" cy="29678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540C24-3116-488A-8B92-F5249B6229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35" y="390575"/>
            <a:ext cx="2263333" cy="3038425"/>
          </a:xfrm>
          <a:prstGeom prst="rect">
            <a:avLst/>
          </a:prstGeom>
        </p:spPr>
      </p:pic>
      <p:pic>
        <p:nvPicPr>
          <p:cNvPr id="12" name="Picture 2" descr="The Sunday Dinner Tradition in Greece - Greeking.me">
            <a:extLst>
              <a:ext uri="{FF2B5EF4-FFF2-40B4-BE49-F238E27FC236}">
                <a16:creationId xmlns:a16="http://schemas.microsoft.com/office/drawing/2014/main" id="{A3B757BA-C836-44CD-8BA7-F395E362B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665" y="225479"/>
            <a:ext cx="7117717" cy="312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448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121E-FA0D-4DF7-9697-697F890A0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83" y="664649"/>
            <a:ext cx="11008197" cy="1072712"/>
          </a:xfrm>
        </p:spPr>
        <p:txBody>
          <a:bodyPr>
            <a:normAutofit/>
          </a:bodyPr>
          <a:lstStyle/>
          <a:p>
            <a:r>
              <a:rPr lang="el-GR" sz="2500" dirty="0">
                <a:solidFill>
                  <a:srgbClr val="00B050"/>
                </a:solidFill>
              </a:rPr>
              <a:t>ντολμαδάκια [</a:t>
            </a:r>
            <a:r>
              <a:rPr lang="en-US" sz="2500" dirty="0" err="1">
                <a:solidFill>
                  <a:srgbClr val="00B050"/>
                </a:solidFill>
              </a:rPr>
              <a:t>dolmadakia</a:t>
            </a:r>
            <a:r>
              <a:rPr lang="en-US" sz="2500" dirty="0">
                <a:solidFill>
                  <a:srgbClr val="00B050"/>
                </a:solidFill>
              </a:rPr>
              <a:t>], </a:t>
            </a:r>
            <a:r>
              <a:rPr lang="el-GR" sz="2500" dirty="0">
                <a:solidFill>
                  <a:srgbClr val="FF0000"/>
                </a:solidFill>
              </a:rPr>
              <a:t>γεμιστά [</a:t>
            </a:r>
            <a:r>
              <a:rPr lang="en-US" sz="2500" dirty="0" err="1">
                <a:solidFill>
                  <a:srgbClr val="FF0000"/>
                </a:solidFill>
              </a:rPr>
              <a:t>gemista</a:t>
            </a:r>
            <a:r>
              <a:rPr lang="en-US" sz="2500" dirty="0">
                <a:solidFill>
                  <a:srgbClr val="FF0000"/>
                </a:solidFill>
              </a:rPr>
              <a:t>]</a:t>
            </a:r>
            <a:r>
              <a:rPr lang="el-GR" sz="2500" dirty="0">
                <a:solidFill>
                  <a:srgbClr val="FF0000"/>
                </a:solidFill>
              </a:rPr>
              <a:t>,</a:t>
            </a: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l-GR" sz="2500" dirty="0">
                <a:solidFill>
                  <a:schemeClr val="accent4">
                    <a:lumMod val="50000"/>
                  </a:schemeClr>
                </a:solidFill>
              </a:rPr>
              <a:t>λυχναράκια [</a:t>
            </a:r>
            <a:r>
              <a:rPr lang="en-US" sz="2500" dirty="0" err="1">
                <a:solidFill>
                  <a:schemeClr val="accent4">
                    <a:lumMod val="50000"/>
                  </a:schemeClr>
                </a:solidFill>
              </a:rPr>
              <a:t>lychnarakia</a:t>
            </a:r>
            <a:r>
              <a:rPr lang="el-GR" sz="2500" dirty="0">
                <a:solidFill>
                  <a:schemeClr val="accent4">
                    <a:lumMod val="50000"/>
                  </a:schemeClr>
                </a:solidFill>
              </a:rPr>
              <a:t>]</a:t>
            </a:r>
            <a:r>
              <a:rPr lang="en-US" sz="2500" dirty="0"/>
              <a:t>, </a:t>
            </a:r>
            <a:r>
              <a:rPr lang="el-GR" sz="2500" dirty="0">
                <a:solidFill>
                  <a:schemeClr val="accent6">
                    <a:lumMod val="75000"/>
                  </a:schemeClr>
                </a:solidFill>
              </a:rPr>
              <a:t>ντάκος [</a:t>
            </a:r>
            <a:r>
              <a:rPr lang="en-US" sz="2500" dirty="0" err="1">
                <a:solidFill>
                  <a:schemeClr val="accent6">
                    <a:lumMod val="75000"/>
                  </a:schemeClr>
                </a:solidFill>
              </a:rPr>
              <a:t>dakos</a:t>
            </a:r>
            <a:r>
              <a:rPr lang="el-GR" sz="2500" dirty="0">
                <a:solidFill>
                  <a:schemeClr val="accent6">
                    <a:lumMod val="75000"/>
                  </a:schemeClr>
                </a:solidFill>
              </a:rPr>
              <a:t>]</a:t>
            </a:r>
            <a:r>
              <a:rPr lang="en-US" sz="25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l-GR" sz="2500" dirty="0">
                <a:solidFill>
                  <a:srgbClr val="008000"/>
                </a:solidFill>
              </a:rPr>
              <a:t>Ελληνική σαλάτα [</a:t>
            </a:r>
            <a:r>
              <a:rPr lang="en-US" sz="2500" dirty="0" err="1">
                <a:solidFill>
                  <a:srgbClr val="008000"/>
                </a:solidFill>
              </a:rPr>
              <a:t>Elliniki</a:t>
            </a:r>
            <a:r>
              <a:rPr lang="en-US" sz="2500" dirty="0">
                <a:solidFill>
                  <a:srgbClr val="008000"/>
                </a:solidFill>
              </a:rPr>
              <a:t> </a:t>
            </a:r>
            <a:r>
              <a:rPr lang="en-US" sz="2500" dirty="0" err="1">
                <a:solidFill>
                  <a:srgbClr val="008000"/>
                </a:solidFill>
              </a:rPr>
              <a:t>salata</a:t>
            </a:r>
            <a:r>
              <a:rPr lang="en-US" sz="2500" dirty="0">
                <a:solidFill>
                  <a:srgbClr val="008000"/>
                </a:solidFill>
              </a:rPr>
              <a:t>]</a:t>
            </a:r>
            <a:r>
              <a:rPr lang="en-US" sz="2500" dirty="0"/>
              <a:t>, 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</a:rPr>
              <a:t>δίπλες [</a:t>
            </a:r>
            <a:r>
              <a:rPr lang="en-US" sz="2500" dirty="0" err="1">
                <a:solidFill>
                  <a:schemeClr val="accent5">
                    <a:lumMod val="75000"/>
                  </a:schemeClr>
                </a:solidFill>
              </a:rPr>
              <a:t>diples</a:t>
            </a:r>
            <a:r>
              <a:rPr lang="el-GR" sz="2500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endParaRPr lang="en-GB" sz="25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8" name="Picture 4" descr="Ντάκος, ο Κρητικός | Dailycious.gr-Νόστιμες Καθημερινές Συνταγές!">
            <a:extLst>
              <a:ext uri="{FF2B5EF4-FFF2-40B4-BE49-F238E27FC236}">
                <a16:creationId xmlns:a16="http://schemas.microsoft.com/office/drawing/2014/main" id="{3577D542-268E-45E7-910D-BAD3466E7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4" y="4102640"/>
            <a:ext cx="3760978" cy="222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Τα 12 πιο σπουδαία φαγητά της Κρήτης">
            <a:extLst>
              <a:ext uri="{FF2B5EF4-FFF2-40B4-BE49-F238E27FC236}">
                <a16:creationId xmlns:a16="http://schemas.microsoft.com/office/drawing/2014/main" id="{DEB75FF1-535C-4296-96CA-FF6DDADC4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319" y="3903446"/>
            <a:ext cx="3672849" cy="242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Τα 10 κρητικά πιάτα που ξετρέλαναν το BBC! | ThessNews">
            <a:extLst>
              <a:ext uri="{FF2B5EF4-FFF2-40B4-BE49-F238E27FC236}">
                <a16:creationId xmlns:a16="http://schemas.microsoft.com/office/drawing/2014/main" id="{B4527D32-9915-4399-8199-1B026D2E0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25" y="2021501"/>
            <a:ext cx="3428654" cy="229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Ξεροτήγανα αυθεντικά Κρητικά για επιδόρπιο μετά τα 'τσικνιστά'... ... της  κυρί... | Χωριάτικα Σπιτικά Φαγητά">
            <a:extLst>
              <a:ext uri="{FF2B5EF4-FFF2-40B4-BE49-F238E27FC236}">
                <a16:creationId xmlns:a16="http://schemas.microsoft.com/office/drawing/2014/main" id="{70BE737C-F581-4081-A780-7D92BF4CD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25" y="4321277"/>
            <a:ext cx="3428653" cy="200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Συνταγή για γεμιστά με ρύζι - Σπιτικές συνταγές - Gynaika.gr">
            <a:extLst>
              <a:ext uri="{FF2B5EF4-FFF2-40B4-BE49-F238E27FC236}">
                <a16:creationId xmlns:a16="http://schemas.microsoft.com/office/drawing/2014/main" id="{3622486B-54DF-4135-B2FA-0DE63F872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319" y="2021500"/>
            <a:ext cx="3672849" cy="188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A645A9-B6BF-46F4-B90C-2268AE980E14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11155679" y="5678129"/>
            <a:ext cx="303817" cy="19096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1040" name="Picture 16" descr="Ντολμαδάκια γιαλαντζί Συνταγή | Άκης Πετρετζίκης">
            <a:extLst>
              <a:ext uri="{FF2B5EF4-FFF2-40B4-BE49-F238E27FC236}">
                <a16:creationId xmlns:a16="http://schemas.microsoft.com/office/drawing/2014/main" id="{244E5A34-A5A9-4ED8-998F-0F4CE2557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3" y="1974310"/>
            <a:ext cx="3833835" cy="212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7633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0A913F90-4522-4E66-98B7-DC02FD8BB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73C1C-62DB-40FB-B818-9F143679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826678"/>
            <a:ext cx="10058400" cy="1281511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pPr algn="ctr"/>
            <a:r>
              <a:rPr lang="en-US" sz="3300" dirty="0"/>
              <a:t>      </a:t>
            </a:r>
            <a:br>
              <a:rPr lang="en-US" sz="3300" dirty="0"/>
            </a:br>
            <a:br>
              <a:rPr lang="en-US" sz="3300" dirty="0"/>
            </a:br>
            <a:br>
              <a:rPr lang="en-US" sz="3300" dirty="0"/>
            </a:br>
            <a:r>
              <a:rPr lang="en-US" sz="5000" dirty="0">
                <a:solidFill>
                  <a:srgbClr val="0070C0"/>
                </a:solidFill>
              </a:rPr>
              <a:t>6. Geert Hofstede (1928-2020) </a:t>
            </a:r>
            <a:br>
              <a:rPr lang="en-US" sz="3300" dirty="0">
                <a:solidFill>
                  <a:srgbClr val="0070C0"/>
                </a:solidFill>
              </a:rPr>
            </a:br>
            <a:r>
              <a:rPr lang="en-US" sz="3300" dirty="0">
                <a:solidFill>
                  <a:srgbClr val="0070C0"/>
                </a:solidFill>
              </a:rPr>
              <a:t>  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6B55B8CC-0F92-4837-A535-00875F255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4" name="Content Placeholder 4103">
            <a:extLst>
              <a:ext uri="{FF2B5EF4-FFF2-40B4-BE49-F238E27FC236}">
                <a16:creationId xmlns:a16="http://schemas.microsoft.com/office/drawing/2014/main" id="{4D0A2FAA-FC4C-45F8-BBCA-B292FFEB9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2108202"/>
            <a:ext cx="10058400" cy="39675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                                The six cultural dimensions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6344C6FC-AA4A-4CB4-835E-C976EBC08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A9FAD6-41EE-4565-A4E3-782BAC782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689" y="2747325"/>
            <a:ext cx="3828620" cy="31580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9F2640-BBF0-411A-9039-A2B27FC4B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337" y="2692259"/>
            <a:ext cx="2237822" cy="30482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A43729-EA53-4AAD-A86E-C88A589CFB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2543" y="2715767"/>
            <a:ext cx="2189535" cy="318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69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EF690-2C22-412F-879D-CBAC97F6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787" y="4572900"/>
            <a:ext cx="10157463" cy="102930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6000" dirty="0">
                <a:solidFill>
                  <a:srgbClr val="7030A0"/>
                </a:solidFill>
              </a:rPr>
              <a:t>USA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vs       </a:t>
            </a:r>
            <a:r>
              <a:rPr lang="en-US" sz="6000" dirty="0">
                <a:solidFill>
                  <a:srgbClr val="7030A0"/>
                </a:solidFill>
              </a:rPr>
              <a:t>GREECE</a:t>
            </a:r>
          </a:p>
        </p:txBody>
      </p:sp>
      <p:pic>
        <p:nvPicPr>
          <p:cNvPr id="1026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FDD152DC-84E1-4056-924A-D05B879FC4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448" y="232475"/>
            <a:ext cx="5005952" cy="437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28A3815F-F52C-4DCF-809B-1974E8FCD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0319" y="340973"/>
            <a:ext cx="5718874" cy="413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920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E0455-AD72-47E6-A793-31CB7C764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</a:t>
            </a:r>
            <a:r>
              <a:rPr lang="en-US" dirty="0" err="1"/>
              <a:t>Evi</a:t>
            </a:r>
            <a:r>
              <a:rPr lang="en-US" dirty="0"/>
              <a:t> (</a:t>
            </a:r>
            <a:r>
              <a:rPr lang="en-US" dirty="0" err="1"/>
              <a:t>Paraskevi</a:t>
            </a:r>
            <a:r>
              <a:rPr lang="en-US" dirty="0"/>
              <a:t>) </a:t>
            </a:r>
            <a:r>
              <a:rPr lang="en-US" dirty="0" err="1"/>
              <a:t>Kotti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3DD30-DB3A-4CED-BE2B-471501E217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- </a:t>
            </a:r>
            <a:r>
              <a:rPr lang="en-US" dirty="0">
                <a:solidFill>
                  <a:srgbClr val="0070C0"/>
                </a:solidFill>
              </a:rPr>
              <a:t>Greek and Italian nationality</a:t>
            </a:r>
          </a:p>
          <a:p>
            <a:r>
              <a:rPr lang="en-US" dirty="0"/>
              <a:t>                   </a:t>
            </a:r>
            <a:r>
              <a:rPr lang="en-US" dirty="0">
                <a:solidFill>
                  <a:srgbClr val="00B050"/>
                </a:solidFill>
              </a:rPr>
              <a:t>   EDUCATION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-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Greece: </a:t>
            </a:r>
            <a:r>
              <a:rPr lang="en-US" dirty="0">
                <a:solidFill>
                  <a:schemeClr val="tx1"/>
                </a:solidFill>
              </a:rPr>
              <a:t>Foreign Languages, Translation-Interpreting [EN-FR]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b="1" dirty="0">
                <a:solidFill>
                  <a:schemeClr val="tx1"/>
                </a:solidFill>
              </a:rPr>
              <a:t>UK: </a:t>
            </a:r>
            <a: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Linguistic and International Studies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000" b="1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Italy: </a:t>
            </a:r>
            <a: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Dept. of Humanities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sz="2000" b="1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Greece:</a:t>
            </a:r>
            <a:r>
              <a:rPr lang="en-US" sz="2000" dirty="0">
                <a:solidFill>
                  <a:schemeClr val="tx1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Theory &amp; Teaching of Translation &amp; Interpreting [EN-FR-IT]</a:t>
            </a:r>
            <a:endParaRPr lang="en-GB" sz="2000" dirty="0">
              <a:solidFill>
                <a:schemeClr val="tx1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b="1" dirty="0">
                <a:solidFill>
                  <a:schemeClr val="tx1"/>
                </a:solidFill>
              </a:rPr>
              <a:t>PhD: </a:t>
            </a:r>
            <a:r>
              <a:rPr lang="en-US" i="1" dirty="0">
                <a:solidFill>
                  <a:schemeClr val="tx1"/>
                </a:solidFill>
              </a:rPr>
              <a:t>English as a Professional Lingua Franca and Intercultural  Communication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72D6B4-7DD4-4F85-9D13-132F6AA25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73097" y="2120900"/>
            <a:ext cx="5182583" cy="374819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</a:rPr>
              <a:t>          </a:t>
            </a:r>
            <a:r>
              <a:rPr lang="en-US" sz="1800" dirty="0">
                <a:solidFill>
                  <a:srgbClr val="00B050"/>
                </a:solidFill>
              </a:rPr>
              <a:t>PROFESSIONAL BACKGROUND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</a:rPr>
              <a:t>- </a:t>
            </a:r>
            <a:r>
              <a:rPr lang="en-US" sz="1800" b="1" dirty="0">
                <a:solidFill>
                  <a:schemeClr val="tx1"/>
                </a:solidFill>
              </a:rPr>
              <a:t>Hellenic Mediterranean University: </a:t>
            </a:r>
            <a:r>
              <a:rPr lang="en-US" sz="1800" dirty="0">
                <a:solidFill>
                  <a:schemeClr val="tx1"/>
                </a:solidFill>
              </a:rPr>
              <a:t>Business English, English Terminology, English for Tourism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</a:rPr>
              <a:t>- </a:t>
            </a:r>
            <a:r>
              <a:rPr lang="en-US" sz="1800" b="1" dirty="0">
                <a:solidFill>
                  <a:schemeClr val="tx1"/>
                </a:solidFill>
              </a:rPr>
              <a:t>English Oral Examiner</a:t>
            </a:r>
            <a:r>
              <a:rPr lang="en-US" sz="1800" dirty="0">
                <a:solidFill>
                  <a:schemeClr val="tx1"/>
                </a:solidFill>
              </a:rPr>
              <a:t>: Cambridge, Michigan, etc.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chemeClr val="tx1"/>
              </a:solidFill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1800" b="1" dirty="0">
                <a:solidFill>
                  <a:schemeClr val="tx1"/>
                </a:solidFill>
              </a:rPr>
              <a:t> European Projects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US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</a:rPr>
              <a:t>- </a:t>
            </a:r>
            <a:r>
              <a:rPr lang="en-US" sz="1800" b="1" dirty="0">
                <a:solidFill>
                  <a:schemeClr val="tx1"/>
                </a:solidFill>
              </a:rPr>
              <a:t>Accredited Translator </a:t>
            </a:r>
            <a:r>
              <a:rPr lang="en-US" sz="1800" dirty="0">
                <a:solidFill>
                  <a:schemeClr val="tx1"/>
                </a:solidFill>
              </a:rPr>
              <a:t>[GR-EN-FR-IT]</a:t>
            </a:r>
            <a:endParaRPr lang="en-GB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211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E4109-1419-4123-B867-AF4A3D49D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</a:t>
            </a:r>
            <a:r>
              <a:rPr lang="en-US" dirty="0">
                <a:solidFill>
                  <a:srgbClr val="0070C0"/>
                </a:solidFill>
              </a:rPr>
              <a:t>a. Power Distance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27B47-E3DD-4C97-91E2-2ADA43989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 </a:t>
            </a:r>
            <a:r>
              <a:rPr lang="en-GB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Low Power Distance</a:t>
            </a: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USA 40%, 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AUSTRIA, Germany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B0BF6-D577-418B-B728-44B91A33A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3429000"/>
            <a:ext cx="4639736" cy="244009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- ‘Open-door’ policy</a:t>
            </a:r>
          </a:p>
          <a:p>
            <a:endParaRPr lang="en-US" sz="2400" dirty="0">
              <a:solidFill>
                <a:srgbClr val="7030A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7030A0"/>
                </a:solidFill>
              </a:rPr>
              <a:t>- Low hierarchy model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7030A0"/>
                </a:solidFill>
              </a:rPr>
              <a:t>    in society &amp; business</a:t>
            </a:r>
            <a:endParaRPr lang="en-GB" sz="2400" dirty="0">
              <a:solidFill>
                <a:srgbClr val="7030A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6DBA6C-A7E7-4745-8731-E7CBEC7A7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5943" y="2057399"/>
            <a:ext cx="5030293" cy="900873"/>
          </a:xfrm>
        </p:spPr>
        <p:txBody>
          <a:bodyPr>
            <a:normAutofit fontScale="85000" lnSpcReduction="10000"/>
          </a:bodyPr>
          <a:lstStyle/>
          <a:p>
            <a:r>
              <a:rPr lang="en-GB" sz="1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          </a:t>
            </a:r>
            <a:r>
              <a:rPr lang="en-GB" sz="18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high</a:t>
            </a:r>
            <a:r>
              <a:rPr lang="en-GB" sz="1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Power Distance </a:t>
            </a: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CHINA, ARAB COUNTRIES, MEXICO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GB" sz="1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Greece 60%</a:t>
            </a:r>
            <a:endParaRPr lang="en-GB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C2AC74-5747-4A23-A5F7-C6CE9F415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5944" y="3278311"/>
            <a:ext cx="4639736" cy="259078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7030A0"/>
                </a:solidFill>
              </a:rPr>
              <a:t>- Superiors/Elders taking full responsibly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7030A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7030A0"/>
                </a:solidFill>
              </a:rPr>
              <a:t>- Strong hierarchy model in society &amp; business</a:t>
            </a:r>
            <a:endParaRPr lang="en-GB" sz="2400" dirty="0">
              <a:solidFill>
                <a:srgbClr val="7030A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C3E5DD0-6C9E-423C-B285-21CC90EBD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667" y="2147749"/>
            <a:ext cx="184785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363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59CCA-8C3F-4DFF-B1EC-495A9B02B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b. Individualism vs Collectivism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4E6FD-8CCA-4E9A-9E6C-4A8762C94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5406" y="2057399"/>
            <a:ext cx="3476897" cy="1220912"/>
          </a:xfrm>
        </p:spPr>
        <p:txBody>
          <a:bodyPr>
            <a:normAutofit fontScale="70000" lnSpcReduction="20000"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INdividualisM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700" b="1" i="0" dirty="0">
                <a:solidFill>
                  <a:srgbClr val="202124"/>
                </a:solidFill>
                <a:effectLst/>
              </a:rPr>
              <a:t>USA 91%</a:t>
            </a:r>
            <a:r>
              <a:rPr lang="en-US" sz="2700" i="0" dirty="0">
                <a:solidFill>
                  <a:srgbClr val="202124"/>
                </a:solidFill>
                <a:effectLst/>
              </a:rPr>
              <a:t>,</a:t>
            </a:r>
            <a:r>
              <a:rPr lang="en-US" sz="2700" b="1" i="0" dirty="0">
                <a:solidFill>
                  <a:srgbClr val="202124"/>
                </a:solidFill>
                <a:effectLst/>
              </a:rPr>
              <a:t>  </a:t>
            </a:r>
            <a:r>
              <a:rPr lang="en-US" sz="2700" b="0" i="0" dirty="0">
                <a:solidFill>
                  <a:srgbClr val="202124"/>
                </a:solidFill>
                <a:effectLst/>
              </a:rPr>
              <a:t>Germany, Ireland,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700" b="0" i="0" dirty="0">
                <a:solidFill>
                  <a:srgbClr val="202124"/>
                </a:solidFill>
                <a:effectLst/>
              </a:rPr>
              <a:t>S. Africa, Australia</a:t>
            </a:r>
            <a:endParaRPr lang="en-GB" sz="27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F8883-642F-42B6-9E5E-055190556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3278312"/>
            <a:ext cx="2968693" cy="259078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- “I”</a:t>
            </a:r>
          </a:p>
          <a:p>
            <a:r>
              <a:rPr lang="en-US" sz="2400" dirty="0">
                <a:solidFill>
                  <a:srgbClr val="7030A0"/>
                </a:solidFill>
              </a:rPr>
              <a:t>- Merit</a:t>
            </a:r>
            <a:endParaRPr lang="en-GB" sz="2400" dirty="0">
              <a:solidFill>
                <a:srgbClr val="7030A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029221-5778-4BE3-A6AD-8031D603DA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5944" y="2057399"/>
            <a:ext cx="4639736" cy="1220912"/>
          </a:xfrm>
        </p:spPr>
        <p:txBody>
          <a:bodyPr>
            <a:normAutofit fontScale="70000" lnSpcReduction="20000"/>
          </a:bodyPr>
          <a:lstStyle/>
          <a:p>
            <a:r>
              <a:rPr lang="en-US" sz="27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</a:rPr>
              <a:t>Collectivism</a:t>
            </a:r>
            <a:r>
              <a:rPr lang="en-US" sz="24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700" b="0" i="0" dirty="0">
                <a:solidFill>
                  <a:srgbClr val="202124"/>
                </a:solidFill>
                <a:effectLst/>
              </a:rPr>
              <a:t>    China, Korea, Taiwan, Venezuela,   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700" dirty="0">
                <a:solidFill>
                  <a:srgbClr val="202124"/>
                </a:solidFill>
              </a:rPr>
              <a:t>         </a:t>
            </a:r>
            <a:r>
              <a:rPr lang="en-GB" sz="2700" b="0" i="0" dirty="0">
                <a:solidFill>
                  <a:srgbClr val="202124"/>
                </a:solidFill>
                <a:effectLst/>
              </a:rPr>
              <a:t>Argentina, Brazil, </a:t>
            </a:r>
            <a:r>
              <a:rPr lang="en-GB" sz="2700" b="1" i="0" dirty="0">
                <a:solidFill>
                  <a:srgbClr val="202124"/>
                </a:solidFill>
                <a:effectLst/>
              </a:rPr>
              <a:t>GREECE 35%</a:t>
            </a:r>
            <a:endParaRPr lang="en-GB" sz="27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CB47EE-D79A-4BEE-953A-E6D9FDFC3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04216" y="3298518"/>
            <a:ext cx="4021850" cy="259078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- “We”</a:t>
            </a:r>
          </a:p>
          <a:p>
            <a:r>
              <a:rPr lang="en-US" sz="2400" dirty="0">
                <a:solidFill>
                  <a:srgbClr val="7030A0"/>
                </a:solidFill>
              </a:rPr>
              <a:t>- Trustworthy &amp; Long-lasting  relationships</a:t>
            </a:r>
            <a:endParaRPr lang="en-GB" sz="2400" dirty="0">
              <a:solidFill>
                <a:srgbClr val="7030A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044CAC-9E5A-4709-9B68-110A8D220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669" y="2057399"/>
            <a:ext cx="162877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327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0643A-2BA8-4A27-B9FE-6F2CD9C1F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</a:t>
            </a:r>
            <a:r>
              <a:rPr lang="en-GB" dirty="0">
                <a:solidFill>
                  <a:srgbClr val="00B050"/>
                </a:solidFill>
                <a:ea typeface="Calibri" panose="020F0502020204030204" pitchFamily="34" charset="0"/>
              </a:rPr>
              <a:t>c</a:t>
            </a:r>
            <a:r>
              <a:rPr lang="en-GB" dirty="0">
                <a:solidFill>
                  <a:srgbClr val="00B050"/>
                </a:solidFill>
                <a:effectLst/>
                <a:ea typeface="Calibri" panose="020F0502020204030204" pitchFamily="34" charset="0"/>
              </a:rPr>
              <a:t>. Masculinity vs Femininity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09D44B-A848-4CB6-9FC5-D515D50B1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6320" y="2057400"/>
            <a:ext cx="3855276" cy="1246238"/>
          </a:xfrm>
        </p:spPr>
        <p:txBody>
          <a:bodyPr>
            <a:normAutofit fontScale="92500" lnSpcReduction="20000"/>
          </a:bodyPr>
          <a:lstStyle/>
          <a:p>
            <a:r>
              <a:rPr lang="en-US" sz="1700" dirty="0"/>
              <a:t>                   </a:t>
            </a:r>
            <a:r>
              <a:rPr lang="en-US" sz="1800" b="1" dirty="0">
                <a:solidFill>
                  <a:srgbClr val="00B050"/>
                </a:solidFill>
              </a:rPr>
              <a:t>Masculinity </a:t>
            </a:r>
          </a:p>
          <a:p>
            <a:r>
              <a:rPr lang="en-US" dirty="0"/>
              <a:t>  JAPAN, AUSTRIA, </a:t>
            </a:r>
            <a:r>
              <a:rPr lang="en-US" b="1" dirty="0"/>
              <a:t>USA 62%</a:t>
            </a:r>
            <a:r>
              <a:rPr lang="en-US" dirty="0"/>
              <a:t>,</a:t>
            </a:r>
          </a:p>
          <a:p>
            <a:r>
              <a:rPr lang="en-US" dirty="0"/>
              <a:t> ITALY, </a:t>
            </a:r>
            <a:r>
              <a:rPr lang="en-US" b="1" dirty="0"/>
              <a:t>Greece 57%</a:t>
            </a:r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B15ED6-3FCD-4D39-8D5A-C63DFAD87E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3303638"/>
            <a:ext cx="4639736" cy="2802193"/>
          </a:xfrm>
        </p:spPr>
        <p:txBody>
          <a:bodyPr>
            <a:normAutofit lnSpcReduction="10000"/>
          </a:bodyPr>
          <a:lstStyle/>
          <a:p>
            <a:r>
              <a:rPr lang="en-GB" sz="2000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</a:t>
            </a:r>
            <a:r>
              <a:rPr lang="en-GB" sz="2000" dirty="0">
                <a:solidFill>
                  <a:srgbClr val="CC66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n-GB" sz="2000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ompetitiveness, assertiveness</a:t>
            </a:r>
          </a:p>
          <a:p>
            <a:r>
              <a:rPr lang="en-GB" sz="2000" dirty="0">
                <a:solidFill>
                  <a:srgbClr val="CC66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 H</a:t>
            </a:r>
            <a:r>
              <a:rPr lang="en-GB" sz="2000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eroism</a:t>
            </a:r>
          </a:p>
          <a:p>
            <a:r>
              <a:rPr lang="en-GB" sz="2000" dirty="0">
                <a:solidFill>
                  <a:srgbClr val="CC66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 A</a:t>
            </a:r>
            <a:r>
              <a:rPr lang="en-GB" sz="2000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chievement,  material reward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CC6600"/>
                </a:solidFill>
                <a:latin typeface="Arial" panose="020B0604020202020204" pitchFamily="34" charset="0"/>
              </a:rPr>
              <a:t> - </a:t>
            </a:r>
            <a:r>
              <a:rPr lang="en-GB" sz="2000" b="1" dirty="0">
                <a:solidFill>
                  <a:srgbClr val="CC6600"/>
                </a:solidFill>
                <a:latin typeface="Arial" panose="020B0604020202020204" pitchFamily="34" charset="0"/>
              </a:rPr>
              <a:t>W</a:t>
            </a:r>
            <a:r>
              <a:rPr lang="en-GB" sz="2000" b="1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anting to be the best</a:t>
            </a:r>
          </a:p>
          <a:p>
            <a:pPr marL="0" indent="0">
              <a:buNone/>
            </a:pPr>
            <a:r>
              <a:rPr lang="en-GB" sz="1800" b="1" i="1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</a:t>
            </a:r>
          </a:p>
          <a:p>
            <a:pPr marL="0" indent="0">
              <a:buNone/>
            </a:pPr>
            <a:r>
              <a:rPr lang="en-GB" sz="1800" i="1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 </a:t>
            </a:r>
            <a:r>
              <a:rPr lang="en-GB" sz="1800" i="1" dirty="0">
                <a:solidFill>
                  <a:srgbClr val="CC66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“</a:t>
            </a:r>
            <a:r>
              <a:rPr lang="en-GB" sz="1800" i="1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Strive to be the best you can be’’</a:t>
            </a:r>
            <a:endParaRPr lang="en-GB" i="1" dirty="0">
              <a:solidFill>
                <a:srgbClr val="CC66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1CAE30-6CCF-483F-89B5-2DE03ED3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51216" y="1978495"/>
            <a:ext cx="4639736" cy="1084007"/>
          </a:xfrm>
        </p:spPr>
        <p:txBody>
          <a:bodyPr>
            <a:noAutofit/>
          </a:bodyPr>
          <a:lstStyle/>
          <a:p>
            <a:r>
              <a:rPr lang="en-US" sz="1700" dirty="0"/>
              <a:t>                           </a:t>
            </a:r>
            <a:r>
              <a:rPr lang="en-US" sz="1800" b="1" dirty="0">
                <a:solidFill>
                  <a:srgbClr val="00B050"/>
                </a:solidFill>
              </a:rPr>
              <a:t>Femininity </a:t>
            </a:r>
          </a:p>
          <a:p>
            <a:r>
              <a:rPr lang="en-US" sz="1700" b="1" dirty="0"/>
              <a:t>Denmark 16%, </a:t>
            </a:r>
            <a:r>
              <a:rPr lang="en-US" sz="1700" dirty="0"/>
              <a:t>SWEDEN, NORWAY, </a:t>
            </a:r>
            <a:r>
              <a:rPr lang="en-US" sz="1700" dirty="0" err="1"/>
              <a:t>norway</a:t>
            </a:r>
            <a:endParaRPr lang="en-GB" sz="17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164195-438B-4331-89B9-8BC5264DD8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51216" y="3303639"/>
            <a:ext cx="4204464" cy="2802193"/>
          </a:xfrm>
        </p:spPr>
        <p:txBody>
          <a:bodyPr>
            <a:normAutofit lnSpcReduction="10000"/>
          </a:bodyPr>
          <a:lstStyle/>
          <a:p>
            <a:r>
              <a:rPr lang="en-GB" sz="2000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Cooperation</a:t>
            </a:r>
          </a:p>
          <a:p>
            <a:r>
              <a:rPr lang="en-GB" sz="2000" dirty="0">
                <a:solidFill>
                  <a:srgbClr val="CC66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 Qu</a:t>
            </a:r>
            <a:r>
              <a:rPr lang="en-GB" sz="2000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ality of life &amp; Work </a:t>
            </a:r>
            <a:r>
              <a:rPr lang="en-GB" sz="200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life balance </a:t>
            </a:r>
            <a:endParaRPr lang="en-GB" sz="2000" dirty="0">
              <a:solidFill>
                <a:srgbClr val="CC66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GB" sz="2000" dirty="0">
                <a:solidFill>
                  <a:srgbClr val="CC66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 C</a:t>
            </a:r>
            <a:r>
              <a:rPr lang="en-GB" sz="2000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aring for the weak</a:t>
            </a:r>
          </a:p>
          <a:p>
            <a:pPr marL="0" indent="0">
              <a:buNone/>
            </a:pPr>
            <a:r>
              <a:rPr lang="en-GB" sz="2000" b="1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2000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</a:t>
            </a:r>
            <a:r>
              <a:rPr lang="en-GB" sz="2000" b="1" dirty="0">
                <a:solidFill>
                  <a:srgbClr val="CC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Liking what you do</a:t>
            </a:r>
            <a:endParaRPr lang="en-GB" sz="2000" dirty="0">
              <a:solidFill>
                <a:srgbClr val="CC66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C3418C-9BB3-425A-B499-2D7E63005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106" y="2232410"/>
            <a:ext cx="175260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09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88A6B-19DA-4D9D-B2F3-C84EE31A6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     </a:t>
            </a:r>
            <a:r>
              <a:rPr lang="en-US" sz="4500" dirty="0">
                <a:solidFill>
                  <a:srgbClr val="00B050"/>
                </a:solidFill>
              </a:rPr>
              <a:t>d. Uncertainty Avoidance</a:t>
            </a:r>
            <a:endParaRPr lang="en-GB" sz="4500" dirty="0">
              <a:solidFill>
                <a:srgbClr val="00B05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CC9B98-C49D-40C7-8FD9-77C7FF851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2057399"/>
            <a:ext cx="4639736" cy="90087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       </a:t>
            </a:r>
            <a:r>
              <a:rPr lang="en-US" sz="2100" b="1" dirty="0">
                <a:solidFill>
                  <a:srgbClr val="00B050"/>
                </a:solidFill>
              </a:rPr>
              <a:t>low uncertainty avoidance </a:t>
            </a:r>
          </a:p>
          <a:p>
            <a:r>
              <a:rPr lang="en-US" dirty="0"/>
              <a:t>DENMARK, SINGAPORE, SWEDEN, </a:t>
            </a:r>
            <a:r>
              <a:rPr lang="en-US" b="1" dirty="0"/>
              <a:t>USA 46%</a:t>
            </a:r>
            <a:endParaRPr lang="en-GB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F10B62-DB1B-4011-B9A6-9E72B8312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3428999"/>
            <a:ext cx="4639736" cy="2440095"/>
          </a:xfrm>
        </p:spPr>
        <p:txBody>
          <a:bodyPr/>
          <a:lstStyle/>
          <a:p>
            <a:r>
              <a:rPr lang="en-US" sz="2000" dirty="0">
                <a:solidFill>
                  <a:srgbClr val="CC6600"/>
                </a:solidFill>
                <a:latin typeface="Arial" panose="020B0604020202020204" pitchFamily="34" charset="0"/>
              </a:rPr>
              <a:t>- Easily undertake risks</a:t>
            </a:r>
          </a:p>
          <a:p>
            <a:r>
              <a:rPr lang="en-US" sz="2000" dirty="0">
                <a:solidFill>
                  <a:srgbClr val="CC6600"/>
                </a:solidFill>
                <a:latin typeface="Arial" panose="020B0604020202020204" pitchFamily="34" charset="0"/>
              </a:rPr>
              <a:t>- Accept innovative ideas, products</a:t>
            </a:r>
            <a:endParaRPr lang="en-GB" sz="2000" dirty="0">
              <a:solidFill>
                <a:srgbClr val="CC66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CE389-AF69-4C58-8E2C-A2D5285AE0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900872"/>
          </a:xfrm>
        </p:spPr>
        <p:txBody>
          <a:bodyPr>
            <a:normAutofit fontScale="85000" lnSpcReduction="10000"/>
          </a:bodyPr>
          <a:lstStyle/>
          <a:p>
            <a:r>
              <a:rPr lang="en-US" sz="1800" b="1" dirty="0">
                <a:solidFill>
                  <a:srgbClr val="00B050"/>
                </a:solidFill>
              </a:rPr>
              <a:t>            </a:t>
            </a:r>
            <a:r>
              <a:rPr lang="en-US" sz="2100" b="1" dirty="0">
                <a:solidFill>
                  <a:srgbClr val="00B050"/>
                </a:solidFill>
              </a:rPr>
              <a:t>High uncertainty avoidance  </a:t>
            </a:r>
          </a:p>
          <a:p>
            <a:r>
              <a:rPr lang="en-US" dirty="0"/>
              <a:t>        </a:t>
            </a:r>
            <a:r>
              <a:rPr lang="en-US" b="1" dirty="0"/>
              <a:t>Greece 100%</a:t>
            </a:r>
            <a:r>
              <a:rPr lang="en-US" dirty="0"/>
              <a:t>, japan, France, Israel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42CC3-AA4C-4A08-BB52-25A1EDEA07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24317" y="3413462"/>
            <a:ext cx="4639736" cy="2440095"/>
          </a:xfrm>
        </p:spPr>
        <p:txBody>
          <a:bodyPr/>
          <a:lstStyle/>
          <a:p>
            <a:r>
              <a:rPr lang="en-US" sz="2000" dirty="0">
                <a:solidFill>
                  <a:srgbClr val="CC6600"/>
                </a:solidFill>
                <a:latin typeface="Arial" panose="020B0604020202020204" pitchFamily="34" charset="0"/>
              </a:rPr>
              <a:t>- Avoid risks</a:t>
            </a:r>
          </a:p>
          <a:p>
            <a:r>
              <a:rPr lang="en-US" sz="2000" dirty="0">
                <a:solidFill>
                  <a:srgbClr val="CC6600"/>
                </a:solidFill>
                <a:latin typeface="Arial" panose="020B0604020202020204" pitchFamily="34" charset="0"/>
              </a:rPr>
              <a:t>- Standardize bureaucratic procedures </a:t>
            </a:r>
          </a:p>
          <a:p>
            <a:r>
              <a:rPr lang="en-US" sz="2000" dirty="0">
                <a:solidFill>
                  <a:srgbClr val="CC6600"/>
                </a:solidFill>
                <a:latin typeface="Arial" panose="020B0604020202020204" pitchFamily="34" charset="0"/>
              </a:rPr>
              <a:t>- A plethora of rules and laws</a:t>
            </a:r>
            <a:endParaRPr lang="en-GB" sz="2000" dirty="0">
              <a:solidFill>
                <a:srgbClr val="CC660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EF10A5-0C1A-4E57-A678-974A859B0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475" y="2158892"/>
            <a:ext cx="15430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89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54F93-D328-4FFD-B761-B689B2AF5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</a:t>
            </a:r>
            <a:r>
              <a:rPr lang="en-US" dirty="0">
                <a:solidFill>
                  <a:srgbClr val="FF0000"/>
                </a:solidFill>
              </a:rPr>
              <a:t>e. Term Orientation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41621-E702-4A53-8E77-BD3727137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4744" y="2057400"/>
            <a:ext cx="4639736" cy="1220911"/>
          </a:xfrm>
        </p:spPr>
        <p:txBody>
          <a:bodyPr>
            <a:normAutofit fontScale="47500" lnSpcReduction="2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                          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Short term orientation</a:t>
            </a:r>
          </a:p>
          <a:p>
            <a:r>
              <a:rPr lang="en-GB" sz="3600" dirty="0"/>
              <a:t>Israel, </a:t>
            </a:r>
            <a:r>
              <a:rPr lang="en-GB" sz="3600" b="1" dirty="0" err="1"/>
              <a:t>UsA</a:t>
            </a:r>
            <a:r>
              <a:rPr lang="en-GB" sz="3600" b="1" dirty="0"/>
              <a:t> 26%</a:t>
            </a:r>
            <a:r>
              <a:rPr lang="en-GB" sz="3600" dirty="0"/>
              <a:t>, Australia, Mexico, Egypt, </a:t>
            </a:r>
            <a:r>
              <a:rPr lang="en-GB" sz="3600" b="1" dirty="0"/>
              <a:t>Greece 45%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B678B-1325-4982-AFFB-6E3785826E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4744" y="3582586"/>
            <a:ext cx="4639736" cy="2289404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- National pride</a:t>
            </a:r>
            <a:r>
              <a:rPr lang="en-GB" dirty="0">
                <a:solidFill>
                  <a:srgbClr val="C00000"/>
                </a:solidFill>
              </a:rPr>
              <a:t> &amp; Respect for Tradition</a:t>
            </a:r>
          </a:p>
          <a:p>
            <a:r>
              <a:rPr lang="en-GB" dirty="0">
                <a:solidFill>
                  <a:srgbClr val="C00000"/>
                </a:solidFill>
              </a:rPr>
              <a:t>- “Good” vs “Evil” -&gt; clear distinction</a:t>
            </a:r>
          </a:p>
          <a:p>
            <a:r>
              <a:rPr lang="en-GB" dirty="0">
                <a:solidFill>
                  <a:srgbClr val="C00000"/>
                </a:solidFill>
              </a:rPr>
              <a:t>- Little savings</a:t>
            </a:r>
          </a:p>
          <a:p>
            <a:r>
              <a:rPr lang="en-GB" dirty="0">
                <a:solidFill>
                  <a:srgbClr val="C00000"/>
                </a:solidFill>
              </a:rPr>
              <a:t>- Quarterly reports </a:t>
            </a:r>
          </a:p>
          <a:p>
            <a:r>
              <a:rPr lang="en-GB" dirty="0">
                <a:solidFill>
                  <a:srgbClr val="C00000"/>
                </a:solidFill>
              </a:rPr>
              <a:t>- Shares &amp; mutual funds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B650B9-BA6E-4EFD-9684-49B8EDE0E8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1220910"/>
          </a:xfrm>
        </p:spPr>
        <p:txBody>
          <a:bodyPr>
            <a:normAutofit fontScale="47500" lnSpcReduction="20000"/>
          </a:bodyPr>
          <a:lstStyle/>
          <a:p>
            <a:r>
              <a:rPr lang="en-US" dirty="0"/>
              <a:t>                                 </a:t>
            </a:r>
            <a:r>
              <a:rPr lang="en-US" sz="5000" dirty="0">
                <a:solidFill>
                  <a:srgbClr val="C00000"/>
                </a:solidFill>
              </a:rPr>
              <a:t>Long term orientation</a:t>
            </a:r>
          </a:p>
          <a:p>
            <a:r>
              <a:rPr lang="en-GB" sz="3600" dirty="0"/>
              <a:t>           Japan, </a:t>
            </a:r>
            <a:r>
              <a:rPr lang="en-GB" sz="3600" dirty="0">
                <a:effectLst/>
                <a:ea typeface="Times New Roman" panose="02020603050405020304" pitchFamily="18" charset="0"/>
              </a:rPr>
              <a:t>China, Germany, Russia, </a:t>
            </a:r>
            <a:r>
              <a:rPr lang="en-GB" sz="3600" dirty="0">
                <a:ea typeface="Times New Roman" panose="02020603050405020304" pitchFamily="18" charset="0"/>
              </a:rPr>
              <a:t>                               	</a:t>
            </a:r>
            <a:r>
              <a:rPr lang="en-GB" sz="3600" dirty="0">
                <a:effectLst/>
                <a:ea typeface="Times New Roman" panose="02020603050405020304" pitchFamily="18" charset="0"/>
              </a:rPr>
              <a:t>Netherlands, France</a:t>
            </a:r>
            <a:endParaRPr lang="en-GB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487FA1-3B8D-4FB4-8C3D-E1E93ABA19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86461" y="3579691"/>
            <a:ext cx="4639736" cy="2289404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- Future rewards with perseverance</a:t>
            </a:r>
          </a:p>
          <a:p>
            <a:r>
              <a:rPr lang="en-US" dirty="0">
                <a:solidFill>
                  <a:srgbClr val="C00000"/>
                </a:solidFill>
              </a:rPr>
              <a:t>- “Good” vs “Evil” -&gt; relative</a:t>
            </a:r>
          </a:p>
          <a:p>
            <a:r>
              <a:rPr lang="en-US" dirty="0">
                <a:solidFill>
                  <a:srgbClr val="C00000"/>
                </a:solidFill>
              </a:rPr>
              <a:t>- Savings &amp; funds for investments</a:t>
            </a:r>
          </a:p>
          <a:p>
            <a:r>
              <a:rPr lang="en-US" dirty="0">
                <a:solidFill>
                  <a:srgbClr val="C00000"/>
                </a:solidFill>
              </a:rPr>
              <a:t>- Long term profits</a:t>
            </a:r>
          </a:p>
          <a:p>
            <a:r>
              <a:rPr lang="en-US" dirty="0">
                <a:solidFill>
                  <a:srgbClr val="C00000"/>
                </a:solidFill>
              </a:rPr>
              <a:t>- Family businesses, Real Estate</a:t>
            </a:r>
            <a:endParaRPr lang="en-GB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DABBD1-3AF0-4103-BC4A-CDC6F9D9D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480" y="2744895"/>
            <a:ext cx="15240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883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01BE7-72AB-4CE6-8FF2-9DAB938A3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dirty="0">
                <a:solidFill>
                  <a:srgbClr val="FF0000"/>
                </a:solidFill>
              </a:rPr>
              <a:t>f. Restraint vs Indulgence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6330B-E9E9-4237-B92D-42E3A00D1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7280" y="2057399"/>
            <a:ext cx="3314922" cy="124509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                     </a:t>
            </a:r>
            <a:r>
              <a:rPr lang="en-US" sz="2400" b="1" dirty="0">
                <a:solidFill>
                  <a:srgbClr val="C00000"/>
                </a:solidFill>
              </a:rPr>
              <a:t>Indulgence </a:t>
            </a:r>
          </a:p>
          <a:p>
            <a:r>
              <a:rPr lang="en-US" dirty="0"/>
              <a:t>Australia, Canada, </a:t>
            </a:r>
            <a:r>
              <a:rPr lang="en-US" b="1" dirty="0"/>
              <a:t>USA 68%</a:t>
            </a:r>
            <a:r>
              <a:rPr lang="en-US" dirty="0"/>
              <a:t>,</a:t>
            </a:r>
            <a:r>
              <a:rPr lang="en-US" b="1" dirty="0"/>
              <a:t> </a:t>
            </a:r>
          </a:p>
          <a:p>
            <a:r>
              <a:rPr lang="en-US" dirty="0" err="1"/>
              <a:t>argentina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2C9F5C-ADC2-407A-8524-0EDA97030F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3429000"/>
            <a:ext cx="4639736" cy="244009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- Personal life Control</a:t>
            </a:r>
          </a:p>
          <a:p>
            <a:r>
              <a:rPr lang="en-US" dirty="0">
                <a:solidFill>
                  <a:srgbClr val="C00000"/>
                </a:solidFill>
              </a:rPr>
              <a:t>- Fulfil personal Desires</a:t>
            </a:r>
          </a:p>
          <a:p>
            <a:r>
              <a:rPr lang="en-US" dirty="0">
                <a:solidFill>
                  <a:srgbClr val="C00000"/>
                </a:solidFill>
              </a:rPr>
              <a:t>- Feel Healthier &amp; Happier</a:t>
            </a:r>
          </a:p>
          <a:p>
            <a:endParaRPr lang="en-US" dirty="0"/>
          </a:p>
          <a:p>
            <a:r>
              <a:rPr lang="en-US" dirty="0"/>
              <a:t>                                             </a:t>
            </a:r>
            <a:r>
              <a:rPr lang="en-US" b="1" dirty="0">
                <a:solidFill>
                  <a:schemeClr val="tx1"/>
                </a:solidFill>
              </a:rPr>
              <a:t>GREECE: 50%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836A71-EEAF-4894-B9B0-D1A7EC64BB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5944" y="2057399"/>
            <a:ext cx="4639736" cy="1025013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                          RESTRAINT </a:t>
            </a:r>
          </a:p>
          <a:p>
            <a:r>
              <a:rPr lang="en-US" dirty="0"/>
              <a:t>eastern Europe, Russia, Asian countries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3E6777-19B0-4EBB-A514-97E47370C5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5944" y="3428999"/>
            <a:ext cx="4639736" cy="244009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- Strict social norms</a:t>
            </a:r>
          </a:p>
          <a:p>
            <a:r>
              <a:rPr lang="en-US" dirty="0">
                <a:solidFill>
                  <a:srgbClr val="C00000"/>
                </a:solidFill>
              </a:rPr>
              <a:t>- Less personal life control </a:t>
            </a:r>
          </a:p>
          <a:p>
            <a:r>
              <a:rPr lang="en-US" dirty="0">
                <a:solidFill>
                  <a:srgbClr val="C00000"/>
                </a:solidFill>
              </a:rPr>
              <a:t>- Feel less Healthy &amp; Happy </a:t>
            </a:r>
            <a:endParaRPr lang="en-GB" dirty="0">
              <a:solidFill>
                <a:srgbClr val="C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E88A49-1DEC-4B0B-B903-54AD562FF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861" y="2070621"/>
            <a:ext cx="214312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10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510C9-8668-429E-AC4A-B23FD797D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</a:t>
            </a:r>
            <a:r>
              <a:rPr lang="en-US" dirty="0">
                <a:solidFill>
                  <a:srgbClr val="7030A0"/>
                </a:solidFill>
              </a:rPr>
              <a:t>AME</a:t>
            </a:r>
            <a:r>
              <a:rPr lang="en-US" dirty="0"/>
              <a:t>                      </a:t>
            </a:r>
            <a:r>
              <a:rPr lang="en-US" dirty="0">
                <a:solidFill>
                  <a:srgbClr val="0070C0"/>
                </a:solidFill>
              </a:rPr>
              <a:t>GR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B73B6-CB0D-41F8-B91A-BA0FAF7CAF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500" dirty="0">
                <a:solidFill>
                  <a:srgbClr val="7030A0"/>
                </a:solidFill>
              </a:rPr>
              <a:t>- 1,000.50 dollars</a:t>
            </a:r>
          </a:p>
          <a:p>
            <a:pPr algn="just"/>
            <a:r>
              <a:rPr lang="en-US" sz="2500" dirty="0">
                <a:solidFill>
                  <a:srgbClr val="7030A0"/>
                </a:solidFill>
              </a:rPr>
              <a:t>-  ?</a:t>
            </a:r>
          </a:p>
          <a:p>
            <a:pPr algn="just"/>
            <a:r>
              <a:rPr lang="en-US" sz="2500" dirty="0">
                <a:solidFill>
                  <a:srgbClr val="7030A0"/>
                </a:solidFill>
              </a:rPr>
              <a:t>-  ;</a:t>
            </a:r>
          </a:p>
          <a:p>
            <a:pPr algn="just"/>
            <a:r>
              <a:rPr lang="en-US" sz="2500" dirty="0">
                <a:solidFill>
                  <a:srgbClr val="7030A0"/>
                </a:solidFill>
              </a:rPr>
              <a:t>- </a:t>
            </a:r>
            <a:r>
              <a:rPr lang="en-GB" sz="2500" dirty="0">
                <a:solidFill>
                  <a:srgbClr val="7030A0"/>
                </a:solidFill>
              </a:rPr>
              <a:t>"</a:t>
            </a:r>
            <a:r>
              <a:rPr lang="en-US" sz="2500" dirty="0">
                <a:solidFill>
                  <a:srgbClr val="7030A0"/>
                </a:solidFill>
              </a:rPr>
              <a:t>…….</a:t>
            </a:r>
            <a:r>
              <a:rPr lang="en-GB" sz="2500" dirty="0">
                <a:solidFill>
                  <a:srgbClr val="7030A0"/>
                </a:solidFill>
              </a:rPr>
              <a:t>"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5535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35535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algn="just"/>
            <a:r>
              <a:rPr lang="el-GR" sz="2500" dirty="0">
                <a:solidFill>
                  <a:srgbClr val="7030A0"/>
                </a:solidFill>
              </a:rPr>
              <a:t>- </a:t>
            </a:r>
            <a:r>
              <a:rPr lang="en-US" sz="2500" dirty="0">
                <a:solidFill>
                  <a:srgbClr val="7030A0"/>
                </a:solidFill>
              </a:rPr>
              <a:t>Imperial system</a:t>
            </a:r>
          </a:p>
          <a:p>
            <a:pPr algn="just"/>
            <a:r>
              <a:rPr lang="en-US" sz="2500" dirty="0">
                <a:solidFill>
                  <a:srgbClr val="7030A0"/>
                </a:solidFill>
              </a:rPr>
              <a:t>- Yes, No, Hi</a:t>
            </a:r>
            <a:r>
              <a:rPr lang="el-GR" sz="2500" dirty="0">
                <a:solidFill>
                  <a:srgbClr val="7030A0"/>
                </a:solidFill>
              </a:rPr>
              <a:t>!</a:t>
            </a:r>
            <a:endParaRPr lang="en-GB" sz="2500" dirty="0">
              <a:solidFill>
                <a:srgbClr val="7030A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451EE-6826-4BBC-9AFD-0F3F53920A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500" dirty="0">
                <a:solidFill>
                  <a:srgbClr val="0070C0"/>
                </a:solidFill>
              </a:rPr>
              <a:t>- 1.000,50 dollars</a:t>
            </a:r>
          </a:p>
          <a:p>
            <a:r>
              <a:rPr lang="en-US" sz="2500" dirty="0">
                <a:solidFill>
                  <a:srgbClr val="0070C0"/>
                </a:solidFill>
              </a:rPr>
              <a:t>-  ;</a:t>
            </a:r>
          </a:p>
          <a:p>
            <a:r>
              <a:rPr lang="en-US" sz="2500" dirty="0">
                <a:solidFill>
                  <a:srgbClr val="0070C0"/>
                </a:solidFill>
              </a:rPr>
              <a:t>-    </a:t>
            </a:r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̇</a:t>
            </a:r>
          </a:p>
          <a:p>
            <a:r>
              <a:rPr lang="en-US" sz="25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l-GR" sz="25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«.........»</a:t>
            </a:r>
            <a:endParaRPr lang="en-US" sz="25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500" dirty="0">
                <a:solidFill>
                  <a:srgbClr val="0070C0"/>
                </a:solidFill>
              </a:rPr>
              <a:t>- Metric system</a:t>
            </a:r>
          </a:p>
          <a:p>
            <a:r>
              <a:rPr lang="en-US" sz="2500" dirty="0">
                <a:solidFill>
                  <a:srgbClr val="0070C0"/>
                </a:solidFill>
              </a:rPr>
              <a:t>- </a:t>
            </a:r>
            <a:r>
              <a:rPr lang="el-GR" sz="2500" dirty="0">
                <a:solidFill>
                  <a:srgbClr val="0070C0"/>
                </a:solidFill>
              </a:rPr>
              <a:t>Ναι [</a:t>
            </a:r>
            <a:r>
              <a:rPr lang="en-US" sz="2500" dirty="0">
                <a:solidFill>
                  <a:srgbClr val="0070C0"/>
                </a:solidFill>
              </a:rPr>
              <a:t>Ne’]</a:t>
            </a:r>
            <a:r>
              <a:rPr lang="el-GR" sz="2500" dirty="0">
                <a:solidFill>
                  <a:srgbClr val="0070C0"/>
                </a:solidFill>
              </a:rPr>
              <a:t>, Όχι</a:t>
            </a:r>
            <a:r>
              <a:rPr lang="en-US" sz="2500" dirty="0">
                <a:solidFill>
                  <a:srgbClr val="0070C0"/>
                </a:solidFill>
              </a:rPr>
              <a:t> [</a:t>
            </a:r>
            <a:r>
              <a:rPr lang="en-US" sz="2500" dirty="0" err="1">
                <a:solidFill>
                  <a:srgbClr val="0070C0"/>
                </a:solidFill>
              </a:rPr>
              <a:t>Ohi</a:t>
            </a:r>
            <a:r>
              <a:rPr lang="en-US" sz="2500" dirty="0">
                <a:solidFill>
                  <a:srgbClr val="0070C0"/>
                </a:solidFill>
              </a:rPr>
              <a:t>]</a:t>
            </a:r>
            <a:r>
              <a:rPr lang="el-GR" sz="2500" dirty="0">
                <a:solidFill>
                  <a:srgbClr val="0070C0"/>
                </a:solidFill>
              </a:rPr>
              <a:t>, Γειά!</a:t>
            </a:r>
            <a:r>
              <a:rPr lang="en-US" sz="2500" dirty="0">
                <a:solidFill>
                  <a:srgbClr val="0070C0"/>
                </a:solidFill>
              </a:rPr>
              <a:t> [Gia’]</a:t>
            </a:r>
            <a:endParaRPr lang="en-GB" sz="25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5897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suit and a person in a dress&#10;&#10;Description automatically generated with low confidence">
            <a:extLst>
              <a:ext uri="{FF2B5EF4-FFF2-40B4-BE49-F238E27FC236}">
                <a16:creationId xmlns:a16="http://schemas.microsoft.com/office/drawing/2014/main" id="{ABD7F637-5635-4620-92C4-2D19084459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8896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2" name="Picture 1" descr="A group of people eating at a table&#10;&#10;Description automatically generated with low confidence">
            <a:extLst>
              <a:ext uri="{FF2B5EF4-FFF2-40B4-BE49-F238E27FC236}">
                <a16:creationId xmlns:a16="http://schemas.microsoft.com/office/drawing/2014/main" id="{7626CE68-3654-4368-B96E-399F0789BF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74" r="1" b="1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89A435-CC65-4635-99E2-325D1D9A6B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526" r="-3" b="33558"/>
          <a:stretch/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pic>
        <p:nvPicPr>
          <p:cNvPr id="4" name="Picture 3" descr="A doctor attending to a patient&#10;&#10;Description automatically generated with low confidence">
            <a:extLst>
              <a:ext uri="{FF2B5EF4-FFF2-40B4-BE49-F238E27FC236}">
                <a16:creationId xmlns:a16="http://schemas.microsoft.com/office/drawing/2014/main" id="{179C06C8-4900-43E4-9B85-17EB220226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7" r="5518" b="1"/>
          <a:stretch/>
        </p:blipFill>
        <p:spPr>
          <a:xfrm>
            <a:off x="1" y="4065775"/>
            <a:ext cx="5001186" cy="27922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5414FA1-2D4C-41DB-83DE-4F3E38C10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665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136">
            <a:extLst>
              <a:ext uri="{FF2B5EF4-FFF2-40B4-BE49-F238E27FC236}">
                <a16:creationId xmlns:a16="http://schemas.microsoft.com/office/drawing/2014/main" id="{416A0E3C-60E6-4F39-BC55-5F7C224E1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31" name="Straight Connector 138">
            <a:extLst>
              <a:ext uri="{FF2B5EF4-FFF2-40B4-BE49-F238E27FC236}">
                <a16:creationId xmlns:a16="http://schemas.microsoft.com/office/drawing/2014/main" id="{C5025DAC-8B93-4160-B017-3A274A582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2" name="Rectangle 140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42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9919" cy="6858000"/>
          </a:xfrm>
          <a:prstGeom prst="rect">
            <a:avLst/>
          </a:prstGeom>
          <a:solidFill>
            <a:srgbClr val="5B6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B6EDC5-E8B0-4900-AA90-EFAFCB4FE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6"/>
            <a:ext cx="3084844" cy="196108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                     </a:t>
            </a:r>
            <a:r>
              <a:rPr lang="en-US" sz="4000" dirty="0">
                <a:solidFill>
                  <a:srgbClr val="FFFF00"/>
                </a:solidFill>
              </a:rPr>
              <a:t>CRETE</a:t>
            </a: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E04A321A-A039-4720-87B4-66A4210E0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752" y="2638787"/>
            <a:ext cx="27432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5FB0D-678E-45D0-8B6B-0128947E21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752" y="2799654"/>
            <a:ext cx="3005462" cy="3189665"/>
          </a:xfrm>
        </p:spPr>
        <p:txBody>
          <a:bodyPr vert="horz" lIns="0" tIns="45720" rIns="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FFFF00"/>
                </a:solidFill>
                <a:effectLst/>
              </a:rPr>
              <a:t>https://www.youtube.com/watch?v=rpUbfnMls3U</a:t>
            </a:r>
          </a:p>
          <a:p>
            <a:pPr>
              <a:lnSpc>
                <a:spcPct val="100000"/>
              </a:lnSpc>
            </a:pP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028" name="Picture 4" descr="Crete maps, print maps of Crete, map of Chania or Heraklion">
            <a:extLst>
              <a:ext uri="{FF2B5EF4-FFF2-40B4-BE49-F238E27FC236}">
                <a16:creationId xmlns:a16="http://schemas.microsoft.com/office/drawing/2014/main" id="{9B8E7586-5402-47A1-9EAE-248A6C8D699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8376" y="516836"/>
            <a:ext cx="7721365" cy="603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0554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40F27-41B9-44E2-9507-0DBE81BC7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</a:t>
            </a:r>
            <a:r>
              <a:rPr lang="en-US" dirty="0">
                <a:solidFill>
                  <a:srgbClr val="0070C0"/>
                </a:solidFill>
              </a:rPr>
              <a:t>7. Developing ICC</a:t>
            </a:r>
            <a:endParaRPr lang="en-GB" dirty="0">
              <a:solidFill>
                <a:srgbClr val="0070C0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1033D01-AC99-4875-BE42-CC2CA6670F2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04477161"/>
              </p:ext>
            </p:extLst>
          </p:nvPr>
        </p:nvGraphicFramePr>
        <p:xfrm>
          <a:off x="1097279" y="1976284"/>
          <a:ext cx="5259275" cy="3892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0CBAB4-4B09-44A2-B992-1A7916EB55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 descr="Why Intercultural Competence is Essential — and How Schools and Businesses  Are Helping People Develop It - ETS Open Notes">
            <a:extLst>
              <a:ext uri="{FF2B5EF4-FFF2-40B4-BE49-F238E27FC236}">
                <a16:creationId xmlns:a16="http://schemas.microsoft.com/office/drawing/2014/main" id="{CD77421F-BC14-4A3B-B144-36E141FFD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465" y="2610464"/>
            <a:ext cx="3973215" cy="280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30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Robinson Crusoe | Summary, Author, Characters, &amp; Facts | Britannica">
            <a:extLst>
              <a:ext uri="{FF2B5EF4-FFF2-40B4-BE49-F238E27FC236}">
                <a16:creationId xmlns:a16="http://schemas.microsoft.com/office/drawing/2014/main" id="{2551371E-B6B4-44DA-8E81-AA9F88B69C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3" b="2760"/>
          <a:stretch/>
        </p:blipFill>
        <p:spPr bwMode="auto">
          <a:xfrm>
            <a:off x="20" y="975"/>
            <a:ext cx="1219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EEFC1EB0-DB92-4E98-B3A9-0CD6FA5A8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38326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A45A1F-01BF-4434-8650-7327FC8EA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277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b="1" dirty="0">
                <a:solidFill>
                  <a:schemeClr val="bg1"/>
                </a:solidFill>
              </a:rPr>
              <a:t>Friday</a:t>
            </a:r>
            <a:r>
              <a:rPr lang="en-US" sz="3700" dirty="0">
                <a:solidFill>
                  <a:schemeClr val="bg1"/>
                </a:solidFill>
              </a:rPr>
              <a:t> in ‘’Robinson Crusoe’’ </a:t>
            </a:r>
            <a:br>
              <a:rPr lang="en-US" sz="3700" dirty="0">
                <a:solidFill>
                  <a:schemeClr val="bg1"/>
                </a:solidFill>
              </a:rPr>
            </a:br>
            <a:r>
              <a:rPr lang="en-US" sz="3500" dirty="0">
                <a:solidFill>
                  <a:schemeClr val="bg1"/>
                </a:solidFill>
              </a:rPr>
              <a:t>(by D. Defoe)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695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1748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48B4202-DCD5-4F8C-B481-743A989A9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F6B12E-D49E-4A63-90F1-A16E19E68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30"/>
            <a:ext cx="11312195" cy="9579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>
                <a:solidFill>
                  <a:srgbClr val="0070C0"/>
                </a:solidFill>
              </a:rPr>
              <a:t>7. </a:t>
            </a:r>
            <a:r>
              <a:rPr lang="en-US" sz="3800" b="1" dirty="0">
                <a:solidFill>
                  <a:srgbClr val="0070C0"/>
                </a:solidFill>
              </a:rPr>
              <a:t>Acculturation: </a:t>
            </a:r>
            <a:r>
              <a:rPr lang="en-US" sz="3800" dirty="0">
                <a:solidFill>
                  <a:srgbClr val="0070C0"/>
                </a:solidFill>
              </a:rPr>
              <a:t>Adapting to different cultures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F57F6B-E621-4E40-A34D-2FE12902A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45296"/>
            <a:ext cx="10515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EE702CF-91CE-4661-ACBF-3C8160D1B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5E86AB-764F-4A2C-A79B-619C4718B57E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11488993" y="5815544"/>
            <a:ext cx="69006" cy="53547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pic>
        <p:nvPicPr>
          <p:cNvPr id="1026" name="Picture 2" descr="wcurve - The Laos Experience 🇩🇪🇱🇦">
            <a:extLst>
              <a:ext uri="{FF2B5EF4-FFF2-40B4-BE49-F238E27FC236}">
                <a16:creationId xmlns:a16="http://schemas.microsoft.com/office/drawing/2014/main" id="{A0B88B04-90F3-4E03-A6F9-353AA276C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4477"/>
            <a:ext cx="5448300" cy="459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GE Books - Becoming Intercultural: An Integrative Theory of Communication  and Cross-Cultural Adaptation">
            <a:extLst>
              <a:ext uri="{FF2B5EF4-FFF2-40B4-BE49-F238E27FC236}">
                <a16:creationId xmlns:a16="http://schemas.microsoft.com/office/drawing/2014/main" id="{FFA835F1-6193-40BE-AF9E-E92B52873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14" y="464950"/>
            <a:ext cx="5448300" cy="393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3171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7B9C6-5429-4EC4-82E0-C991A56BA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</a:t>
            </a:r>
            <a:r>
              <a:rPr lang="en-US" dirty="0">
                <a:solidFill>
                  <a:srgbClr val="0070C0"/>
                </a:solidFill>
              </a:rPr>
              <a:t>BIBLIOGRAPHY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82DFB-D49F-406B-BE50-7945F62B6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Agar, M.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(2006). Culture: Can you take it anywhere? </a:t>
            </a:r>
            <a:r>
              <a:rPr lang="en-GB" sz="6400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Journal of Qualitative Methods. 5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(2), pp.1-16.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GB" sz="6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Carte, P. &amp; Fox, C. 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(2008). </a:t>
            </a:r>
            <a:r>
              <a:rPr lang="en-GB" sz="6400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Bridging the culture gap: A practical guide to international business communication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</a:t>
            </a:r>
            <a:r>
              <a:rPr lang="en-GB" sz="6400" baseline="30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ed.). Philadelphia: Kogan Page.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6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Hofstede, G. 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(2011). </a:t>
            </a:r>
            <a:r>
              <a:rPr lang="en-GB" sz="6400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Dimensionalizing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Cultures: The Hofstede Model in Context. </a:t>
            </a:r>
            <a:r>
              <a:rPr lang="en-GB" sz="6400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Online Readings in Psychology and Culture, 2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GB" sz="6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Holliday, A. 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2013. </a:t>
            </a:r>
            <a:r>
              <a:rPr lang="en-GB" sz="6400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Intercultural Communication: Negotiating a Grammar of Culture. 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London: Routledge.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GB" sz="6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6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Hynes, G. E. 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(2012). Improving employees’ interpersonal communication competencies: A qualitative study. </a:t>
            </a:r>
            <a:r>
              <a:rPr lang="en-GB" sz="6400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Business Communication Quarterly, 75</a:t>
            </a:r>
            <a:r>
              <a:rPr lang="en-GB" sz="6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(4): 466-475. doi:10.1177/108056991</a:t>
            </a:r>
            <a:endParaRPr lang="en-GB" sz="6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75283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35C0E-8FF7-4577-A7AB-6EAD558D4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14494"/>
          </a:xfrm>
        </p:spPr>
        <p:txBody>
          <a:bodyPr>
            <a:normAutofit/>
          </a:bodyPr>
          <a:lstStyle/>
          <a:p>
            <a:r>
              <a:rPr lang="en-US" dirty="0"/>
              <a:t>                 </a:t>
            </a:r>
            <a:r>
              <a:rPr lang="en-US" sz="5200" dirty="0">
                <a:solidFill>
                  <a:srgbClr val="0070C0"/>
                </a:solidFill>
              </a:rPr>
              <a:t>Websites</a:t>
            </a:r>
            <a:endParaRPr lang="en-GB" sz="5200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238B6-B5DC-44E9-BBF5-D65A3D80A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87794"/>
            <a:ext cx="10058400" cy="435077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hlinkClick r:id="rId2"/>
              </a:rPr>
              <a:t>https://sk.sagepub.com/books/becoming-intercultural/n4.xml</a:t>
            </a:r>
            <a:endParaRPr lang="en-GB" sz="1800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http://www.thelaosexperience.com/2019/01/14/reentry-shock-an-explanation/wcurve/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none" strike="noStrike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https://www.hofstede-insights.com/country/greece/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none" strike="noStrike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https://www.hofstede-insights.com/country-comparison/the-usa/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none" strike="noStrike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https://www.britishcouncil.org/voices-magazine/how-has-greek-influenced-english-language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https://www.dw.com/en/greece-moves-to-end-brain-drain-with-high-paying-jobs/a-51787172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https://www.business-to-you.com/hofstedes-cultural-dimensions/</a:t>
            </a:r>
            <a:endParaRPr lang="en-GB" sz="1800" u="sng" dirty="0">
              <a:solidFill>
                <a:srgbClr val="0563C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 dirty="0">
                <a:solidFill>
                  <a:srgbClr val="0563C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http://larissiscosmopolitanlife.blogspot.com/2015/01/monochronic-and-polychronic-cultures.html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https://pressbooks.bccampus.ca/professionalcomms/chapter/8-1-intercultural-communication/</a:t>
            </a:r>
            <a:endParaRPr lang="en-GB" sz="1800" u="sng" dirty="0">
              <a:solidFill>
                <a:srgbClr val="0563C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 dirty="0">
                <a:solidFill>
                  <a:srgbClr val="0563C1"/>
                </a:solidFill>
                <a:latin typeface="Arial" panose="020B060402020202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http://16-09-1977.com/China/Shanghai/slides/Street_People_Masses_2.html</a:t>
            </a:r>
            <a:endParaRPr lang="en-GB" sz="1800" u="sng" dirty="0">
              <a:solidFill>
                <a:srgbClr val="0563C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 dirty="0">
                <a:solidFill>
                  <a:srgbClr val="0563C1"/>
                </a:solidFill>
                <a:latin typeface="Arial" panose="020B0604020202020204" pitchFamily="34" charset="0"/>
                <a:cs typeface="Times New Roman" panose="02020603050405020304" pitchFamily="18" charset="0"/>
                <a:hlinkClick r:id="rId10"/>
              </a:rPr>
              <a:t>https://www.youtube.com/watch?v=f16cwfdSuOQ&amp;list=RDf16cwfdSuOQ&amp;start_radio=1</a:t>
            </a:r>
            <a:endParaRPr lang="en-GB" sz="1800" u="sng" dirty="0">
              <a:solidFill>
                <a:srgbClr val="0563C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 dirty="0">
                <a:solidFill>
                  <a:srgbClr val="0563C1"/>
                </a:solidFill>
                <a:latin typeface="Arial" panose="020B0604020202020204" pitchFamily="34" charset="0"/>
                <a:cs typeface="Times New Roman" panose="02020603050405020304" pitchFamily="18" charset="0"/>
                <a:hlinkClick r:id="rId11"/>
              </a:rPr>
              <a:t>https://www.weimprovecompanies.com/en/want-success-bridge-the-culture-gap/</a:t>
            </a:r>
            <a:endParaRPr lang="en-GB" sz="1800" u="sng" dirty="0">
              <a:solidFill>
                <a:srgbClr val="0563C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 dirty="0">
                <a:solidFill>
                  <a:srgbClr val="0563C1"/>
                </a:solidFill>
                <a:latin typeface="Arial" panose="020B0604020202020204" pitchFamily="34" charset="0"/>
                <a:cs typeface="Times New Roman" panose="02020603050405020304" pitchFamily="18" charset="0"/>
                <a:hlinkClick r:id="rId12"/>
              </a:rPr>
              <a:t>https://gr.pinterest.com/pin/442900944587530088/?d=t&amp;mt=login</a:t>
            </a:r>
            <a:endParaRPr lang="en-GB" sz="1800" u="sng" dirty="0">
              <a:solidFill>
                <a:srgbClr val="0563C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u="sng">
                <a:solidFill>
                  <a:srgbClr val="0563C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https://www.lacooltura.com/2017/02/robinson-crusoe-lavventura-del-naufrago/</a:t>
            </a:r>
            <a:endParaRPr lang="en-GB" sz="1800" u="sng" dirty="0">
              <a:solidFill>
                <a:srgbClr val="0563C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u="sng" dirty="0">
              <a:solidFill>
                <a:srgbClr val="0563C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7130035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44A37DD3-1B84-4776-94E1-C0AAA5C0F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10 of the best luxury seaside hotels in Greece | CNN Travel">
            <a:extLst>
              <a:ext uri="{FF2B5EF4-FFF2-40B4-BE49-F238E27FC236}">
                <a16:creationId xmlns:a16="http://schemas.microsoft.com/office/drawing/2014/main" id="{08B05023-DE34-4DF5-9B67-FD01A01074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r="-1" b="-1"/>
          <a:stretch/>
        </p:blipFill>
        <p:spPr bwMode="auto">
          <a:xfrm>
            <a:off x="-32" y="10"/>
            <a:ext cx="8081485" cy="491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ΠΑΡΘΕΝΩΝΑΣ - Η ΑΚΡΟΠΟΛΗ ΤΗΣ ΑΘΗΝΑΣ">
            <a:extLst>
              <a:ext uri="{FF2B5EF4-FFF2-40B4-BE49-F238E27FC236}">
                <a16:creationId xmlns:a16="http://schemas.microsoft.com/office/drawing/2014/main" id="{A9376727-7797-4E8D-BEAE-5D8A0480E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180"/>
          <a:stretch/>
        </p:blipFill>
        <p:spPr bwMode="auto">
          <a:xfrm>
            <a:off x="8160307" y="-975"/>
            <a:ext cx="4034999" cy="241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Τα 10 Καλύτερα Ξενοδοχεία σε Ζαγοροχώρια – Πού να μείνετε σε Ζαγοροχώρια,  Ελλάδα">
            <a:extLst>
              <a:ext uri="{FF2B5EF4-FFF2-40B4-BE49-F238E27FC236}">
                <a16:creationId xmlns:a16="http://schemas.microsoft.com/office/drawing/2014/main" id="{93326142-913D-45C6-A4D2-4A99687C8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2" r="-1" b="6498"/>
          <a:stretch/>
        </p:blipFill>
        <p:spPr bwMode="auto">
          <a:xfrm>
            <a:off x="8160307" y="2503258"/>
            <a:ext cx="4031693" cy="241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0B4FB531-34DA-4777-9BD5-5B885DC38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15076"/>
            <a:ext cx="12188952" cy="1942924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2C10E6-24BA-454C-88E4-FB891FF43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5120639"/>
            <a:ext cx="7137263" cy="12801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800" dirty="0">
                <a:solidFill>
                  <a:srgbClr val="FFFFFF"/>
                </a:solidFill>
              </a:rPr>
              <a:t>               Thank you!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3300" dirty="0">
                <a:solidFill>
                  <a:srgbClr val="FFFFFF"/>
                </a:solidFill>
              </a:rPr>
              <a:t>Hellenic Mediterranean University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D5B557D3-D7B4-404B-84A1-9BD182BE5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7532813" y="5760720"/>
            <a:ext cx="11887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4405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&quot;Zorba the Greek&quot; ShakallisDance2019/Just Dance">
            <a:hlinkClick r:id="" action="ppaction://media"/>
            <a:extLst>
              <a:ext uri="{FF2B5EF4-FFF2-40B4-BE49-F238E27FC236}">
                <a16:creationId xmlns:a16="http://schemas.microsoft.com/office/drawing/2014/main" id="{1CD354EB-9A4D-48D2-B586-09319F2C42C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36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AFBDB-FA8F-4377-8763-9D4ECAEDC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it-IT" sz="1800" b="1" i="0" dirty="0">
                <a:solidFill>
                  <a:srgbClr val="333333"/>
                </a:solidFill>
                <a:effectLst/>
                <a:latin typeface="Lato"/>
              </a:rPr>
            </a:br>
            <a:r>
              <a:rPr lang="it-IT" sz="2000" b="1" i="0" dirty="0">
                <a:solidFill>
                  <a:srgbClr val="333333"/>
                </a:solidFill>
                <a:effectLst/>
                <a:latin typeface="Lato"/>
              </a:rPr>
              <a:t> </a:t>
            </a:r>
            <a:br>
              <a:rPr lang="it-IT" sz="2000" b="1" i="0" dirty="0">
                <a:solidFill>
                  <a:srgbClr val="333333"/>
                </a:solidFill>
                <a:effectLst/>
                <a:latin typeface="Lato"/>
              </a:rPr>
            </a:br>
            <a:r>
              <a:rPr lang="it-IT" sz="2500" b="1" kern="1800" dirty="0">
                <a:solidFill>
                  <a:schemeClr val="tx1"/>
                </a:solidFill>
                <a:latin typeface="Arial" panose="020B0604020202020204" pitchFamily="34" charset="0"/>
              </a:rPr>
              <a:t>First Names </a:t>
            </a:r>
            <a:r>
              <a:rPr lang="en-GB" sz="2500" b="1" kern="1800" dirty="0">
                <a:solidFill>
                  <a:schemeClr val="tx1"/>
                </a:solidFill>
                <a:latin typeface="Arial" panose="020B0604020202020204" pitchFamily="34" charset="0"/>
              </a:rPr>
              <a:t>prohibited by law</a:t>
            </a:r>
            <a:br>
              <a:rPr lang="en-GB" sz="1800" b="1" kern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it-IT" sz="1800" b="1" i="0" dirty="0">
                <a:solidFill>
                  <a:srgbClr val="333333"/>
                </a:solidFill>
                <a:effectLst/>
                <a:latin typeface="Lato"/>
              </a:rPr>
            </a:br>
            <a:endParaRPr lang="en-GB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D1924-90E7-42D9-9D16-73F1E157CA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en-GB" sz="1200" u="sng" dirty="0">
              <a:solidFill>
                <a:srgbClr val="0563C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GB" sz="3700" dirty="0">
                <a:solidFill>
                  <a:srgbClr val="0563C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https://www.ottopagine.it/av/attualita/137624/nomi-vietati-per-i-neonati-ecco-gli-otto-proibiti-per-legge.shtm.</a:t>
            </a:r>
            <a:endParaRPr lang="en-GB" sz="3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889EE2-ADD8-4DA1-B45E-738217801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300630" cy="2910821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In Italy </a:t>
            </a:r>
            <a:r>
              <a:rPr lang="en-US" sz="2000" b="1" dirty="0">
                <a:solidFill>
                  <a:srgbClr val="00B050"/>
                </a:solidFill>
              </a:rPr>
              <a:t>'Friday / </a:t>
            </a:r>
            <a:r>
              <a:rPr lang="en-US" sz="2000" b="1" dirty="0" err="1">
                <a:solidFill>
                  <a:srgbClr val="00B050"/>
                </a:solidFill>
              </a:rPr>
              <a:t>Venerdi</a:t>
            </a:r>
            <a:r>
              <a:rPr lang="en-US" sz="2000" b="1" dirty="0">
                <a:solidFill>
                  <a:srgbClr val="00B050"/>
                </a:solidFill>
              </a:rPr>
              <a:t>’' </a:t>
            </a:r>
            <a:r>
              <a:rPr lang="en-US" sz="2000" dirty="0">
                <a:solidFill>
                  <a:srgbClr val="00B050"/>
                </a:solidFill>
              </a:rPr>
              <a:t>is prohibited</a:t>
            </a:r>
            <a:r>
              <a:rPr lang="en-US" sz="2000" dirty="0">
                <a:solidFill>
                  <a:schemeClr val="tx1"/>
                </a:solidFill>
              </a:rPr>
              <a:t>, like the addition of the suffix Jr: a journey through the prohibitions that prevent giving </a:t>
            </a:r>
            <a:r>
              <a:rPr lang="en-US" sz="2000" dirty="0">
                <a:solidFill>
                  <a:srgbClr val="00B050"/>
                </a:solidFill>
              </a:rPr>
              <a:t>abstruse names to children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</a:p>
          <a:p>
            <a:endParaRPr lang="en-GB" dirty="0"/>
          </a:p>
          <a:p>
            <a:r>
              <a:rPr lang="en-GB" sz="1500" i="1" dirty="0"/>
              <a:t>PPT5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DD264B-3780-4F82-AC60-7744D5709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2244598" cy="1209674"/>
          </a:xfrm>
        </p:spPr>
        <p:txBody>
          <a:bodyPr>
            <a:normAutofit fontScale="25000" lnSpcReduction="20000"/>
          </a:bodyPr>
          <a:lstStyle/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27CB5C-0EE7-4093-9AC2-58C9992DD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04386" y="3429000"/>
            <a:ext cx="6120581" cy="24400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n-US" sz="2000" dirty="0">
                <a:solidFill>
                  <a:schemeClr val="tx1"/>
                </a:solidFill>
              </a:rPr>
              <a:t>Also, in 2008, the Italian judge </a:t>
            </a:r>
            <a:r>
              <a:rPr lang="en-US" sz="2000" b="1" dirty="0">
                <a:solidFill>
                  <a:schemeClr val="tx1"/>
                </a:solidFill>
              </a:rPr>
              <a:t>prohibited a couple </a:t>
            </a:r>
            <a:r>
              <a:rPr lang="en-US" sz="2000" dirty="0">
                <a:solidFill>
                  <a:schemeClr val="tx1"/>
                </a:solidFill>
              </a:rPr>
              <a:t>from calling their baby girl </a:t>
            </a:r>
            <a:r>
              <a:rPr lang="en-US" sz="2000" b="1" dirty="0">
                <a:solidFill>
                  <a:schemeClr val="tx1"/>
                </a:solidFill>
              </a:rPr>
              <a:t>'Andrea</a:t>
            </a:r>
            <a:r>
              <a:rPr lang="en-US" sz="2000" dirty="0">
                <a:solidFill>
                  <a:schemeClr val="tx1"/>
                </a:solidFill>
              </a:rPr>
              <a:t>’ as it is </a:t>
            </a:r>
            <a:r>
              <a:rPr lang="en-US" sz="2000" b="1" dirty="0">
                <a:solidFill>
                  <a:schemeClr val="tx1"/>
                </a:solidFill>
              </a:rPr>
              <a:t>considered purely masculine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en-GB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09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F85C6-3592-4AE0-8B3B-8C9AE2E1D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1449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Intercultural Communication</a:t>
            </a:r>
            <a:endParaRPr lang="en-GB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3613D-5170-42C5-A5AE-EA9A26BAF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054" y="1932040"/>
            <a:ext cx="10279626" cy="420329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1. What is Culture?</a:t>
            </a:r>
          </a:p>
          <a:p>
            <a:r>
              <a:rPr lang="en-US" sz="2000" dirty="0">
                <a:solidFill>
                  <a:srgbClr val="0070C0"/>
                </a:solidFill>
              </a:rPr>
              <a:t>2. What is Intercultural Communication?</a:t>
            </a:r>
          </a:p>
          <a:p>
            <a:r>
              <a:rPr lang="en-US" sz="2000" dirty="0">
                <a:solidFill>
                  <a:srgbClr val="C00000"/>
                </a:solidFill>
              </a:rPr>
              <a:t>3. Ed. Hall: </a:t>
            </a:r>
            <a:r>
              <a:rPr lang="en-US" sz="2000" b="1" i="1" dirty="0">
                <a:solidFill>
                  <a:srgbClr val="C00000"/>
                </a:solidFill>
              </a:rPr>
              <a:t>Owl </a:t>
            </a:r>
            <a:r>
              <a:rPr lang="en-US" sz="2000" b="1" i="1" dirty="0" err="1">
                <a:solidFill>
                  <a:srgbClr val="C00000"/>
                </a:solidFill>
              </a:rPr>
              <a:t>Nottcex</a:t>
            </a:r>
            <a:r>
              <a:rPr lang="en-US" sz="2000" b="1" i="1" dirty="0">
                <a:solidFill>
                  <a:srgbClr val="C00000"/>
                </a:solidFill>
              </a:rPr>
              <a:t> </a:t>
            </a:r>
            <a:r>
              <a:rPr lang="en-US" sz="2000" dirty="0">
                <a:solidFill>
                  <a:srgbClr val="C00000"/>
                </a:solidFill>
              </a:rPr>
              <a:t>vs </a:t>
            </a:r>
            <a:r>
              <a:rPr lang="en-US" sz="2000" b="1" i="1" dirty="0" err="1">
                <a:solidFill>
                  <a:srgbClr val="C00000"/>
                </a:solidFill>
              </a:rPr>
              <a:t>Hihg</a:t>
            </a:r>
            <a:r>
              <a:rPr lang="en-US" sz="2000" b="1" i="1" dirty="0">
                <a:solidFill>
                  <a:srgbClr val="C00000"/>
                </a:solidFill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</a:rPr>
              <a:t>Nottcex</a:t>
            </a:r>
            <a:r>
              <a:rPr lang="en-US" sz="2000" dirty="0">
                <a:solidFill>
                  <a:srgbClr val="C00000"/>
                </a:solidFill>
              </a:rPr>
              <a:t>, Proxemics, Chronemics</a:t>
            </a:r>
          </a:p>
          <a:p>
            <a:r>
              <a:rPr lang="en-US" sz="2000" dirty="0">
                <a:solidFill>
                  <a:srgbClr val="0070C0"/>
                </a:solidFill>
              </a:rPr>
              <a:t>4. The Lewis Model</a:t>
            </a:r>
          </a:p>
          <a:p>
            <a:r>
              <a:rPr lang="en-US" sz="2000" dirty="0">
                <a:solidFill>
                  <a:srgbClr val="C00000"/>
                </a:solidFill>
              </a:rPr>
              <a:t>5. Hofstede’s cultural dimensions</a:t>
            </a:r>
          </a:p>
          <a:p>
            <a:r>
              <a:rPr lang="en-US" sz="2000" dirty="0">
                <a:solidFill>
                  <a:srgbClr val="0070C0"/>
                </a:solidFill>
              </a:rPr>
              <a:t>6. Case study: Greece vs USA</a:t>
            </a:r>
          </a:p>
          <a:p>
            <a:r>
              <a:rPr lang="en-US" sz="2000" dirty="0">
                <a:solidFill>
                  <a:srgbClr val="C00000"/>
                </a:solidFill>
              </a:rPr>
              <a:t>7. Deve</a:t>
            </a:r>
            <a:r>
              <a:rPr lang="en-US" sz="2000" dirty="0">
                <a:solidFill>
                  <a:srgbClr val="FF0000"/>
                </a:solidFill>
              </a:rPr>
              <a:t>lopin</a:t>
            </a:r>
            <a:r>
              <a:rPr lang="en-US" sz="2000" dirty="0">
                <a:solidFill>
                  <a:srgbClr val="C00000"/>
                </a:solidFill>
              </a:rPr>
              <a:t>g ICC &amp; Acculturation</a:t>
            </a:r>
          </a:p>
          <a:p>
            <a:r>
              <a:rPr lang="en-US" sz="1500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PPT6</a:t>
            </a:r>
          </a:p>
        </p:txBody>
      </p:sp>
    </p:spTree>
    <p:extLst>
      <p:ext uri="{BB962C8B-B14F-4D97-AF65-F5344CB8AC3E}">
        <p14:creationId xmlns:p14="http://schemas.microsoft.com/office/powerpoint/2010/main" val="3062241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Rectangle 144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87" name="Straight Connector 146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88" name="Rectangle 148">
            <a:extLst>
              <a:ext uri="{FF2B5EF4-FFF2-40B4-BE49-F238E27FC236}">
                <a16:creationId xmlns:a16="http://schemas.microsoft.com/office/drawing/2014/main" id="{34461041-8413-4023-ABA7-9E499B0AD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BD721F-9708-4E56-A759-F27846FA6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355" y="4737337"/>
            <a:ext cx="9818390" cy="8317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>
                <a:solidFill>
                  <a:srgbClr val="0070C0"/>
                </a:solidFill>
              </a:rPr>
              <a:t>GREECE</a:t>
            </a:r>
          </a:p>
        </p:txBody>
      </p:sp>
      <p:pic>
        <p:nvPicPr>
          <p:cNvPr id="3076" name="Picture 4" descr="1,312 Mediterranean Sea Greece Illustrations &amp; Clip Art - iStock">
            <a:extLst>
              <a:ext uri="{FF2B5EF4-FFF2-40B4-BE49-F238E27FC236}">
                <a16:creationId xmlns:a16="http://schemas.microsoft.com/office/drawing/2014/main" id="{A5C2DAEF-5235-43C6-8139-89A602124B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7395"/>
          <a:stretch/>
        </p:blipFill>
        <p:spPr bwMode="auto">
          <a:xfrm>
            <a:off x="201478" y="139487"/>
            <a:ext cx="11763213" cy="459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89" name="Straight Connector 150">
            <a:extLst>
              <a:ext uri="{FF2B5EF4-FFF2-40B4-BE49-F238E27FC236}">
                <a16:creationId xmlns:a16="http://schemas.microsoft.com/office/drawing/2014/main" id="{F05BCF04-4702-43D0-BE8F-DBF6C2F65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5400" y="5569068"/>
            <a:ext cx="96012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0" name="Rectangle 152">
            <a:extLst>
              <a:ext uri="{FF2B5EF4-FFF2-40B4-BE49-F238E27FC236}">
                <a16:creationId xmlns:a16="http://schemas.microsoft.com/office/drawing/2014/main" id="{53B4A494-ED20-47DD-A927-05EA273B0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61099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40F27-41B9-44E2-9507-0DBE81BC7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</a:t>
            </a:r>
            <a:r>
              <a:rPr lang="en-US" dirty="0">
                <a:solidFill>
                  <a:srgbClr val="0070C0"/>
                </a:solidFill>
              </a:rPr>
              <a:t>1.What is Culture?</a:t>
            </a:r>
            <a:endParaRPr lang="en-GB" dirty="0">
              <a:solidFill>
                <a:srgbClr val="0070C0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1033D01-AC99-4875-BE42-CC2CA6670F2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71491654"/>
              </p:ext>
            </p:extLst>
          </p:nvPr>
        </p:nvGraphicFramePr>
        <p:xfrm>
          <a:off x="1278195" y="1916238"/>
          <a:ext cx="5476566" cy="3996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0CBAB4-4B09-44A2-B992-1A7916EB55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The game of cracking the Greek Easter eggs | Tsougrisma">
            <a:extLst>
              <a:ext uri="{FF2B5EF4-FFF2-40B4-BE49-F238E27FC236}">
                <a16:creationId xmlns:a16="http://schemas.microsoft.com/office/drawing/2014/main" id="{65E39A6B-AB70-42EF-9284-04633E0173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5" r="33692" b="1"/>
          <a:stretch/>
        </p:blipFill>
        <p:spPr bwMode="auto">
          <a:xfrm>
            <a:off x="7728154" y="2120900"/>
            <a:ext cx="3185651" cy="358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346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0C08-967C-48AA-91B5-1F8513B39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</a:t>
            </a:r>
            <a:r>
              <a:rPr lang="en-US" dirty="0">
                <a:solidFill>
                  <a:schemeClr val="tx1"/>
                </a:solidFill>
              </a:rPr>
              <a:t>Culture refers to: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5B693-A451-4D9A-AA7A-DCF9401D4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7922" y="2120899"/>
            <a:ext cx="4639736" cy="3748193"/>
          </a:xfrm>
        </p:spPr>
        <p:txBody>
          <a:bodyPr/>
          <a:lstStyle/>
          <a:p>
            <a:r>
              <a:rPr lang="en-US" sz="2800" b="1" spc="-50" dirty="0">
                <a:solidFill>
                  <a:prstClr val="black"/>
                </a:solidFill>
                <a:latin typeface="Bookman Old Style" panose="020F0302020204030204"/>
                <a:ea typeface="+mj-ea"/>
                <a:cs typeface="+mj-cs"/>
              </a:rPr>
              <a:t>nationality, </a:t>
            </a:r>
          </a:p>
          <a:p>
            <a:r>
              <a:rPr lang="en-US" sz="2800" b="1" spc="-50" dirty="0">
                <a:solidFill>
                  <a:prstClr val="black"/>
                </a:solidFill>
                <a:latin typeface="Bookman Old Style" panose="020F0302020204030204"/>
                <a:ea typeface="+mj-ea"/>
                <a:cs typeface="+mj-cs"/>
              </a:rPr>
              <a:t>ethnic background,</a:t>
            </a:r>
            <a:endParaRPr lang="en-GB" sz="2800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D8F9D1-B873-4B53-A821-543C1B865E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5944" y="2120899"/>
            <a:ext cx="4639736" cy="399968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spc="-50" dirty="0">
                <a:solidFill>
                  <a:prstClr val="black"/>
                </a:solidFill>
                <a:latin typeface="Bookman Old Style" panose="020F0302020204030204"/>
                <a:ea typeface="+mj-ea"/>
                <a:cs typeface="+mj-cs"/>
              </a:rPr>
              <a:t>religion,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spc="-50" dirty="0">
                <a:solidFill>
                  <a:prstClr val="black"/>
                </a:solidFill>
                <a:latin typeface="Bookman Old Style" panose="020F0302020204030204"/>
                <a:ea typeface="+mj-ea"/>
                <a:cs typeface="+mj-cs"/>
              </a:rPr>
              <a:t>gender,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spc="-50" dirty="0">
                <a:solidFill>
                  <a:prstClr val="black"/>
                </a:solidFill>
                <a:latin typeface="Bookman Old Style" panose="020F0302020204030204"/>
                <a:ea typeface="+mj-ea"/>
                <a:cs typeface="+mj-cs"/>
              </a:rPr>
              <a:t>sexual orientation, region/area [ex. favelas], social class</a:t>
            </a:r>
            <a:endParaRPr lang="en-GB" sz="2800" b="1" spc="-50" dirty="0">
              <a:solidFill>
                <a:prstClr val="black"/>
              </a:solidFill>
              <a:latin typeface="Bookman Old Style" panose="020F0302020204030204"/>
              <a:ea typeface="+mj-ea"/>
              <a:cs typeface="+mj-cs"/>
            </a:endParaRPr>
          </a:p>
          <a:p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B77D94D-4F0B-4189-9375-297D0B74D1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9719930"/>
              </p:ext>
            </p:extLst>
          </p:nvPr>
        </p:nvGraphicFramePr>
        <p:xfrm>
          <a:off x="945546" y="3819078"/>
          <a:ext cx="5156353" cy="2050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1846361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8881</TotalTime>
  <Words>1657</Words>
  <Application>Microsoft Office PowerPoint</Application>
  <PresentationFormat>Widescreen</PresentationFormat>
  <Paragraphs>254</Paragraphs>
  <Slides>44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Arial Narrow</vt:lpstr>
      <vt:lpstr>Bookman Old Style</vt:lpstr>
      <vt:lpstr>Calibri</vt:lpstr>
      <vt:lpstr>Franklin Gothic Book</vt:lpstr>
      <vt:lpstr>Lato</vt:lpstr>
      <vt:lpstr>1_RetrospectVTI</vt:lpstr>
      <vt:lpstr>      INTERCULTURAL   COMMUNICATION  </vt:lpstr>
      <vt:lpstr>         INTERCULTURAL   COMMUNICATION</vt:lpstr>
      <vt:lpstr>           Evi (Paraskevi) Kotti</vt:lpstr>
      <vt:lpstr>Friday in ‘’Robinson Crusoe’’  (by D. Defoe)</vt:lpstr>
      <vt:lpstr>   First Names prohibited by law  </vt:lpstr>
      <vt:lpstr>                                                                                                                                                                            Intercultural Communication</vt:lpstr>
      <vt:lpstr>GREECE</vt:lpstr>
      <vt:lpstr>           1.What is Culture?</vt:lpstr>
      <vt:lpstr>             Culture refers to:</vt:lpstr>
      <vt:lpstr> 2. What is Intercultural Communication?</vt:lpstr>
      <vt:lpstr>         ETHNOCENTRISM</vt:lpstr>
      <vt:lpstr>PowerPoint Presentation</vt:lpstr>
      <vt:lpstr>         3. Edward Hall (1914-2009)    </vt:lpstr>
      <vt:lpstr>a) Low/High       Context      Cultures </vt:lpstr>
      <vt:lpstr>b) Proxemics         (study of Space)</vt:lpstr>
      <vt:lpstr>  Ways to        protect   our space      ‘bubble’</vt:lpstr>
      <vt:lpstr>c) Chronemics       (study of Time)</vt:lpstr>
      <vt:lpstr>         4. Richard D. Lewis (1930-)    </vt:lpstr>
      <vt:lpstr>USA            China           Greece</vt:lpstr>
      <vt:lpstr>PowerPoint Presentation</vt:lpstr>
      <vt:lpstr>      GREECE</vt:lpstr>
      <vt:lpstr>PowerPoint Presentation</vt:lpstr>
      <vt:lpstr>Multitasking, Simultaneous Conversations</vt:lpstr>
      <vt:lpstr>               Greek gestures</vt:lpstr>
      <vt:lpstr>Working in Greece</vt:lpstr>
      <vt:lpstr>Living in Greece</vt:lpstr>
      <vt:lpstr>ντολμαδάκια [dolmadakia], γεμιστά [gemista], λυχναράκια [lychnarakia], ντάκος [dakos], Ελληνική σαλάτα [Elliniki salata], δίπλες [diples]</vt:lpstr>
      <vt:lpstr>         6. Geert Hofstede (1928-2020)    </vt:lpstr>
      <vt:lpstr> USA            vs       GREECE</vt:lpstr>
      <vt:lpstr>              a. Power Distance</vt:lpstr>
      <vt:lpstr>b. Individualism vs Collectivism</vt:lpstr>
      <vt:lpstr>    c. Masculinity vs Femininity</vt:lpstr>
      <vt:lpstr>     d. Uncertainty Avoidance</vt:lpstr>
      <vt:lpstr>           e. Term Orientation</vt:lpstr>
      <vt:lpstr>       f. Restraint vs Indulgence</vt:lpstr>
      <vt:lpstr>      AME                      GR</vt:lpstr>
      <vt:lpstr>PowerPoint Presentation</vt:lpstr>
      <vt:lpstr>                     CRETE</vt:lpstr>
      <vt:lpstr>           7. Developing ICC</vt:lpstr>
      <vt:lpstr>7. Acculturation: Adapting to different cultures</vt:lpstr>
      <vt:lpstr>             BIBLIOGRAPHY</vt:lpstr>
      <vt:lpstr>                 Websites</vt:lpstr>
      <vt:lpstr>               Thank you! Hellenic Mediterranean University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EVI</dc:creator>
  <cp:lastModifiedBy>EVI</cp:lastModifiedBy>
  <cp:revision>474</cp:revision>
  <dcterms:created xsi:type="dcterms:W3CDTF">2021-03-30T15:57:59Z</dcterms:created>
  <dcterms:modified xsi:type="dcterms:W3CDTF">2022-03-01T17:07:10Z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