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93" r:id="rId3"/>
    <p:sldId id="257" r:id="rId4"/>
    <p:sldId id="296" r:id="rId5"/>
    <p:sldId id="259" r:id="rId6"/>
    <p:sldId id="260" r:id="rId7"/>
    <p:sldId id="261" r:id="rId8"/>
    <p:sldId id="295" r:id="rId9"/>
    <p:sldId id="263" r:id="rId10"/>
    <p:sldId id="264" r:id="rId11"/>
    <p:sldId id="265" r:id="rId12"/>
    <p:sldId id="266" r:id="rId13"/>
    <p:sldId id="297" r:id="rId14"/>
    <p:sldId id="298" r:id="rId15"/>
    <p:sldId id="299" r:id="rId16"/>
    <p:sldId id="267" r:id="rId17"/>
    <p:sldId id="268" r:id="rId18"/>
    <p:sldId id="301" r:id="rId19"/>
    <p:sldId id="302" r:id="rId20"/>
    <p:sldId id="303" r:id="rId21"/>
    <p:sldId id="304" r:id="rId22"/>
    <p:sldId id="272" r:id="rId23"/>
    <p:sldId id="300" r:id="rId24"/>
    <p:sldId id="273" r:id="rId25"/>
    <p:sldId id="274" r:id="rId26"/>
    <p:sldId id="309" r:id="rId27"/>
    <p:sldId id="307" r:id="rId28"/>
    <p:sldId id="276" r:id="rId29"/>
    <p:sldId id="310" r:id="rId30"/>
    <p:sldId id="278" r:id="rId31"/>
    <p:sldId id="277" r:id="rId32"/>
    <p:sldId id="311" r:id="rId33"/>
    <p:sldId id="317" r:id="rId34"/>
    <p:sldId id="312" r:id="rId35"/>
    <p:sldId id="313" r:id="rId36"/>
    <p:sldId id="314" r:id="rId37"/>
    <p:sldId id="315" r:id="rId38"/>
    <p:sldId id="316" r:id="rId39"/>
    <p:sldId id="280" r:id="rId40"/>
    <p:sldId id="281" r:id="rId41"/>
    <p:sldId id="282" r:id="rId42"/>
    <p:sldId id="284" r:id="rId43"/>
    <p:sldId id="286" r:id="rId44"/>
    <p:sldId id="287" r:id="rId45"/>
    <p:sldId id="288" r:id="rId46"/>
    <p:sldId id="289" r:id="rId47"/>
    <p:sldId id="321" r:id="rId48"/>
    <p:sldId id="323" r:id="rId49"/>
    <p:sldId id="320" r:id="rId50"/>
    <p:sldId id="318" r:id="rId51"/>
    <p:sldId id="319" r:id="rId52"/>
    <p:sldId id="291" r:id="rId53"/>
    <p:sldId id="322" r:id="rId54"/>
    <p:sldId id="292" r:id="rId5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txBody>
          <a:bodyPr/>
          <a:lstStyle/>
          <a:p>
            <a:endParaRPr lang="el-GR"/>
          </a:p>
        </p:txBody>
      </p:sp>
      <p:sp>
        <p:nvSpPr>
          <p:cNvPr id="6" name="Slide Number Placeholder 5"/>
          <p:cNvSpPr>
            <a:spLocks noGrp="1"/>
          </p:cNvSpPr>
          <p:nvPr>
            <p:ph type="sldNum" sz="quarter" idx="12"/>
          </p:nvPr>
        </p:nvSpPr>
        <p:spPr>
          <a:xfrm>
            <a:off x="423334" y="4529541"/>
            <a:ext cx="58497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2859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6221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BCAD085-E8A6-8845-BD4E-CB4CCA059FC4}"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83781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3/9/2026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99350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3/9/2026</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74196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3/9/2026</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88734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3/9/2026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34264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BCAD085-E8A6-8845-BD4E-CB4CCA059FC4}" type="datetimeFigureOut">
              <a:rPr lang="en-US" smtClean="0"/>
              <a:t>3/9/2026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94555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5BCAD085-E8A6-8845-BD4E-CB4CCA059FC4}" type="datetimeFigureOut">
              <a:rPr lang="en-US" smtClean="0"/>
              <a:t>3/9/2026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98547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BCAD085-E8A6-8845-BD4E-CB4CCA059FC4}"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42536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5BCAD085-E8A6-8845-BD4E-CB4CCA059FC4}"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C1FF6DA9-008F-8B48-92A6-B652298478BF}"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7247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5BCAD085-E8A6-8845-BD4E-CB4CCA059FC4}" type="datetimeFigureOut">
              <a:rPr lang="en-US" smtClean="0"/>
              <a:t>3/9/2026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02014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5BCAD085-E8A6-8845-BD4E-CB4CCA059FC4}" type="datetimeFigureOut">
              <a:rPr lang="en-US" smtClean="0"/>
              <a:t>3/9/2026</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1FF6DA9-008F-8B48-92A6-B652298478BF}"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60962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l-GR"/>
              <a:t>Κάντε κλικ για να επεξεργαστείτε τον τίτλο υποδείγματος</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a:t>Στυλ κειμένου υποδείγματος</a:t>
            </a:r>
          </a:p>
        </p:txBody>
      </p:sp>
      <p:sp>
        <p:nvSpPr>
          <p:cNvPr id="5" name="Date Placeholder 4"/>
          <p:cNvSpPr>
            <a:spLocks noGrp="1"/>
          </p:cNvSpPr>
          <p:nvPr>
            <p:ph type="dt" sz="half" idx="10"/>
          </p:nvPr>
        </p:nvSpPr>
        <p:spPr/>
        <p:txBody>
          <a:bodyPr/>
          <a:lstStyle/>
          <a:p>
            <a:fld id="{5BCAD085-E8A6-8845-BD4E-CB4CCA059FC4}" type="datetimeFigureOut">
              <a:rPr lang="en-US" smtClean="0"/>
              <a:t>3/9/2026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55156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7589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3/9/2026</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94880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l-GR"/>
            </a:p>
          </p:txBody>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l-GR"/>
            </a:p>
          </p:txBody>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l-GR"/>
            </a:p>
          </p:txBody>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l-GR"/>
            </a:p>
          </p:txBody>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l-GR"/>
            </a:p>
          </p:txBody>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l-GR"/>
            </a:p>
          </p:txBody>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l-GR"/>
            </a:p>
          </p:txBody>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l-GR"/>
            </a:p>
          </p:txBody>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l-GR"/>
            </a:p>
          </p:txBody>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l-GR"/>
            </a:p>
          </p:txBody>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l-GR"/>
            </a:p>
          </p:txBody>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l-GR"/>
            </a:p>
          </p:txBody>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l-GR"/>
            </a:p>
          </p:txBody>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l-GR"/>
            </a:p>
          </p:txBody>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l-GR"/>
            </a:p>
          </p:txBody>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l-GR"/>
            </a:p>
          </p:txBody>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l-GR"/>
            </a:p>
          </p:txBody>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l-GR"/>
            </a:p>
          </p:txBody>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l-GR"/>
            </a:p>
          </p:txBody>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l-GR"/>
            </a:p>
          </p:txBody>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l-GR"/>
            </a:p>
          </p:txBody>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l-GR"/>
            </a:p>
          </p:txBody>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l-GR"/>
            </a:p>
          </p:txBody>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l-GR"/>
            </a:p>
          </p:txBody>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5BCAD085-E8A6-8845-BD4E-CB4CCA059FC4}" type="datetimeFigureOut">
              <a:rPr lang="en-US" smtClean="0"/>
              <a:t>3/9/2026</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40797717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uk.assignmentgeek.com/blog/event-management-dissertation-topics/" TargetMode="External"/><Relationship Id="rId2" Type="http://schemas.openxmlformats.org/officeDocument/2006/relationships/hyperlink" Target="https://www.academia.edu/search?q=tourism" TargetMode="External"/><Relationship Id="rId1" Type="http://schemas.openxmlformats.org/officeDocument/2006/relationships/slideLayout" Target="../slideLayouts/slideLayout2.xml"/><Relationship Id="rId4" Type="http://schemas.openxmlformats.org/officeDocument/2006/relationships/hyperlink" Target="https://papersowl.com/blog/human-resources-research-topic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youtube.com/shorts/9jVoCo14aT8"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youtube.com/watch?v=i5mYphUoOCs" TargetMode="External"/><Relationship Id="rId2" Type="http://schemas.openxmlformats.org/officeDocument/2006/relationships/hyperlink" Target="https://youtu.be/AwqT_0vUmOc" TargetMode="External"/><Relationship Id="rId1" Type="http://schemas.openxmlformats.org/officeDocument/2006/relationships/slideLayout" Target="../slideLayouts/slideLayout2.xml"/><Relationship Id="rId4" Type="http://schemas.openxmlformats.org/officeDocument/2006/relationships/hyperlink" Target="https://www.futurelearn.com/courses/what-makes-an-effective-presentati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2156" y="2514601"/>
            <a:ext cx="6910712" cy="2262781"/>
          </a:xfrm>
        </p:spPr>
        <p:txBody>
          <a:bodyPr>
            <a:normAutofit/>
          </a:bodyPr>
          <a:lstStyle/>
          <a:p>
            <a:r>
              <a:rPr sz="3600" dirty="0"/>
              <a:t>Public Speaking &amp; Professional Presentation Skills</a:t>
            </a:r>
          </a:p>
        </p:txBody>
      </p:sp>
      <p:sp>
        <p:nvSpPr>
          <p:cNvPr id="3" name="Subtitle 2"/>
          <p:cNvSpPr>
            <a:spLocks noGrp="1"/>
          </p:cNvSpPr>
          <p:nvPr>
            <p:ph type="subTitle" idx="1"/>
          </p:nvPr>
        </p:nvSpPr>
        <p:spPr/>
        <p:txBody>
          <a:bodyPr>
            <a:normAutofit lnSpcReduction="10000"/>
          </a:bodyPr>
          <a:lstStyle/>
          <a:p>
            <a:endParaRPr lang="en-US" b="1" dirty="0"/>
          </a:p>
          <a:p>
            <a:endParaRPr lang="en-US" b="1" dirty="0"/>
          </a:p>
          <a:p>
            <a:r>
              <a:rPr lang="en-US" b="1" dirty="0"/>
              <a:t>      EVI KOTTI </a:t>
            </a:r>
            <a:r>
              <a:rPr lang="en-US" dirty="0"/>
              <a:t>– </a:t>
            </a:r>
            <a:r>
              <a:rPr lang="it-IT" dirty="0" err="1"/>
              <a:t>Hellenic</a:t>
            </a:r>
            <a:r>
              <a:rPr lang="it-IT" dirty="0"/>
              <a:t> </a:t>
            </a:r>
            <a:r>
              <a:rPr lang="it-IT" dirty="0" err="1"/>
              <a:t>Mediterranean</a:t>
            </a:r>
            <a:r>
              <a:rPr lang="it-IT" dirty="0"/>
              <a:t> University  </a:t>
            </a:r>
          </a:p>
          <a:p>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ED2D200-5D85-DCB8-1685-910049F828F1}"/>
              </a:ext>
            </a:extLst>
          </p:cNvPr>
          <p:cNvSpPr>
            <a:spLocks noGrp="1"/>
          </p:cNvSpPr>
          <p:nvPr>
            <p:ph type="title"/>
          </p:nvPr>
        </p:nvSpPr>
        <p:spPr>
          <a:xfrm>
            <a:off x="1317523" y="624110"/>
            <a:ext cx="7216877" cy="1280890"/>
          </a:xfrm>
        </p:spPr>
        <p:txBody>
          <a:bodyPr/>
          <a:lstStyle/>
          <a:p>
            <a:r>
              <a:rPr lang="it-IT" dirty="0" err="1"/>
              <a:t>Why</a:t>
            </a:r>
            <a:r>
              <a:rPr lang="it-IT" dirty="0"/>
              <a:t> Presentation Skills Matter? </a:t>
            </a:r>
            <a:endParaRPr lang="el-GR" dirty="0"/>
          </a:p>
        </p:txBody>
      </p:sp>
    </p:spTree>
    <p:extLst>
      <p:ext uri="{BB962C8B-B14F-4D97-AF65-F5344CB8AC3E}">
        <p14:creationId xmlns:p14="http://schemas.microsoft.com/office/powerpoint/2010/main" val="138872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2323" y="624110"/>
            <a:ext cx="6912077" cy="1280890"/>
          </a:xfrm>
        </p:spPr>
        <p:txBody>
          <a:bodyPr/>
          <a:lstStyle/>
          <a:p>
            <a:r>
              <a:rPr dirty="0"/>
              <a:t>Why Presentation Skills Matter</a:t>
            </a:r>
          </a:p>
        </p:txBody>
      </p:sp>
      <p:sp>
        <p:nvSpPr>
          <p:cNvPr id="3" name="Content Placeholder 2"/>
          <p:cNvSpPr>
            <a:spLocks noGrp="1"/>
          </p:cNvSpPr>
          <p:nvPr>
            <p:ph idx="1"/>
          </p:nvPr>
        </p:nvSpPr>
        <p:spPr/>
        <p:txBody>
          <a:bodyPr/>
          <a:lstStyle/>
          <a:p>
            <a:r>
              <a:t>Important skill in business and tourism</a:t>
            </a:r>
          </a:p>
          <a:p>
            <a:r>
              <a:t>Used in meetings, projects and conferences</a:t>
            </a:r>
          </a:p>
          <a:p>
            <a:r>
              <a:t>Helps communicate ideas clearly</a:t>
            </a:r>
          </a:p>
          <a:p>
            <a:r>
              <a:t>Essential for professional success</a:t>
            </a: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0DAA57-3837-A2C7-2E5A-9B688F6DA8F9}"/>
              </a:ext>
            </a:extLst>
          </p:cNvPr>
          <p:cNvSpPr>
            <a:spLocks noGrp="1"/>
          </p:cNvSpPr>
          <p:nvPr>
            <p:ph type="title"/>
          </p:nvPr>
        </p:nvSpPr>
        <p:spPr>
          <a:xfrm>
            <a:off x="1602659" y="624110"/>
            <a:ext cx="7079225" cy="1725800"/>
          </a:xfrm>
        </p:spPr>
        <p:txBody>
          <a:bodyPr>
            <a:normAutofit fontScale="90000"/>
          </a:bodyPr>
          <a:lstStyle/>
          <a:p>
            <a:r>
              <a:rPr lang="en-US" b="1" dirty="0"/>
              <a:t>Today’s lesson </a:t>
            </a:r>
            <a:r>
              <a:rPr lang="en-US" sz="3100" dirty="0"/>
              <a:t>will help you prepare for this assignment &amp; Professional presentations.</a:t>
            </a:r>
            <a:br>
              <a:rPr lang="el-GR" dirty="0"/>
            </a:br>
            <a:endParaRPr lang="el-GR" dirty="0"/>
          </a:p>
        </p:txBody>
      </p:sp>
      <p:sp>
        <p:nvSpPr>
          <p:cNvPr id="3" name="Θέση περιεχομένου 2">
            <a:extLst>
              <a:ext uri="{FF2B5EF4-FFF2-40B4-BE49-F238E27FC236}">
                <a16:creationId xmlns:a16="http://schemas.microsoft.com/office/drawing/2014/main" id="{2EB7D716-F5AC-5B24-E156-0C04D76DB832}"/>
              </a:ext>
            </a:extLst>
          </p:cNvPr>
          <p:cNvSpPr>
            <a:spLocks noGrp="1"/>
          </p:cNvSpPr>
          <p:nvPr>
            <p:ph idx="1"/>
          </p:nvPr>
        </p:nvSpPr>
        <p:spPr>
          <a:xfrm>
            <a:off x="1602659" y="2880852"/>
            <a:ext cx="6931742" cy="3030370"/>
          </a:xfrm>
        </p:spPr>
        <p:txBody>
          <a:bodyPr/>
          <a:lstStyle/>
          <a:p>
            <a:pPr marL="0" indent="0">
              <a:buNone/>
            </a:pPr>
            <a:r>
              <a:rPr lang="el-GR" dirty="0" err="1"/>
              <a:t>We</a:t>
            </a:r>
            <a:r>
              <a:rPr lang="el-GR" dirty="0"/>
              <a:t> </a:t>
            </a:r>
            <a:r>
              <a:rPr lang="el-GR" dirty="0" err="1"/>
              <a:t>will</a:t>
            </a:r>
            <a:r>
              <a:rPr lang="el-GR" dirty="0"/>
              <a:t> </a:t>
            </a:r>
            <a:r>
              <a:rPr lang="el-GR" dirty="0" err="1"/>
              <a:t>discuss</a:t>
            </a:r>
            <a:r>
              <a:rPr lang="el-GR" dirty="0"/>
              <a:t>:</a:t>
            </a:r>
          </a:p>
          <a:p>
            <a:pPr lvl="0"/>
            <a:r>
              <a:rPr lang="el-GR" dirty="0" err="1"/>
              <a:t>how</a:t>
            </a:r>
            <a:r>
              <a:rPr lang="el-GR" dirty="0"/>
              <a:t> </a:t>
            </a:r>
            <a:r>
              <a:rPr lang="el-GR" dirty="0" err="1"/>
              <a:t>to</a:t>
            </a:r>
            <a:r>
              <a:rPr lang="el-GR" dirty="0"/>
              <a:t> </a:t>
            </a:r>
            <a:r>
              <a:rPr lang="el-GR" b="1" dirty="0" err="1"/>
              <a:t>choose</a:t>
            </a:r>
            <a:r>
              <a:rPr lang="el-GR" b="1" dirty="0"/>
              <a:t> a </a:t>
            </a:r>
            <a:r>
              <a:rPr lang="el-GR" b="1" dirty="0" err="1"/>
              <a:t>topic</a:t>
            </a:r>
            <a:endParaRPr lang="el-GR" dirty="0"/>
          </a:p>
          <a:p>
            <a:pPr lvl="0"/>
            <a:r>
              <a:rPr lang="el-GR" dirty="0" err="1"/>
              <a:t>how</a:t>
            </a:r>
            <a:r>
              <a:rPr lang="el-GR" dirty="0"/>
              <a:t> </a:t>
            </a:r>
            <a:r>
              <a:rPr lang="el-GR" dirty="0" err="1"/>
              <a:t>to</a:t>
            </a:r>
            <a:r>
              <a:rPr lang="el-GR" dirty="0"/>
              <a:t> </a:t>
            </a:r>
            <a:r>
              <a:rPr lang="el-GR" b="1" dirty="0" err="1"/>
              <a:t>structure</a:t>
            </a:r>
            <a:r>
              <a:rPr lang="el-GR" b="1" dirty="0"/>
              <a:t> a </a:t>
            </a:r>
            <a:r>
              <a:rPr lang="el-GR" b="1" dirty="0" err="1"/>
              <a:t>presentation</a:t>
            </a:r>
            <a:endParaRPr lang="el-GR" dirty="0"/>
          </a:p>
          <a:p>
            <a:pPr lvl="0"/>
            <a:r>
              <a:rPr lang="en-US" dirty="0"/>
              <a:t>how to </a:t>
            </a:r>
            <a:r>
              <a:rPr lang="en-US" b="1" dirty="0"/>
              <a:t>design effective PowerPoint slides</a:t>
            </a:r>
            <a:endParaRPr lang="el-GR" dirty="0"/>
          </a:p>
          <a:p>
            <a:pPr lvl="0"/>
            <a:r>
              <a:rPr lang="en-US" dirty="0"/>
              <a:t>and how to </a:t>
            </a:r>
            <a:r>
              <a:rPr lang="en-US" b="1" dirty="0"/>
              <a:t>speak confidently in front of an audience</a:t>
            </a:r>
            <a:endParaRPr lang="el-GR" dirty="0"/>
          </a:p>
          <a:p>
            <a:endParaRPr lang="el-GR" dirty="0"/>
          </a:p>
        </p:txBody>
      </p:sp>
    </p:spTree>
    <p:extLst>
      <p:ext uri="{BB962C8B-B14F-4D97-AF65-F5344CB8AC3E}">
        <p14:creationId xmlns:p14="http://schemas.microsoft.com/office/powerpoint/2010/main" val="394943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509490"/>
          </a:xfrm>
        </p:spPr>
        <p:txBody>
          <a:bodyPr>
            <a:normAutofit/>
          </a:bodyPr>
          <a:lstStyle/>
          <a:p>
            <a:r>
              <a:rPr dirty="0"/>
              <a:t>Scaffolding Approach</a:t>
            </a:r>
            <a:r>
              <a:rPr lang="en-US" dirty="0"/>
              <a:t> </a:t>
            </a:r>
            <a:br>
              <a:rPr lang="en-US" dirty="0"/>
            </a:br>
            <a:r>
              <a:rPr lang="en-US" sz="1800" dirty="0"/>
              <a:t>(=Step-by-step support for building competencies)</a:t>
            </a:r>
            <a:br>
              <a:rPr lang="en-US" dirty="0"/>
            </a:br>
            <a:endParaRPr dirty="0"/>
          </a:p>
        </p:txBody>
      </p:sp>
      <p:sp>
        <p:nvSpPr>
          <p:cNvPr id="3" name="Content Placeholder 2"/>
          <p:cNvSpPr>
            <a:spLocks noGrp="1"/>
          </p:cNvSpPr>
          <p:nvPr>
            <p:ph idx="1"/>
          </p:nvPr>
        </p:nvSpPr>
        <p:spPr/>
        <p:txBody>
          <a:bodyPr/>
          <a:lstStyle/>
          <a:p>
            <a:r>
              <a:rPr lang="en-US" b="1" dirty="0"/>
              <a:t>A. </a:t>
            </a:r>
            <a:r>
              <a:rPr lang="it-IT" b="1" dirty="0" err="1"/>
              <a:t>Assignment</a:t>
            </a:r>
            <a:r>
              <a:rPr lang="it-IT" b="1" dirty="0"/>
              <a:t> &amp; </a:t>
            </a:r>
            <a:r>
              <a:rPr lang="it-IT" b="1" dirty="0" err="1"/>
              <a:t>Grading</a:t>
            </a:r>
            <a:r>
              <a:rPr lang="it-IT" b="1" dirty="0"/>
              <a:t>  </a:t>
            </a:r>
          </a:p>
          <a:p>
            <a:r>
              <a:rPr lang="en-US" b="1" dirty="0"/>
              <a:t>B. </a:t>
            </a:r>
            <a:r>
              <a:rPr b="1" dirty="0"/>
              <a:t>Finding a Topic</a:t>
            </a:r>
          </a:p>
          <a:p>
            <a:r>
              <a:rPr lang="en-US" b="1" dirty="0"/>
              <a:t>C. </a:t>
            </a:r>
            <a:r>
              <a:rPr b="1" dirty="0"/>
              <a:t>Presentation Structure</a:t>
            </a:r>
          </a:p>
          <a:p>
            <a:r>
              <a:rPr lang="en-US" b="1" dirty="0"/>
              <a:t>D. </a:t>
            </a:r>
            <a:r>
              <a:rPr b="1" dirty="0"/>
              <a:t>PowerPoint Design</a:t>
            </a:r>
          </a:p>
          <a:p>
            <a:r>
              <a:rPr lang="en-US" b="1" dirty="0"/>
              <a:t>E. Examples from Previous Students</a:t>
            </a:r>
          </a:p>
          <a:p>
            <a:r>
              <a:rPr lang="en-US" b="1" dirty="0"/>
              <a:t>F. </a:t>
            </a:r>
            <a:r>
              <a:rPr b="1" dirty="0"/>
              <a:t>Referencing </a:t>
            </a:r>
            <a:r>
              <a:rPr lang="en-US" b="1" dirty="0"/>
              <a:t>&amp; Plagiarism</a:t>
            </a:r>
          </a:p>
          <a:p>
            <a:r>
              <a:rPr lang="en-US" b="1" dirty="0"/>
              <a:t>G. </a:t>
            </a:r>
            <a:r>
              <a:rPr b="1" dirty="0"/>
              <a:t>Public Speaking</a:t>
            </a:r>
            <a:endParaRPr lang="en-US" b="1" dirty="0"/>
          </a:p>
          <a:p>
            <a:r>
              <a:rPr lang="en-US" b="1" dirty="0"/>
              <a:t>H. Practice</a:t>
            </a:r>
            <a:endParaRPr b="1" dirty="0"/>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 </a:t>
            </a:r>
            <a:r>
              <a:rPr lang="it-IT" b="1" dirty="0" err="1"/>
              <a:t>Assignment</a:t>
            </a:r>
            <a:r>
              <a:rPr lang="it-IT" b="1" dirty="0"/>
              <a:t> &amp; </a:t>
            </a:r>
            <a:r>
              <a:rPr lang="it-IT" b="1" dirty="0" err="1"/>
              <a:t>Grading</a:t>
            </a:r>
            <a:r>
              <a:rPr lang="it-IT" b="1" dirty="0"/>
              <a:t>  </a:t>
            </a:r>
          </a:p>
        </p:txBody>
      </p:sp>
      <p:sp>
        <p:nvSpPr>
          <p:cNvPr id="3" name="Text Placeholder 2"/>
          <p:cNvSpPr>
            <a:spLocks noGrp="1"/>
          </p:cNvSpPr>
          <p:nvPr>
            <p:ph type="body" idx="1"/>
          </p:nvPr>
        </p:nvSpPr>
        <p:spPr/>
        <p:txBody>
          <a:bodyPr/>
          <a:lstStyle/>
          <a:p>
            <a:endParaRPr dirty="0"/>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 </a:t>
            </a:r>
            <a:r>
              <a:rPr lang="it-IT" b="1" dirty="0" err="1"/>
              <a:t>Assignment</a:t>
            </a:r>
            <a:r>
              <a:rPr lang="it-IT" b="1" dirty="0"/>
              <a:t> &amp; </a:t>
            </a:r>
            <a:r>
              <a:rPr lang="it-IT" b="1" dirty="0" err="1"/>
              <a:t>Grading</a:t>
            </a:r>
            <a:r>
              <a:rPr lang="it-IT" b="1" dirty="0"/>
              <a:t> </a:t>
            </a:r>
            <a:endParaRPr dirty="0"/>
          </a:p>
        </p:txBody>
      </p:sp>
      <p:sp>
        <p:nvSpPr>
          <p:cNvPr id="3" name="Content Placeholder 2"/>
          <p:cNvSpPr>
            <a:spLocks noGrp="1"/>
          </p:cNvSpPr>
          <p:nvPr>
            <p:ph idx="1"/>
          </p:nvPr>
        </p:nvSpPr>
        <p:spPr/>
        <p:txBody>
          <a:bodyPr/>
          <a:lstStyle/>
          <a:p>
            <a:r>
              <a:rPr dirty="0"/>
              <a:t>Groups of 2–4 students</a:t>
            </a:r>
          </a:p>
          <a:p>
            <a:r>
              <a:rPr dirty="0"/>
              <a:t>Duration: 1</a:t>
            </a:r>
            <a:r>
              <a:rPr lang="en-US" dirty="0"/>
              <a:t>3</a:t>
            </a:r>
            <a:r>
              <a:rPr dirty="0"/>
              <a:t>–1</a:t>
            </a:r>
            <a:r>
              <a:rPr lang="en-US" dirty="0"/>
              <a:t>5</a:t>
            </a:r>
            <a:r>
              <a:rPr dirty="0"/>
              <a:t> minutes</a:t>
            </a:r>
          </a:p>
          <a:p>
            <a:r>
              <a:rPr dirty="0"/>
              <a:t>Use PowerPoint slides</a:t>
            </a:r>
          </a:p>
          <a:p>
            <a:r>
              <a:rPr dirty="0"/>
              <a:t>Topic related to business, tourism, marketing</a:t>
            </a:r>
            <a:r>
              <a:rPr lang="en-US" dirty="0"/>
              <a:t>, </a:t>
            </a:r>
            <a:r>
              <a:rPr dirty="0"/>
              <a:t>HR</a:t>
            </a:r>
            <a:r>
              <a:rPr lang="en-US" dirty="0"/>
              <a:t>, etc.</a:t>
            </a:r>
            <a:endParaRPr dirty="0"/>
          </a:p>
          <a:p>
            <a:r>
              <a:rPr dirty="0"/>
              <a:t>Worth 2/10 of final course grade</a:t>
            </a:r>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AFBB58-D6FF-71B8-8147-31F6B7DD636A}"/>
              </a:ext>
            </a:extLst>
          </p:cNvPr>
          <p:cNvSpPr>
            <a:spLocks noGrp="1"/>
          </p:cNvSpPr>
          <p:nvPr>
            <p:ph type="title"/>
          </p:nvPr>
        </p:nvSpPr>
        <p:spPr>
          <a:xfrm>
            <a:off x="863082" y="1256134"/>
            <a:ext cx="7543800" cy="629816"/>
          </a:xfrm>
        </p:spPr>
        <p:txBody>
          <a:bodyPr>
            <a:normAutofit fontScale="90000"/>
          </a:bodyPr>
          <a:lstStyle/>
          <a:p>
            <a:r>
              <a:rPr lang="en-US" dirty="0"/>
              <a:t>                 </a:t>
            </a:r>
            <a:r>
              <a:rPr lang="it-IT" b="1" dirty="0" err="1"/>
              <a:t>Grading</a:t>
            </a:r>
            <a:r>
              <a:rPr lang="it-IT" b="1" dirty="0"/>
              <a:t> </a:t>
            </a:r>
            <a:r>
              <a:rPr lang="it-IT" b="1" dirty="0" err="1"/>
              <a:t>based</a:t>
            </a:r>
            <a:r>
              <a:rPr lang="it-IT" b="1" dirty="0"/>
              <a:t> on:</a:t>
            </a:r>
            <a:endParaRPr lang="el-GR" b="1" dirty="0"/>
          </a:p>
        </p:txBody>
      </p:sp>
      <p:graphicFrame>
        <p:nvGraphicFramePr>
          <p:cNvPr id="5" name="Θέση περιεχομένου 4">
            <a:extLst>
              <a:ext uri="{FF2B5EF4-FFF2-40B4-BE49-F238E27FC236}">
                <a16:creationId xmlns:a16="http://schemas.microsoft.com/office/drawing/2014/main" id="{EF32DB27-33D6-82B5-6867-53DD4EFD7D59}"/>
              </a:ext>
            </a:extLst>
          </p:cNvPr>
          <p:cNvGraphicFramePr>
            <a:graphicFrameLocks noGrp="1"/>
          </p:cNvGraphicFramePr>
          <p:nvPr>
            <p:ph idx="1"/>
          </p:nvPr>
        </p:nvGraphicFramePr>
        <p:xfrm>
          <a:off x="350044" y="1885950"/>
          <a:ext cx="8401052" cy="4516708"/>
        </p:xfrm>
        <a:graphic>
          <a:graphicData uri="http://schemas.openxmlformats.org/drawingml/2006/table">
            <a:tbl>
              <a:tblPr firstRow="1" firstCol="1" bandRow="1">
                <a:tableStyleId>{F5AB1C69-6EDB-4FF4-983F-18BD219EF322}</a:tableStyleId>
              </a:tblPr>
              <a:tblGrid>
                <a:gridCol w="1217633">
                  <a:extLst>
                    <a:ext uri="{9D8B030D-6E8A-4147-A177-3AD203B41FA5}">
                      <a16:colId xmlns:a16="http://schemas.microsoft.com/office/drawing/2014/main" val="234256724"/>
                    </a:ext>
                  </a:extLst>
                </a:gridCol>
                <a:gridCol w="2165108">
                  <a:extLst>
                    <a:ext uri="{9D8B030D-6E8A-4147-A177-3AD203B41FA5}">
                      <a16:colId xmlns:a16="http://schemas.microsoft.com/office/drawing/2014/main" val="64368956"/>
                    </a:ext>
                  </a:extLst>
                </a:gridCol>
                <a:gridCol w="1636339">
                  <a:extLst>
                    <a:ext uri="{9D8B030D-6E8A-4147-A177-3AD203B41FA5}">
                      <a16:colId xmlns:a16="http://schemas.microsoft.com/office/drawing/2014/main" val="1571353645"/>
                    </a:ext>
                  </a:extLst>
                </a:gridCol>
                <a:gridCol w="1731779">
                  <a:extLst>
                    <a:ext uri="{9D8B030D-6E8A-4147-A177-3AD203B41FA5}">
                      <a16:colId xmlns:a16="http://schemas.microsoft.com/office/drawing/2014/main" val="1572037027"/>
                    </a:ext>
                  </a:extLst>
                </a:gridCol>
                <a:gridCol w="1650193">
                  <a:extLst>
                    <a:ext uri="{9D8B030D-6E8A-4147-A177-3AD203B41FA5}">
                      <a16:colId xmlns:a16="http://schemas.microsoft.com/office/drawing/2014/main" val="1810177585"/>
                    </a:ext>
                  </a:extLst>
                </a:gridCol>
              </a:tblGrid>
              <a:tr h="162354">
                <a:tc>
                  <a:txBody>
                    <a:bodyPr/>
                    <a:lstStyle/>
                    <a:p>
                      <a:pPr algn="ctr">
                        <a:lnSpc>
                          <a:spcPct val="107000"/>
                        </a:lnSpc>
                        <a:spcAft>
                          <a:spcPts val="800"/>
                        </a:spcAft>
                      </a:pPr>
                      <a:r>
                        <a:rPr lang="en-US" sz="1100" dirty="0">
                          <a:effectLst/>
                        </a:rPr>
                        <a:t>Criteria</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gn="ctr">
                        <a:lnSpc>
                          <a:spcPct val="107000"/>
                        </a:lnSpc>
                        <a:spcAft>
                          <a:spcPts val="800"/>
                        </a:spcAft>
                      </a:pPr>
                      <a:r>
                        <a:rPr lang="en-US" sz="800" dirty="0">
                          <a:effectLst/>
                        </a:rPr>
                        <a:t>4</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gn="ctr">
                        <a:lnSpc>
                          <a:spcPct val="107000"/>
                        </a:lnSpc>
                        <a:spcAft>
                          <a:spcPts val="800"/>
                        </a:spcAft>
                      </a:pPr>
                      <a:r>
                        <a:rPr lang="en-US" sz="800" dirty="0">
                          <a:effectLst/>
                        </a:rPr>
                        <a:t>3</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gn="ctr">
                        <a:lnSpc>
                          <a:spcPct val="107000"/>
                        </a:lnSpc>
                        <a:spcAft>
                          <a:spcPts val="800"/>
                        </a:spcAft>
                      </a:pPr>
                      <a:r>
                        <a:rPr lang="en-US" sz="800" dirty="0">
                          <a:effectLst/>
                        </a:rPr>
                        <a:t>2</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gn="ctr">
                        <a:lnSpc>
                          <a:spcPct val="107000"/>
                        </a:lnSpc>
                        <a:spcAft>
                          <a:spcPts val="800"/>
                        </a:spcAft>
                      </a:pPr>
                      <a:r>
                        <a:rPr lang="en-US" sz="800" dirty="0">
                          <a:effectLst/>
                        </a:rPr>
                        <a:t>1</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3038490065"/>
                  </a:ext>
                </a:extLst>
              </a:tr>
              <a:tr h="602252">
                <a:tc>
                  <a:txBody>
                    <a:bodyPr/>
                    <a:lstStyle/>
                    <a:p>
                      <a:pPr>
                        <a:lnSpc>
                          <a:spcPct val="107000"/>
                        </a:lnSpc>
                        <a:spcAft>
                          <a:spcPts val="800"/>
                        </a:spcAft>
                      </a:pPr>
                      <a:r>
                        <a:rPr lang="en-US" sz="1100" dirty="0">
                          <a:effectLst/>
                        </a:rPr>
                        <a:t>Content</a:t>
                      </a:r>
                      <a:endParaRPr lang="el-GR" sz="1100" dirty="0">
                        <a:effectLst/>
                      </a:endParaRPr>
                    </a:p>
                    <a:p>
                      <a:pPr>
                        <a:lnSpc>
                          <a:spcPct val="107000"/>
                        </a:lnSpc>
                        <a:spcAft>
                          <a:spcPts val="800"/>
                        </a:spcAft>
                      </a:pPr>
                      <a:r>
                        <a:rPr lang="en-US" sz="1100" dirty="0">
                          <a:effectLst/>
                        </a:rPr>
                        <a:t>Introduction, Body, Conclusion</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Knowledgeable of content and includes and engaging introduction, detailed body and memorable conclusion</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Knowledgeable of content and includes an introduction, detailed body and conclusion</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Somewhat knowledgeable of content and is missing an introduction, body or conclusion</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Some content facts seem questionable and is missing an introduction, body and/or conclusion</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215259449"/>
                  </a:ext>
                </a:extLst>
              </a:tr>
              <a:tr h="396716">
                <a:tc>
                  <a:txBody>
                    <a:bodyPr/>
                    <a:lstStyle/>
                    <a:p>
                      <a:pPr>
                        <a:lnSpc>
                          <a:spcPct val="107000"/>
                        </a:lnSpc>
                        <a:spcAft>
                          <a:spcPts val="800"/>
                        </a:spcAft>
                      </a:pPr>
                      <a:r>
                        <a:rPr lang="en-US" sz="1100" dirty="0">
                          <a:effectLst/>
                        </a:rPr>
                        <a:t>Eye Contact</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Makes eye contact with everyone in the room</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Makes eye contact with most everyone in the room</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Makes eye contact with some of the people in the room</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Makes very little or no eye contact with people in the room</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3529484290"/>
                  </a:ext>
                </a:extLst>
              </a:tr>
              <a:tr h="792607">
                <a:tc>
                  <a:txBody>
                    <a:bodyPr/>
                    <a:lstStyle/>
                    <a:p>
                      <a:pPr>
                        <a:lnSpc>
                          <a:spcPct val="107000"/>
                        </a:lnSpc>
                        <a:spcAft>
                          <a:spcPts val="800"/>
                        </a:spcAft>
                      </a:pPr>
                      <a:r>
                        <a:rPr lang="en-US" sz="1100" dirty="0">
                          <a:effectLst/>
                        </a:rPr>
                        <a:t>Volume &amp; Clarity</a:t>
                      </a:r>
                      <a:endParaRPr lang="el-GR" sz="1100" dirty="0">
                        <a:effectLst/>
                      </a:endParaRPr>
                    </a:p>
                    <a:p>
                      <a:pPr>
                        <a:lnSpc>
                          <a:spcPct val="107000"/>
                        </a:lnSpc>
                        <a:spcAft>
                          <a:spcPts val="800"/>
                        </a:spcAft>
                      </a:pPr>
                      <a:r>
                        <a:rPr lang="en-US" sz="1100" dirty="0">
                          <a:effectLst/>
                        </a:rPr>
                        <a:t>Loudness, articulation and no mumbling</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The people in the back can hear the speech very clearly</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speaker mumbles a bit but people in the back can hear most of the speech</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The speaker mumbles some and the people in the back can hear parts of the speech</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speaker consistently mumbles so that the people in the back cannot hear the speech</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2128500159"/>
                  </a:ext>
                </a:extLst>
              </a:tr>
              <a:tr h="727472">
                <a:tc>
                  <a:txBody>
                    <a:bodyPr/>
                    <a:lstStyle/>
                    <a:p>
                      <a:pPr>
                        <a:lnSpc>
                          <a:spcPct val="107000"/>
                        </a:lnSpc>
                        <a:spcAft>
                          <a:spcPts val="800"/>
                        </a:spcAft>
                      </a:pPr>
                      <a:r>
                        <a:rPr lang="en-US" sz="1100" dirty="0">
                          <a:effectLst/>
                        </a:rPr>
                        <a:t>Flow</a:t>
                      </a:r>
                      <a:endParaRPr lang="el-GR" sz="1100" dirty="0">
                        <a:effectLst/>
                      </a:endParaRPr>
                    </a:p>
                    <a:p>
                      <a:pPr>
                        <a:lnSpc>
                          <a:spcPct val="100000"/>
                        </a:lnSpc>
                        <a:spcAft>
                          <a:spcPts val="0"/>
                        </a:spcAft>
                      </a:pPr>
                      <a:r>
                        <a:rPr lang="en-US" sz="1100" dirty="0">
                          <a:effectLst/>
                        </a:rPr>
                        <a:t>Pauses and Verbal fillers: </a:t>
                      </a:r>
                    </a:p>
                    <a:p>
                      <a:pPr>
                        <a:lnSpc>
                          <a:spcPct val="100000"/>
                        </a:lnSpc>
                        <a:spcAft>
                          <a:spcPts val="0"/>
                        </a:spcAft>
                      </a:pPr>
                      <a:r>
                        <a:rPr lang="en-US" sz="1100" dirty="0">
                          <a:effectLst/>
                        </a:rPr>
                        <a:t>um, uh, er</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The speech flows nicely with no pauses or distracting verbal fillers</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speech includes 1-2 pauses and a few verbal fillers</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The speech includes some distracting pauses and some verbal fillers</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Speech includes several distracting pauses and many verbal fillers</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3628120320"/>
                  </a:ext>
                </a:extLst>
              </a:tr>
              <a:tr h="396716">
                <a:tc>
                  <a:txBody>
                    <a:bodyPr/>
                    <a:lstStyle/>
                    <a:p>
                      <a:pPr>
                        <a:lnSpc>
                          <a:spcPct val="107000"/>
                        </a:lnSpc>
                        <a:spcAft>
                          <a:spcPts val="800"/>
                        </a:spcAft>
                      </a:pPr>
                      <a:r>
                        <a:rPr lang="en-US" sz="1100" dirty="0">
                          <a:effectLst/>
                        </a:rPr>
                        <a:t>Confidence &amp; Attitude</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Speaks with enthusiasm, poise and assurance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Mostly speaks with enthusiasm, poise and assurance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Speaks with some enthusiasm, poise and assurance</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Speaks with little or no enthusiasm, poise and/or assurance</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2876492148"/>
                  </a:ext>
                </a:extLst>
              </a:tr>
              <a:tr h="602252">
                <a:tc>
                  <a:txBody>
                    <a:bodyPr/>
                    <a:lstStyle/>
                    <a:p>
                      <a:pPr>
                        <a:lnSpc>
                          <a:spcPct val="107000"/>
                        </a:lnSpc>
                        <a:spcAft>
                          <a:spcPts val="800"/>
                        </a:spcAft>
                      </a:pPr>
                      <a:r>
                        <a:rPr lang="en-US" sz="1100" dirty="0">
                          <a:effectLst/>
                        </a:rPr>
                        <a:t>Visual Aid</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visual aid complements the speech and is neat, colourful and creative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visual aid connects the speech and is mostly neat, colourful and creative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visual aid somewhat connects to the speech and is somewhat neat, colourful and creative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The visual aid does not connect to the speech and is messy, lacks </a:t>
                      </a:r>
                      <a:r>
                        <a:rPr lang="en-US" sz="800" dirty="0" err="1">
                          <a:effectLst/>
                        </a:rPr>
                        <a:t>colour</a:t>
                      </a:r>
                      <a:r>
                        <a:rPr lang="en-US" sz="800" dirty="0">
                          <a:effectLst/>
                        </a:rPr>
                        <a:t> and creativity</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4091945474"/>
                  </a:ext>
                </a:extLst>
              </a:tr>
              <a:tr h="377378">
                <a:tc>
                  <a:txBody>
                    <a:bodyPr/>
                    <a:lstStyle/>
                    <a:p>
                      <a:pPr>
                        <a:lnSpc>
                          <a:spcPct val="107000"/>
                        </a:lnSpc>
                        <a:spcAft>
                          <a:spcPts val="800"/>
                        </a:spcAft>
                      </a:pPr>
                      <a:r>
                        <a:rPr lang="en-US" sz="1100" dirty="0">
                          <a:effectLst/>
                        </a:rPr>
                        <a:t>Time</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Speech is given in the time allotted</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Speech is 10% short of over the allotted time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Speech is 20% short of over the allotted time </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Speech is 30% short of over the allotted time</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1409281036"/>
                  </a:ext>
                </a:extLst>
              </a:tr>
              <a:tr h="162354">
                <a:tc>
                  <a:txBody>
                    <a:bodyPr/>
                    <a:lstStyle/>
                    <a:p>
                      <a:pPr>
                        <a:lnSpc>
                          <a:spcPct val="107000"/>
                        </a:lnSpc>
                        <a:spcAft>
                          <a:spcPts val="800"/>
                        </a:spcAft>
                      </a:pPr>
                      <a:r>
                        <a:rPr lang="en-US" sz="1100" dirty="0">
                          <a:effectLst/>
                        </a:rPr>
                        <a:t>Other (2pts)</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2pts</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1.5pts</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1pt</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0.5pt</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3852763746"/>
                  </a:ext>
                </a:extLst>
              </a:tr>
            </a:tbl>
          </a:graphicData>
        </a:graphic>
      </p:graphicFrame>
      <p:sp>
        <p:nvSpPr>
          <p:cNvPr id="4" name="Θέση ημερομηνίας 3">
            <a:extLst>
              <a:ext uri="{FF2B5EF4-FFF2-40B4-BE49-F238E27FC236}">
                <a16:creationId xmlns:a16="http://schemas.microsoft.com/office/drawing/2014/main" id="{5AAC35A5-E8DC-99BF-5E65-0FF8E0973AC6}"/>
              </a:ext>
            </a:extLst>
          </p:cNvPr>
          <p:cNvSpPr>
            <a:spLocks noGrp="1"/>
          </p:cNvSpPr>
          <p:nvPr>
            <p:ph type="dt" sz="half" idx="10"/>
          </p:nvPr>
        </p:nvSpPr>
        <p:spPr/>
        <p:txBody>
          <a:bodyPr/>
          <a:lstStyle/>
          <a:p>
            <a:fld id="{5D179434-7293-40E0-98A7-69F3C10321FD}" type="datetime1">
              <a:rPr lang="el-GR" smtClean="0"/>
              <a:t>9/3/2026</a:t>
            </a:fld>
            <a:endParaRPr lang="en-US"/>
          </a:p>
        </p:txBody>
      </p:sp>
      <p:sp>
        <p:nvSpPr>
          <p:cNvPr id="6" name="Rectangle 1">
            <a:extLst>
              <a:ext uri="{FF2B5EF4-FFF2-40B4-BE49-F238E27FC236}">
                <a16:creationId xmlns:a16="http://schemas.microsoft.com/office/drawing/2014/main" id="{7392D17B-76FB-571C-6D76-FFE3C9255DC0}"/>
              </a:ext>
            </a:extLst>
          </p:cNvPr>
          <p:cNvSpPr>
            <a:spLocks noChangeArrowheads="1"/>
          </p:cNvSpPr>
          <p:nvPr/>
        </p:nvSpPr>
        <p:spPr bwMode="auto">
          <a:xfrm>
            <a:off x="1" y="8902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l-GR" sz="1350"/>
          </a:p>
        </p:txBody>
      </p:sp>
    </p:spTree>
    <p:extLst>
      <p:ext uri="{BB962C8B-B14F-4D97-AF65-F5344CB8AC3E}">
        <p14:creationId xmlns:p14="http://schemas.microsoft.com/office/powerpoint/2010/main" val="1154145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 </a:t>
            </a:r>
            <a:r>
              <a:rPr b="1" dirty="0"/>
              <a:t>Finding a Topic</a:t>
            </a:r>
          </a:p>
        </p:txBody>
      </p:sp>
      <p:sp>
        <p:nvSpPr>
          <p:cNvPr id="3" name="Text Placeholder 2"/>
          <p:cNvSpPr>
            <a:spLocks noGrp="1"/>
          </p:cNvSpPr>
          <p:nvPr>
            <p:ph type="body" idx="1"/>
          </p:nvPr>
        </p:nvSpPr>
        <p:spPr/>
        <p:txBody>
          <a:bodyPr/>
          <a:lstStyle/>
          <a:p>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Finding / </a:t>
            </a:r>
            <a:r>
              <a:rPr b="1" dirty="0"/>
              <a:t>Choosing a Topic</a:t>
            </a:r>
          </a:p>
        </p:txBody>
      </p:sp>
      <p:sp>
        <p:nvSpPr>
          <p:cNvPr id="3" name="Content Placeholder 2"/>
          <p:cNvSpPr>
            <a:spLocks noGrp="1"/>
          </p:cNvSpPr>
          <p:nvPr>
            <p:ph idx="1"/>
          </p:nvPr>
        </p:nvSpPr>
        <p:spPr/>
        <p:txBody>
          <a:bodyPr/>
          <a:lstStyle/>
          <a:p>
            <a:r>
              <a:rPr b="1" dirty="0"/>
              <a:t>Choose a clear and interesting topic</a:t>
            </a:r>
          </a:p>
          <a:p>
            <a:r>
              <a:rPr b="1" dirty="0"/>
              <a:t>Related to your field of study</a:t>
            </a:r>
            <a:r>
              <a:rPr lang="en-US" b="1" dirty="0"/>
              <a:t> </a:t>
            </a:r>
            <a:r>
              <a:rPr lang="en-US" i="1" dirty="0"/>
              <a:t>(business, marketing, </a:t>
            </a:r>
          </a:p>
          <a:p>
            <a:pPr marL="0" indent="0">
              <a:buNone/>
            </a:pPr>
            <a:r>
              <a:rPr lang="en-US" i="1" dirty="0"/>
              <a:t>      tourism, human resources, etc.)</a:t>
            </a:r>
            <a:endParaRPr i="1" dirty="0"/>
          </a:p>
          <a:p>
            <a:r>
              <a:rPr b="1" dirty="0"/>
              <a:t>Interesting for your group</a:t>
            </a:r>
          </a:p>
          <a:p>
            <a:r>
              <a:rPr b="1" dirty="0"/>
              <a:t>Easy to research</a:t>
            </a:r>
            <a:endParaRPr lang="en-US" b="1" dirty="0"/>
          </a:p>
          <a:p>
            <a:r>
              <a:rPr lang="en-US" b="1" dirty="0"/>
              <a:t>Allows you to divide the work</a:t>
            </a:r>
            <a:endParaRPr lang="el-GR" b="1" dirty="0"/>
          </a:p>
          <a:p>
            <a:endParaRPr b="1" dirty="0"/>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NO</a:t>
            </a:r>
            <a:r>
              <a:rPr lang="en-US" dirty="0"/>
              <a:t> </a:t>
            </a:r>
            <a:r>
              <a:rPr dirty="0"/>
              <a:t>Topics That Are Too General</a:t>
            </a:r>
          </a:p>
        </p:txBody>
      </p:sp>
      <p:sp>
        <p:nvSpPr>
          <p:cNvPr id="3" name="Content Placeholder 2"/>
          <p:cNvSpPr>
            <a:spLocks noGrp="1"/>
          </p:cNvSpPr>
          <p:nvPr>
            <p:ph idx="1"/>
          </p:nvPr>
        </p:nvSpPr>
        <p:spPr/>
        <p:txBody>
          <a:bodyPr/>
          <a:lstStyle/>
          <a:p>
            <a:r>
              <a:t>Tourism</a:t>
            </a:r>
          </a:p>
          <a:p>
            <a:r>
              <a:t>Marketing</a:t>
            </a:r>
          </a:p>
          <a:p>
            <a:r>
              <a:t>Business management</a:t>
            </a:r>
          </a:p>
          <a:p>
            <a:r>
              <a:t>Technology</a:t>
            </a:r>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YES</a:t>
            </a:r>
            <a:r>
              <a:rPr lang="en-US" dirty="0"/>
              <a:t> More Specific</a:t>
            </a:r>
            <a:r>
              <a:rPr dirty="0"/>
              <a:t> Topic</a:t>
            </a:r>
            <a:r>
              <a:rPr lang="en-US" dirty="0"/>
              <a:t>s</a:t>
            </a:r>
            <a:endParaRPr dirty="0"/>
          </a:p>
        </p:txBody>
      </p:sp>
      <p:sp>
        <p:nvSpPr>
          <p:cNvPr id="3" name="Content Placeholder 2"/>
          <p:cNvSpPr>
            <a:spLocks noGrp="1"/>
          </p:cNvSpPr>
          <p:nvPr>
            <p:ph idx="1"/>
          </p:nvPr>
        </p:nvSpPr>
        <p:spPr/>
        <p:txBody>
          <a:bodyPr>
            <a:normAutofit/>
          </a:bodyPr>
          <a:lstStyle/>
          <a:p>
            <a:r>
              <a:rPr dirty="0"/>
              <a:t>Sustainable tourism in Greece</a:t>
            </a:r>
          </a:p>
          <a:p>
            <a:r>
              <a:rPr dirty="0"/>
              <a:t>Social media marketing for hotels</a:t>
            </a:r>
          </a:p>
          <a:p>
            <a:r>
              <a:rPr dirty="0"/>
              <a:t>Customer satisfaction in tourism</a:t>
            </a:r>
          </a:p>
          <a:p>
            <a:r>
              <a:rPr dirty="0"/>
              <a:t>Employee motivation in companies</a:t>
            </a:r>
          </a:p>
          <a:p>
            <a:r>
              <a:rPr dirty="0"/>
              <a:t>Artificial intelligence in business</a:t>
            </a:r>
            <a:endParaRPr lang="en-US" dirty="0"/>
          </a:p>
          <a:p>
            <a:r>
              <a:rPr lang="en-US" dirty="0"/>
              <a:t>The role of HR in employee motivation</a:t>
            </a:r>
          </a:p>
          <a:p>
            <a:r>
              <a:rPr lang="en-US" dirty="0"/>
              <a:t>Digital marketing strategies for small businesses</a:t>
            </a:r>
          </a:p>
          <a:p>
            <a:r>
              <a:rPr lang="en-US" dirty="0"/>
              <a:t>The future of artificial intelligence in business</a:t>
            </a:r>
            <a:endParaRPr lang="el-GR" dirty="0"/>
          </a:p>
          <a:p>
            <a:endParaRPr dirty="0"/>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B4388F-8F58-60E1-1397-2A49DE023022}"/>
              </a:ext>
            </a:extLst>
          </p:cNvPr>
          <p:cNvSpPr>
            <a:spLocks noGrp="1"/>
          </p:cNvSpPr>
          <p:nvPr>
            <p:ph type="title"/>
          </p:nvPr>
        </p:nvSpPr>
        <p:spPr>
          <a:xfrm>
            <a:off x="1592827" y="624110"/>
            <a:ext cx="6941574" cy="1280890"/>
          </a:xfrm>
        </p:spPr>
        <p:txBody>
          <a:bodyPr>
            <a:normAutofit fontScale="90000"/>
          </a:bodyPr>
          <a:lstStyle/>
          <a:p>
            <a:r>
              <a:rPr lang="en-US" b="1" dirty="0"/>
              <a:t>Which of the above topics sounds most interesting to you?</a:t>
            </a:r>
            <a:br>
              <a:rPr lang="el-GR" dirty="0"/>
            </a:br>
            <a:br>
              <a:rPr lang="el-GR" dirty="0"/>
            </a:br>
            <a:r>
              <a:rPr lang="en-US" b="1" dirty="0"/>
              <a:t>Can you think of another topic related to your field?</a:t>
            </a:r>
            <a:br>
              <a:rPr lang="el-GR" dirty="0"/>
            </a:br>
            <a:endParaRPr lang="el-GR" dirty="0"/>
          </a:p>
        </p:txBody>
      </p:sp>
      <p:sp>
        <p:nvSpPr>
          <p:cNvPr id="3" name="Θέση περιεχομένου 2">
            <a:extLst>
              <a:ext uri="{FF2B5EF4-FFF2-40B4-BE49-F238E27FC236}">
                <a16:creationId xmlns:a16="http://schemas.microsoft.com/office/drawing/2014/main" id="{7EB8736C-69A6-51E1-39F0-171B831CD2BA}"/>
              </a:ext>
            </a:extLst>
          </p:cNvPr>
          <p:cNvSpPr>
            <a:spLocks noGrp="1"/>
          </p:cNvSpPr>
          <p:nvPr>
            <p:ph idx="1"/>
          </p:nvPr>
        </p:nvSpPr>
        <p:spPr>
          <a:xfrm>
            <a:off x="1415845" y="2133600"/>
            <a:ext cx="7118555" cy="3777622"/>
          </a:xfrm>
        </p:spPr>
        <p:txBody>
          <a:bodyPr/>
          <a:lstStyle/>
          <a:p>
            <a:endParaRPr lang="en-US" dirty="0"/>
          </a:p>
          <a:p>
            <a:endParaRPr lang="en-US" dirty="0"/>
          </a:p>
          <a:p>
            <a:endParaRPr lang="el-GR" dirty="0"/>
          </a:p>
        </p:txBody>
      </p:sp>
    </p:spTree>
    <p:extLst>
      <p:ext uri="{BB962C8B-B14F-4D97-AF65-F5344CB8AC3E}">
        <p14:creationId xmlns:p14="http://schemas.microsoft.com/office/powerpoint/2010/main" val="3278275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98F01F-248F-3FD4-2CFF-DC542EEA443A}"/>
              </a:ext>
            </a:extLst>
          </p:cNvPr>
          <p:cNvSpPr>
            <a:spLocks noGrp="1"/>
          </p:cNvSpPr>
          <p:nvPr>
            <p:ph type="title"/>
          </p:nvPr>
        </p:nvSpPr>
        <p:spPr>
          <a:xfrm>
            <a:off x="1179871" y="624109"/>
            <a:ext cx="7354529" cy="1794625"/>
          </a:xfrm>
        </p:spPr>
        <p:txBody>
          <a:bodyPr>
            <a:normAutofit fontScale="90000"/>
          </a:bodyPr>
          <a:lstStyle/>
          <a:p>
            <a:r>
              <a:rPr lang="en-US" dirty="0"/>
              <a:t>A good presentation topic should allow you to </a:t>
            </a:r>
            <a:r>
              <a:rPr lang="en-US" b="1" dirty="0"/>
              <a:t>answer 3 questions</a:t>
            </a:r>
            <a:r>
              <a:rPr lang="en-US" dirty="0"/>
              <a:t>:</a:t>
            </a:r>
            <a:br>
              <a:rPr lang="el-GR" dirty="0"/>
            </a:br>
            <a:br>
              <a:rPr lang="en-US" dirty="0"/>
            </a:br>
            <a:br>
              <a:rPr lang="en-US" dirty="0"/>
            </a:br>
            <a:br>
              <a:rPr lang="en-US" dirty="0"/>
            </a:br>
            <a:r>
              <a:rPr lang="en-US" dirty="0"/>
              <a:t>1️⃣ What is it?</a:t>
            </a:r>
            <a:br>
              <a:rPr lang="en-US" dirty="0"/>
            </a:br>
            <a:r>
              <a:rPr lang="en-US" dirty="0"/>
              <a:t>2️⃣ Why is it important?</a:t>
            </a:r>
            <a:br>
              <a:rPr lang="en-US" dirty="0"/>
            </a:br>
            <a:r>
              <a:rPr lang="en-US" dirty="0"/>
              <a:t>3️⃣ What are the main ideas?</a:t>
            </a:r>
            <a:br>
              <a:rPr lang="el-GR" dirty="0"/>
            </a:br>
            <a:endParaRPr lang="el-GR" dirty="0"/>
          </a:p>
        </p:txBody>
      </p:sp>
      <p:sp>
        <p:nvSpPr>
          <p:cNvPr id="3" name="Θέση περιεχομένου 2">
            <a:extLst>
              <a:ext uri="{FF2B5EF4-FFF2-40B4-BE49-F238E27FC236}">
                <a16:creationId xmlns:a16="http://schemas.microsoft.com/office/drawing/2014/main" id="{F8D74E96-48DF-4BC3-AD11-181B17260A7C}"/>
              </a:ext>
            </a:extLst>
          </p:cNvPr>
          <p:cNvSpPr>
            <a:spLocks noGrp="1"/>
          </p:cNvSpPr>
          <p:nvPr>
            <p:ph idx="1"/>
          </p:nvPr>
        </p:nvSpPr>
        <p:spPr>
          <a:xfrm>
            <a:off x="1179871" y="2133600"/>
            <a:ext cx="7354529" cy="3777622"/>
          </a:xfrm>
        </p:spPr>
        <p:txBody>
          <a:bodyPr/>
          <a:lstStyle/>
          <a:p>
            <a:endParaRPr lang="el-GR" dirty="0"/>
          </a:p>
        </p:txBody>
      </p:sp>
    </p:spTree>
    <p:extLst>
      <p:ext uri="{BB962C8B-B14F-4D97-AF65-F5344CB8AC3E}">
        <p14:creationId xmlns:p14="http://schemas.microsoft.com/office/powerpoint/2010/main" val="619717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7D6AD82-3D00-B01E-2EBC-69A96F7CAE1F}"/>
              </a:ext>
            </a:extLst>
          </p:cNvPr>
          <p:cNvSpPr>
            <a:spLocks noGrp="1"/>
          </p:cNvSpPr>
          <p:nvPr>
            <p:ph type="title"/>
          </p:nvPr>
        </p:nvSpPr>
        <p:spPr>
          <a:xfrm>
            <a:off x="1945201" y="624110"/>
            <a:ext cx="6795676" cy="1280890"/>
          </a:xfrm>
        </p:spPr>
        <p:txBody>
          <a:bodyPr>
            <a:normAutofit fontScale="90000"/>
          </a:bodyPr>
          <a:lstStyle/>
          <a:p>
            <a:r>
              <a:rPr lang="en-US" b="1" dirty="0"/>
              <a:t>Ideas for YOUR topic (examples):</a:t>
            </a:r>
            <a:br>
              <a:rPr lang="el-GR" dirty="0"/>
            </a:br>
            <a:endParaRPr lang="el-GR" dirty="0"/>
          </a:p>
        </p:txBody>
      </p:sp>
      <p:sp>
        <p:nvSpPr>
          <p:cNvPr id="3" name="Θέση περιεχομένου 2">
            <a:extLst>
              <a:ext uri="{FF2B5EF4-FFF2-40B4-BE49-F238E27FC236}">
                <a16:creationId xmlns:a16="http://schemas.microsoft.com/office/drawing/2014/main" id="{34C26FEA-5FDF-97F7-F929-9F90CDA8ECD3}"/>
              </a:ext>
            </a:extLst>
          </p:cNvPr>
          <p:cNvSpPr>
            <a:spLocks noGrp="1"/>
          </p:cNvSpPr>
          <p:nvPr>
            <p:ph idx="1"/>
          </p:nvPr>
        </p:nvSpPr>
        <p:spPr/>
        <p:txBody>
          <a:bodyPr>
            <a:normAutofit fontScale="92500" lnSpcReduction="20000"/>
          </a:bodyPr>
          <a:lstStyle/>
          <a:p>
            <a:r>
              <a:rPr lang="en-US" b="1" dirty="0"/>
              <a:t>ACADEMIA</a:t>
            </a:r>
            <a:r>
              <a:rPr lang="en-US" dirty="0"/>
              <a:t> - </a:t>
            </a:r>
            <a:r>
              <a:rPr lang="en-US" u="sng" dirty="0">
                <a:hlinkClick r:id="rId2"/>
              </a:rPr>
              <a:t>https://www.academia.edu/search?q=tourism</a:t>
            </a:r>
            <a:endParaRPr lang="en-US" u="sng" dirty="0"/>
          </a:p>
          <a:p>
            <a:pPr marL="0" indent="0">
              <a:buNone/>
            </a:pPr>
            <a:endParaRPr lang="el-GR" dirty="0"/>
          </a:p>
          <a:p>
            <a:r>
              <a:rPr lang="en-US" b="1" dirty="0"/>
              <a:t>RESEARCHGATE</a:t>
            </a:r>
            <a:r>
              <a:rPr lang="en-US" dirty="0"/>
              <a:t> – ‘’business administration topics’’</a:t>
            </a:r>
          </a:p>
          <a:p>
            <a:pPr marL="0" indent="0">
              <a:buNone/>
            </a:pPr>
            <a:endParaRPr lang="el-GR" dirty="0"/>
          </a:p>
          <a:p>
            <a:r>
              <a:rPr lang="en-US" b="1" dirty="0"/>
              <a:t>‘’Event Management topics for university students’’</a:t>
            </a:r>
            <a:endParaRPr lang="el-GR" b="1" dirty="0"/>
          </a:p>
          <a:p>
            <a:pPr marL="0" indent="0">
              <a:buNone/>
            </a:pPr>
            <a:r>
              <a:rPr lang="en-US" u="sng" dirty="0">
                <a:hlinkClick r:id="rId3"/>
              </a:rPr>
              <a:t>https://uk.assignmentgeek.com/blog/event-management-dissertation-topics/</a:t>
            </a:r>
            <a:endParaRPr lang="en-US" u="sng" dirty="0"/>
          </a:p>
          <a:p>
            <a:pPr marL="0" indent="0">
              <a:buNone/>
            </a:pPr>
            <a:endParaRPr lang="el-GR" dirty="0"/>
          </a:p>
          <a:p>
            <a:r>
              <a:rPr lang="en-US" b="1" dirty="0"/>
              <a:t>‘’Human Resources Management for University students’’</a:t>
            </a:r>
            <a:endParaRPr lang="el-GR" b="1" dirty="0"/>
          </a:p>
          <a:p>
            <a:pPr marL="0" indent="0">
              <a:buNone/>
            </a:pPr>
            <a:r>
              <a:rPr lang="en-US" u="sng" dirty="0">
                <a:hlinkClick r:id="rId4"/>
              </a:rPr>
              <a:t>https://papersowl.com/blog/human-resources-research-topics</a:t>
            </a:r>
            <a:endParaRPr lang="el-GR" dirty="0"/>
          </a:p>
          <a:p>
            <a:endParaRPr lang="el-GR" dirty="0"/>
          </a:p>
        </p:txBody>
      </p:sp>
    </p:spTree>
    <p:extLst>
      <p:ext uri="{BB962C8B-B14F-4D97-AF65-F5344CB8AC3E}">
        <p14:creationId xmlns:p14="http://schemas.microsoft.com/office/powerpoint/2010/main" val="932974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 </a:t>
            </a:r>
            <a:r>
              <a:rPr b="1" dirty="0"/>
              <a:t>Presentation Structure</a:t>
            </a:r>
          </a:p>
        </p:txBody>
      </p:sp>
      <p:sp>
        <p:nvSpPr>
          <p:cNvPr id="3" name="Text Placeholder 2"/>
          <p:cNvSpPr>
            <a:spLocks noGrp="1"/>
          </p:cNvSpPr>
          <p:nvPr>
            <p:ph type="body" idx="1"/>
          </p:nvPr>
        </p:nvSpPr>
        <p:spPr/>
        <p:txBody>
          <a:bodyPr/>
          <a:lstStyle/>
          <a:p>
            <a:r>
              <a:rPr lang="en-US" dirty="0"/>
              <a:t>                   BASIC and DETAILED structure</a:t>
            </a:r>
            <a:endParaRPr dirty="0"/>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b="1" dirty="0"/>
              <a:t>Basic Structure</a:t>
            </a:r>
          </a:p>
        </p:txBody>
      </p:sp>
      <p:sp>
        <p:nvSpPr>
          <p:cNvPr id="3" name="Content Placeholder 2"/>
          <p:cNvSpPr>
            <a:spLocks noGrp="1"/>
          </p:cNvSpPr>
          <p:nvPr>
            <p:ph idx="1"/>
          </p:nvPr>
        </p:nvSpPr>
        <p:spPr>
          <a:xfrm>
            <a:off x="1942415" y="2133600"/>
            <a:ext cx="6591985" cy="4100290"/>
          </a:xfrm>
        </p:spPr>
        <p:txBody>
          <a:bodyPr>
            <a:normAutofit lnSpcReduction="10000"/>
          </a:bodyPr>
          <a:lstStyle/>
          <a:p>
            <a:r>
              <a:rPr sz="2000" b="1" dirty="0">
                <a:solidFill>
                  <a:srgbClr val="FF0000"/>
                </a:solidFill>
              </a:rPr>
              <a:t>Introduction</a:t>
            </a:r>
          </a:p>
          <a:p>
            <a:r>
              <a:rPr sz="2000" b="1" dirty="0">
                <a:solidFill>
                  <a:srgbClr val="002060"/>
                </a:solidFill>
              </a:rPr>
              <a:t>Body (3–5 main points)</a:t>
            </a:r>
          </a:p>
          <a:p>
            <a:r>
              <a:rPr sz="2000" b="1" dirty="0">
                <a:solidFill>
                  <a:srgbClr val="00B050"/>
                </a:solidFill>
              </a:rPr>
              <a:t>Conclusion</a:t>
            </a:r>
            <a:endParaRPr lang="en-US" sz="2000" b="1" dirty="0">
              <a:solidFill>
                <a:srgbClr val="00B050"/>
              </a:solidFill>
            </a:endParaRPr>
          </a:p>
          <a:p>
            <a:pPr marL="0" indent="0">
              <a:buNone/>
            </a:pPr>
            <a:endParaRPr lang="en-US" b="1" dirty="0"/>
          </a:p>
          <a:p>
            <a:r>
              <a:rPr lang="en-US" dirty="0"/>
              <a:t>This structure helps your audience </a:t>
            </a:r>
            <a:r>
              <a:rPr lang="en-US" b="1" dirty="0"/>
              <a:t>follow your ideas easily</a:t>
            </a:r>
            <a:r>
              <a:rPr lang="en-US" dirty="0"/>
              <a:t> and understand your message.</a:t>
            </a:r>
            <a:endParaRPr lang="el-GR" dirty="0"/>
          </a:p>
          <a:p>
            <a:r>
              <a:rPr lang="en-US" dirty="0"/>
              <a:t>A well-structured presentation usually includes </a:t>
            </a:r>
            <a:r>
              <a:rPr lang="en-US" b="1" dirty="0"/>
              <a:t>3 to 5 main points</a:t>
            </a:r>
            <a:r>
              <a:rPr lang="en-US" dirty="0"/>
              <a:t>, so the audience can remember the key ideas</a:t>
            </a:r>
          </a:p>
          <a:p>
            <a:pPr marL="0" indent="0">
              <a:buNone/>
            </a:pPr>
            <a:r>
              <a:rPr lang="el-GR" b="1" dirty="0"/>
              <a:t>                                     </a:t>
            </a:r>
            <a:r>
              <a:rPr lang="en-US" b="1" dirty="0"/>
              <a:t>    </a:t>
            </a:r>
            <a:r>
              <a:rPr lang="el-GR" b="1" dirty="0"/>
              <a:t>    </a:t>
            </a:r>
            <a:r>
              <a:rPr lang="en-US" b="1" dirty="0"/>
              <a:t>SO</a:t>
            </a:r>
          </a:p>
          <a:p>
            <a:r>
              <a:rPr lang="en-US" sz="2000" b="1" dirty="0">
                <a:solidFill>
                  <a:srgbClr val="FF0000"/>
                </a:solidFill>
              </a:rPr>
              <a:t>Tell them what you will say </a:t>
            </a:r>
            <a:r>
              <a:rPr lang="en-US" sz="2000" b="1" dirty="0"/>
              <a:t>→ </a:t>
            </a:r>
            <a:r>
              <a:rPr lang="en-US" sz="2000" b="1" dirty="0">
                <a:solidFill>
                  <a:srgbClr val="002060"/>
                </a:solidFill>
              </a:rPr>
              <a:t>Say it </a:t>
            </a:r>
            <a:r>
              <a:rPr lang="en-US" sz="2000" b="1" dirty="0"/>
              <a:t>→ </a:t>
            </a:r>
            <a:r>
              <a:rPr lang="en-US" sz="2000" b="1" dirty="0">
                <a:solidFill>
                  <a:srgbClr val="00B050"/>
                </a:solidFill>
              </a:rPr>
              <a:t>Tell them what you said</a:t>
            </a:r>
            <a:endParaRPr lang="en-US" sz="2000" dirty="0">
              <a:solidFill>
                <a:srgbClr val="00B050"/>
              </a:solidFill>
            </a:endParaRPr>
          </a:p>
          <a:p>
            <a:endParaRPr b="1" dirty="0"/>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0C8C26-D482-B217-CB53-0A694E28A9F0}"/>
              </a:ext>
            </a:extLst>
          </p:cNvPr>
          <p:cNvSpPr>
            <a:spLocks noGrp="1"/>
          </p:cNvSpPr>
          <p:nvPr>
            <p:ph type="title"/>
          </p:nvPr>
        </p:nvSpPr>
        <p:spPr/>
        <p:txBody>
          <a:bodyPr/>
          <a:lstStyle/>
          <a:p>
            <a:r>
              <a:rPr lang="it-IT" b="1" dirty="0" err="1"/>
              <a:t>Detailed</a:t>
            </a:r>
            <a:r>
              <a:rPr lang="it-IT" b="1" dirty="0"/>
              <a:t> </a:t>
            </a:r>
            <a:r>
              <a:rPr lang="it-IT" b="1" dirty="0" err="1"/>
              <a:t>Structure</a:t>
            </a:r>
            <a:r>
              <a:rPr lang="it-IT" b="1" dirty="0"/>
              <a:t> </a:t>
            </a:r>
            <a:r>
              <a:rPr lang="it-IT" sz="2800" b="1" dirty="0"/>
              <a:t>(13-15 slides)</a:t>
            </a:r>
            <a:endParaRPr lang="el-GR" sz="2800" dirty="0"/>
          </a:p>
        </p:txBody>
      </p:sp>
      <p:sp>
        <p:nvSpPr>
          <p:cNvPr id="3" name="Θέση περιεχομένου 2">
            <a:extLst>
              <a:ext uri="{FF2B5EF4-FFF2-40B4-BE49-F238E27FC236}">
                <a16:creationId xmlns:a16="http://schemas.microsoft.com/office/drawing/2014/main" id="{D2C42E30-9ECF-B942-52B0-0D9C96655F58}"/>
              </a:ext>
            </a:extLst>
          </p:cNvPr>
          <p:cNvSpPr>
            <a:spLocks noGrp="1"/>
          </p:cNvSpPr>
          <p:nvPr>
            <p:ph idx="1"/>
          </p:nvPr>
        </p:nvSpPr>
        <p:spPr/>
        <p:txBody>
          <a:bodyPr/>
          <a:lstStyle/>
          <a:p>
            <a:pPr marL="0" indent="0">
              <a:buNone/>
            </a:pPr>
            <a:r>
              <a:rPr lang="it-IT" sz="2400" b="1" dirty="0">
                <a:solidFill>
                  <a:srgbClr val="FF0000"/>
                </a:solidFill>
              </a:rPr>
              <a:t>                         </a:t>
            </a:r>
            <a:r>
              <a:rPr lang="it-IT" sz="2400" b="1" dirty="0" err="1">
                <a:solidFill>
                  <a:srgbClr val="FF0000"/>
                </a:solidFill>
              </a:rPr>
              <a:t>Introduction</a:t>
            </a:r>
            <a:endParaRPr lang="it-IT" sz="2400" b="1" dirty="0">
              <a:solidFill>
                <a:srgbClr val="FF0000"/>
              </a:solidFill>
            </a:endParaRPr>
          </a:p>
          <a:p>
            <a:endParaRPr lang="en-US" b="1" dirty="0"/>
          </a:p>
          <a:p>
            <a:r>
              <a:rPr lang="en-US" b="1" dirty="0">
                <a:solidFill>
                  <a:srgbClr val="FF0000"/>
                </a:solidFill>
              </a:rPr>
              <a:t>1. Title</a:t>
            </a:r>
            <a:br>
              <a:rPr lang="en-US" dirty="0"/>
            </a:br>
            <a:r>
              <a:rPr lang="en-US" dirty="0"/>
              <a:t>Topic, Presenters (Course)</a:t>
            </a:r>
          </a:p>
          <a:p>
            <a:r>
              <a:rPr lang="en-US" b="1" dirty="0">
                <a:solidFill>
                  <a:srgbClr val="FF0000"/>
                </a:solidFill>
              </a:rPr>
              <a:t>2. Agenda or Contents</a:t>
            </a:r>
            <a:br>
              <a:rPr lang="en-US" dirty="0"/>
            </a:br>
            <a:r>
              <a:rPr lang="en-US" dirty="0"/>
              <a:t>Overview of presentation</a:t>
            </a:r>
          </a:p>
          <a:p>
            <a:r>
              <a:rPr lang="en-US" b="1" dirty="0">
                <a:solidFill>
                  <a:srgbClr val="FF0000"/>
                </a:solidFill>
              </a:rPr>
              <a:t>3. Introduction</a:t>
            </a:r>
            <a:br>
              <a:rPr lang="en-US" dirty="0"/>
            </a:br>
            <a:r>
              <a:rPr lang="en-US" dirty="0"/>
              <a:t>Topic, Hook, Importance</a:t>
            </a:r>
          </a:p>
          <a:p>
            <a:endParaRPr lang="el-GR" dirty="0"/>
          </a:p>
        </p:txBody>
      </p:sp>
    </p:spTree>
    <p:extLst>
      <p:ext uri="{BB962C8B-B14F-4D97-AF65-F5344CB8AC3E}">
        <p14:creationId xmlns:p14="http://schemas.microsoft.com/office/powerpoint/2010/main" val="582917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4D7281-C6B2-66CB-B169-1A2657E0B9C4}"/>
              </a:ext>
            </a:extLst>
          </p:cNvPr>
          <p:cNvSpPr>
            <a:spLocks noGrp="1"/>
          </p:cNvSpPr>
          <p:nvPr>
            <p:ph type="title"/>
          </p:nvPr>
        </p:nvSpPr>
        <p:spPr/>
        <p:txBody>
          <a:bodyPr/>
          <a:lstStyle/>
          <a:p>
            <a:r>
              <a:rPr lang="en-US" b="1" dirty="0"/>
              <a:t>Detailed Structure </a:t>
            </a:r>
            <a:r>
              <a:rPr lang="en-US" sz="2800" b="1" dirty="0"/>
              <a:t>(13-15 slides)</a:t>
            </a:r>
            <a:endParaRPr lang="el-GR" sz="2800" b="1" dirty="0"/>
          </a:p>
        </p:txBody>
      </p:sp>
      <p:sp>
        <p:nvSpPr>
          <p:cNvPr id="3" name="Θέση περιεχομένου 2">
            <a:extLst>
              <a:ext uri="{FF2B5EF4-FFF2-40B4-BE49-F238E27FC236}">
                <a16:creationId xmlns:a16="http://schemas.microsoft.com/office/drawing/2014/main" id="{CD255849-E251-F5D4-2641-B9C2B5FE0178}"/>
              </a:ext>
            </a:extLst>
          </p:cNvPr>
          <p:cNvSpPr>
            <a:spLocks noGrp="1"/>
          </p:cNvSpPr>
          <p:nvPr>
            <p:ph idx="1"/>
          </p:nvPr>
        </p:nvSpPr>
        <p:spPr/>
        <p:txBody>
          <a:bodyPr/>
          <a:lstStyle/>
          <a:p>
            <a:pPr marL="0" indent="0" algn="ctr">
              <a:buNone/>
            </a:pPr>
            <a:r>
              <a:rPr lang="en-US" sz="2800" b="1" dirty="0">
                <a:solidFill>
                  <a:srgbClr val="002060"/>
                </a:solidFill>
              </a:rPr>
              <a:t>Main Body</a:t>
            </a:r>
          </a:p>
          <a:p>
            <a:r>
              <a:rPr lang="en-US" b="1" dirty="0">
                <a:solidFill>
                  <a:srgbClr val="002060"/>
                </a:solidFill>
              </a:rPr>
              <a:t>4–5. Background &amp; Objective</a:t>
            </a:r>
            <a:br>
              <a:rPr lang="en-US" dirty="0"/>
            </a:br>
            <a:r>
              <a:rPr lang="en-US" dirty="0"/>
              <a:t>Key concepts and definition</a:t>
            </a:r>
          </a:p>
          <a:p>
            <a:r>
              <a:rPr lang="en-US" b="1" dirty="0">
                <a:solidFill>
                  <a:srgbClr val="002060"/>
                </a:solidFill>
              </a:rPr>
              <a:t>6–8. Main Points</a:t>
            </a:r>
            <a:br>
              <a:rPr lang="en-US" dirty="0"/>
            </a:br>
            <a:r>
              <a:rPr lang="en-US" dirty="0"/>
              <a:t>Explain 2–3 key ideas</a:t>
            </a:r>
          </a:p>
          <a:p>
            <a:r>
              <a:rPr lang="en-US" b="1" dirty="0">
                <a:solidFill>
                  <a:srgbClr val="002060"/>
                </a:solidFill>
              </a:rPr>
              <a:t>9–10. Data &amp; Example</a:t>
            </a:r>
            <a:br>
              <a:rPr lang="en-US" dirty="0"/>
            </a:br>
            <a:r>
              <a:rPr lang="en-US" dirty="0"/>
              <a:t>Statistics, graphs, case study </a:t>
            </a:r>
          </a:p>
          <a:p>
            <a:r>
              <a:rPr lang="en-US" b="1" dirty="0">
                <a:solidFill>
                  <a:srgbClr val="002060"/>
                </a:solidFill>
              </a:rPr>
              <a:t>11. Interaction</a:t>
            </a:r>
            <a:br>
              <a:rPr lang="en-US" dirty="0"/>
            </a:br>
            <a:r>
              <a:rPr lang="en-US" dirty="0"/>
              <a:t>Question or discussion or </a:t>
            </a:r>
            <a:r>
              <a:rPr lang="en-US" dirty="0" err="1"/>
              <a:t>Mentimeter</a:t>
            </a:r>
            <a:r>
              <a:rPr lang="en-US" dirty="0"/>
              <a:t> </a:t>
            </a:r>
          </a:p>
          <a:p>
            <a:pPr marL="0" indent="0">
              <a:buNone/>
            </a:pPr>
            <a:endParaRPr lang="el-GR" dirty="0"/>
          </a:p>
        </p:txBody>
      </p:sp>
    </p:spTree>
    <p:extLst>
      <p:ext uri="{BB962C8B-B14F-4D97-AF65-F5344CB8AC3E}">
        <p14:creationId xmlns:p14="http://schemas.microsoft.com/office/powerpoint/2010/main" val="356109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7DA979-A9C7-D0CD-4E8A-0DE4418F2444}"/>
              </a:ext>
            </a:extLst>
          </p:cNvPr>
          <p:cNvSpPr>
            <a:spLocks noGrp="1"/>
          </p:cNvSpPr>
          <p:nvPr>
            <p:ph type="title"/>
          </p:nvPr>
        </p:nvSpPr>
        <p:spPr/>
        <p:txBody>
          <a:bodyPr/>
          <a:lstStyle/>
          <a:p>
            <a:r>
              <a:rPr lang="en-US" b="1" dirty="0"/>
              <a:t>Detailed Structure </a:t>
            </a:r>
            <a:r>
              <a:rPr lang="en-US" sz="2800" b="1" dirty="0"/>
              <a:t>(13-15 slides)</a:t>
            </a:r>
            <a:endParaRPr lang="el-GR" sz="2800" b="1" dirty="0"/>
          </a:p>
        </p:txBody>
      </p:sp>
      <p:sp>
        <p:nvSpPr>
          <p:cNvPr id="3" name="Θέση περιεχομένου 2">
            <a:extLst>
              <a:ext uri="{FF2B5EF4-FFF2-40B4-BE49-F238E27FC236}">
                <a16:creationId xmlns:a16="http://schemas.microsoft.com/office/drawing/2014/main" id="{CE406C79-8867-4F62-F4AC-981F9FFC1D3D}"/>
              </a:ext>
            </a:extLst>
          </p:cNvPr>
          <p:cNvSpPr>
            <a:spLocks noGrp="1"/>
          </p:cNvSpPr>
          <p:nvPr>
            <p:ph idx="1"/>
          </p:nvPr>
        </p:nvSpPr>
        <p:spPr>
          <a:xfrm>
            <a:off x="1942415" y="2133600"/>
            <a:ext cx="6591985" cy="4100290"/>
          </a:xfrm>
        </p:spPr>
        <p:txBody>
          <a:bodyPr>
            <a:normAutofit fontScale="92500" lnSpcReduction="10000"/>
          </a:bodyPr>
          <a:lstStyle/>
          <a:p>
            <a:pPr marL="0" indent="0" algn="ctr">
              <a:buNone/>
            </a:pPr>
            <a:r>
              <a:rPr lang="en-US" sz="2400" b="1" dirty="0">
                <a:solidFill>
                  <a:srgbClr val="00B050"/>
                </a:solidFill>
              </a:rPr>
              <a:t>Conclusion</a:t>
            </a:r>
          </a:p>
          <a:p>
            <a:pPr marL="0" indent="0" algn="ctr">
              <a:buNone/>
            </a:pPr>
            <a:endParaRPr lang="en-US" sz="2400" b="1" dirty="0">
              <a:solidFill>
                <a:srgbClr val="00B050"/>
              </a:solidFill>
            </a:endParaRPr>
          </a:p>
          <a:p>
            <a:r>
              <a:rPr lang="en-US" b="1" dirty="0">
                <a:solidFill>
                  <a:srgbClr val="00B050"/>
                </a:solidFill>
              </a:rPr>
              <a:t>12. Key Findings</a:t>
            </a:r>
            <a:br>
              <a:rPr lang="en-US" dirty="0"/>
            </a:br>
            <a:r>
              <a:rPr lang="en-US" dirty="0"/>
              <a:t>Main ideas </a:t>
            </a:r>
            <a:r>
              <a:rPr lang="en-US" dirty="0" err="1"/>
              <a:t>summarised</a:t>
            </a:r>
            <a:endParaRPr lang="en-US" dirty="0"/>
          </a:p>
          <a:p>
            <a:r>
              <a:rPr lang="en-US" b="1" dirty="0">
                <a:solidFill>
                  <a:srgbClr val="00B050"/>
                </a:solidFill>
              </a:rPr>
              <a:t>13. Conclusion</a:t>
            </a:r>
            <a:br>
              <a:rPr lang="en-US" dirty="0"/>
            </a:br>
            <a:r>
              <a:rPr lang="en-US" dirty="0"/>
              <a:t>Final message</a:t>
            </a:r>
          </a:p>
          <a:p>
            <a:r>
              <a:rPr lang="en-US" b="1" dirty="0">
                <a:solidFill>
                  <a:srgbClr val="00B050"/>
                </a:solidFill>
              </a:rPr>
              <a:t>14. References</a:t>
            </a:r>
            <a:br>
              <a:rPr lang="en-US" dirty="0"/>
            </a:br>
            <a:r>
              <a:rPr lang="en-US" dirty="0"/>
              <a:t>Sources used</a:t>
            </a:r>
          </a:p>
          <a:p>
            <a:r>
              <a:rPr lang="en-US" b="1" dirty="0">
                <a:solidFill>
                  <a:srgbClr val="00B050"/>
                </a:solidFill>
              </a:rPr>
              <a:t>15. Questions</a:t>
            </a:r>
          </a:p>
          <a:p>
            <a:r>
              <a:rPr lang="en-US" b="1" dirty="0">
                <a:solidFill>
                  <a:srgbClr val="00B050"/>
                </a:solidFill>
              </a:rPr>
              <a:t>16. Thank You &amp; Your contact details</a:t>
            </a:r>
          </a:p>
          <a:p>
            <a:pPr marL="0" indent="0">
              <a:buNone/>
            </a:pPr>
            <a:br>
              <a:rPr lang="en-US" dirty="0"/>
            </a:br>
            <a:endParaRPr lang="el-GR" dirty="0"/>
          </a:p>
        </p:txBody>
      </p:sp>
    </p:spTree>
    <p:extLst>
      <p:ext uri="{BB962C8B-B14F-4D97-AF65-F5344CB8AC3E}">
        <p14:creationId xmlns:p14="http://schemas.microsoft.com/office/powerpoint/2010/main" val="1925753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33AB6E-1574-F26D-E6F6-2E87D4DCD886}"/>
              </a:ext>
            </a:extLst>
          </p:cNvPr>
          <p:cNvSpPr>
            <a:spLocks noGrp="1"/>
          </p:cNvSpPr>
          <p:nvPr>
            <p:ph type="title"/>
          </p:nvPr>
        </p:nvSpPr>
        <p:spPr/>
        <p:txBody>
          <a:bodyPr/>
          <a:lstStyle/>
          <a:p>
            <a:r>
              <a:rPr lang="en-US" dirty="0"/>
              <a:t>Tips: </a:t>
            </a:r>
            <a:endParaRPr lang="el-GR" dirty="0"/>
          </a:p>
        </p:txBody>
      </p:sp>
      <p:sp>
        <p:nvSpPr>
          <p:cNvPr id="3" name="Θέση περιεχομένου 2">
            <a:extLst>
              <a:ext uri="{FF2B5EF4-FFF2-40B4-BE49-F238E27FC236}">
                <a16:creationId xmlns:a16="http://schemas.microsoft.com/office/drawing/2014/main" id="{24C6186A-2541-ADA3-885B-8CBBDF65D81C}"/>
              </a:ext>
            </a:extLst>
          </p:cNvPr>
          <p:cNvSpPr>
            <a:spLocks noGrp="1"/>
          </p:cNvSpPr>
          <p:nvPr>
            <p:ph idx="1"/>
          </p:nvPr>
        </p:nvSpPr>
        <p:spPr/>
        <p:txBody>
          <a:bodyPr/>
          <a:lstStyle/>
          <a:p>
            <a:pPr marL="0" indent="0">
              <a:buNone/>
            </a:pPr>
            <a:r>
              <a:rPr lang="el-GR" dirty="0"/>
              <a:t>1. Α</a:t>
            </a:r>
            <a:r>
              <a:rPr lang="en-US" dirty="0"/>
              <a:t>bout </a:t>
            </a:r>
            <a:r>
              <a:rPr lang="en-US" b="1" dirty="0"/>
              <a:t>one slide per minute</a:t>
            </a:r>
            <a:r>
              <a:rPr lang="en-US" dirty="0"/>
              <a:t>.</a:t>
            </a:r>
            <a:endParaRPr lang="el-GR" b="1" dirty="0"/>
          </a:p>
          <a:p>
            <a:pPr marL="0" indent="0">
              <a:buNone/>
            </a:pPr>
            <a:endParaRPr lang="el-GR" b="1" dirty="0"/>
          </a:p>
          <a:p>
            <a:pPr marL="0" indent="0">
              <a:buNone/>
            </a:pPr>
            <a:r>
              <a:rPr lang="el-GR" b="1" dirty="0"/>
              <a:t>2. The 6×6 </a:t>
            </a:r>
            <a:r>
              <a:rPr lang="el-GR" b="1" dirty="0" err="1"/>
              <a:t>Rule</a:t>
            </a:r>
            <a:endParaRPr lang="el-GR" dirty="0"/>
          </a:p>
          <a:p>
            <a:pPr lvl="0"/>
            <a:r>
              <a:rPr lang="el-GR" dirty="0" err="1"/>
              <a:t>Maximum</a:t>
            </a:r>
            <a:r>
              <a:rPr lang="el-GR" dirty="0"/>
              <a:t> </a:t>
            </a:r>
            <a:r>
              <a:rPr lang="el-GR" b="1" dirty="0"/>
              <a:t>6 </a:t>
            </a:r>
            <a:r>
              <a:rPr lang="el-GR" b="1" dirty="0" err="1"/>
              <a:t>bullet</a:t>
            </a:r>
            <a:r>
              <a:rPr lang="el-GR" b="1" dirty="0"/>
              <a:t> </a:t>
            </a:r>
            <a:r>
              <a:rPr lang="el-GR" b="1" dirty="0" err="1"/>
              <a:t>points</a:t>
            </a:r>
            <a:r>
              <a:rPr lang="el-GR" b="1" dirty="0"/>
              <a:t> per </a:t>
            </a:r>
            <a:r>
              <a:rPr lang="el-GR" b="1" dirty="0" err="1"/>
              <a:t>slide</a:t>
            </a:r>
            <a:endParaRPr lang="el-GR" dirty="0"/>
          </a:p>
          <a:p>
            <a:pPr lvl="0"/>
            <a:r>
              <a:rPr lang="el-GR" dirty="0" err="1"/>
              <a:t>Maximum</a:t>
            </a:r>
            <a:r>
              <a:rPr lang="el-GR" dirty="0"/>
              <a:t> </a:t>
            </a:r>
            <a:r>
              <a:rPr lang="el-GR" b="1" dirty="0"/>
              <a:t>6 </a:t>
            </a:r>
            <a:r>
              <a:rPr lang="el-GR" b="1" dirty="0" err="1"/>
              <a:t>words</a:t>
            </a:r>
            <a:r>
              <a:rPr lang="el-GR" b="1" dirty="0"/>
              <a:t> per </a:t>
            </a:r>
            <a:r>
              <a:rPr lang="el-GR" b="1" dirty="0" err="1"/>
              <a:t>bullet</a:t>
            </a:r>
            <a:r>
              <a:rPr lang="el-GR" b="1" dirty="0"/>
              <a:t> </a:t>
            </a:r>
            <a:r>
              <a:rPr lang="el-GR" b="1" dirty="0" err="1"/>
              <a:t>point</a:t>
            </a:r>
            <a:endParaRPr lang="en-US" b="1" dirty="0"/>
          </a:p>
          <a:p>
            <a:pPr lvl="0"/>
            <a:endParaRPr lang="en-US" b="1" dirty="0"/>
          </a:p>
          <a:p>
            <a:pPr marL="0" lvl="0" indent="0">
              <a:buNone/>
            </a:pPr>
            <a:r>
              <a:rPr lang="en-US" dirty="0"/>
              <a:t>This helps keep slides </a:t>
            </a:r>
            <a:r>
              <a:rPr lang="en-US" b="1" dirty="0"/>
              <a:t>clear and simple</a:t>
            </a:r>
            <a:r>
              <a:rPr lang="en-US" dirty="0"/>
              <a:t>.</a:t>
            </a:r>
            <a:endParaRPr lang="el-GR" dirty="0"/>
          </a:p>
          <a:p>
            <a:endParaRPr lang="el-GR" dirty="0"/>
          </a:p>
          <a:p>
            <a:endParaRPr lang="el-GR" dirty="0"/>
          </a:p>
        </p:txBody>
      </p:sp>
    </p:spTree>
    <p:extLst>
      <p:ext uri="{BB962C8B-B14F-4D97-AF65-F5344CB8AC3E}">
        <p14:creationId xmlns:p14="http://schemas.microsoft.com/office/powerpoint/2010/main" val="3328573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 </a:t>
            </a:r>
            <a:r>
              <a:rPr b="1" dirty="0"/>
              <a:t>PowerPoint Design</a:t>
            </a:r>
          </a:p>
        </p:txBody>
      </p:sp>
      <p:sp>
        <p:nvSpPr>
          <p:cNvPr id="3" name="Text Placeholder 2"/>
          <p:cNvSpPr>
            <a:spLocks noGrp="1"/>
          </p:cNvSpPr>
          <p:nvPr>
            <p:ph type="body" idx="1"/>
          </p:nvPr>
        </p:nvSpPr>
        <p:spPr/>
        <p:txBody>
          <a:bodyPr/>
          <a:lstStyle/>
          <a:p>
            <a:endParaRPr/>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19905C-3610-5B06-E49E-91AFF2643895}"/>
              </a:ext>
            </a:extLst>
          </p:cNvPr>
          <p:cNvSpPr>
            <a:spLocks noGrp="1"/>
          </p:cNvSpPr>
          <p:nvPr>
            <p:ph type="title"/>
          </p:nvPr>
        </p:nvSpPr>
        <p:spPr/>
        <p:txBody>
          <a:bodyPr/>
          <a:lstStyle/>
          <a:p>
            <a:r>
              <a:rPr lang="en-US" sz="3200" b="1" dirty="0"/>
              <a:t>TO</a:t>
            </a:r>
            <a:r>
              <a:rPr lang="en-US" b="1" dirty="0"/>
              <a:t> </a:t>
            </a:r>
            <a:r>
              <a:rPr lang="en-US" sz="3200" b="1" dirty="0"/>
              <a:t>SHOW</a:t>
            </a:r>
            <a:r>
              <a:rPr lang="en-US" b="1" dirty="0"/>
              <a:t> </a:t>
            </a:r>
            <a:endParaRPr lang="el-GR" b="1" dirty="0"/>
          </a:p>
        </p:txBody>
      </p:sp>
      <p:sp>
        <p:nvSpPr>
          <p:cNvPr id="3" name="Θέση περιεχομένου 2">
            <a:extLst>
              <a:ext uri="{FF2B5EF4-FFF2-40B4-BE49-F238E27FC236}">
                <a16:creationId xmlns:a16="http://schemas.microsoft.com/office/drawing/2014/main" id="{B20DF77E-8588-EA42-7D19-DA23FE799F7D}"/>
              </a:ext>
            </a:extLst>
          </p:cNvPr>
          <p:cNvSpPr>
            <a:spLocks noGrp="1"/>
          </p:cNvSpPr>
          <p:nvPr>
            <p:ph idx="1"/>
          </p:nvPr>
        </p:nvSpPr>
        <p:spPr/>
        <p:txBody>
          <a:bodyPr/>
          <a:lstStyle/>
          <a:p>
            <a:r>
              <a:rPr lang="en-US" dirty="0"/>
              <a:t>TIPS for effective presentations</a:t>
            </a:r>
            <a:endParaRPr lang="el-GR" dirty="0"/>
          </a:p>
          <a:p>
            <a:r>
              <a:rPr lang="el-GR" dirty="0"/>
              <a:t> </a:t>
            </a:r>
            <a:r>
              <a:rPr lang="en-US" dirty="0"/>
              <a:t>PPT you should avoid</a:t>
            </a:r>
            <a:endParaRPr lang="el-GR" dirty="0"/>
          </a:p>
          <a:p>
            <a:r>
              <a:rPr lang="en-US" dirty="0"/>
              <a:t> PPT – slides transitions</a:t>
            </a:r>
          </a:p>
          <a:p>
            <a:endParaRPr lang="en-US" dirty="0"/>
          </a:p>
          <a:p>
            <a:endParaRPr lang="el-GR" dirty="0"/>
          </a:p>
          <a:p>
            <a:endParaRPr lang="el-GR" dirty="0"/>
          </a:p>
        </p:txBody>
      </p:sp>
    </p:spTree>
    <p:extLst>
      <p:ext uri="{BB962C8B-B14F-4D97-AF65-F5344CB8AC3E}">
        <p14:creationId xmlns:p14="http://schemas.microsoft.com/office/powerpoint/2010/main" val="476763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Good Slides</a:t>
            </a:r>
          </a:p>
        </p:txBody>
      </p:sp>
      <p:sp>
        <p:nvSpPr>
          <p:cNvPr id="3" name="Content Placeholder 2"/>
          <p:cNvSpPr>
            <a:spLocks noGrp="1"/>
          </p:cNvSpPr>
          <p:nvPr>
            <p:ph idx="1"/>
          </p:nvPr>
        </p:nvSpPr>
        <p:spPr/>
        <p:txBody>
          <a:bodyPr/>
          <a:lstStyle/>
          <a:p>
            <a:r>
              <a:rPr dirty="0"/>
              <a:t>Clear titles</a:t>
            </a:r>
          </a:p>
          <a:p>
            <a:r>
              <a:rPr dirty="0"/>
              <a:t>Bullet points instead of paragraphs</a:t>
            </a:r>
          </a:p>
          <a:p>
            <a:r>
              <a:rPr dirty="0"/>
              <a:t>Readable fonts</a:t>
            </a:r>
          </a:p>
          <a:p>
            <a:r>
              <a:rPr dirty="0"/>
              <a:t>Simple layout</a:t>
            </a:r>
          </a:p>
        </p:txBody>
      </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Common Mistakes</a:t>
            </a:r>
          </a:p>
        </p:txBody>
      </p:sp>
      <p:sp>
        <p:nvSpPr>
          <p:cNvPr id="3" name="Content Placeholder 2"/>
          <p:cNvSpPr>
            <a:spLocks noGrp="1"/>
          </p:cNvSpPr>
          <p:nvPr>
            <p:ph idx="1"/>
          </p:nvPr>
        </p:nvSpPr>
        <p:spPr/>
        <p:txBody>
          <a:bodyPr/>
          <a:lstStyle/>
          <a:p>
            <a:r>
              <a:t>Too much text</a:t>
            </a:r>
          </a:p>
          <a:p>
            <a:r>
              <a:t>Small fonts</a:t>
            </a:r>
          </a:p>
          <a:p>
            <a:r>
              <a:t>Too many colours</a:t>
            </a:r>
          </a:p>
          <a:p>
            <a:r>
              <a:t>Too many animations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A2065-9E91-F154-7A7A-A462BD3DF6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19222-8939-ECD4-8B77-6D2070C4CBD4}"/>
              </a:ext>
            </a:extLst>
          </p:cNvPr>
          <p:cNvSpPr>
            <a:spLocks noGrp="1"/>
          </p:cNvSpPr>
          <p:nvPr>
            <p:ph type="title"/>
          </p:nvPr>
        </p:nvSpPr>
        <p:spPr>
          <a:xfrm>
            <a:off x="1848465" y="2074562"/>
            <a:ext cx="6685936" cy="1468800"/>
          </a:xfrm>
        </p:spPr>
        <p:txBody>
          <a:bodyPr/>
          <a:lstStyle/>
          <a:p>
            <a:r>
              <a:rPr lang="en-US" b="1" dirty="0"/>
              <a:t>E. Examples from previous Students</a:t>
            </a:r>
            <a:endParaRPr b="1" dirty="0"/>
          </a:p>
        </p:txBody>
      </p:sp>
      <p:sp>
        <p:nvSpPr>
          <p:cNvPr id="3" name="Text Placeholder 2">
            <a:extLst>
              <a:ext uri="{FF2B5EF4-FFF2-40B4-BE49-F238E27FC236}">
                <a16:creationId xmlns:a16="http://schemas.microsoft.com/office/drawing/2014/main" id="{FAC360BE-A905-F331-84CD-A796E29BF31C}"/>
              </a:ext>
            </a:extLst>
          </p:cNvPr>
          <p:cNvSpPr>
            <a:spLocks noGrp="1"/>
          </p:cNvSpPr>
          <p:nvPr>
            <p:ph type="body" idx="1"/>
          </p:nvPr>
        </p:nvSpPr>
        <p:spPr/>
        <p:txBody>
          <a:bodyPr/>
          <a:lstStyle/>
          <a:p>
            <a:endParaRPr dirty="0"/>
          </a:p>
        </p:txBody>
      </p:sp>
    </p:spTree>
    <p:extLst>
      <p:ext uri="{BB962C8B-B14F-4D97-AF65-F5344CB8AC3E}">
        <p14:creationId xmlns:p14="http://schemas.microsoft.com/office/powerpoint/2010/main" val="3044140252"/>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0FC367-4F2B-BB54-6A26-0E9C955D301B}"/>
              </a:ext>
            </a:extLst>
          </p:cNvPr>
          <p:cNvSpPr>
            <a:spLocks noGrp="1"/>
          </p:cNvSpPr>
          <p:nvPr>
            <p:ph type="title"/>
          </p:nvPr>
        </p:nvSpPr>
        <p:spPr>
          <a:xfrm>
            <a:off x="1327355" y="1759974"/>
            <a:ext cx="7207045" cy="1783388"/>
          </a:xfrm>
        </p:spPr>
        <p:txBody>
          <a:bodyPr>
            <a:normAutofit/>
          </a:bodyPr>
          <a:lstStyle/>
          <a:p>
            <a:r>
              <a:rPr lang="en-US" sz="3200" b="1" dirty="0"/>
              <a:t>Let's see how many mistakes you can find in these presentations…</a:t>
            </a:r>
            <a:endParaRPr lang="el-GR" sz="3200" b="1" dirty="0"/>
          </a:p>
        </p:txBody>
      </p:sp>
      <p:sp>
        <p:nvSpPr>
          <p:cNvPr id="3" name="Θέση κειμένου 2">
            <a:extLst>
              <a:ext uri="{FF2B5EF4-FFF2-40B4-BE49-F238E27FC236}">
                <a16:creationId xmlns:a16="http://schemas.microsoft.com/office/drawing/2014/main" id="{BCF43EE6-B798-4DE6-7C2B-2F5E44F90F41}"/>
              </a:ext>
            </a:extLst>
          </p:cNvPr>
          <p:cNvSpPr>
            <a:spLocks noGrp="1"/>
          </p:cNvSpPr>
          <p:nvPr>
            <p:ph type="body" idx="1"/>
          </p:nvPr>
        </p:nvSpPr>
        <p:spPr>
          <a:xfrm>
            <a:off x="1396181" y="3581400"/>
            <a:ext cx="7138219" cy="860400"/>
          </a:xfrm>
        </p:spPr>
        <p:txBody>
          <a:bodyPr/>
          <a:lstStyle/>
          <a:p>
            <a:endParaRPr lang="el-GR" dirty="0"/>
          </a:p>
        </p:txBody>
      </p:sp>
    </p:spTree>
    <p:extLst>
      <p:ext uri="{BB962C8B-B14F-4D97-AF65-F5344CB8AC3E}">
        <p14:creationId xmlns:p14="http://schemas.microsoft.com/office/powerpoint/2010/main" val="1731153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2155" y="2074562"/>
            <a:ext cx="6902245" cy="1468800"/>
          </a:xfrm>
        </p:spPr>
        <p:txBody>
          <a:bodyPr/>
          <a:lstStyle/>
          <a:p>
            <a:r>
              <a:rPr lang="en-US" b="1" dirty="0"/>
              <a:t>F. </a:t>
            </a:r>
            <a:r>
              <a:rPr b="1" dirty="0"/>
              <a:t>Referencing &amp; Plagiarism</a:t>
            </a:r>
          </a:p>
        </p:txBody>
      </p:sp>
      <p:sp>
        <p:nvSpPr>
          <p:cNvPr id="3" name="Text Placeholder 2"/>
          <p:cNvSpPr>
            <a:spLocks noGrp="1"/>
          </p:cNvSpPr>
          <p:nvPr>
            <p:ph type="body" idx="1"/>
          </p:nvPr>
        </p:nvSpPr>
        <p:spPr/>
        <p:txBody>
          <a:bodyPr/>
          <a:lstStyle/>
          <a:p>
            <a:endParaRPr dirty="0"/>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6BC98E-74C9-E3CF-B8E9-BF88D9482D5C}"/>
              </a:ext>
            </a:extLst>
          </p:cNvPr>
          <p:cNvSpPr>
            <a:spLocks noGrp="1"/>
          </p:cNvSpPr>
          <p:nvPr>
            <p:ph type="title"/>
          </p:nvPr>
        </p:nvSpPr>
        <p:spPr/>
        <p:txBody>
          <a:bodyPr/>
          <a:lstStyle/>
          <a:p>
            <a:r>
              <a:rPr lang="en-US" dirty="0"/>
              <a:t>              </a:t>
            </a:r>
            <a:r>
              <a:rPr lang="en-US" b="1" dirty="0"/>
              <a:t>MENTIMETER</a:t>
            </a:r>
            <a:endParaRPr lang="el-GR" b="1" dirty="0"/>
          </a:p>
        </p:txBody>
      </p:sp>
      <p:sp>
        <p:nvSpPr>
          <p:cNvPr id="3" name="Θέση περιεχομένου 2">
            <a:extLst>
              <a:ext uri="{FF2B5EF4-FFF2-40B4-BE49-F238E27FC236}">
                <a16:creationId xmlns:a16="http://schemas.microsoft.com/office/drawing/2014/main" id="{A9B08AA8-5764-1DE2-07D6-911D69A27AAC}"/>
              </a:ext>
            </a:extLst>
          </p:cNvPr>
          <p:cNvSpPr>
            <a:spLocks noGrp="1"/>
          </p:cNvSpPr>
          <p:nvPr>
            <p:ph idx="1"/>
          </p:nvPr>
        </p:nvSpPr>
        <p:spPr/>
        <p:txBody>
          <a:bodyPr/>
          <a:lstStyle/>
          <a:p>
            <a:r>
              <a:rPr lang="it-IT" dirty="0"/>
              <a:t>https://www.mentimeter.com/app/presentation/al96iz5yha8eut8zzuksunnotucku1di/edit?question=782s68ahhrtf</a:t>
            </a:r>
            <a:endParaRPr lang="el-GR" dirty="0"/>
          </a:p>
        </p:txBody>
      </p:sp>
    </p:spTree>
    <p:extLst>
      <p:ext uri="{BB962C8B-B14F-4D97-AF65-F5344CB8AC3E}">
        <p14:creationId xmlns:p14="http://schemas.microsoft.com/office/powerpoint/2010/main" val="23503024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Plagiarism</a:t>
            </a:r>
          </a:p>
        </p:txBody>
      </p:sp>
      <p:sp>
        <p:nvSpPr>
          <p:cNvPr id="3" name="Content Placeholder 2"/>
          <p:cNvSpPr>
            <a:spLocks noGrp="1"/>
          </p:cNvSpPr>
          <p:nvPr>
            <p:ph idx="1"/>
          </p:nvPr>
        </p:nvSpPr>
        <p:spPr/>
        <p:txBody>
          <a:bodyPr>
            <a:normAutofit lnSpcReduction="10000"/>
          </a:bodyPr>
          <a:lstStyle/>
          <a:p>
            <a:r>
              <a:rPr dirty="0"/>
              <a:t>Copying text without citation</a:t>
            </a:r>
          </a:p>
          <a:p>
            <a:r>
              <a:rPr dirty="0"/>
              <a:t>Using ideas without referencing</a:t>
            </a:r>
          </a:p>
          <a:p>
            <a:r>
              <a:rPr dirty="0"/>
              <a:t>Presenting other people's work as your own</a:t>
            </a:r>
            <a:endParaRPr lang="en-US" dirty="0"/>
          </a:p>
          <a:p>
            <a:r>
              <a:rPr lang="en-US" dirty="0"/>
              <a:t>Plagiarism checker (ex. Turnitin)</a:t>
            </a:r>
          </a:p>
          <a:p>
            <a:r>
              <a:rPr lang="en-US" dirty="0"/>
              <a:t>Paraphrasing tools</a:t>
            </a:r>
            <a:endParaRPr lang="el-GR" dirty="0"/>
          </a:p>
          <a:p>
            <a:endParaRPr lang="el-GR" dirty="0"/>
          </a:p>
          <a:p>
            <a:endParaRPr lang="el-GR" dirty="0"/>
          </a:p>
          <a:p>
            <a:pPr marL="0" indent="0">
              <a:buNone/>
            </a:pPr>
            <a:r>
              <a:rPr lang="en-US" b="1" dirty="0"/>
              <a:t>Academic honesty </a:t>
            </a:r>
            <a:r>
              <a:rPr lang="en-US" dirty="0"/>
              <a:t>is </a:t>
            </a:r>
            <a:r>
              <a:rPr lang="en-US" b="1" dirty="0"/>
              <a:t>very important at university</a:t>
            </a:r>
            <a:r>
              <a:rPr lang="en-US" dirty="0"/>
              <a:t>. Always show where your information comes from.</a:t>
            </a:r>
            <a:r>
              <a:rPr lang="el-GR" dirty="0"/>
              <a:t> </a:t>
            </a:r>
            <a:endParaRPr lang="en-US" dirty="0"/>
          </a:p>
          <a:p>
            <a:pPr marL="0" indent="0">
              <a:buNone/>
            </a:pPr>
            <a:r>
              <a:rPr lang="en-US" dirty="0"/>
              <a:t>PhDs retrieved…</a:t>
            </a:r>
            <a:endParaRPr dirty="0"/>
          </a:p>
        </p:txBody>
      </p:sp>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Referencing</a:t>
            </a:r>
          </a:p>
        </p:txBody>
      </p:sp>
      <p:sp>
        <p:nvSpPr>
          <p:cNvPr id="3" name="Content Placeholder 2"/>
          <p:cNvSpPr>
            <a:spLocks noGrp="1"/>
          </p:cNvSpPr>
          <p:nvPr>
            <p:ph idx="1"/>
          </p:nvPr>
        </p:nvSpPr>
        <p:spPr/>
        <p:txBody>
          <a:bodyPr/>
          <a:lstStyle/>
          <a:p>
            <a:r>
              <a:rPr b="1" dirty="0"/>
              <a:t>Always show where your information comes from</a:t>
            </a:r>
            <a:endParaRPr lang="en-US" b="1" dirty="0"/>
          </a:p>
          <a:p>
            <a:r>
              <a:rPr lang="en-US" b="1" dirty="0"/>
              <a:t>In-text citations vs References/Bibliography</a:t>
            </a:r>
            <a:endParaRPr b="1" dirty="0"/>
          </a:p>
          <a:p>
            <a:r>
              <a:rPr b="1" dirty="0"/>
              <a:t>Use reliable academic sources</a:t>
            </a:r>
            <a:r>
              <a:rPr lang="en-US" b="1" dirty="0"/>
              <a:t>, ex. Google scholar, ResearchGate, Academia</a:t>
            </a:r>
            <a:r>
              <a:rPr lang="en-US" dirty="0"/>
              <a:t> – do not mention Wikipedia WIKIPEDIA)</a:t>
            </a:r>
          </a:p>
          <a:p>
            <a:r>
              <a:rPr lang="en-US" b="1" dirty="0"/>
              <a:t>Referencing system (ex. Harvard, APA, MLA, etc.)</a:t>
            </a:r>
          </a:p>
          <a:p>
            <a:r>
              <a:rPr lang="en-US" b="1" dirty="0"/>
              <a:t>Ask for help… (citation/</a:t>
            </a:r>
            <a:r>
              <a:rPr lang="el-GR" b="1" dirty="0"/>
              <a:t>παράθεση)</a:t>
            </a:r>
            <a:endParaRPr lang="en-US" b="1" dirty="0"/>
          </a:p>
          <a:p>
            <a:endParaRPr dirty="0"/>
          </a:p>
        </p:txBody>
      </p:sp>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A5E2AA-90A9-5550-4664-45E4C3EDE0CB}"/>
              </a:ext>
            </a:extLst>
          </p:cNvPr>
          <p:cNvSpPr>
            <a:spLocks noGrp="1"/>
          </p:cNvSpPr>
          <p:nvPr>
            <p:ph type="title"/>
          </p:nvPr>
        </p:nvSpPr>
        <p:spPr/>
        <p:txBody>
          <a:bodyPr/>
          <a:lstStyle/>
          <a:p>
            <a:r>
              <a:rPr lang="en-US" dirty="0"/>
              <a:t>Practice </a:t>
            </a:r>
            <a:endParaRPr lang="el-GR" dirty="0"/>
          </a:p>
        </p:txBody>
      </p:sp>
      <p:sp>
        <p:nvSpPr>
          <p:cNvPr id="3" name="Θέση περιεχομένου 2">
            <a:extLst>
              <a:ext uri="{FF2B5EF4-FFF2-40B4-BE49-F238E27FC236}">
                <a16:creationId xmlns:a16="http://schemas.microsoft.com/office/drawing/2014/main" id="{9FEDF921-A1E7-3FA7-3F9C-3E20BC24C463}"/>
              </a:ext>
            </a:extLst>
          </p:cNvPr>
          <p:cNvSpPr>
            <a:spLocks noGrp="1"/>
          </p:cNvSpPr>
          <p:nvPr>
            <p:ph idx="1"/>
          </p:nvPr>
        </p:nvSpPr>
        <p:spPr>
          <a:xfrm>
            <a:off x="1942415" y="2133600"/>
            <a:ext cx="6591985" cy="4355690"/>
          </a:xfrm>
        </p:spPr>
        <p:txBody>
          <a:bodyPr>
            <a:normAutofit/>
          </a:bodyPr>
          <a:lstStyle/>
          <a:p>
            <a:r>
              <a:rPr lang="en-US" dirty="0"/>
              <a:t>Read the text and identify </a:t>
            </a:r>
            <a:r>
              <a:rPr lang="en-US" b="1" dirty="0"/>
              <a:t>three key ideas</a:t>
            </a:r>
            <a:r>
              <a:rPr lang="en-US" dirty="0"/>
              <a:t>.</a:t>
            </a:r>
          </a:p>
          <a:p>
            <a:pPr marL="0" indent="0">
              <a:buNone/>
            </a:pPr>
            <a:endParaRPr lang="el-GR" dirty="0"/>
          </a:p>
          <a:p>
            <a:r>
              <a:rPr lang="en-US" dirty="0"/>
              <a:t>Prepare a </a:t>
            </a:r>
            <a:r>
              <a:rPr lang="en-US" b="1" dirty="0"/>
              <a:t>2-minute presentation</a:t>
            </a:r>
            <a:r>
              <a:rPr lang="en-US" dirty="0"/>
              <a:t>.</a:t>
            </a:r>
            <a:endParaRPr lang="el-GR" dirty="0"/>
          </a:p>
          <a:p>
            <a:pPr marL="0" indent="0">
              <a:buNone/>
            </a:pPr>
            <a:r>
              <a:rPr lang="en-US" dirty="0"/>
              <a:t>1️⃣ Short introduction</a:t>
            </a:r>
            <a:br>
              <a:rPr lang="en-US" dirty="0"/>
            </a:br>
            <a:r>
              <a:rPr lang="en-US" dirty="0"/>
              <a:t>2️⃣ Three main points</a:t>
            </a:r>
            <a:br>
              <a:rPr lang="en-US" dirty="0"/>
            </a:br>
            <a:r>
              <a:rPr lang="en-US" dirty="0"/>
              <a:t>3️⃣ Short conclusion</a:t>
            </a:r>
            <a:endParaRPr lang="el-GR" dirty="0"/>
          </a:p>
          <a:p>
            <a:r>
              <a:rPr lang="en-US" dirty="0"/>
              <a:t>You can write </a:t>
            </a:r>
            <a:r>
              <a:rPr lang="en-US" b="1" dirty="0"/>
              <a:t>keywords only</a:t>
            </a:r>
            <a:r>
              <a:rPr lang="en-US" dirty="0"/>
              <a:t>, not full sentences.</a:t>
            </a:r>
          </a:p>
          <a:p>
            <a:pPr marL="0" indent="0">
              <a:buNone/>
            </a:pPr>
            <a:endParaRPr lang="el-GR" dirty="0"/>
          </a:p>
          <a:p>
            <a:endParaRPr lang="el-GR" dirty="0"/>
          </a:p>
        </p:txBody>
      </p:sp>
    </p:spTree>
    <p:extLst>
      <p:ext uri="{BB962C8B-B14F-4D97-AF65-F5344CB8AC3E}">
        <p14:creationId xmlns:p14="http://schemas.microsoft.com/office/powerpoint/2010/main" val="3010760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4FB406-6C45-FDEE-09BC-58A4FF1B384B}"/>
              </a:ext>
            </a:extLst>
          </p:cNvPr>
          <p:cNvSpPr>
            <a:spLocks noGrp="1"/>
          </p:cNvSpPr>
          <p:nvPr>
            <p:ph type="title"/>
          </p:nvPr>
        </p:nvSpPr>
        <p:spPr/>
        <p:txBody>
          <a:bodyPr/>
          <a:lstStyle/>
          <a:p>
            <a:r>
              <a:rPr lang="en-US" b="1" dirty="0"/>
              <a:t>What this activity teaches</a:t>
            </a:r>
            <a:br>
              <a:rPr lang="el-GR" dirty="0"/>
            </a:br>
            <a:endParaRPr lang="el-GR" dirty="0"/>
          </a:p>
        </p:txBody>
      </p:sp>
      <p:sp>
        <p:nvSpPr>
          <p:cNvPr id="3" name="Θέση περιεχομένου 2">
            <a:extLst>
              <a:ext uri="{FF2B5EF4-FFF2-40B4-BE49-F238E27FC236}">
                <a16:creationId xmlns:a16="http://schemas.microsoft.com/office/drawing/2014/main" id="{441071E7-4B56-C4C9-55D5-8DA8569D40D2}"/>
              </a:ext>
            </a:extLst>
          </p:cNvPr>
          <p:cNvSpPr>
            <a:spLocks noGrp="1"/>
          </p:cNvSpPr>
          <p:nvPr>
            <p:ph idx="1"/>
          </p:nvPr>
        </p:nvSpPr>
        <p:spPr/>
        <p:txBody>
          <a:bodyPr/>
          <a:lstStyle/>
          <a:p>
            <a:pPr lvl="0"/>
            <a:r>
              <a:rPr lang="el-GR" dirty="0" err="1"/>
              <a:t>organising</a:t>
            </a:r>
            <a:r>
              <a:rPr lang="el-GR" dirty="0"/>
              <a:t> </a:t>
            </a:r>
            <a:r>
              <a:rPr lang="el-GR" dirty="0" err="1"/>
              <a:t>ideas</a:t>
            </a:r>
            <a:endParaRPr lang="el-GR" dirty="0"/>
          </a:p>
          <a:p>
            <a:pPr lvl="0"/>
            <a:r>
              <a:rPr lang="el-GR" dirty="0" err="1"/>
              <a:t>speaking</a:t>
            </a:r>
            <a:r>
              <a:rPr lang="el-GR" dirty="0"/>
              <a:t> in </a:t>
            </a:r>
            <a:r>
              <a:rPr lang="el-GR" dirty="0" err="1"/>
              <a:t>English</a:t>
            </a:r>
            <a:endParaRPr lang="el-GR" dirty="0"/>
          </a:p>
          <a:p>
            <a:pPr lvl="0"/>
            <a:r>
              <a:rPr lang="en-US" dirty="0"/>
              <a:t>presenting in front of an audience</a:t>
            </a:r>
            <a:endParaRPr lang="el-GR" dirty="0"/>
          </a:p>
          <a:p>
            <a:pPr lvl="0"/>
            <a:r>
              <a:rPr lang="el-GR" dirty="0" err="1"/>
              <a:t>working</a:t>
            </a:r>
            <a:r>
              <a:rPr lang="el-GR" dirty="0"/>
              <a:t> in </a:t>
            </a:r>
            <a:r>
              <a:rPr lang="el-GR" dirty="0" err="1"/>
              <a:t>groups</a:t>
            </a:r>
            <a:endParaRPr lang="el-GR" dirty="0"/>
          </a:p>
          <a:p>
            <a:endParaRPr lang="el-GR" dirty="0"/>
          </a:p>
        </p:txBody>
      </p:sp>
    </p:spTree>
    <p:extLst>
      <p:ext uri="{BB962C8B-B14F-4D97-AF65-F5344CB8AC3E}">
        <p14:creationId xmlns:p14="http://schemas.microsoft.com/office/powerpoint/2010/main" val="3606597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D93139-DBF5-E45D-2FA0-6365B8FD6D1E}"/>
              </a:ext>
            </a:extLst>
          </p:cNvPr>
          <p:cNvSpPr>
            <a:spLocks noGrp="1"/>
          </p:cNvSpPr>
          <p:nvPr>
            <p:ph type="title"/>
          </p:nvPr>
        </p:nvSpPr>
        <p:spPr>
          <a:xfrm>
            <a:off x="1563329" y="624110"/>
            <a:ext cx="6971071" cy="880225"/>
          </a:xfrm>
        </p:spPr>
        <p:txBody>
          <a:bodyPr>
            <a:normAutofit fontScale="90000"/>
          </a:bodyPr>
          <a:lstStyle/>
          <a:p>
            <a:r>
              <a:rPr lang="en-US" b="1" dirty="0"/>
              <a:t>Group 1 – Social Media Marketing</a:t>
            </a:r>
            <a:br>
              <a:rPr lang="el-GR" dirty="0"/>
            </a:br>
            <a:br>
              <a:rPr lang="el-GR" dirty="0"/>
            </a:br>
            <a:endParaRPr lang="el-GR" dirty="0"/>
          </a:p>
        </p:txBody>
      </p:sp>
      <p:sp>
        <p:nvSpPr>
          <p:cNvPr id="3" name="Θέση περιεχομένου 2">
            <a:extLst>
              <a:ext uri="{FF2B5EF4-FFF2-40B4-BE49-F238E27FC236}">
                <a16:creationId xmlns:a16="http://schemas.microsoft.com/office/drawing/2014/main" id="{FA365653-0F0E-7E5B-4B93-08362FBCDFAF}"/>
              </a:ext>
            </a:extLst>
          </p:cNvPr>
          <p:cNvSpPr>
            <a:spLocks noGrp="1"/>
          </p:cNvSpPr>
          <p:nvPr>
            <p:ph idx="1"/>
          </p:nvPr>
        </p:nvSpPr>
        <p:spPr>
          <a:xfrm>
            <a:off x="1179871" y="2133600"/>
            <a:ext cx="7354529" cy="3777622"/>
          </a:xfrm>
        </p:spPr>
        <p:txBody>
          <a:bodyPr>
            <a:normAutofit/>
          </a:bodyPr>
          <a:lstStyle/>
          <a:p>
            <a:pPr algn="just"/>
            <a:r>
              <a:rPr lang="en-US" dirty="0"/>
              <a:t>Social media marketing has become an essential tool for businesses today. Platforms such as Instagram, Facebook and TikTok allow companies to promote their products and reach a large audience. Through social media, businesses can communicate directly with customers and build strong relationships with them. Many companies use digital advertising, influencer marketing and online campaigns to increase brand awareness. Social media marketing is also cost-effective compared to traditional advertising methods. However, companies must create engaging content and respond quickly to customer feedback in order to remain competitive in the digital marketplace.</a:t>
            </a:r>
            <a:endParaRPr lang="el-GR" dirty="0"/>
          </a:p>
          <a:p>
            <a:endParaRPr lang="el-GR" dirty="0"/>
          </a:p>
        </p:txBody>
      </p:sp>
    </p:spTree>
    <p:extLst>
      <p:ext uri="{BB962C8B-B14F-4D97-AF65-F5344CB8AC3E}">
        <p14:creationId xmlns:p14="http://schemas.microsoft.com/office/powerpoint/2010/main" val="13333259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5316B-FFB7-D91A-2D6F-96E78E87804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A69AF97-629D-D604-3C6F-7D89FD55D4F6}"/>
              </a:ext>
            </a:extLst>
          </p:cNvPr>
          <p:cNvSpPr>
            <a:spLocks noGrp="1"/>
          </p:cNvSpPr>
          <p:nvPr>
            <p:ph type="title"/>
          </p:nvPr>
        </p:nvSpPr>
        <p:spPr>
          <a:xfrm>
            <a:off x="1563329" y="624110"/>
            <a:ext cx="6971071" cy="880225"/>
          </a:xfrm>
        </p:spPr>
        <p:txBody>
          <a:bodyPr>
            <a:normAutofit fontScale="90000"/>
          </a:bodyPr>
          <a:lstStyle/>
          <a:p>
            <a:r>
              <a:rPr lang="en-US" b="1" dirty="0"/>
              <a:t>Group 2 – Sustainable Tourism</a:t>
            </a:r>
            <a:br>
              <a:rPr lang="el-GR" dirty="0"/>
            </a:br>
            <a:br>
              <a:rPr lang="el-GR" dirty="0"/>
            </a:br>
            <a:br>
              <a:rPr lang="el-GR" dirty="0"/>
            </a:br>
            <a:endParaRPr lang="el-GR" dirty="0"/>
          </a:p>
        </p:txBody>
      </p:sp>
      <p:sp>
        <p:nvSpPr>
          <p:cNvPr id="3" name="Θέση περιεχομένου 2">
            <a:extLst>
              <a:ext uri="{FF2B5EF4-FFF2-40B4-BE49-F238E27FC236}">
                <a16:creationId xmlns:a16="http://schemas.microsoft.com/office/drawing/2014/main" id="{C0E89E1A-7548-969C-D68C-42BB327AA609}"/>
              </a:ext>
            </a:extLst>
          </p:cNvPr>
          <p:cNvSpPr>
            <a:spLocks noGrp="1"/>
          </p:cNvSpPr>
          <p:nvPr>
            <p:ph idx="1"/>
          </p:nvPr>
        </p:nvSpPr>
        <p:spPr>
          <a:xfrm>
            <a:off x="1179871" y="2133600"/>
            <a:ext cx="7354529" cy="3777622"/>
          </a:xfrm>
        </p:spPr>
        <p:txBody>
          <a:bodyPr>
            <a:normAutofit/>
          </a:bodyPr>
          <a:lstStyle/>
          <a:p>
            <a:pPr algn="just"/>
            <a:r>
              <a:rPr lang="en-US" dirty="0"/>
              <a:t>Sustainable tourism focuses on protecting the environment and supporting local communities. Tourism can create jobs and contribute to economic development, but it can also cause environmental problems if it is not managed carefully. Sustainable tourism encourages responsible travel practices such as reducing waste, protecting natural resources and respecting local cultures. Many tourism destinations are now promoting eco-friendly hotels and environmentally responsible activities. By adopting sustainable practices, tourism businesses can attract visitors while also preserving destinations for future generations.</a:t>
            </a:r>
            <a:endParaRPr lang="el-GR" dirty="0"/>
          </a:p>
          <a:p>
            <a:endParaRPr lang="el-GR" dirty="0"/>
          </a:p>
        </p:txBody>
      </p:sp>
    </p:spTree>
    <p:extLst>
      <p:ext uri="{BB962C8B-B14F-4D97-AF65-F5344CB8AC3E}">
        <p14:creationId xmlns:p14="http://schemas.microsoft.com/office/powerpoint/2010/main" val="1974666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2DF3E8-E255-A95C-2744-2D76DCEB435D}"/>
              </a:ext>
            </a:extLst>
          </p:cNvPr>
          <p:cNvSpPr>
            <a:spLocks noGrp="1"/>
          </p:cNvSpPr>
          <p:nvPr>
            <p:ph type="title"/>
          </p:nvPr>
        </p:nvSpPr>
        <p:spPr>
          <a:xfrm>
            <a:off x="1681316" y="624110"/>
            <a:ext cx="7325031" cy="1280890"/>
          </a:xfrm>
        </p:spPr>
        <p:txBody>
          <a:bodyPr>
            <a:normAutofit fontScale="90000"/>
          </a:bodyPr>
          <a:lstStyle/>
          <a:p>
            <a:r>
              <a:rPr lang="en-US" b="1" dirty="0"/>
              <a:t>Group 3 – Employee Motivation (HR)</a:t>
            </a:r>
            <a:br>
              <a:rPr lang="el-GR" dirty="0"/>
            </a:br>
            <a:endParaRPr lang="el-GR" dirty="0"/>
          </a:p>
        </p:txBody>
      </p:sp>
      <p:sp>
        <p:nvSpPr>
          <p:cNvPr id="3" name="Θέση περιεχομένου 2">
            <a:extLst>
              <a:ext uri="{FF2B5EF4-FFF2-40B4-BE49-F238E27FC236}">
                <a16:creationId xmlns:a16="http://schemas.microsoft.com/office/drawing/2014/main" id="{7F3B74CF-2A24-9D06-3138-AE2B5E30840B}"/>
              </a:ext>
            </a:extLst>
          </p:cNvPr>
          <p:cNvSpPr>
            <a:spLocks noGrp="1"/>
          </p:cNvSpPr>
          <p:nvPr>
            <p:ph idx="1"/>
          </p:nvPr>
        </p:nvSpPr>
        <p:spPr>
          <a:xfrm>
            <a:off x="1297859" y="2133600"/>
            <a:ext cx="7236542" cy="3777622"/>
          </a:xfrm>
        </p:spPr>
        <p:txBody>
          <a:bodyPr>
            <a:normAutofit/>
          </a:bodyPr>
          <a:lstStyle/>
          <a:p>
            <a:pPr algn="just"/>
            <a:r>
              <a:rPr lang="en-US" dirty="0"/>
              <a:t>Employee motivation plays an important role in the success of any </a:t>
            </a:r>
            <a:r>
              <a:rPr lang="en-US" dirty="0" err="1"/>
              <a:t>organisation</a:t>
            </a:r>
            <a:r>
              <a:rPr lang="en-US" dirty="0"/>
              <a:t>. Motivated employees are more productive, more creative and more committed to their work. Companies use different strategies to motivate their staff, such as offering competitive salaries, providing training opportunities and </a:t>
            </a:r>
            <a:r>
              <a:rPr lang="en-US" dirty="0" err="1"/>
              <a:t>recognising</a:t>
            </a:r>
            <a:r>
              <a:rPr lang="en-US" dirty="0"/>
              <a:t> employees' achievements. A positive working environment and good communication between managers and employees can also improve motivation. When employees feel valued and supported, they are more likely to contribute to the </a:t>
            </a:r>
            <a:r>
              <a:rPr lang="en-US" dirty="0" err="1"/>
              <a:t>organisation's</a:t>
            </a:r>
            <a:r>
              <a:rPr lang="en-US" dirty="0"/>
              <a:t> goals and perform at a higher level.</a:t>
            </a:r>
            <a:endParaRPr lang="el-GR" dirty="0"/>
          </a:p>
          <a:p>
            <a:endParaRPr lang="el-GR" dirty="0"/>
          </a:p>
        </p:txBody>
      </p:sp>
    </p:spTree>
    <p:extLst>
      <p:ext uri="{BB962C8B-B14F-4D97-AF65-F5344CB8AC3E}">
        <p14:creationId xmlns:p14="http://schemas.microsoft.com/office/powerpoint/2010/main" val="4020817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7101DCB-171D-92BE-FD91-615321B92E20}"/>
              </a:ext>
            </a:extLst>
          </p:cNvPr>
          <p:cNvSpPr>
            <a:spLocks noGrp="1"/>
          </p:cNvSpPr>
          <p:nvPr>
            <p:ph type="title"/>
          </p:nvPr>
        </p:nvSpPr>
        <p:spPr>
          <a:xfrm>
            <a:off x="1661653" y="624110"/>
            <a:ext cx="6872748" cy="1280890"/>
          </a:xfrm>
        </p:spPr>
        <p:txBody>
          <a:bodyPr>
            <a:normAutofit fontScale="90000"/>
          </a:bodyPr>
          <a:lstStyle/>
          <a:p>
            <a:r>
              <a:rPr lang="en-US" b="1" dirty="0"/>
              <a:t>Group 4 – </a:t>
            </a:r>
            <a:br>
              <a:rPr lang="el-GR" dirty="0"/>
            </a:br>
            <a:r>
              <a:rPr lang="en-US" b="1" dirty="0"/>
              <a:t>Technology in Modern Business</a:t>
            </a:r>
            <a:br>
              <a:rPr lang="el-GR" dirty="0"/>
            </a:br>
            <a:endParaRPr lang="el-GR" dirty="0"/>
          </a:p>
        </p:txBody>
      </p:sp>
      <p:sp>
        <p:nvSpPr>
          <p:cNvPr id="3" name="Θέση περιεχομένου 2">
            <a:extLst>
              <a:ext uri="{FF2B5EF4-FFF2-40B4-BE49-F238E27FC236}">
                <a16:creationId xmlns:a16="http://schemas.microsoft.com/office/drawing/2014/main" id="{19BBD0FB-CE6B-7132-D16F-FEA701EAB1DA}"/>
              </a:ext>
            </a:extLst>
          </p:cNvPr>
          <p:cNvSpPr>
            <a:spLocks noGrp="1"/>
          </p:cNvSpPr>
          <p:nvPr>
            <p:ph idx="1"/>
          </p:nvPr>
        </p:nvSpPr>
        <p:spPr>
          <a:xfrm>
            <a:off x="1366685" y="2133600"/>
            <a:ext cx="7167716" cy="3777622"/>
          </a:xfrm>
        </p:spPr>
        <p:txBody>
          <a:bodyPr>
            <a:normAutofit/>
          </a:bodyPr>
          <a:lstStyle/>
          <a:p>
            <a:pPr algn="just"/>
            <a:r>
              <a:rPr lang="en-US" dirty="0"/>
              <a:t>Technology has transformed the way modern businesses operate. Digital tools allow companies to improve communication, increase efficiency and reach customers worldwide. For example, many companies use data analytics to understand customer </a:t>
            </a:r>
            <a:r>
              <a:rPr lang="en-US" dirty="0" err="1"/>
              <a:t>behaviour</a:t>
            </a:r>
            <a:r>
              <a:rPr lang="en-US" dirty="0"/>
              <a:t> and make better business decisions. Online platforms and e-commerce have also created new opportunities for businesses to expand their markets. However, companies must continuously adapt to technological changes and invest in innovation in order to remain competitive in the global economy.</a:t>
            </a:r>
            <a:endParaRPr lang="el-GR" dirty="0"/>
          </a:p>
          <a:p>
            <a:endParaRPr lang="el-GR" dirty="0"/>
          </a:p>
        </p:txBody>
      </p:sp>
    </p:spTree>
    <p:extLst>
      <p:ext uri="{BB962C8B-B14F-4D97-AF65-F5344CB8AC3E}">
        <p14:creationId xmlns:p14="http://schemas.microsoft.com/office/powerpoint/2010/main" val="38157336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86FC94-1C28-BE6C-49B1-DC4F8AD7F86F}"/>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1B2D2284-67A1-51CC-A612-E70BF5BE365D}"/>
              </a:ext>
            </a:extLst>
          </p:cNvPr>
          <p:cNvSpPr>
            <a:spLocks noGrp="1"/>
          </p:cNvSpPr>
          <p:nvPr>
            <p:ph idx="1"/>
          </p:nvPr>
        </p:nvSpPr>
        <p:spPr/>
        <p:txBody>
          <a:bodyPr/>
          <a:lstStyle/>
          <a:p>
            <a:pPr lvl="0"/>
            <a:r>
              <a:rPr lang="en-US" b="1" dirty="0"/>
              <a:t>What was the main idea of this presentation?</a:t>
            </a:r>
          </a:p>
          <a:p>
            <a:pPr marL="0" lvl="0" indent="0">
              <a:buNone/>
            </a:pPr>
            <a:endParaRPr lang="el-GR" b="1" dirty="0"/>
          </a:p>
          <a:p>
            <a:pPr lvl="0"/>
            <a:r>
              <a:rPr lang="el-GR" b="1" dirty="0" err="1"/>
              <a:t>Was</a:t>
            </a:r>
            <a:r>
              <a:rPr lang="el-GR" b="1" dirty="0"/>
              <a:t> the </a:t>
            </a:r>
            <a:r>
              <a:rPr lang="el-GR" b="1" dirty="0" err="1"/>
              <a:t>structure</a:t>
            </a:r>
            <a:r>
              <a:rPr lang="el-GR" b="1" dirty="0"/>
              <a:t> </a:t>
            </a:r>
            <a:r>
              <a:rPr lang="el-GR" b="1" dirty="0" err="1"/>
              <a:t>clear</a:t>
            </a:r>
            <a:r>
              <a:rPr lang="el-GR" b="1" dirty="0"/>
              <a:t>?</a:t>
            </a:r>
          </a:p>
          <a:p>
            <a:endParaRPr lang="el-GR" dirty="0"/>
          </a:p>
        </p:txBody>
      </p:sp>
    </p:spTree>
    <p:extLst>
      <p:ext uri="{BB962C8B-B14F-4D97-AF65-F5344CB8AC3E}">
        <p14:creationId xmlns:p14="http://schemas.microsoft.com/office/powerpoint/2010/main" val="4183949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 </a:t>
            </a:r>
            <a:r>
              <a:rPr b="1" dirty="0"/>
              <a:t>Public Speaking</a:t>
            </a:r>
          </a:p>
        </p:txBody>
      </p:sp>
      <p:sp>
        <p:nvSpPr>
          <p:cNvPr id="3" name="Text Placeholder 2"/>
          <p:cNvSpPr>
            <a:spLocks noGrp="1"/>
          </p:cNvSpPr>
          <p:nvPr>
            <p:ph type="body" idx="1"/>
          </p:nvPr>
        </p:nvSpPr>
        <p:spPr/>
        <p:txBody>
          <a:bodyPr/>
          <a:lstStyle/>
          <a:p>
            <a:r>
              <a:rPr lang="en-US" dirty="0"/>
              <a:t>      [PPT]</a:t>
            </a:r>
            <a:endParaRP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Public Speaking Tips</a:t>
            </a:r>
          </a:p>
        </p:txBody>
      </p:sp>
      <p:sp>
        <p:nvSpPr>
          <p:cNvPr id="3" name="Content Placeholder 2"/>
          <p:cNvSpPr>
            <a:spLocks noGrp="1"/>
          </p:cNvSpPr>
          <p:nvPr>
            <p:ph idx="1"/>
          </p:nvPr>
        </p:nvSpPr>
        <p:spPr/>
        <p:txBody>
          <a:bodyPr/>
          <a:lstStyle/>
          <a:p>
            <a:r>
              <a:t>Speak clearly and slowly</a:t>
            </a:r>
          </a:p>
          <a:p>
            <a:r>
              <a:t>Maintain eye contact</a:t>
            </a:r>
          </a:p>
          <a:p>
            <a:r>
              <a:t>Avoid reading slides</a:t>
            </a:r>
          </a:p>
          <a:p>
            <a:r>
              <a:t>Use confident body language</a:t>
            </a:r>
          </a:p>
        </p:txBody>
      </p:sp>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Engaging Your Audience</a:t>
            </a:r>
          </a:p>
        </p:txBody>
      </p:sp>
      <p:sp>
        <p:nvSpPr>
          <p:cNvPr id="3" name="Content Placeholder 2"/>
          <p:cNvSpPr>
            <a:spLocks noGrp="1"/>
          </p:cNvSpPr>
          <p:nvPr>
            <p:ph idx="1"/>
          </p:nvPr>
        </p:nvSpPr>
        <p:spPr/>
        <p:txBody>
          <a:bodyPr/>
          <a:lstStyle/>
          <a:p>
            <a:r>
              <a:rPr dirty="0"/>
              <a:t>Ask a question</a:t>
            </a:r>
          </a:p>
          <a:p>
            <a:r>
              <a:rPr dirty="0"/>
              <a:t>Use a statistic</a:t>
            </a:r>
          </a:p>
          <a:p>
            <a:r>
              <a:rPr dirty="0"/>
              <a:t>Tell a short story</a:t>
            </a:r>
          </a:p>
          <a:p>
            <a:r>
              <a:rPr dirty="0"/>
              <a:t>Use visuals or examples</a:t>
            </a:r>
            <a:endParaRPr lang="en-US" dirty="0"/>
          </a:p>
          <a:p>
            <a:r>
              <a:rPr lang="en-US" dirty="0"/>
              <a:t>Use interactive tools</a:t>
            </a:r>
            <a:endParaRPr dirty="0"/>
          </a:p>
        </p:txBody>
      </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Mentimeter</a:t>
            </a:r>
          </a:p>
        </p:txBody>
      </p:sp>
      <p:sp>
        <p:nvSpPr>
          <p:cNvPr id="3" name="Content Placeholder 2"/>
          <p:cNvSpPr>
            <a:spLocks noGrp="1"/>
          </p:cNvSpPr>
          <p:nvPr>
            <p:ph idx="1"/>
          </p:nvPr>
        </p:nvSpPr>
        <p:spPr/>
        <p:txBody>
          <a:bodyPr/>
          <a:lstStyle/>
          <a:p>
            <a:r>
              <a:t>Used for live polls and quizzes</a:t>
            </a:r>
          </a:p>
          <a:p>
            <a:r>
              <a:t>Students answer using their phones</a:t>
            </a:r>
          </a:p>
          <a:p>
            <a:r>
              <a:t>Results appear instantly</a:t>
            </a:r>
          </a:p>
          <a:p>
            <a:r>
              <a:t>Encourages participation</a:t>
            </a:r>
          </a:p>
        </p:txBody>
      </p:sp>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 </a:t>
            </a:r>
            <a:r>
              <a:rPr b="1" dirty="0"/>
              <a:t>Practice Activity</a:t>
            </a:r>
          </a:p>
        </p:txBody>
      </p:sp>
      <p:sp>
        <p:nvSpPr>
          <p:cNvPr id="3" name="Text Placeholder 2"/>
          <p:cNvSpPr>
            <a:spLocks noGrp="1"/>
          </p:cNvSpPr>
          <p:nvPr>
            <p:ph type="body" idx="1"/>
          </p:nvPr>
        </p:nvSpPr>
        <p:spPr/>
        <p:txBody>
          <a:bodyPr/>
          <a:lstStyle/>
          <a:p>
            <a:endParaRPr/>
          </a:p>
        </p:txBody>
      </p:sp>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Group Activity</a:t>
            </a:r>
          </a:p>
        </p:txBody>
      </p:sp>
      <p:sp>
        <p:nvSpPr>
          <p:cNvPr id="3" name="Content Placeholder 2"/>
          <p:cNvSpPr>
            <a:spLocks noGrp="1"/>
          </p:cNvSpPr>
          <p:nvPr>
            <p:ph idx="1"/>
          </p:nvPr>
        </p:nvSpPr>
        <p:spPr/>
        <p:txBody>
          <a:bodyPr/>
          <a:lstStyle/>
          <a:p>
            <a:r>
              <a:t>Work in groups of 3–4</a:t>
            </a:r>
          </a:p>
          <a:p>
            <a:r>
              <a:t>Read the assigned text</a:t>
            </a:r>
          </a:p>
          <a:p>
            <a:r>
              <a:t>Identify three key ideas</a:t>
            </a:r>
          </a:p>
          <a:p>
            <a:r>
              <a:t>Prepare a short presentation</a:t>
            </a:r>
          </a:p>
        </p:txBody>
      </p:sp>
    </p:spTree>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Presentation Structure for Practice</a:t>
            </a:r>
          </a:p>
        </p:txBody>
      </p:sp>
      <p:sp>
        <p:nvSpPr>
          <p:cNvPr id="3" name="Content Placeholder 2"/>
          <p:cNvSpPr>
            <a:spLocks noGrp="1"/>
          </p:cNvSpPr>
          <p:nvPr>
            <p:ph idx="1"/>
          </p:nvPr>
        </p:nvSpPr>
        <p:spPr/>
        <p:txBody>
          <a:bodyPr/>
          <a:lstStyle/>
          <a:p>
            <a:r>
              <a:rPr dirty="0"/>
              <a:t>Introduction</a:t>
            </a:r>
          </a:p>
          <a:p>
            <a:r>
              <a:rPr dirty="0"/>
              <a:t>Three main ideas</a:t>
            </a:r>
          </a:p>
          <a:p>
            <a:r>
              <a:rPr dirty="0"/>
              <a:t>Short conclusion</a:t>
            </a:r>
            <a:endParaRPr lang="en-US" dirty="0"/>
          </a:p>
          <a:p>
            <a:r>
              <a:rPr lang="en-US" dirty="0"/>
              <a:t>Public Speaking Techniques </a:t>
            </a:r>
          </a:p>
          <a:p>
            <a:r>
              <a:rPr lang="en-US" dirty="0"/>
              <a:t>Peer assessment based on Rubric</a:t>
            </a:r>
            <a:endParaRPr dirty="0"/>
          </a:p>
        </p:txBody>
      </p:sp>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Tips for Practice</a:t>
            </a:r>
          </a:p>
        </p:txBody>
      </p:sp>
      <p:sp>
        <p:nvSpPr>
          <p:cNvPr id="3" name="Content Placeholder 2"/>
          <p:cNvSpPr>
            <a:spLocks noGrp="1"/>
          </p:cNvSpPr>
          <p:nvPr>
            <p:ph idx="1"/>
          </p:nvPr>
        </p:nvSpPr>
        <p:spPr/>
        <p:txBody>
          <a:bodyPr/>
          <a:lstStyle/>
          <a:p>
            <a:r>
              <a:t>Speak clearly</a:t>
            </a:r>
          </a:p>
          <a:p>
            <a:r>
              <a:t>Look at the audience</a:t>
            </a:r>
          </a:p>
          <a:p>
            <a:r>
              <a:t>Avoid reading notes</a:t>
            </a:r>
          </a:p>
        </p:txBody>
      </p:sp>
    </p:spTree>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BEB82B-093B-FCED-BD92-FFC1C24715BD}"/>
              </a:ext>
            </a:extLst>
          </p:cNvPr>
          <p:cNvSpPr>
            <a:spLocks noGrp="1"/>
          </p:cNvSpPr>
          <p:nvPr>
            <p:ph type="title"/>
          </p:nvPr>
        </p:nvSpPr>
        <p:spPr>
          <a:xfrm>
            <a:off x="1317523" y="624110"/>
            <a:ext cx="7216877" cy="762238"/>
          </a:xfrm>
        </p:spPr>
        <p:txBody>
          <a:bodyPr>
            <a:normAutofit fontScale="90000"/>
          </a:bodyPr>
          <a:lstStyle/>
          <a:p>
            <a:r>
              <a:rPr lang="en-US" dirty="0"/>
              <a:t>More Tips on Public Speaking !!</a:t>
            </a:r>
            <a:br>
              <a:rPr lang="el-GR" dirty="0"/>
            </a:br>
            <a:endParaRPr lang="el-GR" dirty="0"/>
          </a:p>
        </p:txBody>
      </p:sp>
      <p:sp>
        <p:nvSpPr>
          <p:cNvPr id="3" name="Θέση περιεχομένου 2">
            <a:extLst>
              <a:ext uri="{FF2B5EF4-FFF2-40B4-BE49-F238E27FC236}">
                <a16:creationId xmlns:a16="http://schemas.microsoft.com/office/drawing/2014/main" id="{1EC238A6-31FC-8065-50DE-22BEE1DA5A6C}"/>
              </a:ext>
            </a:extLst>
          </p:cNvPr>
          <p:cNvSpPr>
            <a:spLocks noGrp="1"/>
          </p:cNvSpPr>
          <p:nvPr>
            <p:ph idx="1"/>
          </p:nvPr>
        </p:nvSpPr>
        <p:spPr>
          <a:xfrm>
            <a:off x="589935" y="1582994"/>
            <a:ext cx="7944466" cy="5034116"/>
          </a:xfrm>
        </p:spPr>
        <p:txBody>
          <a:bodyPr>
            <a:normAutofit fontScale="85000" lnSpcReduction="20000"/>
          </a:bodyPr>
          <a:lstStyle/>
          <a:p>
            <a:r>
              <a:rPr lang="en-US" dirty="0"/>
              <a:t>1. </a:t>
            </a:r>
            <a:r>
              <a:rPr lang="en-US" b="1" dirty="0"/>
              <a:t>You are there to help them</a:t>
            </a:r>
            <a:r>
              <a:rPr lang="en-US" dirty="0"/>
              <a:t>. </a:t>
            </a:r>
            <a:r>
              <a:rPr lang="en-US" b="1" dirty="0"/>
              <a:t>Tell your truth, do not be afraid of mistakes. You most probably know </a:t>
            </a:r>
            <a:r>
              <a:rPr lang="en-US" b="1" dirty="0" err="1"/>
              <a:t>sth</a:t>
            </a:r>
            <a:r>
              <a:rPr lang="en-US" b="1" dirty="0"/>
              <a:t> they don’t know at depth. </a:t>
            </a:r>
            <a:endParaRPr lang="el-GR" b="1" dirty="0"/>
          </a:p>
          <a:p>
            <a:r>
              <a:rPr lang="en-US" b="1" dirty="0">
                <a:solidFill>
                  <a:srgbClr val="0070C0"/>
                </a:solidFill>
              </a:rPr>
              <a:t>2. If you feel stressed, do the ‘’elevator breath. Think that breath is entering your body from your head down to your toes. Do it 2-3 times before the speech and every time you don’t feel at ease.</a:t>
            </a:r>
            <a:endParaRPr lang="el-GR" b="1" dirty="0">
              <a:solidFill>
                <a:srgbClr val="0070C0"/>
              </a:solidFill>
            </a:endParaRPr>
          </a:p>
          <a:p>
            <a:r>
              <a:rPr lang="en-US" b="1" dirty="0">
                <a:solidFill>
                  <a:schemeClr val="tx1"/>
                </a:solidFill>
              </a:rPr>
              <a:t>3. Look at their forehead</a:t>
            </a:r>
            <a:r>
              <a:rPr lang="el-GR" b="1" dirty="0">
                <a:solidFill>
                  <a:schemeClr val="tx1"/>
                </a:solidFill>
              </a:rPr>
              <a:t>.</a:t>
            </a:r>
          </a:p>
          <a:p>
            <a:r>
              <a:rPr lang="en-US" b="1" dirty="0">
                <a:solidFill>
                  <a:srgbClr val="0070C0"/>
                </a:solidFill>
              </a:rPr>
              <a:t>4. Familiarize yourself with the classroom/conference room.</a:t>
            </a:r>
            <a:endParaRPr lang="el-GR" b="1" dirty="0">
              <a:solidFill>
                <a:srgbClr val="0070C0"/>
              </a:solidFill>
            </a:endParaRPr>
          </a:p>
          <a:p>
            <a:r>
              <a:rPr lang="en-US" b="1" dirty="0">
                <a:solidFill>
                  <a:schemeClr val="tx1"/>
                </a:solidFill>
              </a:rPr>
              <a:t>5. Greet people before your speech, if possible.</a:t>
            </a:r>
            <a:endParaRPr lang="el-GR" b="1" dirty="0">
              <a:solidFill>
                <a:schemeClr val="tx1"/>
              </a:solidFill>
            </a:endParaRPr>
          </a:p>
          <a:p>
            <a:r>
              <a:rPr lang="en-US" b="1" dirty="0">
                <a:solidFill>
                  <a:srgbClr val="0070C0"/>
                </a:solidFill>
              </a:rPr>
              <a:t>6. We can speak with 3 things: </a:t>
            </a:r>
            <a:endParaRPr lang="el-GR" b="1" dirty="0">
              <a:solidFill>
                <a:srgbClr val="0070C0"/>
              </a:solidFill>
            </a:endParaRPr>
          </a:p>
          <a:p>
            <a:r>
              <a:rPr lang="el-GR" b="1" dirty="0">
                <a:solidFill>
                  <a:srgbClr val="0070C0"/>
                </a:solidFill>
              </a:rPr>
              <a:t>α</a:t>
            </a:r>
            <a:r>
              <a:rPr lang="en-US" b="1" dirty="0">
                <a:solidFill>
                  <a:srgbClr val="0070C0"/>
                </a:solidFill>
              </a:rPr>
              <a:t>a) MIND [plain info] </a:t>
            </a:r>
            <a:r>
              <a:rPr lang="en-US" dirty="0"/>
              <a:t>-&gt; ‘’This is a sandwich with cheese and turkey’’. </a:t>
            </a:r>
            <a:endParaRPr lang="el-GR" dirty="0"/>
          </a:p>
          <a:p>
            <a:r>
              <a:rPr lang="en-US" b="1" dirty="0">
                <a:solidFill>
                  <a:srgbClr val="0070C0"/>
                </a:solidFill>
              </a:rPr>
              <a:t>b) BODY -&gt; </a:t>
            </a:r>
            <a:r>
              <a:rPr lang="en-US" dirty="0"/>
              <a:t>‘’This is a sandwich with cheese and turkey. The turkey is really fresh. I bought it from my butcher who sells products made in Crete’’.</a:t>
            </a:r>
            <a:endParaRPr lang="el-GR" dirty="0"/>
          </a:p>
          <a:p>
            <a:r>
              <a:rPr lang="en-US" b="1" dirty="0">
                <a:solidFill>
                  <a:srgbClr val="0070C0"/>
                </a:solidFill>
              </a:rPr>
              <a:t>c) EMOTION -&gt; </a:t>
            </a:r>
            <a:r>
              <a:rPr lang="en-US" dirty="0"/>
              <a:t>‘’This is a sandwich with cheese and turkey. The turkey is really fresh. I bought it from my butcher who sells products made in Crete. I love it. I eat this sandwich every time I want </a:t>
            </a:r>
            <a:r>
              <a:rPr lang="en-US" dirty="0" err="1"/>
              <a:t>sth</a:t>
            </a:r>
            <a:r>
              <a:rPr lang="en-US" dirty="0"/>
              <a:t> light and healthy. For example, when I am with my kids watching a movie cuddled on the sofa.’’ </a:t>
            </a:r>
            <a:endParaRPr lang="el-GR" dirty="0"/>
          </a:p>
          <a:p>
            <a:r>
              <a:rPr lang="en-US" dirty="0"/>
              <a:t>When you make this look like a picture, you engage them and make them feel the same!!</a:t>
            </a:r>
            <a:endParaRPr lang="el-GR" dirty="0"/>
          </a:p>
          <a:p>
            <a:r>
              <a:rPr lang="en-US" dirty="0"/>
              <a:t> </a:t>
            </a:r>
            <a:endParaRPr lang="el-GR" dirty="0"/>
          </a:p>
          <a:p>
            <a:endParaRPr lang="el-GR" dirty="0"/>
          </a:p>
        </p:txBody>
      </p:sp>
    </p:spTree>
    <p:extLst>
      <p:ext uri="{BB962C8B-B14F-4D97-AF65-F5344CB8AC3E}">
        <p14:creationId xmlns:p14="http://schemas.microsoft.com/office/powerpoint/2010/main" val="33673989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22F8C3-9FA9-D862-E83C-1BC497A22B3C}"/>
              </a:ext>
            </a:extLst>
          </p:cNvPr>
          <p:cNvSpPr>
            <a:spLocks noGrp="1"/>
          </p:cNvSpPr>
          <p:nvPr>
            <p:ph type="title"/>
          </p:nvPr>
        </p:nvSpPr>
        <p:spPr>
          <a:xfrm>
            <a:off x="1415845" y="624110"/>
            <a:ext cx="7344697" cy="1280890"/>
          </a:xfrm>
        </p:spPr>
        <p:txBody>
          <a:bodyPr/>
          <a:lstStyle/>
          <a:p>
            <a:r>
              <a:rPr lang="en-US" dirty="0"/>
              <a:t>Michelle Obama Speech (brief)</a:t>
            </a:r>
            <a:endParaRPr lang="el-GR" dirty="0"/>
          </a:p>
        </p:txBody>
      </p:sp>
      <p:sp>
        <p:nvSpPr>
          <p:cNvPr id="3" name="Θέση περιεχομένου 2">
            <a:extLst>
              <a:ext uri="{FF2B5EF4-FFF2-40B4-BE49-F238E27FC236}">
                <a16:creationId xmlns:a16="http://schemas.microsoft.com/office/drawing/2014/main" id="{5541CA9F-787F-B37C-0962-A0A8EBB243DC}"/>
              </a:ext>
            </a:extLst>
          </p:cNvPr>
          <p:cNvSpPr>
            <a:spLocks noGrp="1"/>
          </p:cNvSpPr>
          <p:nvPr>
            <p:ph idx="1"/>
          </p:nvPr>
        </p:nvSpPr>
        <p:spPr/>
        <p:txBody>
          <a:bodyPr/>
          <a:lstStyle/>
          <a:p>
            <a:r>
              <a:rPr lang="it-IT" dirty="0">
                <a:hlinkClick r:id="rId2"/>
              </a:rPr>
              <a:t>https://www.youtube.com/shorts/9jVoCo14aT8</a:t>
            </a:r>
            <a:endParaRPr lang="it-IT" dirty="0"/>
          </a:p>
          <a:p>
            <a:endParaRPr lang="it-IT" dirty="0"/>
          </a:p>
          <a:p>
            <a:endParaRPr lang="it-IT" dirty="0"/>
          </a:p>
          <a:p>
            <a:pPr marL="0" indent="0">
              <a:buNone/>
            </a:pPr>
            <a:r>
              <a:rPr lang="it-IT" dirty="0"/>
              <a:t>                           </a:t>
            </a:r>
            <a:r>
              <a:rPr lang="it-IT" b="1" dirty="0"/>
              <a:t>    </a:t>
            </a:r>
            <a:r>
              <a:rPr lang="it-IT" b="1" dirty="0" err="1"/>
              <a:t>What</a:t>
            </a:r>
            <a:r>
              <a:rPr lang="it-IT" b="1" dirty="0"/>
              <a:t> do </a:t>
            </a:r>
            <a:r>
              <a:rPr lang="it-IT" b="1" dirty="0" err="1"/>
              <a:t>you</a:t>
            </a:r>
            <a:r>
              <a:rPr lang="it-IT" b="1" dirty="0"/>
              <a:t> </a:t>
            </a:r>
            <a:r>
              <a:rPr lang="it-IT" b="1" dirty="0" err="1"/>
              <a:t>notice</a:t>
            </a:r>
            <a:r>
              <a:rPr lang="it-IT" b="1" dirty="0"/>
              <a:t>?</a:t>
            </a:r>
            <a:endParaRPr lang="el-GR" b="1" dirty="0"/>
          </a:p>
        </p:txBody>
      </p:sp>
    </p:spTree>
    <p:extLst>
      <p:ext uri="{BB962C8B-B14F-4D97-AF65-F5344CB8AC3E}">
        <p14:creationId xmlns:p14="http://schemas.microsoft.com/office/powerpoint/2010/main" val="25724763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4CF26-8916-E2C6-44DC-CCCB2D5250C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A072ED5-1D78-A9FC-E219-D7EAFEA11E78}"/>
              </a:ext>
            </a:extLst>
          </p:cNvPr>
          <p:cNvSpPr>
            <a:spLocks noGrp="1"/>
          </p:cNvSpPr>
          <p:nvPr>
            <p:ph type="title"/>
          </p:nvPr>
        </p:nvSpPr>
        <p:spPr>
          <a:xfrm>
            <a:off x="863082" y="1256134"/>
            <a:ext cx="7543800" cy="629816"/>
          </a:xfrm>
        </p:spPr>
        <p:txBody>
          <a:bodyPr>
            <a:normAutofit fontScale="90000"/>
          </a:bodyPr>
          <a:lstStyle/>
          <a:p>
            <a:r>
              <a:rPr lang="en-US" dirty="0"/>
              <a:t>                 </a:t>
            </a:r>
            <a:r>
              <a:rPr lang="it-IT" b="1" dirty="0" err="1"/>
              <a:t>Grading</a:t>
            </a:r>
            <a:r>
              <a:rPr lang="it-IT" b="1" dirty="0"/>
              <a:t> </a:t>
            </a:r>
            <a:r>
              <a:rPr lang="it-IT" b="1" dirty="0" err="1"/>
              <a:t>based</a:t>
            </a:r>
            <a:r>
              <a:rPr lang="it-IT" b="1" dirty="0"/>
              <a:t> on:</a:t>
            </a:r>
            <a:endParaRPr lang="el-GR" b="1" dirty="0"/>
          </a:p>
        </p:txBody>
      </p:sp>
      <p:graphicFrame>
        <p:nvGraphicFramePr>
          <p:cNvPr id="5" name="Θέση περιεχομένου 4">
            <a:extLst>
              <a:ext uri="{FF2B5EF4-FFF2-40B4-BE49-F238E27FC236}">
                <a16:creationId xmlns:a16="http://schemas.microsoft.com/office/drawing/2014/main" id="{7741F9E6-429E-262E-9683-32B57EC79AAE}"/>
              </a:ext>
            </a:extLst>
          </p:cNvPr>
          <p:cNvGraphicFramePr>
            <a:graphicFrameLocks noGrp="1"/>
          </p:cNvGraphicFramePr>
          <p:nvPr>
            <p:ph idx="1"/>
          </p:nvPr>
        </p:nvGraphicFramePr>
        <p:xfrm>
          <a:off x="350044" y="1885950"/>
          <a:ext cx="8401052" cy="4516708"/>
        </p:xfrm>
        <a:graphic>
          <a:graphicData uri="http://schemas.openxmlformats.org/drawingml/2006/table">
            <a:tbl>
              <a:tblPr firstRow="1" firstCol="1" bandRow="1">
                <a:tableStyleId>{F5AB1C69-6EDB-4FF4-983F-18BD219EF322}</a:tableStyleId>
              </a:tblPr>
              <a:tblGrid>
                <a:gridCol w="1217633">
                  <a:extLst>
                    <a:ext uri="{9D8B030D-6E8A-4147-A177-3AD203B41FA5}">
                      <a16:colId xmlns:a16="http://schemas.microsoft.com/office/drawing/2014/main" val="234256724"/>
                    </a:ext>
                  </a:extLst>
                </a:gridCol>
                <a:gridCol w="2165108">
                  <a:extLst>
                    <a:ext uri="{9D8B030D-6E8A-4147-A177-3AD203B41FA5}">
                      <a16:colId xmlns:a16="http://schemas.microsoft.com/office/drawing/2014/main" val="64368956"/>
                    </a:ext>
                  </a:extLst>
                </a:gridCol>
                <a:gridCol w="1636339">
                  <a:extLst>
                    <a:ext uri="{9D8B030D-6E8A-4147-A177-3AD203B41FA5}">
                      <a16:colId xmlns:a16="http://schemas.microsoft.com/office/drawing/2014/main" val="1571353645"/>
                    </a:ext>
                  </a:extLst>
                </a:gridCol>
                <a:gridCol w="1731779">
                  <a:extLst>
                    <a:ext uri="{9D8B030D-6E8A-4147-A177-3AD203B41FA5}">
                      <a16:colId xmlns:a16="http://schemas.microsoft.com/office/drawing/2014/main" val="1572037027"/>
                    </a:ext>
                  </a:extLst>
                </a:gridCol>
                <a:gridCol w="1650193">
                  <a:extLst>
                    <a:ext uri="{9D8B030D-6E8A-4147-A177-3AD203B41FA5}">
                      <a16:colId xmlns:a16="http://schemas.microsoft.com/office/drawing/2014/main" val="1810177585"/>
                    </a:ext>
                  </a:extLst>
                </a:gridCol>
              </a:tblGrid>
              <a:tr h="162354">
                <a:tc>
                  <a:txBody>
                    <a:bodyPr/>
                    <a:lstStyle/>
                    <a:p>
                      <a:pPr algn="ctr">
                        <a:lnSpc>
                          <a:spcPct val="107000"/>
                        </a:lnSpc>
                        <a:spcAft>
                          <a:spcPts val="800"/>
                        </a:spcAft>
                      </a:pPr>
                      <a:r>
                        <a:rPr lang="en-US" sz="1100" dirty="0">
                          <a:effectLst/>
                        </a:rPr>
                        <a:t>Criteria</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gn="ctr">
                        <a:lnSpc>
                          <a:spcPct val="107000"/>
                        </a:lnSpc>
                        <a:spcAft>
                          <a:spcPts val="800"/>
                        </a:spcAft>
                      </a:pPr>
                      <a:r>
                        <a:rPr lang="en-US" sz="800" dirty="0">
                          <a:effectLst/>
                        </a:rPr>
                        <a:t>4</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gn="ctr">
                        <a:lnSpc>
                          <a:spcPct val="107000"/>
                        </a:lnSpc>
                        <a:spcAft>
                          <a:spcPts val="800"/>
                        </a:spcAft>
                      </a:pPr>
                      <a:r>
                        <a:rPr lang="en-US" sz="800" dirty="0">
                          <a:effectLst/>
                        </a:rPr>
                        <a:t>3</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gn="ctr">
                        <a:lnSpc>
                          <a:spcPct val="107000"/>
                        </a:lnSpc>
                        <a:spcAft>
                          <a:spcPts val="800"/>
                        </a:spcAft>
                      </a:pPr>
                      <a:r>
                        <a:rPr lang="en-US" sz="800" dirty="0">
                          <a:effectLst/>
                        </a:rPr>
                        <a:t>2</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gn="ctr">
                        <a:lnSpc>
                          <a:spcPct val="107000"/>
                        </a:lnSpc>
                        <a:spcAft>
                          <a:spcPts val="800"/>
                        </a:spcAft>
                      </a:pPr>
                      <a:r>
                        <a:rPr lang="en-US" sz="800" dirty="0">
                          <a:effectLst/>
                        </a:rPr>
                        <a:t>1</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3038490065"/>
                  </a:ext>
                </a:extLst>
              </a:tr>
              <a:tr h="602252">
                <a:tc>
                  <a:txBody>
                    <a:bodyPr/>
                    <a:lstStyle/>
                    <a:p>
                      <a:pPr>
                        <a:lnSpc>
                          <a:spcPct val="107000"/>
                        </a:lnSpc>
                        <a:spcAft>
                          <a:spcPts val="800"/>
                        </a:spcAft>
                      </a:pPr>
                      <a:r>
                        <a:rPr lang="en-US" sz="1100" dirty="0">
                          <a:effectLst/>
                        </a:rPr>
                        <a:t>Content</a:t>
                      </a:r>
                      <a:endParaRPr lang="el-GR" sz="1100" dirty="0">
                        <a:effectLst/>
                      </a:endParaRPr>
                    </a:p>
                    <a:p>
                      <a:pPr>
                        <a:lnSpc>
                          <a:spcPct val="107000"/>
                        </a:lnSpc>
                        <a:spcAft>
                          <a:spcPts val="800"/>
                        </a:spcAft>
                      </a:pPr>
                      <a:r>
                        <a:rPr lang="en-US" sz="1100" dirty="0">
                          <a:effectLst/>
                        </a:rPr>
                        <a:t>Introduction, Body, Conclusion</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Knowledgeable of content and includes and engaging introduction, detailed body and memorable conclusion</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Knowledgeable of content and includes an introduction, detailed body and conclusion</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Somewhat knowledgeable of content and is missing an introduction, body or conclusion</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Some content facts seem questionable and is missing an introduction, body and/or conclusion</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215259449"/>
                  </a:ext>
                </a:extLst>
              </a:tr>
              <a:tr h="396716">
                <a:tc>
                  <a:txBody>
                    <a:bodyPr/>
                    <a:lstStyle/>
                    <a:p>
                      <a:pPr>
                        <a:lnSpc>
                          <a:spcPct val="107000"/>
                        </a:lnSpc>
                        <a:spcAft>
                          <a:spcPts val="800"/>
                        </a:spcAft>
                      </a:pPr>
                      <a:r>
                        <a:rPr lang="en-US" sz="1100" dirty="0">
                          <a:effectLst/>
                        </a:rPr>
                        <a:t>Eye Contact</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Makes eye contact with everyone in the room</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Makes eye contact with most everyone in the room</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Makes eye contact with some of the people in the room</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Makes very little or no eye contact with people in the room</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3529484290"/>
                  </a:ext>
                </a:extLst>
              </a:tr>
              <a:tr h="792607">
                <a:tc>
                  <a:txBody>
                    <a:bodyPr/>
                    <a:lstStyle/>
                    <a:p>
                      <a:pPr>
                        <a:lnSpc>
                          <a:spcPct val="107000"/>
                        </a:lnSpc>
                        <a:spcAft>
                          <a:spcPts val="800"/>
                        </a:spcAft>
                      </a:pPr>
                      <a:r>
                        <a:rPr lang="en-US" sz="1100" dirty="0">
                          <a:effectLst/>
                        </a:rPr>
                        <a:t>Volume &amp; Clarity</a:t>
                      </a:r>
                      <a:endParaRPr lang="el-GR" sz="1100" dirty="0">
                        <a:effectLst/>
                      </a:endParaRPr>
                    </a:p>
                    <a:p>
                      <a:pPr>
                        <a:lnSpc>
                          <a:spcPct val="107000"/>
                        </a:lnSpc>
                        <a:spcAft>
                          <a:spcPts val="800"/>
                        </a:spcAft>
                      </a:pPr>
                      <a:r>
                        <a:rPr lang="en-US" sz="1100" dirty="0">
                          <a:effectLst/>
                        </a:rPr>
                        <a:t>Loudness, articulation and no mumbling</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The people in the back can hear the speech very clearly</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speaker mumbles a bit but people in the back can hear most of the speech</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The speaker mumbles some and the people in the back can hear parts of the speech</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speaker consistently mumbles so that the people in the back cannot hear the speech</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2128500159"/>
                  </a:ext>
                </a:extLst>
              </a:tr>
              <a:tr h="727472">
                <a:tc>
                  <a:txBody>
                    <a:bodyPr/>
                    <a:lstStyle/>
                    <a:p>
                      <a:pPr>
                        <a:lnSpc>
                          <a:spcPct val="107000"/>
                        </a:lnSpc>
                        <a:spcAft>
                          <a:spcPts val="800"/>
                        </a:spcAft>
                      </a:pPr>
                      <a:r>
                        <a:rPr lang="en-US" sz="1100" dirty="0">
                          <a:effectLst/>
                        </a:rPr>
                        <a:t>Flow</a:t>
                      </a:r>
                      <a:endParaRPr lang="el-GR" sz="1100" dirty="0">
                        <a:effectLst/>
                      </a:endParaRPr>
                    </a:p>
                    <a:p>
                      <a:pPr>
                        <a:lnSpc>
                          <a:spcPct val="100000"/>
                        </a:lnSpc>
                        <a:spcAft>
                          <a:spcPts val="0"/>
                        </a:spcAft>
                      </a:pPr>
                      <a:r>
                        <a:rPr lang="en-US" sz="1100" dirty="0">
                          <a:effectLst/>
                        </a:rPr>
                        <a:t>Pauses and Verbal fillers: </a:t>
                      </a:r>
                    </a:p>
                    <a:p>
                      <a:pPr>
                        <a:lnSpc>
                          <a:spcPct val="100000"/>
                        </a:lnSpc>
                        <a:spcAft>
                          <a:spcPts val="0"/>
                        </a:spcAft>
                      </a:pPr>
                      <a:r>
                        <a:rPr lang="en-US" sz="1100" dirty="0">
                          <a:effectLst/>
                        </a:rPr>
                        <a:t>um, uh, er</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The speech flows nicely with no pauses or distracting verbal fillers</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speech includes 1-2 pauses and a few verbal fillers</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The speech includes some distracting pauses and some verbal fillers</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Speech includes several distracting pauses and many verbal fillers</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3628120320"/>
                  </a:ext>
                </a:extLst>
              </a:tr>
              <a:tr h="396716">
                <a:tc>
                  <a:txBody>
                    <a:bodyPr/>
                    <a:lstStyle/>
                    <a:p>
                      <a:pPr>
                        <a:lnSpc>
                          <a:spcPct val="107000"/>
                        </a:lnSpc>
                        <a:spcAft>
                          <a:spcPts val="800"/>
                        </a:spcAft>
                      </a:pPr>
                      <a:r>
                        <a:rPr lang="en-US" sz="1100" dirty="0">
                          <a:effectLst/>
                        </a:rPr>
                        <a:t>Confidence &amp; Attitude</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Speaks with enthusiasm, poise and assurance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Mostly speaks with enthusiasm, poise and assurance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Speaks with some enthusiasm, poise and assurance</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Speaks with little or no enthusiasm, poise and/or assurance</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2876492148"/>
                  </a:ext>
                </a:extLst>
              </a:tr>
              <a:tr h="602252">
                <a:tc>
                  <a:txBody>
                    <a:bodyPr/>
                    <a:lstStyle/>
                    <a:p>
                      <a:pPr>
                        <a:lnSpc>
                          <a:spcPct val="107000"/>
                        </a:lnSpc>
                        <a:spcAft>
                          <a:spcPts val="800"/>
                        </a:spcAft>
                      </a:pPr>
                      <a:r>
                        <a:rPr lang="en-US" sz="1100" dirty="0">
                          <a:effectLst/>
                        </a:rPr>
                        <a:t>Visual Aid</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visual aid complements the speech and is neat, colourful and creative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visual aid connects the speech and is mostly neat, colourful and creative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The visual aid somewhat connects to the speech and is somewhat neat, colourful and creative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The visual aid does not connect to the speech and is messy, lacks </a:t>
                      </a:r>
                      <a:r>
                        <a:rPr lang="en-US" sz="800" dirty="0" err="1">
                          <a:effectLst/>
                        </a:rPr>
                        <a:t>colour</a:t>
                      </a:r>
                      <a:r>
                        <a:rPr lang="en-US" sz="800" dirty="0">
                          <a:effectLst/>
                        </a:rPr>
                        <a:t> and creativity</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4091945474"/>
                  </a:ext>
                </a:extLst>
              </a:tr>
              <a:tr h="377378">
                <a:tc>
                  <a:txBody>
                    <a:bodyPr/>
                    <a:lstStyle/>
                    <a:p>
                      <a:pPr>
                        <a:lnSpc>
                          <a:spcPct val="107000"/>
                        </a:lnSpc>
                        <a:spcAft>
                          <a:spcPts val="800"/>
                        </a:spcAft>
                      </a:pPr>
                      <a:r>
                        <a:rPr lang="en-US" sz="1100" dirty="0">
                          <a:effectLst/>
                        </a:rPr>
                        <a:t>Time</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Speech is given in the time allotted</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Speech is 10% short of over the allotted time</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Speech is 20% short of over the allotted time </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Speech is 30% short of over the allotted time</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1409281036"/>
                  </a:ext>
                </a:extLst>
              </a:tr>
              <a:tr h="162354">
                <a:tc>
                  <a:txBody>
                    <a:bodyPr/>
                    <a:lstStyle/>
                    <a:p>
                      <a:pPr>
                        <a:lnSpc>
                          <a:spcPct val="107000"/>
                        </a:lnSpc>
                        <a:spcAft>
                          <a:spcPts val="800"/>
                        </a:spcAft>
                      </a:pPr>
                      <a:r>
                        <a:rPr lang="en-US" sz="1100" dirty="0">
                          <a:effectLst/>
                        </a:rPr>
                        <a:t>Other (2pts)</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2pts</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1.5pts</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a:effectLst/>
                        </a:rPr>
                        <a:t>1pt</a:t>
                      </a:r>
                      <a:endParaRPr lang="el-GR" sz="80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tc>
                  <a:txBody>
                    <a:bodyPr/>
                    <a:lstStyle/>
                    <a:p>
                      <a:pPr>
                        <a:lnSpc>
                          <a:spcPct val="107000"/>
                        </a:lnSpc>
                        <a:spcAft>
                          <a:spcPts val="800"/>
                        </a:spcAft>
                      </a:pPr>
                      <a:r>
                        <a:rPr lang="en-US" sz="800" dirty="0">
                          <a:effectLst/>
                        </a:rPr>
                        <a:t>0.5pt</a:t>
                      </a:r>
                      <a:endParaRPr lang="el-GR" sz="800" dirty="0">
                        <a:effectLst/>
                        <a:latin typeface="Calibri" panose="020F0502020204030204" pitchFamily="34" charset="0"/>
                        <a:ea typeface="Calibri" panose="020F0502020204030204" pitchFamily="34" charset="0"/>
                        <a:cs typeface="Times New Roman" panose="02020603050405020304" pitchFamily="18" charset="0"/>
                      </a:endParaRPr>
                    </a:p>
                  </a:txBody>
                  <a:tcPr marL="34783" marR="34783" marT="0" marB="0"/>
                </a:tc>
                <a:extLst>
                  <a:ext uri="{0D108BD9-81ED-4DB2-BD59-A6C34878D82A}">
                    <a16:rowId xmlns:a16="http://schemas.microsoft.com/office/drawing/2014/main" val="3852763746"/>
                  </a:ext>
                </a:extLst>
              </a:tr>
            </a:tbl>
          </a:graphicData>
        </a:graphic>
      </p:graphicFrame>
      <p:sp>
        <p:nvSpPr>
          <p:cNvPr id="4" name="Θέση ημερομηνίας 3">
            <a:extLst>
              <a:ext uri="{FF2B5EF4-FFF2-40B4-BE49-F238E27FC236}">
                <a16:creationId xmlns:a16="http://schemas.microsoft.com/office/drawing/2014/main" id="{18DB2E06-5D36-17C0-BA34-2DA44B46F8AC}"/>
              </a:ext>
            </a:extLst>
          </p:cNvPr>
          <p:cNvSpPr>
            <a:spLocks noGrp="1"/>
          </p:cNvSpPr>
          <p:nvPr>
            <p:ph type="dt" sz="half" idx="10"/>
          </p:nvPr>
        </p:nvSpPr>
        <p:spPr/>
        <p:txBody>
          <a:bodyPr/>
          <a:lstStyle/>
          <a:p>
            <a:fld id="{5D179434-7293-40E0-98A7-69F3C10321FD}" type="datetime1">
              <a:rPr lang="el-GR" smtClean="0"/>
              <a:t>9/3/2026</a:t>
            </a:fld>
            <a:endParaRPr lang="en-US"/>
          </a:p>
        </p:txBody>
      </p:sp>
      <p:sp>
        <p:nvSpPr>
          <p:cNvPr id="6" name="Rectangle 1">
            <a:extLst>
              <a:ext uri="{FF2B5EF4-FFF2-40B4-BE49-F238E27FC236}">
                <a16:creationId xmlns:a16="http://schemas.microsoft.com/office/drawing/2014/main" id="{A82A897E-0F2B-EADB-9FFC-88ED011CE460}"/>
              </a:ext>
            </a:extLst>
          </p:cNvPr>
          <p:cNvSpPr>
            <a:spLocks noChangeArrowheads="1"/>
          </p:cNvSpPr>
          <p:nvPr/>
        </p:nvSpPr>
        <p:spPr bwMode="auto">
          <a:xfrm>
            <a:off x="1" y="890201"/>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l-GR" sz="1350"/>
          </a:p>
        </p:txBody>
      </p:sp>
    </p:spTree>
    <p:extLst>
      <p:ext uri="{BB962C8B-B14F-4D97-AF65-F5344CB8AC3E}">
        <p14:creationId xmlns:p14="http://schemas.microsoft.com/office/powerpoint/2010/main" val="27334733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287E60B-8A4A-D15B-DA6B-423A4559ACB7}"/>
              </a:ext>
            </a:extLst>
          </p:cNvPr>
          <p:cNvSpPr>
            <a:spLocks noGrp="1"/>
          </p:cNvSpPr>
          <p:nvPr>
            <p:ph type="title"/>
          </p:nvPr>
        </p:nvSpPr>
        <p:spPr>
          <a:xfrm>
            <a:off x="1465006" y="624110"/>
            <a:ext cx="7295535" cy="1280890"/>
          </a:xfrm>
        </p:spPr>
        <p:txBody>
          <a:bodyPr>
            <a:normAutofit fontScale="90000"/>
          </a:bodyPr>
          <a:lstStyle/>
          <a:p>
            <a:r>
              <a:rPr lang="en-US" b="1" dirty="0"/>
              <a:t>Text 1 – Digital Marketing in Tourism</a:t>
            </a:r>
            <a:br>
              <a:rPr lang="el-GR" dirty="0"/>
            </a:br>
            <a:endParaRPr lang="el-GR" dirty="0"/>
          </a:p>
        </p:txBody>
      </p:sp>
      <p:sp>
        <p:nvSpPr>
          <p:cNvPr id="3" name="Θέση περιεχομένου 2">
            <a:extLst>
              <a:ext uri="{FF2B5EF4-FFF2-40B4-BE49-F238E27FC236}">
                <a16:creationId xmlns:a16="http://schemas.microsoft.com/office/drawing/2014/main" id="{A1ABF516-DCCD-B0DF-BB4A-0640CC8DE111}"/>
              </a:ext>
            </a:extLst>
          </p:cNvPr>
          <p:cNvSpPr>
            <a:spLocks noGrp="1"/>
          </p:cNvSpPr>
          <p:nvPr>
            <p:ph idx="1"/>
          </p:nvPr>
        </p:nvSpPr>
        <p:spPr>
          <a:xfrm>
            <a:off x="904568" y="1494503"/>
            <a:ext cx="7934631" cy="5043949"/>
          </a:xfrm>
        </p:spPr>
        <p:txBody>
          <a:bodyPr>
            <a:normAutofit fontScale="92500" lnSpcReduction="20000"/>
          </a:bodyPr>
          <a:lstStyle/>
          <a:p>
            <a:pPr algn="just"/>
            <a:r>
              <a:rPr lang="en-US" dirty="0"/>
              <a:t>Digital marketing has become one of the most important tools for tourism businesses today. Hotels, travel agencies and destinations increasingly use online platforms to promote their services and attract visitors from around the world. Social media platforms such as Instagram, Facebook and TikTok allow tourism companies to communicate directly with potential customers and present attractive images and videos of destinations.</a:t>
            </a:r>
            <a:endParaRPr lang="el-GR" dirty="0"/>
          </a:p>
          <a:p>
            <a:pPr algn="just"/>
            <a:r>
              <a:rPr lang="en-US" dirty="0"/>
              <a:t>One important advantage of digital marketing is that it allows companies to reach a very large audience at a relatively low cost. Traditional advertising methods, such as television or printed brochures, are often more expensive and less interactive. Through digital marketing, businesses can also analyze customer behavior and understand what tourists are interested in.</a:t>
            </a:r>
            <a:endParaRPr lang="el-GR" dirty="0"/>
          </a:p>
          <a:p>
            <a:pPr algn="just"/>
            <a:r>
              <a:rPr lang="en-US" dirty="0"/>
              <a:t>Another important aspect is online reviews. Many travelers read reviews on platforms such as TripAdvisor or Google before booking a hotel or choosing a destination. Positive reviews can significantly influence the reputation of a tourism business.</a:t>
            </a:r>
            <a:endParaRPr lang="el-GR" dirty="0"/>
          </a:p>
          <a:p>
            <a:pPr algn="just"/>
            <a:r>
              <a:rPr lang="en-US" dirty="0"/>
              <a:t>In conclusion, digital marketing has transformed the tourism industry by helping companies communicate more effectively with customers and promote their services globally.</a:t>
            </a:r>
            <a:endParaRPr lang="el-GR" dirty="0"/>
          </a:p>
          <a:p>
            <a:endParaRPr lang="el-GR" dirty="0"/>
          </a:p>
        </p:txBody>
      </p:sp>
    </p:spTree>
    <p:extLst>
      <p:ext uri="{BB962C8B-B14F-4D97-AF65-F5344CB8AC3E}">
        <p14:creationId xmlns:p14="http://schemas.microsoft.com/office/powerpoint/2010/main" val="1380899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B67849-B75B-95A3-063B-F80D6806A861}"/>
              </a:ext>
            </a:extLst>
          </p:cNvPr>
          <p:cNvSpPr>
            <a:spLocks noGrp="1"/>
          </p:cNvSpPr>
          <p:nvPr>
            <p:ph type="title"/>
          </p:nvPr>
        </p:nvSpPr>
        <p:spPr>
          <a:xfrm>
            <a:off x="1268361" y="358878"/>
            <a:ext cx="7502013" cy="1165122"/>
          </a:xfrm>
        </p:spPr>
        <p:txBody>
          <a:bodyPr>
            <a:normAutofit fontScale="90000"/>
          </a:bodyPr>
          <a:lstStyle/>
          <a:p>
            <a:r>
              <a:rPr lang="en-US" b="1" dirty="0"/>
              <a:t>Text 2 – Employee Motivation in Modern </a:t>
            </a:r>
            <a:r>
              <a:rPr lang="en-US" b="1" dirty="0" err="1"/>
              <a:t>Organisations</a:t>
            </a:r>
            <a:br>
              <a:rPr lang="el-GR" dirty="0"/>
            </a:br>
            <a:endParaRPr lang="el-GR" dirty="0"/>
          </a:p>
        </p:txBody>
      </p:sp>
      <p:sp>
        <p:nvSpPr>
          <p:cNvPr id="3" name="Θέση περιεχομένου 2">
            <a:extLst>
              <a:ext uri="{FF2B5EF4-FFF2-40B4-BE49-F238E27FC236}">
                <a16:creationId xmlns:a16="http://schemas.microsoft.com/office/drawing/2014/main" id="{9000642C-15E3-F78F-15D5-1D9D80439D68}"/>
              </a:ext>
            </a:extLst>
          </p:cNvPr>
          <p:cNvSpPr>
            <a:spLocks noGrp="1"/>
          </p:cNvSpPr>
          <p:nvPr>
            <p:ph idx="1"/>
          </p:nvPr>
        </p:nvSpPr>
        <p:spPr>
          <a:xfrm>
            <a:off x="648929" y="1720645"/>
            <a:ext cx="8288594" cy="4945626"/>
          </a:xfrm>
        </p:spPr>
        <p:txBody>
          <a:bodyPr>
            <a:normAutofit fontScale="85000" lnSpcReduction="10000"/>
          </a:bodyPr>
          <a:lstStyle/>
          <a:p>
            <a:r>
              <a:rPr lang="en-US" dirty="0"/>
              <a:t>Employee motivation is a key factor in the success of modern organizations. Motivated employees tend to be more productive, more creative and more committed to their work. For this reason, many companies invest in strategies that help increase motivation in the workplace.</a:t>
            </a:r>
            <a:endParaRPr lang="el-GR" dirty="0"/>
          </a:p>
          <a:p>
            <a:r>
              <a:rPr lang="en-US" dirty="0"/>
              <a:t>One important factor that influences motivation is recognition. When employees feel that their work is valued and appreciated, they are more likely to perform well and remain committed to the organization. Managers can show recognition through feedback, rewards or opportunities for professional development.</a:t>
            </a:r>
            <a:endParaRPr lang="el-GR" dirty="0"/>
          </a:p>
          <a:p>
            <a:r>
              <a:rPr lang="en-US" dirty="0"/>
              <a:t>Another important factor is the working environment. A positive and supportive workplace encourages collaboration and improves communication between employees and managers. When employees feel comfortable and respected, they are more motivated to contribute to the </a:t>
            </a:r>
            <a:r>
              <a:rPr lang="en-US" dirty="0" err="1"/>
              <a:t>organisation’s</a:t>
            </a:r>
            <a:r>
              <a:rPr lang="en-US" dirty="0"/>
              <a:t> goals.</a:t>
            </a:r>
            <a:endParaRPr lang="el-GR" dirty="0"/>
          </a:p>
          <a:p>
            <a:r>
              <a:rPr lang="en-US" dirty="0"/>
              <a:t>Finally, opportunities for learning and development also play an important role. Training programs and career development opportunities help employees improve their skills and feel more confident in their roles.</a:t>
            </a:r>
            <a:endParaRPr lang="el-GR" dirty="0"/>
          </a:p>
          <a:p>
            <a:r>
              <a:rPr lang="en-US" dirty="0"/>
              <a:t>In conclusion, employee motivation is essential for </a:t>
            </a:r>
            <a:r>
              <a:rPr lang="en-US" dirty="0" err="1"/>
              <a:t>organisational</a:t>
            </a:r>
            <a:r>
              <a:rPr lang="en-US" dirty="0"/>
              <a:t> success because motivated employees contribute to higher productivity and better workplace performance.</a:t>
            </a:r>
            <a:endParaRPr lang="el-GR" dirty="0"/>
          </a:p>
          <a:p>
            <a:endParaRPr lang="el-GR" dirty="0"/>
          </a:p>
        </p:txBody>
      </p:sp>
    </p:spTree>
    <p:extLst>
      <p:ext uri="{BB962C8B-B14F-4D97-AF65-F5344CB8AC3E}">
        <p14:creationId xmlns:p14="http://schemas.microsoft.com/office/powerpoint/2010/main" val="28461839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Takeaway</a:t>
            </a:r>
          </a:p>
        </p:txBody>
      </p:sp>
      <p:sp>
        <p:nvSpPr>
          <p:cNvPr id="3" name="Content Placeholder 2"/>
          <p:cNvSpPr>
            <a:spLocks noGrp="1"/>
          </p:cNvSpPr>
          <p:nvPr>
            <p:ph idx="1"/>
          </p:nvPr>
        </p:nvSpPr>
        <p:spPr/>
        <p:txBody>
          <a:bodyPr/>
          <a:lstStyle/>
          <a:p>
            <a:r>
              <a:rPr dirty="0"/>
              <a:t>Good presentations combine clear structure, good slides and confident speaking</a:t>
            </a:r>
          </a:p>
          <a:p>
            <a:r>
              <a:rPr dirty="0"/>
              <a:t>Practice is the best way to improve</a:t>
            </a:r>
            <a:endParaRPr lang="en-US" dirty="0"/>
          </a:p>
          <a:p>
            <a:r>
              <a:rPr lang="en-US" dirty="0"/>
              <a:t>Know your topic and be passionate about it!</a:t>
            </a:r>
            <a:endParaRPr dirty="0"/>
          </a:p>
        </p:txBody>
      </p:sp>
    </p:spTree>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8FE85C-4B51-1EFB-32DC-A308016B95C1}"/>
              </a:ext>
            </a:extLst>
          </p:cNvPr>
          <p:cNvSpPr>
            <a:spLocks noGrp="1"/>
          </p:cNvSpPr>
          <p:nvPr>
            <p:ph type="title"/>
          </p:nvPr>
        </p:nvSpPr>
        <p:spPr>
          <a:xfrm>
            <a:off x="1602659" y="624110"/>
            <a:ext cx="6931742" cy="1280890"/>
          </a:xfrm>
        </p:spPr>
        <p:txBody>
          <a:bodyPr/>
          <a:lstStyle/>
          <a:p>
            <a:r>
              <a:rPr lang="en-US" b="1" dirty="0"/>
              <a:t>PUBLIC SPEAKING – VIDEOS</a:t>
            </a:r>
            <a:br>
              <a:rPr lang="el-GR" dirty="0"/>
            </a:br>
            <a:endParaRPr lang="el-GR" dirty="0"/>
          </a:p>
        </p:txBody>
      </p:sp>
      <p:sp>
        <p:nvSpPr>
          <p:cNvPr id="3" name="Θέση περιεχομένου 2">
            <a:extLst>
              <a:ext uri="{FF2B5EF4-FFF2-40B4-BE49-F238E27FC236}">
                <a16:creationId xmlns:a16="http://schemas.microsoft.com/office/drawing/2014/main" id="{628E01B7-2A1D-1F2E-FDD0-69F398B84965}"/>
              </a:ext>
            </a:extLst>
          </p:cNvPr>
          <p:cNvSpPr>
            <a:spLocks noGrp="1"/>
          </p:cNvSpPr>
          <p:nvPr>
            <p:ph idx="1"/>
          </p:nvPr>
        </p:nvSpPr>
        <p:spPr>
          <a:xfrm>
            <a:off x="1366685" y="2133600"/>
            <a:ext cx="7167716" cy="3777622"/>
          </a:xfrm>
        </p:spPr>
        <p:txBody>
          <a:bodyPr>
            <a:normAutofit fontScale="85000" lnSpcReduction="10000"/>
          </a:bodyPr>
          <a:lstStyle/>
          <a:p>
            <a:r>
              <a:rPr lang="en-GB" b="1" dirty="0"/>
              <a:t>Video: </a:t>
            </a:r>
            <a:r>
              <a:rPr lang="en-GB" dirty="0"/>
              <a:t>''What is an academic presentation'' </a:t>
            </a:r>
            <a:r>
              <a:rPr lang="en-GB" u="sng" dirty="0">
                <a:hlinkClick r:id="rId2"/>
              </a:rPr>
              <a:t>https://youtu.be/AwqT_0vUmOc</a:t>
            </a:r>
            <a:endParaRPr lang="el-GR" dirty="0"/>
          </a:p>
          <a:p>
            <a:r>
              <a:rPr lang="en-GB" b="1" dirty="0"/>
              <a:t>Video</a:t>
            </a:r>
            <a:r>
              <a:rPr lang="en-GB" dirty="0"/>
              <a:t>: ‘’Public Speaking for </a:t>
            </a:r>
            <a:r>
              <a:rPr lang="en-GB" dirty="0" err="1"/>
              <a:t>Beginners’’</a:t>
            </a:r>
            <a:r>
              <a:rPr lang="en-GB" u="sng" dirty="0" err="1">
                <a:hlinkClick r:id="rId3"/>
              </a:rPr>
              <a:t>https</a:t>
            </a:r>
            <a:r>
              <a:rPr lang="en-GB" u="sng" dirty="0">
                <a:hlinkClick r:id="rId3"/>
              </a:rPr>
              <a:t>://www.youtube.com/watch?v=i5mYphUoOCs</a:t>
            </a:r>
            <a:endParaRPr lang="el-GR" dirty="0"/>
          </a:p>
          <a:p>
            <a:r>
              <a:rPr lang="en-GB" b="1" dirty="0"/>
              <a:t>Video</a:t>
            </a:r>
            <a:r>
              <a:rPr lang="en-GB" dirty="0"/>
              <a:t>: ‘’Public Speaking Anxiety Tips’’ https://www.youtube.com/watch?v=r47cctUxUzM</a:t>
            </a:r>
            <a:endParaRPr lang="el-GR" dirty="0"/>
          </a:p>
          <a:p>
            <a:r>
              <a:rPr lang="en-GB" b="1" dirty="0"/>
              <a:t>Video</a:t>
            </a:r>
            <a:r>
              <a:rPr lang="en-GB" dirty="0"/>
              <a:t>: ‘’Public Speaking for Beginners’’ </a:t>
            </a:r>
            <a:r>
              <a:rPr lang="en-GB" u="sng" dirty="0">
                <a:hlinkClick r:id="rId3"/>
              </a:rPr>
              <a:t>https://www.youtube.com/watch?v=i5mYphUoOCs</a:t>
            </a:r>
            <a:endParaRPr lang="el-GR" dirty="0"/>
          </a:p>
          <a:p>
            <a:r>
              <a:rPr lang="en-GB" b="1" dirty="0"/>
              <a:t>Video</a:t>
            </a:r>
            <a:r>
              <a:rPr lang="en-GB" dirty="0"/>
              <a:t>: ‘’Public Speaking Anxiety Tips’’ https://www.youtube.com/watch?v=r47cctUxUzM</a:t>
            </a:r>
            <a:endParaRPr lang="el-GR" dirty="0"/>
          </a:p>
          <a:p>
            <a:r>
              <a:rPr lang="en-GB" b="1" dirty="0"/>
              <a:t>How to Make Effective Presentation - Online Course – </a:t>
            </a:r>
            <a:r>
              <a:rPr lang="en-GB" b="1" dirty="0" err="1"/>
              <a:t>FutureLearn</a:t>
            </a:r>
            <a:r>
              <a:rPr lang="en-GB" b="1" dirty="0"/>
              <a:t> </a:t>
            </a:r>
            <a:endParaRPr lang="el-GR" dirty="0"/>
          </a:p>
          <a:p>
            <a:r>
              <a:rPr lang="en-GB" u="sng" dirty="0">
                <a:hlinkClick r:id="rId4"/>
              </a:rPr>
              <a:t>https://www.futurelearn.com/courses/what-makes-an-effective-presentation</a:t>
            </a:r>
            <a:endParaRPr lang="el-GR" dirty="0"/>
          </a:p>
          <a:p>
            <a:endParaRPr lang="el-GR" dirty="0"/>
          </a:p>
        </p:txBody>
      </p:sp>
    </p:spTree>
    <p:extLst>
      <p:ext uri="{BB962C8B-B14F-4D97-AF65-F5344CB8AC3E}">
        <p14:creationId xmlns:p14="http://schemas.microsoft.com/office/powerpoint/2010/main" val="2120245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Thank You</a:t>
            </a:r>
          </a:p>
        </p:txBody>
      </p:sp>
      <p:sp>
        <p:nvSpPr>
          <p:cNvPr id="3" name="Content Placeholder 2"/>
          <p:cNvSpPr>
            <a:spLocks noGrp="1"/>
          </p:cNvSpPr>
          <p:nvPr>
            <p:ph idx="1"/>
          </p:nvPr>
        </p:nvSpPr>
        <p:spPr/>
        <p:txBody>
          <a:bodyPr/>
          <a:lstStyle/>
          <a:p>
            <a:r>
              <a:rPr dirty="0"/>
              <a:t>Questions?</a:t>
            </a:r>
            <a:endParaRPr lang="en-US" dirty="0"/>
          </a:p>
          <a:p>
            <a:pPr marL="0" indent="0">
              <a:buNone/>
            </a:pPr>
            <a:endParaRPr lang="en-US" dirty="0"/>
          </a:p>
          <a:p>
            <a:r>
              <a:rPr lang="en-US" dirty="0"/>
              <a:t>In-text citations? References? Harvard/APA? Plagiarism? Rubric? Elevator Breath? </a:t>
            </a:r>
          </a:p>
          <a:p>
            <a:endParaRPr dirty="0"/>
          </a:p>
        </p:txBody>
      </p:sp>
    </p:spTree>
  </p:cSld>
  <p:clrMapOvr>
    <a:masterClrMapping/>
  </p:clrMapOvr>
  <p:transition spd="slow">
    <p:push dir="u"/>
  </p:transition>
</p:sld>
</file>

<file path=ppt/theme/theme1.xml><?xml version="1.0" encoding="utf-8"?>
<a:theme xmlns:a="http://schemas.openxmlformats.org/drawingml/2006/main" name="Θρόισμα">
  <a:themeElements>
    <a:clrScheme name="Θρόισμα">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Θρόισμα">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ρόισμα">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129</TotalTime>
  <Words>3017</Words>
  <Application>Microsoft Office PowerPoint</Application>
  <PresentationFormat>Προβολή στην οθόνη (4:3)</PresentationFormat>
  <Paragraphs>346</Paragraphs>
  <Slides>54</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54</vt:i4>
      </vt:variant>
    </vt:vector>
  </HeadingPairs>
  <TitlesOfParts>
    <vt:vector size="59" baseType="lpstr">
      <vt:lpstr>Arial</vt:lpstr>
      <vt:lpstr>Calibri</vt:lpstr>
      <vt:lpstr>Century Gothic</vt:lpstr>
      <vt:lpstr>Wingdings 3</vt:lpstr>
      <vt:lpstr>Θρόισμα</vt:lpstr>
      <vt:lpstr>Public Speaking &amp; Professional Presentation Skills</vt:lpstr>
      <vt:lpstr>Why Presentation Skills Matter? </vt:lpstr>
      <vt:lpstr>Why Presentation Skills Matter</vt:lpstr>
      <vt:lpstr>Today’s lesson will help you prepare for this assignment &amp; Professional presentations. </vt:lpstr>
      <vt:lpstr>Scaffolding Approach  (=Step-by-step support for building competencies) </vt:lpstr>
      <vt:lpstr>A. Assignment &amp; Grading  </vt:lpstr>
      <vt:lpstr>A. Assignment &amp; Grading </vt:lpstr>
      <vt:lpstr>                 Grading based on:</vt:lpstr>
      <vt:lpstr>B. Finding a Topic</vt:lpstr>
      <vt:lpstr>Finding / Choosing a Topic</vt:lpstr>
      <vt:lpstr>NO Topics That Are Too General</vt:lpstr>
      <vt:lpstr>YES More Specific Topics</vt:lpstr>
      <vt:lpstr>Which of the above topics sounds most interesting to you?  Can you think of another topic related to your field? </vt:lpstr>
      <vt:lpstr>A good presentation topic should allow you to answer 3 questions:    1️⃣ What is it? 2️⃣ Why is it important? 3️⃣ What are the main ideas? </vt:lpstr>
      <vt:lpstr>Ideas for YOUR topic (examples): </vt:lpstr>
      <vt:lpstr>C. Presentation Structure</vt:lpstr>
      <vt:lpstr>Basic Structure</vt:lpstr>
      <vt:lpstr>Detailed Structure (13-15 slides)</vt:lpstr>
      <vt:lpstr>Detailed Structure (13-15 slides)</vt:lpstr>
      <vt:lpstr>Detailed Structure (13-15 slides)</vt:lpstr>
      <vt:lpstr>Tips: </vt:lpstr>
      <vt:lpstr>D. PowerPoint Design</vt:lpstr>
      <vt:lpstr>TO SHOW </vt:lpstr>
      <vt:lpstr>Good Slides</vt:lpstr>
      <vt:lpstr>Common Mistakes</vt:lpstr>
      <vt:lpstr>E. Examples from previous Students</vt:lpstr>
      <vt:lpstr>Let's see how many mistakes you can find in these presentations…</vt:lpstr>
      <vt:lpstr>F. Referencing &amp; Plagiarism</vt:lpstr>
      <vt:lpstr>              MENTIMETER</vt:lpstr>
      <vt:lpstr>Plagiarism</vt:lpstr>
      <vt:lpstr>Referencing</vt:lpstr>
      <vt:lpstr>Practice </vt:lpstr>
      <vt:lpstr>What this activity teaches </vt:lpstr>
      <vt:lpstr>Group 1 – Social Media Marketing  </vt:lpstr>
      <vt:lpstr>Group 2 – Sustainable Tourism   </vt:lpstr>
      <vt:lpstr>Group 3 – Employee Motivation (HR) </vt:lpstr>
      <vt:lpstr>Group 4 –  Technology in Modern Business </vt:lpstr>
      <vt:lpstr>Παρουσίαση του PowerPoint</vt:lpstr>
      <vt:lpstr>G. Public Speaking</vt:lpstr>
      <vt:lpstr>Public Speaking Tips</vt:lpstr>
      <vt:lpstr>Engaging Your Audience</vt:lpstr>
      <vt:lpstr>Mentimeter</vt:lpstr>
      <vt:lpstr>H. Practice Activity</vt:lpstr>
      <vt:lpstr>Group Activity</vt:lpstr>
      <vt:lpstr>Presentation Structure for Practice</vt:lpstr>
      <vt:lpstr>Tips for Practice</vt:lpstr>
      <vt:lpstr>More Tips on Public Speaking !! </vt:lpstr>
      <vt:lpstr>Michelle Obama Speech (brief)</vt:lpstr>
      <vt:lpstr>                 Grading based on:</vt:lpstr>
      <vt:lpstr>Text 1 – Digital Marketing in Tourism </vt:lpstr>
      <vt:lpstr>Text 2 – Employee Motivation in Modern Organisations </vt:lpstr>
      <vt:lpstr>Key Takeaway</vt:lpstr>
      <vt:lpstr>PUBLIC SPEAKING – VIDEOS </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Paraskevi Kotti</cp:lastModifiedBy>
  <cp:revision>102</cp:revision>
  <dcterms:created xsi:type="dcterms:W3CDTF">2013-01-27T09:14:16Z</dcterms:created>
  <dcterms:modified xsi:type="dcterms:W3CDTF">2026-03-09T00:05:46Z</dcterms:modified>
  <cp:category/>
</cp:coreProperties>
</file>