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53"/>
  </p:notesMasterIdLst>
  <p:handoutMasterIdLst>
    <p:handoutMasterId r:id="rId54"/>
  </p:handoutMasterIdLst>
  <p:sldIdLst>
    <p:sldId id="257" r:id="rId2"/>
    <p:sldId id="259" r:id="rId3"/>
    <p:sldId id="298" r:id="rId4"/>
    <p:sldId id="302" r:id="rId5"/>
    <p:sldId id="261" r:id="rId6"/>
    <p:sldId id="262" r:id="rId7"/>
    <p:sldId id="263" r:id="rId8"/>
    <p:sldId id="303" r:id="rId9"/>
    <p:sldId id="265" r:id="rId10"/>
    <p:sldId id="270" r:id="rId11"/>
    <p:sldId id="267" r:id="rId12"/>
    <p:sldId id="299" r:id="rId13"/>
    <p:sldId id="301" r:id="rId14"/>
    <p:sldId id="264" r:id="rId15"/>
    <p:sldId id="276" r:id="rId16"/>
    <p:sldId id="268" r:id="rId17"/>
    <p:sldId id="277" r:id="rId18"/>
    <p:sldId id="278" r:id="rId19"/>
    <p:sldId id="279" r:id="rId20"/>
    <p:sldId id="274" r:id="rId21"/>
    <p:sldId id="305" r:id="rId22"/>
    <p:sldId id="269" r:id="rId23"/>
    <p:sldId id="304" r:id="rId24"/>
    <p:sldId id="271" r:id="rId25"/>
    <p:sldId id="272" r:id="rId26"/>
    <p:sldId id="273" r:id="rId27"/>
    <p:sldId id="280" r:id="rId28"/>
    <p:sldId id="275" r:id="rId29"/>
    <p:sldId id="284" r:id="rId30"/>
    <p:sldId id="281" r:id="rId31"/>
    <p:sldId id="282" r:id="rId32"/>
    <p:sldId id="285" r:id="rId33"/>
    <p:sldId id="283" r:id="rId34"/>
    <p:sldId id="286" r:id="rId35"/>
    <p:sldId id="306" r:id="rId36"/>
    <p:sldId id="307" r:id="rId37"/>
    <p:sldId id="308" r:id="rId38"/>
    <p:sldId id="309" r:id="rId39"/>
    <p:sldId id="288" r:id="rId40"/>
    <p:sldId id="287" r:id="rId41"/>
    <p:sldId id="289" r:id="rId42"/>
    <p:sldId id="310" r:id="rId43"/>
    <p:sldId id="291" r:id="rId44"/>
    <p:sldId id="311" r:id="rId45"/>
    <p:sldId id="293" r:id="rId46"/>
    <p:sldId id="294" r:id="rId47"/>
    <p:sldId id="295" r:id="rId48"/>
    <p:sldId id="296" r:id="rId49"/>
    <p:sldId id="290" r:id="rId50"/>
    <p:sldId id="297" r:id="rId51"/>
    <p:sldId id="312" r:id="rId52"/>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99"/>
    <a:srgbClr val="FF3399"/>
    <a:srgbClr val="ACB7B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72" d="100"/>
          <a:sy n="72" d="100"/>
        </p:scale>
        <p:origin x="660" y="7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4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l-GR"/>
          </a:p>
        </p:txBody>
      </p:sp>
      <p:sp>
        <p:nvSpPr>
          <p:cNvPr id="60419"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fld id="{601552D8-9C29-4968-A058-3847020C51BC}" type="datetime1">
              <a:rPr lang="el-GR"/>
              <a:pPr>
                <a:defRPr/>
              </a:pPr>
              <a:t>27/5/2019</a:t>
            </a:fld>
            <a:endParaRPr lang="el-GR"/>
          </a:p>
        </p:txBody>
      </p:sp>
      <p:sp>
        <p:nvSpPr>
          <p:cNvPr id="60420"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l-GR"/>
          </a:p>
        </p:txBody>
      </p:sp>
      <p:sp>
        <p:nvSpPr>
          <p:cNvPr id="60421"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EE83BBBA-8C08-4132-B30A-CC9AFC1EC839}" type="slidenum">
              <a:rPr lang="el-GR"/>
              <a:pPr>
                <a:defRPr/>
              </a:pPr>
              <a:t>‹#›</a:t>
            </a:fld>
            <a:endParaRPr lang="el-G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83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l-GR"/>
          </a:p>
        </p:txBody>
      </p:sp>
      <p:sp>
        <p:nvSpPr>
          <p:cNvPr id="583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fld id="{78D0C794-DCBD-41BB-85AE-013FB0C4EA2D}" type="datetime1">
              <a:rPr lang="el-GR"/>
              <a:pPr>
                <a:defRPr/>
              </a:pPr>
              <a:t>27/5/2019</a:t>
            </a:fld>
            <a:endParaRPr lang="el-GR"/>
          </a:p>
        </p:txBody>
      </p:sp>
      <p:sp>
        <p:nvSpPr>
          <p:cNvPr id="13316"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p:spPr>
      </p:sp>
      <p:sp>
        <p:nvSpPr>
          <p:cNvPr id="583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l-GR" noProof="0"/>
              <a:t>Κάντε κλικ για να επεξεργαστείτε τα στυλ κειμένου του υποδείγματος</a:t>
            </a:r>
          </a:p>
          <a:p>
            <a:pPr lvl="1"/>
            <a:r>
              <a:rPr lang="el-GR" noProof="0"/>
              <a:t>Δεύτερου επιπέδου</a:t>
            </a:r>
          </a:p>
          <a:p>
            <a:pPr lvl="2"/>
            <a:r>
              <a:rPr lang="el-GR" noProof="0"/>
              <a:t>Τρίτου επιπέδου</a:t>
            </a:r>
          </a:p>
          <a:p>
            <a:pPr lvl="3"/>
            <a:r>
              <a:rPr lang="el-GR" noProof="0"/>
              <a:t>Τέταρτου επιπέδου</a:t>
            </a:r>
          </a:p>
          <a:p>
            <a:pPr lvl="4"/>
            <a:r>
              <a:rPr lang="el-GR" noProof="0"/>
              <a:t>Πέμπτου επιπέδου</a:t>
            </a:r>
          </a:p>
        </p:txBody>
      </p:sp>
      <p:sp>
        <p:nvSpPr>
          <p:cNvPr id="583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l-GR"/>
          </a:p>
        </p:txBody>
      </p:sp>
      <p:sp>
        <p:nvSpPr>
          <p:cNvPr id="583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D35C04DB-BD6F-485D-AD0B-A1882455D740}" type="slidenum">
              <a:rPr lang="el-GR"/>
              <a:pPr>
                <a:defRPr/>
              </a:pPr>
              <a:t>‹#›</a:t>
            </a:fld>
            <a:endParaRPr lang="el-G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Arial" charset="0"/>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Arial" charset="0"/>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Rot="1" noChangeAspect="1" noChangeArrowheads="1" noTextEdit="1"/>
          </p:cNvSpPr>
          <p:nvPr>
            <p:ph type="sldImg"/>
          </p:nvPr>
        </p:nvSpPr>
        <p:spPr>
          <a:ln/>
        </p:spPr>
      </p:sp>
      <p:sp>
        <p:nvSpPr>
          <p:cNvPr id="16386" name="Rectangle 3"/>
          <p:cNvSpPr>
            <a:spLocks noGrp="1" noChangeArrowheads="1"/>
          </p:cNvSpPr>
          <p:nvPr>
            <p:ph type="body" idx="1"/>
          </p:nvPr>
        </p:nvSpPr>
        <p:spPr>
          <a:noFill/>
          <a:ln/>
        </p:spPr>
        <p:txBody>
          <a:bodyPr/>
          <a:lstStyle/>
          <a:p>
            <a:pPr eaLnBrk="1" hangingPunct="1"/>
            <a:endParaRPr lang="el-G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4" name="AutoShape 2"/>
          <p:cNvSpPr>
            <a:spLocks noChangeArrowheads="1"/>
          </p:cNvSpPr>
          <p:nvPr/>
        </p:nvSpPr>
        <p:spPr bwMode="auto">
          <a:xfrm>
            <a:off x="304800" y="381000"/>
            <a:ext cx="11582400" cy="5638800"/>
          </a:xfrm>
          <a:prstGeom prst="roundRect">
            <a:avLst>
              <a:gd name="adj" fmla="val 7912"/>
            </a:avLst>
          </a:prstGeom>
          <a:solidFill>
            <a:schemeClr val="folHlink"/>
          </a:solidFill>
          <a:ln w="9525">
            <a:noFill/>
            <a:round/>
            <a:headEnd/>
            <a:tailEnd/>
          </a:ln>
          <a:effectLst/>
        </p:spPr>
        <p:txBody>
          <a:bodyPr wrap="none" anchor="ctr"/>
          <a:lstStyle/>
          <a:p>
            <a:pPr algn="ctr">
              <a:defRPr/>
            </a:pPr>
            <a:endParaRPr lang="el-GR" sz="2400">
              <a:latin typeface="Times New Roman" charset="0"/>
            </a:endParaRPr>
          </a:p>
        </p:txBody>
      </p:sp>
      <p:sp>
        <p:nvSpPr>
          <p:cNvPr id="5" name="AutoShape 3"/>
          <p:cNvSpPr>
            <a:spLocks noChangeArrowheads="1"/>
          </p:cNvSpPr>
          <p:nvPr/>
        </p:nvSpPr>
        <p:spPr bwMode="white">
          <a:xfrm>
            <a:off x="436563" y="488950"/>
            <a:ext cx="11247437" cy="4768850"/>
          </a:xfrm>
          <a:prstGeom prst="roundRect">
            <a:avLst>
              <a:gd name="adj" fmla="val 7310"/>
            </a:avLst>
          </a:prstGeom>
          <a:solidFill>
            <a:schemeClr val="bg1"/>
          </a:solidFill>
          <a:ln w="9525">
            <a:noFill/>
            <a:round/>
            <a:headEnd/>
            <a:tailEnd/>
          </a:ln>
          <a:effectLst/>
        </p:spPr>
        <p:txBody>
          <a:bodyPr wrap="none" anchor="ctr"/>
          <a:lstStyle/>
          <a:p>
            <a:pPr algn="ctr">
              <a:defRPr/>
            </a:pPr>
            <a:endParaRPr lang="el-GR" sz="2400">
              <a:latin typeface="Times New Roman" charset="0"/>
            </a:endParaRPr>
          </a:p>
        </p:txBody>
      </p:sp>
      <p:sp>
        <p:nvSpPr>
          <p:cNvPr id="6" name="AutoShape 4"/>
          <p:cNvSpPr>
            <a:spLocks noChangeArrowheads="1"/>
          </p:cNvSpPr>
          <p:nvPr/>
        </p:nvSpPr>
        <p:spPr bwMode="blackWhite">
          <a:xfrm>
            <a:off x="1828800" y="3338513"/>
            <a:ext cx="8534400" cy="2286000"/>
          </a:xfrm>
          <a:prstGeom prst="roundRect">
            <a:avLst>
              <a:gd name="adj" fmla="val 16667"/>
            </a:avLst>
          </a:prstGeom>
          <a:solidFill>
            <a:schemeClr val="bg1"/>
          </a:solidFill>
          <a:ln w="50800">
            <a:solidFill>
              <a:schemeClr val="bg2"/>
            </a:solidFill>
            <a:round/>
            <a:headEnd/>
            <a:tailEnd/>
          </a:ln>
          <a:effectLst/>
        </p:spPr>
        <p:txBody>
          <a:bodyPr wrap="none" anchor="ctr"/>
          <a:lstStyle/>
          <a:p>
            <a:pPr algn="ctr">
              <a:defRPr/>
            </a:pPr>
            <a:endParaRPr lang="el-GR"/>
          </a:p>
        </p:txBody>
      </p:sp>
      <p:sp>
        <p:nvSpPr>
          <p:cNvPr id="57349" name="Rectangle 5"/>
          <p:cNvSpPr>
            <a:spLocks noGrp="1" noChangeArrowheads="1"/>
          </p:cNvSpPr>
          <p:nvPr>
            <p:ph type="ctrTitle"/>
          </p:nvPr>
        </p:nvSpPr>
        <p:spPr>
          <a:xfrm>
            <a:off x="914400" y="857250"/>
            <a:ext cx="10363200" cy="2266950"/>
          </a:xfrm>
        </p:spPr>
        <p:txBody>
          <a:bodyPr anchor="ctr" anchorCtr="1"/>
          <a:lstStyle>
            <a:lvl1pPr algn="ctr">
              <a:defRPr sz="4100" i="1"/>
            </a:lvl1pPr>
          </a:lstStyle>
          <a:p>
            <a:r>
              <a:rPr lang="el-GR"/>
              <a:t>Κάντε κλικ για επεξεργασία του τίτλου</a:t>
            </a:r>
          </a:p>
        </p:txBody>
      </p:sp>
      <p:sp>
        <p:nvSpPr>
          <p:cNvPr id="57350" name="Rectangle 6"/>
          <p:cNvSpPr>
            <a:spLocks noGrp="1" noChangeArrowheads="1"/>
          </p:cNvSpPr>
          <p:nvPr>
            <p:ph type="subTitle" idx="1"/>
          </p:nvPr>
        </p:nvSpPr>
        <p:spPr>
          <a:xfrm>
            <a:off x="2336800" y="3567113"/>
            <a:ext cx="7213600" cy="1905000"/>
          </a:xfrm>
        </p:spPr>
        <p:txBody>
          <a:bodyPr anchor="ctr"/>
          <a:lstStyle>
            <a:lvl1pPr marL="0" indent="0" algn="ctr">
              <a:buFont typeface="Wingdings" pitchFamily="2" charset="2"/>
              <a:buNone/>
              <a:defRPr sz="3300"/>
            </a:lvl1pPr>
          </a:lstStyle>
          <a:p>
            <a:r>
              <a:rPr lang="el-GR"/>
              <a:t>Κάντε κλικ για να επεξεργαστείτε τον υπότιτλο του υποδείγματος</a:t>
            </a:r>
          </a:p>
        </p:txBody>
      </p:sp>
      <p:sp>
        <p:nvSpPr>
          <p:cNvPr id="7" name="Rectangle 7"/>
          <p:cNvSpPr>
            <a:spLocks noGrp="1" noChangeArrowheads="1"/>
          </p:cNvSpPr>
          <p:nvPr>
            <p:ph type="dt" sz="half" idx="10"/>
          </p:nvPr>
        </p:nvSpPr>
        <p:spPr/>
        <p:txBody>
          <a:bodyPr/>
          <a:lstStyle>
            <a:lvl1pPr>
              <a:defRPr/>
            </a:lvl1pPr>
          </a:lstStyle>
          <a:p>
            <a:pPr>
              <a:defRPr/>
            </a:pPr>
            <a:fld id="{47235078-9C5E-413B-8055-9E2FBD1A7FD9}" type="datetime1">
              <a:rPr lang="en-US"/>
              <a:pPr>
                <a:defRPr/>
              </a:pPr>
              <a:t>5/27/2019</a:t>
            </a:fld>
            <a:endParaRPr lang="el-GR"/>
          </a:p>
        </p:txBody>
      </p:sp>
      <p:sp>
        <p:nvSpPr>
          <p:cNvPr id="8" name="Rectangle 8"/>
          <p:cNvSpPr>
            <a:spLocks noGrp="1" noChangeArrowheads="1"/>
          </p:cNvSpPr>
          <p:nvPr>
            <p:ph type="ftr" sz="quarter" idx="11"/>
          </p:nvPr>
        </p:nvSpPr>
        <p:spPr>
          <a:xfrm>
            <a:off x="4470400" y="6391275"/>
            <a:ext cx="3860800" cy="457200"/>
          </a:xfrm>
        </p:spPr>
        <p:txBody>
          <a:bodyPr/>
          <a:lstStyle>
            <a:lvl1pPr>
              <a:defRPr/>
            </a:lvl1pPr>
          </a:lstStyle>
          <a:p>
            <a:pPr>
              <a:defRPr/>
            </a:pPr>
            <a:r>
              <a:rPr lang="el-GR"/>
              <a:t>Kotti Paraskevi (Evi), TEI of CRETE</a:t>
            </a:r>
          </a:p>
        </p:txBody>
      </p:sp>
      <p:sp>
        <p:nvSpPr>
          <p:cNvPr id="9" name="Rectangle 9"/>
          <p:cNvSpPr>
            <a:spLocks noGrp="1" noChangeArrowheads="1"/>
          </p:cNvSpPr>
          <p:nvPr>
            <p:ph type="sldNum" sz="quarter" idx="12"/>
          </p:nvPr>
        </p:nvSpPr>
        <p:spPr>
          <a:xfrm>
            <a:off x="9144000" y="6391275"/>
            <a:ext cx="2133600" cy="457200"/>
          </a:xfrm>
        </p:spPr>
        <p:txBody>
          <a:bodyPr/>
          <a:lstStyle>
            <a:lvl1pPr>
              <a:defRPr/>
            </a:lvl1pPr>
          </a:lstStyle>
          <a:p>
            <a:pPr>
              <a:defRPr/>
            </a:pPr>
            <a:fld id="{61F806E9-AD4D-4A4D-8002-0A6E46A24213}" type="slidenum">
              <a:rPr lang="el-GR"/>
              <a:pPr>
                <a:defRPr/>
              </a:pPr>
              <a:t>‹#›</a:t>
            </a:fld>
            <a:endParaRPr lang="el-G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endParaRPr lang="el-G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l-GR"/>
          </a:p>
        </p:txBody>
      </p:sp>
      <p:sp>
        <p:nvSpPr>
          <p:cNvPr id="4" name="Rectangle 4"/>
          <p:cNvSpPr>
            <a:spLocks noGrp="1" noChangeArrowheads="1"/>
          </p:cNvSpPr>
          <p:nvPr>
            <p:ph type="dt" sz="half" idx="10"/>
          </p:nvPr>
        </p:nvSpPr>
        <p:spPr>
          <a:ln/>
        </p:spPr>
        <p:txBody>
          <a:bodyPr/>
          <a:lstStyle>
            <a:lvl1pPr>
              <a:defRPr/>
            </a:lvl1pPr>
          </a:lstStyle>
          <a:p>
            <a:pPr>
              <a:defRPr/>
            </a:pPr>
            <a:fld id="{412B163C-6CAC-4111-9324-E97D414085A4}" type="datetime1">
              <a:rPr lang="en-US"/>
              <a:pPr>
                <a:defRPr/>
              </a:pPr>
              <a:t>5/27/2019</a:t>
            </a:fld>
            <a:endParaRPr lang="el-GR"/>
          </a:p>
        </p:txBody>
      </p:sp>
      <p:sp>
        <p:nvSpPr>
          <p:cNvPr id="5" name="Rectangle 5"/>
          <p:cNvSpPr>
            <a:spLocks noGrp="1" noChangeArrowheads="1"/>
          </p:cNvSpPr>
          <p:nvPr>
            <p:ph type="ftr" sz="quarter" idx="11"/>
          </p:nvPr>
        </p:nvSpPr>
        <p:spPr>
          <a:ln/>
        </p:spPr>
        <p:txBody>
          <a:bodyPr/>
          <a:lstStyle>
            <a:lvl1pPr>
              <a:defRPr/>
            </a:lvl1pPr>
          </a:lstStyle>
          <a:p>
            <a:pPr>
              <a:defRPr/>
            </a:pPr>
            <a:r>
              <a:rPr lang="el-GR"/>
              <a:t>Kotti Paraskevi (Evi), TEI of CRETE</a:t>
            </a:r>
          </a:p>
        </p:txBody>
      </p:sp>
      <p:sp>
        <p:nvSpPr>
          <p:cNvPr id="6" name="Rectangle 6"/>
          <p:cNvSpPr>
            <a:spLocks noGrp="1" noChangeArrowheads="1"/>
          </p:cNvSpPr>
          <p:nvPr>
            <p:ph type="sldNum" sz="quarter" idx="12"/>
          </p:nvPr>
        </p:nvSpPr>
        <p:spPr>
          <a:ln/>
        </p:spPr>
        <p:txBody>
          <a:bodyPr/>
          <a:lstStyle>
            <a:lvl1pPr>
              <a:defRPr/>
            </a:lvl1pPr>
          </a:lstStyle>
          <a:p>
            <a:pPr>
              <a:defRPr/>
            </a:pPr>
            <a:fld id="{8792648A-D8C3-4D1C-A4AC-81F19D141119}" type="slidenum">
              <a:rPr lang="el-GR"/>
              <a:pPr>
                <a:defRPr/>
              </a:pPr>
              <a:t>‹#›</a:t>
            </a:fld>
            <a:endParaRPr lang="el-G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963613" y="4406900"/>
            <a:ext cx="10363200" cy="1362075"/>
          </a:xfrm>
        </p:spPr>
        <p:txBody>
          <a:bodyPr anchor="t"/>
          <a:lstStyle>
            <a:lvl1pPr algn="l">
              <a:defRPr sz="4000" b="1" cap="all"/>
            </a:lvl1pPr>
          </a:lstStyle>
          <a:p>
            <a:r>
              <a:rPr lang="it-IT"/>
              <a:t>Fare clic per modificare lo stile del titolo</a:t>
            </a:r>
            <a:endParaRPr lang="el-GR"/>
          </a:p>
        </p:txBody>
      </p:sp>
      <p:sp>
        <p:nvSpPr>
          <p:cNvPr id="3" name="Segnaposto testo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fld id="{FD51A240-F90E-43C2-A17A-F6F09F765E2E}" type="datetime1">
              <a:rPr lang="en-US"/>
              <a:pPr>
                <a:defRPr/>
              </a:pPr>
              <a:t>5/27/2019</a:t>
            </a:fld>
            <a:endParaRPr lang="el-GR"/>
          </a:p>
        </p:txBody>
      </p:sp>
      <p:sp>
        <p:nvSpPr>
          <p:cNvPr id="5" name="Rectangle 5"/>
          <p:cNvSpPr>
            <a:spLocks noGrp="1" noChangeArrowheads="1"/>
          </p:cNvSpPr>
          <p:nvPr>
            <p:ph type="ftr" sz="quarter" idx="11"/>
          </p:nvPr>
        </p:nvSpPr>
        <p:spPr>
          <a:ln/>
        </p:spPr>
        <p:txBody>
          <a:bodyPr/>
          <a:lstStyle>
            <a:lvl1pPr>
              <a:defRPr/>
            </a:lvl1pPr>
          </a:lstStyle>
          <a:p>
            <a:pPr>
              <a:defRPr/>
            </a:pPr>
            <a:r>
              <a:rPr lang="el-GR"/>
              <a:t>Kotti Paraskevi (Evi), TEI of CRETE</a:t>
            </a:r>
          </a:p>
        </p:txBody>
      </p:sp>
      <p:sp>
        <p:nvSpPr>
          <p:cNvPr id="6" name="Rectangle 6"/>
          <p:cNvSpPr>
            <a:spLocks noGrp="1" noChangeArrowheads="1"/>
          </p:cNvSpPr>
          <p:nvPr>
            <p:ph type="sldNum" sz="quarter" idx="12"/>
          </p:nvPr>
        </p:nvSpPr>
        <p:spPr>
          <a:ln/>
        </p:spPr>
        <p:txBody>
          <a:bodyPr/>
          <a:lstStyle>
            <a:lvl1pPr>
              <a:defRPr/>
            </a:lvl1pPr>
          </a:lstStyle>
          <a:p>
            <a:pPr>
              <a:defRPr/>
            </a:pPr>
            <a:fld id="{2ABEFA4E-43F1-4E34-83C1-59FCD2981166}" type="slidenum">
              <a:rPr lang="el-GR"/>
              <a:pPr>
                <a:defRPr/>
              </a:pPr>
              <a:t>‹#›</a:t>
            </a:fld>
            <a:endParaRPr lang="el-G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endParaRPr lang="el-GR"/>
          </a:p>
        </p:txBody>
      </p:sp>
      <p:sp>
        <p:nvSpPr>
          <p:cNvPr id="3" name="Segnaposto contenuto 2"/>
          <p:cNvSpPr>
            <a:spLocks noGrp="1"/>
          </p:cNvSpPr>
          <p:nvPr>
            <p:ph sz="half" idx="1"/>
          </p:nvPr>
        </p:nvSpPr>
        <p:spPr>
          <a:xfrm>
            <a:off x="1016000" y="1905000"/>
            <a:ext cx="5054600"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l-GR"/>
          </a:p>
        </p:txBody>
      </p:sp>
      <p:sp>
        <p:nvSpPr>
          <p:cNvPr id="4" name="Segnaposto contenuto 3"/>
          <p:cNvSpPr>
            <a:spLocks noGrp="1"/>
          </p:cNvSpPr>
          <p:nvPr>
            <p:ph sz="half" idx="2"/>
          </p:nvPr>
        </p:nvSpPr>
        <p:spPr>
          <a:xfrm>
            <a:off x="6223000" y="1905000"/>
            <a:ext cx="5054600"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l-GR"/>
          </a:p>
        </p:txBody>
      </p:sp>
      <p:sp>
        <p:nvSpPr>
          <p:cNvPr id="5" name="Rectangle 4"/>
          <p:cNvSpPr>
            <a:spLocks noGrp="1" noChangeArrowheads="1"/>
          </p:cNvSpPr>
          <p:nvPr>
            <p:ph type="dt" sz="half" idx="10"/>
          </p:nvPr>
        </p:nvSpPr>
        <p:spPr>
          <a:ln/>
        </p:spPr>
        <p:txBody>
          <a:bodyPr/>
          <a:lstStyle>
            <a:lvl1pPr>
              <a:defRPr/>
            </a:lvl1pPr>
          </a:lstStyle>
          <a:p>
            <a:pPr>
              <a:defRPr/>
            </a:pPr>
            <a:fld id="{08204E05-D36E-4FBB-A7FF-D6928A5A8746}" type="datetime1">
              <a:rPr lang="en-US"/>
              <a:pPr>
                <a:defRPr/>
              </a:pPr>
              <a:t>5/27/2019</a:t>
            </a:fld>
            <a:endParaRPr lang="el-GR"/>
          </a:p>
        </p:txBody>
      </p:sp>
      <p:sp>
        <p:nvSpPr>
          <p:cNvPr id="6" name="Rectangle 5"/>
          <p:cNvSpPr>
            <a:spLocks noGrp="1" noChangeArrowheads="1"/>
          </p:cNvSpPr>
          <p:nvPr>
            <p:ph type="ftr" sz="quarter" idx="11"/>
          </p:nvPr>
        </p:nvSpPr>
        <p:spPr>
          <a:ln/>
        </p:spPr>
        <p:txBody>
          <a:bodyPr/>
          <a:lstStyle>
            <a:lvl1pPr>
              <a:defRPr/>
            </a:lvl1pPr>
          </a:lstStyle>
          <a:p>
            <a:pPr>
              <a:defRPr/>
            </a:pPr>
            <a:r>
              <a:rPr lang="el-GR"/>
              <a:t>Kotti Paraskevi (Evi), TEI of CRETE</a:t>
            </a:r>
          </a:p>
        </p:txBody>
      </p:sp>
      <p:sp>
        <p:nvSpPr>
          <p:cNvPr id="7" name="Rectangle 6"/>
          <p:cNvSpPr>
            <a:spLocks noGrp="1" noChangeArrowheads="1"/>
          </p:cNvSpPr>
          <p:nvPr>
            <p:ph type="sldNum" sz="quarter" idx="12"/>
          </p:nvPr>
        </p:nvSpPr>
        <p:spPr>
          <a:ln/>
        </p:spPr>
        <p:txBody>
          <a:bodyPr/>
          <a:lstStyle>
            <a:lvl1pPr>
              <a:defRPr/>
            </a:lvl1pPr>
          </a:lstStyle>
          <a:p>
            <a:pPr>
              <a:defRPr/>
            </a:pPr>
            <a:fld id="{1E534A38-7238-4EDC-A1B7-804F63B6DF09}" type="slidenum">
              <a:rPr lang="el-GR"/>
              <a:pPr>
                <a:defRPr/>
              </a:pPr>
              <a:t>‹#›</a:t>
            </a:fld>
            <a:endParaRPr lang="el-G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09600" y="274638"/>
            <a:ext cx="10972800" cy="1143000"/>
          </a:xfrm>
        </p:spPr>
        <p:txBody>
          <a:bodyPr/>
          <a:lstStyle>
            <a:lvl1pPr>
              <a:defRPr/>
            </a:lvl1pPr>
          </a:lstStyle>
          <a:p>
            <a:r>
              <a:rPr lang="it-IT"/>
              <a:t>Fare clic per modificare lo stile del titolo</a:t>
            </a:r>
            <a:endParaRPr lang="el-GR"/>
          </a:p>
        </p:txBody>
      </p:sp>
      <p:sp>
        <p:nvSpPr>
          <p:cNvPr id="3" name="Segnaposto testo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l-GR"/>
          </a:p>
        </p:txBody>
      </p:sp>
      <p:sp>
        <p:nvSpPr>
          <p:cNvPr id="5" name="Segnaposto testo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l-GR"/>
          </a:p>
        </p:txBody>
      </p:sp>
      <p:sp>
        <p:nvSpPr>
          <p:cNvPr id="7" name="Rectangle 4"/>
          <p:cNvSpPr>
            <a:spLocks noGrp="1" noChangeArrowheads="1"/>
          </p:cNvSpPr>
          <p:nvPr>
            <p:ph type="dt" sz="half" idx="10"/>
          </p:nvPr>
        </p:nvSpPr>
        <p:spPr>
          <a:ln/>
        </p:spPr>
        <p:txBody>
          <a:bodyPr/>
          <a:lstStyle>
            <a:lvl1pPr>
              <a:defRPr/>
            </a:lvl1pPr>
          </a:lstStyle>
          <a:p>
            <a:pPr>
              <a:defRPr/>
            </a:pPr>
            <a:fld id="{1154FD84-CC94-44DE-92F5-33A5B7D0B6E8}" type="datetime1">
              <a:rPr lang="en-US"/>
              <a:pPr>
                <a:defRPr/>
              </a:pPr>
              <a:t>5/27/2019</a:t>
            </a:fld>
            <a:endParaRPr lang="el-GR"/>
          </a:p>
        </p:txBody>
      </p:sp>
      <p:sp>
        <p:nvSpPr>
          <p:cNvPr id="8" name="Rectangle 5"/>
          <p:cNvSpPr>
            <a:spLocks noGrp="1" noChangeArrowheads="1"/>
          </p:cNvSpPr>
          <p:nvPr>
            <p:ph type="ftr" sz="quarter" idx="11"/>
          </p:nvPr>
        </p:nvSpPr>
        <p:spPr>
          <a:ln/>
        </p:spPr>
        <p:txBody>
          <a:bodyPr/>
          <a:lstStyle>
            <a:lvl1pPr>
              <a:defRPr/>
            </a:lvl1pPr>
          </a:lstStyle>
          <a:p>
            <a:pPr>
              <a:defRPr/>
            </a:pPr>
            <a:r>
              <a:rPr lang="el-GR"/>
              <a:t>Kotti Paraskevi (Evi), TEI of CRETE</a:t>
            </a:r>
          </a:p>
        </p:txBody>
      </p:sp>
      <p:sp>
        <p:nvSpPr>
          <p:cNvPr id="9" name="Rectangle 6"/>
          <p:cNvSpPr>
            <a:spLocks noGrp="1" noChangeArrowheads="1"/>
          </p:cNvSpPr>
          <p:nvPr>
            <p:ph type="sldNum" sz="quarter" idx="12"/>
          </p:nvPr>
        </p:nvSpPr>
        <p:spPr>
          <a:ln/>
        </p:spPr>
        <p:txBody>
          <a:bodyPr/>
          <a:lstStyle>
            <a:lvl1pPr>
              <a:defRPr/>
            </a:lvl1pPr>
          </a:lstStyle>
          <a:p>
            <a:pPr>
              <a:defRPr/>
            </a:pPr>
            <a:fld id="{044980AF-2237-450A-AC13-AB1528931AED}" type="slidenum">
              <a:rPr lang="el-GR"/>
              <a:pPr>
                <a:defRPr/>
              </a:pPr>
              <a:t>‹#›</a:t>
            </a:fld>
            <a:endParaRPr lang="el-G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endParaRPr lang="el-GR"/>
          </a:p>
        </p:txBody>
      </p:sp>
      <p:sp>
        <p:nvSpPr>
          <p:cNvPr id="3" name="Rectangle 4"/>
          <p:cNvSpPr>
            <a:spLocks noGrp="1" noChangeArrowheads="1"/>
          </p:cNvSpPr>
          <p:nvPr>
            <p:ph type="dt" sz="half" idx="10"/>
          </p:nvPr>
        </p:nvSpPr>
        <p:spPr>
          <a:ln/>
        </p:spPr>
        <p:txBody>
          <a:bodyPr/>
          <a:lstStyle>
            <a:lvl1pPr>
              <a:defRPr/>
            </a:lvl1pPr>
          </a:lstStyle>
          <a:p>
            <a:pPr>
              <a:defRPr/>
            </a:pPr>
            <a:fld id="{04879438-75D7-4A09-BB82-B8FB95358123}" type="datetime1">
              <a:rPr lang="en-US"/>
              <a:pPr>
                <a:defRPr/>
              </a:pPr>
              <a:t>5/27/2019</a:t>
            </a:fld>
            <a:endParaRPr lang="el-GR"/>
          </a:p>
        </p:txBody>
      </p:sp>
      <p:sp>
        <p:nvSpPr>
          <p:cNvPr id="4" name="Rectangle 5"/>
          <p:cNvSpPr>
            <a:spLocks noGrp="1" noChangeArrowheads="1"/>
          </p:cNvSpPr>
          <p:nvPr>
            <p:ph type="ftr" sz="quarter" idx="11"/>
          </p:nvPr>
        </p:nvSpPr>
        <p:spPr>
          <a:ln/>
        </p:spPr>
        <p:txBody>
          <a:bodyPr/>
          <a:lstStyle>
            <a:lvl1pPr>
              <a:defRPr/>
            </a:lvl1pPr>
          </a:lstStyle>
          <a:p>
            <a:pPr>
              <a:defRPr/>
            </a:pPr>
            <a:r>
              <a:rPr lang="el-GR"/>
              <a:t>Kotti Paraskevi (Evi), TEI of CRETE</a:t>
            </a:r>
          </a:p>
        </p:txBody>
      </p:sp>
      <p:sp>
        <p:nvSpPr>
          <p:cNvPr id="5" name="Rectangle 6"/>
          <p:cNvSpPr>
            <a:spLocks noGrp="1" noChangeArrowheads="1"/>
          </p:cNvSpPr>
          <p:nvPr>
            <p:ph type="sldNum" sz="quarter" idx="12"/>
          </p:nvPr>
        </p:nvSpPr>
        <p:spPr>
          <a:ln/>
        </p:spPr>
        <p:txBody>
          <a:bodyPr/>
          <a:lstStyle>
            <a:lvl1pPr>
              <a:defRPr/>
            </a:lvl1pPr>
          </a:lstStyle>
          <a:p>
            <a:pPr>
              <a:defRPr/>
            </a:pPr>
            <a:fld id="{1DA9039E-356F-4ABC-8085-FE6248B3FD81}" type="slidenum">
              <a:rPr lang="el-GR"/>
              <a:pPr>
                <a:defRPr/>
              </a:pPr>
              <a:t>‹#›</a:t>
            </a:fld>
            <a:endParaRPr lang="el-G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F0D85C6C-E025-4800-B33E-137E5D454EF4}" type="datetime1">
              <a:rPr lang="en-US"/>
              <a:pPr>
                <a:defRPr/>
              </a:pPr>
              <a:t>5/27/2019</a:t>
            </a:fld>
            <a:endParaRPr lang="el-GR"/>
          </a:p>
        </p:txBody>
      </p:sp>
      <p:sp>
        <p:nvSpPr>
          <p:cNvPr id="3" name="Rectangle 5"/>
          <p:cNvSpPr>
            <a:spLocks noGrp="1" noChangeArrowheads="1"/>
          </p:cNvSpPr>
          <p:nvPr>
            <p:ph type="ftr" sz="quarter" idx="11"/>
          </p:nvPr>
        </p:nvSpPr>
        <p:spPr>
          <a:ln/>
        </p:spPr>
        <p:txBody>
          <a:bodyPr/>
          <a:lstStyle>
            <a:lvl1pPr>
              <a:defRPr/>
            </a:lvl1pPr>
          </a:lstStyle>
          <a:p>
            <a:pPr>
              <a:defRPr/>
            </a:pPr>
            <a:r>
              <a:rPr lang="el-GR"/>
              <a:t>Kotti Paraskevi (Evi), TEI of CRETE</a:t>
            </a:r>
          </a:p>
        </p:txBody>
      </p:sp>
      <p:sp>
        <p:nvSpPr>
          <p:cNvPr id="4" name="Rectangle 6"/>
          <p:cNvSpPr>
            <a:spLocks noGrp="1" noChangeArrowheads="1"/>
          </p:cNvSpPr>
          <p:nvPr>
            <p:ph type="sldNum" sz="quarter" idx="12"/>
          </p:nvPr>
        </p:nvSpPr>
        <p:spPr>
          <a:ln/>
        </p:spPr>
        <p:txBody>
          <a:bodyPr/>
          <a:lstStyle>
            <a:lvl1pPr>
              <a:defRPr/>
            </a:lvl1pPr>
          </a:lstStyle>
          <a:p>
            <a:pPr>
              <a:defRPr/>
            </a:pPr>
            <a:fld id="{E5F18B1F-2DD1-4AAE-930B-81A956990892}" type="slidenum">
              <a:rPr lang="el-GR"/>
              <a:pPr>
                <a:defRPr/>
              </a:pPr>
              <a:t>‹#›</a:t>
            </a:fld>
            <a:endParaRPr lang="el-G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09600" y="273050"/>
            <a:ext cx="4011613" cy="1162050"/>
          </a:xfrm>
        </p:spPr>
        <p:txBody>
          <a:bodyPr/>
          <a:lstStyle>
            <a:lvl1pPr algn="l">
              <a:defRPr sz="2000" b="1"/>
            </a:lvl1pPr>
          </a:lstStyle>
          <a:p>
            <a:r>
              <a:rPr lang="it-IT"/>
              <a:t>Fare clic per modificare lo stile del titolo</a:t>
            </a:r>
            <a:endParaRPr lang="el-GR"/>
          </a:p>
        </p:txBody>
      </p:sp>
      <p:sp>
        <p:nvSpPr>
          <p:cNvPr id="3" name="Segnaposto contenuto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l-GR"/>
          </a:p>
        </p:txBody>
      </p:sp>
      <p:sp>
        <p:nvSpPr>
          <p:cNvPr id="4" name="Segnaposto testo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fld id="{1B446EB4-0D09-47E6-938D-FE609D36C81A}" type="datetime1">
              <a:rPr lang="en-US"/>
              <a:pPr>
                <a:defRPr/>
              </a:pPr>
              <a:t>5/27/2019</a:t>
            </a:fld>
            <a:endParaRPr lang="el-GR"/>
          </a:p>
        </p:txBody>
      </p:sp>
      <p:sp>
        <p:nvSpPr>
          <p:cNvPr id="6" name="Rectangle 5"/>
          <p:cNvSpPr>
            <a:spLocks noGrp="1" noChangeArrowheads="1"/>
          </p:cNvSpPr>
          <p:nvPr>
            <p:ph type="ftr" sz="quarter" idx="11"/>
          </p:nvPr>
        </p:nvSpPr>
        <p:spPr>
          <a:ln/>
        </p:spPr>
        <p:txBody>
          <a:bodyPr/>
          <a:lstStyle>
            <a:lvl1pPr>
              <a:defRPr/>
            </a:lvl1pPr>
          </a:lstStyle>
          <a:p>
            <a:pPr>
              <a:defRPr/>
            </a:pPr>
            <a:r>
              <a:rPr lang="el-GR"/>
              <a:t>Kotti Paraskevi (Evi), TEI of CRETE</a:t>
            </a:r>
          </a:p>
        </p:txBody>
      </p:sp>
      <p:sp>
        <p:nvSpPr>
          <p:cNvPr id="7" name="Rectangle 6"/>
          <p:cNvSpPr>
            <a:spLocks noGrp="1" noChangeArrowheads="1"/>
          </p:cNvSpPr>
          <p:nvPr>
            <p:ph type="sldNum" sz="quarter" idx="12"/>
          </p:nvPr>
        </p:nvSpPr>
        <p:spPr>
          <a:ln/>
        </p:spPr>
        <p:txBody>
          <a:bodyPr/>
          <a:lstStyle>
            <a:lvl1pPr>
              <a:defRPr/>
            </a:lvl1pPr>
          </a:lstStyle>
          <a:p>
            <a:pPr>
              <a:defRPr/>
            </a:pPr>
            <a:fld id="{1FB62A9F-E4B4-4336-B7B1-C20B0EC0DC6F}" type="slidenum">
              <a:rPr lang="el-GR"/>
              <a:pPr>
                <a:defRPr/>
              </a:pPr>
              <a:t>‹#›</a:t>
            </a:fld>
            <a:endParaRPr lang="el-G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389188" y="4800600"/>
            <a:ext cx="7315200" cy="566738"/>
          </a:xfrm>
        </p:spPr>
        <p:txBody>
          <a:bodyPr/>
          <a:lstStyle>
            <a:lvl1pPr algn="l">
              <a:defRPr sz="2000" b="1"/>
            </a:lvl1pPr>
          </a:lstStyle>
          <a:p>
            <a:r>
              <a:rPr lang="it-IT"/>
              <a:t>Fare clic per modificare lo stile del titolo</a:t>
            </a:r>
            <a:endParaRPr lang="el-GR"/>
          </a:p>
        </p:txBody>
      </p:sp>
      <p:sp>
        <p:nvSpPr>
          <p:cNvPr id="3" name="Segnaposto immagine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l-GR" noProof="0"/>
          </a:p>
        </p:txBody>
      </p:sp>
      <p:sp>
        <p:nvSpPr>
          <p:cNvPr id="4" name="Segnaposto testo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fld id="{566C9E29-4917-447A-8089-A7C105478BCC}" type="datetime1">
              <a:rPr lang="en-US"/>
              <a:pPr>
                <a:defRPr/>
              </a:pPr>
              <a:t>5/27/2019</a:t>
            </a:fld>
            <a:endParaRPr lang="el-GR"/>
          </a:p>
        </p:txBody>
      </p:sp>
      <p:sp>
        <p:nvSpPr>
          <p:cNvPr id="6" name="Rectangle 5"/>
          <p:cNvSpPr>
            <a:spLocks noGrp="1" noChangeArrowheads="1"/>
          </p:cNvSpPr>
          <p:nvPr>
            <p:ph type="ftr" sz="quarter" idx="11"/>
          </p:nvPr>
        </p:nvSpPr>
        <p:spPr>
          <a:ln/>
        </p:spPr>
        <p:txBody>
          <a:bodyPr/>
          <a:lstStyle>
            <a:lvl1pPr>
              <a:defRPr/>
            </a:lvl1pPr>
          </a:lstStyle>
          <a:p>
            <a:pPr>
              <a:defRPr/>
            </a:pPr>
            <a:r>
              <a:rPr lang="el-GR"/>
              <a:t>Kotti Paraskevi (Evi), TEI of CRETE</a:t>
            </a:r>
          </a:p>
        </p:txBody>
      </p:sp>
      <p:sp>
        <p:nvSpPr>
          <p:cNvPr id="7" name="Rectangle 6"/>
          <p:cNvSpPr>
            <a:spLocks noGrp="1" noChangeArrowheads="1"/>
          </p:cNvSpPr>
          <p:nvPr>
            <p:ph type="sldNum" sz="quarter" idx="12"/>
          </p:nvPr>
        </p:nvSpPr>
        <p:spPr>
          <a:ln/>
        </p:spPr>
        <p:txBody>
          <a:bodyPr/>
          <a:lstStyle>
            <a:lvl1pPr>
              <a:defRPr/>
            </a:lvl1pPr>
          </a:lstStyle>
          <a:p>
            <a:pPr>
              <a:defRPr/>
            </a:pPr>
            <a:fld id="{B2D4BFA1-5445-4E26-AD34-4F6FAD88C2E2}" type="slidenum">
              <a:rPr lang="el-GR"/>
              <a:pPr>
                <a:defRPr/>
              </a:pPr>
              <a:t>‹#›</a:t>
            </a:fld>
            <a:endParaRPr lang="el-G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1_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endParaRPr lang="el-G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l-GR"/>
          </a:p>
        </p:txBody>
      </p:sp>
      <p:sp>
        <p:nvSpPr>
          <p:cNvPr id="4" name="Rectangle 4"/>
          <p:cNvSpPr>
            <a:spLocks noGrp="1" noChangeArrowheads="1"/>
          </p:cNvSpPr>
          <p:nvPr>
            <p:ph type="dt" sz="half" idx="10"/>
          </p:nvPr>
        </p:nvSpPr>
        <p:spPr>
          <a:ln/>
        </p:spPr>
        <p:txBody>
          <a:bodyPr/>
          <a:lstStyle>
            <a:lvl1pPr>
              <a:defRPr/>
            </a:lvl1pPr>
          </a:lstStyle>
          <a:p>
            <a:pPr>
              <a:defRPr/>
            </a:pPr>
            <a:fld id="{11DBF780-C31C-41E1-9559-77C3CB0F5BDB}" type="datetime1">
              <a:rPr lang="en-US"/>
              <a:pPr>
                <a:defRPr/>
              </a:pPr>
              <a:t>5/27/2019</a:t>
            </a:fld>
            <a:endParaRPr lang="el-GR"/>
          </a:p>
        </p:txBody>
      </p:sp>
      <p:sp>
        <p:nvSpPr>
          <p:cNvPr id="5" name="Rectangle 5"/>
          <p:cNvSpPr>
            <a:spLocks noGrp="1" noChangeArrowheads="1"/>
          </p:cNvSpPr>
          <p:nvPr>
            <p:ph type="ftr" sz="quarter" idx="11"/>
          </p:nvPr>
        </p:nvSpPr>
        <p:spPr>
          <a:ln/>
        </p:spPr>
        <p:txBody>
          <a:bodyPr/>
          <a:lstStyle>
            <a:lvl1pPr>
              <a:defRPr/>
            </a:lvl1pPr>
          </a:lstStyle>
          <a:p>
            <a:pPr>
              <a:defRPr/>
            </a:pPr>
            <a:r>
              <a:rPr lang="el-GR"/>
              <a:t>Kotti Paraskevi (Evi), TEI of CRETE</a:t>
            </a:r>
          </a:p>
        </p:txBody>
      </p:sp>
      <p:sp>
        <p:nvSpPr>
          <p:cNvPr id="6" name="Rectangle 6"/>
          <p:cNvSpPr>
            <a:spLocks noGrp="1" noChangeArrowheads="1"/>
          </p:cNvSpPr>
          <p:nvPr>
            <p:ph type="sldNum" sz="quarter" idx="12"/>
          </p:nvPr>
        </p:nvSpPr>
        <p:spPr>
          <a:ln/>
        </p:spPr>
        <p:txBody>
          <a:bodyPr/>
          <a:lstStyle>
            <a:lvl1pPr>
              <a:defRPr/>
            </a:lvl1pPr>
          </a:lstStyle>
          <a:p>
            <a:pPr>
              <a:defRPr/>
            </a:pPr>
            <a:fld id="{3DBA5AD2-A64C-458E-B305-9A101B216DEC}" type="slidenum">
              <a:rPr lang="el-GR"/>
              <a:pPr>
                <a:defRPr/>
              </a:pPr>
              <a:t>‹#›</a:t>
            </a:fld>
            <a:endParaRPr lang="el-G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12200" y="533400"/>
            <a:ext cx="2565400" cy="5410200"/>
          </a:xfrm>
        </p:spPr>
        <p:txBody>
          <a:bodyPr vert="eaVert"/>
          <a:lstStyle/>
          <a:p>
            <a:r>
              <a:rPr lang="it-IT"/>
              <a:t>Fare clic per modificare lo stile del titolo</a:t>
            </a:r>
            <a:endParaRPr lang="el-GR"/>
          </a:p>
        </p:txBody>
      </p:sp>
      <p:sp>
        <p:nvSpPr>
          <p:cNvPr id="3" name="Segnaposto testo verticale 2"/>
          <p:cNvSpPr>
            <a:spLocks noGrp="1"/>
          </p:cNvSpPr>
          <p:nvPr>
            <p:ph type="body" orient="vert" idx="1"/>
          </p:nvPr>
        </p:nvSpPr>
        <p:spPr>
          <a:xfrm>
            <a:off x="1016000" y="533400"/>
            <a:ext cx="7543800" cy="5410200"/>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l-GR"/>
          </a:p>
        </p:txBody>
      </p:sp>
      <p:sp>
        <p:nvSpPr>
          <p:cNvPr id="4" name="Rectangle 4"/>
          <p:cNvSpPr>
            <a:spLocks noGrp="1" noChangeArrowheads="1"/>
          </p:cNvSpPr>
          <p:nvPr>
            <p:ph type="dt" sz="half" idx="10"/>
          </p:nvPr>
        </p:nvSpPr>
        <p:spPr>
          <a:ln/>
        </p:spPr>
        <p:txBody>
          <a:bodyPr/>
          <a:lstStyle>
            <a:lvl1pPr>
              <a:defRPr/>
            </a:lvl1pPr>
          </a:lstStyle>
          <a:p>
            <a:pPr>
              <a:defRPr/>
            </a:pPr>
            <a:fld id="{BA0719C1-CCF0-40B0-A811-0416165D6A17}" type="datetime1">
              <a:rPr lang="en-US"/>
              <a:pPr>
                <a:defRPr/>
              </a:pPr>
              <a:t>5/27/2019</a:t>
            </a:fld>
            <a:endParaRPr lang="el-GR"/>
          </a:p>
        </p:txBody>
      </p:sp>
      <p:sp>
        <p:nvSpPr>
          <p:cNvPr id="5" name="Rectangle 5"/>
          <p:cNvSpPr>
            <a:spLocks noGrp="1" noChangeArrowheads="1"/>
          </p:cNvSpPr>
          <p:nvPr>
            <p:ph type="ftr" sz="quarter" idx="11"/>
          </p:nvPr>
        </p:nvSpPr>
        <p:spPr>
          <a:ln/>
        </p:spPr>
        <p:txBody>
          <a:bodyPr/>
          <a:lstStyle>
            <a:lvl1pPr>
              <a:defRPr/>
            </a:lvl1pPr>
          </a:lstStyle>
          <a:p>
            <a:pPr>
              <a:defRPr/>
            </a:pPr>
            <a:r>
              <a:rPr lang="el-GR"/>
              <a:t>Kotti Paraskevi (Evi), TEI of CRETE</a:t>
            </a:r>
          </a:p>
        </p:txBody>
      </p:sp>
      <p:sp>
        <p:nvSpPr>
          <p:cNvPr id="6" name="Rectangle 6"/>
          <p:cNvSpPr>
            <a:spLocks noGrp="1" noChangeArrowheads="1"/>
          </p:cNvSpPr>
          <p:nvPr>
            <p:ph type="sldNum" sz="quarter" idx="12"/>
          </p:nvPr>
        </p:nvSpPr>
        <p:spPr>
          <a:ln/>
        </p:spPr>
        <p:txBody>
          <a:bodyPr/>
          <a:lstStyle>
            <a:lvl1pPr>
              <a:defRPr/>
            </a:lvl1pPr>
          </a:lstStyle>
          <a:p>
            <a:pPr>
              <a:defRPr/>
            </a:pPr>
            <a:fld id="{6BE6D5B7-BE73-46A9-9AB3-CA08289A2ED2}" type="slidenum">
              <a:rPr lang="el-GR"/>
              <a:pPr>
                <a:defRPr/>
              </a:pPr>
              <a:t>‹#›</a:t>
            </a:fld>
            <a:endParaRPr lang="el-G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016000" y="533400"/>
            <a:ext cx="10261600"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l-GR"/>
              <a:t>Κάντε κλικ για επεξεργασία του τίτλου</a:t>
            </a:r>
          </a:p>
        </p:txBody>
      </p:sp>
      <p:sp>
        <p:nvSpPr>
          <p:cNvPr id="1027" name="Rectangle 3"/>
          <p:cNvSpPr>
            <a:spLocks noGrp="1" noChangeArrowheads="1"/>
          </p:cNvSpPr>
          <p:nvPr>
            <p:ph type="body" idx="1"/>
          </p:nvPr>
        </p:nvSpPr>
        <p:spPr bwMode="auto">
          <a:xfrm>
            <a:off x="1016000" y="1905000"/>
            <a:ext cx="10261600" cy="4038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l-GR"/>
              <a:t>Κάντε κλικ για να επεξεργαστείτε τα στυλ κειμένου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56324" name="Rectangle 4"/>
          <p:cNvSpPr>
            <a:spLocks noGrp="1" noChangeArrowheads="1"/>
          </p:cNvSpPr>
          <p:nvPr>
            <p:ph type="dt" sz="half" idx="2"/>
          </p:nvPr>
        </p:nvSpPr>
        <p:spPr bwMode="auto">
          <a:xfrm>
            <a:off x="1016000" y="6391275"/>
            <a:ext cx="27432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fld id="{D26E5C19-E1D1-433F-B741-CB4FBFEB82D7}" type="datetime1">
              <a:rPr lang="en-US"/>
              <a:pPr>
                <a:defRPr/>
              </a:pPr>
              <a:t>5/27/2019</a:t>
            </a:fld>
            <a:endParaRPr lang="el-GR"/>
          </a:p>
        </p:txBody>
      </p:sp>
      <p:sp>
        <p:nvSpPr>
          <p:cNvPr id="56325" name="Rectangle 5"/>
          <p:cNvSpPr>
            <a:spLocks noGrp="1" noChangeArrowheads="1"/>
          </p:cNvSpPr>
          <p:nvPr>
            <p:ph type="ftr" sz="quarter" idx="3"/>
          </p:nvPr>
        </p:nvSpPr>
        <p:spPr bwMode="auto">
          <a:xfrm>
            <a:off x="4470400" y="6403975"/>
            <a:ext cx="3860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r>
              <a:rPr lang="el-GR"/>
              <a:t>Kotti Paraskevi (Evi), TEI of CRETE</a:t>
            </a:r>
          </a:p>
        </p:txBody>
      </p:sp>
      <p:sp>
        <p:nvSpPr>
          <p:cNvPr id="56326" name="Rectangle 6"/>
          <p:cNvSpPr>
            <a:spLocks noGrp="1" noChangeArrowheads="1"/>
          </p:cNvSpPr>
          <p:nvPr>
            <p:ph type="sldNum" sz="quarter" idx="4"/>
          </p:nvPr>
        </p:nvSpPr>
        <p:spPr bwMode="auto">
          <a:xfrm>
            <a:off x="9144000" y="64008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fld id="{798B8A1B-F4E1-41F2-9EA2-8311029C0E2B}" type="slidenum">
              <a:rPr lang="el-GR"/>
              <a:pPr>
                <a:defRPr/>
              </a:pPr>
              <a:t>‹#›</a:t>
            </a:fld>
            <a:endParaRPr lang="el-GR"/>
          </a:p>
        </p:txBody>
      </p:sp>
      <p:grpSp>
        <p:nvGrpSpPr>
          <p:cNvPr id="1031" name="Group 7"/>
          <p:cNvGrpSpPr>
            <a:grpSpLocks/>
          </p:cNvGrpSpPr>
          <p:nvPr/>
        </p:nvGrpSpPr>
        <p:grpSpPr bwMode="auto">
          <a:xfrm>
            <a:off x="223838" y="228600"/>
            <a:ext cx="11764962" cy="6096000"/>
            <a:chOff x="106" y="144"/>
            <a:chExt cx="5558" cy="3840"/>
          </a:xfrm>
        </p:grpSpPr>
        <p:sp>
          <p:nvSpPr>
            <p:cNvPr id="56328" name="AutoShape 8"/>
            <p:cNvSpPr>
              <a:spLocks noChangeArrowheads="1"/>
            </p:cNvSpPr>
            <p:nvPr/>
          </p:nvSpPr>
          <p:spPr bwMode="auto">
            <a:xfrm>
              <a:off x="106" y="144"/>
              <a:ext cx="5558" cy="3840"/>
            </a:xfrm>
            <a:prstGeom prst="roundRect">
              <a:avLst>
                <a:gd name="adj" fmla="val 11046"/>
              </a:avLst>
            </a:prstGeom>
            <a:noFill/>
            <a:ln w="28575">
              <a:solidFill>
                <a:schemeClr val="folHlink"/>
              </a:solidFill>
              <a:round/>
              <a:headEnd/>
              <a:tailEnd/>
            </a:ln>
            <a:effectLst/>
          </p:spPr>
          <p:txBody>
            <a:bodyPr wrap="none" anchor="ctr"/>
            <a:lstStyle/>
            <a:p>
              <a:pPr algn="ctr">
                <a:defRPr/>
              </a:pPr>
              <a:endParaRPr lang="el-GR" sz="2400">
                <a:latin typeface="Times New Roman" charset="0"/>
              </a:endParaRPr>
            </a:p>
          </p:txBody>
        </p:sp>
        <p:sp>
          <p:nvSpPr>
            <p:cNvPr id="56329" name="Line 9"/>
            <p:cNvSpPr>
              <a:spLocks noChangeShapeType="1"/>
            </p:cNvSpPr>
            <p:nvPr/>
          </p:nvSpPr>
          <p:spPr bwMode="auto">
            <a:xfrm>
              <a:off x="480" y="1077"/>
              <a:ext cx="4848" cy="0"/>
            </a:xfrm>
            <a:prstGeom prst="line">
              <a:avLst/>
            </a:prstGeom>
            <a:noFill/>
            <a:ln w="38100">
              <a:solidFill>
                <a:schemeClr val="folHlink"/>
              </a:solidFill>
              <a:round/>
              <a:headEnd/>
              <a:tailEnd/>
            </a:ln>
            <a:effectLst/>
          </p:spPr>
          <p:txBody>
            <a:bodyPr/>
            <a:lstStyle/>
            <a:p>
              <a:pPr>
                <a:defRPr/>
              </a:pPr>
              <a:endParaRPr lang="el-GR"/>
            </a:p>
          </p:txBody>
        </p:sp>
      </p:grpSp>
    </p:spTree>
  </p:cSld>
  <p:clrMap bg1="lt1" tx1="dk1" bg2="lt2" tx2="dk2" accent1="accent1" accent2="accent2" accent3="accent3" accent4="accent4" accent5="accent5" accent6="accent6" hlink="hlink" folHlink="folHlink"/>
  <p:sldLayoutIdLst>
    <p:sldLayoutId id="2147483661"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hf hdr="0" dt="0"/>
  <p:txStyles>
    <p:titleStyle>
      <a:lvl1pPr algn="l" rtl="0" eaLnBrk="0" fontAlgn="base" hangingPunct="0">
        <a:spcBef>
          <a:spcPct val="0"/>
        </a:spcBef>
        <a:spcAft>
          <a:spcPct val="0"/>
        </a:spcAft>
        <a:defRPr sz="3300">
          <a:solidFill>
            <a:schemeClr val="tx2"/>
          </a:solidFill>
          <a:latin typeface="+mj-lt"/>
          <a:ea typeface="+mj-ea"/>
          <a:cs typeface="+mj-cs"/>
        </a:defRPr>
      </a:lvl1pPr>
      <a:lvl2pPr algn="l" rtl="0" eaLnBrk="0" fontAlgn="base" hangingPunct="0">
        <a:spcBef>
          <a:spcPct val="0"/>
        </a:spcBef>
        <a:spcAft>
          <a:spcPct val="0"/>
        </a:spcAft>
        <a:defRPr sz="3300">
          <a:solidFill>
            <a:schemeClr val="tx2"/>
          </a:solidFill>
          <a:latin typeface="Arial Black" pitchFamily="34" charset="0"/>
          <a:cs typeface="Arial" charset="0"/>
        </a:defRPr>
      </a:lvl2pPr>
      <a:lvl3pPr algn="l" rtl="0" eaLnBrk="0" fontAlgn="base" hangingPunct="0">
        <a:spcBef>
          <a:spcPct val="0"/>
        </a:spcBef>
        <a:spcAft>
          <a:spcPct val="0"/>
        </a:spcAft>
        <a:defRPr sz="3300">
          <a:solidFill>
            <a:schemeClr val="tx2"/>
          </a:solidFill>
          <a:latin typeface="Arial Black" pitchFamily="34" charset="0"/>
          <a:cs typeface="Arial" charset="0"/>
        </a:defRPr>
      </a:lvl3pPr>
      <a:lvl4pPr algn="l" rtl="0" eaLnBrk="0" fontAlgn="base" hangingPunct="0">
        <a:spcBef>
          <a:spcPct val="0"/>
        </a:spcBef>
        <a:spcAft>
          <a:spcPct val="0"/>
        </a:spcAft>
        <a:defRPr sz="3300">
          <a:solidFill>
            <a:schemeClr val="tx2"/>
          </a:solidFill>
          <a:latin typeface="Arial Black" pitchFamily="34" charset="0"/>
          <a:cs typeface="Arial" charset="0"/>
        </a:defRPr>
      </a:lvl4pPr>
      <a:lvl5pPr algn="l" rtl="0" eaLnBrk="0" fontAlgn="base" hangingPunct="0">
        <a:spcBef>
          <a:spcPct val="0"/>
        </a:spcBef>
        <a:spcAft>
          <a:spcPct val="0"/>
        </a:spcAft>
        <a:defRPr sz="3300">
          <a:solidFill>
            <a:schemeClr val="tx2"/>
          </a:solidFill>
          <a:latin typeface="Arial Black" pitchFamily="34" charset="0"/>
          <a:cs typeface="Arial" charset="0"/>
        </a:defRPr>
      </a:lvl5pPr>
      <a:lvl6pPr marL="457200" algn="l" rtl="0" fontAlgn="base">
        <a:spcBef>
          <a:spcPct val="0"/>
        </a:spcBef>
        <a:spcAft>
          <a:spcPct val="0"/>
        </a:spcAft>
        <a:defRPr sz="3300">
          <a:solidFill>
            <a:schemeClr val="tx2"/>
          </a:solidFill>
          <a:latin typeface="Arial Black" pitchFamily="34" charset="0"/>
          <a:cs typeface="Arial" charset="0"/>
        </a:defRPr>
      </a:lvl6pPr>
      <a:lvl7pPr marL="914400" algn="l" rtl="0" fontAlgn="base">
        <a:spcBef>
          <a:spcPct val="0"/>
        </a:spcBef>
        <a:spcAft>
          <a:spcPct val="0"/>
        </a:spcAft>
        <a:defRPr sz="3300">
          <a:solidFill>
            <a:schemeClr val="tx2"/>
          </a:solidFill>
          <a:latin typeface="Arial Black" pitchFamily="34" charset="0"/>
          <a:cs typeface="Arial" charset="0"/>
        </a:defRPr>
      </a:lvl7pPr>
      <a:lvl8pPr marL="1371600" algn="l" rtl="0" fontAlgn="base">
        <a:spcBef>
          <a:spcPct val="0"/>
        </a:spcBef>
        <a:spcAft>
          <a:spcPct val="0"/>
        </a:spcAft>
        <a:defRPr sz="3300">
          <a:solidFill>
            <a:schemeClr val="tx2"/>
          </a:solidFill>
          <a:latin typeface="Arial Black" pitchFamily="34" charset="0"/>
          <a:cs typeface="Arial" charset="0"/>
        </a:defRPr>
      </a:lvl8pPr>
      <a:lvl9pPr marL="1828800" algn="l" rtl="0" fontAlgn="base">
        <a:spcBef>
          <a:spcPct val="0"/>
        </a:spcBef>
        <a:spcAft>
          <a:spcPct val="0"/>
        </a:spcAft>
        <a:defRPr sz="3300">
          <a:solidFill>
            <a:schemeClr val="tx2"/>
          </a:solidFill>
          <a:latin typeface="Arial Black" pitchFamily="34" charset="0"/>
          <a:cs typeface="Arial" charset="0"/>
        </a:defRPr>
      </a:lvl9pPr>
    </p:titleStyle>
    <p:bodyStyle>
      <a:lvl1pPr marL="342900" indent="-342900" algn="l" rtl="0" eaLnBrk="0" fontAlgn="base" hangingPunct="0">
        <a:spcBef>
          <a:spcPct val="20000"/>
        </a:spcBef>
        <a:spcAft>
          <a:spcPct val="0"/>
        </a:spcAft>
        <a:buClr>
          <a:schemeClr val="bg2"/>
        </a:buClr>
        <a:buSzPct val="70000"/>
        <a:buFont typeface="Wingdings" pitchFamily="2" charset="2"/>
        <a:buChar char="l"/>
        <a:defRPr sz="31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SzPct val="150000"/>
        <a:buChar char="•"/>
        <a:defRPr sz="2600">
          <a:solidFill>
            <a:schemeClr val="tx1"/>
          </a:solidFill>
          <a:latin typeface="+mn-lt"/>
          <a:cs typeface="+mn-cs"/>
        </a:defRPr>
      </a:lvl2pPr>
      <a:lvl3pPr marL="1143000" indent="-228600" algn="l" rtl="0" eaLnBrk="0" fontAlgn="base" hangingPunct="0">
        <a:spcBef>
          <a:spcPct val="20000"/>
        </a:spcBef>
        <a:spcAft>
          <a:spcPct val="0"/>
        </a:spcAft>
        <a:buClr>
          <a:schemeClr val="tx1"/>
        </a:buClr>
        <a:buSzPct val="150000"/>
        <a:buChar char="•"/>
        <a:defRPr sz="2200">
          <a:solidFill>
            <a:schemeClr val="tx1"/>
          </a:solidFill>
          <a:latin typeface="+mn-lt"/>
          <a:cs typeface="+mn-cs"/>
        </a:defRPr>
      </a:lvl3pPr>
      <a:lvl4pPr marL="1600200" indent="-228600" algn="l" rtl="0" eaLnBrk="0" fontAlgn="base" hangingPunct="0">
        <a:spcBef>
          <a:spcPct val="20000"/>
        </a:spcBef>
        <a:spcAft>
          <a:spcPct val="0"/>
        </a:spcAft>
        <a:buClr>
          <a:schemeClr val="tx2"/>
        </a:buClr>
        <a:buSzPct val="150000"/>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folHlink"/>
        </a:buClr>
        <a:buSzPct val="150000"/>
        <a:buChar char="•"/>
        <a:defRPr sz="2000">
          <a:solidFill>
            <a:schemeClr val="tx1"/>
          </a:solidFill>
          <a:latin typeface="+mn-lt"/>
          <a:cs typeface="+mn-cs"/>
        </a:defRPr>
      </a:lvl5pPr>
      <a:lvl6pPr marL="2514600" indent="-228600" algn="l" rtl="0" fontAlgn="base">
        <a:spcBef>
          <a:spcPct val="20000"/>
        </a:spcBef>
        <a:spcAft>
          <a:spcPct val="0"/>
        </a:spcAft>
        <a:buClr>
          <a:schemeClr val="folHlink"/>
        </a:buClr>
        <a:buSzPct val="150000"/>
        <a:buChar char="•"/>
        <a:defRPr sz="2000">
          <a:solidFill>
            <a:schemeClr val="tx1"/>
          </a:solidFill>
          <a:latin typeface="+mn-lt"/>
          <a:cs typeface="+mn-cs"/>
        </a:defRPr>
      </a:lvl6pPr>
      <a:lvl7pPr marL="2971800" indent="-228600" algn="l" rtl="0" fontAlgn="base">
        <a:spcBef>
          <a:spcPct val="20000"/>
        </a:spcBef>
        <a:spcAft>
          <a:spcPct val="0"/>
        </a:spcAft>
        <a:buClr>
          <a:schemeClr val="folHlink"/>
        </a:buClr>
        <a:buSzPct val="150000"/>
        <a:buChar char="•"/>
        <a:defRPr sz="2000">
          <a:solidFill>
            <a:schemeClr val="tx1"/>
          </a:solidFill>
          <a:latin typeface="+mn-lt"/>
          <a:cs typeface="+mn-cs"/>
        </a:defRPr>
      </a:lvl7pPr>
      <a:lvl8pPr marL="3429000" indent="-228600" algn="l" rtl="0" fontAlgn="base">
        <a:spcBef>
          <a:spcPct val="20000"/>
        </a:spcBef>
        <a:spcAft>
          <a:spcPct val="0"/>
        </a:spcAft>
        <a:buClr>
          <a:schemeClr val="folHlink"/>
        </a:buClr>
        <a:buSzPct val="150000"/>
        <a:buChar char="•"/>
        <a:defRPr sz="2000">
          <a:solidFill>
            <a:schemeClr val="tx1"/>
          </a:solidFill>
          <a:latin typeface="+mn-lt"/>
          <a:cs typeface="+mn-cs"/>
        </a:defRPr>
      </a:lvl8pPr>
      <a:lvl9pPr marL="3886200" indent="-228600" algn="l" rtl="0" fontAlgn="base">
        <a:spcBef>
          <a:spcPct val="20000"/>
        </a:spcBef>
        <a:spcAft>
          <a:spcPct val="0"/>
        </a:spcAft>
        <a:buClr>
          <a:schemeClr val="folHlink"/>
        </a:buClr>
        <a:buSzPct val="150000"/>
        <a:buChar char="•"/>
        <a:defRPr sz="2000">
          <a:solidFill>
            <a:schemeClr val="tx1"/>
          </a:solidFill>
          <a:latin typeface="+mn-lt"/>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8" Type="http://schemas.openxmlformats.org/officeDocument/2006/relationships/hyperlink" Target="https://www.forbes.com/forbes/welcome/?toURL=https://www.forbes.com/sites/dailymuse/2013/09/20/are-you-over-preparing-for-your-interview/&amp;refURL=https://www.google.gr/&amp;referrer=https://www.google.gr/" TargetMode="External"/><Relationship Id="rId3" Type="http://schemas.openxmlformats.org/officeDocument/2006/relationships/hyperlink" Target="https://graduateland.com/article/questions-to-ask-end-interview" TargetMode="External"/><Relationship Id="rId7" Type="http://schemas.openxmlformats.org/officeDocument/2006/relationships/hyperlink" Target="https://jobs.theguardian.com/careers/interview-advice/" TargetMode="External"/><Relationship Id="rId2" Type="http://schemas.openxmlformats.org/officeDocument/2006/relationships/hyperlink" Target="http://www.vault.com/blog/interviewing/4-things-to-do-at-the-end-of-a-job-interview" TargetMode="External"/><Relationship Id="rId1" Type="http://schemas.openxmlformats.org/officeDocument/2006/relationships/slideLayout" Target="../slideLayouts/slideLayout7.xml"/><Relationship Id="rId6" Type="http://schemas.openxmlformats.org/officeDocument/2006/relationships/hyperlink" Target="https://www.ucas.com/ucas/undergraduate/apply-and-track/track-your-application/undergraduate-interview-invitations" TargetMode="External"/><Relationship Id="rId5" Type="http://schemas.openxmlformats.org/officeDocument/2006/relationships/hyperlink" Target="https://www.theguardian.com/careers/interview-help" TargetMode="External"/><Relationship Id="rId4" Type="http://schemas.openxmlformats.org/officeDocument/2006/relationships/hyperlink" Target="https://www.thebalance.com/top-interview-questions-and-best-answers-2061225" TargetMode="Externa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5"/>
          <p:cNvSpPr>
            <a:spLocks noGrp="1" noChangeArrowheads="1"/>
          </p:cNvSpPr>
          <p:nvPr>
            <p:ph type="ftr" sz="quarter" idx="11"/>
          </p:nvPr>
        </p:nvSpPr>
        <p:spPr>
          <a:noFill/>
        </p:spPr>
        <p:txBody>
          <a:bodyPr/>
          <a:lstStyle/>
          <a:p>
            <a:r>
              <a:rPr lang="el-GR"/>
              <a:t>Kotti Paraskevi (Evi), TEI of CRETE</a:t>
            </a:r>
          </a:p>
        </p:txBody>
      </p:sp>
      <p:sp>
        <p:nvSpPr>
          <p:cNvPr id="15362" name="Rectangle 6"/>
          <p:cNvSpPr>
            <a:spLocks noGrp="1" noChangeArrowheads="1"/>
          </p:cNvSpPr>
          <p:nvPr>
            <p:ph type="sldNum" sz="quarter" idx="12"/>
          </p:nvPr>
        </p:nvSpPr>
        <p:spPr>
          <a:noFill/>
        </p:spPr>
        <p:txBody>
          <a:bodyPr/>
          <a:lstStyle/>
          <a:p>
            <a:fld id="{C4B00137-A554-45C1-B1D9-1F47094A39AD}" type="slidenum">
              <a:rPr lang="el-GR" smtClean="0"/>
              <a:pPr/>
              <a:t>1</a:t>
            </a:fld>
            <a:endParaRPr lang="el-GR"/>
          </a:p>
        </p:txBody>
      </p:sp>
      <p:sp>
        <p:nvSpPr>
          <p:cNvPr id="15363" name="Τίτλος 1"/>
          <p:cNvSpPr>
            <a:spLocks noGrp="1"/>
          </p:cNvSpPr>
          <p:nvPr>
            <p:ph type="title" idx="4294967295"/>
          </p:nvPr>
        </p:nvSpPr>
        <p:spPr/>
        <p:txBody>
          <a:bodyPr anchor="ctr"/>
          <a:lstStyle/>
          <a:p>
            <a:pPr algn="ctr" eaLnBrk="1" hangingPunct="1"/>
            <a:r>
              <a:rPr lang="en-US" sz="1700" b="1">
                <a:solidFill>
                  <a:srgbClr val="333399"/>
                </a:solidFill>
              </a:rPr>
              <a:t>DEPARTMENT OF BUSINESS ADMINISTRATION</a:t>
            </a:r>
            <a:endParaRPr lang="en-US" sz="1700">
              <a:solidFill>
                <a:srgbClr val="333399"/>
              </a:solidFill>
            </a:endParaRPr>
          </a:p>
        </p:txBody>
      </p:sp>
      <p:sp>
        <p:nvSpPr>
          <p:cNvPr id="15364" name="Θέση περιεχομένου 2"/>
          <p:cNvSpPr>
            <a:spLocks noGrp="1"/>
          </p:cNvSpPr>
          <p:nvPr>
            <p:ph idx="4294967295"/>
          </p:nvPr>
        </p:nvSpPr>
        <p:spPr/>
        <p:txBody>
          <a:bodyPr/>
          <a:lstStyle/>
          <a:p>
            <a:pPr marL="0" indent="0" eaLnBrk="1" hangingPunct="1">
              <a:buFont typeface="Wingdings" pitchFamily="2" charset="2"/>
              <a:buNone/>
            </a:pPr>
            <a:endParaRPr lang="en-GB" altLang="en-US" sz="4400" dirty="0"/>
          </a:p>
          <a:p>
            <a:pPr marL="0" indent="0" eaLnBrk="1" hangingPunct="1">
              <a:buFont typeface="Wingdings" pitchFamily="2" charset="2"/>
              <a:buNone/>
            </a:pPr>
            <a:endParaRPr lang="en-GB" altLang="en-US" sz="4400" dirty="0"/>
          </a:p>
          <a:p>
            <a:pPr marL="0" indent="0" eaLnBrk="1" hangingPunct="1">
              <a:buFont typeface="Wingdings" pitchFamily="2" charset="2"/>
              <a:buNone/>
            </a:pPr>
            <a:r>
              <a:rPr lang="en-GB" altLang="en-US" sz="4400" dirty="0">
                <a:solidFill>
                  <a:srgbClr val="FF3399"/>
                </a:solidFill>
              </a:rPr>
              <a:t>                    </a:t>
            </a:r>
            <a:r>
              <a:rPr lang="en-GB" altLang="en-US" sz="4400" dirty="0">
                <a:solidFill>
                  <a:srgbClr val="333399"/>
                </a:solidFill>
              </a:rPr>
              <a:t>Job </a:t>
            </a:r>
            <a:r>
              <a:rPr lang="en-US" altLang="en-US" sz="4400" dirty="0">
                <a:solidFill>
                  <a:srgbClr val="333399"/>
                </a:solidFill>
              </a:rPr>
              <a:t>I</a:t>
            </a:r>
            <a:r>
              <a:rPr lang="en-GB" altLang="en-US" sz="4400" dirty="0" err="1">
                <a:solidFill>
                  <a:srgbClr val="333399"/>
                </a:solidFill>
              </a:rPr>
              <a:t>nterviews</a:t>
            </a:r>
            <a:endParaRPr lang="en-GB" altLang="en-US" sz="4400" dirty="0">
              <a:solidFill>
                <a:srgbClr val="333399"/>
              </a:solidFill>
            </a:endParaRPr>
          </a:p>
          <a:p>
            <a:pPr marL="0" indent="0" eaLnBrk="1" hangingPunct="1"/>
            <a:endParaRPr lang="en-US" dirty="0">
              <a:solidFill>
                <a:srgbClr val="FF339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5"/>
          <p:cNvSpPr>
            <a:spLocks noGrp="1" noChangeArrowheads="1"/>
          </p:cNvSpPr>
          <p:nvPr>
            <p:ph type="ftr" sz="quarter" idx="11"/>
          </p:nvPr>
        </p:nvSpPr>
        <p:spPr>
          <a:noFill/>
        </p:spPr>
        <p:txBody>
          <a:bodyPr/>
          <a:lstStyle/>
          <a:p>
            <a:r>
              <a:rPr lang="el-GR"/>
              <a:t>Kotti Paraskevi (Evi), TEI of CRETE</a:t>
            </a:r>
          </a:p>
        </p:txBody>
      </p:sp>
      <p:sp>
        <p:nvSpPr>
          <p:cNvPr id="17410" name="Rectangle 6"/>
          <p:cNvSpPr>
            <a:spLocks noGrp="1" noChangeArrowheads="1"/>
          </p:cNvSpPr>
          <p:nvPr>
            <p:ph type="sldNum" sz="quarter" idx="12"/>
          </p:nvPr>
        </p:nvSpPr>
        <p:spPr>
          <a:noFill/>
        </p:spPr>
        <p:txBody>
          <a:bodyPr/>
          <a:lstStyle/>
          <a:p>
            <a:fld id="{55A924EF-CBE0-4C6D-A8F5-BA9415C5A70C}" type="slidenum">
              <a:rPr lang="el-GR" smtClean="0"/>
              <a:pPr/>
              <a:t>2</a:t>
            </a:fld>
            <a:endParaRPr lang="el-GR"/>
          </a:p>
        </p:txBody>
      </p:sp>
      <p:sp>
        <p:nvSpPr>
          <p:cNvPr id="17411" name="Τίτλος 1"/>
          <p:cNvSpPr>
            <a:spLocks noGrp="1"/>
          </p:cNvSpPr>
          <p:nvPr>
            <p:ph type="title" idx="4294967295"/>
          </p:nvPr>
        </p:nvSpPr>
        <p:spPr>
          <a:xfrm>
            <a:off x="1016000" y="519113"/>
            <a:ext cx="10261600" cy="1143000"/>
          </a:xfrm>
        </p:spPr>
        <p:txBody>
          <a:bodyPr anchor="ctr"/>
          <a:lstStyle/>
          <a:p>
            <a:pPr eaLnBrk="1" hangingPunct="1"/>
            <a:r>
              <a:rPr lang="en-US">
                <a:solidFill>
                  <a:srgbClr val="333399"/>
                </a:solidFill>
              </a:rPr>
              <a:t>Objectives</a:t>
            </a:r>
          </a:p>
        </p:txBody>
      </p:sp>
      <p:sp>
        <p:nvSpPr>
          <p:cNvPr id="17412" name="Θέση περιεχομένου 2"/>
          <p:cNvSpPr>
            <a:spLocks noGrp="1"/>
          </p:cNvSpPr>
          <p:nvPr>
            <p:ph idx="4294967295"/>
          </p:nvPr>
        </p:nvSpPr>
        <p:spPr/>
        <p:txBody>
          <a:bodyPr/>
          <a:lstStyle/>
          <a:p>
            <a:pPr eaLnBrk="1" hangingPunct="1"/>
            <a:r>
              <a:rPr lang="en-IE" altLang="en-US" sz="2700" b="1">
                <a:solidFill>
                  <a:srgbClr val="333399"/>
                </a:solidFill>
              </a:rPr>
              <a:t>Employer</a:t>
            </a:r>
            <a:r>
              <a:rPr lang="en-IE" altLang="en-US" sz="2700">
                <a:solidFill>
                  <a:srgbClr val="333399"/>
                </a:solidFill>
              </a:rPr>
              <a:t>: to find the ideal person for the job</a:t>
            </a:r>
            <a:r>
              <a:rPr lang="en-IE" altLang="en-US" sz="2700"/>
              <a:t> </a:t>
            </a:r>
          </a:p>
          <a:p>
            <a:pPr lvl="2" eaLnBrk="1" hangingPunct="1"/>
            <a:r>
              <a:rPr lang="en-IE" altLang="en-US" sz="2400" i="1"/>
              <a:t>Can he/she do the job?  (skills, abilities, qualifications)</a:t>
            </a:r>
          </a:p>
          <a:p>
            <a:pPr lvl="2" eaLnBrk="1" hangingPunct="1"/>
            <a:r>
              <a:rPr lang="en-IE" altLang="en-US" sz="2400" i="1"/>
              <a:t>Will he/she stay in the job?  (interest, attitude &amp; motivation)</a:t>
            </a:r>
          </a:p>
          <a:p>
            <a:pPr lvl="2" eaLnBrk="1" hangingPunct="1"/>
            <a:r>
              <a:rPr lang="en-IE" altLang="en-US" sz="2400" i="1"/>
              <a:t>How will he/she fit into the organisation? (personality)</a:t>
            </a:r>
          </a:p>
          <a:p>
            <a:pPr lvl="2" eaLnBrk="1" hangingPunct="1">
              <a:buFontTx/>
              <a:buNone/>
            </a:pPr>
            <a:endParaRPr lang="en-IE" altLang="en-US" sz="2400" i="1"/>
          </a:p>
          <a:p>
            <a:pPr eaLnBrk="1" hangingPunct="1"/>
            <a:r>
              <a:rPr lang="en-IE" altLang="en-US" sz="2700" b="1">
                <a:solidFill>
                  <a:srgbClr val="333399"/>
                </a:solidFill>
              </a:rPr>
              <a:t>You</a:t>
            </a:r>
            <a:r>
              <a:rPr lang="en-IE" altLang="en-US" sz="2700">
                <a:solidFill>
                  <a:srgbClr val="333399"/>
                </a:solidFill>
              </a:rPr>
              <a:t>: to impress employer and get the job</a:t>
            </a:r>
          </a:p>
          <a:p>
            <a:pPr lvl="2" eaLnBrk="1" hangingPunct="1"/>
            <a:r>
              <a:rPr lang="en-IE" altLang="en-US" sz="2400" i="1"/>
              <a:t>What does this position offer me?</a:t>
            </a:r>
          </a:p>
          <a:p>
            <a:pPr lvl="2" eaLnBrk="1" hangingPunct="1"/>
            <a:r>
              <a:rPr lang="en-IE" altLang="en-US" sz="2400" i="1"/>
              <a:t>How does it fit with my career plans?</a:t>
            </a:r>
          </a:p>
          <a:p>
            <a:pPr eaLnBrk="1" hangingPunct="1"/>
            <a:endParaRPr lang="en-US" sz="2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5"/>
          <p:cNvSpPr>
            <a:spLocks noGrp="1" noChangeArrowheads="1"/>
          </p:cNvSpPr>
          <p:nvPr>
            <p:ph type="ftr" sz="quarter" idx="11"/>
          </p:nvPr>
        </p:nvSpPr>
        <p:spPr>
          <a:noFill/>
        </p:spPr>
        <p:txBody>
          <a:bodyPr/>
          <a:lstStyle/>
          <a:p>
            <a:r>
              <a:rPr lang="el-GR"/>
              <a:t>Kotti Paraskevi (Evi), TEI of CRETE</a:t>
            </a:r>
          </a:p>
        </p:txBody>
      </p:sp>
      <p:sp>
        <p:nvSpPr>
          <p:cNvPr id="18434" name="Rectangle 6"/>
          <p:cNvSpPr>
            <a:spLocks noGrp="1" noChangeArrowheads="1"/>
          </p:cNvSpPr>
          <p:nvPr>
            <p:ph type="sldNum" sz="quarter" idx="12"/>
          </p:nvPr>
        </p:nvSpPr>
        <p:spPr>
          <a:noFill/>
        </p:spPr>
        <p:txBody>
          <a:bodyPr/>
          <a:lstStyle/>
          <a:p>
            <a:fld id="{CABBDA6D-F04B-41D9-8FE9-8D2E61B65566}" type="slidenum">
              <a:rPr lang="el-GR" smtClean="0"/>
              <a:pPr/>
              <a:t>3</a:t>
            </a:fld>
            <a:endParaRPr lang="el-GR"/>
          </a:p>
        </p:txBody>
      </p:sp>
      <p:sp>
        <p:nvSpPr>
          <p:cNvPr id="18435" name="Τίτλος 1"/>
          <p:cNvSpPr>
            <a:spLocks noGrp="1"/>
          </p:cNvSpPr>
          <p:nvPr>
            <p:ph type="title" idx="4294967295"/>
          </p:nvPr>
        </p:nvSpPr>
        <p:spPr/>
        <p:txBody>
          <a:bodyPr anchor="ctr"/>
          <a:lstStyle/>
          <a:p>
            <a:pPr algn="ctr" eaLnBrk="1" hangingPunct="1"/>
            <a:r>
              <a:rPr lang="en-US" sz="2100" b="1" i="1">
                <a:solidFill>
                  <a:srgbClr val="333399"/>
                </a:solidFill>
              </a:rPr>
              <a:t>Your interview starts well before you enter the HR’s room!</a:t>
            </a:r>
            <a:br>
              <a:rPr lang="en-US">
                <a:solidFill>
                  <a:srgbClr val="333399"/>
                </a:solidFill>
              </a:rPr>
            </a:br>
            <a:endParaRPr lang="en-US">
              <a:solidFill>
                <a:srgbClr val="333399"/>
              </a:solidFill>
            </a:endParaRPr>
          </a:p>
        </p:txBody>
      </p:sp>
      <p:sp>
        <p:nvSpPr>
          <p:cNvPr id="18436" name="Θέση περιεχομένου 2"/>
          <p:cNvSpPr>
            <a:spLocks noGrp="1"/>
          </p:cNvSpPr>
          <p:nvPr>
            <p:ph idx="4294967295"/>
          </p:nvPr>
        </p:nvSpPr>
        <p:spPr/>
        <p:txBody>
          <a:bodyPr/>
          <a:lstStyle/>
          <a:p>
            <a:pPr marL="0" indent="0" eaLnBrk="1" hangingPunct="1">
              <a:buFont typeface="Wingdings" pitchFamily="2" charset="2"/>
              <a:buNone/>
            </a:pPr>
            <a:endParaRPr lang="en-US"/>
          </a:p>
          <a:p>
            <a:pPr marL="0" indent="0" eaLnBrk="1" hangingPunct="1">
              <a:buFont typeface="Wingdings" pitchFamily="2" charset="2"/>
              <a:buNone/>
            </a:pPr>
            <a:endParaRPr lang="en-US"/>
          </a:p>
          <a:p>
            <a:pPr marL="0" indent="0" eaLnBrk="1" hangingPunct="1">
              <a:buFont typeface="Wingdings" pitchFamily="2" charset="2"/>
              <a:buNone/>
            </a:pPr>
            <a:r>
              <a:rPr lang="en-US">
                <a:solidFill>
                  <a:srgbClr val="333399"/>
                </a:solidFill>
              </a:rPr>
              <a:t>             </a:t>
            </a:r>
            <a:r>
              <a:rPr lang="en-US" sz="4900" b="1">
                <a:solidFill>
                  <a:srgbClr val="333399"/>
                </a:solidFill>
              </a:rPr>
              <a:t>STEP 1-</a:t>
            </a:r>
            <a:r>
              <a:rPr lang="en-US" sz="4900">
                <a:solidFill>
                  <a:srgbClr val="333399"/>
                </a:solidFill>
              </a:rPr>
              <a:t> PREPARATION</a:t>
            </a:r>
          </a:p>
          <a:p>
            <a:pPr marL="0" indent="0" eaLnBrk="1" hangingPunct="1">
              <a:buFont typeface="Wingdings" pitchFamily="2" charset="2"/>
              <a:buNone/>
            </a:pPr>
            <a:r>
              <a:rPr lang="en-US" sz="4900"/>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5"/>
          <p:cNvSpPr>
            <a:spLocks noGrp="1" noChangeArrowheads="1"/>
          </p:cNvSpPr>
          <p:nvPr>
            <p:ph type="ftr" sz="quarter" idx="11"/>
          </p:nvPr>
        </p:nvSpPr>
        <p:spPr>
          <a:noFill/>
        </p:spPr>
        <p:txBody>
          <a:bodyPr/>
          <a:lstStyle/>
          <a:p>
            <a:r>
              <a:rPr lang="el-GR"/>
              <a:t>Kotti Paraskevi (Evi), TEI of CRETE</a:t>
            </a:r>
          </a:p>
        </p:txBody>
      </p:sp>
      <p:sp>
        <p:nvSpPr>
          <p:cNvPr id="19458" name="Rectangle 6"/>
          <p:cNvSpPr>
            <a:spLocks noGrp="1" noChangeArrowheads="1"/>
          </p:cNvSpPr>
          <p:nvPr>
            <p:ph type="sldNum" sz="quarter" idx="12"/>
          </p:nvPr>
        </p:nvSpPr>
        <p:spPr>
          <a:noFill/>
        </p:spPr>
        <p:txBody>
          <a:bodyPr/>
          <a:lstStyle/>
          <a:p>
            <a:fld id="{1F8476C5-ECF4-4931-B016-6A6951CA9019}" type="slidenum">
              <a:rPr lang="el-GR" smtClean="0"/>
              <a:pPr/>
              <a:t>4</a:t>
            </a:fld>
            <a:endParaRPr lang="el-GR"/>
          </a:p>
        </p:txBody>
      </p:sp>
      <p:sp>
        <p:nvSpPr>
          <p:cNvPr id="19459" name="Rectangle 2"/>
          <p:cNvSpPr>
            <a:spLocks noGrp="1" noChangeArrowheads="1"/>
          </p:cNvSpPr>
          <p:nvPr>
            <p:ph type="title"/>
          </p:nvPr>
        </p:nvSpPr>
        <p:spPr/>
        <p:txBody>
          <a:bodyPr/>
          <a:lstStyle/>
          <a:p>
            <a:endParaRPr lang="el-GR"/>
          </a:p>
        </p:txBody>
      </p:sp>
      <p:sp>
        <p:nvSpPr>
          <p:cNvPr id="19460" name="Rectangle 3"/>
          <p:cNvSpPr>
            <a:spLocks noGrp="1" noChangeArrowheads="1"/>
          </p:cNvSpPr>
          <p:nvPr>
            <p:ph type="body" idx="1"/>
          </p:nvPr>
        </p:nvSpPr>
        <p:spPr/>
        <p:txBody>
          <a:bodyPr/>
          <a:lstStyle/>
          <a:p>
            <a:endParaRPr lang="el-GR"/>
          </a:p>
        </p:txBody>
      </p:sp>
      <p:pic>
        <p:nvPicPr>
          <p:cNvPr id="7" name="Picture 5" descr="Αποτέλεσμα εικόνας για preparing for an interview images">
            <a:extLst>
              <a:ext uri="{FF2B5EF4-FFF2-40B4-BE49-F238E27FC236}">
                <a16:creationId xmlns:a16="http://schemas.microsoft.com/office/drawing/2014/main" id="{D8687211-64D4-47ED-BAA3-5EB57ABB44E7}"/>
              </a:ext>
            </a:extLst>
          </p:cNvPr>
          <p:cNvPicPr>
            <a:picLocks noChangeAspect="1" noChangeArrowheads="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5"/>
          <p:cNvSpPr>
            <a:spLocks noGrp="1" noChangeArrowheads="1"/>
          </p:cNvSpPr>
          <p:nvPr>
            <p:ph type="ftr" sz="quarter" idx="11"/>
          </p:nvPr>
        </p:nvSpPr>
        <p:spPr>
          <a:noFill/>
        </p:spPr>
        <p:txBody>
          <a:bodyPr/>
          <a:lstStyle/>
          <a:p>
            <a:r>
              <a:rPr lang="el-GR"/>
              <a:t>Kotti Paraskevi (Evi), TEI of CRETE</a:t>
            </a:r>
          </a:p>
        </p:txBody>
      </p:sp>
      <p:sp>
        <p:nvSpPr>
          <p:cNvPr id="20482" name="Rectangle 6"/>
          <p:cNvSpPr>
            <a:spLocks noGrp="1" noChangeArrowheads="1"/>
          </p:cNvSpPr>
          <p:nvPr>
            <p:ph type="sldNum" sz="quarter" idx="12"/>
          </p:nvPr>
        </p:nvSpPr>
        <p:spPr>
          <a:noFill/>
        </p:spPr>
        <p:txBody>
          <a:bodyPr/>
          <a:lstStyle/>
          <a:p>
            <a:fld id="{095DF973-9284-4B5A-97AB-6DB1C065DD01}" type="slidenum">
              <a:rPr lang="el-GR" smtClean="0"/>
              <a:pPr/>
              <a:t>5</a:t>
            </a:fld>
            <a:endParaRPr lang="el-GR"/>
          </a:p>
        </p:txBody>
      </p:sp>
      <p:sp>
        <p:nvSpPr>
          <p:cNvPr id="20483" name="Τίτλος 1"/>
          <p:cNvSpPr>
            <a:spLocks noGrp="1"/>
          </p:cNvSpPr>
          <p:nvPr>
            <p:ph type="title" idx="4294967295"/>
          </p:nvPr>
        </p:nvSpPr>
        <p:spPr/>
        <p:txBody>
          <a:bodyPr anchor="ctr"/>
          <a:lstStyle/>
          <a:p>
            <a:pPr eaLnBrk="1" hangingPunct="1"/>
            <a:r>
              <a:rPr lang="en-US">
                <a:solidFill>
                  <a:srgbClr val="333399"/>
                </a:solidFill>
              </a:rPr>
              <a:t>STEP 1a - Preparation</a:t>
            </a:r>
          </a:p>
        </p:txBody>
      </p:sp>
      <p:sp>
        <p:nvSpPr>
          <p:cNvPr id="20484" name="Θέση περιεχομένου 2"/>
          <p:cNvSpPr>
            <a:spLocks noGrp="1"/>
          </p:cNvSpPr>
          <p:nvPr>
            <p:ph idx="4294967295"/>
          </p:nvPr>
        </p:nvSpPr>
        <p:spPr/>
        <p:txBody>
          <a:bodyPr/>
          <a:lstStyle/>
          <a:p>
            <a:pPr marL="0" indent="0" eaLnBrk="1" hangingPunct="1">
              <a:buFont typeface="Wingdings" pitchFamily="2" charset="2"/>
              <a:buNone/>
            </a:pPr>
            <a:r>
              <a:rPr lang="en-US"/>
              <a:t>                         </a:t>
            </a:r>
            <a:r>
              <a:rPr lang="en-US" b="1">
                <a:solidFill>
                  <a:srgbClr val="333399"/>
                </a:solidFill>
              </a:rPr>
              <a:t>CV and COVER LETTER:</a:t>
            </a:r>
          </a:p>
          <a:p>
            <a:pPr marL="0" indent="0" eaLnBrk="1" hangingPunct="1">
              <a:buFont typeface="Wingdings" pitchFamily="2" charset="2"/>
              <a:buNone/>
            </a:pPr>
            <a:endParaRPr lang="en-US" b="1">
              <a:solidFill>
                <a:srgbClr val="333399"/>
              </a:solidFill>
            </a:endParaRPr>
          </a:p>
          <a:p>
            <a:pPr marL="0" indent="0" eaLnBrk="1" hangingPunct="1">
              <a:buFont typeface="Wingdings" pitchFamily="2" charset="2"/>
              <a:buNone/>
            </a:pPr>
            <a:r>
              <a:rPr lang="en-US"/>
              <a:t> √ Prepare a Good CV</a:t>
            </a:r>
          </a:p>
          <a:p>
            <a:pPr marL="0" indent="0" eaLnBrk="1" hangingPunct="1">
              <a:buFont typeface="Wingdings" pitchFamily="2" charset="2"/>
              <a:buNone/>
            </a:pPr>
            <a:r>
              <a:rPr lang="en-US"/>
              <a:t> √  Job Oriented</a:t>
            </a:r>
          </a:p>
          <a:p>
            <a:pPr marL="0" indent="0" eaLnBrk="1" hangingPunct="1">
              <a:buFont typeface="Wingdings" pitchFamily="2" charset="2"/>
              <a:buNone/>
            </a:pPr>
            <a:r>
              <a:rPr lang="en-US"/>
              <a:t> √  </a:t>
            </a:r>
            <a:r>
              <a:rPr lang="en-US" b="1"/>
              <a:t>Make sure you learn them!</a:t>
            </a:r>
            <a:r>
              <a:rPr lang="en-US"/>
              <a:t> </a:t>
            </a:r>
          </a:p>
          <a:p>
            <a:pPr marL="0" indent="0" eaLnBrk="1" hangingPunct="1">
              <a:buFont typeface="Wingdings" pitchFamily="2" charset="2"/>
              <a:buNone/>
            </a:pPr>
            <a:r>
              <a:rPr lang="en-US"/>
              <a:t> √  Reference letters</a:t>
            </a:r>
          </a:p>
          <a:p>
            <a:pPr marL="0" indent="0" eaLnBrk="1" hangingPunct="1"/>
            <a:endParaRPr lang="en-US"/>
          </a:p>
          <a:p>
            <a:pPr marL="0" indent="0" eaLnBrk="1" hangingPunct="1">
              <a:buFont typeface="Wingdings" pitchFamily="2" charset="2"/>
              <a:buNone/>
            </a:pPr>
            <a:r>
              <a:rPr lang="en-US"/>
              <a: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5"/>
          <p:cNvSpPr>
            <a:spLocks noGrp="1" noChangeArrowheads="1"/>
          </p:cNvSpPr>
          <p:nvPr>
            <p:ph type="ftr" sz="quarter" idx="11"/>
          </p:nvPr>
        </p:nvSpPr>
        <p:spPr>
          <a:noFill/>
        </p:spPr>
        <p:txBody>
          <a:bodyPr/>
          <a:lstStyle/>
          <a:p>
            <a:r>
              <a:rPr lang="el-GR"/>
              <a:t>Kotti Paraskevi (Evi), TEI of CRETE</a:t>
            </a:r>
          </a:p>
        </p:txBody>
      </p:sp>
      <p:sp>
        <p:nvSpPr>
          <p:cNvPr id="21506" name="Rectangle 6"/>
          <p:cNvSpPr>
            <a:spLocks noGrp="1" noChangeArrowheads="1"/>
          </p:cNvSpPr>
          <p:nvPr>
            <p:ph type="sldNum" sz="quarter" idx="12"/>
          </p:nvPr>
        </p:nvSpPr>
        <p:spPr>
          <a:noFill/>
        </p:spPr>
        <p:txBody>
          <a:bodyPr/>
          <a:lstStyle/>
          <a:p>
            <a:fld id="{CFCF396B-E4C8-48FD-A34B-ADA9D98FA515}" type="slidenum">
              <a:rPr lang="el-GR" smtClean="0"/>
              <a:pPr/>
              <a:t>6</a:t>
            </a:fld>
            <a:endParaRPr lang="el-GR"/>
          </a:p>
        </p:txBody>
      </p:sp>
      <p:sp>
        <p:nvSpPr>
          <p:cNvPr id="21507" name="Τίτλος 1"/>
          <p:cNvSpPr>
            <a:spLocks noGrp="1"/>
          </p:cNvSpPr>
          <p:nvPr>
            <p:ph type="title" idx="4294967295"/>
          </p:nvPr>
        </p:nvSpPr>
        <p:spPr/>
        <p:txBody>
          <a:bodyPr anchor="ctr"/>
          <a:lstStyle/>
          <a:p>
            <a:pPr eaLnBrk="1" hangingPunct="1"/>
            <a:r>
              <a:rPr lang="en-US">
                <a:solidFill>
                  <a:srgbClr val="333399"/>
                </a:solidFill>
              </a:rPr>
              <a:t>STEP 1b - Preparation</a:t>
            </a:r>
          </a:p>
        </p:txBody>
      </p:sp>
      <p:sp>
        <p:nvSpPr>
          <p:cNvPr id="21508" name="Θέση περιεχομένου 2"/>
          <p:cNvSpPr>
            <a:spLocks noGrp="1"/>
          </p:cNvSpPr>
          <p:nvPr>
            <p:ph idx="4294967295"/>
          </p:nvPr>
        </p:nvSpPr>
        <p:spPr/>
        <p:txBody>
          <a:bodyPr/>
          <a:lstStyle/>
          <a:p>
            <a:pPr marL="0" indent="0" eaLnBrk="1" hangingPunct="1">
              <a:spcBef>
                <a:spcPct val="50000"/>
              </a:spcBef>
              <a:buFont typeface="Wingdings" pitchFamily="2" charset="2"/>
              <a:buNone/>
            </a:pPr>
            <a:r>
              <a:rPr lang="en-US" altLang="en-US">
                <a:solidFill>
                  <a:srgbClr val="333399"/>
                </a:solidFill>
              </a:rPr>
              <a:t>                 </a:t>
            </a:r>
            <a:r>
              <a:rPr lang="en-US" altLang="en-US" b="1">
                <a:solidFill>
                  <a:srgbClr val="333399"/>
                </a:solidFill>
              </a:rPr>
              <a:t>BACKGROUND INFORMATION about</a:t>
            </a:r>
            <a:r>
              <a:rPr lang="en-US" altLang="en-US">
                <a:solidFill>
                  <a:srgbClr val="333399"/>
                </a:solidFill>
              </a:rPr>
              <a:t>:</a:t>
            </a:r>
          </a:p>
          <a:p>
            <a:pPr marL="0" indent="0" eaLnBrk="1" hangingPunct="1">
              <a:spcBef>
                <a:spcPct val="50000"/>
              </a:spcBef>
              <a:buFontTx/>
              <a:buBlip>
                <a:blip r:embed="rId2"/>
              </a:buBlip>
            </a:pPr>
            <a:r>
              <a:rPr lang="en-US" altLang="en-US"/>
              <a:t>     Company name &amp; Employer’s name</a:t>
            </a:r>
          </a:p>
          <a:p>
            <a:pPr marL="0" indent="0" eaLnBrk="1" hangingPunct="1">
              <a:spcBef>
                <a:spcPct val="50000"/>
              </a:spcBef>
              <a:buFontTx/>
              <a:buBlip>
                <a:blip r:embed="rId2"/>
              </a:buBlip>
            </a:pPr>
            <a:r>
              <a:rPr lang="en-US" altLang="en-US"/>
              <a:t>      Products &amp; services</a:t>
            </a:r>
          </a:p>
          <a:p>
            <a:pPr marL="0" indent="0" eaLnBrk="1" hangingPunct="1">
              <a:spcBef>
                <a:spcPct val="50000"/>
              </a:spcBef>
              <a:buFontTx/>
              <a:buBlip>
                <a:blip r:embed="rId2"/>
              </a:buBlip>
            </a:pPr>
            <a:r>
              <a:rPr lang="en-US" altLang="en-US"/>
              <a:t>      Mission &amp; values</a:t>
            </a:r>
          </a:p>
          <a:p>
            <a:pPr marL="0" indent="0" eaLnBrk="1" hangingPunct="1">
              <a:spcBef>
                <a:spcPct val="50000"/>
              </a:spcBef>
              <a:buFontTx/>
              <a:buBlip>
                <a:blip r:embed="rId2"/>
              </a:buBlip>
            </a:pPr>
            <a:r>
              <a:rPr lang="en-US" altLang="en-US"/>
              <a:t> 	Key management team</a:t>
            </a:r>
          </a:p>
          <a:p>
            <a:pPr marL="0" indent="0" eaLnBrk="1" hangingPunct="1">
              <a:spcBef>
                <a:spcPct val="50000"/>
              </a:spcBef>
              <a:buFontTx/>
              <a:buBlip>
                <a:blip r:embed="rId2"/>
              </a:buBlip>
            </a:pPr>
            <a:r>
              <a:rPr lang="en-US" altLang="en-US"/>
              <a:t>       </a:t>
            </a:r>
            <a:r>
              <a:rPr lang="en-US" altLang="en-US" b="1"/>
              <a:t>Location: Map your route to the interview site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5"/>
          <p:cNvSpPr>
            <a:spLocks noGrp="1" noChangeArrowheads="1"/>
          </p:cNvSpPr>
          <p:nvPr>
            <p:ph type="ftr" sz="quarter" idx="11"/>
          </p:nvPr>
        </p:nvSpPr>
        <p:spPr>
          <a:noFill/>
        </p:spPr>
        <p:txBody>
          <a:bodyPr/>
          <a:lstStyle/>
          <a:p>
            <a:r>
              <a:rPr lang="el-GR"/>
              <a:t>Kotti Paraskevi (Evi), TEI of CRETE</a:t>
            </a:r>
          </a:p>
        </p:txBody>
      </p:sp>
      <p:sp>
        <p:nvSpPr>
          <p:cNvPr id="22530" name="Rectangle 6"/>
          <p:cNvSpPr>
            <a:spLocks noGrp="1" noChangeArrowheads="1"/>
          </p:cNvSpPr>
          <p:nvPr>
            <p:ph type="sldNum" sz="quarter" idx="12"/>
          </p:nvPr>
        </p:nvSpPr>
        <p:spPr>
          <a:noFill/>
        </p:spPr>
        <p:txBody>
          <a:bodyPr/>
          <a:lstStyle/>
          <a:p>
            <a:fld id="{8A8FC273-8545-4939-9473-9776926087FC}" type="slidenum">
              <a:rPr lang="el-GR" smtClean="0"/>
              <a:pPr/>
              <a:t>7</a:t>
            </a:fld>
            <a:endParaRPr lang="el-GR"/>
          </a:p>
        </p:txBody>
      </p:sp>
      <p:sp>
        <p:nvSpPr>
          <p:cNvPr id="22531" name="Τίτλος 1"/>
          <p:cNvSpPr>
            <a:spLocks noGrp="1"/>
          </p:cNvSpPr>
          <p:nvPr>
            <p:ph type="title" idx="4294967295"/>
          </p:nvPr>
        </p:nvSpPr>
        <p:spPr/>
        <p:txBody>
          <a:bodyPr anchor="ctr"/>
          <a:lstStyle/>
          <a:p>
            <a:pPr eaLnBrk="1" hangingPunct="1"/>
            <a:r>
              <a:rPr lang="en-US" sz="2900">
                <a:solidFill>
                  <a:srgbClr val="333399"/>
                </a:solidFill>
              </a:rPr>
              <a:t>STEP 1c - Preparation</a:t>
            </a:r>
          </a:p>
        </p:txBody>
      </p:sp>
      <p:sp>
        <p:nvSpPr>
          <p:cNvPr id="22532" name="Θέση περιεχομένου 2"/>
          <p:cNvSpPr>
            <a:spLocks noGrp="1"/>
          </p:cNvSpPr>
          <p:nvPr>
            <p:ph idx="4294967295"/>
          </p:nvPr>
        </p:nvSpPr>
        <p:spPr/>
        <p:txBody>
          <a:bodyPr/>
          <a:lstStyle/>
          <a:p>
            <a:pPr marL="0" indent="0" eaLnBrk="1" hangingPunct="1">
              <a:spcBef>
                <a:spcPct val="50000"/>
              </a:spcBef>
              <a:buFont typeface="Wingdings" pitchFamily="2" charset="2"/>
              <a:buNone/>
            </a:pPr>
            <a:r>
              <a:rPr lang="en-US" b="1">
                <a:solidFill>
                  <a:srgbClr val="333399"/>
                </a:solidFill>
              </a:rPr>
              <a:t>                       WHERE TO SEARCH:</a:t>
            </a:r>
            <a:endParaRPr lang="en-US" altLang="en-US">
              <a:solidFill>
                <a:srgbClr val="333399"/>
              </a:solidFill>
            </a:endParaRPr>
          </a:p>
          <a:p>
            <a:pPr marL="0" indent="0" eaLnBrk="1" hangingPunct="1">
              <a:spcBef>
                <a:spcPct val="50000"/>
              </a:spcBef>
              <a:buFont typeface="Wingdings" pitchFamily="2" charset="2"/>
              <a:buNone/>
            </a:pPr>
            <a:r>
              <a:rPr lang="en-US" altLang="en-US"/>
              <a:t>Company’s website </a:t>
            </a:r>
          </a:p>
          <a:p>
            <a:pPr marL="0" indent="0" eaLnBrk="1" hangingPunct="1">
              <a:spcBef>
                <a:spcPct val="50000"/>
              </a:spcBef>
              <a:buFontTx/>
              <a:buNone/>
            </a:pPr>
            <a:r>
              <a:rPr lang="en-US" altLang="en-US"/>
              <a:t>Search engines, ex. Google</a:t>
            </a:r>
          </a:p>
          <a:p>
            <a:pPr marL="0" indent="0" eaLnBrk="1" hangingPunct="1">
              <a:spcBef>
                <a:spcPct val="50000"/>
              </a:spcBef>
              <a:buFontTx/>
              <a:buNone/>
            </a:pPr>
            <a:r>
              <a:rPr lang="en-US" altLang="en-US"/>
              <a:t>Linkedin of the CEO, etc.</a:t>
            </a:r>
          </a:p>
          <a:p>
            <a:pPr marL="0" indent="0" eaLnBrk="1" hangingPunct="1">
              <a:spcBef>
                <a:spcPct val="50000"/>
              </a:spcBef>
              <a:buFontTx/>
              <a:buNone/>
            </a:pPr>
            <a:r>
              <a:rPr lang="en-US" altLang="en-US"/>
              <a:t>Social Media, ex. Facebook, Twitter</a:t>
            </a:r>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5"/>
          <p:cNvSpPr>
            <a:spLocks noGrp="1" noChangeArrowheads="1"/>
          </p:cNvSpPr>
          <p:nvPr>
            <p:ph type="ftr" sz="quarter" idx="11"/>
          </p:nvPr>
        </p:nvSpPr>
        <p:spPr>
          <a:noFill/>
        </p:spPr>
        <p:txBody>
          <a:bodyPr/>
          <a:lstStyle/>
          <a:p>
            <a:r>
              <a:rPr lang="el-GR"/>
              <a:t>Kotti Paraskevi (Evi), TEI of CRETE</a:t>
            </a:r>
          </a:p>
        </p:txBody>
      </p:sp>
      <p:sp>
        <p:nvSpPr>
          <p:cNvPr id="23554" name="Rectangle 6"/>
          <p:cNvSpPr>
            <a:spLocks noGrp="1" noChangeArrowheads="1"/>
          </p:cNvSpPr>
          <p:nvPr>
            <p:ph type="sldNum" sz="quarter" idx="12"/>
          </p:nvPr>
        </p:nvSpPr>
        <p:spPr>
          <a:noFill/>
        </p:spPr>
        <p:txBody>
          <a:bodyPr/>
          <a:lstStyle/>
          <a:p>
            <a:fld id="{4E955522-6056-46B8-B237-DF4D3131DE78}" type="slidenum">
              <a:rPr lang="el-GR" smtClean="0"/>
              <a:pPr/>
              <a:t>8</a:t>
            </a:fld>
            <a:endParaRPr lang="el-GR"/>
          </a:p>
        </p:txBody>
      </p:sp>
      <p:sp>
        <p:nvSpPr>
          <p:cNvPr id="23555" name="Rectangle 2"/>
          <p:cNvSpPr>
            <a:spLocks noGrp="1" noChangeArrowheads="1"/>
          </p:cNvSpPr>
          <p:nvPr>
            <p:ph type="title"/>
          </p:nvPr>
        </p:nvSpPr>
        <p:spPr/>
        <p:txBody>
          <a:bodyPr/>
          <a:lstStyle/>
          <a:p>
            <a:r>
              <a:rPr lang="en-US">
                <a:solidFill>
                  <a:srgbClr val="333399"/>
                </a:solidFill>
              </a:rPr>
              <a:t>STEP 1d - Preparation</a:t>
            </a:r>
            <a:endParaRPr lang="el-GR">
              <a:solidFill>
                <a:srgbClr val="333399"/>
              </a:solidFill>
            </a:endParaRPr>
          </a:p>
        </p:txBody>
      </p:sp>
      <p:sp>
        <p:nvSpPr>
          <p:cNvPr id="23556" name="Rectangle 3"/>
          <p:cNvSpPr>
            <a:spLocks noGrp="1" noChangeArrowheads="1"/>
          </p:cNvSpPr>
          <p:nvPr>
            <p:ph type="body" idx="1"/>
          </p:nvPr>
        </p:nvSpPr>
        <p:spPr/>
        <p:txBody>
          <a:bodyPr/>
          <a:lstStyle/>
          <a:p>
            <a:pPr algn="ctr">
              <a:buFont typeface="Wingdings" pitchFamily="2" charset="2"/>
              <a:buNone/>
            </a:pPr>
            <a:r>
              <a:rPr lang="en-US" b="1">
                <a:solidFill>
                  <a:srgbClr val="333399"/>
                </a:solidFill>
              </a:rPr>
              <a:t> BASIC TERMS</a:t>
            </a:r>
          </a:p>
          <a:p>
            <a:endParaRPr lang="en-US" b="1">
              <a:solidFill>
                <a:srgbClr val="333399"/>
              </a:solidFill>
            </a:endParaRPr>
          </a:p>
          <a:p>
            <a:pPr>
              <a:buFont typeface="Wingdings" pitchFamily="2" charset="2"/>
              <a:buNone/>
            </a:pPr>
            <a:r>
              <a:rPr lang="en-US"/>
              <a:t>1. Hard Skills</a:t>
            </a:r>
          </a:p>
          <a:p>
            <a:pPr>
              <a:buFont typeface="Wingdings" pitchFamily="2" charset="2"/>
              <a:buNone/>
            </a:pPr>
            <a:r>
              <a:rPr lang="en-US"/>
              <a:t>2. Soft Skills</a:t>
            </a:r>
            <a:endParaRPr lang="el-G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5"/>
          <p:cNvSpPr>
            <a:spLocks noGrp="1" noChangeArrowheads="1"/>
          </p:cNvSpPr>
          <p:nvPr>
            <p:ph type="ftr" sz="quarter" idx="11"/>
          </p:nvPr>
        </p:nvSpPr>
        <p:spPr>
          <a:noFill/>
        </p:spPr>
        <p:txBody>
          <a:bodyPr/>
          <a:lstStyle/>
          <a:p>
            <a:r>
              <a:rPr lang="el-GR"/>
              <a:t>Kotti Paraskevi (Evi), TEI of CRETE</a:t>
            </a:r>
          </a:p>
        </p:txBody>
      </p:sp>
      <p:sp>
        <p:nvSpPr>
          <p:cNvPr id="24578" name="Rectangle 6"/>
          <p:cNvSpPr>
            <a:spLocks noGrp="1" noChangeArrowheads="1"/>
          </p:cNvSpPr>
          <p:nvPr>
            <p:ph type="sldNum" sz="quarter" idx="12"/>
          </p:nvPr>
        </p:nvSpPr>
        <p:spPr>
          <a:noFill/>
        </p:spPr>
        <p:txBody>
          <a:bodyPr/>
          <a:lstStyle/>
          <a:p>
            <a:fld id="{D9361A90-85AB-4522-86CA-A7766AB11EA5}" type="slidenum">
              <a:rPr lang="el-GR" smtClean="0"/>
              <a:pPr/>
              <a:t>9</a:t>
            </a:fld>
            <a:endParaRPr lang="el-GR"/>
          </a:p>
        </p:txBody>
      </p:sp>
      <p:sp>
        <p:nvSpPr>
          <p:cNvPr id="24579" name="Τίτλος 1"/>
          <p:cNvSpPr>
            <a:spLocks noGrp="1"/>
          </p:cNvSpPr>
          <p:nvPr>
            <p:ph type="title" idx="4294967295"/>
          </p:nvPr>
        </p:nvSpPr>
        <p:spPr/>
        <p:txBody>
          <a:bodyPr anchor="ctr"/>
          <a:lstStyle/>
          <a:p>
            <a:pPr algn="ctr" eaLnBrk="1" hangingPunct="1"/>
            <a:r>
              <a:rPr lang="en-US">
                <a:solidFill>
                  <a:srgbClr val="333399"/>
                </a:solidFill>
              </a:rPr>
              <a:t>HARD SKILLS: JOB RELATED</a:t>
            </a:r>
          </a:p>
        </p:txBody>
      </p:sp>
      <p:sp>
        <p:nvSpPr>
          <p:cNvPr id="24580" name="Θέση περιεχομένου 2"/>
          <p:cNvSpPr>
            <a:spLocks noGrp="1"/>
          </p:cNvSpPr>
          <p:nvPr>
            <p:ph type="body" sz="half" idx="4294967295"/>
          </p:nvPr>
        </p:nvSpPr>
        <p:spPr>
          <a:xfrm>
            <a:off x="1016000" y="1905000"/>
            <a:ext cx="5054600" cy="4038600"/>
          </a:xfrm>
        </p:spPr>
        <p:txBody>
          <a:bodyPr/>
          <a:lstStyle/>
          <a:p>
            <a:pPr eaLnBrk="1" hangingPunct="1">
              <a:buFontTx/>
              <a:buChar char="o"/>
            </a:pPr>
            <a:r>
              <a:rPr lang="en-US" sz="3200" i="1"/>
              <a:t>- Often </a:t>
            </a:r>
            <a:r>
              <a:rPr lang="en-US" sz="3200" b="1" i="1"/>
              <a:t>listed</a:t>
            </a:r>
            <a:r>
              <a:rPr lang="en-US" sz="3200" i="1"/>
              <a:t> in the CV /   </a:t>
            </a:r>
          </a:p>
          <a:p>
            <a:pPr eaLnBrk="1" hangingPunct="1">
              <a:buFontTx/>
              <a:buChar char="o"/>
            </a:pPr>
            <a:r>
              <a:rPr lang="en-US" sz="3200" i="1"/>
              <a:t>  Cover letter</a:t>
            </a:r>
          </a:p>
          <a:p>
            <a:pPr eaLnBrk="1" hangingPunct="1"/>
            <a:r>
              <a:rPr lang="en-US" sz="3200" i="1"/>
              <a:t>- Easy to </a:t>
            </a:r>
            <a:r>
              <a:rPr lang="en-GB" sz="3200" b="1" i="1"/>
              <a:t>recognise</a:t>
            </a:r>
            <a:r>
              <a:rPr lang="en-US" sz="3200" i="1"/>
              <a:t> and </a:t>
            </a:r>
          </a:p>
          <a:p>
            <a:pPr eaLnBrk="1" hangingPunct="1"/>
            <a:r>
              <a:rPr lang="en-US" sz="3200" i="1"/>
              <a:t>  evaluate.</a:t>
            </a:r>
            <a:r>
              <a:rPr lang="en-US" sz="3200"/>
              <a:t> </a:t>
            </a:r>
          </a:p>
          <a:p>
            <a:pPr eaLnBrk="1" hangingPunct="1">
              <a:buFont typeface="Wingdings" pitchFamily="2" charset="2"/>
              <a:buNone/>
            </a:pPr>
            <a:r>
              <a:rPr lang="en-US" sz="2700"/>
              <a:t>                 </a:t>
            </a:r>
          </a:p>
          <a:p>
            <a:pPr eaLnBrk="1" hangingPunct="1">
              <a:buFont typeface="Wingdings" pitchFamily="2" charset="2"/>
              <a:buNone/>
            </a:pPr>
            <a:r>
              <a:rPr lang="en-US" sz="2700"/>
              <a:t>                          </a:t>
            </a:r>
          </a:p>
        </p:txBody>
      </p:sp>
      <p:sp>
        <p:nvSpPr>
          <p:cNvPr id="24581" name="Rectangle 4"/>
          <p:cNvSpPr>
            <a:spLocks noGrp="1" noChangeArrowheads="1"/>
          </p:cNvSpPr>
          <p:nvPr>
            <p:ph type="body" sz="half" idx="4294967295"/>
          </p:nvPr>
        </p:nvSpPr>
        <p:spPr>
          <a:xfrm>
            <a:off x="6223000" y="1905000"/>
            <a:ext cx="5054600" cy="4038600"/>
          </a:xfrm>
        </p:spPr>
        <p:txBody>
          <a:bodyPr/>
          <a:lstStyle/>
          <a:p>
            <a:pPr eaLnBrk="1" hangingPunct="1">
              <a:buFont typeface="Wingdings" pitchFamily="2" charset="2"/>
              <a:buNone/>
            </a:pPr>
            <a:r>
              <a:rPr lang="en-US" sz="2800" b="1">
                <a:solidFill>
                  <a:srgbClr val="333399"/>
                </a:solidFill>
              </a:rPr>
              <a:t>    </a:t>
            </a:r>
            <a:r>
              <a:rPr lang="en-US" sz="2800" b="1" u="sng">
                <a:solidFill>
                  <a:srgbClr val="333399"/>
                </a:solidFill>
              </a:rPr>
              <a:t>Three Basic Hard Skills</a:t>
            </a:r>
          </a:p>
          <a:p>
            <a:pPr eaLnBrk="1" hangingPunct="1"/>
            <a:r>
              <a:rPr lang="en-US" sz="2800"/>
              <a:t>√ </a:t>
            </a:r>
            <a:r>
              <a:rPr lang="en-US" sz="2800" b="1"/>
              <a:t>English</a:t>
            </a:r>
            <a:r>
              <a:rPr lang="en-US" sz="2800"/>
              <a:t> (or other foreign </a:t>
            </a:r>
          </a:p>
          <a:p>
            <a:pPr eaLnBrk="1" hangingPunct="1"/>
            <a:r>
              <a:rPr lang="en-US" sz="2800"/>
              <a:t>   languages);</a:t>
            </a:r>
          </a:p>
          <a:p>
            <a:pPr eaLnBrk="1" hangingPunct="1"/>
            <a:r>
              <a:rPr lang="en-US" sz="2800"/>
              <a:t>√ </a:t>
            </a:r>
            <a:r>
              <a:rPr lang="en-US" sz="2800" b="1"/>
              <a:t>Computer</a:t>
            </a:r>
            <a:r>
              <a:rPr lang="en-US" sz="2800"/>
              <a:t> literacy</a:t>
            </a:r>
          </a:p>
          <a:p>
            <a:pPr eaLnBrk="1" hangingPunct="1"/>
            <a:r>
              <a:rPr lang="en-US" sz="2800"/>
              <a:t>√ Skills </a:t>
            </a:r>
            <a:r>
              <a:rPr lang="en-US" sz="2800" b="1"/>
              <a:t>specific</a:t>
            </a:r>
            <a:r>
              <a:rPr lang="en-US" sz="2800"/>
              <a:t> to the job </a:t>
            </a:r>
          </a:p>
          <a:p>
            <a:pPr eaLnBrk="1" hangingPunct="1"/>
            <a:r>
              <a:rPr lang="en-US" sz="2800"/>
              <a:t>    position</a:t>
            </a:r>
            <a:endParaRPr lang="el-GR" sz="28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5"/>
          <p:cNvSpPr>
            <a:spLocks noGrp="1" noChangeArrowheads="1"/>
          </p:cNvSpPr>
          <p:nvPr>
            <p:ph type="ftr" sz="quarter" idx="11"/>
          </p:nvPr>
        </p:nvSpPr>
        <p:spPr>
          <a:noFill/>
        </p:spPr>
        <p:txBody>
          <a:bodyPr/>
          <a:lstStyle/>
          <a:p>
            <a:r>
              <a:rPr lang="el-GR"/>
              <a:t>Kotti Paraskevi (Evi), TEI of CRETE</a:t>
            </a:r>
          </a:p>
        </p:txBody>
      </p:sp>
      <p:sp>
        <p:nvSpPr>
          <p:cNvPr id="25602" name="Rectangle 6"/>
          <p:cNvSpPr>
            <a:spLocks noGrp="1" noChangeArrowheads="1"/>
          </p:cNvSpPr>
          <p:nvPr>
            <p:ph type="sldNum" sz="quarter" idx="12"/>
          </p:nvPr>
        </p:nvSpPr>
        <p:spPr>
          <a:noFill/>
        </p:spPr>
        <p:txBody>
          <a:bodyPr/>
          <a:lstStyle/>
          <a:p>
            <a:fld id="{2D3BCDC7-6C5E-40A7-83C9-96ABD190DDCE}" type="slidenum">
              <a:rPr lang="el-GR" smtClean="0"/>
              <a:pPr/>
              <a:t>10</a:t>
            </a:fld>
            <a:endParaRPr lang="el-GR"/>
          </a:p>
        </p:txBody>
      </p:sp>
      <p:sp>
        <p:nvSpPr>
          <p:cNvPr id="25603" name="Τίτλος 1"/>
          <p:cNvSpPr>
            <a:spLocks noGrp="1"/>
          </p:cNvSpPr>
          <p:nvPr>
            <p:ph type="title" idx="4294967295"/>
          </p:nvPr>
        </p:nvSpPr>
        <p:spPr/>
        <p:txBody>
          <a:bodyPr anchor="ctr"/>
          <a:lstStyle/>
          <a:p>
            <a:pPr algn="ctr" eaLnBrk="1" hangingPunct="1"/>
            <a:r>
              <a:rPr lang="en-US">
                <a:solidFill>
                  <a:srgbClr val="333399"/>
                </a:solidFill>
              </a:rPr>
              <a:t>SOFT SKILLS : ATTITUDE</a:t>
            </a:r>
          </a:p>
        </p:txBody>
      </p:sp>
      <p:sp>
        <p:nvSpPr>
          <p:cNvPr id="25604" name="Θέση περιεχομένου 2"/>
          <p:cNvSpPr>
            <a:spLocks noGrp="1"/>
          </p:cNvSpPr>
          <p:nvPr>
            <p:ph type="body" sz="half" idx="4294967295"/>
          </p:nvPr>
        </p:nvSpPr>
        <p:spPr>
          <a:xfrm>
            <a:off x="1016000" y="1905000"/>
            <a:ext cx="5054600" cy="4038600"/>
          </a:xfrm>
        </p:spPr>
        <p:txBody>
          <a:bodyPr/>
          <a:lstStyle/>
          <a:p>
            <a:pPr eaLnBrk="1" hangingPunct="1">
              <a:lnSpc>
                <a:spcPct val="90000"/>
              </a:lnSpc>
            </a:pPr>
            <a:r>
              <a:rPr lang="en-US" sz="2900" b="1"/>
              <a:t>They show if the employee:</a:t>
            </a:r>
            <a:r>
              <a:rPr lang="en-US" sz="2900"/>
              <a:t> </a:t>
            </a:r>
          </a:p>
          <a:p>
            <a:pPr eaLnBrk="1" hangingPunct="1">
              <a:lnSpc>
                <a:spcPct val="90000"/>
              </a:lnSpc>
            </a:pPr>
            <a:r>
              <a:rPr lang="en-US" sz="2900"/>
              <a:t>1. can </a:t>
            </a:r>
            <a:r>
              <a:rPr lang="en-US" sz="2900" b="1"/>
              <a:t>adapt</a:t>
            </a:r>
            <a:r>
              <a:rPr lang="en-US" sz="2900"/>
              <a:t> to the working environment;</a:t>
            </a:r>
          </a:p>
          <a:p>
            <a:pPr eaLnBrk="1" hangingPunct="1">
              <a:lnSpc>
                <a:spcPct val="90000"/>
              </a:lnSpc>
              <a:buFontTx/>
              <a:buChar char="-"/>
            </a:pPr>
            <a:r>
              <a:rPr lang="en-US" sz="2900"/>
              <a:t>2. will be able to </a:t>
            </a:r>
            <a:r>
              <a:rPr lang="en-US" sz="2900" b="1"/>
              <a:t>listen</a:t>
            </a:r>
            <a:r>
              <a:rPr lang="en-US" sz="2900"/>
              <a:t> to a customer, and provide them with helpful and polite service.</a:t>
            </a:r>
          </a:p>
          <a:p>
            <a:pPr eaLnBrk="1" hangingPunct="1">
              <a:lnSpc>
                <a:spcPct val="90000"/>
              </a:lnSpc>
              <a:buFont typeface="Wingdings" pitchFamily="2" charset="2"/>
              <a:buNone/>
            </a:pPr>
            <a:r>
              <a:rPr lang="en-US" sz="2300"/>
              <a:t>   </a:t>
            </a:r>
          </a:p>
        </p:txBody>
      </p:sp>
      <p:sp>
        <p:nvSpPr>
          <p:cNvPr id="25605" name="Rectangle 4"/>
          <p:cNvSpPr>
            <a:spLocks noGrp="1" noChangeArrowheads="1"/>
          </p:cNvSpPr>
          <p:nvPr>
            <p:ph type="body" sz="half" idx="4294967295"/>
          </p:nvPr>
        </p:nvSpPr>
        <p:spPr>
          <a:xfrm>
            <a:off x="6223000" y="1905000"/>
            <a:ext cx="5054600" cy="4038600"/>
          </a:xfrm>
        </p:spPr>
        <p:txBody>
          <a:bodyPr/>
          <a:lstStyle/>
          <a:p>
            <a:pPr eaLnBrk="1" hangingPunct="1">
              <a:lnSpc>
                <a:spcPct val="90000"/>
              </a:lnSpc>
              <a:buFont typeface="Wingdings" pitchFamily="2" charset="2"/>
              <a:buNone/>
            </a:pPr>
            <a:r>
              <a:rPr lang="en-US" sz="3200" b="1"/>
              <a:t>Note</a:t>
            </a:r>
            <a:r>
              <a:rPr lang="en-US" sz="3200"/>
              <a:t>:</a:t>
            </a:r>
          </a:p>
          <a:p>
            <a:pPr eaLnBrk="1" hangingPunct="1">
              <a:lnSpc>
                <a:spcPct val="90000"/>
              </a:lnSpc>
            </a:pPr>
            <a:r>
              <a:rPr lang="en-US" sz="2900"/>
              <a:t>- </a:t>
            </a:r>
            <a:r>
              <a:rPr lang="en-US" sz="2900" b="1"/>
              <a:t>Which</a:t>
            </a:r>
            <a:r>
              <a:rPr lang="en-US" sz="2900"/>
              <a:t> soft skills are needed for the job?</a:t>
            </a:r>
          </a:p>
          <a:p>
            <a:pPr eaLnBrk="1" hangingPunct="1">
              <a:lnSpc>
                <a:spcPct val="90000"/>
              </a:lnSpc>
            </a:pPr>
            <a:r>
              <a:rPr lang="en-US" sz="2900"/>
              <a:t>- Based on the job position, some soft skills are </a:t>
            </a:r>
            <a:r>
              <a:rPr lang="en-US" sz="2900" b="1"/>
              <a:t>more</a:t>
            </a:r>
            <a:r>
              <a:rPr lang="en-US" sz="2900"/>
              <a:t> </a:t>
            </a:r>
            <a:r>
              <a:rPr lang="en-US" sz="2900" b="1"/>
              <a:t>important</a:t>
            </a:r>
            <a:r>
              <a:rPr lang="en-US" sz="2900"/>
              <a:t> than others. </a:t>
            </a:r>
          </a:p>
          <a:p>
            <a:pPr eaLnBrk="1" hangingPunct="1">
              <a:lnSpc>
                <a:spcPct val="90000"/>
              </a:lnSpc>
            </a:pPr>
            <a:r>
              <a:rPr lang="en-US" sz="2900"/>
              <a:t>-They are more </a:t>
            </a:r>
            <a:r>
              <a:rPr lang="en-US" sz="2900" b="1"/>
              <a:t>difficult</a:t>
            </a:r>
            <a:r>
              <a:rPr lang="en-US" sz="2900"/>
              <a:t> </a:t>
            </a:r>
            <a:r>
              <a:rPr lang="en-US" sz="2900" b="1"/>
              <a:t>to </a:t>
            </a:r>
            <a:r>
              <a:rPr lang="en-GB" sz="2900" b="1"/>
              <a:t>recognise</a:t>
            </a:r>
            <a:r>
              <a:rPr lang="en-US" sz="2900"/>
              <a:t> and assess.</a:t>
            </a:r>
            <a:r>
              <a:rPr lang="en-US" sz="3200"/>
              <a:t> </a:t>
            </a:r>
          </a:p>
          <a:p>
            <a:pPr>
              <a:lnSpc>
                <a:spcPct val="90000"/>
              </a:lnSpc>
            </a:pPr>
            <a:endParaRPr lang="el-GR" sz="32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5"/>
          <p:cNvSpPr>
            <a:spLocks noGrp="1" noChangeArrowheads="1"/>
          </p:cNvSpPr>
          <p:nvPr>
            <p:ph type="ftr" sz="quarter" idx="11"/>
          </p:nvPr>
        </p:nvSpPr>
        <p:spPr>
          <a:noFill/>
        </p:spPr>
        <p:txBody>
          <a:bodyPr/>
          <a:lstStyle/>
          <a:p>
            <a:r>
              <a:rPr lang="el-GR"/>
              <a:t>Kotti Paraskevi (Evi), TEI of CRETE</a:t>
            </a:r>
          </a:p>
        </p:txBody>
      </p:sp>
      <p:sp>
        <p:nvSpPr>
          <p:cNvPr id="26626" name="Rectangle 6"/>
          <p:cNvSpPr>
            <a:spLocks noGrp="1" noChangeArrowheads="1"/>
          </p:cNvSpPr>
          <p:nvPr>
            <p:ph type="sldNum" sz="quarter" idx="12"/>
          </p:nvPr>
        </p:nvSpPr>
        <p:spPr>
          <a:noFill/>
        </p:spPr>
        <p:txBody>
          <a:bodyPr/>
          <a:lstStyle/>
          <a:p>
            <a:fld id="{B4DAB1BD-95A3-4B27-B7C7-FF8B931E9CDB}" type="slidenum">
              <a:rPr lang="el-GR" smtClean="0"/>
              <a:pPr/>
              <a:t>11</a:t>
            </a:fld>
            <a:endParaRPr lang="el-GR"/>
          </a:p>
        </p:txBody>
      </p:sp>
      <p:sp>
        <p:nvSpPr>
          <p:cNvPr id="26627" name="Τίτλος 1"/>
          <p:cNvSpPr>
            <a:spLocks noGrp="1"/>
          </p:cNvSpPr>
          <p:nvPr>
            <p:ph type="title" idx="4294967295"/>
          </p:nvPr>
        </p:nvSpPr>
        <p:spPr>
          <a:xfrm>
            <a:off x="1016000" y="519113"/>
            <a:ext cx="10261600" cy="1143000"/>
          </a:xfrm>
        </p:spPr>
        <p:txBody>
          <a:bodyPr anchor="ctr"/>
          <a:lstStyle/>
          <a:p>
            <a:pPr algn="ctr" eaLnBrk="1" hangingPunct="1"/>
            <a:r>
              <a:rPr lang="en-US">
                <a:solidFill>
                  <a:srgbClr val="333399"/>
                </a:solidFill>
              </a:rPr>
              <a:t>SOFT SKILLS : ATTITUDE</a:t>
            </a:r>
          </a:p>
        </p:txBody>
      </p:sp>
      <p:sp>
        <p:nvSpPr>
          <p:cNvPr id="26628" name="Θέση περιεχομένου 2"/>
          <p:cNvSpPr>
            <a:spLocks noGrp="1"/>
          </p:cNvSpPr>
          <p:nvPr>
            <p:ph type="body" sz="half" idx="4294967295"/>
          </p:nvPr>
        </p:nvSpPr>
        <p:spPr>
          <a:xfrm>
            <a:off x="1016000" y="1905000"/>
            <a:ext cx="5054600" cy="4038600"/>
          </a:xfrm>
        </p:spPr>
        <p:txBody>
          <a:bodyPr/>
          <a:lstStyle/>
          <a:p>
            <a:pPr eaLnBrk="1" hangingPunct="1"/>
            <a:r>
              <a:rPr lang="en-US" sz="3200"/>
              <a:t>1. Communication skills</a:t>
            </a:r>
          </a:p>
          <a:p>
            <a:pPr eaLnBrk="1" hangingPunct="1"/>
            <a:r>
              <a:rPr lang="en-US" sz="3200"/>
              <a:t>2. Teamwork</a:t>
            </a:r>
          </a:p>
          <a:p>
            <a:pPr eaLnBrk="1" hangingPunct="1"/>
            <a:r>
              <a:rPr lang="en-US" sz="3200"/>
              <a:t>3. Time management </a:t>
            </a:r>
          </a:p>
          <a:p>
            <a:pPr eaLnBrk="1" hangingPunct="1"/>
            <a:r>
              <a:rPr lang="en-US" sz="3200"/>
              <a:t>4. Active listening &amp;  </a:t>
            </a:r>
          </a:p>
          <a:p>
            <a:pPr eaLnBrk="1" hangingPunct="1"/>
            <a:r>
              <a:rPr lang="en-US" sz="3200"/>
              <a:t>    Problem-solving</a:t>
            </a:r>
          </a:p>
        </p:txBody>
      </p:sp>
      <p:sp>
        <p:nvSpPr>
          <p:cNvPr id="26629" name="Rectangle 4"/>
          <p:cNvSpPr>
            <a:spLocks noGrp="1" noChangeArrowheads="1"/>
          </p:cNvSpPr>
          <p:nvPr>
            <p:ph type="body" sz="half" idx="4294967295"/>
          </p:nvPr>
        </p:nvSpPr>
        <p:spPr>
          <a:xfrm>
            <a:off x="6223000" y="1905000"/>
            <a:ext cx="5054600" cy="4038600"/>
          </a:xfrm>
        </p:spPr>
        <p:txBody>
          <a:bodyPr/>
          <a:lstStyle/>
          <a:p>
            <a:pPr eaLnBrk="1" hangingPunct="1"/>
            <a:r>
              <a:rPr lang="en-US" sz="3200"/>
              <a:t>5. Creative thinking &amp; </a:t>
            </a:r>
          </a:p>
          <a:p>
            <a:pPr eaLnBrk="1" hangingPunct="1"/>
            <a:r>
              <a:rPr lang="en-US" sz="3200"/>
              <a:t>    Critical thinking</a:t>
            </a:r>
          </a:p>
          <a:p>
            <a:pPr eaLnBrk="1" hangingPunct="1"/>
            <a:r>
              <a:rPr lang="en-US" sz="3200"/>
              <a:t>6. Work ethic</a:t>
            </a:r>
          </a:p>
          <a:p>
            <a:pPr eaLnBrk="1" hangingPunct="1"/>
            <a:r>
              <a:rPr lang="en-US" sz="3200"/>
              <a:t>7. Positivity</a:t>
            </a:r>
          </a:p>
          <a:p>
            <a:pPr eaLnBrk="1" hangingPunct="1"/>
            <a:r>
              <a:rPr lang="en-US" sz="3200"/>
              <a:t>8. Motivation</a:t>
            </a:r>
          </a:p>
          <a:p>
            <a:endParaRPr lang="el-GR" sz="32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5"/>
          <p:cNvSpPr>
            <a:spLocks noGrp="1" noChangeArrowheads="1"/>
          </p:cNvSpPr>
          <p:nvPr>
            <p:ph type="ftr" sz="quarter" idx="11"/>
          </p:nvPr>
        </p:nvSpPr>
        <p:spPr>
          <a:noFill/>
        </p:spPr>
        <p:txBody>
          <a:bodyPr/>
          <a:lstStyle/>
          <a:p>
            <a:r>
              <a:rPr lang="el-GR"/>
              <a:t>Kotti Paraskevi (Evi), TEI of CRETE</a:t>
            </a:r>
          </a:p>
        </p:txBody>
      </p:sp>
      <p:sp>
        <p:nvSpPr>
          <p:cNvPr id="27650" name="Rectangle 6"/>
          <p:cNvSpPr>
            <a:spLocks noGrp="1" noChangeArrowheads="1"/>
          </p:cNvSpPr>
          <p:nvPr>
            <p:ph type="sldNum" sz="quarter" idx="12"/>
          </p:nvPr>
        </p:nvSpPr>
        <p:spPr>
          <a:noFill/>
        </p:spPr>
        <p:txBody>
          <a:bodyPr/>
          <a:lstStyle/>
          <a:p>
            <a:fld id="{DFC8145F-7E4B-4D5D-879D-887D45FF2C55}" type="slidenum">
              <a:rPr lang="el-GR" smtClean="0"/>
              <a:pPr/>
              <a:t>12</a:t>
            </a:fld>
            <a:endParaRPr lang="el-GR"/>
          </a:p>
        </p:txBody>
      </p:sp>
      <p:sp>
        <p:nvSpPr>
          <p:cNvPr id="27651" name="Τίτλος 1"/>
          <p:cNvSpPr>
            <a:spLocks noGrp="1"/>
          </p:cNvSpPr>
          <p:nvPr>
            <p:ph type="title" idx="4294967295"/>
          </p:nvPr>
        </p:nvSpPr>
        <p:spPr/>
        <p:txBody>
          <a:bodyPr anchor="ctr"/>
          <a:lstStyle/>
          <a:p>
            <a:pPr eaLnBrk="1" hangingPunct="1"/>
            <a:endParaRPr lang="el-GR"/>
          </a:p>
        </p:txBody>
      </p:sp>
      <p:sp>
        <p:nvSpPr>
          <p:cNvPr id="27652" name="Θέση περιεχομένου 2"/>
          <p:cNvSpPr>
            <a:spLocks noGrp="1"/>
          </p:cNvSpPr>
          <p:nvPr>
            <p:ph idx="4294967295"/>
          </p:nvPr>
        </p:nvSpPr>
        <p:spPr>
          <a:xfrm>
            <a:off x="273050" y="1905000"/>
            <a:ext cx="11647488" cy="4038600"/>
          </a:xfrm>
        </p:spPr>
        <p:txBody>
          <a:bodyPr/>
          <a:lstStyle/>
          <a:p>
            <a:pPr marL="0" indent="0" eaLnBrk="1" hangingPunct="1">
              <a:spcBef>
                <a:spcPct val="0"/>
              </a:spcBef>
              <a:buClrTx/>
              <a:buSzTx/>
              <a:buFontTx/>
              <a:buNone/>
            </a:pPr>
            <a:r>
              <a:rPr lang="en-US" sz="4900" b="1">
                <a:solidFill>
                  <a:srgbClr val="333399"/>
                </a:solidFill>
              </a:rPr>
              <a:t>      </a:t>
            </a:r>
          </a:p>
          <a:p>
            <a:pPr marL="0" indent="0" eaLnBrk="1" hangingPunct="1">
              <a:spcBef>
                <a:spcPct val="0"/>
              </a:spcBef>
              <a:buClrTx/>
              <a:buSzTx/>
              <a:buFontTx/>
              <a:buNone/>
            </a:pPr>
            <a:r>
              <a:rPr lang="en-US" sz="4900" b="1">
                <a:solidFill>
                  <a:srgbClr val="333399"/>
                </a:solidFill>
              </a:rPr>
              <a:t>      STEP 2 -</a:t>
            </a:r>
            <a:r>
              <a:rPr lang="en-US" sz="4900">
                <a:solidFill>
                  <a:srgbClr val="333399"/>
                </a:solidFill>
              </a:rPr>
              <a:t> DAY OF THE INTERVIEW</a:t>
            </a:r>
            <a:endParaRPr lang="en-US" sz="49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5"/>
          <p:cNvSpPr>
            <a:spLocks noGrp="1" noChangeArrowheads="1"/>
          </p:cNvSpPr>
          <p:nvPr>
            <p:ph type="ftr" sz="quarter" idx="11"/>
          </p:nvPr>
        </p:nvSpPr>
        <p:spPr>
          <a:noFill/>
        </p:spPr>
        <p:txBody>
          <a:bodyPr/>
          <a:lstStyle/>
          <a:p>
            <a:r>
              <a:rPr lang="el-GR"/>
              <a:t>Kotti Paraskevi (Evi), TEI of CRETE</a:t>
            </a:r>
          </a:p>
        </p:txBody>
      </p:sp>
      <p:sp>
        <p:nvSpPr>
          <p:cNvPr id="28674" name="Rectangle 6"/>
          <p:cNvSpPr>
            <a:spLocks noGrp="1" noChangeArrowheads="1"/>
          </p:cNvSpPr>
          <p:nvPr>
            <p:ph type="sldNum" sz="quarter" idx="12"/>
          </p:nvPr>
        </p:nvSpPr>
        <p:spPr>
          <a:noFill/>
        </p:spPr>
        <p:txBody>
          <a:bodyPr/>
          <a:lstStyle/>
          <a:p>
            <a:fld id="{B2E69903-DB42-47E3-9DFA-490E7FBD7A12}" type="slidenum">
              <a:rPr lang="el-GR" smtClean="0"/>
              <a:pPr/>
              <a:t>13</a:t>
            </a:fld>
            <a:endParaRPr lang="el-GR"/>
          </a:p>
        </p:txBody>
      </p:sp>
      <p:sp>
        <p:nvSpPr>
          <p:cNvPr id="28675" name="Rectangle 2"/>
          <p:cNvSpPr>
            <a:spLocks noGrp="1" noChangeArrowheads="1"/>
          </p:cNvSpPr>
          <p:nvPr>
            <p:ph type="title"/>
          </p:nvPr>
        </p:nvSpPr>
        <p:spPr/>
        <p:txBody>
          <a:bodyPr/>
          <a:lstStyle/>
          <a:p>
            <a:endParaRPr lang="el-GR"/>
          </a:p>
        </p:txBody>
      </p:sp>
      <p:sp>
        <p:nvSpPr>
          <p:cNvPr id="28676" name="Rectangle 3"/>
          <p:cNvSpPr>
            <a:spLocks noGrp="1" noChangeArrowheads="1"/>
          </p:cNvSpPr>
          <p:nvPr>
            <p:ph type="body" idx="1"/>
          </p:nvPr>
        </p:nvSpPr>
        <p:spPr/>
        <p:txBody>
          <a:bodyPr/>
          <a:lstStyle/>
          <a:p>
            <a:endParaRPr lang="el-GR"/>
          </a:p>
        </p:txBody>
      </p:sp>
      <p:pic>
        <p:nvPicPr>
          <p:cNvPr id="28677" name="Picture 5" descr="Αποτέλεσμα εικόνας για preparing for an interview images"/>
          <p:cNvPicPr>
            <a:picLocks noChangeAspect="1" noChangeArrowheads="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5"/>
          <p:cNvSpPr>
            <a:spLocks noGrp="1" noChangeArrowheads="1"/>
          </p:cNvSpPr>
          <p:nvPr>
            <p:ph type="ftr" sz="quarter" idx="11"/>
          </p:nvPr>
        </p:nvSpPr>
        <p:spPr>
          <a:noFill/>
        </p:spPr>
        <p:txBody>
          <a:bodyPr/>
          <a:lstStyle/>
          <a:p>
            <a:r>
              <a:rPr lang="el-GR"/>
              <a:t>Kotti Paraskevi (Evi), TEI of CRETE</a:t>
            </a:r>
          </a:p>
        </p:txBody>
      </p:sp>
      <p:sp>
        <p:nvSpPr>
          <p:cNvPr id="29698" name="Rectangle 6"/>
          <p:cNvSpPr>
            <a:spLocks noGrp="1" noChangeArrowheads="1"/>
          </p:cNvSpPr>
          <p:nvPr>
            <p:ph type="sldNum" sz="quarter" idx="12"/>
          </p:nvPr>
        </p:nvSpPr>
        <p:spPr>
          <a:noFill/>
        </p:spPr>
        <p:txBody>
          <a:bodyPr/>
          <a:lstStyle/>
          <a:p>
            <a:fld id="{9964D58F-6328-4C0C-AB48-887EB9070675}" type="slidenum">
              <a:rPr lang="el-GR" smtClean="0"/>
              <a:pPr/>
              <a:t>14</a:t>
            </a:fld>
            <a:endParaRPr lang="el-GR"/>
          </a:p>
        </p:txBody>
      </p:sp>
      <p:sp>
        <p:nvSpPr>
          <p:cNvPr id="29699" name="Τίτλος 1"/>
          <p:cNvSpPr>
            <a:spLocks noGrp="1"/>
          </p:cNvSpPr>
          <p:nvPr>
            <p:ph type="title" idx="4294967295"/>
          </p:nvPr>
        </p:nvSpPr>
        <p:spPr/>
        <p:txBody>
          <a:bodyPr anchor="ctr"/>
          <a:lstStyle/>
          <a:p>
            <a:pPr eaLnBrk="1" hangingPunct="1"/>
            <a:r>
              <a:rPr lang="en-US">
                <a:solidFill>
                  <a:srgbClr val="333399"/>
                </a:solidFill>
              </a:rPr>
              <a:t>STEP 2a – What to TAKE or DO</a:t>
            </a:r>
            <a:endParaRPr lang="en-US"/>
          </a:p>
        </p:txBody>
      </p:sp>
      <p:sp>
        <p:nvSpPr>
          <p:cNvPr id="29700" name="Θέση περιεχομένου 2"/>
          <p:cNvSpPr>
            <a:spLocks noGrp="1"/>
          </p:cNvSpPr>
          <p:nvPr>
            <p:ph type="body" sz="half" idx="4294967295"/>
          </p:nvPr>
        </p:nvSpPr>
        <p:spPr>
          <a:xfrm>
            <a:off x="1016000" y="1905000"/>
            <a:ext cx="5054600" cy="4038600"/>
          </a:xfrm>
        </p:spPr>
        <p:txBody>
          <a:bodyPr/>
          <a:lstStyle/>
          <a:p>
            <a:pPr algn="ctr" eaLnBrk="1" hangingPunct="1">
              <a:lnSpc>
                <a:spcPct val="80000"/>
              </a:lnSpc>
            </a:pPr>
            <a:r>
              <a:rPr lang="en-US" sz="2700" b="1" u="sng"/>
              <a:t>DO:</a:t>
            </a:r>
          </a:p>
          <a:p>
            <a:pPr eaLnBrk="1" hangingPunct="1">
              <a:lnSpc>
                <a:spcPct val="80000"/>
              </a:lnSpc>
            </a:pPr>
            <a:endParaRPr lang="en-US" sz="3200"/>
          </a:p>
          <a:p>
            <a:pPr eaLnBrk="1" hangingPunct="1">
              <a:lnSpc>
                <a:spcPct val="80000"/>
              </a:lnSpc>
            </a:pPr>
            <a:r>
              <a:rPr lang="en-US" sz="3200"/>
              <a:t>√ </a:t>
            </a:r>
            <a:r>
              <a:rPr lang="en-US" sz="3200" b="1"/>
              <a:t>Dress</a:t>
            </a:r>
            <a:r>
              <a:rPr lang="en-US" sz="3200"/>
              <a:t> for success</a:t>
            </a:r>
          </a:p>
          <a:p>
            <a:pPr eaLnBrk="1" hangingPunct="1">
              <a:lnSpc>
                <a:spcPct val="80000"/>
              </a:lnSpc>
            </a:pPr>
            <a:r>
              <a:rPr lang="en-US" sz="3200"/>
              <a:t>√ </a:t>
            </a:r>
            <a:r>
              <a:rPr lang="en-US" sz="3200" b="1"/>
              <a:t>Eat</a:t>
            </a:r>
            <a:r>
              <a:rPr lang="en-US" sz="3200"/>
              <a:t> something</a:t>
            </a:r>
          </a:p>
          <a:p>
            <a:pPr eaLnBrk="1" hangingPunct="1">
              <a:lnSpc>
                <a:spcPct val="80000"/>
              </a:lnSpc>
            </a:pPr>
            <a:r>
              <a:rPr lang="en-US" sz="3200"/>
              <a:t>√ Arrive </a:t>
            </a:r>
            <a:r>
              <a:rPr lang="en-US" sz="3200" b="1"/>
              <a:t>early</a:t>
            </a:r>
          </a:p>
          <a:p>
            <a:pPr eaLnBrk="1" hangingPunct="1">
              <a:lnSpc>
                <a:spcPct val="80000"/>
              </a:lnSpc>
            </a:pPr>
            <a:r>
              <a:rPr lang="en-US" sz="3200"/>
              <a:t>√ </a:t>
            </a:r>
            <a:r>
              <a:rPr lang="en-US" sz="3200" b="1"/>
              <a:t>Rehearse</a:t>
            </a:r>
            <a:r>
              <a:rPr lang="en-US" sz="3200"/>
              <a:t> possible  </a:t>
            </a:r>
          </a:p>
          <a:p>
            <a:pPr eaLnBrk="1" hangingPunct="1">
              <a:lnSpc>
                <a:spcPct val="80000"/>
              </a:lnSpc>
            </a:pPr>
            <a:r>
              <a:rPr lang="en-US" sz="3200"/>
              <a:t>   questions &amp; answers</a:t>
            </a:r>
          </a:p>
          <a:p>
            <a:pPr eaLnBrk="1" hangingPunct="1">
              <a:lnSpc>
                <a:spcPct val="80000"/>
              </a:lnSpc>
              <a:buFont typeface="Wingdings" pitchFamily="2" charset="2"/>
              <a:buNone/>
            </a:pPr>
            <a:r>
              <a:rPr lang="en-US" sz="3200"/>
              <a:t>  √ Turn off your </a:t>
            </a:r>
            <a:r>
              <a:rPr lang="en-US" sz="3200" b="1"/>
              <a:t>mobile</a:t>
            </a:r>
          </a:p>
          <a:p>
            <a:pPr eaLnBrk="1" hangingPunct="1">
              <a:lnSpc>
                <a:spcPct val="80000"/>
              </a:lnSpc>
            </a:pPr>
            <a:endParaRPr lang="en-US" sz="3200"/>
          </a:p>
        </p:txBody>
      </p:sp>
      <p:sp>
        <p:nvSpPr>
          <p:cNvPr id="29701" name="Rectangle 4"/>
          <p:cNvSpPr>
            <a:spLocks noGrp="1" noChangeArrowheads="1"/>
          </p:cNvSpPr>
          <p:nvPr>
            <p:ph type="body" sz="half" idx="4294967295"/>
          </p:nvPr>
        </p:nvSpPr>
        <p:spPr>
          <a:xfrm>
            <a:off x="6223000" y="1905000"/>
            <a:ext cx="5726113" cy="4038600"/>
          </a:xfrm>
        </p:spPr>
        <p:txBody>
          <a:bodyPr/>
          <a:lstStyle/>
          <a:p>
            <a:pPr algn="ctr">
              <a:lnSpc>
                <a:spcPct val="90000"/>
              </a:lnSpc>
            </a:pPr>
            <a:r>
              <a:rPr lang="en-US" sz="2700" b="1" u="sng"/>
              <a:t>TAKE:</a:t>
            </a:r>
          </a:p>
          <a:p>
            <a:pPr algn="ctr">
              <a:lnSpc>
                <a:spcPct val="90000"/>
              </a:lnSpc>
              <a:buFont typeface="Wingdings" pitchFamily="2" charset="2"/>
              <a:buNone/>
            </a:pPr>
            <a:endParaRPr lang="en-US" sz="2700" b="1" u="sng"/>
          </a:p>
          <a:p>
            <a:pPr>
              <a:lnSpc>
                <a:spcPct val="90000"/>
              </a:lnSpc>
              <a:buFont typeface="Wingdings" pitchFamily="2" charset="2"/>
              <a:buNone/>
            </a:pPr>
            <a:r>
              <a:rPr lang="en-US" sz="3200"/>
              <a:t>√ </a:t>
            </a:r>
            <a:r>
              <a:rPr lang="en-US" sz="3200" b="1"/>
              <a:t>Copy</a:t>
            </a:r>
            <a:r>
              <a:rPr lang="en-US" sz="3200"/>
              <a:t> of: CV, Cover Letter, Reference Letters, Degree, </a:t>
            </a:r>
          </a:p>
          <a:p>
            <a:pPr>
              <a:lnSpc>
                <a:spcPct val="90000"/>
              </a:lnSpc>
              <a:buFont typeface="Wingdings" pitchFamily="2" charset="2"/>
              <a:buNone/>
            </a:pPr>
            <a:r>
              <a:rPr lang="en-US" sz="3200"/>
              <a:t>    other Diplomas</a:t>
            </a:r>
          </a:p>
          <a:p>
            <a:pPr>
              <a:lnSpc>
                <a:spcPct val="90000"/>
              </a:lnSpc>
              <a:buFont typeface="Wingdings" pitchFamily="2" charset="2"/>
              <a:buNone/>
            </a:pPr>
            <a:r>
              <a:rPr lang="en-US" sz="3200"/>
              <a:t>√ </a:t>
            </a:r>
            <a:r>
              <a:rPr lang="en-US" sz="3200" b="1"/>
              <a:t>Business</a:t>
            </a:r>
            <a:r>
              <a:rPr lang="en-US" sz="3200"/>
              <a:t> </a:t>
            </a:r>
            <a:r>
              <a:rPr lang="en-US" sz="3200" b="1"/>
              <a:t>Cards</a:t>
            </a:r>
          </a:p>
          <a:p>
            <a:pPr>
              <a:lnSpc>
                <a:spcPct val="90000"/>
              </a:lnSpc>
              <a:buFont typeface="Wingdings" pitchFamily="2" charset="2"/>
              <a:buNone/>
            </a:pPr>
            <a:r>
              <a:rPr lang="en-US" sz="3200"/>
              <a:t>√ </a:t>
            </a:r>
            <a:r>
              <a:rPr lang="en-US" sz="3200" b="1"/>
              <a:t>Pen</a:t>
            </a:r>
            <a:r>
              <a:rPr lang="en-US" sz="3200"/>
              <a:t> &amp; paper</a:t>
            </a:r>
          </a:p>
          <a:p>
            <a:pPr>
              <a:lnSpc>
                <a:spcPct val="90000"/>
              </a:lnSpc>
              <a:buFont typeface="Wingdings" pitchFamily="2" charset="2"/>
              <a:buNone/>
            </a:pPr>
            <a:r>
              <a:rPr lang="en-US" sz="3200"/>
              <a:t>√ </a:t>
            </a:r>
            <a:r>
              <a:rPr lang="en-US" sz="3200" b="1"/>
              <a:t>Water</a:t>
            </a:r>
            <a:endParaRPr lang="el-GR" sz="3200" b="1"/>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5"/>
          <p:cNvSpPr>
            <a:spLocks noGrp="1" noChangeArrowheads="1"/>
          </p:cNvSpPr>
          <p:nvPr>
            <p:ph type="ftr" sz="quarter" idx="11"/>
          </p:nvPr>
        </p:nvSpPr>
        <p:spPr>
          <a:noFill/>
        </p:spPr>
        <p:txBody>
          <a:bodyPr/>
          <a:lstStyle/>
          <a:p>
            <a:r>
              <a:rPr lang="el-GR"/>
              <a:t>Kotti Paraskevi (Evi), TEI of CRETE</a:t>
            </a:r>
          </a:p>
        </p:txBody>
      </p:sp>
      <p:sp>
        <p:nvSpPr>
          <p:cNvPr id="30722" name="Rectangle 6"/>
          <p:cNvSpPr>
            <a:spLocks noGrp="1" noChangeArrowheads="1"/>
          </p:cNvSpPr>
          <p:nvPr>
            <p:ph type="sldNum" sz="quarter" idx="12"/>
          </p:nvPr>
        </p:nvSpPr>
        <p:spPr>
          <a:noFill/>
        </p:spPr>
        <p:txBody>
          <a:bodyPr/>
          <a:lstStyle/>
          <a:p>
            <a:fld id="{E013B8F8-407F-419A-BC8D-88C0986DA7C6}" type="slidenum">
              <a:rPr lang="el-GR" smtClean="0"/>
              <a:pPr/>
              <a:t>15</a:t>
            </a:fld>
            <a:endParaRPr lang="el-GR"/>
          </a:p>
        </p:txBody>
      </p:sp>
      <p:sp>
        <p:nvSpPr>
          <p:cNvPr id="30723" name="Τίτλος 1"/>
          <p:cNvSpPr>
            <a:spLocks noGrp="1"/>
          </p:cNvSpPr>
          <p:nvPr>
            <p:ph type="title" idx="4294967295"/>
          </p:nvPr>
        </p:nvSpPr>
        <p:spPr/>
        <p:txBody>
          <a:bodyPr anchor="ctr"/>
          <a:lstStyle/>
          <a:p>
            <a:pPr eaLnBrk="1" hangingPunct="1"/>
            <a:r>
              <a:rPr lang="en-US">
                <a:solidFill>
                  <a:srgbClr val="333399"/>
                </a:solidFill>
              </a:rPr>
              <a:t>STEP 2b – Interview Questions</a:t>
            </a:r>
            <a:endParaRPr lang="el-GR">
              <a:solidFill>
                <a:srgbClr val="333399"/>
              </a:solidFill>
            </a:endParaRPr>
          </a:p>
        </p:txBody>
      </p:sp>
      <p:sp>
        <p:nvSpPr>
          <p:cNvPr id="30724" name="Θέση περιεχομένου 2"/>
          <p:cNvSpPr>
            <a:spLocks noGrp="1"/>
          </p:cNvSpPr>
          <p:nvPr>
            <p:ph type="body" sz="half" idx="4294967295"/>
          </p:nvPr>
        </p:nvSpPr>
        <p:spPr>
          <a:xfrm>
            <a:off x="1016000" y="1905000"/>
            <a:ext cx="5054600" cy="4038600"/>
          </a:xfrm>
        </p:spPr>
        <p:txBody>
          <a:bodyPr/>
          <a:lstStyle/>
          <a:p>
            <a:pPr eaLnBrk="1" hangingPunct="1"/>
            <a:endParaRPr lang="en-US" sz="2700"/>
          </a:p>
          <a:p>
            <a:pPr eaLnBrk="1" hangingPunct="1"/>
            <a:endParaRPr lang="en-US" sz="2700"/>
          </a:p>
          <a:p>
            <a:pPr eaLnBrk="1" hangingPunct="1"/>
            <a:r>
              <a:rPr lang="en-US" sz="2700"/>
              <a:t>       </a:t>
            </a:r>
            <a:r>
              <a:rPr lang="en-US" sz="2700" b="1"/>
              <a:t>PERSONALITY</a:t>
            </a:r>
            <a:r>
              <a:rPr lang="en-US" sz="2700"/>
              <a:t> </a:t>
            </a:r>
          </a:p>
        </p:txBody>
      </p:sp>
      <p:sp>
        <p:nvSpPr>
          <p:cNvPr id="30725" name="Rectangle 4"/>
          <p:cNvSpPr>
            <a:spLocks noGrp="1" noChangeArrowheads="1"/>
          </p:cNvSpPr>
          <p:nvPr>
            <p:ph type="body" sz="half" idx="4294967295"/>
          </p:nvPr>
        </p:nvSpPr>
        <p:spPr>
          <a:xfrm>
            <a:off x="6223000" y="1905000"/>
            <a:ext cx="5054600" cy="4038600"/>
          </a:xfrm>
        </p:spPr>
        <p:txBody>
          <a:bodyPr/>
          <a:lstStyle/>
          <a:p>
            <a:endParaRPr lang="el-GR" sz="2700"/>
          </a:p>
        </p:txBody>
      </p:sp>
      <p:pic>
        <p:nvPicPr>
          <p:cNvPr id="30726" name="Picture 8" descr="Αποτέλεσμα εικόνας για personality interview"/>
          <p:cNvPicPr>
            <a:picLocks noChangeAspect="1" noChangeArrowheads="1"/>
          </p:cNvPicPr>
          <p:nvPr/>
        </p:nvPicPr>
        <p:blipFill>
          <a:blip r:embed="rId2"/>
          <a:srcRect/>
          <a:stretch>
            <a:fillRect/>
          </a:stretch>
        </p:blipFill>
        <p:spPr bwMode="auto">
          <a:xfrm>
            <a:off x="5272088" y="1771650"/>
            <a:ext cx="5967412" cy="4167188"/>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5"/>
          <p:cNvSpPr>
            <a:spLocks noGrp="1" noChangeArrowheads="1"/>
          </p:cNvSpPr>
          <p:nvPr>
            <p:ph type="ftr" sz="quarter" idx="11"/>
          </p:nvPr>
        </p:nvSpPr>
        <p:spPr>
          <a:noFill/>
        </p:spPr>
        <p:txBody>
          <a:bodyPr/>
          <a:lstStyle/>
          <a:p>
            <a:r>
              <a:rPr lang="el-GR"/>
              <a:t>Kotti Paraskevi (Evi), TEI of CRETE</a:t>
            </a:r>
          </a:p>
        </p:txBody>
      </p:sp>
      <p:sp>
        <p:nvSpPr>
          <p:cNvPr id="31746" name="Rectangle 6"/>
          <p:cNvSpPr>
            <a:spLocks noGrp="1" noChangeArrowheads="1"/>
          </p:cNvSpPr>
          <p:nvPr>
            <p:ph type="sldNum" sz="quarter" idx="12"/>
          </p:nvPr>
        </p:nvSpPr>
        <p:spPr>
          <a:noFill/>
        </p:spPr>
        <p:txBody>
          <a:bodyPr/>
          <a:lstStyle/>
          <a:p>
            <a:fld id="{CF3090D6-FD9D-4EF3-8474-70288744F020}" type="slidenum">
              <a:rPr lang="el-GR" smtClean="0"/>
              <a:pPr/>
              <a:t>16</a:t>
            </a:fld>
            <a:endParaRPr lang="el-GR"/>
          </a:p>
        </p:txBody>
      </p:sp>
      <p:sp>
        <p:nvSpPr>
          <p:cNvPr id="31747" name="Τίτλος 1"/>
          <p:cNvSpPr>
            <a:spLocks noGrp="1"/>
          </p:cNvSpPr>
          <p:nvPr>
            <p:ph type="title" idx="4294967295"/>
          </p:nvPr>
        </p:nvSpPr>
        <p:spPr>
          <a:xfrm>
            <a:off x="1016000" y="533400"/>
            <a:ext cx="10261600" cy="814388"/>
          </a:xfrm>
        </p:spPr>
        <p:txBody>
          <a:bodyPr anchor="ctr"/>
          <a:lstStyle/>
          <a:p>
            <a:pPr eaLnBrk="1" hangingPunct="1"/>
            <a:r>
              <a:rPr lang="en-GB" sz="2900" b="1"/>
              <a:t>         </a:t>
            </a:r>
            <a:r>
              <a:rPr lang="en-GB" sz="2900" b="1">
                <a:solidFill>
                  <a:srgbClr val="333399"/>
                </a:solidFill>
              </a:rPr>
              <a:t>Can you tell me a little about yourself?</a:t>
            </a:r>
            <a:br>
              <a:rPr lang="en-US" sz="2900" b="1"/>
            </a:br>
            <a:endParaRPr lang="en-US" sz="2900"/>
          </a:p>
        </p:txBody>
      </p:sp>
      <p:sp>
        <p:nvSpPr>
          <p:cNvPr id="31748" name="Θέση περιεχομένου 2"/>
          <p:cNvSpPr>
            <a:spLocks noGrp="1"/>
          </p:cNvSpPr>
          <p:nvPr>
            <p:ph idx="4294967295"/>
          </p:nvPr>
        </p:nvSpPr>
        <p:spPr>
          <a:xfrm>
            <a:off x="1016000" y="1690688"/>
            <a:ext cx="10261600" cy="4252912"/>
          </a:xfrm>
        </p:spPr>
        <p:txBody>
          <a:bodyPr/>
          <a:lstStyle/>
          <a:p>
            <a:pPr eaLnBrk="1" hangingPunct="1">
              <a:lnSpc>
                <a:spcPct val="80000"/>
              </a:lnSpc>
            </a:pPr>
            <a:r>
              <a:rPr lang="en-GB" sz="2900" b="1">
                <a:solidFill>
                  <a:srgbClr val="333399"/>
                </a:solidFill>
              </a:rPr>
              <a:t>Not too many, not too little.</a:t>
            </a:r>
            <a:r>
              <a:rPr lang="en-GB" sz="2900" i="1">
                <a:solidFill>
                  <a:srgbClr val="333399"/>
                </a:solidFill>
              </a:rPr>
              <a:t> </a:t>
            </a:r>
            <a:endParaRPr lang="en-US" sz="2900" i="1">
              <a:solidFill>
                <a:srgbClr val="333399"/>
              </a:solidFill>
            </a:endParaRPr>
          </a:p>
          <a:p>
            <a:pPr eaLnBrk="1" hangingPunct="1">
              <a:lnSpc>
                <a:spcPct val="80000"/>
              </a:lnSpc>
              <a:buFont typeface="Wingdings" pitchFamily="2" charset="2"/>
              <a:buNone/>
            </a:pPr>
            <a:r>
              <a:rPr lang="en-GB" sz="2900" b="1">
                <a:solidFill>
                  <a:srgbClr val="333399"/>
                </a:solidFill>
              </a:rPr>
              <a:t>   A 2-part question:</a:t>
            </a:r>
            <a:r>
              <a:rPr lang="en-GB" sz="2900" b="1" i="1">
                <a:solidFill>
                  <a:srgbClr val="333399"/>
                </a:solidFill>
              </a:rPr>
              <a:t> </a:t>
            </a:r>
            <a:r>
              <a:rPr lang="en-GB" sz="2800" b="1">
                <a:solidFill>
                  <a:srgbClr val="333399"/>
                </a:solidFill>
              </a:rPr>
              <a:t>1. Education - Job</a:t>
            </a:r>
            <a:endParaRPr lang="en-GB" sz="2900" b="1" i="1">
              <a:solidFill>
                <a:srgbClr val="333399"/>
              </a:solidFill>
            </a:endParaRPr>
          </a:p>
          <a:p>
            <a:pPr lvl="4" eaLnBrk="1" hangingPunct="1">
              <a:lnSpc>
                <a:spcPct val="80000"/>
              </a:lnSpc>
              <a:buFontTx/>
              <a:buNone/>
            </a:pPr>
            <a:r>
              <a:rPr lang="en-GB" sz="2800" b="1">
                <a:solidFill>
                  <a:srgbClr val="333399"/>
                </a:solidFill>
              </a:rPr>
              <a:t>                  2. Personality – Interests</a:t>
            </a:r>
          </a:p>
          <a:p>
            <a:pPr lvl="4" eaLnBrk="1" hangingPunct="1">
              <a:lnSpc>
                <a:spcPct val="80000"/>
              </a:lnSpc>
              <a:buFontTx/>
              <a:buNone/>
            </a:pPr>
            <a:endParaRPr lang="en-US" sz="2800" b="1">
              <a:solidFill>
                <a:srgbClr val="333399"/>
              </a:solidFill>
            </a:endParaRPr>
          </a:p>
          <a:p>
            <a:pPr eaLnBrk="1" hangingPunct="1">
              <a:lnSpc>
                <a:spcPct val="80000"/>
              </a:lnSpc>
            </a:pPr>
            <a:r>
              <a:rPr lang="en-GB" sz="2900"/>
              <a:t>1. </a:t>
            </a:r>
            <a:r>
              <a:rPr lang="en-GB" sz="2900" i="1"/>
              <a:t>‘’I hold a BA in Business Administration and I have worked as a receptionist for 2 years’’</a:t>
            </a:r>
            <a:endParaRPr lang="en-US" sz="2900" i="1"/>
          </a:p>
          <a:p>
            <a:pPr eaLnBrk="1" hangingPunct="1">
              <a:lnSpc>
                <a:spcPct val="80000"/>
              </a:lnSpc>
            </a:pPr>
            <a:r>
              <a:rPr lang="en-GB" sz="2900"/>
              <a:t>2. </a:t>
            </a:r>
            <a:r>
              <a:rPr lang="en-GB" sz="2900" i="1"/>
              <a:t>‘’I have good communication skills gained through my    </a:t>
            </a:r>
            <a:endParaRPr lang="en-US" sz="2900" i="1"/>
          </a:p>
          <a:p>
            <a:pPr eaLnBrk="1" hangingPunct="1">
              <a:lnSpc>
                <a:spcPct val="80000"/>
              </a:lnSpc>
            </a:pPr>
            <a:r>
              <a:rPr lang="en-GB" sz="2900" i="1"/>
              <a:t> experience as receptionist in a hotel in Hersonissos. </a:t>
            </a:r>
            <a:endParaRPr lang="en-US" sz="2900" i="1"/>
          </a:p>
          <a:p>
            <a:pPr eaLnBrk="1" hangingPunct="1">
              <a:lnSpc>
                <a:spcPct val="80000"/>
              </a:lnSpc>
            </a:pPr>
            <a:r>
              <a:rPr lang="en-GB" sz="2900" i="1"/>
              <a:t>      Also, I love playing team sports such as football and basketball’’.</a:t>
            </a:r>
            <a:endParaRPr lang="en-US" sz="2900" i="1"/>
          </a:p>
          <a:p>
            <a:pPr eaLnBrk="1" hangingPunct="1">
              <a:lnSpc>
                <a:spcPct val="80000"/>
              </a:lnSpc>
            </a:pPr>
            <a:endParaRPr lang="en-US" sz="2900" i="1"/>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5"/>
          <p:cNvSpPr>
            <a:spLocks noGrp="1" noChangeArrowheads="1"/>
          </p:cNvSpPr>
          <p:nvPr>
            <p:ph type="ftr" sz="quarter" idx="11"/>
          </p:nvPr>
        </p:nvSpPr>
        <p:spPr>
          <a:noFill/>
        </p:spPr>
        <p:txBody>
          <a:bodyPr/>
          <a:lstStyle/>
          <a:p>
            <a:r>
              <a:rPr lang="el-GR"/>
              <a:t>Kotti Paraskevi (Evi), TEI of CRETE</a:t>
            </a:r>
          </a:p>
        </p:txBody>
      </p:sp>
      <p:sp>
        <p:nvSpPr>
          <p:cNvPr id="32770" name="Rectangle 6"/>
          <p:cNvSpPr>
            <a:spLocks noGrp="1" noChangeArrowheads="1"/>
          </p:cNvSpPr>
          <p:nvPr>
            <p:ph type="sldNum" sz="quarter" idx="12"/>
          </p:nvPr>
        </p:nvSpPr>
        <p:spPr>
          <a:noFill/>
        </p:spPr>
        <p:txBody>
          <a:bodyPr/>
          <a:lstStyle/>
          <a:p>
            <a:fld id="{EDC8A40E-4493-41E7-B844-2DC6D4BB697A}" type="slidenum">
              <a:rPr lang="el-GR" smtClean="0"/>
              <a:pPr/>
              <a:t>17</a:t>
            </a:fld>
            <a:endParaRPr lang="el-GR"/>
          </a:p>
        </p:txBody>
      </p:sp>
      <p:sp>
        <p:nvSpPr>
          <p:cNvPr id="32771" name="Τίτλος 1"/>
          <p:cNvSpPr>
            <a:spLocks noGrp="1"/>
          </p:cNvSpPr>
          <p:nvPr>
            <p:ph type="title" idx="4294967295"/>
          </p:nvPr>
        </p:nvSpPr>
        <p:spPr/>
        <p:txBody>
          <a:bodyPr anchor="ctr"/>
          <a:lstStyle/>
          <a:p>
            <a:pPr eaLnBrk="1" hangingPunct="1"/>
            <a:br>
              <a:rPr lang="en-GB" sz="2900" b="1"/>
            </a:br>
            <a:r>
              <a:rPr lang="en-GB" sz="2900" b="1"/>
              <a:t>           </a:t>
            </a:r>
            <a:r>
              <a:rPr lang="en-GB" sz="2900" b="1">
                <a:solidFill>
                  <a:srgbClr val="333399"/>
                </a:solidFill>
              </a:rPr>
              <a:t>What is your greatest strength?</a:t>
            </a:r>
            <a:br>
              <a:rPr lang="en-US" sz="2900" b="1">
                <a:solidFill>
                  <a:srgbClr val="333399"/>
                </a:solidFill>
              </a:rPr>
            </a:br>
            <a:endParaRPr lang="en-US" sz="2900">
              <a:solidFill>
                <a:srgbClr val="333399"/>
              </a:solidFill>
            </a:endParaRPr>
          </a:p>
        </p:txBody>
      </p:sp>
      <p:sp>
        <p:nvSpPr>
          <p:cNvPr id="32772" name="Θέση περιεχομένου 2"/>
          <p:cNvSpPr>
            <a:spLocks noGrp="1"/>
          </p:cNvSpPr>
          <p:nvPr>
            <p:ph idx="4294967295"/>
          </p:nvPr>
        </p:nvSpPr>
        <p:spPr>
          <a:xfrm>
            <a:off x="958850" y="1719263"/>
            <a:ext cx="10318750" cy="4581525"/>
          </a:xfrm>
        </p:spPr>
        <p:txBody>
          <a:bodyPr/>
          <a:lstStyle/>
          <a:p>
            <a:pPr marL="0" indent="0" eaLnBrk="1" hangingPunct="1">
              <a:buFont typeface="Wingdings" pitchFamily="2" charset="2"/>
              <a:buNone/>
            </a:pPr>
            <a:r>
              <a:rPr lang="en-US" b="1">
                <a:solidFill>
                  <a:srgbClr val="333399"/>
                </a:solidFill>
              </a:rPr>
              <a:t>Say something related to the job position.</a:t>
            </a:r>
            <a:endParaRPr lang="en-US">
              <a:solidFill>
                <a:srgbClr val="333399"/>
              </a:solidFill>
            </a:endParaRPr>
          </a:p>
          <a:p>
            <a:pPr marL="0" indent="0" eaLnBrk="1" hangingPunct="1"/>
            <a:r>
              <a:rPr lang="en-GB" sz="2800" i="1"/>
              <a:t>‘’I have an </a:t>
            </a:r>
            <a:r>
              <a:rPr lang="en-GB" sz="2800" i="1" u="sng"/>
              <a:t>extremely strong work ethic</a:t>
            </a:r>
            <a:r>
              <a:rPr lang="en-GB" sz="2800" i="1"/>
              <a:t>. When I'm working on a project, I want to meet deadlines or even complete it well ahead of schedule’’. </a:t>
            </a:r>
            <a:endParaRPr lang="en-US" sz="2800" i="1"/>
          </a:p>
          <a:p>
            <a:pPr marL="0" indent="0" eaLnBrk="1" hangingPunct="1"/>
            <a:r>
              <a:rPr lang="en-GB" sz="2800" i="1"/>
              <a:t>‘’I have </a:t>
            </a:r>
            <a:r>
              <a:rPr lang="en-GB" sz="2800" i="1" u="sng"/>
              <a:t>good organisational skills</a:t>
            </a:r>
            <a:r>
              <a:rPr lang="en-GB" sz="2800" i="1"/>
              <a:t> gained as a secretary in an office, responsible for arranging appointments and handling correspondence’’.</a:t>
            </a:r>
            <a:endParaRPr lang="en-US" sz="2800" i="1"/>
          </a:p>
          <a:p>
            <a:pPr marL="0" indent="0" eaLnBrk="1" hangingPunct="1"/>
            <a:r>
              <a:rPr lang="en-GB" sz="2800" i="1"/>
              <a:t>‘’I </a:t>
            </a:r>
            <a:r>
              <a:rPr lang="en-GB" sz="2800" i="1" u="sng"/>
              <a:t>pay attention to detail</a:t>
            </a:r>
            <a:r>
              <a:rPr lang="en-GB" sz="2800" i="1"/>
              <a:t> and I am pretty good at </a:t>
            </a:r>
            <a:r>
              <a:rPr lang="en-GB" sz="2800" i="1" u="sng"/>
              <a:t>prioritizing</a:t>
            </a:r>
            <a:r>
              <a:rPr lang="en-GB" sz="2800" i="1"/>
              <a:t> tasks’’.</a:t>
            </a:r>
            <a:endParaRPr lang="en-US" sz="2800" i="1"/>
          </a:p>
          <a:p>
            <a:pPr marL="0" indent="0" eaLnBrk="1" hangingPunct="1"/>
            <a:endParaRPr lang="en-US" sz="2800" i="1"/>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5"/>
          <p:cNvSpPr>
            <a:spLocks noGrp="1" noChangeArrowheads="1"/>
          </p:cNvSpPr>
          <p:nvPr>
            <p:ph type="ftr" sz="quarter" idx="11"/>
          </p:nvPr>
        </p:nvSpPr>
        <p:spPr>
          <a:noFill/>
        </p:spPr>
        <p:txBody>
          <a:bodyPr/>
          <a:lstStyle/>
          <a:p>
            <a:r>
              <a:rPr lang="el-GR"/>
              <a:t>Kotti Paraskevi (Evi), TEI of CRETE</a:t>
            </a:r>
          </a:p>
        </p:txBody>
      </p:sp>
      <p:sp>
        <p:nvSpPr>
          <p:cNvPr id="33794" name="Rectangle 6"/>
          <p:cNvSpPr>
            <a:spLocks noGrp="1" noChangeArrowheads="1"/>
          </p:cNvSpPr>
          <p:nvPr>
            <p:ph type="sldNum" sz="quarter" idx="12"/>
          </p:nvPr>
        </p:nvSpPr>
        <p:spPr>
          <a:noFill/>
        </p:spPr>
        <p:txBody>
          <a:bodyPr/>
          <a:lstStyle/>
          <a:p>
            <a:fld id="{BE0F3DD9-6813-4399-9E34-5C96C07B9FDD}" type="slidenum">
              <a:rPr lang="el-GR" smtClean="0"/>
              <a:pPr/>
              <a:t>18</a:t>
            </a:fld>
            <a:endParaRPr lang="el-GR"/>
          </a:p>
        </p:txBody>
      </p:sp>
      <p:sp>
        <p:nvSpPr>
          <p:cNvPr id="33795" name="Τίτλος 1"/>
          <p:cNvSpPr>
            <a:spLocks noGrp="1"/>
          </p:cNvSpPr>
          <p:nvPr>
            <p:ph type="title" idx="4294967295"/>
          </p:nvPr>
        </p:nvSpPr>
        <p:spPr>
          <a:xfrm>
            <a:off x="1001713" y="547688"/>
            <a:ext cx="10261600" cy="1143000"/>
          </a:xfrm>
        </p:spPr>
        <p:txBody>
          <a:bodyPr anchor="ctr"/>
          <a:lstStyle/>
          <a:p>
            <a:pPr eaLnBrk="1" hangingPunct="1"/>
            <a:r>
              <a:rPr lang="en-GB" b="1">
                <a:solidFill>
                  <a:srgbClr val="333399"/>
                </a:solidFill>
              </a:rPr>
              <a:t>        What is your greatest weakness?</a:t>
            </a:r>
            <a:br>
              <a:rPr lang="en-US" b="1">
                <a:solidFill>
                  <a:srgbClr val="333399"/>
                </a:solidFill>
              </a:rPr>
            </a:br>
            <a:endParaRPr lang="en-US">
              <a:solidFill>
                <a:srgbClr val="333399"/>
              </a:solidFill>
            </a:endParaRPr>
          </a:p>
        </p:txBody>
      </p:sp>
      <p:sp>
        <p:nvSpPr>
          <p:cNvPr id="33796" name="Θέση περιεχομένου 2"/>
          <p:cNvSpPr>
            <a:spLocks noGrp="1"/>
          </p:cNvSpPr>
          <p:nvPr>
            <p:ph idx="4294967295"/>
          </p:nvPr>
        </p:nvSpPr>
        <p:spPr>
          <a:xfrm>
            <a:off x="838200" y="1681163"/>
            <a:ext cx="10515600" cy="4495800"/>
          </a:xfrm>
        </p:spPr>
        <p:txBody>
          <a:bodyPr/>
          <a:lstStyle/>
          <a:p>
            <a:pPr eaLnBrk="1" hangingPunct="1"/>
            <a:r>
              <a:rPr lang="en-GB" sz="2800" b="1" dirty="0">
                <a:solidFill>
                  <a:srgbClr val="333399"/>
                </a:solidFill>
              </a:rPr>
              <a:t>√ To know your weakness = to know your boundaries</a:t>
            </a:r>
          </a:p>
          <a:p>
            <a:pPr eaLnBrk="1" hangingPunct="1"/>
            <a:r>
              <a:rPr lang="en-GB" sz="2800" b="1" dirty="0">
                <a:solidFill>
                  <a:srgbClr val="333399"/>
                </a:solidFill>
              </a:rPr>
              <a:t>√ Show how you are dealing with your weakness </a:t>
            </a:r>
          </a:p>
          <a:p>
            <a:pPr eaLnBrk="1" hangingPunct="1"/>
            <a:endParaRPr lang="en-GB" sz="2800" b="1" dirty="0">
              <a:solidFill>
                <a:srgbClr val="333399"/>
              </a:solidFill>
            </a:endParaRPr>
          </a:p>
          <a:p>
            <a:pPr eaLnBrk="1" hangingPunct="1"/>
            <a:r>
              <a:rPr lang="en-GB" b="1" dirty="0"/>
              <a:t>YES                                         NO</a:t>
            </a:r>
          </a:p>
          <a:p>
            <a:pPr eaLnBrk="1" hangingPunct="1">
              <a:spcBef>
                <a:spcPct val="10000"/>
              </a:spcBef>
            </a:pPr>
            <a:r>
              <a:rPr lang="en-GB" sz="2800" dirty="0"/>
              <a:t>‘’I am not very strong at public        “Nothing! I'm perfect!” </a:t>
            </a:r>
          </a:p>
          <a:p>
            <a:pPr eaLnBrk="1" hangingPunct="1">
              <a:spcBef>
                <a:spcPct val="10000"/>
              </a:spcBef>
            </a:pPr>
            <a:r>
              <a:rPr lang="en-GB" sz="2800" dirty="0"/>
              <a:t>speaking, so at University I             “I can't meet deadlines”.</a:t>
            </a:r>
            <a:r>
              <a:rPr lang="en-GB" dirty="0"/>
              <a:t> </a:t>
            </a:r>
            <a:endParaRPr lang="en-GB" sz="2800" dirty="0"/>
          </a:p>
          <a:p>
            <a:pPr eaLnBrk="1" hangingPunct="1">
              <a:spcBef>
                <a:spcPct val="10000"/>
              </a:spcBef>
            </a:pPr>
            <a:r>
              <a:rPr lang="en-GB" sz="2800" dirty="0"/>
              <a:t>always tried to present </a:t>
            </a:r>
            <a:r>
              <a:rPr lang="en-GB" dirty="0"/>
              <a:t>	       </a:t>
            </a:r>
          </a:p>
          <a:p>
            <a:pPr eaLnBrk="1" hangingPunct="1">
              <a:spcBef>
                <a:spcPct val="10000"/>
              </a:spcBef>
            </a:pPr>
            <a:r>
              <a:rPr lang="en-GB" sz="2800" dirty="0"/>
              <a:t>my projects orally’’.</a:t>
            </a:r>
            <a:endParaRPr lang="en-US" sz="2800" dirty="0"/>
          </a:p>
          <a:p>
            <a:pPr eaLnBrk="1" hangingPunct="1">
              <a:buFont typeface="Wingdings" pitchFamily="2" charset="2"/>
              <a:buNone/>
            </a:pPr>
            <a:endParaRPr lang="en-US" sz="28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5"/>
          <p:cNvSpPr>
            <a:spLocks noGrp="1" noChangeArrowheads="1"/>
          </p:cNvSpPr>
          <p:nvPr>
            <p:ph type="ftr" sz="quarter" idx="11"/>
          </p:nvPr>
        </p:nvSpPr>
        <p:spPr>
          <a:noFill/>
        </p:spPr>
        <p:txBody>
          <a:bodyPr/>
          <a:lstStyle/>
          <a:p>
            <a:r>
              <a:rPr lang="el-GR"/>
              <a:t>Kotti Paraskevi (Evi), TEI of CRETE</a:t>
            </a:r>
          </a:p>
        </p:txBody>
      </p:sp>
      <p:sp>
        <p:nvSpPr>
          <p:cNvPr id="34818" name="Rectangle 6"/>
          <p:cNvSpPr>
            <a:spLocks noGrp="1" noChangeArrowheads="1"/>
          </p:cNvSpPr>
          <p:nvPr>
            <p:ph type="sldNum" sz="quarter" idx="12"/>
          </p:nvPr>
        </p:nvSpPr>
        <p:spPr>
          <a:noFill/>
        </p:spPr>
        <p:txBody>
          <a:bodyPr/>
          <a:lstStyle/>
          <a:p>
            <a:fld id="{CD443E2B-2DC7-4467-B9EC-799E84A36497}" type="slidenum">
              <a:rPr lang="el-GR" smtClean="0"/>
              <a:pPr/>
              <a:t>19</a:t>
            </a:fld>
            <a:endParaRPr lang="el-GR"/>
          </a:p>
        </p:txBody>
      </p:sp>
      <p:sp>
        <p:nvSpPr>
          <p:cNvPr id="34819" name="Τίτλος 1"/>
          <p:cNvSpPr>
            <a:spLocks noGrp="1"/>
          </p:cNvSpPr>
          <p:nvPr>
            <p:ph type="title" idx="4294967295"/>
          </p:nvPr>
        </p:nvSpPr>
        <p:spPr/>
        <p:txBody>
          <a:bodyPr anchor="ctr"/>
          <a:lstStyle/>
          <a:p>
            <a:pPr eaLnBrk="1" hangingPunct="1"/>
            <a:r>
              <a:rPr lang="en-US">
                <a:solidFill>
                  <a:srgbClr val="333399"/>
                </a:solidFill>
              </a:rPr>
              <a:t>STEP 2c – Interview Questions</a:t>
            </a:r>
          </a:p>
        </p:txBody>
      </p:sp>
      <p:sp>
        <p:nvSpPr>
          <p:cNvPr id="34820" name="Rectangle 6"/>
          <p:cNvSpPr>
            <a:spLocks noGrp="1" noChangeArrowheads="1"/>
          </p:cNvSpPr>
          <p:nvPr>
            <p:ph type="body" sz="half" idx="4294967295"/>
          </p:nvPr>
        </p:nvSpPr>
        <p:spPr>
          <a:xfrm>
            <a:off x="1016000" y="1905000"/>
            <a:ext cx="5054600" cy="4038600"/>
          </a:xfrm>
        </p:spPr>
        <p:txBody>
          <a:bodyPr/>
          <a:lstStyle/>
          <a:p>
            <a:r>
              <a:rPr lang="en-US" sz="2700"/>
              <a:t>         </a:t>
            </a:r>
          </a:p>
          <a:p>
            <a:endParaRPr lang="en-US" sz="2700"/>
          </a:p>
          <a:p>
            <a:r>
              <a:rPr lang="en-US" sz="2700" b="1"/>
              <a:t>           EDUCATION &amp; </a:t>
            </a:r>
          </a:p>
          <a:p>
            <a:r>
              <a:rPr lang="en-US" sz="2700" b="1"/>
              <a:t>    WORK EXPERIENCE</a:t>
            </a:r>
            <a:endParaRPr lang="el-GR" sz="2700" b="1"/>
          </a:p>
        </p:txBody>
      </p:sp>
      <p:sp>
        <p:nvSpPr>
          <p:cNvPr id="34821" name="Rectangle 7"/>
          <p:cNvSpPr>
            <a:spLocks noGrp="1" noChangeArrowheads="1"/>
          </p:cNvSpPr>
          <p:nvPr>
            <p:ph type="body" sz="half" idx="4294967295"/>
          </p:nvPr>
        </p:nvSpPr>
        <p:spPr>
          <a:xfrm>
            <a:off x="6223000" y="1905000"/>
            <a:ext cx="5054600" cy="4038600"/>
          </a:xfrm>
        </p:spPr>
        <p:txBody>
          <a:bodyPr/>
          <a:lstStyle/>
          <a:p>
            <a:endParaRPr lang="el-GR" sz="2700"/>
          </a:p>
        </p:txBody>
      </p:sp>
      <p:pic>
        <p:nvPicPr>
          <p:cNvPr id="34822" name="Picture 9" descr="Αποτέλεσμα εικόνας για Working experience"/>
          <p:cNvPicPr>
            <a:picLocks noChangeAspect="1" noChangeArrowheads="1"/>
          </p:cNvPicPr>
          <p:nvPr/>
        </p:nvPicPr>
        <p:blipFill>
          <a:blip r:embed="rId2"/>
          <a:srcRect/>
          <a:stretch>
            <a:fillRect/>
          </a:stretch>
        </p:blipFill>
        <p:spPr bwMode="auto">
          <a:xfrm>
            <a:off x="5627688" y="1717675"/>
            <a:ext cx="5653087" cy="4276725"/>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5"/>
          <p:cNvSpPr>
            <a:spLocks noGrp="1" noChangeArrowheads="1"/>
          </p:cNvSpPr>
          <p:nvPr>
            <p:ph type="ftr" sz="quarter" idx="11"/>
          </p:nvPr>
        </p:nvSpPr>
        <p:spPr>
          <a:noFill/>
        </p:spPr>
        <p:txBody>
          <a:bodyPr/>
          <a:lstStyle/>
          <a:p>
            <a:r>
              <a:rPr lang="el-GR"/>
              <a:t>Kotti Paraskevi (Evi), TEI of CRETE</a:t>
            </a:r>
          </a:p>
        </p:txBody>
      </p:sp>
      <p:sp>
        <p:nvSpPr>
          <p:cNvPr id="35842" name="Rectangle 6"/>
          <p:cNvSpPr>
            <a:spLocks noGrp="1" noChangeArrowheads="1"/>
          </p:cNvSpPr>
          <p:nvPr>
            <p:ph type="sldNum" sz="quarter" idx="12"/>
          </p:nvPr>
        </p:nvSpPr>
        <p:spPr>
          <a:noFill/>
        </p:spPr>
        <p:txBody>
          <a:bodyPr/>
          <a:lstStyle/>
          <a:p>
            <a:fld id="{A61CDA4E-5E4E-4239-B8A3-65B8912E4526}" type="slidenum">
              <a:rPr lang="el-GR" smtClean="0"/>
              <a:pPr/>
              <a:t>20</a:t>
            </a:fld>
            <a:endParaRPr lang="el-GR"/>
          </a:p>
        </p:txBody>
      </p:sp>
      <p:sp>
        <p:nvSpPr>
          <p:cNvPr id="35843" name="Τίτλος 1"/>
          <p:cNvSpPr>
            <a:spLocks noGrp="1"/>
          </p:cNvSpPr>
          <p:nvPr>
            <p:ph type="title" idx="4294967295"/>
          </p:nvPr>
        </p:nvSpPr>
        <p:spPr/>
        <p:txBody>
          <a:bodyPr anchor="ctr"/>
          <a:lstStyle/>
          <a:p>
            <a:pPr algn="ctr" eaLnBrk="1" hangingPunct="1"/>
            <a:r>
              <a:rPr lang="en-US">
                <a:solidFill>
                  <a:srgbClr val="333399"/>
                </a:solidFill>
              </a:rPr>
              <a:t>What about your educational background?</a:t>
            </a:r>
          </a:p>
        </p:txBody>
      </p:sp>
      <p:sp>
        <p:nvSpPr>
          <p:cNvPr id="35844" name="Θέση περιεχομένου 2"/>
          <p:cNvSpPr>
            <a:spLocks noGrp="1"/>
          </p:cNvSpPr>
          <p:nvPr>
            <p:ph idx="4294967295"/>
          </p:nvPr>
        </p:nvSpPr>
        <p:spPr/>
        <p:txBody>
          <a:bodyPr/>
          <a:lstStyle/>
          <a:p>
            <a:pPr marL="0" indent="0" eaLnBrk="1" hangingPunct="1">
              <a:lnSpc>
                <a:spcPct val="70000"/>
              </a:lnSpc>
              <a:buFont typeface="Wingdings" pitchFamily="2" charset="2"/>
              <a:buNone/>
            </a:pPr>
            <a:r>
              <a:rPr lang="en-US" sz="3200" u="sng" dirty="0"/>
              <a:t>  </a:t>
            </a:r>
          </a:p>
          <a:p>
            <a:pPr marL="0" indent="0" eaLnBrk="1" hangingPunct="1">
              <a:lnSpc>
                <a:spcPct val="70000"/>
              </a:lnSpc>
              <a:buFont typeface="Wingdings" pitchFamily="2" charset="2"/>
              <a:buNone/>
            </a:pPr>
            <a:r>
              <a:rPr lang="en-US" sz="3200" u="sng" dirty="0"/>
              <a:t>Basic Studies</a:t>
            </a:r>
          </a:p>
          <a:p>
            <a:pPr marL="0" indent="0" eaLnBrk="1" hangingPunct="1">
              <a:lnSpc>
                <a:spcPct val="70000"/>
              </a:lnSpc>
              <a:buFont typeface="Wingdings" pitchFamily="2" charset="2"/>
              <a:buNone/>
            </a:pPr>
            <a:r>
              <a:rPr lang="en-GB" sz="3200" i="1" dirty="0"/>
              <a:t>‘’I hold a degree in Business Administration from the Hellenic </a:t>
            </a:r>
            <a:r>
              <a:rPr lang="en-GB" sz="3200" i="1"/>
              <a:t>Mediterranean University’’</a:t>
            </a:r>
            <a:endParaRPr lang="en-GB" sz="3200" i="1" dirty="0"/>
          </a:p>
          <a:p>
            <a:pPr marL="0" indent="0" eaLnBrk="1" hangingPunct="1">
              <a:lnSpc>
                <a:spcPct val="70000"/>
              </a:lnSpc>
            </a:pPr>
            <a:endParaRPr lang="en-GB" sz="3200" i="1" dirty="0"/>
          </a:p>
          <a:p>
            <a:pPr marL="0" indent="0" eaLnBrk="1" hangingPunct="1">
              <a:lnSpc>
                <a:spcPct val="70000"/>
              </a:lnSpc>
              <a:buFont typeface="Wingdings" pitchFamily="2" charset="2"/>
              <a:buNone/>
            </a:pPr>
            <a:r>
              <a:rPr lang="en-GB" sz="3200" u="sng" dirty="0"/>
              <a:t>Foreign Languages</a:t>
            </a:r>
          </a:p>
          <a:p>
            <a:pPr marL="0" indent="0" eaLnBrk="1" hangingPunct="1">
              <a:lnSpc>
                <a:spcPct val="70000"/>
              </a:lnSpc>
              <a:buFont typeface="Wingdings" pitchFamily="2" charset="2"/>
              <a:buNone/>
            </a:pPr>
            <a:r>
              <a:rPr lang="en-GB" sz="3200" i="1" dirty="0"/>
              <a:t>‘’I also have an English Certificate, at B2 level’’.</a:t>
            </a:r>
            <a:endParaRPr lang="en-US" sz="3200" b="1" i="1" dirty="0"/>
          </a:p>
          <a:p>
            <a:pPr marL="0" indent="0" eaLnBrk="1" hangingPunct="1">
              <a:lnSpc>
                <a:spcPct val="70000"/>
              </a:lnSpc>
              <a:buFont typeface="Wingdings" pitchFamily="2" charset="2"/>
              <a:buNone/>
            </a:pPr>
            <a:endParaRPr lang="en-GB" sz="3200" i="1"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Grp="1" noChangeArrowheads="1"/>
          </p:cNvSpPr>
          <p:nvPr>
            <p:ph type="title"/>
          </p:nvPr>
        </p:nvSpPr>
        <p:spPr>
          <a:xfrm>
            <a:off x="744538" y="533400"/>
            <a:ext cx="10533062" cy="914400"/>
          </a:xfrm>
        </p:spPr>
        <p:txBody>
          <a:bodyPr/>
          <a:lstStyle/>
          <a:p>
            <a:r>
              <a:rPr lang="en-US" sz="3200">
                <a:solidFill>
                  <a:srgbClr val="333399"/>
                </a:solidFill>
              </a:rPr>
              <a:t>      What about your educational background?</a:t>
            </a:r>
            <a:endParaRPr lang="el-GR" sz="3200">
              <a:solidFill>
                <a:srgbClr val="333399"/>
              </a:solidFill>
            </a:endParaRPr>
          </a:p>
        </p:txBody>
      </p:sp>
      <p:sp>
        <p:nvSpPr>
          <p:cNvPr id="36866" name="Rectangle 3"/>
          <p:cNvSpPr>
            <a:spLocks noGrp="1" noChangeArrowheads="1"/>
          </p:cNvSpPr>
          <p:nvPr>
            <p:ph type="body" idx="1"/>
          </p:nvPr>
        </p:nvSpPr>
        <p:spPr/>
        <p:txBody>
          <a:bodyPr/>
          <a:lstStyle/>
          <a:p>
            <a:pPr eaLnBrk="1" hangingPunct="1">
              <a:lnSpc>
                <a:spcPct val="70000"/>
              </a:lnSpc>
              <a:buFont typeface="Wingdings" pitchFamily="2" charset="2"/>
              <a:buNone/>
            </a:pPr>
            <a:r>
              <a:rPr lang="en-GB" sz="2800" u="sng"/>
              <a:t>Computer Skills</a:t>
            </a:r>
            <a:endParaRPr lang="en-US" sz="2800" b="1"/>
          </a:p>
          <a:p>
            <a:pPr eaLnBrk="1" hangingPunct="1">
              <a:lnSpc>
                <a:spcPct val="70000"/>
              </a:lnSpc>
              <a:buFont typeface="Wingdings" pitchFamily="2" charset="2"/>
              <a:buNone/>
            </a:pPr>
            <a:r>
              <a:rPr lang="en-GB" sz="2800"/>
              <a:t>   </a:t>
            </a:r>
            <a:r>
              <a:rPr lang="en-GB" sz="2800" i="1"/>
              <a:t>‘’I have basic computer literacy skills‘’.</a:t>
            </a:r>
            <a:endParaRPr lang="en-US" sz="2800" b="1" i="1"/>
          </a:p>
          <a:p>
            <a:pPr eaLnBrk="1" hangingPunct="1">
              <a:lnSpc>
                <a:spcPct val="70000"/>
              </a:lnSpc>
            </a:pPr>
            <a:r>
              <a:rPr lang="en-GB" sz="2800" i="1"/>
              <a:t>‘’I am very comfortable using computers and confident in my ability to learn any new programs quickly‘’.</a:t>
            </a:r>
            <a:endParaRPr lang="en-US" sz="2800" b="1" i="1"/>
          </a:p>
          <a:p>
            <a:pPr eaLnBrk="1" hangingPunct="1">
              <a:lnSpc>
                <a:spcPct val="70000"/>
              </a:lnSpc>
            </a:pPr>
            <a:r>
              <a:rPr lang="en-GB" sz="2800" i="1"/>
              <a:t>‘’I am very experienced in word processing‘’.</a:t>
            </a:r>
            <a:endParaRPr lang="en-US" sz="2800" b="1" i="1"/>
          </a:p>
          <a:p>
            <a:pPr eaLnBrk="1" hangingPunct="1">
              <a:lnSpc>
                <a:spcPct val="70000"/>
              </a:lnSpc>
            </a:pPr>
            <a:r>
              <a:rPr lang="en-GB" sz="2800" i="1"/>
              <a:t>‘’I am familiar with Microsoft Office programmes; that is Word, Excel, Power point. I am also familiar with using the Internet‘’.</a:t>
            </a:r>
          </a:p>
          <a:p>
            <a:pPr eaLnBrk="1" hangingPunct="1">
              <a:lnSpc>
                <a:spcPct val="70000"/>
              </a:lnSpc>
            </a:pPr>
            <a:r>
              <a:rPr lang="en-GB" sz="2800"/>
              <a:t>  </a:t>
            </a:r>
            <a:endParaRPr lang="en-US" sz="2800" b="1"/>
          </a:p>
          <a:p>
            <a:pPr eaLnBrk="1" hangingPunct="1">
              <a:lnSpc>
                <a:spcPct val="70000"/>
              </a:lnSpc>
              <a:buFont typeface="Wingdings" pitchFamily="2" charset="2"/>
              <a:buNone/>
            </a:pPr>
            <a:r>
              <a:rPr lang="en-GB" sz="2800" u="sng"/>
              <a:t>End by saying:</a:t>
            </a:r>
          </a:p>
          <a:p>
            <a:pPr eaLnBrk="1" hangingPunct="1">
              <a:lnSpc>
                <a:spcPct val="70000"/>
              </a:lnSpc>
              <a:buFont typeface="Wingdings" pitchFamily="2" charset="2"/>
              <a:buNone/>
            </a:pPr>
            <a:r>
              <a:rPr lang="en-GB" sz="2800" i="1"/>
              <a:t>‘’So, as you can see, my educational background is  quite pertinent to the job position.’’</a:t>
            </a:r>
            <a:r>
              <a:rPr lang="en-GB" sz="2800"/>
              <a:t> </a:t>
            </a:r>
            <a:endParaRPr lang="en-US" sz="2800" b="1"/>
          </a:p>
          <a:p>
            <a:pPr eaLnBrk="1" hangingPunct="1">
              <a:lnSpc>
                <a:spcPct val="70000"/>
              </a:lnSpc>
            </a:pPr>
            <a:endParaRPr lang="en-US" sz="2800"/>
          </a:p>
          <a:p>
            <a:endParaRPr lang="el-GR" sz="28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5"/>
          <p:cNvSpPr>
            <a:spLocks noGrp="1" noChangeArrowheads="1"/>
          </p:cNvSpPr>
          <p:nvPr>
            <p:ph type="ftr" sz="quarter" idx="11"/>
          </p:nvPr>
        </p:nvSpPr>
        <p:spPr>
          <a:noFill/>
        </p:spPr>
        <p:txBody>
          <a:bodyPr/>
          <a:lstStyle/>
          <a:p>
            <a:r>
              <a:rPr lang="el-GR"/>
              <a:t>Kotti Paraskevi (Evi), TEI of CRETE</a:t>
            </a:r>
          </a:p>
        </p:txBody>
      </p:sp>
      <p:sp>
        <p:nvSpPr>
          <p:cNvPr id="37890" name="Rectangle 6"/>
          <p:cNvSpPr>
            <a:spLocks noGrp="1" noChangeArrowheads="1"/>
          </p:cNvSpPr>
          <p:nvPr>
            <p:ph type="sldNum" sz="quarter" idx="12"/>
          </p:nvPr>
        </p:nvSpPr>
        <p:spPr>
          <a:noFill/>
        </p:spPr>
        <p:txBody>
          <a:bodyPr/>
          <a:lstStyle/>
          <a:p>
            <a:fld id="{367F58E4-87C8-4BF0-BA08-845AA8D06E87}" type="slidenum">
              <a:rPr lang="el-GR" smtClean="0"/>
              <a:pPr/>
              <a:t>22</a:t>
            </a:fld>
            <a:endParaRPr lang="el-GR"/>
          </a:p>
        </p:txBody>
      </p:sp>
      <p:sp>
        <p:nvSpPr>
          <p:cNvPr id="37891" name="Τίτλος 1"/>
          <p:cNvSpPr>
            <a:spLocks noGrp="1"/>
          </p:cNvSpPr>
          <p:nvPr>
            <p:ph type="title" idx="4294967295"/>
          </p:nvPr>
        </p:nvSpPr>
        <p:spPr/>
        <p:txBody>
          <a:bodyPr anchor="ctr"/>
          <a:lstStyle/>
          <a:p>
            <a:pPr algn="ctr" eaLnBrk="1" hangingPunct="1"/>
            <a:r>
              <a:rPr lang="en-GB" sz="2900" b="1">
                <a:solidFill>
                  <a:srgbClr val="333399"/>
                </a:solidFill>
              </a:rPr>
              <a:t>I see that you have no work experience. </a:t>
            </a:r>
            <a:br>
              <a:rPr lang="en-GB" sz="2900" b="1">
                <a:solidFill>
                  <a:srgbClr val="333399"/>
                </a:solidFill>
              </a:rPr>
            </a:br>
            <a:r>
              <a:rPr lang="en-GB" sz="2900" b="1">
                <a:solidFill>
                  <a:srgbClr val="333399"/>
                </a:solidFill>
              </a:rPr>
              <a:t>Why should we hire you then?</a:t>
            </a:r>
            <a:br>
              <a:rPr lang="en-US" sz="2900">
                <a:solidFill>
                  <a:srgbClr val="333399"/>
                </a:solidFill>
              </a:rPr>
            </a:br>
            <a:endParaRPr lang="en-US" sz="2900">
              <a:solidFill>
                <a:srgbClr val="333399"/>
              </a:solidFill>
            </a:endParaRPr>
          </a:p>
        </p:txBody>
      </p:sp>
      <p:sp>
        <p:nvSpPr>
          <p:cNvPr id="37892" name="Θέση περιεχομένου 2"/>
          <p:cNvSpPr>
            <a:spLocks noGrp="1"/>
          </p:cNvSpPr>
          <p:nvPr>
            <p:ph idx="4294967295"/>
          </p:nvPr>
        </p:nvSpPr>
        <p:spPr/>
        <p:txBody>
          <a:bodyPr/>
          <a:lstStyle/>
          <a:p>
            <a:pPr eaLnBrk="1" hangingPunct="1">
              <a:lnSpc>
                <a:spcPct val="70000"/>
              </a:lnSpc>
            </a:pPr>
            <a:r>
              <a:rPr lang="en-GB" sz="2000"/>
              <a:t> </a:t>
            </a:r>
            <a:endParaRPr lang="en-US" sz="2000"/>
          </a:p>
          <a:p>
            <a:pPr eaLnBrk="1" hangingPunct="1">
              <a:lnSpc>
                <a:spcPct val="70000"/>
              </a:lnSpc>
            </a:pPr>
            <a:r>
              <a:rPr lang="en-GB" sz="3200" i="1"/>
              <a:t>Employers look favourably on </a:t>
            </a:r>
            <a:r>
              <a:rPr lang="en-GB" sz="3200" i="1" u="sng"/>
              <a:t>any work experience</a:t>
            </a:r>
            <a:r>
              <a:rPr lang="en-GB" sz="3200" i="1"/>
              <a:t>, whatever this is: </a:t>
            </a:r>
          </a:p>
          <a:p>
            <a:pPr eaLnBrk="1" hangingPunct="1">
              <a:lnSpc>
                <a:spcPct val="70000"/>
              </a:lnSpc>
            </a:pPr>
            <a:r>
              <a:rPr lang="en-GB" sz="3200" i="1">
                <a:solidFill>
                  <a:srgbClr val="333399"/>
                </a:solidFill>
              </a:rPr>
              <a:t>volunteer experience, </a:t>
            </a:r>
          </a:p>
          <a:p>
            <a:pPr eaLnBrk="1" hangingPunct="1">
              <a:lnSpc>
                <a:spcPct val="70000"/>
              </a:lnSpc>
            </a:pPr>
            <a:r>
              <a:rPr lang="en-GB" sz="3200" i="1">
                <a:solidFill>
                  <a:srgbClr val="333399"/>
                </a:solidFill>
              </a:rPr>
              <a:t>internships, </a:t>
            </a:r>
          </a:p>
          <a:p>
            <a:pPr eaLnBrk="1" hangingPunct="1">
              <a:lnSpc>
                <a:spcPct val="70000"/>
              </a:lnSpc>
            </a:pPr>
            <a:r>
              <a:rPr lang="en-GB" sz="3200" i="1">
                <a:solidFill>
                  <a:srgbClr val="333399"/>
                </a:solidFill>
              </a:rPr>
              <a:t>presentation of projects at University,</a:t>
            </a:r>
            <a:r>
              <a:rPr lang="en-GB" sz="3200" i="1"/>
              <a:t> </a:t>
            </a:r>
            <a:r>
              <a:rPr lang="en-GB" sz="3200" i="1">
                <a:solidFill>
                  <a:srgbClr val="333399"/>
                </a:solidFill>
              </a:rPr>
              <a:t>etc. </a:t>
            </a:r>
          </a:p>
          <a:p>
            <a:pPr eaLnBrk="1" hangingPunct="1">
              <a:lnSpc>
                <a:spcPct val="70000"/>
              </a:lnSpc>
            </a:pPr>
            <a:r>
              <a:rPr lang="en-GB" sz="3200" i="1"/>
              <a:t>Any kind of experience gives you </a:t>
            </a:r>
            <a:r>
              <a:rPr lang="en-GB" sz="3200" i="1" u="sng"/>
              <a:t>more common ground with the future employer</a:t>
            </a:r>
            <a:r>
              <a:rPr lang="en-GB" sz="3200" i="1"/>
              <a:t>, because the acquired knowledge can be as important as the work itself.</a:t>
            </a:r>
            <a:endParaRPr lang="en-US" sz="3200"/>
          </a:p>
          <a:p>
            <a:pPr eaLnBrk="1" hangingPunct="1">
              <a:lnSpc>
                <a:spcPct val="70000"/>
              </a:lnSpc>
              <a:buFont typeface="Wingdings" pitchFamily="2" charset="2"/>
              <a:buNone/>
            </a:pPr>
            <a:endParaRPr lang="en-US" sz="32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ChangeArrowheads="1"/>
          </p:cNvSpPr>
          <p:nvPr>
            <p:ph type="title"/>
          </p:nvPr>
        </p:nvSpPr>
        <p:spPr/>
        <p:txBody>
          <a:bodyPr/>
          <a:lstStyle/>
          <a:p>
            <a:pPr algn="ctr"/>
            <a:br>
              <a:rPr lang="en-GB" sz="2900" b="1">
                <a:solidFill>
                  <a:srgbClr val="333399"/>
                </a:solidFill>
              </a:rPr>
            </a:br>
            <a:br>
              <a:rPr lang="en-GB" sz="2900" b="1">
                <a:solidFill>
                  <a:srgbClr val="333399"/>
                </a:solidFill>
              </a:rPr>
            </a:br>
            <a:r>
              <a:rPr lang="en-GB" sz="2900" b="1">
                <a:solidFill>
                  <a:srgbClr val="333399"/>
                </a:solidFill>
              </a:rPr>
              <a:t>I see that you have no work experience. </a:t>
            </a:r>
            <a:br>
              <a:rPr lang="en-GB" sz="2900" b="1">
                <a:solidFill>
                  <a:srgbClr val="333399"/>
                </a:solidFill>
              </a:rPr>
            </a:br>
            <a:r>
              <a:rPr lang="en-GB" sz="2900" b="1">
                <a:solidFill>
                  <a:srgbClr val="333399"/>
                </a:solidFill>
              </a:rPr>
              <a:t>Why should we hire you then?</a:t>
            </a:r>
            <a:br>
              <a:rPr lang="en-US" sz="2900">
                <a:solidFill>
                  <a:srgbClr val="333399"/>
                </a:solidFill>
              </a:rPr>
            </a:br>
            <a:endParaRPr lang="el-GR" sz="2900">
              <a:solidFill>
                <a:srgbClr val="333399"/>
              </a:solidFill>
            </a:endParaRPr>
          </a:p>
        </p:txBody>
      </p:sp>
      <p:sp>
        <p:nvSpPr>
          <p:cNvPr id="38914" name="Rectangle 3"/>
          <p:cNvSpPr>
            <a:spLocks noGrp="1" noChangeArrowheads="1"/>
          </p:cNvSpPr>
          <p:nvPr>
            <p:ph type="body" idx="1"/>
          </p:nvPr>
        </p:nvSpPr>
        <p:spPr/>
        <p:txBody>
          <a:bodyPr/>
          <a:lstStyle/>
          <a:p>
            <a:pPr eaLnBrk="1" hangingPunct="1">
              <a:lnSpc>
                <a:spcPct val="70000"/>
              </a:lnSpc>
            </a:pPr>
            <a:r>
              <a:rPr lang="en-US" sz="2800" u="sng"/>
              <a:t>Mention</a:t>
            </a:r>
            <a:r>
              <a:rPr lang="en-US" sz="2800" b="1"/>
              <a:t>: </a:t>
            </a:r>
            <a:endParaRPr lang="en-US" sz="2800"/>
          </a:p>
          <a:p>
            <a:pPr eaLnBrk="1" hangingPunct="1">
              <a:lnSpc>
                <a:spcPct val="70000"/>
              </a:lnSpc>
            </a:pPr>
            <a:r>
              <a:rPr lang="en-US" sz="2400" b="1"/>
              <a:t>- Coursework, Class projects; </a:t>
            </a:r>
            <a:endParaRPr lang="en-US" sz="2400"/>
          </a:p>
          <a:p>
            <a:pPr eaLnBrk="1" hangingPunct="1">
              <a:lnSpc>
                <a:spcPct val="70000"/>
              </a:lnSpc>
            </a:pPr>
            <a:r>
              <a:rPr lang="en-US" sz="2400" b="1"/>
              <a:t>- Volunteer work; </a:t>
            </a:r>
            <a:endParaRPr lang="en-US" sz="2400"/>
          </a:p>
          <a:p>
            <a:pPr eaLnBrk="1" hangingPunct="1">
              <a:lnSpc>
                <a:spcPct val="70000"/>
              </a:lnSpc>
            </a:pPr>
            <a:r>
              <a:rPr lang="en-US" sz="2400" b="1"/>
              <a:t>- Extracurricular activities.</a:t>
            </a:r>
          </a:p>
          <a:p>
            <a:pPr eaLnBrk="1" hangingPunct="1">
              <a:lnSpc>
                <a:spcPct val="70000"/>
              </a:lnSpc>
              <a:buFont typeface="Wingdings" pitchFamily="2" charset="2"/>
              <a:buNone/>
            </a:pPr>
            <a:endParaRPr lang="en-US" sz="2400"/>
          </a:p>
          <a:p>
            <a:pPr eaLnBrk="1" hangingPunct="1">
              <a:lnSpc>
                <a:spcPct val="70000"/>
              </a:lnSpc>
            </a:pPr>
            <a:r>
              <a:rPr lang="en-GB" sz="2800"/>
              <a:t>‘’This activity taught me how to </a:t>
            </a:r>
            <a:r>
              <a:rPr lang="en-GB" sz="2800" u="sng"/>
              <a:t>do things efficiently</a:t>
            </a:r>
            <a:r>
              <a:rPr lang="en-GB" sz="2800"/>
              <a:t>.</a:t>
            </a:r>
            <a:endParaRPr lang="en-US" sz="2800"/>
          </a:p>
          <a:p>
            <a:pPr eaLnBrk="1" hangingPunct="1">
              <a:lnSpc>
                <a:spcPct val="70000"/>
              </a:lnSpc>
            </a:pPr>
            <a:r>
              <a:rPr lang="en-GB" sz="2800"/>
              <a:t>‘’       //             //         how to </a:t>
            </a:r>
            <a:r>
              <a:rPr lang="en-GB" sz="2800" u="sng"/>
              <a:t>work as a team</a:t>
            </a:r>
            <a:r>
              <a:rPr lang="en-GB" sz="2800"/>
              <a:t>.</a:t>
            </a:r>
            <a:endParaRPr lang="en-US" sz="2800"/>
          </a:p>
          <a:p>
            <a:pPr eaLnBrk="1" hangingPunct="1">
              <a:lnSpc>
                <a:spcPct val="70000"/>
              </a:lnSpc>
            </a:pPr>
            <a:r>
              <a:rPr lang="en-GB" sz="2800"/>
              <a:t>‘’      //             //          to </a:t>
            </a:r>
            <a:r>
              <a:rPr lang="en-GB" sz="2800" u="sng"/>
              <a:t>adhere to systems and procedures</a:t>
            </a:r>
            <a:r>
              <a:rPr lang="en-GB" sz="2800"/>
              <a:t>.</a:t>
            </a:r>
            <a:endParaRPr lang="en-US" sz="2800"/>
          </a:p>
          <a:p>
            <a:pPr eaLnBrk="1" hangingPunct="1">
              <a:lnSpc>
                <a:spcPct val="70000"/>
              </a:lnSpc>
            </a:pPr>
            <a:r>
              <a:rPr lang="en-GB" sz="2800"/>
              <a:t>‘’     //             //           to </a:t>
            </a:r>
            <a:r>
              <a:rPr lang="en-GB" sz="2800" u="sng"/>
              <a:t>put in whatever effort it takes</a:t>
            </a:r>
            <a:r>
              <a:rPr lang="en-GB" sz="2800"/>
              <a:t> to get the job done right.’’</a:t>
            </a:r>
            <a:endParaRPr lang="en-US" sz="2800"/>
          </a:p>
          <a:p>
            <a:pPr eaLnBrk="1" hangingPunct="1">
              <a:lnSpc>
                <a:spcPct val="70000"/>
              </a:lnSpc>
            </a:pPr>
            <a:r>
              <a:rPr lang="en-GB" sz="2800"/>
              <a:t> </a:t>
            </a:r>
            <a:r>
              <a:rPr lang="en-US" sz="2800"/>
              <a:t>       </a:t>
            </a:r>
            <a:r>
              <a:rPr lang="en-GB" sz="2800"/>
              <a:t>Therefore, I am a candidate who is most willing to learn, work, and perform.</a:t>
            </a:r>
            <a:endParaRPr lang="en-US" sz="2800"/>
          </a:p>
          <a:p>
            <a:endParaRPr lang="el-GR" sz="280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5"/>
          <p:cNvSpPr>
            <a:spLocks noGrp="1" noChangeArrowheads="1"/>
          </p:cNvSpPr>
          <p:nvPr>
            <p:ph type="ftr" sz="quarter" idx="11"/>
          </p:nvPr>
        </p:nvSpPr>
        <p:spPr>
          <a:noFill/>
        </p:spPr>
        <p:txBody>
          <a:bodyPr/>
          <a:lstStyle/>
          <a:p>
            <a:r>
              <a:rPr lang="el-GR"/>
              <a:t>Kotti Paraskevi (Evi), TEI of CRETE</a:t>
            </a:r>
          </a:p>
        </p:txBody>
      </p:sp>
      <p:sp>
        <p:nvSpPr>
          <p:cNvPr id="39938" name="Rectangle 6"/>
          <p:cNvSpPr>
            <a:spLocks noGrp="1" noChangeArrowheads="1"/>
          </p:cNvSpPr>
          <p:nvPr>
            <p:ph type="sldNum" sz="quarter" idx="12"/>
          </p:nvPr>
        </p:nvSpPr>
        <p:spPr>
          <a:noFill/>
        </p:spPr>
        <p:txBody>
          <a:bodyPr/>
          <a:lstStyle/>
          <a:p>
            <a:fld id="{E427B165-29D0-491B-8BAE-FDFBB6E5F09A}" type="slidenum">
              <a:rPr lang="el-GR" smtClean="0"/>
              <a:pPr/>
              <a:t>24</a:t>
            </a:fld>
            <a:endParaRPr lang="el-GR"/>
          </a:p>
        </p:txBody>
      </p:sp>
      <p:sp>
        <p:nvSpPr>
          <p:cNvPr id="39939" name="Τίτλος 1"/>
          <p:cNvSpPr>
            <a:spLocks noGrp="1"/>
          </p:cNvSpPr>
          <p:nvPr>
            <p:ph type="title" idx="4294967295"/>
          </p:nvPr>
        </p:nvSpPr>
        <p:spPr/>
        <p:txBody>
          <a:bodyPr anchor="ctr"/>
          <a:lstStyle/>
          <a:p>
            <a:pPr eaLnBrk="1" hangingPunct="1"/>
            <a:r>
              <a:rPr lang="en-GB" sz="2900" b="1">
                <a:solidFill>
                  <a:srgbClr val="333399"/>
                </a:solidFill>
              </a:rPr>
              <a:t>Can you describe the responsibilities you had </a:t>
            </a:r>
            <a:br>
              <a:rPr lang="en-GB" sz="2900" b="1">
                <a:solidFill>
                  <a:srgbClr val="333399"/>
                </a:solidFill>
              </a:rPr>
            </a:br>
            <a:r>
              <a:rPr lang="en-GB" sz="2900" b="1">
                <a:solidFill>
                  <a:srgbClr val="333399"/>
                </a:solidFill>
              </a:rPr>
              <a:t>                    in your previous job? </a:t>
            </a:r>
            <a:br>
              <a:rPr lang="en-US" sz="2900">
                <a:solidFill>
                  <a:srgbClr val="333399"/>
                </a:solidFill>
              </a:rPr>
            </a:br>
            <a:endParaRPr lang="en-US" sz="2900">
              <a:solidFill>
                <a:srgbClr val="333399"/>
              </a:solidFill>
            </a:endParaRPr>
          </a:p>
        </p:txBody>
      </p:sp>
      <p:sp>
        <p:nvSpPr>
          <p:cNvPr id="39940" name="Θέση περιεχομένου 2"/>
          <p:cNvSpPr>
            <a:spLocks noGrp="1"/>
          </p:cNvSpPr>
          <p:nvPr>
            <p:ph idx="4294967295"/>
          </p:nvPr>
        </p:nvSpPr>
        <p:spPr>
          <a:xfrm>
            <a:off x="387350" y="1747838"/>
            <a:ext cx="11518900" cy="4195762"/>
          </a:xfrm>
        </p:spPr>
        <p:txBody>
          <a:bodyPr/>
          <a:lstStyle/>
          <a:p>
            <a:pPr eaLnBrk="1" hangingPunct="1">
              <a:buFont typeface="Wingdings" pitchFamily="2" charset="2"/>
              <a:buNone/>
            </a:pPr>
            <a:r>
              <a:rPr lang="en-GB" i="1"/>
              <a:t>‘’I effectively managed the hotel daily operations’’. </a:t>
            </a:r>
            <a:endParaRPr lang="en-US" b="1" i="1"/>
          </a:p>
          <a:p>
            <a:pPr eaLnBrk="1" hangingPunct="1">
              <a:buFont typeface="Wingdings" pitchFamily="2" charset="2"/>
              <a:buNone/>
            </a:pPr>
            <a:r>
              <a:rPr lang="en-GB" i="1"/>
              <a:t>‘’I made sure that customers had a good first and last impression of the hotel’’.</a:t>
            </a:r>
            <a:endParaRPr lang="en-US" b="1" i="1"/>
          </a:p>
          <a:p>
            <a:pPr eaLnBrk="1" hangingPunct="1">
              <a:buFont typeface="Wingdings" pitchFamily="2" charset="2"/>
              <a:buNone/>
            </a:pPr>
            <a:r>
              <a:rPr lang="en-GB" i="1"/>
              <a:t>‘’I tried to create a welcoming and relaxing atmosphere for clients’’.</a:t>
            </a:r>
            <a:endParaRPr lang="en-US" b="1" i="1"/>
          </a:p>
          <a:p>
            <a:pPr eaLnBrk="1" hangingPunct="1">
              <a:buFont typeface="Wingdings" pitchFamily="2" charset="2"/>
              <a:buNone/>
            </a:pPr>
            <a:r>
              <a:rPr lang="en-GB" i="1"/>
              <a:t>‘’I answered phones, booked rooms and responded to email inquiries or comments’’.</a:t>
            </a:r>
            <a:endParaRPr lang="en-US" b="1" i="1"/>
          </a:p>
          <a:p>
            <a:pPr eaLnBrk="1" hangingPunct="1">
              <a:buFont typeface="Wingdings" pitchFamily="2" charset="2"/>
              <a:buNone/>
            </a:pPr>
            <a:r>
              <a:rPr lang="en-GB" i="1"/>
              <a:t>‘’I assisted the hotel manager with front desk operations’’.</a:t>
            </a:r>
            <a:endParaRPr lang="en-US" b="1" i="1"/>
          </a:p>
          <a:p>
            <a:pPr eaLnBrk="1" hangingPunct="1"/>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5"/>
          <p:cNvSpPr>
            <a:spLocks noGrp="1" noChangeArrowheads="1"/>
          </p:cNvSpPr>
          <p:nvPr>
            <p:ph type="ftr" sz="quarter" idx="11"/>
          </p:nvPr>
        </p:nvSpPr>
        <p:spPr>
          <a:noFill/>
        </p:spPr>
        <p:txBody>
          <a:bodyPr/>
          <a:lstStyle/>
          <a:p>
            <a:r>
              <a:rPr lang="el-GR"/>
              <a:t>Kotti Paraskevi (Evi), TEI of CRETE</a:t>
            </a:r>
          </a:p>
        </p:txBody>
      </p:sp>
      <p:sp>
        <p:nvSpPr>
          <p:cNvPr id="40962" name="Rectangle 6"/>
          <p:cNvSpPr>
            <a:spLocks noGrp="1" noChangeArrowheads="1"/>
          </p:cNvSpPr>
          <p:nvPr>
            <p:ph type="sldNum" sz="quarter" idx="12"/>
          </p:nvPr>
        </p:nvSpPr>
        <p:spPr>
          <a:noFill/>
        </p:spPr>
        <p:txBody>
          <a:bodyPr/>
          <a:lstStyle/>
          <a:p>
            <a:fld id="{1869A9B7-70D1-4FF4-A616-612A5F62DE20}" type="slidenum">
              <a:rPr lang="el-GR" smtClean="0"/>
              <a:pPr/>
              <a:t>25</a:t>
            </a:fld>
            <a:endParaRPr lang="el-GR"/>
          </a:p>
        </p:txBody>
      </p:sp>
      <p:sp>
        <p:nvSpPr>
          <p:cNvPr id="40963" name="Τίτλος 1"/>
          <p:cNvSpPr>
            <a:spLocks noGrp="1"/>
          </p:cNvSpPr>
          <p:nvPr>
            <p:ph type="title" idx="4294967295"/>
          </p:nvPr>
        </p:nvSpPr>
        <p:spPr/>
        <p:txBody>
          <a:bodyPr anchor="ctr"/>
          <a:lstStyle/>
          <a:p>
            <a:pPr eaLnBrk="1" hangingPunct="1"/>
            <a:r>
              <a:rPr lang="en-GB" sz="2900" b="1"/>
              <a:t>    </a:t>
            </a:r>
            <a:r>
              <a:rPr lang="en-GB" sz="2900" b="1">
                <a:solidFill>
                  <a:srgbClr val="333399"/>
                </a:solidFill>
              </a:rPr>
              <a:t>Why did you leave / are you leaving your job?</a:t>
            </a:r>
            <a:br>
              <a:rPr lang="en-US" sz="2900" b="1"/>
            </a:br>
            <a:endParaRPr lang="en-US" sz="2900"/>
          </a:p>
        </p:txBody>
      </p:sp>
      <p:sp>
        <p:nvSpPr>
          <p:cNvPr id="40964" name="Θέση περιεχομένου 2"/>
          <p:cNvSpPr>
            <a:spLocks noGrp="1"/>
          </p:cNvSpPr>
          <p:nvPr>
            <p:ph idx="4294967295"/>
          </p:nvPr>
        </p:nvSpPr>
        <p:spPr>
          <a:xfrm>
            <a:off x="330200" y="1747838"/>
            <a:ext cx="11604625" cy="4195762"/>
          </a:xfrm>
        </p:spPr>
        <p:txBody>
          <a:bodyPr/>
          <a:lstStyle/>
          <a:p>
            <a:pPr eaLnBrk="1" hangingPunct="1">
              <a:buFont typeface="Wingdings" pitchFamily="2" charset="2"/>
              <a:buNone/>
            </a:pPr>
            <a:r>
              <a:rPr lang="en-GB" b="1"/>
              <a:t>√ Don’t lie. </a:t>
            </a:r>
          </a:p>
          <a:p>
            <a:pPr eaLnBrk="1" hangingPunct="1">
              <a:buFont typeface="Wingdings" pitchFamily="2" charset="2"/>
              <a:buNone/>
            </a:pPr>
            <a:r>
              <a:rPr lang="en-GB" b="1"/>
              <a:t>√ Don’t badmouth former employers (even if they deserve it!)</a:t>
            </a:r>
          </a:p>
          <a:p>
            <a:pPr eaLnBrk="1" hangingPunct="1">
              <a:buFont typeface="Wingdings" pitchFamily="2" charset="2"/>
              <a:buNone/>
            </a:pPr>
            <a:r>
              <a:rPr lang="en-GB" b="1"/>
              <a:t>√ Don’t victimise yourself.</a:t>
            </a:r>
          </a:p>
          <a:p>
            <a:pPr eaLnBrk="1" hangingPunct="1">
              <a:buFont typeface="Wingdings" pitchFamily="2" charset="2"/>
              <a:buNone/>
            </a:pPr>
            <a:endParaRPr lang="en-US" b="1"/>
          </a:p>
          <a:p>
            <a:pPr eaLnBrk="1" hangingPunct="1">
              <a:buFont typeface="Wingdings" pitchFamily="2" charset="2"/>
              <a:buNone/>
            </a:pPr>
            <a:r>
              <a:rPr lang="en-GB" u="sng"/>
              <a:t>If you lost your job:</a:t>
            </a:r>
            <a:endParaRPr lang="en-US" b="1"/>
          </a:p>
          <a:p>
            <a:pPr eaLnBrk="1" hangingPunct="1">
              <a:spcBef>
                <a:spcPct val="10000"/>
              </a:spcBef>
              <a:buFont typeface="Wingdings" pitchFamily="2" charset="2"/>
              <a:buNone/>
            </a:pPr>
            <a:r>
              <a:rPr lang="en-GB" i="1"/>
              <a:t>‘’I managed to survive two rounds of corporate downsizing, but</a:t>
            </a:r>
          </a:p>
          <a:p>
            <a:pPr eaLnBrk="1" hangingPunct="1">
              <a:spcBef>
                <a:spcPct val="10000"/>
              </a:spcBef>
              <a:buFont typeface="Wingdings" pitchFamily="2" charset="2"/>
              <a:buNone/>
            </a:pPr>
            <a:r>
              <a:rPr lang="en-GB" i="1"/>
              <a:t>the third round was a 20% reduction in the workforce, which</a:t>
            </a:r>
          </a:p>
          <a:p>
            <a:pPr eaLnBrk="1" hangingPunct="1">
              <a:spcBef>
                <a:spcPct val="10000"/>
              </a:spcBef>
              <a:buFont typeface="Wingdings" pitchFamily="2" charset="2"/>
              <a:buNone/>
            </a:pPr>
            <a:r>
              <a:rPr lang="en-GB" i="1"/>
              <a:t>included me’’.</a:t>
            </a:r>
            <a:endParaRPr lang="en-US" i="1"/>
          </a:p>
          <a:p>
            <a:pPr eaLnBrk="1" hangingPunct="1"/>
            <a:endParaRPr lang="en-US" i="1"/>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5"/>
          <p:cNvSpPr>
            <a:spLocks noGrp="1" noChangeArrowheads="1"/>
          </p:cNvSpPr>
          <p:nvPr>
            <p:ph type="ftr" sz="quarter" idx="11"/>
          </p:nvPr>
        </p:nvSpPr>
        <p:spPr>
          <a:noFill/>
        </p:spPr>
        <p:txBody>
          <a:bodyPr/>
          <a:lstStyle/>
          <a:p>
            <a:r>
              <a:rPr lang="el-GR"/>
              <a:t>Kotti Paraskevi (Evi), TEI of CRETE</a:t>
            </a:r>
          </a:p>
        </p:txBody>
      </p:sp>
      <p:sp>
        <p:nvSpPr>
          <p:cNvPr id="41986" name="Rectangle 6"/>
          <p:cNvSpPr>
            <a:spLocks noGrp="1" noChangeArrowheads="1"/>
          </p:cNvSpPr>
          <p:nvPr>
            <p:ph type="sldNum" sz="quarter" idx="12"/>
          </p:nvPr>
        </p:nvSpPr>
        <p:spPr>
          <a:noFill/>
        </p:spPr>
        <p:txBody>
          <a:bodyPr/>
          <a:lstStyle/>
          <a:p>
            <a:fld id="{015220AC-98B8-415B-B778-638EEB1542E1}" type="slidenum">
              <a:rPr lang="el-GR" smtClean="0"/>
              <a:pPr/>
              <a:t>26</a:t>
            </a:fld>
            <a:endParaRPr lang="el-GR"/>
          </a:p>
        </p:txBody>
      </p:sp>
      <p:sp>
        <p:nvSpPr>
          <p:cNvPr id="41987" name="Τίτλος 1"/>
          <p:cNvSpPr>
            <a:spLocks noGrp="1"/>
          </p:cNvSpPr>
          <p:nvPr>
            <p:ph type="title" idx="4294967295"/>
          </p:nvPr>
        </p:nvSpPr>
        <p:spPr/>
        <p:txBody>
          <a:bodyPr anchor="ctr"/>
          <a:lstStyle/>
          <a:p>
            <a:pPr eaLnBrk="1" hangingPunct="1"/>
            <a:r>
              <a:rPr lang="en-GB" sz="2900" b="1">
                <a:solidFill>
                  <a:srgbClr val="333399"/>
                </a:solidFill>
              </a:rPr>
              <a:t>   Why did you leave / are you leaving your job?</a:t>
            </a:r>
            <a:br>
              <a:rPr lang="en-US" sz="2900" b="1"/>
            </a:br>
            <a:endParaRPr lang="el-GR" sz="2900" b="1"/>
          </a:p>
        </p:txBody>
      </p:sp>
      <p:sp>
        <p:nvSpPr>
          <p:cNvPr id="41988" name="Θέση περιεχομένου 2"/>
          <p:cNvSpPr>
            <a:spLocks noGrp="1"/>
          </p:cNvSpPr>
          <p:nvPr>
            <p:ph idx="4294967295"/>
          </p:nvPr>
        </p:nvSpPr>
        <p:spPr>
          <a:xfrm>
            <a:off x="315913" y="1762125"/>
            <a:ext cx="11576050" cy="4038600"/>
          </a:xfrm>
        </p:spPr>
        <p:txBody>
          <a:bodyPr/>
          <a:lstStyle/>
          <a:p>
            <a:pPr eaLnBrk="1" hangingPunct="1"/>
            <a:r>
              <a:rPr lang="en-GB" u="sng"/>
              <a:t>If you are still employed:</a:t>
            </a:r>
          </a:p>
          <a:p>
            <a:pPr eaLnBrk="1" hangingPunct="1">
              <a:buFont typeface="Wingdings" pitchFamily="2" charset="2"/>
              <a:buNone/>
            </a:pPr>
            <a:r>
              <a:rPr lang="en-GB"/>
              <a:t>   </a:t>
            </a:r>
            <a:r>
              <a:rPr lang="en-GB" b="1"/>
              <a:t>focus on what you want in your next job</a:t>
            </a:r>
          </a:p>
          <a:p>
            <a:pPr eaLnBrk="1" hangingPunct="1">
              <a:buFont typeface="Wingdings" pitchFamily="2" charset="2"/>
              <a:buNone/>
            </a:pPr>
            <a:endParaRPr lang="en-US" b="1"/>
          </a:p>
          <a:p>
            <a:pPr eaLnBrk="1" hangingPunct="1"/>
            <a:r>
              <a:rPr lang="en-GB" i="1"/>
              <a:t>‘’After two years, I made the decision to look for a company that is team-focused, where I can add my experience’’.</a:t>
            </a:r>
            <a:endParaRPr lang="en-US" i="1"/>
          </a:p>
          <a:p>
            <a:pPr eaLnBrk="1" hangingPunct="1"/>
            <a:r>
              <a:rPr lang="en-GB" i="1"/>
              <a:t>‘’Although I liked my job, I felt the need to quit as I wanted to pursue new opportunities and take a new step in my career’’.</a:t>
            </a:r>
            <a:endParaRPr lang="en-US" b="1" i="1"/>
          </a:p>
          <a:p>
            <a:pPr eaLnBrk="1" hangingPunct="1"/>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5"/>
          <p:cNvSpPr>
            <a:spLocks noGrp="1" noChangeArrowheads="1"/>
          </p:cNvSpPr>
          <p:nvPr>
            <p:ph type="ftr" sz="quarter" idx="11"/>
          </p:nvPr>
        </p:nvSpPr>
        <p:spPr>
          <a:noFill/>
        </p:spPr>
        <p:txBody>
          <a:bodyPr/>
          <a:lstStyle/>
          <a:p>
            <a:r>
              <a:rPr lang="el-GR"/>
              <a:t>Kotti Paraskevi (Evi), TEI of CRETE</a:t>
            </a:r>
          </a:p>
        </p:txBody>
      </p:sp>
      <p:sp>
        <p:nvSpPr>
          <p:cNvPr id="43010" name="Rectangle 6"/>
          <p:cNvSpPr>
            <a:spLocks noGrp="1" noChangeArrowheads="1"/>
          </p:cNvSpPr>
          <p:nvPr>
            <p:ph type="sldNum" sz="quarter" idx="12"/>
          </p:nvPr>
        </p:nvSpPr>
        <p:spPr>
          <a:noFill/>
        </p:spPr>
        <p:txBody>
          <a:bodyPr/>
          <a:lstStyle/>
          <a:p>
            <a:fld id="{94883E68-105C-4F95-A4BA-0A702846F145}" type="slidenum">
              <a:rPr lang="el-GR" smtClean="0"/>
              <a:pPr/>
              <a:t>27</a:t>
            </a:fld>
            <a:endParaRPr lang="el-GR"/>
          </a:p>
        </p:txBody>
      </p:sp>
      <p:sp>
        <p:nvSpPr>
          <p:cNvPr id="43011" name="Τίτλος 1"/>
          <p:cNvSpPr>
            <a:spLocks noGrp="1"/>
          </p:cNvSpPr>
          <p:nvPr>
            <p:ph type="title" idx="4294967295"/>
          </p:nvPr>
        </p:nvSpPr>
        <p:spPr/>
        <p:txBody>
          <a:bodyPr anchor="ctr"/>
          <a:lstStyle/>
          <a:p>
            <a:pPr algn="ctr" eaLnBrk="1" hangingPunct="1"/>
            <a:r>
              <a:rPr lang="en-GB" sz="2800">
                <a:solidFill>
                  <a:srgbClr val="333399"/>
                </a:solidFill>
              </a:rPr>
              <a:t>What is your greatest professional achievement?</a:t>
            </a:r>
            <a:endParaRPr lang="en-US" sz="2800">
              <a:solidFill>
                <a:srgbClr val="333399"/>
              </a:solidFill>
            </a:endParaRPr>
          </a:p>
        </p:txBody>
      </p:sp>
      <p:sp>
        <p:nvSpPr>
          <p:cNvPr id="43012" name="Θέση περιεχομένου 2"/>
          <p:cNvSpPr>
            <a:spLocks noGrp="1"/>
          </p:cNvSpPr>
          <p:nvPr>
            <p:ph idx="4294967295"/>
          </p:nvPr>
        </p:nvSpPr>
        <p:spPr/>
        <p:txBody>
          <a:bodyPr/>
          <a:lstStyle/>
          <a:p>
            <a:pPr eaLnBrk="1" hangingPunct="1"/>
            <a:r>
              <a:rPr lang="en-GB" b="1"/>
              <a:t>√ Be precise.</a:t>
            </a:r>
          </a:p>
          <a:p>
            <a:pPr eaLnBrk="1" hangingPunct="1"/>
            <a:endParaRPr lang="en-GB" b="1"/>
          </a:p>
          <a:p>
            <a:pPr eaLnBrk="1" hangingPunct="1"/>
            <a:r>
              <a:rPr lang="en-GB" i="1"/>
              <a:t>‘’In one month, I streamlined the process, which saved my group 10 man-hours each month and reduced errors on invoices by 25%’’.</a:t>
            </a:r>
            <a:r>
              <a:rPr lang="en-GB"/>
              <a:t> </a:t>
            </a:r>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5"/>
          <p:cNvSpPr>
            <a:spLocks noGrp="1" noChangeArrowheads="1"/>
          </p:cNvSpPr>
          <p:nvPr>
            <p:ph type="ftr" sz="quarter" idx="11"/>
          </p:nvPr>
        </p:nvSpPr>
        <p:spPr>
          <a:noFill/>
        </p:spPr>
        <p:txBody>
          <a:bodyPr/>
          <a:lstStyle/>
          <a:p>
            <a:r>
              <a:rPr lang="el-GR"/>
              <a:t>Kotti Paraskevi (Evi), TEI of CRETE</a:t>
            </a:r>
          </a:p>
        </p:txBody>
      </p:sp>
      <p:sp>
        <p:nvSpPr>
          <p:cNvPr id="44034" name="Rectangle 6"/>
          <p:cNvSpPr>
            <a:spLocks noGrp="1" noChangeArrowheads="1"/>
          </p:cNvSpPr>
          <p:nvPr>
            <p:ph type="sldNum" sz="quarter" idx="12"/>
          </p:nvPr>
        </p:nvSpPr>
        <p:spPr>
          <a:noFill/>
        </p:spPr>
        <p:txBody>
          <a:bodyPr/>
          <a:lstStyle/>
          <a:p>
            <a:fld id="{1CE4F388-AD61-4D40-9907-F25DE10772A4}" type="slidenum">
              <a:rPr lang="el-GR" smtClean="0"/>
              <a:pPr/>
              <a:t>28</a:t>
            </a:fld>
            <a:endParaRPr lang="el-GR"/>
          </a:p>
        </p:txBody>
      </p:sp>
      <p:sp>
        <p:nvSpPr>
          <p:cNvPr id="44035" name="Τίτλος 1"/>
          <p:cNvSpPr>
            <a:spLocks noGrp="1"/>
          </p:cNvSpPr>
          <p:nvPr>
            <p:ph type="title" idx="4294967295"/>
          </p:nvPr>
        </p:nvSpPr>
        <p:spPr>
          <a:xfrm>
            <a:off x="515938" y="533400"/>
            <a:ext cx="11176000" cy="1143000"/>
          </a:xfrm>
        </p:spPr>
        <p:txBody>
          <a:bodyPr anchor="ctr"/>
          <a:lstStyle/>
          <a:p>
            <a:pPr algn="ctr" eaLnBrk="1" hangingPunct="1"/>
            <a:br>
              <a:rPr lang="en-US" sz="2400" b="1">
                <a:solidFill>
                  <a:srgbClr val="333399"/>
                </a:solidFill>
              </a:rPr>
            </a:br>
            <a:r>
              <a:rPr lang="en-GB" sz="2400" b="1">
                <a:solidFill>
                  <a:srgbClr val="333399"/>
                </a:solidFill>
              </a:rPr>
              <a:t> </a:t>
            </a:r>
            <a:r>
              <a:rPr lang="en-GB" sz="2800" b="1">
                <a:solidFill>
                  <a:srgbClr val="333399"/>
                </a:solidFill>
              </a:rPr>
              <a:t>Tell me about a challenge or conflict you've faced at   </a:t>
            </a:r>
            <a:br>
              <a:rPr lang="en-GB" sz="2800" b="1">
                <a:solidFill>
                  <a:srgbClr val="333399"/>
                </a:solidFill>
              </a:rPr>
            </a:br>
            <a:r>
              <a:rPr lang="en-GB" sz="2800" b="1">
                <a:solidFill>
                  <a:srgbClr val="333399"/>
                </a:solidFill>
              </a:rPr>
              <a:t> work, and how you dealt with it.</a:t>
            </a:r>
            <a:endParaRPr lang="en-US" sz="2800" b="1">
              <a:solidFill>
                <a:srgbClr val="333399"/>
              </a:solidFill>
            </a:endParaRPr>
          </a:p>
        </p:txBody>
      </p:sp>
      <p:sp>
        <p:nvSpPr>
          <p:cNvPr id="44036" name="Θέση περιεχομένου 2"/>
          <p:cNvSpPr>
            <a:spLocks noGrp="1"/>
          </p:cNvSpPr>
          <p:nvPr>
            <p:ph idx="4294967295"/>
          </p:nvPr>
        </p:nvSpPr>
        <p:spPr/>
        <p:txBody>
          <a:bodyPr/>
          <a:lstStyle/>
          <a:p>
            <a:pPr eaLnBrk="1" hangingPunct="1"/>
            <a:r>
              <a:rPr lang="en-GB" altLang="en-US" sz="3200" b="1">
                <a:solidFill>
                  <a:srgbClr val="333399"/>
                </a:solidFill>
              </a:rPr>
              <a:t>STAR response</a:t>
            </a:r>
          </a:p>
          <a:p>
            <a:pPr lvl="1" eaLnBrk="1" hangingPunct="1">
              <a:buFontTx/>
              <a:buNone/>
            </a:pPr>
            <a:r>
              <a:rPr lang="en-GB" altLang="en-US">
                <a:solidFill>
                  <a:srgbClr val="333399"/>
                </a:solidFill>
              </a:rPr>
              <a:t>S:</a:t>
            </a:r>
            <a:r>
              <a:rPr lang="en-GB" altLang="en-US"/>
              <a:t> Describe the situation</a:t>
            </a:r>
          </a:p>
          <a:p>
            <a:pPr lvl="1" eaLnBrk="1" hangingPunct="1">
              <a:buFontTx/>
              <a:buNone/>
            </a:pPr>
            <a:r>
              <a:rPr lang="en-GB" altLang="en-US">
                <a:solidFill>
                  <a:srgbClr val="333399"/>
                </a:solidFill>
              </a:rPr>
              <a:t>T:</a:t>
            </a:r>
            <a:r>
              <a:rPr lang="en-GB" altLang="en-US"/>
              <a:t> Explain the task/problem that arose</a:t>
            </a:r>
          </a:p>
          <a:p>
            <a:pPr lvl="1" eaLnBrk="1" hangingPunct="1">
              <a:buFontTx/>
              <a:buNone/>
            </a:pPr>
            <a:r>
              <a:rPr lang="en-GB" altLang="en-US">
                <a:solidFill>
                  <a:srgbClr val="333399"/>
                </a:solidFill>
              </a:rPr>
              <a:t>A:</a:t>
            </a:r>
            <a:r>
              <a:rPr lang="en-GB" altLang="en-US"/>
              <a:t> What action did you take?</a:t>
            </a:r>
          </a:p>
          <a:p>
            <a:pPr lvl="1" eaLnBrk="1" hangingPunct="1">
              <a:buFontTx/>
              <a:buNone/>
            </a:pPr>
            <a:r>
              <a:rPr lang="en-GB" altLang="en-US">
                <a:solidFill>
                  <a:srgbClr val="333399"/>
                </a:solidFill>
              </a:rPr>
              <a:t>R:</a:t>
            </a:r>
            <a:r>
              <a:rPr lang="en-GB" altLang="en-US"/>
              <a:t> What was the result or outcome?</a:t>
            </a:r>
          </a:p>
          <a:p>
            <a:pPr lvl="1" eaLnBrk="1" hangingPunct="1">
              <a:buFontTx/>
              <a:buNone/>
            </a:pPr>
            <a:r>
              <a:rPr lang="en-GB" altLang="en-US"/>
              <a:t>     What did you learn from this experience?</a:t>
            </a:r>
          </a:p>
          <a:p>
            <a:pPr eaLnBrk="1" hangingPunct="1"/>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5"/>
          <p:cNvSpPr>
            <a:spLocks noGrp="1" noChangeArrowheads="1"/>
          </p:cNvSpPr>
          <p:nvPr>
            <p:ph type="ftr" sz="quarter" idx="11"/>
          </p:nvPr>
        </p:nvSpPr>
        <p:spPr>
          <a:noFill/>
        </p:spPr>
        <p:txBody>
          <a:bodyPr/>
          <a:lstStyle/>
          <a:p>
            <a:r>
              <a:rPr lang="el-GR"/>
              <a:t>Kotti Paraskevi (Evi), TEI of CRETE</a:t>
            </a:r>
          </a:p>
        </p:txBody>
      </p:sp>
      <p:sp>
        <p:nvSpPr>
          <p:cNvPr id="45058" name="Rectangle 6"/>
          <p:cNvSpPr>
            <a:spLocks noGrp="1" noChangeArrowheads="1"/>
          </p:cNvSpPr>
          <p:nvPr>
            <p:ph type="sldNum" sz="quarter" idx="12"/>
          </p:nvPr>
        </p:nvSpPr>
        <p:spPr>
          <a:noFill/>
        </p:spPr>
        <p:txBody>
          <a:bodyPr/>
          <a:lstStyle/>
          <a:p>
            <a:fld id="{EA299CB4-AE32-45A6-8415-29B7A6BEB4F2}" type="slidenum">
              <a:rPr lang="el-GR" smtClean="0"/>
              <a:pPr/>
              <a:t>29</a:t>
            </a:fld>
            <a:endParaRPr lang="el-GR"/>
          </a:p>
        </p:txBody>
      </p:sp>
      <p:sp>
        <p:nvSpPr>
          <p:cNvPr id="45059" name="Τίτλος 1"/>
          <p:cNvSpPr>
            <a:spLocks noGrp="1"/>
          </p:cNvSpPr>
          <p:nvPr>
            <p:ph type="title" idx="4294967295"/>
          </p:nvPr>
        </p:nvSpPr>
        <p:spPr/>
        <p:txBody>
          <a:bodyPr anchor="ctr"/>
          <a:lstStyle/>
          <a:p>
            <a:pPr eaLnBrk="1" hangingPunct="1"/>
            <a:r>
              <a:rPr lang="en-GB" b="1"/>
              <a:t>   </a:t>
            </a:r>
            <a:r>
              <a:rPr lang="en-GB" b="1">
                <a:solidFill>
                  <a:srgbClr val="333399"/>
                </a:solidFill>
              </a:rPr>
              <a:t>How do you handle stress and pressure?</a:t>
            </a:r>
            <a:r>
              <a:rPr lang="en-GB">
                <a:solidFill>
                  <a:srgbClr val="333399"/>
                </a:solidFill>
              </a:rPr>
              <a:t> </a:t>
            </a:r>
            <a:endParaRPr lang="en-US">
              <a:solidFill>
                <a:srgbClr val="333399"/>
              </a:solidFill>
            </a:endParaRPr>
          </a:p>
        </p:txBody>
      </p:sp>
      <p:sp>
        <p:nvSpPr>
          <p:cNvPr id="45060" name="Θέση περιεχομένου 2"/>
          <p:cNvSpPr>
            <a:spLocks noGrp="1"/>
          </p:cNvSpPr>
          <p:nvPr>
            <p:ph idx="4294967295"/>
          </p:nvPr>
        </p:nvSpPr>
        <p:spPr>
          <a:xfrm>
            <a:off x="401638" y="1819275"/>
            <a:ext cx="11347450" cy="4124325"/>
          </a:xfrm>
        </p:spPr>
        <p:txBody>
          <a:bodyPr/>
          <a:lstStyle/>
          <a:p>
            <a:pPr eaLnBrk="1" hangingPunct="1"/>
            <a:r>
              <a:rPr lang="en-US" sz="2800" i="1"/>
              <a:t>‘’Of course, there are times at work when a lot of tasks need to be done at the same time, but I am pretty </a:t>
            </a:r>
            <a:r>
              <a:rPr lang="en-US" sz="2800" i="1" u="sng"/>
              <a:t>good at time management skills</a:t>
            </a:r>
            <a:r>
              <a:rPr lang="en-US" sz="2800" i="1"/>
              <a:t>. </a:t>
            </a:r>
          </a:p>
          <a:p>
            <a:pPr eaLnBrk="1" hangingPunct="1">
              <a:buFont typeface="Wingdings" pitchFamily="2" charset="2"/>
              <a:buNone/>
            </a:pPr>
            <a:r>
              <a:rPr lang="en-US" sz="2800" i="1"/>
              <a:t>   So, I immediately </a:t>
            </a:r>
            <a:r>
              <a:rPr lang="en-US" sz="2800" i="1" u="sng"/>
              <a:t>break down each project</a:t>
            </a:r>
            <a:r>
              <a:rPr lang="en-US" sz="2800" i="1"/>
              <a:t> into small assignments, and I </a:t>
            </a:r>
            <a:r>
              <a:rPr lang="en-US" sz="2800" i="1" u="sng"/>
              <a:t>may delegate</a:t>
            </a:r>
            <a:r>
              <a:rPr lang="en-US" sz="2800" i="1"/>
              <a:t> a part of it to the right employee, if necessary’’.</a:t>
            </a:r>
            <a:r>
              <a:rPr lang="en-US"/>
              <a:t>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5"/>
          <p:cNvSpPr>
            <a:spLocks noGrp="1" noChangeArrowheads="1"/>
          </p:cNvSpPr>
          <p:nvPr>
            <p:ph type="ftr" sz="quarter" idx="11"/>
          </p:nvPr>
        </p:nvSpPr>
        <p:spPr>
          <a:noFill/>
        </p:spPr>
        <p:txBody>
          <a:bodyPr/>
          <a:lstStyle/>
          <a:p>
            <a:r>
              <a:rPr lang="el-GR"/>
              <a:t>Kotti Paraskevi (Evi), TEI of CRETE</a:t>
            </a:r>
          </a:p>
        </p:txBody>
      </p:sp>
      <p:sp>
        <p:nvSpPr>
          <p:cNvPr id="46082" name="Rectangle 6"/>
          <p:cNvSpPr>
            <a:spLocks noGrp="1" noChangeArrowheads="1"/>
          </p:cNvSpPr>
          <p:nvPr>
            <p:ph type="sldNum" sz="quarter" idx="12"/>
          </p:nvPr>
        </p:nvSpPr>
        <p:spPr>
          <a:noFill/>
        </p:spPr>
        <p:txBody>
          <a:bodyPr/>
          <a:lstStyle/>
          <a:p>
            <a:fld id="{89351525-1D02-49B9-ABFA-A1D7E445166D}" type="slidenum">
              <a:rPr lang="el-GR" smtClean="0"/>
              <a:pPr/>
              <a:t>30</a:t>
            </a:fld>
            <a:endParaRPr lang="el-GR"/>
          </a:p>
        </p:txBody>
      </p:sp>
      <p:sp>
        <p:nvSpPr>
          <p:cNvPr id="46083" name="Τίτλος 1"/>
          <p:cNvSpPr>
            <a:spLocks noGrp="1"/>
          </p:cNvSpPr>
          <p:nvPr>
            <p:ph type="title" idx="4294967295"/>
          </p:nvPr>
        </p:nvSpPr>
        <p:spPr/>
        <p:txBody>
          <a:bodyPr anchor="ctr"/>
          <a:lstStyle/>
          <a:p>
            <a:pPr eaLnBrk="1" hangingPunct="1"/>
            <a:r>
              <a:rPr lang="en-US">
                <a:solidFill>
                  <a:srgbClr val="333399"/>
                </a:solidFill>
              </a:rPr>
              <a:t>STEP 2d – Interview Questions</a:t>
            </a:r>
          </a:p>
        </p:txBody>
      </p:sp>
      <p:sp>
        <p:nvSpPr>
          <p:cNvPr id="46084" name="Rectangle 6"/>
          <p:cNvSpPr>
            <a:spLocks noGrp="1" noChangeArrowheads="1"/>
          </p:cNvSpPr>
          <p:nvPr>
            <p:ph type="body" sz="half" idx="4294967295"/>
          </p:nvPr>
        </p:nvSpPr>
        <p:spPr>
          <a:xfrm>
            <a:off x="1016000" y="1905000"/>
            <a:ext cx="5054600" cy="4038600"/>
          </a:xfrm>
        </p:spPr>
        <p:txBody>
          <a:bodyPr/>
          <a:lstStyle/>
          <a:p>
            <a:pPr>
              <a:buFont typeface="Wingdings" pitchFamily="2" charset="2"/>
              <a:buNone/>
            </a:pPr>
            <a:endParaRPr lang="en-US" sz="2700"/>
          </a:p>
          <a:p>
            <a:pPr>
              <a:buFont typeface="Wingdings" pitchFamily="2" charset="2"/>
              <a:buNone/>
            </a:pPr>
            <a:endParaRPr lang="en-US" sz="2700"/>
          </a:p>
          <a:p>
            <a:pPr>
              <a:buFont typeface="Wingdings" pitchFamily="2" charset="2"/>
              <a:buNone/>
            </a:pPr>
            <a:r>
              <a:rPr lang="en-US" sz="2700"/>
              <a:t>        </a:t>
            </a:r>
            <a:r>
              <a:rPr lang="en-US" sz="3200" b="1"/>
              <a:t>SPECIFIC JOB</a:t>
            </a:r>
            <a:endParaRPr lang="el-GR" sz="3200" b="1"/>
          </a:p>
        </p:txBody>
      </p:sp>
      <p:sp>
        <p:nvSpPr>
          <p:cNvPr id="46085" name="Rectangle 7"/>
          <p:cNvSpPr>
            <a:spLocks noGrp="1" noChangeArrowheads="1"/>
          </p:cNvSpPr>
          <p:nvPr>
            <p:ph type="body" sz="half" idx="4294967295"/>
          </p:nvPr>
        </p:nvSpPr>
        <p:spPr>
          <a:xfrm>
            <a:off x="6223000" y="1905000"/>
            <a:ext cx="5054600" cy="4038600"/>
          </a:xfrm>
        </p:spPr>
        <p:txBody>
          <a:bodyPr/>
          <a:lstStyle/>
          <a:p>
            <a:endParaRPr lang="el-GR" sz="2700"/>
          </a:p>
        </p:txBody>
      </p:sp>
      <p:pic>
        <p:nvPicPr>
          <p:cNvPr id="46086" name="Picture 9" descr="Αποτέλεσμα εικόνας για manager in a"/>
          <p:cNvPicPr>
            <a:picLocks noChangeAspect="1" noChangeArrowheads="1"/>
          </p:cNvPicPr>
          <p:nvPr/>
        </p:nvPicPr>
        <p:blipFill>
          <a:blip r:embed="rId2"/>
          <a:srcRect/>
          <a:stretch>
            <a:fillRect/>
          </a:stretch>
        </p:blipFill>
        <p:spPr bwMode="auto">
          <a:xfrm>
            <a:off x="5632450" y="1795463"/>
            <a:ext cx="6102350" cy="4138612"/>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5"/>
          <p:cNvSpPr>
            <a:spLocks noGrp="1" noChangeArrowheads="1"/>
          </p:cNvSpPr>
          <p:nvPr>
            <p:ph type="ftr" sz="quarter" idx="11"/>
          </p:nvPr>
        </p:nvSpPr>
        <p:spPr>
          <a:noFill/>
        </p:spPr>
        <p:txBody>
          <a:bodyPr/>
          <a:lstStyle/>
          <a:p>
            <a:r>
              <a:rPr lang="el-GR"/>
              <a:t>Kotti Paraskevi (Evi), TEI of CRETE</a:t>
            </a:r>
          </a:p>
        </p:txBody>
      </p:sp>
      <p:sp>
        <p:nvSpPr>
          <p:cNvPr id="47106" name="Rectangle 6"/>
          <p:cNvSpPr>
            <a:spLocks noGrp="1" noChangeArrowheads="1"/>
          </p:cNvSpPr>
          <p:nvPr>
            <p:ph type="sldNum" sz="quarter" idx="12"/>
          </p:nvPr>
        </p:nvSpPr>
        <p:spPr>
          <a:noFill/>
        </p:spPr>
        <p:txBody>
          <a:bodyPr/>
          <a:lstStyle/>
          <a:p>
            <a:fld id="{E866FF4B-B167-4E7D-88B4-9F42C04B4D28}" type="slidenum">
              <a:rPr lang="el-GR" smtClean="0"/>
              <a:pPr/>
              <a:t>31</a:t>
            </a:fld>
            <a:endParaRPr lang="el-GR"/>
          </a:p>
        </p:txBody>
      </p:sp>
      <p:sp>
        <p:nvSpPr>
          <p:cNvPr id="47107" name="Τίτλος 1"/>
          <p:cNvSpPr>
            <a:spLocks noGrp="1"/>
          </p:cNvSpPr>
          <p:nvPr>
            <p:ph type="title" idx="4294967295"/>
          </p:nvPr>
        </p:nvSpPr>
        <p:spPr>
          <a:xfrm>
            <a:off x="1016000" y="533400"/>
            <a:ext cx="10261600" cy="800100"/>
          </a:xfrm>
        </p:spPr>
        <p:txBody>
          <a:bodyPr anchor="ctr"/>
          <a:lstStyle/>
          <a:p>
            <a:pPr eaLnBrk="1" hangingPunct="1"/>
            <a:r>
              <a:rPr lang="en-GB" sz="2900"/>
              <a:t>                </a:t>
            </a:r>
            <a:r>
              <a:rPr lang="en-GB" sz="3200">
                <a:solidFill>
                  <a:srgbClr val="333399"/>
                </a:solidFill>
              </a:rPr>
              <a:t>Why do you want this job?</a:t>
            </a:r>
            <a:br>
              <a:rPr lang="en-US" sz="3200" b="1"/>
            </a:br>
            <a:endParaRPr lang="en-US" sz="3200"/>
          </a:p>
        </p:txBody>
      </p:sp>
      <p:sp>
        <p:nvSpPr>
          <p:cNvPr id="47108" name="Θέση περιεχομένου 2"/>
          <p:cNvSpPr>
            <a:spLocks noGrp="1"/>
          </p:cNvSpPr>
          <p:nvPr>
            <p:ph idx="4294967295"/>
          </p:nvPr>
        </p:nvSpPr>
        <p:spPr>
          <a:xfrm>
            <a:off x="287338" y="1776413"/>
            <a:ext cx="11604625" cy="4167187"/>
          </a:xfrm>
        </p:spPr>
        <p:txBody>
          <a:bodyPr/>
          <a:lstStyle/>
          <a:p>
            <a:pPr eaLnBrk="1" hangingPunct="1">
              <a:buFont typeface="Wingdings" pitchFamily="2" charset="2"/>
              <a:buNone/>
            </a:pPr>
            <a:r>
              <a:rPr lang="en-GB" b="1">
                <a:solidFill>
                  <a:srgbClr val="333399"/>
                </a:solidFill>
              </a:rPr>
              <a:t>√ Show passion about the job</a:t>
            </a:r>
          </a:p>
          <a:p>
            <a:pPr eaLnBrk="1" hangingPunct="1">
              <a:buFont typeface="Wingdings" pitchFamily="2" charset="2"/>
              <a:buNone/>
            </a:pPr>
            <a:r>
              <a:rPr lang="en-GB" b="1">
                <a:solidFill>
                  <a:srgbClr val="333399"/>
                </a:solidFill>
              </a:rPr>
              <a:t>√ Identify a couple of key factors that make the role a great fit for you.</a:t>
            </a:r>
            <a:endParaRPr lang="en-GB"/>
          </a:p>
          <a:p>
            <a:pPr eaLnBrk="1" hangingPunct="1">
              <a:spcBef>
                <a:spcPct val="10000"/>
              </a:spcBef>
              <a:buFont typeface="Wingdings" pitchFamily="2" charset="2"/>
              <a:buNone/>
            </a:pPr>
            <a:r>
              <a:rPr lang="en-GB" sz="2800" i="1"/>
              <a:t>“I love customer support because I love the constant human interaction and the satisfaction that comes from helping someone solve a problem“.</a:t>
            </a:r>
          </a:p>
          <a:p>
            <a:pPr eaLnBrk="1" hangingPunct="1">
              <a:spcBef>
                <a:spcPct val="10000"/>
              </a:spcBef>
              <a:buFont typeface="Wingdings" pitchFamily="2" charset="2"/>
              <a:buNone/>
            </a:pPr>
            <a:r>
              <a:rPr lang="en-GB" sz="2800" i="1"/>
              <a:t>‘’I’ve always been passionate about education, and I think you guys are doing great things, so I want to be a part of it”.</a:t>
            </a:r>
            <a:endParaRPr lang="en-US" sz="2800" i="1"/>
          </a:p>
          <a:p>
            <a:pPr eaLnBrk="1" hangingPunct="1"/>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5"/>
          <p:cNvSpPr>
            <a:spLocks noGrp="1" noChangeArrowheads="1"/>
          </p:cNvSpPr>
          <p:nvPr>
            <p:ph type="ftr" sz="quarter" idx="11"/>
          </p:nvPr>
        </p:nvSpPr>
        <p:spPr>
          <a:noFill/>
        </p:spPr>
        <p:txBody>
          <a:bodyPr/>
          <a:lstStyle/>
          <a:p>
            <a:r>
              <a:rPr lang="el-GR"/>
              <a:t>Kotti Paraskevi (Evi), TEI of CRETE</a:t>
            </a:r>
          </a:p>
        </p:txBody>
      </p:sp>
      <p:sp>
        <p:nvSpPr>
          <p:cNvPr id="48130" name="Rectangle 6"/>
          <p:cNvSpPr>
            <a:spLocks noGrp="1" noChangeArrowheads="1"/>
          </p:cNvSpPr>
          <p:nvPr>
            <p:ph type="sldNum" sz="quarter" idx="12"/>
          </p:nvPr>
        </p:nvSpPr>
        <p:spPr>
          <a:noFill/>
        </p:spPr>
        <p:txBody>
          <a:bodyPr/>
          <a:lstStyle/>
          <a:p>
            <a:fld id="{0554081F-1C2A-45A3-8223-615F70F5543E}" type="slidenum">
              <a:rPr lang="el-GR" smtClean="0"/>
              <a:pPr/>
              <a:t>32</a:t>
            </a:fld>
            <a:endParaRPr lang="el-GR"/>
          </a:p>
        </p:txBody>
      </p:sp>
      <p:sp>
        <p:nvSpPr>
          <p:cNvPr id="48131" name="Τίτλος 1"/>
          <p:cNvSpPr>
            <a:spLocks noGrp="1"/>
          </p:cNvSpPr>
          <p:nvPr>
            <p:ph type="title" idx="4294967295"/>
          </p:nvPr>
        </p:nvSpPr>
        <p:spPr>
          <a:xfrm>
            <a:off x="730250" y="519113"/>
            <a:ext cx="10733088" cy="1143000"/>
          </a:xfrm>
        </p:spPr>
        <p:txBody>
          <a:bodyPr anchor="ctr"/>
          <a:lstStyle/>
          <a:p>
            <a:pPr eaLnBrk="1" hangingPunct="1"/>
            <a:r>
              <a:rPr lang="en-GB" sz="2800">
                <a:solidFill>
                  <a:srgbClr val="333399"/>
                </a:solidFill>
              </a:rPr>
              <a:t>What can you do for us that other candidates can’t?</a:t>
            </a:r>
            <a:br>
              <a:rPr lang="en-GB" sz="2800">
                <a:solidFill>
                  <a:srgbClr val="333399"/>
                </a:solidFill>
              </a:rPr>
            </a:br>
            <a:r>
              <a:rPr lang="en-GB" sz="2800">
                <a:solidFill>
                  <a:srgbClr val="333399"/>
                </a:solidFill>
              </a:rPr>
              <a:t>                       Why should I hire you?</a:t>
            </a:r>
            <a:br>
              <a:rPr lang="en-US" sz="2800" b="1">
                <a:solidFill>
                  <a:srgbClr val="333399"/>
                </a:solidFill>
              </a:rPr>
            </a:br>
            <a:endParaRPr lang="en-US" sz="2800">
              <a:solidFill>
                <a:srgbClr val="333399"/>
              </a:solidFill>
            </a:endParaRPr>
          </a:p>
        </p:txBody>
      </p:sp>
      <p:sp>
        <p:nvSpPr>
          <p:cNvPr id="48132" name="Θέση περιεχομένου 2"/>
          <p:cNvSpPr>
            <a:spLocks noGrp="1"/>
          </p:cNvSpPr>
          <p:nvPr>
            <p:ph idx="4294967295"/>
          </p:nvPr>
        </p:nvSpPr>
        <p:spPr>
          <a:xfrm>
            <a:off x="358775" y="1905000"/>
            <a:ext cx="11447463" cy="4038600"/>
          </a:xfrm>
        </p:spPr>
        <p:txBody>
          <a:bodyPr/>
          <a:lstStyle/>
          <a:p>
            <a:pPr eaLnBrk="1" hangingPunct="1">
              <a:buFont typeface="Wingdings" pitchFamily="2" charset="2"/>
              <a:buNone/>
            </a:pPr>
            <a:r>
              <a:rPr lang="en-GB" b="1">
                <a:solidFill>
                  <a:srgbClr val="333399"/>
                </a:solidFill>
              </a:rPr>
              <a:t>√</a:t>
            </a:r>
            <a:r>
              <a:rPr lang="en-GB">
                <a:solidFill>
                  <a:srgbClr val="333399"/>
                </a:solidFill>
              </a:rPr>
              <a:t> </a:t>
            </a:r>
            <a:r>
              <a:rPr lang="en-GB" b="1">
                <a:solidFill>
                  <a:srgbClr val="333399"/>
                </a:solidFill>
              </a:rPr>
              <a:t>Emphasize what makes you unique</a:t>
            </a:r>
            <a:r>
              <a:rPr lang="en-GB">
                <a:solidFill>
                  <a:srgbClr val="333399"/>
                </a:solidFill>
              </a:rPr>
              <a:t>.</a:t>
            </a:r>
          </a:p>
          <a:p>
            <a:pPr eaLnBrk="1" hangingPunct="1">
              <a:buFont typeface="Wingdings" pitchFamily="2" charset="2"/>
              <a:buNone/>
            </a:pPr>
            <a:endParaRPr lang="en-GB"/>
          </a:p>
          <a:p>
            <a:pPr eaLnBrk="1" hangingPunct="1">
              <a:spcBef>
                <a:spcPct val="10000"/>
              </a:spcBef>
              <a:buFont typeface="Wingdings" pitchFamily="2" charset="2"/>
              <a:buNone/>
            </a:pPr>
            <a:r>
              <a:rPr lang="en-GB" sz="2800" i="1"/>
              <a:t>‘’I have a unique combination of strong technical skills, and the</a:t>
            </a:r>
          </a:p>
          <a:p>
            <a:pPr eaLnBrk="1" hangingPunct="1">
              <a:spcBef>
                <a:spcPct val="10000"/>
              </a:spcBef>
              <a:buFont typeface="Wingdings" pitchFamily="2" charset="2"/>
              <a:buNone/>
            </a:pPr>
            <a:r>
              <a:rPr lang="en-GB" sz="2800" i="1"/>
              <a:t>ability to build strong customer relationships. This allows me to</a:t>
            </a:r>
          </a:p>
          <a:p>
            <a:pPr eaLnBrk="1" hangingPunct="1">
              <a:spcBef>
                <a:spcPct val="10000"/>
              </a:spcBef>
              <a:buFont typeface="Wingdings" pitchFamily="2" charset="2"/>
              <a:buNone/>
            </a:pPr>
            <a:r>
              <a:rPr lang="en-GB" sz="2800" i="1"/>
              <a:t>be more ‘user-friendly’’.</a:t>
            </a:r>
          </a:p>
          <a:p>
            <a:pPr eaLnBrk="1" hangingPunct="1">
              <a:spcBef>
                <a:spcPct val="10000"/>
              </a:spcBef>
              <a:buFont typeface="Wingdings" pitchFamily="2" charset="2"/>
              <a:buNone/>
            </a:pPr>
            <a:endParaRPr lang="en-US" sz="2800" i="1"/>
          </a:p>
          <a:p>
            <a:pPr eaLnBrk="1" hangingPunct="1">
              <a:spcBef>
                <a:spcPct val="10000"/>
              </a:spcBef>
              <a:buFont typeface="Wingdings" pitchFamily="2" charset="2"/>
              <a:buNone/>
            </a:pPr>
            <a:r>
              <a:rPr lang="en-US" sz="2800" i="1"/>
              <a:t>“I believe I have exceptional </a:t>
            </a:r>
            <a:r>
              <a:rPr lang="en-GB" sz="2800" i="1"/>
              <a:t>organisational </a:t>
            </a:r>
            <a:r>
              <a:rPr lang="en-US" sz="2800" i="1"/>
              <a:t>skills. In my last job, I</a:t>
            </a:r>
          </a:p>
          <a:p>
            <a:pPr eaLnBrk="1" hangingPunct="1">
              <a:spcBef>
                <a:spcPct val="10000"/>
              </a:spcBef>
              <a:buFont typeface="Wingdings" pitchFamily="2" charset="2"/>
              <a:buNone/>
            </a:pPr>
            <a:r>
              <a:rPr lang="en-US" sz="2800" i="1"/>
              <a:t>created a new system that improved productivity by 20%”.</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5"/>
          <p:cNvSpPr>
            <a:spLocks noGrp="1" noChangeArrowheads="1"/>
          </p:cNvSpPr>
          <p:nvPr>
            <p:ph type="ftr" sz="quarter" idx="11"/>
          </p:nvPr>
        </p:nvSpPr>
        <p:spPr>
          <a:noFill/>
        </p:spPr>
        <p:txBody>
          <a:bodyPr/>
          <a:lstStyle/>
          <a:p>
            <a:r>
              <a:rPr lang="el-GR"/>
              <a:t>Kotti Paraskevi (Evi), TEI of CRETE</a:t>
            </a:r>
          </a:p>
        </p:txBody>
      </p:sp>
      <p:sp>
        <p:nvSpPr>
          <p:cNvPr id="49154" name="Rectangle 6"/>
          <p:cNvSpPr>
            <a:spLocks noGrp="1" noChangeArrowheads="1"/>
          </p:cNvSpPr>
          <p:nvPr>
            <p:ph type="sldNum" sz="quarter" idx="12"/>
          </p:nvPr>
        </p:nvSpPr>
        <p:spPr>
          <a:noFill/>
        </p:spPr>
        <p:txBody>
          <a:bodyPr/>
          <a:lstStyle/>
          <a:p>
            <a:fld id="{67FD64F9-0DB5-4A6C-A5A7-37E3457E4FF7}" type="slidenum">
              <a:rPr lang="el-GR" smtClean="0"/>
              <a:pPr/>
              <a:t>33</a:t>
            </a:fld>
            <a:endParaRPr lang="el-GR"/>
          </a:p>
        </p:txBody>
      </p:sp>
      <p:sp>
        <p:nvSpPr>
          <p:cNvPr id="49155" name="Τίτλος 1"/>
          <p:cNvSpPr>
            <a:spLocks noGrp="1"/>
          </p:cNvSpPr>
          <p:nvPr>
            <p:ph type="title" idx="4294967295"/>
          </p:nvPr>
        </p:nvSpPr>
        <p:spPr/>
        <p:txBody>
          <a:bodyPr anchor="ctr"/>
          <a:lstStyle/>
          <a:p>
            <a:pPr eaLnBrk="1" hangingPunct="1"/>
            <a:r>
              <a:rPr lang="en-GB">
                <a:solidFill>
                  <a:srgbClr val="333399"/>
                </a:solidFill>
              </a:rPr>
              <a:t>               What are your goals?</a:t>
            </a:r>
            <a:br>
              <a:rPr lang="en-US" b="1">
                <a:solidFill>
                  <a:srgbClr val="333399"/>
                </a:solidFill>
              </a:rPr>
            </a:br>
            <a:endParaRPr lang="en-US">
              <a:solidFill>
                <a:srgbClr val="333399"/>
              </a:solidFill>
            </a:endParaRPr>
          </a:p>
        </p:txBody>
      </p:sp>
      <p:sp>
        <p:nvSpPr>
          <p:cNvPr id="49156" name="Θέση περιεχομένου 2"/>
          <p:cNvSpPr>
            <a:spLocks noGrp="1"/>
          </p:cNvSpPr>
          <p:nvPr>
            <p:ph idx="4294967295"/>
          </p:nvPr>
        </p:nvSpPr>
        <p:spPr>
          <a:xfrm>
            <a:off x="373063" y="1762125"/>
            <a:ext cx="11390312" cy="4181475"/>
          </a:xfrm>
        </p:spPr>
        <p:txBody>
          <a:bodyPr/>
          <a:lstStyle/>
          <a:p>
            <a:pPr marL="0" indent="0" eaLnBrk="1" hangingPunct="1">
              <a:buFont typeface="Wingdings" pitchFamily="2" charset="2"/>
              <a:buNone/>
            </a:pPr>
            <a:r>
              <a:rPr lang="en-GB" u="sng">
                <a:solidFill>
                  <a:srgbClr val="333399"/>
                </a:solidFill>
              </a:rPr>
              <a:t>Short-term goal</a:t>
            </a:r>
          </a:p>
          <a:p>
            <a:pPr marL="0" indent="0" eaLnBrk="1" hangingPunct="1">
              <a:buFont typeface="Wingdings" pitchFamily="2" charset="2"/>
              <a:buNone/>
            </a:pPr>
            <a:r>
              <a:rPr lang="en-GB" i="1"/>
              <a:t>‘’My immediate goal is to get a job in a growth-oriented company’’.</a:t>
            </a:r>
            <a:r>
              <a:rPr lang="en-GB"/>
              <a:t> </a:t>
            </a:r>
          </a:p>
          <a:p>
            <a:pPr marL="0" indent="0" eaLnBrk="1" hangingPunct="1">
              <a:buFont typeface="Wingdings" pitchFamily="2" charset="2"/>
              <a:buNone/>
            </a:pPr>
            <a:endParaRPr lang="en-GB"/>
          </a:p>
          <a:p>
            <a:pPr marL="0" indent="0" eaLnBrk="1" hangingPunct="1">
              <a:buFont typeface="Wingdings" pitchFamily="2" charset="2"/>
              <a:buNone/>
            </a:pPr>
            <a:r>
              <a:rPr lang="en-GB" u="sng">
                <a:solidFill>
                  <a:srgbClr val="333399"/>
                </a:solidFill>
              </a:rPr>
              <a:t>Long-term goal </a:t>
            </a:r>
          </a:p>
          <a:p>
            <a:pPr marL="0" indent="0" eaLnBrk="1" hangingPunct="1">
              <a:buFont typeface="Wingdings" pitchFamily="2" charset="2"/>
              <a:buNone/>
            </a:pPr>
            <a:r>
              <a:rPr lang="en-GB" i="1"/>
              <a:t>‘’My long-term goal will depend on where the company goes. I hope to eventually grow into a position of responsibility’’.</a:t>
            </a:r>
            <a:endParaRPr lang="en-US" i="1"/>
          </a:p>
          <a:p>
            <a:pPr marL="0" indent="0" eaLnBrk="1" hangingPunct="1"/>
            <a:endParaRPr lang="en-US" i="1"/>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5"/>
          <p:cNvSpPr>
            <a:spLocks noGrp="1" noChangeArrowheads="1"/>
          </p:cNvSpPr>
          <p:nvPr>
            <p:ph type="ftr" sz="quarter" idx="11"/>
          </p:nvPr>
        </p:nvSpPr>
        <p:spPr>
          <a:noFill/>
        </p:spPr>
        <p:txBody>
          <a:bodyPr/>
          <a:lstStyle/>
          <a:p>
            <a:r>
              <a:rPr lang="el-GR"/>
              <a:t>Kotti Paraskevi (Evi), TEI of CRETE</a:t>
            </a:r>
          </a:p>
        </p:txBody>
      </p:sp>
      <p:sp>
        <p:nvSpPr>
          <p:cNvPr id="50178" name="Rectangle 6"/>
          <p:cNvSpPr>
            <a:spLocks noGrp="1" noChangeArrowheads="1"/>
          </p:cNvSpPr>
          <p:nvPr>
            <p:ph type="sldNum" sz="quarter" idx="12"/>
          </p:nvPr>
        </p:nvSpPr>
        <p:spPr>
          <a:noFill/>
        </p:spPr>
        <p:txBody>
          <a:bodyPr/>
          <a:lstStyle/>
          <a:p>
            <a:fld id="{05CF7CE9-72F0-4CE3-9057-811B581E9943}" type="slidenum">
              <a:rPr lang="el-GR" smtClean="0"/>
              <a:pPr/>
              <a:t>34</a:t>
            </a:fld>
            <a:endParaRPr lang="el-GR"/>
          </a:p>
        </p:txBody>
      </p:sp>
      <p:sp>
        <p:nvSpPr>
          <p:cNvPr id="50179" name="Τίτλος 1"/>
          <p:cNvSpPr>
            <a:spLocks noGrp="1"/>
          </p:cNvSpPr>
          <p:nvPr>
            <p:ph type="title" idx="4294967295"/>
          </p:nvPr>
        </p:nvSpPr>
        <p:spPr/>
        <p:txBody>
          <a:bodyPr anchor="ctr"/>
          <a:lstStyle/>
          <a:p>
            <a:pPr eaLnBrk="1" hangingPunct="1"/>
            <a:r>
              <a:rPr lang="en-US"/>
              <a:t>      </a:t>
            </a:r>
            <a:r>
              <a:rPr lang="en-US">
                <a:solidFill>
                  <a:srgbClr val="333399"/>
                </a:solidFill>
              </a:rPr>
              <a:t>How do you explain a gap in your CV?</a:t>
            </a:r>
          </a:p>
        </p:txBody>
      </p:sp>
      <p:sp>
        <p:nvSpPr>
          <p:cNvPr id="50180" name="Θέση περιεχομένου 2"/>
          <p:cNvSpPr>
            <a:spLocks noGrp="1"/>
          </p:cNvSpPr>
          <p:nvPr>
            <p:ph type="body" sz="half" idx="4294967295"/>
          </p:nvPr>
        </p:nvSpPr>
        <p:spPr>
          <a:xfrm>
            <a:off x="415925" y="1905000"/>
            <a:ext cx="5368925" cy="4038600"/>
          </a:xfrm>
        </p:spPr>
        <p:txBody>
          <a:bodyPr/>
          <a:lstStyle/>
          <a:p>
            <a:pPr>
              <a:lnSpc>
                <a:spcPct val="80000"/>
              </a:lnSpc>
              <a:buFont typeface="Wingdings" pitchFamily="2" charset="2"/>
              <a:buNone/>
            </a:pPr>
            <a:r>
              <a:rPr lang="en-US" sz="2000" b="1"/>
              <a:t>                                  </a:t>
            </a:r>
          </a:p>
          <a:p>
            <a:pPr>
              <a:lnSpc>
                <a:spcPct val="80000"/>
              </a:lnSpc>
              <a:buFont typeface="Wingdings" pitchFamily="2" charset="2"/>
              <a:buNone/>
            </a:pPr>
            <a:r>
              <a:rPr lang="en-US" sz="2000" b="1"/>
              <a:t>                                        </a:t>
            </a:r>
            <a:r>
              <a:rPr lang="en-US" sz="2800" b="1">
                <a:solidFill>
                  <a:srgbClr val="333399"/>
                </a:solidFill>
              </a:rPr>
              <a:t>Travelling?</a:t>
            </a:r>
            <a:endParaRPr lang="el-GR" sz="2800">
              <a:solidFill>
                <a:srgbClr val="333399"/>
              </a:solidFill>
            </a:endParaRPr>
          </a:p>
          <a:p>
            <a:pPr>
              <a:lnSpc>
                <a:spcPct val="80000"/>
              </a:lnSpc>
            </a:pPr>
            <a:endParaRPr lang="en-US" sz="2800" b="1" i="1"/>
          </a:p>
          <a:p>
            <a:pPr>
              <a:lnSpc>
                <a:spcPct val="80000"/>
              </a:lnSpc>
              <a:buFont typeface="Wingdings" pitchFamily="2" charset="2"/>
              <a:buNone/>
            </a:pPr>
            <a:r>
              <a:rPr lang="en-US" sz="2000" b="1" i="1"/>
              <a:t>                     </a:t>
            </a:r>
            <a:r>
              <a:rPr lang="en-US" sz="2000" b="1" i="1" u="sng"/>
              <a:t>N O</a:t>
            </a:r>
          </a:p>
          <a:p>
            <a:pPr>
              <a:lnSpc>
                <a:spcPct val="80000"/>
              </a:lnSpc>
            </a:pPr>
            <a:endParaRPr lang="en-US" sz="2000" b="1" i="1"/>
          </a:p>
          <a:p>
            <a:pPr>
              <a:lnSpc>
                <a:spcPct val="80000"/>
              </a:lnSpc>
            </a:pPr>
            <a:r>
              <a:rPr lang="en-US" sz="2000" i="1"/>
              <a:t>‘’</a:t>
            </a:r>
            <a:r>
              <a:rPr lang="en-US" sz="2800" i="1"/>
              <a:t>I spent 5 months travelling because I didn’t feel like settling down’’.</a:t>
            </a:r>
          </a:p>
        </p:txBody>
      </p:sp>
      <p:sp>
        <p:nvSpPr>
          <p:cNvPr id="50181" name="Rectangle 7"/>
          <p:cNvSpPr>
            <a:spLocks noGrp="1" noChangeArrowheads="1"/>
          </p:cNvSpPr>
          <p:nvPr>
            <p:ph type="body" sz="half" idx="4294967295"/>
          </p:nvPr>
        </p:nvSpPr>
        <p:spPr>
          <a:xfrm>
            <a:off x="5922963" y="1790700"/>
            <a:ext cx="5754687" cy="4152900"/>
          </a:xfrm>
        </p:spPr>
        <p:txBody>
          <a:bodyPr/>
          <a:lstStyle/>
          <a:p>
            <a:pPr>
              <a:lnSpc>
                <a:spcPct val="80000"/>
              </a:lnSpc>
              <a:buFont typeface="Wingdings" pitchFamily="2" charset="2"/>
              <a:buNone/>
            </a:pPr>
            <a:endParaRPr lang="en-US" sz="2000" b="1" i="1">
              <a:solidFill>
                <a:srgbClr val="FA0000"/>
              </a:solidFill>
            </a:endParaRPr>
          </a:p>
          <a:p>
            <a:pPr>
              <a:lnSpc>
                <a:spcPct val="80000"/>
              </a:lnSpc>
              <a:buFont typeface="Wingdings" pitchFamily="2" charset="2"/>
              <a:buNone/>
            </a:pPr>
            <a:r>
              <a:rPr lang="en-US" sz="2000" b="1" i="1">
                <a:solidFill>
                  <a:srgbClr val="333399"/>
                </a:solidFill>
              </a:rPr>
              <a:t>                               </a:t>
            </a:r>
            <a:r>
              <a:rPr lang="en-US" sz="2000" b="1" i="1" u="sng">
                <a:solidFill>
                  <a:srgbClr val="333399"/>
                </a:solidFill>
              </a:rPr>
              <a:t>Y E S</a:t>
            </a:r>
          </a:p>
          <a:p>
            <a:pPr>
              <a:lnSpc>
                <a:spcPct val="80000"/>
              </a:lnSpc>
              <a:buFont typeface="Wingdings" pitchFamily="2" charset="2"/>
              <a:buNone/>
            </a:pPr>
            <a:endParaRPr lang="en-US" sz="2000" b="1" i="1">
              <a:solidFill>
                <a:srgbClr val="333399"/>
              </a:solidFill>
            </a:endParaRPr>
          </a:p>
          <a:p>
            <a:pPr>
              <a:lnSpc>
                <a:spcPct val="80000"/>
              </a:lnSpc>
              <a:buFont typeface="Wingdings" pitchFamily="2" charset="2"/>
              <a:buNone/>
            </a:pPr>
            <a:r>
              <a:rPr lang="en-US" sz="2800" i="1">
                <a:solidFill>
                  <a:srgbClr val="333399"/>
                </a:solidFill>
              </a:rPr>
              <a:t>    ‘’I took 5 months in order to improve my foreign language skills and to immerse myself in a different culture. This helped me become more open minded and see life in a  new perspective and leant some valuable lessons. Now, I’m ready to start focusing on my career’’.</a:t>
            </a:r>
            <a:endParaRPr lang="el-GR" sz="2800" i="1">
              <a:solidFill>
                <a:srgbClr val="333399"/>
              </a:solidFill>
            </a:endParaRPr>
          </a:p>
        </p:txBody>
      </p:sp>
      <p:sp>
        <p:nvSpPr>
          <p:cNvPr id="50182" name="Θέση περιεχομένου 2"/>
          <p:cNvSpPr>
            <a:spLocks/>
          </p:cNvSpPr>
          <p:nvPr/>
        </p:nvSpPr>
        <p:spPr bwMode="auto">
          <a:xfrm>
            <a:off x="1016000" y="1905000"/>
            <a:ext cx="10261600" cy="4038600"/>
          </a:xfrm>
          <a:prstGeom prst="rect">
            <a:avLst/>
          </a:prstGeom>
          <a:noFill/>
          <a:ln w="9525">
            <a:noFill/>
            <a:miter lim="800000"/>
            <a:headEnd/>
            <a:tailEnd/>
          </a:ln>
        </p:spPr>
        <p:txBody>
          <a:bodyPr/>
          <a:lstStyle/>
          <a:p>
            <a:pPr marL="342900" indent="-342900">
              <a:spcBef>
                <a:spcPct val="20000"/>
              </a:spcBef>
              <a:buClr>
                <a:schemeClr val="bg2"/>
              </a:buClr>
              <a:buSzPct val="70000"/>
              <a:buFont typeface="Wingdings" pitchFamily="2" charset="2"/>
              <a:buChar char="l"/>
            </a:pPr>
            <a:endParaRPr lang="el-GR" sz="310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noChangeArrowheads="1"/>
          </p:cNvSpPr>
          <p:nvPr>
            <p:ph type="title"/>
          </p:nvPr>
        </p:nvSpPr>
        <p:spPr/>
        <p:txBody>
          <a:bodyPr/>
          <a:lstStyle/>
          <a:p>
            <a:r>
              <a:rPr lang="en-US">
                <a:solidFill>
                  <a:srgbClr val="333399"/>
                </a:solidFill>
              </a:rPr>
              <a:t>        How do you explain a gap in your CV?</a:t>
            </a:r>
            <a:endParaRPr lang="el-GR">
              <a:solidFill>
                <a:srgbClr val="333399"/>
              </a:solidFill>
            </a:endParaRPr>
          </a:p>
        </p:txBody>
      </p:sp>
      <p:sp>
        <p:nvSpPr>
          <p:cNvPr id="51202" name="Rectangle 4"/>
          <p:cNvSpPr>
            <a:spLocks noGrp="1" noChangeArrowheads="1"/>
          </p:cNvSpPr>
          <p:nvPr>
            <p:ph type="body" sz="half" idx="1"/>
          </p:nvPr>
        </p:nvSpPr>
        <p:spPr>
          <a:xfrm>
            <a:off x="344488" y="1819275"/>
            <a:ext cx="5626100" cy="4124325"/>
          </a:xfrm>
        </p:spPr>
        <p:txBody>
          <a:bodyPr/>
          <a:lstStyle/>
          <a:p>
            <a:pPr>
              <a:buFont typeface="Wingdings" pitchFamily="2" charset="2"/>
              <a:buNone/>
            </a:pPr>
            <a:r>
              <a:rPr lang="en-US" sz="2700" b="1"/>
              <a:t>                     Family Issues?</a:t>
            </a:r>
            <a:endParaRPr lang="el-GR" sz="2700"/>
          </a:p>
          <a:p>
            <a:endParaRPr lang="en-US" sz="2700" b="1" i="1"/>
          </a:p>
          <a:p>
            <a:pPr>
              <a:buFont typeface="Wingdings" pitchFamily="2" charset="2"/>
              <a:buNone/>
            </a:pPr>
            <a:r>
              <a:rPr lang="en-US" sz="2700" b="1" i="1"/>
              <a:t>                     N O</a:t>
            </a:r>
          </a:p>
          <a:p>
            <a:pPr>
              <a:buFont typeface="Wingdings" pitchFamily="2" charset="2"/>
              <a:buNone/>
            </a:pPr>
            <a:endParaRPr lang="en-US" sz="2700" b="1" i="1"/>
          </a:p>
          <a:p>
            <a:r>
              <a:rPr lang="en-US" sz="2700" i="1"/>
              <a:t>‘‘I had constant fights with my parents so I left home to live with my girlfriend/boyfriend’’.</a:t>
            </a:r>
          </a:p>
          <a:p>
            <a:pPr>
              <a:buFont typeface="Wingdings" pitchFamily="2" charset="2"/>
              <a:buNone/>
            </a:pPr>
            <a:endParaRPr lang="el-GR" sz="2700"/>
          </a:p>
          <a:p>
            <a:endParaRPr lang="el-GR" sz="2700"/>
          </a:p>
        </p:txBody>
      </p:sp>
      <p:sp>
        <p:nvSpPr>
          <p:cNvPr id="51203" name="Rectangle 5"/>
          <p:cNvSpPr>
            <a:spLocks noGrp="1" noChangeArrowheads="1"/>
          </p:cNvSpPr>
          <p:nvPr>
            <p:ph type="body" sz="half" idx="2"/>
          </p:nvPr>
        </p:nvSpPr>
        <p:spPr>
          <a:xfrm>
            <a:off x="6008688" y="1905000"/>
            <a:ext cx="5654675" cy="4038600"/>
          </a:xfrm>
        </p:spPr>
        <p:txBody>
          <a:bodyPr/>
          <a:lstStyle/>
          <a:p>
            <a:r>
              <a:rPr lang="en-US" sz="2700" b="1" i="1"/>
              <a:t>          </a:t>
            </a:r>
          </a:p>
          <a:p>
            <a:pPr>
              <a:buFont typeface="Wingdings" pitchFamily="2" charset="2"/>
              <a:buNone/>
            </a:pPr>
            <a:r>
              <a:rPr lang="en-US" sz="2700" b="1" i="1"/>
              <a:t>                 Y E S </a:t>
            </a:r>
          </a:p>
          <a:p>
            <a:pPr>
              <a:buFont typeface="Wingdings" pitchFamily="2" charset="2"/>
              <a:buNone/>
            </a:pPr>
            <a:endParaRPr lang="en-US" sz="2700" b="1" i="1"/>
          </a:p>
          <a:p>
            <a:pPr>
              <a:buFont typeface="Wingdings" pitchFamily="2" charset="2"/>
              <a:buNone/>
            </a:pPr>
            <a:r>
              <a:rPr lang="en-US" sz="2700" i="1">
                <a:solidFill>
                  <a:srgbClr val="333399"/>
                </a:solidFill>
              </a:rPr>
              <a:t>   ‘’I’ve spent the last year caring </a:t>
            </a:r>
          </a:p>
          <a:p>
            <a:pPr>
              <a:buFont typeface="Wingdings" pitchFamily="2" charset="2"/>
              <a:buNone/>
            </a:pPr>
            <a:r>
              <a:rPr lang="en-US" sz="2700" i="1">
                <a:solidFill>
                  <a:srgbClr val="333399"/>
                </a:solidFill>
              </a:rPr>
              <a:t>    for a sick relative. Their health has now recovered and I’m ready to re-enter the workforce’’.</a:t>
            </a:r>
            <a:endParaRPr lang="el-GR" sz="2700" i="1">
              <a:solidFill>
                <a:srgbClr val="333399"/>
              </a:solidFill>
            </a:endParaRPr>
          </a:p>
          <a:p>
            <a:endParaRPr lang="el-GR" sz="2700" i="1">
              <a:solidFill>
                <a:srgbClr val="333399"/>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noChangeArrowheads="1"/>
          </p:cNvSpPr>
          <p:nvPr>
            <p:ph type="title"/>
          </p:nvPr>
        </p:nvSpPr>
        <p:spPr/>
        <p:txBody>
          <a:bodyPr/>
          <a:lstStyle/>
          <a:p>
            <a:r>
              <a:rPr lang="en-US">
                <a:solidFill>
                  <a:srgbClr val="333399"/>
                </a:solidFill>
              </a:rPr>
              <a:t>      How do you explain a gap in your CV?</a:t>
            </a:r>
            <a:endParaRPr lang="el-GR">
              <a:solidFill>
                <a:srgbClr val="333399"/>
              </a:solidFill>
            </a:endParaRPr>
          </a:p>
        </p:txBody>
      </p:sp>
      <p:sp>
        <p:nvSpPr>
          <p:cNvPr id="52226" name="Rectangle 4"/>
          <p:cNvSpPr>
            <a:spLocks noGrp="1" noChangeArrowheads="1"/>
          </p:cNvSpPr>
          <p:nvPr>
            <p:ph type="body" sz="half" idx="1"/>
          </p:nvPr>
        </p:nvSpPr>
        <p:spPr>
          <a:xfrm>
            <a:off x="530225" y="1905000"/>
            <a:ext cx="5054600" cy="4038600"/>
          </a:xfrm>
        </p:spPr>
        <p:txBody>
          <a:bodyPr/>
          <a:lstStyle/>
          <a:p>
            <a:pPr>
              <a:lnSpc>
                <a:spcPct val="90000"/>
              </a:lnSpc>
              <a:buFont typeface="Wingdings" pitchFamily="2" charset="2"/>
              <a:buNone/>
            </a:pPr>
            <a:r>
              <a:rPr lang="en-US" sz="2300" b="1"/>
              <a:t>                             </a:t>
            </a:r>
            <a:r>
              <a:rPr lang="en-US" b="1"/>
              <a:t>Redundancy?</a:t>
            </a:r>
            <a:endParaRPr lang="el-GR"/>
          </a:p>
          <a:p>
            <a:pPr>
              <a:lnSpc>
                <a:spcPct val="90000"/>
              </a:lnSpc>
            </a:pPr>
            <a:endParaRPr lang="en-US" b="1" i="1"/>
          </a:p>
          <a:p>
            <a:pPr>
              <a:lnSpc>
                <a:spcPct val="90000"/>
              </a:lnSpc>
              <a:buFont typeface="Wingdings" pitchFamily="2" charset="2"/>
              <a:buNone/>
            </a:pPr>
            <a:r>
              <a:rPr lang="en-US" sz="2300" b="1" i="1"/>
              <a:t>                      N O </a:t>
            </a:r>
          </a:p>
          <a:p>
            <a:pPr>
              <a:lnSpc>
                <a:spcPct val="90000"/>
              </a:lnSpc>
            </a:pPr>
            <a:r>
              <a:rPr lang="en-US" i="1"/>
              <a:t>‘‘My previous boss had it in for me from day one’’.</a:t>
            </a:r>
          </a:p>
          <a:p>
            <a:pPr>
              <a:lnSpc>
                <a:spcPct val="90000"/>
              </a:lnSpc>
              <a:buFont typeface="Wingdings" pitchFamily="2" charset="2"/>
              <a:buNone/>
            </a:pPr>
            <a:endParaRPr lang="el-GR" i="1"/>
          </a:p>
          <a:p>
            <a:pPr>
              <a:lnSpc>
                <a:spcPct val="90000"/>
              </a:lnSpc>
            </a:pPr>
            <a:endParaRPr lang="el-GR" sz="2300"/>
          </a:p>
        </p:txBody>
      </p:sp>
      <p:sp>
        <p:nvSpPr>
          <p:cNvPr id="52227" name="Rectangle 5"/>
          <p:cNvSpPr>
            <a:spLocks noGrp="1" noChangeArrowheads="1"/>
          </p:cNvSpPr>
          <p:nvPr>
            <p:ph type="body" sz="half" idx="2"/>
          </p:nvPr>
        </p:nvSpPr>
        <p:spPr>
          <a:xfrm>
            <a:off x="5794375" y="1905000"/>
            <a:ext cx="5969000" cy="4038600"/>
          </a:xfrm>
        </p:spPr>
        <p:txBody>
          <a:bodyPr/>
          <a:lstStyle/>
          <a:p>
            <a:pPr>
              <a:lnSpc>
                <a:spcPct val="90000"/>
              </a:lnSpc>
            </a:pPr>
            <a:endParaRPr lang="en-US" sz="2300">
              <a:solidFill>
                <a:srgbClr val="FA0000"/>
              </a:solidFill>
            </a:endParaRPr>
          </a:p>
          <a:p>
            <a:pPr>
              <a:lnSpc>
                <a:spcPct val="90000"/>
              </a:lnSpc>
            </a:pPr>
            <a:r>
              <a:rPr lang="en-US" sz="2300">
                <a:solidFill>
                  <a:srgbClr val="333399"/>
                </a:solidFill>
              </a:rPr>
              <a:t>                </a:t>
            </a:r>
            <a:r>
              <a:rPr lang="en-US" sz="2300" b="1">
                <a:solidFill>
                  <a:srgbClr val="333399"/>
                </a:solidFill>
              </a:rPr>
              <a:t>Y E S </a:t>
            </a:r>
          </a:p>
          <a:p>
            <a:pPr>
              <a:lnSpc>
                <a:spcPct val="90000"/>
              </a:lnSpc>
            </a:pPr>
            <a:r>
              <a:rPr lang="en-US" i="1">
                <a:solidFill>
                  <a:srgbClr val="333399"/>
                </a:solidFill>
              </a:rPr>
              <a:t>‘’My previous employer was forced to cut down on personnel due to serious budget cuts. They had a ‘first-in, last-out’ policy and, unfortunately I was relatively new to the company. However, I am really proud of what I achieved while working there’’.</a:t>
            </a:r>
            <a:endParaRPr lang="el-GR" i="1">
              <a:solidFill>
                <a:srgbClr val="333399"/>
              </a:solidFill>
            </a:endParaRPr>
          </a:p>
          <a:p>
            <a:pPr>
              <a:lnSpc>
                <a:spcPct val="90000"/>
              </a:lnSpc>
            </a:pPr>
            <a:endParaRPr lang="el-GR" i="1">
              <a:solidFill>
                <a:srgbClr val="333399"/>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p:cNvSpPr>
            <a:spLocks noGrp="1" noChangeArrowheads="1"/>
          </p:cNvSpPr>
          <p:nvPr>
            <p:ph type="title"/>
          </p:nvPr>
        </p:nvSpPr>
        <p:spPr/>
        <p:txBody>
          <a:bodyPr/>
          <a:lstStyle/>
          <a:p>
            <a:r>
              <a:rPr lang="en-US">
                <a:solidFill>
                  <a:srgbClr val="333399"/>
                </a:solidFill>
              </a:rPr>
              <a:t>       How do you explain a gap in your CV?</a:t>
            </a:r>
            <a:endParaRPr lang="el-GR">
              <a:solidFill>
                <a:srgbClr val="333399"/>
              </a:solidFill>
            </a:endParaRPr>
          </a:p>
        </p:txBody>
      </p:sp>
      <p:sp>
        <p:nvSpPr>
          <p:cNvPr id="53250" name="Rectangle 4"/>
          <p:cNvSpPr>
            <a:spLocks noGrp="1" noChangeArrowheads="1"/>
          </p:cNvSpPr>
          <p:nvPr>
            <p:ph type="body" sz="half" idx="1"/>
          </p:nvPr>
        </p:nvSpPr>
        <p:spPr>
          <a:xfrm>
            <a:off x="630238" y="1905000"/>
            <a:ext cx="5440362" cy="4038600"/>
          </a:xfrm>
        </p:spPr>
        <p:txBody>
          <a:bodyPr/>
          <a:lstStyle/>
          <a:p>
            <a:pPr>
              <a:buFont typeface="Wingdings" pitchFamily="2" charset="2"/>
              <a:buNone/>
            </a:pPr>
            <a:r>
              <a:rPr lang="en-US" sz="2700" b="1"/>
              <a:t>                                 Disease?</a:t>
            </a:r>
            <a:endParaRPr lang="el-GR" sz="2700"/>
          </a:p>
          <a:p>
            <a:endParaRPr lang="en-US" sz="2700"/>
          </a:p>
          <a:p>
            <a:pPr>
              <a:buFont typeface="Wingdings" pitchFamily="2" charset="2"/>
              <a:buNone/>
            </a:pPr>
            <a:r>
              <a:rPr lang="en-US" sz="2700"/>
              <a:t>                  </a:t>
            </a:r>
            <a:r>
              <a:rPr lang="en-US" sz="2700" b="1"/>
              <a:t>N O</a:t>
            </a:r>
            <a:r>
              <a:rPr lang="en-US" sz="2700"/>
              <a:t> </a:t>
            </a:r>
          </a:p>
          <a:p>
            <a:r>
              <a:rPr lang="en-US" sz="2700" i="1"/>
              <a:t>‘’I have a recurring health problem which has made it difficult for me to have a stable job’’.</a:t>
            </a:r>
          </a:p>
          <a:p>
            <a:endParaRPr lang="el-GR" sz="2700" i="1"/>
          </a:p>
        </p:txBody>
      </p:sp>
      <p:sp>
        <p:nvSpPr>
          <p:cNvPr id="53251" name="Rectangle 5"/>
          <p:cNvSpPr>
            <a:spLocks noGrp="1" noChangeArrowheads="1"/>
          </p:cNvSpPr>
          <p:nvPr>
            <p:ph type="body" sz="half" idx="2"/>
          </p:nvPr>
        </p:nvSpPr>
        <p:spPr>
          <a:xfrm>
            <a:off x="6122988" y="1876425"/>
            <a:ext cx="5611812" cy="4038600"/>
          </a:xfrm>
        </p:spPr>
        <p:txBody>
          <a:bodyPr/>
          <a:lstStyle/>
          <a:p>
            <a:pPr>
              <a:buFont typeface="Wingdings" pitchFamily="2" charset="2"/>
              <a:buNone/>
            </a:pPr>
            <a:endParaRPr lang="en-US" sz="2700">
              <a:solidFill>
                <a:srgbClr val="FA0000"/>
              </a:solidFill>
            </a:endParaRPr>
          </a:p>
          <a:p>
            <a:pPr>
              <a:buFont typeface="Wingdings" pitchFamily="2" charset="2"/>
              <a:buNone/>
            </a:pPr>
            <a:r>
              <a:rPr lang="en-US" sz="2700">
                <a:solidFill>
                  <a:srgbClr val="333399"/>
                </a:solidFill>
              </a:rPr>
              <a:t>             </a:t>
            </a:r>
            <a:r>
              <a:rPr lang="en-US" sz="2700" b="1">
                <a:solidFill>
                  <a:srgbClr val="333399"/>
                </a:solidFill>
              </a:rPr>
              <a:t>Y E S</a:t>
            </a:r>
          </a:p>
          <a:p>
            <a:pPr>
              <a:buFont typeface="Wingdings" pitchFamily="2" charset="2"/>
              <a:buNone/>
            </a:pPr>
            <a:r>
              <a:rPr lang="en-US" sz="2700">
                <a:solidFill>
                  <a:srgbClr val="333399"/>
                </a:solidFill>
              </a:rPr>
              <a:t>   </a:t>
            </a:r>
            <a:r>
              <a:rPr lang="en-US" sz="2700" i="1">
                <a:solidFill>
                  <a:srgbClr val="333399"/>
                </a:solidFill>
              </a:rPr>
              <a:t>‘’Due to a recurring medical condition I felt unable to continue in my previous job position. Nonetheless, I have fully recovered and now I feel ready to take on my next challenge’’.</a:t>
            </a:r>
            <a:endParaRPr lang="el-GR" sz="2700" i="1">
              <a:solidFill>
                <a:srgbClr val="333399"/>
              </a:solidFill>
            </a:endParaRPr>
          </a:p>
          <a:p>
            <a:endParaRPr lang="el-GR" sz="2700">
              <a:solidFill>
                <a:srgbClr val="333399"/>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ChangeArrowheads="1"/>
          </p:cNvSpPr>
          <p:nvPr>
            <p:ph type="title"/>
          </p:nvPr>
        </p:nvSpPr>
        <p:spPr/>
        <p:txBody>
          <a:bodyPr/>
          <a:lstStyle/>
          <a:p>
            <a:r>
              <a:rPr lang="en-US"/>
              <a:t>                 </a:t>
            </a:r>
            <a:r>
              <a:rPr lang="en-US">
                <a:solidFill>
                  <a:srgbClr val="333399"/>
                </a:solidFill>
              </a:rPr>
              <a:t>LONG GAPS IN CVs</a:t>
            </a:r>
            <a:r>
              <a:rPr lang="en-US"/>
              <a:t> </a:t>
            </a:r>
            <a:endParaRPr lang="el-GR"/>
          </a:p>
        </p:txBody>
      </p:sp>
      <p:sp>
        <p:nvSpPr>
          <p:cNvPr id="54274" name="Rectangle 3"/>
          <p:cNvSpPr>
            <a:spLocks noGrp="1" noChangeArrowheads="1"/>
          </p:cNvSpPr>
          <p:nvPr>
            <p:ph type="body" idx="1"/>
          </p:nvPr>
        </p:nvSpPr>
        <p:spPr>
          <a:xfrm>
            <a:off x="1087438" y="1704975"/>
            <a:ext cx="10718800" cy="4581525"/>
          </a:xfrm>
        </p:spPr>
        <p:txBody>
          <a:bodyPr/>
          <a:lstStyle/>
          <a:p>
            <a:pPr>
              <a:lnSpc>
                <a:spcPct val="90000"/>
              </a:lnSpc>
              <a:buFont typeface="Wingdings" pitchFamily="2" charset="2"/>
              <a:buNone/>
            </a:pPr>
            <a:r>
              <a:rPr lang="en-US" sz="3000">
                <a:solidFill>
                  <a:srgbClr val="333399"/>
                </a:solidFill>
              </a:rPr>
              <a:t>   √ List only the </a:t>
            </a:r>
            <a:r>
              <a:rPr lang="en-US" sz="3000" u="sng">
                <a:solidFill>
                  <a:srgbClr val="333399"/>
                </a:solidFill>
              </a:rPr>
              <a:t>years</a:t>
            </a:r>
            <a:r>
              <a:rPr lang="en-US" sz="3000">
                <a:solidFill>
                  <a:srgbClr val="333399"/>
                </a:solidFill>
              </a:rPr>
              <a:t> of employment/education, not the   </a:t>
            </a:r>
          </a:p>
          <a:p>
            <a:pPr>
              <a:lnSpc>
                <a:spcPct val="90000"/>
              </a:lnSpc>
              <a:buFont typeface="Wingdings" pitchFamily="2" charset="2"/>
              <a:buNone/>
            </a:pPr>
            <a:r>
              <a:rPr lang="en-US" sz="3000">
                <a:solidFill>
                  <a:srgbClr val="333399"/>
                </a:solidFill>
              </a:rPr>
              <a:t>       months: the gap won’t be so obvious.</a:t>
            </a:r>
          </a:p>
          <a:p>
            <a:pPr>
              <a:lnSpc>
                <a:spcPct val="90000"/>
              </a:lnSpc>
              <a:buFont typeface="Wingdings" pitchFamily="2" charset="2"/>
              <a:buNone/>
            </a:pPr>
            <a:endParaRPr lang="en-US" sz="3000" b="1" i="1">
              <a:solidFill>
                <a:srgbClr val="333399"/>
              </a:solidFill>
            </a:endParaRPr>
          </a:p>
          <a:p>
            <a:pPr>
              <a:lnSpc>
                <a:spcPct val="90000"/>
              </a:lnSpc>
              <a:buFont typeface="Wingdings" pitchFamily="2" charset="2"/>
              <a:buNone/>
            </a:pPr>
            <a:r>
              <a:rPr lang="en-US" sz="3000" b="1" i="1"/>
              <a:t>   So, instead of:</a:t>
            </a:r>
          </a:p>
          <a:p>
            <a:pPr>
              <a:lnSpc>
                <a:spcPct val="90000"/>
              </a:lnSpc>
              <a:buFont typeface="Wingdings" pitchFamily="2" charset="2"/>
              <a:buNone/>
            </a:pPr>
            <a:r>
              <a:rPr lang="en-US" sz="3000"/>
              <a:t>Smith Company, </a:t>
            </a:r>
            <a:r>
              <a:rPr lang="en-US" sz="3000">
                <a:solidFill>
                  <a:srgbClr val="FA0000"/>
                </a:solidFill>
              </a:rPr>
              <a:t>March 2012 – January 2014</a:t>
            </a:r>
          </a:p>
          <a:p>
            <a:pPr>
              <a:lnSpc>
                <a:spcPct val="90000"/>
              </a:lnSpc>
              <a:buFont typeface="Wingdings" pitchFamily="2" charset="2"/>
              <a:buNone/>
            </a:pPr>
            <a:r>
              <a:rPr lang="en-US" sz="3000"/>
              <a:t>Company DEX,  </a:t>
            </a:r>
            <a:r>
              <a:rPr lang="en-US" sz="3000">
                <a:solidFill>
                  <a:srgbClr val="FA0000"/>
                </a:solidFill>
              </a:rPr>
              <a:t>September 2014 – December 2016</a:t>
            </a:r>
            <a:endParaRPr lang="en-US" sz="3000" b="1" i="1">
              <a:solidFill>
                <a:srgbClr val="FA0000"/>
              </a:solidFill>
            </a:endParaRPr>
          </a:p>
          <a:p>
            <a:pPr>
              <a:lnSpc>
                <a:spcPct val="90000"/>
              </a:lnSpc>
            </a:pPr>
            <a:r>
              <a:rPr lang="en-US" sz="3000" b="1" i="1"/>
              <a:t>Write:</a:t>
            </a:r>
          </a:p>
          <a:p>
            <a:pPr>
              <a:lnSpc>
                <a:spcPct val="90000"/>
              </a:lnSpc>
              <a:buFont typeface="Wingdings" pitchFamily="2" charset="2"/>
              <a:buNone/>
            </a:pPr>
            <a:r>
              <a:rPr lang="en-US" sz="3000"/>
              <a:t>Smith Company, </a:t>
            </a:r>
            <a:r>
              <a:rPr lang="en-US" sz="3000">
                <a:solidFill>
                  <a:srgbClr val="0000CC"/>
                </a:solidFill>
              </a:rPr>
              <a:t>2012 – 2014</a:t>
            </a:r>
          </a:p>
          <a:p>
            <a:pPr>
              <a:lnSpc>
                <a:spcPct val="90000"/>
              </a:lnSpc>
              <a:buFont typeface="Wingdings" pitchFamily="2" charset="2"/>
              <a:buNone/>
            </a:pPr>
            <a:r>
              <a:rPr lang="en-US" sz="3000"/>
              <a:t>Company DEX, </a:t>
            </a:r>
            <a:r>
              <a:rPr lang="en-US" sz="3000">
                <a:solidFill>
                  <a:srgbClr val="0000CC"/>
                </a:solidFill>
              </a:rPr>
              <a:t>2014 – 2016</a:t>
            </a:r>
            <a:endParaRPr lang="el-GR" sz="3000">
              <a:solidFill>
                <a:srgbClr val="0000CC"/>
              </a:solidFill>
            </a:endParaRPr>
          </a:p>
          <a:p>
            <a:pPr>
              <a:lnSpc>
                <a:spcPct val="90000"/>
              </a:lnSpc>
            </a:pPr>
            <a:endParaRPr lang="el-GR" sz="270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5"/>
          <p:cNvSpPr>
            <a:spLocks noGrp="1" noChangeArrowheads="1"/>
          </p:cNvSpPr>
          <p:nvPr>
            <p:ph type="ftr" sz="quarter" idx="11"/>
          </p:nvPr>
        </p:nvSpPr>
        <p:spPr>
          <a:noFill/>
        </p:spPr>
        <p:txBody>
          <a:bodyPr/>
          <a:lstStyle/>
          <a:p>
            <a:r>
              <a:rPr lang="el-GR"/>
              <a:t>Kotti Paraskevi (Evi), TEI of CRETE</a:t>
            </a:r>
          </a:p>
        </p:txBody>
      </p:sp>
      <p:sp>
        <p:nvSpPr>
          <p:cNvPr id="55298" name="Rectangle 6"/>
          <p:cNvSpPr>
            <a:spLocks noGrp="1" noChangeArrowheads="1"/>
          </p:cNvSpPr>
          <p:nvPr>
            <p:ph type="sldNum" sz="quarter" idx="12"/>
          </p:nvPr>
        </p:nvSpPr>
        <p:spPr>
          <a:noFill/>
        </p:spPr>
        <p:txBody>
          <a:bodyPr/>
          <a:lstStyle/>
          <a:p>
            <a:fld id="{78C5C223-F921-478B-A4CB-6AD3B8746BBB}" type="slidenum">
              <a:rPr lang="el-GR" smtClean="0"/>
              <a:pPr/>
              <a:t>39</a:t>
            </a:fld>
            <a:endParaRPr lang="el-GR"/>
          </a:p>
        </p:txBody>
      </p:sp>
      <p:sp>
        <p:nvSpPr>
          <p:cNvPr id="55299" name="Τίτλος 1"/>
          <p:cNvSpPr>
            <a:spLocks noGrp="1"/>
          </p:cNvSpPr>
          <p:nvPr>
            <p:ph type="title" idx="4294967295"/>
          </p:nvPr>
        </p:nvSpPr>
        <p:spPr/>
        <p:txBody>
          <a:bodyPr anchor="ctr"/>
          <a:lstStyle/>
          <a:p>
            <a:pPr eaLnBrk="1" hangingPunct="1"/>
            <a:r>
              <a:rPr lang="en-US">
                <a:solidFill>
                  <a:srgbClr val="333399"/>
                </a:solidFill>
              </a:rPr>
              <a:t>STEP 2e – Interview Questions</a:t>
            </a:r>
            <a:br>
              <a:rPr lang="el-GR">
                <a:solidFill>
                  <a:srgbClr val="333399"/>
                </a:solidFill>
              </a:rPr>
            </a:br>
            <a:endParaRPr lang="en-US"/>
          </a:p>
        </p:txBody>
      </p:sp>
      <p:sp>
        <p:nvSpPr>
          <p:cNvPr id="55300" name="Rectangle 6"/>
          <p:cNvSpPr>
            <a:spLocks noGrp="1" noChangeArrowheads="1"/>
          </p:cNvSpPr>
          <p:nvPr>
            <p:ph type="body" sz="half" idx="4294967295"/>
          </p:nvPr>
        </p:nvSpPr>
        <p:spPr>
          <a:xfrm>
            <a:off x="544513" y="1905000"/>
            <a:ext cx="4468812" cy="4038600"/>
          </a:xfrm>
        </p:spPr>
        <p:txBody>
          <a:bodyPr/>
          <a:lstStyle/>
          <a:p>
            <a:endParaRPr lang="en-US" sz="2700"/>
          </a:p>
          <a:p>
            <a:pPr>
              <a:buFont typeface="Wingdings" pitchFamily="2" charset="2"/>
              <a:buNone/>
            </a:pPr>
            <a:endParaRPr lang="en-US" sz="2700"/>
          </a:p>
          <a:p>
            <a:endParaRPr lang="en-US" sz="2700"/>
          </a:p>
          <a:p>
            <a:r>
              <a:rPr lang="en-US" sz="2700" b="1"/>
              <a:t>TRICKY QUESTIONS</a:t>
            </a:r>
            <a:endParaRPr lang="el-GR" sz="2700" b="1"/>
          </a:p>
        </p:txBody>
      </p:sp>
      <p:sp>
        <p:nvSpPr>
          <p:cNvPr id="55301" name="Rectangle 7"/>
          <p:cNvSpPr>
            <a:spLocks noGrp="1" noChangeArrowheads="1"/>
          </p:cNvSpPr>
          <p:nvPr>
            <p:ph type="body" sz="half" idx="4294967295"/>
          </p:nvPr>
        </p:nvSpPr>
        <p:spPr>
          <a:xfrm>
            <a:off x="5508625" y="1833563"/>
            <a:ext cx="6126163" cy="4352925"/>
          </a:xfrm>
        </p:spPr>
        <p:txBody>
          <a:bodyPr/>
          <a:lstStyle/>
          <a:p>
            <a:endParaRPr lang="el-GR" sz="2700"/>
          </a:p>
        </p:txBody>
      </p:sp>
      <p:pic>
        <p:nvPicPr>
          <p:cNvPr id="55302" name="Picture 9" descr="compensation-for-new-hires-300x193"/>
          <p:cNvPicPr>
            <a:picLocks noChangeAspect="1" noChangeArrowheads="1"/>
          </p:cNvPicPr>
          <p:nvPr/>
        </p:nvPicPr>
        <p:blipFill>
          <a:blip r:embed="rId2"/>
          <a:srcRect/>
          <a:stretch>
            <a:fillRect/>
          </a:stretch>
        </p:blipFill>
        <p:spPr bwMode="auto">
          <a:xfrm>
            <a:off x="5056188" y="1731963"/>
            <a:ext cx="6872287" cy="4567237"/>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5"/>
          <p:cNvSpPr>
            <a:spLocks noGrp="1" noChangeArrowheads="1"/>
          </p:cNvSpPr>
          <p:nvPr>
            <p:ph type="ftr" sz="quarter" idx="11"/>
          </p:nvPr>
        </p:nvSpPr>
        <p:spPr>
          <a:noFill/>
        </p:spPr>
        <p:txBody>
          <a:bodyPr/>
          <a:lstStyle/>
          <a:p>
            <a:r>
              <a:rPr lang="el-GR"/>
              <a:t>Kotti Paraskevi (Evi), TEI of CRETE</a:t>
            </a:r>
          </a:p>
        </p:txBody>
      </p:sp>
      <p:sp>
        <p:nvSpPr>
          <p:cNvPr id="56322" name="Rectangle 6"/>
          <p:cNvSpPr>
            <a:spLocks noGrp="1" noChangeArrowheads="1"/>
          </p:cNvSpPr>
          <p:nvPr>
            <p:ph type="sldNum" sz="quarter" idx="12"/>
          </p:nvPr>
        </p:nvSpPr>
        <p:spPr>
          <a:noFill/>
        </p:spPr>
        <p:txBody>
          <a:bodyPr/>
          <a:lstStyle/>
          <a:p>
            <a:fld id="{C65C9CC0-2847-43E9-8923-057A709E09A9}" type="slidenum">
              <a:rPr lang="el-GR" smtClean="0"/>
              <a:pPr/>
              <a:t>40</a:t>
            </a:fld>
            <a:endParaRPr lang="el-GR"/>
          </a:p>
        </p:txBody>
      </p:sp>
      <p:sp>
        <p:nvSpPr>
          <p:cNvPr id="56323" name="Τίτλος 1"/>
          <p:cNvSpPr>
            <a:spLocks noGrp="1"/>
          </p:cNvSpPr>
          <p:nvPr>
            <p:ph type="title" idx="4294967295"/>
          </p:nvPr>
        </p:nvSpPr>
        <p:spPr/>
        <p:txBody>
          <a:bodyPr anchor="ctr"/>
          <a:lstStyle/>
          <a:p>
            <a:pPr eaLnBrk="1" hangingPunct="1"/>
            <a:r>
              <a:rPr lang="en-GB">
                <a:solidFill>
                  <a:srgbClr val="333399"/>
                </a:solidFill>
              </a:rPr>
              <a:t>           What salary are you seeking?</a:t>
            </a:r>
            <a:br>
              <a:rPr lang="en-US" b="1"/>
            </a:br>
            <a:endParaRPr lang="en-US"/>
          </a:p>
        </p:txBody>
      </p:sp>
      <p:sp>
        <p:nvSpPr>
          <p:cNvPr id="56324" name="Θέση περιεχομένου 2"/>
          <p:cNvSpPr>
            <a:spLocks noGrp="1"/>
          </p:cNvSpPr>
          <p:nvPr>
            <p:ph idx="4294967295"/>
          </p:nvPr>
        </p:nvSpPr>
        <p:spPr/>
        <p:txBody>
          <a:bodyPr/>
          <a:lstStyle/>
          <a:p>
            <a:pPr marL="0" indent="0" eaLnBrk="1" hangingPunct="1">
              <a:buFont typeface="Wingdings" pitchFamily="2" charset="2"/>
              <a:buNone/>
            </a:pPr>
            <a:r>
              <a:rPr lang="en-GB" i="1"/>
              <a:t>‘’I am sure when the time comes, we can agree on a reasonable amount. In what range do you typically pay someone with my background?’’</a:t>
            </a:r>
            <a:endParaRPr lang="en-US" i="1"/>
          </a:p>
          <a:p>
            <a:pPr marL="0" indent="0" eaLnBrk="1" hangingPunct="1"/>
            <a:endParaRPr lang="en-US" i="1"/>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5"/>
          <p:cNvSpPr>
            <a:spLocks noGrp="1" noChangeArrowheads="1"/>
          </p:cNvSpPr>
          <p:nvPr>
            <p:ph type="ftr" sz="quarter" idx="11"/>
          </p:nvPr>
        </p:nvSpPr>
        <p:spPr>
          <a:noFill/>
        </p:spPr>
        <p:txBody>
          <a:bodyPr/>
          <a:lstStyle/>
          <a:p>
            <a:r>
              <a:rPr lang="el-GR"/>
              <a:t>Kotti Paraskevi (Evi), TEI of CRETE</a:t>
            </a:r>
          </a:p>
        </p:txBody>
      </p:sp>
      <p:sp>
        <p:nvSpPr>
          <p:cNvPr id="57346" name="Rectangle 6"/>
          <p:cNvSpPr>
            <a:spLocks noGrp="1" noChangeArrowheads="1"/>
          </p:cNvSpPr>
          <p:nvPr>
            <p:ph type="sldNum" sz="quarter" idx="12"/>
          </p:nvPr>
        </p:nvSpPr>
        <p:spPr>
          <a:noFill/>
        </p:spPr>
        <p:txBody>
          <a:bodyPr/>
          <a:lstStyle/>
          <a:p>
            <a:fld id="{8D657F97-0AED-4B87-8860-F69D43389D55}" type="slidenum">
              <a:rPr lang="el-GR" smtClean="0"/>
              <a:pPr/>
              <a:t>41</a:t>
            </a:fld>
            <a:endParaRPr lang="el-GR"/>
          </a:p>
        </p:txBody>
      </p:sp>
      <p:sp>
        <p:nvSpPr>
          <p:cNvPr id="57347" name="Τίτλος 1"/>
          <p:cNvSpPr>
            <a:spLocks noGrp="1"/>
          </p:cNvSpPr>
          <p:nvPr>
            <p:ph type="title" idx="4294967295"/>
          </p:nvPr>
        </p:nvSpPr>
        <p:spPr/>
        <p:txBody>
          <a:bodyPr anchor="ctr"/>
          <a:lstStyle/>
          <a:p>
            <a:pPr eaLnBrk="1" hangingPunct="1"/>
            <a:r>
              <a:rPr lang="en-US">
                <a:solidFill>
                  <a:srgbClr val="333399"/>
                </a:solidFill>
              </a:rPr>
              <a:t>How long do you plan on staying with us?</a:t>
            </a:r>
          </a:p>
        </p:txBody>
      </p:sp>
      <p:sp>
        <p:nvSpPr>
          <p:cNvPr id="57348" name="Θέση περιεχομένου 2"/>
          <p:cNvSpPr>
            <a:spLocks noGrp="1"/>
          </p:cNvSpPr>
          <p:nvPr>
            <p:ph idx="4294967295"/>
          </p:nvPr>
        </p:nvSpPr>
        <p:spPr>
          <a:xfrm>
            <a:off x="387350" y="1547813"/>
            <a:ext cx="11476038" cy="4652962"/>
          </a:xfrm>
        </p:spPr>
        <p:txBody>
          <a:bodyPr/>
          <a:lstStyle/>
          <a:p>
            <a:pPr marL="0" indent="0" eaLnBrk="1" hangingPunct="1">
              <a:spcBef>
                <a:spcPct val="10000"/>
              </a:spcBef>
              <a:buFont typeface="Wingdings" pitchFamily="2" charset="2"/>
              <a:buNone/>
            </a:pPr>
            <a:endParaRPr lang="en-US" sz="2800" b="1"/>
          </a:p>
          <a:p>
            <a:pPr marL="0" indent="0" eaLnBrk="1" hangingPunct="1">
              <a:spcBef>
                <a:spcPct val="10000"/>
              </a:spcBef>
              <a:buFont typeface="Wingdings" pitchFamily="2" charset="2"/>
              <a:buNone/>
            </a:pPr>
            <a:r>
              <a:rPr lang="en-US" sz="2800" b="1"/>
              <a:t>NO:</a:t>
            </a:r>
            <a:r>
              <a:rPr lang="en-US" sz="2800"/>
              <a:t> ‘’As long as you need me’’          </a:t>
            </a:r>
          </a:p>
          <a:p>
            <a:pPr marL="0" indent="0" eaLnBrk="1" hangingPunct="1">
              <a:spcBef>
                <a:spcPct val="10000"/>
              </a:spcBef>
              <a:buFont typeface="Wingdings" pitchFamily="2" charset="2"/>
              <a:buNone/>
            </a:pPr>
            <a:endParaRPr lang="en-US" sz="2800"/>
          </a:p>
          <a:p>
            <a:pPr marL="0" indent="0" eaLnBrk="1" hangingPunct="1">
              <a:spcBef>
                <a:spcPct val="10000"/>
              </a:spcBef>
              <a:buFont typeface="Wingdings" pitchFamily="2" charset="2"/>
              <a:buNone/>
            </a:pPr>
            <a:r>
              <a:rPr lang="en-US" sz="2800" b="1"/>
              <a:t>YES:</a:t>
            </a:r>
          </a:p>
          <a:p>
            <a:pPr marL="0" indent="0" eaLnBrk="1" hangingPunct="1">
              <a:spcBef>
                <a:spcPct val="10000"/>
              </a:spcBef>
              <a:buFont typeface="Wingdings" pitchFamily="2" charset="2"/>
              <a:buNone/>
            </a:pPr>
            <a:r>
              <a:rPr lang="en-US" sz="2800"/>
              <a:t>‘</a:t>
            </a:r>
            <a:r>
              <a:rPr lang="en-US" sz="2800" i="1"/>
              <a:t>’I think this role is a great match for my skills and experience and offers me a chance to grow professionally. So, I guess that I will stay as long as we are both satisfied’’. </a:t>
            </a:r>
          </a:p>
          <a:p>
            <a:pPr marL="0" indent="0" eaLnBrk="1" hangingPunct="1">
              <a:spcBef>
                <a:spcPct val="10000"/>
              </a:spcBef>
              <a:buFont typeface="Wingdings" pitchFamily="2" charset="2"/>
              <a:buNone/>
            </a:pPr>
            <a:endParaRPr lang="en-US" sz="2800" i="1"/>
          </a:p>
          <a:p>
            <a:pPr marL="0" indent="0" eaLnBrk="1" hangingPunct="1">
              <a:spcBef>
                <a:spcPct val="10000"/>
              </a:spcBef>
              <a:buFont typeface="Wingdings" pitchFamily="2" charset="2"/>
              <a:buNone/>
            </a:pPr>
            <a:r>
              <a:rPr lang="en-US" sz="2800"/>
              <a:t>‘</a:t>
            </a:r>
            <a:r>
              <a:rPr lang="en-US" sz="2800" i="1"/>
              <a:t>’I would like to stay for as long as I can be of help and for as long as there are growth opportunities’’.</a:t>
            </a:r>
          </a:p>
          <a:p>
            <a:pPr marL="0" indent="0" eaLnBrk="1" hangingPunct="1">
              <a:buFont typeface="Wingdings" pitchFamily="2" charset="2"/>
              <a:buNone/>
            </a:pPr>
            <a:endParaRPr lang="en-US" sz="2800" i="1"/>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4"/>
          <p:cNvSpPr>
            <a:spLocks noGrp="1" noChangeArrowheads="1"/>
          </p:cNvSpPr>
          <p:nvPr>
            <p:ph type="title"/>
          </p:nvPr>
        </p:nvSpPr>
        <p:spPr/>
        <p:txBody>
          <a:bodyPr/>
          <a:lstStyle/>
          <a:p>
            <a:r>
              <a:rPr lang="en-US">
                <a:solidFill>
                  <a:srgbClr val="333399"/>
                </a:solidFill>
              </a:rPr>
              <a:t>STEP 2f – Interview Questions</a:t>
            </a:r>
            <a:endParaRPr lang="el-GR">
              <a:solidFill>
                <a:srgbClr val="333399"/>
              </a:solidFill>
            </a:endParaRPr>
          </a:p>
        </p:txBody>
      </p:sp>
      <p:sp>
        <p:nvSpPr>
          <p:cNvPr id="58370" name="Rectangle 5"/>
          <p:cNvSpPr>
            <a:spLocks noGrp="1" noChangeArrowheads="1"/>
          </p:cNvSpPr>
          <p:nvPr>
            <p:ph type="body" sz="half" idx="1"/>
          </p:nvPr>
        </p:nvSpPr>
        <p:spPr/>
        <p:txBody>
          <a:bodyPr/>
          <a:lstStyle/>
          <a:p>
            <a:pPr>
              <a:buFont typeface="Wingdings" pitchFamily="2" charset="2"/>
              <a:buNone/>
            </a:pPr>
            <a:endParaRPr lang="en-US" sz="2700"/>
          </a:p>
          <a:p>
            <a:pPr>
              <a:buFont typeface="Wingdings" pitchFamily="2" charset="2"/>
              <a:buNone/>
            </a:pPr>
            <a:endParaRPr lang="en-US" sz="2700"/>
          </a:p>
          <a:p>
            <a:pPr>
              <a:buFont typeface="Wingdings" pitchFamily="2" charset="2"/>
              <a:buNone/>
            </a:pPr>
            <a:r>
              <a:rPr lang="en-US" sz="2700" b="1"/>
              <a:t>     QUESTIONS TO </a:t>
            </a:r>
          </a:p>
          <a:p>
            <a:pPr>
              <a:buFont typeface="Wingdings" pitchFamily="2" charset="2"/>
              <a:buNone/>
            </a:pPr>
            <a:r>
              <a:rPr lang="en-US" sz="2700" b="1"/>
              <a:t>  THE HR RECRUITER</a:t>
            </a:r>
            <a:endParaRPr lang="el-GR" sz="2700" b="1"/>
          </a:p>
        </p:txBody>
      </p:sp>
      <p:sp>
        <p:nvSpPr>
          <p:cNvPr id="58371" name="Rectangle 6"/>
          <p:cNvSpPr>
            <a:spLocks noGrp="1" noChangeArrowheads="1"/>
          </p:cNvSpPr>
          <p:nvPr>
            <p:ph type="body" sz="half" idx="2"/>
          </p:nvPr>
        </p:nvSpPr>
        <p:spPr/>
        <p:txBody>
          <a:bodyPr/>
          <a:lstStyle/>
          <a:p>
            <a:endParaRPr lang="el-GR" sz="2700"/>
          </a:p>
        </p:txBody>
      </p:sp>
      <p:pic>
        <p:nvPicPr>
          <p:cNvPr id="58372" name="Picture 8" descr="Αποτέλεσμα εικόνας για  Questions to the HR FROM candidate"/>
          <p:cNvPicPr>
            <a:picLocks noChangeAspect="1" noChangeArrowheads="1"/>
          </p:cNvPicPr>
          <p:nvPr/>
        </p:nvPicPr>
        <p:blipFill>
          <a:blip r:embed="rId2"/>
          <a:srcRect/>
          <a:stretch>
            <a:fillRect/>
          </a:stretch>
        </p:blipFill>
        <p:spPr bwMode="auto">
          <a:xfrm>
            <a:off x="6113463" y="1717675"/>
            <a:ext cx="5176837" cy="4191000"/>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5"/>
          <p:cNvSpPr>
            <a:spLocks noGrp="1" noChangeArrowheads="1"/>
          </p:cNvSpPr>
          <p:nvPr>
            <p:ph type="ftr" sz="quarter" idx="11"/>
          </p:nvPr>
        </p:nvSpPr>
        <p:spPr>
          <a:noFill/>
        </p:spPr>
        <p:txBody>
          <a:bodyPr/>
          <a:lstStyle/>
          <a:p>
            <a:r>
              <a:rPr lang="el-GR"/>
              <a:t>Kotti Paraskevi (Evi), TEI of CRETE</a:t>
            </a:r>
          </a:p>
        </p:txBody>
      </p:sp>
      <p:sp>
        <p:nvSpPr>
          <p:cNvPr id="59394" name="Rectangle 6"/>
          <p:cNvSpPr>
            <a:spLocks noGrp="1" noChangeArrowheads="1"/>
          </p:cNvSpPr>
          <p:nvPr>
            <p:ph type="sldNum" sz="quarter" idx="12"/>
          </p:nvPr>
        </p:nvSpPr>
        <p:spPr>
          <a:noFill/>
        </p:spPr>
        <p:txBody>
          <a:bodyPr/>
          <a:lstStyle/>
          <a:p>
            <a:fld id="{E048BA7E-594A-4C93-8705-0DF00E70F11A}" type="slidenum">
              <a:rPr lang="el-GR" smtClean="0"/>
              <a:pPr/>
              <a:t>43</a:t>
            </a:fld>
            <a:endParaRPr lang="el-GR"/>
          </a:p>
        </p:txBody>
      </p:sp>
      <p:sp>
        <p:nvSpPr>
          <p:cNvPr id="59395" name="Τίτλος 1"/>
          <p:cNvSpPr>
            <a:spLocks noGrp="1"/>
          </p:cNvSpPr>
          <p:nvPr>
            <p:ph type="title" idx="4294967295"/>
          </p:nvPr>
        </p:nvSpPr>
        <p:spPr/>
        <p:txBody>
          <a:bodyPr anchor="ctr"/>
          <a:lstStyle/>
          <a:p>
            <a:pPr eaLnBrk="1" hangingPunct="1"/>
            <a:r>
              <a:rPr lang="en-US">
                <a:solidFill>
                  <a:srgbClr val="333399"/>
                </a:solidFill>
              </a:rPr>
              <a:t>Questions to the HR</a:t>
            </a:r>
          </a:p>
        </p:txBody>
      </p:sp>
      <p:sp>
        <p:nvSpPr>
          <p:cNvPr id="59396" name="Θέση περιεχομένου 2"/>
          <p:cNvSpPr>
            <a:spLocks noGrp="1"/>
          </p:cNvSpPr>
          <p:nvPr>
            <p:ph idx="4294967295"/>
          </p:nvPr>
        </p:nvSpPr>
        <p:spPr>
          <a:xfrm>
            <a:off x="344488" y="1747838"/>
            <a:ext cx="11418887" cy="4510087"/>
          </a:xfrm>
        </p:spPr>
        <p:txBody>
          <a:bodyPr/>
          <a:lstStyle/>
          <a:p>
            <a:pPr eaLnBrk="1" hangingPunct="1">
              <a:spcBef>
                <a:spcPct val="10000"/>
              </a:spcBef>
              <a:buFont typeface="Wingdings" pitchFamily="2" charset="2"/>
              <a:buNone/>
            </a:pPr>
            <a:r>
              <a:rPr lang="en-US" sz="2600" b="1">
                <a:solidFill>
                  <a:srgbClr val="333399"/>
                </a:solidFill>
              </a:rPr>
              <a:t>- How has this position evolved?</a:t>
            </a:r>
          </a:p>
          <a:p>
            <a:pPr eaLnBrk="1" hangingPunct="1">
              <a:spcBef>
                <a:spcPct val="10000"/>
              </a:spcBef>
              <a:buFont typeface="Wingdings" pitchFamily="2" charset="2"/>
              <a:buNone/>
            </a:pPr>
            <a:r>
              <a:rPr lang="en-US" sz="2600"/>
              <a:t>   The answer will let you know whether this job is a dead end or a stepping-stone.</a:t>
            </a:r>
          </a:p>
          <a:p>
            <a:pPr eaLnBrk="1" hangingPunct="1">
              <a:spcBef>
                <a:spcPct val="10000"/>
              </a:spcBef>
              <a:buFont typeface="Wingdings" pitchFamily="2" charset="2"/>
              <a:buNone/>
            </a:pPr>
            <a:r>
              <a:rPr lang="en-US" sz="2600"/>
              <a:t>- </a:t>
            </a:r>
            <a:r>
              <a:rPr lang="en-US" sz="2600" b="1">
                <a:solidFill>
                  <a:srgbClr val="333399"/>
                </a:solidFill>
              </a:rPr>
              <a:t>Can you give me example of how I would collaborate with my manager?</a:t>
            </a:r>
          </a:p>
          <a:p>
            <a:pPr eaLnBrk="1" hangingPunct="1">
              <a:spcBef>
                <a:spcPct val="10000"/>
              </a:spcBef>
              <a:buFont typeface="Wingdings" pitchFamily="2" charset="2"/>
              <a:buNone/>
            </a:pPr>
            <a:r>
              <a:rPr lang="en-US" sz="2600"/>
              <a:t>   Knowing how managers use their employees is important so you can decide whether they are the type of boss that will let you use your strengths to help the company succeed.</a:t>
            </a:r>
          </a:p>
          <a:p>
            <a:pPr eaLnBrk="1" hangingPunct="1">
              <a:spcBef>
                <a:spcPct val="10000"/>
              </a:spcBef>
              <a:buFont typeface="Wingdings" pitchFamily="2" charset="2"/>
              <a:buNone/>
            </a:pPr>
            <a:r>
              <a:rPr lang="en-US" sz="2400" b="1">
                <a:solidFill>
                  <a:srgbClr val="333399"/>
                </a:solidFill>
              </a:rPr>
              <a:t>- Is there something else I should know about the job position?</a:t>
            </a:r>
          </a:p>
          <a:p>
            <a:pPr eaLnBrk="1" hangingPunct="1">
              <a:spcBef>
                <a:spcPct val="10000"/>
              </a:spcBef>
              <a:buFont typeface="Wingdings" pitchFamily="2" charset="2"/>
              <a:buNone/>
            </a:pPr>
            <a:r>
              <a:rPr lang="en-US" sz="2400" b="1">
                <a:solidFill>
                  <a:srgbClr val="333399"/>
                </a:solidFill>
              </a:rPr>
              <a:t>- Will I have to attend seminars? Will you provide me with some specific training?</a:t>
            </a:r>
          </a:p>
          <a:p>
            <a:pPr eaLnBrk="1" hangingPunct="1">
              <a:buFont typeface="Wingdings" pitchFamily="2" charset="2"/>
              <a:buNone/>
            </a:pPr>
            <a:endParaRPr lang="en-US" sz="2400" b="1">
              <a:solidFill>
                <a:srgbClr val="333399"/>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2"/>
          <p:cNvSpPr>
            <a:spLocks noGrp="1" noChangeArrowheads="1"/>
          </p:cNvSpPr>
          <p:nvPr>
            <p:ph type="title"/>
          </p:nvPr>
        </p:nvSpPr>
        <p:spPr/>
        <p:txBody>
          <a:bodyPr/>
          <a:lstStyle/>
          <a:p>
            <a:endParaRPr lang="el-GR"/>
          </a:p>
        </p:txBody>
      </p:sp>
      <p:sp>
        <p:nvSpPr>
          <p:cNvPr id="60418" name="Rectangle 3"/>
          <p:cNvSpPr>
            <a:spLocks noGrp="1" noChangeArrowheads="1"/>
          </p:cNvSpPr>
          <p:nvPr>
            <p:ph type="body" idx="1"/>
          </p:nvPr>
        </p:nvSpPr>
        <p:spPr/>
        <p:txBody>
          <a:bodyPr/>
          <a:lstStyle/>
          <a:p>
            <a:pPr>
              <a:buFont typeface="Wingdings" pitchFamily="2" charset="2"/>
              <a:buNone/>
            </a:pPr>
            <a:r>
              <a:rPr lang="en-US" sz="4000" b="1">
                <a:solidFill>
                  <a:srgbClr val="333399"/>
                </a:solidFill>
              </a:rPr>
              <a:t> </a:t>
            </a:r>
          </a:p>
          <a:p>
            <a:pPr>
              <a:buFont typeface="Wingdings" pitchFamily="2" charset="2"/>
              <a:buNone/>
            </a:pPr>
            <a:r>
              <a:rPr lang="en-US" sz="4000" b="1">
                <a:solidFill>
                  <a:srgbClr val="333399"/>
                </a:solidFill>
              </a:rPr>
              <a:t>        STEP 3 -</a:t>
            </a:r>
            <a:r>
              <a:rPr lang="en-US" sz="4000">
                <a:solidFill>
                  <a:srgbClr val="333399"/>
                </a:solidFill>
              </a:rPr>
              <a:t> AFTER THE INTERVIEW</a:t>
            </a:r>
            <a:endParaRPr lang="el-GR" sz="4000">
              <a:solidFill>
                <a:srgbClr val="333399"/>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5"/>
          <p:cNvSpPr>
            <a:spLocks noGrp="1" noChangeArrowheads="1"/>
          </p:cNvSpPr>
          <p:nvPr>
            <p:ph type="ftr" sz="quarter" idx="11"/>
          </p:nvPr>
        </p:nvSpPr>
        <p:spPr>
          <a:noFill/>
        </p:spPr>
        <p:txBody>
          <a:bodyPr/>
          <a:lstStyle/>
          <a:p>
            <a:r>
              <a:rPr lang="el-GR"/>
              <a:t>Kotti Paraskevi (Evi), TEI of CRETE</a:t>
            </a:r>
          </a:p>
        </p:txBody>
      </p:sp>
      <p:sp>
        <p:nvSpPr>
          <p:cNvPr id="61442" name="Rectangle 6"/>
          <p:cNvSpPr>
            <a:spLocks noGrp="1" noChangeArrowheads="1"/>
          </p:cNvSpPr>
          <p:nvPr>
            <p:ph type="sldNum" sz="quarter" idx="12"/>
          </p:nvPr>
        </p:nvSpPr>
        <p:spPr>
          <a:noFill/>
        </p:spPr>
        <p:txBody>
          <a:bodyPr/>
          <a:lstStyle/>
          <a:p>
            <a:fld id="{58FBBA05-A097-4D49-B9F3-9D629F7C9CB7}" type="slidenum">
              <a:rPr lang="el-GR" smtClean="0"/>
              <a:pPr/>
              <a:t>45</a:t>
            </a:fld>
            <a:endParaRPr lang="el-GR"/>
          </a:p>
        </p:txBody>
      </p:sp>
      <p:sp>
        <p:nvSpPr>
          <p:cNvPr id="61443" name="Τίτλος 1"/>
          <p:cNvSpPr>
            <a:spLocks noGrp="1"/>
          </p:cNvSpPr>
          <p:nvPr>
            <p:ph type="title" idx="4294967295"/>
          </p:nvPr>
        </p:nvSpPr>
        <p:spPr/>
        <p:txBody>
          <a:bodyPr anchor="ctr"/>
          <a:lstStyle/>
          <a:p>
            <a:pPr eaLnBrk="1" hangingPunct="1"/>
            <a:r>
              <a:rPr lang="en-US">
                <a:solidFill>
                  <a:srgbClr val="333399"/>
                </a:solidFill>
              </a:rPr>
              <a:t>After the interview</a:t>
            </a:r>
          </a:p>
        </p:txBody>
      </p:sp>
      <p:sp>
        <p:nvSpPr>
          <p:cNvPr id="61444" name="Θέση περιεχομένου 2"/>
          <p:cNvSpPr>
            <a:spLocks noGrp="1"/>
          </p:cNvSpPr>
          <p:nvPr>
            <p:ph idx="4294967295"/>
          </p:nvPr>
        </p:nvSpPr>
        <p:spPr/>
        <p:txBody>
          <a:bodyPr/>
          <a:lstStyle/>
          <a:p>
            <a:pPr eaLnBrk="1" hangingPunct="1"/>
            <a:r>
              <a:rPr lang="en-US" b="1">
                <a:solidFill>
                  <a:srgbClr val="333399"/>
                </a:solidFill>
              </a:rPr>
              <a:t>1. Get contact information.</a:t>
            </a:r>
          </a:p>
          <a:p>
            <a:pPr eaLnBrk="1" hangingPunct="1"/>
            <a:r>
              <a:rPr lang="en-US"/>
              <a:t>At the end of the meeting, candidates should </a:t>
            </a:r>
            <a:r>
              <a:rPr lang="en-US" u="sng"/>
              <a:t>ask for</a:t>
            </a:r>
            <a:r>
              <a:rPr lang="en-US"/>
              <a:t> </a:t>
            </a:r>
            <a:r>
              <a:rPr lang="en-US" u="sng"/>
              <a:t>business cards</a:t>
            </a:r>
            <a:r>
              <a:rPr lang="en-US"/>
              <a:t> with contact information of those they interviewed with, whether it was just one person or a group. It's important to send the signal after the end of the interview that the </a:t>
            </a:r>
            <a:r>
              <a:rPr lang="en-US" u="sng"/>
              <a:t>candidate is still interested</a:t>
            </a:r>
            <a:r>
              <a:rPr lang="en-US"/>
              <a:t> and that his efforts to secure the position won't end when he exits the interview room.</a:t>
            </a:r>
          </a:p>
          <a:p>
            <a:pPr eaLnBrk="1" hangingPunct="1"/>
            <a:endParaRPr lang="en-US"/>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5"/>
          <p:cNvSpPr>
            <a:spLocks noGrp="1" noChangeArrowheads="1"/>
          </p:cNvSpPr>
          <p:nvPr>
            <p:ph type="ftr" sz="quarter" idx="11"/>
          </p:nvPr>
        </p:nvSpPr>
        <p:spPr>
          <a:noFill/>
        </p:spPr>
        <p:txBody>
          <a:bodyPr/>
          <a:lstStyle/>
          <a:p>
            <a:r>
              <a:rPr lang="el-GR"/>
              <a:t>Kotti Paraskevi (Evi), TEI of CRETE</a:t>
            </a:r>
          </a:p>
        </p:txBody>
      </p:sp>
      <p:sp>
        <p:nvSpPr>
          <p:cNvPr id="62466" name="Rectangle 6"/>
          <p:cNvSpPr>
            <a:spLocks noGrp="1" noChangeArrowheads="1"/>
          </p:cNvSpPr>
          <p:nvPr>
            <p:ph type="sldNum" sz="quarter" idx="12"/>
          </p:nvPr>
        </p:nvSpPr>
        <p:spPr>
          <a:noFill/>
        </p:spPr>
        <p:txBody>
          <a:bodyPr/>
          <a:lstStyle/>
          <a:p>
            <a:fld id="{8BF9B280-B7A2-47B9-8F66-C767FC51FF6D}" type="slidenum">
              <a:rPr lang="el-GR" smtClean="0"/>
              <a:pPr/>
              <a:t>46</a:t>
            </a:fld>
            <a:endParaRPr lang="el-GR"/>
          </a:p>
        </p:txBody>
      </p:sp>
      <p:sp>
        <p:nvSpPr>
          <p:cNvPr id="62467" name="Τίτλος 1"/>
          <p:cNvSpPr>
            <a:spLocks noGrp="1"/>
          </p:cNvSpPr>
          <p:nvPr>
            <p:ph type="title" idx="4294967295"/>
          </p:nvPr>
        </p:nvSpPr>
        <p:spPr/>
        <p:txBody>
          <a:bodyPr anchor="ctr"/>
          <a:lstStyle/>
          <a:p>
            <a:pPr eaLnBrk="1" hangingPunct="1"/>
            <a:r>
              <a:rPr lang="en-US">
                <a:solidFill>
                  <a:srgbClr val="333399"/>
                </a:solidFill>
              </a:rPr>
              <a:t>After the interview</a:t>
            </a:r>
            <a:endParaRPr lang="el-GR">
              <a:solidFill>
                <a:srgbClr val="333399"/>
              </a:solidFill>
            </a:endParaRPr>
          </a:p>
        </p:txBody>
      </p:sp>
      <p:sp>
        <p:nvSpPr>
          <p:cNvPr id="62468" name="Θέση περιεχομένου 2"/>
          <p:cNvSpPr>
            <a:spLocks noGrp="1"/>
          </p:cNvSpPr>
          <p:nvPr>
            <p:ph idx="4294967295"/>
          </p:nvPr>
        </p:nvSpPr>
        <p:spPr/>
        <p:txBody>
          <a:bodyPr/>
          <a:lstStyle/>
          <a:p>
            <a:pPr eaLnBrk="1" hangingPunct="1"/>
            <a:r>
              <a:rPr lang="en-US" b="1">
                <a:solidFill>
                  <a:srgbClr val="333399"/>
                </a:solidFill>
              </a:rPr>
              <a:t>2. Ask about the next steps.</a:t>
            </a:r>
          </a:p>
          <a:p>
            <a:pPr eaLnBrk="1" hangingPunct="1"/>
            <a:r>
              <a:rPr lang="en-US"/>
              <a:t>Not only will asking about what the next steps are in the hiring process send the interviewer the message that the candidate is committed and truly wants the position, but it may make the applicant feel less stressed after the meeting about whether or not he'll receive a call back. </a:t>
            </a:r>
          </a:p>
          <a:p>
            <a:pPr eaLnBrk="1" hangingPunct="1"/>
            <a:endParaRPr lang="en-US"/>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5"/>
          <p:cNvSpPr>
            <a:spLocks noGrp="1" noChangeArrowheads="1"/>
          </p:cNvSpPr>
          <p:nvPr>
            <p:ph type="ftr" sz="quarter" idx="11"/>
          </p:nvPr>
        </p:nvSpPr>
        <p:spPr>
          <a:noFill/>
        </p:spPr>
        <p:txBody>
          <a:bodyPr/>
          <a:lstStyle/>
          <a:p>
            <a:r>
              <a:rPr lang="el-GR"/>
              <a:t>Kotti Paraskevi (Evi), TEI of CRETE</a:t>
            </a:r>
          </a:p>
        </p:txBody>
      </p:sp>
      <p:sp>
        <p:nvSpPr>
          <p:cNvPr id="63490" name="Rectangle 6"/>
          <p:cNvSpPr>
            <a:spLocks noGrp="1" noChangeArrowheads="1"/>
          </p:cNvSpPr>
          <p:nvPr>
            <p:ph type="sldNum" sz="quarter" idx="12"/>
          </p:nvPr>
        </p:nvSpPr>
        <p:spPr>
          <a:noFill/>
        </p:spPr>
        <p:txBody>
          <a:bodyPr/>
          <a:lstStyle/>
          <a:p>
            <a:fld id="{005F6472-BD3D-41DF-B8E9-C9484BED0F7C}" type="slidenum">
              <a:rPr lang="el-GR" smtClean="0"/>
              <a:pPr/>
              <a:t>47</a:t>
            </a:fld>
            <a:endParaRPr lang="el-GR"/>
          </a:p>
        </p:txBody>
      </p:sp>
      <p:sp>
        <p:nvSpPr>
          <p:cNvPr id="63491" name="Τίτλος 1"/>
          <p:cNvSpPr>
            <a:spLocks noGrp="1"/>
          </p:cNvSpPr>
          <p:nvPr>
            <p:ph type="title" idx="4294967295"/>
          </p:nvPr>
        </p:nvSpPr>
        <p:spPr/>
        <p:txBody>
          <a:bodyPr anchor="ctr"/>
          <a:lstStyle/>
          <a:p>
            <a:pPr eaLnBrk="1" hangingPunct="1"/>
            <a:r>
              <a:rPr lang="en-US">
                <a:solidFill>
                  <a:srgbClr val="333399"/>
                </a:solidFill>
              </a:rPr>
              <a:t>After the interview</a:t>
            </a:r>
            <a:endParaRPr lang="el-GR">
              <a:solidFill>
                <a:srgbClr val="333399"/>
              </a:solidFill>
            </a:endParaRPr>
          </a:p>
        </p:txBody>
      </p:sp>
      <p:sp>
        <p:nvSpPr>
          <p:cNvPr id="63492" name="Θέση περιεχομένου 2"/>
          <p:cNvSpPr>
            <a:spLocks noGrp="1"/>
          </p:cNvSpPr>
          <p:nvPr>
            <p:ph idx="4294967295"/>
          </p:nvPr>
        </p:nvSpPr>
        <p:spPr>
          <a:xfrm>
            <a:off x="473075" y="1776413"/>
            <a:ext cx="11304588" cy="4167187"/>
          </a:xfrm>
        </p:spPr>
        <p:txBody>
          <a:bodyPr/>
          <a:lstStyle/>
          <a:p>
            <a:pPr eaLnBrk="1" hangingPunct="1"/>
            <a:r>
              <a:rPr lang="en-US" b="1">
                <a:solidFill>
                  <a:srgbClr val="333399"/>
                </a:solidFill>
              </a:rPr>
              <a:t>3. Send a thank-you note.</a:t>
            </a:r>
          </a:p>
          <a:p>
            <a:pPr eaLnBrk="1" hangingPunct="1"/>
            <a:r>
              <a:rPr lang="en-US"/>
              <a:t>This is one of the most important steps to take after an interview, and it's crucial that the applicant doesn't skip it. A recent survey indicates that more than one in five hiring managers will be less likely to offer a job to someone who doesn't send a thank you note, and many report that they interpret failing to do so as indicative of a lack of follow-through and commitment to the opportunity.</a:t>
            </a:r>
          </a:p>
          <a:p>
            <a:pPr eaLnBrk="1" hangingPunct="1"/>
            <a:endParaRPr lang="en-US"/>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5"/>
          <p:cNvSpPr>
            <a:spLocks noGrp="1" noChangeArrowheads="1"/>
          </p:cNvSpPr>
          <p:nvPr>
            <p:ph type="ftr" sz="quarter" idx="11"/>
          </p:nvPr>
        </p:nvSpPr>
        <p:spPr>
          <a:noFill/>
        </p:spPr>
        <p:txBody>
          <a:bodyPr/>
          <a:lstStyle/>
          <a:p>
            <a:r>
              <a:rPr lang="el-GR"/>
              <a:t>Kotti Paraskevi (Evi), TEI of CRETE</a:t>
            </a:r>
          </a:p>
        </p:txBody>
      </p:sp>
      <p:sp>
        <p:nvSpPr>
          <p:cNvPr id="64514" name="Rectangle 6"/>
          <p:cNvSpPr>
            <a:spLocks noGrp="1" noChangeArrowheads="1"/>
          </p:cNvSpPr>
          <p:nvPr>
            <p:ph type="sldNum" sz="quarter" idx="12"/>
          </p:nvPr>
        </p:nvSpPr>
        <p:spPr>
          <a:noFill/>
        </p:spPr>
        <p:txBody>
          <a:bodyPr/>
          <a:lstStyle/>
          <a:p>
            <a:fld id="{B8B9B1D8-27E3-417A-AE9C-D0C28EFDB850}" type="slidenum">
              <a:rPr lang="el-GR" smtClean="0"/>
              <a:pPr/>
              <a:t>48</a:t>
            </a:fld>
            <a:endParaRPr lang="el-GR"/>
          </a:p>
        </p:txBody>
      </p:sp>
      <p:sp>
        <p:nvSpPr>
          <p:cNvPr id="64515" name="Τίτλος 1"/>
          <p:cNvSpPr>
            <a:spLocks noGrp="1"/>
          </p:cNvSpPr>
          <p:nvPr>
            <p:ph type="title" idx="4294967295"/>
          </p:nvPr>
        </p:nvSpPr>
        <p:spPr>
          <a:xfrm>
            <a:off x="1016000" y="233363"/>
            <a:ext cx="10261600" cy="1143000"/>
          </a:xfrm>
        </p:spPr>
        <p:txBody>
          <a:bodyPr anchor="ctr"/>
          <a:lstStyle/>
          <a:p>
            <a:pPr eaLnBrk="1" hangingPunct="1"/>
            <a:r>
              <a:rPr lang="en-US">
                <a:solidFill>
                  <a:srgbClr val="333399"/>
                </a:solidFill>
              </a:rPr>
              <a:t>After the interview</a:t>
            </a:r>
            <a:endParaRPr lang="el-GR">
              <a:solidFill>
                <a:srgbClr val="333399"/>
              </a:solidFill>
            </a:endParaRPr>
          </a:p>
        </p:txBody>
      </p:sp>
      <p:sp>
        <p:nvSpPr>
          <p:cNvPr id="64516" name="Θέση περιεχομένου 2"/>
          <p:cNvSpPr>
            <a:spLocks noGrp="1"/>
          </p:cNvSpPr>
          <p:nvPr>
            <p:ph idx="4294967295"/>
          </p:nvPr>
        </p:nvSpPr>
        <p:spPr>
          <a:xfrm>
            <a:off x="287338" y="1833563"/>
            <a:ext cx="11576050" cy="4110037"/>
          </a:xfrm>
        </p:spPr>
        <p:txBody>
          <a:bodyPr/>
          <a:lstStyle/>
          <a:p>
            <a:pPr eaLnBrk="1" hangingPunct="1"/>
            <a:r>
              <a:rPr lang="en-US" b="1">
                <a:solidFill>
                  <a:srgbClr val="333399"/>
                </a:solidFill>
              </a:rPr>
              <a:t>4. Follow up.</a:t>
            </a:r>
          </a:p>
          <a:p>
            <a:pPr eaLnBrk="1" hangingPunct="1"/>
            <a:r>
              <a:rPr lang="en-US"/>
              <a:t>If the candidate hasn't heard back from the company by the time the hiring manager said he would make his decision, he should follow up. The contact information acquired from the business cards the candidate requested at the end of the interview will be useful in this case.</a:t>
            </a:r>
          </a:p>
          <a:p>
            <a:pPr eaLnBrk="1" hangingPunct="1"/>
            <a:r>
              <a:rPr lang="en-US"/>
              <a:t>Even if the candidate was rejected, they should ask feedback about why he/she was not selected, which will surely prove helpful when he pursues other opportunities in the future. </a:t>
            </a:r>
          </a:p>
          <a:p>
            <a:pPr eaLnBrk="1" hangingPunct="1"/>
            <a:endParaRPr lang="en-US"/>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5"/>
          <p:cNvSpPr>
            <a:spLocks noGrp="1" noChangeArrowheads="1"/>
          </p:cNvSpPr>
          <p:nvPr>
            <p:ph type="ftr" sz="quarter" idx="11"/>
          </p:nvPr>
        </p:nvSpPr>
        <p:spPr>
          <a:noFill/>
        </p:spPr>
        <p:txBody>
          <a:bodyPr/>
          <a:lstStyle/>
          <a:p>
            <a:r>
              <a:rPr lang="el-GR"/>
              <a:t>Kotti Paraskevi (Evi), TEI of CRETE</a:t>
            </a:r>
          </a:p>
        </p:txBody>
      </p:sp>
      <p:sp>
        <p:nvSpPr>
          <p:cNvPr id="65538" name="Rectangle 6"/>
          <p:cNvSpPr>
            <a:spLocks noGrp="1" noChangeArrowheads="1"/>
          </p:cNvSpPr>
          <p:nvPr>
            <p:ph type="sldNum" sz="quarter" idx="12"/>
          </p:nvPr>
        </p:nvSpPr>
        <p:spPr>
          <a:noFill/>
        </p:spPr>
        <p:txBody>
          <a:bodyPr/>
          <a:lstStyle/>
          <a:p>
            <a:fld id="{70EEACE3-6BAB-426F-A0DB-3D3B53B64EC4}" type="slidenum">
              <a:rPr lang="el-GR" smtClean="0"/>
              <a:pPr/>
              <a:t>49</a:t>
            </a:fld>
            <a:endParaRPr lang="el-GR"/>
          </a:p>
        </p:txBody>
      </p:sp>
      <p:sp>
        <p:nvSpPr>
          <p:cNvPr id="65539" name="Τίτλος 1"/>
          <p:cNvSpPr>
            <a:spLocks noGrp="1"/>
          </p:cNvSpPr>
          <p:nvPr>
            <p:ph type="title" idx="4294967295"/>
          </p:nvPr>
        </p:nvSpPr>
        <p:spPr/>
        <p:txBody>
          <a:bodyPr anchor="ctr"/>
          <a:lstStyle/>
          <a:p>
            <a:pPr eaLnBrk="1" hangingPunct="1"/>
            <a:r>
              <a:rPr lang="en-GB" altLang="en-US">
                <a:solidFill>
                  <a:srgbClr val="333399"/>
                </a:solidFill>
              </a:rPr>
              <a:t>So, </a:t>
            </a:r>
            <a:r>
              <a:rPr lang="en-US" altLang="en-US">
                <a:solidFill>
                  <a:srgbClr val="333399"/>
                </a:solidFill>
              </a:rPr>
              <a:t>w</a:t>
            </a:r>
            <a:r>
              <a:rPr lang="en-GB" altLang="en-US">
                <a:solidFill>
                  <a:srgbClr val="333399"/>
                </a:solidFill>
              </a:rPr>
              <a:t>hat creates a bad impression?</a:t>
            </a:r>
            <a:endParaRPr lang="en-US">
              <a:solidFill>
                <a:srgbClr val="333399"/>
              </a:solidFill>
            </a:endParaRPr>
          </a:p>
        </p:txBody>
      </p:sp>
      <p:sp>
        <p:nvSpPr>
          <p:cNvPr id="65540" name="Θέση περιεχομένου 2"/>
          <p:cNvSpPr>
            <a:spLocks noGrp="1"/>
          </p:cNvSpPr>
          <p:nvPr>
            <p:ph idx="4294967295"/>
          </p:nvPr>
        </p:nvSpPr>
        <p:spPr>
          <a:xfrm>
            <a:off x="858838" y="1776413"/>
            <a:ext cx="10418762" cy="4167187"/>
          </a:xfrm>
        </p:spPr>
        <p:txBody>
          <a:bodyPr/>
          <a:lstStyle/>
          <a:p>
            <a:pPr eaLnBrk="1" hangingPunct="1">
              <a:spcBef>
                <a:spcPct val="10000"/>
              </a:spcBef>
            </a:pPr>
            <a:r>
              <a:rPr lang="en-GB" altLang="en-US"/>
              <a:t>- Poor personal appearance</a:t>
            </a:r>
          </a:p>
          <a:p>
            <a:pPr eaLnBrk="1" hangingPunct="1">
              <a:spcBef>
                <a:spcPct val="10000"/>
              </a:spcBef>
            </a:pPr>
            <a:r>
              <a:rPr lang="en-GB" altLang="en-US"/>
              <a:t>- Negative attitude – evasive, using excuses</a:t>
            </a:r>
          </a:p>
          <a:p>
            <a:pPr eaLnBrk="1" hangingPunct="1">
              <a:spcBef>
                <a:spcPct val="10000"/>
              </a:spcBef>
            </a:pPr>
            <a:r>
              <a:rPr lang="en-GB" altLang="en-US"/>
              <a:t>- Lack of interest and enthusiasm</a:t>
            </a:r>
          </a:p>
          <a:p>
            <a:pPr eaLnBrk="1" hangingPunct="1">
              <a:spcBef>
                <a:spcPct val="10000"/>
              </a:spcBef>
            </a:pPr>
            <a:r>
              <a:rPr lang="en-GB" altLang="en-US"/>
              <a:t>-</a:t>
            </a:r>
            <a:r>
              <a:rPr lang="en-US" altLang="en-US"/>
              <a:t> </a:t>
            </a:r>
            <a:r>
              <a:rPr lang="en-GB" altLang="en-US"/>
              <a:t>Lack of preparation</a:t>
            </a:r>
          </a:p>
          <a:p>
            <a:pPr eaLnBrk="1" hangingPunct="1">
              <a:spcBef>
                <a:spcPct val="10000"/>
              </a:spcBef>
            </a:pPr>
            <a:r>
              <a:rPr lang="en-GB" altLang="en-US"/>
              <a:t>- Poor knowledge of role</a:t>
            </a:r>
          </a:p>
          <a:p>
            <a:pPr eaLnBrk="1" hangingPunct="1">
              <a:spcBef>
                <a:spcPct val="10000"/>
              </a:spcBef>
            </a:pPr>
            <a:r>
              <a:rPr lang="en-GB" altLang="en-US"/>
              <a:t>- Failure to give concrete examples of skills</a:t>
            </a:r>
          </a:p>
          <a:p>
            <a:pPr eaLnBrk="1" hangingPunct="1">
              <a:spcBef>
                <a:spcPct val="10000"/>
              </a:spcBef>
            </a:pPr>
            <a:r>
              <a:rPr lang="en-GB" altLang="en-US"/>
              <a:t>- Over emphasis on money</a:t>
            </a:r>
            <a:r>
              <a:rPr lang="en-US" altLang="en-US"/>
              <a:t> or </a:t>
            </a:r>
            <a:r>
              <a:rPr lang="en-GB" altLang="en-US"/>
              <a:t>rewards</a:t>
            </a:r>
          </a:p>
          <a:p>
            <a:pPr eaLnBrk="1" hangingPunct="1">
              <a:spcBef>
                <a:spcPct val="10000"/>
              </a:spcBef>
            </a:pPr>
            <a:r>
              <a:rPr lang="en-GB" altLang="en-US"/>
              <a:t>- Lack of career plan</a:t>
            </a:r>
          </a:p>
          <a:p>
            <a:pPr eaLnBrk="1" hangingPunct="1"/>
            <a:endParaRPr lang="en-US"/>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5"/>
          <p:cNvSpPr>
            <a:spLocks noGrp="1" noChangeArrowheads="1"/>
          </p:cNvSpPr>
          <p:nvPr>
            <p:ph type="ftr" sz="quarter" idx="11"/>
          </p:nvPr>
        </p:nvSpPr>
        <p:spPr>
          <a:noFill/>
        </p:spPr>
        <p:txBody>
          <a:bodyPr/>
          <a:lstStyle/>
          <a:p>
            <a:r>
              <a:rPr lang="el-GR"/>
              <a:t>Kotti Paraskevi (Evi), TEI of CRETE</a:t>
            </a:r>
          </a:p>
        </p:txBody>
      </p:sp>
      <p:sp>
        <p:nvSpPr>
          <p:cNvPr id="66562" name="Rectangle 6"/>
          <p:cNvSpPr>
            <a:spLocks noGrp="1" noChangeArrowheads="1"/>
          </p:cNvSpPr>
          <p:nvPr>
            <p:ph type="sldNum" sz="quarter" idx="12"/>
          </p:nvPr>
        </p:nvSpPr>
        <p:spPr>
          <a:noFill/>
        </p:spPr>
        <p:txBody>
          <a:bodyPr/>
          <a:lstStyle/>
          <a:p>
            <a:fld id="{8DA0B233-C8EE-45A6-AAEE-F8FA5F4B3857}" type="slidenum">
              <a:rPr lang="el-GR" smtClean="0"/>
              <a:pPr/>
              <a:t>50</a:t>
            </a:fld>
            <a:endParaRPr lang="el-GR"/>
          </a:p>
        </p:txBody>
      </p:sp>
      <p:sp>
        <p:nvSpPr>
          <p:cNvPr id="66563" name="Τίτλος 1"/>
          <p:cNvSpPr>
            <a:spLocks noGrp="1"/>
          </p:cNvSpPr>
          <p:nvPr>
            <p:ph type="title" idx="4294967295"/>
          </p:nvPr>
        </p:nvSpPr>
        <p:spPr/>
        <p:txBody>
          <a:bodyPr anchor="ctr"/>
          <a:lstStyle/>
          <a:p>
            <a:pPr eaLnBrk="1" hangingPunct="1"/>
            <a:r>
              <a:rPr lang="en-US"/>
              <a:t>Sources:</a:t>
            </a:r>
          </a:p>
        </p:txBody>
      </p:sp>
      <p:sp>
        <p:nvSpPr>
          <p:cNvPr id="66564" name="Θέση περιεχομένου 2"/>
          <p:cNvSpPr>
            <a:spLocks noGrp="1"/>
          </p:cNvSpPr>
          <p:nvPr>
            <p:ph idx="4294967295"/>
          </p:nvPr>
        </p:nvSpPr>
        <p:spPr>
          <a:xfrm>
            <a:off x="501650" y="1905000"/>
            <a:ext cx="11075988" cy="4152900"/>
          </a:xfrm>
        </p:spPr>
        <p:txBody>
          <a:bodyPr/>
          <a:lstStyle/>
          <a:p>
            <a:pPr eaLnBrk="1" hangingPunct="1"/>
            <a:r>
              <a:rPr lang="en-US" sz="2200">
                <a:solidFill>
                  <a:srgbClr val="333399"/>
                </a:solidFill>
                <a:hlinkClick r:id="rId2"/>
              </a:rPr>
              <a:t>http://www.vault.com/blog/interviewing/4-things-to-do-at-the-end-of-a-job-interview</a:t>
            </a:r>
            <a:endParaRPr lang="en-US" sz="2200">
              <a:solidFill>
                <a:srgbClr val="333399"/>
              </a:solidFill>
            </a:endParaRPr>
          </a:p>
          <a:p>
            <a:pPr eaLnBrk="1" hangingPunct="1"/>
            <a:r>
              <a:rPr lang="en-US" sz="2200">
                <a:solidFill>
                  <a:srgbClr val="333399"/>
                </a:solidFill>
                <a:hlinkClick r:id="rId3"/>
              </a:rPr>
              <a:t>https://graduateland.com/article/questions-to-ask-end-interview</a:t>
            </a:r>
            <a:endParaRPr lang="en-US" sz="2200">
              <a:solidFill>
                <a:srgbClr val="333399"/>
              </a:solidFill>
            </a:endParaRPr>
          </a:p>
          <a:p>
            <a:pPr eaLnBrk="1" hangingPunct="1"/>
            <a:r>
              <a:rPr lang="en-US" sz="2200">
                <a:solidFill>
                  <a:srgbClr val="333399"/>
                </a:solidFill>
                <a:hlinkClick r:id="rId4"/>
              </a:rPr>
              <a:t>https://www.thebalance.com/top-interview-questions-and-best-answers-2061225</a:t>
            </a:r>
            <a:endParaRPr lang="en-US" sz="2200">
              <a:solidFill>
                <a:srgbClr val="333399"/>
              </a:solidFill>
            </a:endParaRPr>
          </a:p>
          <a:p>
            <a:pPr eaLnBrk="1" hangingPunct="1"/>
            <a:r>
              <a:rPr lang="en-US" sz="2200">
                <a:solidFill>
                  <a:srgbClr val="333399"/>
                </a:solidFill>
                <a:hlinkClick r:id="rId5"/>
              </a:rPr>
              <a:t>https://www.theguardian.com/careers/interview-help</a:t>
            </a:r>
            <a:endParaRPr lang="en-US" sz="2200">
              <a:solidFill>
                <a:srgbClr val="333399"/>
              </a:solidFill>
            </a:endParaRPr>
          </a:p>
          <a:p>
            <a:pPr eaLnBrk="1" hangingPunct="1"/>
            <a:r>
              <a:rPr lang="en-US" sz="2200">
                <a:solidFill>
                  <a:srgbClr val="333399"/>
                </a:solidFill>
                <a:hlinkClick r:id="rId6"/>
              </a:rPr>
              <a:t>https://www.ucas.com/ucas/undergraduate/apply-and-track/track-your-application/undergraduate-interview-invitations</a:t>
            </a:r>
            <a:endParaRPr lang="en-US" sz="2200">
              <a:solidFill>
                <a:srgbClr val="333399"/>
              </a:solidFill>
            </a:endParaRPr>
          </a:p>
          <a:p>
            <a:pPr eaLnBrk="1" hangingPunct="1"/>
            <a:r>
              <a:rPr lang="en-US" sz="2200">
                <a:solidFill>
                  <a:srgbClr val="333399"/>
                </a:solidFill>
                <a:hlinkClick r:id="rId7"/>
              </a:rPr>
              <a:t>https://jobs.theguardian.com/careers/interview-advice/</a:t>
            </a:r>
            <a:endParaRPr lang="en-US" sz="2200">
              <a:solidFill>
                <a:srgbClr val="333399"/>
              </a:solidFill>
            </a:endParaRPr>
          </a:p>
          <a:p>
            <a:pPr eaLnBrk="1" hangingPunct="1"/>
            <a:r>
              <a:rPr lang="en-US" sz="2200">
                <a:solidFill>
                  <a:srgbClr val="333399"/>
                </a:solidFill>
                <a:hlinkClick r:id="rId8"/>
              </a:rPr>
              <a:t>https://www.forbes.com/forbes/welcome/?toURL=https://www.forbes.com/sites/dailymuse/2013/09/20/are-you-over-preparing-for-your-interview/&amp;refURL=https://www.google.gr/&amp;referrer=https://www.google.gr/</a:t>
            </a:r>
            <a:endParaRPr lang="en-US" sz="2200">
              <a:solidFill>
                <a:srgbClr val="333399"/>
              </a:solidFill>
            </a:endParaRPr>
          </a:p>
          <a:p>
            <a:pPr eaLnBrk="1" hangingPunct="1"/>
            <a:endParaRPr lang="en-US" sz="2200">
              <a:solidFill>
                <a:srgbClr val="333399"/>
              </a:solidFill>
            </a:endParaRPr>
          </a:p>
          <a:p>
            <a:pPr eaLnBrk="1" hangingPunct="1"/>
            <a:endParaRPr lang="en-US"/>
          </a:p>
          <a:p>
            <a:pPr eaLnBrk="1" hangingPunct="1"/>
            <a:endParaRPr lang="en-US"/>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2"/>
          <p:cNvSpPr>
            <a:spLocks noGrp="1" noChangeArrowheads="1"/>
          </p:cNvSpPr>
          <p:nvPr>
            <p:ph type="title"/>
          </p:nvPr>
        </p:nvSpPr>
        <p:spPr/>
        <p:txBody>
          <a:bodyPr/>
          <a:lstStyle/>
          <a:p>
            <a:br>
              <a:rPr lang="en-GB" altLang="en-US" sz="4100"/>
            </a:br>
            <a:r>
              <a:rPr lang="en-GB" altLang="en-US" sz="4100">
                <a:solidFill>
                  <a:srgbClr val="FF3399"/>
                </a:solidFill>
              </a:rPr>
              <a:t>               </a:t>
            </a:r>
            <a:r>
              <a:rPr lang="en-GB" altLang="en-US" sz="4100">
                <a:solidFill>
                  <a:srgbClr val="333399"/>
                </a:solidFill>
              </a:rPr>
              <a:t>Job </a:t>
            </a:r>
            <a:r>
              <a:rPr lang="en-US" altLang="en-US" sz="4100">
                <a:solidFill>
                  <a:srgbClr val="333399"/>
                </a:solidFill>
              </a:rPr>
              <a:t>I</a:t>
            </a:r>
            <a:r>
              <a:rPr lang="en-GB" altLang="en-US" sz="4100">
                <a:solidFill>
                  <a:srgbClr val="333399"/>
                </a:solidFill>
              </a:rPr>
              <a:t>nterviews</a:t>
            </a:r>
            <a:endParaRPr lang="el-GR" sz="4100">
              <a:solidFill>
                <a:srgbClr val="333399"/>
              </a:solidFill>
            </a:endParaRPr>
          </a:p>
        </p:txBody>
      </p:sp>
      <p:sp>
        <p:nvSpPr>
          <p:cNvPr id="67586" name="Rectangle 3"/>
          <p:cNvSpPr>
            <a:spLocks noGrp="1" noChangeArrowheads="1"/>
          </p:cNvSpPr>
          <p:nvPr>
            <p:ph type="body" idx="1"/>
          </p:nvPr>
        </p:nvSpPr>
        <p:spPr/>
        <p:txBody>
          <a:bodyPr/>
          <a:lstStyle/>
          <a:p>
            <a:endParaRPr lang="en-US"/>
          </a:p>
          <a:p>
            <a:endParaRPr lang="en-US"/>
          </a:p>
          <a:p>
            <a:r>
              <a:rPr lang="en-US" i="1"/>
              <a:t> </a:t>
            </a:r>
            <a:r>
              <a:rPr lang="en-US" i="1">
                <a:solidFill>
                  <a:srgbClr val="333399"/>
                </a:solidFill>
              </a:rPr>
              <a:t>                 Thank you for your attention!</a:t>
            </a:r>
            <a:endParaRPr lang="el-GR" i="1">
              <a:solidFill>
                <a:srgbClr val="333399"/>
              </a:solidFill>
            </a:endParaRPr>
          </a:p>
        </p:txBody>
      </p:sp>
    </p:spTree>
  </p:cSld>
  <p:clrMapOvr>
    <a:masterClrMapping/>
  </p:clrMapOvr>
</p:sld>
</file>

<file path=ppt/theme/theme1.xml><?xml version="1.0" encoding="utf-8"?>
<a:theme xmlns:a="http://schemas.openxmlformats.org/drawingml/2006/main" name="Στούντιο">
  <a:themeElements>
    <a:clrScheme name="Στούντιο 1">
      <a:dk1>
        <a:srgbClr val="000000"/>
      </a:dk1>
      <a:lt1>
        <a:srgbClr val="FFFFFF"/>
      </a:lt1>
      <a:dk2>
        <a:srgbClr val="336666"/>
      </a:dk2>
      <a:lt2>
        <a:srgbClr val="CCCC99"/>
      </a:lt2>
      <a:accent1>
        <a:srgbClr val="97CDCC"/>
      </a:accent1>
      <a:accent2>
        <a:srgbClr val="D6E0E0"/>
      </a:accent2>
      <a:accent3>
        <a:srgbClr val="FFFFFF"/>
      </a:accent3>
      <a:accent4>
        <a:srgbClr val="000000"/>
      </a:accent4>
      <a:accent5>
        <a:srgbClr val="C9E3E2"/>
      </a:accent5>
      <a:accent6>
        <a:srgbClr val="C2CBCB"/>
      </a:accent6>
      <a:hlink>
        <a:srgbClr val="99CC00"/>
      </a:hlink>
      <a:folHlink>
        <a:srgbClr val="336666"/>
      </a:folHlink>
    </a:clrScheme>
    <a:fontScheme name="Στούντιο">
      <a:majorFont>
        <a:latin typeface="Arial Black"/>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Στούντιο 1">
        <a:dk1>
          <a:srgbClr val="000000"/>
        </a:dk1>
        <a:lt1>
          <a:srgbClr val="FFFFFF"/>
        </a:lt1>
        <a:dk2>
          <a:srgbClr val="336666"/>
        </a:dk2>
        <a:lt2>
          <a:srgbClr val="CCCC99"/>
        </a:lt2>
        <a:accent1>
          <a:srgbClr val="97CDCC"/>
        </a:accent1>
        <a:accent2>
          <a:srgbClr val="D6E0E0"/>
        </a:accent2>
        <a:accent3>
          <a:srgbClr val="FFFFFF"/>
        </a:accent3>
        <a:accent4>
          <a:srgbClr val="000000"/>
        </a:accent4>
        <a:accent5>
          <a:srgbClr val="C9E3E2"/>
        </a:accent5>
        <a:accent6>
          <a:srgbClr val="C2CBCB"/>
        </a:accent6>
        <a:hlink>
          <a:srgbClr val="99CC00"/>
        </a:hlink>
        <a:folHlink>
          <a:srgbClr val="336666"/>
        </a:folHlink>
      </a:clrScheme>
      <a:clrMap bg1="lt1" tx1="dk1" bg2="lt2" tx2="dk2" accent1="accent1" accent2="accent2" accent3="accent3" accent4="accent4" accent5="accent5" accent6="accent6" hlink="hlink" folHlink="folHlink"/>
    </a:extraClrScheme>
    <a:extraClrScheme>
      <a:clrScheme name="Στούντιο 2">
        <a:dk1>
          <a:srgbClr val="000000"/>
        </a:dk1>
        <a:lt1>
          <a:srgbClr val="FFFFFF"/>
        </a:lt1>
        <a:dk2>
          <a:srgbClr val="3732A0"/>
        </a:dk2>
        <a:lt2>
          <a:srgbClr val="666699"/>
        </a:lt2>
        <a:accent1>
          <a:srgbClr val="CCCCFF"/>
        </a:accent1>
        <a:accent2>
          <a:srgbClr val="009999"/>
        </a:accent2>
        <a:accent3>
          <a:srgbClr val="FFFFFF"/>
        </a:accent3>
        <a:accent4>
          <a:srgbClr val="000000"/>
        </a:accent4>
        <a:accent5>
          <a:srgbClr val="E2E2FF"/>
        </a:accent5>
        <a:accent6>
          <a:srgbClr val="008A8A"/>
        </a:accent6>
        <a:hlink>
          <a:srgbClr val="3366CC"/>
        </a:hlink>
        <a:folHlink>
          <a:srgbClr val="9094B8"/>
        </a:folHlink>
      </a:clrScheme>
      <a:clrMap bg1="lt1" tx1="dk1" bg2="lt2" tx2="dk2" accent1="accent1" accent2="accent2" accent3="accent3" accent4="accent4" accent5="accent5" accent6="accent6" hlink="hlink" folHlink="folHlink"/>
    </a:extraClrScheme>
    <a:extraClrScheme>
      <a:clrScheme name="Στούντιο 3">
        <a:dk1>
          <a:srgbClr val="000000"/>
        </a:dk1>
        <a:lt1>
          <a:srgbClr val="FFFFFF"/>
        </a:lt1>
        <a:dk2>
          <a:srgbClr val="CD0505"/>
        </a:dk2>
        <a:lt2>
          <a:srgbClr val="5F5F5F"/>
        </a:lt2>
        <a:accent1>
          <a:srgbClr val="D2D5DE"/>
        </a:accent1>
        <a:accent2>
          <a:srgbClr val="D55757"/>
        </a:accent2>
        <a:accent3>
          <a:srgbClr val="FFFFFF"/>
        </a:accent3>
        <a:accent4>
          <a:srgbClr val="000000"/>
        </a:accent4>
        <a:accent5>
          <a:srgbClr val="E5E7EC"/>
        </a:accent5>
        <a:accent6>
          <a:srgbClr val="C14E4E"/>
        </a:accent6>
        <a:hlink>
          <a:srgbClr val="F42D1E"/>
        </a:hlink>
        <a:folHlink>
          <a:srgbClr val="7C849E"/>
        </a:folHlink>
      </a:clrScheme>
      <a:clrMap bg1="lt1" tx1="dk1" bg2="lt2" tx2="dk2" accent1="accent1" accent2="accent2" accent3="accent3" accent4="accent4" accent5="accent5" accent6="accent6" hlink="hlink" folHlink="folHlink"/>
    </a:extraClrScheme>
    <a:extraClrScheme>
      <a:clrScheme name="Στούντιο 4">
        <a:dk1>
          <a:srgbClr val="000000"/>
        </a:dk1>
        <a:lt1>
          <a:srgbClr val="FFFFFF"/>
        </a:lt1>
        <a:dk2>
          <a:srgbClr val="551A07"/>
        </a:dk2>
        <a:lt2>
          <a:srgbClr val="CC3300"/>
        </a:lt2>
        <a:accent1>
          <a:srgbClr val="F4B400"/>
        </a:accent1>
        <a:accent2>
          <a:srgbClr val="993300"/>
        </a:accent2>
        <a:accent3>
          <a:srgbClr val="FFFFFF"/>
        </a:accent3>
        <a:accent4>
          <a:srgbClr val="000000"/>
        </a:accent4>
        <a:accent5>
          <a:srgbClr val="F8D6AA"/>
        </a:accent5>
        <a:accent6>
          <a:srgbClr val="8A2D00"/>
        </a:accent6>
        <a:hlink>
          <a:srgbClr val="FF3300"/>
        </a:hlink>
        <a:folHlink>
          <a:srgbClr val="666699"/>
        </a:folHlink>
      </a:clrScheme>
      <a:clrMap bg1="lt1" tx1="dk1" bg2="lt2" tx2="dk2" accent1="accent1" accent2="accent2" accent3="accent3" accent4="accent4" accent5="accent5" accent6="accent6" hlink="hlink" folHlink="folHlink"/>
    </a:extraClrScheme>
    <a:extraClrScheme>
      <a:clrScheme name="Στούντιο 5">
        <a:dk1>
          <a:srgbClr val="000000"/>
        </a:dk1>
        <a:lt1>
          <a:srgbClr val="FFFFFF"/>
        </a:lt1>
        <a:dk2>
          <a:srgbClr val="FF0000"/>
        </a:dk2>
        <a:lt2>
          <a:srgbClr val="FFCC00"/>
        </a:lt2>
        <a:accent1>
          <a:srgbClr val="66CCFF"/>
        </a:accent1>
        <a:accent2>
          <a:srgbClr val="009900"/>
        </a:accent2>
        <a:accent3>
          <a:srgbClr val="FFFFFF"/>
        </a:accent3>
        <a:accent4>
          <a:srgbClr val="000000"/>
        </a:accent4>
        <a:accent5>
          <a:srgbClr val="B8E2FF"/>
        </a:accent5>
        <a:accent6>
          <a:srgbClr val="008A00"/>
        </a:accent6>
        <a:hlink>
          <a:srgbClr val="FF3300"/>
        </a:hlink>
        <a:folHlink>
          <a:srgbClr val="6600FF"/>
        </a:folHlink>
      </a:clrScheme>
      <a:clrMap bg1="lt1" tx1="dk1" bg2="lt2" tx2="dk2" accent1="accent1" accent2="accent2" accent3="accent3" accent4="accent4" accent5="accent5" accent6="accent6" hlink="hlink" folHlink="folHlink"/>
    </a:extraClrScheme>
    <a:extraClrScheme>
      <a:clrScheme name="Στούντιο 6">
        <a:dk1>
          <a:srgbClr val="666633"/>
        </a:dk1>
        <a:lt1>
          <a:srgbClr val="FFFFFF"/>
        </a:lt1>
        <a:dk2>
          <a:srgbClr val="000000"/>
        </a:dk2>
        <a:lt2>
          <a:srgbClr val="CC3300"/>
        </a:lt2>
        <a:accent1>
          <a:srgbClr val="808000"/>
        </a:accent1>
        <a:accent2>
          <a:srgbClr val="FF9900"/>
        </a:accent2>
        <a:accent3>
          <a:srgbClr val="AAAAAA"/>
        </a:accent3>
        <a:accent4>
          <a:srgbClr val="DADADA"/>
        </a:accent4>
        <a:accent5>
          <a:srgbClr val="C0C0AA"/>
        </a:accent5>
        <a:accent6>
          <a:srgbClr val="E78A00"/>
        </a:accent6>
        <a:hlink>
          <a:srgbClr val="CC6600"/>
        </a:hlink>
        <a:folHlink>
          <a:srgbClr val="434B1F"/>
        </a:folHlink>
      </a:clrScheme>
      <a:clrMap bg1="dk2" tx1="lt1" bg2="dk1" tx2="lt2" accent1="accent1" accent2="accent2" accent3="accent3" accent4="accent4" accent5="accent5" accent6="accent6" hlink="hlink" folHlink="folHlink"/>
    </a:extraClrScheme>
    <a:extraClrScheme>
      <a:clrScheme name="Στούντιο 7">
        <a:dk1>
          <a:srgbClr val="766997"/>
        </a:dk1>
        <a:lt1>
          <a:srgbClr val="FFFFFF"/>
        </a:lt1>
        <a:dk2>
          <a:srgbClr val="530901"/>
        </a:dk2>
        <a:lt2>
          <a:srgbClr val="FFFFFF"/>
        </a:lt2>
        <a:accent1>
          <a:srgbClr val="FF3300"/>
        </a:accent1>
        <a:accent2>
          <a:srgbClr val="CC6600"/>
        </a:accent2>
        <a:accent3>
          <a:srgbClr val="B3AAAA"/>
        </a:accent3>
        <a:accent4>
          <a:srgbClr val="DADADA"/>
        </a:accent4>
        <a:accent5>
          <a:srgbClr val="FFADAA"/>
        </a:accent5>
        <a:accent6>
          <a:srgbClr val="B95C00"/>
        </a:accent6>
        <a:hlink>
          <a:srgbClr val="FF9900"/>
        </a:hlink>
        <a:folHlink>
          <a:srgbClr val="993300"/>
        </a:folHlink>
      </a:clrScheme>
      <a:clrMap bg1="dk2" tx1="lt1" bg2="dk1" tx2="lt2" accent1="accent1" accent2="accent2" accent3="accent3" accent4="accent4" accent5="accent5" accent6="accent6" hlink="hlink" folHlink="folHlink"/>
    </a:extraClrScheme>
    <a:extraClrScheme>
      <a:clrScheme name="Στούντιο 8">
        <a:dk1>
          <a:srgbClr val="666699"/>
        </a:dk1>
        <a:lt1>
          <a:srgbClr val="FFFFFF"/>
        </a:lt1>
        <a:dk2>
          <a:srgbClr val="4C004C"/>
        </a:dk2>
        <a:lt2>
          <a:srgbClr val="FFFFFF"/>
        </a:lt2>
        <a:accent1>
          <a:srgbClr val="0099CC"/>
        </a:accent1>
        <a:accent2>
          <a:srgbClr val="993366"/>
        </a:accent2>
        <a:accent3>
          <a:srgbClr val="B2AAB2"/>
        </a:accent3>
        <a:accent4>
          <a:srgbClr val="DADADA"/>
        </a:accent4>
        <a:accent5>
          <a:srgbClr val="AACAE2"/>
        </a:accent5>
        <a:accent6>
          <a:srgbClr val="8A2D5C"/>
        </a:accent6>
        <a:hlink>
          <a:srgbClr val="99CC00"/>
        </a:hlink>
        <a:folHlink>
          <a:srgbClr val="006699"/>
        </a:folHlink>
      </a:clrScheme>
      <a:clrMap bg1="dk2" tx1="lt1" bg2="dk1" tx2="lt2" accent1="accent1" accent2="accent2" accent3="accent3" accent4="accent4" accent5="accent5" accent6="accent6" hlink="hlink" folHlink="folHlink"/>
    </a:extraClrScheme>
    <a:extraClrScheme>
      <a:clrScheme name="Στούντιο 9">
        <a:dk1>
          <a:srgbClr val="565682"/>
        </a:dk1>
        <a:lt1>
          <a:srgbClr val="FFFFFF"/>
        </a:lt1>
        <a:dk2>
          <a:srgbClr val="1E1551"/>
        </a:dk2>
        <a:lt2>
          <a:srgbClr val="CCFFFF"/>
        </a:lt2>
        <a:accent1>
          <a:srgbClr val="33CCCC"/>
        </a:accent1>
        <a:accent2>
          <a:srgbClr val="009999"/>
        </a:accent2>
        <a:accent3>
          <a:srgbClr val="ABAAB3"/>
        </a:accent3>
        <a:accent4>
          <a:srgbClr val="DADADA"/>
        </a:accent4>
        <a:accent5>
          <a:srgbClr val="ADE2E2"/>
        </a:accent5>
        <a:accent6>
          <a:srgbClr val="008A8A"/>
        </a:accent6>
        <a:hlink>
          <a:srgbClr val="FF9900"/>
        </a:hlink>
        <a:folHlink>
          <a:srgbClr val="005986"/>
        </a:folHlink>
      </a:clrScheme>
      <a:clrMap bg1="dk2" tx1="lt1" bg2="dk1" tx2="lt2" accent1="accent1" accent2="accent2" accent3="accent3" accent4="accent4" accent5="accent5" accent6="accent6" hlink="hlink" folHlink="folHlink"/>
    </a:extraClrScheme>
    <a:extraClrScheme>
      <a:clrScheme name="Στούντιο 10">
        <a:dk1>
          <a:srgbClr val="CCCC99"/>
        </a:dk1>
        <a:lt1>
          <a:srgbClr val="FFFFFF"/>
        </a:lt1>
        <a:dk2>
          <a:srgbClr val="2E5D5C"/>
        </a:dk2>
        <a:lt2>
          <a:srgbClr val="FFFFFF"/>
        </a:lt2>
        <a:accent1>
          <a:srgbClr val="0099CC"/>
        </a:accent1>
        <a:accent2>
          <a:srgbClr val="D6E0E0"/>
        </a:accent2>
        <a:accent3>
          <a:srgbClr val="ADB6B5"/>
        </a:accent3>
        <a:accent4>
          <a:srgbClr val="DADADA"/>
        </a:accent4>
        <a:accent5>
          <a:srgbClr val="AACAE2"/>
        </a:accent5>
        <a:accent6>
          <a:srgbClr val="C2CBCB"/>
        </a:accent6>
        <a:hlink>
          <a:srgbClr val="CCCC99"/>
        </a:hlink>
        <a:folHlink>
          <a:srgbClr val="428A8C"/>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836</TotalTime>
  <Words>2595</Words>
  <Application>Microsoft Office PowerPoint</Application>
  <PresentationFormat>Widescreen</PresentationFormat>
  <Paragraphs>417</Paragraphs>
  <Slides>51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51</vt:i4>
      </vt:variant>
    </vt:vector>
  </HeadingPairs>
  <TitlesOfParts>
    <vt:vector size="57" baseType="lpstr">
      <vt:lpstr>Arial</vt:lpstr>
      <vt:lpstr>Arial Black</vt:lpstr>
      <vt:lpstr>Calibri</vt:lpstr>
      <vt:lpstr>Times New Roman</vt:lpstr>
      <vt:lpstr>Wingdings</vt:lpstr>
      <vt:lpstr>Στούντιο</vt:lpstr>
      <vt:lpstr>DEPARTMENT OF BUSINESS ADMINISTRATION</vt:lpstr>
      <vt:lpstr>Objectives</vt:lpstr>
      <vt:lpstr>Your interview starts well before you enter the HR’s room! </vt:lpstr>
      <vt:lpstr>PowerPoint Presentation</vt:lpstr>
      <vt:lpstr>STEP 1a - Preparation</vt:lpstr>
      <vt:lpstr>STEP 1b - Preparation</vt:lpstr>
      <vt:lpstr>STEP 1c - Preparation</vt:lpstr>
      <vt:lpstr>STEP 1d - Preparation</vt:lpstr>
      <vt:lpstr>HARD SKILLS: JOB RELATED</vt:lpstr>
      <vt:lpstr>SOFT SKILLS : ATTITUDE</vt:lpstr>
      <vt:lpstr>SOFT SKILLS : ATTITUDE</vt:lpstr>
      <vt:lpstr>PowerPoint Presentation</vt:lpstr>
      <vt:lpstr>PowerPoint Presentation</vt:lpstr>
      <vt:lpstr>STEP 2a – What to TAKE or DO</vt:lpstr>
      <vt:lpstr>STEP 2b – Interview Questions</vt:lpstr>
      <vt:lpstr>         Can you tell me a little about yourself? </vt:lpstr>
      <vt:lpstr>            What is your greatest strength? </vt:lpstr>
      <vt:lpstr>        What is your greatest weakness? </vt:lpstr>
      <vt:lpstr>STEP 2c – Interview Questions</vt:lpstr>
      <vt:lpstr>What about your educational background?</vt:lpstr>
      <vt:lpstr>      What about your educational background?</vt:lpstr>
      <vt:lpstr>I see that you have no work experience.  Why should we hire you then? </vt:lpstr>
      <vt:lpstr>  I see that you have no work experience.  Why should we hire you then? </vt:lpstr>
      <vt:lpstr>Can you describe the responsibilities you had                      in your previous job?  </vt:lpstr>
      <vt:lpstr>    Why did you leave / are you leaving your job? </vt:lpstr>
      <vt:lpstr>   Why did you leave / are you leaving your job? </vt:lpstr>
      <vt:lpstr>What is your greatest professional achievement?</vt:lpstr>
      <vt:lpstr>  Tell me about a challenge or conflict you've faced at     work, and how you dealt with it.</vt:lpstr>
      <vt:lpstr>   How do you handle stress and pressure? </vt:lpstr>
      <vt:lpstr>STEP 2d – Interview Questions</vt:lpstr>
      <vt:lpstr>                Why do you want this job? </vt:lpstr>
      <vt:lpstr>What can you do for us that other candidates can’t?                        Why should I hire you? </vt:lpstr>
      <vt:lpstr>               What are your goals? </vt:lpstr>
      <vt:lpstr>      How do you explain a gap in your CV?</vt:lpstr>
      <vt:lpstr>        How do you explain a gap in your CV?</vt:lpstr>
      <vt:lpstr>      How do you explain a gap in your CV?</vt:lpstr>
      <vt:lpstr>       How do you explain a gap in your CV?</vt:lpstr>
      <vt:lpstr>                 LONG GAPS IN CVs </vt:lpstr>
      <vt:lpstr>STEP 2e – Interview Questions </vt:lpstr>
      <vt:lpstr>           What salary are you seeking? </vt:lpstr>
      <vt:lpstr>How long do you plan on staying with us?</vt:lpstr>
      <vt:lpstr>STEP 2f – Interview Questions</vt:lpstr>
      <vt:lpstr>Questions to the HR</vt:lpstr>
      <vt:lpstr>PowerPoint Presentation</vt:lpstr>
      <vt:lpstr>After the interview</vt:lpstr>
      <vt:lpstr>After the interview</vt:lpstr>
      <vt:lpstr>After the interview</vt:lpstr>
      <vt:lpstr>After the interview</vt:lpstr>
      <vt:lpstr>So, what creates a bad impression?</vt:lpstr>
      <vt:lpstr>Sources:</vt:lpstr>
      <vt:lpstr>                Job Interviews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Παρουσίαση του PowerPoint</dc:title>
  <dc:creator>Alexandra</dc:creator>
  <cp:lastModifiedBy>EVI</cp:lastModifiedBy>
  <cp:revision>275</cp:revision>
  <dcterms:created xsi:type="dcterms:W3CDTF">2017-11-21T20:01:12Z</dcterms:created>
  <dcterms:modified xsi:type="dcterms:W3CDTF">2019-05-27T07:01:39Z</dcterms:modified>
</cp:coreProperties>
</file>