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6" r:id="rId6"/>
    <p:sldId id="260" r:id="rId7"/>
    <p:sldId id="261" r:id="rId8"/>
    <p:sldId id="262" r:id="rId9"/>
    <p:sldId id="263" r:id="rId10"/>
    <p:sldId id="264" r:id="rId11"/>
    <p:sldId id="265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09" d="100"/>
          <a:sy n="109" d="100"/>
        </p:scale>
        <p:origin x="70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430220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F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rgbClr val="0E8B8B"/>
          </a:solidFill>
          <a:ln w="12700">
            <a:solidFill>
              <a:srgbClr val="0E8B8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3" name="Shape 1"/>
          <p:cNvSpPr/>
          <p:nvPr/>
        </p:nvSpPr>
        <p:spPr>
          <a:xfrm>
            <a:off x="3474720" y="0"/>
            <a:ext cx="137160" cy="5143500"/>
          </a:xfrm>
          <a:prstGeom prst="rect">
            <a:avLst/>
          </a:prstGeom>
          <a:solidFill>
            <a:srgbClr val="F5B942"/>
          </a:solidFill>
          <a:ln w="12700">
            <a:solidFill>
              <a:srgbClr val="F5B94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4" name="Text 2"/>
          <p:cNvSpPr/>
          <p:nvPr/>
        </p:nvSpPr>
        <p:spPr>
          <a:xfrm>
            <a:off x="164592" y="548640"/>
            <a:ext cx="31089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5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PESTLE</a:t>
            </a:r>
            <a:endParaRPr lang="en-US" sz="5400" dirty="0"/>
          </a:p>
        </p:txBody>
      </p:sp>
      <p:sp>
        <p:nvSpPr>
          <p:cNvPr id="5" name="Text 3"/>
          <p:cNvSpPr/>
          <p:nvPr/>
        </p:nvSpPr>
        <p:spPr>
          <a:xfrm>
            <a:off x="164592" y="1508760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200" b="1" kern="0" spc="800" dirty="0">
                <a:solidFill>
                  <a:srgbClr val="F5B9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ANALYSIS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2926080"/>
            <a:ext cx="2286000" cy="2286000"/>
          </a:xfrm>
          <a:prstGeom prst="ellipse">
            <a:avLst/>
          </a:prstGeom>
          <a:solidFill>
            <a:srgbClr val="1A3055">
              <a:alpha val="70000"/>
            </a:srgbClr>
          </a:solidFill>
          <a:ln w="12700">
            <a:solidFill>
              <a:srgbClr val="FFFFFF">
                <a:alpha val="30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7" name="Text 5"/>
          <p:cNvSpPr/>
          <p:nvPr/>
        </p:nvSpPr>
        <p:spPr>
          <a:xfrm>
            <a:off x="3840480" y="822960"/>
            <a:ext cx="5120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Meeting Simulation</a:t>
            </a:r>
            <a:endParaRPr lang="en-US" sz="3400" dirty="0"/>
          </a:p>
        </p:txBody>
      </p:sp>
      <p:sp>
        <p:nvSpPr>
          <p:cNvPr id="8" name="Shape 6"/>
          <p:cNvSpPr/>
          <p:nvPr/>
        </p:nvSpPr>
        <p:spPr>
          <a:xfrm>
            <a:off x="3840480" y="1828800"/>
            <a:ext cx="4754880" cy="36576"/>
          </a:xfrm>
          <a:prstGeom prst="rect">
            <a:avLst/>
          </a:prstGeom>
          <a:solidFill>
            <a:srgbClr val="F5B942"/>
          </a:solidFill>
          <a:ln w="12700">
            <a:solidFill>
              <a:srgbClr val="F5B94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9" name="Text 7"/>
          <p:cNvSpPr/>
          <p:nvPr/>
        </p:nvSpPr>
        <p:spPr>
          <a:xfrm>
            <a:off x="3840480" y="2011680"/>
            <a:ext cx="5120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500" dirty="0">
                <a:solidFill>
                  <a:srgbClr val="C8DC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 English – Leadership &amp; Communication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3840480" y="3200400"/>
            <a:ext cx="4937760" cy="1554480"/>
          </a:xfrm>
          <a:prstGeom prst="rect">
            <a:avLst/>
          </a:prstGeom>
          <a:solidFill>
            <a:srgbClr val="1A3055"/>
          </a:solidFill>
          <a:ln w="12700">
            <a:solidFill>
              <a:srgbClr val="243B5C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1" name="Shape 9"/>
          <p:cNvSpPr/>
          <p:nvPr/>
        </p:nvSpPr>
        <p:spPr>
          <a:xfrm>
            <a:off x="3840480" y="3200400"/>
            <a:ext cx="64008" cy="1554480"/>
          </a:xfrm>
          <a:prstGeom prst="rect">
            <a:avLst/>
          </a:prstGeom>
          <a:solidFill>
            <a:srgbClr val="F5B942"/>
          </a:solidFill>
          <a:ln w="12700">
            <a:solidFill>
              <a:srgbClr val="F5B94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2" name="Text 10"/>
          <p:cNvSpPr/>
          <p:nvPr/>
        </p:nvSpPr>
        <p:spPr>
          <a:xfrm>
            <a:off x="4069080" y="3291840"/>
            <a:ext cx="44805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F5B9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Scenario: </a:t>
            </a: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Travel Agency in Crete</a:t>
            </a:r>
            <a:r>
              <a:rPr lang="en-US" sz="13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
</a:t>
            </a:r>
            <a:r>
              <a:rPr lang="en-US" sz="1300" b="1" dirty="0">
                <a:solidFill>
                  <a:srgbClr val="E05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Challenge: </a:t>
            </a: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Sales ↓ 25%</a:t>
            </a:r>
            <a:r>
              <a:rPr lang="en-US" sz="1300" dirty="0">
                <a:solidFill>
                  <a:srgbClr val="000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
</a:t>
            </a:r>
            <a:r>
              <a:rPr lang="en-US" sz="1300" b="1" dirty="0">
                <a:solidFill>
                  <a:srgbClr val="0E8B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Goal: </a:t>
            </a:r>
            <a:r>
              <a:rPr lang="en-US" sz="1300" dirty="0">
                <a:solidFill>
                  <a:srgbClr val="C8DC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Analyse &amp; Decide Strategy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F1F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E8B8B"/>
          </a:solidFill>
          <a:ln w="12700">
            <a:solidFill>
              <a:srgbClr val="0E8B8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3" name="Text 1"/>
          <p:cNvSpPr/>
          <p:nvPr/>
        </p:nvSpPr>
        <p:spPr>
          <a:xfrm>
            <a:off x="164592" y="0"/>
            <a:ext cx="8778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TODAY'S SCENARIO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320040" y="914400"/>
            <a:ext cx="8503920" cy="1280160"/>
          </a:xfrm>
          <a:prstGeom prst="rect">
            <a:avLst/>
          </a:prstGeom>
          <a:solidFill>
            <a:srgbClr val="162440"/>
          </a:solidFill>
          <a:ln w="12700">
            <a:solidFill>
              <a:srgbClr val="243B5C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5" name="Shape 3"/>
          <p:cNvSpPr/>
          <p:nvPr/>
        </p:nvSpPr>
        <p:spPr>
          <a:xfrm>
            <a:off x="320040" y="914400"/>
            <a:ext cx="64008" cy="1280160"/>
          </a:xfrm>
          <a:prstGeom prst="rect">
            <a:avLst/>
          </a:prstGeom>
          <a:solidFill>
            <a:srgbClr val="E05A3A"/>
          </a:solidFill>
          <a:ln w="12700">
            <a:solidFill>
              <a:srgbClr val="E05A3A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6" name="Text 4"/>
          <p:cNvSpPr/>
          <p:nvPr/>
        </p:nvSpPr>
        <p:spPr>
          <a:xfrm>
            <a:off x="548640" y="960120"/>
            <a:ext cx="8046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are NOT students. You are MANAGERS.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320040" y="2423160"/>
            <a:ext cx="2697480" cy="2286000"/>
          </a:xfrm>
          <a:prstGeom prst="rect">
            <a:avLst/>
          </a:prstGeom>
          <a:solidFill>
            <a:srgbClr val="162440"/>
          </a:solidFill>
          <a:ln w="12700">
            <a:solidFill>
              <a:srgbClr val="243B5C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8" name="Shape 6"/>
          <p:cNvSpPr/>
          <p:nvPr/>
        </p:nvSpPr>
        <p:spPr>
          <a:xfrm>
            <a:off x="320040" y="2423160"/>
            <a:ext cx="64008" cy="2286000"/>
          </a:xfrm>
          <a:prstGeom prst="rect">
            <a:avLst/>
          </a:prstGeom>
          <a:solidFill>
            <a:srgbClr val="0E8B8B"/>
          </a:solidFill>
          <a:ln w="12700">
            <a:solidFill>
              <a:srgbClr val="0E8B8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9" name="Text 7"/>
          <p:cNvSpPr/>
          <p:nvPr/>
        </p:nvSpPr>
        <p:spPr>
          <a:xfrm>
            <a:off x="502920" y="2560320"/>
            <a:ext cx="731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dirty="0">
                <a:solidFill>
                  <a:srgbClr val="000000"/>
                </a:solidFill>
              </a:rPr>
              <a:t>🏝</a:t>
            </a:r>
            <a:endParaRPr lang="en-US" sz="2800" dirty="0"/>
          </a:p>
        </p:txBody>
      </p:sp>
      <p:sp>
        <p:nvSpPr>
          <p:cNvPr id="10" name="Text 8"/>
          <p:cNvSpPr/>
          <p:nvPr/>
        </p:nvSpPr>
        <p:spPr>
          <a:xfrm>
            <a:off x="548640" y="315468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kern="0" spc="300" dirty="0">
                <a:solidFill>
                  <a:srgbClr val="0E8B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LOCATION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548640" y="3474720"/>
            <a:ext cx="2331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Travel Agency in Crete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3200400" y="2423160"/>
            <a:ext cx="2697480" cy="2286000"/>
          </a:xfrm>
          <a:prstGeom prst="rect">
            <a:avLst/>
          </a:prstGeom>
          <a:solidFill>
            <a:srgbClr val="162440"/>
          </a:solidFill>
          <a:ln w="12700">
            <a:solidFill>
              <a:srgbClr val="243B5C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13" name="Shape 11"/>
          <p:cNvSpPr/>
          <p:nvPr/>
        </p:nvSpPr>
        <p:spPr>
          <a:xfrm>
            <a:off x="3200400" y="2423160"/>
            <a:ext cx="64008" cy="2286000"/>
          </a:xfrm>
          <a:prstGeom prst="rect">
            <a:avLst/>
          </a:prstGeom>
          <a:solidFill>
            <a:srgbClr val="E05A3A"/>
          </a:solidFill>
          <a:ln w="12700">
            <a:solidFill>
              <a:srgbClr val="E05A3A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4" name="Text 12"/>
          <p:cNvSpPr/>
          <p:nvPr/>
        </p:nvSpPr>
        <p:spPr>
          <a:xfrm>
            <a:off x="3383280" y="2560320"/>
            <a:ext cx="731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dirty="0">
                <a:solidFill>
                  <a:srgbClr val="000000"/>
                </a:solidFill>
              </a:rPr>
              <a:t>📉</a:t>
            </a:r>
            <a:endParaRPr lang="en-US" sz="2800" dirty="0"/>
          </a:p>
        </p:txBody>
      </p:sp>
      <p:sp>
        <p:nvSpPr>
          <p:cNvPr id="15" name="Text 13"/>
          <p:cNvSpPr/>
          <p:nvPr/>
        </p:nvSpPr>
        <p:spPr>
          <a:xfrm>
            <a:off x="3429000" y="315468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kern="0" spc="300" dirty="0">
                <a:solidFill>
                  <a:srgbClr val="E05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3429000" y="3474720"/>
            <a:ext cx="2331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Sales down 25%</a:t>
            </a:r>
            <a:endParaRPr lang="en-US" sz="1400" dirty="0"/>
          </a:p>
        </p:txBody>
      </p:sp>
      <p:sp>
        <p:nvSpPr>
          <p:cNvPr id="17" name="Shape 15"/>
          <p:cNvSpPr/>
          <p:nvPr/>
        </p:nvSpPr>
        <p:spPr>
          <a:xfrm>
            <a:off x="6080760" y="2423160"/>
            <a:ext cx="2697480" cy="2286000"/>
          </a:xfrm>
          <a:prstGeom prst="rect">
            <a:avLst/>
          </a:prstGeom>
          <a:solidFill>
            <a:srgbClr val="162440"/>
          </a:solidFill>
          <a:ln w="12700">
            <a:solidFill>
              <a:srgbClr val="243B5C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18" name="Shape 16"/>
          <p:cNvSpPr/>
          <p:nvPr/>
        </p:nvSpPr>
        <p:spPr>
          <a:xfrm>
            <a:off x="6080760" y="2423160"/>
            <a:ext cx="64008" cy="2286000"/>
          </a:xfrm>
          <a:prstGeom prst="rect">
            <a:avLst/>
          </a:prstGeom>
          <a:solidFill>
            <a:srgbClr val="F5B942"/>
          </a:solidFill>
          <a:ln w="12700">
            <a:solidFill>
              <a:srgbClr val="F5B94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9" name="Text 17"/>
          <p:cNvSpPr/>
          <p:nvPr/>
        </p:nvSpPr>
        <p:spPr>
          <a:xfrm>
            <a:off x="6263640" y="2560320"/>
            <a:ext cx="731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dirty="0">
                <a:solidFill>
                  <a:srgbClr val="000000"/>
                </a:solidFill>
              </a:rPr>
              <a:t>🎯</a:t>
            </a:r>
            <a:endParaRPr lang="en-US" sz="2800" dirty="0"/>
          </a:p>
        </p:txBody>
      </p:sp>
      <p:sp>
        <p:nvSpPr>
          <p:cNvPr id="20" name="Text 18"/>
          <p:cNvSpPr/>
          <p:nvPr/>
        </p:nvSpPr>
        <p:spPr>
          <a:xfrm>
            <a:off x="6309360" y="315468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b="1" kern="0" spc="300" dirty="0">
                <a:solidFill>
                  <a:srgbClr val="F5B9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GOAL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309360" y="3474720"/>
            <a:ext cx="2331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Solve the problem together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F1F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E05A3A"/>
          </a:solidFill>
          <a:ln w="12700">
            <a:solidFill>
              <a:srgbClr val="E05A3A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3" name="Text 1"/>
          <p:cNvSpPr/>
          <p:nvPr/>
        </p:nvSpPr>
        <p:spPr>
          <a:xfrm>
            <a:off x="164592" y="0"/>
            <a:ext cx="8778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SITUATION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320040" y="804672"/>
            <a:ext cx="8503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C8DC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What's happening in the market?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20040" y="1417320"/>
            <a:ext cx="4114800" cy="1280160"/>
          </a:xfrm>
          <a:prstGeom prst="rect">
            <a:avLst/>
          </a:prstGeom>
          <a:solidFill>
            <a:srgbClr val="162440"/>
          </a:solidFill>
          <a:ln w="12700">
            <a:solidFill>
              <a:srgbClr val="243B5C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6" name="Shape 4"/>
          <p:cNvSpPr/>
          <p:nvPr/>
        </p:nvSpPr>
        <p:spPr>
          <a:xfrm>
            <a:off x="320040" y="1417320"/>
            <a:ext cx="64008" cy="1280160"/>
          </a:xfrm>
          <a:prstGeom prst="rect">
            <a:avLst/>
          </a:prstGeom>
          <a:solidFill>
            <a:srgbClr val="E05A3A"/>
          </a:solidFill>
          <a:ln w="12700">
            <a:solidFill>
              <a:srgbClr val="E05A3A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7" name="Text 5"/>
          <p:cNvSpPr/>
          <p:nvPr/>
        </p:nvSpPr>
        <p:spPr>
          <a:xfrm>
            <a:off x="484632" y="17373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000000"/>
                </a:solidFill>
              </a:rPr>
              <a:t>💻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143000" y="160020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Online Competition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143000" y="201168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8DC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Booking.com, Airbnb &amp; platforms disrupt traditional agencies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663440" y="1417320"/>
            <a:ext cx="4114800" cy="1280160"/>
          </a:xfrm>
          <a:prstGeom prst="rect">
            <a:avLst/>
          </a:prstGeom>
          <a:solidFill>
            <a:srgbClr val="162440"/>
          </a:solidFill>
          <a:ln w="12700">
            <a:solidFill>
              <a:srgbClr val="243B5C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11" name="Shape 9"/>
          <p:cNvSpPr/>
          <p:nvPr/>
        </p:nvSpPr>
        <p:spPr>
          <a:xfrm>
            <a:off x="4663440" y="1417320"/>
            <a:ext cx="64008" cy="1280160"/>
          </a:xfrm>
          <a:prstGeom prst="rect">
            <a:avLst/>
          </a:prstGeom>
          <a:solidFill>
            <a:srgbClr val="E05A3A"/>
          </a:solidFill>
          <a:ln w="12700">
            <a:solidFill>
              <a:srgbClr val="E05A3A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2" name="Text 10"/>
          <p:cNvSpPr/>
          <p:nvPr/>
        </p:nvSpPr>
        <p:spPr>
          <a:xfrm>
            <a:off x="4828032" y="173736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000000"/>
                </a:solidFill>
              </a:rPr>
              <a:t>💰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5486400" y="160020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Price Pressure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5486400" y="201168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8DC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Customers compare prices instantly — margins are squeezed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320040" y="2880360"/>
            <a:ext cx="4114800" cy="1280160"/>
          </a:xfrm>
          <a:prstGeom prst="rect">
            <a:avLst/>
          </a:prstGeom>
          <a:solidFill>
            <a:srgbClr val="162440"/>
          </a:solidFill>
          <a:ln w="12700">
            <a:solidFill>
              <a:srgbClr val="243B5C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16" name="Shape 14"/>
          <p:cNvSpPr/>
          <p:nvPr/>
        </p:nvSpPr>
        <p:spPr>
          <a:xfrm>
            <a:off x="320040" y="2880360"/>
            <a:ext cx="64008" cy="1280160"/>
          </a:xfrm>
          <a:prstGeom prst="rect">
            <a:avLst/>
          </a:prstGeom>
          <a:solidFill>
            <a:srgbClr val="E05A3A"/>
          </a:solidFill>
          <a:ln w="12700">
            <a:solidFill>
              <a:srgbClr val="E05A3A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7" name="Text 15"/>
          <p:cNvSpPr/>
          <p:nvPr/>
        </p:nvSpPr>
        <p:spPr>
          <a:xfrm>
            <a:off x="484632" y="32004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000000"/>
                </a:solidFill>
              </a:rPr>
              <a:t>✈️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1143000" y="306324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Airline Costs Rising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1143000" y="3474720"/>
            <a:ext cx="3200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8DC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Higher flight costs reduce overall travel budgets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663440" y="2880360"/>
            <a:ext cx="4114800" cy="1280160"/>
          </a:xfrm>
          <a:prstGeom prst="rect">
            <a:avLst/>
          </a:prstGeom>
          <a:solidFill>
            <a:srgbClr val="162440"/>
          </a:solidFill>
          <a:ln w="12700">
            <a:solidFill>
              <a:srgbClr val="243B5C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21" name="Shape 19"/>
          <p:cNvSpPr/>
          <p:nvPr/>
        </p:nvSpPr>
        <p:spPr>
          <a:xfrm>
            <a:off x="4663440" y="2880360"/>
            <a:ext cx="64008" cy="1280160"/>
          </a:xfrm>
          <a:prstGeom prst="rect">
            <a:avLst/>
          </a:prstGeom>
          <a:solidFill>
            <a:srgbClr val="F5B942"/>
          </a:solidFill>
          <a:ln w="12700">
            <a:solidFill>
              <a:srgbClr val="F5B94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2" name="Text 20"/>
          <p:cNvSpPr/>
          <p:nvPr/>
        </p:nvSpPr>
        <p:spPr>
          <a:xfrm>
            <a:off x="4828032" y="32004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000000"/>
                </a:solidFill>
              </a:rPr>
              <a:t>📉</a:t>
            </a:r>
            <a:endParaRPr lang="en-US" sz="2200" dirty="0"/>
          </a:p>
        </p:txBody>
      </p:sp>
      <p:sp>
        <p:nvSpPr>
          <p:cNvPr id="23" name="Text 21"/>
          <p:cNvSpPr/>
          <p:nvPr/>
        </p:nvSpPr>
        <p:spPr>
          <a:xfrm>
            <a:off x="5486400" y="3063240"/>
            <a:ext cx="3200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Fewer Tourists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5394960" y="347472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8DC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Visitor numbers are declining season over season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352044" y="4206240"/>
            <a:ext cx="8503920" cy="879231"/>
          </a:xfrm>
          <a:prstGeom prst="rect">
            <a:avLst/>
          </a:prstGeom>
          <a:solidFill>
            <a:srgbClr val="162440"/>
          </a:solidFill>
          <a:ln w="12700">
            <a:solidFill>
              <a:srgbClr val="243B5C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26" name="Shape 24"/>
          <p:cNvSpPr/>
          <p:nvPr/>
        </p:nvSpPr>
        <p:spPr>
          <a:xfrm>
            <a:off x="320040" y="4343400"/>
            <a:ext cx="64008" cy="1280160"/>
          </a:xfrm>
          <a:prstGeom prst="rect">
            <a:avLst/>
          </a:prstGeom>
          <a:solidFill>
            <a:srgbClr val="F5B942"/>
          </a:solidFill>
          <a:ln w="12700">
            <a:solidFill>
              <a:srgbClr val="F5B94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7" name="Text 25"/>
          <p:cNvSpPr/>
          <p:nvPr/>
        </p:nvSpPr>
        <p:spPr>
          <a:xfrm>
            <a:off x="484632" y="466344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000000"/>
                </a:solidFill>
              </a:rPr>
              <a:t>⭐</a:t>
            </a:r>
            <a:endParaRPr lang="en-US" sz="2200" dirty="0"/>
          </a:p>
        </p:txBody>
      </p:sp>
      <p:sp>
        <p:nvSpPr>
          <p:cNvPr id="28" name="Text 26"/>
          <p:cNvSpPr/>
          <p:nvPr/>
        </p:nvSpPr>
        <p:spPr>
          <a:xfrm>
            <a:off x="1143000" y="4526280"/>
            <a:ext cx="7589520" cy="341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Reviews Drive Choices</a:t>
            </a:r>
            <a:endParaRPr lang="en-US" sz="1400" dirty="0"/>
          </a:p>
        </p:txBody>
      </p:sp>
      <p:sp>
        <p:nvSpPr>
          <p:cNvPr id="29" name="Text 27"/>
          <p:cNvSpPr/>
          <p:nvPr/>
        </p:nvSpPr>
        <p:spPr>
          <a:xfrm>
            <a:off x="1143000" y="4693334"/>
            <a:ext cx="7589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8DC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Online reviews heavily influence booking decisions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F1F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F5B942"/>
          </a:solidFill>
          <a:ln w="12700">
            <a:solidFill>
              <a:srgbClr val="F5B94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3" name="Text 1"/>
          <p:cNvSpPr/>
          <p:nvPr/>
        </p:nvSpPr>
        <p:spPr>
          <a:xfrm>
            <a:off x="164592" y="0"/>
            <a:ext cx="8778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5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TASK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320040" y="914400"/>
            <a:ext cx="4114800" cy="1600200"/>
          </a:xfrm>
          <a:prstGeom prst="rect">
            <a:avLst/>
          </a:prstGeom>
          <a:solidFill>
            <a:srgbClr val="162440"/>
          </a:solidFill>
          <a:ln w="12700">
            <a:solidFill>
              <a:srgbClr val="243B5C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5" name="Shape 3"/>
          <p:cNvSpPr/>
          <p:nvPr/>
        </p:nvSpPr>
        <p:spPr>
          <a:xfrm>
            <a:off x="320040" y="914400"/>
            <a:ext cx="64008" cy="1600200"/>
          </a:xfrm>
          <a:prstGeom prst="rect">
            <a:avLst/>
          </a:prstGeom>
          <a:solidFill>
            <a:srgbClr val="0E8B8B"/>
          </a:solidFill>
          <a:ln w="12700">
            <a:solidFill>
              <a:srgbClr val="0E8B8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6" name="Shape 4"/>
          <p:cNvSpPr/>
          <p:nvPr/>
        </p:nvSpPr>
        <p:spPr>
          <a:xfrm>
            <a:off x="484632" y="1261872"/>
            <a:ext cx="640080" cy="640080"/>
          </a:xfrm>
          <a:prstGeom prst="ellipse">
            <a:avLst/>
          </a:prstGeom>
          <a:solidFill>
            <a:srgbClr val="0E8B8B"/>
          </a:solidFill>
          <a:ln w="12700">
            <a:solidFill>
              <a:srgbClr val="0E8B8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7" name="Text 5"/>
          <p:cNvSpPr/>
          <p:nvPr/>
        </p:nvSpPr>
        <p:spPr>
          <a:xfrm>
            <a:off x="484632" y="126187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01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1280160" y="1115568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Identify the Problem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280160" y="1554480"/>
            <a:ext cx="2926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8DC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Analyse the situation — what are the key challenges facing the agency?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663440" y="914400"/>
            <a:ext cx="4114800" cy="1600200"/>
          </a:xfrm>
          <a:prstGeom prst="rect">
            <a:avLst/>
          </a:prstGeom>
          <a:solidFill>
            <a:srgbClr val="162440"/>
          </a:solidFill>
          <a:ln w="12700">
            <a:solidFill>
              <a:srgbClr val="243B5C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11" name="Shape 9"/>
          <p:cNvSpPr/>
          <p:nvPr/>
        </p:nvSpPr>
        <p:spPr>
          <a:xfrm>
            <a:off x="4663440" y="914400"/>
            <a:ext cx="64008" cy="1600200"/>
          </a:xfrm>
          <a:prstGeom prst="rect">
            <a:avLst/>
          </a:prstGeom>
          <a:solidFill>
            <a:srgbClr val="F5B942"/>
          </a:solidFill>
          <a:ln w="12700">
            <a:solidFill>
              <a:srgbClr val="F5B94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2" name="Shape 10"/>
          <p:cNvSpPr/>
          <p:nvPr/>
        </p:nvSpPr>
        <p:spPr>
          <a:xfrm>
            <a:off x="4828032" y="1261872"/>
            <a:ext cx="640080" cy="640080"/>
          </a:xfrm>
          <a:prstGeom prst="ellipse">
            <a:avLst/>
          </a:prstGeom>
          <a:solidFill>
            <a:srgbClr val="F5B942"/>
          </a:solidFill>
          <a:ln w="12700">
            <a:solidFill>
              <a:srgbClr val="F5B94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3" name="Text 11"/>
          <p:cNvSpPr/>
          <p:nvPr/>
        </p:nvSpPr>
        <p:spPr>
          <a:xfrm>
            <a:off x="4828032" y="126187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02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5623560" y="1115568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Discuss Risks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5623560" y="1554480"/>
            <a:ext cx="2926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8DC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are the internal and external risks? Use PESTLE thinking.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320040" y="2743200"/>
            <a:ext cx="4114800" cy="1600200"/>
          </a:xfrm>
          <a:prstGeom prst="rect">
            <a:avLst/>
          </a:prstGeom>
          <a:solidFill>
            <a:srgbClr val="162440"/>
          </a:solidFill>
          <a:ln w="12700">
            <a:solidFill>
              <a:srgbClr val="243B5C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17" name="Shape 15"/>
          <p:cNvSpPr/>
          <p:nvPr/>
        </p:nvSpPr>
        <p:spPr>
          <a:xfrm>
            <a:off x="320040" y="2743200"/>
            <a:ext cx="64008" cy="1600200"/>
          </a:xfrm>
          <a:prstGeom prst="rect">
            <a:avLst/>
          </a:prstGeom>
          <a:solidFill>
            <a:srgbClr val="0E8B8B"/>
          </a:solidFill>
          <a:ln w="12700">
            <a:solidFill>
              <a:srgbClr val="0E8B8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8" name="Shape 16"/>
          <p:cNvSpPr/>
          <p:nvPr/>
        </p:nvSpPr>
        <p:spPr>
          <a:xfrm>
            <a:off x="484632" y="3090672"/>
            <a:ext cx="640080" cy="640080"/>
          </a:xfrm>
          <a:prstGeom prst="ellipse">
            <a:avLst/>
          </a:prstGeom>
          <a:solidFill>
            <a:srgbClr val="0E8B8B"/>
          </a:solidFill>
          <a:ln w="12700">
            <a:solidFill>
              <a:srgbClr val="0E8B8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9" name="Text 17"/>
          <p:cNvSpPr/>
          <p:nvPr/>
        </p:nvSpPr>
        <p:spPr>
          <a:xfrm>
            <a:off x="484632" y="309067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03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1280160" y="2944368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Suggest Solutions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280160" y="3383280"/>
            <a:ext cx="2926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8DC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one proposes realistic strategies from their perspective.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4663440" y="2743200"/>
            <a:ext cx="4114800" cy="1600200"/>
          </a:xfrm>
          <a:prstGeom prst="rect">
            <a:avLst/>
          </a:prstGeom>
          <a:solidFill>
            <a:srgbClr val="162440"/>
          </a:solidFill>
          <a:ln w="12700">
            <a:solidFill>
              <a:srgbClr val="243B5C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23" name="Shape 21"/>
          <p:cNvSpPr/>
          <p:nvPr/>
        </p:nvSpPr>
        <p:spPr>
          <a:xfrm>
            <a:off x="4663440" y="2743200"/>
            <a:ext cx="64008" cy="1600200"/>
          </a:xfrm>
          <a:prstGeom prst="rect">
            <a:avLst/>
          </a:prstGeom>
          <a:solidFill>
            <a:srgbClr val="F5B942"/>
          </a:solidFill>
          <a:ln w="12700">
            <a:solidFill>
              <a:srgbClr val="F5B94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4" name="Shape 22"/>
          <p:cNvSpPr/>
          <p:nvPr/>
        </p:nvSpPr>
        <p:spPr>
          <a:xfrm>
            <a:off x="4828032" y="3090672"/>
            <a:ext cx="640080" cy="640080"/>
          </a:xfrm>
          <a:prstGeom prst="ellipse">
            <a:avLst/>
          </a:prstGeom>
          <a:solidFill>
            <a:srgbClr val="F5B942"/>
          </a:solidFill>
          <a:ln w="12700">
            <a:solidFill>
              <a:srgbClr val="F5B94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5" name="Text 23"/>
          <p:cNvSpPr/>
          <p:nvPr/>
        </p:nvSpPr>
        <p:spPr>
          <a:xfrm>
            <a:off x="4828032" y="3090672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04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5623560" y="2944368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Decide ONE Strategy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5623560" y="3383280"/>
            <a:ext cx="2926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8DC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Reach agreement on 1-3 clear plans of action.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F1F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F5B942"/>
          </a:solidFill>
          <a:ln w="12700">
            <a:solidFill>
              <a:srgbClr val="F5B94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3" name="Text 1"/>
          <p:cNvSpPr/>
          <p:nvPr/>
        </p:nvSpPr>
        <p:spPr>
          <a:xfrm>
            <a:off x="164592" y="0"/>
            <a:ext cx="8778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5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HINTS — THINK ABOUT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320040" y="804672"/>
            <a:ext cx="8503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C8DC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factors are affecting your business?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320040" y="1417320"/>
            <a:ext cx="4114800" cy="1508760"/>
          </a:xfrm>
          <a:prstGeom prst="rect">
            <a:avLst/>
          </a:prstGeom>
          <a:solidFill>
            <a:srgbClr val="162440"/>
          </a:solidFill>
          <a:ln w="12700">
            <a:solidFill>
              <a:srgbClr val="243B5C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6" name="Shape 4"/>
          <p:cNvSpPr/>
          <p:nvPr/>
        </p:nvSpPr>
        <p:spPr>
          <a:xfrm>
            <a:off x="320040" y="1417320"/>
            <a:ext cx="64008" cy="1508760"/>
          </a:xfrm>
          <a:prstGeom prst="rect">
            <a:avLst/>
          </a:prstGeom>
          <a:solidFill>
            <a:srgbClr val="0E8B8B"/>
          </a:solidFill>
          <a:ln w="12700">
            <a:solidFill>
              <a:srgbClr val="0E8B8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7" name="Text 5"/>
          <p:cNvSpPr/>
          <p:nvPr/>
        </p:nvSpPr>
        <p:spPr>
          <a:xfrm>
            <a:off x="484632" y="178308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000000"/>
                </a:solidFill>
              </a:rPr>
              <a:t>💻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1188720" y="160020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Technology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188720" y="2075688"/>
            <a:ext cx="3017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8DC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Online platforms, booking systems, digital marketing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663440" y="1417320"/>
            <a:ext cx="4114800" cy="1508760"/>
          </a:xfrm>
          <a:prstGeom prst="rect">
            <a:avLst/>
          </a:prstGeom>
          <a:solidFill>
            <a:srgbClr val="162440"/>
          </a:solidFill>
          <a:ln w="12700">
            <a:solidFill>
              <a:srgbClr val="243B5C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11" name="Shape 9"/>
          <p:cNvSpPr/>
          <p:nvPr/>
        </p:nvSpPr>
        <p:spPr>
          <a:xfrm>
            <a:off x="4663440" y="1417320"/>
            <a:ext cx="64008" cy="1508760"/>
          </a:xfrm>
          <a:prstGeom prst="rect">
            <a:avLst/>
          </a:prstGeom>
          <a:solidFill>
            <a:srgbClr val="F5B942"/>
          </a:solidFill>
          <a:ln w="12700">
            <a:solidFill>
              <a:srgbClr val="F5B94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2" name="Text 10"/>
          <p:cNvSpPr/>
          <p:nvPr/>
        </p:nvSpPr>
        <p:spPr>
          <a:xfrm>
            <a:off x="4828032" y="178308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000000"/>
                </a:solidFill>
              </a:rPr>
              <a:t>💰</a:t>
            </a:r>
            <a:endParaRPr lang="en-US" sz="2800" dirty="0"/>
          </a:p>
        </p:txBody>
      </p:sp>
      <p:sp>
        <p:nvSpPr>
          <p:cNvPr id="13" name="Text 11"/>
          <p:cNvSpPr/>
          <p:nvPr/>
        </p:nvSpPr>
        <p:spPr>
          <a:xfrm>
            <a:off x="5532120" y="160020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Economy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532120" y="2075688"/>
            <a:ext cx="3017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8DC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Inflation, airline costs, disposable income, exchange rates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320040" y="3108960"/>
            <a:ext cx="4114800" cy="1508760"/>
          </a:xfrm>
          <a:prstGeom prst="rect">
            <a:avLst/>
          </a:prstGeom>
          <a:solidFill>
            <a:srgbClr val="162440"/>
          </a:solidFill>
          <a:ln w="12700">
            <a:solidFill>
              <a:srgbClr val="243B5C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16" name="Shape 14"/>
          <p:cNvSpPr/>
          <p:nvPr/>
        </p:nvSpPr>
        <p:spPr>
          <a:xfrm>
            <a:off x="320040" y="3108960"/>
            <a:ext cx="64008" cy="1508760"/>
          </a:xfrm>
          <a:prstGeom prst="rect">
            <a:avLst/>
          </a:prstGeom>
          <a:solidFill>
            <a:srgbClr val="E05A3A"/>
          </a:solidFill>
          <a:ln w="12700">
            <a:solidFill>
              <a:srgbClr val="E05A3A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7" name="Text 15"/>
          <p:cNvSpPr/>
          <p:nvPr/>
        </p:nvSpPr>
        <p:spPr>
          <a:xfrm>
            <a:off x="484632" y="34747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000000"/>
                </a:solidFill>
              </a:rPr>
              <a:t>👤</a:t>
            </a:r>
            <a:endParaRPr lang="en-US" sz="2800" dirty="0"/>
          </a:p>
        </p:txBody>
      </p:sp>
      <p:sp>
        <p:nvSpPr>
          <p:cNvPr id="18" name="Text 16"/>
          <p:cNvSpPr/>
          <p:nvPr/>
        </p:nvSpPr>
        <p:spPr>
          <a:xfrm>
            <a:off x="1188720" y="329184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Customer Behaviour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188720" y="3767328"/>
            <a:ext cx="3017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8DC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Review culture, DIY booking, experience vs. price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4663440" y="3108960"/>
            <a:ext cx="4114800" cy="1508760"/>
          </a:xfrm>
          <a:prstGeom prst="rect">
            <a:avLst/>
          </a:prstGeom>
          <a:solidFill>
            <a:srgbClr val="162440"/>
          </a:solidFill>
          <a:ln w="12700">
            <a:solidFill>
              <a:srgbClr val="243B5C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21" name="Shape 19"/>
          <p:cNvSpPr/>
          <p:nvPr/>
        </p:nvSpPr>
        <p:spPr>
          <a:xfrm>
            <a:off x="4663440" y="3108960"/>
            <a:ext cx="64008" cy="1508760"/>
          </a:xfrm>
          <a:prstGeom prst="rect">
            <a:avLst/>
          </a:prstGeom>
          <a:solidFill>
            <a:srgbClr val="0E8B8B"/>
          </a:solidFill>
          <a:ln w="12700">
            <a:solidFill>
              <a:srgbClr val="0E8B8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2" name="Text 20"/>
          <p:cNvSpPr/>
          <p:nvPr/>
        </p:nvSpPr>
        <p:spPr>
          <a:xfrm>
            <a:off x="4828032" y="347472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000000"/>
                </a:solidFill>
              </a:rPr>
              <a:t>🏢</a:t>
            </a:r>
            <a:endParaRPr lang="en-US" sz="2800" dirty="0"/>
          </a:p>
        </p:txBody>
      </p:sp>
      <p:sp>
        <p:nvSpPr>
          <p:cNvPr id="23" name="Text 21"/>
          <p:cNvSpPr/>
          <p:nvPr/>
        </p:nvSpPr>
        <p:spPr>
          <a:xfrm>
            <a:off x="5532120" y="329184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Competition</a:t>
            </a:r>
            <a:endParaRPr lang="en-US" sz="1600" dirty="0"/>
          </a:p>
        </p:txBody>
      </p:sp>
      <p:sp>
        <p:nvSpPr>
          <p:cNvPr id="24" name="Text 22"/>
          <p:cNvSpPr/>
          <p:nvPr/>
        </p:nvSpPr>
        <p:spPr>
          <a:xfrm>
            <a:off x="5532120" y="3767328"/>
            <a:ext cx="3017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8DC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Airbnb, Booking.com, global OTAs vs. local agents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F1F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E8B8B"/>
          </a:solidFill>
          <a:ln w="12700">
            <a:solidFill>
              <a:srgbClr val="0E8B8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3" name="Text 1"/>
          <p:cNvSpPr/>
          <p:nvPr/>
        </p:nvSpPr>
        <p:spPr>
          <a:xfrm>
            <a:off x="164592" y="0"/>
            <a:ext cx="8778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ROLES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256032" y="841248"/>
            <a:ext cx="2743200" cy="4023360"/>
          </a:xfrm>
          <a:prstGeom prst="rect">
            <a:avLst/>
          </a:prstGeom>
          <a:solidFill>
            <a:srgbClr val="162440"/>
          </a:solidFill>
          <a:ln w="12700">
            <a:solidFill>
              <a:srgbClr val="243B5C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5" name="Shape 3"/>
          <p:cNvSpPr/>
          <p:nvPr/>
        </p:nvSpPr>
        <p:spPr>
          <a:xfrm>
            <a:off x="256032" y="841248"/>
            <a:ext cx="64008" cy="4023360"/>
          </a:xfrm>
          <a:prstGeom prst="rect">
            <a:avLst/>
          </a:prstGeom>
          <a:solidFill>
            <a:srgbClr val="F5B942"/>
          </a:solidFill>
          <a:ln w="12700">
            <a:solidFill>
              <a:srgbClr val="F5B94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6" name="Text 4"/>
          <p:cNvSpPr/>
          <p:nvPr/>
        </p:nvSpPr>
        <p:spPr>
          <a:xfrm>
            <a:off x="438912" y="96012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000000"/>
                </a:solidFill>
              </a:rPr>
              <a:t>👔</a:t>
            </a:r>
            <a:endParaRPr lang="en-US" sz="3200" dirty="0"/>
          </a:p>
        </p:txBody>
      </p:sp>
      <p:sp>
        <p:nvSpPr>
          <p:cNvPr id="7" name="Text 5"/>
          <p:cNvSpPr/>
          <p:nvPr/>
        </p:nvSpPr>
        <p:spPr>
          <a:xfrm>
            <a:off x="438912" y="1783080"/>
            <a:ext cx="2423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F5B9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CEO</a:t>
            </a:r>
            <a:endParaRPr lang="en-US" sz="1700" dirty="0"/>
          </a:p>
        </p:txBody>
      </p:sp>
      <p:sp>
        <p:nvSpPr>
          <p:cNvPr id="8" name="Shape 6"/>
          <p:cNvSpPr/>
          <p:nvPr/>
        </p:nvSpPr>
        <p:spPr>
          <a:xfrm>
            <a:off x="438912" y="2331720"/>
            <a:ext cx="2286000" cy="27432"/>
          </a:xfrm>
          <a:prstGeom prst="rect">
            <a:avLst/>
          </a:prstGeom>
          <a:solidFill>
            <a:srgbClr val="F5B942"/>
          </a:solidFill>
          <a:ln w="12700">
            <a:solidFill>
              <a:srgbClr val="F5B94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9" name="Shape 7"/>
          <p:cNvSpPr/>
          <p:nvPr/>
        </p:nvSpPr>
        <p:spPr>
          <a:xfrm>
            <a:off x="457200" y="2514600"/>
            <a:ext cx="146304" cy="146304"/>
          </a:xfrm>
          <a:prstGeom prst="ellipse">
            <a:avLst/>
          </a:prstGeom>
          <a:solidFill>
            <a:srgbClr val="F5B942"/>
          </a:solidFill>
          <a:ln w="12700">
            <a:solidFill>
              <a:srgbClr val="F5B94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0" name="Text 8"/>
          <p:cNvSpPr/>
          <p:nvPr/>
        </p:nvSpPr>
        <p:spPr>
          <a:xfrm>
            <a:off x="713232" y="2450592"/>
            <a:ext cx="2148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C8DC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 the meeting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457200" y="3136392"/>
            <a:ext cx="146304" cy="146304"/>
          </a:xfrm>
          <a:prstGeom prst="ellipse">
            <a:avLst/>
          </a:prstGeom>
          <a:solidFill>
            <a:srgbClr val="F5B942"/>
          </a:solidFill>
          <a:ln w="12700">
            <a:solidFill>
              <a:srgbClr val="F5B94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2" name="Text 10"/>
          <p:cNvSpPr/>
          <p:nvPr/>
        </p:nvSpPr>
        <p:spPr>
          <a:xfrm>
            <a:off x="713232" y="3072384"/>
            <a:ext cx="2148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C8DC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questions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457200" y="3758184"/>
            <a:ext cx="146304" cy="146304"/>
          </a:xfrm>
          <a:prstGeom prst="ellipse">
            <a:avLst/>
          </a:prstGeom>
          <a:solidFill>
            <a:srgbClr val="F5B942"/>
          </a:solidFill>
          <a:ln w="12700">
            <a:solidFill>
              <a:srgbClr val="F5B94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4" name="Text 12"/>
          <p:cNvSpPr/>
          <p:nvPr/>
        </p:nvSpPr>
        <p:spPr>
          <a:xfrm>
            <a:off x="713232" y="3694176"/>
            <a:ext cx="2148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C8DC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Make the final decision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3163824" y="841248"/>
            <a:ext cx="2743200" cy="4023360"/>
          </a:xfrm>
          <a:prstGeom prst="rect">
            <a:avLst/>
          </a:prstGeom>
          <a:solidFill>
            <a:srgbClr val="162440"/>
          </a:solidFill>
          <a:ln w="12700">
            <a:solidFill>
              <a:srgbClr val="243B5C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16" name="Shape 14"/>
          <p:cNvSpPr/>
          <p:nvPr/>
        </p:nvSpPr>
        <p:spPr>
          <a:xfrm>
            <a:off x="3163824" y="841248"/>
            <a:ext cx="64008" cy="4023360"/>
          </a:xfrm>
          <a:prstGeom prst="rect">
            <a:avLst/>
          </a:prstGeom>
          <a:solidFill>
            <a:srgbClr val="0E8B8B"/>
          </a:solidFill>
          <a:ln w="12700">
            <a:solidFill>
              <a:srgbClr val="0E8B8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7" name="Text 15"/>
          <p:cNvSpPr/>
          <p:nvPr/>
        </p:nvSpPr>
        <p:spPr>
          <a:xfrm>
            <a:off x="3346704" y="96012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000000"/>
                </a:solidFill>
              </a:rPr>
              <a:t>💼</a:t>
            </a:r>
            <a:endParaRPr lang="en-US" sz="3200" dirty="0"/>
          </a:p>
        </p:txBody>
      </p:sp>
      <p:sp>
        <p:nvSpPr>
          <p:cNvPr id="18" name="Text 16"/>
          <p:cNvSpPr/>
          <p:nvPr/>
        </p:nvSpPr>
        <p:spPr>
          <a:xfrm>
            <a:off x="3346704" y="1783080"/>
            <a:ext cx="2423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0E8B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Finance Manager</a:t>
            </a:r>
            <a:endParaRPr lang="en-US" sz="1700" dirty="0"/>
          </a:p>
        </p:txBody>
      </p:sp>
      <p:sp>
        <p:nvSpPr>
          <p:cNvPr id="19" name="Shape 17"/>
          <p:cNvSpPr/>
          <p:nvPr/>
        </p:nvSpPr>
        <p:spPr>
          <a:xfrm>
            <a:off x="3346704" y="2331720"/>
            <a:ext cx="2286000" cy="27432"/>
          </a:xfrm>
          <a:prstGeom prst="rect">
            <a:avLst/>
          </a:prstGeom>
          <a:solidFill>
            <a:srgbClr val="0E8B8B"/>
          </a:solidFill>
          <a:ln w="12700">
            <a:solidFill>
              <a:srgbClr val="0E8B8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0" name="Shape 18"/>
          <p:cNvSpPr/>
          <p:nvPr/>
        </p:nvSpPr>
        <p:spPr>
          <a:xfrm>
            <a:off x="3364992" y="2514600"/>
            <a:ext cx="146304" cy="146304"/>
          </a:xfrm>
          <a:prstGeom prst="ellipse">
            <a:avLst/>
          </a:prstGeom>
          <a:solidFill>
            <a:srgbClr val="0E8B8B"/>
          </a:solidFill>
          <a:ln w="12700">
            <a:solidFill>
              <a:srgbClr val="0E8B8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1" name="Text 19"/>
          <p:cNvSpPr/>
          <p:nvPr/>
        </p:nvSpPr>
        <p:spPr>
          <a:xfrm>
            <a:off x="3621024" y="2450592"/>
            <a:ext cx="2148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C8DC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 costs &amp; budget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364992" y="3136392"/>
            <a:ext cx="146304" cy="146304"/>
          </a:xfrm>
          <a:prstGeom prst="ellipse">
            <a:avLst/>
          </a:prstGeom>
          <a:solidFill>
            <a:srgbClr val="0E8B8B"/>
          </a:solidFill>
          <a:ln w="12700">
            <a:solidFill>
              <a:srgbClr val="0E8B8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3" name="Text 21"/>
          <p:cNvSpPr/>
          <p:nvPr/>
        </p:nvSpPr>
        <p:spPr>
          <a:xfrm>
            <a:off x="3621024" y="3072384"/>
            <a:ext cx="2148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C8DC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Analyse profitability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3364992" y="3758184"/>
            <a:ext cx="146304" cy="146304"/>
          </a:xfrm>
          <a:prstGeom prst="ellipse">
            <a:avLst/>
          </a:prstGeom>
          <a:solidFill>
            <a:srgbClr val="0E8B8B"/>
          </a:solidFill>
          <a:ln w="12700">
            <a:solidFill>
              <a:srgbClr val="0E8B8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5" name="Text 23"/>
          <p:cNvSpPr/>
          <p:nvPr/>
        </p:nvSpPr>
        <p:spPr>
          <a:xfrm>
            <a:off x="3621024" y="3694176"/>
            <a:ext cx="2148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C8DC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Assess financial risks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6071616" y="841248"/>
            <a:ext cx="2743200" cy="4023360"/>
          </a:xfrm>
          <a:prstGeom prst="rect">
            <a:avLst/>
          </a:prstGeom>
          <a:solidFill>
            <a:srgbClr val="162440"/>
          </a:solidFill>
          <a:ln w="12700">
            <a:solidFill>
              <a:srgbClr val="243B5C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27" name="Shape 25"/>
          <p:cNvSpPr/>
          <p:nvPr/>
        </p:nvSpPr>
        <p:spPr>
          <a:xfrm>
            <a:off x="6071616" y="841248"/>
            <a:ext cx="64008" cy="4023360"/>
          </a:xfrm>
          <a:prstGeom prst="rect">
            <a:avLst/>
          </a:prstGeom>
          <a:solidFill>
            <a:srgbClr val="E05A3A"/>
          </a:solidFill>
          <a:ln w="12700">
            <a:solidFill>
              <a:srgbClr val="E05A3A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8" name="Text 26"/>
          <p:cNvSpPr/>
          <p:nvPr/>
        </p:nvSpPr>
        <p:spPr>
          <a:xfrm>
            <a:off x="6254496" y="96012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000000"/>
                </a:solidFill>
              </a:rPr>
              <a:t>📣</a:t>
            </a:r>
            <a:endParaRPr lang="en-US" sz="3200" dirty="0"/>
          </a:p>
        </p:txBody>
      </p:sp>
      <p:sp>
        <p:nvSpPr>
          <p:cNvPr id="29" name="Text 27"/>
          <p:cNvSpPr/>
          <p:nvPr/>
        </p:nvSpPr>
        <p:spPr>
          <a:xfrm>
            <a:off x="6254496" y="1783080"/>
            <a:ext cx="2423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E05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Marketing Manager</a:t>
            </a:r>
            <a:endParaRPr lang="en-US" sz="1700" dirty="0"/>
          </a:p>
        </p:txBody>
      </p:sp>
      <p:sp>
        <p:nvSpPr>
          <p:cNvPr id="30" name="Shape 28"/>
          <p:cNvSpPr/>
          <p:nvPr/>
        </p:nvSpPr>
        <p:spPr>
          <a:xfrm>
            <a:off x="6254496" y="2331720"/>
            <a:ext cx="2286000" cy="27432"/>
          </a:xfrm>
          <a:prstGeom prst="rect">
            <a:avLst/>
          </a:prstGeom>
          <a:solidFill>
            <a:srgbClr val="E05A3A"/>
          </a:solidFill>
          <a:ln w="12700">
            <a:solidFill>
              <a:srgbClr val="E05A3A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31" name="Shape 29"/>
          <p:cNvSpPr/>
          <p:nvPr/>
        </p:nvSpPr>
        <p:spPr>
          <a:xfrm>
            <a:off x="6272784" y="2514600"/>
            <a:ext cx="146304" cy="146304"/>
          </a:xfrm>
          <a:prstGeom prst="ellipse">
            <a:avLst/>
          </a:prstGeom>
          <a:solidFill>
            <a:srgbClr val="E05A3A"/>
          </a:solidFill>
          <a:ln w="12700">
            <a:solidFill>
              <a:srgbClr val="E05A3A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32" name="Text 30"/>
          <p:cNvSpPr/>
          <p:nvPr/>
        </p:nvSpPr>
        <p:spPr>
          <a:xfrm>
            <a:off x="6528816" y="2450592"/>
            <a:ext cx="2148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C8DC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Focus on customers &amp; image</a:t>
            </a:r>
            <a:endParaRPr lang="en-US" sz="1200" dirty="0"/>
          </a:p>
        </p:txBody>
      </p:sp>
      <p:sp>
        <p:nvSpPr>
          <p:cNvPr id="33" name="Shape 31"/>
          <p:cNvSpPr/>
          <p:nvPr/>
        </p:nvSpPr>
        <p:spPr>
          <a:xfrm>
            <a:off x="6272784" y="3136392"/>
            <a:ext cx="146304" cy="146304"/>
          </a:xfrm>
          <a:prstGeom prst="ellipse">
            <a:avLst/>
          </a:prstGeom>
          <a:solidFill>
            <a:srgbClr val="E05A3A"/>
          </a:solidFill>
          <a:ln w="12700">
            <a:solidFill>
              <a:srgbClr val="E05A3A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34" name="Text 32"/>
          <p:cNvSpPr/>
          <p:nvPr/>
        </p:nvSpPr>
        <p:spPr>
          <a:xfrm>
            <a:off x="6528816" y="3072384"/>
            <a:ext cx="2148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C8DC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Suggest promotional strategies</a:t>
            </a:r>
            <a:endParaRPr lang="en-US" sz="1200" dirty="0"/>
          </a:p>
        </p:txBody>
      </p:sp>
      <p:sp>
        <p:nvSpPr>
          <p:cNvPr id="35" name="Shape 33"/>
          <p:cNvSpPr/>
          <p:nvPr/>
        </p:nvSpPr>
        <p:spPr>
          <a:xfrm>
            <a:off x="6272784" y="3758184"/>
            <a:ext cx="146304" cy="146304"/>
          </a:xfrm>
          <a:prstGeom prst="ellipse">
            <a:avLst/>
          </a:prstGeom>
          <a:solidFill>
            <a:srgbClr val="E05A3A"/>
          </a:solidFill>
          <a:ln w="12700">
            <a:solidFill>
              <a:srgbClr val="E05A3A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36" name="Text 34"/>
          <p:cNvSpPr/>
          <p:nvPr/>
        </p:nvSpPr>
        <p:spPr>
          <a:xfrm>
            <a:off x="6528816" y="3694176"/>
            <a:ext cx="2148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C8DC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 implementation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F1F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F5B942"/>
          </a:solidFill>
          <a:ln w="12700">
            <a:solidFill>
              <a:srgbClr val="F5B94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3" name="Text 1"/>
          <p:cNvSpPr/>
          <p:nvPr/>
        </p:nvSpPr>
        <p:spPr>
          <a:xfrm>
            <a:off x="320040" y="274320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500" dirty="0">
                <a:solidFill>
                  <a:srgbClr val="F5B9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CEO OPENING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320040" y="640080"/>
            <a:ext cx="8503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 Script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320040" y="1417320"/>
            <a:ext cx="8503920" cy="3383280"/>
          </a:xfrm>
          <a:prstGeom prst="rect">
            <a:avLst/>
          </a:prstGeom>
          <a:solidFill>
            <a:srgbClr val="162440"/>
          </a:solidFill>
          <a:ln w="12700">
            <a:solidFill>
              <a:srgbClr val="243B5C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6" name="Shape 4"/>
          <p:cNvSpPr/>
          <p:nvPr/>
        </p:nvSpPr>
        <p:spPr>
          <a:xfrm>
            <a:off x="320040" y="1417320"/>
            <a:ext cx="73152" cy="3383280"/>
          </a:xfrm>
          <a:prstGeom prst="rect">
            <a:avLst/>
          </a:prstGeom>
          <a:solidFill>
            <a:srgbClr val="F5B942"/>
          </a:solidFill>
          <a:ln w="12700">
            <a:solidFill>
              <a:srgbClr val="F5B94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7" name="Text 5"/>
          <p:cNvSpPr/>
          <p:nvPr/>
        </p:nvSpPr>
        <p:spPr>
          <a:xfrm>
            <a:off x="548640" y="137160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8000" dirty="0">
                <a:solidFill>
                  <a:srgbClr val="F5B94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8000" dirty="0"/>
          </a:p>
        </p:txBody>
      </p:sp>
      <p:sp>
        <p:nvSpPr>
          <p:cNvPr id="8" name="Text 6"/>
          <p:cNvSpPr/>
          <p:nvPr/>
        </p:nvSpPr>
        <p:spPr>
          <a:xfrm>
            <a:off x="640080" y="2148840"/>
            <a:ext cx="795528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4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Good morning, everyone.</a:t>
            </a:r>
            <a:endParaRPr lang="en-US" sz="1500" dirty="0"/>
          </a:p>
          <a:p>
            <a:pPr marL="0" indent="0">
              <a:lnSpc>
                <a:spcPct val="14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Thank you for being here.</a:t>
            </a:r>
            <a:endParaRPr lang="en-US" sz="1500" dirty="0"/>
          </a:p>
          <a:p>
            <a:pPr marL="0" indent="0">
              <a:lnSpc>
                <a:spcPct val="14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you know, our travel agency is facing some serious challenges — including a decline in sales.</a:t>
            </a:r>
            <a:endParaRPr lang="en-US" sz="1500" dirty="0"/>
          </a:p>
          <a:p>
            <a:pPr marL="0" indent="0">
              <a:lnSpc>
                <a:spcPct val="14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purpose of today's meeting is to</a:t>
            </a:r>
            <a:r>
              <a:rPr lang="en-US" sz="1500" b="1" dirty="0">
                <a:solidFill>
                  <a:srgbClr val="F5B9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analyse the situation and decide on a strategy.</a:t>
            </a:r>
            <a:endParaRPr lang="en-US" sz="1500" dirty="0"/>
          </a:p>
          <a:p>
            <a:pPr marL="0" indent="0">
              <a:lnSpc>
                <a:spcPct val="14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will lead the meeting and guide the discussion.</a:t>
            </a:r>
            <a:endParaRPr lang="en-US" sz="1500" dirty="0"/>
          </a:p>
          <a:p>
            <a:pPr marL="0" indent="0">
              <a:lnSpc>
                <a:spcPct val="140000"/>
              </a:lnSpc>
              <a:buNone/>
            </a:pPr>
            <a:r>
              <a:rPr lang="en-US" sz="1500" b="1" dirty="0">
                <a:solidFill>
                  <a:srgbClr val="0E8B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Let's get started.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F1F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E8B8B"/>
          </a:solidFill>
          <a:ln w="12700">
            <a:solidFill>
              <a:srgbClr val="0E8B8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3" name="Text 1"/>
          <p:cNvSpPr/>
          <p:nvPr/>
        </p:nvSpPr>
        <p:spPr>
          <a:xfrm>
            <a:off x="164592" y="0"/>
            <a:ext cx="8778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MEETING LANGUAGE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274320" y="868680"/>
            <a:ext cx="4023360" cy="3931920"/>
          </a:xfrm>
          <a:prstGeom prst="rect">
            <a:avLst/>
          </a:prstGeom>
          <a:solidFill>
            <a:srgbClr val="162440"/>
          </a:solidFill>
          <a:ln w="12700">
            <a:solidFill>
              <a:srgbClr val="243B5C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5" name="Shape 3"/>
          <p:cNvSpPr/>
          <p:nvPr/>
        </p:nvSpPr>
        <p:spPr>
          <a:xfrm>
            <a:off x="274320" y="868680"/>
            <a:ext cx="64008" cy="3931920"/>
          </a:xfrm>
          <a:prstGeom prst="rect">
            <a:avLst/>
          </a:prstGeom>
          <a:solidFill>
            <a:srgbClr val="0E8B8B"/>
          </a:solidFill>
          <a:ln w="12700">
            <a:solidFill>
              <a:srgbClr val="0E8B8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6" name="Text 4"/>
          <p:cNvSpPr/>
          <p:nvPr/>
        </p:nvSpPr>
        <p:spPr>
          <a:xfrm>
            <a:off x="274320" y="868680"/>
            <a:ext cx="1371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OPINIONS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274320" y="868680"/>
            <a:ext cx="1371600" cy="329184"/>
          </a:xfrm>
          <a:prstGeom prst="rect">
            <a:avLst/>
          </a:prstGeom>
          <a:solidFill>
            <a:srgbClr val="0E8B8B"/>
          </a:solidFill>
          <a:ln w="12700">
            <a:solidFill>
              <a:srgbClr val="0E8B8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8" name="Text 6"/>
          <p:cNvSpPr/>
          <p:nvPr/>
        </p:nvSpPr>
        <p:spPr>
          <a:xfrm>
            <a:off x="274320" y="868680"/>
            <a:ext cx="1371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OPINIONS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502920" y="1371600"/>
            <a:ext cx="3566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my perspective…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502920" y="1920240"/>
            <a:ext cx="3566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believe that…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02920" y="2468880"/>
            <a:ext cx="3566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my opinion…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457200" y="3063240"/>
            <a:ext cx="3566160" cy="27432"/>
          </a:xfrm>
          <a:prstGeom prst="rect">
            <a:avLst/>
          </a:prstGeom>
          <a:solidFill>
            <a:srgbClr val="243B5C"/>
          </a:solidFill>
          <a:ln w="12700">
            <a:solidFill>
              <a:srgbClr val="243B5C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3" name="Text 11"/>
          <p:cNvSpPr/>
          <p:nvPr/>
        </p:nvSpPr>
        <p:spPr>
          <a:xfrm>
            <a:off x="502920" y="3200400"/>
            <a:ext cx="35661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7A9B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these to open your turn and set context before making a suggestion.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4846320" y="868680"/>
            <a:ext cx="4023360" cy="3931920"/>
          </a:xfrm>
          <a:prstGeom prst="rect">
            <a:avLst/>
          </a:prstGeom>
          <a:solidFill>
            <a:srgbClr val="162440"/>
          </a:solidFill>
          <a:ln w="12700">
            <a:solidFill>
              <a:srgbClr val="243B5C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15" name="Shape 13"/>
          <p:cNvSpPr/>
          <p:nvPr/>
        </p:nvSpPr>
        <p:spPr>
          <a:xfrm>
            <a:off x="4846320" y="868680"/>
            <a:ext cx="64008" cy="3931920"/>
          </a:xfrm>
          <a:prstGeom prst="rect">
            <a:avLst/>
          </a:prstGeom>
          <a:solidFill>
            <a:srgbClr val="F5B942"/>
          </a:solidFill>
          <a:ln w="12700">
            <a:solidFill>
              <a:srgbClr val="F5B94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6" name="Shape 14"/>
          <p:cNvSpPr/>
          <p:nvPr/>
        </p:nvSpPr>
        <p:spPr>
          <a:xfrm>
            <a:off x="4846320" y="868680"/>
            <a:ext cx="1554480" cy="329184"/>
          </a:xfrm>
          <a:prstGeom prst="rect">
            <a:avLst/>
          </a:prstGeom>
          <a:solidFill>
            <a:srgbClr val="F5B942"/>
          </a:solidFill>
          <a:ln w="12700">
            <a:solidFill>
              <a:srgbClr val="F5B94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7" name="Text 15"/>
          <p:cNvSpPr/>
          <p:nvPr/>
        </p:nvSpPr>
        <p:spPr>
          <a:xfrm>
            <a:off x="4846320" y="868680"/>
            <a:ext cx="15544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SUGGESTIONS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5074920" y="1417320"/>
            <a:ext cx="3474720" cy="594360"/>
          </a:xfrm>
          <a:prstGeom prst="rect">
            <a:avLst/>
          </a:prstGeom>
          <a:solidFill>
            <a:srgbClr val="1A3055"/>
          </a:solidFill>
          <a:ln w="12700">
            <a:solidFill>
              <a:srgbClr val="243B5C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9" name="Text 17"/>
          <p:cNvSpPr/>
          <p:nvPr/>
        </p:nvSpPr>
        <p:spPr>
          <a:xfrm>
            <a:off x="5212080" y="1417320"/>
            <a:ext cx="3200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should consider…</a:t>
            </a:r>
            <a:endParaRPr lang="en-US" sz="1400" dirty="0"/>
          </a:p>
        </p:txBody>
      </p:sp>
      <p:sp>
        <p:nvSpPr>
          <p:cNvPr id="20" name="Shape 18"/>
          <p:cNvSpPr/>
          <p:nvPr/>
        </p:nvSpPr>
        <p:spPr>
          <a:xfrm>
            <a:off x="5074920" y="2194560"/>
            <a:ext cx="3474720" cy="594360"/>
          </a:xfrm>
          <a:prstGeom prst="rect">
            <a:avLst/>
          </a:prstGeom>
          <a:solidFill>
            <a:srgbClr val="1A3055"/>
          </a:solidFill>
          <a:ln w="12700">
            <a:solidFill>
              <a:srgbClr val="243B5C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1" name="Text 19"/>
          <p:cNvSpPr/>
          <p:nvPr/>
        </p:nvSpPr>
        <p:spPr>
          <a:xfrm>
            <a:off x="5212080" y="2194560"/>
            <a:ext cx="3200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suggest that…</a:t>
            </a:r>
            <a:endParaRPr lang="en-US" sz="1400" dirty="0"/>
          </a:p>
        </p:txBody>
      </p:sp>
      <p:sp>
        <p:nvSpPr>
          <p:cNvPr id="22" name="Shape 20"/>
          <p:cNvSpPr/>
          <p:nvPr/>
        </p:nvSpPr>
        <p:spPr>
          <a:xfrm>
            <a:off x="5074920" y="2971800"/>
            <a:ext cx="3474720" cy="594360"/>
          </a:xfrm>
          <a:prstGeom prst="rect">
            <a:avLst/>
          </a:prstGeom>
          <a:solidFill>
            <a:srgbClr val="1A3055"/>
          </a:solidFill>
          <a:ln w="12700">
            <a:solidFill>
              <a:srgbClr val="243B5C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3" name="Text 21"/>
          <p:cNvSpPr/>
          <p:nvPr/>
        </p:nvSpPr>
        <p:spPr>
          <a:xfrm>
            <a:off x="5212080" y="2971800"/>
            <a:ext cx="32004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would be advisable to…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5074920" y="3840480"/>
            <a:ext cx="3566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7A9B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Follow with a clear, concrete proposal.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F1F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E8B8B"/>
          </a:solidFill>
          <a:ln w="12700">
            <a:solidFill>
              <a:srgbClr val="0E8B8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3" name="Text 1"/>
          <p:cNvSpPr/>
          <p:nvPr/>
        </p:nvSpPr>
        <p:spPr>
          <a:xfrm>
            <a:off x="164592" y="0"/>
            <a:ext cx="8778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MEETING LANGUAGE — AGREE &amp; DISAGREE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338328" y="835269"/>
            <a:ext cx="4023360" cy="3931920"/>
          </a:xfrm>
          <a:prstGeom prst="rect">
            <a:avLst/>
          </a:prstGeom>
          <a:solidFill>
            <a:srgbClr val="162440"/>
          </a:solidFill>
          <a:ln w="12700">
            <a:solidFill>
              <a:srgbClr val="243B5C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5" name="Shape 3"/>
          <p:cNvSpPr/>
          <p:nvPr/>
        </p:nvSpPr>
        <p:spPr>
          <a:xfrm>
            <a:off x="274320" y="868680"/>
            <a:ext cx="64008" cy="3931920"/>
          </a:xfrm>
          <a:prstGeom prst="rect">
            <a:avLst/>
          </a:prstGeom>
          <a:solidFill>
            <a:srgbClr val="0E8B8B"/>
          </a:solidFill>
          <a:ln w="12700">
            <a:solidFill>
              <a:srgbClr val="0E8B8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6" name="Shape 4"/>
          <p:cNvSpPr/>
          <p:nvPr/>
        </p:nvSpPr>
        <p:spPr>
          <a:xfrm>
            <a:off x="502920" y="1005840"/>
            <a:ext cx="548640" cy="548640"/>
          </a:xfrm>
          <a:prstGeom prst="ellipse">
            <a:avLst/>
          </a:prstGeom>
          <a:solidFill>
            <a:srgbClr val="0E8B8B"/>
          </a:solidFill>
          <a:ln w="12700">
            <a:solidFill>
              <a:srgbClr val="0E8B8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7" name="Text 5"/>
          <p:cNvSpPr/>
          <p:nvPr/>
        </p:nvSpPr>
        <p:spPr>
          <a:xfrm>
            <a:off x="502920" y="10058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✓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143000" y="1005840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E8B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AGREE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502920" y="1737360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agree with you.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502920" y="2103120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FFF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Shows direct support</a:t>
            </a:r>
            <a:endParaRPr lang="en-US" sz="1000" dirty="0">
              <a:solidFill>
                <a:srgbClr val="FFFF00"/>
              </a:solidFill>
            </a:endParaRPr>
          </a:p>
        </p:txBody>
      </p:sp>
      <p:sp>
        <p:nvSpPr>
          <p:cNvPr id="11" name="Text 9"/>
          <p:cNvSpPr/>
          <p:nvPr/>
        </p:nvSpPr>
        <p:spPr>
          <a:xfrm>
            <a:off x="502920" y="2606040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That's a valid point.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502920" y="2971800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FFF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Validates the speaker professionally</a:t>
            </a:r>
            <a:endParaRPr lang="en-US" sz="1000" dirty="0">
              <a:solidFill>
                <a:srgbClr val="FFFF00"/>
              </a:solidFill>
            </a:endParaRPr>
          </a:p>
        </p:txBody>
      </p:sp>
      <p:sp>
        <p:nvSpPr>
          <p:cNvPr id="13" name="Text 11"/>
          <p:cNvSpPr/>
          <p:nvPr/>
        </p:nvSpPr>
        <p:spPr>
          <a:xfrm>
            <a:off x="502920" y="3474720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Absolutely — and I'd add…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502920" y="3840480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FFF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Agrees and builds on the idea</a:t>
            </a:r>
            <a:endParaRPr lang="en-US" sz="1000" dirty="0">
              <a:solidFill>
                <a:srgbClr val="FFFF00"/>
              </a:solidFill>
            </a:endParaRPr>
          </a:p>
        </p:txBody>
      </p:sp>
      <p:sp>
        <p:nvSpPr>
          <p:cNvPr id="15" name="Shape 13"/>
          <p:cNvSpPr/>
          <p:nvPr/>
        </p:nvSpPr>
        <p:spPr>
          <a:xfrm>
            <a:off x="4846320" y="868680"/>
            <a:ext cx="4023360" cy="3931920"/>
          </a:xfrm>
          <a:prstGeom prst="rect">
            <a:avLst/>
          </a:prstGeom>
          <a:solidFill>
            <a:srgbClr val="162440"/>
          </a:solidFill>
          <a:ln w="12700">
            <a:solidFill>
              <a:srgbClr val="243B5C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16" name="Shape 14"/>
          <p:cNvSpPr/>
          <p:nvPr/>
        </p:nvSpPr>
        <p:spPr>
          <a:xfrm>
            <a:off x="4846320" y="868680"/>
            <a:ext cx="64008" cy="3931920"/>
          </a:xfrm>
          <a:prstGeom prst="rect">
            <a:avLst/>
          </a:prstGeom>
          <a:solidFill>
            <a:srgbClr val="E05A3A"/>
          </a:solidFill>
          <a:ln w="12700">
            <a:solidFill>
              <a:srgbClr val="E05A3A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7" name="Shape 15"/>
          <p:cNvSpPr/>
          <p:nvPr/>
        </p:nvSpPr>
        <p:spPr>
          <a:xfrm>
            <a:off x="5074920" y="1005840"/>
            <a:ext cx="548640" cy="548640"/>
          </a:xfrm>
          <a:prstGeom prst="ellipse">
            <a:avLst/>
          </a:prstGeom>
          <a:solidFill>
            <a:srgbClr val="E05A3A"/>
          </a:solidFill>
          <a:ln w="12700">
            <a:solidFill>
              <a:srgbClr val="E05A3A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8" name="Text 16"/>
          <p:cNvSpPr/>
          <p:nvPr/>
        </p:nvSpPr>
        <p:spPr>
          <a:xfrm>
            <a:off x="5074920" y="10058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</a:rPr>
              <a:t>X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5715000" y="1005840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E05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DISAGREE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5074920" y="1737360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see your point, however…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074920" y="2103120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FFF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Politely challenges</a:t>
            </a:r>
            <a:endParaRPr lang="en-US" sz="1000" dirty="0">
              <a:solidFill>
                <a:srgbClr val="FFFF00"/>
              </a:solidFill>
            </a:endParaRPr>
          </a:p>
        </p:txBody>
      </p:sp>
      <p:sp>
        <p:nvSpPr>
          <p:cNvPr id="22" name="Text 20"/>
          <p:cNvSpPr/>
          <p:nvPr/>
        </p:nvSpPr>
        <p:spPr>
          <a:xfrm>
            <a:off x="5074920" y="2606040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I'm not entirely convinced…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5074920" y="2971800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FFF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Expresses scepticism diplomatically</a:t>
            </a:r>
            <a:endParaRPr lang="en-US" sz="1000" dirty="0">
              <a:solidFill>
                <a:srgbClr val="FFFF00"/>
              </a:solidFill>
            </a:endParaRPr>
          </a:p>
        </p:txBody>
      </p:sp>
      <p:sp>
        <p:nvSpPr>
          <p:cNvPr id="24" name="Text 22"/>
          <p:cNvSpPr/>
          <p:nvPr/>
        </p:nvSpPr>
        <p:spPr>
          <a:xfrm>
            <a:off x="5074920" y="3474720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 respect, I'd argue…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5074920" y="3840480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FFF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Formal, firm disagreement</a:t>
            </a:r>
            <a:endParaRPr lang="en-US" sz="1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F1F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F5B942"/>
          </a:solidFill>
          <a:ln w="12700">
            <a:solidFill>
              <a:srgbClr val="F5B94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3" name="Text 1"/>
          <p:cNvSpPr/>
          <p:nvPr/>
        </p:nvSpPr>
        <p:spPr>
          <a:xfrm>
            <a:off x="320040" y="27432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500" dirty="0">
                <a:solidFill>
                  <a:srgbClr val="F5B9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MANAGING THE DISCUSSION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320040" y="594360"/>
            <a:ext cx="8503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CEO Facilitation Phrases</a:t>
            </a:r>
            <a:endParaRPr lang="en-US" sz="2600" dirty="0"/>
          </a:p>
        </p:txBody>
      </p:sp>
      <p:sp>
        <p:nvSpPr>
          <p:cNvPr id="5" name="Shape 3"/>
          <p:cNvSpPr/>
          <p:nvPr/>
        </p:nvSpPr>
        <p:spPr>
          <a:xfrm>
            <a:off x="320040" y="1371600"/>
            <a:ext cx="4114800" cy="1051560"/>
          </a:xfrm>
          <a:prstGeom prst="rect">
            <a:avLst/>
          </a:prstGeom>
          <a:solidFill>
            <a:srgbClr val="162440"/>
          </a:solidFill>
          <a:ln w="12700">
            <a:solidFill>
              <a:srgbClr val="243B5C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6" name="Shape 4"/>
          <p:cNvSpPr/>
          <p:nvPr/>
        </p:nvSpPr>
        <p:spPr>
          <a:xfrm>
            <a:off x="320040" y="1371600"/>
            <a:ext cx="64008" cy="1051560"/>
          </a:xfrm>
          <a:prstGeom prst="rect">
            <a:avLst/>
          </a:prstGeom>
          <a:solidFill>
            <a:srgbClr val="F5B942"/>
          </a:solidFill>
          <a:ln w="12700">
            <a:solidFill>
              <a:srgbClr val="F5B94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7" name="Text 5"/>
          <p:cNvSpPr/>
          <p:nvPr/>
        </p:nvSpPr>
        <p:spPr>
          <a:xfrm>
            <a:off x="521208" y="1463040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Let's hear from finance.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521208" y="1938528"/>
            <a:ext cx="3749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FFF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Invites a specific person to speak</a:t>
            </a:r>
            <a:endParaRPr lang="en-US" sz="1000" dirty="0">
              <a:solidFill>
                <a:srgbClr val="FFFF00"/>
              </a:solidFill>
            </a:endParaRPr>
          </a:p>
        </p:txBody>
      </p:sp>
      <p:sp>
        <p:nvSpPr>
          <p:cNvPr id="9" name="Shape 7"/>
          <p:cNvSpPr/>
          <p:nvPr/>
        </p:nvSpPr>
        <p:spPr>
          <a:xfrm>
            <a:off x="4663440" y="1371600"/>
            <a:ext cx="4114800" cy="1051560"/>
          </a:xfrm>
          <a:prstGeom prst="rect">
            <a:avLst/>
          </a:prstGeom>
          <a:solidFill>
            <a:srgbClr val="162440"/>
          </a:solidFill>
          <a:ln w="12700">
            <a:solidFill>
              <a:srgbClr val="243B5C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0" name="Shape 8"/>
          <p:cNvSpPr/>
          <p:nvPr/>
        </p:nvSpPr>
        <p:spPr>
          <a:xfrm>
            <a:off x="4663440" y="1371600"/>
            <a:ext cx="64008" cy="1051560"/>
          </a:xfrm>
          <a:prstGeom prst="rect">
            <a:avLst/>
          </a:prstGeom>
          <a:solidFill>
            <a:srgbClr val="0E8B8B"/>
          </a:solidFill>
          <a:ln w="12700">
            <a:solidFill>
              <a:srgbClr val="0E8B8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1" name="Text 9"/>
          <p:cNvSpPr/>
          <p:nvPr/>
        </p:nvSpPr>
        <p:spPr>
          <a:xfrm>
            <a:off x="4864608" y="1463040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do you think about this?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864608" y="1938528"/>
            <a:ext cx="3749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FFF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Opens the floor to the group</a:t>
            </a:r>
            <a:endParaRPr lang="en-US" sz="1000" dirty="0">
              <a:solidFill>
                <a:srgbClr val="FFFF00"/>
              </a:solidFill>
            </a:endParaRPr>
          </a:p>
        </p:txBody>
      </p:sp>
      <p:sp>
        <p:nvSpPr>
          <p:cNvPr id="13" name="Shape 11"/>
          <p:cNvSpPr/>
          <p:nvPr/>
        </p:nvSpPr>
        <p:spPr>
          <a:xfrm>
            <a:off x="320040" y="2560320"/>
            <a:ext cx="4114800" cy="1051560"/>
          </a:xfrm>
          <a:prstGeom prst="rect">
            <a:avLst/>
          </a:prstGeom>
          <a:solidFill>
            <a:srgbClr val="162440"/>
          </a:solidFill>
          <a:ln w="12700">
            <a:solidFill>
              <a:srgbClr val="243B5C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4" name="Shape 12"/>
          <p:cNvSpPr/>
          <p:nvPr/>
        </p:nvSpPr>
        <p:spPr>
          <a:xfrm>
            <a:off x="320040" y="2560320"/>
            <a:ext cx="64008" cy="1051560"/>
          </a:xfrm>
          <a:prstGeom prst="rect">
            <a:avLst/>
          </a:prstGeom>
          <a:solidFill>
            <a:srgbClr val="E05A3A"/>
          </a:solidFill>
          <a:ln w="12700">
            <a:solidFill>
              <a:srgbClr val="E05A3A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5" name="Text 13"/>
          <p:cNvSpPr/>
          <p:nvPr/>
        </p:nvSpPr>
        <p:spPr>
          <a:xfrm>
            <a:off x="521208" y="2651760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Let's stay focused.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521208" y="3127248"/>
            <a:ext cx="3749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FFF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Brings discussion back on track</a:t>
            </a:r>
            <a:endParaRPr lang="en-US" sz="1000" dirty="0">
              <a:solidFill>
                <a:srgbClr val="FFFF00"/>
              </a:solidFill>
            </a:endParaRPr>
          </a:p>
        </p:txBody>
      </p:sp>
      <p:sp>
        <p:nvSpPr>
          <p:cNvPr id="17" name="Shape 15"/>
          <p:cNvSpPr/>
          <p:nvPr/>
        </p:nvSpPr>
        <p:spPr>
          <a:xfrm>
            <a:off x="4663440" y="2560320"/>
            <a:ext cx="4114800" cy="1051560"/>
          </a:xfrm>
          <a:prstGeom prst="rect">
            <a:avLst/>
          </a:prstGeom>
          <a:solidFill>
            <a:srgbClr val="162440"/>
          </a:solidFill>
          <a:ln w="12700">
            <a:solidFill>
              <a:srgbClr val="243B5C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8" name="Shape 16"/>
          <p:cNvSpPr/>
          <p:nvPr/>
        </p:nvSpPr>
        <p:spPr>
          <a:xfrm>
            <a:off x="4663440" y="2560320"/>
            <a:ext cx="64008" cy="1051560"/>
          </a:xfrm>
          <a:prstGeom prst="rect">
            <a:avLst/>
          </a:prstGeom>
          <a:solidFill>
            <a:srgbClr val="F5B942"/>
          </a:solidFill>
          <a:ln w="12700">
            <a:solidFill>
              <a:srgbClr val="F5B94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9" name="Text 17"/>
          <p:cNvSpPr/>
          <p:nvPr/>
        </p:nvSpPr>
        <p:spPr>
          <a:xfrm>
            <a:off x="4864608" y="2651760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 we come back to that?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4864608" y="3127248"/>
            <a:ext cx="3749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FFF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Defers a point to keep momentum</a:t>
            </a:r>
            <a:endParaRPr lang="en-US" sz="1000" dirty="0">
              <a:solidFill>
                <a:srgbClr val="FFFF00"/>
              </a:solidFill>
            </a:endParaRPr>
          </a:p>
        </p:txBody>
      </p:sp>
      <p:sp>
        <p:nvSpPr>
          <p:cNvPr id="21" name="Shape 19"/>
          <p:cNvSpPr/>
          <p:nvPr/>
        </p:nvSpPr>
        <p:spPr>
          <a:xfrm>
            <a:off x="320040" y="3749040"/>
            <a:ext cx="4114800" cy="1051560"/>
          </a:xfrm>
          <a:prstGeom prst="rect">
            <a:avLst/>
          </a:prstGeom>
          <a:solidFill>
            <a:srgbClr val="162440"/>
          </a:solidFill>
          <a:ln w="12700">
            <a:solidFill>
              <a:srgbClr val="243B5C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2" name="Shape 20"/>
          <p:cNvSpPr/>
          <p:nvPr/>
        </p:nvSpPr>
        <p:spPr>
          <a:xfrm>
            <a:off x="320040" y="3749040"/>
            <a:ext cx="64008" cy="1051560"/>
          </a:xfrm>
          <a:prstGeom prst="rect">
            <a:avLst/>
          </a:prstGeom>
          <a:solidFill>
            <a:srgbClr val="0E8B8B"/>
          </a:solidFill>
          <a:ln w="12700">
            <a:solidFill>
              <a:srgbClr val="0E8B8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3" name="Text 21"/>
          <p:cNvSpPr/>
          <p:nvPr/>
        </p:nvSpPr>
        <p:spPr>
          <a:xfrm>
            <a:off x="521208" y="3840480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That's a good point — let's explore it.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521208" y="4315968"/>
            <a:ext cx="3749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FFF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Validates and extends the discussion</a:t>
            </a:r>
            <a:endParaRPr lang="en-US" sz="1000" dirty="0">
              <a:solidFill>
                <a:srgbClr val="FFFF00"/>
              </a:solidFill>
            </a:endParaRPr>
          </a:p>
        </p:txBody>
      </p:sp>
      <p:sp>
        <p:nvSpPr>
          <p:cNvPr id="25" name="Shape 23"/>
          <p:cNvSpPr/>
          <p:nvPr/>
        </p:nvSpPr>
        <p:spPr>
          <a:xfrm>
            <a:off x="4663440" y="3749040"/>
            <a:ext cx="4114800" cy="1051560"/>
          </a:xfrm>
          <a:prstGeom prst="rect">
            <a:avLst/>
          </a:prstGeom>
          <a:solidFill>
            <a:srgbClr val="162440"/>
          </a:solidFill>
          <a:ln w="12700">
            <a:solidFill>
              <a:srgbClr val="243B5C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6" name="Shape 24"/>
          <p:cNvSpPr/>
          <p:nvPr/>
        </p:nvSpPr>
        <p:spPr>
          <a:xfrm>
            <a:off x="4663440" y="3749040"/>
            <a:ext cx="64008" cy="1051560"/>
          </a:xfrm>
          <a:prstGeom prst="rect">
            <a:avLst/>
          </a:prstGeom>
          <a:solidFill>
            <a:srgbClr val="E05A3A"/>
          </a:solidFill>
          <a:ln w="12700">
            <a:solidFill>
              <a:srgbClr val="E05A3A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7" name="Text 25"/>
          <p:cNvSpPr/>
          <p:nvPr/>
        </p:nvSpPr>
        <p:spPr>
          <a:xfrm>
            <a:off x="4864608" y="3840480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Let's move on to the next point.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4864608" y="4315968"/>
            <a:ext cx="3749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FFF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Transitions between agenda items</a:t>
            </a:r>
            <a:endParaRPr lang="en-US" sz="1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F1F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E8B8B"/>
          </a:solidFill>
          <a:ln w="12700">
            <a:solidFill>
              <a:srgbClr val="0E8B8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3" name="Text 1"/>
          <p:cNvSpPr/>
          <p:nvPr/>
        </p:nvSpPr>
        <p:spPr>
          <a:xfrm>
            <a:off x="164592" y="0"/>
            <a:ext cx="8778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REACHING A DECISION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320040" y="914400"/>
            <a:ext cx="8503920" cy="1005840"/>
          </a:xfrm>
          <a:prstGeom prst="rect">
            <a:avLst/>
          </a:prstGeom>
          <a:solidFill>
            <a:srgbClr val="162440"/>
          </a:solidFill>
          <a:ln w="12700">
            <a:solidFill>
              <a:srgbClr val="243B5C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5" name="Shape 3"/>
          <p:cNvSpPr/>
          <p:nvPr/>
        </p:nvSpPr>
        <p:spPr>
          <a:xfrm>
            <a:off x="320040" y="914400"/>
            <a:ext cx="64008" cy="1005840"/>
          </a:xfrm>
          <a:prstGeom prst="rect">
            <a:avLst/>
          </a:prstGeom>
          <a:solidFill>
            <a:srgbClr val="0E8B8B"/>
          </a:solidFill>
          <a:ln w="12700">
            <a:solidFill>
              <a:srgbClr val="0E8B8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6" name="Shape 4"/>
          <p:cNvSpPr/>
          <p:nvPr/>
        </p:nvSpPr>
        <p:spPr>
          <a:xfrm>
            <a:off x="484632" y="1097280"/>
            <a:ext cx="594360" cy="594360"/>
          </a:xfrm>
          <a:prstGeom prst="ellipse">
            <a:avLst/>
          </a:prstGeom>
          <a:solidFill>
            <a:srgbClr val="0E8B8B"/>
          </a:solidFill>
          <a:ln w="12700">
            <a:solidFill>
              <a:srgbClr val="0E8B8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7" name="Text 5"/>
          <p:cNvSpPr/>
          <p:nvPr/>
        </p:nvSpPr>
        <p:spPr>
          <a:xfrm>
            <a:off x="484632" y="109728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1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280160" y="1051560"/>
            <a:ext cx="7315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 we agree on this?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320040" y="2148840"/>
            <a:ext cx="8503920" cy="1005840"/>
          </a:xfrm>
          <a:prstGeom prst="rect">
            <a:avLst/>
          </a:prstGeom>
          <a:solidFill>
            <a:srgbClr val="162440"/>
          </a:solidFill>
          <a:ln w="12700">
            <a:solidFill>
              <a:srgbClr val="243B5C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10" name="Shape 8"/>
          <p:cNvSpPr/>
          <p:nvPr/>
        </p:nvSpPr>
        <p:spPr>
          <a:xfrm>
            <a:off x="320040" y="2148840"/>
            <a:ext cx="64008" cy="1005840"/>
          </a:xfrm>
          <a:prstGeom prst="rect">
            <a:avLst/>
          </a:prstGeom>
          <a:solidFill>
            <a:srgbClr val="F5B942"/>
          </a:solidFill>
          <a:ln w="12700">
            <a:solidFill>
              <a:srgbClr val="F5B94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1" name="Shape 9"/>
          <p:cNvSpPr/>
          <p:nvPr/>
        </p:nvSpPr>
        <p:spPr>
          <a:xfrm>
            <a:off x="484632" y="2331720"/>
            <a:ext cx="594360" cy="594360"/>
          </a:xfrm>
          <a:prstGeom prst="ellipse">
            <a:avLst/>
          </a:prstGeom>
          <a:solidFill>
            <a:srgbClr val="F5B942"/>
          </a:solidFill>
          <a:ln w="12700">
            <a:solidFill>
              <a:srgbClr val="F5B94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2" name="Text 10"/>
          <p:cNvSpPr/>
          <p:nvPr/>
        </p:nvSpPr>
        <p:spPr>
          <a:xfrm>
            <a:off x="484632" y="233172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2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280160" y="2286000"/>
            <a:ext cx="7315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 our final decision is…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320040" y="3383280"/>
            <a:ext cx="8503920" cy="1005840"/>
          </a:xfrm>
          <a:prstGeom prst="rect">
            <a:avLst/>
          </a:prstGeom>
          <a:solidFill>
            <a:srgbClr val="162440"/>
          </a:solidFill>
          <a:ln w="12700">
            <a:solidFill>
              <a:srgbClr val="243B5C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15" name="Shape 13"/>
          <p:cNvSpPr/>
          <p:nvPr/>
        </p:nvSpPr>
        <p:spPr>
          <a:xfrm>
            <a:off x="320040" y="3383280"/>
            <a:ext cx="64008" cy="1005840"/>
          </a:xfrm>
          <a:prstGeom prst="rect">
            <a:avLst/>
          </a:prstGeom>
          <a:solidFill>
            <a:srgbClr val="E05A3A"/>
          </a:solidFill>
          <a:ln w="12700">
            <a:solidFill>
              <a:srgbClr val="E05A3A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6" name="Shape 14"/>
          <p:cNvSpPr/>
          <p:nvPr/>
        </p:nvSpPr>
        <p:spPr>
          <a:xfrm>
            <a:off x="484632" y="3566160"/>
            <a:ext cx="594360" cy="594360"/>
          </a:xfrm>
          <a:prstGeom prst="ellipse">
            <a:avLst/>
          </a:prstGeom>
          <a:solidFill>
            <a:srgbClr val="E05A3A"/>
          </a:solidFill>
          <a:ln w="12700">
            <a:solidFill>
              <a:srgbClr val="E05A3A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7" name="Text 15"/>
          <p:cNvSpPr/>
          <p:nvPr/>
        </p:nvSpPr>
        <p:spPr>
          <a:xfrm>
            <a:off x="484632" y="3566160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</a:rPr>
              <a:t>3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280160" y="3520440"/>
            <a:ext cx="7315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Let's move forward with this plan.</a:t>
            </a:r>
            <a:endParaRPr lang="en-US" sz="2000" dirty="0"/>
          </a:p>
        </p:txBody>
      </p:sp>
      <p:sp>
        <p:nvSpPr>
          <p:cNvPr id="19" name="Shape 17"/>
          <p:cNvSpPr/>
          <p:nvPr/>
        </p:nvSpPr>
        <p:spPr>
          <a:xfrm>
            <a:off x="320040" y="4617720"/>
            <a:ext cx="8503920" cy="320040"/>
          </a:xfrm>
          <a:prstGeom prst="rect">
            <a:avLst/>
          </a:prstGeom>
          <a:solidFill>
            <a:srgbClr val="162440"/>
          </a:solidFill>
          <a:ln w="12700">
            <a:solidFill>
              <a:srgbClr val="243B5C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0" name="Text 18"/>
          <p:cNvSpPr/>
          <p:nvPr/>
        </p:nvSpPr>
        <p:spPr>
          <a:xfrm>
            <a:off x="502920" y="4617720"/>
            <a:ext cx="8138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7A9B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 </a:t>
            </a:r>
            <a:r>
              <a:rPr lang="en-US" sz="1100" i="1" dirty="0">
                <a:solidFill>
                  <a:srgbClr val="FFF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Always summarise the decision clearly before closing the meeting</a:t>
            </a:r>
            <a:r>
              <a:rPr lang="en-US" sz="1100" i="1" dirty="0">
                <a:solidFill>
                  <a:srgbClr val="7A9B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F1F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560320"/>
          </a:xfrm>
          <a:prstGeom prst="rect">
            <a:avLst/>
          </a:prstGeom>
          <a:solidFill>
            <a:srgbClr val="0E8B8B"/>
          </a:solidFill>
          <a:ln w="12700">
            <a:solidFill>
              <a:srgbClr val="0E8B8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3" name="Shape 1"/>
          <p:cNvSpPr/>
          <p:nvPr/>
        </p:nvSpPr>
        <p:spPr>
          <a:xfrm>
            <a:off x="0" y="2514600"/>
            <a:ext cx="9144000" cy="109728"/>
          </a:xfrm>
          <a:prstGeom prst="rect">
            <a:avLst/>
          </a:prstGeom>
          <a:solidFill>
            <a:srgbClr val="F5B942"/>
          </a:solidFill>
          <a:ln w="12700">
            <a:solidFill>
              <a:srgbClr val="F5B94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4" name="Text 2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kern="0" spc="6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GOAL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457200" y="82296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Agree on ONE clear strategy</a:t>
            </a:r>
            <a:endParaRPr lang="en-US" sz="3800" dirty="0"/>
          </a:p>
        </p:txBody>
      </p:sp>
      <p:sp>
        <p:nvSpPr>
          <p:cNvPr id="6" name="Shape 4"/>
          <p:cNvSpPr/>
          <p:nvPr/>
        </p:nvSpPr>
        <p:spPr>
          <a:xfrm>
            <a:off x="457200" y="2834640"/>
            <a:ext cx="4114800" cy="1920240"/>
          </a:xfrm>
          <a:prstGeom prst="rect">
            <a:avLst/>
          </a:prstGeom>
          <a:solidFill>
            <a:srgbClr val="162440"/>
          </a:solidFill>
          <a:ln w="12700">
            <a:solidFill>
              <a:srgbClr val="243B5C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7" name="Shape 5"/>
          <p:cNvSpPr/>
          <p:nvPr/>
        </p:nvSpPr>
        <p:spPr>
          <a:xfrm>
            <a:off x="457200" y="2834640"/>
            <a:ext cx="64008" cy="1920240"/>
          </a:xfrm>
          <a:prstGeom prst="rect">
            <a:avLst/>
          </a:prstGeom>
          <a:solidFill>
            <a:srgbClr val="F5B942"/>
          </a:solidFill>
          <a:ln w="12700">
            <a:solidFill>
              <a:srgbClr val="F5B94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8" name="Text 6"/>
          <p:cNvSpPr/>
          <p:nvPr/>
        </p:nvSpPr>
        <p:spPr>
          <a:xfrm>
            <a:off x="640080" y="29718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dirty="0">
                <a:solidFill>
                  <a:srgbClr val="000000"/>
                </a:solidFill>
              </a:rPr>
              <a:t>🎯</a:t>
            </a:r>
            <a:endParaRPr lang="en-US" sz="3400" dirty="0"/>
          </a:p>
        </p:txBody>
      </p:sp>
      <p:sp>
        <p:nvSpPr>
          <p:cNvPr id="9" name="Text 7"/>
          <p:cNvSpPr/>
          <p:nvPr/>
        </p:nvSpPr>
        <p:spPr>
          <a:xfrm>
            <a:off x="640080" y="3749040"/>
            <a:ext cx="3749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many ideas — ONE decision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4846320" y="2834640"/>
            <a:ext cx="4114800" cy="1920240"/>
          </a:xfrm>
          <a:prstGeom prst="rect">
            <a:avLst/>
          </a:prstGeom>
          <a:solidFill>
            <a:srgbClr val="162440"/>
          </a:solidFill>
          <a:ln w="12700">
            <a:solidFill>
              <a:srgbClr val="243B5C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11" name="Shape 9"/>
          <p:cNvSpPr/>
          <p:nvPr/>
        </p:nvSpPr>
        <p:spPr>
          <a:xfrm>
            <a:off x="4846320" y="2834640"/>
            <a:ext cx="64008" cy="1920240"/>
          </a:xfrm>
          <a:prstGeom prst="rect">
            <a:avLst/>
          </a:prstGeom>
          <a:solidFill>
            <a:srgbClr val="E05A3A"/>
          </a:solidFill>
          <a:ln w="12700">
            <a:solidFill>
              <a:srgbClr val="E05A3A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2" name="Text 10"/>
          <p:cNvSpPr/>
          <p:nvPr/>
        </p:nvSpPr>
        <p:spPr>
          <a:xfrm>
            <a:off x="5029200" y="29718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dirty="0">
                <a:solidFill>
                  <a:srgbClr val="000000"/>
                </a:solidFill>
              </a:rPr>
              <a:t>🤝</a:t>
            </a:r>
            <a:endParaRPr lang="en-US" sz="3400" dirty="0"/>
          </a:p>
        </p:txBody>
      </p:sp>
      <p:sp>
        <p:nvSpPr>
          <p:cNvPr id="13" name="Text 11"/>
          <p:cNvSpPr/>
          <p:nvPr/>
        </p:nvSpPr>
        <p:spPr>
          <a:xfrm>
            <a:off x="5029200" y="3749040"/>
            <a:ext cx="3749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Reach consensus as a management team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1F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E8B8B"/>
          </a:solidFill>
          <a:ln w="12700">
            <a:solidFill>
              <a:srgbClr val="0E8B8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3" name="Text 1"/>
          <p:cNvSpPr/>
          <p:nvPr/>
        </p:nvSpPr>
        <p:spPr>
          <a:xfrm>
            <a:off x="164592" y="0"/>
            <a:ext cx="8778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POSSIBLE SOLUTIONS — OVERVIEW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320040" y="914400"/>
            <a:ext cx="4114800" cy="1645920"/>
          </a:xfrm>
          <a:prstGeom prst="rect">
            <a:avLst/>
          </a:prstGeom>
          <a:solidFill>
            <a:srgbClr val="162440"/>
          </a:solidFill>
          <a:ln w="12700">
            <a:solidFill>
              <a:srgbClr val="243B5C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5" name="Shape 3"/>
          <p:cNvSpPr/>
          <p:nvPr/>
        </p:nvSpPr>
        <p:spPr>
          <a:xfrm>
            <a:off x="320040" y="914400"/>
            <a:ext cx="64008" cy="1645920"/>
          </a:xfrm>
          <a:prstGeom prst="rect">
            <a:avLst/>
          </a:prstGeom>
          <a:solidFill>
            <a:srgbClr val="0E8B8B"/>
          </a:solidFill>
          <a:ln w="12700">
            <a:solidFill>
              <a:srgbClr val="0E8B8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6" name="Text 4"/>
          <p:cNvSpPr/>
          <p:nvPr/>
        </p:nvSpPr>
        <p:spPr>
          <a:xfrm>
            <a:off x="502920" y="132588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dirty="0">
                <a:solidFill>
                  <a:srgbClr val="000000"/>
                </a:solidFill>
              </a:rPr>
              <a:t>✈️</a:t>
            </a:r>
            <a:endParaRPr lang="en-US" sz="3000" dirty="0"/>
          </a:p>
        </p:txBody>
      </p:sp>
      <p:sp>
        <p:nvSpPr>
          <p:cNvPr id="7" name="Text 5"/>
          <p:cNvSpPr/>
          <p:nvPr/>
        </p:nvSpPr>
        <p:spPr>
          <a:xfrm>
            <a:off x="1325880" y="1097280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 Packages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325880" y="1600200"/>
            <a:ext cx="2926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C8DC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Bundle flights, hotels, transfers &amp; excursions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663440" y="914400"/>
            <a:ext cx="4114800" cy="1645920"/>
          </a:xfrm>
          <a:prstGeom prst="rect">
            <a:avLst/>
          </a:prstGeom>
          <a:solidFill>
            <a:srgbClr val="162440"/>
          </a:solidFill>
          <a:ln w="12700">
            <a:solidFill>
              <a:srgbClr val="243B5C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10" name="Shape 8"/>
          <p:cNvSpPr/>
          <p:nvPr/>
        </p:nvSpPr>
        <p:spPr>
          <a:xfrm>
            <a:off x="4663440" y="914400"/>
            <a:ext cx="64008" cy="1645920"/>
          </a:xfrm>
          <a:prstGeom prst="rect">
            <a:avLst/>
          </a:prstGeom>
          <a:solidFill>
            <a:srgbClr val="F5B942"/>
          </a:solidFill>
          <a:ln w="12700">
            <a:solidFill>
              <a:srgbClr val="F5B94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1" name="Text 9"/>
          <p:cNvSpPr/>
          <p:nvPr/>
        </p:nvSpPr>
        <p:spPr>
          <a:xfrm>
            <a:off x="4846320" y="132588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dirty="0">
                <a:solidFill>
                  <a:srgbClr val="000000"/>
                </a:solidFill>
              </a:rPr>
              <a:t>🏛️</a:t>
            </a:r>
            <a:endParaRPr lang="en-US" sz="3000" dirty="0"/>
          </a:p>
        </p:txBody>
      </p:sp>
      <p:sp>
        <p:nvSpPr>
          <p:cNvPr id="12" name="Text 10"/>
          <p:cNvSpPr/>
          <p:nvPr/>
        </p:nvSpPr>
        <p:spPr>
          <a:xfrm>
            <a:off x="5669280" y="1097280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Local Experiences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5669280" y="1600200"/>
            <a:ext cx="2926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C8DC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Authentic Cretan experiences online platforms can't match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20040" y="2788920"/>
            <a:ext cx="4114800" cy="1645920"/>
          </a:xfrm>
          <a:prstGeom prst="rect">
            <a:avLst/>
          </a:prstGeom>
          <a:solidFill>
            <a:srgbClr val="162440"/>
          </a:solidFill>
          <a:ln w="12700">
            <a:solidFill>
              <a:srgbClr val="243B5C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15" name="Shape 13"/>
          <p:cNvSpPr/>
          <p:nvPr/>
        </p:nvSpPr>
        <p:spPr>
          <a:xfrm>
            <a:off x="320040" y="2788920"/>
            <a:ext cx="64008" cy="1645920"/>
          </a:xfrm>
          <a:prstGeom prst="rect">
            <a:avLst/>
          </a:prstGeom>
          <a:solidFill>
            <a:srgbClr val="E05A3A"/>
          </a:solidFill>
          <a:ln w="12700">
            <a:solidFill>
              <a:srgbClr val="E05A3A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6" name="Text 14"/>
          <p:cNvSpPr/>
          <p:nvPr/>
        </p:nvSpPr>
        <p:spPr>
          <a:xfrm>
            <a:off x="502920" y="32004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dirty="0">
                <a:solidFill>
                  <a:srgbClr val="000000"/>
                </a:solidFill>
              </a:rPr>
              <a:t>📱</a:t>
            </a:r>
            <a:endParaRPr lang="en-US" sz="3000" dirty="0"/>
          </a:p>
        </p:txBody>
      </p:sp>
      <p:sp>
        <p:nvSpPr>
          <p:cNvPr id="17" name="Text 15"/>
          <p:cNvSpPr/>
          <p:nvPr/>
        </p:nvSpPr>
        <p:spPr>
          <a:xfrm>
            <a:off x="1325880" y="2971800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Presence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325880" y="3474720"/>
            <a:ext cx="2926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C8DC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Online booking, Google reviews, social media &amp; WhatsApp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663440" y="2788920"/>
            <a:ext cx="4114800" cy="1645920"/>
          </a:xfrm>
          <a:prstGeom prst="rect">
            <a:avLst/>
          </a:prstGeom>
          <a:solidFill>
            <a:srgbClr val="162440"/>
          </a:solidFill>
          <a:ln w="12700">
            <a:solidFill>
              <a:srgbClr val="243B5C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20" name="Shape 18"/>
          <p:cNvSpPr/>
          <p:nvPr/>
        </p:nvSpPr>
        <p:spPr>
          <a:xfrm>
            <a:off x="4663440" y="2788920"/>
            <a:ext cx="64008" cy="1645920"/>
          </a:xfrm>
          <a:prstGeom prst="rect">
            <a:avLst/>
          </a:prstGeom>
          <a:solidFill>
            <a:srgbClr val="0E8B8B"/>
          </a:solidFill>
          <a:ln w="12700">
            <a:solidFill>
              <a:srgbClr val="0E8B8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1" name="Text 19"/>
          <p:cNvSpPr/>
          <p:nvPr/>
        </p:nvSpPr>
        <p:spPr>
          <a:xfrm>
            <a:off x="4846320" y="32004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dirty="0">
                <a:solidFill>
                  <a:srgbClr val="000000"/>
                </a:solidFill>
              </a:rPr>
              <a:t>🤝</a:t>
            </a:r>
            <a:endParaRPr lang="en-US" sz="3000" dirty="0"/>
          </a:p>
        </p:txBody>
      </p:sp>
      <p:sp>
        <p:nvSpPr>
          <p:cNvPr id="22" name="Text 20"/>
          <p:cNvSpPr/>
          <p:nvPr/>
        </p:nvSpPr>
        <p:spPr>
          <a:xfrm>
            <a:off x="5669280" y="2971800"/>
            <a:ext cx="2926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Personalised Service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5669280" y="3474720"/>
            <a:ext cx="2926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C8DC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 travel plans, multilingual support, local expertise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F1F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E8B8B"/>
          </a:solidFill>
          <a:ln w="12700">
            <a:solidFill>
              <a:srgbClr val="0E8B8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3" name="Text 1"/>
          <p:cNvSpPr/>
          <p:nvPr/>
        </p:nvSpPr>
        <p:spPr>
          <a:xfrm>
            <a:off x="164592" y="0"/>
            <a:ext cx="8778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REALISTIC SOLUTIONS — CRETE TRAVEL AGENCY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228600" y="804672"/>
            <a:ext cx="4114800" cy="4114800"/>
          </a:xfrm>
          <a:prstGeom prst="rect">
            <a:avLst/>
          </a:prstGeom>
          <a:solidFill>
            <a:srgbClr val="162440"/>
          </a:solidFill>
          <a:ln w="12700">
            <a:solidFill>
              <a:srgbClr val="243B5C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5" name="Shape 3"/>
          <p:cNvSpPr/>
          <p:nvPr/>
        </p:nvSpPr>
        <p:spPr>
          <a:xfrm>
            <a:off x="228600" y="804672"/>
            <a:ext cx="64008" cy="4114800"/>
          </a:xfrm>
          <a:prstGeom prst="rect">
            <a:avLst/>
          </a:prstGeom>
          <a:solidFill>
            <a:srgbClr val="0E8B8B"/>
          </a:solidFill>
          <a:ln w="12700">
            <a:solidFill>
              <a:srgbClr val="0E8B8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6" name="Text 4"/>
          <p:cNvSpPr/>
          <p:nvPr/>
        </p:nvSpPr>
        <p:spPr>
          <a:xfrm>
            <a:off x="411480" y="9144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000000"/>
                </a:solidFill>
              </a:rPr>
              <a:t>🌍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1097280" y="868680"/>
            <a:ext cx="3063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 Holiday Packages</a:t>
            </a:r>
            <a:endParaRPr lang="en-US" sz="1500" dirty="0">
              <a:solidFill>
                <a:srgbClr val="FFFF00"/>
              </a:solidFill>
            </a:endParaRPr>
          </a:p>
        </p:txBody>
      </p:sp>
      <p:sp>
        <p:nvSpPr>
          <p:cNvPr id="8" name="Shape 6"/>
          <p:cNvSpPr/>
          <p:nvPr/>
        </p:nvSpPr>
        <p:spPr>
          <a:xfrm>
            <a:off x="411480" y="1664208"/>
            <a:ext cx="128016" cy="128016"/>
          </a:xfrm>
          <a:prstGeom prst="ellipse">
            <a:avLst/>
          </a:prstGeom>
          <a:solidFill>
            <a:srgbClr val="0E8B8B"/>
          </a:solidFill>
          <a:ln w="12700">
            <a:solidFill>
              <a:srgbClr val="0E8B8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9" name="Text 7"/>
          <p:cNvSpPr/>
          <p:nvPr/>
        </p:nvSpPr>
        <p:spPr>
          <a:xfrm>
            <a:off x="640080" y="1600200"/>
            <a:ext cx="3474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8DC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Flight + hotel + airport transfer + excursions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411480" y="2258568"/>
            <a:ext cx="128016" cy="128016"/>
          </a:xfrm>
          <a:prstGeom prst="ellipse">
            <a:avLst/>
          </a:prstGeom>
          <a:solidFill>
            <a:srgbClr val="0E8B8B"/>
          </a:solidFill>
          <a:ln w="12700">
            <a:solidFill>
              <a:srgbClr val="0E8B8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1" name="Text 9"/>
          <p:cNvSpPr/>
          <p:nvPr/>
        </p:nvSpPr>
        <p:spPr>
          <a:xfrm>
            <a:off x="640080" y="2194560"/>
            <a:ext cx="3474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8DC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Organised weekly tour programmes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411480" y="2852928"/>
            <a:ext cx="128016" cy="128016"/>
          </a:xfrm>
          <a:prstGeom prst="ellipse">
            <a:avLst/>
          </a:prstGeom>
          <a:solidFill>
            <a:srgbClr val="0E8B8B"/>
          </a:solidFill>
          <a:ln w="12700">
            <a:solidFill>
              <a:srgbClr val="0E8B8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3" name="Text 11"/>
          <p:cNvSpPr/>
          <p:nvPr/>
        </p:nvSpPr>
        <p:spPr>
          <a:xfrm>
            <a:off x="640080" y="2788920"/>
            <a:ext cx="3474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8DC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All-inclusive holiday planning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320040" y="3611880"/>
            <a:ext cx="3931920" cy="1097280"/>
          </a:xfrm>
          <a:prstGeom prst="rect">
            <a:avLst/>
          </a:prstGeom>
          <a:solidFill>
            <a:srgbClr val="162440"/>
          </a:solidFill>
          <a:ln w="12700">
            <a:solidFill>
              <a:srgbClr val="243B5C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5" name="Shape 13"/>
          <p:cNvSpPr/>
          <p:nvPr/>
        </p:nvSpPr>
        <p:spPr>
          <a:xfrm>
            <a:off x="320040" y="3611880"/>
            <a:ext cx="64008" cy="1097280"/>
          </a:xfrm>
          <a:prstGeom prst="rect">
            <a:avLst/>
          </a:prstGeom>
          <a:solidFill>
            <a:srgbClr val="F5B942"/>
          </a:solidFill>
          <a:ln w="12700">
            <a:solidFill>
              <a:srgbClr val="F5B94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6" name="Text 14"/>
          <p:cNvSpPr/>
          <p:nvPr/>
        </p:nvSpPr>
        <p:spPr>
          <a:xfrm>
            <a:off x="502920" y="3657600"/>
            <a:ext cx="35661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8DC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👉  </a:t>
            </a:r>
            <a:r>
              <a:rPr lang="en-US" sz="1100" b="1" dirty="0">
                <a:solidFill>
                  <a:srgbClr val="C8DC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Advantage</a:t>
            </a:r>
            <a:r>
              <a:rPr lang="en-US" sz="1100" dirty="0">
                <a:solidFill>
                  <a:srgbClr val="C8DC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</a:t>
            </a:r>
            <a:r>
              <a:rPr lang="en-US" sz="1100" u="sng" dirty="0">
                <a:solidFill>
                  <a:srgbClr val="C8DC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Convenience</a:t>
            </a:r>
            <a:r>
              <a:rPr lang="en-US" sz="1100" dirty="0">
                <a:solidFill>
                  <a:srgbClr val="C8DC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tourists don't need to organise everything themselves.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4800600" y="804672"/>
            <a:ext cx="4114800" cy="4114800"/>
          </a:xfrm>
          <a:prstGeom prst="rect">
            <a:avLst/>
          </a:prstGeom>
          <a:solidFill>
            <a:srgbClr val="162440"/>
          </a:solidFill>
          <a:ln w="12700">
            <a:solidFill>
              <a:srgbClr val="243B5C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18" name="Shape 16"/>
          <p:cNvSpPr/>
          <p:nvPr/>
        </p:nvSpPr>
        <p:spPr>
          <a:xfrm>
            <a:off x="4800600" y="804672"/>
            <a:ext cx="64008" cy="4114800"/>
          </a:xfrm>
          <a:prstGeom prst="rect">
            <a:avLst/>
          </a:prstGeom>
          <a:solidFill>
            <a:srgbClr val="F5B942"/>
          </a:solidFill>
          <a:ln w="12700">
            <a:solidFill>
              <a:srgbClr val="F5B94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9" name="Text 17"/>
          <p:cNvSpPr/>
          <p:nvPr/>
        </p:nvSpPr>
        <p:spPr>
          <a:xfrm>
            <a:off x="4983480" y="9144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000000"/>
                </a:solidFill>
              </a:rPr>
              <a:t>🏝</a:t>
            </a:r>
            <a:endParaRPr lang="en-US" sz="2800" dirty="0"/>
          </a:p>
        </p:txBody>
      </p:sp>
      <p:sp>
        <p:nvSpPr>
          <p:cNvPr id="20" name="Text 18"/>
          <p:cNvSpPr/>
          <p:nvPr/>
        </p:nvSpPr>
        <p:spPr>
          <a:xfrm>
            <a:off x="5669280" y="868680"/>
            <a:ext cx="3063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5B9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Local Experience Packages</a:t>
            </a:r>
            <a:endParaRPr lang="en-US" sz="1500" dirty="0"/>
          </a:p>
        </p:txBody>
      </p:sp>
      <p:sp>
        <p:nvSpPr>
          <p:cNvPr id="21" name="Shape 19"/>
          <p:cNvSpPr/>
          <p:nvPr/>
        </p:nvSpPr>
        <p:spPr>
          <a:xfrm>
            <a:off x="4983480" y="1664208"/>
            <a:ext cx="128016" cy="128016"/>
          </a:xfrm>
          <a:prstGeom prst="ellipse">
            <a:avLst/>
          </a:prstGeom>
          <a:solidFill>
            <a:srgbClr val="F5B942"/>
          </a:solidFill>
          <a:ln w="12700">
            <a:solidFill>
              <a:srgbClr val="F5B94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2" name="Text 20"/>
          <p:cNvSpPr/>
          <p:nvPr/>
        </p:nvSpPr>
        <p:spPr>
          <a:xfrm>
            <a:off x="5212080" y="1600200"/>
            <a:ext cx="34747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C8DC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Samaria Gorge hiking trips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4983480" y="2167128"/>
            <a:ext cx="128016" cy="128016"/>
          </a:xfrm>
          <a:prstGeom prst="ellipse">
            <a:avLst/>
          </a:prstGeom>
          <a:solidFill>
            <a:srgbClr val="F5B942"/>
          </a:solidFill>
          <a:ln w="12700">
            <a:solidFill>
              <a:srgbClr val="F5B94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4" name="Text 22"/>
          <p:cNvSpPr/>
          <p:nvPr/>
        </p:nvSpPr>
        <p:spPr>
          <a:xfrm>
            <a:off x="5212080" y="2103120"/>
            <a:ext cx="34747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C8DC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Knossos &amp; archaeological tours</a:t>
            </a:r>
            <a:endParaRPr lang="en-US" sz="1200" dirty="0"/>
          </a:p>
        </p:txBody>
      </p:sp>
      <p:sp>
        <p:nvSpPr>
          <p:cNvPr id="25" name="Shape 23"/>
          <p:cNvSpPr/>
          <p:nvPr/>
        </p:nvSpPr>
        <p:spPr>
          <a:xfrm>
            <a:off x="4983480" y="2670048"/>
            <a:ext cx="128016" cy="128016"/>
          </a:xfrm>
          <a:prstGeom prst="ellipse">
            <a:avLst/>
          </a:prstGeom>
          <a:solidFill>
            <a:srgbClr val="F5B942"/>
          </a:solidFill>
          <a:ln w="12700">
            <a:solidFill>
              <a:srgbClr val="F5B94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6" name="Text 24"/>
          <p:cNvSpPr/>
          <p:nvPr/>
        </p:nvSpPr>
        <p:spPr>
          <a:xfrm>
            <a:off x="5212080" y="2606040"/>
            <a:ext cx="34747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C8DC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Boat trips and island excursions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4983480" y="3172968"/>
            <a:ext cx="128016" cy="128016"/>
          </a:xfrm>
          <a:prstGeom prst="ellipse">
            <a:avLst/>
          </a:prstGeom>
          <a:solidFill>
            <a:srgbClr val="F5B942"/>
          </a:solidFill>
          <a:ln w="12700">
            <a:solidFill>
              <a:srgbClr val="F5B94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8" name="Text 26"/>
          <p:cNvSpPr/>
          <p:nvPr/>
        </p:nvSpPr>
        <p:spPr>
          <a:xfrm>
            <a:off x="5212080" y="3108960"/>
            <a:ext cx="34747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C8DC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Cretan food and wine tours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4983480" y="3675888"/>
            <a:ext cx="128016" cy="128016"/>
          </a:xfrm>
          <a:prstGeom prst="ellipse">
            <a:avLst/>
          </a:prstGeom>
          <a:solidFill>
            <a:srgbClr val="F5B942"/>
          </a:solidFill>
          <a:ln w="12700">
            <a:solidFill>
              <a:srgbClr val="F5B94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30" name="Text 28"/>
          <p:cNvSpPr/>
          <p:nvPr/>
        </p:nvSpPr>
        <p:spPr>
          <a:xfrm>
            <a:off x="5212080" y="3611880"/>
            <a:ext cx="347472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C8DC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Traditional village visits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4892040" y="4224528"/>
            <a:ext cx="3931920" cy="594360"/>
          </a:xfrm>
          <a:prstGeom prst="rect">
            <a:avLst/>
          </a:prstGeom>
          <a:solidFill>
            <a:srgbClr val="162440"/>
          </a:solidFill>
          <a:ln w="12700">
            <a:solidFill>
              <a:srgbClr val="243B5C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32" name="Shape 30"/>
          <p:cNvSpPr/>
          <p:nvPr/>
        </p:nvSpPr>
        <p:spPr>
          <a:xfrm>
            <a:off x="4892040" y="4224528"/>
            <a:ext cx="64008" cy="594360"/>
          </a:xfrm>
          <a:prstGeom prst="rect">
            <a:avLst/>
          </a:prstGeom>
          <a:solidFill>
            <a:srgbClr val="F5B942"/>
          </a:solidFill>
          <a:ln w="12700">
            <a:solidFill>
              <a:srgbClr val="F5B94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33" name="Text 31"/>
          <p:cNvSpPr/>
          <p:nvPr/>
        </p:nvSpPr>
        <p:spPr>
          <a:xfrm>
            <a:off x="5074920" y="4270248"/>
            <a:ext cx="3566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C8DC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👉  </a:t>
            </a:r>
            <a:r>
              <a:rPr lang="en-US" sz="1100" b="1" dirty="0">
                <a:solidFill>
                  <a:srgbClr val="C8DC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Online platforms can't replicate full local experiences</a:t>
            </a:r>
            <a:r>
              <a:rPr lang="en-US" sz="1100" dirty="0">
                <a:solidFill>
                  <a:srgbClr val="C8DC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F1F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E05A3A"/>
          </a:solidFill>
          <a:ln w="12700">
            <a:solidFill>
              <a:srgbClr val="E05A3A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3" name="Text 1"/>
          <p:cNvSpPr/>
          <p:nvPr/>
        </p:nvSpPr>
        <p:spPr>
          <a:xfrm>
            <a:off x="164592" y="0"/>
            <a:ext cx="8778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REALISTIC SOLUTIONS — CRETE TRAVEL AGENCY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283464" y="859536"/>
            <a:ext cx="4114800" cy="4114800"/>
          </a:xfrm>
          <a:prstGeom prst="rect">
            <a:avLst/>
          </a:prstGeom>
          <a:solidFill>
            <a:srgbClr val="162440"/>
          </a:solidFill>
          <a:ln w="12700">
            <a:solidFill>
              <a:srgbClr val="243B5C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5" name="Shape 3"/>
          <p:cNvSpPr/>
          <p:nvPr/>
        </p:nvSpPr>
        <p:spPr>
          <a:xfrm>
            <a:off x="228600" y="804672"/>
            <a:ext cx="64008" cy="4114800"/>
          </a:xfrm>
          <a:prstGeom prst="rect">
            <a:avLst/>
          </a:prstGeom>
          <a:solidFill>
            <a:srgbClr val="E05A3A"/>
          </a:solidFill>
          <a:ln w="12700">
            <a:solidFill>
              <a:srgbClr val="E05A3A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6" name="Text 4"/>
          <p:cNvSpPr/>
          <p:nvPr/>
        </p:nvSpPr>
        <p:spPr>
          <a:xfrm>
            <a:off x="411480" y="9144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000000"/>
                </a:solidFill>
              </a:rPr>
              <a:t>🤝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1097280" y="868680"/>
            <a:ext cx="3063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Cooperate with Local Business</a:t>
            </a:r>
            <a:endParaRPr lang="en-US" sz="1500" dirty="0">
              <a:solidFill>
                <a:srgbClr val="FFFF00"/>
              </a:solidFill>
            </a:endParaRPr>
          </a:p>
        </p:txBody>
      </p:sp>
      <p:sp>
        <p:nvSpPr>
          <p:cNvPr id="8" name="Shape 6"/>
          <p:cNvSpPr/>
          <p:nvPr/>
        </p:nvSpPr>
        <p:spPr>
          <a:xfrm>
            <a:off x="411480" y="1664208"/>
            <a:ext cx="128016" cy="128016"/>
          </a:xfrm>
          <a:prstGeom prst="ellipse">
            <a:avLst/>
          </a:prstGeom>
          <a:solidFill>
            <a:srgbClr val="E05A3A"/>
          </a:solidFill>
          <a:ln w="12700">
            <a:solidFill>
              <a:srgbClr val="E05A3A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9" name="Text 7"/>
          <p:cNvSpPr/>
          <p:nvPr/>
        </p:nvSpPr>
        <p:spPr>
          <a:xfrm>
            <a:off x="640080" y="1600200"/>
            <a:ext cx="3474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8DC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Agreements with hotels &amp; Airbnb hosts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411480" y="2258568"/>
            <a:ext cx="128016" cy="128016"/>
          </a:xfrm>
          <a:prstGeom prst="ellipse">
            <a:avLst/>
          </a:prstGeom>
          <a:solidFill>
            <a:srgbClr val="E05A3A"/>
          </a:solidFill>
          <a:ln w="12700">
            <a:solidFill>
              <a:srgbClr val="E05A3A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1" name="Text 9"/>
          <p:cNvSpPr/>
          <p:nvPr/>
        </p:nvSpPr>
        <p:spPr>
          <a:xfrm>
            <a:off x="640080" y="2194560"/>
            <a:ext cx="3474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8DC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Partnerships with car rental companies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411480" y="2852928"/>
            <a:ext cx="128016" cy="128016"/>
          </a:xfrm>
          <a:prstGeom prst="ellipse">
            <a:avLst/>
          </a:prstGeom>
          <a:solidFill>
            <a:srgbClr val="E05A3A"/>
          </a:solidFill>
          <a:ln w="12700">
            <a:solidFill>
              <a:srgbClr val="E05A3A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3" name="Text 11"/>
          <p:cNvSpPr/>
          <p:nvPr/>
        </p:nvSpPr>
        <p:spPr>
          <a:xfrm>
            <a:off x="640080" y="2788920"/>
            <a:ext cx="3474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8DC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Cooperation with local tour guides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411480" y="3447288"/>
            <a:ext cx="128016" cy="128016"/>
          </a:xfrm>
          <a:prstGeom prst="ellipse">
            <a:avLst/>
          </a:prstGeom>
          <a:solidFill>
            <a:srgbClr val="E05A3A"/>
          </a:solidFill>
          <a:ln w="12700">
            <a:solidFill>
              <a:srgbClr val="E05A3A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5" name="Text 13"/>
          <p:cNvSpPr/>
          <p:nvPr/>
        </p:nvSpPr>
        <p:spPr>
          <a:xfrm>
            <a:off x="640080" y="3383280"/>
            <a:ext cx="3474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8DC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Deals with restaurants &amp; activity providers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292608" y="4160520"/>
            <a:ext cx="3931920" cy="594360"/>
          </a:xfrm>
          <a:prstGeom prst="rect">
            <a:avLst/>
          </a:prstGeom>
          <a:solidFill>
            <a:srgbClr val="162440"/>
          </a:solidFill>
          <a:ln w="12700">
            <a:solidFill>
              <a:srgbClr val="243B5C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7" name="Shape 15"/>
          <p:cNvSpPr/>
          <p:nvPr/>
        </p:nvSpPr>
        <p:spPr>
          <a:xfrm>
            <a:off x="320040" y="4160520"/>
            <a:ext cx="64008" cy="594360"/>
          </a:xfrm>
          <a:prstGeom prst="rect">
            <a:avLst/>
          </a:prstGeom>
          <a:solidFill>
            <a:srgbClr val="F5B942"/>
          </a:solidFill>
          <a:ln w="12700">
            <a:solidFill>
              <a:srgbClr val="F5B94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8" name="Text 16"/>
          <p:cNvSpPr/>
          <p:nvPr/>
        </p:nvSpPr>
        <p:spPr>
          <a:xfrm>
            <a:off x="502920" y="4206240"/>
            <a:ext cx="3566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FFC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👉  Very common and proven practice in Crete tourism</a:t>
            </a:r>
            <a:r>
              <a:rPr lang="en-US" sz="1100" dirty="0">
                <a:solidFill>
                  <a:srgbClr val="C8DC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800600" y="804672"/>
            <a:ext cx="4114800" cy="4114800"/>
          </a:xfrm>
          <a:prstGeom prst="rect">
            <a:avLst/>
          </a:prstGeom>
          <a:solidFill>
            <a:srgbClr val="162440"/>
          </a:solidFill>
          <a:ln w="12700">
            <a:solidFill>
              <a:srgbClr val="243B5C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20" name="Shape 18"/>
          <p:cNvSpPr/>
          <p:nvPr/>
        </p:nvSpPr>
        <p:spPr>
          <a:xfrm>
            <a:off x="4800600" y="804672"/>
            <a:ext cx="64008" cy="4114800"/>
          </a:xfrm>
          <a:prstGeom prst="rect">
            <a:avLst/>
          </a:prstGeom>
          <a:solidFill>
            <a:srgbClr val="0E8B8B"/>
          </a:solidFill>
          <a:ln w="12700">
            <a:solidFill>
              <a:srgbClr val="0E8B8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1" name="Text 19"/>
          <p:cNvSpPr/>
          <p:nvPr/>
        </p:nvSpPr>
        <p:spPr>
          <a:xfrm>
            <a:off x="4983480" y="914400"/>
            <a:ext cx="640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000000"/>
                </a:solidFill>
              </a:rPr>
              <a:t>👥</a:t>
            </a:r>
            <a:endParaRPr lang="en-US" sz="2800" dirty="0"/>
          </a:p>
        </p:txBody>
      </p:sp>
      <p:sp>
        <p:nvSpPr>
          <p:cNvPr id="22" name="Text 20"/>
          <p:cNvSpPr/>
          <p:nvPr/>
        </p:nvSpPr>
        <p:spPr>
          <a:xfrm>
            <a:off x="5669280" y="868680"/>
            <a:ext cx="30632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Personalised Service</a:t>
            </a:r>
            <a:endParaRPr lang="en-US" sz="1500" dirty="0">
              <a:solidFill>
                <a:schemeClr val="accent6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23" name="Shape 21"/>
          <p:cNvSpPr/>
          <p:nvPr/>
        </p:nvSpPr>
        <p:spPr>
          <a:xfrm>
            <a:off x="4983480" y="1664208"/>
            <a:ext cx="128016" cy="128016"/>
          </a:xfrm>
          <a:prstGeom prst="ellipse">
            <a:avLst/>
          </a:prstGeom>
          <a:solidFill>
            <a:srgbClr val="0E8B8B"/>
          </a:solidFill>
          <a:ln w="12700">
            <a:solidFill>
              <a:srgbClr val="0E8B8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4" name="Text 22"/>
          <p:cNvSpPr/>
          <p:nvPr/>
        </p:nvSpPr>
        <p:spPr>
          <a:xfrm>
            <a:off x="5212080" y="1600200"/>
            <a:ext cx="3474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8DC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Custom travel plans</a:t>
            </a:r>
            <a:endParaRPr lang="en-US" sz="1400" dirty="0"/>
          </a:p>
        </p:txBody>
      </p:sp>
      <p:sp>
        <p:nvSpPr>
          <p:cNvPr id="25" name="Shape 23"/>
          <p:cNvSpPr/>
          <p:nvPr/>
        </p:nvSpPr>
        <p:spPr>
          <a:xfrm>
            <a:off x="4983480" y="2258568"/>
            <a:ext cx="128016" cy="128016"/>
          </a:xfrm>
          <a:prstGeom prst="ellipse">
            <a:avLst/>
          </a:prstGeom>
          <a:solidFill>
            <a:srgbClr val="0E8B8B"/>
          </a:solidFill>
          <a:ln w="12700">
            <a:solidFill>
              <a:srgbClr val="0E8B8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6" name="Text 24"/>
          <p:cNvSpPr/>
          <p:nvPr/>
        </p:nvSpPr>
        <p:spPr>
          <a:xfrm>
            <a:off x="5212080" y="2194560"/>
            <a:ext cx="3474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8DC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Multilingual customer support</a:t>
            </a:r>
            <a:endParaRPr lang="en-US" sz="1400" dirty="0"/>
          </a:p>
        </p:txBody>
      </p:sp>
      <p:sp>
        <p:nvSpPr>
          <p:cNvPr id="27" name="Shape 25"/>
          <p:cNvSpPr/>
          <p:nvPr/>
        </p:nvSpPr>
        <p:spPr>
          <a:xfrm>
            <a:off x="4983480" y="2852928"/>
            <a:ext cx="128016" cy="128016"/>
          </a:xfrm>
          <a:prstGeom prst="ellipse">
            <a:avLst/>
          </a:prstGeom>
          <a:solidFill>
            <a:srgbClr val="0E8B8B"/>
          </a:solidFill>
          <a:ln w="12700">
            <a:solidFill>
              <a:srgbClr val="0E8B8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8" name="Text 26"/>
          <p:cNvSpPr/>
          <p:nvPr/>
        </p:nvSpPr>
        <p:spPr>
          <a:xfrm>
            <a:off x="5212080" y="2788920"/>
            <a:ext cx="3474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8DC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Face-to-face assistance</a:t>
            </a:r>
            <a:endParaRPr lang="en-US" sz="1400" dirty="0"/>
          </a:p>
        </p:txBody>
      </p:sp>
      <p:sp>
        <p:nvSpPr>
          <p:cNvPr id="29" name="Shape 27"/>
          <p:cNvSpPr/>
          <p:nvPr/>
        </p:nvSpPr>
        <p:spPr>
          <a:xfrm>
            <a:off x="4983480" y="3447288"/>
            <a:ext cx="128016" cy="128016"/>
          </a:xfrm>
          <a:prstGeom prst="ellipse">
            <a:avLst/>
          </a:prstGeom>
          <a:solidFill>
            <a:srgbClr val="0E8B8B"/>
          </a:solidFill>
          <a:ln w="12700">
            <a:solidFill>
              <a:srgbClr val="0E8B8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30" name="Text 28"/>
          <p:cNvSpPr/>
          <p:nvPr/>
        </p:nvSpPr>
        <p:spPr>
          <a:xfrm>
            <a:off x="5212080" y="3383280"/>
            <a:ext cx="3474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8DC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Local advice and emergency support</a:t>
            </a:r>
            <a:endParaRPr lang="en-US" sz="1400" dirty="0"/>
          </a:p>
        </p:txBody>
      </p:sp>
      <p:sp>
        <p:nvSpPr>
          <p:cNvPr id="31" name="Shape 29"/>
          <p:cNvSpPr/>
          <p:nvPr/>
        </p:nvSpPr>
        <p:spPr>
          <a:xfrm>
            <a:off x="4892040" y="4160520"/>
            <a:ext cx="3931920" cy="594360"/>
          </a:xfrm>
          <a:prstGeom prst="rect">
            <a:avLst/>
          </a:prstGeom>
          <a:solidFill>
            <a:srgbClr val="162440"/>
          </a:solidFill>
          <a:ln w="12700">
            <a:solidFill>
              <a:srgbClr val="243B5C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32" name="Shape 30"/>
          <p:cNvSpPr/>
          <p:nvPr/>
        </p:nvSpPr>
        <p:spPr>
          <a:xfrm>
            <a:off x="4892040" y="4160520"/>
            <a:ext cx="64008" cy="594360"/>
          </a:xfrm>
          <a:prstGeom prst="rect">
            <a:avLst/>
          </a:prstGeom>
          <a:solidFill>
            <a:srgbClr val="0E8B8B"/>
          </a:solidFill>
          <a:ln w="12700">
            <a:solidFill>
              <a:srgbClr val="0E8B8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33" name="Text 31"/>
          <p:cNvSpPr/>
          <p:nvPr/>
        </p:nvSpPr>
        <p:spPr>
          <a:xfrm>
            <a:off x="5074920" y="4206240"/>
            <a:ext cx="3566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FFC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👉 </a:t>
            </a:r>
            <a:r>
              <a:rPr lang="en-US" sz="1100" dirty="0">
                <a:solidFill>
                  <a:schemeClr val="accent6">
                    <a:lumMod val="40000"/>
                    <a:lumOff val="6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>
                <a:solidFill>
                  <a:schemeClr val="accent6">
                    <a:lumMod val="40000"/>
                    <a:lumOff val="6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Traditional agencies compete through personal service</a:t>
            </a:r>
            <a:r>
              <a:rPr lang="en-US" sz="1100" dirty="0">
                <a:solidFill>
                  <a:srgbClr val="FFC0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100" dirty="0">
              <a:solidFill>
                <a:srgbClr val="FFC00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F1F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E8B8B"/>
          </a:solidFill>
          <a:ln w="12700">
            <a:solidFill>
              <a:srgbClr val="0E8B8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3" name="Text 1"/>
          <p:cNvSpPr/>
          <p:nvPr/>
        </p:nvSpPr>
        <p:spPr>
          <a:xfrm>
            <a:off x="164592" y="0"/>
            <a:ext cx="8778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00" b="1" kern="0" spc="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REALISTIC SOLUTIONS — CRETE TRAVEL AGENCY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164592" y="804672"/>
            <a:ext cx="2834640" cy="4114800"/>
          </a:xfrm>
          <a:prstGeom prst="rect">
            <a:avLst/>
          </a:prstGeom>
          <a:solidFill>
            <a:srgbClr val="162440"/>
          </a:solidFill>
          <a:ln w="12700">
            <a:solidFill>
              <a:srgbClr val="243B5C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5" name="Shape 3"/>
          <p:cNvSpPr/>
          <p:nvPr/>
        </p:nvSpPr>
        <p:spPr>
          <a:xfrm>
            <a:off x="164592" y="804672"/>
            <a:ext cx="64008" cy="4114800"/>
          </a:xfrm>
          <a:prstGeom prst="rect">
            <a:avLst/>
          </a:prstGeom>
          <a:solidFill>
            <a:srgbClr val="0E8B8B"/>
          </a:solidFill>
          <a:ln w="12700">
            <a:solidFill>
              <a:srgbClr val="0E8B8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6" name="Text 4"/>
          <p:cNvSpPr/>
          <p:nvPr/>
        </p:nvSpPr>
        <p:spPr>
          <a:xfrm>
            <a:off x="329184" y="896112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</a:rPr>
              <a:t>📱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329184" y="1508760"/>
            <a:ext cx="2560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Improve Digital Presence</a:t>
            </a:r>
            <a:endParaRPr lang="en-US" sz="1600" dirty="0">
              <a:solidFill>
                <a:srgbClr val="FFFF00"/>
              </a:solidFill>
            </a:endParaRPr>
          </a:p>
        </p:txBody>
      </p:sp>
      <p:sp>
        <p:nvSpPr>
          <p:cNvPr id="8" name="Shape 6"/>
          <p:cNvSpPr/>
          <p:nvPr/>
        </p:nvSpPr>
        <p:spPr>
          <a:xfrm>
            <a:off x="365760" y="2267712"/>
            <a:ext cx="109728" cy="109728"/>
          </a:xfrm>
          <a:prstGeom prst="ellipse">
            <a:avLst/>
          </a:prstGeom>
          <a:solidFill>
            <a:srgbClr val="0E8B8B"/>
          </a:solidFill>
          <a:ln w="12700">
            <a:solidFill>
              <a:srgbClr val="0E8B8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9" name="Text 7"/>
          <p:cNvSpPr/>
          <p:nvPr/>
        </p:nvSpPr>
        <p:spPr>
          <a:xfrm>
            <a:off x="576072" y="2212848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8DC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Simple online booking system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365760" y="2743200"/>
            <a:ext cx="109728" cy="109728"/>
          </a:xfrm>
          <a:prstGeom prst="ellipse">
            <a:avLst/>
          </a:prstGeom>
          <a:solidFill>
            <a:srgbClr val="0E8B8B"/>
          </a:solidFill>
          <a:ln w="12700">
            <a:solidFill>
              <a:srgbClr val="0E8B8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1" name="Text 9"/>
          <p:cNvSpPr/>
          <p:nvPr/>
        </p:nvSpPr>
        <p:spPr>
          <a:xfrm>
            <a:off x="576072" y="2688336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8DC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Strong Google reviews management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365760" y="3218688"/>
            <a:ext cx="109728" cy="109728"/>
          </a:xfrm>
          <a:prstGeom prst="ellipse">
            <a:avLst/>
          </a:prstGeom>
          <a:solidFill>
            <a:srgbClr val="0E8B8B"/>
          </a:solidFill>
          <a:ln w="12700">
            <a:solidFill>
              <a:srgbClr val="0E8B8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3" name="Text 11"/>
          <p:cNvSpPr/>
          <p:nvPr/>
        </p:nvSpPr>
        <p:spPr>
          <a:xfrm>
            <a:off x="576072" y="3163824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8DC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Active social media promotion</a:t>
            </a:r>
            <a:endParaRPr lang="en-US" sz="1400" dirty="0"/>
          </a:p>
        </p:txBody>
      </p:sp>
      <p:sp>
        <p:nvSpPr>
          <p:cNvPr id="14" name="Shape 12"/>
          <p:cNvSpPr/>
          <p:nvPr/>
        </p:nvSpPr>
        <p:spPr>
          <a:xfrm>
            <a:off x="365760" y="3694176"/>
            <a:ext cx="109728" cy="109728"/>
          </a:xfrm>
          <a:prstGeom prst="ellipse">
            <a:avLst/>
          </a:prstGeom>
          <a:solidFill>
            <a:srgbClr val="0E8B8B"/>
          </a:solidFill>
          <a:ln w="12700">
            <a:solidFill>
              <a:srgbClr val="0E8B8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5" name="Text 13"/>
          <p:cNvSpPr/>
          <p:nvPr/>
        </p:nvSpPr>
        <p:spPr>
          <a:xfrm>
            <a:off x="576072" y="3639312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8DC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WhatsApp / email communication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329184" y="4187952"/>
            <a:ext cx="2468880" cy="36576"/>
          </a:xfrm>
          <a:prstGeom prst="rect">
            <a:avLst/>
          </a:prstGeom>
          <a:solidFill>
            <a:srgbClr val="0E8B8B"/>
          </a:solidFill>
          <a:ln w="12700">
            <a:solidFill>
              <a:srgbClr val="0E8B8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7" name="Text 15"/>
          <p:cNvSpPr/>
          <p:nvPr/>
        </p:nvSpPr>
        <p:spPr>
          <a:xfrm>
            <a:off x="329184" y="4270248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7A9B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👉  </a:t>
            </a:r>
            <a:r>
              <a:rPr lang="en-US" sz="1000" i="1" dirty="0">
                <a:solidFill>
                  <a:srgbClr val="FFF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Helps compete directly with online platforms.</a:t>
            </a:r>
            <a:endParaRPr lang="en-US" sz="1000" dirty="0">
              <a:solidFill>
                <a:srgbClr val="FFFF00"/>
              </a:solidFill>
            </a:endParaRPr>
          </a:p>
        </p:txBody>
      </p:sp>
      <p:sp>
        <p:nvSpPr>
          <p:cNvPr id="18" name="Shape 16"/>
          <p:cNvSpPr/>
          <p:nvPr/>
        </p:nvSpPr>
        <p:spPr>
          <a:xfrm>
            <a:off x="3090672" y="896112"/>
            <a:ext cx="2834640" cy="4114800"/>
          </a:xfrm>
          <a:prstGeom prst="rect">
            <a:avLst/>
          </a:prstGeom>
          <a:solidFill>
            <a:srgbClr val="162440"/>
          </a:solidFill>
          <a:ln w="12700">
            <a:solidFill>
              <a:srgbClr val="243B5C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19" name="Shape 17"/>
          <p:cNvSpPr/>
          <p:nvPr/>
        </p:nvSpPr>
        <p:spPr>
          <a:xfrm>
            <a:off x="3136392" y="804672"/>
            <a:ext cx="64008" cy="4114800"/>
          </a:xfrm>
          <a:prstGeom prst="rect">
            <a:avLst/>
          </a:prstGeom>
          <a:solidFill>
            <a:srgbClr val="F5B942"/>
          </a:solidFill>
          <a:ln w="12700">
            <a:solidFill>
              <a:srgbClr val="F5B94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0" name="Text 18"/>
          <p:cNvSpPr/>
          <p:nvPr/>
        </p:nvSpPr>
        <p:spPr>
          <a:xfrm>
            <a:off x="3300984" y="896112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</a:rPr>
              <a:t>🧳</a:t>
            </a:r>
            <a:endParaRPr lang="en-US" sz="2400" dirty="0"/>
          </a:p>
        </p:txBody>
      </p:sp>
      <p:sp>
        <p:nvSpPr>
          <p:cNvPr id="21" name="Text 19"/>
          <p:cNvSpPr/>
          <p:nvPr/>
        </p:nvSpPr>
        <p:spPr>
          <a:xfrm>
            <a:off x="3300984" y="1508760"/>
            <a:ext cx="2560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5B9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Specialise in Niche Tourism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3337560" y="2267712"/>
            <a:ext cx="109728" cy="109728"/>
          </a:xfrm>
          <a:prstGeom prst="ellipse">
            <a:avLst/>
          </a:prstGeom>
          <a:solidFill>
            <a:srgbClr val="F5B942"/>
          </a:solidFill>
          <a:ln w="12700">
            <a:solidFill>
              <a:srgbClr val="F5B94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3" name="Text 21"/>
          <p:cNvSpPr/>
          <p:nvPr/>
        </p:nvSpPr>
        <p:spPr>
          <a:xfrm>
            <a:off x="3547872" y="2212848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8DC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Hiking &amp; nature tourism</a:t>
            </a:r>
            <a:endParaRPr lang="en-US" sz="1400" dirty="0"/>
          </a:p>
        </p:txBody>
      </p:sp>
      <p:sp>
        <p:nvSpPr>
          <p:cNvPr id="24" name="Shape 22"/>
          <p:cNvSpPr/>
          <p:nvPr/>
        </p:nvSpPr>
        <p:spPr>
          <a:xfrm>
            <a:off x="3337560" y="2743200"/>
            <a:ext cx="109728" cy="109728"/>
          </a:xfrm>
          <a:prstGeom prst="ellipse">
            <a:avLst/>
          </a:prstGeom>
          <a:solidFill>
            <a:srgbClr val="F5B942"/>
          </a:solidFill>
          <a:ln w="12700">
            <a:solidFill>
              <a:srgbClr val="F5B94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5" name="Text 23"/>
          <p:cNvSpPr/>
          <p:nvPr/>
        </p:nvSpPr>
        <p:spPr>
          <a:xfrm>
            <a:off x="3547872" y="2688336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8DC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Gastronomy tourism</a:t>
            </a:r>
            <a:endParaRPr lang="en-US" sz="1400" dirty="0"/>
          </a:p>
        </p:txBody>
      </p:sp>
      <p:sp>
        <p:nvSpPr>
          <p:cNvPr id="26" name="Shape 24"/>
          <p:cNvSpPr/>
          <p:nvPr/>
        </p:nvSpPr>
        <p:spPr>
          <a:xfrm>
            <a:off x="3337560" y="3218688"/>
            <a:ext cx="109728" cy="109728"/>
          </a:xfrm>
          <a:prstGeom prst="ellipse">
            <a:avLst/>
          </a:prstGeom>
          <a:solidFill>
            <a:srgbClr val="F5B942"/>
          </a:solidFill>
          <a:ln w="12700">
            <a:solidFill>
              <a:srgbClr val="F5B94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7" name="Text 25"/>
          <p:cNvSpPr/>
          <p:nvPr/>
        </p:nvSpPr>
        <p:spPr>
          <a:xfrm>
            <a:off x="3547872" y="3163824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8DC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Cultural &amp; religious tourism</a:t>
            </a:r>
            <a:endParaRPr lang="en-US" sz="1400" dirty="0"/>
          </a:p>
        </p:txBody>
      </p:sp>
      <p:sp>
        <p:nvSpPr>
          <p:cNvPr id="28" name="Shape 26"/>
          <p:cNvSpPr/>
          <p:nvPr/>
        </p:nvSpPr>
        <p:spPr>
          <a:xfrm>
            <a:off x="3337560" y="3694176"/>
            <a:ext cx="109728" cy="109728"/>
          </a:xfrm>
          <a:prstGeom prst="ellipse">
            <a:avLst/>
          </a:prstGeom>
          <a:solidFill>
            <a:srgbClr val="F5B942"/>
          </a:solidFill>
          <a:ln w="12700">
            <a:solidFill>
              <a:srgbClr val="F5B94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9" name="Text 27"/>
          <p:cNvSpPr/>
          <p:nvPr/>
        </p:nvSpPr>
        <p:spPr>
          <a:xfrm>
            <a:off x="3547872" y="3639312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8DC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Eco-tourism</a:t>
            </a:r>
            <a:endParaRPr lang="en-US" sz="1400" dirty="0"/>
          </a:p>
        </p:txBody>
      </p:sp>
      <p:sp>
        <p:nvSpPr>
          <p:cNvPr id="30" name="Shape 28"/>
          <p:cNvSpPr/>
          <p:nvPr/>
        </p:nvSpPr>
        <p:spPr>
          <a:xfrm>
            <a:off x="3300984" y="4187952"/>
            <a:ext cx="2468880" cy="36576"/>
          </a:xfrm>
          <a:prstGeom prst="rect">
            <a:avLst/>
          </a:prstGeom>
          <a:solidFill>
            <a:srgbClr val="F5B942"/>
          </a:solidFill>
          <a:ln w="12700">
            <a:solidFill>
              <a:srgbClr val="F5B94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31" name="Text 29"/>
          <p:cNvSpPr/>
          <p:nvPr/>
        </p:nvSpPr>
        <p:spPr>
          <a:xfrm>
            <a:off x="3300984" y="4270248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7A9B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👉  </a:t>
            </a:r>
            <a:r>
              <a:rPr lang="en-US" sz="1000" i="1" dirty="0">
                <a:solidFill>
                  <a:srgbClr val="FFF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Differentiation — stand out, don't compete on price alone.</a:t>
            </a:r>
            <a:endParaRPr lang="en-US" sz="1000" dirty="0">
              <a:solidFill>
                <a:srgbClr val="FFFF00"/>
              </a:solidFill>
            </a:endParaRPr>
          </a:p>
        </p:txBody>
      </p:sp>
      <p:sp>
        <p:nvSpPr>
          <p:cNvPr id="32" name="Shape 30"/>
          <p:cNvSpPr/>
          <p:nvPr/>
        </p:nvSpPr>
        <p:spPr>
          <a:xfrm>
            <a:off x="6108192" y="804672"/>
            <a:ext cx="2834640" cy="4114800"/>
          </a:xfrm>
          <a:prstGeom prst="rect">
            <a:avLst/>
          </a:prstGeom>
          <a:solidFill>
            <a:srgbClr val="162440"/>
          </a:solidFill>
          <a:ln w="12700">
            <a:solidFill>
              <a:srgbClr val="243B5C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33" name="Shape 31"/>
          <p:cNvSpPr/>
          <p:nvPr/>
        </p:nvSpPr>
        <p:spPr>
          <a:xfrm>
            <a:off x="6108192" y="804672"/>
            <a:ext cx="64008" cy="4114800"/>
          </a:xfrm>
          <a:prstGeom prst="rect">
            <a:avLst/>
          </a:prstGeom>
          <a:solidFill>
            <a:srgbClr val="E05A3A"/>
          </a:solidFill>
          <a:ln w="12700">
            <a:solidFill>
              <a:srgbClr val="E05A3A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34" name="Text 32"/>
          <p:cNvSpPr/>
          <p:nvPr/>
        </p:nvSpPr>
        <p:spPr>
          <a:xfrm>
            <a:off x="6272784" y="896112"/>
            <a:ext cx="5943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dirty="0">
                <a:solidFill>
                  <a:srgbClr val="000000"/>
                </a:solidFill>
              </a:rPr>
              <a:t>💸</a:t>
            </a:r>
            <a:endParaRPr lang="en-US" sz="2400" dirty="0"/>
          </a:p>
        </p:txBody>
      </p:sp>
      <p:sp>
        <p:nvSpPr>
          <p:cNvPr id="35" name="Text 33"/>
          <p:cNvSpPr/>
          <p:nvPr/>
        </p:nvSpPr>
        <p:spPr>
          <a:xfrm>
            <a:off x="6272784" y="1508760"/>
            <a:ext cx="25603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92D0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Competitive Pricing</a:t>
            </a:r>
            <a:endParaRPr lang="en-US" sz="1600" dirty="0">
              <a:solidFill>
                <a:srgbClr val="92D050"/>
              </a:solidFill>
            </a:endParaRPr>
          </a:p>
        </p:txBody>
      </p:sp>
      <p:sp>
        <p:nvSpPr>
          <p:cNvPr id="36" name="Shape 34"/>
          <p:cNvSpPr/>
          <p:nvPr/>
        </p:nvSpPr>
        <p:spPr>
          <a:xfrm>
            <a:off x="6309360" y="2267712"/>
            <a:ext cx="109728" cy="109728"/>
          </a:xfrm>
          <a:prstGeom prst="ellipse">
            <a:avLst/>
          </a:prstGeom>
          <a:solidFill>
            <a:srgbClr val="E05A3A"/>
          </a:solidFill>
          <a:ln w="12700">
            <a:solidFill>
              <a:srgbClr val="E05A3A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37" name="Text 35"/>
          <p:cNvSpPr/>
          <p:nvPr/>
        </p:nvSpPr>
        <p:spPr>
          <a:xfrm>
            <a:off x="6519672" y="2212848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8DC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Group discounts</a:t>
            </a:r>
            <a:endParaRPr lang="en-US" sz="1400" dirty="0"/>
          </a:p>
        </p:txBody>
      </p:sp>
      <p:sp>
        <p:nvSpPr>
          <p:cNvPr id="38" name="Shape 36"/>
          <p:cNvSpPr/>
          <p:nvPr/>
        </p:nvSpPr>
        <p:spPr>
          <a:xfrm>
            <a:off x="6309360" y="2743200"/>
            <a:ext cx="109728" cy="109728"/>
          </a:xfrm>
          <a:prstGeom prst="ellipse">
            <a:avLst/>
          </a:prstGeom>
          <a:solidFill>
            <a:srgbClr val="E05A3A"/>
          </a:solidFill>
          <a:ln w="12700">
            <a:solidFill>
              <a:srgbClr val="E05A3A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39" name="Text 37"/>
          <p:cNvSpPr/>
          <p:nvPr/>
        </p:nvSpPr>
        <p:spPr>
          <a:xfrm>
            <a:off x="6519672" y="2688336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8DC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Family packages</a:t>
            </a:r>
            <a:endParaRPr lang="en-US" sz="1400" dirty="0"/>
          </a:p>
        </p:txBody>
      </p:sp>
      <p:sp>
        <p:nvSpPr>
          <p:cNvPr id="40" name="Shape 38"/>
          <p:cNvSpPr/>
          <p:nvPr/>
        </p:nvSpPr>
        <p:spPr>
          <a:xfrm>
            <a:off x="6309360" y="3218688"/>
            <a:ext cx="109728" cy="109728"/>
          </a:xfrm>
          <a:prstGeom prst="ellipse">
            <a:avLst/>
          </a:prstGeom>
          <a:solidFill>
            <a:srgbClr val="E05A3A"/>
          </a:solidFill>
          <a:ln w="12700">
            <a:solidFill>
              <a:srgbClr val="E05A3A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41" name="Text 39"/>
          <p:cNvSpPr/>
          <p:nvPr/>
        </p:nvSpPr>
        <p:spPr>
          <a:xfrm>
            <a:off x="6519672" y="3163824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8DC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Last-minute deals</a:t>
            </a:r>
            <a:endParaRPr lang="en-US" sz="1400" dirty="0"/>
          </a:p>
        </p:txBody>
      </p:sp>
      <p:sp>
        <p:nvSpPr>
          <p:cNvPr id="42" name="Shape 40"/>
          <p:cNvSpPr/>
          <p:nvPr/>
        </p:nvSpPr>
        <p:spPr>
          <a:xfrm>
            <a:off x="6309360" y="3694176"/>
            <a:ext cx="109728" cy="109728"/>
          </a:xfrm>
          <a:prstGeom prst="ellipse">
            <a:avLst/>
          </a:prstGeom>
          <a:solidFill>
            <a:srgbClr val="E05A3A"/>
          </a:solidFill>
          <a:ln w="12700">
            <a:solidFill>
              <a:srgbClr val="E05A3A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43" name="Text 41"/>
          <p:cNvSpPr/>
          <p:nvPr/>
        </p:nvSpPr>
        <p:spPr>
          <a:xfrm>
            <a:off x="6519672" y="3639312"/>
            <a:ext cx="23774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C8DC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Off-season offers</a:t>
            </a:r>
            <a:endParaRPr lang="en-US" sz="1400" dirty="0"/>
          </a:p>
        </p:txBody>
      </p:sp>
      <p:sp>
        <p:nvSpPr>
          <p:cNvPr id="44" name="Shape 42"/>
          <p:cNvSpPr/>
          <p:nvPr/>
        </p:nvSpPr>
        <p:spPr>
          <a:xfrm>
            <a:off x="6272784" y="4187952"/>
            <a:ext cx="2468880" cy="36576"/>
          </a:xfrm>
          <a:prstGeom prst="rect">
            <a:avLst/>
          </a:prstGeom>
          <a:solidFill>
            <a:srgbClr val="E05A3A"/>
          </a:solidFill>
          <a:ln w="12700">
            <a:solidFill>
              <a:srgbClr val="E05A3A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45" name="Text 43"/>
          <p:cNvSpPr/>
          <p:nvPr/>
        </p:nvSpPr>
        <p:spPr>
          <a:xfrm>
            <a:off x="6272784" y="4270248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7A9B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👉  </a:t>
            </a:r>
            <a:r>
              <a:rPr lang="en-US" sz="1000" i="1" dirty="0">
                <a:solidFill>
                  <a:srgbClr val="FFF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Responds to inflation and growing price sensitivity.</a:t>
            </a:r>
            <a:endParaRPr lang="en-US" sz="10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F1F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F5B942"/>
          </a:solidFill>
          <a:ln w="12700">
            <a:solidFill>
              <a:srgbClr val="F5B94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3" name="Text 1"/>
          <p:cNvSpPr/>
          <p:nvPr/>
        </p:nvSpPr>
        <p:spPr>
          <a:xfrm>
            <a:off x="164592" y="0"/>
            <a:ext cx="8778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5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PRESENTATION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320040" y="804672"/>
            <a:ext cx="8503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C8DC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group presents their decision to the class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320040" y="1508760"/>
            <a:ext cx="4023360" cy="3291840"/>
          </a:xfrm>
          <a:prstGeom prst="rect">
            <a:avLst/>
          </a:prstGeom>
          <a:solidFill>
            <a:srgbClr val="162440"/>
          </a:solidFill>
          <a:ln w="12700">
            <a:solidFill>
              <a:srgbClr val="243B5C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6" name="Shape 4"/>
          <p:cNvSpPr/>
          <p:nvPr/>
        </p:nvSpPr>
        <p:spPr>
          <a:xfrm>
            <a:off x="320040" y="1508760"/>
            <a:ext cx="64008" cy="3291840"/>
          </a:xfrm>
          <a:prstGeom prst="rect">
            <a:avLst/>
          </a:prstGeom>
          <a:solidFill>
            <a:srgbClr val="0E8B8B"/>
          </a:solidFill>
          <a:ln w="12700">
            <a:solidFill>
              <a:srgbClr val="0E8B8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7" name="Text 5"/>
          <p:cNvSpPr/>
          <p:nvPr/>
        </p:nvSpPr>
        <p:spPr>
          <a:xfrm>
            <a:off x="502920" y="1645920"/>
            <a:ext cx="3566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E8B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📋  </a:t>
            </a:r>
            <a:r>
              <a:rPr lang="en-US" sz="1300" b="1" dirty="0">
                <a:solidFill>
                  <a:srgbClr val="FFF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TO INCLUDE</a:t>
            </a:r>
            <a:endParaRPr lang="en-US" sz="1300" dirty="0">
              <a:solidFill>
                <a:srgbClr val="FFFF00"/>
              </a:solidFill>
            </a:endParaRPr>
          </a:p>
        </p:txBody>
      </p:sp>
      <p:sp>
        <p:nvSpPr>
          <p:cNvPr id="8" name="Shape 6"/>
          <p:cNvSpPr/>
          <p:nvPr/>
        </p:nvSpPr>
        <p:spPr>
          <a:xfrm>
            <a:off x="502920" y="2148840"/>
            <a:ext cx="3566160" cy="27432"/>
          </a:xfrm>
          <a:prstGeom prst="rect">
            <a:avLst/>
          </a:prstGeom>
          <a:solidFill>
            <a:srgbClr val="243B5C"/>
          </a:solidFill>
          <a:ln w="12700">
            <a:solidFill>
              <a:srgbClr val="243B5C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9" name="Shape 7"/>
          <p:cNvSpPr/>
          <p:nvPr/>
        </p:nvSpPr>
        <p:spPr>
          <a:xfrm>
            <a:off x="502920" y="2331720"/>
            <a:ext cx="411480" cy="411480"/>
          </a:xfrm>
          <a:prstGeom prst="ellipse">
            <a:avLst/>
          </a:prstGeom>
          <a:solidFill>
            <a:srgbClr val="0E8B8B"/>
          </a:solidFill>
          <a:ln w="12700">
            <a:solidFill>
              <a:srgbClr val="0E8B8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0" name="Text 8"/>
          <p:cNvSpPr/>
          <p:nvPr/>
        </p:nvSpPr>
        <p:spPr>
          <a:xfrm>
            <a:off x="502920" y="23317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1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1005840" y="233172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Decision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1005840" y="2697480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FFF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the ONE strategy you chose</a:t>
            </a:r>
            <a:endParaRPr lang="en-US" sz="1100" dirty="0">
              <a:solidFill>
                <a:srgbClr val="FFFF00"/>
              </a:solidFill>
            </a:endParaRPr>
          </a:p>
        </p:txBody>
      </p:sp>
      <p:sp>
        <p:nvSpPr>
          <p:cNvPr id="13" name="Shape 11"/>
          <p:cNvSpPr/>
          <p:nvPr/>
        </p:nvSpPr>
        <p:spPr>
          <a:xfrm>
            <a:off x="502920" y="3246120"/>
            <a:ext cx="411480" cy="411480"/>
          </a:xfrm>
          <a:prstGeom prst="ellipse">
            <a:avLst/>
          </a:prstGeom>
          <a:solidFill>
            <a:srgbClr val="0E8B8B"/>
          </a:solidFill>
          <a:ln w="12700">
            <a:solidFill>
              <a:srgbClr val="0E8B8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4" name="Text 12"/>
          <p:cNvSpPr/>
          <p:nvPr/>
        </p:nvSpPr>
        <p:spPr>
          <a:xfrm>
            <a:off x="502920" y="32461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</a:rPr>
              <a:t>2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1005840" y="3246120"/>
            <a:ext cx="3108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Reason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1005840" y="3611880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FFF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why — use data and logic</a:t>
            </a:r>
            <a:endParaRPr lang="en-US" sz="1100" dirty="0">
              <a:solidFill>
                <a:srgbClr val="FFFF00"/>
              </a:solidFill>
            </a:endParaRPr>
          </a:p>
        </p:txBody>
      </p:sp>
      <p:sp>
        <p:nvSpPr>
          <p:cNvPr id="17" name="Shape 15"/>
          <p:cNvSpPr/>
          <p:nvPr/>
        </p:nvSpPr>
        <p:spPr>
          <a:xfrm>
            <a:off x="4800600" y="1508760"/>
            <a:ext cx="4023360" cy="3291840"/>
          </a:xfrm>
          <a:prstGeom prst="rect">
            <a:avLst/>
          </a:prstGeom>
          <a:solidFill>
            <a:srgbClr val="162440"/>
          </a:solidFill>
          <a:ln w="12700">
            <a:solidFill>
              <a:srgbClr val="243B5C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18" name="Shape 16"/>
          <p:cNvSpPr/>
          <p:nvPr/>
        </p:nvSpPr>
        <p:spPr>
          <a:xfrm>
            <a:off x="4800600" y="1508760"/>
            <a:ext cx="64008" cy="3291840"/>
          </a:xfrm>
          <a:prstGeom prst="rect">
            <a:avLst/>
          </a:prstGeom>
          <a:solidFill>
            <a:srgbClr val="F5B942"/>
          </a:solidFill>
          <a:ln w="12700">
            <a:solidFill>
              <a:srgbClr val="F5B94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9" name="Text 17"/>
          <p:cNvSpPr/>
          <p:nvPr/>
        </p:nvSpPr>
        <p:spPr>
          <a:xfrm>
            <a:off x="4983480" y="1645920"/>
            <a:ext cx="3566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5B9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🎤  HOW TO SPEAK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4983480" y="2148840"/>
            <a:ext cx="3566160" cy="27432"/>
          </a:xfrm>
          <a:prstGeom prst="rect">
            <a:avLst/>
          </a:prstGeom>
          <a:solidFill>
            <a:srgbClr val="243B5C"/>
          </a:solidFill>
          <a:ln w="12700">
            <a:solidFill>
              <a:srgbClr val="243B5C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1" name="Shape 19"/>
          <p:cNvSpPr/>
          <p:nvPr/>
        </p:nvSpPr>
        <p:spPr>
          <a:xfrm>
            <a:off x="5010912" y="2331720"/>
            <a:ext cx="128016" cy="128016"/>
          </a:xfrm>
          <a:prstGeom prst="ellipse">
            <a:avLst/>
          </a:prstGeom>
          <a:solidFill>
            <a:srgbClr val="F5B942"/>
          </a:solidFill>
          <a:ln w="12700">
            <a:solidFill>
              <a:srgbClr val="F5B94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2" name="Text 20"/>
          <p:cNvSpPr/>
          <p:nvPr/>
        </p:nvSpPr>
        <p:spPr>
          <a:xfrm>
            <a:off x="5230368" y="2267712"/>
            <a:ext cx="3383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Speak like professionals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5010912" y="3017520"/>
            <a:ext cx="128016" cy="128016"/>
          </a:xfrm>
          <a:prstGeom prst="ellipse">
            <a:avLst/>
          </a:prstGeom>
          <a:solidFill>
            <a:srgbClr val="F5B942"/>
          </a:solidFill>
          <a:ln w="12700">
            <a:solidFill>
              <a:srgbClr val="F5B94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4" name="Text 22"/>
          <p:cNvSpPr/>
          <p:nvPr/>
        </p:nvSpPr>
        <p:spPr>
          <a:xfrm>
            <a:off x="5230368" y="2953512"/>
            <a:ext cx="3383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the meeting phrases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5010912" y="3703320"/>
            <a:ext cx="128016" cy="128016"/>
          </a:xfrm>
          <a:prstGeom prst="ellipse">
            <a:avLst/>
          </a:prstGeom>
          <a:solidFill>
            <a:srgbClr val="F5B942"/>
          </a:solidFill>
          <a:ln w="12700">
            <a:solidFill>
              <a:srgbClr val="F5B94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6" name="Text 24"/>
          <p:cNvSpPr/>
          <p:nvPr/>
        </p:nvSpPr>
        <p:spPr>
          <a:xfrm>
            <a:off x="5230368" y="3639312"/>
            <a:ext cx="3383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Interact — don't just read</a:t>
            </a:r>
            <a:endParaRPr lang="en-US" sz="1300" dirty="0"/>
          </a:p>
        </p:txBody>
      </p:sp>
      <p:sp>
        <p:nvSpPr>
          <p:cNvPr id="27" name="Shape 25"/>
          <p:cNvSpPr/>
          <p:nvPr/>
        </p:nvSpPr>
        <p:spPr>
          <a:xfrm>
            <a:off x="5212080" y="4142232"/>
            <a:ext cx="1828800" cy="502920"/>
          </a:xfrm>
          <a:prstGeom prst="ellipse">
            <a:avLst/>
          </a:prstGeom>
          <a:solidFill>
            <a:srgbClr val="F5B942"/>
          </a:solidFill>
          <a:ln w="12700">
            <a:solidFill>
              <a:srgbClr val="F5B94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8" name="Text 26"/>
          <p:cNvSpPr/>
          <p:nvPr/>
        </p:nvSpPr>
        <p:spPr>
          <a:xfrm>
            <a:off x="5317236" y="3707892"/>
            <a:ext cx="18288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1400" b="1" dirty="0">
              <a:solidFill>
                <a:srgbClr val="0F1F3D"/>
              </a:solidFill>
            </a:endParaRPr>
          </a:p>
          <a:p>
            <a:pPr marL="0" indent="0" algn="ctr">
              <a:buNone/>
            </a:pPr>
            <a:endParaRPr lang="en-US" sz="1400" b="1" dirty="0">
              <a:solidFill>
                <a:srgbClr val="0F1F3D"/>
              </a:solidFill>
            </a:endParaRPr>
          </a:p>
          <a:p>
            <a:pPr marL="0" indent="0" algn="ctr">
              <a:buNone/>
            </a:pPr>
            <a:r>
              <a:rPr lang="en-US" sz="1400" b="1" dirty="0">
                <a:solidFill>
                  <a:srgbClr val="FF0000"/>
                </a:solidFill>
              </a:rPr>
              <a:t>1–2 minutes each</a:t>
            </a:r>
            <a:endParaRPr lang="en-US" sz="1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F1F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E05A3A"/>
          </a:solidFill>
          <a:ln w="12700">
            <a:solidFill>
              <a:srgbClr val="E05A3A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3" name="Text 1"/>
          <p:cNvSpPr/>
          <p:nvPr/>
        </p:nvSpPr>
        <p:spPr>
          <a:xfrm>
            <a:off x="320040" y="27432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500" dirty="0">
                <a:solidFill>
                  <a:srgbClr val="FFF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IIF YOU DON'T KNOW</a:t>
            </a:r>
            <a:endParaRPr lang="en-US" sz="1100" dirty="0">
              <a:solidFill>
                <a:srgbClr val="FFFF00"/>
              </a:solidFill>
            </a:endParaRPr>
          </a:p>
        </p:txBody>
      </p:sp>
      <p:sp>
        <p:nvSpPr>
          <p:cNvPr id="4" name="Text 2"/>
          <p:cNvSpPr/>
          <p:nvPr/>
        </p:nvSpPr>
        <p:spPr>
          <a:xfrm>
            <a:off x="320040" y="594360"/>
            <a:ext cx="8503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Handling Difficult Questions</a:t>
            </a:r>
            <a:endParaRPr lang="en-US" sz="2800" dirty="0"/>
          </a:p>
        </p:txBody>
      </p:sp>
      <p:sp>
        <p:nvSpPr>
          <p:cNvPr id="5" name="Shape 3"/>
          <p:cNvSpPr/>
          <p:nvPr/>
        </p:nvSpPr>
        <p:spPr>
          <a:xfrm>
            <a:off x="292608" y="1371600"/>
            <a:ext cx="4114800" cy="1417320"/>
          </a:xfrm>
          <a:prstGeom prst="rect">
            <a:avLst/>
          </a:prstGeom>
          <a:solidFill>
            <a:srgbClr val="162440"/>
          </a:solidFill>
          <a:ln w="12700">
            <a:solidFill>
              <a:srgbClr val="243B5C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6" name="Shape 4"/>
          <p:cNvSpPr/>
          <p:nvPr/>
        </p:nvSpPr>
        <p:spPr>
          <a:xfrm>
            <a:off x="320040" y="1371600"/>
            <a:ext cx="64008" cy="1417320"/>
          </a:xfrm>
          <a:prstGeom prst="rect">
            <a:avLst/>
          </a:prstGeom>
          <a:solidFill>
            <a:srgbClr val="E05A3A"/>
          </a:solidFill>
          <a:ln w="12700">
            <a:solidFill>
              <a:srgbClr val="E05A3A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7" name="Text 5"/>
          <p:cNvSpPr/>
          <p:nvPr/>
        </p:nvSpPr>
        <p:spPr>
          <a:xfrm>
            <a:off x="521208" y="1481328"/>
            <a:ext cx="3749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"That's an interesting question…"</a:t>
            </a:r>
            <a:endParaRPr lang="en-US" sz="1600" dirty="0">
              <a:solidFill>
                <a:srgbClr val="FFFF00"/>
              </a:solidFill>
            </a:endParaRPr>
          </a:p>
        </p:txBody>
      </p:sp>
      <p:sp>
        <p:nvSpPr>
          <p:cNvPr id="8" name="Shape 6"/>
          <p:cNvSpPr/>
          <p:nvPr/>
        </p:nvSpPr>
        <p:spPr>
          <a:xfrm>
            <a:off x="521208" y="2194560"/>
            <a:ext cx="3657600" cy="27432"/>
          </a:xfrm>
          <a:prstGeom prst="rect">
            <a:avLst/>
          </a:prstGeom>
          <a:solidFill>
            <a:srgbClr val="243B5C"/>
          </a:solidFill>
          <a:ln w="12700">
            <a:solidFill>
              <a:srgbClr val="243B5C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9" name="Text 7"/>
          <p:cNvSpPr/>
          <p:nvPr/>
        </p:nvSpPr>
        <p:spPr>
          <a:xfrm>
            <a:off x="521208" y="2286000"/>
            <a:ext cx="3749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Buys time while staying engaged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0" name="Shape 8"/>
          <p:cNvSpPr/>
          <p:nvPr/>
        </p:nvSpPr>
        <p:spPr>
          <a:xfrm>
            <a:off x="4663440" y="1371600"/>
            <a:ext cx="4114800" cy="1417320"/>
          </a:xfrm>
          <a:prstGeom prst="rect">
            <a:avLst/>
          </a:prstGeom>
          <a:solidFill>
            <a:srgbClr val="162440"/>
          </a:solidFill>
          <a:ln w="12700">
            <a:solidFill>
              <a:srgbClr val="243B5C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1" name="Shape 9"/>
          <p:cNvSpPr/>
          <p:nvPr/>
        </p:nvSpPr>
        <p:spPr>
          <a:xfrm>
            <a:off x="4663440" y="1371600"/>
            <a:ext cx="64008" cy="1417320"/>
          </a:xfrm>
          <a:prstGeom prst="rect">
            <a:avLst/>
          </a:prstGeom>
          <a:solidFill>
            <a:srgbClr val="F5B942"/>
          </a:solidFill>
          <a:ln w="12700">
            <a:solidFill>
              <a:srgbClr val="F5B94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2" name="Text 10"/>
          <p:cNvSpPr/>
          <p:nvPr/>
        </p:nvSpPr>
        <p:spPr>
          <a:xfrm>
            <a:off x="4864608" y="1481328"/>
            <a:ext cx="3749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</a:t>
            </a:r>
            <a:r>
              <a:rPr lang="en-US" sz="1600" b="1" dirty="0">
                <a:solidFill>
                  <a:srgbClr val="FFF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 don't have the exact data right now…"</a:t>
            </a:r>
            <a:endParaRPr lang="en-US" sz="1600" dirty="0">
              <a:solidFill>
                <a:srgbClr val="FFFF00"/>
              </a:solidFill>
            </a:endParaRPr>
          </a:p>
        </p:txBody>
      </p:sp>
      <p:sp>
        <p:nvSpPr>
          <p:cNvPr id="13" name="Shape 11"/>
          <p:cNvSpPr/>
          <p:nvPr/>
        </p:nvSpPr>
        <p:spPr>
          <a:xfrm>
            <a:off x="4864608" y="2194560"/>
            <a:ext cx="3657600" cy="27432"/>
          </a:xfrm>
          <a:prstGeom prst="rect">
            <a:avLst/>
          </a:prstGeom>
          <a:solidFill>
            <a:srgbClr val="243B5C"/>
          </a:solidFill>
          <a:ln w="12700">
            <a:solidFill>
              <a:srgbClr val="243B5C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4" name="Text 12"/>
          <p:cNvSpPr/>
          <p:nvPr/>
        </p:nvSpPr>
        <p:spPr>
          <a:xfrm>
            <a:off x="4864608" y="2286000"/>
            <a:ext cx="3749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Honest without losing credibility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15" name="Shape 13"/>
          <p:cNvSpPr/>
          <p:nvPr/>
        </p:nvSpPr>
        <p:spPr>
          <a:xfrm>
            <a:off x="320040" y="2971800"/>
            <a:ext cx="4114800" cy="1417320"/>
          </a:xfrm>
          <a:prstGeom prst="rect">
            <a:avLst/>
          </a:prstGeom>
          <a:solidFill>
            <a:srgbClr val="162440"/>
          </a:solidFill>
          <a:ln w="12700">
            <a:solidFill>
              <a:srgbClr val="243B5C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6" name="Shape 14"/>
          <p:cNvSpPr/>
          <p:nvPr/>
        </p:nvSpPr>
        <p:spPr>
          <a:xfrm>
            <a:off x="320040" y="2971800"/>
            <a:ext cx="64008" cy="1417320"/>
          </a:xfrm>
          <a:prstGeom prst="rect">
            <a:avLst/>
          </a:prstGeom>
          <a:solidFill>
            <a:srgbClr val="E05A3A"/>
          </a:solidFill>
          <a:ln w="12700">
            <a:solidFill>
              <a:srgbClr val="E05A3A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7" name="Text 15"/>
          <p:cNvSpPr/>
          <p:nvPr/>
        </p:nvSpPr>
        <p:spPr>
          <a:xfrm>
            <a:off x="521208" y="3081528"/>
            <a:ext cx="3749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"This is beyond the scope of today's meeting…"</a:t>
            </a:r>
            <a:endParaRPr lang="en-US" sz="1600" dirty="0">
              <a:solidFill>
                <a:srgbClr val="FFFF00"/>
              </a:solidFill>
            </a:endParaRPr>
          </a:p>
        </p:txBody>
      </p:sp>
      <p:sp>
        <p:nvSpPr>
          <p:cNvPr id="18" name="Shape 16"/>
          <p:cNvSpPr/>
          <p:nvPr/>
        </p:nvSpPr>
        <p:spPr>
          <a:xfrm>
            <a:off x="521208" y="3794760"/>
            <a:ext cx="3657600" cy="27432"/>
          </a:xfrm>
          <a:prstGeom prst="rect">
            <a:avLst/>
          </a:prstGeom>
          <a:solidFill>
            <a:srgbClr val="243B5C"/>
          </a:solidFill>
          <a:ln w="12700">
            <a:solidFill>
              <a:srgbClr val="243B5C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9" name="Text 17"/>
          <p:cNvSpPr/>
          <p:nvPr/>
        </p:nvSpPr>
        <p:spPr>
          <a:xfrm>
            <a:off x="521208" y="3886200"/>
            <a:ext cx="3749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Manages the discussion professionally</a:t>
            </a:r>
            <a:endParaRPr lang="en-US" sz="1400" dirty="0">
              <a:solidFill>
                <a:schemeClr val="bg1"/>
              </a:solidFill>
            </a:endParaRPr>
          </a:p>
        </p:txBody>
      </p:sp>
      <p:sp>
        <p:nvSpPr>
          <p:cNvPr id="20" name="Shape 18"/>
          <p:cNvSpPr/>
          <p:nvPr/>
        </p:nvSpPr>
        <p:spPr>
          <a:xfrm>
            <a:off x="4663440" y="2971800"/>
            <a:ext cx="4114800" cy="1417320"/>
          </a:xfrm>
          <a:prstGeom prst="rect">
            <a:avLst/>
          </a:prstGeom>
          <a:solidFill>
            <a:srgbClr val="162440"/>
          </a:solidFill>
          <a:ln w="12700">
            <a:solidFill>
              <a:srgbClr val="243B5C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1" name="Shape 19"/>
          <p:cNvSpPr/>
          <p:nvPr/>
        </p:nvSpPr>
        <p:spPr>
          <a:xfrm>
            <a:off x="4663440" y="2971800"/>
            <a:ext cx="64008" cy="1417320"/>
          </a:xfrm>
          <a:prstGeom prst="rect">
            <a:avLst/>
          </a:prstGeom>
          <a:solidFill>
            <a:srgbClr val="F5B942"/>
          </a:solidFill>
          <a:ln w="12700">
            <a:solidFill>
              <a:srgbClr val="F5B94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2" name="Text 20"/>
          <p:cNvSpPr/>
          <p:nvPr/>
        </p:nvSpPr>
        <p:spPr>
          <a:xfrm>
            <a:off x="4864608" y="3081528"/>
            <a:ext cx="3749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</a:t>
            </a:r>
            <a:r>
              <a:rPr lang="en-US" sz="1600" b="1" dirty="0">
                <a:solidFill>
                  <a:srgbClr val="FFF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do you think about that?"</a:t>
            </a:r>
            <a:endParaRPr lang="en-US" sz="1600" dirty="0">
              <a:solidFill>
                <a:srgbClr val="FFFF00"/>
              </a:solidFill>
            </a:endParaRPr>
          </a:p>
        </p:txBody>
      </p:sp>
      <p:sp>
        <p:nvSpPr>
          <p:cNvPr id="23" name="Shape 21"/>
          <p:cNvSpPr/>
          <p:nvPr/>
        </p:nvSpPr>
        <p:spPr>
          <a:xfrm>
            <a:off x="4864608" y="3794760"/>
            <a:ext cx="3657600" cy="27432"/>
          </a:xfrm>
          <a:prstGeom prst="rect">
            <a:avLst/>
          </a:prstGeom>
          <a:solidFill>
            <a:srgbClr val="243B5C"/>
          </a:solidFill>
          <a:ln w="12700">
            <a:solidFill>
              <a:srgbClr val="243B5C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4" name="Text 22"/>
          <p:cNvSpPr/>
          <p:nvPr/>
        </p:nvSpPr>
        <p:spPr>
          <a:xfrm>
            <a:off x="4864608" y="3886200"/>
            <a:ext cx="37490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chemeClr val="bg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Redirects to the questioner or group</a:t>
            </a:r>
            <a:endParaRPr lang="en-US" sz="1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F1F3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E8B8B"/>
          </a:solidFill>
          <a:ln w="12700">
            <a:solidFill>
              <a:srgbClr val="0E8B8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3" name="Text 1"/>
          <p:cNvSpPr/>
          <p:nvPr/>
        </p:nvSpPr>
        <p:spPr>
          <a:xfrm>
            <a:off x="164592" y="0"/>
            <a:ext cx="8778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200" b="1" kern="0" spc="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 FROM MEMBERS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256032" y="841248"/>
            <a:ext cx="2788920" cy="1371600"/>
          </a:xfrm>
          <a:prstGeom prst="rect">
            <a:avLst/>
          </a:prstGeom>
          <a:solidFill>
            <a:srgbClr val="162440"/>
          </a:solidFill>
          <a:ln w="12700">
            <a:solidFill>
              <a:srgbClr val="243B5C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5" name="Shape 3"/>
          <p:cNvSpPr/>
          <p:nvPr/>
        </p:nvSpPr>
        <p:spPr>
          <a:xfrm>
            <a:off x="256032" y="841248"/>
            <a:ext cx="64008" cy="1371600"/>
          </a:xfrm>
          <a:prstGeom prst="rect">
            <a:avLst/>
          </a:prstGeom>
          <a:solidFill>
            <a:srgbClr val="0E8B8B"/>
          </a:solidFill>
          <a:ln w="12700">
            <a:solidFill>
              <a:srgbClr val="0E8B8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6" name="Text 4"/>
          <p:cNvSpPr/>
          <p:nvPr/>
        </p:nvSpPr>
        <p:spPr>
          <a:xfrm>
            <a:off x="420624" y="9144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000000"/>
                </a:solidFill>
              </a:rPr>
              <a:t>❓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420624" y="1463040"/>
            <a:ext cx="2468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did you choose this strategy?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3200400" y="841248"/>
            <a:ext cx="2788920" cy="1371600"/>
          </a:xfrm>
          <a:prstGeom prst="rect">
            <a:avLst/>
          </a:prstGeom>
          <a:solidFill>
            <a:srgbClr val="162440"/>
          </a:solidFill>
          <a:ln w="12700">
            <a:solidFill>
              <a:srgbClr val="243B5C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9" name="Shape 7"/>
          <p:cNvSpPr/>
          <p:nvPr/>
        </p:nvSpPr>
        <p:spPr>
          <a:xfrm>
            <a:off x="3200400" y="841248"/>
            <a:ext cx="64008" cy="1371600"/>
          </a:xfrm>
          <a:prstGeom prst="rect">
            <a:avLst/>
          </a:prstGeom>
          <a:solidFill>
            <a:srgbClr val="F5B942"/>
          </a:solidFill>
          <a:ln w="12700">
            <a:solidFill>
              <a:srgbClr val="F5B94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0" name="Text 8"/>
          <p:cNvSpPr/>
          <p:nvPr/>
        </p:nvSpPr>
        <p:spPr>
          <a:xfrm>
            <a:off x="3364992" y="9144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000000"/>
                </a:solidFill>
              </a:rPr>
              <a:t>⚠️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3364992" y="1463040"/>
            <a:ext cx="2468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are the risks?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144768" y="841248"/>
            <a:ext cx="2788920" cy="1371600"/>
          </a:xfrm>
          <a:prstGeom prst="rect">
            <a:avLst/>
          </a:prstGeom>
          <a:solidFill>
            <a:srgbClr val="162440"/>
          </a:solidFill>
          <a:ln w="12700">
            <a:solidFill>
              <a:srgbClr val="243B5C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13" name="Shape 11"/>
          <p:cNvSpPr/>
          <p:nvPr/>
        </p:nvSpPr>
        <p:spPr>
          <a:xfrm>
            <a:off x="6144768" y="841248"/>
            <a:ext cx="64008" cy="1371600"/>
          </a:xfrm>
          <a:prstGeom prst="rect">
            <a:avLst/>
          </a:prstGeom>
          <a:solidFill>
            <a:srgbClr val="E05A3A"/>
          </a:solidFill>
          <a:ln w="12700">
            <a:solidFill>
              <a:srgbClr val="E05A3A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4" name="Text 12"/>
          <p:cNvSpPr/>
          <p:nvPr/>
        </p:nvSpPr>
        <p:spPr>
          <a:xfrm>
            <a:off x="6309360" y="91440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000000"/>
                </a:solidFill>
              </a:rPr>
              <a:t>👤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6309360" y="1463040"/>
            <a:ext cx="2468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will this affect customers?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320040" y="2423160"/>
            <a:ext cx="8503920" cy="1508760"/>
          </a:xfrm>
          <a:prstGeom prst="rect">
            <a:avLst/>
          </a:prstGeom>
          <a:solidFill>
            <a:srgbClr val="162440"/>
          </a:solidFill>
          <a:ln w="12700">
            <a:solidFill>
              <a:srgbClr val="243B5C"/>
            </a:solidFill>
            <a:prstDash val="solid"/>
          </a:ln>
          <a:effectLst>
            <a:outerShdw blurRad="101600" dist="38100" dir="8100000" algn="bl" rotWithShape="0">
              <a:srgbClr val="000000">
                <a:alpha val="18000"/>
              </a:srgbClr>
            </a:outerShdw>
          </a:effectLst>
        </p:spPr>
        <p:txBody>
          <a:bodyPr/>
          <a:lstStyle/>
          <a:p>
            <a:endParaRPr lang="el-GR"/>
          </a:p>
        </p:txBody>
      </p:sp>
      <p:sp>
        <p:nvSpPr>
          <p:cNvPr id="17" name="Shape 15"/>
          <p:cNvSpPr/>
          <p:nvPr/>
        </p:nvSpPr>
        <p:spPr>
          <a:xfrm>
            <a:off x="320040" y="2423160"/>
            <a:ext cx="64008" cy="1508760"/>
          </a:xfrm>
          <a:prstGeom prst="rect">
            <a:avLst/>
          </a:prstGeom>
          <a:solidFill>
            <a:srgbClr val="0E8B8B"/>
          </a:solidFill>
          <a:ln w="12700">
            <a:solidFill>
              <a:srgbClr val="0E8B8B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8" name="Text 16"/>
          <p:cNvSpPr/>
          <p:nvPr/>
        </p:nvSpPr>
        <p:spPr>
          <a:xfrm>
            <a:off x="502920" y="2606040"/>
            <a:ext cx="685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000000"/>
                </a:solidFill>
              </a:rPr>
              <a:t>🌍</a:t>
            </a:r>
            <a:endParaRPr lang="en-US" sz="2800" dirty="0"/>
          </a:p>
        </p:txBody>
      </p:sp>
      <p:sp>
        <p:nvSpPr>
          <p:cNvPr id="19" name="Text 17"/>
          <p:cNvSpPr/>
          <p:nvPr/>
        </p:nvSpPr>
        <p:spPr>
          <a:xfrm>
            <a:off x="1280160" y="2542032"/>
            <a:ext cx="7315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So…</a:t>
            </a:r>
            <a:endParaRPr lang="en-US" sz="1300" dirty="0">
              <a:solidFill>
                <a:srgbClr val="FFFF00"/>
              </a:solidFill>
            </a:endParaRPr>
          </a:p>
        </p:txBody>
      </p:sp>
      <p:sp>
        <p:nvSpPr>
          <p:cNvPr id="20" name="Text 18"/>
          <p:cNvSpPr/>
          <p:nvPr/>
        </p:nvSpPr>
        <p:spPr>
          <a:xfrm>
            <a:off x="1280160" y="2926080"/>
            <a:ext cx="71323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should tourists choose a local travel agency instead of booking online?</a:t>
            </a:r>
            <a:endParaRPr lang="en-US" sz="1600" dirty="0"/>
          </a:p>
        </p:txBody>
      </p:sp>
      <p:sp>
        <p:nvSpPr>
          <p:cNvPr id="22" name="Shape 20"/>
          <p:cNvSpPr/>
          <p:nvPr/>
        </p:nvSpPr>
        <p:spPr>
          <a:xfrm>
            <a:off x="320040" y="4114800"/>
            <a:ext cx="64008" cy="777240"/>
          </a:xfrm>
          <a:prstGeom prst="rect">
            <a:avLst/>
          </a:prstGeom>
          <a:solidFill>
            <a:srgbClr val="F5B942"/>
          </a:solidFill>
          <a:ln w="12700">
            <a:solidFill>
              <a:srgbClr val="F5B942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3" name="Text 21"/>
          <p:cNvSpPr/>
          <p:nvPr/>
        </p:nvSpPr>
        <p:spPr>
          <a:xfrm>
            <a:off x="548640" y="4160520"/>
            <a:ext cx="79552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1039</Words>
  <Application>Microsoft Office PowerPoint</Application>
  <PresentationFormat>Προβολή στην οθόνη (16:9)</PresentationFormat>
  <Paragraphs>262</Paragraphs>
  <Slides>19</Slides>
  <Notes>19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19</vt:i4>
      </vt:variant>
    </vt:vector>
  </HeadingPairs>
  <TitlesOfParts>
    <vt:vector size="23" baseType="lpstr">
      <vt:lpstr>Arial</vt:lpstr>
      <vt:lpstr>Calibri</vt:lpstr>
      <vt:lpstr>Georgia</vt:lpstr>
      <vt:lpstr>Office Theme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PESTLE Analysis Meeting Simulation</dc:title>
  <dc:subject>PptxGenJS Presentation</dc:subject>
  <dc:creator>PptxGenJS</dc:creator>
  <cp:lastModifiedBy>Paraskevi Kotti</cp:lastModifiedBy>
  <cp:revision>22</cp:revision>
  <dcterms:created xsi:type="dcterms:W3CDTF">2026-03-22T23:42:30Z</dcterms:created>
  <dcterms:modified xsi:type="dcterms:W3CDTF">2026-03-28T20:19:09Z</dcterms:modified>
</cp:coreProperties>
</file>