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71" r:id="rId2"/>
    <p:sldId id="259" r:id="rId3"/>
    <p:sldId id="260" r:id="rId4"/>
    <p:sldId id="262" r:id="rId5"/>
    <p:sldId id="264" r:id="rId6"/>
    <p:sldId id="265" r:id="rId7"/>
    <p:sldId id="267" r:id="rId8"/>
    <p:sldId id="268" r:id="rId9"/>
    <p:sldId id="269" r:id="rId10"/>
    <p:sldId id="273" r:id="rId11"/>
    <p:sldId id="274" r:id="rId12"/>
    <p:sldId id="272" r:id="rId13"/>
    <p:sldId id="275" r:id="rId14"/>
    <p:sldId id="277" r:id="rId15"/>
    <p:sldId id="276" r:id="rId16"/>
    <p:sldId id="278" r:id="rId17"/>
    <p:sldId id="279" r:id="rId18"/>
    <p:sldId id="28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B50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B8-414D-ACFA-BAD6B878DF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B8-414D-ACFA-BAD6B878DF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B8-414D-ACFA-BAD6B878DF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84796616"/>
        <c:axId val="384797600"/>
        <c:axId val="0"/>
      </c:bar3DChart>
      <c:catAx>
        <c:axId val="384796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797600"/>
        <c:crosses val="autoZero"/>
        <c:auto val="1"/>
        <c:lblAlgn val="ctr"/>
        <c:lblOffset val="100"/>
        <c:noMultiLvlLbl val="0"/>
      </c:catAx>
      <c:valAx>
        <c:axId val="384797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79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C6EFE-ABE2-4C51-832B-A76AFBFC9A6C}" type="datetimeFigureOut">
              <a:rPr lang="en-GB" smtClean="0"/>
              <a:t>21/02/2019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3732D-1F87-42F3-9F92-533E9B1C03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2/21/2019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biw=1366&amp;bih=657&amp;tbm=isch&amp;sa=1&amp;ei=lBxtXP24H5Si1fAPv56GqAE&amp;q=%CE%B1%CF%81%CE%B1%CF%87%CE%BD%CE%BF%CE%B5%CE%B9%CE%B4%CE%B5%CF%82+%CE%B3%CF%81%CE%B1%CF%86%CE%B7%CE%BC%CE%B1&amp;oq=%CE%B1%CF%81%CE%B1%CF%87%CE%BD%CE%BF%CE%B5%CE%B9%CE%B4%CE%B5%CF%82+%CE%B3%CF%81%CE%B1%CF%86%CE%B7%CE%BC%CE%B1&amp;gs_l=img.3...241553.247170..247856...0.0..0.143.2305.0j19....2..1....1..gws-wiz-img.......0j0i24.wrpIEhb4Vkk#imgrc=-ZR7jCf70e91DM" TargetMode="External"/><Relationship Id="rId2" Type="http://schemas.openxmlformats.org/officeDocument/2006/relationships/hyperlink" Target="https://www.google.gr/search?hl=el&amp;biw=1366&amp;bih=657&amp;tbm=isch&amp;sa=1&amp;ei=pAJtXPuPO8TxxgPuspAQ&amp;q=%CE%93%CE%A1%CE%91%CE%A6%CE%97%CE%9C%CE%91+%CE%BA%CF%89%CE%BD%CE%BF%CF%85+&amp;oq=%CE%93%CE%A1%CE%91%CE%A6%CE%97%CE%9C%CE%91+%CE%BA%CF%89%CE%BD%CE%BF%CF%85+&amp;gs_l=img.3..35i39.40493.43147..43867...0.0..0.122.1837.0j17......1....1..gws-wiz-img.LGhO6qxvpX0#imgrc=juY_R1HEAK_hyM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654BE-2A25-4D7E-91F6-A507DE6C3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/>
          <a:lstStyle/>
          <a:p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describe Charts &amp; Graphs in a presentation (1</a:t>
            </a:r>
            <a:r>
              <a:rPr lang="en-GB" sz="2400" baseline="30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C36EA-C5C3-44EC-8F84-D54AD476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Ελληνο-αγγλικός Οδηγός</a:t>
            </a:r>
            <a:endParaRPr lang="en-GB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64BEC4-F25B-4D3F-AD69-A4F47F0AA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Kotti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Dept. of Business Administration, TEI of Crete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291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53576798-7F98-4C7F-B6C7-6D41B5A7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6E3E5-5186-46A4-AFBD-337387D31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7B8FAACC-353E-4F84-BA62-A5514185D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7554995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DD3D2D-66B9-480B-8ECF-7C8352627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749" y="457201"/>
            <a:ext cx="3575737" cy="13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b="1">
                <a:solidFill>
                  <a:srgbClr val="FFFFFF"/>
                </a:solidFill>
              </a:rPr>
              <a:t>6. </a:t>
            </a:r>
          </a:p>
        </p:txBody>
      </p:sp>
      <p:pic>
        <p:nvPicPr>
          <p:cNvPr id="5" name="Picture 4" descr="Γράφημα περιοχής">
            <a:extLst>
              <a:ext uri="{FF2B5EF4-FFF2-40B4-BE49-F238E27FC236}">
                <a16:creationId xmlns:a16="http://schemas.microsoft.com/office/drawing/2014/main" id="{229CC94C-98E5-4E68-A9F3-9657582832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1" y="1265425"/>
            <a:ext cx="6612856" cy="3967713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82D6D-4B29-4FA0-AA80-6BF928E12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64749" y="2024743"/>
            <a:ext cx="3575737" cy="4016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ΓΡΑΦΗΜΑ ΠΕΡΙΟΧΗΣ / </a:t>
            </a:r>
          </a:p>
          <a:p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 CHART</a:t>
            </a:r>
          </a:p>
          <a:p>
            <a:pPr>
              <a:buFont typeface="Wingdings 2" charset="2"/>
              <a:buChar char=""/>
            </a:pPr>
            <a:endParaRPr lang="en-US" sz="1600" dirty="0">
              <a:solidFill>
                <a:srgbClr val="FFFFFF"/>
              </a:solidFill>
            </a:endParaRPr>
          </a:p>
          <a:p>
            <a:pPr>
              <a:buFont typeface="Wingdings 2" charset="2"/>
              <a:buChar char=""/>
            </a:pPr>
            <a:r>
              <a:rPr lang="en-US" sz="20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Ιδ</a:t>
            </a:r>
            <a:r>
              <a:rPr lang="en-US" sz="2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ανικό για την απεικόνιση της μεταβολής στη διάρκεια του χρόνου.</a:t>
            </a:r>
          </a:p>
          <a:p>
            <a:pPr>
              <a:buFont typeface="Wingdings 2" charset="2"/>
              <a:buChar char=""/>
            </a:pP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47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E487-AE8A-43E7-BC38-E2BD6A2B8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Υπάρχουν δύο άξονες τιμών: ένας οριζόντιος (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 και ένας κατακόρυφος (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) άξονας τιμών.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Το προτιμούμε </a:t>
            </a:r>
            <a:r>
              <a:rPr lang="el-G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όταν</a:t>
            </a:r>
            <a:r>
              <a:rPr lang="el-GR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έχουμε</a:t>
            </a:r>
            <a:r>
              <a:rPr lang="el-GR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πολλές διαφορετικές τιμές που είναι δύσκολο να απεικονιστούν με τα άλλα γραφήματα.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1D5181-D5BE-43F0-88FA-5B5BFE8C9F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800" dirty="0"/>
              <a:t>ΓΡΑΦΗΜΑ ΔΙΑΣΠΟΡΑΣ / </a:t>
            </a:r>
          </a:p>
          <a:p>
            <a:r>
              <a:rPr lang="en-US" sz="2800" dirty="0">
                <a:solidFill>
                  <a:srgbClr val="FFFF00"/>
                </a:solidFill>
              </a:rPr>
              <a:t>SCATTER PLOT 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7359C4-8E37-4E5D-A172-759E2A9D78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ÎÏÎ¿ÏÎ­Î»ÎµÏÎ¼Î± ÎµÎ¹ÎºÏÎ½Î±Ï Î³Î¹Î± &quot;Î³ÏÎ±ÏÎ·Î¼Î± Î´Î¹Î±ÏÏÎ¿ÏÎ¬ÏÂ¨">
            <a:extLst>
              <a:ext uri="{FF2B5EF4-FFF2-40B4-BE49-F238E27FC236}">
                <a16:creationId xmlns:a16="http://schemas.microsoft.com/office/drawing/2014/main" id="{11584E90-CEB6-42AE-BA98-CD11C6635F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35" y="900332"/>
            <a:ext cx="4631857" cy="5064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49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21C1-0D38-4A90-A008-330BBBC2E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8. </a:t>
            </a:r>
            <a:r>
              <a:rPr lang="el-GR" dirty="0"/>
              <a:t>ΑΡΑΧΝΟΕΙΔΕΣ ΓΡΑΦΗΜΑ</a:t>
            </a:r>
            <a:r>
              <a:rPr lang="en-GB" dirty="0"/>
              <a:t> / </a:t>
            </a:r>
            <a:br>
              <a:rPr lang="en-GB" dirty="0"/>
            </a:br>
            <a:r>
              <a:rPr lang="en-US" dirty="0">
                <a:solidFill>
                  <a:srgbClr val="FFFF66"/>
                </a:solidFill>
              </a:rPr>
              <a:t>RADAR</a:t>
            </a:r>
            <a:r>
              <a:rPr lang="en-US" dirty="0"/>
              <a:t> </a:t>
            </a:r>
            <a:r>
              <a:rPr lang="en-US" dirty="0">
                <a:solidFill>
                  <a:srgbClr val="FFFF66"/>
                </a:solidFill>
              </a:rPr>
              <a:t>CHART</a:t>
            </a:r>
            <a:endParaRPr lang="en-GB" dirty="0">
              <a:solidFill>
                <a:srgbClr val="FFFF6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E3707-E21A-4192-BB29-E11B77C09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85BFFA-1557-413D-9889-4A45F6E20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ÎÏÎ¿ÏÎ­Î»ÎµÏÎ¼Î± ÎµÎ¹ÎºÏÎ½Î±Ï Î³Î¹Î± Î±ÏÎ±ÏÎ½Î¿ÎµÎ¹Î´ÎµÏ Î³ÏÎ±ÏÎ·Î¼Î±">
            <a:extLst>
              <a:ext uri="{FF2B5EF4-FFF2-40B4-BE49-F238E27FC236}">
                <a16:creationId xmlns:a16="http://schemas.microsoft.com/office/drawing/2014/main" id="{F5F63B7C-9317-400F-AE97-781E44ABCAA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31" y="2293032"/>
            <a:ext cx="5189857" cy="4117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Content Placeholder 9" descr="ÎÏÎ¿ÏÎ­Î»ÎµÏÎ¼Î± ÎµÎ¹ÎºÏÎ½Î±Ï Î³Î¹Î± Î±ÏÎ±ÏÎ½Î¿ÎµÎ¹Î´ÎµÏ Î³ÏÎ±ÏÎ·Î¼Î±">
            <a:extLst>
              <a:ext uri="{FF2B5EF4-FFF2-40B4-BE49-F238E27FC236}">
                <a16:creationId xmlns:a16="http://schemas.microsoft.com/office/drawing/2014/main" id="{9E1535F7-BE4D-4280-BF92-E5A034A261E2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631" y="2293034"/>
            <a:ext cx="5576338" cy="41177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71635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D674-F74D-4FCC-85AB-F08EB9CE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/>
          <a:lstStyle/>
          <a:p>
            <a:pPr algn="l"/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Προτιμάται όταν πρέπει </a:t>
            </a:r>
            <a:r>
              <a:rPr lang="el-GR" sz="3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να απεικονίσουμε τις μεταβολές σε σχέση με ένα κεντρικό σημείο. </a:t>
            </a: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6503F-23D5-4BC1-A8FB-31BACBD681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3200" dirty="0"/>
              <a:t>8. </a:t>
            </a:r>
            <a:r>
              <a:rPr lang="el-GR" sz="3200" dirty="0"/>
              <a:t>ΑΡΑΧΝΟΕΙΔΕΣ ΓΡΑΦΗΜΑ</a:t>
            </a:r>
            <a:r>
              <a:rPr lang="en-GB" sz="3200" dirty="0"/>
              <a:t> / </a:t>
            </a:r>
            <a:r>
              <a:rPr lang="en-US" sz="3200" dirty="0"/>
              <a:t>RADAR CHART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9790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F13D0-19C3-4C5D-9C68-008F6A85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/>
            </a:b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9. ΓΡΑΦΗΜΑ ΦΥΣΣΑΛΙΔΩΝ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BUBBLE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CHART</a:t>
            </a:r>
            <a:endParaRPr lang="en-GB" dirty="0">
              <a:solidFill>
                <a:srgbClr val="FFFF66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F49E8D-533F-4D16-8BCC-E7C4EFE80E1C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7626" y="2222695"/>
            <a:ext cx="5148774" cy="4051496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66B2BEF-C322-4467-AE1F-A1EBE554D50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81822" y="2222695"/>
            <a:ext cx="5795889" cy="405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39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3348B-5112-4F61-8E37-993D2A50A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 </a:t>
            </a:r>
            <a:br>
              <a:rPr lang="en-GB" dirty="0"/>
            </a:br>
            <a:r>
              <a:rPr lang="el-GR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 μέγεθος της φυσσαλίδας απεικονίζει το μέγεθος μιας τιμής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, έτσι </a:t>
            </a:r>
            <a:r>
              <a:rPr lang="el-GR" sz="2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διευκολύνεται η γρήγορη ανάγνωση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και κατανόηση των δεδομένων μας. 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642D2-FE1C-470B-A374-D9C94BB584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800" b="1" dirty="0"/>
              <a:t>9. ΓΡΑΦΗΜΑ ΦΥΣΣΑΛΙΔΩΝ</a:t>
            </a:r>
            <a:r>
              <a:rPr lang="en-US" sz="2800" b="1" dirty="0"/>
              <a:t> / </a:t>
            </a:r>
            <a:r>
              <a:rPr lang="en-US" sz="2800" b="1" dirty="0">
                <a:solidFill>
                  <a:srgbClr val="FFFF66"/>
                </a:solidFill>
              </a:rPr>
              <a:t>BUBBLE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FFFF66"/>
                </a:solidFill>
              </a:rPr>
              <a:t>CHART</a:t>
            </a:r>
            <a:endParaRPr lang="en-GB" sz="2800" b="1" dirty="0">
              <a:solidFill>
                <a:srgbClr val="FFFF66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9297549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53576798-7F98-4C7F-B6C7-6D41B5A7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6E3E5-5186-46A4-AFBD-337387D31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7B8FAACC-353E-4F84-BA62-A5514185D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7554995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5E322-BFE4-423F-ADF4-5190A8220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749" y="457201"/>
            <a:ext cx="3575737" cy="13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3200">
              <a:solidFill>
                <a:srgbClr val="FFFFFF"/>
              </a:solidFill>
            </a:endParaRPr>
          </a:p>
        </p:txBody>
      </p:sp>
      <p:pic>
        <p:nvPicPr>
          <p:cNvPr id="5" name="Content Placeholder 4" descr="ÎÏÎ¿ÏÎ­Î»ÎµÏÎ¼Î± ÎµÎ¹ÎºÏÎ½Î±Ï Î³Î¹Î± ÎÎ¡ÎÎ¦ÎÎÎ ÎºÏÎ½Î¿Ï ÏÏÏÎ±Î¼Î¹Î´Î±Ï ÎºÏÎ»Î¹Î½Î´ÏÎ¿Ï">
            <a:extLst>
              <a:ext uri="{FF2B5EF4-FFF2-40B4-BE49-F238E27FC236}">
                <a16:creationId xmlns:a16="http://schemas.microsoft.com/office/drawing/2014/main" id="{9A4A4E38-0CE5-4C5A-BC32-26EF15B0EE9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43" y="457201"/>
            <a:ext cx="5317092" cy="5584161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3FFA5-07E9-4E79-B35A-534A3A242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64749" y="2024743"/>
            <a:ext cx="3575737" cy="4016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ΓΡΑΦΗΜΑ ΚΩΝΟΥ / </a:t>
            </a:r>
          </a:p>
          <a:p>
            <a:r>
              <a:rPr lang="en-US" sz="2800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</a:t>
            </a:r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 2" charset="2"/>
              <a:buChar char=""/>
            </a:pP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76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4818-DB09-4BDA-92BD-B03E65750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Η απεικόνιση των δεδομένων μέσω </a:t>
            </a:r>
            <a:r>
              <a:rPr lang="el-G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400" dirty="0">
                <a:solidFill>
                  <a:srgbClr val="B50B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τρισδιάστατου</a:t>
            </a:r>
            <a:r>
              <a:rPr lang="el-G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κώνου ή πυραμίδας, βοηθά στη γρήγορη ανάγνωση των στοιχείων και προσδίδει </a:t>
            </a:r>
            <a:r>
              <a:rPr lang="el-GR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ζωντάνια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 στο κείμενο ή στην ανάλυση μας.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0B406-7A38-4CF2-8AFF-F801067FA3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3200" b="1" dirty="0">
                <a:latin typeface="Arial" panose="020B0604020202020204" pitchFamily="34" charset="0"/>
                <a:cs typeface="Arial" panose="020B0604020202020204" pitchFamily="34" charset="0"/>
              </a:rPr>
              <a:t>ΓΡΑΦΗΜΑ ΠΥΡΑΜΙΔΑΣ / </a:t>
            </a:r>
            <a:r>
              <a:rPr lang="en-US" sz="3200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PYRAMID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GRAPH</a:t>
            </a:r>
            <a:endParaRPr lang="en-GB" sz="3200" b="1" dirty="0">
              <a:solidFill>
                <a:srgbClr val="FFFF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3F1D8-1A61-4FF4-BBD3-F86C87C384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ÎÏÎ¿ÏÎ­Î»ÎµÏÎ¼Î± ÎµÎ¹ÎºÏÎ½Î±Ï Î³Î¹Î± ÎÎ¡ÎÎ¦ÎÎÎ ÎºÏÎ½Î¿Ï">
            <a:extLst>
              <a:ext uri="{FF2B5EF4-FFF2-40B4-BE49-F238E27FC236}">
                <a16:creationId xmlns:a16="http://schemas.microsoft.com/office/drawing/2014/main" id="{2EE2B0FB-637F-4052-8C77-8D21B6B77A4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07" y="1081456"/>
            <a:ext cx="3985036" cy="4236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61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483B94-E00A-429A-808F-82708C2E87C6}"/>
              </a:ext>
            </a:extLst>
          </p:cNvPr>
          <p:cNvSpPr/>
          <p:nvPr/>
        </p:nvSpPr>
        <p:spPr>
          <a:xfrm>
            <a:off x="365760" y="241749"/>
            <a:ext cx="11690252" cy="6385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6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Πηγές</a:t>
            </a:r>
            <a:r>
              <a:rPr lang="el-GR" sz="14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l-GR" sz="1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εικόνες</a:t>
            </a:r>
            <a:r>
              <a:rPr lang="el-GR" sz="14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oogle.gr/search?hl=el&amp;biw=1366&amp;bih=657&amp;tbm=isch&amp;sa=1&amp;ei=dPpsXKqxL92I1fAP4Ief6AE&amp;q=%CE%93%CE%A1%CE%91%CE%A6%CE%97%CE%9C%CE%91+%CE%A3%CE%A4%CE%97%CE%9B%CE%A9%CE%9D&amp;oq=%CE%93%CE%A1%CE%91%CE%A6%CE%97%CE%9C%CE%91+%CE%A3%CE%A4%CE%97%CE%9B%CE%A9%CE%9D&amp;gs_l=img.3..35i39.1559759.1563380..1564333...0.0..0.133.1608.0j14......1....1..gws-wiz-img.......0j0i24.QHjpymUokMc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google.gr/search?hl=el&amp;biw=1366&amp;bih=657&amp;tbm=isch&amp;sa=1&amp;ei=kgBtXOmdJp6i1fAPotiosA8&amp;q=%CE%93%CE%A1%CE%91%CE%A6%CE%97%CE%9C%CE%91+%CF%81%CE%B1%CE%B2%CE%B4%CF%89%CE%BD&amp;oq=%CE%93%CE%A1%CE%91%CE%A6%CE%97%CE%9C%CE%91+%CF%81%CE%B1%CE%B2%CE%B4%CF%89%CE%BD&amp;gs_l=img.3...60293.63546..64299...0.0..0.119.1327.0j12......1....1..gws-wiz-img.......35i39j0j0i24.YR-78mBtC2o#imgrc=xZQthwQaMfrc8M:</a:t>
            </a:r>
          </a:p>
          <a:p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</a:rPr>
              <a:t>https://www.google.gr/search?hl=el&amp;biw=1366&amp;bih=657&amp;tbm=isch&amp;sa=1&amp;ei=pAJtXPuPO8TxxgPuspAQ&amp;q=%CE%93%CE%A1%CE%91%CE%A6%CE%97%CE%9C%CE%91+%CE%BA%CF%89%CE%BD%CE%BF%CF%85+&amp;oq=%CE%93%CE%A1%CE%91%CE%A6%CE%97%CE%9C%CE%91+%CE%BA%CF%89%CE%BD%CE%BF%CF%85+&amp;gs_l=img.3..35i39.40493.43147..43867...0.0..0.122.1837.0j17......1....1..gws-wiz-img.LGhO6qxvpX0#imgrc=Td6aaeLD95jD7M:</a:t>
            </a:r>
            <a:endParaRPr lang="en-GB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l-GR" sz="1400" dirty="0">
                <a:latin typeface="Arial" panose="020B060402020202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gr/search?hl=el&amp;biw=1366&amp;bih=657&amp;tbm=isch&amp;sa=1&amp;ei=pAJtXPuPO8TxxgPuspAQ&amp;q=%CE%93%CE%A1%CE%91%CE%A6%CE%97%CE%9C%CE%91+%CE%BA%CF%89%CE%BD%CE%BF%CF%85+&amp;oq=%CE%93%CE%A1%CE%91%CE%A6%CE%97%CE%9C%CE%91+%CE%BA%CF%89%CE%BD%CE%BF%CF%85+&amp;gs_l=img.3..35i39.40493.43147..43867...0.0..0.122.1837.0j17......1....1..gws-wiz-img.LGhO6qxvpX0#imgrc=juY_R1HEAK_hyM</a:t>
            </a:r>
            <a:endParaRPr lang="el-GR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el-GR" sz="1400" dirty="0">
                <a:hlinkClick r:id="rId3"/>
              </a:rPr>
              <a:t>https://www.google.com/search?biw=1366&amp;bih=657&amp;tbm=isch&amp;sa=1&amp;ei=lBxtXP24H5Si1fAPv56GqAE&amp;q=%CE%B1%CF%81%CE%B1%CF%87%CE%BD%CE%BF%CE%B5%CE%B9%CE%B4%CE%B5%CF%82+%CE%B3%CF%81%CE%B1%CF%86%CE%B7%CE%BC%CE%B1&amp;oq=%CE%B1%CF%81%CE%B1%CF%87%CE%BD%CE%BF%CE%B5%CE%B9%CE%B4%CE%B5%CF%82+%CE%B3%CF%81%CE%B1%CF%86%CE%B7%CE%BC%CE%B1&amp;gs_l=img.3...241553.247170..247856...0.0..0.143.2305.0j19....2..1....1..gws-wiz-img.......0j0i24.wrpIEhb4Vkk#imgrc=-ZR7jCf70e91DM</a:t>
            </a:r>
            <a:r>
              <a:rPr lang="el-GR" sz="1400" dirty="0"/>
              <a:t>: </a:t>
            </a:r>
            <a:endParaRPr lang="en-GB" sz="1400" dirty="0"/>
          </a:p>
          <a:p>
            <a:r>
              <a:rPr lang="el-GR" sz="1400" dirty="0"/>
              <a:t>https://www.google.com/search?tbm=isch&amp;q=%22%CE%B3%CF%81%CE%B1%CF%86%CE%B7%CE%BC%CE%B1+%CE%B4%CE%B9%CE%B1%CF%83%CF%80%CE%BF%CF%81%CE%AC%CF%82%C2%A8&amp;chips=q:%CE%B3%CF%81%CE%B1%CF%86%CE%B7%CE%BC%CE%B1+%CE%B4%CE%B9%CE%B1%CF%83%CF%80%CE%BF%CF%81%CE%AC%CF%83,online_chips:scatter+chart&amp;sa=X&amp;ved=0ahUKEwiDy7ON_sngAhXSURUIHV8NBuEQ4lYIJygA&amp;biw=1366&amp;bih=657&amp;dpr=1</a:t>
            </a:r>
            <a:endParaRPr lang="en-GB" sz="1400" dirty="0"/>
          </a:p>
          <a:p>
            <a:endParaRPr lang="en-GB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593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5D944-7217-49A6-B7F5-ACCC2DC6C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u="sng" dirty="0"/>
            </a:br>
            <a:br>
              <a:rPr lang="en-GB" u="sng" dirty="0"/>
            </a:br>
            <a:r>
              <a:rPr lang="en-GB" u="sng" dirty="0"/>
              <a:t> </a:t>
            </a:r>
            <a:br>
              <a:rPr lang="en-GB" u="sng" dirty="0"/>
            </a:br>
            <a:br>
              <a:rPr lang="en-GB" u="sng" dirty="0"/>
            </a:br>
            <a:br>
              <a:rPr lang="en-GB" u="sng" dirty="0"/>
            </a:br>
            <a:r>
              <a:rPr lang="el-GR" u="sng" dirty="0"/>
              <a:t>ΒΑΣΙΚΟΙ ΤΥΠΟΙ ΓΡΑΦΗΜΑΤΩΝ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B2D75-BB21-46A0-A559-14D05AD3B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825" y="1688123"/>
            <a:ext cx="10554574" cy="4417255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lvl="0"/>
            <a:r>
              <a:rPr lang="el-GR" b="1" dirty="0"/>
              <a:t>Γράφημα στήλης	</a:t>
            </a:r>
            <a:r>
              <a:rPr lang="en-US" b="1" dirty="0"/>
              <a:t>= </a:t>
            </a:r>
            <a:r>
              <a:rPr lang="en-US" b="1" dirty="0">
                <a:solidFill>
                  <a:srgbClr val="FFC000"/>
                </a:solidFill>
              </a:rPr>
              <a:t>Column chart / Column graph</a:t>
            </a:r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l-GR" b="1" dirty="0"/>
              <a:t>Γράφημα γραμμών</a:t>
            </a:r>
            <a:r>
              <a:rPr lang="en-US" b="1" dirty="0"/>
              <a:t> =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Line graph / Line chart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l-GR" b="1" dirty="0"/>
              <a:t>Γράφημα πίτας</a:t>
            </a:r>
            <a:r>
              <a:rPr lang="en-US" b="1" dirty="0"/>
              <a:t> = </a:t>
            </a:r>
            <a:r>
              <a:rPr lang="en-US" b="1" dirty="0">
                <a:solidFill>
                  <a:srgbClr val="FFC000"/>
                </a:solidFill>
              </a:rPr>
              <a:t>Pie chart / Pie graph</a:t>
            </a:r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l-GR" b="1" dirty="0"/>
              <a:t> Γράφημα δακτυλίου </a:t>
            </a:r>
            <a:r>
              <a:rPr lang="en-US" b="1" dirty="0"/>
              <a:t>=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Doughnut chart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l-GR" b="1" dirty="0"/>
              <a:t>Γράφημα ράβδου</a:t>
            </a:r>
            <a:r>
              <a:rPr lang="en-US" b="1" dirty="0"/>
              <a:t> = </a:t>
            </a:r>
            <a:r>
              <a:rPr lang="en-US" b="1" dirty="0">
                <a:solidFill>
                  <a:srgbClr val="FFC000"/>
                </a:solidFill>
              </a:rPr>
              <a:t>Bar</a:t>
            </a:r>
            <a:r>
              <a:rPr lang="en-US" b="1" dirty="0"/>
              <a:t> </a:t>
            </a:r>
            <a:r>
              <a:rPr lang="en-US" b="1" dirty="0">
                <a:solidFill>
                  <a:srgbClr val="FFC000"/>
                </a:solidFill>
              </a:rPr>
              <a:t>chart / Bar graph</a:t>
            </a:r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l-GR" b="1" dirty="0"/>
              <a:t>Γράφημα περιοχής</a:t>
            </a:r>
            <a:r>
              <a:rPr lang="en-US" b="1" dirty="0"/>
              <a:t> =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Area chart / Area graph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l-GR" b="1" dirty="0"/>
              <a:t>Γράφημα διασποράς</a:t>
            </a:r>
            <a:r>
              <a:rPr lang="en-US" b="1" dirty="0"/>
              <a:t> = </a:t>
            </a:r>
            <a:r>
              <a:rPr lang="en-US" b="1" dirty="0">
                <a:solidFill>
                  <a:srgbClr val="FFC000"/>
                </a:solidFill>
              </a:rPr>
              <a:t>Scatter plot / Scatter chart / Scatter graph</a:t>
            </a:r>
          </a:p>
          <a:p>
            <a:pPr lvl="0"/>
            <a:r>
              <a:rPr lang="el-GR" b="1" dirty="0"/>
              <a:t>Αραχνοειδές γράφημα</a:t>
            </a:r>
            <a:r>
              <a:rPr lang="en-US" b="1" dirty="0"/>
              <a:t> =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Radar chart / Spider chart / Web chart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l-GR" b="1" dirty="0"/>
              <a:t>Γράφημα φυσσαλίδας</a:t>
            </a:r>
            <a:r>
              <a:rPr lang="en-US" b="1" dirty="0"/>
              <a:t> = </a:t>
            </a:r>
            <a:r>
              <a:rPr lang="en-US" b="1" dirty="0">
                <a:solidFill>
                  <a:srgbClr val="FFC000"/>
                </a:solidFill>
              </a:rPr>
              <a:t>Bubble chart / Bubble graph</a:t>
            </a:r>
            <a:endParaRPr lang="en-GB" b="1" dirty="0">
              <a:solidFill>
                <a:srgbClr val="FFC000"/>
              </a:solidFill>
            </a:endParaRPr>
          </a:p>
          <a:p>
            <a:pPr lvl="0"/>
            <a:r>
              <a:rPr lang="el-GR" b="1" dirty="0"/>
              <a:t>Γράφημα κώνου =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Cone graph / Cone chart</a:t>
            </a:r>
            <a:endParaRPr lang="el-GR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l-GR" b="1" dirty="0"/>
              <a:t>Γράφημα πυραμίδας</a:t>
            </a:r>
            <a:r>
              <a:rPr lang="en-US" b="1" dirty="0"/>
              <a:t> = </a:t>
            </a:r>
            <a:r>
              <a:rPr lang="en-US" b="1" dirty="0">
                <a:solidFill>
                  <a:srgbClr val="FFC000"/>
                </a:solidFill>
              </a:rPr>
              <a:t>Pyramid graph / Pyramid chart</a:t>
            </a:r>
            <a:r>
              <a:rPr lang="el-GR" b="1" dirty="0">
                <a:solidFill>
                  <a:srgbClr val="FFC000"/>
                </a:solidFill>
              </a:rPr>
              <a:t>	</a:t>
            </a:r>
            <a:r>
              <a:rPr lang="el-GR" b="1" dirty="0"/>
              <a:t>	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3707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6">
            <a:extLst>
              <a:ext uri="{FF2B5EF4-FFF2-40B4-BE49-F238E27FC236}">
                <a16:creationId xmlns:a16="http://schemas.microsoft.com/office/drawing/2014/main" id="{1FCF5244-C62C-4E27-B395-14F26DFB1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06AB74CA-E76D-4922-91FE-A4AAF0487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custGeom>
            <a:avLst/>
            <a:gdLst>
              <a:gd name="connsiteX0" fmla="*/ 0 w 11707367"/>
              <a:gd name="connsiteY0" fmla="*/ 0 h 2572622"/>
              <a:gd name="connsiteX1" fmla="*/ 1888420 w 11707367"/>
              <a:gd name="connsiteY1" fmla="*/ 0 h 2572622"/>
              <a:gd name="connsiteX2" fmla="*/ 2198560 w 11707367"/>
              <a:gd name="connsiteY2" fmla="*/ 310139 h 2572622"/>
              <a:gd name="connsiteX3" fmla="*/ 2425431 w 11707367"/>
              <a:gd name="connsiteY3" fmla="*/ 310139 h 2572622"/>
              <a:gd name="connsiteX4" fmla="*/ 2735570 w 11707367"/>
              <a:gd name="connsiteY4" fmla="*/ 0 h 2572622"/>
              <a:gd name="connsiteX5" fmla="*/ 11707367 w 11707367"/>
              <a:gd name="connsiteY5" fmla="*/ 0 h 2572622"/>
              <a:gd name="connsiteX6" fmla="*/ 11707367 w 11707367"/>
              <a:gd name="connsiteY6" fmla="*/ 2572622 h 2572622"/>
              <a:gd name="connsiteX7" fmla="*/ 0 w 11707367"/>
              <a:gd name="connsiteY7" fmla="*/ 2572622 h 257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07367" h="2572622">
                <a:moveTo>
                  <a:pt x="0" y="0"/>
                </a:moveTo>
                <a:lnTo>
                  <a:pt x="1888420" y="0"/>
                </a:lnTo>
                <a:lnTo>
                  <a:pt x="2198560" y="310139"/>
                </a:lnTo>
                <a:cubicBezTo>
                  <a:pt x="2261209" y="372788"/>
                  <a:pt x="2362782" y="372788"/>
                  <a:pt x="2425431" y="310139"/>
                </a:cubicBezTo>
                <a:lnTo>
                  <a:pt x="2735570" y="0"/>
                </a:lnTo>
                <a:lnTo>
                  <a:pt x="11707367" y="0"/>
                </a:lnTo>
                <a:lnTo>
                  <a:pt x="11707367" y="2572622"/>
                </a:lnTo>
                <a:lnTo>
                  <a:pt x="0" y="2572622"/>
                </a:lnTo>
                <a:close/>
              </a:path>
            </a:pathLst>
          </a:custGeom>
          <a:solidFill>
            <a:srgbClr val="595959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F8D408-73CC-47AB-852D-5D4E1369C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3" y="3938954"/>
            <a:ext cx="5776628" cy="1993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 b="1" dirty="0">
                <a:solidFill>
                  <a:srgbClr val="FFFFFF"/>
                </a:solidFill>
              </a:rPr>
              <a:t>1. ΓΡΑΦΗΜΑ ΣΤΗΛΗΣ / </a:t>
            </a:r>
            <a:r>
              <a:rPr lang="en-US" sz="3100" b="1" dirty="0">
                <a:solidFill>
                  <a:srgbClr val="FFFF66"/>
                </a:solidFill>
              </a:rPr>
              <a:t>COLUMN CHART</a:t>
            </a:r>
            <a:br>
              <a:rPr lang="en-US" sz="4000" b="1" dirty="0">
                <a:solidFill>
                  <a:srgbClr val="FFFFFF"/>
                </a:solidFill>
              </a:rPr>
            </a:b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0AEF14-6233-4769-8DBB-AB7D9BE04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3" y="351692"/>
            <a:ext cx="6148046" cy="3077308"/>
          </a:xfrm>
          <a:prstGeom prst="rect">
            <a:avLst/>
          </a:prstGeom>
        </p:spPr>
      </p:pic>
      <p:pic>
        <p:nvPicPr>
          <p:cNvPr id="1026" name="Picture 2" descr="ÎÏÎ¿ÏÎ­Î»ÎµÏÎ¼Î± ÎµÎ¹ÎºÏÎ½Î±Ï Î³Î¹Î± Î³ÏÎ±ÏÎ·Î¼Î± ÏÏÎ·Î»Î·Ï">
            <a:extLst>
              <a:ext uri="{FF2B5EF4-FFF2-40B4-BE49-F238E27FC236}">
                <a16:creationId xmlns:a16="http://schemas.microsoft.com/office/drawing/2014/main" id="{DA62CC85-0715-495C-92CD-A654B3D747B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8" r="20948"/>
          <a:stretch>
            <a:fillRect/>
          </a:stretch>
        </p:blipFill>
        <p:spPr bwMode="auto">
          <a:xfrm>
            <a:off x="6499274" y="484633"/>
            <a:ext cx="5106572" cy="287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3A3F2F-ADBA-4322-8833-1820B373CB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3218" y="3716111"/>
            <a:ext cx="7103165" cy="2216604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 2" charset="2"/>
              <a:buChar char=""/>
            </a:pPr>
            <a:r>
              <a:rPr lang="en-US" sz="2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Τιμές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στον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κατα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κόρυφο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άξον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/ 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axis           </a:t>
            </a:r>
            <a:endParaRPr lang="el-GR" sz="26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Font typeface="Wingdings 2" charset="2"/>
              <a:buChar char=""/>
            </a:pP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</a:t>
            </a:r>
            <a:r>
              <a:rPr lang="en-US" sz="2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τηγορίες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στον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οριζόντιο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άξον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/ </a:t>
            </a:r>
            <a:r>
              <a:rPr lang="en-US" sz="2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axis</a:t>
            </a:r>
          </a:p>
          <a:p>
            <a:pPr>
              <a:lnSpc>
                <a:spcPct val="90000"/>
              </a:lnSpc>
              <a:buFont typeface="Wingdings 2" charset="2"/>
              <a:buChar char=""/>
            </a:pPr>
            <a:endParaRPr lang="en-US" sz="2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 </a:t>
            </a:r>
            <a:r>
              <a:rPr lang="en-US" sz="2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συγκεκριμένος</a:t>
            </a:r>
            <a:r>
              <a:rPr lang="en-US" sz="2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τρό</a:t>
            </a:r>
            <a:r>
              <a:rPr lang="en-US" sz="2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πος παρουσίασης, μάς βοηθά να </a:t>
            </a:r>
            <a:r>
              <a:rPr lang="en-US" sz="29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τονίσουμε την απόκλιση σε σχέση με τον χρόνο. </a:t>
            </a:r>
            <a:r>
              <a:rPr lang="en-US" sz="2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Δηλ</a:t>
            </a:r>
            <a:r>
              <a:rPr lang="en-US" sz="2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αδή, παρουσιάζει τις μεταβολές στις διάφορες κατηγορίες κατά τη διάρκεια μιας χρονικής περιόδου ή απεικονίζει συγκρίσεις µεταξύ στοιχείων</a:t>
            </a:r>
            <a:r>
              <a:rPr lang="en-US" sz="2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90000"/>
              </a:lnSpc>
              <a:buFont typeface="Wingdings 2" charset="2"/>
              <a:buChar char=""/>
            </a:pPr>
            <a:endParaRPr lang="en-US" sz="13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3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2D0FE-B6D7-4415-AED7-FE48AD42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b="0" u="sng" dirty="0"/>
            </a:br>
            <a:br>
              <a:rPr lang="el-GR" b="0" u="sng" dirty="0"/>
            </a:br>
            <a:br>
              <a:rPr lang="el-GR" b="0" u="sng" dirty="0"/>
            </a:br>
            <a:br>
              <a:rPr lang="en-GB" b="0" dirty="0"/>
            </a:br>
            <a:r>
              <a:rPr lang="en-GB" b="0" dirty="0"/>
              <a:t>   </a:t>
            </a:r>
            <a:br>
              <a:rPr lang="en-GB" dirty="0"/>
            </a:br>
            <a:r>
              <a:rPr lang="el-GR" dirty="0"/>
              <a:t>Τύποι Γραφημάτων Στήλης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D74968-2262-4069-B1F6-8D6E5CA43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190" y="2174875"/>
            <a:ext cx="5734395" cy="576262"/>
          </a:xfrm>
        </p:spPr>
        <p:txBody>
          <a:bodyPr/>
          <a:lstStyle/>
          <a:p>
            <a:r>
              <a:rPr lang="el-GR" b="1" dirty="0"/>
              <a:t>Γράφημα</a:t>
            </a:r>
            <a:r>
              <a:rPr lang="en-GB" b="1" dirty="0"/>
              <a:t> </a:t>
            </a:r>
            <a:r>
              <a:rPr lang="el-GR" b="1" dirty="0"/>
              <a:t>σωρευμένων στηλών</a:t>
            </a:r>
            <a:r>
              <a:rPr lang="en-GB" b="1" dirty="0"/>
              <a:t> /</a:t>
            </a:r>
            <a:endParaRPr lang="el-GR" b="1" dirty="0"/>
          </a:p>
          <a:p>
            <a:r>
              <a:rPr lang="en-GB" b="1" dirty="0"/>
              <a:t> </a:t>
            </a:r>
            <a:r>
              <a:rPr lang="en-GB" b="1" dirty="0">
                <a:solidFill>
                  <a:srgbClr val="FFFF66"/>
                </a:solidFill>
              </a:rPr>
              <a:t>Stacked</a:t>
            </a:r>
            <a:r>
              <a:rPr lang="en-GB" b="1" dirty="0"/>
              <a:t> </a:t>
            </a:r>
            <a:r>
              <a:rPr lang="en-GB" b="1" dirty="0">
                <a:solidFill>
                  <a:srgbClr val="FFFF66"/>
                </a:solidFill>
              </a:rPr>
              <a:t>chart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054487-8D10-4289-BBF8-A85CC91C7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132" y="3251635"/>
            <a:ext cx="5733736" cy="35472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076809-FD08-49F9-AC7E-BD461DE80C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endParaRPr lang="el-GR" b="1" dirty="0"/>
          </a:p>
          <a:p>
            <a:r>
              <a:rPr lang="el-GR" b="1" dirty="0"/>
              <a:t>Γράφημα ομαδοποιημένων στηλών</a:t>
            </a:r>
            <a:r>
              <a:rPr lang="en-US" b="1" dirty="0"/>
              <a:t>/ </a:t>
            </a:r>
            <a:r>
              <a:rPr lang="en-US" b="1" dirty="0">
                <a:solidFill>
                  <a:srgbClr val="FFFF66"/>
                </a:solidFill>
              </a:rPr>
              <a:t>Clustered</a:t>
            </a:r>
            <a:r>
              <a:rPr lang="en-US" b="1" dirty="0"/>
              <a:t> </a:t>
            </a:r>
            <a:r>
              <a:rPr lang="en-US" b="1" dirty="0">
                <a:solidFill>
                  <a:srgbClr val="FFFF66"/>
                </a:solidFill>
              </a:rPr>
              <a:t>chart</a:t>
            </a:r>
            <a:endParaRPr lang="en-GB" b="1" dirty="0">
              <a:solidFill>
                <a:srgbClr val="FFFF66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D37FCB-5545-41EC-8397-D1865672E6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70190" y="2791019"/>
            <a:ext cx="5494506" cy="3619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31511C-1681-4FED-BEF2-00259D16B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791019"/>
            <a:ext cx="5622388" cy="3619792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0EB083C-74A6-4187-ABED-5C55B5AF53C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21955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0EB4D-A771-40A7-8E12-342993161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390917"/>
            <a:ext cx="10571998" cy="970450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r>
              <a:rPr lang="el-GR" dirty="0"/>
              <a:t>2. ΓΡΑΦΗΜΑ ΓΡΑΜΜΩΝ / </a:t>
            </a:r>
            <a:r>
              <a:rPr lang="en-US" dirty="0"/>
              <a:t>LINE GRAPH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CB7B9-2953-46E0-ADF1-FD0AA2C113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C0E43-C015-4816-BF34-855508297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4122" y="2174875"/>
            <a:ext cx="5825734" cy="4235936"/>
          </a:xfrm>
        </p:spPr>
        <p:txBody>
          <a:bodyPr/>
          <a:lstStyle/>
          <a:p>
            <a:r>
              <a:rPr lang="el-GR" b="1" dirty="0"/>
              <a:t>Τιμές</a:t>
            </a:r>
            <a:r>
              <a:rPr lang="el-GR" dirty="0"/>
              <a:t>: Κατακόρυφος άξονας                             </a:t>
            </a:r>
            <a:r>
              <a:rPr lang="el-GR" b="1" dirty="0"/>
              <a:t>Κατηγορίες</a:t>
            </a:r>
            <a:r>
              <a:rPr lang="el-GR" dirty="0"/>
              <a:t>: Οριζόντιος άξονας </a:t>
            </a:r>
          </a:p>
          <a:p>
            <a:pPr marL="0" indent="0">
              <a:buNone/>
            </a:pPr>
            <a:r>
              <a:rPr lang="el-GR" dirty="0"/>
              <a:t> </a:t>
            </a:r>
            <a:br>
              <a:rPr lang="en-GB" dirty="0"/>
            </a:br>
            <a:r>
              <a:rPr lang="el-GR" dirty="0"/>
              <a:t>Είναι ιδανικά για την </a:t>
            </a:r>
            <a:r>
              <a:rPr lang="el-GR" dirty="0">
                <a:solidFill>
                  <a:schemeClr val="accent1"/>
                </a:solidFill>
              </a:rPr>
              <a:t>εμφάνιση των τάσεων </a:t>
            </a:r>
            <a:r>
              <a:rPr lang="el-GR" dirty="0"/>
              <a:t>σε συγκεκριμένα ίσα διαστήματα (λ.χ. μήνες, τρίμηνα, έτη).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Είναι ιδανικά </a:t>
            </a:r>
            <a:r>
              <a:rPr lang="el-GR" dirty="0">
                <a:solidFill>
                  <a:schemeClr val="accent1"/>
                </a:solidFill>
              </a:rPr>
              <a:t>όταν πρέπει να απεικονίσουμε πολλαπλές σειρές δεδομένων </a:t>
            </a:r>
            <a:r>
              <a:rPr lang="el-GR" dirty="0"/>
              <a:t>στο γράφημα.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201BC-749F-4BF9-95B3-8783870F4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ÎÏÎ¿ÏÎ­Î»ÎµÏÎ¼Î± ÎµÎ¹ÎºÏÎ½Î±Ï Î³Î¹Î± Î³ÏÎ±ÏÎ·Î¼Î± Î³ÏÎ±Î¼Î¼ÏÎ½">
            <a:extLst>
              <a:ext uri="{FF2B5EF4-FFF2-40B4-BE49-F238E27FC236}">
                <a16:creationId xmlns:a16="http://schemas.microsoft.com/office/drawing/2014/main" id="{DF0AAB00-14EF-413B-B5FA-9741317A94EB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2174876"/>
            <a:ext cx="5825734" cy="4235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26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C45CB-4D39-43CF-BC3B-EAE544A40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n-GB" dirty="0"/>
            </a:br>
            <a:r>
              <a:rPr lang="el-GR" dirty="0"/>
              <a:t>3. ΓΡΑΦΗΜΑ ΠΙΤΑΣ</a:t>
            </a:r>
            <a:r>
              <a:rPr lang="en-US" dirty="0"/>
              <a:t> / PIE CHART</a:t>
            </a:r>
            <a:r>
              <a:rPr lang="el-GR" dirty="0"/>
              <a:t>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5F86B-F440-4AF1-A8E4-5207DB1BD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9482C-9E18-4C48-91CC-B3A149859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474" y="2174875"/>
            <a:ext cx="5906111" cy="4535413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Αναπαριστούν το μέγεθος των κατηγοριών, σε αναλογία με το σύνολο των στοιχείων. 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E67FB4-AA05-4DF4-A1DC-D8F71D7F0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9BF3DA-B172-4774-B9FF-EAE0D6BE083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l-GR" dirty="0"/>
              <a:t>Χρησιμοποείται όταν:</a:t>
            </a:r>
            <a:endParaRPr lang="en-GB" dirty="0"/>
          </a:p>
          <a:p>
            <a:pPr lvl="0"/>
            <a:r>
              <a:rPr lang="el-GR" dirty="0"/>
              <a:t>Έχουμε μόνο μία σειρά κατηγοριών την συγκεκριμένη χρονική περίοδο.</a:t>
            </a:r>
            <a:endParaRPr lang="en-GB" dirty="0"/>
          </a:p>
          <a:p>
            <a:pPr lvl="0"/>
            <a:r>
              <a:rPr lang="el-GR" dirty="0">
                <a:solidFill>
                  <a:schemeClr val="accent1"/>
                </a:solidFill>
              </a:rPr>
              <a:t>Καμία τιμή δεν είναι μηδενική ή αρνητική.</a:t>
            </a:r>
            <a:endParaRPr lang="en-GB" dirty="0">
              <a:solidFill>
                <a:schemeClr val="accent1"/>
              </a:solidFill>
            </a:endParaRPr>
          </a:p>
          <a:p>
            <a:pPr lvl="0"/>
            <a:r>
              <a:rPr lang="el-GR" dirty="0">
                <a:solidFill>
                  <a:schemeClr val="accent1"/>
                </a:solidFill>
              </a:rPr>
              <a:t>Έχουμε έως 7 περίπου κατηγορίες.</a:t>
            </a:r>
            <a:endParaRPr lang="en-GB" dirty="0">
              <a:solidFill>
                <a:schemeClr val="accent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60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A11F-AF6A-432D-93A2-A4AEE8A3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3. ΓΡΑΦΗΜΑ ΠΙΤΑΣ</a:t>
            </a:r>
            <a:r>
              <a:rPr lang="en-US" dirty="0"/>
              <a:t> / </a:t>
            </a:r>
            <a:r>
              <a:rPr lang="en-US" dirty="0">
                <a:solidFill>
                  <a:srgbClr val="FFFF66"/>
                </a:solidFill>
              </a:rPr>
              <a:t>PIE</a:t>
            </a:r>
            <a:r>
              <a:rPr lang="en-US" dirty="0"/>
              <a:t> </a:t>
            </a:r>
            <a:r>
              <a:rPr lang="en-US" dirty="0">
                <a:solidFill>
                  <a:srgbClr val="FFFF66"/>
                </a:solidFill>
              </a:rPr>
              <a:t>CHART</a:t>
            </a:r>
            <a:endParaRPr lang="en-GB" dirty="0">
              <a:solidFill>
                <a:srgbClr val="FFFF66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517BA-B92F-4E92-B062-92B8BFAB1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4F3F55-44A7-4E96-8EB0-FA7F2E392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C4F69E-4D5C-4282-8C6A-349AC8B68A3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2" descr="ÎÏÎ¿ÏÎ­Î»ÎµÏÎ¼Î± ÎµÎ¹ÎºÏÎ½Î±Ï Î³Î¹Î± Î³ÏÎ±ÏÎ·Î¼Î± ÏÎ¹ÏÎ±Ï">
            <a:extLst>
              <a:ext uri="{FF2B5EF4-FFF2-40B4-BE49-F238E27FC236}">
                <a16:creationId xmlns:a16="http://schemas.microsoft.com/office/drawing/2014/main" id="{16A36E0F-E67C-40BD-B86E-6D87FEE92EA6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724" y="2039815"/>
            <a:ext cx="5797801" cy="453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 descr="Γράφημα πίτας">
            <a:extLst>
              <a:ext uri="{FF2B5EF4-FFF2-40B4-BE49-F238E27FC236}">
                <a16:creationId xmlns:a16="http://schemas.microsoft.com/office/drawing/2014/main" id="{294CD71C-2193-4248-9450-3AF60FF64219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2174875"/>
            <a:ext cx="5657126" cy="4288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3918268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06D68-A58D-4D85-A8AC-B7EDBA0D8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l-GR" dirty="0"/>
              <a:t>4. ΓΡΑΦΗΜΑ ΔΑΚΤΥΛΙΟΥ</a:t>
            </a:r>
            <a:r>
              <a:rPr lang="en-US" dirty="0"/>
              <a:t> / </a:t>
            </a:r>
            <a:br>
              <a:rPr lang="en-US" dirty="0"/>
            </a:br>
            <a:r>
              <a:rPr lang="en-US" dirty="0"/>
              <a:t>                                </a:t>
            </a:r>
            <a:r>
              <a:rPr lang="en-US" dirty="0">
                <a:solidFill>
                  <a:srgbClr val="FFFF66"/>
                </a:solidFill>
              </a:rPr>
              <a:t>DOUGHNUT</a:t>
            </a:r>
            <a:r>
              <a:rPr lang="en-US" dirty="0"/>
              <a:t> </a:t>
            </a:r>
            <a:r>
              <a:rPr lang="en-US" dirty="0">
                <a:solidFill>
                  <a:srgbClr val="FFFF66"/>
                </a:solidFill>
              </a:rPr>
              <a:t>CHART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C4560-27F5-454E-8F2A-8FB42ADC2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117A3F-48A0-41B8-86B0-185965B5A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729" y="2174876"/>
            <a:ext cx="5189856" cy="4422872"/>
          </a:xfrm>
        </p:spPr>
        <p:txBody>
          <a:bodyPr>
            <a:normAutofit/>
          </a:bodyPr>
          <a:lstStyle/>
          <a:p>
            <a:r>
              <a:rPr lang="el-GR" dirty="0"/>
              <a:t>Απεικονίζει τη σχέση των τμημάτων/κατηγοριών ως προς το σύνολο. </a:t>
            </a:r>
            <a:endParaRPr lang="en-GB" dirty="0"/>
          </a:p>
          <a:p>
            <a:r>
              <a:rPr lang="el-GR" dirty="0"/>
              <a:t>Το θετικό είναι ότι μπορεί να απεικονίσει περισσότερες από μία σειρά δεδομένων, λ.χ. δύο διαφορετικά έτη. </a:t>
            </a:r>
            <a:endParaRPr lang="en-GB" dirty="0"/>
          </a:p>
          <a:p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Όμως, ο συγκεκριμένος τύπος γραφήματος είναι κάπως δύσχρηστος, διότι η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‘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ανάγνωσή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’</a:t>
            </a:r>
            <a:r>
              <a:rPr lang="el-GR" dirty="0">
                <a:solidFill>
                  <a:schemeClr val="accent3">
                    <a:lumMod val="75000"/>
                  </a:schemeClr>
                </a:solidFill>
              </a:rPr>
              <a:t> του δεν είναι πολύ εύκολη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GB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598E7-64A8-441C-A028-B042797530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Γράφημα δακτυλίου">
            <a:extLst>
              <a:ext uri="{FF2B5EF4-FFF2-40B4-BE49-F238E27FC236}">
                <a16:creationId xmlns:a16="http://schemas.microsoft.com/office/drawing/2014/main" id="{7061AE77-1FFF-4A09-961D-5EA0E5790F00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664" y="2174875"/>
            <a:ext cx="5500467" cy="4422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637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9669C-A3EB-4292-BD03-3A66470F2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858" y="447188"/>
            <a:ext cx="10571998" cy="970450"/>
          </a:xfrm>
        </p:spPr>
        <p:txBody>
          <a:bodyPr/>
          <a:lstStyle/>
          <a:p>
            <a:br>
              <a:rPr lang="en-GB" dirty="0"/>
            </a:br>
            <a:br>
              <a:rPr lang="el-GR" dirty="0"/>
            </a:br>
            <a:br>
              <a:rPr lang="el-GR" dirty="0"/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l-GR" sz="2400" dirty="0"/>
            </a:b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GB" dirty="0"/>
            </a:br>
            <a:r>
              <a:rPr lang="el-GR" dirty="0"/>
              <a:t>5. ΓΡΑΦΗΜΑ ΡΑΒΔΟΥ</a:t>
            </a:r>
            <a:r>
              <a:rPr lang="en-US" dirty="0"/>
              <a:t> / </a:t>
            </a:r>
            <a:r>
              <a:rPr lang="en-US" dirty="0">
                <a:solidFill>
                  <a:srgbClr val="FFFF00"/>
                </a:solidFill>
              </a:rPr>
              <a:t>BAR</a:t>
            </a:r>
            <a:r>
              <a:rPr lang="en-US" dirty="0"/>
              <a:t> </a:t>
            </a:r>
            <a:r>
              <a:rPr lang="en-US" dirty="0">
                <a:solidFill>
                  <a:srgbClr val="FFFF00"/>
                </a:solidFill>
              </a:rPr>
              <a:t>CHART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C8AAEE-742A-4895-BBF5-5954620634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Είναι ιδανικό όταν οι ονομασίες 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A767A4-27F7-426E-887C-DB4CF1510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των κατηγοριών είναι μακροσκελείς.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AB5AB32-18AE-4611-A5DF-0E89D1160FC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68813" y="3137095"/>
            <a:ext cx="5835772" cy="3720905"/>
          </a:xfrm>
          <a:prstGeom prst="rect">
            <a:avLst/>
          </a:prstGeom>
        </p:spPr>
      </p:pic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FD56455E-7FB0-481A-8FD9-86BC26AE5E83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24788888"/>
              </p:ext>
            </p:extLst>
          </p:nvPr>
        </p:nvGraphicFramePr>
        <p:xfrm>
          <a:off x="6188075" y="3137095"/>
          <a:ext cx="5194300" cy="3720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488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1400</Words>
  <Application>Microsoft Office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2</vt:lpstr>
      <vt:lpstr>Quotable</vt:lpstr>
      <vt:lpstr>How to describe Charts &amp; Graphs in a presentation (1st Part)</vt:lpstr>
      <vt:lpstr>      ΒΑΣΙΚΟΙ ΤΥΠΟΙ ΓΡΑΦΗΜΑΤΩΝ </vt:lpstr>
      <vt:lpstr>1. ΓΡΑΦΗΜΑ ΣΤΗΛΗΣ / COLUMN CHART </vt:lpstr>
      <vt:lpstr>        Τύποι Γραφημάτων Στήλης</vt:lpstr>
      <vt:lpstr>  2. ΓΡΑΦΗΜΑ ΓΡΑΜΜΩΝ / LINE GRAPH</vt:lpstr>
      <vt:lpstr>       3. ΓΡΑΦΗΜΑ ΠΙΤΑΣ / PIE CHART </vt:lpstr>
      <vt:lpstr>3. ΓΡΑΦΗΜΑ ΠΙΤΑΣ / PIE CHART</vt:lpstr>
      <vt:lpstr> 4. ΓΡΑΦΗΜΑ ΔΑΚΤΥΛΙΟΥ /                                  DOUGHNUT CHART </vt:lpstr>
      <vt:lpstr>           . 5. ΓΡΑΦΗΜΑ ΡΑΒΔΟΥ / BAR CHART</vt:lpstr>
      <vt:lpstr>6. </vt:lpstr>
      <vt:lpstr>Υπάρχουν δύο άξονες τιμών: ένας οριζόντιος (x) και ένας κατακόρυφος (y) άξονας τιμών.   Το προτιμούμε όταν έχουμε πολλές διαφορετικές τιμές που είναι δύσκολο να απεικονιστούν με τα άλλα γραφήματα. </vt:lpstr>
      <vt:lpstr>8. ΑΡΑΧΝΟΕΙΔΕΣ ΓΡΑΦΗΜΑ /  RADAR CHART</vt:lpstr>
      <vt:lpstr>Προτιμάται όταν πρέπει να απεικονίσουμε τις μεταβολές σε σχέση με ένα κεντρικό σημείο.  </vt:lpstr>
      <vt:lpstr>     9. ΓΡΑΦΗΜΑ ΦΥΣΣΑΛΙΔΩΝ /  BUBBLE CHART</vt:lpstr>
      <vt:lpstr>  Το μέγεθος της φυσσαλίδας απεικονίζει το μέγεθος μιας τιμής, έτσι διευκολύνεται η γρήγορη ανάγνωση και κατανόηση των δεδομένων μας.   </vt:lpstr>
      <vt:lpstr>PowerPoint Presentation</vt:lpstr>
      <vt:lpstr>Η απεικόνιση των δεδομένων μέσω (τρισδιάστατου) κώνου ή πυραμίδας, βοηθά στη γρήγορη ανάγνωση των στοιχείων και προσδίδει ζωντάνια στο κείμενο ή στην ανάλυση μας.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describe Charts &amp; Graphs in a presentation</dc:title>
  <dc:creator>EVI</dc:creator>
  <cp:lastModifiedBy>EVI</cp:lastModifiedBy>
  <cp:revision>19</cp:revision>
  <dcterms:created xsi:type="dcterms:W3CDTF">2019-02-21T08:00:30Z</dcterms:created>
  <dcterms:modified xsi:type="dcterms:W3CDTF">2019-02-21T12:26:02Z</dcterms:modified>
</cp:coreProperties>
</file>