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15" r:id="rId3"/>
    <p:sldId id="327" r:id="rId4"/>
    <p:sldId id="287" r:id="rId5"/>
    <p:sldId id="288" r:id="rId6"/>
    <p:sldId id="289" r:id="rId7"/>
    <p:sldId id="293" r:id="rId8"/>
    <p:sldId id="294" r:id="rId9"/>
    <p:sldId id="291" r:id="rId10"/>
    <p:sldId id="301" r:id="rId11"/>
    <p:sldId id="295" r:id="rId12"/>
    <p:sldId id="296" r:id="rId13"/>
    <p:sldId id="298" r:id="rId14"/>
    <p:sldId id="299" r:id="rId15"/>
    <p:sldId id="297" r:id="rId16"/>
    <p:sldId id="300" r:id="rId17"/>
    <p:sldId id="303" r:id="rId18"/>
    <p:sldId id="304" r:id="rId19"/>
    <p:sldId id="305" r:id="rId20"/>
    <p:sldId id="313" r:id="rId21"/>
    <p:sldId id="306" r:id="rId22"/>
    <p:sldId id="308" r:id="rId23"/>
    <p:sldId id="309" r:id="rId24"/>
    <p:sldId id="310" r:id="rId25"/>
    <p:sldId id="311" r:id="rId26"/>
    <p:sldId id="312" r:id="rId27"/>
    <p:sldId id="317" r:id="rId28"/>
    <p:sldId id="316" r:id="rId29"/>
    <p:sldId id="318" r:id="rId30"/>
    <p:sldId id="319" r:id="rId31"/>
    <p:sldId id="320" r:id="rId32"/>
    <p:sldId id="321" r:id="rId33"/>
    <p:sldId id="307" r:id="rId34"/>
    <p:sldId id="258" r:id="rId35"/>
    <p:sldId id="260" r:id="rId36"/>
    <p:sldId id="261" r:id="rId37"/>
    <p:sldId id="263" r:id="rId38"/>
    <p:sldId id="264" r:id="rId39"/>
    <p:sldId id="265" r:id="rId40"/>
    <p:sldId id="266" r:id="rId41"/>
    <p:sldId id="267" r:id="rId42"/>
    <p:sldId id="269" r:id="rId43"/>
    <p:sldId id="268" r:id="rId44"/>
    <p:sldId id="283" r:id="rId45"/>
    <p:sldId id="270" r:id="rId46"/>
    <p:sldId id="272" r:id="rId47"/>
    <p:sldId id="273" r:id="rId48"/>
    <p:sldId id="277" r:id="rId49"/>
    <p:sldId id="275" r:id="rId50"/>
    <p:sldId id="284" r:id="rId51"/>
    <p:sldId id="278" r:id="rId52"/>
    <p:sldId id="322" r:id="rId53"/>
    <p:sldId id="324" r:id="rId54"/>
    <p:sldId id="285" r:id="rId55"/>
    <p:sldId id="276" r:id="rId56"/>
    <p:sldId id="279" r:id="rId57"/>
    <p:sldId id="280" r:id="rId58"/>
    <p:sldId id="281" r:id="rId59"/>
    <p:sldId id="286" r:id="rId60"/>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VI"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EFBF"/>
    <a:srgbClr val="CD927F"/>
    <a:srgbClr val="BCE16B"/>
    <a:srgbClr val="7D2570"/>
    <a:srgbClr val="EF97E5"/>
    <a:srgbClr val="77D8DD"/>
    <a:srgbClr val="66FF33"/>
    <a:srgbClr val="9966FF"/>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descr="HD-ShadowLong.png"/>
          <p:cNvPicPr>
            <a:picLocks noChangeAspect="1"/>
          </p:cNvPicPr>
          <p:nvPr/>
        </p:nvPicPr>
        <p:blipFill>
          <a:blip r:embed="rId2"/>
          <a:srcRect/>
          <a:stretch>
            <a:fillRect/>
          </a:stretch>
        </p:blipFill>
        <p:spPr bwMode="auto">
          <a:xfrm>
            <a:off x="0" y="4243388"/>
            <a:ext cx="8967788" cy="274637"/>
          </a:xfrm>
          <a:prstGeom prst="rect">
            <a:avLst/>
          </a:prstGeom>
          <a:noFill/>
          <a:ln w="9525">
            <a:noFill/>
            <a:miter lim="800000"/>
            <a:headEnd/>
            <a:tailEnd/>
          </a:ln>
        </p:spPr>
      </p:pic>
      <p:pic>
        <p:nvPicPr>
          <p:cNvPr id="5" name="Picture 7" descr="HD-ShadowShort.png"/>
          <p:cNvPicPr>
            <a:picLocks noChangeAspect="1"/>
          </p:cNvPicPr>
          <p:nvPr/>
        </p:nvPicPr>
        <p:blipFill>
          <a:blip r:embed="rId3"/>
          <a:srcRect/>
          <a:stretch>
            <a:fillRect/>
          </a:stretch>
        </p:blipFill>
        <p:spPr bwMode="auto">
          <a:xfrm>
            <a:off x="9112250" y="4243388"/>
            <a:ext cx="3076575" cy="277812"/>
          </a:xfrm>
          <a:prstGeom prst="rect">
            <a:avLst/>
          </a:prstGeom>
          <a:noFill/>
          <a:ln w="9525">
            <a:noFill/>
            <a:miter lim="800000"/>
            <a:headEnd/>
            <a:tailEnd/>
          </a:ln>
        </p:spPr>
      </p:pic>
      <p:sp>
        <p:nvSpPr>
          <p:cNvPr id="6" name="Rectangle 8"/>
          <p:cNvSpPr/>
          <p:nvPr/>
        </p:nvSpPr>
        <p:spPr bwMode="ltGray">
          <a:xfrm>
            <a:off x="0" y="2590800"/>
            <a:ext cx="8967788" cy="165893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9"/>
          <p:cNvSpPr/>
          <p:nvPr/>
        </p:nvSpPr>
        <p:spPr>
          <a:xfrm>
            <a:off x="9112250" y="2590800"/>
            <a:ext cx="3076575" cy="16589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Date Placeholder 3"/>
          <p:cNvSpPr>
            <a:spLocks noGrp="1"/>
          </p:cNvSpPr>
          <p:nvPr>
            <p:ph type="dt" sz="half" idx="10"/>
          </p:nvPr>
        </p:nvSpPr>
        <p:spPr/>
        <p:txBody>
          <a:bodyPr/>
          <a:lstStyle>
            <a:lvl1pPr>
              <a:defRPr/>
            </a:lvl1pPr>
          </a:lstStyle>
          <a:p>
            <a:pPr>
              <a:defRPr/>
            </a:pPr>
            <a:fld id="{4ECBF8A9-F112-46A5-8E6C-689C651940AA}" type="datetimeFigureOut">
              <a:rPr lang="en-US"/>
              <a:pPr>
                <a:defRPr/>
              </a:pPr>
              <a:t>4/5/2022</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a:xfrm>
            <a:off x="9255125" y="2749550"/>
            <a:ext cx="1171575" cy="1357313"/>
          </a:xfrm>
        </p:spPr>
        <p:txBody>
          <a:bodyPr/>
          <a:lstStyle>
            <a:lvl1pPr>
              <a:defRPr/>
            </a:lvl1pPr>
          </a:lstStyle>
          <a:p>
            <a:pPr>
              <a:defRPr/>
            </a:pPr>
            <a:fld id="{1A0292C6-C345-41D6-BB35-BC25DB01343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14"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5" name="Picture 15"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6" name="Rectangle 16"/>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17"/>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sz="2400"/>
            </a:lvl1pPr>
            <a:lvl2pPr>
              <a:defRPr sz="2000"/>
            </a:lvl2pPr>
            <a:lvl3pPr>
              <a:defRPr sz="18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0"/>
          </p:nvPr>
        </p:nvSpPr>
        <p:spPr/>
        <p:txBody>
          <a:bodyPr/>
          <a:lstStyle>
            <a:lvl1pPr>
              <a:defRPr/>
            </a:lvl1pPr>
          </a:lstStyle>
          <a:p>
            <a:pPr>
              <a:defRPr/>
            </a:pPr>
            <a:fld id="{3FFB9F0B-16E3-49E8-9902-E577DC2769F3}" type="datetimeFigureOut">
              <a:rPr lang="en-US"/>
              <a:pPr>
                <a:defRPr/>
              </a:pPr>
              <a:t>4/5/2022</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01266BE7-2D02-45A9-96D6-05AA489CC8F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6" descr="HD-ShadowLong.png"/>
          <p:cNvPicPr>
            <a:picLocks noChangeAspect="1"/>
          </p:cNvPicPr>
          <p:nvPr/>
        </p:nvPicPr>
        <p:blipFill>
          <a:blip r:embed="rId2"/>
          <a:srcRect/>
          <a:stretch>
            <a:fillRect/>
          </a:stretch>
        </p:blipFill>
        <p:spPr bwMode="auto">
          <a:xfrm>
            <a:off x="0" y="4086225"/>
            <a:ext cx="10437813" cy="322263"/>
          </a:xfrm>
          <a:prstGeom prst="rect">
            <a:avLst/>
          </a:prstGeom>
          <a:noFill/>
          <a:ln w="9525">
            <a:noFill/>
            <a:miter lim="800000"/>
            <a:headEnd/>
            <a:tailEnd/>
          </a:ln>
        </p:spPr>
      </p:pic>
      <p:pic>
        <p:nvPicPr>
          <p:cNvPr id="5" name="Picture 7" descr="HD-ShadowShort.png"/>
          <p:cNvPicPr>
            <a:picLocks noChangeAspect="1"/>
          </p:cNvPicPr>
          <p:nvPr/>
        </p:nvPicPr>
        <p:blipFill>
          <a:blip r:embed="rId3"/>
          <a:srcRect/>
          <a:stretch>
            <a:fillRect/>
          </a:stretch>
        </p:blipFill>
        <p:spPr bwMode="auto">
          <a:xfrm>
            <a:off x="10585450" y="4087813"/>
            <a:ext cx="1603375" cy="144462"/>
          </a:xfrm>
          <a:prstGeom prst="rect">
            <a:avLst/>
          </a:prstGeom>
          <a:noFill/>
          <a:ln w="9525">
            <a:noFill/>
            <a:miter lim="800000"/>
            <a:headEnd/>
            <a:tailEnd/>
          </a:ln>
        </p:spPr>
      </p:pic>
      <p:sp>
        <p:nvSpPr>
          <p:cNvPr id="6" name="Rectangle 8"/>
          <p:cNvSpPr/>
          <p:nvPr/>
        </p:nvSpPr>
        <p:spPr bwMode="ltGray">
          <a:xfrm>
            <a:off x="0" y="2725738"/>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9"/>
          <p:cNvSpPr/>
          <p:nvPr/>
        </p:nvSpPr>
        <p:spPr>
          <a:xfrm>
            <a:off x="10585450" y="2725738"/>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8" name="Date Placeholder 3"/>
          <p:cNvSpPr>
            <a:spLocks noGrp="1"/>
          </p:cNvSpPr>
          <p:nvPr>
            <p:ph type="dt" sz="half" idx="10"/>
          </p:nvPr>
        </p:nvSpPr>
        <p:spPr/>
        <p:txBody>
          <a:bodyPr/>
          <a:lstStyle>
            <a:lvl1pPr>
              <a:defRPr/>
            </a:lvl1pPr>
          </a:lstStyle>
          <a:p>
            <a:pPr>
              <a:defRPr/>
            </a:pPr>
            <a:fld id="{9D874B9B-4B3E-46C3-A442-F9A545A75E98}" type="datetimeFigureOut">
              <a:rPr lang="en-US"/>
              <a:pPr>
                <a:defRPr/>
              </a:pPr>
              <a:t>4/5/2022</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a:xfrm>
            <a:off x="10729913" y="2870200"/>
            <a:ext cx="1154112" cy="1090613"/>
          </a:xfrm>
        </p:spPr>
        <p:txBody>
          <a:bodyPr/>
          <a:lstStyle>
            <a:lvl1pPr>
              <a:defRPr/>
            </a:lvl1pPr>
          </a:lstStyle>
          <a:p>
            <a:pPr>
              <a:defRPr/>
            </a:pPr>
            <a:fld id="{397D0A83-31D5-43E9-854F-50F5A4198D5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7"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6" name="Picture 8"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7" name="Rectangle 9"/>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0"/>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4"/>
          <p:cNvSpPr>
            <a:spLocks noGrp="1"/>
          </p:cNvSpPr>
          <p:nvPr>
            <p:ph type="dt" sz="half" idx="10"/>
          </p:nvPr>
        </p:nvSpPr>
        <p:spPr/>
        <p:txBody>
          <a:bodyPr/>
          <a:lstStyle>
            <a:lvl1pPr>
              <a:defRPr/>
            </a:lvl1pPr>
          </a:lstStyle>
          <a:p>
            <a:pPr>
              <a:defRPr/>
            </a:pPr>
            <a:fld id="{E82A1500-C3DC-497D-9602-9A6DF8F861D6}" type="datetimeFigureOut">
              <a:rPr lang="en-US"/>
              <a:pPr>
                <a:defRPr/>
              </a:pPr>
              <a:t>4/5/2022</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973216FB-B3F6-48A4-8840-DA30F813C75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9"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8" name="Picture 10"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9" name="Rectangle 11"/>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12"/>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6"/>
          <p:cNvSpPr>
            <a:spLocks noGrp="1"/>
          </p:cNvSpPr>
          <p:nvPr>
            <p:ph type="dt" sz="half" idx="10"/>
          </p:nvPr>
        </p:nvSpPr>
        <p:spPr/>
        <p:txBody>
          <a:bodyPr/>
          <a:lstStyle>
            <a:lvl1pPr>
              <a:defRPr/>
            </a:lvl1pPr>
          </a:lstStyle>
          <a:p>
            <a:pPr>
              <a:defRPr/>
            </a:pPr>
            <a:fld id="{CFD74D92-A1D3-4D22-8861-155C3891924A}" type="datetimeFigureOut">
              <a:rPr lang="en-US"/>
              <a:pPr>
                <a:defRPr/>
              </a:pPr>
              <a:t>4/5/2022</a:t>
            </a:fld>
            <a:endParaRPr lang="en-US"/>
          </a:p>
        </p:txBody>
      </p:sp>
      <p:sp>
        <p:nvSpPr>
          <p:cNvPr id="12" name="Footer Placeholder 7"/>
          <p:cNvSpPr>
            <a:spLocks noGrp="1"/>
          </p:cNvSpPr>
          <p:nvPr>
            <p:ph type="ftr" sz="quarter" idx="11"/>
          </p:nvPr>
        </p:nvSpPr>
        <p:spPr/>
        <p:txBody>
          <a:bodyPr/>
          <a:lstStyle>
            <a:lvl1pPr>
              <a:defRPr/>
            </a:lvl1pPr>
          </a:lstStyle>
          <a:p>
            <a:pPr>
              <a:defRPr/>
            </a:pPr>
            <a:endParaRPr lang="en-US"/>
          </a:p>
        </p:txBody>
      </p:sp>
      <p:sp>
        <p:nvSpPr>
          <p:cNvPr id="13" name="Slide Number Placeholder 8"/>
          <p:cNvSpPr>
            <a:spLocks noGrp="1"/>
          </p:cNvSpPr>
          <p:nvPr>
            <p:ph type="sldNum" sz="quarter" idx="12"/>
          </p:nvPr>
        </p:nvSpPr>
        <p:spPr/>
        <p:txBody>
          <a:bodyPr/>
          <a:lstStyle>
            <a:lvl1pPr>
              <a:defRPr/>
            </a:lvl1pPr>
          </a:lstStyle>
          <a:p>
            <a:pPr>
              <a:defRPr/>
            </a:pPr>
            <a:fld id="{BD4884CE-2FB3-48E8-84D9-11E73F414382}"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5"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4" name="Picture 6"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5" name="Rectangle 7"/>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8"/>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lvl1pPr>
              <a:defRPr/>
            </a:lvl1pPr>
          </a:lstStyle>
          <a:p>
            <a:pPr>
              <a:defRPr/>
            </a:pPr>
            <a:fld id="{F07CBF3B-6896-4099-8213-DB31DB2C8154}" type="datetimeFigureOut">
              <a:rPr lang="en-US"/>
              <a:pPr>
                <a:defRPr/>
              </a:pPr>
              <a:t>4/5/2022</a:t>
            </a:fld>
            <a:endParaRPr lang="en-US"/>
          </a:p>
        </p:txBody>
      </p:sp>
      <p:sp>
        <p:nvSpPr>
          <p:cNvPr id="8" name="Footer Placeholder 3"/>
          <p:cNvSpPr>
            <a:spLocks noGrp="1"/>
          </p:cNvSpPr>
          <p:nvPr>
            <p:ph type="ftr" sz="quarter" idx="11"/>
          </p:nvPr>
        </p:nvSpPr>
        <p:spPr/>
        <p:txBody>
          <a:bodyPr/>
          <a:lstStyle>
            <a:lvl1pPr>
              <a:defRPr/>
            </a:lvl1pPr>
          </a:lstStyle>
          <a:p>
            <a:pPr>
              <a:defRPr/>
            </a:pPr>
            <a:endParaRPr lang="en-US"/>
          </a:p>
        </p:txBody>
      </p:sp>
      <p:sp>
        <p:nvSpPr>
          <p:cNvPr id="9" name="Slide Number Placeholder 4"/>
          <p:cNvSpPr>
            <a:spLocks noGrp="1"/>
          </p:cNvSpPr>
          <p:nvPr>
            <p:ph type="sldNum" sz="quarter" idx="12"/>
          </p:nvPr>
        </p:nvSpPr>
        <p:spPr/>
        <p:txBody>
          <a:bodyPr/>
          <a:lstStyle>
            <a:lvl1pPr>
              <a:defRPr/>
            </a:lvl1pPr>
          </a:lstStyle>
          <a:p>
            <a:pPr>
              <a:defRPr/>
            </a:pPr>
            <a:fld id="{EA1039D6-764E-49BA-A11D-E12650493F3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4" descr="HD-ShadowShort.png"/>
          <p:cNvPicPr>
            <a:picLocks noChangeAspect="1"/>
          </p:cNvPicPr>
          <p:nvPr/>
        </p:nvPicPr>
        <p:blipFill>
          <a:blip r:embed="rId2"/>
          <a:srcRect/>
          <a:stretch>
            <a:fillRect/>
          </a:stretch>
        </p:blipFill>
        <p:spPr bwMode="auto">
          <a:xfrm>
            <a:off x="10585450" y="1971675"/>
            <a:ext cx="1603375" cy="144463"/>
          </a:xfrm>
          <a:prstGeom prst="rect">
            <a:avLst/>
          </a:prstGeom>
          <a:noFill/>
          <a:ln w="9525">
            <a:noFill/>
            <a:miter lim="800000"/>
            <a:headEnd/>
            <a:tailEnd/>
          </a:ln>
        </p:spPr>
      </p:pic>
      <p:sp>
        <p:nvSpPr>
          <p:cNvPr id="3" name="Rectangle 5"/>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1"/>
          <p:cNvSpPr>
            <a:spLocks noGrp="1"/>
          </p:cNvSpPr>
          <p:nvPr>
            <p:ph type="dt" sz="half" idx="10"/>
          </p:nvPr>
        </p:nvSpPr>
        <p:spPr/>
        <p:txBody>
          <a:bodyPr/>
          <a:lstStyle>
            <a:lvl1pPr>
              <a:defRPr/>
            </a:lvl1pPr>
          </a:lstStyle>
          <a:p>
            <a:pPr>
              <a:defRPr/>
            </a:pPr>
            <a:fld id="{11BABF08-C6B8-472A-B573-DED62F73114F}" type="datetimeFigureOut">
              <a:rPr lang="en-US"/>
              <a:pPr>
                <a:defRPr/>
              </a:pPr>
              <a:t>4/5/2022</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0C58E409-6898-4725-B44D-3C6F81D21B0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7"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6" name="Picture 8"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7" name="Rectangle 9"/>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0"/>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4"/>
          <p:cNvSpPr>
            <a:spLocks noGrp="1"/>
          </p:cNvSpPr>
          <p:nvPr>
            <p:ph type="dt" sz="half" idx="10"/>
          </p:nvPr>
        </p:nvSpPr>
        <p:spPr/>
        <p:txBody>
          <a:bodyPr/>
          <a:lstStyle>
            <a:lvl1pPr>
              <a:defRPr/>
            </a:lvl1pPr>
          </a:lstStyle>
          <a:p>
            <a:pPr>
              <a:defRPr/>
            </a:pPr>
            <a:fld id="{932BC15B-C25D-46E0-B6D8-D048F4006EC9}" type="datetimeFigureOut">
              <a:rPr lang="en-US"/>
              <a:pPr>
                <a:defRPr/>
              </a:pPr>
              <a:t>4/5/2022</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3DBA59BF-A34F-4D48-91B0-11D46FF8986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7"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6" name="Picture 8"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7" name="Rectangle 9"/>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0"/>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4"/>
          <p:cNvSpPr>
            <a:spLocks noGrp="1"/>
          </p:cNvSpPr>
          <p:nvPr>
            <p:ph type="dt" sz="half" idx="10"/>
          </p:nvPr>
        </p:nvSpPr>
        <p:spPr/>
        <p:txBody>
          <a:bodyPr/>
          <a:lstStyle>
            <a:lvl1pPr>
              <a:defRPr/>
            </a:lvl1pPr>
          </a:lstStyle>
          <a:p>
            <a:pPr>
              <a:defRPr/>
            </a:pPr>
            <a:fld id="{8CD5DF73-2E57-4071-8A72-CED57B75BAD9}" type="datetimeFigureOut">
              <a:rPr lang="en-US"/>
              <a:pPr>
                <a:defRPr/>
              </a:pPr>
              <a:t>4/5/2022</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p:txBody>
          <a:bodyPr/>
          <a:lstStyle>
            <a:lvl1pPr>
              <a:defRPr/>
            </a:lvl1pPr>
          </a:lstStyle>
          <a:p>
            <a:pPr>
              <a:defRPr/>
            </a:pPr>
            <a:fld id="{D4055018-FDD1-4E99-A510-FC3BE41C0AC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5" name="Picture 7" descr="HD-ShadowLong.png"/>
          <p:cNvPicPr>
            <a:picLocks noChangeAspect="1"/>
          </p:cNvPicPr>
          <p:nvPr/>
        </p:nvPicPr>
        <p:blipFill>
          <a:blip r:embed="rId2"/>
          <a:srcRect/>
          <a:stretch>
            <a:fillRect/>
          </a:stretch>
        </p:blipFill>
        <p:spPr bwMode="auto">
          <a:xfrm>
            <a:off x="0" y="5929313"/>
            <a:ext cx="10437813" cy="320675"/>
          </a:xfrm>
          <a:prstGeom prst="rect">
            <a:avLst/>
          </a:prstGeom>
          <a:noFill/>
          <a:ln w="9525">
            <a:noFill/>
            <a:miter lim="800000"/>
            <a:headEnd/>
            <a:tailEnd/>
          </a:ln>
        </p:spPr>
      </p:pic>
      <p:pic>
        <p:nvPicPr>
          <p:cNvPr id="6" name="Picture 8" descr="HD-ShadowShort.png"/>
          <p:cNvPicPr>
            <a:picLocks noChangeAspect="1"/>
          </p:cNvPicPr>
          <p:nvPr/>
        </p:nvPicPr>
        <p:blipFill>
          <a:blip r:embed="rId3"/>
          <a:srcRect/>
          <a:stretch>
            <a:fillRect/>
          </a:stretch>
        </p:blipFill>
        <p:spPr bwMode="auto">
          <a:xfrm>
            <a:off x="10585450" y="5929313"/>
            <a:ext cx="1603375" cy="144462"/>
          </a:xfrm>
          <a:prstGeom prst="rect">
            <a:avLst/>
          </a:prstGeom>
          <a:noFill/>
          <a:ln w="9525">
            <a:noFill/>
            <a:miter lim="800000"/>
            <a:headEnd/>
            <a:tailEnd/>
          </a:ln>
        </p:spPr>
      </p:pic>
      <p:sp>
        <p:nvSpPr>
          <p:cNvPr id="7" name="Rectangle 9"/>
          <p:cNvSpPr/>
          <p:nvPr/>
        </p:nvSpPr>
        <p:spPr bwMode="ltGray">
          <a:xfrm>
            <a:off x="0" y="4567238"/>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0"/>
          <p:cNvSpPr/>
          <p:nvPr/>
        </p:nvSpPr>
        <p:spPr>
          <a:xfrm>
            <a:off x="10585450" y="4567238"/>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4"/>
          <p:cNvSpPr>
            <a:spLocks noGrp="1"/>
          </p:cNvSpPr>
          <p:nvPr>
            <p:ph type="dt" sz="half" idx="10"/>
          </p:nvPr>
        </p:nvSpPr>
        <p:spPr/>
        <p:txBody>
          <a:bodyPr/>
          <a:lstStyle>
            <a:lvl1pPr>
              <a:defRPr/>
            </a:lvl1pPr>
          </a:lstStyle>
          <a:p>
            <a:pPr>
              <a:defRPr/>
            </a:pPr>
            <a:fld id="{5B925C53-4379-440F-9959-302C4474F222}" type="datetimeFigureOut">
              <a:rPr lang="en-US"/>
              <a:pPr>
                <a:defRPr/>
              </a:pPr>
              <a:t>4/5/2022</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10729913" y="4711700"/>
            <a:ext cx="1154112" cy="1090613"/>
          </a:xfrm>
        </p:spPr>
        <p:txBody>
          <a:bodyPr/>
          <a:lstStyle>
            <a:lvl1pPr>
              <a:defRPr/>
            </a:lvl1pPr>
          </a:lstStyle>
          <a:p>
            <a:pPr>
              <a:defRPr/>
            </a:pPr>
            <a:fld id="{321E8520-B95C-4470-9F1A-1F3FF99584F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5" name="Picture 7" descr="HD-ShadowLong.png"/>
          <p:cNvPicPr>
            <a:picLocks noChangeAspect="1"/>
          </p:cNvPicPr>
          <p:nvPr/>
        </p:nvPicPr>
        <p:blipFill>
          <a:blip r:embed="rId2"/>
          <a:srcRect/>
          <a:stretch>
            <a:fillRect/>
          </a:stretch>
        </p:blipFill>
        <p:spPr bwMode="auto">
          <a:xfrm>
            <a:off x="0" y="5929313"/>
            <a:ext cx="10437813" cy="320675"/>
          </a:xfrm>
          <a:prstGeom prst="rect">
            <a:avLst/>
          </a:prstGeom>
          <a:noFill/>
          <a:ln w="9525">
            <a:noFill/>
            <a:miter lim="800000"/>
            <a:headEnd/>
            <a:tailEnd/>
          </a:ln>
        </p:spPr>
      </p:pic>
      <p:pic>
        <p:nvPicPr>
          <p:cNvPr id="6" name="Picture 8" descr="HD-ShadowShort.png"/>
          <p:cNvPicPr>
            <a:picLocks noChangeAspect="1"/>
          </p:cNvPicPr>
          <p:nvPr/>
        </p:nvPicPr>
        <p:blipFill>
          <a:blip r:embed="rId3"/>
          <a:srcRect/>
          <a:stretch>
            <a:fillRect/>
          </a:stretch>
        </p:blipFill>
        <p:spPr bwMode="auto">
          <a:xfrm>
            <a:off x="10585450" y="5929313"/>
            <a:ext cx="1603375" cy="144462"/>
          </a:xfrm>
          <a:prstGeom prst="rect">
            <a:avLst/>
          </a:prstGeom>
          <a:noFill/>
          <a:ln w="9525">
            <a:noFill/>
            <a:miter lim="800000"/>
            <a:headEnd/>
            <a:tailEnd/>
          </a:ln>
        </p:spPr>
      </p:pic>
      <p:sp>
        <p:nvSpPr>
          <p:cNvPr id="7" name="Rectangle 9"/>
          <p:cNvSpPr/>
          <p:nvPr/>
        </p:nvSpPr>
        <p:spPr bwMode="ltGray">
          <a:xfrm>
            <a:off x="0" y="4567238"/>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0"/>
          <p:cNvSpPr/>
          <p:nvPr/>
        </p:nvSpPr>
        <p:spPr>
          <a:xfrm>
            <a:off x="10585450" y="4567238"/>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4"/>
          <p:cNvSpPr>
            <a:spLocks noGrp="1"/>
          </p:cNvSpPr>
          <p:nvPr>
            <p:ph type="dt" sz="half" idx="10"/>
          </p:nvPr>
        </p:nvSpPr>
        <p:spPr/>
        <p:txBody>
          <a:bodyPr/>
          <a:lstStyle>
            <a:lvl1pPr>
              <a:defRPr/>
            </a:lvl1pPr>
          </a:lstStyle>
          <a:p>
            <a:pPr>
              <a:defRPr/>
            </a:pPr>
            <a:fld id="{503847B2-351C-485B-BFFB-5DAEBDC4F617}" type="datetimeFigureOut">
              <a:rPr lang="en-US"/>
              <a:pPr>
                <a:defRPr/>
              </a:pPr>
              <a:t>4/5/2022</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10729913" y="4711700"/>
            <a:ext cx="1154112" cy="1090613"/>
          </a:xfrm>
        </p:spPr>
        <p:txBody>
          <a:bodyPr/>
          <a:lstStyle>
            <a:lvl1pPr>
              <a:defRPr/>
            </a:lvl1pPr>
          </a:lstStyle>
          <a:p>
            <a:pPr>
              <a:defRPr/>
            </a:pPr>
            <a:fld id="{F3A824DA-4324-4E1F-B6B0-529DAA6DA51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5" name="Picture 10" descr="HD-ShadowLong.png"/>
          <p:cNvPicPr>
            <a:picLocks noChangeAspect="1"/>
          </p:cNvPicPr>
          <p:nvPr/>
        </p:nvPicPr>
        <p:blipFill>
          <a:blip r:embed="rId2"/>
          <a:srcRect/>
          <a:stretch>
            <a:fillRect/>
          </a:stretch>
        </p:blipFill>
        <p:spPr bwMode="auto">
          <a:xfrm>
            <a:off x="0" y="5929313"/>
            <a:ext cx="10437813" cy="320675"/>
          </a:xfrm>
          <a:prstGeom prst="rect">
            <a:avLst/>
          </a:prstGeom>
          <a:noFill/>
          <a:ln w="9525">
            <a:noFill/>
            <a:miter lim="800000"/>
            <a:headEnd/>
            <a:tailEnd/>
          </a:ln>
        </p:spPr>
      </p:pic>
      <p:pic>
        <p:nvPicPr>
          <p:cNvPr id="6" name="Picture 12" descr="HD-ShadowShort.png"/>
          <p:cNvPicPr>
            <a:picLocks noChangeAspect="1"/>
          </p:cNvPicPr>
          <p:nvPr/>
        </p:nvPicPr>
        <p:blipFill>
          <a:blip r:embed="rId3"/>
          <a:srcRect/>
          <a:stretch>
            <a:fillRect/>
          </a:stretch>
        </p:blipFill>
        <p:spPr bwMode="auto">
          <a:xfrm>
            <a:off x="10585450" y="5929313"/>
            <a:ext cx="1603375" cy="144462"/>
          </a:xfrm>
          <a:prstGeom prst="rect">
            <a:avLst/>
          </a:prstGeom>
          <a:noFill/>
          <a:ln w="9525">
            <a:noFill/>
            <a:miter lim="800000"/>
            <a:headEnd/>
            <a:tailEnd/>
          </a:ln>
        </p:spPr>
      </p:pic>
      <p:sp>
        <p:nvSpPr>
          <p:cNvPr id="7" name="Rectangle 13"/>
          <p:cNvSpPr/>
          <p:nvPr/>
        </p:nvSpPr>
        <p:spPr bwMode="ltGray">
          <a:xfrm>
            <a:off x="0" y="4567238"/>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4"/>
          <p:cNvSpPr/>
          <p:nvPr/>
        </p:nvSpPr>
        <p:spPr>
          <a:xfrm>
            <a:off x="10585450" y="4567238"/>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15"/>
          <p:cNvSpPr txBox="1"/>
          <p:nvPr/>
        </p:nvSpPr>
        <p:spPr>
          <a:xfrm>
            <a:off x="584200" y="747713"/>
            <a:ext cx="6096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fontAlgn="auto">
              <a:spcAft>
                <a:spcPts val="0"/>
              </a:spcAft>
              <a:defRPr/>
            </a:pPr>
            <a:r>
              <a:rPr lang="en-US" sz="7200" dirty="0">
                <a:effectLst/>
                <a:latin typeface="+mn-lt"/>
                <a:cs typeface="+mn-cs"/>
              </a:rPr>
              <a:t>“</a:t>
            </a:r>
          </a:p>
        </p:txBody>
      </p:sp>
      <p:sp>
        <p:nvSpPr>
          <p:cNvPr id="10" name="TextBox 16"/>
          <p:cNvSpPr txBox="1"/>
          <p:nvPr/>
        </p:nvSpPr>
        <p:spPr>
          <a:xfrm>
            <a:off x="9663113" y="3033713"/>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fontAlgn="auto">
              <a:spcAft>
                <a:spcPts val="0"/>
              </a:spcAft>
              <a:defRPr/>
            </a:pPr>
            <a:r>
              <a:rPr lang="en-US" sz="7200" dirty="0">
                <a:effectLst/>
                <a:latin typeface="+mn-lt"/>
                <a:cs typeface="+mn-cs"/>
              </a:rPr>
              <a:t>”</a:t>
            </a:r>
          </a:p>
        </p:txBody>
      </p:sp>
      <p:sp>
        <p:nvSpPr>
          <p:cNvPr id="2" name="Title 1"/>
          <p:cNvSpPr>
            <a:spLocks noGrp="1"/>
          </p:cNvSpPr>
          <p:nvPr>
            <p:ph type="title"/>
          </p:nvPr>
        </p:nvSpPr>
        <p:spPr>
          <a:xfrm>
            <a:off x="1127856" y="609598"/>
            <a:ext cx="8718877" cy="3036061"/>
          </a:xfrm>
        </p:spPr>
        <p:txBody>
          <a:bodyP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1" name="Date Placeholder 4"/>
          <p:cNvSpPr>
            <a:spLocks noGrp="1"/>
          </p:cNvSpPr>
          <p:nvPr>
            <p:ph type="dt" sz="half" idx="14"/>
          </p:nvPr>
        </p:nvSpPr>
        <p:spPr/>
        <p:txBody>
          <a:bodyPr/>
          <a:lstStyle>
            <a:lvl1pPr>
              <a:defRPr/>
            </a:lvl1pPr>
          </a:lstStyle>
          <a:p>
            <a:pPr>
              <a:defRPr/>
            </a:pPr>
            <a:fld id="{6EEA594B-7344-48BA-B7EC-A195ADCAA945}" type="datetimeFigureOut">
              <a:rPr lang="en-US"/>
              <a:pPr>
                <a:defRPr/>
              </a:pPr>
              <a:t>4/5/2022</a:t>
            </a:fld>
            <a:endParaRPr lang="en-US"/>
          </a:p>
        </p:txBody>
      </p:sp>
      <p:sp>
        <p:nvSpPr>
          <p:cNvPr id="13" name="Footer Placeholder 5"/>
          <p:cNvSpPr>
            <a:spLocks noGrp="1"/>
          </p:cNvSpPr>
          <p:nvPr>
            <p:ph type="ftr" sz="quarter" idx="15"/>
          </p:nvPr>
        </p:nvSpPr>
        <p:spPr/>
        <p:txBody>
          <a:bodyPr/>
          <a:lstStyle>
            <a:lvl1pPr>
              <a:defRPr/>
            </a:lvl1pPr>
          </a:lstStyle>
          <a:p>
            <a:pPr>
              <a:defRPr/>
            </a:pPr>
            <a:endParaRPr lang="en-US"/>
          </a:p>
        </p:txBody>
      </p:sp>
      <p:sp>
        <p:nvSpPr>
          <p:cNvPr id="14" name="Slide Number Placeholder 6"/>
          <p:cNvSpPr>
            <a:spLocks noGrp="1"/>
          </p:cNvSpPr>
          <p:nvPr>
            <p:ph type="sldNum" sz="quarter" idx="16"/>
          </p:nvPr>
        </p:nvSpPr>
        <p:spPr>
          <a:xfrm>
            <a:off x="10729913" y="4710113"/>
            <a:ext cx="1154112" cy="1090612"/>
          </a:xfrm>
        </p:spPr>
        <p:txBody>
          <a:bodyPr/>
          <a:lstStyle>
            <a:lvl1pPr>
              <a:defRPr/>
            </a:lvl1pPr>
          </a:lstStyle>
          <a:p>
            <a:pPr>
              <a:defRPr/>
            </a:pPr>
            <a:fld id="{520F9DFD-412F-410D-9DCF-8570E085EC6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5" name="Picture 8" descr="HD-ShadowLong.png"/>
          <p:cNvPicPr>
            <a:picLocks noChangeAspect="1"/>
          </p:cNvPicPr>
          <p:nvPr/>
        </p:nvPicPr>
        <p:blipFill>
          <a:blip r:embed="rId2"/>
          <a:srcRect/>
          <a:stretch>
            <a:fillRect/>
          </a:stretch>
        </p:blipFill>
        <p:spPr bwMode="auto">
          <a:xfrm>
            <a:off x="0" y="5929313"/>
            <a:ext cx="10437813" cy="320675"/>
          </a:xfrm>
          <a:prstGeom prst="rect">
            <a:avLst/>
          </a:prstGeom>
          <a:noFill/>
          <a:ln w="9525">
            <a:noFill/>
            <a:miter lim="800000"/>
            <a:headEnd/>
            <a:tailEnd/>
          </a:ln>
        </p:spPr>
      </p:pic>
      <p:pic>
        <p:nvPicPr>
          <p:cNvPr id="6" name="Picture 9" descr="HD-ShadowShort.png"/>
          <p:cNvPicPr>
            <a:picLocks noChangeAspect="1"/>
          </p:cNvPicPr>
          <p:nvPr/>
        </p:nvPicPr>
        <p:blipFill>
          <a:blip r:embed="rId3"/>
          <a:srcRect/>
          <a:stretch>
            <a:fillRect/>
          </a:stretch>
        </p:blipFill>
        <p:spPr bwMode="auto">
          <a:xfrm>
            <a:off x="10585450" y="5929313"/>
            <a:ext cx="1603375" cy="144462"/>
          </a:xfrm>
          <a:prstGeom prst="rect">
            <a:avLst/>
          </a:prstGeom>
          <a:noFill/>
          <a:ln w="9525">
            <a:noFill/>
            <a:miter lim="800000"/>
            <a:headEnd/>
            <a:tailEnd/>
          </a:ln>
        </p:spPr>
      </p:pic>
      <p:sp>
        <p:nvSpPr>
          <p:cNvPr id="7" name="Rectangle 10"/>
          <p:cNvSpPr/>
          <p:nvPr/>
        </p:nvSpPr>
        <p:spPr bwMode="ltGray">
          <a:xfrm>
            <a:off x="0" y="4567238"/>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11"/>
          <p:cNvSpPr/>
          <p:nvPr/>
        </p:nvSpPr>
        <p:spPr>
          <a:xfrm>
            <a:off x="10585450" y="4567238"/>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4"/>
          <p:cNvSpPr>
            <a:spLocks noGrp="1"/>
          </p:cNvSpPr>
          <p:nvPr>
            <p:ph type="dt" sz="half" idx="10"/>
          </p:nvPr>
        </p:nvSpPr>
        <p:spPr/>
        <p:txBody>
          <a:bodyPr/>
          <a:lstStyle>
            <a:lvl1pPr>
              <a:defRPr/>
            </a:lvl1pPr>
          </a:lstStyle>
          <a:p>
            <a:pPr>
              <a:defRPr/>
            </a:pPr>
            <a:fld id="{ECF340A1-0F98-450A-B8BD-6B67517A0082}" type="datetimeFigureOut">
              <a:rPr lang="en-US"/>
              <a:pPr>
                <a:defRPr/>
              </a:pPr>
              <a:t>4/5/2022</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10729913" y="4710113"/>
            <a:ext cx="1154112" cy="1090612"/>
          </a:xfrm>
        </p:spPr>
        <p:txBody>
          <a:bodyPr/>
          <a:lstStyle>
            <a:lvl1pPr>
              <a:defRPr/>
            </a:lvl1pPr>
          </a:lstStyle>
          <a:p>
            <a:pPr>
              <a:defRPr/>
            </a:pPr>
            <a:fld id="{61FD5CF3-34FF-407A-9F3B-0A2CBF82B3B6}"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14" name="Picture 13"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16" name="Rectangle 15"/>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8" name="Date Placeholder 2"/>
          <p:cNvSpPr>
            <a:spLocks noGrp="1"/>
          </p:cNvSpPr>
          <p:nvPr>
            <p:ph type="dt" sz="half" idx="18"/>
          </p:nvPr>
        </p:nvSpPr>
        <p:spPr/>
        <p:txBody>
          <a:bodyPr/>
          <a:lstStyle>
            <a:lvl1pPr>
              <a:defRPr/>
            </a:lvl1pPr>
          </a:lstStyle>
          <a:p>
            <a:pPr>
              <a:defRPr/>
            </a:pPr>
            <a:fld id="{8F1FA220-1B82-4338-905A-74D5DD7AFA11}" type="datetimeFigureOut">
              <a:rPr lang="en-US"/>
              <a:pPr>
                <a:defRPr/>
              </a:pPr>
              <a:t>4/5/2022</a:t>
            </a:fld>
            <a:endParaRPr lang="en-US"/>
          </a:p>
        </p:txBody>
      </p:sp>
      <p:sp>
        <p:nvSpPr>
          <p:cNvPr id="19" name="Footer Placeholder 3"/>
          <p:cNvSpPr>
            <a:spLocks noGrp="1"/>
          </p:cNvSpPr>
          <p:nvPr>
            <p:ph type="ftr" sz="quarter" idx="19"/>
          </p:nvPr>
        </p:nvSpPr>
        <p:spPr/>
        <p:txBody>
          <a:bodyPr/>
          <a:lstStyle>
            <a:lvl1pPr>
              <a:defRPr/>
            </a:lvl1pPr>
          </a:lstStyle>
          <a:p>
            <a:pPr>
              <a:defRPr/>
            </a:pPr>
            <a:endParaRPr lang="en-US"/>
          </a:p>
        </p:txBody>
      </p:sp>
      <p:sp>
        <p:nvSpPr>
          <p:cNvPr id="20" name="Slide Number Placeholder 4"/>
          <p:cNvSpPr>
            <a:spLocks noGrp="1"/>
          </p:cNvSpPr>
          <p:nvPr>
            <p:ph type="sldNum" sz="quarter" idx="20"/>
          </p:nvPr>
        </p:nvSpPr>
        <p:spPr/>
        <p:txBody>
          <a:bodyPr/>
          <a:lstStyle>
            <a:lvl1pPr>
              <a:defRPr/>
            </a:lvl1pPr>
          </a:lstStyle>
          <a:p>
            <a:pPr>
              <a:defRPr/>
            </a:pPr>
            <a:fld id="{2FAE7978-70ED-4425-8E9A-2FA2454B9E3F}"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2" name="Picture 14"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13" name="Picture 15"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14" name="Rectangle 16"/>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7"/>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1" name="Text Placeholder 3"/>
          <p:cNvSpPr>
            <a:spLocks noGrp="1"/>
          </p:cNvSpPr>
          <p:nvPr>
            <p:ph type="body" sz="half" idx="18"/>
          </p:nvPr>
        </p:nvSpPr>
        <p:spPr>
          <a:xfrm>
            <a:off x="680318" y="4873765"/>
            <a:ext cx="3049705" cy="1062422"/>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4" name="Text Placeholder 3"/>
          <p:cNvSpPr>
            <a:spLocks noGrp="1"/>
          </p:cNvSpPr>
          <p:nvPr>
            <p:ph type="body" sz="half" idx="19"/>
          </p:nvPr>
        </p:nvSpPr>
        <p:spPr>
          <a:xfrm>
            <a:off x="3944117" y="4873764"/>
            <a:ext cx="3067297" cy="1062422"/>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7" name="Text Placeholder 3"/>
          <p:cNvSpPr>
            <a:spLocks noGrp="1"/>
          </p:cNvSpPr>
          <p:nvPr>
            <p:ph type="body" sz="half" idx="20"/>
          </p:nvPr>
        </p:nvSpPr>
        <p:spPr>
          <a:xfrm>
            <a:off x="7230553" y="4873762"/>
            <a:ext cx="3067563" cy="1062422"/>
          </a:xfrm>
        </p:spPr>
        <p:txBody>
          <a:bodyPr anchor="t"/>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6" name="Date Placeholder 2"/>
          <p:cNvSpPr>
            <a:spLocks noGrp="1"/>
          </p:cNvSpPr>
          <p:nvPr>
            <p:ph type="dt" sz="half" idx="23"/>
          </p:nvPr>
        </p:nvSpPr>
        <p:spPr/>
        <p:txBody>
          <a:bodyPr/>
          <a:lstStyle>
            <a:lvl1pPr>
              <a:defRPr/>
            </a:lvl1pPr>
          </a:lstStyle>
          <a:p>
            <a:pPr>
              <a:defRPr/>
            </a:pPr>
            <a:fld id="{61BF6DD4-BDCE-413D-95D5-C83DDCD091F6}" type="datetimeFigureOut">
              <a:rPr lang="en-US"/>
              <a:pPr>
                <a:defRPr/>
              </a:pPr>
              <a:t>4/5/2022</a:t>
            </a:fld>
            <a:endParaRPr lang="en-US"/>
          </a:p>
        </p:txBody>
      </p:sp>
      <p:sp>
        <p:nvSpPr>
          <p:cNvPr id="17" name="Footer Placeholder 3"/>
          <p:cNvSpPr>
            <a:spLocks noGrp="1"/>
          </p:cNvSpPr>
          <p:nvPr>
            <p:ph type="ftr" sz="quarter" idx="24"/>
          </p:nvPr>
        </p:nvSpPr>
        <p:spPr/>
        <p:txBody>
          <a:bodyPr/>
          <a:lstStyle>
            <a:lvl1pPr>
              <a:defRPr/>
            </a:lvl1pPr>
          </a:lstStyle>
          <a:p>
            <a:pPr>
              <a:defRPr/>
            </a:pPr>
            <a:endParaRPr lang="en-US"/>
          </a:p>
        </p:txBody>
      </p:sp>
      <p:sp>
        <p:nvSpPr>
          <p:cNvPr id="18" name="Slide Number Placeholder 4"/>
          <p:cNvSpPr>
            <a:spLocks noGrp="1"/>
          </p:cNvSpPr>
          <p:nvPr>
            <p:ph type="sldNum" sz="quarter" idx="25"/>
          </p:nvPr>
        </p:nvSpPr>
        <p:spPr/>
        <p:txBody>
          <a:bodyPr/>
          <a:lstStyle>
            <a:lvl1pPr>
              <a:defRPr/>
            </a:lvl1pPr>
          </a:lstStyle>
          <a:p>
            <a:pPr>
              <a:defRPr/>
            </a:pPr>
            <a:fld id="{A92626F3-A2EF-433E-8DA3-9FE382040F8E}"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6" descr="HD-ShadowLong.png"/>
          <p:cNvPicPr>
            <a:picLocks noChangeAspect="1"/>
          </p:cNvPicPr>
          <p:nvPr/>
        </p:nvPicPr>
        <p:blipFill>
          <a:blip r:embed="rId2"/>
          <a:srcRect/>
          <a:stretch>
            <a:fillRect/>
          </a:stretch>
        </p:blipFill>
        <p:spPr bwMode="auto">
          <a:xfrm>
            <a:off x="0" y="1970088"/>
            <a:ext cx="10437813" cy="320675"/>
          </a:xfrm>
          <a:prstGeom prst="rect">
            <a:avLst/>
          </a:prstGeom>
          <a:noFill/>
          <a:ln w="9525">
            <a:noFill/>
            <a:miter lim="800000"/>
            <a:headEnd/>
            <a:tailEnd/>
          </a:ln>
        </p:spPr>
      </p:pic>
      <p:pic>
        <p:nvPicPr>
          <p:cNvPr id="5" name="Picture 7" descr="HD-ShadowShort.png"/>
          <p:cNvPicPr>
            <a:picLocks noChangeAspect="1"/>
          </p:cNvPicPr>
          <p:nvPr/>
        </p:nvPicPr>
        <p:blipFill>
          <a:blip r:embed="rId3"/>
          <a:srcRect/>
          <a:stretch>
            <a:fillRect/>
          </a:stretch>
        </p:blipFill>
        <p:spPr bwMode="auto">
          <a:xfrm>
            <a:off x="10585450" y="1971675"/>
            <a:ext cx="1603375" cy="144463"/>
          </a:xfrm>
          <a:prstGeom prst="rect">
            <a:avLst/>
          </a:prstGeom>
          <a:noFill/>
          <a:ln w="9525">
            <a:noFill/>
            <a:miter lim="800000"/>
            <a:headEnd/>
            <a:tailEnd/>
          </a:ln>
        </p:spPr>
      </p:pic>
      <p:sp>
        <p:nvSpPr>
          <p:cNvPr id="6" name="Rectangle 8"/>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9"/>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10"/>
          </p:nvPr>
        </p:nvSpPr>
        <p:spPr/>
        <p:txBody>
          <a:bodyPr/>
          <a:lstStyle>
            <a:lvl1pPr>
              <a:defRPr/>
            </a:lvl1pPr>
          </a:lstStyle>
          <a:p>
            <a:pPr>
              <a:defRPr/>
            </a:pPr>
            <a:fld id="{99BA15DE-83CB-46DE-8F06-2BB0FA02C295}" type="datetimeFigureOut">
              <a:rPr lang="en-US"/>
              <a:pPr>
                <a:defRPr/>
              </a:pPr>
              <a:t>4/5/2022</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70899DF7-169E-4EC9-9BB8-7D021A3DA3FB}"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6"/>
          <p:cNvSpPr/>
          <p:nvPr/>
        </p:nvSpPr>
        <p:spPr bwMode="ltGray">
          <a:xfrm rot="5400000">
            <a:off x="8116094" y="1869281"/>
            <a:ext cx="5106988"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Rectangle 7"/>
          <p:cNvSpPr/>
          <p:nvPr/>
        </p:nvSpPr>
        <p:spPr>
          <a:xfrm rot="5400000">
            <a:off x="9867900" y="53721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p:cNvSpPr>
            <a:spLocks noGrp="1"/>
          </p:cNvSpPr>
          <p:nvPr>
            <p:ph type="dt" sz="half" idx="10"/>
          </p:nvPr>
        </p:nvSpPr>
        <p:spPr>
          <a:xfrm>
            <a:off x="6807200" y="5935663"/>
            <a:ext cx="2743200" cy="365125"/>
          </a:xfrm>
        </p:spPr>
        <p:txBody>
          <a:bodyPr/>
          <a:lstStyle>
            <a:lvl1pPr>
              <a:defRPr/>
            </a:lvl1pPr>
          </a:lstStyle>
          <a:p>
            <a:pPr>
              <a:defRPr/>
            </a:pPr>
            <a:fld id="{4C910B3A-417A-4EC4-8B3F-58AA144A4159}" type="datetimeFigureOut">
              <a:rPr lang="en-US"/>
              <a:pPr>
                <a:defRPr/>
              </a:pPr>
              <a:t>4/5/2022</a:t>
            </a:fld>
            <a:endParaRPr lang="en-US"/>
          </a:p>
        </p:txBody>
      </p:sp>
      <p:sp>
        <p:nvSpPr>
          <p:cNvPr id="7" name="Footer Placeholder 4"/>
          <p:cNvSpPr>
            <a:spLocks noGrp="1"/>
          </p:cNvSpPr>
          <p:nvPr>
            <p:ph type="ftr" sz="quarter" idx="11"/>
          </p:nvPr>
        </p:nvSpPr>
        <p:spPr>
          <a:xfrm>
            <a:off x="681038" y="5935663"/>
            <a:ext cx="6126162" cy="365125"/>
          </a:xfrm>
        </p:spPr>
        <p:txBody>
          <a:bodyPr/>
          <a:lstStyle>
            <a:lvl1pPr>
              <a:defRPr/>
            </a:lvl1pPr>
          </a:lstStyle>
          <a:p>
            <a:pPr>
              <a:defRPr/>
            </a:pPr>
            <a:endParaRPr lang="en-US"/>
          </a:p>
        </p:txBody>
      </p:sp>
      <p:sp>
        <p:nvSpPr>
          <p:cNvPr id="8" name="Slide Number Placeholder 5"/>
          <p:cNvSpPr>
            <a:spLocks noGrp="1"/>
          </p:cNvSpPr>
          <p:nvPr>
            <p:ph type="sldNum" sz="quarter" idx="12"/>
          </p:nvPr>
        </p:nvSpPr>
        <p:spPr>
          <a:xfrm>
            <a:off x="10098088" y="5399088"/>
            <a:ext cx="1154112" cy="1090612"/>
          </a:xfrm>
        </p:spPr>
        <p:txBody>
          <a:bodyPr anchor="t"/>
          <a:lstStyle>
            <a:lvl1pPr algn="ctr">
              <a:defRPr dirty="0"/>
            </a:lvl1pPr>
          </a:lstStyle>
          <a:p>
            <a:pPr>
              <a:defRPr/>
            </a:pPr>
            <a:fld id="{557F8542-42C9-49CF-A010-080FE994D2A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6" descr="hashOverlay-FullResolve.png"/>
          <p:cNvPicPr>
            <a:picLocks noChangeAspect="1"/>
          </p:cNvPicPr>
          <p:nvPr/>
        </p:nvPicPr>
        <p:blipFill>
          <a:blip r:embed="rId19"/>
          <a:srcRect/>
          <a:stretch>
            <a:fillRect/>
          </a:stretch>
        </p:blipFill>
        <p:spPr bwMode="auto">
          <a:xfrm>
            <a:off x="0" y="0"/>
            <a:ext cx="12192000" cy="6858000"/>
          </a:xfrm>
          <a:prstGeom prst="rect">
            <a:avLst/>
          </a:prstGeom>
          <a:noFill/>
          <a:ln w="9525">
            <a:noFill/>
            <a:miter lim="800000"/>
            <a:headEnd/>
            <a:tailEnd/>
          </a:ln>
        </p:spPr>
      </p:pic>
      <p:sp>
        <p:nvSpPr>
          <p:cNvPr id="1027" name="Title Placeholder 1"/>
          <p:cNvSpPr>
            <a:spLocks noGrp="1"/>
          </p:cNvSpPr>
          <p:nvPr>
            <p:ph type="title"/>
          </p:nvPr>
        </p:nvSpPr>
        <p:spPr bwMode="auto">
          <a:xfrm>
            <a:off x="681038" y="752475"/>
            <a:ext cx="9613900" cy="1081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 name="Text Placeholder 2"/>
          <p:cNvSpPr>
            <a:spLocks noGrp="1"/>
          </p:cNvSpPr>
          <p:nvPr>
            <p:ph type="body" idx="1"/>
          </p:nvPr>
        </p:nvSpPr>
        <p:spPr>
          <a:xfrm>
            <a:off x="681038" y="2336800"/>
            <a:ext cx="9613900" cy="35988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1738" y="5935663"/>
            <a:ext cx="2743200" cy="365125"/>
          </a:xfrm>
          <a:prstGeom prst="rect">
            <a:avLst/>
          </a:prstGeom>
        </p:spPr>
        <p:txBody>
          <a:bodyPr vert="horz" lIns="91440" tIns="45720" rIns="91440" bIns="45720" rtlCol="0" anchor="ctr"/>
          <a:lstStyle>
            <a:lvl1pPr algn="r" fontAlgn="auto">
              <a:spcBef>
                <a:spcPts val="0"/>
              </a:spcBef>
              <a:spcAft>
                <a:spcPts val="0"/>
              </a:spcAft>
              <a:defRPr sz="1050" dirty="0">
                <a:solidFill>
                  <a:schemeClr val="tx1">
                    <a:tint val="75000"/>
                  </a:schemeClr>
                </a:solidFill>
                <a:latin typeface="+mn-lt"/>
                <a:cs typeface="+mn-cs"/>
              </a:defRPr>
            </a:lvl1pPr>
          </a:lstStyle>
          <a:p>
            <a:pPr>
              <a:defRPr/>
            </a:pPr>
            <a:fld id="{704D6674-A32D-4822-AC30-DEC57506AAC2}" type="datetimeFigureOut">
              <a:rPr lang="en-US"/>
              <a:pPr>
                <a:defRPr/>
              </a:pPr>
              <a:t>4/5/2022</a:t>
            </a:fld>
            <a:endParaRPr lang="en-US"/>
          </a:p>
        </p:txBody>
      </p:sp>
      <p:sp>
        <p:nvSpPr>
          <p:cNvPr id="5" name="Footer Placeholder 4"/>
          <p:cNvSpPr>
            <a:spLocks noGrp="1"/>
          </p:cNvSpPr>
          <p:nvPr>
            <p:ph type="ftr" sz="quarter" idx="3"/>
          </p:nvPr>
        </p:nvSpPr>
        <p:spPr>
          <a:xfrm>
            <a:off x="681038" y="5935663"/>
            <a:ext cx="6870700" cy="365125"/>
          </a:xfrm>
          <a:prstGeom prst="rect">
            <a:avLst/>
          </a:prstGeom>
        </p:spPr>
        <p:txBody>
          <a:bodyPr vert="horz" lIns="91440" tIns="45720" rIns="91440" bIns="45720" rtlCol="0" anchor="ctr"/>
          <a:lstStyle>
            <a:lvl1pPr algn="l" fontAlgn="auto">
              <a:spcBef>
                <a:spcPts val="0"/>
              </a:spcBef>
              <a:spcAft>
                <a:spcPts val="0"/>
              </a:spcAft>
              <a:defRPr sz="1050" dirty="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10729913" y="752475"/>
            <a:ext cx="1154112" cy="1092200"/>
          </a:xfrm>
          <a:prstGeom prst="rect">
            <a:avLst/>
          </a:prstGeom>
        </p:spPr>
        <p:txBody>
          <a:bodyPr vert="horz" lIns="91440" tIns="45720" rIns="91440" bIns="45720" rtlCol="0" anchor="ctr"/>
          <a:lstStyle>
            <a:lvl1pPr algn="l" fontAlgn="auto">
              <a:spcBef>
                <a:spcPts val="0"/>
              </a:spcBef>
              <a:spcAft>
                <a:spcPts val="0"/>
              </a:spcAft>
              <a:defRPr sz="3600" dirty="0">
                <a:solidFill>
                  <a:schemeClr val="tx1">
                    <a:tint val="75000"/>
                  </a:schemeClr>
                </a:solidFill>
                <a:latin typeface="+mn-lt"/>
                <a:cs typeface="+mn-cs"/>
              </a:defRPr>
            </a:lvl1pPr>
          </a:lstStyle>
          <a:p>
            <a:pPr>
              <a:defRPr/>
            </a:pPr>
            <a:fld id="{27B4699A-817A-4338-8003-9A98673D5D60}"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Lst>
  <p:hf sldNum="0" hdr="0" ftr="0" dt="0"/>
  <p:txStyles>
    <p:titleStyle>
      <a:lvl1pPr algn="l" rtl="0" fontAlgn="base">
        <a:lnSpc>
          <a:spcPct val="90000"/>
        </a:lnSpc>
        <a:spcBef>
          <a:spcPct val="0"/>
        </a:spcBef>
        <a:spcAft>
          <a:spcPct val="0"/>
        </a:spcAft>
        <a:defRPr sz="3600" kern="1200">
          <a:solidFill>
            <a:schemeClr val="tx1"/>
          </a:solidFill>
          <a:latin typeface="+mj-lt"/>
          <a:ea typeface="+mj-ea"/>
          <a:cs typeface="+mj-cs"/>
        </a:defRPr>
      </a:lvl1pPr>
      <a:lvl2pPr algn="l" rtl="0" fontAlgn="base">
        <a:lnSpc>
          <a:spcPct val="90000"/>
        </a:lnSpc>
        <a:spcBef>
          <a:spcPct val="0"/>
        </a:spcBef>
        <a:spcAft>
          <a:spcPct val="0"/>
        </a:spcAft>
        <a:defRPr sz="3600">
          <a:solidFill>
            <a:schemeClr val="tx1"/>
          </a:solidFill>
          <a:latin typeface="Trebuchet MS" pitchFamily="34" charset="0"/>
        </a:defRPr>
      </a:lvl2pPr>
      <a:lvl3pPr algn="l" rtl="0" fontAlgn="base">
        <a:lnSpc>
          <a:spcPct val="90000"/>
        </a:lnSpc>
        <a:spcBef>
          <a:spcPct val="0"/>
        </a:spcBef>
        <a:spcAft>
          <a:spcPct val="0"/>
        </a:spcAft>
        <a:defRPr sz="3600">
          <a:solidFill>
            <a:schemeClr val="tx1"/>
          </a:solidFill>
          <a:latin typeface="Trebuchet MS" pitchFamily="34" charset="0"/>
        </a:defRPr>
      </a:lvl3pPr>
      <a:lvl4pPr algn="l" rtl="0" fontAlgn="base">
        <a:lnSpc>
          <a:spcPct val="90000"/>
        </a:lnSpc>
        <a:spcBef>
          <a:spcPct val="0"/>
        </a:spcBef>
        <a:spcAft>
          <a:spcPct val="0"/>
        </a:spcAft>
        <a:defRPr sz="3600">
          <a:solidFill>
            <a:schemeClr val="tx1"/>
          </a:solidFill>
          <a:latin typeface="Trebuchet MS" pitchFamily="34" charset="0"/>
        </a:defRPr>
      </a:lvl4pPr>
      <a:lvl5pPr algn="l" rtl="0" fontAlgn="base">
        <a:lnSpc>
          <a:spcPct val="90000"/>
        </a:lnSpc>
        <a:spcBef>
          <a:spcPct val="0"/>
        </a:spcBef>
        <a:spcAft>
          <a:spcPct val="0"/>
        </a:spcAft>
        <a:defRPr sz="3600">
          <a:solidFill>
            <a:schemeClr val="tx1"/>
          </a:solidFill>
          <a:latin typeface="Trebuchet MS" pitchFamily="34" charset="0"/>
        </a:defRPr>
      </a:lvl5pPr>
      <a:lvl6pPr marL="457200" algn="l" rtl="0" fontAlgn="base">
        <a:lnSpc>
          <a:spcPct val="90000"/>
        </a:lnSpc>
        <a:spcBef>
          <a:spcPct val="0"/>
        </a:spcBef>
        <a:spcAft>
          <a:spcPct val="0"/>
        </a:spcAft>
        <a:defRPr sz="3600">
          <a:solidFill>
            <a:schemeClr val="tx1"/>
          </a:solidFill>
          <a:latin typeface="Trebuchet MS" pitchFamily="34" charset="0"/>
        </a:defRPr>
      </a:lvl6pPr>
      <a:lvl7pPr marL="914400" algn="l" rtl="0" fontAlgn="base">
        <a:lnSpc>
          <a:spcPct val="90000"/>
        </a:lnSpc>
        <a:spcBef>
          <a:spcPct val="0"/>
        </a:spcBef>
        <a:spcAft>
          <a:spcPct val="0"/>
        </a:spcAft>
        <a:defRPr sz="3600">
          <a:solidFill>
            <a:schemeClr val="tx1"/>
          </a:solidFill>
          <a:latin typeface="Trebuchet MS" pitchFamily="34" charset="0"/>
        </a:defRPr>
      </a:lvl7pPr>
      <a:lvl8pPr marL="1371600" algn="l" rtl="0" fontAlgn="base">
        <a:lnSpc>
          <a:spcPct val="90000"/>
        </a:lnSpc>
        <a:spcBef>
          <a:spcPct val="0"/>
        </a:spcBef>
        <a:spcAft>
          <a:spcPct val="0"/>
        </a:spcAft>
        <a:defRPr sz="3600">
          <a:solidFill>
            <a:schemeClr val="tx1"/>
          </a:solidFill>
          <a:latin typeface="Trebuchet MS" pitchFamily="34" charset="0"/>
        </a:defRPr>
      </a:lvl8pPr>
      <a:lvl9pPr marL="1828800" algn="l" rtl="0" fontAlgn="base">
        <a:lnSpc>
          <a:spcPct val="90000"/>
        </a:lnSpc>
        <a:spcBef>
          <a:spcPct val="0"/>
        </a:spcBef>
        <a:spcAft>
          <a:spcPct val="0"/>
        </a:spcAft>
        <a:defRPr sz="3600">
          <a:solidFill>
            <a:schemeClr val="tx1"/>
          </a:solidFill>
          <a:latin typeface="Trebuchet MS" pitchFamily="34" charset="0"/>
        </a:defRPr>
      </a:lvl9pPr>
    </p:titleStyle>
    <p:bodyStyle>
      <a:lvl1pPr marL="228600" indent="-228600" algn="l" rtl="0" fontAlgn="base">
        <a:lnSpc>
          <a:spcPct val="90000"/>
        </a:lnSpc>
        <a:spcBef>
          <a:spcPts val="1000"/>
        </a:spcBef>
        <a:spcAft>
          <a:spcPct val="0"/>
        </a:spcAft>
        <a:buFont typeface="Arial"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rtl="0" fontAlgn="base">
        <a:lnSpc>
          <a:spcPct val="90000"/>
        </a:lnSpc>
        <a:spcBef>
          <a:spcPts val="500"/>
        </a:spcBef>
        <a:spcAft>
          <a:spcPct val="0"/>
        </a:spcAft>
        <a:buFont typeface="Arial" charset="0"/>
        <a:buChar char="•"/>
        <a:defRPr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rtl="0" fontAlgn="base">
        <a:lnSpc>
          <a:spcPct val="90000"/>
        </a:lnSpc>
        <a:spcBef>
          <a:spcPts val="500"/>
        </a:spcBef>
        <a:spcAft>
          <a:spcPct val="0"/>
        </a:spcAft>
        <a:buFont typeface="Arial"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rtl="0" fontAlgn="base">
        <a:lnSpc>
          <a:spcPct val="90000"/>
        </a:lnSpc>
        <a:spcBef>
          <a:spcPts val="500"/>
        </a:spcBef>
        <a:spcAft>
          <a:spcPct val="0"/>
        </a:spcAft>
        <a:buFont typeface="Arial"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rtl="0" fontAlgn="base">
        <a:lnSpc>
          <a:spcPct val="90000"/>
        </a:lnSpc>
        <a:spcBef>
          <a:spcPts val="500"/>
        </a:spcBef>
        <a:spcAft>
          <a:spcPct val="0"/>
        </a:spcAft>
        <a:buFont typeface="Arial"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all4ielts.com/ielts-academic/writing/how-to-write-a-clear-overview-%E2%80%93-dynamic-graph-(academic-writing-task-1).html"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all4ielts.com/ielts-academic/writing/how-to-write-a-clear-overview-%E2%80%93-static-graph-(academic-writing-task-1).html"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hyperlink" Target="https://www.ieltsbuddy.com/line-graph-examples.html" TargetMode="Externa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ieltsbuddy.com/line-graph-examples.html"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8.xml"/><Relationship Id="rId5" Type="http://schemas.openxmlformats.org/officeDocument/2006/relationships/image" Target="../media/image25.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26.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18.png"/><Relationship Id="rId2" Type="http://schemas.openxmlformats.org/officeDocument/2006/relationships/image" Target="../media/image29.jpeg"/><Relationship Id="rId1" Type="http://schemas.openxmlformats.org/officeDocument/2006/relationships/slideLayout" Target="../slideLayouts/slideLayout1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hyperlink" Target="https://www.easy-ielts.com/most-useful-vocabulary-for-writing-task-1/" TargetMode="Externa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hyperlink" Target="https://ielts-simon.com/ielts-help-and-english-pr/2011/12/ielts-grammar-number-amount-proportion-figure.html"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ielts-mentor.com/writing-sample/academic-writing-task-1" TargetMode="External"/><Relationship Id="rId2" Type="http://schemas.openxmlformats.org/officeDocument/2006/relationships/hyperlink" Target="https://www.ielts-exam.net/academic_writing_samples_task_1/" TargetMode="External"/><Relationship Id="rId1" Type="http://schemas.openxmlformats.org/officeDocument/2006/relationships/slideLayout" Target="../slideLayouts/slideLayout2.xml"/><Relationship Id="rId5" Type="http://schemas.openxmlformats.org/officeDocument/2006/relationships/hyperlink" Target="https://www.ecenglish.com/learnenglish/lessons/describing-graphs" TargetMode="External"/><Relationship Id="rId4" Type="http://schemas.openxmlformats.org/officeDocument/2006/relationships/hyperlink" Target="https://takeielts.britishcouncil.org/prepare-test/free-sample-tests/writing-sample-test-1-academic/writing-task-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9459" name="Picture 9"/>
          <p:cNvPicPr>
            <a:picLocks noGrp="1" noRot="1" noChangeAspect="1" noMove="1" noResize="1" noEditPoints="1" noAdjustHandles="1" noChangeArrowheads="1" noChangeShapeType="1" noCrop="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12" name="Rectangle 11"/>
          <p:cNvSpPr>
            <a:spLocks noGrp="1" noRot="1" noChangeAspect="1" noMove="1" noResize="1" noEditPoints="1" noAdjustHandles="1" noChangeArrowheads="1" noChangeShapeType="1" noTextEdit="1"/>
          </p:cNvSpPr>
          <p:nvPr/>
        </p:nvSpPr>
        <p:spPr>
          <a:xfrm>
            <a:off x="8788400" y="0"/>
            <a:ext cx="3403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9461" name="Picture 13"/>
          <p:cNvPicPr>
            <a:picLocks noGrp="1" noRot="1" noChangeAspect="1" noMove="1" noResize="1" noEditPoints="1" noAdjustHandles="1" noChangeArrowheads="1" noChangeShapeType="1" noCrop="1"/>
          </p:cNvPicPr>
          <p:nvPr/>
        </p:nvPicPr>
        <p:blipFill>
          <a:blip r:embed="rId3"/>
          <a:srcRect/>
          <a:stretch>
            <a:fillRect/>
          </a:stretch>
        </p:blipFill>
        <p:spPr bwMode="auto">
          <a:xfrm>
            <a:off x="0" y="4243388"/>
            <a:ext cx="9110663" cy="246062"/>
          </a:xfrm>
          <a:prstGeom prst="rect">
            <a:avLst/>
          </a:prstGeom>
          <a:noFill/>
          <a:ln w="9525">
            <a:noFill/>
            <a:miter lim="800000"/>
            <a:headEnd/>
            <a:tailEnd/>
          </a:ln>
        </p:spPr>
      </p:pic>
      <p:sp>
        <p:nvSpPr>
          <p:cNvPr id="16" name="Rectangle 15"/>
          <p:cNvSpPr>
            <a:spLocks noGrp="1" noRot="1" noChangeAspect="1" noMove="1" noResize="1" noEditPoints="1" noAdjustHandles="1" noChangeArrowheads="1" noChangeShapeType="1" noTextEdit="1"/>
          </p:cNvSpPr>
          <p:nvPr/>
        </p:nvSpPr>
        <p:spPr>
          <a:xfrm>
            <a:off x="0" y="2590800"/>
            <a:ext cx="9110663" cy="165893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63" name="Title 1"/>
          <p:cNvSpPr>
            <a:spLocks noGrp="1"/>
          </p:cNvSpPr>
          <p:nvPr>
            <p:ph type="ctrTitle"/>
          </p:nvPr>
        </p:nvSpPr>
        <p:spPr>
          <a:xfrm>
            <a:off x="839788" y="2733675"/>
            <a:ext cx="7658100" cy="1373188"/>
          </a:xfrm>
        </p:spPr>
        <p:txBody>
          <a:bodyPr/>
          <a:lstStyle/>
          <a:p>
            <a:r>
              <a:rPr lang="en-GB" sz="3800">
                <a:solidFill>
                  <a:srgbClr val="FFFFFF"/>
                </a:solidFill>
                <a:latin typeface="Arial" charset="0"/>
                <a:cs typeface="Arial" charset="0"/>
              </a:rPr>
              <a:t>How to describe Charts &amp; Graphs</a:t>
            </a:r>
            <a:br>
              <a:rPr lang="el-GR" sz="3800">
                <a:solidFill>
                  <a:srgbClr val="FFFFFF"/>
                </a:solidFill>
                <a:latin typeface="Arial" charset="0"/>
                <a:cs typeface="Arial" charset="0"/>
              </a:rPr>
            </a:br>
            <a:r>
              <a:rPr lang="en-GB" sz="3800">
                <a:solidFill>
                  <a:srgbClr val="FFFFFF"/>
                </a:solidFill>
                <a:latin typeface="Arial" charset="0"/>
                <a:cs typeface="Arial" charset="0"/>
              </a:rPr>
              <a:t> in a presentation (2</a:t>
            </a:r>
            <a:r>
              <a:rPr lang="en-GB" sz="3800" baseline="30000">
                <a:solidFill>
                  <a:srgbClr val="FFFFFF"/>
                </a:solidFill>
                <a:latin typeface="Arial" charset="0"/>
                <a:cs typeface="Arial" charset="0"/>
              </a:rPr>
              <a:t>nd</a:t>
            </a:r>
            <a:r>
              <a:rPr lang="en-GB" sz="3800">
                <a:solidFill>
                  <a:srgbClr val="FFFFFF"/>
                </a:solidFill>
                <a:latin typeface="Arial" charset="0"/>
                <a:cs typeface="Arial" charset="0"/>
              </a:rPr>
              <a:t> Part)</a:t>
            </a:r>
            <a:endParaRPr lang="en-GB" sz="3800">
              <a:solidFill>
                <a:srgbClr val="FFFFFF"/>
              </a:solidFill>
            </a:endParaRPr>
          </a:p>
        </p:txBody>
      </p:sp>
      <p:sp>
        <p:nvSpPr>
          <p:cNvPr id="3" name="Subtitle 2"/>
          <p:cNvSpPr>
            <a:spLocks noGrp="1"/>
          </p:cNvSpPr>
          <p:nvPr>
            <p:ph type="subTitle" idx="1"/>
          </p:nvPr>
        </p:nvSpPr>
        <p:spPr>
          <a:xfrm>
            <a:off x="1193800" y="4394200"/>
            <a:ext cx="7304088" cy="1117600"/>
          </a:xfrm>
        </p:spPr>
        <p:txBody>
          <a:bodyPr/>
          <a:lstStyle/>
          <a:p>
            <a:pPr fontAlgn="auto">
              <a:spcAft>
                <a:spcPts val="0"/>
              </a:spcAft>
              <a:buFont typeface="Arial" panose="020B0604020202020204" pitchFamily="34" charset="0"/>
              <a:buNone/>
              <a:defRPr/>
            </a:pPr>
            <a:r>
              <a:rPr lang="en-US" dirty="0" err="1">
                <a:latin typeface="Arial" panose="020B0604020202020204" pitchFamily="34" charset="0"/>
                <a:cs typeface="Arial" panose="020B0604020202020204" pitchFamily="34" charset="0"/>
              </a:rPr>
              <a:t>Evi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Paraskevi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Kotti</a:t>
            </a:r>
            <a:r>
              <a:rPr lang="en-US" dirty="0">
                <a:latin typeface="Arial" panose="020B0604020202020204" pitchFamily="34" charset="0"/>
                <a:cs typeface="Arial" panose="020B0604020202020204" pitchFamily="34" charset="0"/>
              </a:rPr>
              <a:t>, </a:t>
            </a:r>
          </a:p>
          <a:p>
            <a:pPr fontAlgn="auto">
              <a:spcAft>
                <a:spcPts val="0"/>
              </a:spcAft>
              <a:buFont typeface="Arial" panose="020B0604020202020204" pitchFamily="34" charset="0"/>
              <a:buNone/>
              <a:defRPr/>
            </a:pPr>
            <a:r>
              <a:rPr lang="en-US" dirty="0">
                <a:latin typeface="Arial" panose="020B0604020202020204" pitchFamily="34" charset="0"/>
                <a:cs typeface="Arial" panose="020B0604020202020204" pitchFamily="34" charset="0"/>
              </a:rPr>
              <a:t>Dept. of Business Administration, TEI of Crete</a:t>
            </a:r>
            <a:endParaRPr lang="en-GB" dirty="0">
              <a:latin typeface="Arial" panose="020B0604020202020204" pitchFamily="34" charset="0"/>
              <a:cs typeface="Arial" panose="020B0604020202020204" pitchFamily="34" charset="0"/>
            </a:endParaRPr>
          </a:p>
          <a:p>
            <a:pPr fontAlgn="auto">
              <a:spcAft>
                <a:spcPts val="0"/>
              </a:spcAft>
              <a:buFont typeface="Arial" panose="020B0604020202020204" pitchFamily="34" charset="0"/>
              <a:buNone/>
              <a:defRPr/>
            </a:pPr>
            <a:endParaRPr lang="en-GB" dirty="0"/>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D92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FE71D-5FB2-4D52-BD73-03A5D587C3D6}"/>
              </a:ext>
            </a:extLst>
          </p:cNvPr>
          <p:cNvSpPr>
            <a:spLocks noGrp="1"/>
          </p:cNvSpPr>
          <p:nvPr>
            <p:ph type="title"/>
          </p:nvPr>
        </p:nvSpPr>
        <p:spPr/>
        <p:txBody>
          <a:bodyPr/>
          <a:lstStyle/>
          <a:p>
            <a:r>
              <a:rPr lang="en-US" dirty="0"/>
              <a:t>Assessment:</a:t>
            </a:r>
            <a:endParaRPr lang="en-GB" dirty="0"/>
          </a:p>
        </p:txBody>
      </p:sp>
      <p:sp>
        <p:nvSpPr>
          <p:cNvPr id="3" name="Content Placeholder 2">
            <a:extLst>
              <a:ext uri="{FF2B5EF4-FFF2-40B4-BE49-F238E27FC236}">
                <a16:creationId xmlns:a16="http://schemas.microsoft.com/office/drawing/2014/main" id="{6C438643-0BB6-480A-BD06-B34A42272808}"/>
              </a:ext>
            </a:extLst>
          </p:cNvPr>
          <p:cNvSpPr>
            <a:spLocks noGrp="1"/>
          </p:cNvSpPr>
          <p:nvPr>
            <p:ph idx="1"/>
          </p:nvPr>
        </p:nvSpPr>
        <p:spPr>
          <a:solidFill>
            <a:srgbClr val="7D2570"/>
          </a:solidFill>
        </p:spPr>
        <p:txBody>
          <a:bodyPr/>
          <a:lstStyle/>
          <a:p>
            <a:r>
              <a:rPr lang="en-US" dirty="0">
                <a:effectLst/>
              </a:rPr>
              <a:t>Task Achievement (25%)</a:t>
            </a:r>
          </a:p>
          <a:p>
            <a:r>
              <a:rPr lang="en-US" dirty="0">
                <a:effectLst/>
              </a:rPr>
              <a:t>Coherence and Cohesion (25%)</a:t>
            </a:r>
          </a:p>
          <a:p>
            <a:r>
              <a:rPr lang="en-US" dirty="0">
                <a:effectLst/>
              </a:rPr>
              <a:t>Lexical Resource (25%)</a:t>
            </a:r>
          </a:p>
          <a:p>
            <a:r>
              <a:rPr lang="en-US" dirty="0">
                <a:effectLst/>
              </a:rPr>
              <a:t>Grammatical Range and Accuracy (25%)</a:t>
            </a:r>
          </a:p>
          <a:p>
            <a:endParaRPr lang="en-GB" dirty="0"/>
          </a:p>
        </p:txBody>
      </p:sp>
    </p:spTree>
    <p:extLst>
      <p:ext uri="{BB962C8B-B14F-4D97-AF65-F5344CB8AC3E}">
        <p14:creationId xmlns:p14="http://schemas.microsoft.com/office/powerpoint/2010/main" val="582395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F2720-9196-4836-A77F-25F942862E22}"/>
              </a:ext>
            </a:extLst>
          </p:cNvPr>
          <p:cNvSpPr>
            <a:spLocks noGrp="1"/>
          </p:cNvSpPr>
          <p:nvPr>
            <p:ph type="title"/>
          </p:nvPr>
        </p:nvSpPr>
        <p:spPr/>
        <p:txBody>
          <a:bodyPr/>
          <a:lstStyle/>
          <a:p>
            <a:r>
              <a:rPr lang="en-GB" dirty="0"/>
              <a:t>Foreign Visitors </a:t>
            </a:r>
            <a:r>
              <a:rPr lang="en-GB"/>
              <a:t>to Australia </a:t>
            </a:r>
            <a:r>
              <a:rPr lang="en-GB" dirty="0"/>
              <a:t>1995 - 2010</a:t>
            </a:r>
          </a:p>
        </p:txBody>
      </p:sp>
      <p:pic>
        <p:nvPicPr>
          <p:cNvPr id="5" name="Content Placeholder 4" descr="A picture containing text, receipt&#10;&#10;Description automatically generated">
            <a:extLst>
              <a:ext uri="{FF2B5EF4-FFF2-40B4-BE49-F238E27FC236}">
                <a16:creationId xmlns:a16="http://schemas.microsoft.com/office/drawing/2014/main" id="{4C816DAB-9951-4C4F-9B6F-E7CBE2FA9CE3}"/>
              </a:ext>
            </a:extLst>
          </p:cNvPr>
          <p:cNvPicPr>
            <a:picLocks noGrp="1" noChangeAspect="1"/>
          </p:cNvPicPr>
          <p:nvPr>
            <p:ph idx="1"/>
          </p:nvPr>
        </p:nvPicPr>
        <p:blipFill>
          <a:blip r:embed="rId2"/>
          <a:stretch>
            <a:fillRect/>
          </a:stretch>
        </p:blipFill>
        <p:spPr>
          <a:xfrm rot="16200000">
            <a:off x="3441150" y="-932072"/>
            <a:ext cx="4302539" cy="10363203"/>
          </a:xfrm>
        </p:spPr>
      </p:pic>
    </p:spTree>
    <p:extLst>
      <p:ext uri="{BB962C8B-B14F-4D97-AF65-F5344CB8AC3E}">
        <p14:creationId xmlns:p14="http://schemas.microsoft.com/office/powerpoint/2010/main" val="3188048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D92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AEEB2-6822-4325-BC68-AD705B783FAD}"/>
              </a:ext>
            </a:extLst>
          </p:cNvPr>
          <p:cNvSpPr>
            <a:spLocks noGrp="1"/>
          </p:cNvSpPr>
          <p:nvPr>
            <p:ph type="title"/>
          </p:nvPr>
        </p:nvSpPr>
        <p:spPr/>
        <p:txBody>
          <a:bodyPr/>
          <a:lstStyle/>
          <a:p>
            <a:r>
              <a:rPr lang="en-GB" dirty="0"/>
              <a:t>  Sample Writing (Introduction, Overview)</a:t>
            </a:r>
          </a:p>
        </p:txBody>
      </p:sp>
      <p:sp>
        <p:nvSpPr>
          <p:cNvPr id="3" name="Content Placeholder 2">
            <a:extLst>
              <a:ext uri="{FF2B5EF4-FFF2-40B4-BE49-F238E27FC236}">
                <a16:creationId xmlns:a16="http://schemas.microsoft.com/office/drawing/2014/main" id="{99B0C9C8-773E-4CE4-9237-57BB5E87FE2D}"/>
              </a:ext>
            </a:extLst>
          </p:cNvPr>
          <p:cNvSpPr>
            <a:spLocks noGrp="1"/>
          </p:cNvSpPr>
          <p:nvPr>
            <p:ph idx="1"/>
          </p:nvPr>
        </p:nvSpPr>
        <p:spPr>
          <a:xfrm>
            <a:off x="681037" y="2336800"/>
            <a:ext cx="11304637" cy="4010991"/>
          </a:xfrm>
        </p:spPr>
        <p:txBody>
          <a:bodyPr>
            <a:normAutofit lnSpcReduction="10000"/>
          </a:bodyPr>
          <a:lstStyle/>
          <a:p>
            <a:pPr marL="0" indent="0" algn="ctr">
              <a:buNone/>
            </a:pPr>
            <a:r>
              <a:rPr lang="en-GB" b="1" u="sng" dirty="0"/>
              <a:t>FOREIGN VISITORS TO AUSTRALIA BETWEEN 1995 AND 2010</a:t>
            </a:r>
            <a:r>
              <a:rPr lang="en-GB" b="1" dirty="0"/>
              <a:t>.</a:t>
            </a:r>
          </a:p>
          <a:p>
            <a:pPr marL="0" indent="0" algn="just">
              <a:buNone/>
            </a:pPr>
            <a:r>
              <a:rPr lang="en-GB" dirty="0"/>
              <a:t>	</a:t>
            </a:r>
          </a:p>
          <a:p>
            <a:pPr marL="0" indent="0" algn="just">
              <a:buNone/>
            </a:pPr>
            <a:r>
              <a:rPr lang="en-GB" dirty="0">
                <a:solidFill>
                  <a:srgbClr val="FFFF00"/>
                </a:solidFill>
              </a:rPr>
              <a:t>The graph shows how many tourists from the USA, Europe and the Far East visited Australia </a:t>
            </a:r>
            <a:r>
              <a:rPr lang="en-GB" b="1" u="sng" dirty="0">
                <a:solidFill>
                  <a:srgbClr val="FFFF00"/>
                </a:solidFill>
              </a:rPr>
              <a:t>between the years </a:t>
            </a:r>
            <a:r>
              <a:rPr lang="en-GB" dirty="0">
                <a:solidFill>
                  <a:srgbClr val="FFFF00"/>
                </a:solidFill>
              </a:rPr>
              <a:t>1995 and 2010.</a:t>
            </a:r>
          </a:p>
          <a:p>
            <a:pPr marL="0" indent="0" algn="just">
              <a:buNone/>
            </a:pPr>
            <a:endParaRPr lang="en-GB" dirty="0">
              <a:solidFill>
                <a:srgbClr val="FFFF00"/>
              </a:solidFill>
            </a:endParaRPr>
          </a:p>
          <a:p>
            <a:pPr marL="0" indent="0" algn="just">
              <a:buNone/>
            </a:pPr>
            <a:r>
              <a:rPr lang="en-GB" dirty="0">
                <a:solidFill>
                  <a:srgbClr val="77D8DD"/>
                </a:solidFill>
              </a:rPr>
              <a:t>Overall, the graph indicates </a:t>
            </a:r>
            <a:r>
              <a:rPr lang="en-GB" b="1" u="sng" dirty="0">
                <a:solidFill>
                  <a:srgbClr val="77D8DD"/>
                </a:solidFill>
              </a:rPr>
              <a:t>an increase </a:t>
            </a:r>
            <a:r>
              <a:rPr lang="en-GB" dirty="0">
                <a:solidFill>
                  <a:srgbClr val="77D8DD"/>
                </a:solidFill>
              </a:rPr>
              <a:t>in visitors from the Far East, who </a:t>
            </a:r>
            <a:r>
              <a:rPr lang="en-GB" b="1" u="sng" dirty="0">
                <a:solidFill>
                  <a:srgbClr val="77D8DD"/>
                </a:solidFill>
              </a:rPr>
              <a:t>represent the highest proportion</a:t>
            </a:r>
            <a:r>
              <a:rPr lang="en-GB" dirty="0">
                <a:solidFill>
                  <a:srgbClr val="77D8DD"/>
                </a:solidFill>
              </a:rPr>
              <a:t>, as well as </a:t>
            </a:r>
            <a:r>
              <a:rPr lang="en-GB" b="1" u="sng" dirty="0">
                <a:solidFill>
                  <a:srgbClr val="77D8DD"/>
                </a:solidFill>
              </a:rPr>
              <a:t>a rise in </a:t>
            </a:r>
            <a:r>
              <a:rPr lang="en-GB" dirty="0">
                <a:solidFill>
                  <a:srgbClr val="77D8DD"/>
                </a:solidFill>
              </a:rPr>
              <a:t>the number of American tourists. The number of visitors from Europe was initially </a:t>
            </a:r>
            <a:r>
              <a:rPr lang="en-GB" b="1" u="sng" dirty="0">
                <a:solidFill>
                  <a:srgbClr val="77D8DD"/>
                </a:solidFill>
              </a:rPr>
              <a:t>similar to </a:t>
            </a:r>
            <a:r>
              <a:rPr lang="en-GB" dirty="0">
                <a:solidFill>
                  <a:srgbClr val="77D8DD"/>
                </a:solidFill>
              </a:rPr>
              <a:t>that of American visitors, but plunged between 2000 and 2005.</a:t>
            </a:r>
          </a:p>
          <a:p>
            <a:pPr marL="0" indent="0">
              <a:buNone/>
            </a:pPr>
            <a:r>
              <a:rPr lang="en-GB" dirty="0"/>
              <a:t>	</a:t>
            </a:r>
          </a:p>
        </p:txBody>
      </p:sp>
    </p:spTree>
    <p:extLst>
      <p:ext uri="{BB962C8B-B14F-4D97-AF65-F5344CB8AC3E}">
        <p14:creationId xmlns:p14="http://schemas.microsoft.com/office/powerpoint/2010/main" val="2811013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D927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29861-CFB4-4EB5-B3C0-EE4E39F18FFD}"/>
              </a:ext>
            </a:extLst>
          </p:cNvPr>
          <p:cNvSpPr>
            <a:spLocks noGrp="1"/>
          </p:cNvSpPr>
          <p:nvPr>
            <p:ph type="title"/>
          </p:nvPr>
        </p:nvSpPr>
        <p:spPr/>
        <p:txBody>
          <a:bodyPr/>
          <a:lstStyle/>
          <a:p>
            <a:r>
              <a:rPr lang="en-GB" dirty="0"/>
              <a:t>Sample Writing (Main Details)</a:t>
            </a:r>
          </a:p>
        </p:txBody>
      </p:sp>
      <p:sp>
        <p:nvSpPr>
          <p:cNvPr id="3" name="Content Placeholder 2">
            <a:extLst>
              <a:ext uri="{FF2B5EF4-FFF2-40B4-BE49-F238E27FC236}">
                <a16:creationId xmlns:a16="http://schemas.microsoft.com/office/drawing/2014/main" id="{B77BFE67-DA5E-425A-84F7-30605FD0F123}"/>
              </a:ext>
            </a:extLst>
          </p:cNvPr>
          <p:cNvSpPr>
            <a:spLocks noGrp="1"/>
          </p:cNvSpPr>
          <p:nvPr>
            <p:ph idx="1"/>
          </p:nvPr>
        </p:nvSpPr>
        <p:spPr>
          <a:xfrm>
            <a:off x="681037" y="2305878"/>
            <a:ext cx="10981079" cy="3961089"/>
          </a:xfrm>
        </p:spPr>
        <p:txBody>
          <a:bodyPr>
            <a:normAutofit/>
          </a:bodyPr>
          <a:lstStyle/>
          <a:p>
            <a:pPr marL="0" indent="0" algn="just">
              <a:buNone/>
            </a:pPr>
            <a:r>
              <a:rPr lang="en-GB" dirty="0">
                <a:solidFill>
                  <a:schemeClr val="accent2">
                    <a:lumMod val="60000"/>
                    <a:lumOff val="40000"/>
                  </a:schemeClr>
                </a:solidFill>
              </a:rPr>
              <a:t>Specifically, over 350,000 visitors came from the Far East in 1995, which </a:t>
            </a:r>
            <a:r>
              <a:rPr lang="en-GB" b="1" u="sng" dirty="0">
                <a:solidFill>
                  <a:schemeClr val="accent2">
                    <a:lumMod val="60000"/>
                    <a:lumOff val="40000"/>
                  </a:schemeClr>
                </a:solidFill>
              </a:rPr>
              <a:t>grew considerably </a:t>
            </a:r>
            <a:r>
              <a:rPr lang="en-GB" dirty="0">
                <a:solidFill>
                  <a:schemeClr val="accent2">
                    <a:lumMod val="60000"/>
                    <a:lumOff val="40000"/>
                  </a:schemeClr>
                </a:solidFill>
              </a:rPr>
              <a:t>to 450,000 in 2000 and 550,000 in 2005. This figure remained the same until 2010. The number of visitors from both the USA and Europe in 1995 was approximately 250,000. Tourism from these areas </a:t>
            </a:r>
            <a:r>
              <a:rPr lang="en-GB" b="1" u="sng" dirty="0">
                <a:solidFill>
                  <a:schemeClr val="accent2">
                    <a:lumMod val="60000"/>
                    <a:lumOff val="40000"/>
                  </a:schemeClr>
                </a:solidFill>
              </a:rPr>
              <a:t>increased steadily </a:t>
            </a:r>
            <a:r>
              <a:rPr lang="en-GB" dirty="0">
                <a:solidFill>
                  <a:schemeClr val="accent2">
                    <a:lumMod val="60000"/>
                    <a:lumOff val="40000"/>
                  </a:schemeClr>
                </a:solidFill>
              </a:rPr>
              <a:t>up to 2000, when there were slightly more European than American visitors.</a:t>
            </a:r>
          </a:p>
          <a:p>
            <a:pPr marL="0" indent="0" algn="just">
              <a:buNone/>
            </a:pPr>
            <a:endParaRPr lang="en-GB" dirty="0"/>
          </a:p>
          <a:p>
            <a:pPr marL="0" indent="0" algn="just">
              <a:buNone/>
            </a:pPr>
            <a:r>
              <a:rPr lang="en-GB" dirty="0">
                <a:solidFill>
                  <a:schemeClr val="accent2">
                    <a:lumMod val="60000"/>
                    <a:lumOff val="40000"/>
                  </a:schemeClr>
                </a:solidFill>
              </a:rPr>
              <a:t>However there was </a:t>
            </a:r>
            <a:r>
              <a:rPr lang="en-GB" b="1" u="sng" dirty="0">
                <a:solidFill>
                  <a:schemeClr val="accent2">
                    <a:lumMod val="60000"/>
                    <a:lumOff val="40000"/>
                  </a:schemeClr>
                </a:solidFill>
              </a:rPr>
              <a:t>a slight decline </a:t>
            </a:r>
            <a:r>
              <a:rPr lang="en-GB" dirty="0">
                <a:solidFill>
                  <a:schemeClr val="accent2">
                    <a:lumMod val="60000"/>
                    <a:lumOff val="40000"/>
                  </a:schemeClr>
                </a:solidFill>
              </a:rPr>
              <a:t>in the number of European tourists, which fell to </a:t>
            </a:r>
            <a:r>
              <a:rPr lang="en-GB" b="1" u="sng" dirty="0">
                <a:solidFill>
                  <a:schemeClr val="accent2">
                    <a:lumMod val="60000"/>
                    <a:lumOff val="40000"/>
                  </a:schemeClr>
                </a:solidFill>
              </a:rPr>
              <a:t>just over </a:t>
            </a:r>
            <a:r>
              <a:rPr lang="en-GB" dirty="0">
                <a:solidFill>
                  <a:schemeClr val="accent2">
                    <a:lumMod val="60000"/>
                    <a:lumOff val="40000"/>
                  </a:schemeClr>
                </a:solidFill>
              </a:rPr>
              <a:t>200,000 by 2005. In 2010 European visitor </a:t>
            </a:r>
            <a:r>
              <a:rPr lang="en-GB" b="1" u="sng" dirty="0">
                <a:solidFill>
                  <a:schemeClr val="accent2">
                    <a:lumMod val="60000"/>
                    <a:lumOff val="40000"/>
                  </a:schemeClr>
                </a:solidFill>
              </a:rPr>
              <a:t>numbers</a:t>
            </a:r>
            <a:r>
              <a:rPr lang="en-GB" dirty="0">
                <a:solidFill>
                  <a:schemeClr val="accent2">
                    <a:lumMod val="60000"/>
                    <a:lumOff val="40000"/>
                  </a:schemeClr>
                </a:solidFill>
              </a:rPr>
              <a:t> </a:t>
            </a:r>
            <a:r>
              <a:rPr lang="en-GB" b="1" u="sng" dirty="0">
                <a:solidFill>
                  <a:schemeClr val="accent2">
                    <a:lumMod val="60000"/>
                    <a:lumOff val="40000"/>
                  </a:schemeClr>
                </a:solidFill>
              </a:rPr>
              <a:t>recovered to approach </a:t>
            </a:r>
            <a:r>
              <a:rPr lang="en-GB" dirty="0">
                <a:solidFill>
                  <a:schemeClr val="accent2">
                    <a:lumMod val="60000"/>
                    <a:lumOff val="40000"/>
                  </a:schemeClr>
                </a:solidFill>
              </a:rPr>
              <a:t>300,000. In contrast, the number of American visitors in this period </a:t>
            </a:r>
            <a:r>
              <a:rPr lang="en-GB" b="1" u="sng" dirty="0">
                <a:solidFill>
                  <a:schemeClr val="accent2">
                    <a:lumMod val="60000"/>
                    <a:lumOff val="40000"/>
                  </a:schemeClr>
                </a:solidFill>
              </a:rPr>
              <a:t>rose to around </a:t>
            </a:r>
            <a:r>
              <a:rPr lang="en-GB" dirty="0">
                <a:solidFill>
                  <a:schemeClr val="accent2">
                    <a:lumMod val="60000"/>
                    <a:lumOff val="40000"/>
                  </a:schemeClr>
                </a:solidFill>
              </a:rPr>
              <a:t>350,000 in 2005 and </a:t>
            </a:r>
            <a:r>
              <a:rPr lang="en-GB" b="1" u="sng" dirty="0">
                <a:solidFill>
                  <a:schemeClr val="accent2">
                    <a:lumMod val="60000"/>
                    <a:lumOff val="40000"/>
                  </a:schemeClr>
                </a:solidFill>
              </a:rPr>
              <a:t>peaked at </a:t>
            </a:r>
            <a:r>
              <a:rPr lang="en-GB" dirty="0">
                <a:solidFill>
                  <a:schemeClr val="accent2">
                    <a:lumMod val="60000"/>
                    <a:lumOff val="40000"/>
                  </a:schemeClr>
                </a:solidFill>
              </a:rPr>
              <a:t>450,000 in 2010.</a:t>
            </a:r>
          </a:p>
        </p:txBody>
      </p:sp>
    </p:spTree>
    <p:extLst>
      <p:ext uri="{BB962C8B-B14F-4D97-AF65-F5344CB8AC3E}">
        <p14:creationId xmlns:p14="http://schemas.microsoft.com/office/powerpoint/2010/main" val="2090190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8B7AB-D274-41DB-8DF2-CB6BFA00D250}"/>
              </a:ext>
            </a:extLst>
          </p:cNvPr>
          <p:cNvSpPr>
            <a:spLocks noGrp="1"/>
          </p:cNvSpPr>
          <p:nvPr>
            <p:ph type="title"/>
          </p:nvPr>
        </p:nvSpPr>
        <p:spPr/>
        <p:txBody>
          <a:bodyPr/>
          <a:lstStyle/>
          <a:p>
            <a:r>
              <a:rPr lang="en-GB" dirty="0"/>
              <a:t>INTRODUCTION</a:t>
            </a:r>
          </a:p>
        </p:txBody>
      </p:sp>
      <p:sp>
        <p:nvSpPr>
          <p:cNvPr id="3" name="Text Placeholder 2">
            <a:extLst>
              <a:ext uri="{FF2B5EF4-FFF2-40B4-BE49-F238E27FC236}">
                <a16:creationId xmlns:a16="http://schemas.microsoft.com/office/drawing/2014/main" id="{1A84D7EF-D1CA-4E3B-AF36-857FCACDE144}"/>
              </a:ext>
            </a:extLst>
          </p:cNvPr>
          <p:cNvSpPr>
            <a:spLocks noGrp="1"/>
          </p:cNvSpPr>
          <p:nvPr>
            <p:ph type="body" idx="1"/>
          </p:nvPr>
        </p:nvSpPr>
        <p:spPr/>
        <p:txBody>
          <a:bodyPr>
            <a:normAutofit/>
          </a:bodyPr>
          <a:lstStyle/>
          <a:p>
            <a:pPr algn="l"/>
            <a:r>
              <a:rPr lang="en-US" sz="2400" dirty="0"/>
              <a:t>                                                  Paragraph 1</a:t>
            </a:r>
            <a:endParaRPr lang="en-GB" sz="2400" dirty="0"/>
          </a:p>
        </p:txBody>
      </p:sp>
    </p:spTree>
    <p:extLst>
      <p:ext uri="{BB962C8B-B14F-4D97-AF65-F5344CB8AC3E}">
        <p14:creationId xmlns:p14="http://schemas.microsoft.com/office/powerpoint/2010/main" val="3456420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F28BC-286E-441C-AC9E-02D65A3F6AE2}"/>
              </a:ext>
            </a:extLst>
          </p:cNvPr>
          <p:cNvSpPr>
            <a:spLocks noGrp="1"/>
          </p:cNvSpPr>
          <p:nvPr>
            <p:ph type="title"/>
          </p:nvPr>
        </p:nvSpPr>
        <p:spPr/>
        <p:txBody>
          <a:bodyPr/>
          <a:lstStyle/>
          <a:p>
            <a:r>
              <a:rPr lang="en-GB" dirty="0"/>
              <a:t>        </a:t>
            </a:r>
            <a:r>
              <a:rPr lang="en-GB" u="sng" dirty="0"/>
              <a:t>Muffins sold </a:t>
            </a:r>
            <a:r>
              <a:rPr lang="en-GB" dirty="0"/>
              <a:t>in </a:t>
            </a:r>
            <a:r>
              <a:rPr lang="en-GB" u="sng" dirty="0">
                <a:solidFill>
                  <a:srgbClr val="92D050"/>
                </a:solidFill>
              </a:rPr>
              <a:t>Italy</a:t>
            </a:r>
            <a:r>
              <a:rPr lang="en-GB" dirty="0"/>
              <a:t> </a:t>
            </a:r>
            <a:r>
              <a:rPr lang="en-GB" dirty="0">
                <a:solidFill>
                  <a:srgbClr val="77D8DD"/>
                </a:solidFill>
              </a:rPr>
              <a:t>over the </a:t>
            </a:r>
            <a:r>
              <a:rPr lang="en-GB" u="sng" dirty="0">
                <a:solidFill>
                  <a:srgbClr val="77D8DD"/>
                </a:solidFill>
              </a:rPr>
              <a:t>week</a:t>
            </a:r>
          </a:p>
        </p:txBody>
      </p:sp>
      <p:sp>
        <p:nvSpPr>
          <p:cNvPr id="4" name="Rectangle 2">
            <a:extLst>
              <a:ext uri="{FF2B5EF4-FFF2-40B4-BE49-F238E27FC236}">
                <a16:creationId xmlns:a16="http://schemas.microsoft.com/office/drawing/2014/main" id="{016BEF66-5F30-4421-A233-DCA0F34C081C}"/>
              </a:ext>
            </a:extLst>
          </p:cNvPr>
          <p:cNvSpPr>
            <a:spLocks noChangeArrowheads="1"/>
          </p:cNvSpPr>
          <p:nvPr/>
        </p:nvSpPr>
        <p:spPr bwMode="auto">
          <a:xfrm>
            <a:off x="2027583" y="212034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13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When </a:t>
            </a:r>
            <a:r>
              <a:rPr kumimoji="0" lang="en-GB" altLang="en-US" sz="13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 from 2001 to 2005...</a:t>
            </a:r>
            <a:endParaRPr kumimoji="0" lang="en-GB" altLang="en-US" sz="1200" b="0" i="0" u="none" strike="noStrike" cap="none" normalizeH="0" baseline="0">
              <a:ln>
                <a:noFill/>
              </a:ln>
              <a:solidFill>
                <a:schemeClr val="tx1"/>
              </a:solidFill>
              <a:effectLst/>
              <a:ea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5" name="Picture 2" descr="ÎÏÎ¿ÏÎ­Î»ÎµÏÎ¼Î± ÎµÎ¹ÎºÏÎ½Î±Ï Î³Î¹Î± easy line graph">
            <a:extLst>
              <a:ext uri="{FF2B5EF4-FFF2-40B4-BE49-F238E27FC236}">
                <a16:creationId xmlns:a16="http://schemas.microsoft.com/office/drawing/2014/main" id="{94525A40-5497-4CA4-AB81-352150C1F2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270" y="2120348"/>
            <a:ext cx="11834191" cy="454549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C68263D0-9AAC-46D3-9D9A-78479C9EE88B}"/>
              </a:ext>
            </a:extLst>
          </p:cNvPr>
          <p:cNvSpPr>
            <a:spLocks noChangeArrowheads="1"/>
          </p:cNvSpPr>
          <p:nvPr/>
        </p:nvSpPr>
        <p:spPr bwMode="auto">
          <a:xfrm>
            <a:off x="1881809" y="431896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So, what I’m going to show you now is an easy introductory sentence that you can use in order to explain your graph.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3129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AC7D9-187B-4543-9642-E73FCCADC8C1}"/>
              </a:ext>
            </a:extLst>
          </p:cNvPr>
          <p:cNvSpPr>
            <a:spLocks noGrp="1"/>
          </p:cNvSpPr>
          <p:nvPr>
            <p:ph type="title"/>
          </p:nvPr>
        </p:nvSpPr>
        <p:spPr/>
        <p:txBody>
          <a:bodyPr/>
          <a:lstStyle/>
          <a:p>
            <a:r>
              <a:rPr lang="en-US" dirty="0"/>
              <a:t>                    Line Graph</a:t>
            </a:r>
            <a:endParaRPr lang="en-GB" dirty="0"/>
          </a:p>
        </p:txBody>
      </p:sp>
      <p:sp>
        <p:nvSpPr>
          <p:cNvPr id="3" name="Content Placeholder 2">
            <a:extLst>
              <a:ext uri="{FF2B5EF4-FFF2-40B4-BE49-F238E27FC236}">
                <a16:creationId xmlns:a16="http://schemas.microsoft.com/office/drawing/2014/main" id="{929ED9A7-6647-4924-9C01-F8EAC2802B44}"/>
              </a:ext>
            </a:extLst>
          </p:cNvPr>
          <p:cNvSpPr>
            <a:spLocks noGrp="1"/>
          </p:cNvSpPr>
          <p:nvPr>
            <p:ph sz="half" idx="1"/>
          </p:nvPr>
        </p:nvSpPr>
        <p:spPr/>
        <p:txBody>
          <a:bodyPr/>
          <a:lstStyle/>
          <a:p>
            <a:pPr marL="0" indent="0">
              <a:buNone/>
            </a:pPr>
            <a:r>
              <a:rPr lang="en-US" sz="2800" dirty="0"/>
              <a:t>        VERTICAL AXIS</a:t>
            </a:r>
          </a:p>
          <a:p>
            <a:endParaRPr lang="en-US" dirty="0"/>
          </a:p>
          <a:p>
            <a:pPr marL="0" indent="0">
              <a:buNone/>
            </a:pPr>
            <a:r>
              <a:rPr lang="en-US" dirty="0"/>
              <a:t>                 </a:t>
            </a:r>
            <a:r>
              <a:rPr lang="en-US" sz="2200" dirty="0">
                <a:solidFill>
                  <a:srgbClr val="FFFF00"/>
                </a:solidFill>
              </a:rPr>
              <a:t>Y-axis</a:t>
            </a:r>
          </a:p>
          <a:p>
            <a:pPr marL="0" indent="0">
              <a:buNone/>
            </a:pPr>
            <a:endParaRPr lang="en-US" sz="2200" dirty="0"/>
          </a:p>
          <a:p>
            <a:pPr marL="0" indent="0">
              <a:buNone/>
            </a:pPr>
            <a:r>
              <a:rPr lang="en-US" sz="2200" dirty="0"/>
              <a:t> ex. </a:t>
            </a:r>
            <a:r>
              <a:rPr lang="en-US" i="1" dirty="0"/>
              <a:t>Money</a:t>
            </a:r>
            <a:r>
              <a:rPr lang="en-US" dirty="0"/>
              <a:t>, </a:t>
            </a:r>
            <a:r>
              <a:rPr lang="en-US" i="1" dirty="0"/>
              <a:t>Products sold</a:t>
            </a:r>
            <a:r>
              <a:rPr lang="en-US" dirty="0"/>
              <a:t>, etc.</a:t>
            </a:r>
            <a:endParaRPr lang="en-GB" dirty="0"/>
          </a:p>
        </p:txBody>
      </p:sp>
      <p:sp>
        <p:nvSpPr>
          <p:cNvPr id="4" name="Content Placeholder 3">
            <a:extLst>
              <a:ext uri="{FF2B5EF4-FFF2-40B4-BE49-F238E27FC236}">
                <a16:creationId xmlns:a16="http://schemas.microsoft.com/office/drawing/2014/main" id="{091B3150-6AE7-461F-ACE1-194B80359199}"/>
              </a:ext>
            </a:extLst>
          </p:cNvPr>
          <p:cNvSpPr>
            <a:spLocks noGrp="1"/>
          </p:cNvSpPr>
          <p:nvPr>
            <p:ph sz="half" idx="2"/>
          </p:nvPr>
        </p:nvSpPr>
        <p:spPr/>
        <p:txBody>
          <a:bodyPr/>
          <a:lstStyle/>
          <a:p>
            <a:pPr marL="0" indent="0">
              <a:buNone/>
            </a:pPr>
            <a:r>
              <a:rPr lang="en-US" sz="2800" dirty="0"/>
              <a:t>      HORIZONTAL AXIS</a:t>
            </a:r>
          </a:p>
          <a:p>
            <a:endParaRPr lang="en-US" dirty="0"/>
          </a:p>
          <a:p>
            <a:pPr marL="0" indent="0">
              <a:buNone/>
            </a:pPr>
            <a:r>
              <a:rPr lang="en-US" dirty="0"/>
              <a:t>                     </a:t>
            </a:r>
            <a:r>
              <a:rPr lang="en-US" sz="2200" dirty="0">
                <a:solidFill>
                  <a:schemeClr val="accent4">
                    <a:lumMod val="60000"/>
                    <a:lumOff val="40000"/>
                  </a:schemeClr>
                </a:solidFill>
              </a:rPr>
              <a:t>X-axis</a:t>
            </a:r>
          </a:p>
          <a:p>
            <a:pPr marL="0" indent="0">
              <a:buNone/>
            </a:pPr>
            <a:endParaRPr lang="en-US" sz="2200" dirty="0"/>
          </a:p>
          <a:p>
            <a:pPr marL="0" indent="0">
              <a:buNone/>
            </a:pPr>
            <a:r>
              <a:rPr lang="en-US" dirty="0"/>
              <a:t>     ex. </a:t>
            </a:r>
            <a:r>
              <a:rPr lang="en-US" i="1" dirty="0"/>
              <a:t>Years</a:t>
            </a:r>
            <a:r>
              <a:rPr lang="en-US" dirty="0"/>
              <a:t>, </a:t>
            </a:r>
            <a:r>
              <a:rPr lang="en-US" i="1" dirty="0"/>
              <a:t>Categories</a:t>
            </a:r>
            <a:r>
              <a:rPr lang="en-US" dirty="0"/>
              <a:t>, etc.</a:t>
            </a:r>
            <a:endParaRPr lang="en-GB" dirty="0"/>
          </a:p>
        </p:txBody>
      </p:sp>
    </p:spTree>
    <p:extLst>
      <p:ext uri="{BB962C8B-B14F-4D97-AF65-F5344CB8AC3E}">
        <p14:creationId xmlns:p14="http://schemas.microsoft.com/office/powerpoint/2010/main" val="948938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3000">
              <a:srgbClr val="D0E6BD"/>
            </a:gs>
            <a:gs pos="0">
              <a:schemeClr val="tx1"/>
            </a:gs>
            <a:gs pos="6000">
              <a:schemeClr val="bg2">
                <a:shade val="100000"/>
                <a:hueMod val="100000"/>
                <a:satMod val="110000"/>
                <a:lumMod val="130000"/>
              </a:schemeClr>
            </a:gs>
            <a:gs pos="16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1ED60-B3AF-4FFA-A410-C7D5E90F6887}"/>
              </a:ext>
            </a:extLst>
          </p:cNvPr>
          <p:cNvSpPr>
            <a:spLocks noGrp="1"/>
          </p:cNvSpPr>
          <p:nvPr>
            <p:ph type="title"/>
          </p:nvPr>
        </p:nvSpPr>
        <p:spPr/>
        <p:txBody>
          <a:bodyPr/>
          <a:lstStyle/>
          <a:p>
            <a:r>
              <a:rPr lang="en-GB" dirty="0"/>
              <a:t>This </a:t>
            </a:r>
            <a:r>
              <a:rPr lang="en-GB" dirty="0">
                <a:solidFill>
                  <a:schemeClr val="accent2">
                    <a:lumMod val="60000"/>
                    <a:lumOff val="40000"/>
                  </a:schemeClr>
                </a:solidFill>
              </a:rPr>
              <a:t>line graph </a:t>
            </a:r>
            <a:r>
              <a:rPr lang="en-GB" dirty="0">
                <a:solidFill>
                  <a:srgbClr val="FFC000"/>
                </a:solidFill>
              </a:rPr>
              <a:t>shows</a:t>
            </a:r>
            <a:r>
              <a:rPr lang="en-GB" dirty="0"/>
              <a:t> </a:t>
            </a:r>
            <a:r>
              <a:rPr lang="en-GB" dirty="0">
                <a:solidFill>
                  <a:srgbClr val="FF0000"/>
                </a:solidFill>
              </a:rPr>
              <a:t>the changes in sales </a:t>
            </a:r>
            <a:r>
              <a:rPr lang="en-GB" dirty="0">
                <a:solidFill>
                  <a:schemeClr val="accent1">
                    <a:lumMod val="75000"/>
                  </a:schemeClr>
                </a:solidFill>
              </a:rPr>
              <a:t>in Italy</a:t>
            </a:r>
            <a:r>
              <a:rPr lang="en-GB" dirty="0"/>
              <a:t> </a:t>
            </a:r>
            <a:r>
              <a:rPr lang="en-GB" dirty="0">
                <a:solidFill>
                  <a:srgbClr val="EAEFBF"/>
                </a:solidFill>
              </a:rPr>
              <a:t>from Monday to Sunday</a:t>
            </a:r>
          </a:p>
        </p:txBody>
      </p:sp>
      <p:sp>
        <p:nvSpPr>
          <p:cNvPr id="3" name="Text Placeholder 2">
            <a:extLst>
              <a:ext uri="{FF2B5EF4-FFF2-40B4-BE49-F238E27FC236}">
                <a16:creationId xmlns:a16="http://schemas.microsoft.com/office/drawing/2014/main" id="{1D8A493C-F9F7-4719-9561-428B2EEAF428}"/>
              </a:ext>
            </a:extLst>
          </p:cNvPr>
          <p:cNvSpPr>
            <a:spLocks noGrp="1"/>
          </p:cNvSpPr>
          <p:nvPr>
            <p:ph type="body" idx="1"/>
          </p:nvPr>
        </p:nvSpPr>
        <p:spPr/>
        <p:txBody>
          <a:bodyPr/>
          <a:lstStyle/>
          <a:p>
            <a:r>
              <a:rPr lang="en-GB" dirty="0"/>
              <a:t>        </a:t>
            </a:r>
            <a:r>
              <a:rPr lang="en-GB" sz="2800" b="1" u="sng" dirty="0">
                <a:solidFill>
                  <a:schemeClr val="accent2">
                    <a:lumMod val="60000"/>
                    <a:lumOff val="40000"/>
                  </a:schemeClr>
                </a:solidFill>
              </a:rPr>
              <a:t>graphs</a:t>
            </a:r>
          </a:p>
        </p:txBody>
      </p:sp>
      <p:sp>
        <p:nvSpPr>
          <p:cNvPr id="4" name="Text Placeholder 3">
            <a:extLst>
              <a:ext uri="{FF2B5EF4-FFF2-40B4-BE49-F238E27FC236}">
                <a16:creationId xmlns:a16="http://schemas.microsoft.com/office/drawing/2014/main" id="{1CDB2FEF-C6A9-463F-B16D-60054133734C}"/>
              </a:ext>
            </a:extLst>
          </p:cNvPr>
          <p:cNvSpPr>
            <a:spLocks noGrp="1"/>
          </p:cNvSpPr>
          <p:nvPr>
            <p:ph type="body" sz="half" idx="15"/>
          </p:nvPr>
        </p:nvSpPr>
        <p:spPr>
          <a:xfrm>
            <a:off x="680322" y="3022673"/>
            <a:ext cx="3049702" cy="3364875"/>
          </a:xfrm>
        </p:spPr>
        <p:txBody>
          <a:bodyPr>
            <a:normAutofit/>
          </a:bodyPr>
          <a:lstStyle/>
          <a:p>
            <a:r>
              <a:rPr lang="en-GB" sz="2400" dirty="0">
                <a:solidFill>
                  <a:schemeClr val="accent2">
                    <a:lumMod val="60000"/>
                    <a:lumOff val="40000"/>
                  </a:schemeClr>
                </a:solidFill>
              </a:rPr>
              <a:t>line graph</a:t>
            </a:r>
          </a:p>
          <a:p>
            <a:r>
              <a:rPr lang="en-GB" sz="2400" dirty="0">
                <a:solidFill>
                  <a:schemeClr val="accent2">
                    <a:lumMod val="60000"/>
                    <a:lumOff val="40000"/>
                  </a:schemeClr>
                </a:solidFill>
              </a:rPr>
              <a:t>bar chart</a:t>
            </a:r>
          </a:p>
          <a:p>
            <a:r>
              <a:rPr lang="en-GB" sz="2400" dirty="0">
                <a:solidFill>
                  <a:schemeClr val="accent2">
                    <a:lumMod val="60000"/>
                    <a:lumOff val="40000"/>
                  </a:schemeClr>
                </a:solidFill>
              </a:rPr>
              <a:t>pie chart</a:t>
            </a:r>
          </a:p>
          <a:p>
            <a:r>
              <a:rPr lang="en-GB" sz="2400" dirty="0">
                <a:solidFill>
                  <a:schemeClr val="accent2">
                    <a:lumMod val="60000"/>
                    <a:lumOff val="40000"/>
                  </a:schemeClr>
                </a:solidFill>
              </a:rPr>
              <a:t>table</a:t>
            </a:r>
          </a:p>
        </p:txBody>
      </p:sp>
      <p:sp>
        <p:nvSpPr>
          <p:cNvPr id="5" name="Text Placeholder 4">
            <a:extLst>
              <a:ext uri="{FF2B5EF4-FFF2-40B4-BE49-F238E27FC236}">
                <a16:creationId xmlns:a16="http://schemas.microsoft.com/office/drawing/2014/main" id="{CEB318C5-F773-4DB5-8B8F-6F7D418A62BF}"/>
              </a:ext>
            </a:extLst>
          </p:cNvPr>
          <p:cNvSpPr>
            <a:spLocks noGrp="1"/>
          </p:cNvSpPr>
          <p:nvPr>
            <p:ph type="body" sz="quarter" idx="3"/>
          </p:nvPr>
        </p:nvSpPr>
        <p:spPr/>
        <p:txBody>
          <a:bodyPr/>
          <a:lstStyle/>
          <a:p>
            <a:r>
              <a:rPr lang="en-GB" sz="2800" dirty="0">
                <a:solidFill>
                  <a:srgbClr val="FFC000"/>
                </a:solidFill>
              </a:rPr>
              <a:t>       </a:t>
            </a:r>
            <a:r>
              <a:rPr lang="en-GB" sz="2800" u="sng" dirty="0">
                <a:solidFill>
                  <a:srgbClr val="FFC000"/>
                </a:solidFill>
              </a:rPr>
              <a:t>shows</a:t>
            </a:r>
          </a:p>
        </p:txBody>
      </p:sp>
      <p:sp>
        <p:nvSpPr>
          <p:cNvPr id="6" name="Text Placeholder 5">
            <a:extLst>
              <a:ext uri="{FF2B5EF4-FFF2-40B4-BE49-F238E27FC236}">
                <a16:creationId xmlns:a16="http://schemas.microsoft.com/office/drawing/2014/main" id="{57E3E916-C527-4AB1-95B8-5143D43D509B}"/>
              </a:ext>
            </a:extLst>
          </p:cNvPr>
          <p:cNvSpPr>
            <a:spLocks noGrp="1"/>
          </p:cNvSpPr>
          <p:nvPr>
            <p:ph type="body" sz="half" idx="16"/>
          </p:nvPr>
        </p:nvSpPr>
        <p:spPr>
          <a:xfrm>
            <a:off x="3587262" y="3022673"/>
            <a:ext cx="3421448" cy="3835327"/>
          </a:xfrm>
        </p:spPr>
        <p:txBody>
          <a:bodyPr>
            <a:normAutofit/>
          </a:bodyPr>
          <a:lstStyle/>
          <a:p>
            <a:r>
              <a:rPr lang="en-GB" sz="2200" dirty="0">
                <a:solidFill>
                  <a:srgbClr val="FFC000"/>
                </a:solidFill>
              </a:rPr>
              <a:t>represents</a:t>
            </a:r>
          </a:p>
          <a:p>
            <a:r>
              <a:rPr lang="en-GB" sz="2200" dirty="0">
                <a:solidFill>
                  <a:srgbClr val="FFC000"/>
                </a:solidFill>
              </a:rPr>
              <a:t>demonstrates</a:t>
            </a:r>
          </a:p>
          <a:p>
            <a:r>
              <a:rPr lang="en-GB" sz="2200" dirty="0">
                <a:solidFill>
                  <a:srgbClr val="FFC000"/>
                </a:solidFill>
              </a:rPr>
              <a:t>depicts </a:t>
            </a:r>
          </a:p>
          <a:p>
            <a:r>
              <a:rPr lang="en-GB" sz="2200" dirty="0">
                <a:solidFill>
                  <a:srgbClr val="FFC000"/>
                </a:solidFill>
              </a:rPr>
              <a:t>illustrates</a:t>
            </a:r>
          </a:p>
          <a:p>
            <a:r>
              <a:rPr lang="en-GB" sz="2200" dirty="0">
                <a:solidFill>
                  <a:srgbClr val="FFC000"/>
                </a:solidFill>
              </a:rPr>
              <a:t>lists </a:t>
            </a:r>
            <a:r>
              <a:rPr lang="en-GB" sz="2200" dirty="0"/>
              <a:t>(table)</a:t>
            </a:r>
          </a:p>
          <a:p>
            <a:r>
              <a:rPr lang="en-GB" sz="2200" dirty="0">
                <a:solidFill>
                  <a:srgbClr val="FFC000"/>
                </a:solidFill>
              </a:rPr>
              <a:t>illustrates the   </a:t>
            </a:r>
          </a:p>
          <a:p>
            <a:r>
              <a:rPr lang="en-GB" sz="2200" dirty="0">
                <a:solidFill>
                  <a:srgbClr val="FFC000"/>
                </a:solidFill>
              </a:rPr>
              <a:t>     breakdown of </a:t>
            </a:r>
            <a:r>
              <a:rPr lang="en-GB" sz="2200" dirty="0"/>
              <a:t>(sales)</a:t>
            </a:r>
          </a:p>
          <a:p>
            <a:r>
              <a:rPr lang="en-US" sz="2200" dirty="0">
                <a:solidFill>
                  <a:srgbClr val="FFC000"/>
                </a:solidFill>
              </a:rPr>
              <a:t>o</a:t>
            </a:r>
            <a:r>
              <a:rPr lang="en-GB" sz="2200" dirty="0" err="1">
                <a:solidFill>
                  <a:srgbClr val="FFC000"/>
                </a:solidFill>
              </a:rPr>
              <a:t>utlines</a:t>
            </a:r>
            <a:endParaRPr lang="en-GB" sz="2200" dirty="0">
              <a:solidFill>
                <a:srgbClr val="FFC000"/>
              </a:solidFill>
            </a:endParaRPr>
          </a:p>
          <a:p>
            <a:r>
              <a:rPr lang="en-US" sz="2200" dirty="0">
                <a:solidFill>
                  <a:srgbClr val="FFC000"/>
                </a:solidFill>
              </a:rPr>
              <a:t>delineates</a:t>
            </a:r>
            <a:endParaRPr lang="en-GB" sz="2200" dirty="0">
              <a:solidFill>
                <a:srgbClr val="FFC000"/>
              </a:solidFill>
            </a:endParaRPr>
          </a:p>
        </p:txBody>
      </p:sp>
      <p:sp>
        <p:nvSpPr>
          <p:cNvPr id="7" name="Text Placeholder 6">
            <a:extLst>
              <a:ext uri="{FF2B5EF4-FFF2-40B4-BE49-F238E27FC236}">
                <a16:creationId xmlns:a16="http://schemas.microsoft.com/office/drawing/2014/main" id="{6966D8F1-E33F-41A0-8976-8D884D3DFAA4}"/>
              </a:ext>
            </a:extLst>
          </p:cNvPr>
          <p:cNvSpPr>
            <a:spLocks noGrp="1"/>
          </p:cNvSpPr>
          <p:nvPr>
            <p:ph type="body" sz="quarter" idx="13"/>
          </p:nvPr>
        </p:nvSpPr>
        <p:spPr/>
        <p:txBody>
          <a:bodyPr/>
          <a:lstStyle/>
          <a:p>
            <a:pPr algn="ctr"/>
            <a:r>
              <a:rPr lang="en-GB" sz="2800" u="sng" dirty="0">
                <a:solidFill>
                  <a:srgbClr val="EAEFBF"/>
                </a:solidFill>
              </a:rPr>
              <a:t>from … to</a:t>
            </a:r>
          </a:p>
        </p:txBody>
      </p:sp>
      <p:sp>
        <p:nvSpPr>
          <p:cNvPr id="8" name="Text Placeholder 7">
            <a:extLst>
              <a:ext uri="{FF2B5EF4-FFF2-40B4-BE49-F238E27FC236}">
                <a16:creationId xmlns:a16="http://schemas.microsoft.com/office/drawing/2014/main" id="{6C1DB3F3-35A9-4B30-BB4A-A78F081847C6}"/>
              </a:ext>
            </a:extLst>
          </p:cNvPr>
          <p:cNvSpPr>
            <a:spLocks noGrp="1"/>
          </p:cNvSpPr>
          <p:nvPr>
            <p:ph type="body" sz="half" idx="17"/>
          </p:nvPr>
        </p:nvSpPr>
        <p:spPr>
          <a:xfrm>
            <a:off x="7224156" y="3022673"/>
            <a:ext cx="4716053" cy="3616666"/>
          </a:xfrm>
        </p:spPr>
        <p:txBody>
          <a:bodyPr>
            <a:noAutofit/>
          </a:bodyPr>
          <a:lstStyle/>
          <a:p>
            <a:r>
              <a:rPr lang="en-GB" sz="2300" dirty="0">
                <a:solidFill>
                  <a:srgbClr val="EAEFBF"/>
                </a:solidFill>
              </a:rPr>
              <a:t>from </a:t>
            </a:r>
            <a:r>
              <a:rPr lang="en-GB" sz="2300" dirty="0">
                <a:solidFill>
                  <a:schemeClr val="accent3">
                    <a:lumMod val="75000"/>
                  </a:schemeClr>
                </a:solidFill>
              </a:rPr>
              <a:t>2000</a:t>
            </a:r>
            <a:r>
              <a:rPr lang="en-GB" sz="2300" dirty="0">
                <a:solidFill>
                  <a:srgbClr val="EAEFBF"/>
                </a:solidFill>
              </a:rPr>
              <a:t> to </a:t>
            </a:r>
            <a:r>
              <a:rPr lang="en-GB" sz="2300" dirty="0">
                <a:solidFill>
                  <a:schemeClr val="accent3">
                    <a:lumMod val="75000"/>
                  </a:schemeClr>
                </a:solidFill>
              </a:rPr>
              <a:t>2010</a:t>
            </a:r>
          </a:p>
          <a:p>
            <a:r>
              <a:rPr lang="en-GB" sz="2300" dirty="0">
                <a:solidFill>
                  <a:srgbClr val="EAEFBF"/>
                </a:solidFill>
              </a:rPr>
              <a:t>between </a:t>
            </a:r>
            <a:r>
              <a:rPr lang="en-GB" sz="2300" dirty="0">
                <a:solidFill>
                  <a:schemeClr val="accent3">
                    <a:lumMod val="75000"/>
                  </a:schemeClr>
                </a:solidFill>
              </a:rPr>
              <a:t>2000</a:t>
            </a:r>
            <a:r>
              <a:rPr lang="en-GB" sz="2300" dirty="0">
                <a:solidFill>
                  <a:srgbClr val="EAEFBF"/>
                </a:solidFill>
              </a:rPr>
              <a:t> and </a:t>
            </a:r>
            <a:r>
              <a:rPr lang="en-GB" sz="2300" dirty="0">
                <a:solidFill>
                  <a:schemeClr val="accent3">
                    <a:lumMod val="75000"/>
                  </a:schemeClr>
                </a:solidFill>
              </a:rPr>
              <a:t>2010</a:t>
            </a:r>
          </a:p>
          <a:p>
            <a:r>
              <a:rPr lang="en-GB" sz="2300" dirty="0">
                <a:solidFill>
                  <a:srgbClr val="EAEFBF"/>
                </a:solidFill>
              </a:rPr>
              <a:t>over a </a:t>
            </a:r>
            <a:r>
              <a:rPr lang="en-GB" sz="2300" dirty="0">
                <a:solidFill>
                  <a:schemeClr val="accent3">
                    <a:lumMod val="75000"/>
                  </a:schemeClr>
                </a:solidFill>
              </a:rPr>
              <a:t>ten</a:t>
            </a:r>
            <a:r>
              <a:rPr lang="en-GB" sz="2300" dirty="0">
                <a:solidFill>
                  <a:srgbClr val="EAEFBF"/>
                </a:solidFill>
              </a:rPr>
              <a:t>-year period</a:t>
            </a:r>
          </a:p>
          <a:p>
            <a:r>
              <a:rPr lang="en-GB" sz="2300" dirty="0">
                <a:solidFill>
                  <a:srgbClr val="EAEFBF"/>
                </a:solidFill>
              </a:rPr>
              <a:t>over a </a:t>
            </a:r>
            <a:r>
              <a:rPr lang="en-GB" sz="2300" dirty="0">
                <a:solidFill>
                  <a:schemeClr val="accent3">
                    <a:lumMod val="75000"/>
                  </a:schemeClr>
                </a:solidFill>
              </a:rPr>
              <a:t>10</a:t>
            </a:r>
            <a:r>
              <a:rPr lang="en-GB" sz="2300" dirty="0">
                <a:solidFill>
                  <a:srgbClr val="EAEFBF"/>
                </a:solidFill>
              </a:rPr>
              <a:t>-year period</a:t>
            </a:r>
            <a:endParaRPr lang="el-GR" sz="2300" dirty="0">
              <a:solidFill>
                <a:srgbClr val="EAEFBF"/>
              </a:solidFill>
            </a:endParaRPr>
          </a:p>
          <a:p>
            <a:r>
              <a:rPr lang="en-US" sz="2300" dirty="0">
                <a:solidFill>
                  <a:srgbClr val="EAEFBF"/>
                </a:solidFill>
              </a:rPr>
              <a:t>over a period of </a:t>
            </a:r>
            <a:r>
              <a:rPr lang="en-US" sz="2300" dirty="0">
                <a:solidFill>
                  <a:schemeClr val="accent3">
                    <a:lumMod val="75000"/>
                  </a:schemeClr>
                </a:solidFill>
              </a:rPr>
              <a:t>9</a:t>
            </a:r>
            <a:r>
              <a:rPr lang="en-US" sz="2300" dirty="0">
                <a:solidFill>
                  <a:srgbClr val="EAEFBF"/>
                </a:solidFill>
              </a:rPr>
              <a:t> years</a:t>
            </a:r>
          </a:p>
          <a:p>
            <a:r>
              <a:rPr lang="en-US" sz="2300" dirty="0">
                <a:solidFill>
                  <a:srgbClr val="EAEFBF"/>
                </a:solidFill>
              </a:rPr>
              <a:t>throughout the period of study</a:t>
            </a:r>
          </a:p>
          <a:p>
            <a:r>
              <a:rPr lang="en-US" sz="2300" dirty="0">
                <a:solidFill>
                  <a:srgbClr val="EAEFBF"/>
                </a:solidFill>
              </a:rPr>
              <a:t>throughout the period in question</a:t>
            </a:r>
          </a:p>
          <a:p>
            <a:r>
              <a:rPr lang="en-US" sz="2200" dirty="0">
                <a:solidFill>
                  <a:srgbClr val="EAEFBF"/>
                </a:solidFill>
              </a:rPr>
              <a:t>       </a:t>
            </a:r>
            <a:endParaRPr lang="en-GB" sz="2200" dirty="0">
              <a:solidFill>
                <a:srgbClr val="EAEFBF"/>
              </a:solidFill>
            </a:endParaRPr>
          </a:p>
        </p:txBody>
      </p:sp>
    </p:spTree>
    <p:extLst>
      <p:ext uri="{BB962C8B-B14F-4D97-AF65-F5344CB8AC3E}">
        <p14:creationId xmlns:p14="http://schemas.microsoft.com/office/powerpoint/2010/main" val="3543840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BE5F0-E2D2-4301-9FBA-431E9EB40CB7}"/>
              </a:ext>
            </a:extLst>
          </p:cNvPr>
          <p:cNvSpPr>
            <a:spLocks noGrp="1"/>
          </p:cNvSpPr>
          <p:nvPr>
            <p:ph type="title"/>
          </p:nvPr>
        </p:nvSpPr>
        <p:spPr/>
        <p:txBody>
          <a:bodyPr/>
          <a:lstStyle/>
          <a:p>
            <a:r>
              <a:rPr lang="en-US" dirty="0"/>
              <a:t>You can also add</a:t>
            </a:r>
            <a:r>
              <a:rPr lang="el-GR" dirty="0"/>
              <a:t>: </a:t>
            </a:r>
            <a:endParaRPr lang="en-GB" dirty="0"/>
          </a:p>
        </p:txBody>
      </p:sp>
      <p:sp>
        <p:nvSpPr>
          <p:cNvPr id="3" name="Content Placeholder 2">
            <a:extLst>
              <a:ext uri="{FF2B5EF4-FFF2-40B4-BE49-F238E27FC236}">
                <a16:creationId xmlns:a16="http://schemas.microsoft.com/office/drawing/2014/main" id="{1FA000CF-99D9-4662-A190-375841D72CDE}"/>
              </a:ext>
            </a:extLst>
          </p:cNvPr>
          <p:cNvSpPr>
            <a:spLocks noGrp="1"/>
          </p:cNvSpPr>
          <p:nvPr>
            <p:ph sz="half" idx="1"/>
          </p:nvPr>
        </p:nvSpPr>
        <p:spPr/>
        <p:txBody>
          <a:bodyPr>
            <a:normAutofit/>
          </a:bodyPr>
          <a:lstStyle/>
          <a:p>
            <a:r>
              <a:rPr lang="en-US" sz="2600" dirty="0"/>
              <a:t>The </a:t>
            </a:r>
            <a:r>
              <a:rPr lang="en-US" sz="2600" u="sng" dirty="0"/>
              <a:t>given</a:t>
            </a:r>
            <a:r>
              <a:rPr lang="en-US" sz="2600" dirty="0"/>
              <a:t> line graph</a:t>
            </a:r>
          </a:p>
          <a:p>
            <a:r>
              <a:rPr lang="en-US" sz="2600" dirty="0"/>
              <a:t>The </a:t>
            </a:r>
            <a:r>
              <a:rPr lang="en-US" sz="2600" u="sng" dirty="0"/>
              <a:t>supplied</a:t>
            </a:r>
            <a:r>
              <a:rPr lang="en-US" sz="2600" dirty="0"/>
              <a:t> line graph</a:t>
            </a:r>
          </a:p>
          <a:p>
            <a:r>
              <a:rPr lang="en-US" sz="2600" dirty="0"/>
              <a:t>The </a:t>
            </a:r>
            <a:r>
              <a:rPr lang="en-US" sz="2600" u="sng" dirty="0"/>
              <a:t>presented</a:t>
            </a:r>
            <a:r>
              <a:rPr lang="en-US" sz="2600" dirty="0"/>
              <a:t> line graph</a:t>
            </a:r>
          </a:p>
          <a:p>
            <a:r>
              <a:rPr lang="en-US" sz="2600" dirty="0"/>
              <a:t>The </a:t>
            </a:r>
            <a:r>
              <a:rPr lang="en-US" sz="2600" u="sng" dirty="0"/>
              <a:t>provided</a:t>
            </a:r>
            <a:r>
              <a:rPr lang="en-US" sz="2600" dirty="0"/>
              <a:t> line graph</a:t>
            </a:r>
            <a:endParaRPr lang="en-GB" sz="2600" dirty="0"/>
          </a:p>
        </p:txBody>
      </p:sp>
      <p:sp>
        <p:nvSpPr>
          <p:cNvPr id="4" name="Content Placeholder 3">
            <a:extLst>
              <a:ext uri="{FF2B5EF4-FFF2-40B4-BE49-F238E27FC236}">
                <a16:creationId xmlns:a16="http://schemas.microsoft.com/office/drawing/2014/main" id="{BA73C4ED-AE6E-4656-B339-2341D14610EC}"/>
              </a:ext>
            </a:extLst>
          </p:cNvPr>
          <p:cNvSpPr>
            <a:spLocks noGrp="1"/>
          </p:cNvSpPr>
          <p:nvPr>
            <p:ph sz="half" idx="2"/>
          </p:nvPr>
        </p:nvSpPr>
        <p:spPr>
          <a:xfrm>
            <a:off x="5594123" y="2336873"/>
            <a:ext cx="5391740" cy="3599316"/>
          </a:xfrm>
        </p:spPr>
        <p:txBody>
          <a:bodyPr/>
          <a:lstStyle/>
          <a:p>
            <a:r>
              <a:rPr lang="en-US" dirty="0"/>
              <a:t>Ex. </a:t>
            </a:r>
            <a:r>
              <a:rPr lang="en-US" i="1" dirty="0"/>
              <a:t>The provided line graphs presents ….</a:t>
            </a:r>
          </a:p>
          <a:p>
            <a:r>
              <a:rPr lang="en-US" i="1" dirty="0"/>
              <a:t>      The supplied bar chart represents ….</a:t>
            </a:r>
          </a:p>
          <a:p>
            <a:r>
              <a:rPr lang="en-US" i="1" dirty="0"/>
              <a:t>      The presented line graph illustrates …</a:t>
            </a:r>
          </a:p>
          <a:p>
            <a:r>
              <a:rPr lang="en-US" i="1" dirty="0"/>
              <a:t>      The given bar chart shows …</a:t>
            </a:r>
          </a:p>
          <a:p>
            <a:endParaRPr lang="en-GB" dirty="0"/>
          </a:p>
        </p:txBody>
      </p:sp>
    </p:spTree>
    <p:extLst>
      <p:ext uri="{BB962C8B-B14F-4D97-AF65-F5344CB8AC3E}">
        <p14:creationId xmlns:p14="http://schemas.microsoft.com/office/powerpoint/2010/main" val="1083148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BD504-236D-4E6B-B2DC-6CF1F03D92B6}"/>
              </a:ext>
            </a:extLst>
          </p:cNvPr>
          <p:cNvSpPr>
            <a:spLocks noGrp="1"/>
          </p:cNvSpPr>
          <p:nvPr>
            <p:ph type="title"/>
          </p:nvPr>
        </p:nvSpPr>
        <p:spPr/>
        <p:txBody>
          <a:bodyPr/>
          <a:lstStyle/>
          <a:p>
            <a:r>
              <a:rPr lang="en-US" dirty="0"/>
              <a:t>    Introduction = a mathematical formula !</a:t>
            </a:r>
            <a:endParaRPr lang="en-GB" dirty="0"/>
          </a:p>
        </p:txBody>
      </p:sp>
      <p:sp>
        <p:nvSpPr>
          <p:cNvPr id="3" name="Content Placeholder 2">
            <a:extLst>
              <a:ext uri="{FF2B5EF4-FFF2-40B4-BE49-F238E27FC236}">
                <a16:creationId xmlns:a16="http://schemas.microsoft.com/office/drawing/2014/main" id="{B363C77B-35F8-4BD4-A96D-67360CAB39F6}"/>
              </a:ext>
            </a:extLst>
          </p:cNvPr>
          <p:cNvSpPr>
            <a:spLocks noGrp="1"/>
          </p:cNvSpPr>
          <p:nvPr>
            <p:ph idx="1"/>
          </p:nvPr>
        </p:nvSpPr>
        <p:spPr>
          <a:xfrm>
            <a:off x="681038" y="2336800"/>
            <a:ext cx="10305830" cy="3598863"/>
          </a:xfrm>
        </p:spPr>
        <p:txBody>
          <a:bodyPr>
            <a:normAutofit/>
          </a:bodyPr>
          <a:lstStyle/>
          <a:p>
            <a:pPr marL="0" indent="0">
              <a:buNone/>
            </a:pPr>
            <a:endParaRPr lang="en-US" sz="3200" dirty="0"/>
          </a:p>
          <a:p>
            <a:pPr marL="0" indent="0">
              <a:buNone/>
            </a:pPr>
            <a:r>
              <a:rPr lang="en-US" sz="3200" dirty="0"/>
              <a:t>           </a:t>
            </a:r>
            <a:r>
              <a:rPr lang="en-US" sz="3200" b="1" dirty="0"/>
              <a:t>Graph</a:t>
            </a:r>
            <a:r>
              <a:rPr lang="en-US" sz="2800" dirty="0"/>
              <a:t> </a:t>
            </a:r>
            <a:r>
              <a:rPr lang="el-GR" sz="2800" dirty="0"/>
              <a:t>+</a:t>
            </a:r>
            <a:r>
              <a:rPr lang="en-US" sz="2800" dirty="0"/>
              <a:t> </a:t>
            </a:r>
            <a:r>
              <a:rPr lang="en-US" sz="3200" b="1" dirty="0"/>
              <a:t>Shows</a:t>
            </a:r>
            <a:r>
              <a:rPr lang="en-US" sz="2800" dirty="0"/>
              <a:t> + </a:t>
            </a:r>
            <a:r>
              <a:rPr lang="en-US" sz="3200" b="1" dirty="0"/>
              <a:t>Topic</a:t>
            </a:r>
            <a:r>
              <a:rPr lang="en-US" sz="2800" dirty="0"/>
              <a:t> + </a:t>
            </a:r>
            <a:r>
              <a:rPr lang="en-US" sz="3200" b="1" dirty="0"/>
              <a:t>Place</a:t>
            </a:r>
            <a:r>
              <a:rPr lang="en-US" sz="2800" dirty="0"/>
              <a:t> + </a:t>
            </a:r>
            <a:r>
              <a:rPr lang="en-US" sz="3200" b="1" dirty="0"/>
              <a:t>Time</a:t>
            </a:r>
          </a:p>
          <a:p>
            <a:pPr marL="0" indent="0">
              <a:buNone/>
            </a:pPr>
            <a:r>
              <a:rPr lang="en-US" sz="3200" b="1" dirty="0"/>
              <a:t>                               (What     Where   When)</a:t>
            </a:r>
          </a:p>
          <a:p>
            <a:pPr marL="0" indent="0">
              <a:buNone/>
            </a:pPr>
            <a:endParaRPr lang="en-US" sz="3200" b="1" dirty="0"/>
          </a:p>
          <a:p>
            <a:pPr marL="0" indent="0">
              <a:buNone/>
            </a:pPr>
            <a:r>
              <a:rPr lang="en-GB" sz="3200" i="1" dirty="0"/>
              <a:t>The provided </a:t>
            </a:r>
            <a:r>
              <a:rPr lang="en-GB" sz="3200" i="1" dirty="0">
                <a:solidFill>
                  <a:schemeClr val="accent2">
                    <a:lumMod val="60000"/>
                    <a:lumOff val="40000"/>
                  </a:schemeClr>
                </a:solidFill>
              </a:rPr>
              <a:t>line graph </a:t>
            </a:r>
            <a:r>
              <a:rPr lang="en-GB" sz="3200" i="1" dirty="0">
                <a:solidFill>
                  <a:srgbClr val="FFC000"/>
                </a:solidFill>
              </a:rPr>
              <a:t>shows</a:t>
            </a:r>
            <a:r>
              <a:rPr lang="en-GB" sz="3200" i="1" dirty="0"/>
              <a:t> the changes in sales </a:t>
            </a:r>
            <a:r>
              <a:rPr lang="en-GB" sz="3200" i="1" dirty="0">
                <a:solidFill>
                  <a:schemeClr val="accent1">
                    <a:lumMod val="75000"/>
                  </a:schemeClr>
                </a:solidFill>
              </a:rPr>
              <a:t>in Italy</a:t>
            </a:r>
            <a:r>
              <a:rPr lang="en-GB" sz="3200" i="1" dirty="0"/>
              <a:t> </a:t>
            </a:r>
            <a:r>
              <a:rPr lang="en-GB" sz="3200" i="1" dirty="0">
                <a:solidFill>
                  <a:schemeClr val="accent6">
                    <a:lumMod val="75000"/>
                  </a:schemeClr>
                </a:solidFill>
              </a:rPr>
              <a:t>from Monday to Sunday</a:t>
            </a:r>
            <a:r>
              <a:rPr lang="en-GB" sz="3200" dirty="0"/>
              <a:t>. </a:t>
            </a:r>
          </a:p>
          <a:p>
            <a:pPr marL="0" indent="0">
              <a:buNone/>
            </a:pPr>
            <a:endParaRPr lang="en-US" b="1" dirty="0">
              <a:effectLst/>
            </a:endParaRPr>
          </a:p>
          <a:p>
            <a:pPr marL="0" indent="0">
              <a:buNone/>
            </a:pPr>
            <a:endParaRPr lang="en-US" sz="3200" b="1" dirty="0"/>
          </a:p>
          <a:p>
            <a:pPr marL="0" indent="0">
              <a:buNone/>
            </a:pPr>
            <a:endParaRPr lang="en-GB" sz="3200" b="1" dirty="0"/>
          </a:p>
        </p:txBody>
      </p:sp>
    </p:spTree>
    <p:extLst>
      <p:ext uri="{BB962C8B-B14F-4D97-AF65-F5344CB8AC3E}">
        <p14:creationId xmlns:p14="http://schemas.microsoft.com/office/powerpoint/2010/main" val="1550530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75000"/>
            <a:alpha val="99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53A83-DCF0-4C7A-95BD-FA4F99FE8639}"/>
              </a:ext>
            </a:extLst>
          </p:cNvPr>
          <p:cNvSpPr>
            <a:spLocks noGrp="1"/>
          </p:cNvSpPr>
          <p:nvPr>
            <p:ph type="ctrTitle"/>
          </p:nvPr>
        </p:nvSpPr>
        <p:spPr/>
        <p:txBody>
          <a:bodyPr/>
          <a:lstStyle/>
          <a:p>
            <a:r>
              <a:rPr lang="en-US" sz="4000" dirty="0"/>
              <a:t>OVERVIEW</a:t>
            </a:r>
            <a:endParaRPr lang="en-GB" sz="4000" dirty="0"/>
          </a:p>
        </p:txBody>
      </p:sp>
      <p:sp>
        <p:nvSpPr>
          <p:cNvPr id="3" name="Subtitle 2">
            <a:extLst>
              <a:ext uri="{FF2B5EF4-FFF2-40B4-BE49-F238E27FC236}">
                <a16:creationId xmlns:a16="http://schemas.microsoft.com/office/drawing/2014/main" id="{A5756866-EA29-49E5-8432-F20F3FC5ED29}"/>
              </a:ext>
            </a:extLst>
          </p:cNvPr>
          <p:cNvSpPr>
            <a:spLocks noGrp="1"/>
          </p:cNvSpPr>
          <p:nvPr>
            <p:ph type="subTitle" idx="1"/>
          </p:nvPr>
        </p:nvSpPr>
        <p:spPr/>
        <p:txBody>
          <a:bodyPr/>
          <a:lstStyle/>
          <a:p>
            <a:pPr algn="l"/>
            <a:r>
              <a:rPr lang="en-US" sz="2400" dirty="0"/>
              <a:t>                                         Paragraph 2</a:t>
            </a:r>
            <a:r>
              <a:rPr lang="en-US" dirty="0"/>
              <a:t> </a:t>
            </a:r>
            <a:endParaRPr lang="en-GB" dirty="0"/>
          </a:p>
        </p:txBody>
      </p:sp>
    </p:spTree>
    <p:extLst>
      <p:ext uri="{BB962C8B-B14F-4D97-AF65-F5344CB8AC3E}">
        <p14:creationId xmlns:p14="http://schemas.microsoft.com/office/powerpoint/2010/main" val="3285577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AE243-B77C-4A61-9935-40EBFB9D65FB}"/>
              </a:ext>
            </a:extLst>
          </p:cNvPr>
          <p:cNvSpPr>
            <a:spLocks noGrp="1"/>
          </p:cNvSpPr>
          <p:nvPr>
            <p:ph type="title"/>
          </p:nvPr>
        </p:nvSpPr>
        <p:spPr/>
        <p:txBody>
          <a:bodyPr/>
          <a:lstStyle/>
          <a:p>
            <a:r>
              <a:rPr lang="en-US" dirty="0"/>
              <a:t>WHAT is an Overview?</a:t>
            </a:r>
            <a:endParaRPr lang="en-GB" dirty="0"/>
          </a:p>
        </p:txBody>
      </p:sp>
      <p:sp>
        <p:nvSpPr>
          <p:cNvPr id="3" name="Content Placeholder 2">
            <a:extLst>
              <a:ext uri="{FF2B5EF4-FFF2-40B4-BE49-F238E27FC236}">
                <a16:creationId xmlns:a16="http://schemas.microsoft.com/office/drawing/2014/main" id="{B7AF1D67-BDD0-4F3B-A588-2B5E815C2C37}"/>
              </a:ext>
            </a:extLst>
          </p:cNvPr>
          <p:cNvSpPr>
            <a:spLocks noGrp="1"/>
          </p:cNvSpPr>
          <p:nvPr>
            <p:ph idx="1"/>
          </p:nvPr>
        </p:nvSpPr>
        <p:spPr/>
        <p:txBody>
          <a:bodyPr/>
          <a:lstStyle/>
          <a:p>
            <a:pPr marL="0" indent="0">
              <a:buNone/>
            </a:pPr>
            <a:endParaRPr lang="en-US" dirty="0"/>
          </a:p>
          <a:p>
            <a:pPr>
              <a:buFont typeface="Wingdings" panose="05000000000000000000" pitchFamily="2" charset="2"/>
              <a:buChar char="Ø"/>
            </a:pPr>
            <a:r>
              <a:rPr lang="en-US" sz="2600" dirty="0"/>
              <a:t> The </a:t>
            </a:r>
            <a:r>
              <a:rPr lang="en-US" sz="2600" dirty="0">
                <a:solidFill>
                  <a:schemeClr val="accent4">
                    <a:lumMod val="60000"/>
                    <a:lumOff val="40000"/>
                  </a:schemeClr>
                </a:solidFill>
              </a:rPr>
              <a:t>2</a:t>
            </a:r>
            <a:r>
              <a:rPr lang="en-US" sz="2600" baseline="30000" dirty="0">
                <a:solidFill>
                  <a:schemeClr val="accent4">
                    <a:lumMod val="60000"/>
                    <a:lumOff val="40000"/>
                  </a:schemeClr>
                </a:solidFill>
              </a:rPr>
              <a:t>nd</a:t>
            </a:r>
            <a:r>
              <a:rPr lang="en-US" sz="2600" dirty="0"/>
              <a:t> paragraph </a:t>
            </a:r>
          </a:p>
          <a:p>
            <a:pPr>
              <a:buFont typeface="Wingdings" panose="05000000000000000000" pitchFamily="2" charset="2"/>
              <a:buChar char="Ø"/>
            </a:pPr>
            <a:r>
              <a:rPr lang="en-US" sz="2600" dirty="0"/>
              <a:t> The </a:t>
            </a:r>
            <a:r>
              <a:rPr lang="en-US" sz="2600" dirty="0">
                <a:solidFill>
                  <a:schemeClr val="accent4">
                    <a:lumMod val="60000"/>
                    <a:lumOff val="40000"/>
                  </a:schemeClr>
                </a:solidFill>
              </a:rPr>
              <a:t>most important </a:t>
            </a:r>
            <a:r>
              <a:rPr lang="en-US" sz="2600" dirty="0"/>
              <a:t>paragraph of the Writing</a:t>
            </a:r>
          </a:p>
          <a:p>
            <a:pPr>
              <a:buFont typeface="Wingdings" panose="05000000000000000000" pitchFamily="2" charset="2"/>
              <a:buChar char="Ø"/>
            </a:pPr>
            <a:r>
              <a:rPr lang="en-US" sz="2600" dirty="0"/>
              <a:t> </a:t>
            </a:r>
            <a:r>
              <a:rPr lang="en-US" sz="2600" dirty="0">
                <a:solidFill>
                  <a:schemeClr val="accent4">
                    <a:lumMod val="60000"/>
                    <a:lumOff val="40000"/>
                  </a:schemeClr>
                </a:solidFill>
              </a:rPr>
              <a:t>Influences</a:t>
            </a:r>
            <a:r>
              <a:rPr lang="en-US" sz="2600" dirty="0"/>
              <a:t> the ‘Main Details’ paragraph</a:t>
            </a:r>
          </a:p>
          <a:p>
            <a:pPr>
              <a:buFont typeface="Wingdings" panose="05000000000000000000" pitchFamily="2" charset="2"/>
              <a:buChar char="Ø"/>
            </a:pPr>
            <a:endParaRPr lang="en-US" dirty="0"/>
          </a:p>
          <a:p>
            <a:pPr marL="0" indent="0">
              <a:buNone/>
            </a:pPr>
            <a:endParaRPr lang="en-GB" dirty="0"/>
          </a:p>
        </p:txBody>
      </p:sp>
    </p:spTree>
    <p:extLst>
      <p:ext uri="{BB962C8B-B14F-4D97-AF65-F5344CB8AC3E}">
        <p14:creationId xmlns:p14="http://schemas.microsoft.com/office/powerpoint/2010/main" val="1434715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CC4D0-48F6-4AEB-8EAE-215BC6F6998C}"/>
              </a:ext>
            </a:extLst>
          </p:cNvPr>
          <p:cNvSpPr>
            <a:spLocks noGrp="1"/>
          </p:cNvSpPr>
          <p:nvPr>
            <p:ph type="title"/>
          </p:nvPr>
        </p:nvSpPr>
        <p:spPr/>
        <p:txBody>
          <a:bodyPr/>
          <a:lstStyle/>
          <a:p>
            <a:r>
              <a:rPr lang="en-US" dirty="0"/>
              <a:t>          </a:t>
            </a:r>
            <a:r>
              <a:rPr lang="en-US" dirty="0">
                <a:solidFill>
                  <a:srgbClr val="FFFF00"/>
                </a:solidFill>
              </a:rPr>
              <a:t>DO</a:t>
            </a:r>
            <a:r>
              <a:rPr lang="en-US" dirty="0"/>
              <a:t>                              </a:t>
            </a:r>
            <a:r>
              <a:rPr lang="en-US" dirty="0">
                <a:solidFill>
                  <a:schemeClr val="tx1">
                    <a:lumMod val="75000"/>
                  </a:schemeClr>
                </a:solidFill>
              </a:rPr>
              <a:t>DON’T</a:t>
            </a:r>
            <a:endParaRPr lang="en-GB" dirty="0">
              <a:solidFill>
                <a:schemeClr val="tx1">
                  <a:lumMod val="75000"/>
                </a:schemeClr>
              </a:solidFill>
            </a:endParaRPr>
          </a:p>
        </p:txBody>
      </p:sp>
      <p:sp>
        <p:nvSpPr>
          <p:cNvPr id="3" name="Content Placeholder 2">
            <a:extLst>
              <a:ext uri="{FF2B5EF4-FFF2-40B4-BE49-F238E27FC236}">
                <a16:creationId xmlns:a16="http://schemas.microsoft.com/office/drawing/2014/main" id="{C9758D64-92AA-444C-A795-9F0BDF9F75E8}"/>
              </a:ext>
            </a:extLst>
          </p:cNvPr>
          <p:cNvSpPr>
            <a:spLocks noGrp="1"/>
          </p:cNvSpPr>
          <p:nvPr>
            <p:ph sz="half" idx="1"/>
          </p:nvPr>
        </p:nvSpPr>
        <p:spPr/>
        <p:txBody>
          <a:bodyPr>
            <a:normAutofit/>
          </a:bodyPr>
          <a:lstStyle/>
          <a:p>
            <a:pPr>
              <a:buFont typeface="Wingdings" panose="05000000000000000000" pitchFamily="2" charset="2"/>
              <a:buChar char="ü"/>
            </a:pPr>
            <a:r>
              <a:rPr lang="en-US" sz="2400" dirty="0">
                <a:solidFill>
                  <a:srgbClr val="FFFF00"/>
                </a:solidFill>
              </a:rPr>
              <a:t> Mention</a:t>
            </a:r>
            <a:r>
              <a:rPr lang="el-GR" sz="2400" dirty="0">
                <a:solidFill>
                  <a:srgbClr val="FFFF00"/>
                </a:solidFill>
              </a:rPr>
              <a:t>:</a:t>
            </a:r>
            <a:r>
              <a:rPr lang="en-US" sz="2400" dirty="0">
                <a:solidFill>
                  <a:srgbClr val="FFFF00"/>
                </a:solidFill>
              </a:rPr>
              <a:t> 2-4 main points from the Graph</a:t>
            </a:r>
          </a:p>
          <a:p>
            <a:pPr marL="0" indent="0">
              <a:buNone/>
            </a:pPr>
            <a:endParaRPr lang="en-US" sz="2400" dirty="0">
              <a:solidFill>
                <a:srgbClr val="FFFF00"/>
              </a:solidFill>
            </a:endParaRPr>
          </a:p>
          <a:p>
            <a:pPr>
              <a:buFont typeface="Wingdings" panose="05000000000000000000" pitchFamily="2" charset="2"/>
              <a:buChar char="ü"/>
            </a:pPr>
            <a:r>
              <a:rPr lang="en-US" sz="2400" dirty="0">
                <a:solidFill>
                  <a:srgbClr val="FFFF00"/>
                </a:solidFill>
              </a:rPr>
              <a:t> </a:t>
            </a:r>
            <a:r>
              <a:rPr lang="en-US" sz="2400" dirty="0" err="1">
                <a:solidFill>
                  <a:srgbClr val="FFFF00"/>
                </a:solidFill>
              </a:rPr>
              <a:t>Lenth</a:t>
            </a:r>
            <a:r>
              <a:rPr lang="el-GR" sz="2400" dirty="0">
                <a:solidFill>
                  <a:srgbClr val="FFFF00"/>
                </a:solidFill>
              </a:rPr>
              <a:t>: 2-3 </a:t>
            </a:r>
            <a:r>
              <a:rPr lang="en-US" sz="2400" dirty="0">
                <a:solidFill>
                  <a:srgbClr val="FFFF00"/>
                </a:solidFill>
              </a:rPr>
              <a:t>sentences</a:t>
            </a:r>
          </a:p>
          <a:p>
            <a:pPr marL="0" indent="0">
              <a:buNone/>
            </a:pPr>
            <a:endParaRPr lang="en-US" sz="2400" dirty="0">
              <a:solidFill>
                <a:srgbClr val="FFFF00"/>
              </a:solidFill>
            </a:endParaRPr>
          </a:p>
          <a:p>
            <a:pPr>
              <a:buFont typeface="Wingdings" panose="05000000000000000000" pitchFamily="2" charset="2"/>
              <a:buChar char="ü"/>
            </a:pPr>
            <a:r>
              <a:rPr lang="en-US" sz="2400" dirty="0">
                <a:solidFill>
                  <a:srgbClr val="FFFF00"/>
                </a:solidFill>
              </a:rPr>
              <a:t>Describe Trends clearly</a:t>
            </a:r>
            <a:endParaRPr lang="en-GB" sz="2400" dirty="0">
              <a:solidFill>
                <a:srgbClr val="FFFF00"/>
              </a:solidFill>
            </a:endParaRPr>
          </a:p>
        </p:txBody>
      </p:sp>
      <p:sp>
        <p:nvSpPr>
          <p:cNvPr id="4" name="Content Placeholder 3">
            <a:extLst>
              <a:ext uri="{FF2B5EF4-FFF2-40B4-BE49-F238E27FC236}">
                <a16:creationId xmlns:a16="http://schemas.microsoft.com/office/drawing/2014/main" id="{79D8A4A4-2423-4411-945A-5C6812772D74}"/>
              </a:ext>
            </a:extLst>
          </p:cNvPr>
          <p:cNvSpPr>
            <a:spLocks noGrp="1"/>
          </p:cNvSpPr>
          <p:nvPr>
            <p:ph sz="half" idx="2"/>
          </p:nvPr>
        </p:nvSpPr>
        <p:spPr/>
        <p:txBody>
          <a:bodyPr>
            <a:normAutofit/>
          </a:bodyPr>
          <a:lstStyle/>
          <a:p>
            <a:r>
              <a:rPr lang="en-US" sz="2400" dirty="0">
                <a:solidFill>
                  <a:schemeClr val="tx1">
                    <a:lumMod val="75000"/>
                  </a:schemeClr>
                </a:solidFill>
              </a:rPr>
              <a:t>X  Include Data or Percentages</a:t>
            </a:r>
          </a:p>
          <a:p>
            <a:pPr marL="0" indent="0">
              <a:buNone/>
            </a:pPr>
            <a:endParaRPr lang="en-US" sz="2400" dirty="0">
              <a:solidFill>
                <a:schemeClr val="tx1">
                  <a:lumMod val="75000"/>
                </a:schemeClr>
              </a:solidFill>
            </a:endParaRPr>
          </a:p>
          <a:p>
            <a:r>
              <a:rPr lang="en-US" sz="2400" dirty="0">
                <a:solidFill>
                  <a:schemeClr val="tx1">
                    <a:lumMod val="75000"/>
                  </a:schemeClr>
                </a:solidFill>
              </a:rPr>
              <a:t>X  Include Personal opinion </a:t>
            </a:r>
          </a:p>
          <a:p>
            <a:pPr marL="0" indent="0">
              <a:buNone/>
            </a:pPr>
            <a:endParaRPr lang="en-US" sz="2400" dirty="0">
              <a:solidFill>
                <a:schemeClr val="tx1">
                  <a:lumMod val="75000"/>
                </a:schemeClr>
              </a:solidFill>
            </a:endParaRPr>
          </a:p>
          <a:p>
            <a:r>
              <a:rPr lang="en-US" sz="2400" dirty="0">
                <a:solidFill>
                  <a:schemeClr val="tx1">
                    <a:lumMod val="75000"/>
                  </a:schemeClr>
                </a:solidFill>
              </a:rPr>
              <a:t>X  Draw Conclusions</a:t>
            </a:r>
            <a:endParaRPr lang="en-GB" sz="2400" dirty="0">
              <a:solidFill>
                <a:schemeClr val="tx1">
                  <a:lumMod val="75000"/>
                </a:schemeClr>
              </a:solidFill>
            </a:endParaRPr>
          </a:p>
        </p:txBody>
      </p:sp>
    </p:spTree>
    <p:extLst>
      <p:ext uri="{BB962C8B-B14F-4D97-AF65-F5344CB8AC3E}">
        <p14:creationId xmlns:p14="http://schemas.microsoft.com/office/powerpoint/2010/main" val="1768602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69D5E-877C-4D03-9F39-2B70AB9E8309}"/>
              </a:ext>
            </a:extLst>
          </p:cNvPr>
          <p:cNvSpPr>
            <a:spLocks noGrp="1"/>
          </p:cNvSpPr>
          <p:nvPr>
            <p:ph type="title"/>
          </p:nvPr>
        </p:nvSpPr>
        <p:spPr>
          <a:xfrm>
            <a:off x="680321" y="609597"/>
            <a:ext cx="11009931" cy="3592750"/>
          </a:xfrm>
        </p:spPr>
        <p:txBody>
          <a:bodyPr/>
          <a:lstStyle/>
          <a:p>
            <a:r>
              <a:rPr lang="en-GB" sz="2800" i="1" dirty="0">
                <a:solidFill>
                  <a:schemeClr val="tx2">
                    <a:lumMod val="90000"/>
                  </a:schemeClr>
                </a:solidFill>
              </a:rPr>
              <a:t>Overall, the graph indicates </a:t>
            </a:r>
            <a:r>
              <a:rPr lang="en-GB" sz="2800" b="1" i="1" u="sng" dirty="0">
                <a:solidFill>
                  <a:schemeClr val="tx2">
                    <a:lumMod val="90000"/>
                  </a:schemeClr>
                </a:solidFill>
              </a:rPr>
              <a:t>an increase </a:t>
            </a:r>
            <a:r>
              <a:rPr lang="en-GB" sz="2800" i="1" dirty="0">
                <a:solidFill>
                  <a:schemeClr val="tx2">
                    <a:lumMod val="90000"/>
                  </a:schemeClr>
                </a:solidFill>
              </a:rPr>
              <a:t>in visitors from the Far East, who </a:t>
            </a:r>
            <a:r>
              <a:rPr lang="en-GB" sz="2800" b="1" i="1" u="sng" dirty="0">
                <a:solidFill>
                  <a:schemeClr val="tx2">
                    <a:lumMod val="90000"/>
                  </a:schemeClr>
                </a:solidFill>
              </a:rPr>
              <a:t>represent the highest proportion</a:t>
            </a:r>
            <a:r>
              <a:rPr lang="en-GB" sz="2800" i="1" dirty="0">
                <a:solidFill>
                  <a:schemeClr val="tx2">
                    <a:lumMod val="90000"/>
                  </a:schemeClr>
                </a:solidFill>
              </a:rPr>
              <a:t>, as well as </a:t>
            </a:r>
            <a:r>
              <a:rPr lang="en-GB" sz="2800" b="1" i="1" u="sng" dirty="0">
                <a:solidFill>
                  <a:schemeClr val="tx2">
                    <a:lumMod val="90000"/>
                  </a:schemeClr>
                </a:solidFill>
              </a:rPr>
              <a:t>a rise in </a:t>
            </a:r>
            <a:r>
              <a:rPr lang="en-GB" sz="2800" i="1" dirty="0">
                <a:solidFill>
                  <a:schemeClr val="tx2">
                    <a:lumMod val="90000"/>
                  </a:schemeClr>
                </a:solidFill>
              </a:rPr>
              <a:t>the number of American tourists. The number of visitors from Europe was initially </a:t>
            </a:r>
            <a:r>
              <a:rPr lang="en-GB" sz="2800" b="1" i="1" u="sng" dirty="0">
                <a:solidFill>
                  <a:schemeClr val="tx2">
                    <a:lumMod val="90000"/>
                  </a:schemeClr>
                </a:solidFill>
              </a:rPr>
              <a:t>similar to </a:t>
            </a:r>
            <a:r>
              <a:rPr lang="en-GB" sz="2800" i="1" dirty="0">
                <a:solidFill>
                  <a:schemeClr val="tx2">
                    <a:lumMod val="90000"/>
                  </a:schemeClr>
                </a:solidFill>
              </a:rPr>
              <a:t>that of American visitors, but plunged between 2000 and 2005.</a:t>
            </a:r>
            <a:br>
              <a:rPr lang="en-GB" dirty="0">
                <a:solidFill>
                  <a:srgbClr val="77D8DD"/>
                </a:solidFill>
              </a:rPr>
            </a:br>
            <a:endParaRPr lang="en-GB" dirty="0"/>
          </a:p>
        </p:txBody>
      </p:sp>
      <p:sp>
        <p:nvSpPr>
          <p:cNvPr id="3" name="Text Placeholder 2">
            <a:extLst>
              <a:ext uri="{FF2B5EF4-FFF2-40B4-BE49-F238E27FC236}">
                <a16:creationId xmlns:a16="http://schemas.microsoft.com/office/drawing/2014/main" id="{F88CB476-D1F4-41F0-856F-EE6D20814A73}"/>
              </a:ext>
            </a:extLst>
          </p:cNvPr>
          <p:cNvSpPr>
            <a:spLocks noGrp="1"/>
          </p:cNvSpPr>
          <p:nvPr>
            <p:ph type="body" sz="half" idx="2"/>
          </p:nvPr>
        </p:nvSpPr>
        <p:spPr/>
        <p:txBody>
          <a:bodyPr>
            <a:normAutofit/>
          </a:bodyPr>
          <a:lstStyle/>
          <a:p>
            <a:r>
              <a:rPr lang="en-US" sz="4000" dirty="0"/>
              <a:t>Overview</a:t>
            </a:r>
            <a:endParaRPr lang="en-GB" sz="4000" dirty="0"/>
          </a:p>
        </p:txBody>
      </p:sp>
    </p:spTree>
    <p:extLst>
      <p:ext uri="{BB962C8B-B14F-4D97-AF65-F5344CB8AC3E}">
        <p14:creationId xmlns:p14="http://schemas.microsoft.com/office/powerpoint/2010/main" val="855269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DCFC8-E751-4E0D-BE56-0C430B80FE59}"/>
              </a:ext>
            </a:extLst>
          </p:cNvPr>
          <p:cNvSpPr>
            <a:spLocks noGrp="1"/>
          </p:cNvSpPr>
          <p:nvPr>
            <p:ph type="title"/>
          </p:nvPr>
        </p:nvSpPr>
        <p:spPr/>
        <p:txBody>
          <a:bodyPr/>
          <a:lstStyle/>
          <a:p>
            <a:r>
              <a:rPr lang="en-US" dirty="0"/>
              <a:t>Importance of Overview in IELTS</a:t>
            </a:r>
            <a:endParaRPr lang="en-GB" dirty="0"/>
          </a:p>
        </p:txBody>
      </p:sp>
      <p:pic>
        <p:nvPicPr>
          <p:cNvPr id="1026" name="Picture 2" descr="ielts-task-1-overview IELTS Task 1- How to Write an Overview">
            <a:extLst>
              <a:ext uri="{FF2B5EF4-FFF2-40B4-BE49-F238E27FC236}">
                <a16:creationId xmlns:a16="http://schemas.microsoft.com/office/drawing/2014/main" id="{6389B405-57C8-4192-86F5-C86EC8A1B0B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7828" y="2512219"/>
            <a:ext cx="10411097" cy="3797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374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839D7-F749-4A4D-96DD-04DA014188E6}"/>
              </a:ext>
            </a:extLst>
          </p:cNvPr>
          <p:cNvSpPr>
            <a:spLocks noGrp="1"/>
          </p:cNvSpPr>
          <p:nvPr>
            <p:ph type="title"/>
          </p:nvPr>
        </p:nvSpPr>
        <p:spPr>
          <a:xfrm>
            <a:off x="681038" y="752475"/>
            <a:ext cx="9613900" cy="1081088"/>
          </a:xfrm>
        </p:spPr>
        <p:txBody>
          <a:bodyPr/>
          <a:lstStyle/>
          <a:p>
            <a:r>
              <a:rPr lang="en-US"/>
              <a:t>Dynamic                            Static/Fixed</a:t>
            </a:r>
            <a:endParaRPr lang="en-GB" dirty="0"/>
          </a:p>
        </p:txBody>
      </p:sp>
      <p:pic>
        <p:nvPicPr>
          <p:cNvPr id="2050" name="Picture 2" descr="ÎÏÎ¿ÏÎ­Î»ÎµÏÎ¼Î± ÎµÎ¹ÎºÏÎ½Î±Ï Î³Î¹Î± dynamic graph sample">
            <a:extLst>
              <a:ext uri="{FF2B5EF4-FFF2-40B4-BE49-F238E27FC236}">
                <a16:creationId xmlns:a16="http://schemas.microsoft.com/office/drawing/2014/main" id="{8E54D8E3-8AA6-45BF-8179-659098D136A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35131" y="2336800"/>
            <a:ext cx="5385110" cy="40248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ÎÏÎ¿ÏÎ­Î»ÎµÏÎ¼Î± ÎµÎ¹ÎºÏÎ½Î±Ï Î³Î¹Î± static graph sample">
            <a:extLst>
              <a:ext uri="{FF2B5EF4-FFF2-40B4-BE49-F238E27FC236}">
                <a16:creationId xmlns:a16="http://schemas.microsoft.com/office/drawing/2014/main" id="{988C60F8-B23B-4EF2-BDF0-295DE28E683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839098" y="2336799"/>
            <a:ext cx="5839096" cy="4024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560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60963-20BA-4335-B75B-8222BF8A523E}"/>
              </a:ext>
            </a:extLst>
          </p:cNvPr>
          <p:cNvSpPr>
            <a:spLocks noGrp="1"/>
          </p:cNvSpPr>
          <p:nvPr>
            <p:ph type="title"/>
          </p:nvPr>
        </p:nvSpPr>
        <p:spPr/>
        <p:txBody>
          <a:bodyPr/>
          <a:lstStyle/>
          <a:p>
            <a:r>
              <a:rPr lang="en-US" dirty="0"/>
              <a:t>Dynamic Graph -&gt; shows data over Time</a:t>
            </a:r>
            <a:endParaRPr lang="en-GB" dirty="0"/>
          </a:p>
        </p:txBody>
      </p:sp>
      <p:sp>
        <p:nvSpPr>
          <p:cNvPr id="4" name="Content Placeholder 3">
            <a:extLst>
              <a:ext uri="{FF2B5EF4-FFF2-40B4-BE49-F238E27FC236}">
                <a16:creationId xmlns:a16="http://schemas.microsoft.com/office/drawing/2014/main" id="{49BEA3C3-60D2-4216-908B-D3C8E08744DC}"/>
              </a:ext>
            </a:extLst>
          </p:cNvPr>
          <p:cNvSpPr>
            <a:spLocks noGrp="1"/>
          </p:cNvSpPr>
          <p:nvPr>
            <p:ph sz="half" idx="2"/>
          </p:nvPr>
        </p:nvSpPr>
        <p:spPr>
          <a:xfrm>
            <a:off x="5594122" y="2194561"/>
            <a:ext cx="5561557" cy="4284616"/>
          </a:xfrm>
        </p:spPr>
        <p:txBody>
          <a:bodyPr/>
          <a:lstStyle/>
          <a:p>
            <a:pPr>
              <a:buFont typeface="Wingdings" panose="05000000000000000000" pitchFamily="2" charset="2"/>
              <a:buChar char="v"/>
            </a:pPr>
            <a:r>
              <a:rPr lang="en-US" dirty="0"/>
              <a:t> </a:t>
            </a:r>
            <a:r>
              <a:rPr lang="en-US" sz="2400" b="1" dirty="0"/>
              <a:t>What does the data do from the </a:t>
            </a:r>
          </a:p>
          <a:p>
            <a:pPr marL="0" indent="0">
              <a:buNone/>
            </a:pPr>
            <a:r>
              <a:rPr lang="en-US" sz="2400" b="1" dirty="0"/>
              <a:t>                START to FINISH?</a:t>
            </a:r>
          </a:p>
          <a:p>
            <a:pPr marL="0" indent="0">
              <a:buNone/>
            </a:pPr>
            <a:endParaRPr lang="en-US" dirty="0"/>
          </a:p>
          <a:p>
            <a:pPr>
              <a:buFontTx/>
              <a:buChar char="-"/>
            </a:pPr>
            <a:r>
              <a:rPr lang="en-US" dirty="0"/>
              <a:t>Do they generally </a:t>
            </a:r>
            <a:r>
              <a:rPr lang="en-US" u="sng" dirty="0"/>
              <a:t>go up</a:t>
            </a:r>
            <a:r>
              <a:rPr lang="en-US" dirty="0"/>
              <a:t>, </a:t>
            </a:r>
            <a:r>
              <a:rPr lang="en-US" u="sng" dirty="0"/>
              <a:t>go down</a:t>
            </a:r>
            <a:r>
              <a:rPr lang="en-US" dirty="0"/>
              <a:t>, </a:t>
            </a:r>
            <a:r>
              <a:rPr lang="en-US" u="sng" dirty="0"/>
              <a:t>fluctuate</a:t>
            </a:r>
            <a:r>
              <a:rPr lang="en-US" dirty="0"/>
              <a:t>?</a:t>
            </a:r>
          </a:p>
          <a:p>
            <a:pPr>
              <a:buFontTx/>
              <a:buChar char="-"/>
            </a:pPr>
            <a:r>
              <a:rPr lang="en-US" dirty="0"/>
              <a:t>Any significant </a:t>
            </a:r>
            <a:r>
              <a:rPr lang="en-US" u="sng" dirty="0"/>
              <a:t>difference</a:t>
            </a:r>
            <a:r>
              <a:rPr lang="en-US" dirty="0"/>
              <a:t> from the general trend?</a:t>
            </a:r>
          </a:p>
          <a:p>
            <a:pPr>
              <a:buFontTx/>
              <a:buChar char="-"/>
            </a:pPr>
            <a:r>
              <a:rPr lang="en-US" dirty="0"/>
              <a:t>Any </a:t>
            </a:r>
            <a:r>
              <a:rPr lang="en-US" u="sng" dirty="0"/>
              <a:t>peaks</a:t>
            </a:r>
            <a:r>
              <a:rPr lang="en-US" dirty="0"/>
              <a:t> or </a:t>
            </a:r>
            <a:r>
              <a:rPr lang="en-US" u="sng" dirty="0"/>
              <a:t>lows</a:t>
            </a:r>
            <a:r>
              <a:rPr lang="en-US" dirty="0"/>
              <a:t>?</a:t>
            </a:r>
            <a:endParaRPr lang="en-GB" dirty="0"/>
          </a:p>
        </p:txBody>
      </p:sp>
      <p:pic>
        <p:nvPicPr>
          <p:cNvPr id="3074" name="Picture 2" descr="ÎÏÎ¿ÏÎ­Î»ÎµÏÎ¼Î± ÎµÎ¹ÎºÏÎ½Î±Ï Î³Î¹Î± dynamic graph sample">
            <a:extLst>
              <a:ext uri="{FF2B5EF4-FFF2-40B4-BE49-F238E27FC236}">
                <a16:creationId xmlns:a16="http://schemas.microsoft.com/office/drawing/2014/main" id="{8AFAC586-B621-4310-A02C-712A97C6B9C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0" y="2194561"/>
            <a:ext cx="5220494" cy="428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073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6EAEE-3350-4A94-8577-C7AFE97F5D7C}"/>
              </a:ext>
            </a:extLst>
          </p:cNvPr>
          <p:cNvSpPr>
            <a:spLocks noGrp="1"/>
          </p:cNvSpPr>
          <p:nvPr>
            <p:ph type="title"/>
          </p:nvPr>
        </p:nvSpPr>
        <p:spPr/>
        <p:txBody>
          <a:bodyPr/>
          <a:lstStyle/>
          <a:p>
            <a:r>
              <a:rPr lang="en-US" dirty="0"/>
              <a:t>Static graph -&gt; data at just 1 point in time</a:t>
            </a:r>
            <a:endParaRPr lang="en-GB" dirty="0"/>
          </a:p>
        </p:txBody>
      </p:sp>
      <p:sp>
        <p:nvSpPr>
          <p:cNvPr id="4" name="Content Placeholder 3">
            <a:extLst>
              <a:ext uri="{FF2B5EF4-FFF2-40B4-BE49-F238E27FC236}">
                <a16:creationId xmlns:a16="http://schemas.microsoft.com/office/drawing/2014/main" id="{773CB6C3-1AEF-453A-B321-B2024B000055}"/>
              </a:ext>
            </a:extLst>
          </p:cNvPr>
          <p:cNvSpPr>
            <a:spLocks noGrp="1"/>
          </p:cNvSpPr>
          <p:nvPr>
            <p:ph sz="half" idx="2"/>
          </p:nvPr>
        </p:nvSpPr>
        <p:spPr>
          <a:xfrm>
            <a:off x="5594879" y="2155371"/>
            <a:ext cx="5704491" cy="4415246"/>
          </a:xfrm>
        </p:spPr>
        <p:txBody>
          <a:bodyPr/>
          <a:lstStyle/>
          <a:p>
            <a:pPr>
              <a:buFont typeface="Wingdings" panose="05000000000000000000" pitchFamily="2" charset="2"/>
              <a:buChar char="v"/>
            </a:pPr>
            <a:r>
              <a:rPr lang="en-US" dirty="0"/>
              <a:t> </a:t>
            </a:r>
            <a:r>
              <a:rPr lang="en-US" sz="2400" dirty="0"/>
              <a:t>What are the HIGHEST and LOWEST    </a:t>
            </a:r>
          </a:p>
          <a:p>
            <a:pPr marL="0" indent="0">
              <a:buNone/>
            </a:pPr>
            <a:r>
              <a:rPr lang="en-US" sz="2400" dirty="0"/>
              <a:t>    values?</a:t>
            </a:r>
          </a:p>
          <a:p>
            <a:pPr marL="0" indent="0">
              <a:buNone/>
            </a:pPr>
            <a:endParaRPr lang="en-US" sz="2400" dirty="0"/>
          </a:p>
          <a:p>
            <a:pPr>
              <a:buFontTx/>
              <a:buChar char="-"/>
            </a:pPr>
            <a:r>
              <a:rPr lang="en-US" dirty="0"/>
              <a:t>The most significant </a:t>
            </a:r>
            <a:r>
              <a:rPr lang="en-US" u="sng" dirty="0"/>
              <a:t>Differences</a:t>
            </a:r>
            <a:r>
              <a:rPr lang="en-US" dirty="0"/>
              <a:t>?</a:t>
            </a:r>
          </a:p>
          <a:p>
            <a:pPr>
              <a:buFontTx/>
              <a:buChar char="-"/>
            </a:pPr>
            <a:r>
              <a:rPr lang="en-US" dirty="0"/>
              <a:t>Are there any </a:t>
            </a:r>
            <a:r>
              <a:rPr lang="en-US" u="sng" dirty="0"/>
              <a:t>Similarities</a:t>
            </a:r>
            <a:r>
              <a:rPr lang="en-US" dirty="0"/>
              <a:t>?</a:t>
            </a:r>
          </a:p>
          <a:p>
            <a:pPr>
              <a:buFontTx/>
              <a:buChar char="-"/>
            </a:pPr>
            <a:r>
              <a:rPr lang="en-US" dirty="0"/>
              <a:t>Are there any </a:t>
            </a:r>
            <a:r>
              <a:rPr lang="en-US" u="sng" dirty="0"/>
              <a:t>Exceptions</a:t>
            </a:r>
            <a:r>
              <a:rPr lang="en-US" dirty="0"/>
              <a:t>?</a:t>
            </a:r>
          </a:p>
          <a:p>
            <a:endParaRPr lang="en-GB" dirty="0"/>
          </a:p>
        </p:txBody>
      </p:sp>
      <p:pic>
        <p:nvPicPr>
          <p:cNvPr id="4098" name="Picture 2" descr="ÎÏÎ¿ÏÎ­Î»ÎµÏÎ¼Î± ÎµÎ¹ÎºÏÎ½Î±Ï Î³Î¹Î± static graph sample">
            <a:extLst>
              <a:ext uri="{FF2B5EF4-FFF2-40B4-BE49-F238E27FC236}">
                <a16:creationId xmlns:a16="http://schemas.microsoft.com/office/drawing/2014/main" id="{7114377C-A5DE-43BB-BFDE-C5693DADA48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30629" y="2155371"/>
            <a:ext cx="5247821" cy="451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460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08911-8477-48B5-B158-61419B1AF469}"/>
              </a:ext>
            </a:extLst>
          </p:cNvPr>
          <p:cNvSpPr>
            <a:spLocks noGrp="1"/>
          </p:cNvSpPr>
          <p:nvPr>
            <p:ph type="title"/>
          </p:nvPr>
        </p:nvSpPr>
        <p:spPr/>
        <p:txBody>
          <a:bodyPr/>
          <a:lstStyle/>
          <a:p>
            <a:r>
              <a:rPr lang="en-US" dirty="0"/>
              <a:t> How to start         &amp;      Linking words</a:t>
            </a:r>
            <a:endParaRPr lang="en-GB" dirty="0"/>
          </a:p>
        </p:txBody>
      </p:sp>
      <p:sp>
        <p:nvSpPr>
          <p:cNvPr id="3" name="Content Placeholder 2">
            <a:extLst>
              <a:ext uri="{FF2B5EF4-FFF2-40B4-BE49-F238E27FC236}">
                <a16:creationId xmlns:a16="http://schemas.microsoft.com/office/drawing/2014/main" id="{8418A494-D29F-43AA-ACFC-537F79D691E2}"/>
              </a:ext>
            </a:extLst>
          </p:cNvPr>
          <p:cNvSpPr>
            <a:spLocks noGrp="1"/>
          </p:cNvSpPr>
          <p:nvPr>
            <p:ph sz="half" idx="1"/>
          </p:nvPr>
        </p:nvSpPr>
        <p:spPr/>
        <p:txBody>
          <a:bodyPr>
            <a:normAutofit/>
          </a:bodyPr>
          <a:lstStyle/>
          <a:p>
            <a:r>
              <a:rPr lang="en-US" dirty="0"/>
              <a:t>Overall, it is evident that …</a:t>
            </a:r>
          </a:p>
          <a:p>
            <a:r>
              <a:rPr lang="en-US" dirty="0"/>
              <a:t>Overall, the data suggests that …</a:t>
            </a:r>
          </a:p>
          <a:p>
            <a:r>
              <a:rPr lang="en-US" dirty="0"/>
              <a:t>Overall, it is clear that …</a:t>
            </a:r>
          </a:p>
          <a:p>
            <a:r>
              <a:rPr lang="en-US" dirty="0"/>
              <a:t>In general, it is apparent that …</a:t>
            </a:r>
          </a:p>
          <a:p>
            <a:r>
              <a:rPr lang="en-US" dirty="0"/>
              <a:t>In general, the graph indicates that…</a:t>
            </a:r>
            <a:endParaRPr lang="en-GB" dirty="0"/>
          </a:p>
        </p:txBody>
      </p:sp>
      <p:sp>
        <p:nvSpPr>
          <p:cNvPr id="4" name="Content Placeholder 3">
            <a:extLst>
              <a:ext uri="{FF2B5EF4-FFF2-40B4-BE49-F238E27FC236}">
                <a16:creationId xmlns:a16="http://schemas.microsoft.com/office/drawing/2014/main" id="{73BDD388-E7C0-48C9-8915-C2BF33612B51}"/>
              </a:ext>
            </a:extLst>
          </p:cNvPr>
          <p:cNvSpPr>
            <a:spLocks noGrp="1"/>
          </p:cNvSpPr>
          <p:nvPr>
            <p:ph sz="half" idx="2"/>
          </p:nvPr>
        </p:nvSpPr>
        <p:spPr/>
        <p:txBody>
          <a:bodyPr>
            <a:normAutofit/>
          </a:bodyPr>
          <a:lstStyle/>
          <a:p>
            <a:r>
              <a:rPr lang="en-US" sz="2400" dirty="0"/>
              <a:t>While</a:t>
            </a:r>
          </a:p>
          <a:p>
            <a:r>
              <a:rPr lang="en-US" sz="2400" dirty="0"/>
              <a:t>Whereas</a:t>
            </a:r>
          </a:p>
          <a:p>
            <a:r>
              <a:rPr lang="en-US" sz="2400" dirty="0"/>
              <a:t>In contrast, </a:t>
            </a:r>
            <a:endParaRPr lang="en-GB" sz="2400" dirty="0"/>
          </a:p>
        </p:txBody>
      </p:sp>
    </p:spTree>
    <p:extLst>
      <p:ext uri="{BB962C8B-B14F-4D97-AF65-F5344CB8AC3E}">
        <p14:creationId xmlns:p14="http://schemas.microsoft.com/office/powerpoint/2010/main" val="1936724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20256-6B52-4487-8345-650051D16A79}"/>
              </a:ext>
            </a:extLst>
          </p:cNvPr>
          <p:cNvSpPr>
            <a:spLocks noGrp="1"/>
          </p:cNvSpPr>
          <p:nvPr>
            <p:ph type="title"/>
          </p:nvPr>
        </p:nvSpPr>
        <p:spPr>
          <a:xfrm>
            <a:off x="681038" y="752475"/>
            <a:ext cx="9613900" cy="1081088"/>
          </a:xfrm>
        </p:spPr>
        <p:txBody>
          <a:bodyPr/>
          <a:lstStyle/>
          <a:p>
            <a:r>
              <a:rPr lang="en-US" dirty="0"/>
              <a:t>Example 1 - Overview</a:t>
            </a:r>
            <a:endParaRPr lang="en-GB" dirty="0"/>
          </a:p>
        </p:txBody>
      </p:sp>
      <p:sp>
        <p:nvSpPr>
          <p:cNvPr id="4" name="Content Placeholder 3">
            <a:extLst>
              <a:ext uri="{FF2B5EF4-FFF2-40B4-BE49-F238E27FC236}">
                <a16:creationId xmlns:a16="http://schemas.microsoft.com/office/drawing/2014/main" id="{9A09DF3D-DC6D-4EF2-89A7-3213707008CE}"/>
              </a:ext>
            </a:extLst>
          </p:cNvPr>
          <p:cNvSpPr>
            <a:spLocks noGrp="1"/>
          </p:cNvSpPr>
          <p:nvPr>
            <p:ph sz="half" idx="2"/>
          </p:nvPr>
        </p:nvSpPr>
        <p:spPr>
          <a:xfrm>
            <a:off x="6096000" y="2024744"/>
            <a:ext cx="5830389" cy="4715690"/>
          </a:xfrm>
        </p:spPr>
        <p:txBody>
          <a:bodyPr>
            <a:normAutofit lnSpcReduction="10000"/>
          </a:bodyPr>
          <a:lstStyle/>
          <a:p>
            <a:pPr marL="0" indent="0">
              <a:buNone/>
            </a:pPr>
            <a:endParaRPr lang="en-US" dirty="0"/>
          </a:p>
          <a:p>
            <a:pPr marL="0" indent="0">
              <a:buNone/>
            </a:pPr>
            <a:r>
              <a:rPr lang="en-US" sz="2200" b="1" dirty="0"/>
              <a:t>NOTES</a:t>
            </a:r>
            <a:r>
              <a:rPr lang="en-US" dirty="0"/>
              <a:t>:</a:t>
            </a:r>
          </a:p>
          <a:p>
            <a:pPr marL="0" indent="0">
              <a:buNone/>
            </a:pPr>
            <a:endParaRPr lang="en-US" dirty="0"/>
          </a:p>
          <a:p>
            <a:r>
              <a:rPr lang="en-US" dirty="0"/>
              <a:t>GERMANY: Highest attendance – Upward</a:t>
            </a:r>
          </a:p>
          <a:p>
            <a:r>
              <a:rPr lang="en-US" dirty="0"/>
              <a:t>ENGLAND: 2</a:t>
            </a:r>
            <a:r>
              <a:rPr lang="en-US" baseline="30000" dirty="0"/>
              <a:t>nd</a:t>
            </a:r>
            <a:r>
              <a:rPr lang="en-US" dirty="0"/>
              <a:t> Highest – Upward</a:t>
            </a:r>
          </a:p>
          <a:p>
            <a:r>
              <a:rPr lang="en-US" dirty="0"/>
              <a:t>SPAIN: 3</a:t>
            </a:r>
            <a:r>
              <a:rPr lang="en-US" baseline="30000" dirty="0"/>
              <a:t>rd</a:t>
            </a:r>
            <a:r>
              <a:rPr lang="en-US" dirty="0"/>
              <a:t> Highest – overall Downward</a:t>
            </a:r>
          </a:p>
          <a:p>
            <a:r>
              <a:rPr lang="en-US" dirty="0"/>
              <a:t>FRANCE: 4</a:t>
            </a:r>
            <a:r>
              <a:rPr lang="en-US" baseline="30000" dirty="0"/>
              <a:t>th</a:t>
            </a:r>
            <a:r>
              <a:rPr lang="en-US" dirty="0"/>
              <a:t> Lowest – Downward</a:t>
            </a:r>
          </a:p>
          <a:p>
            <a:r>
              <a:rPr lang="en-US" dirty="0"/>
              <a:t>ITALY: Last (at first), 2</a:t>
            </a:r>
            <a:r>
              <a:rPr lang="en-US" baseline="30000" dirty="0"/>
              <a:t>nd</a:t>
            </a:r>
            <a:r>
              <a:rPr lang="en-US" dirty="0"/>
              <a:t> Lowest (later) – Downward</a:t>
            </a:r>
          </a:p>
          <a:p>
            <a:endParaRPr lang="en-US" dirty="0"/>
          </a:p>
          <a:p>
            <a:endParaRPr lang="en-US" dirty="0"/>
          </a:p>
          <a:p>
            <a:pPr marL="0" indent="0">
              <a:buNone/>
            </a:pPr>
            <a:r>
              <a:rPr lang="en-GB" sz="1400" dirty="0">
                <a:hlinkClick r:id="rId2"/>
              </a:rPr>
              <a:t>http://all4ielts.com/ielts-academic/writing/how-to-write-a-clear-overview-%E2%80%93-dynamic-graph-(academic-writing-task-1).html</a:t>
            </a:r>
            <a:endParaRPr lang="en-GB" sz="1400" dirty="0"/>
          </a:p>
        </p:txBody>
      </p:sp>
      <p:pic>
        <p:nvPicPr>
          <p:cNvPr id="6146" name="Picture 2" descr="ÎÏÎ¿ÏÎ­Î»ÎµÏÎ¼Î± ÎµÎ¹ÎºÏÎ½Î±Ï Î³Î¹Î± average attendance in europe's top 5 football leagues graph ielts">
            <a:extLst>
              <a:ext uri="{FF2B5EF4-FFF2-40B4-BE49-F238E27FC236}">
                <a16:creationId xmlns:a16="http://schemas.microsoft.com/office/drawing/2014/main" id="{2AFA6304-CBD4-48B0-B613-AD9F7C6BABF6}"/>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0" y="2024743"/>
            <a:ext cx="6096000" cy="4715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5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40569-B43F-4A4F-B1C6-E4A0F094C967}"/>
              </a:ext>
            </a:extLst>
          </p:cNvPr>
          <p:cNvSpPr>
            <a:spLocks noGrp="1"/>
          </p:cNvSpPr>
          <p:nvPr>
            <p:ph type="title"/>
          </p:nvPr>
        </p:nvSpPr>
        <p:spPr/>
        <p:txBody>
          <a:bodyPr/>
          <a:lstStyle/>
          <a:p>
            <a:r>
              <a:rPr lang="en-US" dirty="0"/>
              <a:t>Clear Overview - 1</a:t>
            </a:r>
            <a:endParaRPr lang="en-GB" dirty="0"/>
          </a:p>
        </p:txBody>
      </p:sp>
      <p:sp>
        <p:nvSpPr>
          <p:cNvPr id="3" name="Content Placeholder 2">
            <a:extLst>
              <a:ext uri="{FF2B5EF4-FFF2-40B4-BE49-F238E27FC236}">
                <a16:creationId xmlns:a16="http://schemas.microsoft.com/office/drawing/2014/main" id="{AEB2E6E0-772C-4854-9D8F-3CBA272B426F}"/>
              </a:ext>
            </a:extLst>
          </p:cNvPr>
          <p:cNvSpPr>
            <a:spLocks noGrp="1"/>
          </p:cNvSpPr>
          <p:nvPr>
            <p:ph idx="1"/>
          </p:nvPr>
        </p:nvSpPr>
        <p:spPr/>
        <p:txBody>
          <a:bodyPr/>
          <a:lstStyle/>
          <a:p>
            <a:pPr marL="0" indent="0" algn="just">
              <a:buNone/>
            </a:pPr>
            <a:r>
              <a:rPr lang="en-US" u="sng" dirty="0"/>
              <a:t>Overall</a:t>
            </a:r>
            <a:r>
              <a:rPr lang="en-US" dirty="0"/>
              <a:t>, </a:t>
            </a:r>
            <a:r>
              <a:rPr lang="en-US" u="sng" dirty="0"/>
              <a:t>it is noticeable that </a:t>
            </a:r>
            <a:r>
              <a:rPr lang="en-US" dirty="0"/>
              <a:t>the football match attendance had an</a:t>
            </a:r>
          </a:p>
          <a:p>
            <a:pPr marL="0" indent="0" algn="just">
              <a:buNone/>
            </a:pPr>
            <a:r>
              <a:rPr lang="en-US" b="1" dirty="0">
                <a:solidFill>
                  <a:schemeClr val="accent4">
                    <a:lumMod val="60000"/>
                    <a:lumOff val="40000"/>
                  </a:schemeClr>
                </a:solidFill>
              </a:rPr>
              <a:t>upward trend in Germany</a:t>
            </a:r>
            <a:r>
              <a:rPr lang="en-US" dirty="0"/>
              <a:t>, which had the highest figures, while the trend was </a:t>
            </a:r>
            <a:r>
              <a:rPr lang="en-US" b="1" dirty="0">
                <a:solidFill>
                  <a:schemeClr val="accent4">
                    <a:lumMod val="60000"/>
                    <a:lumOff val="40000"/>
                  </a:schemeClr>
                </a:solidFill>
              </a:rPr>
              <a:t>downward in Italy, Spain and France</a:t>
            </a:r>
            <a:r>
              <a:rPr lang="en-US" dirty="0"/>
              <a:t>, which had the lowest attendance figures.   </a:t>
            </a:r>
            <a:endParaRPr lang="en-GB" dirty="0"/>
          </a:p>
        </p:txBody>
      </p:sp>
    </p:spTree>
    <p:extLst>
      <p:ext uri="{BB962C8B-B14F-4D97-AF65-F5344CB8AC3E}">
        <p14:creationId xmlns:p14="http://schemas.microsoft.com/office/powerpoint/2010/main" val="236426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95158-EAED-41D3-BBA1-6F8C88648F5B}"/>
              </a:ext>
            </a:extLst>
          </p:cNvPr>
          <p:cNvSpPr>
            <a:spLocks noGrp="1"/>
          </p:cNvSpPr>
          <p:nvPr>
            <p:ph type="title"/>
          </p:nvPr>
        </p:nvSpPr>
        <p:spPr/>
        <p:txBody>
          <a:bodyPr/>
          <a:lstStyle/>
          <a:p>
            <a:r>
              <a:rPr lang="en-US" dirty="0"/>
              <a:t>Example 2 - Overview </a:t>
            </a:r>
            <a:endParaRPr lang="en-GB" dirty="0"/>
          </a:p>
        </p:txBody>
      </p:sp>
      <p:sp>
        <p:nvSpPr>
          <p:cNvPr id="3" name="Content Placeholder 2">
            <a:extLst>
              <a:ext uri="{FF2B5EF4-FFF2-40B4-BE49-F238E27FC236}">
                <a16:creationId xmlns:a16="http://schemas.microsoft.com/office/drawing/2014/main" id="{67C451E7-6EA6-4FBC-BBB6-4991A72466F3}"/>
              </a:ext>
            </a:extLst>
          </p:cNvPr>
          <p:cNvSpPr>
            <a:spLocks noGrp="1"/>
          </p:cNvSpPr>
          <p:nvPr>
            <p:ph sz="half" idx="1"/>
          </p:nvPr>
        </p:nvSpPr>
        <p:spPr>
          <a:xfrm>
            <a:off x="680320" y="4641968"/>
            <a:ext cx="4698358" cy="3599316"/>
          </a:xfrm>
        </p:spPr>
        <p:txBody>
          <a:bodyPr>
            <a:normAutofit lnSpcReduction="10000"/>
          </a:bodyPr>
          <a:lstStyle/>
          <a:p>
            <a:endParaRPr lang="en-GB" dirty="0"/>
          </a:p>
        </p:txBody>
      </p:sp>
      <p:sp>
        <p:nvSpPr>
          <p:cNvPr id="4" name="Content Placeholder 3">
            <a:extLst>
              <a:ext uri="{FF2B5EF4-FFF2-40B4-BE49-F238E27FC236}">
                <a16:creationId xmlns:a16="http://schemas.microsoft.com/office/drawing/2014/main" id="{3A1E86E0-9588-4085-ACB0-3A2CF4AFC97F}"/>
              </a:ext>
            </a:extLst>
          </p:cNvPr>
          <p:cNvSpPr>
            <a:spLocks noGrp="1"/>
          </p:cNvSpPr>
          <p:nvPr>
            <p:ph sz="half" idx="2"/>
          </p:nvPr>
        </p:nvSpPr>
        <p:spPr>
          <a:xfrm>
            <a:off x="6228405" y="2207623"/>
            <a:ext cx="5397538" cy="4362994"/>
          </a:xfrm>
        </p:spPr>
        <p:txBody>
          <a:bodyPr>
            <a:normAutofit lnSpcReduction="10000"/>
          </a:bodyPr>
          <a:lstStyle/>
          <a:p>
            <a:pPr marL="0" indent="0">
              <a:buNone/>
            </a:pPr>
            <a:r>
              <a:rPr lang="en-US" dirty="0"/>
              <a:t>NOTES:</a:t>
            </a:r>
          </a:p>
          <a:p>
            <a:pPr marL="0" indent="0">
              <a:buNone/>
            </a:pPr>
            <a:endParaRPr lang="en-US" dirty="0"/>
          </a:p>
          <a:p>
            <a:pPr>
              <a:buFontTx/>
              <a:buChar char="-"/>
            </a:pPr>
            <a:r>
              <a:rPr lang="en-US" sz="2400" dirty="0"/>
              <a:t>More WOMEN than Men</a:t>
            </a:r>
          </a:p>
          <a:p>
            <a:pPr>
              <a:buFontTx/>
              <a:buChar char="-"/>
            </a:pPr>
            <a:r>
              <a:rPr lang="en-US" sz="2400" dirty="0"/>
              <a:t>Age: 18-35 more popular</a:t>
            </a:r>
          </a:p>
          <a:p>
            <a:pPr>
              <a:buFontTx/>
              <a:buChar char="-"/>
            </a:pPr>
            <a:r>
              <a:rPr lang="en-US" sz="2400" dirty="0"/>
              <a:t>Age: 50+ least popular</a:t>
            </a:r>
          </a:p>
          <a:p>
            <a:pPr>
              <a:buFontTx/>
              <a:buChar char="-"/>
            </a:pPr>
            <a:endParaRPr lang="en-US" dirty="0"/>
          </a:p>
          <a:p>
            <a:pPr>
              <a:buFontTx/>
              <a:buChar char="-"/>
            </a:pPr>
            <a:endParaRPr lang="en-US" dirty="0"/>
          </a:p>
          <a:p>
            <a:pPr>
              <a:buFontTx/>
              <a:buChar char="-"/>
            </a:pPr>
            <a:endParaRPr lang="en-US" dirty="0"/>
          </a:p>
          <a:p>
            <a:pPr marL="0" indent="0">
              <a:buNone/>
            </a:pPr>
            <a:endParaRPr lang="en-GB" sz="1400" dirty="0">
              <a:hlinkClick r:id="rId2"/>
            </a:endParaRPr>
          </a:p>
          <a:p>
            <a:pPr marL="0" indent="0">
              <a:buNone/>
            </a:pPr>
            <a:endParaRPr lang="en-GB" sz="1400" dirty="0">
              <a:hlinkClick r:id="rId2"/>
            </a:endParaRPr>
          </a:p>
          <a:p>
            <a:pPr marL="0" indent="0">
              <a:buNone/>
            </a:pPr>
            <a:r>
              <a:rPr lang="en-GB" sz="1400" dirty="0">
                <a:hlinkClick r:id="rId2"/>
              </a:rPr>
              <a:t>http://all4ielts.com/ielts-academic/writing/how-to-write-a-clear-overview-%E2%80%93-static-graph-(academic-writing-task-1).html</a:t>
            </a:r>
            <a:endParaRPr lang="en-GB" sz="1400" dirty="0"/>
          </a:p>
        </p:txBody>
      </p:sp>
      <p:sp>
        <p:nvSpPr>
          <p:cNvPr id="5" name="Rectangle 1">
            <a:extLst>
              <a:ext uri="{FF2B5EF4-FFF2-40B4-BE49-F238E27FC236}">
                <a16:creationId xmlns:a16="http://schemas.microsoft.com/office/drawing/2014/main" id="{2E5E5D03-6436-4B18-ADBC-252382E4C043}"/>
              </a:ext>
            </a:extLst>
          </p:cNvPr>
          <p:cNvSpPr>
            <a:spLocks noChangeArrowheads="1"/>
          </p:cNvSpPr>
          <p:nvPr/>
        </p:nvSpPr>
        <p:spPr bwMode="auto">
          <a:xfrm>
            <a:off x="0" y="230509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555555"/>
                </a:solidFill>
                <a:effectLst/>
                <a:latin typeface="Open Sans"/>
              </a:rPr>
              <a:t>relevant. Write at least 150 words.</a:t>
            </a:r>
            <a:endParaRPr kumimoji="0" lang="en-US" altLang="en-US" sz="11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555555"/>
                </a:solidFill>
                <a:effectLst/>
                <a:latin typeface="Open Sans"/>
              </a:rPr>
              <a:t>  </a:t>
            </a:r>
            <a:endParaRPr kumimoji="0" lang="en-US" altLang="en-US" sz="24100" b="0" i="0" u="none" strike="noStrike" cap="none" normalizeH="0" baseline="0">
              <a:ln>
                <a:noFill/>
              </a:ln>
              <a:solidFill>
                <a:srgbClr val="555555"/>
              </a:solidFill>
              <a:effectLst/>
              <a:latin typeface="Open Sans"/>
            </a:endParaRPr>
          </a:p>
        </p:txBody>
      </p:sp>
      <p:pic>
        <p:nvPicPr>
          <p:cNvPr id="7170" name="Picture 2" descr="http://all4ielts.com/assets/img/Health%20Club%20Membership%20Static%20Graph.png">
            <a:extLst>
              <a:ext uri="{FF2B5EF4-FFF2-40B4-BE49-F238E27FC236}">
                <a16:creationId xmlns:a16="http://schemas.microsoft.com/office/drawing/2014/main" id="{AECC0203-2EC9-418D-99C1-087B63AC77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8" y="1985554"/>
            <a:ext cx="6182367" cy="4872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078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73142-B0FE-4922-A8E1-B9F4196ABA35}"/>
              </a:ext>
            </a:extLst>
          </p:cNvPr>
          <p:cNvSpPr>
            <a:spLocks noGrp="1"/>
          </p:cNvSpPr>
          <p:nvPr>
            <p:ph type="title"/>
          </p:nvPr>
        </p:nvSpPr>
        <p:spPr/>
        <p:txBody>
          <a:bodyPr/>
          <a:lstStyle/>
          <a:p>
            <a:r>
              <a:rPr lang="en-US" dirty="0"/>
              <a:t>Clear Overview - 2</a:t>
            </a:r>
            <a:endParaRPr lang="en-GB" dirty="0"/>
          </a:p>
        </p:txBody>
      </p:sp>
      <p:sp>
        <p:nvSpPr>
          <p:cNvPr id="3" name="Content Placeholder 2">
            <a:extLst>
              <a:ext uri="{FF2B5EF4-FFF2-40B4-BE49-F238E27FC236}">
                <a16:creationId xmlns:a16="http://schemas.microsoft.com/office/drawing/2014/main" id="{17F2A1BD-11F9-4C40-998C-77B0448C120D}"/>
              </a:ext>
            </a:extLst>
          </p:cNvPr>
          <p:cNvSpPr>
            <a:spLocks noGrp="1"/>
          </p:cNvSpPr>
          <p:nvPr>
            <p:ph idx="1"/>
          </p:nvPr>
        </p:nvSpPr>
        <p:spPr/>
        <p:txBody>
          <a:bodyPr/>
          <a:lstStyle/>
          <a:p>
            <a:pPr marL="0" indent="0">
              <a:buNone/>
            </a:pPr>
            <a:r>
              <a:rPr lang="en-US" dirty="0"/>
              <a:t>(Both women and men + all age groups -&gt; go to the health club)</a:t>
            </a:r>
          </a:p>
          <a:p>
            <a:pPr marL="0" indent="0">
              <a:buNone/>
            </a:pPr>
            <a:endParaRPr lang="en-US" dirty="0"/>
          </a:p>
          <a:p>
            <a:pPr marL="0" indent="0">
              <a:buNone/>
            </a:pPr>
            <a:r>
              <a:rPr lang="en-US" u="sng" dirty="0"/>
              <a:t>Overall</a:t>
            </a:r>
            <a:r>
              <a:rPr lang="en-US" dirty="0"/>
              <a:t>, </a:t>
            </a:r>
            <a:r>
              <a:rPr lang="en-US" u="sng" dirty="0"/>
              <a:t>it is evident that </a:t>
            </a:r>
            <a:r>
              <a:rPr lang="en-US" b="1" dirty="0">
                <a:solidFill>
                  <a:schemeClr val="accent4">
                    <a:lumMod val="60000"/>
                    <a:lumOff val="40000"/>
                  </a:schemeClr>
                </a:solidFill>
              </a:rPr>
              <a:t>more women </a:t>
            </a:r>
            <a:r>
              <a:rPr lang="en-US" dirty="0"/>
              <a:t>than men are members of the health club. It can also be seen that health club membership is </a:t>
            </a:r>
            <a:r>
              <a:rPr lang="en-US" b="1" dirty="0">
                <a:solidFill>
                  <a:schemeClr val="accent4">
                    <a:lumMod val="60000"/>
                    <a:lumOff val="40000"/>
                  </a:schemeClr>
                </a:solidFill>
              </a:rPr>
              <a:t>most popular with the 18-35 age group </a:t>
            </a:r>
            <a:r>
              <a:rPr lang="en-US" dirty="0"/>
              <a:t>and </a:t>
            </a:r>
            <a:r>
              <a:rPr lang="en-US" b="1" dirty="0">
                <a:solidFill>
                  <a:schemeClr val="accent4">
                    <a:lumMod val="60000"/>
                    <a:lumOff val="40000"/>
                  </a:schemeClr>
                </a:solidFill>
              </a:rPr>
              <a:t>least popular with the over-50s.</a:t>
            </a:r>
            <a:endParaRPr lang="en-GB" b="1" dirty="0">
              <a:solidFill>
                <a:schemeClr val="accent4">
                  <a:lumMod val="60000"/>
                  <a:lumOff val="40000"/>
                </a:schemeClr>
              </a:solidFill>
            </a:endParaRPr>
          </a:p>
        </p:txBody>
      </p:sp>
    </p:spTree>
    <p:extLst>
      <p:ext uri="{BB962C8B-B14F-4D97-AF65-F5344CB8AC3E}">
        <p14:creationId xmlns:p14="http://schemas.microsoft.com/office/powerpoint/2010/main" val="2720815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9745D-B0BA-4FFC-B8B5-A84703B5087E}"/>
              </a:ext>
            </a:extLst>
          </p:cNvPr>
          <p:cNvSpPr>
            <a:spLocks noGrp="1"/>
          </p:cNvSpPr>
          <p:nvPr>
            <p:ph type="title"/>
          </p:nvPr>
        </p:nvSpPr>
        <p:spPr/>
        <p:txBody>
          <a:bodyPr/>
          <a:lstStyle/>
          <a:p>
            <a:r>
              <a:rPr lang="en-US" dirty="0"/>
              <a:t>Example 3 - Overview</a:t>
            </a:r>
            <a:endParaRPr lang="en-GB" dirty="0"/>
          </a:p>
        </p:txBody>
      </p:sp>
      <p:sp>
        <p:nvSpPr>
          <p:cNvPr id="3" name="Content Placeholder 2">
            <a:extLst>
              <a:ext uri="{FF2B5EF4-FFF2-40B4-BE49-F238E27FC236}">
                <a16:creationId xmlns:a16="http://schemas.microsoft.com/office/drawing/2014/main" id="{D888C478-6C42-4C75-B925-C130F8A4AC08}"/>
              </a:ext>
            </a:extLst>
          </p:cNvPr>
          <p:cNvSpPr>
            <a:spLocks noGrp="1"/>
          </p:cNvSpPr>
          <p:nvPr>
            <p:ph sz="half" idx="1"/>
          </p:nvPr>
        </p:nvSpPr>
        <p:spPr>
          <a:xfrm>
            <a:off x="599935" y="4313572"/>
            <a:ext cx="4778743" cy="4674436"/>
          </a:xfrm>
        </p:spPr>
        <p:txBody>
          <a:bodyPr/>
          <a:lstStyle/>
          <a:p>
            <a:endParaRPr lang="en-GB" dirty="0"/>
          </a:p>
        </p:txBody>
      </p:sp>
      <p:sp>
        <p:nvSpPr>
          <p:cNvPr id="4" name="Content Placeholder 3">
            <a:extLst>
              <a:ext uri="{FF2B5EF4-FFF2-40B4-BE49-F238E27FC236}">
                <a16:creationId xmlns:a16="http://schemas.microsoft.com/office/drawing/2014/main" id="{04822500-355F-4796-99DE-80B0D662E0A0}"/>
              </a:ext>
            </a:extLst>
          </p:cNvPr>
          <p:cNvSpPr>
            <a:spLocks noGrp="1"/>
          </p:cNvSpPr>
          <p:nvPr>
            <p:ph sz="half" idx="2"/>
          </p:nvPr>
        </p:nvSpPr>
        <p:spPr>
          <a:xfrm>
            <a:off x="7196678" y="1959428"/>
            <a:ext cx="4716647" cy="4898571"/>
          </a:xfrm>
        </p:spPr>
        <p:txBody>
          <a:bodyPr/>
          <a:lstStyle/>
          <a:p>
            <a:endParaRPr lang="en-US" dirty="0"/>
          </a:p>
          <a:p>
            <a:pPr marL="0" indent="0">
              <a:buNone/>
            </a:pPr>
            <a:r>
              <a:rPr lang="en-US" dirty="0"/>
              <a:t>NOTES:</a:t>
            </a:r>
          </a:p>
          <a:p>
            <a:pPr marL="0" indent="0">
              <a:buNone/>
            </a:pPr>
            <a:endParaRPr lang="en-US" dirty="0"/>
          </a:p>
          <a:p>
            <a:pPr marL="0" indent="0">
              <a:buNone/>
            </a:pPr>
            <a:r>
              <a:rPr lang="en-US" dirty="0"/>
              <a:t>HIGHEST: Greece</a:t>
            </a:r>
          </a:p>
          <a:p>
            <a:pPr marL="0" indent="0">
              <a:buNone/>
            </a:pPr>
            <a:r>
              <a:rPr lang="en-US" dirty="0"/>
              <a:t>LOWEST: Hungary</a:t>
            </a:r>
          </a:p>
          <a:p>
            <a:pPr marL="0" indent="0">
              <a:buNone/>
            </a:pPr>
            <a:r>
              <a:rPr lang="en-US" dirty="0"/>
              <a:t>SAME: Slovakia, Lithuania</a:t>
            </a:r>
            <a:endParaRPr lang="en-GB" dirty="0"/>
          </a:p>
        </p:txBody>
      </p:sp>
      <p:sp>
        <p:nvSpPr>
          <p:cNvPr id="5" name="Rectangle 1">
            <a:extLst>
              <a:ext uri="{FF2B5EF4-FFF2-40B4-BE49-F238E27FC236}">
                <a16:creationId xmlns:a16="http://schemas.microsoft.com/office/drawing/2014/main" id="{B06F074E-6D4D-410D-B57D-F8ED2F397B62}"/>
              </a:ext>
            </a:extLst>
          </p:cNvPr>
          <p:cNvSpPr>
            <a:spLocks noChangeArrowheads="1"/>
          </p:cNvSpPr>
          <p:nvPr/>
        </p:nvSpPr>
        <p:spPr bwMode="auto">
          <a:xfrm>
            <a:off x="-208595" y="2319252"/>
            <a:ext cx="1240059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555555"/>
                </a:solidFill>
                <a:effectLst/>
                <a:latin typeface="Open Sans"/>
              </a:rPr>
              <a:t>Write at least 150 words.</a:t>
            </a:r>
            <a:endParaRPr kumimoji="0" lang="en-US" altLang="en-US" sz="11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a:ln>
                  <a:noFill/>
                </a:ln>
                <a:solidFill>
                  <a:srgbClr val="555555"/>
                </a:solidFill>
                <a:effectLst/>
                <a:latin typeface="Open Sans"/>
              </a:rPr>
              <a:t>   </a:t>
            </a:r>
            <a:endParaRPr kumimoji="0" lang="en-US" altLang="en-US" sz="23700" b="0" i="0" u="none" strike="noStrike" cap="none" normalizeH="0" baseline="0">
              <a:ln>
                <a:noFill/>
              </a:ln>
              <a:solidFill>
                <a:srgbClr val="555555"/>
              </a:solidFill>
              <a:effectLst/>
              <a:latin typeface="Open Sans"/>
            </a:endParaRPr>
          </a:p>
        </p:txBody>
      </p:sp>
      <p:pic>
        <p:nvPicPr>
          <p:cNvPr id="8194" name="Picture 2" descr="http://all4ielts.com/assets/img/Unemployment%20rates%20static%20bar%20chart.png">
            <a:extLst>
              <a:ext uri="{FF2B5EF4-FFF2-40B4-BE49-F238E27FC236}">
                <a16:creationId xmlns:a16="http://schemas.microsoft.com/office/drawing/2014/main" id="{2D4D16E0-2A6C-4E0E-8FD4-40D958F8E8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59428"/>
            <a:ext cx="7196678" cy="4898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3710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55569-E68E-4BB7-BDD9-3A0938C868B1}"/>
              </a:ext>
            </a:extLst>
          </p:cNvPr>
          <p:cNvSpPr>
            <a:spLocks noGrp="1"/>
          </p:cNvSpPr>
          <p:nvPr>
            <p:ph type="title"/>
          </p:nvPr>
        </p:nvSpPr>
        <p:spPr/>
        <p:txBody>
          <a:bodyPr/>
          <a:lstStyle/>
          <a:p>
            <a:r>
              <a:rPr lang="en-US" dirty="0"/>
              <a:t>Clear Overview - 3</a:t>
            </a:r>
            <a:endParaRPr lang="en-GB" dirty="0"/>
          </a:p>
        </p:txBody>
      </p:sp>
      <p:sp>
        <p:nvSpPr>
          <p:cNvPr id="3" name="Content Placeholder 2">
            <a:extLst>
              <a:ext uri="{FF2B5EF4-FFF2-40B4-BE49-F238E27FC236}">
                <a16:creationId xmlns:a16="http://schemas.microsoft.com/office/drawing/2014/main" id="{BEE535BD-56A7-4B84-8CD7-73651CC79E4C}"/>
              </a:ext>
            </a:extLst>
          </p:cNvPr>
          <p:cNvSpPr>
            <a:spLocks noGrp="1"/>
          </p:cNvSpPr>
          <p:nvPr>
            <p:ph idx="1"/>
          </p:nvPr>
        </p:nvSpPr>
        <p:spPr/>
        <p:txBody>
          <a:bodyPr/>
          <a:lstStyle/>
          <a:p>
            <a:pPr marL="0" indent="0">
              <a:buNone/>
            </a:pPr>
            <a:r>
              <a:rPr lang="en-US" dirty="0"/>
              <a:t>(The graph indicates that there are </a:t>
            </a:r>
            <a:r>
              <a:rPr lang="en-US" u="sng" dirty="0"/>
              <a:t>more</a:t>
            </a:r>
            <a:r>
              <a:rPr lang="en-US" dirty="0"/>
              <a:t> unemployed people in </a:t>
            </a:r>
            <a:r>
              <a:rPr lang="en-US" u="sng" dirty="0"/>
              <a:t>Greece</a:t>
            </a:r>
            <a:r>
              <a:rPr lang="en-US" dirty="0"/>
              <a:t> than in other countries, the </a:t>
            </a:r>
            <a:r>
              <a:rPr lang="en-US" u="sng" dirty="0"/>
              <a:t>least</a:t>
            </a:r>
            <a:r>
              <a:rPr lang="en-US" dirty="0"/>
              <a:t> being in </a:t>
            </a:r>
            <a:r>
              <a:rPr lang="en-US" u="sng" dirty="0"/>
              <a:t>Hungary</a:t>
            </a:r>
            <a:r>
              <a:rPr lang="en-US" dirty="0"/>
              <a:t>)</a:t>
            </a:r>
          </a:p>
          <a:p>
            <a:pPr marL="0" indent="0">
              <a:buNone/>
            </a:pPr>
            <a:endParaRPr lang="en-US" dirty="0"/>
          </a:p>
          <a:p>
            <a:pPr marL="0" indent="0" algn="just">
              <a:buNone/>
            </a:pPr>
            <a:r>
              <a:rPr lang="en-US" u="sng" dirty="0"/>
              <a:t>Overall</a:t>
            </a:r>
            <a:r>
              <a:rPr lang="en-US" dirty="0"/>
              <a:t>, </a:t>
            </a:r>
            <a:r>
              <a:rPr lang="en-US" u="sng" dirty="0"/>
              <a:t>it is evident that</a:t>
            </a:r>
            <a:r>
              <a:rPr lang="en-US" dirty="0"/>
              <a:t> </a:t>
            </a:r>
            <a:r>
              <a:rPr lang="en-US" dirty="0">
                <a:solidFill>
                  <a:schemeClr val="accent4">
                    <a:lumMod val="60000"/>
                    <a:lumOff val="40000"/>
                  </a:schemeClr>
                </a:solidFill>
              </a:rPr>
              <a:t>Greece</a:t>
            </a:r>
            <a:r>
              <a:rPr lang="en-US" dirty="0"/>
              <a:t> has the </a:t>
            </a:r>
            <a:r>
              <a:rPr lang="en-US" dirty="0">
                <a:solidFill>
                  <a:schemeClr val="accent4">
                    <a:lumMod val="60000"/>
                    <a:lumOff val="40000"/>
                  </a:schemeClr>
                </a:solidFill>
              </a:rPr>
              <a:t>highest rate</a:t>
            </a:r>
            <a:r>
              <a:rPr lang="en-US" dirty="0"/>
              <a:t> of unemployment of the six countries, while </a:t>
            </a:r>
            <a:r>
              <a:rPr lang="en-US" dirty="0">
                <a:solidFill>
                  <a:schemeClr val="accent4">
                    <a:lumMod val="60000"/>
                    <a:lumOff val="40000"/>
                  </a:schemeClr>
                </a:solidFill>
              </a:rPr>
              <a:t>Hungary has the lowest </a:t>
            </a:r>
            <a:r>
              <a:rPr lang="en-US" dirty="0"/>
              <a:t>rate. </a:t>
            </a:r>
            <a:r>
              <a:rPr lang="en-US" dirty="0">
                <a:solidFill>
                  <a:schemeClr val="accent4">
                    <a:lumMod val="60000"/>
                    <a:lumOff val="40000"/>
                  </a:schemeClr>
                </a:solidFill>
              </a:rPr>
              <a:t>Lithuania and Slovakia have the same rate </a:t>
            </a:r>
            <a:r>
              <a:rPr lang="en-US" dirty="0"/>
              <a:t>of jobless citizens. </a:t>
            </a:r>
            <a:endParaRPr lang="en-GB" dirty="0"/>
          </a:p>
        </p:txBody>
      </p:sp>
    </p:spTree>
    <p:extLst>
      <p:ext uri="{BB962C8B-B14F-4D97-AF65-F5344CB8AC3E}">
        <p14:creationId xmlns:p14="http://schemas.microsoft.com/office/powerpoint/2010/main" val="2799911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AEE94-4755-4C99-83AF-1ECF528612FB}"/>
              </a:ext>
            </a:extLst>
          </p:cNvPr>
          <p:cNvSpPr>
            <a:spLocks noGrp="1"/>
          </p:cNvSpPr>
          <p:nvPr>
            <p:ph type="title"/>
          </p:nvPr>
        </p:nvSpPr>
        <p:spPr/>
        <p:txBody>
          <a:bodyPr/>
          <a:lstStyle/>
          <a:p>
            <a:r>
              <a:rPr lang="en-US" dirty="0"/>
              <a:t>FURTHER PRACTICE</a:t>
            </a:r>
            <a:endParaRPr lang="en-GB" dirty="0"/>
          </a:p>
        </p:txBody>
      </p:sp>
      <p:sp>
        <p:nvSpPr>
          <p:cNvPr id="3" name="Text Placeholder 2">
            <a:extLst>
              <a:ext uri="{FF2B5EF4-FFF2-40B4-BE49-F238E27FC236}">
                <a16:creationId xmlns:a16="http://schemas.microsoft.com/office/drawing/2014/main" id="{3A8043ED-9743-487B-8981-21D1909853DA}"/>
              </a:ext>
            </a:extLst>
          </p:cNvPr>
          <p:cNvSpPr>
            <a:spLocks noGrp="1"/>
          </p:cNvSpPr>
          <p:nvPr>
            <p:ph type="body" idx="1"/>
          </p:nvPr>
        </p:nvSpPr>
        <p:spPr/>
        <p:txBody>
          <a:bodyPr>
            <a:normAutofit/>
          </a:bodyPr>
          <a:lstStyle/>
          <a:p>
            <a:pPr algn="l"/>
            <a:r>
              <a:rPr lang="en-US" sz="3200" dirty="0"/>
              <a:t>               </a:t>
            </a:r>
            <a:r>
              <a:rPr lang="en-US" sz="3200" dirty="0">
                <a:solidFill>
                  <a:srgbClr val="FFFF00"/>
                </a:solidFill>
              </a:rPr>
              <a:t>INTRODUCTION / OVERVIEW</a:t>
            </a:r>
            <a:endParaRPr lang="en-GB" sz="3200" dirty="0">
              <a:solidFill>
                <a:srgbClr val="FFFF00"/>
              </a:solidFill>
            </a:endParaRPr>
          </a:p>
        </p:txBody>
      </p:sp>
    </p:spTree>
    <p:extLst>
      <p:ext uri="{BB962C8B-B14F-4D97-AF65-F5344CB8AC3E}">
        <p14:creationId xmlns:p14="http://schemas.microsoft.com/office/powerpoint/2010/main" val="1742489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14CE8021-4E74-4794-A0E4-ECC2D2D40B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3" name="Picture 72">
            <a:extLst>
              <a:ext uri="{FF2B5EF4-FFF2-40B4-BE49-F238E27FC236}">
                <a16:creationId xmlns:a16="http://schemas.microsoft.com/office/drawing/2014/main" id="{0B1B493A-0A00-4A78-9179-A51DFD2288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5" name="Picture 74">
            <a:extLst>
              <a:ext uri="{FF2B5EF4-FFF2-40B4-BE49-F238E27FC236}">
                <a16:creationId xmlns:a16="http://schemas.microsoft.com/office/drawing/2014/main" id="{05B327D4-1ABB-44EB-8BA9-1C136B1535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77" name="Rectangle 76">
            <a:extLst>
              <a:ext uri="{FF2B5EF4-FFF2-40B4-BE49-F238E27FC236}">
                <a16:creationId xmlns:a16="http://schemas.microsoft.com/office/drawing/2014/main" id="{68565C26-F31A-42A4-859E-1F38C81D19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a:extLst>
              <a:ext uri="{FF2B5EF4-FFF2-40B4-BE49-F238E27FC236}">
                <a16:creationId xmlns:a16="http://schemas.microsoft.com/office/drawing/2014/main" id="{81A3EC2D-CF74-44DB-A8BD-A1698850D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81" name="Rectangle 80">
            <a:extLst>
              <a:ext uri="{FF2B5EF4-FFF2-40B4-BE49-F238E27FC236}">
                <a16:creationId xmlns:a16="http://schemas.microsoft.com/office/drawing/2014/main" id="{7539E3D4-6962-40AB-8B73-E9DD5692F0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a:extLst>
              <a:ext uri="{FF2B5EF4-FFF2-40B4-BE49-F238E27FC236}">
                <a16:creationId xmlns:a16="http://schemas.microsoft.com/office/drawing/2014/main" id="{9490E84B-32AB-4B93-B2A7-C660A2894F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sp>
        <p:nvSpPr>
          <p:cNvPr id="85" name="Rectangle 84">
            <a:extLst>
              <a:ext uri="{FF2B5EF4-FFF2-40B4-BE49-F238E27FC236}">
                <a16:creationId xmlns:a16="http://schemas.microsoft.com/office/drawing/2014/main" id="{AE7C53B3-E639-4BE7-9C53-AAF6DF686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2CD7F1D5-2F5D-4F06-91C2-5616C9AD5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4959094"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19FC5D3-D4A9-4A51-B6FF-19D81F6A99F0}"/>
              </a:ext>
            </a:extLst>
          </p:cNvPr>
          <p:cNvSpPr>
            <a:spLocks noGrp="1"/>
          </p:cNvSpPr>
          <p:nvPr>
            <p:ph type="title"/>
          </p:nvPr>
        </p:nvSpPr>
        <p:spPr>
          <a:xfrm>
            <a:off x="1" y="753228"/>
            <a:ext cx="4816444" cy="1080938"/>
          </a:xfrm>
        </p:spPr>
        <p:txBody>
          <a:bodyPr vert="horz" lIns="91440" tIns="45720" rIns="91440" bIns="45720" rtlCol="0" anchor="ctr">
            <a:normAutofit/>
          </a:bodyPr>
          <a:lstStyle/>
          <a:p>
            <a:r>
              <a:rPr lang="en-US" sz="2000" dirty="0"/>
              <a:t>Summarize the information by selecting and reporting the main features and make comparisons where relevant</a:t>
            </a:r>
            <a:r>
              <a:rPr lang="en-US" sz="2400" b="1" dirty="0"/>
              <a:t>.</a:t>
            </a:r>
            <a:endParaRPr lang="en-US" sz="2400" dirty="0"/>
          </a:p>
        </p:txBody>
      </p:sp>
      <p:pic>
        <p:nvPicPr>
          <p:cNvPr id="89" name="Picture 88">
            <a:extLst>
              <a:ext uri="{FF2B5EF4-FFF2-40B4-BE49-F238E27FC236}">
                <a16:creationId xmlns:a16="http://schemas.microsoft.com/office/drawing/2014/main" id="{CA0F9C00-759D-439B-962A-EA32D60766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sp>
        <p:nvSpPr>
          <p:cNvPr id="3" name="Content Placeholder 2">
            <a:extLst>
              <a:ext uri="{FF2B5EF4-FFF2-40B4-BE49-F238E27FC236}">
                <a16:creationId xmlns:a16="http://schemas.microsoft.com/office/drawing/2014/main" id="{E992B6FE-B9DE-424F-9C07-64AEC7DA39B5}"/>
              </a:ext>
            </a:extLst>
          </p:cNvPr>
          <p:cNvSpPr>
            <a:spLocks noGrp="1"/>
          </p:cNvSpPr>
          <p:nvPr>
            <p:ph sz="half" idx="1"/>
          </p:nvPr>
        </p:nvSpPr>
        <p:spPr>
          <a:xfrm>
            <a:off x="0" y="2336873"/>
            <a:ext cx="4487593" cy="3599316"/>
          </a:xfrm>
        </p:spPr>
        <p:txBody>
          <a:bodyPr vert="horz" lIns="91440" tIns="45720" rIns="91440" bIns="45720" rtlCol="0">
            <a:normAutofit lnSpcReduction="10000"/>
          </a:bodyPr>
          <a:lstStyle/>
          <a:p>
            <a:pPr marL="0" indent="0">
              <a:buNone/>
            </a:pPr>
            <a:r>
              <a:rPr lang="en-US" sz="2600" dirty="0">
                <a:solidFill>
                  <a:schemeClr val="bg1"/>
                </a:solidFill>
              </a:rPr>
              <a:t>The pie chart shows the </a:t>
            </a:r>
            <a:r>
              <a:rPr lang="en-US" sz="2600" u="sng" dirty="0">
                <a:solidFill>
                  <a:schemeClr val="bg1"/>
                </a:solidFill>
              </a:rPr>
              <a:t>amount of money </a:t>
            </a:r>
            <a:r>
              <a:rPr lang="en-US" sz="2600" dirty="0">
                <a:solidFill>
                  <a:schemeClr val="bg1"/>
                </a:solidFill>
              </a:rPr>
              <a:t>that a children's charity located in the USA </a:t>
            </a:r>
            <a:r>
              <a:rPr lang="en-US" sz="2600" u="sng" dirty="0">
                <a:solidFill>
                  <a:schemeClr val="bg1"/>
                </a:solidFill>
              </a:rPr>
              <a:t>spent</a:t>
            </a:r>
            <a:r>
              <a:rPr lang="en-US" sz="2600" dirty="0">
                <a:solidFill>
                  <a:schemeClr val="bg1"/>
                </a:solidFill>
              </a:rPr>
              <a:t> and </a:t>
            </a:r>
            <a:r>
              <a:rPr lang="en-US" sz="2600" u="sng" dirty="0">
                <a:solidFill>
                  <a:schemeClr val="bg1"/>
                </a:solidFill>
              </a:rPr>
              <a:t>received</a:t>
            </a:r>
            <a:r>
              <a:rPr lang="en-US" sz="2600" dirty="0">
                <a:solidFill>
                  <a:schemeClr val="bg1"/>
                </a:solidFill>
              </a:rPr>
              <a:t> in one year, 2016. (150 </a:t>
            </a:r>
            <a:r>
              <a:rPr lang="en-US" sz="2600" dirty="0" err="1">
                <a:solidFill>
                  <a:schemeClr val="bg1"/>
                </a:solidFill>
              </a:rPr>
              <a:t>wds</a:t>
            </a:r>
            <a:r>
              <a:rPr lang="en-US" sz="2600" dirty="0">
                <a:solidFill>
                  <a:schemeClr val="bg1"/>
                </a:solidFill>
              </a:rPr>
              <a:t>)</a:t>
            </a:r>
          </a:p>
          <a:p>
            <a:pPr marL="0" indent="0">
              <a:buNone/>
            </a:pPr>
            <a:endParaRPr lang="en-US" sz="2400" dirty="0"/>
          </a:p>
          <a:p>
            <a:pPr marL="0" indent="0">
              <a:buNone/>
            </a:pPr>
            <a:endParaRPr lang="en-US" sz="2400" dirty="0"/>
          </a:p>
          <a:p>
            <a:pPr marL="0" indent="0">
              <a:buNone/>
            </a:pPr>
            <a:r>
              <a:rPr lang="en-GB" sz="1500" dirty="0">
                <a:hlinkClick r:id="rId5"/>
              </a:rPr>
              <a:t>https://www.ieltsbuddy.com/line-graph-examples.html</a:t>
            </a:r>
            <a:endParaRPr lang="en-US" sz="1500" dirty="0"/>
          </a:p>
          <a:p>
            <a:pPr marL="0" indent="0">
              <a:buNone/>
            </a:pPr>
            <a:br>
              <a:rPr lang="en-US" sz="1400" dirty="0"/>
            </a:br>
            <a:endParaRPr lang="en-US" sz="1400" dirty="0"/>
          </a:p>
          <a:p>
            <a:pPr marL="0" indent="0">
              <a:buNone/>
            </a:pPr>
            <a:endParaRPr lang="en-US" sz="1400" dirty="0"/>
          </a:p>
        </p:txBody>
      </p:sp>
      <p:pic>
        <p:nvPicPr>
          <p:cNvPr id="9218" name="Picture 2" descr="https://www.ieltsbuddy.com/images/xielts-task-1-pie-chart.jpg.pagespeed.ic.u4IABEq63h.jpg">
            <a:extLst>
              <a:ext uri="{FF2B5EF4-FFF2-40B4-BE49-F238E27FC236}">
                <a16:creationId xmlns:a16="http://schemas.microsoft.com/office/drawing/2014/main" id="{EA41FC12-CA32-483F-A272-29470925B85D}"/>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4635880" y="0"/>
            <a:ext cx="7552943" cy="6858000"/>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045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3B9F7-7E56-4EC0-B74B-BD465ACC34BF}"/>
              </a:ext>
            </a:extLst>
          </p:cNvPr>
          <p:cNvSpPr>
            <a:spLocks noGrp="1"/>
          </p:cNvSpPr>
          <p:nvPr>
            <p:ph type="title"/>
          </p:nvPr>
        </p:nvSpPr>
        <p:spPr/>
        <p:txBody>
          <a:bodyPr/>
          <a:lstStyle/>
          <a:p>
            <a:r>
              <a:rPr lang="en-US" sz="2000" dirty="0"/>
              <a:t>Summarize the information</a:t>
            </a:r>
            <a:endParaRPr lang="en-GB" sz="2000" dirty="0"/>
          </a:p>
        </p:txBody>
      </p:sp>
      <p:sp>
        <p:nvSpPr>
          <p:cNvPr id="3" name="Content Placeholder 2">
            <a:extLst>
              <a:ext uri="{FF2B5EF4-FFF2-40B4-BE49-F238E27FC236}">
                <a16:creationId xmlns:a16="http://schemas.microsoft.com/office/drawing/2014/main" id="{059797DF-A188-4273-8624-40D3B3550F5C}"/>
              </a:ext>
            </a:extLst>
          </p:cNvPr>
          <p:cNvSpPr>
            <a:spLocks noGrp="1"/>
          </p:cNvSpPr>
          <p:nvPr>
            <p:ph sz="half" idx="1"/>
          </p:nvPr>
        </p:nvSpPr>
        <p:spPr/>
        <p:txBody>
          <a:bodyPr>
            <a:normAutofit fontScale="92500" lnSpcReduction="20000"/>
          </a:bodyPr>
          <a:lstStyle/>
          <a:p>
            <a:pPr marL="0" indent="0">
              <a:buNone/>
            </a:pPr>
            <a:r>
              <a:rPr lang="en-US" sz="2400" dirty="0">
                <a:effectLst/>
              </a:rPr>
              <a:t>The line graph shows thefts </a:t>
            </a:r>
          </a:p>
          <a:p>
            <a:pPr marL="0" indent="0">
              <a:buNone/>
            </a:pPr>
            <a:r>
              <a:rPr lang="en-US" sz="2400" dirty="0">
                <a:effectLst/>
              </a:rPr>
              <a:t>per thousand vehicles in four </a:t>
            </a:r>
          </a:p>
          <a:p>
            <a:pPr marL="0" indent="0">
              <a:buNone/>
            </a:pPr>
            <a:r>
              <a:rPr lang="en-US" sz="2400" dirty="0">
                <a:effectLst/>
              </a:rPr>
              <a:t>countries between 1990 and </a:t>
            </a:r>
          </a:p>
          <a:p>
            <a:pPr marL="0" indent="0">
              <a:buNone/>
            </a:pPr>
            <a:r>
              <a:rPr lang="en-US" sz="2400" dirty="0">
                <a:effectLst/>
              </a:rPr>
              <a:t>1999. (150 </a:t>
            </a:r>
            <a:r>
              <a:rPr lang="en-US" sz="2400" dirty="0" err="1">
                <a:effectLst/>
              </a:rPr>
              <a:t>wds</a:t>
            </a:r>
            <a:r>
              <a:rPr lang="en-US" sz="2400" dirty="0">
                <a:effectLst/>
              </a:rPr>
              <a:t>)</a:t>
            </a:r>
          </a:p>
          <a:p>
            <a:pPr marL="0" indent="0">
              <a:buNone/>
            </a:pPr>
            <a:endParaRPr lang="en-US" sz="2400" dirty="0">
              <a:effectLst/>
            </a:endParaRPr>
          </a:p>
          <a:p>
            <a:pPr marL="0" indent="0">
              <a:buNone/>
            </a:pPr>
            <a:endParaRPr lang="en-US" sz="2400" dirty="0">
              <a:effectLst/>
            </a:endParaRPr>
          </a:p>
          <a:p>
            <a:pPr marL="0" indent="0">
              <a:buNone/>
            </a:pPr>
            <a:endParaRPr lang="en-US" sz="2400" dirty="0">
              <a:effectLst/>
            </a:endParaRPr>
          </a:p>
          <a:p>
            <a:pPr marL="0" indent="0">
              <a:buNone/>
            </a:pPr>
            <a:r>
              <a:rPr lang="en-GB" sz="1300" dirty="0">
                <a:hlinkClick r:id="rId2"/>
              </a:rPr>
              <a:t>https://www.ieltsbuddy.com/line-graph-examples.html</a:t>
            </a:r>
            <a:br>
              <a:rPr lang="en-US" dirty="0">
                <a:effectLst/>
              </a:rPr>
            </a:br>
            <a:endParaRPr lang="en-US" dirty="0">
              <a:effectLst/>
            </a:endParaRPr>
          </a:p>
          <a:p>
            <a:pPr marL="0" indent="0">
              <a:buNone/>
            </a:pPr>
            <a:br>
              <a:rPr lang="en-US" dirty="0">
                <a:effectLst/>
              </a:rPr>
            </a:br>
            <a:endParaRPr lang="en-US" dirty="0">
              <a:effectLst/>
            </a:endParaRPr>
          </a:p>
          <a:p>
            <a:pPr marL="0" indent="0">
              <a:buNone/>
            </a:pPr>
            <a:endParaRPr lang="en-GB" dirty="0"/>
          </a:p>
        </p:txBody>
      </p:sp>
      <p:pic>
        <p:nvPicPr>
          <p:cNvPr id="10271" name="Picture 31" descr="https://www.ieltsbuddy.com/images/xielts-line-graph-cars.jpg.pagespeed.ic.jDxptcUZhh.jpg">
            <a:extLst>
              <a:ext uri="{FF2B5EF4-FFF2-40B4-BE49-F238E27FC236}">
                <a16:creationId xmlns:a16="http://schemas.microsoft.com/office/drawing/2014/main" id="{936BDB03-A978-4218-B5D3-177D334F366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72446" y="640080"/>
            <a:ext cx="7184571" cy="6217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057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FDF62-8B29-4572-8A27-813BAF211496}"/>
              </a:ext>
            </a:extLst>
          </p:cNvPr>
          <p:cNvSpPr>
            <a:spLocks noGrp="1"/>
          </p:cNvSpPr>
          <p:nvPr>
            <p:ph type="title"/>
          </p:nvPr>
        </p:nvSpPr>
        <p:spPr/>
        <p:txBody>
          <a:bodyPr/>
          <a:lstStyle/>
          <a:p>
            <a:r>
              <a:rPr lang="en-US" dirty="0"/>
              <a:t>MAIN DETAILS</a:t>
            </a:r>
            <a:endParaRPr lang="en-GB" dirty="0"/>
          </a:p>
        </p:txBody>
      </p:sp>
      <p:sp>
        <p:nvSpPr>
          <p:cNvPr id="3" name="Text Placeholder 2">
            <a:extLst>
              <a:ext uri="{FF2B5EF4-FFF2-40B4-BE49-F238E27FC236}">
                <a16:creationId xmlns:a16="http://schemas.microsoft.com/office/drawing/2014/main" id="{3AD39B61-33E6-4095-9340-4259BE6068C7}"/>
              </a:ext>
            </a:extLst>
          </p:cNvPr>
          <p:cNvSpPr>
            <a:spLocks noGrp="1"/>
          </p:cNvSpPr>
          <p:nvPr>
            <p:ph type="body" idx="1"/>
          </p:nvPr>
        </p:nvSpPr>
        <p:spPr/>
        <p:txBody>
          <a:bodyPr/>
          <a:lstStyle/>
          <a:p>
            <a:pPr algn="l"/>
            <a:r>
              <a:rPr lang="en-US" dirty="0"/>
              <a:t>                                                       </a:t>
            </a:r>
            <a:r>
              <a:rPr lang="en-US" sz="2400" dirty="0"/>
              <a:t>Paragraphs 3 - 4</a:t>
            </a:r>
            <a:endParaRPr lang="en-GB" sz="2400" dirty="0"/>
          </a:p>
        </p:txBody>
      </p:sp>
    </p:spTree>
    <p:extLst>
      <p:ext uri="{BB962C8B-B14F-4D97-AF65-F5344CB8AC3E}">
        <p14:creationId xmlns:p14="http://schemas.microsoft.com/office/powerpoint/2010/main" val="3357785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4B369-3DC8-4FE7-A41D-F7F8FC779FDA}"/>
              </a:ext>
            </a:extLst>
          </p:cNvPr>
          <p:cNvSpPr>
            <a:spLocks noGrp="1"/>
          </p:cNvSpPr>
          <p:nvPr>
            <p:ph type="title"/>
          </p:nvPr>
        </p:nvSpPr>
        <p:spPr/>
        <p:txBody>
          <a:bodyPr/>
          <a:lstStyle/>
          <a:p>
            <a:r>
              <a:rPr lang="en-US" dirty="0"/>
              <a:t>How to start the ‘Main Details’ / </a:t>
            </a:r>
            <a:br>
              <a:rPr lang="en-US" dirty="0"/>
            </a:br>
            <a:r>
              <a:rPr lang="en-US" dirty="0"/>
              <a:t>                                          Linking words</a:t>
            </a:r>
            <a:endParaRPr lang="en-GB" dirty="0"/>
          </a:p>
        </p:txBody>
      </p:sp>
      <p:sp>
        <p:nvSpPr>
          <p:cNvPr id="3" name="Content Placeholder 2">
            <a:extLst>
              <a:ext uri="{FF2B5EF4-FFF2-40B4-BE49-F238E27FC236}">
                <a16:creationId xmlns:a16="http://schemas.microsoft.com/office/drawing/2014/main" id="{27118CAA-CE36-428F-A8F1-E8AE33139D8F}"/>
              </a:ext>
            </a:extLst>
          </p:cNvPr>
          <p:cNvSpPr>
            <a:spLocks noGrp="1"/>
          </p:cNvSpPr>
          <p:nvPr>
            <p:ph idx="1"/>
          </p:nvPr>
        </p:nvSpPr>
        <p:spPr>
          <a:xfrm>
            <a:off x="485095" y="2219234"/>
            <a:ext cx="11271476" cy="4116251"/>
          </a:xfrm>
        </p:spPr>
        <p:txBody>
          <a:bodyPr>
            <a:normAutofit/>
          </a:bodyPr>
          <a:lstStyle/>
          <a:p>
            <a:pPr fontAlgn="auto">
              <a:spcAft>
                <a:spcPts val="0"/>
              </a:spcAft>
              <a:buFont typeface="Arial" panose="020B0604020202020204" pitchFamily="34" charset="0"/>
              <a:buChar char="•"/>
              <a:defRPr/>
            </a:pPr>
            <a:r>
              <a:rPr lang="en-US" dirty="0">
                <a:solidFill>
                  <a:srgbClr val="002060"/>
                </a:solidFill>
              </a:rPr>
              <a:t>More specifically, it is crystal clear that …</a:t>
            </a:r>
          </a:p>
          <a:p>
            <a:pPr fontAlgn="auto">
              <a:spcAft>
                <a:spcPts val="0"/>
              </a:spcAft>
              <a:buFont typeface="Arial" panose="020B0604020202020204" pitchFamily="34" charset="0"/>
              <a:buChar char="•"/>
              <a:defRPr/>
            </a:pPr>
            <a:r>
              <a:rPr lang="en-US" dirty="0">
                <a:solidFill>
                  <a:srgbClr val="002060"/>
                </a:solidFill>
              </a:rPr>
              <a:t>                           it is worth noticing that…</a:t>
            </a:r>
          </a:p>
          <a:p>
            <a:pPr fontAlgn="auto">
              <a:spcAft>
                <a:spcPts val="0"/>
              </a:spcAft>
              <a:buFont typeface="Arial" panose="020B0604020202020204" pitchFamily="34" charset="0"/>
              <a:buChar char="•"/>
              <a:defRPr/>
            </a:pPr>
            <a:r>
              <a:rPr lang="en-US" dirty="0">
                <a:solidFill>
                  <a:srgbClr val="002060"/>
                </a:solidFill>
              </a:rPr>
              <a:t>                           the data suggest that….</a:t>
            </a:r>
          </a:p>
          <a:p>
            <a:pPr fontAlgn="auto">
              <a:spcAft>
                <a:spcPts val="0"/>
              </a:spcAft>
              <a:buFont typeface="Arial" panose="020B0604020202020204" pitchFamily="34" charset="0"/>
              <a:buChar char="•"/>
              <a:defRPr/>
            </a:pPr>
            <a:r>
              <a:rPr lang="en-US" dirty="0">
                <a:solidFill>
                  <a:srgbClr val="002060"/>
                </a:solidFill>
              </a:rPr>
              <a:t>                           it can be clearly observed that …</a:t>
            </a:r>
          </a:p>
          <a:p>
            <a:pPr fontAlgn="auto">
              <a:spcAft>
                <a:spcPts val="0"/>
              </a:spcAft>
              <a:buFont typeface="Arial" panose="020B0604020202020204" pitchFamily="34" charset="0"/>
              <a:buChar char="•"/>
              <a:defRPr/>
            </a:pPr>
            <a:r>
              <a:rPr lang="en-US" dirty="0">
                <a:solidFill>
                  <a:srgbClr val="002060"/>
                </a:solidFill>
              </a:rPr>
              <a:t>                           the chart/graph indicates / shows / illustrates / represents</a:t>
            </a:r>
          </a:p>
          <a:p>
            <a:pPr fontAlgn="auto">
              <a:spcAft>
                <a:spcPts val="0"/>
              </a:spcAft>
              <a:buFont typeface="Arial" panose="020B0604020202020204" pitchFamily="34" charset="0"/>
              <a:buChar char="•"/>
              <a:defRPr/>
            </a:pPr>
            <a:r>
              <a:rPr lang="en-US" dirty="0">
                <a:solidFill>
                  <a:schemeClr val="accent3">
                    <a:lumMod val="60000"/>
                    <a:lumOff val="40000"/>
                  </a:schemeClr>
                </a:solidFill>
              </a:rPr>
              <a:t>As is shown by the graph / chart, ….</a:t>
            </a:r>
          </a:p>
          <a:p>
            <a:pPr fontAlgn="auto">
              <a:spcAft>
                <a:spcPts val="0"/>
              </a:spcAft>
              <a:buFont typeface="Arial" panose="020B0604020202020204" pitchFamily="34" charset="0"/>
              <a:buChar char="•"/>
              <a:defRPr/>
            </a:pPr>
            <a:r>
              <a:rPr lang="en-US" dirty="0">
                <a:solidFill>
                  <a:schemeClr val="accent3">
                    <a:lumMod val="60000"/>
                    <a:lumOff val="40000"/>
                  </a:schemeClr>
                </a:solidFill>
              </a:rPr>
              <a:t>As can be seen from the graph / chart, …</a:t>
            </a:r>
          </a:p>
          <a:p>
            <a:pPr fontAlgn="auto">
              <a:spcAft>
                <a:spcPts val="0"/>
              </a:spcAft>
              <a:buFont typeface="Arial" panose="020B0604020202020204" pitchFamily="34" charset="0"/>
              <a:buChar char="•"/>
              <a:defRPr/>
            </a:pPr>
            <a:r>
              <a:rPr lang="en-US" dirty="0">
                <a:solidFill>
                  <a:schemeClr val="accent3">
                    <a:lumMod val="60000"/>
                    <a:lumOff val="40000"/>
                  </a:schemeClr>
                </a:solidFill>
              </a:rPr>
              <a:t>It is clear from the graph / chart that …</a:t>
            </a:r>
          </a:p>
          <a:p>
            <a:pPr marL="0" indent="0" fontAlgn="auto">
              <a:spcAft>
                <a:spcPts val="0"/>
              </a:spcAft>
              <a:buNone/>
              <a:defRPr/>
            </a:pPr>
            <a:r>
              <a:rPr lang="en-US" dirty="0">
                <a:solidFill>
                  <a:srgbClr val="FFFF00"/>
                </a:solidFill>
              </a:rPr>
              <a:t>  </a:t>
            </a:r>
            <a:endParaRPr lang="en-GB" dirty="0"/>
          </a:p>
        </p:txBody>
      </p:sp>
    </p:spTree>
    <p:extLst>
      <p:ext uri="{BB962C8B-B14F-4D97-AF65-F5344CB8AC3E}">
        <p14:creationId xmlns:p14="http://schemas.microsoft.com/office/powerpoint/2010/main" val="924473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18F94-0509-4080-822E-1F4B97EDFE52}"/>
              </a:ext>
            </a:extLst>
          </p:cNvPr>
          <p:cNvSpPr>
            <a:spLocks noGrp="1"/>
          </p:cNvSpPr>
          <p:nvPr>
            <p:ph type="title"/>
          </p:nvPr>
        </p:nvSpPr>
        <p:spPr/>
        <p:txBody>
          <a:bodyPr/>
          <a:lstStyle/>
          <a:p>
            <a:r>
              <a:rPr lang="en-US"/>
              <a:t>Linking words for the ‘Main Details’</a:t>
            </a:r>
            <a:endParaRPr lang="en-GB" dirty="0"/>
          </a:p>
        </p:txBody>
      </p:sp>
      <p:sp>
        <p:nvSpPr>
          <p:cNvPr id="3" name="Content Placeholder 2">
            <a:extLst>
              <a:ext uri="{FF2B5EF4-FFF2-40B4-BE49-F238E27FC236}">
                <a16:creationId xmlns:a16="http://schemas.microsoft.com/office/drawing/2014/main" id="{11352817-97DB-4FE8-B138-6B7CBC6F3552}"/>
              </a:ext>
            </a:extLst>
          </p:cNvPr>
          <p:cNvSpPr>
            <a:spLocks noGrp="1"/>
          </p:cNvSpPr>
          <p:nvPr>
            <p:ph idx="1"/>
          </p:nvPr>
        </p:nvSpPr>
        <p:spPr/>
        <p:txBody>
          <a:bodyPr/>
          <a:lstStyle/>
          <a:p>
            <a:r>
              <a:rPr lang="en-US"/>
              <a:t>while </a:t>
            </a:r>
          </a:p>
          <a:p>
            <a:r>
              <a:rPr lang="en-US"/>
              <a:t>whereas</a:t>
            </a:r>
          </a:p>
          <a:p>
            <a:r>
              <a:rPr lang="en-US"/>
              <a:t>in contrast, </a:t>
            </a:r>
          </a:p>
          <a:p>
            <a:r>
              <a:rPr lang="en-US"/>
              <a:t>however, </a:t>
            </a:r>
          </a:p>
          <a:p>
            <a:r>
              <a:rPr lang="en-US"/>
              <a:t>although</a:t>
            </a:r>
          </a:p>
          <a:p>
            <a:r>
              <a:rPr lang="en-US"/>
              <a:t>even though</a:t>
            </a:r>
          </a:p>
          <a:p>
            <a:endParaRPr lang="en-GB" dirty="0"/>
          </a:p>
        </p:txBody>
      </p:sp>
    </p:spTree>
    <p:extLst>
      <p:ext uri="{BB962C8B-B14F-4D97-AF65-F5344CB8AC3E}">
        <p14:creationId xmlns:p14="http://schemas.microsoft.com/office/powerpoint/2010/main" val="38058621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14CE8021-4E74-4794-A0E4-ECC2D2D40B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3" name="Picture 72">
            <a:extLst>
              <a:ext uri="{FF2B5EF4-FFF2-40B4-BE49-F238E27FC236}">
                <a16:creationId xmlns:a16="http://schemas.microsoft.com/office/drawing/2014/main" id="{0B1B493A-0A00-4A78-9179-A51DFD2288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5" name="Picture 74">
            <a:extLst>
              <a:ext uri="{FF2B5EF4-FFF2-40B4-BE49-F238E27FC236}">
                <a16:creationId xmlns:a16="http://schemas.microsoft.com/office/drawing/2014/main" id="{05B327D4-1ABB-44EB-8BA9-1C136B1535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77" name="Rectangle 76">
            <a:extLst>
              <a:ext uri="{FF2B5EF4-FFF2-40B4-BE49-F238E27FC236}">
                <a16:creationId xmlns:a16="http://schemas.microsoft.com/office/drawing/2014/main" id="{68565C26-F31A-42A4-859E-1F38C81D19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a:extLst>
              <a:ext uri="{FF2B5EF4-FFF2-40B4-BE49-F238E27FC236}">
                <a16:creationId xmlns:a16="http://schemas.microsoft.com/office/drawing/2014/main" id="{81A3EC2D-CF74-44DB-A8BD-A1698850D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81" name="Rectangle 80">
            <a:extLst>
              <a:ext uri="{FF2B5EF4-FFF2-40B4-BE49-F238E27FC236}">
                <a16:creationId xmlns:a16="http://schemas.microsoft.com/office/drawing/2014/main" id="{7539E3D4-6962-40AB-8B73-E9DD5692F0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a:extLst>
              <a:ext uri="{FF2B5EF4-FFF2-40B4-BE49-F238E27FC236}">
                <a16:creationId xmlns:a16="http://schemas.microsoft.com/office/drawing/2014/main" id="{9490E84B-32AB-4B93-B2A7-C660A2894F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sp>
        <p:nvSpPr>
          <p:cNvPr id="85" name="Rectangle 84">
            <a:extLst>
              <a:ext uri="{FF2B5EF4-FFF2-40B4-BE49-F238E27FC236}">
                <a16:creationId xmlns:a16="http://schemas.microsoft.com/office/drawing/2014/main" id="{AE7C53B3-E639-4BE7-9C53-AAF6DF686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2CD7F1D5-2F5D-4F06-91C2-5616C9AD5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4959094"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3F7A523-D59A-4B4C-93A9-8892012FAF1C}"/>
              </a:ext>
            </a:extLst>
          </p:cNvPr>
          <p:cNvSpPr>
            <a:spLocks noGrp="1"/>
          </p:cNvSpPr>
          <p:nvPr>
            <p:ph type="title"/>
          </p:nvPr>
        </p:nvSpPr>
        <p:spPr>
          <a:xfrm>
            <a:off x="680321" y="753228"/>
            <a:ext cx="4136123" cy="1080938"/>
          </a:xfrm>
        </p:spPr>
        <p:txBody>
          <a:bodyPr vert="horz" lIns="91440" tIns="45720" rIns="91440" bIns="45720" rtlCol="0" anchor="ctr">
            <a:normAutofit/>
          </a:bodyPr>
          <a:lstStyle/>
          <a:p>
            <a:r>
              <a:rPr lang="en-US" dirty="0"/>
              <a:t>Trends</a:t>
            </a:r>
          </a:p>
        </p:txBody>
      </p:sp>
      <p:pic>
        <p:nvPicPr>
          <p:cNvPr id="89" name="Picture 88">
            <a:extLst>
              <a:ext uri="{FF2B5EF4-FFF2-40B4-BE49-F238E27FC236}">
                <a16:creationId xmlns:a16="http://schemas.microsoft.com/office/drawing/2014/main" id="{CA0F9C00-759D-439B-962A-EA32D60766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sp>
        <p:nvSpPr>
          <p:cNvPr id="3" name="Text Placeholder 2">
            <a:extLst>
              <a:ext uri="{FF2B5EF4-FFF2-40B4-BE49-F238E27FC236}">
                <a16:creationId xmlns:a16="http://schemas.microsoft.com/office/drawing/2014/main" id="{B81B32CB-179E-4829-A67E-24C983F61F86}"/>
              </a:ext>
            </a:extLst>
          </p:cNvPr>
          <p:cNvSpPr>
            <a:spLocks noGrp="1"/>
          </p:cNvSpPr>
          <p:nvPr>
            <p:ph type="body" sz="half" idx="2"/>
          </p:nvPr>
        </p:nvSpPr>
        <p:spPr>
          <a:xfrm>
            <a:off x="680321" y="2336873"/>
            <a:ext cx="3656289" cy="3599316"/>
          </a:xfrm>
        </p:spPr>
        <p:txBody>
          <a:bodyPr vert="horz" lIns="91440" tIns="45720" rIns="91440" bIns="45720" rtlCol="0">
            <a:normAutofit/>
          </a:bodyPr>
          <a:lstStyle/>
          <a:p>
            <a:pPr indent="-228600">
              <a:buFont typeface="Arial" panose="020B0604020202020204" pitchFamily="34" charset="0"/>
              <a:buChar char="•"/>
            </a:pPr>
            <a:endParaRPr lang="en-US" sz="1400" dirty="0"/>
          </a:p>
        </p:txBody>
      </p:sp>
      <p:pic>
        <p:nvPicPr>
          <p:cNvPr id="5122" name="Picture 2" descr="Use synonyms in your graph response">
            <a:extLst>
              <a:ext uri="{FF2B5EF4-FFF2-40B4-BE49-F238E27FC236}">
                <a16:creationId xmlns:a16="http://schemas.microsoft.com/office/drawing/2014/main" id="{B41E8375-37D0-4A01-AAC8-B0D36CDE0D2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756452" y="91440"/>
            <a:ext cx="9326691" cy="6766559"/>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91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0481" name="Title 1"/>
          <p:cNvSpPr>
            <a:spLocks noGrp="1"/>
          </p:cNvSpPr>
          <p:nvPr>
            <p:ph type="title"/>
          </p:nvPr>
        </p:nvSpPr>
        <p:spPr>
          <a:xfrm>
            <a:off x="669925" y="752475"/>
            <a:ext cx="9625013" cy="1081088"/>
          </a:xfrm>
        </p:spPr>
        <p:txBody>
          <a:bodyPr/>
          <a:lstStyle/>
          <a:p>
            <a:r>
              <a:rPr lang="en-US"/>
              <a:t>GOING UP…</a:t>
            </a:r>
            <a:endParaRPr lang="en-GB"/>
          </a:p>
        </p:txBody>
      </p:sp>
      <p:sp>
        <p:nvSpPr>
          <p:cNvPr id="3" name="Text Placeholder 2"/>
          <p:cNvSpPr>
            <a:spLocks noGrp="1"/>
          </p:cNvSpPr>
          <p:nvPr>
            <p:ph type="body" idx="1"/>
          </p:nvPr>
        </p:nvSpPr>
        <p:spPr>
          <a:xfrm>
            <a:off x="660400" y="2336800"/>
            <a:ext cx="3070225" cy="576263"/>
          </a:xfrm>
        </p:spPr>
        <p:txBody>
          <a:bodyPr/>
          <a:lstStyle/>
          <a:p>
            <a:pPr fontAlgn="auto">
              <a:spcAft>
                <a:spcPts val="0"/>
              </a:spcAft>
              <a:buFont typeface="Arial" panose="020B0604020202020204" pitchFamily="34" charset="0"/>
              <a:buNone/>
              <a:defRPr/>
            </a:pPr>
            <a:endParaRPr lang="en-GB"/>
          </a:p>
        </p:txBody>
      </p:sp>
      <p:sp>
        <p:nvSpPr>
          <p:cNvPr id="4" name="Text Placeholder 3"/>
          <p:cNvSpPr>
            <a:spLocks noGrp="1"/>
          </p:cNvSpPr>
          <p:nvPr>
            <p:ph type="body" sz="half" idx="15"/>
          </p:nvPr>
        </p:nvSpPr>
        <p:spPr>
          <a:xfrm>
            <a:off x="-4051300" y="6127750"/>
            <a:ext cx="733425" cy="1193800"/>
          </a:xfrm>
        </p:spPr>
        <p:txBody>
          <a:bodyPr/>
          <a:lstStyle/>
          <a:p>
            <a:pPr fontAlgn="auto">
              <a:spcAft>
                <a:spcPts val="0"/>
              </a:spcAft>
              <a:buFont typeface="Arial" panose="020B0604020202020204" pitchFamily="34" charset="0"/>
              <a:buNone/>
              <a:defRPr/>
            </a:pPr>
            <a:endParaRPr lang="en-GB" dirty="0"/>
          </a:p>
        </p:txBody>
      </p:sp>
      <p:sp>
        <p:nvSpPr>
          <p:cNvPr id="5" name="Text Placeholder 4"/>
          <p:cNvSpPr>
            <a:spLocks noGrp="1"/>
          </p:cNvSpPr>
          <p:nvPr>
            <p:ph type="body" sz="quarter" idx="3"/>
          </p:nvPr>
        </p:nvSpPr>
        <p:spPr>
          <a:xfrm>
            <a:off x="3956050" y="2336800"/>
            <a:ext cx="3063875" cy="576263"/>
          </a:xfrm>
        </p:spPr>
        <p:txBody>
          <a:bodyPr/>
          <a:lstStyle/>
          <a:p>
            <a:pPr fontAlgn="auto">
              <a:spcAft>
                <a:spcPts val="0"/>
              </a:spcAft>
              <a:buFont typeface="Arial" panose="020B0604020202020204" pitchFamily="34" charset="0"/>
              <a:buNone/>
              <a:defRPr/>
            </a:pPr>
            <a:r>
              <a:rPr lang="en-US" dirty="0">
                <a:solidFill>
                  <a:srgbClr val="FF0000"/>
                </a:solidFill>
              </a:rPr>
              <a:t>VERBS</a:t>
            </a:r>
            <a:endParaRPr lang="en-GB" dirty="0">
              <a:solidFill>
                <a:srgbClr val="FF0000"/>
              </a:solidFill>
            </a:endParaRPr>
          </a:p>
        </p:txBody>
      </p:sp>
      <p:sp>
        <p:nvSpPr>
          <p:cNvPr id="6" name="Text Placeholder 5"/>
          <p:cNvSpPr>
            <a:spLocks noGrp="1"/>
          </p:cNvSpPr>
          <p:nvPr>
            <p:ph type="body" sz="half" idx="16"/>
          </p:nvPr>
        </p:nvSpPr>
        <p:spPr>
          <a:xfrm>
            <a:off x="3944938" y="2913063"/>
            <a:ext cx="3063875" cy="3022600"/>
          </a:xfrm>
        </p:spPr>
        <p:txBody>
          <a:bodyPr>
            <a:noAutofit/>
          </a:bodyPr>
          <a:lstStyle/>
          <a:p>
            <a:pPr fontAlgn="auto">
              <a:spcAft>
                <a:spcPts val="0"/>
              </a:spcAft>
              <a:buFont typeface="Arial" panose="020B0604020202020204" pitchFamily="34" charset="0"/>
              <a:buNone/>
              <a:defRPr/>
            </a:pPr>
            <a:r>
              <a:rPr lang="en-US" sz="1800" dirty="0"/>
              <a:t>Go up – went up – has gone up </a:t>
            </a:r>
          </a:p>
          <a:p>
            <a:pPr fontAlgn="auto">
              <a:spcAft>
                <a:spcPts val="0"/>
              </a:spcAft>
              <a:buFont typeface="Arial" panose="020B0604020202020204" pitchFamily="34" charset="0"/>
              <a:buNone/>
              <a:defRPr/>
            </a:pPr>
            <a:r>
              <a:rPr lang="en-US" sz="1800" dirty="0"/>
              <a:t>Increase </a:t>
            </a:r>
          </a:p>
          <a:p>
            <a:pPr fontAlgn="auto">
              <a:spcAft>
                <a:spcPts val="0"/>
              </a:spcAft>
              <a:buFont typeface="Arial" panose="020B0604020202020204" pitchFamily="34" charset="0"/>
              <a:buNone/>
              <a:defRPr/>
            </a:pPr>
            <a:r>
              <a:rPr lang="en-US" sz="1800" dirty="0"/>
              <a:t>Rise – rose –risen </a:t>
            </a:r>
          </a:p>
          <a:p>
            <a:pPr fontAlgn="auto">
              <a:spcAft>
                <a:spcPts val="0"/>
              </a:spcAft>
              <a:buFont typeface="Arial" panose="020B0604020202020204" pitchFamily="34" charset="0"/>
              <a:buNone/>
              <a:defRPr/>
            </a:pPr>
            <a:r>
              <a:rPr lang="en-US" sz="1800" dirty="0"/>
              <a:t>Improve</a:t>
            </a:r>
          </a:p>
          <a:p>
            <a:pPr fontAlgn="auto">
              <a:spcAft>
                <a:spcPts val="0"/>
              </a:spcAft>
              <a:buFont typeface="Arial" panose="020B0604020202020204" pitchFamily="34" charset="0"/>
              <a:buNone/>
              <a:defRPr/>
            </a:pPr>
            <a:r>
              <a:rPr lang="en-US" sz="1800" dirty="0"/>
              <a:t>Double</a:t>
            </a:r>
          </a:p>
          <a:p>
            <a:pPr fontAlgn="auto">
              <a:spcAft>
                <a:spcPts val="0"/>
              </a:spcAft>
              <a:buFont typeface="Arial" panose="020B0604020202020204" pitchFamily="34" charset="0"/>
              <a:buNone/>
              <a:defRPr/>
            </a:pPr>
            <a:r>
              <a:rPr lang="en-US" sz="1800" dirty="0"/>
              <a:t>Triple</a:t>
            </a:r>
          </a:p>
          <a:p>
            <a:pPr fontAlgn="auto">
              <a:spcAft>
                <a:spcPts val="0"/>
              </a:spcAft>
              <a:buFont typeface="Arial" panose="020B0604020202020204" pitchFamily="34" charset="0"/>
              <a:buNone/>
              <a:defRPr/>
            </a:pPr>
            <a:r>
              <a:rPr lang="en-US" sz="1800" dirty="0"/>
              <a:t>Climb </a:t>
            </a:r>
          </a:p>
          <a:p>
            <a:pPr fontAlgn="auto">
              <a:spcAft>
                <a:spcPts val="0"/>
              </a:spcAft>
              <a:buFont typeface="Arial" panose="020B0604020202020204" pitchFamily="34" charset="0"/>
              <a:buNone/>
              <a:defRPr/>
            </a:pPr>
            <a:r>
              <a:rPr lang="en-US" sz="1800" dirty="0"/>
              <a:t>Soar</a:t>
            </a:r>
          </a:p>
          <a:p>
            <a:pPr fontAlgn="auto">
              <a:spcAft>
                <a:spcPts val="0"/>
              </a:spcAft>
              <a:buFont typeface="Arial" panose="020B0604020202020204" pitchFamily="34" charset="0"/>
              <a:buNone/>
              <a:defRPr/>
            </a:pPr>
            <a:r>
              <a:rPr lang="en-US" sz="1800" dirty="0"/>
              <a:t>Surge</a:t>
            </a:r>
          </a:p>
          <a:p>
            <a:pPr fontAlgn="auto">
              <a:spcAft>
                <a:spcPts val="0"/>
              </a:spcAft>
              <a:buFont typeface="Arial" panose="020B0604020202020204" pitchFamily="34" charset="0"/>
              <a:buNone/>
              <a:defRPr/>
            </a:pPr>
            <a:r>
              <a:rPr lang="en-US" sz="1800" dirty="0"/>
              <a:t>Shoot up – shot up – shot up</a:t>
            </a:r>
            <a:endParaRPr lang="en-GB" sz="1800" dirty="0"/>
          </a:p>
        </p:txBody>
      </p:sp>
      <p:sp>
        <p:nvSpPr>
          <p:cNvPr id="7" name="Text Placeholder 6"/>
          <p:cNvSpPr>
            <a:spLocks noGrp="1"/>
          </p:cNvSpPr>
          <p:nvPr>
            <p:ph type="body" sz="quarter" idx="13"/>
          </p:nvPr>
        </p:nvSpPr>
        <p:spPr>
          <a:xfrm>
            <a:off x="7224713" y="2336800"/>
            <a:ext cx="3070225" cy="576263"/>
          </a:xfrm>
        </p:spPr>
        <p:txBody>
          <a:bodyPr/>
          <a:lstStyle/>
          <a:p>
            <a:pPr fontAlgn="auto">
              <a:spcAft>
                <a:spcPts val="0"/>
              </a:spcAft>
              <a:buFont typeface="Arial" panose="020B0604020202020204" pitchFamily="34" charset="0"/>
              <a:buNone/>
              <a:defRPr/>
            </a:pPr>
            <a:r>
              <a:rPr lang="en-US" dirty="0">
                <a:solidFill>
                  <a:srgbClr val="FF0000"/>
                </a:solidFill>
              </a:rPr>
              <a:t>NOUNS</a:t>
            </a:r>
            <a:endParaRPr lang="en-GB" dirty="0">
              <a:solidFill>
                <a:srgbClr val="FF0000"/>
              </a:solidFill>
            </a:endParaRPr>
          </a:p>
        </p:txBody>
      </p:sp>
      <p:sp>
        <p:nvSpPr>
          <p:cNvPr id="8" name="Text Placeholder 7"/>
          <p:cNvSpPr>
            <a:spLocks noGrp="1"/>
          </p:cNvSpPr>
          <p:nvPr>
            <p:ph type="body" sz="half" idx="17"/>
          </p:nvPr>
        </p:nvSpPr>
        <p:spPr>
          <a:xfrm>
            <a:off x="7224713" y="3022600"/>
            <a:ext cx="3070225" cy="3432175"/>
          </a:xfrm>
        </p:spPr>
        <p:txBody>
          <a:bodyPr/>
          <a:lstStyle/>
          <a:p>
            <a:pPr fontAlgn="auto">
              <a:spcAft>
                <a:spcPts val="0"/>
              </a:spcAft>
              <a:buFont typeface="Arial" panose="020B0604020202020204" pitchFamily="34" charset="0"/>
              <a:buNone/>
              <a:defRPr/>
            </a:pPr>
            <a:r>
              <a:rPr lang="en-US" sz="1900" dirty="0"/>
              <a:t>(an) upward trend in</a:t>
            </a:r>
          </a:p>
          <a:p>
            <a:pPr fontAlgn="auto">
              <a:spcAft>
                <a:spcPts val="0"/>
              </a:spcAft>
              <a:buFont typeface="Arial" panose="020B0604020202020204" pitchFamily="34" charset="0"/>
              <a:buNone/>
              <a:defRPr/>
            </a:pPr>
            <a:r>
              <a:rPr lang="en-US" sz="1900" dirty="0"/>
              <a:t>(an) increase in</a:t>
            </a:r>
          </a:p>
          <a:p>
            <a:pPr marL="342900" indent="-342900" fontAlgn="auto">
              <a:spcAft>
                <a:spcPts val="0"/>
              </a:spcAft>
              <a:buFont typeface="Arial" panose="020B0604020202020204" pitchFamily="34" charset="0"/>
              <a:buAutoNum type="alphaLcParenBoth"/>
              <a:defRPr/>
            </a:pPr>
            <a:r>
              <a:rPr lang="en-US" sz="1900" dirty="0"/>
              <a:t>rise in </a:t>
            </a:r>
          </a:p>
          <a:p>
            <a:pPr fontAlgn="auto">
              <a:spcAft>
                <a:spcPts val="0"/>
              </a:spcAft>
              <a:buFont typeface="Arial" panose="020B0604020202020204" pitchFamily="34" charset="0"/>
              <a:buNone/>
              <a:defRPr/>
            </a:pPr>
            <a:r>
              <a:rPr lang="en-US" sz="1900" dirty="0"/>
              <a:t>(an) improvement in </a:t>
            </a:r>
          </a:p>
          <a:p>
            <a:pPr marL="342900" indent="-342900" fontAlgn="auto">
              <a:spcAft>
                <a:spcPts val="0"/>
              </a:spcAft>
              <a:buFont typeface="Arial" panose="020B0604020202020204" pitchFamily="34" charset="0"/>
              <a:buAutoNum type="alphaLcParenBoth"/>
              <a:defRPr/>
            </a:pPr>
            <a:r>
              <a:rPr lang="en-US" sz="1900" dirty="0"/>
              <a:t>growth in</a:t>
            </a:r>
          </a:p>
          <a:p>
            <a:pPr fontAlgn="auto">
              <a:spcAft>
                <a:spcPts val="0"/>
              </a:spcAft>
              <a:buFont typeface="Arial" panose="020B0604020202020204" pitchFamily="34" charset="0"/>
              <a:buNone/>
              <a:defRPr/>
            </a:pPr>
            <a:r>
              <a:rPr lang="en-US" sz="1900" dirty="0"/>
              <a:t>(a) boom  in</a:t>
            </a:r>
          </a:p>
          <a:p>
            <a:pPr fontAlgn="auto">
              <a:spcAft>
                <a:spcPts val="0"/>
              </a:spcAft>
              <a:buFont typeface="Arial" panose="020B0604020202020204" pitchFamily="34" charset="0"/>
              <a:buNone/>
              <a:defRPr/>
            </a:pPr>
            <a:r>
              <a:rPr lang="en-US" sz="1900" dirty="0"/>
              <a:t>(a) surge in</a:t>
            </a:r>
          </a:p>
          <a:p>
            <a:pPr fontAlgn="auto">
              <a:spcAft>
                <a:spcPts val="0"/>
              </a:spcAft>
              <a:buFont typeface="Arial" panose="020B0604020202020204" pitchFamily="34" charset="0"/>
              <a:buNone/>
              <a:defRPr/>
            </a:pPr>
            <a:endParaRPr lang="en-US" dirty="0"/>
          </a:p>
          <a:p>
            <a:pPr fontAlgn="auto">
              <a:spcAft>
                <a:spcPts val="0"/>
              </a:spcAft>
              <a:buFont typeface="Arial" panose="020B0604020202020204" pitchFamily="34" charset="0"/>
              <a:buNone/>
              <a:defRPr/>
            </a:pPr>
            <a:r>
              <a:rPr lang="en-US" dirty="0"/>
              <a:t>-</a:t>
            </a:r>
          </a:p>
          <a:p>
            <a:pPr fontAlgn="auto">
              <a:spcAft>
                <a:spcPts val="0"/>
              </a:spcAft>
              <a:buFont typeface="Arial" panose="020B0604020202020204" pitchFamily="34" charset="0"/>
              <a:buNone/>
              <a:defRPr/>
            </a:pPr>
            <a:endParaRPr lang="en-GB" dirty="0"/>
          </a:p>
        </p:txBody>
      </p:sp>
      <p:pic>
        <p:nvPicPr>
          <p:cNvPr id="2050" name="Picture 2" descr="ÎÏÎ¿ÏÎ­Î»ÎµÏÎ¼Î± ÎµÎ¹ÎºÏÎ½Î±Ï Î³Î¹Î± line graph simple upwards"/>
          <p:cNvPicPr>
            <a:picLocks noChangeAspect="1" noChangeArrowheads="1"/>
          </p:cNvPicPr>
          <p:nvPr/>
        </p:nvPicPr>
        <p:blipFill>
          <a:blip r:embed="rId2"/>
          <a:srcRect/>
          <a:stretch>
            <a:fillRect/>
          </a:stretch>
        </p:blipFill>
        <p:spPr bwMode="auto">
          <a:xfrm>
            <a:off x="74613" y="2392362"/>
            <a:ext cx="3676650" cy="3735387"/>
          </a:xfrm>
          <a:prstGeom prst="rect">
            <a:avLst/>
          </a:prstGeom>
          <a:solidFill>
            <a:schemeClr val="accent2">
              <a:lumMod val="40000"/>
              <a:lumOff val="60000"/>
            </a:schemeClr>
          </a:solidFill>
        </p:spPr>
      </p:pic>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pattFill prst="smCheck">
          <a:fgClr>
            <a:srgbClr val="0070C0"/>
          </a:fgClr>
          <a:bgClr>
            <a:schemeClr val="bg1"/>
          </a:bgClr>
        </a:patt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1507" name="Picture 9"/>
          <p:cNvPicPr>
            <a:picLocks noGrp="1" noRot="1" noChangeAspect="1" noMove="1" noResize="1" noEditPoints="1" noAdjustHandles="1" noChangeArrowheads="1" noChangeShapeType="1" noCrop="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12" name="Rectangle 11"/>
          <p:cNvSpPr>
            <a:spLocks noGrp="1" noRot="1" noChangeAspect="1" noMove="1" noResize="1" noEditPoints="1" noAdjustHandles="1" noChangeArrowheads="1" noChangeShapeType="1" noTextEdit="1"/>
          </p:cNvSpPr>
          <p:nvPr/>
        </p:nvSpPr>
        <p:spPr>
          <a:xfrm>
            <a:off x="4645025" y="0"/>
            <a:ext cx="755173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1509" name="Picture 13"/>
          <p:cNvPicPr>
            <a:picLocks noGrp="1" noRot="1" noChangeAspect="1" noMove="1" noResize="1" noEditPoints="1" noAdjustHandles="1" noChangeArrowheads="1" noChangeShapeType="1" noCrop="1"/>
          </p:cNvPicPr>
          <p:nvPr/>
        </p:nvPicPr>
        <p:blipFill>
          <a:blip r:embed="rId3"/>
          <a:srcRect/>
          <a:stretch>
            <a:fillRect/>
          </a:stretch>
        </p:blipFill>
        <p:spPr bwMode="auto">
          <a:xfrm>
            <a:off x="0" y="5005388"/>
            <a:ext cx="4965700" cy="146050"/>
          </a:xfrm>
          <a:prstGeom prst="rect">
            <a:avLst/>
          </a:prstGeom>
          <a:noFill/>
          <a:ln w="9525">
            <a:noFill/>
            <a:miter lim="800000"/>
            <a:headEnd/>
            <a:tailEnd/>
          </a:ln>
        </p:spPr>
      </p:pic>
      <p:sp>
        <p:nvSpPr>
          <p:cNvPr id="16" name="Rectangle 15"/>
          <p:cNvSpPr>
            <a:spLocks noGrp="1" noRot="1" noChangeAspect="1" noMove="1" noResize="1" noEditPoints="1" noAdjustHandles="1" noChangeArrowheads="1" noChangeShapeType="1" noTextEdit="1"/>
          </p:cNvSpPr>
          <p:nvPr/>
        </p:nvSpPr>
        <p:spPr>
          <a:xfrm>
            <a:off x="0" y="1838325"/>
            <a:ext cx="4964113" cy="31813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511" name="Title 1"/>
          <p:cNvSpPr>
            <a:spLocks noGrp="1"/>
          </p:cNvSpPr>
          <p:nvPr>
            <p:ph type="title"/>
          </p:nvPr>
        </p:nvSpPr>
        <p:spPr>
          <a:xfrm>
            <a:off x="681038" y="2063750"/>
            <a:ext cx="3738562" cy="2660650"/>
          </a:xfrm>
        </p:spPr>
        <p:txBody>
          <a:bodyPr/>
          <a:lstStyle/>
          <a:p>
            <a:pPr algn="r"/>
            <a:r>
              <a:rPr lang="en-US" sz="4400">
                <a:solidFill>
                  <a:srgbClr val="FFFFFF"/>
                </a:solidFill>
              </a:rPr>
              <a:t>GOING UP…</a:t>
            </a:r>
            <a:endParaRPr lang="en-GB" sz="4400">
              <a:solidFill>
                <a:srgbClr val="FFFFFF"/>
              </a:solidFill>
            </a:endParaRPr>
          </a:p>
        </p:txBody>
      </p:sp>
      <p:sp>
        <p:nvSpPr>
          <p:cNvPr id="3" name="Content Placeholder 2"/>
          <p:cNvSpPr>
            <a:spLocks noGrp="1"/>
          </p:cNvSpPr>
          <p:nvPr>
            <p:ph idx="1"/>
          </p:nvPr>
        </p:nvSpPr>
        <p:spPr>
          <a:xfrm>
            <a:off x="5287963" y="660400"/>
            <a:ext cx="6257925" cy="5503863"/>
          </a:xfrm>
        </p:spPr>
        <p:txBody>
          <a:bodyPr wrap="square" numCol="1" anchor="ctr" anchorCtr="0" compatLnSpc="1">
            <a:prstTxWarp prst="textNoShape">
              <a:avLst/>
            </a:prstTxWarp>
          </a:bodyPr>
          <a:lstStyle/>
          <a:p>
            <a:r>
              <a:rPr lang="en-US" sz="2000">
                <a:solidFill>
                  <a:srgbClr val="FFFFFF"/>
                </a:solidFill>
                <a:effectLst>
                  <a:outerShdw blurRad="38100" dist="38100" dir="2700000" algn="tl">
                    <a:srgbClr val="6A9C41"/>
                  </a:outerShdw>
                </a:effectLst>
              </a:rPr>
              <a:t>- Exports rose / improved / climbed / shot up / surged / doubled / tripled / soared / increased / went up in 2015.</a:t>
            </a:r>
          </a:p>
          <a:p>
            <a:endParaRPr lang="en-US" sz="2000">
              <a:solidFill>
                <a:srgbClr val="FFFFFF"/>
              </a:solidFill>
              <a:effectLst>
                <a:outerShdw blurRad="38100" dist="38100" dir="2700000" algn="tl">
                  <a:srgbClr val="6A9C41"/>
                </a:outerShdw>
              </a:effectLst>
            </a:endParaRPr>
          </a:p>
          <a:p>
            <a:r>
              <a:rPr lang="en-US" sz="2000">
                <a:solidFill>
                  <a:srgbClr val="FFFFFF"/>
                </a:solidFill>
                <a:effectLst>
                  <a:outerShdw blurRad="38100" dist="38100" dir="2700000" algn="tl">
                    <a:srgbClr val="6A9C41"/>
                  </a:outerShdw>
                </a:effectLst>
              </a:rPr>
              <a:t>- There is a(n) rise / improvement / growth / boom / surge/ an upward trend in exports in 2015. </a:t>
            </a:r>
            <a:endParaRPr lang="en-GB" sz="2000">
              <a:solidFill>
                <a:srgbClr val="FFFFFF"/>
              </a:solidFill>
              <a:effectLst>
                <a:outerShdw blurRad="38100" dist="38100" dir="2700000" algn="tl">
                  <a:srgbClr val="6A9C41"/>
                </a:outerShdw>
              </a:effectLst>
            </a:endParaRPr>
          </a:p>
        </p:txBody>
      </p:sp>
    </p:spTree>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2529" name="Title 1"/>
          <p:cNvSpPr>
            <a:spLocks noGrp="1"/>
          </p:cNvSpPr>
          <p:nvPr>
            <p:ph type="title"/>
          </p:nvPr>
        </p:nvSpPr>
        <p:spPr>
          <a:xfrm>
            <a:off x="669925" y="752475"/>
            <a:ext cx="9625013" cy="1081088"/>
          </a:xfrm>
        </p:spPr>
        <p:txBody>
          <a:bodyPr/>
          <a:lstStyle/>
          <a:p>
            <a:r>
              <a:rPr lang="en-US"/>
              <a:t>GOING DOWN…</a:t>
            </a:r>
            <a:endParaRPr lang="en-GB"/>
          </a:p>
        </p:txBody>
      </p:sp>
      <p:sp>
        <p:nvSpPr>
          <p:cNvPr id="3" name="Text Placeholder 2"/>
          <p:cNvSpPr>
            <a:spLocks noGrp="1"/>
          </p:cNvSpPr>
          <p:nvPr>
            <p:ph type="body" idx="1"/>
          </p:nvPr>
        </p:nvSpPr>
        <p:spPr>
          <a:xfrm>
            <a:off x="660400" y="2336800"/>
            <a:ext cx="2603500" cy="576263"/>
          </a:xfrm>
        </p:spPr>
        <p:txBody>
          <a:bodyPr/>
          <a:lstStyle/>
          <a:p>
            <a:pPr fontAlgn="auto">
              <a:spcAft>
                <a:spcPts val="0"/>
              </a:spcAft>
              <a:buFont typeface="Arial" panose="020B0604020202020204" pitchFamily="34" charset="0"/>
              <a:buNone/>
              <a:defRPr/>
            </a:pPr>
            <a:endParaRPr lang="en-GB" dirty="0"/>
          </a:p>
        </p:txBody>
      </p:sp>
      <p:sp>
        <p:nvSpPr>
          <p:cNvPr id="4" name="Text Placeholder 3"/>
          <p:cNvSpPr>
            <a:spLocks noGrp="1"/>
          </p:cNvSpPr>
          <p:nvPr>
            <p:ph type="body" sz="half" idx="15"/>
          </p:nvPr>
        </p:nvSpPr>
        <p:spPr>
          <a:xfrm>
            <a:off x="-3517900" y="2538413"/>
            <a:ext cx="3049587" cy="5345112"/>
          </a:xfrm>
        </p:spPr>
        <p:txBody>
          <a:bodyPr/>
          <a:lstStyle/>
          <a:p>
            <a:pPr fontAlgn="auto">
              <a:spcAft>
                <a:spcPts val="0"/>
              </a:spcAft>
              <a:buFont typeface="Arial" panose="020B0604020202020204" pitchFamily="34" charset="0"/>
              <a:buNone/>
              <a:defRPr/>
            </a:pPr>
            <a:endParaRPr lang="en-GB" dirty="0"/>
          </a:p>
        </p:txBody>
      </p:sp>
      <p:sp>
        <p:nvSpPr>
          <p:cNvPr id="5" name="Text Placeholder 4"/>
          <p:cNvSpPr>
            <a:spLocks noGrp="1"/>
          </p:cNvSpPr>
          <p:nvPr>
            <p:ph type="body" sz="quarter" idx="3"/>
          </p:nvPr>
        </p:nvSpPr>
        <p:spPr>
          <a:xfrm>
            <a:off x="3502025" y="2336800"/>
            <a:ext cx="3517900" cy="576263"/>
          </a:xfrm>
        </p:spPr>
        <p:txBody>
          <a:bodyPr/>
          <a:lstStyle/>
          <a:p>
            <a:pPr fontAlgn="auto">
              <a:spcAft>
                <a:spcPts val="0"/>
              </a:spcAft>
              <a:buFont typeface="Arial" panose="020B0604020202020204" pitchFamily="34" charset="0"/>
              <a:buNone/>
              <a:defRPr/>
            </a:pPr>
            <a:r>
              <a:rPr lang="en-US" dirty="0">
                <a:solidFill>
                  <a:srgbClr val="FF0000"/>
                </a:solidFill>
              </a:rPr>
              <a:t>VERB</a:t>
            </a:r>
            <a:endParaRPr lang="en-GB" dirty="0">
              <a:solidFill>
                <a:srgbClr val="FF0000"/>
              </a:solidFill>
            </a:endParaRPr>
          </a:p>
        </p:txBody>
      </p:sp>
      <p:sp>
        <p:nvSpPr>
          <p:cNvPr id="6" name="Text Placeholder 5"/>
          <p:cNvSpPr>
            <a:spLocks noGrp="1"/>
          </p:cNvSpPr>
          <p:nvPr>
            <p:ph type="body" sz="half" idx="16"/>
          </p:nvPr>
        </p:nvSpPr>
        <p:spPr>
          <a:xfrm>
            <a:off x="3490913" y="3022600"/>
            <a:ext cx="3517900" cy="2913063"/>
          </a:xfrm>
        </p:spPr>
        <p:txBody>
          <a:bodyPr>
            <a:noAutofit/>
          </a:bodyPr>
          <a:lstStyle/>
          <a:p>
            <a:pPr fontAlgn="auto">
              <a:spcAft>
                <a:spcPts val="0"/>
              </a:spcAft>
              <a:buFont typeface="Arial" panose="020B0604020202020204" pitchFamily="34" charset="0"/>
              <a:buNone/>
              <a:defRPr/>
            </a:pPr>
            <a:r>
              <a:rPr lang="en-US" sz="1600" dirty="0"/>
              <a:t>Go down – went down – has gone down </a:t>
            </a:r>
          </a:p>
          <a:p>
            <a:pPr fontAlgn="auto">
              <a:spcAft>
                <a:spcPts val="0"/>
              </a:spcAft>
              <a:buFont typeface="Arial" panose="020B0604020202020204" pitchFamily="34" charset="0"/>
              <a:buNone/>
              <a:defRPr/>
            </a:pPr>
            <a:r>
              <a:rPr lang="en-US" sz="1600" dirty="0"/>
              <a:t>Decline </a:t>
            </a:r>
          </a:p>
          <a:p>
            <a:pPr fontAlgn="auto">
              <a:spcAft>
                <a:spcPts val="0"/>
              </a:spcAft>
              <a:buFont typeface="Arial" panose="020B0604020202020204" pitchFamily="34" charset="0"/>
              <a:buNone/>
              <a:defRPr/>
            </a:pPr>
            <a:r>
              <a:rPr lang="en-US" sz="1600" dirty="0"/>
              <a:t>Decrease </a:t>
            </a:r>
          </a:p>
          <a:p>
            <a:pPr fontAlgn="auto">
              <a:spcAft>
                <a:spcPts val="0"/>
              </a:spcAft>
              <a:buFont typeface="Arial" panose="020B0604020202020204" pitchFamily="34" charset="0"/>
              <a:buNone/>
              <a:defRPr/>
            </a:pPr>
            <a:r>
              <a:rPr lang="en-US" sz="1600" dirty="0"/>
              <a:t>Drop </a:t>
            </a:r>
          </a:p>
          <a:p>
            <a:pPr fontAlgn="auto">
              <a:spcAft>
                <a:spcPts val="0"/>
              </a:spcAft>
              <a:buFont typeface="Arial" panose="020B0604020202020204" pitchFamily="34" charset="0"/>
              <a:buNone/>
              <a:defRPr/>
            </a:pPr>
            <a:r>
              <a:rPr lang="en-US" sz="1600" dirty="0"/>
              <a:t>Deteriorate</a:t>
            </a:r>
          </a:p>
          <a:p>
            <a:pPr fontAlgn="auto">
              <a:spcAft>
                <a:spcPts val="0"/>
              </a:spcAft>
              <a:buFont typeface="Arial" panose="020B0604020202020204" pitchFamily="34" charset="0"/>
              <a:buNone/>
              <a:defRPr/>
            </a:pPr>
            <a:r>
              <a:rPr lang="en-US" sz="1600" dirty="0"/>
              <a:t>Reduce</a:t>
            </a:r>
          </a:p>
          <a:p>
            <a:pPr fontAlgn="auto">
              <a:spcAft>
                <a:spcPts val="0"/>
              </a:spcAft>
              <a:buFont typeface="Arial" panose="020B0604020202020204" pitchFamily="34" charset="0"/>
              <a:buNone/>
              <a:defRPr/>
            </a:pPr>
            <a:r>
              <a:rPr lang="en-US" sz="1600" dirty="0"/>
              <a:t>Fall – fell –fallen </a:t>
            </a:r>
          </a:p>
          <a:p>
            <a:pPr fontAlgn="auto">
              <a:spcAft>
                <a:spcPts val="0"/>
              </a:spcAft>
              <a:buFont typeface="Arial" panose="020B0604020202020204" pitchFamily="34" charset="0"/>
              <a:buNone/>
              <a:defRPr/>
            </a:pPr>
            <a:r>
              <a:rPr lang="en-US" sz="1600" dirty="0"/>
              <a:t>Plunge </a:t>
            </a:r>
          </a:p>
          <a:p>
            <a:pPr fontAlgn="auto">
              <a:spcAft>
                <a:spcPts val="0"/>
              </a:spcAft>
              <a:buFont typeface="Arial" panose="020B0604020202020204" pitchFamily="34" charset="0"/>
              <a:buNone/>
              <a:defRPr/>
            </a:pPr>
            <a:r>
              <a:rPr lang="en-US" sz="1600" dirty="0"/>
              <a:t>Slump </a:t>
            </a:r>
            <a:endParaRPr lang="en-GB" sz="1600" dirty="0"/>
          </a:p>
        </p:txBody>
      </p:sp>
      <p:sp>
        <p:nvSpPr>
          <p:cNvPr id="7" name="Text Placeholder 6"/>
          <p:cNvSpPr>
            <a:spLocks noGrp="1"/>
          </p:cNvSpPr>
          <p:nvPr>
            <p:ph type="body" sz="quarter" idx="13"/>
          </p:nvPr>
        </p:nvSpPr>
        <p:spPr>
          <a:xfrm>
            <a:off x="7224713" y="2336800"/>
            <a:ext cx="3070225" cy="576263"/>
          </a:xfrm>
        </p:spPr>
        <p:txBody>
          <a:bodyPr/>
          <a:lstStyle/>
          <a:p>
            <a:pPr fontAlgn="auto">
              <a:spcAft>
                <a:spcPts val="0"/>
              </a:spcAft>
              <a:buFont typeface="Arial" panose="020B0604020202020204" pitchFamily="34" charset="0"/>
              <a:buNone/>
              <a:defRPr/>
            </a:pPr>
            <a:r>
              <a:rPr lang="en-US" dirty="0">
                <a:solidFill>
                  <a:srgbClr val="FF0000"/>
                </a:solidFill>
              </a:rPr>
              <a:t>NOUN</a:t>
            </a:r>
            <a:endParaRPr lang="en-GB" dirty="0">
              <a:solidFill>
                <a:srgbClr val="FF0000"/>
              </a:solidFill>
            </a:endParaRPr>
          </a:p>
        </p:txBody>
      </p:sp>
      <p:sp>
        <p:nvSpPr>
          <p:cNvPr id="8" name="Text Placeholder 7"/>
          <p:cNvSpPr>
            <a:spLocks noGrp="1"/>
          </p:cNvSpPr>
          <p:nvPr>
            <p:ph type="body" sz="half" idx="17"/>
          </p:nvPr>
        </p:nvSpPr>
        <p:spPr>
          <a:xfrm>
            <a:off x="7224713" y="3022600"/>
            <a:ext cx="3070225" cy="2913063"/>
          </a:xfrm>
        </p:spPr>
        <p:txBody>
          <a:bodyPr>
            <a:normAutofit lnSpcReduction="10000"/>
          </a:bodyPr>
          <a:lstStyle/>
          <a:p>
            <a:pPr marL="342900" indent="-342900" fontAlgn="auto">
              <a:spcAft>
                <a:spcPts val="0"/>
              </a:spcAft>
              <a:buFont typeface="Arial" panose="020B0604020202020204" pitchFamily="34" charset="0"/>
              <a:buAutoNum type="alphaLcParenBoth"/>
              <a:defRPr/>
            </a:pPr>
            <a:r>
              <a:rPr lang="en-US" sz="1600" dirty="0"/>
              <a:t>Downward trend in</a:t>
            </a:r>
          </a:p>
          <a:p>
            <a:pPr fontAlgn="auto">
              <a:spcAft>
                <a:spcPts val="0"/>
              </a:spcAft>
              <a:buFont typeface="Arial" panose="020B0604020202020204" pitchFamily="34" charset="0"/>
              <a:buNone/>
              <a:defRPr/>
            </a:pPr>
            <a:r>
              <a:rPr lang="en-US" sz="1600" dirty="0"/>
              <a:t>(a) Decline in</a:t>
            </a:r>
          </a:p>
          <a:p>
            <a:pPr marL="342900" indent="-342900" fontAlgn="auto">
              <a:spcAft>
                <a:spcPts val="0"/>
              </a:spcAft>
              <a:buFont typeface="Arial" panose="020B0604020202020204" pitchFamily="34" charset="0"/>
              <a:buAutoNum type="alphaLcParenBoth"/>
              <a:defRPr/>
            </a:pPr>
            <a:r>
              <a:rPr lang="en-US" sz="1600" dirty="0"/>
              <a:t>Decrease in </a:t>
            </a:r>
          </a:p>
          <a:p>
            <a:pPr fontAlgn="auto">
              <a:spcAft>
                <a:spcPts val="0"/>
              </a:spcAft>
              <a:buFont typeface="Arial" panose="020B0604020202020204" pitchFamily="34" charset="0"/>
              <a:buNone/>
              <a:defRPr/>
            </a:pPr>
            <a:r>
              <a:rPr lang="en-US" sz="1600" dirty="0"/>
              <a:t>(a) Drop in </a:t>
            </a:r>
          </a:p>
          <a:p>
            <a:pPr fontAlgn="auto">
              <a:spcAft>
                <a:spcPts val="0"/>
              </a:spcAft>
              <a:buFont typeface="Arial" panose="020B0604020202020204" pitchFamily="34" charset="0"/>
              <a:buNone/>
              <a:defRPr/>
            </a:pPr>
            <a:r>
              <a:rPr lang="en-US" sz="1600" dirty="0"/>
              <a:t>(a) Deterioration in </a:t>
            </a:r>
          </a:p>
          <a:p>
            <a:pPr marL="342900" indent="-342900" fontAlgn="auto">
              <a:spcAft>
                <a:spcPts val="0"/>
              </a:spcAft>
              <a:buFont typeface="Arial" panose="020B0604020202020204" pitchFamily="34" charset="0"/>
              <a:buAutoNum type="alphaLcParenBoth"/>
              <a:defRPr/>
            </a:pPr>
            <a:r>
              <a:rPr lang="en-US" sz="1600" dirty="0"/>
              <a:t>Reduction in </a:t>
            </a:r>
          </a:p>
          <a:p>
            <a:pPr fontAlgn="auto">
              <a:spcAft>
                <a:spcPts val="0"/>
              </a:spcAft>
              <a:buFont typeface="Arial" panose="020B0604020202020204" pitchFamily="34" charset="0"/>
              <a:buNone/>
              <a:defRPr/>
            </a:pPr>
            <a:r>
              <a:rPr lang="en-US" sz="1600" dirty="0"/>
              <a:t>(a) Fall in </a:t>
            </a:r>
          </a:p>
          <a:p>
            <a:pPr marL="342900" indent="-342900" fontAlgn="auto">
              <a:spcAft>
                <a:spcPts val="0"/>
              </a:spcAft>
              <a:buFont typeface="Arial" panose="020B0604020202020204" pitchFamily="34" charset="0"/>
              <a:buAutoNum type="alphaLcParenBoth"/>
              <a:defRPr/>
            </a:pPr>
            <a:r>
              <a:rPr lang="en-US" sz="1600" dirty="0"/>
              <a:t>Plunge in </a:t>
            </a:r>
          </a:p>
          <a:p>
            <a:pPr fontAlgn="auto">
              <a:spcAft>
                <a:spcPts val="0"/>
              </a:spcAft>
              <a:buFont typeface="Arial" panose="020B0604020202020204" pitchFamily="34" charset="0"/>
              <a:buNone/>
              <a:defRPr/>
            </a:pPr>
            <a:r>
              <a:rPr lang="en-US" sz="1600" dirty="0"/>
              <a:t>(a) Slump in </a:t>
            </a:r>
          </a:p>
          <a:p>
            <a:pPr marL="342900" indent="-342900" fontAlgn="auto">
              <a:spcAft>
                <a:spcPts val="0"/>
              </a:spcAft>
              <a:buFont typeface="Arial" panose="020B0604020202020204" pitchFamily="34" charset="0"/>
              <a:buAutoNum type="alphaLcParenBoth"/>
              <a:defRPr/>
            </a:pPr>
            <a:endParaRPr lang="en-US" dirty="0"/>
          </a:p>
          <a:p>
            <a:pPr fontAlgn="auto">
              <a:spcAft>
                <a:spcPts val="0"/>
              </a:spcAft>
              <a:buFont typeface="Arial" panose="020B0604020202020204" pitchFamily="34" charset="0"/>
              <a:buNone/>
              <a:defRPr/>
            </a:pPr>
            <a:endParaRPr lang="en-GB" dirty="0"/>
          </a:p>
        </p:txBody>
      </p:sp>
      <p:pic>
        <p:nvPicPr>
          <p:cNvPr id="3074" name="Picture 2" descr="ÎÏÎ¿ÏÎ­Î»ÎµÏÎ¼Î± ÎµÎ¹ÎºÏÎ½Î±Ï Î³Î¹Î± line graph simple DOWNWARDS"/>
          <p:cNvPicPr>
            <a:picLocks noChangeAspect="1" noChangeArrowheads="1"/>
          </p:cNvPicPr>
          <p:nvPr/>
        </p:nvPicPr>
        <p:blipFill>
          <a:blip r:embed="rId2"/>
          <a:srcRect/>
          <a:stretch>
            <a:fillRect/>
          </a:stretch>
        </p:blipFill>
        <p:spPr bwMode="auto">
          <a:xfrm>
            <a:off x="530225" y="3138488"/>
            <a:ext cx="2733675" cy="3076575"/>
          </a:xfrm>
          <a:prstGeom prst="rect">
            <a:avLst/>
          </a:prstGeom>
          <a:solidFill>
            <a:schemeClr val="bg1">
              <a:lumMod val="85000"/>
              <a:lumOff val="15000"/>
            </a:schemeClr>
          </a:solidFill>
          <a:ln w="76200">
            <a:solidFill>
              <a:srgbClr val="7030A0"/>
            </a:solidFill>
          </a:ln>
        </p:spPr>
      </p:pic>
    </p:spTree>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75000"/>
            </a:schemeClr>
          </a:solidFill>
        </p:spPr>
        <p:txBody>
          <a:bodyPr rtlCol="0">
            <a:normAutofit/>
          </a:bodyPr>
          <a:lstStyle/>
          <a:p>
            <a:pPr fontAlgn="auto">
              <a:spcAft>
                <a:spcPts val="0"/>
              </a:spcAft>
              <a:defRPr/>
            </a:pPr>
            <a:r>
              <a:rPr lang="en-US" dirty="0"/>
              <a:t>GOING DOWN…</a:t>
            </a:r>
            <a:endParaRPr lang="en-GB" dirty="0"/>
          </a:p>
        </p:txBody>
      </p:sp>
      <p:sp>
        <p:nvSpPr>
          <p:cNvPr id="3" name="Content Placeholder 2"/>
          <p:cNvSpPr>
            <a:spLocks noGrp="1"/>
          </p:cNvSpPr>
          <p:nvPr>
            <p:ph idx="1"/>
          </p:nvPr>
        </p:nvSpPr>
        <p:spPr/>
        <p:txBody>
          <a:bodyPr wrap="square" numCol="1" anchor="t" anchorCtr="0" compatLnSpc="1">
            <a:prstTxWarp prst="textNoShape">
              <a:avLst/>
            </a:prstTxWarp>
          </a:bodyPr>
          <a:lstStyle/>
          <a:p>
            <a:r>
              <a:rPr lang="en-US" dirty="0">
                <a:effectLst>
                  <a:outerShdw blurRad="38100" dist="38100" dir="2700000" algn="tl">
                    <a:srgbClr val="000000"/>
                  </a:outerShdw>
                </a:effectLst>
              </a:rPr>
              <a:t>- </a:t>
            </a:r>
            <a:r>
              <a:rPr lang="en-US" dirty="0">
                <a:solidFill>
                  <a:srgbClr val="FFC000"/>
                </a:solidFill>
                <a:effectLst>
                  <a:outerShdw blurRad="38100" dist="38100" dir="2700000" algn="tl">
                    <a:srgbClr val="000000"/>
                  </a:outerShdw>
                </a:effectLst>
              </a:rPr>
              <a:t>Exports</a:t>
            </a:r>
            <a:r>
              <a:rPr lang="en-US" dirty="0">
                <a:effectLst>
                  <a:outerShdw blurRad="38100" dist="38100" dir="2700000" algn="tl">
                    <a:srgbClr val="000000"/>
                  </a:outerShdw>
                </a:effectLst>
              </a:rPr>
              <a:t> declined / fell / went down / dropped / were reduced / slumped / deteriorated /decreased / plunged </a:t>
            </a:r>
            <a:r>
              <a:rPr lang="en-US" dirty="0">
                <a:solidFill>
                  <a:srgbClr val="FF0000"/>
                </a:solidFill>
                <a:effectLst>
                  <a:outerShdw blurRad="38100" dist="38100" dir="2700000" algn="tl">
                    <a:srgbClr val="000000"/>
                  </a:outerShdw>
                </a:effectLst>
              </a:rPr>
              <a:t>in</a:t>
            </a:r>
            <a:r>
              <a:rPr lang="en-US" dirty="0">
                <a:effectLst>
                  <a:outerShdw blurRad="38100" dist="38100" dir="2700000" algn="tl">
                    <a:srgbClr val="000000"/>
                  </a:outerShdw>
                </a:effectLst>
              </a:rPr>
              <a:t> </a:t>
            </a:r>
            <a:r>
              <a:rPr lang="en-US" dirty="0">
                <a:solidFill>
                  <a:srgbClr val="FF0000"/>
                </a:solidFill>
                <a:effectLst>
                  <a:outerShdw blurRad="38100" dist="38100" dir="2700000" algn="tl">
                    <a:srgbClr val="000000"/>
                  </a:outerShdw>
                </a:effectLst>
              </a:rPr>
              <a:t>2015</a:t>
            </a:r>
            <a:r>
              <a:rPr lang="en-US" dirty="0">
                <a:effectLst>
                  <a:outerShdw blurRad="38100" dist="38100" dir="2700000" algn="tl">
                    <a:srgbClr val="000000"/>
                  </a:outerShdw>
                </a:effectLst>
              </a:rPr>
              <a:t>.</a:t>
            </a:r>
          </a:p>
          <a:p>
            <a:endParaRPr lang="en-US" dirty="0">
              <a:effectLst>
                <a:outerShdw blurRad="38100" dist="38100" dir="2700000" algn="tl">
                  <a:srgbClr val="000000"/>
                </a:outerShdw>
              </a:effectLst>
            </a:endParaRPr>
          </a:p>
          <a:p>
            <a:r>
              <a:rPr lang="en-US" dirty="0">
                <a:effectLst>
                  <a:outerShdw blurRad="38100" dist="38100" dir="2700000" algn="tl">
                    <a:srgbClr val="000000"/>
                  </a:outerShdw>
                </a:effectLst>
              </a:rPr>
              <a:t>- There was a decline / fall / drop / reduction / slump / deterioration / decrease / plunge / downward trend </a:t>
            </a:r>
            <a:r>
              <a:rPr lang="en-US" dirty="0">
                <a:solidFill>
                  <a:srgbClr val="FFC000"/>
                </a:solidFill>
                <a:effectLst>
                  <a:outerShdw blurRad="38100" dist="38100" dir="2700000" algn="tl">
                    <a:srgbClr val="000000"/>
                  </a:outerShdw>
                </a:effectLst>
              </a:rPr>
              <a:t>in exports</a:t>
            </a:r>
          </a:p>
          <a:p>
            <a:pPr>
              <a:buFont typeface="Arial" charset="0"/>
              <a:buNone/>
            </a:pPr>
            <a:r>
              <a:rPr lang="en-US" dirty="0">
                <a:effectLst>
                  <a:outerShdw blurRad="38100" dist="38100" dir="2700000" algn="tl">
                    <a:srgbClr val="000000"/>
                  </a:outerShdw>
                </a:effectLst>
              </a:rPr>
              <a:t>   </a:t>
            </a:r>
            <a:r>
              <a:rPr lang="en-US" dirty="0">
                <a:solidFill>
                  <a:srgbClr val="FF0000"/>
                </a:solidFill>
                <a:effectLst>
                  <a:outerShdw blurRad="38100" dist="38100" dir="2700000" algn="tl">
                    <a:srgbClr val="000000"/>
                  </a:outerShdw>
                </a:effectLst>
              </a:rPr>
              <a:t>in</a:t>
            </a:r>
            <a:r>
              <a:rPr lang="en-US" dirty="0">
                <a:effectLst>
                  <a:outerShdw blurRad="38100" dist="38100" dir="2700000" algn="tl">
                    <a:srgbClr val="000000"/>
                  </a:outerShdw>
                </a:effectLst>
              </a:rPr>
              <a:t> </a:t>
            </a:r>
            <a:r>
              <a:rPr lang="en-US" dirty="0">
                <a:solidFill>
                  <a:srgbClr val="FF0000"/>
                </a:solidFill>
                <a:effectLst>
                  <a:outerShdw blurRad="38100" dist="38100" dir="2700000" algn="tl">
                    <a:srgbClr val="000000"/>
                  </a:outerShdw>
                </a:effectLst>
              </a:rPr>
              <a:t>2015</a:t>
            </a:r>
            <a:r>
              <a:rPr lang="en-US" dirty="0">
                <a:effectLst>
                  <a:outerShdw blurRad="38100" dist="38100" dir="2700000" algn="tl">
                    <a:srgbClr val="000000"/>
                  </a:outerShdw>
                </a:effectLst>
              </a:rPr>
              <a:t>. </a:t>
            </a:r>
            <a:endParaRPr lang="en-GB" dirty="0">
              <a:effectLst>
                <a:outerShdw blurRad="38100" dist="38100" dir="2700000" algn="tl">
                  <a:srgbClr val="000000"/>
                </a:outerShdw>
              </a:effectLst>
            </a:endParaRPr>
          </a:p>
        </p:txBody>
      </p:sp>
    </p:spTree>
  </p:cSld>
  <p:clrMapOvr>
    <a:masterClrMapping/>
  </p:clrMapOvr>
  <p:transition spd="slow">
    <p:split orient="vert"/>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4578" name="Title 1"/>
          <p:cNvSpPr>
            <a:spLocks noGrp="1"/>
          </p:cNvSpPr>
          <p:nvPr>
            <p:ph type="title"/>
          </p:nvPr>
        </p:nvSpPr>
        <p:spPr>
          <a:xfrm>
            <a:off x="681038" y="752475"/>
            <a:ext cx="9613900" cy="1081088"/>
          </a:xfrm>
        </p:spPr>
        <p:txBody>
          <a:bodyPr/>
          <a:lstStyle/>
          <a:p>
            <a:r>
              <a:rPr lang="en-GB"/>
              <a:t>STABLE </a:t>
            </a:r>
            <a:r>
              <a:rPr lang="el-GR"/>
              <a:t>/ </a:t>
            </a:r>
            <a:r>
              <a:rPr lang="en-US"/>
              <a:t>STEADY</a:t>
            </a:r>
            <a:br>
              <a:rPr lang="en-GB"/>
            </a:br>
            <a:endParaRPr lang="en-GB"/>
          </a:p>
        </p:txBody>
      </p:sp>
      <p:sp>
        <p:nvSpPr>
          <p:cNvPr id="3" name="Content Placeholder 2"/>
          <p:cNvSpPr>
            <a:spLocks noGrp="1"/>
          </p:cNvSpPr>
          <p:nvPr>
            <p:ph idx="1"/>
          </p:nvPr>
        </p:nvSpPr>
        <p:spPr>
          <a:xfrm>
            <a:off x="4686300" y="2336800"/>
            <a:ext cx="5608638" cy="3598863"/>
          </a:xfrm>
        </p:spPr>
        <p:txBody>
          <a:bodyPr>
            <a:normAutofit lnSpcReduction="10000"/>
          </a:bodyPr>
          <a:lstStyle/>
          <a:p>
            <a:pPr marL="0" indent="0" fontAlgn="auto">
              <a:spcAft>
                <a:spcPts val="0"/>
              </a:spcAft>
              <a:buFont typeface="Arial" panose="020B0604020202020204" pitchFamily="34" charset="0"/>
              <a:buNone/>
              <a:defRPr/>
            </a:pPr>
            <a:r>
              <a:rPr lang="en-US" sz="2800" dirty="0">
                <a:solidFill>
                  <a:srgbClr val="FF0000"/>
                </a:solidFill>
                <a:effectLst/>
              </a:rPr>
              <a:t>EXPRESSIONS</a:t>
            </a:r>
            <a:endParaRPr lang="en-GB" sz="2800" dirty="0">
              <a:solidFill>
                <a:srgbClr val="FF0000"/>
              </a:solidFill>
              <a:effectLst/>
            </a:endParaRPr>
          </a:p>
          <a:p>
            <a:pPr fontAlgn="auto">
              <a:spcAft>
                <a:spcPts val="0"/>
              </a:spcAft>
              <a:buFont typeface="Arial" panose="020B0604020202020204" pitchFamily="34" charset="0"/>
              <a:buChar char="•"/>
              <a:defRPr/>
            </a:pPr>
            <a:r>
              <a:rPr lang="en-GB" dirty="0">
                <a:effectLst/>
              </a:rPr>
              <a:t>Remain stable</a:t>
            </a:r>
          </a:p>
          <a:p>
            <a:pPr fontAlgn="auto">
              <a:spcAft>
                <a:spcPts val="0"/>
              </a:spcAft>
              <a:buFont typeface="Arial" panose="020B0604020202020204" pitchFamily="34" charset="0"/>
              <a:buChar char="•"/>
              <a:defRPr/>
            </a:pPr>
            <a:r>
              <a:rPr lang="en-GB" dirty="0">
                <a:effectLst/>
              </a:rPr>
              <a:t>Remain unchanged </a:t>
            </a:r>
          </a:p>
          <a:p>
            <a:pPr fontAlgn="auto">
              <a:spcAft>
                <a:spcPts val="0"/>
              </a:spcAft>
              <a:buFont typeface="Arial" panose="020B0604020202020204" pitchFamily="34" charset="0"/>
              <a:buChar char="•"/>
              <a:defRPr/>
            </a:pPr>
            <a:r>
              <a:rPr lang="en-GB" dirty="0">
                <a:effectLst/>
              </a:rPr>
              <a:t>Remain steady</a:t>
            </a:r>
          </a:p>
          <a:p>
            <a:pPr fontAlgn="auto">
              <a:spcAft>
                <a:spcPts val="0"/>
              </a:spcAft>
              <a:buFont typeface="Arial" panose="020B0604020202020204" pitchFamily="34" charset="0"/>
              <a:buChar char="•"/>
              <a:defRPr/>
            </a:pPr>
            <a:r>
              <a:rPr lang="en-GB" dirty="0">
                <a:effectLst/>
              </a:rPr>
              <a:t>Remain invariable</a:t>
            </a:r>
          </a:p>
          <a:p>
            <a:pPr fontAlgn="auto">
              <a:spcAft>
                <a:spcPts val="0"/>
              </a:spcAft>
              <a:buFont typeface="Arial" panose="020B0604020202020204" pitchFamily="34" charset="0"/>
              <a:buChar char="•"/>
              <a:defRPr/>
            </a:pPr>
            <a:r>
              <a:rPr lang="en-GB" dirty="0">
                <a:effectLst/>
              </a:rPr>
              <a:t>Stay constant</a:t>
            </a:r>
          </a:p>
          <a:p>
            <a:pPr fontAlgn="auto">
              <a:spcAft>
                <a:spcPts val="0"/>
              </a:spcAft>
              <a:buFont typeface="Arial" panose="020B0604020202020204" pitchFamily="34" charset="0"/>
              <a:buChar char="•"/>
              <a:defRPr/>
            </a:pPr>
            <a:r>
              <a:rPr lang="en-GB" dirty="0">
                <a:effectLst/>
              </a:rPr>
              <a:t>Be frozen</a:t>
            </a:r>
          </a:p>
          <a:p>
            <a:pPr fontAlgn="auto">
              <a:spcAft>
                <a:spcPts val="0"/>
              </a:spcAft>
              <a:buFont typeface="Arial" panose="020B0604020202020204" pitchFamily="34" charset="0"/>
              <a:buChar char="•"/>
              <a:defRPr/>
            </a:pPr>
            <a:r>
              <a:rPr lang="en-GB" dirty="0">
                <a:effectLst/>
              </a:rPr>
              <a:t>Be at the same level</a:t>
            </a:r>
          </a:p>
          <a:p>
            <a:pPr fontAlgn="auto">
              <a:spcAft>
                <a:spcPts val="0"/>
              </a:spcAft>
              <a:buFont typeface="Arial" panose="020B0604020202020204" pitchFamily="34" charset="0"/>
              <a:buChar char="•"/>
              <a:defRPr/>
            </a:pPr>
            <a:r>
              <a:rPr lang="en-GB" dirty="0">
                <a:effectLst/>
              </a:rPr>
              <a:t>Maintain the same level</a:t>
            </a:r>
          </a:p>
          <a:p>
            <a:pPr fontAlgn="auto">
              <a:spcAft>
                <a:spcPts val="0"/>
              </a:spcAft>
              <a:buFont typeface="Arial" panose="020B0604020202020204" pitchFamily="34" charset="0"/>
              <a:buChar char="•"/>
              <a:defRPr/>
            </a:pPr>
            <a:endParaRPr lang="en-GB" dirty="0"/>
          </a:p>
        </p:txBody>
      </p:sp>
      <p:sp>
        <p:nvSpPr>
          <p:cNvPr id="4" name="Text Placeholder 3"/>
          <p:cNvSpPr>
            <a:spLocks noGrp="1"/>
          </p:cNvSpPr>
          <p:nvPr>
            <p:ph type="body" sz="half" idx="2"/>
          </p:nvPr>
        </p:nvSpPr>
        <p:spPr>
          <a:xfrm>
            <a:off x="681038" y="2336800"/>
            <a:ext cx="3789362" cy="3598863"/>
          </a:xfrm>
        </p:spPr>
        <p:txBody>
          <a:bodyPr/>
          <a:lstStyle/>
          <a:p>
            <a:pPr fontAlgn="auto">
              <a:spcAft>
                <a:spcPts val="0"/>
              </a:spcAft>
              <a:buFont typeface="Arial" panose="020B0604020202020204" pitchFamily="34" charset="0"/>
              <a:buNone/>
              <a:defRPr/>
            </a:pPr>
            <a:endParaRPr lang="en-GB" dirty="0"/>
          </a:p>
        </p:txBody>
      </p:sp>
      <p:pic>
        <p:nvPicPr>
          <p:cNvPr id="5" name="Picture 4" descr="ÎÏÎ¿ÏÎ­Î»ÎµÏÎ¼Î± ÎµÎ¹ÎºÏÎ½Î±Ï Î³Î¹Î± line graph stable"/>
          <p:cNvPicPr/>
          <p:nvPr/>
        </p:nvPicPr>
        <p:blipFill>
          <a:blip r:embed="rId2" cstate="print"/>
          <a:srcRect/>
          <a:stretch>
            <a:fillRect/>
          </a:stretch>
        </p:blipFill>
        <p:spPr bwMode="auto">
          <a:xfrm>
            <a:off x="680322" y="2504661"/>
            <a:ext cx="2712236" cy="3246781"/>
          </a:xfrm>
          <a:prstGeom prst="rect">
            <a:avLst/>
          </a:prstGeom>
          <a:solidFill>
            <a:schemeClr val="accent5">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1038" y="609600"/>
            <a:ext cx="9613900" cy="3592513"/>
          </a:xfrm>
        </p:spPr>
        <p:txBody>
          <a:bodyPr rtlCol="0">
            <a:normAutofit/>
          </a:bodyPr>
          <a:lstStyle/>
          <a:p>
            <a:pPr fontAlgn="auto">
              <a:spcAft>
                <a:spcPts val="0"/>
              </a:spcAft>
              <a:defRPr/>
            </a:pPr>
            <a:r>
              <a:rPr lang="en-GB" dirty="0">
                <a:solidFill>
                  <a:srgbClr val="FFC000"/>
                </a:solidFill>
              </a:rPr>
              <a:t>Exports</a:t>
            </a:r>
            <a:r>
              <a:rPr lang="en-GB" dirty="0"/>
              <a:t> remained stable / remained unchanged / remained steady / remained invariable / stayed constant / were at the same level / maintained the same level </a:t>
            </a:r>
            <a:r>
              <a:rPr lang="en-GB" dirty="0">
                <a:solidFill>
                  <a:srgbClr val="C00000"/>
                </a:solidFill>
              </a:rPr>
              <a:t>in</a:t>
            </a:r>
            <a:r>
              <a:rPr lang="en-GB" dirty="0"/>
              <a:t> </a:t>
            </a:r>
            <a:r>
              <a:rPr lang="en-GB" dirty="0">
                <a:solidFill>
                  <a:srgbClr val="C00000"/>
                </a:solidFill>
              </a:rPr>
              <a:t>2015</a:t>
            </a:r>
            <a:r>
              <a:rPr lang="en-GB" dirty="0"/>
              <a:t>. </a:t>
            </a:r>
            <a:br>
              <a:rPr lang="en-GB" dirty="0"/>
            </a:br>
            <a:endParaRPr lang="en-GB" dirty="0"/>
          </a:p>
        </p:txBody>
      </p:sp>
      <p:sp>
        <p:nvSpPr>
          <p:cNvPr id="3" name="Text Placeholder 2"/>
          <p:cNvSpPr>
            <a:spLocks noGrp="1"/>
          </p:cNvSpPr>
          <p:nvPr>
            <p:ph type="body" sz="half" idx="2"/>
          </p:nvPr>
        </p:nvSpPr>
        <p:spPr>
          <a:xfrm>
            <a:off x="681038" y="4711700"/>
            <a:ext cx="9613900" cy="1090613"/>
          </a:xfrm>
        </p:spPr>
        <p:txBody>
          <a:bodyPr/>
          <a:lstStyle/>
          <a:p>
            <a:pPr fontAlgn="auto">
              <a:spcAft>
                <a:spcPts val="0"/>
              </a:spcAft>
              <a:buFont typeface="Arial" panose="020B0604020202020204" pitchFamily="34" charset="0"/>
              <a:buNone/>
              <a:defRPr/>
            </a:pPr>
            <a:r>
              <a:rPr lang="en-GB" sz="3200" b="1"/>
              <a:t>STABLE </a:t>
            </a:r>
            <a:r>
              <a:rPr lang="el-GR" sz="3200" b="1"/>
              <a:t>/ </a:t>
            </a:r>
            <a:r>
              <a:rPr lang="en-US" sz="3200" b="1"/>
              <a:t>STEADY</a:t>
            </a:r>
            <a:endParaRPr lang="en-GB" sz="3200" b="1" dirty="0"/>
          </a:p>
        </p:txBody>
      </p:sp>
    </p:spTree>
  </p:cSld>
  <p:clrMapOvr>
    <a:masterClrMapping/>
  </p:clrMapOvr>
  <p:transition>
    <p:cut/>
  </p:transition>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44000">
              <a:schemeClr val="bg2">
                <a:tint val="96000"/>
                <a:shade val="100000"/>
                <a:hueMod val="92000"/>
                <a:satMod val="200000"/>
                <a:lumMod val="100000"/>
                <a:alpha val="50000"/>
              </a:schemeClr>
            </a:gs>
            <a:gs pos="43000">
              <a:schemeClr val="bg2">
                <a:shade val="100000"/>
                <a:hueMod val="100000"/>
                <a:satMod val="110000"/>
                <a:lumMod val="130000"/>
              </a:schemeClr>
            </a:gs>
            <a:gs pos="43000">
              <a:schemeClr val="bg2">
                <a:shade val="78000"/>
                <a:hueMod val="106000"/>
                <a:satMod val="120000"/>
                <a:lumMod val="79000"/>
              </a:schemeClr>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9925" y="752475"/>
            <a:ext cx="9625013" cy="1081088"/>
          </a:xfrm>
          <a:solidFill>
            <a:schemeClr val="accent3"/>
          </a:solidFill>
        </p:spPr>
        <p:txBody>
          <a:bodyPr rtlCol="0">
            <a:normAutofit/>
          </a:bodyPr>
          <a:lstStyle/>
          <a:p>
            <a:pPr fontAlgn="auto">
              <a:spcAft>
                <a:spcPts val="0"/>
              </a:spcAft>
              <a:defRPr/>
            </a:pPr>
            <a:r>
              <a:rPr lang="en-US" dirty="0"/>
              <a:t>STABILISED…</a:t>
            </a:r>
            <a:br>
              <a:rPr lang="en-GB" dirty="0"/>
            </a:br>
            <a:endParaRPr lang="en-GB" dirty="0"/>
          </a:p>
        </p:txBody>
      </p:sp>
      <p:sp>
        <p:nvSpPr>
          <p:cNvPr id="3" name="Text Placeholder 2"/>
          <p:cNvSpPr>
            <a:spLocks noGrp="1"/>
          </p:cNvSpPr>
          <p:nvPr>
            <p:ph type="body" idx="1"/>
          </p:nvPr>
        </p:nvSpPr>
        <p:spPr>
          <a:xfrm>
            <a:off x="660400" y="2336800"/>
            <a:ext cx="3070225" cy="576263"/>
          </a:xfrm>
        </p:spPr>
        <p:txBody>
          <a:bodyPr/>
          <a:lstStyle/>
          <a:p>
            <a:pPr fontAlgn="auto">
              <a:spcAft>
                <a:spcPts val="0"/>
              </a:spcAft>
              <a:buFont typeface="Arial" panose="020B0604020202020204" pitchFamily="34" charset="0"/>
              <a:buNone/>
              <a:defRPr/>
            </a:pPr>
            <a:endParaRPr lang="en-GB"/>
          </a:p>
        </p:txBody>
      </p:sp>
      <p:sp>
        <p:nvSpPr>
          <p:cNvPr id="4" name="Text Placeholder 3"/>
          <p:cNvSpPr>
            <a:spLocks noGrp="1"/>
          </p:cNvSpPr>
          <p:nvPr>
            <p:ph type="body" sz="half" idx="15"/>
          </p:nvPr>
        </p:nvSpPr>
        <p:spPr>
          <a:xfrm>
            <a:off x="681038" y="3022600"/>
            <a:ext cx="3049587" cy="2913063"/>
          </a:xfrm>
        </p:spPr>
        <p:txBody>
          <a:bodyPr/>
          <a:lstStyle/>
          <a:p>
            <a:pPr fontAlgn="auto">
              <a:spcAft>
                <a:spcPts val="0"/>
              </a:spcAft>
              <a:buFont typeface="Arial" panose="020B0604020202020204" pitchFamily="34" charset="0"/>
              <a:buNone/>
              <a:defRPr/>
            </a:pPr>
            <a:endParaRPr lang="en-GB" dirty="0"/>
          </a:p>
        </p:txBody>
      </p:sp>
      <p:sp>
        <p:nvSpPr>
          <p:cNvPr id="5" name="Text Placeholder 4"/>
          <p:cNvSpPr>
            <a:spLocks noGrp="1"/>
          </p:cNvSpPr>
          <p:nvPr>
            <p:ph type="body" sz="quarter" idx="3"/>
          </p:nvPr>
        </p:nvSpPr>
        <p:spPr>
          <a:xfrm>
            <a:off x="3956050" y="2336800"/>
            <a:ext cx="3063875" cy="576263"/>
          </a:xfrm>
        </p:spPr>
        <p:txBody>
          <a:bodyPr/>
          <a:lstStyle/>
          <a:p>
            <a:pPr fontAlgn="auto">
              <a:spcAft>
                <a:spcPts val="0"/>
              </a:spcAft>
              <a:buFont typeface="Arial" panose="020B0604020202020204" pitchFamily="34" charset="0"/>
              <a:buNone/>
              <a:defRPr/>
            </a:pPr>
            <a:r>
              <a:rPr lang="en-US" dirty="0">
                <a:solidFill>
                  <a:srgbClr val="C00000"/>
                </a:solidFill>
              </a:rPr>
              <a:t>VERBS/EXPRESSIONS</a:t>
            </a:r>
            <a:endParaRPr lang="en-GB" dirty="0">
              <a:solidFill>
                <a:srgbClr val="C00000"/>
              </a:solidFill>
            </a:endParaRPr>
          </a:p>
        </p:txBody>
      </p:sp>
      <p:sp>
        <p:nvSpPr>
          <p:cNvPr id="6" name="Text Placeholder 5"/>
          <p:cNvSpPr>
            <a:spLocks noGrp="1"/>
          </p:cNvSpPr>
          <p:nvPr>
            <p:ph type="body" sz="half" idx="16"/>
          </p:nvPr>
        </p:nvSpPr>
        <p:spPr>
          <a:xfrm>
            <a:off x="3944938" y="3022600"/>
            <a:ext cx="3063875" cy="2913063"/>
          </a:xfrm>
        </p:spPr>
        <p:txBody>
          <a:bodyPr/>
          <a:lstStyle/>
          <a:p>
            <a:pPr fontAlgn="auto">
              <a:spcAft>
                <a:spcPts val="0"/>
              </a:spcAft>
              <a:buFont typeface="Arial" panose="020B0604020202020204" pitchFamily="34" charset="0"/>
              <a:buNone/>
              <a:defRPr/>
            </a:pPr>
            <a:r>
              <a:rPr lang="en-US" sz="2400" dirty="0">
                <a:effectLst/>
              </a:rPr>
              <a:t>Level</a:t>
            </a:r>
            <a:r>
              <a:rPr lang="en-US" dirty="0">
                <a:effectLst/>
              </a:rPr>
              <a:t> </a:t>
            </a:r>
            <a:r>
              <a:rPr lang="en-US" sz="2400" dirty="0">
                <a:effectLst/>
              </a:rPr>
              <a:t>off</a:t>
            </a:r>
            <a:r>
              <a:rPr lang="en-US" dirty="0">
                <a:effectLst/>
              </a:rPr>
              <a:t> </a:t>
            </a:r>
            <a:endParaRPr lang="en-GB" dirty="0">
              <a:effectLst/>
            </a:endParaRPr>
          </a:p>
          <a:p>
            <a:pPr fontAlgn="auto">
              <a:spcAft>
                <a:spcPts val="0"/>
              </a:spcAft>
              <a:buFont typeface="Arial" panose="020B0604020202020204" pitchFamily="34" charset="0"/>
              <a:buNone/>
              <a:defRPr/>
            </a:pPr>
            <a:r>
              <a:rPr lang="en-US" sz="2400" dirty="0" err="1">
                <a:effectLst/>
              </a:rPr>
              <a:t>Stabilise</a:t>
            </a:r>
            <a:endParaRPr lang="en-GB" sz="2400" dirty="0">
              <a:effectLst/>
            </a:endParaRPr>
          </a:p>
          <a:p>
            <a:pPr fontAlgn="auto">
              <a:spcAft>
                <a:spcPts val="0"/>
              </a:spcAft>
              <a:buFont typeface="Arial" panose="020B0604020202020204" pitchFamily="34" charset="0"/>
              <a:buNone/>
              <a:defRPr/>
            </a:pPr>
            <a:r>
              <a:rPr lang="en-US" sz="2400" dirty="0">
                <a:effectLst/>
              </a:rPr>
              <a:t>Reach a plateau</a:t>
            </a:r>
            <a:endParaRPr lang="en-GB" sz="2400" dirty="0">
              <a:effectLst/>
            </a:endParaRPr>
          </a:p>
          <a:p>
            <a:pPr fontAlgn="auto">
              <a:spcAft>
                <a:spcPts val="0"/>
              </a:spcAft>
              <a:buFont typeface="Arial" panose="020B0604020202020204" pitchFamily="34" charset="0"/>
              <a:buNone/>
              <a:defRPr/>
            </a:pPr>
            <a:endParaRPr lang="en-GB" dirty="0"/>
          </a:p>
        </p:txBody>
      </p:sp>
      <p:sp>
        <p:nvSpPr>
          <p:cNvPr id="7" name="Text Placeholder 6"/>
          <p:cNvSpPr>
            <a:spLocks noGrp="1"/>
          </p:cNvSpPr>
          <p:nvPr>
            <p:ph type="body" sz="quarter" idx="13"/>
          </p:nvPr>
        </p:nvSpPr>
        <p:spPr>
          <a:xfrm>
            <a:off x="7224713" y="2336800"/>
            <a:ext cx="3070225" cy="576263"/>
          </a:xfrm>
        </p:spPr>
        <p:txBody>
          <a:bodyPr/>
          <a:lstStyle/>
          <a:p>
            <a:pPr fontAlgn="auto">
              <a:spcAft>
                <a:spcPts val="0"/>
              </a:spcAft>
              <a:buFont typeface="Arial" panose="020B0604020202020204" pitchFamily="34" charset="0"/>
              <a:buNone/>
              <a:defRPr/>
            </a:pPr>
            <a:endParaRPr lang="en-GB"/>
          </a:p>
        </p:txBody>
      </p:sp>
      <p:sp>
        <p:nvSpPr>
          <p:cNvPr id="8" name="Text Placeholder 7"/>
          <p:cNvSpPr>
            <a:spLocks noGrp="1"/>
          </p:cNvSpPr>
          <p:nvPr>
            <p:ph type="body" sz="half" idx="17"/>
          </p:nvPr>
        </p:nvSpPr>
        <p:spPr>
          <a:xfrm>
            <a:off x="7224713" y="3022600"/>
            <a:ext cx="3070225" cy="2913063"/>
          </a:xfrm>
        </p:spPr>
        <p:txBody>
          <a:bodyPr/>
          <a:lstStyle/>
          <a:p>
            <a:pPr fontAlgn="auto">
              <a:spcAft>
                <a:spcPts val="0"/>
              </a:spcAft>
              <a:buFont typeface="Arial" panose="020B0604020202020204" pitchFamily="34" charset="0"/>
              <a:buNone/>
              <a:defRPr/>
            </a:pPr>
            <a:r>
              <a:rPr lang="en-US" sz="2600" dirty="0">
                <a:solidFill>
                  <a:srgbClr val="002060"/>
                </a:solidFill>
                <a:effectLst/>
              </a:rPr>
              <a:t>Exports</a:t>
            </a:r>
            <a:r>
              <a:rPr lang="en-US" sz="2600" dirty="0">
                <a:effectLst/>
              </a:rPr>
              <a:t> leveled off / stabilized / reached a plateau </a:t>
            </a:r>
            <a:r>
              <a:rPr lang="en-US" sz="2600" dirty="0">
                <a:solidFill>
                  <a:srgbClr val="C00000"/>
                </a:solidFill>
                <a:effectLst/>
              </a:rPr>
              <a:t>in</a:t>
            </a:r>
            <a:r>
              <a:rPr lang="en-US" sz="2600" dirty="0">
                <a:effectLst/>
              </a:rPr>
              <a:t> </a:t>
            </a:r>
            <a:r>
              <a:rPr lang="en-US" sz="2600" dirty="0">
                <a:solidFill>
                  <a:srgbClr val="C00000"/>
                </a:solidFill>
                <a:effectLst/>
              </a:rPr>
              <a:t>2015</a:t>
            </a:r>
            <a:r>
              <a:rPr lang="en-US" sz="2600" dirty="0">
                <a:effectLst/>
              </a:rPr>
              <a:t>.</a:t>
            </a:r>
            <a:endParaRPr lang="en-GB" sz="2600" dirty="0">
              <a:effectLst/>
            </a:endParaRPr>
          </a:p>
          <a:p>
            <a:pPr fontAlgn="auto">
              <a:spcAft>
                <a:spcPts val="0"/>
              </a:spcAft>
              <a:buFont typeface="Arial" panose="020B0604020202020204" pitchFamily="34" charset="0"/>
              <a:buNone/>
              <a:defRPr/>
            </a:pPr>
            <a:endParaRPr lang="en-GB" dirty="0"/>
          </a:p>
        </p:txBody>
      </p:sp>
      <p:pic>
        <p:nvPicPr>
          <p:cNvPr id="26633" name="Picture 8" descr="ÎÏÎ¿ÏÎ­Î»ÎµÏÎ¼Î± ÎµÎ¹ÎºÏÎ½Î±Ï Î³Î¹Î± line graph stable"/>
          <p:cNvPicPr>
            <a:picLocks noChangeAspect="1" noChangeArrowheads="1"/>
          </p:cNvPicPr>
          <p:nvPr/>
        </p:nvPicPr>
        <p:blipFill>
          <a:blip r:embed="rId2"/>
          <a:srcRect/>
          <a:stretch>
            <a:fillRect/>
          </a:stretch>
        </p:blipFill>
        <p:spPr bwMode="auto">
          <a:xfrm>
            <a:off x="357188" y="2451100"/>
            <a:ext cx="3373437" cy="4002088"/>
          </a:xfrm>
          <a:prstGeom prst="rect">
            <a:avLst/>
          </a:prstGeom>
          <a:noFill/>
          <a:ln w="9525">
            <a:noFill/>
            <a:miter lim="800000"/>
            <a:headEnd/>
            <a:tailEnd/>
          </a:ln>
        </p:spPr>
      </p:pic>
    </p:spTree>
  </p:cSld>
  <p:clrMapOvr>
    <a:masterClrMapping/>
  </p:clrMapOvr>
  <p:transition spd="slow">
    <p:randomBar dir="vert"/>
  </p:transition>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pic>
        <p:nvPicPr>
          <p:cNvPr id="27650" name="Picture 10"/>
          <p:cNvPicPr>
            <a:picLocks noGrp="1" noRot="1" noChangeAspect="1" noMove="1" noResize="1" noEditPoints="1" noAdjustHandles="1" noChangeArrowheads="1" noChangeShapeType="1" noCrop="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pic>
        <p:nvPicPr>
          <p:cNvPr id="27651" name="Picture 12"/>
          <p:cNvPicPr>
            <a:picLocks noGrp="1" noRot="1" noChangeAspect="1" noMove="1" noResize="1" noEditPoints="1" noAdjustHandles="1" noChangeArrowheads="1" noChangeShapeType="1" noCrop="1"/>
          </p:cNvPicPr>
          <p:nvPr/>
        </p:nvPicPr>
        <p:blipFill>
          <a:blip r:embed="rId3"/>
          <a:srcRect/>
          <a:stretch>
            <a:fillRect/>
          </a:stretch>
        </p:blipFill>
        <p:spPr bwMode="auto">
          <a:xfrm>
            <a:off x="0" y="1970088"/>
            <a:ext cx="10437813" cy="320675"/>
          </a:xfrm>
          <a:prstGeom prst="rect">
            <a:avLst/>
          </a:prstGeom>
          <a:noFill/>
          <a:ln w="9525">
            <a:noFill/>
            <a:miter lim="800000"/>
            <a:headEnd/>
            <a:tailEnd/>
          </a:ln>
        </p:spPr>
      </p:pic>
      <p:pic>
        <p:nvPicPr>
          <p:cNvPr id="27652" name="Picture 14"/>
          <p:cNvPicPr>
            <a:picLocks noGrp="1" noRot="1" noChangeAspect="1" noMove="1" noResize="1" noEditPoints="1" noAdjustHandles="1" noChangeArrowheads="1" noChangeShapeType="1" noCrop="1"/>
          </p:cNvPicPr>
          <p:nvPr/>
        </p:nvPicPr>
        <p:blipFill>
          <a:blip r:embed="rId4"/>
          <a:srcRect/>
          <a:stretch>
            <a:fillRect/>
          </a:stretch>
        </p:blipFill>
        <p:spPr bwMode="auto">
          <a:xfrm>
            <a:off x="10585450" y="1971675"/>
            <a:ext cx="1603375" cy="144463"/>
          </a:xfrm>
          <a:prstGeom prst="rect">
            <a:avLst/>
          </a:prstGeom>
          <a:noFill/>
          <a:ln w="9525">
            <a:noFill/>
            <a:miter lim="800000"/>
            <a:headEnd/>
            <a:tailEnd/>
          </a:ln>
        </p:spPr>
      </p:pic>
      <p:sp>
        <p:nvSpPr>
          <p:cNvPr id="17" name="Rectangle 16"/>
          <p:cNvSpPr>
            <a:spLocks noGrp="1" noRot="1" noChangeAspect="1" noMove="1" noResize="1" noEditPoints="1" noAdjustHandles="1" noChangeArrowheads="1" noChangeShapeType="1" noTextEdit="1"/>
          </p:cNvSpPr>
          <p:nvPr/>
        </p:nvSpPr>
        <p:spPr bwMode="ltGray">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a:spLocks noGrp="1" noRot="1" noChangeAspect="1" noMove="1" noResize="1" noEditPoints="1" noAdjustHandles="1" noChangeArrowheads="1" noChangeShapeType="1" noTextEdit="1"/>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1" name="Rectangle 20"/>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7656" name="Picture 22"/>
          <p:cNvPicPr>
            <a:picLocks noGrp="1" noRot="1" noChangeAspect="1" noMove="1" noResize="1" noEditPoints="1" noAdjustHandles="1" noChangeArrowheads="1" noChangeShapeType="1" noCrop="1"/>
          </p:cNvPicPr>
          <p:nvPr/>
        </p:nvPicPr>
        <p:blipFill>
          <a:blip r:embed="rId2"/>
          <a:srcRect/>
          <a:stretch>
            <a:fillRect/>
          </a:stretch>
        </p:blipFill>
        <p:spPr bwMode="auto">
          <a:xfrm>
            <a:off x="-3175" y="0"/>
            <a:ext cx="12192000" cy="6858000"/>
          </a:xfrm>
          <a:prstGeom prst="rect">
            <a:avLst/>
          </a:prstGeom>
          <a:noFill/>
          <a:ln w="9525">
            <a:noFill/>
            <a:miter lim="800000"/>
            <a:headEnd/>
            <a:tailEnd/>
          </a:ln>
        </p:spPr>
      </p:pic>
      <p:sp>
        <p:nvSpPr>
          <p:cNvPr id="25" name="Rectangle 24"/>
          <p:cNvSpPr>
            <a:spLocks noGrp="1" noRot="1" noChangeAspect="1" noMove="1" noResize="1" noEditPoints="1" noAdjustHandles="1" noChangeArrowheads="1" noChangeShapeType="1" noTextEdit="1"/>
          </p:cNvSpPr>
          <p:nvPr/>
        </p:nvSpPr>
        <p:spPr>
          <a:xfrm>
            <a:off x="7597775" y="0"/>
            <a:ext cx="463708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Rectangle 26"/>
          <p:cNvSpPr>
            <a:spLocks noGrp="1" noRot="1" noChangeAspect="1" noMove="1" noResize="1" noEditPoints="1" noAdjustHandles="1" noChangeArrowheads="1" noChangeShapeType="1" noTextEdit="1"/>
          </p:cNvSpPr>
          <p:nvPr/>
        </p:nvSpPr>
        <p:spPr bwMode="grayWhite">
          <a:xfrm>
            <a:off x="0" y="609600"/>
            <a:ext cx="7875588"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659" name="Title 1"/>
          <p:cNvSpPr>
            <a:spLocks noGrp="1"/>
          </p:cNvSpPr>
          <p:nvPr>
            <p:ph type="title"/>
          </p:nvPr>
        </p:nvSpPr>
        <p:spPr>
          <a:xfrm>
            <a:off x="681038" y="752475"/>
            <a:ext cx="7086600" cy="1081088"/>
          </a:xfrm>
          <a:solidFill>
            <a:srgbClr val="FF0000"/>
          </a:solidFill>
        </p:spPr>
        <p:txBody>
          <a:bodyPr/>
          <a:lstStyle/>
          <a:p>
            <a:r>
              <a:rPr lang="en-US"/>
              <a:t>PEAK</a:t>
            </a:r>
            <a:br>
              <a:rPr lang="en-US"/>
            </a:br>
            <a:endParaRPr lang="en-US"/>
          </a:p>
        </p:txBody>
      </p:sp>
      <p:pic>
        <p:nvPicPr>
          <p:cNvPr id="27660" name="Picture 28"/>
          <p:cNvPicPr>
            <a:picLocks noGrp="1" noRot="1" noChangeAspect="1" noMove="1" noResize="1" noEditPoints="1" noAdjustHandles="1" noChangeArrowheads="1" noChangeShapeType="1" noCrop="1"/>
          </p:cNvPicPr>
          <p:nvPr/>
        </p:nvPicPr>
        <p:blipFill>
          <a:blip r:embed="rId3"/>
          <a:srcRect/>
          <a:stretch>
            <a:fillRect/>
          </a:stretch>
        </p:blipFill>
        <p:spPr bwMode="auto">
          <a:xfrm>
            <a:off x="0" y="1970088"/>
            <a:ext cx="7967663" cy="320675"/>
          </a:xfrm>
          <a:prstGeom prst="rect">
            <a:avLst/>
          </a:prstGeom>
          <a:noFill/>
          <a:ln w="9525">
            <a:noFill/>
            <a:miter lim="800000"/>
            <a:headEnd/>
            <a:tailEnd/>
          </a:ln>
        </p:spPr>
      </p:pic>
      <p:sp>
        <p:nvSpPr>
          <p:cNvPr id="4" name="Text Placeholder 3"/>
          <p:cNvSpPr>
            <a:spLocks noGrp="1"/>
          </p:cNvSpPr>
          <p:nvPr>
            <p:ph type="body" sz="half" idx="2"/>
          </p:nvPr>
        </p:nvSpPr>
        <p:spPr>
          <a:xfrm>
            <a:off x="681038" y="2336800"/>
            <a:ext cx="6423025" cy="3598863"/>
          </a:xfrm>
        </p:spPr>
        <p:txBody>
          <a:bodyPr>
            <a:normAutofit lnSpcReduction="10000"/>
          </a:bodyPr>
          <a:lstStyle/>
          <a:p>
            <a:pPr fontAlgn="auto">
              <a:spcAft>
                <a:spcPts val="0"/>
              </a:spcAft>
              <a:buFont typeface="Arial" panose="020B0604020202020204" pitchFamily="34" charset="0"/>
              <a:buNone/>
              <a:defRPr/>
            </a:pPr>
            <a:r>
              <a:rPr lang="en-US" sz="2800" dirty="0">
                <a:solidFill>
                  <a:srgbClr val="FF0000"/>
                </a:solidFill>
                <a:effectLst/>
              </a:rPr>
              <a:t>VERB / EXPRESSION</a:t>
            </a:r>
          </a:p>
          <a:p>
            <a:pPr fontAlgn="auto">
              <a:spcAft>
                <a:spcPts val="0"/>
              </a:spcAft>
              <a:buFont typeface="Arial" panose="020B0604020202020204" pitchFamily="34" charset="0"/>
              <a:buNone/>
              <a:defRPr/>
            </a:pPr>
            <a:r>
              <a:rPr lang="en-US" sz="2800" dirty="0">
                <a:effectLst/>
              </a:rPr>
              <a:t>Peak (at)</a:t>
            </a:r>
            <a:endParaRPr lang="en-GB" sz="2800" dirty="0">
              <a:effectLst/>
            </a:endParaRPr>
          </a:p>
          <a:p>
            <a:pPr fontAlgn="auto">
              <a:spcAft>
                <a:spcPts val="0"/>
              </a:spcAft>
              <a:buFont typeface="Arial" panose="020B0604020202020204" pitchFamily="34" charset="0"/>
              <a:buNone/>
              <a:defRPr/>
            </a:pPr>
            <a:r>
              <a:rPr lang="en-US" sz="2800" dirty="0">
                <a:effectLst/>
              </a:rPr>
              <a:t>Climax</a:t>
            </a:r>
            <a:endParaRPr lang="en-GB" sz="2800" dirty="0">
              <a:effectLst/>
            </a:endParaRPr>
          </a:p>
          <a:p>
            <a:pPr fontAlgn="auto">
              <a:spcAft>
                <a:spcPts val="0"/>
              </a:spcAft>
              <a:buFont typeface="Arial" panose="020B0604020202020204" pitchFamily="34" charset="0"/>
              <a:buNone/>
              <a:defRPr/>
            </a:pPr>
            <a:r>
              <a:rPr lang="en-US" sz="2800" dirty="0">
                <a:effectLst/>
              </a:rPr>
              <a:t>Reach </a:t>
            </a:r>
            <a:r>
              <a:rPr lang="en-US" sz="2400" dirty="0">
                <a:effectLst/>
              </a:rPr>
              <a:t>a peak (of)</a:t>
            </a:r>
            <a:endParaRPr lang="en-GB" sz="2400" dirty="0">
              <a:effectLst/>
            </a:endParaRPr>
          </a:p>
          <a:p>
            <a:pPr fontAlgn="auto">
              <a:spcAft>
                <a:spcPts val="0"/>
              </a:spcAft>
              <a:buFont typeface="Arial" panose="020B0604020202020204" pitchFamily="34" charset="0"/>
              <a:buNone/>
              <a:defRPr/>
            </a:pPr>
            <a:r>
              <a:rPr lang="en-US" sz="2400" dirty="0">
                <a:effectLst/>
              </a:rPr>
              <a:t>Reach a climax</a:t>
            </a:r>
            <a:endParaRPr lang="en-GB" sz="2400" dirty="0">
              <a:effectLst/>
            </a:endParaRPr>
          </a:p>
          <a:p>
            <a:pPr indent="-228600" fontAlgn="auto">
              <a:spcAft>
                <a:spcPts val="0"/>
              </a:spcAft>
              <a:buFont typeface="Arial" panose="020B0604020202020204" pitchFamily="34" charset="0"/>
              <a:buChar char="•"/>
              <a:defRPr/>
            </a:pPr>
            <a:endParaRPr lang="en-US" sz="2000" dirty="0"/>
          </a:p>
          <a:p>
            <a:pPr fontAlgn="auto">
              <a:spcAft>
                <a:spcPts val="0"/>
              </a:spcAft>
              <a:buFont typeface="Arial" panose="020B0604020202020204" pitchFamily="34" charset="0"/>
              <a:buNone/>
              <a:defRPr/>
            </a:pPr>
            <a:r>
              <a:rPr lang="en-US" sz="2400" dirty="0">
                <a:solidFill>
                  <a:srgbClr val="FFC000"/>
                </a:solidFill>
                <a:effectLst/>
              </a:rPr>
              <a:t>Exports</a:t>
            </a:r>
            <a:r>
              <a:rPr lang="en-US" sz="2400" dirty="0">
                <a:effectLst/>
              </a:rPr>
              <a:t> climaxed / peaked /reached a peak/ reached a climax </a:t>
            </a:r>
            <a:r>
              <a:rPr lang="en-US" sz="2400" dirty="0">
                <a:solidFill>
                  <a:srgbClr val="FF0000"/>
                </a:solidFill>
                <a:effectLst/>
              </a:rPr>
              <a:t>in</a:t>
            </a:r>
            <a:r>
              <a:rPr lang="en-US" sz="2400" dirty="0">
                <a:effectLst/>
              </a:rPr>
              <a:t> </a:t>
            </a:r>
            <a:r>
              <a:rPr lang="en-US" sz="2400" dirty="0">
                <a:solidFill>
                  <a:srgbClr val="FF0000"/>
                </a:solidFill>
                <a:effectLst/>
              </a:rPr>
              <a:t>2015</a:t>
            </a:r>
            <a:r>
              <a:rPr lang="en-US" sz="2400" dirty="0">
                <a:effectLst/>
              </a:rPr>
              <a:t>.</a:t>
            </a:r>
            <a:endParaRPr lang="en-GB" sz="2400" dirty="0">
              <a:effectLst/>
            </a:endParaRPr>
          </a:p>
          <a:p>
            <a:pPr fontAlgn="auto">
              <a:spcAft>
                <a:spcPts val="0"/>
              </a:spcAft>
              <a:buFont typeface="Arial" panose="020B0604020202020204" pitchFamily="34" charset="0"/>
              <a:buNone/>
              <a:defRPr/>
            </a:pPr>
            <a:endParaRPr lang="en-US" sz="2000" dirty="0"/>
          </a:p>
        </p:txBody>
      </p:sp>
      <p:sp>
        <p:nvSpPr>
          <p:cNvPr id="31" name="Rectangle 30"/>
          <p:cNvSpPr>
            <a:spLocks noGrp="1" noRot="1" noChangeAspect="1" noMove="1" noResize="1" noEditPoints="1" noAdjustHandles="1" noChangeArrowheads="1" noChangeShapeType="1" noTextEdit="1"/>
          </p:cNvSpPr>
          <p:nvPr/>
        </p:nvSpPr>
        <p:spPr>
          <a:xfrm>
            <a:off x="8247063" y="642938"/>
            <a:ext cx="3346450" cy="5575300"/>
          </a:xfrm>
          <a:prstGeom prst="rect">
            <a:avLst/>
          </a:prstGeom>
          <a:solidFill>
            <a:schemeClr val="tx1"/>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7663" name="Picture 4" descr="ÎÏÎ¿ÏÎ­Î»ÎµÏÎ¼Î± ÎµÎ¹ÎºÏÎ½Î±Ï Î³Î¹Î± line graph climax"/>
          <p:cNvPicPr>
            <a:picLocks noChangeAspect="1" noChangeArrowheads="1"/>
          </p:cNvPicPr>
          <p:nvPr/>
        </p:nvPicPr>
        <p:blipFill>
          <a:blip r:embed="rId5"/>
          <a:srcRect/>
          <a:stretch>
            <a:fillRect/>
          </a:stretch>
        </p:blipFill>
        <p:spPr bwMode="auto">
          <a:xfrm>
            <a:off x="8567738" y="1465263"/>
            <a:ext cx="2706687" cy="1804987"/>
          </a:xfrm>
          <a:prstGeom prst="rect">
            <a:avLst/>
          </a:prstGeom>
          <a:noFill/>
          <a:ln w="9525">
            <a:noFill/>
            <a:miter lim="800000"/>
            <a:headEnd/>
            <a:tailEnd/>
          </a:ln>
        </p:spPr>
      </p:pic>
      <p:pic>
        <p:nvPicPr>
          <p:cNvPr id="6" name="Picture Placeholder 5" descr="ÎÏÎ¿ÏÎ­Î»ÎµÏÎ¼Î± ÎµÎ¹ÎºÏÎ½Î±Ï Î³Î¹Î± line graph climax"/>
          <p:cNvPicPr>
            <a:picLocks noGrp="1"/>
          </p:cNvPicPr>
          <p:nvPr>
            <p:ph type="pic" idx="1"/>
          </p:nvPr>
        </p:nvPicPr>
        <p:blipFill>
          <a:blip r:embed="rId6"/>
          <a:srcRect l="11223" r="11223"/>
          <a:stretch>
            <a:fillRect/>
          </a:stretch>
        </p:blipFill>
        <p:spPr bwMode="auto">
          <a:xfrm>
            <a:off x="8567738" y="3590925"/>
            <a:ext cx="2705100" cy="1793875"/>
          </a:xfrm>
        </p:spPr>
      </p:pic>
    </p:spTree>
  </p:cSld>
  <p:clrMapOvr>
    <a:masterClrMapping/>
  </p:clrMapOvr>
  <p:transition spd="slow">
    <p:circl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752475"/>
            <a:ext cx="9613900" cy="1081088"/>
          </a:xfrm>
          <a:solidFill>
            <a:schemeClr val="accent1">
              <a:lumMod val="50000"/>
            </a:schemeClr>
          </a:solidFill>
        </p:spPr>
        <p:txBody>
          <a:bodyPr rtlCol="0"/>
          <a:lstStyle/>
          <a:p>
            <a:pPr fontAlgn="auto">
              <a:spcAft>
                <a:spcPts val="0"/>
              </a:spcAft>
              <a:defRPr/>
            </a:pPr>
            <a:r>
              <a:rPr lang="en-GB"/>
              <a:t>FLUCTUATE</a:t>
            </a:r>
            <a:endParaRPr lang="en-GB" dirty="0"/>
          </a:p>
        </p:txBody>
      </p:sp>
      <p:sp>
        <p:nvSpPr>
          <p:cNvPr id="4" name="Text Placeholder 3"/>
          <p:cNvSpPr>
            <a:spLocks noGrp="1"/>
          </p:cNvSpPr>
          <p:nvPr>
            <p:ph type="body" sz="half" idx="2"/>
          </p:nvPr>
        </p:nvSpPr>
        <p:spPr>
          <a:xfrm>
            <a:off x="681038" y="2336800"/>
            <a:ext cx="3789362" cy="3598863"/>
          </a:xfrm>
        </p:spPr>
        <p:txBody>
          <a:bodyPr/>
          <a:lstStyle/>
          <a:p>
            <a:pPr fontAlgn="auto">
              <a:spcAft>
                <a:spcPts val="0"/>
              </a:spcAft>
              <a:buFont typeface="Arial" panose="020B0604020202020204" pitchFamily="34" charset="0"/>
              <a:buNone/>
              <a:defRPr/>
            </a:pPr>
            <a:endParaRPr lang="en-GB" dirty="0"/>
          </a:p>
        </p:txBody>
      </p:sp>
      <p:pic>
        <p:nvPicPr>
          <p:cNvPr id="29699" name="Picture 4" descr="ÎÏÎ¿ÏÎ­Î»ÎµÏÎ¼Î± ÎµÎ¹ÎºÏÎ½Î±Ï Î³Î¹Î± fluctuation graph"/>
          <p:cNvPicPr>
            <a:picLocks noChangeAspect="1" noChangeArrowheads="1"/>
          </p:cNvPicPr>
          <p:nvPr/>
        </p:nvPicPr>
        <p:blipFill>
          <a:blip r:embed="rId2"/>
          <a:srcRect/>
          <a:stretch>
            <a:fillRect/>
          </a:stretch>
        </p:blipFill>
        <p:spPr bwMode="auto">
          <a:xfrm>
            <a:off x="465138" y="2336800"/>
            <a:ext cx="4149725" cy="3598863"/>
          </a:xfrm>
          <a:prstGeom prst="rect">
            <a:avLst/>
          </a:prstGeom>
          <a:noFill/>
          <a:ln w="9525">
            <a:noFill/>
            <a:miter lim="800000"/>
            <a:headEnd/>
            <a:tailEnd/>
          </a:ln>
        </p:spPr>
      </p:pic>
      <p:pic>
        <p:nvPicPr>
          <p:cNvPr id="29700" name="Content Placeholder 19" descr="ÎÏÎ¿ÏÎ­Î»ÎµÏÎ¼Î± ÎµÎ¹ÎºÏÎ½Î±Ï Î³Î¹Î± fluctuation graph"/>
          <p:cNvPicPr>
            <a:picLocks noGrp="1"/>
          </p:cNvPicPr>
          <p:nvPr>
            <p:ph idx="1"/>
          </p:nvPr>
        </p:nvPicPr>
        <p:blipFill>
          <a:blip r:embed="rId3"/>
          <a:srcRect/>
          <a:stretch>
            <a:fillRect/>
          </a:stretch>
        </p:blipFill>
        <p:spPr bwMode="auto">
          <a:xfrm>
            <a:off x="5289550" y="2536825"/>
            <a:ext cx="5345113" cy="3736975"/>
          </a:xfrm>
        </p:spPr>
      </p:pic>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50000"/>
              </a:schemeClr>
            </a:gs>
            <a:gs pos="39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3700" y="711200"/>
            <a:ext cx="9625013" cy="1081088"/>
          </a:xfrm>
          <a:solidFill>
            <a:schemeClr val="accent1">
              <a:lumMod val="50000"/>
            </a:schemeClr>
          </a:solidFill>
        </p:spPr>
        <p:txBody>
          <a:bodyPr rtlCol="0">
            <a:normAutofit/>
          </a:bodyPr>
          <a:lstStyle/>
          <a:p>
            <a:pPr fontAlgn="auto">
              <a:spcAft>
                <a:spcPts val="0"/>
              </a:spcAft>
              <a:defRPr/>
            </a:pPr>
            <a:r>
              <a:rPr lang="en-GB" dirty="0"/>
              <a:t>FLUCTUATE </a:t>
            </a:r>
            <a:br>
              <a:rPr lang="en-GB" dirty="0"/>
            </a:br>
            <a:endParaRPr lang="en-GB" dirty="0"/>
          </a:p>
        </p:txBody>
      </p:sp>
      <p:sp>
        <p:nvSpPr>
          <p:cNvPr id="3" name="Text Placeholder 2"/>
          <p:cNvSpPr>
            <a:spLocks noGrp="1"/>
          </p:cNvSpPr>
          <p:nvPr>
            <p:ph type="body" idx="1"/>
          </p:nvPr>
        </p:nvSpPr>
        <p:spPr>
          <a:xfrm>
            <a:off x="660400" y="2336800"/>
            <a:ext cx="3070225" cy="576263"/>
          </a:xfrm>
        </p:spPr>
        <p:txBody>
          <a:bodyPr/>
          <a:lstStyle/>
          <a:p>
            <a:pPr fontAlgn="auto">
              <a:spcAft>
                <a:spcPts val="0"/>
              </a:spcAft>
              <a:buFont typeface="Arial" panose="020B0604020202020204" pitchFamily="34" charset="0"/>
              <a:buNone/>
              <a:defRPr/>
            </a:pPr>
            <a:r>
              <a:rPr lang="en-US" sz="2800" dirty="0">
                <a:solidFill>
                  <a:srgbClr val="FF0000"/>
                </a:solidFill>
              </a:rPr>
              <a:t>VERBS</a:t>
            </a:r>
            <a:endParaRPr lang="en-GB" sz="2800" dirty="0">
              <a:solidFill>
                <a:srgbClr val="FF0000"/>
              </a:solidFill>
            </a:endParaRPr>
          </a:p>
        </p:txBody>
      </p:sp>
      <p:sp>
        <p:nvSpPr>
          <p:cNvPr id="4" name="Text Placeholder 3"/>
          <p:cNvSpPr>
            <a:spLocks noGrp="1"/>
          </p:cNvSpPr>
          <p:nvPr>
            <p:ph type="body" sz="half" idx="15"/>
          </p:nvPr>
        </p:nvSpPr>
        <p:spPr>
          <a:xfrm>
            <a:off x="681038" y="3022600"/>
            <a:ext cx="3049587" cy="2913063"/>
          </a:xfrm>
        </p:spPr>
        <p:txBody>
          <a:bodyPr/>
          <a:lstStyle/>
          <a:p>
            <a:pPr fontAlgn="auto">
              <a:spcAft>
                <a:spcPts val="0"/>
              </a:spcAft>
              <a:buFont typeface="Arial" panose="020B0604020202020204" pitchFamily="34" charset="0"/>
              <a:buNone/>
              <a:defRPr/>
            </a:pPr>
            <a:r>
              <a:rPr lang="en-GB" sz="2400" dirty="0">
                <a:effectLst/>
              </a:rPr>
              <a:t>Fluctuate</a:t>
            </a:r>
          </a:p>
          <a:p>
            <a:pPr fontAlgn="auto">
              <a:spcAft>
                <a:spcPts val="0"/>
              </a:spcAft>
              <a:buFont typeface="Arial" panose="020B0604020202020204" pitchFamily="34" charset="0"/>
              <a:buNone/>
              <a:defRPr/>
            </a:pPr>
            <a:r>
              <a:rPr lang="en-GB" sz="2400" dirty="0">
                <a:effectLst/>
              </a:rPr>
              <a:t>Go up and down</a:t>
            </a:r>
          </a:p>
          <a:p>
            <a:pPr fontAlgn="auto">
              <a:spcAft>
                <a:spcPts val="0"/>
              </a:spcAft>
              <a:buFont typeface="Arial" panose="020B0604020202020204" pitchFamily="34" charset="0"/>
              <a:buNone/>
              <a:defRPr/>
            </a:pPr>
            <a:r>
              <a:rPr lang="en-GB" sz="2400" dirty="0">
                <a:effectLst/>
              </a:rPr>
              <a:t>Rise and fall</a:t>
            </a:r>
            <a:endParaRPr lang="en-GB" sz="2400" dirty="0"/>
          </a:p>
        </p:txBody>
      </p:sp>
      <p:sp>
        <p:nvSpPr>
          <p:cNvPr id="5" name="Text Placeholder 4"/>
          <p:cNvSpPr>
            <a:spLocks noGrp="1"/>
          </p:cNvSpPr>
          <p:nvPr>
            <p:ph type="body" sz="quarter" idx="3"/>
          </p:nvPr>
        </p:nvSpPr>
        <p:spPr>
          <a:xfrm>
            <a:off x="3956050" y="2336800"/>
            <a:ext cx="3063875" cy="576263"/>
          </a:xfrm>
        </p:spPr>
        <p:txBody>
          <a:bodyPr/>
          <a:lstStyle/>
          <a:p>
            <a:pPr fontAlgn="auto">
              <a:spcAft>
                <a:spcPts val="0"/>
              </a:spcAft>
              <a:buFont typeface="Arial" panose="020B0604020202020204" pitchFamily="34" charset="0"/>
              <a:buNone/>
              <a:defRPr/>
            </a:pPr>
            <a:r>
              <a:rPr lang="en-US" sz="2800" dirty="0">
                <a:solidFill>
                  <a:srgbClr val="FF0000"/>
                </a:solidFill>
              </a:rPr>
              <a:t>NOUNS</a:t>
            </a:r>
            <a:endParaRPr lang="en-GB" sz="2800" dirty="0">
              <a:solidFill>
                <a:srgbClr val="FF0000"/>
              </a:solidFill>
            </a:endParaRPr>
          </a:p>
        </p:txBody>
      </p:sp>
      <p:sp>
        <p:nvSpPr>
          <p:cNvPr id="6" name="Text Placeholder 5"/>
          <p:cNvSpPr>
            <a:spLocks noGrp="1"/>
          </p:cNvSpPr>
          <p:nvPr>
            <p:ph type="body" sz="half" idx="16"/>
          </p:nvPr>
        </p:nvSpPr>
        <p:spPr>
          <a:xfrm>
            <a:off x="3944938" y="3022600"/>
            <a:ext cx="2522537" cy="2913063"/>
          </a:xfrm>
        </p:spPr>
        <p:txBody>
          <a:bodyPr/>
          <a:lstStyle/>
          <a:p>
            <a:pPr fontAlgn="auto">
              <a:spcAft>
                <a:spcPts val="0"/>
              </a:spcAft>
              <a:buFont typeface="Arial" panose="020B0604020202020204" pitchFamily="34" charset="0"/>
              <a:buNone/>
              <a:defRPr/>
            </a:pPr>
            <a:r>
              <a:rPr lang="en-GB" sz="2800" dirty="0">
                <a:effectLst/>
              </a:rPr>
              <a:t>Fluctuation</a:t>
            </a:r>
          </a:p>
          <a:p>
            <a:pPr fontAlgn="auto">
              <a:spcAft>
                <a:spcPts val="0"/>
              </a:spcAft>
              <a:buFont typeface="Arial" panose="020B0604020202020204" pitchFamily="34" charset="0"/>
              <a:buNone/>
              <a:defRPr/>
            </a:pPr>
            <a:endParaRPr lang="en-GB" dirty="0"/>
          </a:p>
        </p:txBody>
      </p:sp>
      <p:sp>
        <p:nvSpPr>
          <p:cNvPr id="7" name="Text Placeholder 6"/>
          <p:cNvSpPr>
            <a:spLocks noGrp="1"/>
          </p:cNvSpPr>
          <p:nvPr>
            <p:ph type="body" sz="quarter" idx="13"/>
          </p:nvPr>
        </p:nvSpPr>
        <p:spPr>
          <a:xfrm>
            <a:off x="6599238" y="2336800"/>
            <a:ext cx="3695700" cy="576263"/>
          </a:xfrm>
        </p:spPr>
        <p:txBody>
          <a:bodyPr/>
          <a:lstStyle/>
          <a:p>
            <a:pPr fontAlgn="auto">
              <a:spcAft>
                <a:spcPts val="0"/>
              </a:spcAft>
              <a:buFont typeface="Arial" panose="020B0604020202020204" pitchFamily="34" charset="0"/>
              <a:buNone/>
              <a:defRPr/>
            </a:pPr>
            <a:r>
              <a:rPr lang="en-US" sz="2800" dirty="0">
                <a:solidFill>
                  <a:srgbClr val="FF0000"/>
                </a:solidFill>
              </a:rPr>
              <a:t>EXAMPLES</a:t>
            </a:r>
            <a:endParaRPr lang="en-GB" sz="2800" dirty="0">
              <a:solidFill>
                <a:srgbClr val="FF0000"/>
              </a:solidFill>
            </a:endParaRPr>
          </a:p>
        </p:txBody>
      </p:sp>
      <p:sp>
        <p:nvSpPr>
          <p:cNvPr id="8" name="Text Placeholder 7"/>
          <p:cNvSpPr>
            <a:spLocks noGrp="1"/>
          </p:cNvSpPr>
          <p:nvPr>
            <p:ph type="body" sz="half" idx="17"/>
          </p:nvPr>
        </p:nvSpPr>
        <p:spPr>
          <a:xfrm>
            <a:off x="6467475" y="3022600"/>
            <a:ext cx="4783138" cy="3457575"/>
          </a:xfrm>
        </p:spPr>
        <p:txBody>
          <a:bodyPr/>
          <a:lstStyle/>
          <a:p>
            <a:pPr fontAlgn="auto">
              <a:spcAft>
                <a:spcPts val="0"/>
              </a:spcAft>
              <a:buFont typeface="Arial" panose="020B0604020202020204" pitchFamily="34" charset="0"/>
              <a:buNone/>
              <a:defRPr/>
            </a:pPr>
            <a:r>
              <a:rPr lang="en-GB" sz="2400" dirty="0">
                <a:solidFill>
                  <a:srgbClr val="FFC000"/>
                </a:solidFill>
                <a:effectLst/>
              </a:rPr>
              <a:t>Exports</a:t>
            </a:r>
            <a:r>
              <a:rPr lang="en-GB" sz="2400" dirty="0">
                <a:effectLst/>
              </a:rPr>
              <a:t> fluctuated / went up and down / rose and fell </a:t>
            </a:r>
            <a:r>
              <a:rPr lang="en-GB" sz="2400" dirty="0">
                <a:solidFill>
                  <a:srgbClr val="C00000"/>
                </a:solidFill>
                <a:effectLst/>
              </a:rPr>
              <a:t>in 2015</a:t>
            </a:r>
            <a:r>
              <a:rPr lang="en-GB" sz="2400" dirty="0">
                <a:effectLst/>
              </a:rPr>
              <a:t>.</a:t>
            </a:r>
          </a:p>
          <a:p>
            <a:pPr fontAlgn="auto">
              <a:spcAft>
                <a:spcPts val="0"/>
              </a:spcAft>
              <a:buFont typeface="Arial" panose="020B0604020202020204" pitchFamily="34" charset="0"/>
              <a:buNone/>
              <a:defRPr/>
            </a:pPr>
            <a:endParaRPr lang="en-GB" sz="2400" dirty="0">
              <a:effectLst/>
            </a:endParaRPr>
          </a:p>
          <a:p>
            <a:pPr fontAlgn="auto">
              <a:spcAft>
                <a:spcPts val="0"/>
              </a:spcAft>
              <a:buFont typeface="Arial" panose="020B0604020202020204" pitchFamily="34" charset="0"/>
              <a:buNone/>
              <a:defRPr/>
            </a:pPr>
            <a:r>
              <a:rPr lang="en-GB" sz="2400" dirty="0">
                <a:solidFill>
                  <a:srgbClr val="FFC000"/>
                </a:solidFill>
                <a:effectLst/>
              </a:rPr>
              <a:t>There</a:t>
            </a:r>
            <a:r>
              <a:rPr lang="en-GB" sz="2400" dirty="0">
                <a:effectLst/>
              </a:rPr>
              <a:t> </a:t>
            </a:r>
            <a:r>
              <a:rPr lang="en-GB" sz="2400" dirty="0">
                <a:solidFill>
                  <a:srgbClr val="FFC000"/>
                </a:solidFill>
                <a:effectLst/>
              </a:rPr>
              <a:t>was</a:t>
            </a:r>
            <a:r>
              <a:rPr lang="en-GB" sz="2400" dirty="0">
                <a:effectLst/>
              </a:rPr>
              <a:t> a fluctuation </a:t>
            </a:r>
            <a:r>
              <a:rPr lang="en-GB" sz="2400" dirty="0">
                <a:solidFill>
                  <a:srgbClr val="FFC000"/>
                </a:solidFill>
                <a:effectLst/>
              </a:rPr>
              <a:t>in</a:t>
            </a:r>
            <a:r>
              <a:rPr lang="en-GB" sz="2400" dirty="0">
                <a:effectLst/>
              </a:rPr>
              <a:t> </a:t>
            </a:r>
            <a:r>
              <a:rPr lang="en-GB" sz="2400" dirty="0">
                <a:solidFill>
                  <a:srgbClr val="FFC000"/>
                </a:solidFill>
                <a:effectLst/>
              </a:rPr>
              <a:t>exports</a:t>
            </a:r>
            <a:r>
              <a:rPr lang="en-GB" sz="2400" dirty="0">
                <a:effectLst/>
              </a:rPr>
              <a:t> </a:t>
            </a:r>
            <a:r>
              <a:rPr lang="en-GB" sz="2400" dirty="0">
                <a:solidFill>
                  <a:srgbClr val="C00000"/>
                </a:solidFill>
                <a:effectLst/>
              </a:rPr>
              <a:t>in 2015</a:t>
            </a:r>
            <a:r>
              <a:rPr lang="en-GB" sz="2400" dirty="0">
                <a:effectLst/>
              </a:rPr>
              <a:t>. </a:t>
            </a:r>
          </a:p>
          <a:p>
            <a:pPr fontAlgn="auto">
              <a:spcAft>
                <a:spcPts val="0"/>
              </a:spcAft>
              <a:buFont typeface="Arial" panose="020B0604020202020204" pitchFamily="34" charset="0"/>
              <a:buNone/>
              <a:defRPr/>
            </a:pPr>
            <a:endParaRPr lang="en-GB" sz="2400" dirty="0">
              <a:effectLst/>
            </a:endParaRPr>
          </a:p>
          <a:p>
            <a:pPr fontAlgn="auto">
              <a:spcAft>
                <a:spcPts val="0"/>
              </a:spcAft>
              <a:buFont typeface="Arial" panose="020B0604020202020204" pitchFamily="34" charset="0"/>
              <a:buNone/>
              <a:defRPr/>
            </a:pPr>
            <a:r>
              <a:rPr lang="en-GB" sz="2400" dirty="0">
                <a:solidFill>
                  <a:srgbClr val="FFC000"/>
                </a:solidFill>
                <a:effectLst/>
              </a:rPr>
              <a:t>There</a:t>
            </a:r>
            <a:r>
              <a:rPr lang="en-GB" sz="2400" dirty="0">
                <a:effectLst/>
              </a:rPr>
              <a:t> </a:t>
            </a:r>
            <a:r>
              <a:rPr lang="en-GB" sz="2400" dirty="0">
                <a:solidFill>
                  <a:srgbClr val="FFC000"/>
                </a:solidFill>
                <a:effectLst/>
              </a:rPr>
              <a:t>was</a:t>
            </a:r>
            <a:r>
              <a:rPr lang="en-GB" sz="2400" dirty="0">
                <a:effectLst/>
              </a:rPr>
              <a:t> some fluctuation </a:t>
            </a:r>
            <a:r>
              <a:rPr lang="en-GB" sz="2400" dirty="0">
                <a:solidFill>
                  <a:srgbClr val="FFC000"/>
                </a:solidFill>
                <a:effectLst/>
              </a:rPr>
              <a:t>in</a:t>
            </a:r>
            <a:r>
              <a:rPr lang="en-GB" sz="2400" dirty="0">
                <a:effectLst/>
              </a:rPr>
              <a:t> </a:t>
            </a:r>
            <a:r>
              <a:rPr lang="en-GB" sz="2400" dirty="0">
                <a:solidFill>
                  <a:srgbClr val="FFC000"/>
                </a:solidFill>
                <a:effectLst/>
              </a:rPr>
              <a:t>exports</a:t>
            </a:r>
            <a:r>
              <a:rPr lang="en-GB" sz="2400" dirty="0">
                <a:effectLst/>
              </a:rPr>
              <a:t> </a:t>
            </a:r>
            <a:r>
              <a:rPr lang="en-GB" sz="2400" dirty="0">
                <a:solidFill>
                  <a:srgbClr val="C00000"/>
                </a:solidFill>
                <a:effectLst/>
              </a:rPr>
              <a:t>in 2015</a:t>
            </a:r>
            <a:r>
              <a:rPr lang="en-GB" sz="2400" dirty="0">
                <a:effectLst/>
              </a:rPr>
              <a:t>.</a:t>
            </a:r>
          </a:p>
          <a:p>
            <a:pPr fontAlgn="auto">
              <a:spcAft>
                <a:spcPts val="0"/>
              </a:spcAft>
              <a:buFont typeface="Arial" panose="020B0604020202020204" pitchFamily="34" charset="0"/>
              <a:buNone/>
              <a:defRPr/>
            </a:pPr>
            <a:endParaRPr lang="en-GB" dirty="0"/>
          </a:p>
        </p:txBody>
      </p:sp>
    </p:spTree>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0722" name="Picture 6"/>
          <p:cNvPicPr>
            <a:picLocks noGrp="1" noRot="1" noChangeAspect="1" noMove="1" noResize="1" noEditPoints="1" noAdjustHandles="1" noChangeArrowheads="1" noChangeShapeType="1" noCrop="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pic>
        <p:nvPicPr>
          <p:cNvPr id="30723" name="Picture 8"/>
          <p:cNvPicPr>
            <a:picLocks noGrp="1" noRot="1" noChangeAspect="1" noMove="1" noResize="1" noEditPoints="1" noAdjustHandles="1" noChangeArrowheads="1" noChangeShapeType="1" noCrop="1"/>
          </p:cNvPicPr>
          <p:nvPr/>
        </p:nvPicPr>
        <p:blipFill>
          <a:blip r:embed="rId3"/>
          <a:srcRect/>
          <a:stretch>
            <a:fillRect/>
          </a:stretch>
        </p:blipFill>
        <p:spPr bwMode="auto">
          <a:xfrm>
            <a:off x="0" y="4243388"/>
            <a:ext cx="8967788" cy="274637"/>
          </a:xfrm>
          <a:prstGeom prst="rect">
            <a:avLst/>
          </a:prstGeom>
          <a:noFill/>
          <a:ln w="9525">
            <a:noFill/>
            <a:miter lim="800000"/>
            <a:headEnd/>
            <a:tailEnd/>
          </a:ln>
        </p:spPr>
      </p:pic>
      <p:pic>
        <p:nvPicPr>
          <p:cNvPr id="30724" name="Picture 10"/>
          <p:cNvPicPr>
            <a:picLocks noGrp="1" noRot="1" noChangeAspect="1" noMove="1" noResize="1" noEditPoints="1" noAdjustHandles="1" noChangeArrowheads="1" noChangeShapeType="1" noCrop="1"/>
          </p:cNvPicPr>
          <p:nvPr/>
        </p:nvPicPr>
        <p:blipFill>
          <a:blip r:embed="rId4"/>
          <a:srcRect/>
          <a:stretch>
            <a:fillRect/>
          </a:stretch>
        </p:blipFill>
        <p:spPr bwMode="auto">
          <a:xfrm>
            <a:off x="9112250" y="4243388"/>
            <a:ext cx="3076575" cy="277812"/>
          </a:xfrm>
          <a:prstGeom prst="rect">
            <a:avLst/>
          </a:prstGeom>
          <a:noFill/>
          <a:ln w="9525">
            <a:noFill/>
            <a:miter lim="800000"/>
            <a:headEnd/>
            <a:tailEnd/>
          </a:ln>
        </p:spPr>
      </p:pic>
      <p:sp>
        <p:nvSpPr>
          <p:cNvPr id="13" name="Rectangle 12"/>
          <p:cNvSpPr>
            <a:spLocks noGrp="1" noRot="1" noChangeAspect="1" noMove="1" noResize="1" noEditPoints="1" noAdjustHandles="1" noChangeArrowheads="1" noChangeShapeType="1" noTextEdit="1"/>
          </p:cNvSpPr>
          <p:nvPr/>
        </p:nvSpPr>
        <p:spPr bwMode="ltGray">
          <a:xfrm>
            <a:off x="0" y="2590800"/>
            <a:ext cx="8967788" cy="165893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a:spLocks noGrp="1" noRot="1" noChangeAspect="1" noMove="1" noResize="1" noEditPoints="1" noAdjustHandles="1" noChangeArrowheads="1" noChangeShapeType="1" noTextEdit="1"/>
          </p:cNvSpPr>
          <p:nvPr/>
        </p:nvSpPr>
        <p:spPr>
          <a:xfrm>
            <a:off x="9112250" y="2590800"/>
            <a:ext cx="3076575" cy="16589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 name="Rectangle 16"/>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0728" name="Picture 18"/>
          <p:cNvPicPr>
            <a:picLocks noGrp="1" noRot="1" noChangeAspect="1" noMove="1" noResize="1" noEditPoints="1" noAdjustHandles="1" noChangeArrowheads="1" noChangeShapeType="1" noCrop="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21" name="Rectangle 20"/>
          <p:cNvSpPr>
            <a:spLocks noGrp="1" noRot="1" noChangeAspect="1" noMove="1" noResize="1" noEditPoints="1" noAdjustHandles="1" noChangeArrowheads="1" noChangeShapeType="1" noTextEdit="1"/>
          </p:cNvSpPr>
          <p:nvPr/>
        </p:nvSpPr>
        <p:spPr bwMode="ltGray">
          <a:xfrm>
            <a:off x="0" y="0"/>
            <a:ext cx="7534275" cy="6858000"/>
          </a:xfrm>
          <a:prstGeom prst="rect">
            <a:avLst/>
          </a:prstGeom>
          <a:solidFill>
            <a:srgbClr val="262626"/>
          </a:solidFill>
          <a:ln>
            <a:no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en-US"/>
          </a:p>
        </p:txBody>
      </p:sp>
      <p:sp>
        <p:nvSpPr>
          <p:cNvPr id="23" name="Rectangle 22"/>
          <p:cNvSpPr>
            <a:spLocks noGrp="1" noRot="1" noChangeAspect="1" noMove="1" noResize="1" noEditPoints="1" noAdjustHandles="1" noChangeArrowheads="1" noChangeShapeType="1" noTextEdit="1"/>
          </p:cNvSpPr>
          <p:nvPr/>
        </p:nvSpPr>
        <p:spPr>
          <a:xfrm>
            <a:off x="0" y="0"/>
            <a:ext cx="7527925"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731" name="Title 1"/>
          <p:cNvSpPr>
            <a:spLocks noGrp="1"/>
          </p:cNvSpPr>
          <p:nvPr>
            <p:ph type="title"/>
          </p:nvPr>
        </p:nvSpPr>
        <p:spPr>
          <a:xfrm>
            <a:off x="681038" y="485775"/>
            <a:ext cx="6035675" cy="4962525"/>
          </a:xfrm>
        </p:spPr>
        <p:txBody>
          <a:bodyPr anchor="b"/>
          <a:lstStyle/>
          <a:p>
            <a:r>
              <a:rPr lang="en-US" sz="6000"/>
              <a:t>How to describe </a:t>
            </a:r>
            <a:r>
              <a:rPr lang="en-US" sz="6000">
                <a:solidFill>
                  <a:srgbClr val="FFFF00"/>
                </a:solidFill>
              </a:rPr>
              <a:t>Degree of Change</a:t>
            </a:r>
          </a:p>
        </p:txBody>
      </p:sp>
      <p:pic>
        <p:nvPicPr>
          <p:cNvPr id="30732" name="Picture 24"/>
          <p:cNvPicPr>
            <a:picLocks noGrp="1" noRot="1" noChangeAspect="1" noMove="1" noResize="1" noEditPoints="1" noAdjustHandles="1" noChangeArrowheads="1" noChangeShapeType="1" noCrop="1"/>
          </p:cNvPicPr>
          <p:nvPr/>
        </p:nvPicPr>
        <p:blipFill>
          <a:blip r:embed="rId4"/>
          <a:srcRect/>
          <a:stretch>
            <a:fillRect/>
          </a:stretch>
        </p:blipFill>
        <p:spPr bwMode="auto">
          <a:xfrm>
            <a:off x="10585450" y="1989138"/>
            <a:ext cx="1603375" cy="144462"/>
          </a:xfrm>
          <a:prstGeom prst="rect">
            <a:avLst/>
          </a:prstGeom>
          <a:noFill/>
          <a:ln w="9525">
            <a:noFill/>
            <a:miter lim="800000"/>
            <a:headEnd/>
            <a:tailEnd/>
          </a:ln>
        </p:spPr>
      </p:pic>
      <p:sp>
        <p:nvSpPr>
          <p:cNvPr id="27" name="Rectangle 26"/>
          <p:cNvSpPr>
            <a:spLocks noGrp="1" noRot="1" noChangeAspect="1" noMove="1" noResize="1" noEditPoints="1" noAdjustHandles="1" noChangeArrowheads="1" noChangeShapeType="1" noTextEdit="1"/>
          </p:cNvSpPr>
          <p:nvPr/>
        </p:nvSpPr>
        <p:spPr>
          <a:xfrm>
            <a:off x="10588625" y="338138"/>
            <a:ext cx="1603375" cy="1660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pic>
        <p:nvPicPr>
          <p:cNvPr id="31746" name="Picture 70"/>
          <p:cNvPicPr>
            <a:picLocks noGrp="1" noRot="1" noChangeAspect="1" noMove="1" noResize="1" noEditPoints="1" noAdjustHandles="1" noChangeArrowheads="1" noChangeShapeType="1" noCrop="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pic>
        <p:nvPicPr>
          <p:cNvPr id="31747" name="Picture 72"/>
          <p:cNvPicPr>
            <a:picLocks noGrp="1" noRot="1" noChangeAspect="1" noMove="1" noResize="1" noEditPoints="1" noAdjustHandles="1" noChangeArrowheads="1" noChangeShapeType="1" noCrop="1"/>
          </p:cNvPicPr>
          <p:nvPr/>
        </p:nvPicPr>
        <p:blipFill>
          <a:blip r:embed="rId3"/>
          <a:srcRect/>
          <a:stretch>
            <a:fillRect/>
          </a:stretch>
        </p:blipFill>
        <p:spPr bwMode="auto">
          <a:xfrm>
            <a:off x="0" y="1970088"/>
            <a:ext cx="10437813" cy="320675"/>
          </a:xfrm>
          <a:prstGeom prst="rect">
            <a:avLst/>
          </a:prstGeom>
          <a:noFill/>
          <a:ln w="9525">
            <a:noFill/>
            <a:miter lim="800000"/>
            <a:headEnd/>
            <a:tailEnd/>
          </a:ln>
        </p:spPr>
      </p:pic>
      <p:pic>
        <p:nvPicPr>
          <p:cNvPr id="31748" name="Picture 74"/>
          <p:cNvPicPr>
            <a:picLocks noGrp="1" noRot="1" noChangeAspect="1" noMove="1" noResize="1" noEditPoints="1" noAdjustHandles="1" noChangeArrowheads="1" noChangeShapeType="1" noCrop="1"/>
          </p:cNvPicPr>
          <p:nvPr/>
        </p:nvPicPr>
        <p:blipFill>
          <a:blip r:embed="rId4"/>
          <a:srcRect/>
          <a:stretch>
            <a:fillRect/>
          </a:stretch>
        </p:blipFill>
        <p:spPr bwMode="auto">
          <a:xfrm>
            <a:off x="10585450" y="1971675"/>
            <a:ext cx="1603375" cy="144463"/>
          </a:xfrm>
          <a:prstGeom prst="rect">
            <a:avLst/>
          </a:prstGeom>
          <a:noFill/>
          <a:ln w="9525">
            <a:noFill/>
            <a:miter lim="800000"/>
            <a:headEnd/>
            <a:tailEnd/>
          </a:ln>
        </p:spPr>
      </p:pic>
      <p:sp>
        <p:nvSpPr>
          <p:cNvPr id="4103" name="Rectangle 76"/>
          <p:cNvSpPr>
            <a:spLocks noGrp="1" noRot="1" noChangeAspect="1" noMove="1" noResize="1" noEditPoints="1" noAdjustHandles="1" noChangeArrowheads="1" noChangeShapeType="1" noTextEdit="1"/>
          </p:cNvSpPr>
          <p:nvPr/>
        </p:nvSpPr>
        <p:spPr>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04" name="Rectangle 78"/>
          <p:cNvSpPr>
            <a:spLocks noGrp="1" noRot="1" noChangeAspect="1" noMove="1" noResize="1" noEditPoints="1" noAdjustHandles="1" noChangeArrowheads="1" noChangeShapeType="1" noTextEdit="1"/>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4105" name="Rectangle 80"/>
          <p:cNvSpPr>
            <a:spLocks noGrp="1" noRot="1" noChangeAspect="1" noMove="1" noResize="1" noEditPoints="1" noAdjustHandles="1" noChangeArrowheads="1" noChangeShapeType="1" noTextEdit="1"/>
          </p:cNvSpPr>
          <p:nvPr/>
        </p:nvSpPr>
        <p:spPr>
          <a:xfrm>
            <a:off x="0" y="0"/>
            <a:ext cx="12188825"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1752" name="Picture 82"/>
          <p:cNvPicPr>
            <a:picLocks noGrp="1" noRot="1" noChangeAspect="1" noMove="1" noResize="1" noEditPoints="1" noAdjustHandles="1" noChangeArrowheads="1" noChangeShapeType="1" noCrop="1"/>
          </p:cNvPicPr>
          <p:nvPr/>
        </p:nvPicPr>
        <p:blipFill>
          <a:blip r:embed="rId2"/>
          <a:srcRect/>
          <a:stretch>
            <a:fillRect/>
          </a:stretch>
        </p:blipFill>
        <p:spPr bwMode="auto">
          <a:xfrm>
            <a:off x="-3175" y="0"/>
            <a:ext cx="12192000" cy="6858000"/>
          </a:xfrm>
          <a:prstGeom prst="rect">
            <a:avLst/>
          </a:prstGeom>
          <a:noFill/>
          <a:ln w="9525">
            <a:noFill/>
            <a:miter lim="800000"/>
            <a:headEnd/>
            <a:tailEnd/>
          </a:ln>
        </p:spPr>
      </p:pic>
      <p:sp>
        <p:nvSpPr>
          <p:cNvPr id="4107" name="Rectangle 84"/>
          <p:cNvSpPr>
            <a:spLocks noGrp="1" noRot="1" noChangeAspect="1" noMove="1" noResize="1" noEditPoints="1" noAdjustHandles="1" noChangeArrowheads="1" noChangeShapeType="1" noTextEdit="1"/>
          </p:cNvSpPr>
          <p:nvPr/>
        </p:nvSpPr>
        <p:spPr>
          <a:xfrm>
            <a:off x="609600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08" name="Rectangle 86"/>
          <p:cNvSpPr>
            <a:spLocks noGrp="1" noRot="1" noChangeAspect="1" noMove="1" noResize="1" noEditPoints="1" noAdjustHandles="1" noChangeArrowheads="1" noChangeShapeType="1" noTextEdit="1"/>
          </p:cNvSpPr>
          <p:nvPr/>
        </p:nvSpPr>
        <p:spPr bwMode="grayWhite">
          <a:xfrm>
            <a:off x="0" y="609600"/>
            <a:ext cx="6413500"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755" name="Title 1"/>
          <p:cNvSpPr>
            <a:spLocks noGrp="1"/>
          </p:cNvSpPr>
          <p:nvPr>
            <p:ph type="title"/>
          </p:nvPr>
        </p:nvSpPr>
        <p:spPr>
          <a:xfrm>
            <a:off x="542925" y="642938"/>
            <a:ext cx="5721350" cy="1190625"/>
          </a:xfrm>
          <a:solidFill>
            <a:srgbClr val="FFFF00"/>
          </a:solidFill>
        </p:spPr>
        <p:txBody>
          <a:bodyPr/>
          <a:lstStyle/>
          <a:p>
            <a:br>
              <a:rPr lang="en-US"/>
            </a:br>
            <a:r>
              <a:rPr lang="en-US">
                <a:solidFill>
                  <a:srgbClr val="C00000"/>
                </a:solidFill>
              </a:rPr>
              <a:t>CONSIDERABLE CHANGE                 </a:t>
            </a:r>
            <a:endParaRPr lang="en-US"/>
          </a:p>
        </p:txBody>
      </p:sp>
      <p:pic>
        <p:nvPicPr>
          <p:cNvPr id="31756" name="Picture 88"/>
          <p:cNvPicPr>
            <a:picLocks noGrp="1" noRot="1" noChangeAspect="1" noMove="1" noResize="1" noEditPoints="1" noAdjustHandles="1" noChangeArrowheads="1" noChangeShapeType="1" noCrop="1"/>
          </p:cNvPicPr>
          <p:nvPr/>
        </p:nvPicPr>
        <p:blipFill>
          <a:blip r:embed="rId3"/>
          <a:srcRect/>
          <a:stretch>
            <a:fillRect/>
          </a:stretch>
        </p:blipFill>
        <p:spPr bwMode="auto">
          <a:xfrm>
            <a:off x="0" y="1970088"/>
            <a:ext cx="6410325" cy="258762"/>
          </a:xfrm>
          <a:prstGeom prst="rect">
            <a:avLst/>
          </a:prstGeom>
          <a:noFill/>
          <a:ln w="9525">
            <a:noFill/>
            <a:miter lim="800000"/>
            <a:headEnd/>
            <a:tailEnd/>
          </a:ln>
        </p:spPr>
      </p:pic>
      <p:sp>
        <p:nvSpPr>
          <p:cNvPr id="4" name="Text Placeholder 3"/>
          <p:cNvSpPr>
            <a:spLocks noGrp="1"/>
          </p:cNvSpPr>
          <p:nvPr>
            <p:ph type="body" sz="half" idx="2"/>
          </p:nvPr>
        </p:nvSpPr>
        <p:spPr>
          <a:xfrm>
            <a:off x="681038" y="2078038"/>
            <a:ext cx="5103812" cy="4519612"/>
          </a:xfrm>
        </p:spPr>
        <p:txBody>
          <a:bodyPr>
            <a:normAutofit lnSpcReduction="10000"/>
          </a:bodyPr>
          <a:lstStyle/>
          <a:p>
            <a:pPr fontAlgn="auto">
              <a:spcAft>
                <a:spcPts val="0"/>
              </a:spcAft>
              <a:buFont typeface="Arial" panose="020B0604020202020204" pitchFamily="34" charset="0"/>
              <a:buNone/>
              <a:defRPr/>
            </a:pPr>
            <a:endParaRPr lang="en-US" sz="3200" dirty="0">
              <a:solidFill>
                <a:srgbClr val="C00000"/>
              </a:solidFill>
            </a:endParaRPr>
          </a:p>
          <a:p>
            <a:pPr indent="-228600" fontAlgn="auto">
              <a:spcAft>
                <a:spcPts val="0"/>
              </a:spcAft>
              <a:buFont typeface="Arial" panose="020B0604020202020204" pitchFamily="34" charset="0"/>
              <a:buChar char="•"/>
              <a:defRPr/>
            </a:pPr>
            <a:r>
              <a:rPr lang="en-US" sz="2800" dirty="0"/>
              <a:t>Considerable – considerably       </a:t>
            </a:r>
          </a:p>
          <a:p>
            <a:pPr indent="-228600" fontAlgn="auto">
              <a:spcAft>
                <a:spcPts val="0"/>
              </a:spcAft>
              <a:buFont typeface="Arial" panose="020B0604020202020204" pitchFamily="34" charset="0"/>
              <a:buChar char="•"/>
              <a:defRPr/>
            </a:pPr>
            <a:r>
              <a:rPr lang="en-US" sz="2800" dirty="0"/>
              <a:t>Dramatic – dramatically</a:t>
            </a:r>
          </a:p>
          <a:p>
            <a:pPr indent="-228600" fontAlgn="auto">
              <a:spcAft>
                <a:spcPts val="0"/>
              </a:spcAft>
              <a:buFont typeface="Arial" panose="020B0604020202020204" pitchFamily="34" charset="0"/>
              <a:buChar char="•"/>
              <a:defRPr/>
            </a:pPr>
            <a:r>
              <a:rPr lang="en-US" sz="2800" dirty="0"/>
              <a:t>Enormous - enormously</a:t>
            </a:r>
          </a:p>
          <a:p>
            <a:pPr indent="-228600" fontAlgn="auto">
              <a:spcAft>
                <a:spcPts val="0"/>
              </a:spcAft>
              <a:buFont typeface="Arial" panose="020B0604020202020204" pitchFamily="34" charset="0"/>
              <a:buChar char="•"/>
              <a:defRPr/>
            </a:pPr>
            <a:r>
              <a:rPr lang="en-US" sz="2800" dirty="0"/>
              <a:t>Rapid - rapidly</a:t>
            </a:r>
          </a:p>
          <a:p>
            <a:pPr indent="-228600" fontAlgn="auto">
              <a:spcAft>
                <a:spcPts val="0"/>
              </a:spcAft>
              <a:buFont typeface="Arial" panose="020B0604020202020204" pitchFamily="34" charset="0"/>
              <a:buChar char="•"/>
              <a:defRPr/>
            </a:pPr>
            <a:r>
              <a:rPr lang="en-US" sz="2800" dirty="0"/>
              <a:t>Sharp - sharply</a:t>
            </a:r>
          </a:p>
          <a:p>
            <a:pPr indent="-228600" fontAlgn="auto">
              <a:spcAft>
                <a:spcPts val="0"/>
              </a:spcAft>
              <a:buFont typeface="Arial" panose="020B0604020202020204" pitchFamily="34" charset="0"/>
              <a:buChar char="•"/>
              <a:defRPr/>
            </a:pPr>
            <a:r>
              <a:rPr lang="en-US" sz="2800" dirty="0"/>
              <a:t>Significant – significantly</a:t>
            </a:r>
          </a:p>
          <a:p>
            <a:pPr indent="-228600" fontAlgn="auto">
              <a:spcAft>
                <a:spcPts val="0"/>
              </a:spcAft>
              <a:buFont typeface="Arial" panose="020B0604020202020204" pitchFamily="34" charset="0"/>
              <a:buChar char="•"/>
              <a:defRPr/>
            </a:pPr>
            <a:r>
              <a:rPr lang="en-US" sz="2800" dirty="0"/>
              <a:t>Steep – steeply</a:t>
            </a:r>
          </a:p>
          <a:p>
            <a:pPr indent="-228600" fontAlgn="auto">
              <a:spcAft>
                <a:spcPts val="0"/>
              </a:spcAft>
              <a:buFont typeface="Arial" panose="020B0604020202020204" pitchFamily="34" charset="0"/>
              <a:buChar char="•"/>
              <a:defRPr/>
            </a:pPr>
            <a:r>
              <a:rPr lang="en-US" sz="2800" dirty="0"/>
              <a:t>Sudden - suddenly</a:t>
            </a:r>
          </a:p>
          <a:p>
            <a:pPr indent="-228600" fontAlgn="auto">
              <a:spcAft>
                <a:spcPts val="0"/>
              </a:spcAft>
              <a:buFont typeface="Arial" panose="020B0604020202020204" pitchFamily="34" charset="0"/>
              <a:buChar char="•"/>
              <a:defRPr/>
            </a:pPr>
            <a:endParaRPr lang="en-US" sz="2000" dirty="0"/>
          </a:p>
        </p:txBody>
      </p:sp>
      <p:sp>
        <p:nvSpPr>
          <p:cNvPr id="4110" name="Rectangle 90"/>
          <p:cNvSpPr>
            <a:spLocks noGrp="1" noRot="1" noChangeAspect="1" noMove="1" noResize="1" noEditPoints="1" noAdjustHandles="1" noChangeArrowheads="1" noChangeShapeType="1" noTextEdit="1"/>
          </p:cNvSpPr>
          <p:nvPr/>
        </p:nvSpPr>
        <p:spPr>
          <a:xfrm>
            <a:off x="6732588" y="642938"/>
            <a:ext cx="4813300" cy="5575300"/>
          </a:xfrm>
          <a:prstGeom prst="rect">
            <a:avLst/>
          </a:prstGeom>
          <a:solidFill>
            <a:schemeClr val="tx1"/>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1759" name="Picture 2" descr="ÎÏÎ¿ÏÎ­Î»ÎµÏÎ¼Î± ÎµÎ¹ÎºÏÎ½Î±Ï Î³Î¹Î± fluctuation graph"/>
          <p:cNvPicPr>
            <a:picLocks noGrp="1" noChangeAspect="1" noChangeArrowheads="1"/>
          </p:cNvPicPr>
          <p:nvPr>
            <p:ph idx="1"/>
          </p:nvPr>
        </p:nvPicPr>
        <p:blipFill>
          <a:blip r:embed="rId5"/>
          <a:srcRect/>
          <a:stretch>
            <a:fillRect/>
          </a:stretch>
        </p:blipFill>
        <p:spPr bwMode="auto">
          <a:xfrm>
            <a:off x="7043738" y="2078038"/>
            <a:ext cx="4178300" cy="2695575"/>
          </a:xfrm>
        </p:spPr>
      </p:pic>
    </p:spTree>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38000"/>
              </a:schemeClr>
            </a:gs>
            <a:gs pos="50000">
              <a:schemeClr val="bg2">
                <a:shade val="100000"/>
                <a:hueMod val="100000"/>
                <a:satMod val="110000"/>
                <a:lumMod val="130000"/>
              </a:schemeClr>
            </a:gs>
            <a:gs pos="100000">
              <a:schemeClr val="bg2">
                <a:shade val="78000"/>
                <a:hueMod val="106000"/>
                <a:satMod val="120000"/>
                <a:lumMod val="79000"/>
              </a:schemeClr>
            </a:gs>
          </a:gsLst>
          <a:lin ang="2520000" scaled="0"/>
        </a:gradFill>
        <a:effectLst/>
      </p:bgPr>
    </p:bg>
    <p:spTree>
      <p:nvGrpSpPr>
        <p:cNvPr id="1" name=""/>
        <p:cNvGrpSpPr/>
        <p:nvPr/>
      </p:nvGrpSpPr>
      <p:grpSpPr>
        <a:xfrm>
          <a:off x="0" y="0"/>
          <a:ext cx="0" cy="0"/>
          <a:chOff x="0" y="0"/>
          <a:chExt cx="0" cy="0"/>
        </a:xfrm>
      </p:grpSpPr>
      <p:pic>
        <p:nvPicPr>
          <p:cNvPr id="32770" name="Picture 191"/>
          <p:cNvPicPr>
            <a:picLocks noGrp="1" noRot="1" noChangeAspect="1" noMove="1" noResize="1" noEditPoints="1" noAdjustHandles="1" noChangeArrowheads="1" noChangeShapeType="1" noCrop="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pic>
        <p:nvPicPr>
          <p:cNvPr id="32771" name="Picture 192"/>
          <p:cNvPicPr>
            <a:picLocks noGrp="1" noRot="1" noChangeAspect="1" noMove="1" noResize="1" noEditPoints="1" noAdjustHandles="1" noChangeArrowheads="1" noChangeShapeType="1" noCrop="1"/>
          </p:cNvPicPr>
          <p:nvPr/>
        </p:nvPicPr>
        <p:blipFill>
          <a:blip r:embed="rId3"/>
          <a:srcRect/>
          <a:stretch>
            <a:fillRect/>
          </a:stretch>
        </p:blipFill>
        <p:spPr bwMode="auto">
          <a:xfrm>
            <a:off x="0" y="1970088"/>
            <a:ext cx="10437813" cy="320675"/>
          </a:xfrm>
          <a:prstGeom prst="rect">
            <a:avLst/>
          </a:prstGeom>
          <a:noFill/>
          <a:ln w="9525">
            <a:noFill/>
            <a:miter lim="800000"/>
            <a:headEnd/>
            <a:tailEnd/>
          </a:ln>
        </p:spPr>
      </p:pic>
      <p:pic>
        <p:nvPicPr>
          <p:cNvPr id="32772" name="Picture 193"/>
          <p:cNvPicPr>
            <a:picLocks noGrp="1" noRot="1" noChangeAspect="1" noMove="1" noResize="1" noEditPoints="1" noAdjustHandles="1" noChangeArrowheads="1" noChangeShapeType="1" noCrop="1"/>
          </p:cNvPicPr>
          <p:nvPr/>
        </p:nvPicPr>
        <p:blipFill>
          <a:blip r:embed="rId4"/>
          <a:srcRect/>
          <a:stretch>
            <a:fillRect/>
          </a:stretch>
        </p:blipFill>
        <p:spPr bwMode="auto">
          <a:xfrm>
            <a:off x="10585450" y="1971675"/>
            <a:ext cx="1603375" cy="144463"/>
          </a:xfrm>
          <a:prstGeom prst="rect">
            <a:avLst/>
          </a:prstGeom>
          <a:noFill/>
          <a:ln w="9525">
            <a:noFill/>
            <a:miter lim="800000"/>
            <a:headEnd/>
            <a:tailEnd/>
          </a:ln>
        </p:spPr>
      </p:pic>
      <p:sp>
        <p:nvSpPr>
          <p:cNvPr id="6153" name="Rectangle 194"/>
          <p:cNvSpPr>
            <a:spLocks noGrp="1" noRot="1" noChangeAspect="1" noMove="1" noResize="1" noEditPoints="1" noAdjustHandles="1" noChangeArrowheads="1" noChangeShapeType="1" noTextEdit="1"/>
          </p:cNvSpPr>
          <p:nvPr/>
        </p:nvSpPr>
        <p:spPr>
          <a:xfrm>
            <a:off x="0" y="609600"/>
            <a:ext cx="10437813"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54" name="Rectangle 195"/>
          <p:cNvSpPr>
            <a:spLocks noGrp="1" noRot="1" noChangeAspect="1" noMove="1" noResize="1" noEditPoints="1" noAdjustHandles="1" noChangeArrowheads="1" noChangeShapeType="1" noTextEdit="1"/>
          </p:cNvSpPr>
          <p:nvPr/>
        </p:nvSpPr>
        <p:spPr>
          <a:xfrm>
            <a:off x="10585450" y="609600"/>
            <a:ext cx="1603375" cy="1368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97" name="Rectangle 196"/>
          <p:cNvSpPr>
            <a:spLocks noGrp="1" noRot="1" noChangeAspect="1" noMove="1" noResize="1" noEditPoints="1" noAdjustHandles="1" noChangeArrowheads="1" noChangeShapeType="1" noTextEdit="1"/>
          </p:cNvSpPr>
          <p:nvPr/>
        </p:nvSpPr>
        <p:spPr>
          <a:xfrm>
            <a:off x="0" y="0"/>
            <a:ext cx="12188825"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2776" name="Picture 197"/>
          <p:cNvPicPr>
            <a:picLocks noGrp="1" noRot="1" noChangeAspect="1" noMove="1" noResize="1" noEditPoints="1" noAdjustHandles="1" noChangeArrowheads="1" noChangeShapeType="1" noCrop="1"/>
          </p:cNvPicPr>
          <p:nvPr/>
        </p:nvPicPr>
        <p:blipFill>
          <a:blip r:embed="rId2"/>
          <a:srcRect/>
          <a:stretch>
            <a:fillRect/>
          </a:stretch>
        </p:blipFill>
        <p:spPr bwMode="auto">
          <a:xfrm>
            <a:off x="-3175" y="0"/>
            <a:ext cx="12192000" cy="6858000"/>
          </a:xfrm>
          <a:prstGeom prst="rect">
            <a:avLst/>
          </a:prstGeom>
          <a:noFill/>
          <a:ln w="9525">
            <a:noFill/>
            <a:miter lim="800000"/>
            <a:headEnd/>
            <a:tailEnd/>
          </a:ln>
        </p:spPr>
      </p:pic>
      <p:sp>
        <p:nvSpPr>
          <p:cNvPr id="199" name="Rectangle 198"/>
          <p:cNvSpPr>
            <a:spLocks noGrp="1" noRot="1" noChangeAspect="1" noMove="1" noResize="1" noEditPoints="1" noAdjustHandles="1" noChangeArrowheads="1" noChangeShapeType="1" noTextEdit="1"/>
          </p:cNvSpPr>
          <p:nvPr/>
        </p:nvSpPr>
        <p:spPr>
          <a:xfrm>
            <a:off x="7597775" y="0"/>
            <a:ext cx="463708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0" name="Rectangle 199"/>
          <p:cNvSpPr>
            <a:spLocks noGrp="1" noRot="1" noChangeAspect="1" noMove="1" noResize="1" noEditPoints="1" noAdjustHandles="1" noChangeArrowheads="1" noChangeShapeType="1" noTextEdit="1"/>
          </p:cNvSpPr>
          <p:nvPr/>
        </p:nvSpPr>
        <p:spPr bwMode="grayWhite">
          <a:xfrm>
            <a:off x="0" y="609600"/>
            <a:ext cx="7875588" cy="1368425"/>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1038" y="752475"/>
            <a:ext cx="7086600" cy="1081088"/>
          </a:xfrm>
          <a:solidFill>
            <a:schemeClr val="accent4">
              <a:lumMod val="60000"/>
              <a:lumOff val="40000"/>
            </a:schemeClr>
          </a:solidFill>
        </p:spPr>
        <p:txBody>
          <a:bodyPr rtlCol="0"/>
          <a:lstStyle/>
          <a:p>
            <a:pPr fontAlgn="auto">
              <a:spcAft>
                <a:spcPts val="0"/>
              </a:spcAft>
              <a:defRPr/>
            </a:pPr>
            <a:r>
              <a:rPr lang="en-US" dirty="0">
                <a:solidFill>
                  <a:schemeClr val="accent3">
                    <a:lumMod val="50000"/>
                  </a:schemeClr>
                </a:solidFill>
              </a:rPr>
              <a:t>MODERATE CHANGE</a:t>
            </a:r>
          </a:p>
        </p:txBody>
      </p:sp>
      <p:pic>
        <p:nvPicPr>
          <p:cNvPr id="32780" name="Picture 200"/>
          <p:cNvPicPr>
            <a:picLocks noGrp="1" noRot="1" noChangeAspect="1" noMove="1" noResize="1" noEditPoints="1" noAdjustHandles="1" noChangeArrowheads="1" noChangeShapeType="1" noCrop="1"/>
          </p:cNvPicPr>
          <p:nvPr/>
        </p:nvPicPr>
        <p:blipFill>
          <a:blip r:embed="rId3"/>
          <a:srcRect/>
          <a:stretch>
            <a:fillRect/>
          </a:stretch>
        </p:blipFill>
        <p:spPr bwMode="auto">
          <a:xfrm>
            <a:off x="0" y="1970088"/>
            <a:ext cx="7967663" cy="320675"/>
          </a:xfrm>
          <a:prstGeom prst="rect">
            <a:avLst/>
          </a:prstGeom>
          <a:noFill/>
          <a:ln w="9525">
            <a:noFill/>
            <a:miter lim="800000"/>
            <a:headEnd/>
            <a:tailEnd/>
          </a:ln>
        </p:spPr>
      </p:pic>
      <p:sp>
        <p:nvSpPr>
          <p:cNvPr id="4" name="Text Placeholder 3"/>
          <p:cNvSpPr>
            <a:spLocks noGrp="1"/>
          </p:cNvSpPr>
          <p:nvPr>
            <p:ph type="body" sz="half" idx="2"/>
          </p:nvPr>
        </p:nvSpPr>
        <p:spPr>
          <a:xfrm>
            <a:off x="681038" y="2336800"/>
            <a:ext cx="6423025" cy="3598863"/>
          </a:xfrm>
        </p:spPr>
        <p:txBody>
          <a:bodyPr/>
          <a:lstStyle/>
          <a:p>
            <a:pPr indent="-228600" fontAlgn="auto">
              <a:spcAft>
                <a:spcPts val="0"/>
              </a:spcAft>
              <a:buFont typeface="Arial" panose="020B0604020202020204" pitchFamily="34" charset="0"/>
              <a:buChar char="•"/>
              <a:defRPr/>
            </a:pPr>
            <a:r>
              <a:rPr lang="en-US" sz="3600" dirty="0"/>
              <a:t>Continuous – continuously</a:t>
            </a:r>
          </a:p>
          <a:p>
            <a:pPr indent="-228600" fontAlgn="auto">
              <a:spcAft>
                <a:spcPts val="0"/>
              </a:spcAft>
              <a:buFont typeface="Arial" panose="020B0604020202020204" pitchFamily="34" charset="0"/>
              <a:buChar char="•"/>
              <a:defRPr/>
            </a:pPr>
            <a:r>
              <a:rPr lang="en-US" sz="3600" dirty="0"/>
              <a:t>Moderate - moderately</a:t>
            </a:r>
          </a:p>
          <a:p>
            <a:pPr indent="-228600" fontAlgn="auto">
              <a:spcAft>
                <a:spcPts val="0"/>
              </a:spcAft>
              <a:buFont typeface="Arial" panose="020B0604020202020204" pitchFamily="34" charset="0"/>
              <a:buChar char="•"/>
              <a:defRPr/>
            </a:pPr>
            <a:r>
              <a:rPr lang="en-US" sz="3600" dirty="0"/>
              <a:t>Relative – relatively</a:t>
            </a:r>
          </a:p>
          <a:p>
            <a:pPr indent="-228600" fontAlgn="auto">
              <a:spcAft>
                <a:spcPts val="0"/>
              </a:spcAft>
              <a:buFont typeface="Arial" panose="020B0604020202020204" pitchFamily="34" charset="0"/>
              <a:buChar char="•"/>
              <a:defRPr/>
            </a:pPr>
            <a:r>
              <a:rPr lang="en-US" sz="3600" dirty="0"/>
              <a:t>Steady - steadily</a:t>
            </a:r>
          </a:p>
          <a:p>
            <a:pPr indent="-228600" fontAlgn="auto">
              <a:spcAft>
                <a:spcPts val="0"/>
              </a:spcAft>
              <a:buFont typeface="Arial" panose="020B0604020202020204" pitchFamily="34" charset="0"/>
              <a:buChar char="•"/>
              <a:defRPr/>
            </a:pPr>
            <a:endParaRPr lang="en-US" sz="2000" dirty="0"/>
          </a:p>
        </p:txBody>
      </p:sp>
      <p:sp>
        <p:nvSpPr>
          <p:cNvPr id="202" name="Rectangle 201"/>
          <p:cNvSpPr>
            <a:spLocks noGrp="1" noRot="1" noChangeAspect="1" noMove="1" noResize="1" noEditPoints="1" noAdjustHandles="1" noChangeArrowheads="1" noChangeShapeType="1" noTextEdit="1"/>
          </p:cNvSpPr>
          <p:nvPr/>
        </p:nvSpPr>
        <p:spPr>
          <a:xfrm>
            <a:off x="8247063" y="642938"/>
            <a:ext cx="3346450" cy="5575300"/>
          </a:xfrm>
          <a:prstGeom prst="rect">
            <a:avLst/>
          </a:prstGeom>
          <a:solidFill>
            <a:schemeClr val="tx1"/>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2783" name="Picture 4" descr="ÎÏÎ¿ÏÎ­Î»ÎµÏÎ¼Î± ÎµÎ¹ÎºÏÎ½Î±Ï Î³Î¹Î± MODERATE CHANGE LINE GRAPH"/>
          <p:cNvPicPr>
            <a:picLocks noChangeAspect="1" noChangeArrowheads="1"/>
          </p:cNvPicPr>
          <p:nvPr/>
        </p:nvPicPr>
        <p:blipFill>
          <a:blip r:embed="rId5"/>
          <a:srcRect/>
          <a:stretch>
            <a:fillRect/>
          </a:stretch>
        </p:blipFill>
        <p:spPr bwMode="auto">
          <a:xfrm>
            <a:off x="8562975" y="2620963"/>
            <a:ext cx="2732088" cy="1609725"/>
          </a:xfrm>
          <a:prstGeom prst="rect">
            <a:avLst/>
          </a:prstGeom>
          <a:noFill/>
          <a:ln w="9525">
            <a:noFill/>
            <a:miter lim="800000"/>
            <a:headEnd/>
            <a:tailEnd/>
          </a:ln>
        </p:spPr>
      </p:pic>
    </p:spTree>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81038" y="752475"/>
            <a:ext cx="9613900" cy="1081088"/>
          </a:xfrm>
          <a:solidFill>
            <a:srgbClr val="00B0F0"/>
          </a:solidFill>
        </p:spPr>
        <p:txBody>
          <a:bodyPr/>
          <a:lstStyle/>
          <a:p>
            <a:pPr algn="ctr"/>
            <a:r>
              <a:rPr lang="en-US">
                <a:solidFill>
                  <a:srgbClr val="FFFF00"/>
                </a:solidFill>
              </a:rPr>
              <a:t>SLIGHT CHANGE</a:t>
            </a:r>
            <a:endParaRPr lang="en-GB"/>
          </a:p>
        </p:txBody>
      </p:sp>
      <p:sp>
        <p:nvSpPr>
          <p:cNvPr id="3" name="Text Placeholder 2"/>
          <p:cNvSpPr>
            <a:spLocks noGrp="1"/>
          </p:cNvSpPr>
          <p:nvPr>
            <p:ph type="body" idx="1"/>
          </p:nvPr>
        </p:nvSpPr>
        <p:spPr>
          <a:xfrm>
            <a:off x="906463" y="2336800"/>
            <a:ext cx="4471987" cy="693738"/>
          </a:xfrm>
        </p:spPr>
        <p:txBody>
          <a:bodyPr/>
          <a:lstStyle/>
          <a:p>
            <a:pPr fontAlgn="auto">
              <a:spcAft>
                <a:spcPts val="0"/>
              </a:spcAft>
              <a:buFont typeface="Arial" panose="020B0604020202020204" pitchFamily="34" charset="0"/>
              <a:buNone/>
              <a:defRPr/>
            </a:pPr>
            <a:endParaRPr lang="en-GB"/>
          </a:p>
        </p:txBody>
      </p:sp>
      <p:sp>
        <p:nvSpPr>
          <p:cNvPr id="4" name="Content Placeholder 3"/>
          <p:cNvSpPr>
            <a:spLocks noGrp="1"/>
          </p:cNvSpPr>
          <p:nvPr>
            <p:ph sz="half" idx="2"/>
          </p:nvPr>
        </p:nvSpPr>
        <p:spPr>
          <a:xfrm>
            <a:off x="681038" y="3030538"/>
            <a:ext cx="4697412" cy="2905125"/>
          </a:xfrm>
        </p:spPr>
        <p:txBody>
          <a:bodyPr/>
          <a:lstStyle/>
          <a:p>
            <a:pPr fontAlgn="auto">
              <a:spcAft>
                <a:spcPts val="0"/>
              </a:spcAft>
              <a:buFont typeface="Arial" panose="020B0604020202020204" pitchFamily="34" charset="0"/>
              <a:buChar char="•"/>
              <a:defRPr/>
            </a:pPr>
            <a:r>
              <a:rPr lang="en-GB" sz="3200" dirty="0">
                <a:solidFill>
                  <a:srgbClr val="FF0000"/>
                </a:solidFill>
                <a:effectLst/>
              </a:rPr>
              <a:t>Gradual</a:t>
            </a:r>
            <a:r>
              <a:rPr lang="en-GB" sz="3200" dirty="0">
                <a:effectLst/>
              </a:rPr>
              <a:t> – gradually</a:t>
            </a:r>
          </a:p>
          <a:p>
            <a:pPr fontAlgn="auto">
              <a:spcAft>
                <a:spcPts val="0"/>
              </a:spcAft>
              <a:buFont typeface="Arial" panose="020B0604020202020204" pitchFamily="34" charset="0"/>
              <a:buChar char="•"/>
              <a:defRPr/>
            </a:pPr>
            <a:r>
              <a:rPr lang="en-GB" sz="3200" dirty="0">
                <a:solidFill>
                  <a:srgbClr val="FF0000"/>
                </a:solidFill>
                <a:effectLst/>
              </a:rPr>
              <a:t>Marginal</a:t>
            </a:r>
            <a:r>
              <a:rPr lang="en-GB" sz="3200" dirty="0">
                <a:effectLst/>
              </a:rPr>
              <a:t> – marginally</a:t>
            </a:r>
          </a:p>
          <a:p>
            <a:pPr fontAlgn="auto">
              <a:spcAft>
                <a:spcPts val="0"/>
              </a:spcAft>
              <a:buFont typeface="Arial" panose="020B0604020202020204" pitchFamily="34" charset="0"/>
              <a:buChar char="•"/>
              <a:defRPr/>
            </a:pPr>
            <a:r>
              <a:rPr lang="en-GB" sz="3200" dirty="0">
                <a:solidFill>
                  <a:srgbClr val="FF0000"/>
                </a:solidFill>
                <a:effectLst/>
              </a:rPr>
              <a:t>Negligible</a:t>
            </a:r>
            <a:r>
              <a:rPr lang="en-GB" sz="3200" dirty="0">
                <a:effectLst/>
              </a:rPr>
              <a:t> – negligibly</a:t>
            </a:r>
          </a:p>
          <a:p>
            <a:pPr fontAlgn="auto">
              <a:spcAft>
                <a:spcPts val="0"/>
              </a:spcAft>
              <a:buFont typeface="Arial" panose="020B0604020202020204" pitchFamily="34" charset="0"/>
              <a:buChar char="•"/>
              <a:defRPr/>
            </a:pPr>
            <a:r>
              <a:rPr lang="en-GB" sz="3200" dirty="0">
                <a:solidFill>
                  <a:srgbClr val="FF0000"/>
                </a:solidFill>
                <a:effectLst/>
              </a:rPr>
              <a:t>Slow </a:t>
            </a:r>
            <a:r>
              <a:rPr lang="en-GB" sz="3200" dirty="0">
                <a:effectLst/>
              </a:rPr>
              <a:t>- slowly</a:t>
            </a:r>
          </a:p>
          <a:p>
            <a:pPr fontAlgn="auto">
              <a:spcAft>
                <a:spcPts val="0"/>
              </a:spcAft>
              <a:buFont typeface="Arial" panose="020B0604020202020204" pitchFamily="34" charset="0"/>
              <a:buChar char="•"/>
              <a:defRPr/>
            </a:pPr>
            <a:endParaRPr lang="en-GB" dirty="0"/>
          </a:p>
        </p:txBody>
      </p:sp>
      <p:sp>
        <p:nvSpPr>
          <p:cNvPr id="5" name="Text Placeholder 4"/>
          <p:cNvSpPr>
            <a:spLocks noGrp="1"/>
          </p:cNvSpPr>
          <p:nvPr>
            <p:ph type="body" sz="quarter" idx="3"/>
          </p:nvPr>
        </p:nvSpPr>
        <p:spPr>
          <a:xfrm>
            <a:off x="5819775" y="2336800"/>
            <a:ext cx="4475163" cy="692150"/>
          </a:xfrm>
        </p:spPr>
        <p:txBody>
          <a:bodyPr/>
          <a:lstStyle/>
          <a:p>
            <a:pPr fontAlgn="auto">
              <a:spcAft>
                <a:spcPts val="0"/>
              </a:spcAft>
              <a:buFont typeface="Arial" panose="020B0604020202020204" pitchFamily="34" charset="0"/>
              <a:buNone/>
              <a:defRPr/>
            </a:pPr>
            <a:endParaRPr lang="en-GB"/>
          </a:p>
        </p:txBody>
      </p:sp>
      <p:pic>
        <p:nvPicPr>
          <p:cNvPr id="33797" name="Picture 2" descr="ÎÏÎ¿ÏÎ­Î»ÎµÏÎ¼Î± ÎµÎ¹ÎºÏÎ½Î±Ï Î³Î¹Î± MODERATE CHANGE LINE graph"/>
          <p:cNvPicPr>
            <a:picLocks noGrp="1" noChangeAspect="1" noChangeArrowheads="1"/>
          </p:cNvPicPr>
          <p:nvPr>
            <p:ph sz="quarter" idx="4"/>
          </p:nvPr>
        </p:nvPicPr>
        <p:blipFill>
          <a:blip r:embed="rId2"/>
          <a:srcRect/>
          <a:stretch>
            <a:fillRect/>
          </a:stretch>
        </p:blipFill>
        <p:spPr bwMode="auto">
          <a:xfrm>
            <a:off x="5378450" y="2129246"/>
            <a:ext cx="6678567" cy="4728754"/>
          </a:xfrm>
        </p:spPr>
      </p:pic>
    </p:spTree>
  </p:cSld>
  <p:clrMapOvr>
    <a:masterClrMapping/>
  </p:clrMapOvr>
  <p:transition spd="slow">
    <p:split orient="ver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GB"/>
              <a:t>Examples</a:t>
            </a:r>
            <a:r>
              <a:rPr lang="en-US"/>
              <a:t>:</a:t>
            </a:r>
            <a:endParaRPr lang="en-GB"/>
          </a:p>
        </p:txBody>
      </p:sp>
      <p:pic>
        <p:nvPicPr>
          <p:cNvPr id="34818" name="Picture 2" descr="ÎÏÎ¿ÏÎ­Î»ÎµÏÎ¼Î± ÎµÎ¹ÎºÏÎ½Î±Ï Î³Î¹Î± line graphs gradual decline"/>
          <p:cNvPicPr>
            <a:picLocks noGrp="1" noChangeAspect="1" noChangeArrowheads="1"/>
          </p:cNvPicPr>
          <p:nvPr>
            <p:ph idx="1"/>
          </p:nvPr>
        </p:nvPicPr>
        <p:blipFill>
          <a:blip r:embed="rId2"/>
          <a:srcRect/>
          <a:stretch>
            <a:fillRect/>
          </a:stretch>
        </p:blipFill>
        <p:spPr bwMode="auto">
          <a:xfrm>
            <a:off x="0" y="1974850"/>
            <a:ext cx="12192000" cy="4883150"/>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038" y="752475"/>
            <a:ext cx="9613900" cy="1081088"/>
          </a:xfrm>
        </p:spPr>
        <p:txBody>
          <a:bodyPr rtlCol="0">
            <a:normAutofit fontScale="90000"/>
          </a:bodyPr>
          <a:lstStyle/>
          <a:p>
            <a:pPr fontAlgn="auto">
              <a:spcAft>
                <a:spcPts val="0"/>
              </a:spcAft>
              <a:defRPr/>
            </a:pPr>
            <a:r>
              <a:rPr lang="en-GB" dirty="0"/>
              <a:t>continuous decline, fluctuation, gradual increase, peak, fairly invariable, steep decline    ??? </a:t>
            </a:r>
          </a:p>
        </p:txBody>
      </p:sp>
      <p:sp>
        <p:nvSpPr>
          <p:cNvPr id="3" name="Text Placeholder 2"/>
          <p:cNvSpPr>
            <a:spLocks noGrp="1"/>
          </p:cNvSpPr>
          <p:nvPr>
            <p:ph type="body" idx="1"/>
          </p:nvPr>
        </p:nvSpPr>
        <p:spPr>
          <a:xfrm>
            <a:off x="-3521075" y="5980113"/>
            <a:ext cx="3049587" cy="576262"/>
          </a:xfrm>
        </p:spPr>
        <p:txBody>
          <a:bodyPr/>
          <a:lstStyle/>
          <a:p>
            <a:pPr fontAlgn="auto">
              <a:spcAft>
                <a:spcPts val="0"/>
              </a:spcAft>
              <a:buFont typeface="Arial" panose="020B0604020202020204" pitchFamily="34" charset="0"/>
              <a:buNone/>
              <a:defRPr/>
            </a:pPr>
            <a:endParaRPr lang="en-GB"/>
          </a:p>
        </p:txBody>
      </p:sp>
      <p:sp>
        <p:nvSpPr>
          <p:cNvPr id="6" name="Text Placeholder 5"/>
          <p:cNvSpPr>
            <a:spLocks noGrp="1"/>
          </p:cNvSpPr>
          <p:nvPr>
            <p:ph type="body" sz="quarter" idx="3"/>
          </p:nvPr>
        </p:nvSpPr>
        <p:spPr>
          <a:xfrm>
            <a:off x="3311525" y="6022975"/>
            <a:ext cx="3063875" cy="576263"/>
          </a:xfrm>
        </p:spPr>
        <p:txBody>
          <a:bodyPr/>
          <a:lstStyle/>
          <a:p>
            <a:pPr fontAlgn="auto">
              <a:spcAft>
                <a:spcPts val="0"/>
              </a:spcAft>
              <a:buFont typeface="Arial" panose="020B0604020202020204" pitchFamily="34" charset="0"/>
              <a:buNone/>
              <a:defRPr/>
            </a:pPr>
            <a:endParaRPr lang="en-GB" dirty="0"/>
          </a:p>
        </p:txBody>
      </p:sp>
      <p:sp>
        <p:nvSpPr>
          <p:cNvPr id="8" name="Text Placeholder 7"/>
          <p:cNvSpPr>
            <a:spLocks noGrp="1"/>
          </p:cNvSpPr>
          <p:nvPr>
            <p:ph type="body" sz="half" idx="19"/>
          </p:nvPr>
        </p:nvSpPr>
        <p:spPr>
          <a:xfrm>
            <a:off x="3943350" y="4873625"/>
            <a:ext cx="3068638" cy="1062038"/>
          </a:xfrm>
        </p:spPr>
        <p:txBody>
          <a:bodyPr/>
          <a:lstStyle/>
          <a:p>
            <a:pPr fontAlgn="auto">
              <a:spcAft>
                <a:spcPts val="0"/>
              </a:spcAft>
              <a:buFont typeface="Arial" panose="020B0604020202020204" pitchFamily="34" charset="0"/>
              <a:buNone/>
              <a:defRPr/>
            </a:pPr>
            <a:endParaRPr lang="en-GB"/>
          </a:p>
        </p:txBody>
      </p:sp>
      <p:sp>
        <p:nvSpPr>
          <p:cNvPr id="9" name="Text Placeholder 8"/>
          <p:cNvSpPr>
            <a:spLocks noGrp="1"/>
          </p:cNvSpPr>
          <p:nvPr>
            <p:ph type="body" sz="quarter" idx="13"/>
          </p:nvPr>
        </p:nvSpPr>
        <p:spPr>
          <a:xfrm>
            <a:off x="10239375" y="6550025"/>
            <a:ext cx="1635125" cy="333375"/>
          </a:xfrm>
        </p:spPr>
        <p:txBody>
          <a:bodyPr/>
          <a:lstStyle/>
          <a:p>
            <a:pPr fontAlgn="auto">
              <a:spcAft>
                <a:spcPts val="0"/>
              </a:spcAft>
              <a:buFont typeface="Arial" panose="020B0604020202020204" pitchFamily="34" charset="0"/>
              <a:buNone/>
              <a:defRPr/>
            </a:pPr>
            <a:endParaRPr lang="en-GB" dirty="0"/>
          </a:p>
        </p:txBody>
      </p:sp>
      <p:sp>
        <p:nvSpPr>
          <p:cNvPr id="11" name="Text Placeholder 10"/>
          <p:cNvSpPr>
            <a:spLocks noGrp="1"/>
          </p:cNvSpPr>
          <p:nvPr>
            <p:ph type="body" sz="half" idx="20"/>
          </p:nvPr>
        </p:nvSpPr>
        <p:spPr>
          <a:xfrm>
            <a:off x="7231063" y="4873625"/>
            <a:ext cx="3067050" cy="1062038"/>
          </a:xfrm>
        </p:spPr>
        <p:txBody>
          <a:bodyPr/>
          <a:lstStyle/>
          <a:p>
            <a:pPr fontAlgn="auto">
              <a:spcAft>
                <a:spcPts val="0"/>
              </a:spcAft>
              <a:buFont typeface="Arial" panose="020B0604020202020204" pitchFamily="34" charset="0"/>
              <a:buNone/>
              <a:defRPr/>
            </a:pPr>
            <a:endParaRPr lang="en-GB"/>
          </a:p>
        </p:txBody>
      </p:sp>
      <p:sp>
        <p:nvSpPr>
          <p:cNvPr id="35847" name="AutoShape 2" descr="ÎÏÎ¿ÏÎ­Î»ÎµÏÎ¼Î± ÎµÎ¹ÎºÏÎ½Î±Ï Î³Î¹Î± line graphs"/>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en-GB">
              <a:latin typeface="Trebuchet MS" pitchFamily="34" charset="0"/>
            </a:endParaRPr>
          </a:p>
        </p:txBody>
      </p:sp>
      <p:pic>
        <p:nvPicPr>
          <p:cNvPr id="1030" name="Picture 6" descr="ÎÏÎ¿ÏÎ­Î»ÎµÏÎ¼Î± ÎµÎ¹ÎºÏÎ½Î±Ï Î³Î¹Î± line graphs"/>
          <p:cNvPicPr>
            <a:picLocks noGrp="1" noChangeAspect="1" noChangeArrowheads="1"/>
          </p:cNvPicPr>
          <p:nvPr>
            <p:ph type="pic" idx="15"/>
          </p:nvPr>
        </p:nvPicPr>
        <p:blipFill>
          <a:blip r:embed="rId2"/>
          <a:srcRect t="21949" b="21949"/>
          <a:stretch>
            <a:fillRect/>
          </a:stretch>
        </p:blipFill>
        <p:spPr bwMode="auto">
          <a:xfrm>
            <a:off x="579438" y="2076134"/>
            <a:ext cx="3257550" cy="1960290"/>
          </a:xfrm>
          <a:prstGeom prst="rect">
            <a:avLst/>
          </a:prstGeom>
        </p:spPr>
      </p:pic>
      <p:pic>
        <p:nvPicPr>
          <p:cNvPr id="1032" name="Picture 8" descr="ÎÏÎ¿ÏÎ­Î»ÎµÏÎ¼Î± ÎµÎ¹ÎºÏÎ½Î±Ï Î³Î¹Î± line graphs"/>
          <p:cNvPicPr>
            <a:picLocks noGrp="1" noChangeAspect="1" noChangeArrowheads="1"/>
          </p:cNvPicPr>
          <p:nvPr>
            <p:ph type="pic" idx="22"/>
          </p:nvPr>
        </p:nvPicPr>
        <p:blipFill>
          <a:blip r:embed="rId3"/>
          <a:srcRect t="21584" b="21584"/>
          <a:stretch>
            <a:fillRect/>
          </a:stretch>
        </p:blipFill>
        <p:spPr bwMode="auto">
          <a:xfrm>
            <a:off x="7231063" y="2103121"/>
            <a:ext cx="3302000" cy="1933302"/>
          </a:xfrm>
          <a:prstGeom prst="rect">
            <a:avLst/>
          </a:prstGeom>
        </p:spPr>
      </p:pic>
      <p:pic>
        <p:nvPicPr>
          <p:cNvPr id="1034" name="Picture 10" descr="ÎÏÎ¿ÏÎ­Î»ÎµÏÎ¼Î± ÎµÎ¹ÎºÏÎ½Î±Ï Î³Î¹Î± line graphs gradual decline"/>
          <p:cNvPicPr>
            <a:picLocks noGrp="1" noChangeAspect="1" noChangeArrowheads="1"/>
          </p:cNvPicPr>
          <p:nvPr>
            <p:ph type="pic" idx="21"/>
          </p:nvPr>
        </p:nvPicPr>
        <p:blipFill>
          <a:blip r:embed="rId4"/>
          <a:srcRect t="7611" b="7611"/>
          <a:stretch>
            <a:fillRect/>
          </a:stretch>
        </p:blipFill>
        <p:spPr bwMode="auto">
          <a:xfrm>
            <a:off x="3943349" y="2103121"/>
            <a:ext cx="3201987" cy="2125979"/>
          </a:xfrm>
          <a:prstGeom prst="rect">
            <a:avLst/>
          </a:prstGeom>
        </p:spPr>
      </p:pic>
      <p:pic>
        <p:nvPicPr>
          <p:cNvPr id="35851" name="Picture 16" descr="ÎÏÎ¿ÏÎ­Î»ÎµÏÎ¼Î± ÎµÎ¹ÎºÏÎ½Î±Ï Î³Î¹Î± line graphs gradual decline"/>
          <p:cNvPicPr>
            <a:picLocks noChangeAspect="1" noChangeArrowheads="1"/>
          </p:cNvPicPr>
          <p:nvPr/>
        </p:nvPicPr>
        <p:blipFill>
          <a:blip r:embed="rId5"/>
          <a:srcRect/>
          <a:stretch>
            <a:fillRect/>
          </a:stretch>
        </p:blipFill>
        <p:spPr bwMode="auto">
          <a:xfrm>
            <a:off x="7224713" y="4244975"/>
            <a:ext cx="3308350" cy="2305050"/>
          </a:xfrm>
          <a:prstGeom prst="rect">
            <a:avLst/>
          </a:prstGeom>
          <a:noFill/>
          <a:ln w="9525">
            <a:noFill/>
            <a:miter lim="800000"/>
            <a:headEnd/>
            <a:tailEnd/>
          </a:ln>
        </p:spPr>
      </p:pic>
      <p:pic>
        <p:nvPicPr>
          <p:cNvPr id="35852" name="Picture 18" descr="ÎÏÎ¿ÏÎ­Î»ÎµÏÎ¼Î± ÎµÎ¹ÎºÏÎ½Î±Ï Î³Î¹Î± line graphs gradual decline"/>
          <p:cNvPicPr>
            <a:picLocks noChangeAspect="1" noChangeArrowheads="1"/>
          </p:cNvPicPr>
          <p:nvPr/>
        </p:nvPicPr>
        <p:blipFill>
          <a:blip r:embed="rId6"/>
          <a:srcRect/>
          <a:stretch>
            <a:fillRect/>
          </a:stretch>
        </p:blipFill>
        <p:spPr bwMode="auto">
          <a:xfrm>
            <a:off x="579438" y="4244975"/>
            <a:ext cx="3128962" cy="2311400"/>
          </a:xfrm>
          <a:prstGeom prst="rect">
            <a:avLst/>
          </a:prstGeom>
          <a:noFill/>
          <a:ln w="9525">
            <a:noFill/>
            <a:miter lim="800000"/>
            <a:headEnd/>
            <a:tailEnd/>
          </a:ln>
        </p:spPr>
      </p:pic>
      <p:pic>
        <p:nvPicPr>
          <p:cNvPr id="35853" name="Picture 20" descr="ÎÏÎ¿ÏÎ­Î»ÎµÏÎ¼Î± ÎµÎ¹ÎºÏÎ½Î±Ï Î³Î¹Î± line graphs gradual decline"/>
          <p:cNvPicPr>
            <a:picLocks noChangeAspect="1" noChangeArrowheads="1"/>
          </p:cNvPicPr>
          <p:nvPr/>
        </p:nvPicPr>
        <p:blipFill>
          <a:blip r:embed="rId7"/>
          <a:srcRect/>
          <a:stretch>
            <a:fillRect/>
          </a:stretch>
        </p:blipFill>
        <p:spPr bwMode="auto">
          <a:xfrm>
            <a:off x="3836988" y="4316413"/>
            <a:ext cx="3308349" cy="2239962"/>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6866" name="Picture 30"/>
          <p:cNvPicPr>
            <a:picLocks noGrp="1" noRot="1" noChangeAspect="1" noMove="1" noResize="1" noEditPoints="1" noAdjustHandles="1" noChangeArrowheads="1" noChangeShapeType="1" noCrop="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pic>
        <p:nvPicPr>
          <p:cNvPr id="36867" name="Picture 32"/>
          <p:cNvPicPr>
            <a:picLocks noGrp="1" noRot="1" noChangeAspect="1" noMove="1" noResize="1" noEditPoints="1" noAdjustHandles="1" noChangeArrowheads="1" noChangeShapeType="1" noCrop="1"/>
          </p:cNvPicPr>
          <p:nvPr/>
        </p:nvPicPr>
        <p:blipFill>
          <a:blip r:embed="rId3"/>
          <a:srcRect/>
          <a:stretch>
            <a:fillRect/>
          </a:stretch>
        </p:blipFill>
        <p:spPr bwMode="auto">
          <a:xfrm>
            <a:off x="0" y="4243388"/>
            <a:ext cx="8967788" cy="274637"/>
          </a:xfrm>
          <a:prstGeom prst="rect">
            <a:avLst/>
          </a:prstGeom>
          <a:noFill/>
          <a:ln w="9525">
            <a:noFill/>
            <a:miter lim="800000"/>
            <a:headEnd/>
            <a:tailEnd/>
          </a:ln>
        </p:spPr>
      </p:pic>
      <p:pic>
        <p:nvPicPr>
          <p:cNvPr id="36868" name="Picture 34"/>
          <p:cNvPicPr>
            <a:picLocks noGrp="1" noRot="1" noChangeAspect="1" noMove="1" noResize="1" noEditPoints="1" noAdjustHandles="1" noChangeArrowheads="1" noChangeShapeType="1" noCrop="1"/>
          </p:cNvPicPr>
          <p:nvPr/>
        </p:nvPicPr>
        <p:blipFill>
          <a:blip r:embed="rId4"/>
          <a:srcRect/>
          <a:stretch>
            <a:fillRect/>
          </a:stretch>
        </p:blipFill>
        <p:spPr bwMode="auto">
          <a:xfrm>
            <a:off x="9112250" y="4243388"/>
            <a:ext cx="3076575" cy="277812"/>
          </a:xfrm>
          <a:prstGeom prst="rect">
            <a:avLst/>
          </a:prstGeom>
          <a:noFill/>
          <a:ln w="9525">
            <a:noFill/>
            <a:miter lim="800000"/>
            <a:headEnd/>
            <a:tailEnd/>
          </a:ln>
        </p:spPr>
      </p:pic>
      <p:sp>
        <p:nvSpPr>
          <p:cNvPr id="37" name="Rectangle 36"/>
          <p:cNvSpPr>
            <a:spLocks noGrp="1" noRot="1" noChangeAspect="1" noMove="1" noResize="1" noEditPoints="1" noAdjustHandles="1" noChangeArrowheads="1" noChangeShapeType="1" noTextEdit="1"/>
          </p:cNvSpPr>
          <p:nvPr/>
        </p:nvSpPr>
        <p:spPr bwMode="ltGray">
          <a:xfrm>
            <a:off x="0" y="2590800"/>
            <a:ext cx="8967788" cy="165893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p:cNvSpPr>
            <a:spLocks noGrp="1" noRot="1" noChangeAspect="1" noMove="1" noResize="1" noEditPoints="1" noAdjustHandles="1" noChangeArrowheads="1" noChangeShapeType="1" noTextEdit="1"/>
          </p:cNvSpPr>
          <p:nvPr/>
        </p:nvSpPr>
        <p:spPr>
          <a:xfrm>
            <a:off x="9112250" y="2590800"/>
            <a:ext cx="3076575" cy="16589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41" name="Rectangle 40"/>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6872" name="Picture 42"/>
          <p:cNvPicPr>
            <a:picLocks noGrp="1" noRot="1" noChangeAspect="1" noMove="1" noResize="1" noEditPoints="1" noAdjustHandles="1" noChangeArrowheads="1" noChangeShapeType="1" noCrop="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pic>
        <p:nvPicPr>
          <p:cNvPr id="36873" name="Picture 44"/>
          <p:cNvPicPr>
            <a:picLocks noGrp="1" noRot="1" noChangeAspect="1" noMove="1" noResize="1" noEditPoints="1" noAdjustHandles="1" noChangeArrowheads="1" noChangeShapeType="1" noCrop="1"/>
          </p:cNvPicPr>
          <p:nvPr/>
        </p:nvPicPr>
        <p:blipFill>
          <a:blip r:embed="rId3"/>
          <a:srcRect/>
          <a:stretch>
            <a:fillRect/>
          </a:stretch>
        </p:blipFill>
        <p:spPr bwMode="auto">
          <a:xfrm>
            <a:off x="0" y="5349875"/>
            <a:ext cx="11525250" cy="276225"/>
          </a:xfrm>
          <a:prstGeom prst="rect">
            <a:avLst/>
          </a:prstGeom>
          <a:noFill/>
          <a:ln w="9525">
            <a:noFill/>
            <a:miter lim="800000"/>
            <a:headEnd/>
            <a:tailEnd/>
          </a:ln>
        </p:spPr>
      </p:pic>
      <p:sp>
        <p:nvSpPr>
          <p:cNvPr id="47" name="Rectangle 46"/>
          <p:cNvSpPr>
            <a:spLocks noGrp="1" noRot="1" noChangeAspect="1" noMove="1" noResize="1" noEditPoints="1" noAdjustHandles="1" noChangeArrowheads="1" noChangeShapeType="1" noTextEdit="1"/>
          </p:cNvSpPr>
          <p:nvPr/>
        </p:nvSpPr>
        <p:spPr bwMode="ltGray">
          <a:xfrm>
            <a:off x="0" y="0"/>
            <a:ext cx="11525250" cy="5380038"/>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en-US"/>
          </a:p>
        </p:txBody>
      </p:sp>
      <p:sp>
        <p:nvSpPr>
          <p:cNvPr id="3" name="Text Placeholder 2"/>
          <p:cNvSpPr>
            <a:spLocks noGrp="1"/>
          </p:cNvSpPr>
          <p:nvPr>
            <p:ph type="body" idx="1"/>
          </p:nvPr>
        </p:nvSpPr>
        <p:spPr>
          <a:xfrm>
            <a:off x="4062413" y="755650"/>
            <a:ext cx="5875337" cy="1241425"/>
          </a:xfrm>
        </p:spPr>
        <p:txBody>
          <a:bodyPr anchor="b"/>
          <a:lstStyle/>
          <a:p>
            <a:pPr fontAlgn="auto">
              <a:spcAft>
                <a:spcPts val="0"/>
              </a:spcAft>
              <a:buFont typeface="Arial" panose="020B0604020202020204" pitchFamily="34" charset="0"/>
              <a:buNone/>
              <a:defRPr/>
            </a:pPr>
            <a:endParaRPr lang="en-US">
              <a:solidFill>
                <a:schemeClr val="accent1"/>
              </a:solidFill>
            </a:endParaRPr>
          </a:p>
        </p:txBody>
      </p:sp>
      <p:sp>
        <p:nvSpPr>
          <p:cNvPr id="36876" name="Title 1"/>
          <p:cNvSpPr>
            <a:spLocks noGrp="1"/>
          </p:cNvSpPr>
          <p:nvPr>
            <p:ph type="title"/>
          </p:nvPr>
        </p:nvSpPr>
        <p:spPr>
          <a:xfrm>
            <a:off x="4062413" y="1997075"/>
            <a:ext cx="5873750" cy="2697163"/>
          </a:xfrm>
        </p:spPr>
        <p:txBody>
          <a:bodyPr anchor="b"/>
          <a:lstStyle/>
          <a:p>
            <a:r>
              <a:rPr lang="en-US" sz="6000">
                <a:solidFill>
                  <a:srgbClr val="FFFFFF"/>
                </a:solidFill>
              </a:rPr>
              <a:t>Expressing Approximation</a:t>
            </a:r>
          </a:p>
        </p:txBody>
      </p:sp>
      <p:pic>
        <p:nvPicPr>
          <p:cNvPr id="36877" name="Picture 48"/>
          <p:cNvPicPr>
            <a:picLocks noGrp="1" noRot="1" noChangeAspect="1" noMove="1" noResize="1" noEditPoints="1" noAdjustHandles="1" noChangeArrowheads="1" noChangeShapeType="1" noCrop="1"/>
          </p:cNvPicPr>
          <p:nvPr/>
        </p:nvPicPr>
        <p:blipFill>
          <a:blip r:embed="rId4"/>
          <a:srcRect/>
          <a:stretch>
            <a:fillRect/>
          </a:stretch>
        </p:blipFill>
        <p:spPr bwMode="auto">
          <a:xfrm>
            <a:off x="10585450" y="4686300"/>
            <a:ext cx="1603375" cy="144463"/>
          </a:xfrm>
          <a:prstGeom prst="rect">
            <a:avLst/>
          </a:prstGeom>
          <a:noFill/>
          <a:ln w="9525">
            <a:noFill/>
            <a:miter lim="800000"/>
            <a:headEnd/>
            <a:tailEnd/>
          </a:ln>
        </p:spPr>
      </p:pic>
      <p:sp>
        <p:nvSpPr>
          <p:cNvPr id="51" name="Rectangle 50"/>
          <p:cNvSpPr>
            <a:spLocks noGrp="1" noRot="1" noChangeAspect="1" noMove="1" noResize="1" noEditPoints="1" noAdjustHandles="1" noChangeArrowheads="1" noChangeShapeType="1" noTextEdit="1"/>
          </p:cNvSpPr>
          <p:nvPr/>
        </p:nvSpPr>
        <p:spPr>
          <a:xfrm>
            <a:off x="10585450" y="3033713"/>
            <a:ext cx="1603375" cy="1660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pattFill prst="trellis">
          <a:fgClr>
            <a:srgbClr val="77D8DD"/>
          </a:fgClr>
          <a:bgClr>
            <a:schemeClr val="accent6">
              <a:lumMod val="60000"/>
              <a:lumOff val="40000"/>
            </a:schemeClr>
          </a:bgClr>
        </a:pattFill>
        <a:effectLst/>
      </p:bgPr>
    </p:bg>
    <p:spTree>
      <p:nvGrpSpPr>
        <p:cNvPr id="1" name=""/>
        <p:cNvGrpSpPr/>
        <p:nvPr/>
      </p:nvGrpSpPr>
      <p:grpSpPr>
        <a:xfrm>
          <a:off x="0" y="0"/>
          <a:ext cx="0" cy="0"/>
          <a:chOff x="0" y="0"/>
          <a:chExt cx="0" cy="0"/>
        </a:xfrm>
      </p:grpSpPr>
      <p:sp>
        <p:nvSpPr>
          <p:cNvPr id="37890" name="Title 1"/>
          <p:cNvSpPr>
            <a:spLocks noGrp="1"/>
          </p:cNvSpPr>
          <p:nvPr>
            <p:ph type="title"/>
          </p:nvPr>
        </p:nvSpPr>
        <p:spPr>
          <a:xfrm>
            <a:off x="669925" y="752475"/>
            <a:ext cx="9625013" cy="1081088"/>
          </a:xfrm>
        </p:spPr>
        <p:txBody>
          <a:bodyPr/>
          <a:lstStyle/>
          <a:p>
            <a:r>
              <a:rPr lang="en-US">
                <a:solidFill>
                  <a:srgbClr val="FF0000"/>
                </a:solidFill>
              </a:rPr>
              <a:t>Expressing Approximation</a:t>
            </a:r>
            <a:endParaRPr lang="en-GB">
              <a:solidFill>
                <a:srgbClr val="FF0000"/>
              </a:solidFill>
            </a:endParaRPr>
          </a:p>
        </p:txBody>
      </p:sp>
      <p:sp>
        <p:nvSpPr>
          <p:cNvPr id="3" name="Text Placeholder 2"/>
          <p:cNvSpPr>
            <a:spLocks noGrp="1"/>
          </p:cNvSpPr>
          <p:nvPr>
            <p:ph type="body" idx="1"/>
          </p:nvPr>
        </p:nvSpPr>
        <p:spPr/>
        <p:txBody>
          <a:bodyPr/>
          <a:lstStyle/>
          <a:p>
            <a:pPr fontAlgn="auto">
              <a:spcAft>
                <a:spcPts val="0"/>
              </a:spcAft>
              <a:buFont typeface="Arial" panose="020B0604020202020204" pitchFamily="34" charset="0"/>
              <a:buNone/>
              <a:defRPr/>
            </a:pPr>
            <a:r>
              <a:rPr lang="en-GB" dirty="0">
                <a:highlight>
                  <a:srgbClr val="FFFF00"/>
                </a:highlight>
              </a:rPr>
              <a:t>More </a:t>
            </a:r>
            <a:r>
              <a:rPr lang="el-GR" dirty="0">
                <a:highlight>
                  <a:srgbClr val="FFFF00"/>
                </a:highlight>
              </a:rPr>
              <a:t>/</a:t>
            </a:r>
            <a:r>
              <a:rPr lang="en-GB" dirty="0">
                <a:highlight>
                  <a:srgbClr val="FFFF00"/>
                </a:highlight>
              </a:rPr>
              <a:t> Much more</a:t>
            </a:r>
          </a:p>
        </p:txBody>
      </p:sp>
      <p:sp>
        <p:nvSpPr>
          <p:cNvPr id="4" name="Text Placeholder 3"/>
          <p:cNvSpPr>
            <a:spLocks noGrp="1"/>
          </p:cNvSpPr>
          <p:nvPr>
            <p:ph type="body" sz="half" idx="15"/>
          </p:nvPr>
        </p:nvSpPr>
        <p:spPr>
          <a:xfrm>
            <a:off x="681038" y="3022600"/>
            <a:ext cx="3049587" cy="2913063"/>
          </a:xfrm>
        </p:spPr>
        <p:txBody>
          <a:bodyPr/>
          <a:lstStyle/>
          <a:p>
            <a:pPr fontAlgn="auto">
              <a:spcAft>
                <a:spcPts val="0"/>
              </a:spcAft>
              <a:buFont typeface="Arial" panose="020B0604020202020204" pitchFamily="34" charset="0"/>
              <a:buNone/>
              <a:defRPr/>
            </a:pPr>
            <a:r>
              <a:rPr lang="en-US" sz="2800" dirty="0"/>
              <a:t>Just over </a:t>
            </a:r>
            <a:endParaRPr lang="el-GR" sz="2800" dirty="0"/>
          </a:p>
          <a:p>
            <a:pPr fontAlgn="auto">
              <a:spcAft>
                <a:spcPts val="0"/>
              </a:spcAft>
              <a:buFont typeface="Arial" panose="020B0604020202020204" pitchFamily="34" charset="0"/>
              <a:buNone/>
              <a:defRPr/>
            </a:pPr>
            <a:r>
              <a:rPr lang="en-GB" sz="2800" dirty="0"/>
              <a:t>Much more than</a:t>
            </a:r>
          </a:p>
          <a:p>
            <a:pPr fontAlgn="auto">
              <a:spcAft>
                <a:spcPts val="0"/>
              </a:spcAft>
              <a:buFont typeface="Arial" panose="020B0604020202020204" pitchFamily="34" charset="0"/>
              <a:buNone/>
              <a:defRPr/>
            </a:pPr>
            <a:r>
              <a:rPr lang="en-GB" sz="2800" dirty="0"/>
              <a:t>Well over </a:t>
            </a:r>
          </a:p>
        </p:txBody>
      </p:sp>
      <p:sp>
        <p:nvSpPr>
          <p:cNvPr id="5" name="Text Placeholder 4"/>
          <p:cNvSpPr>
            <a:spLocks noGrp="1"/>
          </p:cNvSpPr>
          <p:nvPr>
            <p:ph type="body" sz="quarter" idx="3"/>
          </p:nvPr>
        </p:nvSpPr>
        <p:spPr/>
        <p:txBody>
          <a:bodyPr/>
          <a:lstStyle/>
          <a:p>
            <a:pPr fontAlgn="auto">
              <a:spcAft>
                <a:spcPts val="0"/>
              </a:spcAft>
              <a:buFont typeface="Arial" panose="020B0604020202020204" pitchFamily="34" charset="0"/>
              <a:buNone/>
              <a:defRPr/>
            </a:pPr>
            <a:r>
              <a:rPr lang="en-GB" dirty="0">
                <a:highlight>
                  <a:srgbClr val="00FFFF"/>
                </a:highlight>
              </a:rPr>
              <a:t>About the same</a:t>
            </a:r>
          </a:p>
        </p:txBody>
      </p:sp>
      <p:sp>
        <p:nvSpPr>
          <p:cNvPr id="6" name="Text Placeholder 5"/>
          <p:cNvSpPr>
            <a:spLocks noGrp="1"/>
          </p:cNvSpPr>
          <p:nvPr>
            <p:ph type="body" sz="half" idx="16"/>
          </p:nvPr>
        </p:nvSpPr>
        <p:spPr>
          <a:xfrm>
            <a:off x="3944938" y="3022600"/>
            <a:ext cx="3171825" cy="3082925"/>
          </a:xfrm>
        </p:spPr>
        <p:txBody>
          <a:bodyPr/>
          <a:lstStyle/>
          <a:p>
            <a:pPr fontAlgn="auto">
              <a:spcAft>
                <a:spcPts val="0"/>
              </a:spcAft>
              <a:buFont typeface="Arial" panose="020B0604020202020204" pitchFamily="34" charset="0"/>
              <a:buNone/>
              <a:defRPr/>
            </a:pPr>
            <a:r>
              <a:rPr lang="en-GB" sz="3200" dirty="0"/>
              <a:t>Around</a:t>
            </a:r>
          </a:p>
          <a:p>
            <a:pPr fontAlgn="auto">
              <a:spcAft>
                <a:spcPts val="0"/>
              </a:spcAft>
              <a:buFont typeface="Arial" panose="020B0604020202020204" pitchFamily="34" charset="0"/>
              <a:buNone/>
              <a:defRPr/>
            </a:pPr>
            <a:r>
              <a:rPr lang="en-GB" sz="3200" dirty="0"/>
              <a:t>About</a:t>
            </a:r>
          </a:p>
          <a:p>
            <a:pPr fontAlgn="auto">
              <a:spcAft>
                <a:spcPts val="0"/>
              </a:spcAft>
              <a:buFont typeface="Arial" panose="020B0604020202020204" pitchFamily="34" charset="0"/>
              <a:buNone/>
              <a:defRPr/>
            </a:pPr>
            <a:r>
              <a:rPr lang="en-GB" sz="3200" dirty="0"/>
              <a:t>Approximately</a:t>
            </a:r>
          </a:p>
          <a:p>
            <a:pPr fontAlgn="auto">
              <a:spcAft>
                <a:spcPts val="0"/>
              </a:spcAft>
              <a:buFont typeface="Arial" panose="020B0604020202020204" pitchFamily="34" charset="0"/>
              <a:buNone/>
              <a:defRPr/>
            </a:pPr>
            <a:r>
              <a:rPr lang="en-GB" sz="3200" dirty="0"/>
              <a:t>Nearly</a:t>
            </a:r>
          </a:p>
          <a:p>
            <a:pPr fontAlgn="auto">
              <a:spcAft>
                <a:spcPts val="0"/>
              </a:spcAft>
              <a:buFont typeface="Arial" panose="020B0604020202020204" pitchFamily="34" charset="0"/>
              <a:buNone/>
              <a:defRPr/>
            </a:pPr>
            <a:r>
              <a:rPr lang="en-GB" sz="3200" dirty="0"/>
              <a:t>Roughly</a:t>
            </a:r>
          </a:p>
          <a:p>
            <a:pPr fontAlgn="auto">
              <a:spcAft>
                <a:spcPts val="0"/>
              </a:spcAft>
              <a:buFont typeface="Arial" panose="020B0604020202020204" pitchFamily="34" charset="0"/>
              <a:buNone/>
              <a:defRPr/>
            </a:pPr>
            <a:endParaRPr lang="en-GB" dirty="0"/>
          </a:p>
        </p:txBody>
      </p:sp>
      <p:sp>
        <p:nvSpPr>
          <p:cNvPr id="7" name="Text Placeholder 6"/>
          <p:cNvSpPr>
            <a:spLocks noGrp="1"/>
          </p:cNvSpPr>
          <p:nvPr>
            <p:ph type="body" sz="quarter" idx="13"/>
          </p:nvPr>
        </p:nvSpPr>
        <p:spPr/>
        <p:txBody>
          <a:bodyPr/>
          <a:lstStyle/>
          <a:p>
            <a:pPr fontAlgn="auto">
              <a:spcAft>
                <a:spcPts val="0"/>
              </a:spcAft>
              <a:buFont typeface="Arial" panose="020B0604020202020204" pitchFamily="34" charset="0"/>
              <a:buNone/>
              <a:defRPr/>
            </a:pPr>
            <a:r>
              <a:rPr lang="en-GB" dirty="0">
                <a:highlight>
                  <a:srgbClr val="00FF00"/>
                </a:highlight>
              </a:rPr>
              <a:t>Less </a:t>
            </a:r>
            <a:r>
              <a:rPr lang="el-GR" dirty="0">
                <a:highlight>
                  <a:srgbClr val="00FF00"/>
                </a:highlight>
              </a:rPr>
              <a:t>/</a:t>
            </a:r>
            <a:r>
              <a:rPr lang="en-GB" dirty="0">
                <a:highlight>
                  <a:srgbClr val="00FF00"/>
                </a:highlight>
              </a:rPr>
              <a:t> Much less</a:t>
            </a:r>
          </a:p>
        </p:txBody>
      </p:sp>
      <p:sp>
        <p:nvSpPr>
          <p:cNvPr id="8" name="Text Placeholder 7"/>
          <p:cNvSpPr>
            <a:spLocks noGrp="1"/>
          </p:cNvSpPr>
          <p:nvPr>
            <p:ph type="body" sz="half" idx="17"/>
          </p:nvPr>
        </p:nvSpPr>
        <p:spPr>
          <a:xfrm>
            <a:off x="7224713" y="3022600"/>
            <a:ext cx="3070225" cy="2913063"/>
          </a:xfrm>
        </p:spPr>
        <p:txBody>
          <a:bodyPr/>
          <a:lstStyle/>
          <a:p>
            <a:pPr fontAlgn="auto">
              <a:spcAft>
                <a:spcPts val="0"/>
              </a:spcAft>
              <a:buFont typeface="Arial" panose="020B0604020202020204" pitchFamily="34" charset="0"/>
              <a:buNone/>
              <a:defRPr/>
            </a:pPr>
            <a:r>
              <a:rPr lang="en-US" sz="3200" dirty="0"/>
              <a:t>Just under</a:t>
            </a:r>
          </a:p>
          <a:p>
            <a:pPr fontAlgn="auto">
              <a:spcAft>
                <a:spcPts val="0"/>
              </a:spcAft>
              <a:buFont typeface="Arial" panose="020B0604020202020204" pitchFamily="34" charset="0"/>
              <a:buNone/>
              <a:defRPr/>
            </a:pPr>
            <a:r>
              <a:rPr lang="en-US" sz="3200" dirty="0"/>
              <a:t>Well under</a:t>
            </a:r>
          </a:p>
          <a:p>
            <a:pPr fontAlgn="auto">
              <a:spcAft>
                <a:spcPts val="0"/>
              </a:spcAft>
              <a:buFont typeface="Arial" panose="020B0604020202020204" pitchFamily="34" charset="0"/>
              <a:buNone/>
              <a:defRPr/>
            </a:pPr>
            <a:endParaRPr lang="en-GB"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77D8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59BA8-C28B-43B2-92A5-2033AE7A3418}"/>
              </a:ext>
            </a:extLst>
          </p:cNvPr>
          <p:cNvSpPr>
            <a:spLocks noGrp="1"/>
          </p:cNvSpPr>
          <p:nvPr>
            <p:ph type="title"/>
          </p:nvPr>
        </p:nvSpPr>
        <p:spPr/>
        <p:txBody>
          <a:bodyPr/>
          <a:lstStyle/>
          <a:p>
            <a:r>
              <a:rPr lang="en-US" dirty="0"/>
              <a:t>Fractions</a:t>
            </a:r>
            <a:endParaRPr lang="en-GB" dirty="0"/>
          </a:p>
        </p:txBody>
      </p:sp>
      <p:sp>
        <p:nvSpPr>
          <p:cNvPr id="3" name="Content Placeholder 2">
            <a:extLst>
              <a:ext uri="{FF2B5EF4-FFF2-40B4-BE49-F238E27FC236}">
                <a16:creationId xmlns:a16="http://schemas.microsoft.com/office/drawing/2014/main" id="{B56E8252-F824-4BC5-8751-B2DB2282FDE8}"/>
              </a:ext>
            </a:extLst>
          </p:cNvPr>
          <p:cNvSpPr>
            <a:spLocks noGrp="1"/>
          </p:cNvSpPr>
          <p:nvPr>
            <p:ph sz="half" idx="1"/>
          </p:nvPr>
        </p:nvSpPr>
        <p:spPr/>
        <p:txBody>
          <a:bodyPr>
            <a:normAutofit lnSpcReduction="10000"/>
          </a:bodyPr>
          <a:lstStyle/>
          <a:p>
            <a:r>
              <a:rPr lang="en-US" sz="2400" dirty="0"/>
              <a:t>3% = a tiny fraction</a:t>
            </a:r>
          </a:p>
          <a:p>
            <a:r>
              <a:rPr lang="en-US" sz="2400" dirty="0"/>
              <a:t>23% = almost a quarter</a:t>
            </a:r>
          </a:p>
          <a:p>
            <a:r>
              <a:rPr lang="en-US" sz="2400" dirty="0"/>
              <a:t>25% = exactly a quarter</a:t>
            </a:r>
          </a:p>
          <a:p>
            <a:r>
              <a:rPr lang="en-US" sz="2400" dirty="0"/>
              <a:t>26% = roughly a quarter</a:t>
            </a:r>
          </a:p>
          <a:p>
            <a:r>
              <a:rPr lang="en-US" sz="2400" dirty="0"/>
              <a:t>32% = nearly one-third, </a:t>
            </a:r>
          </a:p>
          <a:p>
            <a:pPr marL="0" indent="0">
              <a:buNone/>
            </a:pPr>
            <a:r>
              <a:rPr lang="en-US" sz="2400" dirty="0"/>
              <a:t>            nearly a third</a:t>
            </a:r>
          </a:p>
          <a:p>
            <a:r>
              <a:rPr lang="en-US" sz="2400" dirty="0"/>
              <a:t>48% = around a half</a:t>
            </a:r>
          </a:p>
          <a:p>
            <a:endParaRPr lang="en-GB" dirty="0"/>
          </a:p>
        </p:txBody>
      </p:sp>
      <p:sp>
        <p:nvSpPr>
          <p:cNvPr id="4" name="Content Placeholder 3">
            <a:extLst>
              <a:ext uri="{FF2B5EF4-FFF2-40B4-BE49-F238E27FC236}">
                <a16:creationId xmlns:a16="http://schemas.microsoft.com/office/drawing/2014/main" id="{98040D5B-1E83-4110-BF82-B336AB1B933E}"/>
              </a:ext>
            </a:extLst>
          </p:cNvPr>
          <p:cNvSpPr>
            <a:spLocks noGrp="1"/>
          </p:cNvSpPr>
          <p:nvPr>
            <p:ph sz="half" idx="2"/>
          </p:nvPr>
        </p:nvSpPr>
        <p:spPr/>
        <p:txBody>
          <a:bodyPr>
            <a:normAutofit lnSpcReduction="10000"/>
          </a:bodyPr>
          <a:lstStyle/>
          <a:p>
            <a:r>
              <a:rPr lang="en-US" sz="2400" dirty="0"/>
              <a:t>52% = just over a half</a:t>
            </a:r>
          </a:p>
          <a:p>
            <a:r>
              <a:rPr lang="en-US" sz="2400" dirty="0"/>
              <a:t>73% = nearly three quarters</a:t>
            </a:r>
          </a:p>
          <a:p>
            <a:r>
              <a:rPr lang="en-US" sz="2400" dirty="0"/>
              <a:t>79% = well over three quarters</a:t>
            </a:r>
          </a:p>
          <a:p>
            <a:endParaRPr lang="en-US" dirty="0"/>
          </a:p>
          <a:p>
            <a:endParaRPr lang="en-US" dirty="0"/>
          </a:p>
          <a:p>
            <a:endParaRPr lang="en-US" dirty="0"/>
          </a:p>
          <a:p>
            <a:endParaRPr lang="en-US" dirty="0"/>
          </a:p>
          <a:p>
            <a:endParaRPr lang="en-US" dirty="0"/>
          </a:p>
          <a:p>
            <a:pPr marL="0" indent="0">
              <a:buNone/>
            </a:pPr>
            <a:r>
              <a:rPr lang="en-GB" sz="1600" dirty="0">
                <a:hlinkClick r:id="rId2"/>
              </a:rPr>
              <a:t>https://www.easy-ielts.com/most-useful-vocabulary-for-writing-task-1/</a:t>
            </a:r>
            <a:endParaRPr lang="en-GB" sz="1600" dirty="0"/>
          </a:p>
        </p:txBody>
      </p:sp>
    </p:spTree>
    <p:extLst>
      <p:ext uri="{BB962C8B-B14F-4D97-AF65-F5344CB8AC3E}">
        <p14:creationId xmlns:p14="http://schemas.microsoft.com/office/powerpoint/2010/main" val="26639799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77D8D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1A57D-9D3B-46B4-9A33-020D63542F6E}"/>
              </a:ext>
            </a:extLst>
          </p:cNvPr>
          <p:cNvSpPr>
            <a:spLocks noGrp="1"/>
          </p:cNvSpPr>
          <p:nvPr>
            <p:ph type="title"/>
          </p:nvPr>
        </p:nvSpPr>
        <p:spPr/>
        <p:txBody>
          <a:bodyPr/>
          <a:lstStyle/>
          <a:p>
            <a:r>
              <a:rPr lang="en-US" dirty="0"/>
              <a:t>Number / Amount / Proportion / Figure</a:t>
            </a:r>
            <a:endParaRPr lang="en-GB" dirty="0"/>
          </a:p>
        </p:txBody>
      </p:sp>
      <p:sp>
        <p:nvSpPr>
          <p:cNvPr id="3" name="Content Placeholder 2">
            <a:extLst>
              <a:ext uri="{FF2B5EF4-FFF2-40B4-BE49-F238E27FC236}">
                <a16:creationId xmlns:a16="http://schemas.microsoft.com/office/drawing/2014/main" id="{D89BB621-A7C8-48F8-8115-71146E113CA3}"/>
              </a:ext>
            </a:extLst>
          </p:cNvPr>
          <p:cNvSpPr>
            <a:spLocks noGrp="1"/>
          </p:cNvSpPr>
          <p:nvPr>
            <p:ph idx="1"/>
          </p:nvPr>
        </p:nvSpPr>
        <p:spPr>
          <a:xfrm>
            <a:off x="235131" y="2063931"/>
            <a:ext cx="11820881" cy="4794069"/>
          </a:xfrm>
        </p:spPr>
        <p:txBody>
          <a:bodyPr>
            <a:normAutofit fontScale="62500" lnSpcReduction="20000"/>
          </a:bodyPr>
          <a:lstStyle/>
          <a:p>
            <a:r>
              <a:rPr lang="en-US" sz="3500" b="1" dirty="0">
                <a:solidFill>
                  <a:srgbClr val="C00000"/>
                </a:solidFill>
                <a:effectLst/>
              </a:rPr>
              <a:t>number</a:t>
            </a:r>
            <a:br>
              <a:rPr lang="en-US" sz="3500" dirty="0">
                <a:effectLst/>
              </a:rPr>
            </a:br>
            <a:r>
              <a:rPr lang="en-US" sz="3500" dirty="0">
                <a:effectLst/>
              </a:rPr>
              <a:t>- Use "</a:t>
            </a:r>
            <a:r>
              <a:rPr lang="en-US" sz="3500" u="sng" dirty="0">
                <a:effectLst/>
              </a:rPr>
              <a:t>the number of</a:t>
            </a:r>
            <a:r>
              <a:rPr lang="en-US" sz="3500" dirty="0">
                <a:effectLst/>
              </a:rPr>
              <a:t> + plural noun" e.g. </a:t>
            </a:r>
            <a:r>
              <a:rPr lang="en-US" sz="3500" dirty="0">
                <a:solidFill>
                  <a:srgbClr val="FFFF00"/>
                </a:solidFill>
                <a:effectLst/>
              </a:rPr>
              <a:t>the number of visitors.</a:t>
            </a:r>
            <a:br>
              <a:rPr lang="en-US" sz="3500" dirty="0">
                <a:effectLst/>
              </a:rPr>
            </a:br>
            <a:r>
              <a:rPr lang="en-US" sz="3500" dirty="0">
                <a:effectLst/>
              </a:rPr>
              <a:t>- Don't use it to describe percentages or uncountable nouns e.g. </a:t>
            </a:r>
            <a:r>
              <a:rPr lang="en-US" sz="3500" strike="sngStrike" dirty="0">
                <a:effectLst/>
              </a:rPr>
              <a:t>money</a:t>
            </a:r>
            <a:r>
              <a:rPr lang="en-US" sz="3500" dirty="0">
                <a:effectLst/>
              </a:rPr>
              <a:t>.</a:t>
            </a:r>
          </a:p>
          <a:p>
            <a:r>
              <a:rPr lang="en-US" sz="3500" b="1" dirty="0">
                <a:solidFill>
                  <a:srgbClr val="C00000"/>
                </a:solidFill>
                <a:effectLst/>
              </a:rPr>
              <a:t>amount</a:t>
            </a:r>
            <a:br>
              <a:rPr lang="en-US" sz="3500" dirty="0">
                <a:effectLst/>
              </a:rPr>
            </a:br>
            <a:r>
              <a:rPr lang="en-US" sz="3500" dirty="0">
                <a:effectLst/>
              </a:rPr>
              <a:t>- Use "</a:t>
            </a:r>
            <a:r>
              <a:rPr lang="en-US" sz="3500" u="sng" dirty="0">
                <a:effectLst/>
              </a:rPr>
              <a:t>the amount of</a:t>
            </a:r>
            <a:r>
              <a:rPr lang="en-US" sz="3500" dirty="0">
                <a:effectLst/>
              </a:rPr>
              <a:t> + uncountable noun" e.g. </a:t>
            </a:r>
            <a:r>
              <a:rPr lang="en-US" sz="3500" dirty="0">
                <a:solidFill>
                  <a:srgbClr val="FFFF00"/>
                </a:solidFill>
                <a:effectLst/>
              </a:rPr>
              <a:t>the amount of money.</a:t>
            </a:r>
            <a:br>
              <a:rPr lang="en-US" sz="3500" dirty="0">
                <a:effectLst/>
              </a:rPr>
            </a:br>
            <a:r>
              <a:rPr lang="en-US" sz="3500" dirty="0">
                <a:effectLst/>
              </a:rPr>
              <a:t>- Don't use it with countable nouns e.g. the amount of </a:t>
            </a:r>
            <a:r>
              <a:rPr lang="en-US" sz="3500" strike="sngStrike" dirty="0">
                <a:effectLst/>
              </a:rPr>
              <a:t>person</a:t>
            </a:r>
            <a:r>
              <a:rPr lang="en-US" sz="3500" dirty="0">
                <a:effectLst/>
              </a:rPr>
              <a:t>/</a:t>
            </a:r>
            <a:r>
              <a:rPr lang="en-US" sz="3500" strike="sngStrike" dirty="0">
                <a:effectLst/>
              </a:rPr>
              <a:t>people</a:t>
            </a:r>
            <a:r>
              <a:rPr lang="en-US" sz="3500" dirty="0">
                <a:effectLst/>
              </a:rPr>
              <a:t>.</a:t>
            </a:r>
          </a:p>
          <a:p>
            <a:r>
              <a:rPr lang="en-US" sz="3500" b="1" dirty="0">
                <a:solidFill>
                  <a:srgbClr val="C00000"/>
                </a:solidFill>
                <a:effectLst/>
              </a:rPr>
              <a:t>proportion</a:t>
            </a:r>
            <a:br>
              <a:rPr lang="en-US" sz="3500" dirty="0">
                <a:effectLst/>
              </a:rPr>
            </a:br>
            <a:r>
              <a:rPr lang="en-US" sz="3500" dirty="0">
                <a:effectLst/>
              </a:rPr>
              <a:t>- Use "</a:t>
            </a:r>
            <a:r>
              <a:rPr lang="en-US" sz="3500" u="sng" dirty="0">
                <a:effectLst/>
              </a:rPr>
              <a:t>the proportion of</a:t>
            </a:r>
            <a:r>
              <a:rPr lang="en-US" sz="3500" dirty="0">
                <a:effectLst/>
              </a:rPr>
              <a:t> + plural noun" e.g. </a:t>
            </a:r>
            <a:r>
              <a:rPr lang="en-US" sz="3500" dirty="0">
                <a:solidFill>
                  <a:srgbClr val="FFFF00"/>
                </a:solidFill>
                <a:effectLst/>
              </a:rPr>
              <a:t>the proportion of people</a:t>
            </a:r>
            <a:r>
              <a:rPr lang="en-US" sz="3500" dirty="0">
                <a:effectLst/>
              </a:rPr>
              <a:t>.</a:t>
            </a:r>
          </a:p>
          <a:p>
            <a:r>
              <a:rPr lang="en-US" sz="3500" b="1" dirty="0">
                <a:solidFill>
                  <a:srgbClr val="C00000"/>
                </a:solidFill>
                <a:effectLst/>
              </a:rPr>
              <a:t>figure</a:t>
            </a:r>
            <a:br>
              <a:rPr lang="en-US" sz="3500" dirty="0">
                <a:effectLst/>
              </a:rPr>
            </a:br>
            <a:r>
              <a:rPr lang="en-US" sz="3500" dirty="0">
                <a:effectLst/>
              </a:rPr>
              <a:t>- Use "</a:t>
            </a:r>
            <a:r>
              <a:rPr lang="en-US" sz="3500" u="sng" dirty="0">
                <a:effectLst/>
              </a:rPr>
              <a:t>the figure for</a:t>
            </a:r>
            <a:r>
              <a:rPr lang="en-US" sz="3500" dirty="0">
                <a:effectLst/>
              </a:rPr>
              <a:t> + plural noun" e.g. </a:t>
            </a:r>
            <a:r>
              <a:rPr lang="en-US" sz="3500" dirty="0">
                <a:solidFill>
                  <a:srgbClr val="FFFF00"/>
                </a:solidFill>
                <a:effectLst/>
              </a:rPr>
              <a:t>the figure for visitors </a:t>
            </a:r>
            <a:r>
              <a:rPr lang="en-US" sz="3500" dirty="0">
                <a:effectLst/>
              </a:rPr>
              <a:t>to the UK.</a:t>
            </a:r>
            <a:br>
              <a:rPr lang="en-US" sz="3500" dirty="0">
                <a:effectLst/>
              </a:rPr>
            </a:br>
            <a:r>
              <a:rPr lang="en-US" sz="3500" dirty="0">
                <a:effectLst/>
              </a:rPr>
              <a:t>- Use it with uncountable nouns e.g. </a:t>
            </a:r>
            <a:r>
              <a:rPr lang="en-US" sz="3500" dirty="0">
                <a:solidFill>
                  <a:srgbClr val="FFFF00"/>
                </a:solidFill>
                <a:effectLst/>
              </a:rPr>
              <a:t>the figure for unemployment</a:t>
            </a:r>
            <a:r>
              <a:rPr lang="en-US" sz="3500" dirty="0">
                <a:effectLst/>
              </a:rPr>
              <a:t>.</a:t>
            </a:r>
            <a:br>
              <a:rPr lang="en-US" sz="3500" dirty="0">
                <a:effectLst/>
              </a:rPr>
            </a:br>
            <a:r>
              <a:rPr lang="en-US" sz="3500" dirty="0">
                <a:effectLst/>
              </a:rPr>
              <a:t>- Use it with countries e.g. </a:t>
            </a:r>
            <a:r>
              <a:rPr lang="en-US" sz="3500" dirty="0">
                <a:solidFill>
                  <a:srgbClr val="FFFF00"/>
                </a:solidFill>
                <a:effectLst/>
              </a:rPr>
              <a:t>the figure for Canada</a:t>
            </a:r>
            <a:r>
              <a:rPr lang="en-US" sz="3500" dirty="0">
                <a:effectLst/>
              </a:rPr>
              <a:t>.</a:t>
            </a:r>
            <a:br>
              <a:rPr lang="en-US" sz="3500" dirty="0">
                <a:effectLst/>
              </a:rPr>
            </a:br>
            <a:r>
              <a:rPr lang="en-US" sz="2900" dirty="0">
                <a:effectLst/>
              </a:rPr>
              <a:t>- </a:t>
            </a:r>
            <a:r>
              <a:rPr lang="en-US" sz="3200" dirty="0">
                <a:effectLst/>
              </a:rPr>
              <a:t>Use it with percentages e.g. </a:t>
            </a:r>
            <a:r>
              <a:rPr lang="en-US" sz="3200" dirty="0">
                <a:solidFill>
                  <a:srgbClr val="FFFF00"/>
                </a:solidFill>
                <a:effectLst/>
              </a:rPr>
              <a:t>the figure (for...) </a:t>
            </a:r>
            <a:r>
              <a:rPr lang="en-US" sz="3200" dirty="0">
                <a:effectLst/>
              </a:rPr>
              <a:t>rose to 10%.</a:t>
            </a:r>
          </a:p>
          <a:p>
            <a:endParaRPr lang="en-US" dirty="0">
              <a:effectLst/>
            </a:endParaRPr>
          </a:p>
          <a:p>
            <a:endParaRPr lang="en-US" dirty="0">
              <a:effectLst/>
            </a:endParaRPr>
          </a:p>
          <a:p>
            <a:r>
              <a:rPr lang="en-GB" sz="2300" dirty="0">
                <a:hlinkClick r:id="rId2"/>
              </a:rPr>
              <a:t>https://ielts-simon.com/ielts-help-and-english-pr/2011/12/ielts-grammar-number-amount-proportion-figure.html</a:t>
            </a:r>
            <a:endParaRPr lang="en-US" sz="2300" dirty="0">
              <a:effectLst/>
            </a:endParaRPr>
          </a:p>
          <a:p>
            <a:endParaRPr lang="en-GB" dirty="0"/>
          </a:p>
        </p:txBody>
      </p:sp>
    </p:spTree>
    <p:extLst>
      <p:ext uri="{BB962C8B-B14F-4D97-AF65-F5344CB8AC3E}">
        <p14:creationId xmlns:p14="http://schemas.microsoft.com/office/powerpoint/2010/main" val="3931872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8914" name="Picture 23"/>
          <p:cNvPicPr>
            <a:picLocks noGrp="1" noRot="1" noChangeAspect="1" noMove="1" noResize="1" noEditPoints="1" noAdjustHandles="1" noChangeArrowheads="1" noChangeShapeType="1" noCrop="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pic>
        <p:nvPicPr>
          <p:cNvPr id="38915" name="Picture 25"/>
          <p:cNvPicPr>
            <a:picLocks noGrp="1" noRot="1" noChangeAspect="1" noMove="1" noResize="1" noEditPoints="1" noAdjustHandles="1" noChangeArrowheads="1" noChangeShapeType="1" noCrop="1"/>
          </p:cNvPicPr>
          <p:nvPr/>
        </p:nvPicPr>
        <p:blipFill>
          <a:blip r:embed="rId3"/>
          <a:srcRect/>
          <a:stretch>
            <a:fillRect/>
          </a:stretch>
        </p:blipFill>
        <p:spPr bwMode="auto">
          <a:xfrm>
            <a:off x="0" y="4243388"/>
            <a:ext cx="8967788" cy="274637"/>
          </a:xfrm>
          <a:prstGeom prst="rect">
            <a:avLst/>
          </a:prstGeom>
          <a:noFill/>
          <a:ln w="9525">
            <a:noFill/>
            <a:miter lim="800000"/>
            <a:headEnd/>
            <a:tailEnd/>
          </a:ln>
        </p:spPr>
      </p:pic>
      <p:pic>
        <p:nvPicPr>
          <p:cNvPr id="38916" name="Picture 27"/>
          <p:cNvPicPr>
            <a:picLocks noGrp="1" noRot="1" noChangeAspect="1" noMove="1" noResize="1" noEditPoints="1" noAdjustHandles="1" noChangeArrowheads="1" noChangeShapeType="1" noCrop="1"/>
          </p:cNvPicPr>
          <p:nvPr/>
        </p:nvPicPr>
        <p:blipFill>
          <a:blip r:embed="rId4"/>
          <a:srcRect/>
          <a:stretch>
            <a:fillRect/>
          </a:stretch>
        </p:blipFill>
        <p:spPr bwMode="auto">
          <a:xfrm>
            <a:off x="9112250" y="4243388"/>
            <a:ext cx="3076575" cy="277812"/>
          </a:xfrm>
          <a:prstGeom prst="rect">
            <a:avLst/>
          </a:prstGeom>
          <a:noFill/>
          <a:ln w="9525">
            <a:noFill/>
            <a:miter lim="800000"/>
            <a:headEnd/>
            <a:tailEnd/>
          </a:ln>
        </p:spPr>
      </p:pic>
      <p:sp>
        <p:nvSpPr>
          <p:cNvPr id="30" name="Rectangle 29"/>
          <p:cNvSpPr>
            <a:spLocks noGrp="1" noRot="1" noChangeAspect="1" noMove="1" noResize="1" noEditPoints="1" noAdjustHandles="1" noChangeArrowheads="1" noChangeShapeType="1" noTextEdit="1"/>
          </p:cNvSpPr>
          <p:nvPr/>
        </p:nvSpPr>
        <p:spPr bwMode="ltGray">
          <a:xfrm>
            <a:off x="0" y="2590800"/>
            <a:ext cx="8967788" cy="165893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a:spLocks noGrp="1" noRot="1" noChangeAspect="1" noMove="1" noResize="1" noEditPoints="1" noAdjustHandles="1" noChangeArrowheads="1" noChangeShapeType="1" noTextEdit="1"/>
          </p:cNvSpPr>
          <p:nvPr/>
        </p:nvSpPr>
        <p:spPr>
          <a:xfrm>
            <a:off x="9112250" y="2590800"/>
            <a:ext cx="3076575" cy="16589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4" name="Rectangle 33"/>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 name="Rectangle 35"/>
          <p:cNvSpPr>
            <a:spLocks noGrp="1" noRot="1" noChangeAspect="1" noMove="1" noResize="1" noEditPoints="1" noAdjustHandles="1" noChangeArrowheads="1" noChangeShapeType="1" noTextEdit="1"/>
          </p:cNvSpPr>
          <p:nvPr/>
        </p:nvSpPr>
        <p:spPr>
          <a:xfrm>
            <a:off x="8123238" y="0"/>
            <a:ext cx="406876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a:spLocks noGrp="1" noRot="1" noChangeAspect="1" noMove="1" noResize="1" noEditPoints="1" noAdjustHandles="1" noChangeArrowheads="1" noChangeShapeType="1" noTextEdit="1"/>
          </p:cNvSpPr>
          <p:nvPr/>
        </p:nvSpPr>
        <p:spPr bwMode="ltGray">
          <a:xfrm>
            <a:off x="0" y="0"/>
            <a:ext cx="8967788"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en-US"/>
          </a:p>
        </p:txBody>
      </p:sp>
      <p:sp>
        <p:nvSpPr>
          <p:cNvPr id="38922" name="Title 1"/>
          <p:cNvSpPr>
            <a:spLocks noGrp="1"/>
          </p:cNvSpPr>
          <p:nvPr>
            <p:ph type="title"/>
          </p:nvPr>
        </p:nvSpPr>
        <p:spPr>
          <a:xfrm>
            <a:off x="642938" y="1287463"/>
            <a:ext cx="7675562" cy="4283075"/>
          </a:xfrm>
        </p:spPr>
        <p:txBody>
          <a:bodyPr/>
          <a:lstStyle/>
          <a:p>
            <a:pPr algn="r"/>
            <a:r>
              <a:rPr lang="en-US" sz="8000"/>
              <a:t>Prepositions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9938" name="Title 1"/>
          <p:cNvSpPr>
            <a:spLocks noGrp="1"/>
          </p:cNvSpPr>
          <p:nvPr>
            <p:ph type="title"/>
          </p:nvPr>
        </p:nvSpPr>
        <p:spPr>
          <a:xfrm>
            <a:off x="681038" y="752475"/>
            <a:ext cx="9613900" cy="1081088"/>
          </a:xfrm>
        </p:spPr>
        <p:txBody>
          <a:bodyPr/>
          <a:lstStyle/>
          <a:p>
            <a:r>
              <a:rPr lang="en-US"/>
              <a:t>Prepositions (in, from-to)</a:t>
            </a:r>
            <a:endParaRPr lang="en-GB"/>
          </a:p>
        </p:txBody>
      </p:sp>
      <p:sp>
        <p:nvSpPr>
          <p:cNvPr id="3" name="Text Placeholder 2"/>
          <p:cNvSpPr>
            <a:spLocks noGrp="1"/>
          </p:cNvSpPr>
          <p:nvPr>
            <p:ph type="body" idx="1"/>
          </p:nvPr>
        </p:nvSpPr>
        <p:spPr>
          <a:xfrm>
            <a:off x="677863" y="2336800"/>
            <a:ext cx="4700587" cy="693738"/>
          </a:xfrm>
        </p:spPr>
        <p:txBody>
          <a:bodyPr/>
          <a:lstStyle/>
          <a:p>
            <a:pPr algn="ctr" fontAlgn="auto">
              <a:spcAft>
                <a:spcPts val="0"/>
              </a:spcAft>
              <a:buFont typeface="Arial" panose="020B0604020202020204" pitchFamily="34" charset="0"/>
              <a:buNone/>
              <a:defRPr/>
            </a:pPr>
            <a:r>
              <a:rPr lang="en-US" sz="2800" u="sng" dirty="0">
                <a:solidFill>
                  <a:srgbClr val="002060"/>
                </a:solidFill>
              </a:rPr>
              <a:t>NOUN+IN+NOUN</a:t>
            </a:r>
            <a:endParaRPr lang="en-GB" sz="2800" u="sng" dirty="0">
              <a:solidFill>
                <a:srgbClr val="002060"/>
              </a:solidFill>
            </a:endParaRPr>
          </a:p>
        </p:txBody>
      </p:sp>
      <p:sp>
        <p:nvSpPr>
          <p:cNvPr id="4" name="Content Placeholder 3"/>
          <p:cNvSpPr>
            <a:spLocks noGrp="1"/>
          </p:cNvSpPr>
          <p:nvPr>
            <p:ph sz="half" idx="2"/>
          </p:nvPr>
        </p:nvSpPr>
        <p:spPr>
          <a:xfrm>
            <a:off x="681038" y="3030538"/>
            <a:ext cx="4697412" cy="2905125"/>
          </a:xfrm>
        </p:spPr>
        <p:txBody>
          <a:bodyPr/>
          <a:lstStyle/>
          <a:p>
            <a:pPr fontAlgn="auto">
              <a:spcAft>
                <a:spcPts val="0"/>
              </a:spcAft>
              <a:buFont typeface="Arial" panose="020B0604020202020204" pitchFamily="34" charset="0"/>
              <a:buChar char="•"/>
              <a:defRPr/>
            </a:pPr>
            <a:r>
              <a:rPr lang="en-US" sz="2800" dirty="0"/>
              <a:t>The </a:t>
            </a:r>
            <a:r>
              <a:rPr lang="en-US" sz="2800" u="sng" dirty="0"/>
              <a:t>increase</a:t>
            </a:r>
            <a:r>
              <a:rPr lang="en-US" sz="2800" dirty="0"/>
              <a:t> </a:t>
            </a:r>
            <a:r>
              <a:rPr lang="en-US" sz="2800" dirty="0">
                <a:solidFill>
                  <a:srgbClr val="002060"/>
                </a:solidFill>
              </a:rPr>
              <a:t>in</a:t>
            </a:r>
            <a:r>
              <a:rPr lang="en-US" sz="2800" dirty="0"/>
              <a:t> the </a:t>
            </a:r>
            <a:r>
              <a:rPr lang="en-US" sz="2800" u="sng" dirty="0"/>
              <a:t>university</a:t>
            </a:r>
            <a:r>
              <a:rPr lang="en-US" sz="2800" dirty="0"/>
              <a:t> </a:t>
            </a:r>
            <a:r>
              <a:rPr lang="en-US" sz="2800" u="sng" dirty="0"/>
              <a:t>graduates</a:t>
            </a:r>
            <a:r>
              <a:rPr lang="en-US" sz="2800" dirty="0"/>
              <a:t> …</a:t>
            </a:r>
          </a:p>
          <a:p>
            <a:pPr fontAlgn="auto">
              <a:spcAft>
                <a:spcPts val="0"/>
              </a:spcAft>
              <a:buFont typeface="Arial" panose="020B0604020202020204" pitchFamily="34" charset="0"/>
              <a:buChar char="•"/>
              <a:defRPr/>
            </a:pPr>
            <a:r>
              <a:rPr lang="en-US" sz="2800" dirty="0"/>
              <a:t>The </a:t>
            </a:r>
            <a:r>
              <a:rPr lang="en-US" sz="2800" u="sng" dirty="0"/>
              <a:t>decrease</a:t>
            </a:r>
            <a:r>
              <a:rPr lang="en-US" sz="2800" dirty="0"/>
              <a:t> </a:t>
            </a:r>
            <a:r>
              <a:rPr lang="en-US" sz="2800" dirty="0">
                <a:solidFill>
                  <a:srgbClr val="002060"/>
                </a:solidFill>
              </a:rPr>
              <a:t>in</a:t>
            </a:r>
            <a:r>
              <a:rPr lang="en-US" sz="2800" dirty="0"/>
              <a:t> </a:t>
            </a:r>
            <a:r>
              <a:rPr lang="en-US" sz="2800" u="sng" dirty="0"/>
              <a:t>salaries</a:t>
            </a:r>
            <a:r>
              <a:rPr lang="en-US" sz="2800" dirty="0"/>
              <a:t> …</a:t>
            </a:r>
          </a:p>
          <a:p>
            <a:pPr fontAlgn="auto">
              <a:spcAft>
                <a:spcPts val="0"/>
              </a:spcAft>
              <a:buFont typeface="Arial" panose="020B0604020202020204" pitchFamily="34" charset="0"/>
              <a:buChar char="•"/>
              <a:defRPr/>
            </a:pPr>
            <a:r>
              <a:rPr lang="en-US" sz="2800" dirty="0"/>
              <a:t>The </a:t>
            </a:r>
            <a:r>
              <a:rPr lang="en-US" sz="2800" u="sng" dirty="0"/>
              <a:t>rise</a:t>
            </a:r>
            <a:r>
              <a:rPr lang="en-US" sz="2800" dirty="0"/>
              <a:t> </a:t>
            </a:r>
            <a:r>
              <a:rPr lang="en-US" sz="2800" dirty="0">
                <a:solidFill>
                  <a:srgbClr val="002060"/>
                </a:solidFill>
              </a:rPr>
              <a:t>in</a:t>
            </a:r>
            <a:r>
              <a:rPr lang="en-US" sz="2800" dirty="0"/>
              <a:t> the </a:t>
            </a:r>
            <a:r>
              <a:rPr lang="en-US" sz="2800" u="sng" dirty="0"/>
              <a:t>number</a:t>
            </a:r>
            <a:r>
              <a:rPr lang="en-US" sz="2800" dirty="0"/>
              <a:t> of people who …</a:t>
            </a:r>
            <a:endParaRPr lang="en-GB" sz="2800" dirty="0"/>
          </a:p>
        </p:txBody>
      </p:sp>
      <p:sp>
        <p:nvSpPr>
          <p:cNvPr id="5" name="Text Placeholder 4"/>
          <p:cNvSpPr>
            <a:spLocks noGrp="1"/>
          </p:cNvSpPr>
          <p:nvPr>
            <p:ph type="body" sz="quarter" idx="3"/>
          </p:nvPr>
        </p:nvSpPr>
        <p:spPr>
          <a:xfrm>
            <a:off x="5594350" y="2336800"/>
            <a:ext cx="4700588" cy="692150"/>
          </a:xfrm>
        </p:spPr>
        <p:txBody>
          <a:bodyPr/>
          <a:lstStyle/>
          <a:p>
            <a:pPr algn="ctr" fontAlgn="auto">
              <a:spcAft>
                <a:spcPts val="0"/>
              </a:spcAft>
              <a:buFont typeface="Arial" panose="020B0604020202020204" pitchFamily="34" charset="0"/>
              <a:buNone/>
              <a:defRPr/>
            </a:pPr>
            <a:r>
              <a:rPr lang="en-US" sz="2800" u="sng" dirty="0">
                <a:solidFill>
                  <a:srgbClr val="FFC000"/>
                </a:solidFill>
              </a:rPr>
              <a:t>FROM - TO</a:t>
            </a:r>
            <a:endParaRPr lang="en-GB" sz="2800" u="sng" dirty="0">
              <a:solidFill>
                <a:srgbClr val="FFC000"/>
              </a:solidFill>
            </a:endParaRPr>
          </a:p>
        </p:txBody>
      </p:sp>
      <p:sp>
        <p:nvSpPr>
          <p:cNvPr id="6" name="Content Placeholder 5"/>
          <p:cNvSpPr>
            <a:spLocks noGrp="1"/>
          </p:cNvSpPr>
          <p:nvPr>
            <p:ph sz="quarter" idx="4"/>
          </p:nvPr>
        </p:nvSpPr>
        <p:spPr>
          <a:xfrm>
            <a:off x="5594350" y="3127375"/>
            <a:ext cx="4592638" cy="2808288"/>
          </a:xfrm>
        </p:spPr>
        <p:txBody>
          <a:bodyPr/>
          <a:lstStyle/>
          <a:p>
            <a:pPr fontAlgn="auto">
              <a:spcAft>
                <a:spcPts val="0"/>
              </a:spcAft>
              <a:buFont typeface="Arial" panose="020B0604020202020204" pitchFamily="34" charset="0"/>
              <a:buChar char="•"/>
              <a:defRPr/>
            </a:pPr>
            <a:r>
              <a:rPr lang="en-US" sz="2800" dirty="0"/>
              <a:t>Sales increased </a:t>
            </a:r>
            <a:r>
              <a:rPr lang="en-US" sz="2800" dirty="0">
                <a:solidFill>
                  <a:srgbClr val="FFC000"/>
                </a:solidFill>
              </a:rPr>
              <a:t>from</a:t>
            </a:r>
            <a:r>
              <a:rPr lang="en-US" sz="2800" dirty="0"/>
              <a:t> 15% </a:t>
            </a:r>
            <a:r>
              <a:rPr lang="en-US" sz="2800" dirty="0">
                <a:solidFill>
                  <a:srgbClr val="FFC000"/>
                </a:solidFill>
              </a:rPr>
              <a:t>to</a:t>
            </a:r>
            <a:r>
              <a:rPr lang="en-US" sz="2800" dirty="0"/>
              <a:t> 23%</a:t>
            </a:r>
          </a:p>
          <a:p>
            <a:pPr fontAlgn="auto">
              <a:spcAft>
                <a:spcPts val="0"/>
              </a:spcAft>
              <a:buFont typeface="Arial" panose="020B0604020202020204" pitchFamily="34" charset="0"/>
              <a:buChar char="•"/>
              <a:defRPr/>
            </a:pPr>
            <a:endParaRPr lang="en-US" sz="2800" dirty="0"/>
          </a:p>
          <a:p>
            <a:pPr fontAlgn="auto">
              <a:spcAft>
                <a:spcPts val="0"/>
              </a:spcAft>
              <a:buFont typeface="Arial" panose="020B0604020202020204" pitchFamily="34" charset="0"/>
              <a:buChar char="•"/>
              <a:defRPr/>
            </a:pPr>
            <a:r>
              <a:rPr lang="en-US" sz="2800" dirty="0"/>
              <a:t>His salary rose </a:t>
            </a:r>
            <a:r>
              <a:rPr lang="en-US" sz="2800" dirty="0">
                <a:solidFill>
                  <a:srgbClr val="FFC000"/>
                </a:solidFill>
              </a:rPr>
              <a:t>from</a:t>
            </a:r>
            <a:r>
              <a:rPr lang="en-US" sz="2800" dirty="0"/>
              <a:t> €900 </a:t>
            </a:r>
            <a:r>
              <a:rPr lang="en-US" sz="2800" dirty="0">
                <a:solidFill>
                  <a:srgbClr val="FFC000"/>
                </a:solidFill>
              </a:rPr>
              <a:t>to</a:t>
            </a:r>
            <a:r>
              <a:rPr lang="en-US" sz="2800" dirty="0"/>
              <a:t> €1000</a:t>
            </a:r>
            <a:endParaRPr lang="en-GB" sz="2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0962" name="Title 1"/>
          <p:cNvSpPr>
            <a:spLocks noGrp="1"/>
          </p:cNvSpPr>
          <p:nvPr>
            <p:ph type="title"/>
          </p:nvPr>
        </p:nvSpPr>
        <p:spPr>
          <a:xfrm>
            <a:off x="681038" y="752475"/>
            <a:ext cx="9613900" cy="1081088"/>
          </a:xfrm>
        </p:spPr>
        <p:txBody>
          <a:bodyPr/>
          <a:lstStyle/>
          <a:p>
            <a:r>
              <a:rPr lang="en-GB"/>
              <a:t>Prepositions (of, by)</a:t>
            </a:r>
          </a:p>
        </p:txBody>
      </p:sp>
      <p:sp>
        <p:nvSpPr>
          <p:cNvPr id="3" name="Text Placeholder 2"/>
          <p:cNvSpPr>
            <a:spLocks noGrp="1"/>
          </p:cNvSpPr>
          <p:nvPr>
            <p:ph type="body" idx="1"/>
          </p:nvPr>
        </p:nvSpPr>
        <p:spPr>
          <a:xfrm>
            <a:off x="906463" y="2341563"/>
            <a:ext cx="4471987" cy="692150"/>
          </a:xfrm>
        </p:spPr>
        <p:txBody>
          <a:bodyPr>
            <a:normAutofit fontScale="70000" lnSpcReduction="20000"/>
          </a:bodyPr>
          <a:lstStyle/>
          <a:p>
            <a:pPr fontAlgn="auto">
              <a:spcAft>
                <a:spcPts val="0"/>
              </a:spcAft>
              <a:buFont typeface="Arial" panose="020B0604020202020204" pitchFamily="34" charset="0"/>
              <a:buNone/>
              <a:defRPr/>
            </a:pPr>
            <a:endParaRPr lang="en-GB" dirty="0">
              <a:solidFill>
                <a:srgbClr val="FF0000"/>
              </a:solidFill>
            </a:endParaRPr>
          </a:p>
          <a:p>
            <a:pPr algn="ctr" fontAlgn="auto">
              <a:spcAft>
                <a:spcPts val="0"/>
              </a:spcAft>
              <a:buFont typeface="Arial" panose="020B0604020202020204" pitchFamily="34" charset="0"/>
              <a:buNone/>
              <a:defRPr/>
            </a:pPr>
            <a:r>
              <a:rPr lang="en-US" sz="3300" u="sng" dirty="0">
                <a:solidFill>
                  <a:srgbClr val="FF0000"/>
                </a:solidFill>
              </a:rPr>
              <a:t>NOUN+OF+FIGURE</a:t>
            </a:r>
            <a:endParaRPr lang="en-GB" sz="3300" u="sng" dirty="0">
              <a:solidFill>
                <a:srgbClr val="FF0000"/>
              </a:solidFill>
            </a:endParaRPr>
          </a:p>
        </p:txBody>
      </p:sp>
      <p:sp>
        <p:nvSpPr>
          <p:cNvPr id="4" name="Content Placeholder 3"/>
          <p:cNvSpPr>
            <a:spLocks noGrp="1"/>
          </p:cNvSpPr>
          <p:nvPr>
            <p:ph sz="half" idx="2"/>
          </p:nvPr>
        </p:nvSpPr>
        <p:spPr>
          <a:xfrm>
            <a:off x="681038" y="3030538"/>
            <a:ext cx="4697412" cy="2905125"/>
          </a:xfrm>
        </p:spPr>
        <p:txBody>
          <a:bodyPr/>
          <a:lstStyle/>
          <a:p>
            <a:pPr fontAlgn="auto">
              <a:spcAft>
                <a:spcPts val="0"/>
              </a:spcAft>
              <a:buFont typeface="Arial" panose="020B0604020202020204" pitchFamily="34" charset="0"/>
              <a:buChar char="•"/>
              <a:defRPr/>
            </a:pPr>
            <a:r>
              <a:rPr lang="en-US" sz="2200" dirty="0"/>
              <a:t>There was an </a:t>
            </a:r>
            <a:r>
              <a:rPr lang="en-US" sz="2200" u="sng" dirty="0"/>
              <a:t>increase</a:t>
            </a:r>
            <a:r>
              <a:rPr lang="en-US" sz="2200" dirty="0"/>
              <a:t> </a:t>
            </a:r>
            <a:r>
              <a:rPr lang="en-US" sz="2200" dirty="0">
                <a:solidFill>
                  <a:srgbClr val="FF0000"/>
                </a:solidFill>
              </a:rPr>
              <a:t>of</a:t>
            </a:r>
            <a:r>
              <a:rPr lang="en-US" sz="2200" dirty="0"/>
              <a:t> </a:t>
            </a:r>
            <a:r>
              <a:rPr lang="en-US" sz="2200" u="sng" dirty="0"/>
              <a:t>10%</a:t>
            </a:r>
            <a:r>
              <a:rPr lang="en-US" sz="2200" dirty="0"/>
              <a:t> in the college dropout …</a:t>
            </a:r>
          </a:p>
          <a:p>
            <a:pPr fontAlgn="auto">
              <a:spcAft>
                <a:spcPts val="0"/>
              </a:spcAft>
              <a:buFont typeface="Arial" panose="020B0604020202020204" pitchFamily="34" charset="0"/>
              <a:buChar char="•"/>
              <a:defRPr/>
            </a:pPr>
            <a:r>
              <a:rPr lang="en-US" sz="2200" dirty="0"/>
              <a:t>There is a </a:t>
            </a:r>
            <a:r>
              <a:rPr lang="en-US" sz="2200" u="sng" dirty="0"/>
              <a:t>rise</a:t>
            </a:r>
            <a:r>
              <a:rPr lang="en-US" sz="2200" dirty="0"/>
              <a:t> </a:t>
            </a:r>
            <a:r>
              <a:rPr lang="en-US" sz="2200" dirty="0">
                <a:solidFill>
                  <a:srgbClr val="FF0000"/>
                </a:solidFill>
              </a:rPr>
              <a:t>of</a:t>
            </a:r>
            <a:r>
              <a:rPr lang="en-US" sz="2200" dirty="0"/>
              <a:t> </a:t>
            </a:r>
            <a:r>
              <a:rPr lang="en-US" sz="2200" u="sng" dirty="0"/>
              <a:t>80%</a:t>
            </a:r>
            <a:r>
              <a:rPr lang="en-US" sz="2200" dirty="0"/>
              <a:t> in TV sales…</a:t>
            </a:r>
          </a:p>
          <a:p>
            <a:pPr fontAlgn="auto">
              <a:spcAft>
                <a:spcPts val="0"/>
              </a:spcAft>
              <a:buFont typeface="Arial" panose="020B0604020202020204" pitchFamily="34" charset="0"/>
              <a:buChar char="•"/>
              <a:defRPr/>
            </a:pPr>
            <a:r>
              <a:rPr lang="en-US" sz="2200" dirty="0"/>
              <a:t>There is a </a:t>
            </a:r>
            <a:r>
              <a:rPr lang="en-US" sz="2200" u="sng" dirty="0"/>
              <a:t>decrease</a:t>
            </a:r>
            <a:r>
              <a:rPr lang="en-US" sz="2200" dirty="0"/>
              <a:t> </a:t>
            </a:r>
            <a:r>
              <a:rPr lang="en-US" sz="2200" dirty="0">
                <a:solidFill>
                  <a:srgbClr val="FF0000"/>
                </a:solidFill>
              </a:rPr>
              <a:t>of</a:t>
            </a:r>
            <a:r>
              <a:rPr lang="en-US" sz="2200" dirty="0"/>
              <a:t> 2% in exports</a:t>
            </a:r>
            <a:r>
              <a:rPr lang="en-US" dirty="0"/>
              <a:t>.</a:t>
            </a:r>
            <a:endParaRPr lang="en-GB" dirty="0"/>
          </a:p>
          <a:p>
            <a:pPr fontAlgn="auto">
              <a:spcAft>
                <a:spcPts val="0"/>
              </a:spcAft>
              <a:buFont typeface="Arial" panose="020B0604020202020204" pitchFamily="34" charset="0"/>
              <a:buChar char="•"/>
              <a:defRPr/>
            </a:pPr>
            <a:endParaRPr lang="en-GB" dirty="0"/>
          </a:p>
        </p:txBody>
      </p:sp>
      <p:sp>
        <p:nvSpPr>
          <p:cNvPr id="5" name="Text Placeholder 4"/>
          <p:cNvSpPr>
            <a:spLocks noGrp="1"/>
          </p:cNvSpPr>
          <p:nvPr>
            <p:ph type="body" sz="quarter" idx="3"/>
          </p:nvPr>
        </p:nvSpPr>
        <p:spPr>
          <a:xfrm>
            <a:off x="5819775" y="2336800"/>
            <a:ext cx="4475163" cy="692150"/>
          </a:xfrm>
        </p:spPr>
        <p:txBody>
          <a:bodyPr>
            <a:normAutofit fontScale="70000" lnSpcReduction="20000"/>
          </a:bodyPr>
          <a:lstStyle/>
          <a:p>
            <a:pPr algn="ctr" fontAlgn="auto">
              <a:spcAft>
                <a:spcPts val="0"/>
              </a:spcAft>
              <a:buFont typeface="Arial" panose="020B0604020202020204" pitchFamily="34" charset="0"/>
              <a:buNone/>
              <a:defRPr/>
            </a:pPr>
            <a:r>
              <a:rPr lang="en-US" sz="3600" u="sng" dirty="0">
                <a:solidFill>
                  <a:srgbClr val="FFC000"/>
                </a:solidFill>
              </a:rPr>
              <a:t>VERB+BY+FIGURE</a:t>
            </a:r>
            <a:endParaRPr lang="en-GB" sz="3600" u="sng" dirty="0">
              <a:solidFill>
                <a:srgbClr val="FFC000"/>
              </a:solidFill>
            </a:endParaRPr>
          </a:p>
        </p:txBody>
      </p:sp>
      <p:sp>
        <p:nvSpPr>
          <p:cNvPr id="6" name="Content Placeholder 5"/>
          <p:cNvSpPr>
            <a:spLocks noGrp="1"/>
          </p:cNvSpPr>
          <p:nvPr>
            <p:ph sz="quarter" idx="4"/>
          </p:nvPr>
        </p:nvSpPr>
        <p:spPr>
          <a:xfrm>
            <a:off x="5594350" y="3030538"/>
            <a:ext cx="4700588" cy="2905125"/>
          </a:xfrm>
        </p:spPr>
        <p:txBody>
          <a:bodyPr>
            <a:normAutofit/>
          </a:bodyPr>
          <a:lstStyle/>
          <a:p>
            <a:pPr fontAlgn="auto">
              <a:spcAft>
                <a:spcPts val="0"/>
              </a:spcAft>
              <a:buFont typeface="Arial" panose="020B0604020202020204" pitchFamily="34" charset="0"/>
              <a:buChar char="•"/>
              <a:defRPr/>
            </a:pPr>
            <a:r>
              <a:rPr lang="en-US" sz="2200" dirty="0"/>
              <a:t>College dropout </a:t>
            </a:r>
            <a:r>
              <a:rPr lang="en-US" sz="2200" u="sng" dirty="0"/>
              <a:t>increased</a:t>
            </a:r>
            <a:r>
              <a:rPr lang="en-US" sz="2200" dirty="0"/>
              <a:t> </a:t>
            </a:r>
            <a:r>
              <a:rPr lang="en-US" sz="2200" dirty="0">
                <a:solidFill>
                  <a:srgbClr val="FFC000"/>
                </a:solidFill>
              </a:rPr>
              <a:t>by</a:t>
            </a:r>
            <a:r>
              <a:rPr lang="en-US" sz="2200" dirty="0"/>
              <a:t> </a:t>
            </a:r>
            <a:r>
              <a:rPr lang="en-US" sz="2200" u="sng" dirty="0"/>
              <a:t>10</a:t>
            </a:r>
            <a:r>
              <a:rPr lang="en-US" sz="2200" dirty="0"/>
              <a:t>%</a:t>
            </a:r>
          </a:p>
          <a:p>
            <a:pPr fontAlgn="auto">
              <a:spcAft>
                <a:spcPts val="0"/>
              </a:spcAft>
              <a:buFont typeface="Arial" panose="020B0604020202020204" pitchFamily="34" charset="0"/>
              <a:buChar char="•"/>
              <a:defRPr/>
            </a:pPr>
            <a:endParaRPr lang="en-US" sz="2200" dirty="0"/>
          </a:p>
          <a:p>
            <a:pPr fontAlgn="auto">
              <a:spcAft>
                <a:spcPts val="0"/>
              </a:spcAft>
              <a:buFont typeface="Arial" panose="020B0604020202020204" pitchFamily="34" charset="0"/>
              <a:buChar char="•"/>
              <a:defRPr/>
            </a:pPr>
            <a:r>
              <a:rPr lang="en-US" sz="2200" dirty="0"/>
              <a:t>TV sales </a:t>
            </a:r>
            <a:r>
              <a:rPr lang="en-US" sz="2200" u="sng" dirty="0"/>
              <a:t>rose</a:t>
            </a:r>
            <a:r>
              <a:rPr lang="en-US" sz="2200" dirty="0"/>
              <a:t> </a:t>
            </a:r>
            <a:r>
              <a:rPr lang="en-US" sz="2200" dirty="0">
                <a:solidFill>
                  <a:srgbClr val="FFC000"/>
                </a:solidFill>
              </a:rPr>
              <a:t>by</a:t>
            </a:r>
            <a:r>
              <a:rPr lang="en-US" sz="2200" dirty="0"/>
              <a:t> </a:t>
            </a:r>
            <a:r>
              <a:rPr lang="en-US" sz="2200" u="sng" dirty="0"/>
              <a:t>80%</a:t>
            </a:r>
          </a:p>
          <a:p>
            <a:pPr fontAlgn="auto">
              <a:spcAft>
                <a:spcPts val="0"/>
              </a:spcAft>
              <a:buFont typeface="Arial" panose="020B0604020202020204" pitchFamily="34" charset="0"/>
              <a:buChar char="•"/>
              <a:defRPr/>
            </a:pPr>
            <a:r>
              <a:rPr lang="en-US" sz="2200" dirty="0"/>
              <a:t>Exports </a:t>
            </a:r>
            <a:r>
              <a:rPr lang="en-US" sz="2200" u="sng" dirty="0"/>
              <a:t>decreased</a:t>
            </a:r>
            <a:r>
              <a:rPr lang="en-US" sz="2200" dirty="0"/>
              <a:t> </a:t>
            </a:r>
            <a:r>
              <a:rPr lang="en-US" sz="2200" dirty="0">
                <a:solidFill>
                  <a:srgbClr val="FFC000"/>
                </a:solidFill>
              </a:rPr>
              <a:t>by</a:t>
            </a:r>
            <a:r>
              <a:rPr lang="en-US" sz="2200" dirty="0"/>
              <a:t> </a:t>
            </a:r>
            <a:r>
              <a:rPr lang="en-US" sz="2200" u="sng" dirty="0"/>
              <a:t>2%</a:t>
            </a:r>
            <a:endParaRPr lang="en-GB" sz="2200" u="sng"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1986" name="Title 1"/>
          <p:cNvSpPr>
            <a:spLocks noGrp="1"/>
          </p:cNvSpPr>
          <p:nvPr>
            <p:ph type="title"/>
          </p:nvPr>
        </p:nvSpPr>
        <p:spPr>
          <a:xfrm>
            <a:off x="681038" y="752475"/>
            <a:ext cx="9613900" cy="1081088"/>
          </a:xfrm>
        </p:spPr>
        <p:txBody>
          <a:bodyPr/>
          <a:lstStyle/>
          <a:p>
            <a:r>
              <a:rPr lang="en-GB"/>
              <a:t>Prepositions (at, between-and)</a:t>
            </a:r>
          </a:p>
        </p:txBody>
      </p:sp>
      <p:sp>
        <p:nvSpPr>
          <p:cNvPr id="3" name="Text Placeholder 2"/>
          <p:cNvSpPr>
            <a:spLocks noGrp="1"/>
          </p:cNvSpPr>
          <p:nvPr>
            <p:ph type="body" idx="1"/>
          </p:nvPr>
        </p:nvSpPr>
        <p:spPr>
          <a:xfrm>
            <a:off x="906463" y="2336800"/>
            <a:ext cx="4471987" cy="693738"/>
          </a:xfrm>
        </p:spPr>
        <p:txBody>
          <a:bodyPr wrap="square" numCol="1" anchorCtr="0" compatLnSpc="1">
            <a:prstTxWarp prst="textNoShape">
              <a:avLst/>
            </a:prstTxWarp>
            <a:noAutofit/>
          </a:bodyPr>
          <a:lstStyle/>
          <a:p>
            <a:r>
              <a:rPr lang="en-GB" sz="2800" u="sng" dirty="0">
                <a:solidFill>
                  <a:schemeClr val="accent4">
                    <a:lumMod val="60000"/>
                    <a:lumOff val="40000"/>
                  </a:schemeClr>
                </a:solidFill>
                <a:effectLst/>
              </a:rPr>
              <a:t>Start</a:t>
            </a:r>
            <a:r>
              <a:rPr lang="en-GB" sz="2800" u="sng" dirty="0">
                <a:solidFill>
                  <a:srgbClr val="354E20"/>
                </a:solidFill>
                <a:effectLst/>
              </a:rPr>
              <a:t>, </a:t>
            </a:r>
            <a:r>
              <a:rPr lang="en-GB" sz="2800" u="sng" dirty="0">
                <a:solidFill>
                  <a:schemeClr val="accent4">
                    <a:lumMod val="60000"/>
                    <a:lumOff val="40000"/>
                  </a:schemeClr>
                </a:solidFill>
                <a:effectLst/>
              </a:rPr>
              <a:t>remain stable, </a:t>
            </a:r>
            <a:r>
              <a:rPr lang="en-GB" u="sng" dirty="0">
                <a:solidFill>
                  <a:schemeClr val="accent4">
                    <a:lumMod val="60000"/>
                    <a:lumOff val="40000"/>
                  </a:schemeClr>
                </a:solidFill>
                <a:effectLst/>
              </a:rPr>
              <a:t>level off, peak</a:t>
            </a:r>
            <a:r>
              <a:rPr lang="el-GR" u="sng" dirty="0">
                <a:solidFill>
                  <a:schemeClr val="accent4">
                    <a:lumMod val="60000"/>
                    <a:lumOff val="40000"/>
                  </a:schemeClr>
                </a:solidFill>
                <a:effectLst/>
              </a:rPr>
              <a:t>+</a:t>
            </a:r>
            <a:r>
              <a:rPr lang="en-GB" u="sng" dirty="0">
                <a:solidFill>
                  <a:schemeClr val="accent4">
                    <a:lumMod val="60000"/>
                    <a:lumOff val="40000"/>
                  </a:schemeClr>
                </a:solidFill>
                <a:effectLst/>
              </a:rPr>
              <a:t>AT</a:t>
            </a:r>
            <a:r>
              <a:rPr lang="el-GR" u="sng" dirty="0">
                <a:solidFill>
                  <a:schemeClr val="accent4">
                    <a:lumMod val="60000"/>
                    <a:lumOff val="40000"/>
                  </a:schemeClr>
                </a:solidFill>
                <a:effectLst/>
              </a:rPr>
              <a:t>+</a:t>
            </a:r>
            <a:r>
              <a:rPr lang="en-US" u="sng" dirty="0">
                <a:solidFill>
                  <a:schemeClr val="accent4">
                    <a:lumMod val="60000"/>
                    <a:lumOff val="40000"/>
                  </a:schemeClr>
                </a:solidFill>
                <a:effectLst/>
              </a:rPr>
              <a:t>Figure</a:t>
            </a:r>
            <a:endParaRPr lang="en-GB" u="sng" dirty="0">
              <a:solidFill>
                <a:schemeClr val="accent4">
                  <a:lumMod val="60000"/>
                  <a:lumOff val="40000"/>
                </a:schemeClr>
              </a:solidFill>
              <a:effectLst/>
            </a:endParaRPr>
          </a:p>
        </p:txBody>
      </p:sp>
      <p:sp>
        <p:nvSpPr>
          <p:cNvPr id="4" name="Content Placeholder 3"/>
          <p:cNvSpPr>
            <a:spLocks noGrp="1"/>
          </p:cNvSpPr>
          <p:nvPr>
            <p:ph sz="half" idx="2"/>
          </p:nvPr>
        </p:nvSpPr>
        <p:spPr>
          <a:xfrm>
            <a:off x="681038" y="3030538"/>
            <a:ext cx="4697412" cy="2905125"/>
          </a:xfrm>
        </p:spPr>
        <p:txBody>
          <a:bodyPr/>
          <a:lstStyle/>
          <a:p>
            <a:pPr fontAlgn="auto">
              <a:spcAft>
                <a:spcPts val="0"/>
              </a:spcAft>
              <a:buFont typeface="Arial" panose="020B0604020202020204" pitchFamily="34" charset="0"/>
              <a:buChar char="•"/>
              <a:defRPr/>
            </a:pPr>
            <a:r>
              <a:rPr lang="en-US" sz="2800" dirty="0"/>
              <a:t>Interest rates started </a:t>
            </a:r>
            <a:r>
              <a:rPr lang="en-US" sz="2800" dirty="0">
                <a:solidFill>
                  <a:schemeClr val="accent4">
                    <a:lumMod val="60000"/>
                    <a:lumOff val="40000"/>
                  </a:schemeClr>
                </a:solidFill>
              </a:rPr>
              <a:t>at</a:t>
            </a:r>
            <a:r>
              <a:rPr lang="en-US" sz="2800" dirty="0"/>
              <a:t> </a:t>
            </a:r>
            <a:r>
              <a:rPr lang="en-US" sz="2800" u="sng" dirty="0"/>
              <a:t>2% </a:t>
            </a:r>
            <a:r>
              <a:rPr lang="en-US" sz="2800" dirty="0"/>
              <a:t>and peaked </a:t>
            </a:r>
            <a:r>
              <a:rPr lang="en-US" sz="2800" dirty="0">
                <a:solidFill>
                  <a:schemeClr val="accent4">
                    <a:lumMod val="60000"/>
                    <a:lumOff val="40000"/>
                  </a:schemeClr>
                </a:solidFill>
              </a:rPr>
              <a:t>at</a:t>
            </a:r>
            <a:r>
              <a:rPr lang="en-US" sz="2800" dirty="0"/>
              <a:t> </a:t>
            </a:r>
            <a:r>
              <a:rPr lang="en-US" sz="2800" u="sng" dirty="0"/>
              <a:t>6%</a:t>
            </a:r>
          </a:p>
          <a:p>
            <a:pPr fontAlgn="auto">
              <a:spcAft>
                <a:spcPts val="0"/>
              </a:spcAft>
              <a:buFont typeface="Arial" panose="020B0604020202020204" pitchFamily="34" charset="0"/>
              <a:buChar char="•"/>
              <a:defRPr/>
            </a:pPr>
            <a:r>
              <a:rPr lang="en-US" sz="2800" dirty="0"/>
              <a:t>The college dropout rate started </a:t>
            </a:r>
            <a:r>
              <a:rPr lang="en-US" sz="2800" dirty="0">
                <a:solidFill>
                  <a:schemeClr val="accent4">
                    <a:lumMod val="60000"/>
                    <a:lumOff val="40000"/>
                  </a:schemeClr>
                </a:solidFill>
              </a:rPr>
              <a:t>at</a:t>
            </a:r>
            <a:r>
              <a:rPr lang="en-US" sz="2800" dirty="0"/>
              <a:t> </a:t>
            </a:r>
            <a:r>
              <a:rPr lang="en-US" sz="2800" u="sng" dirty="0"/>
              <a:t>8%</a:t>
            </a:r>
            <a:r>
              <a:rPr lang="en-US" sz="2800" dirty="0"/>
              <a:t> in 2000 and levelled off </a:t>
            </a:r>
            <a:r>
              <a:rPr lang="en-US" sz="2800" dirty="0">
                <a:solidFill>
                  <a:schemeClr val="accent4">
                    <a:lumMod val="60000"/>
                    <a:lumOff val="40000"/>
                  </a:schemeClr>
                </a:solidFill>
              </a:rPr>
              <a:t>at</a:t>
            </a:r>
            <a:r>
              <a:rPr lang="en-US" sz="2800" dirty="0"/>
              <a:t> </a:t>
            </a:r>
            <a:r>
              <a:rPr lang="en-US" sz="2800" u="sng" dirty="0"/>
              <a:t>12%</a:t>
            </a:r>
            <a:r>
              <a:rPr lang="en-US" sz="2800" dirty="0"/>
              <a:t> in 2010.</a:t>
            </a:r>
          </a:p>
          <a:p>
            <a:pPr marL="0" indent="0" fontAlgn="auto">
              <a:spcAft>
                <a:spcPts val="0"/>
              </a:spcAft>
              <a:buFont typeface="Arial" panose="020B0604020202020204" pitchFamily="34" charset="0"/>
              <a:buNone/>
              <a:defRPr/>
            </a:pPr>
            <a:endParaRPr lang="en-GB" dirty="0"/>
          </a:p>
        </p:txBody>
      </p:sp>
      <p:sp>
        <p:nvSpPr>
          <p:cNvPr id="5" name="Text Placeholder 4"/>
          <p:cNvSpPr>
            <a:spLocks noGrp="1"/>
          </p:cNvSpPr>
          <p:nvPr>
            <p:ph type="body" sz="quarter" idx="3"/>
          </p:nvPr>
        </p:nvSpPr>
        <p:spPr>
          <a:xfrm>
            <a:off x="5819775" y="2336800"/>
            <a:ext cx="4475163" cy="692150"/>
          </a:xfrm>
        </p:spPr>
        <p:txBody>
          <a:bodyPr/>
          <a:lstStyle/>
          <a:p>
            <a:pPr fontAlgn="auto">
              <a:spcAft>
                <a:spcPts val="0"/>
              </a:spcAft>
              <a:buFont typeface="Arial" panose="020B0604020202020204" pitchFamily="34" charset="0"/>
              <a:buNone/>
              <a:defRPr/>
            </a:pPr>
            <a:r>
              <a:rPr lang="en-US" sz="2800" u="sng" dirty="0">
                <a:solidFill>
                  <a:schemeClr val="accent2"/>
                </a:solidFill>
              </a:rPr>
              <a:t>Fluctuate BETWEEN-AND</a:t>
            </a:r>
            <a:endParaRPr lang="en-GB" sz="2800" u="sng" dirty="0">
              <a:solidFill>
                <a:schemeClr val="accent2"/>
              </a:solidFill>
            </a:endParaRPr>
          </a:p>
        </p:txBody>
      </p:sp>
      <p:sp>
        <p:nvSpPr>
          <p:cNvPr id="6" name="Content Placeholder 5"/>
          <p:cNvSpPr>
            <a:spLocks noGrp="1"/>
          </p:cNvSpPr>
          <p:nvPr>
            <p:ph sz="quarter" idx="4"/>
          </p:nvPr>
        </p:nvSpPr>
        <p:spPr>
          <a:xfrm>
            <a:off x="5594350" y="3030538"/>
            <a:ext cx="4700588" cy="2905125"/>
          </a:xfrm>
        </p:spPr>
        <p:txBody>
          <a:bodyPr/>
          <a:lstStyle/>
          <a:p>
            <a:pPr fontAlgn="auto">
              <a:spcAft>
                <a:spcPts val="0"/>
              </a:spcAft>
              <a:buFont typeface="Arial" panose="020B0604020202020204" pitchFamily="34" charset="0"/>
              <a:buChar char="•"/>
              <a:defRPr/>
            </a:pPr>
            <a:r>
              <a:rPr lang="en-US" sz="2800" dirty="0"/>
              <a:t>Interest rates fluctuated </a:t>
            </a:r>
            <a:r>
              <a:rPr lang="en-US" sz="2800" dirty="0">
                <a:solidFill>
                  <a:schemeClr val="accent2"/>
                </a:solidFill>
              </a:rPr>
              <a:t>between</a:t>
            </a:r>
            <a:r>
              <a:rPr lang="en-US" sz="2800" dirty="0"/>
              <a:t> 2% </a:t>
            </a:r>
            <a:r>
              <a:rPr lang="en-US" sz="2800" dirty="0">
                <a:solidFill>
                  <a:schemeClr val="accent2"/>
                </a:solidFill>
              </a:rPr>
              <a:t>and</a:t>
            </a:r>
            <a:r>
              <a:rPr lang="en-US" sz="2800" dirty="0"/>
              <a:t> 6%</a:t>
            </a:r>
          </a:p>
          <a:p>
            <a:pPr fontAlgn="auto">
              <a:spcAft>
                <a:spcPts val="0"/>
              </a:spcAft>
              <a:buFont typeface="Arial" panose="020B0604020202020204" pitchFamily="34" charset="0"/>
              <a:buChar char="•"/>
              <a:defRPr/>
            </a:pPr>
            <a:r>
              <a:rPr lang="en-US" sz="2800" dirty="0"/>
              <a:t>College dropout rate fluctuated </a:t>
            </a:r>
            <a:r>
              <a:rPr lang="en-US" sz="2800" dirty="0">
                <a:solidFill>
                  <a:schemeClr val="accent2"/>
                </a:solidFill>
              </a:rPr>
              <a:t>between</a:t>
            </a:r>
            <a:r>
              <a:rPr lang="en-US" sz="2800" dirty="0"/>
              <a:t> 2% </a:t>
            </a:r>
            <a:r>
              <a:rPr lang="en-US" sz="2800" dirty="0">
                <a:solidFill>
                  <a:schemeClr val="accent2"/>
                </a:solidFill>
              </a:rPr>
              <a:t>and</a:t>
            </a:r>
            <a:r>
              <a:rPr lang="en-US" sz="2800" dirty="0"/>
              <a:t> 6%</a:t>
            </a:r>
            <a:endParaRPr lang="en-GB" sz="28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t>Some practice..</a:t>
            </a:r>
            <a:endParaRPr lang="en-GB"/>
          </a:p>
        </p:txBody>
      </p:sp>
      <p:sp>
        <p:nvSpPr>
          <p:cNvPr id="3" name="Content Placeholder 2"/>
          <p:cNvSpPr>
            <a:spLocks noGrp="1"/>
          </p:cNvSpPr>
          <p:nvPr>
            <p:ph idx="1"/>
          </p:nvPr>
        </p:nvSpPr>
        <p:spPr>
          <a:xfrm>
            <a:off x="238125" y="2336800"/>
            <a:ext cx="11609388" cy="4143375"/>
          </a:xfrm>
        </p:spPr>
        <p:txBody>
          <a:bodyPr/>
          <a:lstStyle/>
          <a:p>
            <a:pPr fontAlgn="auto">
              <a:spcAft>
                <a:spcPts val="0"/>
              </a:spcAft>
              <a:buFont typeface="Arial" panose="020B0604020202020204" pitchFamily="34" charset="0"/>
              <a:buChar char="•"/>
              <a:defRPr/>
            </a:pPr>
            <a:r>
              <a:rPr lang="en-US" dirty="0"/>
              <a:t>There is a rise ……. 45% …….. car sales in the second quarter of 2016.</a:t>
            </a:r>
          </a:p>
          <a:p>
            <a:pPr fontAlgn="auto">
              <a:spcAft>
                <a:spcPts val="0"/>
              </a:spcAft>
              <a:buFont typeface="Arial" panose="020B0604020202020204" pitchFamily="34" charset="0"/>
              <a:buChar char="•"/>
              <a:defRPr/>
            </a:pPr>
            <a:r>
              <a:rPr lang="en-US" dirty="0"/>
              <a:t>The total number of graduate employees in my company remained stable ….65%.</a:t>
            </a:r>
          </a:p>
          <a:p>
            <a:pPr fontAlgn="auto">
              <a:spcAft>
                <a:spcPts val="0"/>
              </a:spcAft>
              <a:buFont typeface="Arial" panose="020B0604020202020204" pitchFamily="34" charset="0"/>
              <a:buChar char="•"/>
              <a:defRPr/>
            </a:pPr>
            <a:r>
              <a:rPr lang="en-US" dirty="0"/>
              <a:t>Exports increased ….. 9% over the last two years.</a:t>
            </a:r>
          </a:p>
          <a:p>
            <a:pPr fontAlgn="auto">
              <a:spcAft>
                <a:spcPts val="0"/>
              </a:spcAft>
              <a:buFont typeface="Arial" panose="020B0604020202020204" pitchFamily="34" charset="0"/>
              <a:buChar char="•"/>
              <a:defRPr/>
            </a:pPr>
            <a:r>
              <a:rPr lang="en-US"/>
              <a:t>The </a:t>
            </a:r>
            <a:r>
              <a:rPr lang="en-US" dirty="0"/>
              <a:t>number of American tourists rose … 300,000 in 2010 and peaked … around 400,000 in 2013.</a:t>
            </a:r>
          </a:p>
          <a:p>
            <a:pPr fontAlgn="auto">
              <a:spcAft>
                <a:spcPts val="0"/>
              </a:spcAft>
              <a:buFont typeface="Arial" panose="020B0604020202020204" pitchFamily="34" charset="0"/>
              <a:buChar char="•"/>
              <a:defRPr/>
            </a:pPr>
            <a:r>
              <a:rPr lang="en-US" dirty="0"/>
              <a:t>House prices fluctuate ….. </a:t>
            </a:r>
            <a:r>
              <a:rPr lang="el-GR" dirty="0"/>
              <a:t>€</a:t>
            </a:r>
            <a:r>
              <a:rPr lang="en-US" dirty="0"/>
              <a:t>150,000</a:t>
            </a:r>
            <a:r>
              <a:rPr lang="el-GR" dirty="0"/>
              <a:t> </a:t>
            </a:r>
            <a:r>
              <a:rPr lang="en-US" dirty="0"/>
              <a:t>… </a:t>
            </a:r>
            <a:r>
              <a:rPr lang="el-GR" dirty="0"/>
              <a:t>€</a:t>
            </a:r>
            <a:r>
              <a:rPr lang="en-US" dirty="0"/>
              <a:t>280,000 in this district.</a:t>
            </a:r>
            <a:endParaRPr lang="el-GR" dirty="0"/>
          </a:p>
          <a:p>
            <a:pPr fontAlgn="auto">
              <a:spcAft>
                <a:spcPts val="0"/>
              </a:spcAft>
              <a:buFont typeface="Arial" panose="020B0604020202020204" pitchFamily="34" charset="0"/>
              <a:buChar char="•"/>
              <a:defRPr/>
            </a:pPr>
            <a:r>
              <a:rPr lang="en-US" dirty="0"/>
              <a:t>The percentage of customers who complain regularly dropped … 5% last year. </a:t>
            </a:r>
          </a:p>
          <a:p>
            <a:pPr fontAlgn="auto">
              <a:spcAft>
                <a:spcPts val="0"/>
              </a:spcAft>
              <a:buFont typeface="Arial" panose="020B0604020202020204" pitchFamily="34" charset="0"/>
              <a:buChar char="•"/>
              <a:defRPr/>
            </a:pPr>
            <a:endParaRPr lang="en-GB"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a:t>Sources:</a:t>
            </a:r>
            <a:endParaRPr lang="en-GB"/>
          </a:p>
        </p:txBody>
      </p:sp>
      <p:sp>
        <p:nvSpPr>
          <p:cNvPr id="3" name="Content Placeholder 2"/>
          <p:cNvSpPr>
            <a:spLocks noGrp="1"/>
          </p:cNvSpPr>
          <p:nvPr>
            <p:ph idx="1"/>
          </p:nvPr>
        </p:nvSpPr>
        <p:spPr/>
        <p:txBody>
          <a:bodyPr/>
          <a:lstStyle/>
          <a:p>
            <a:pPr fontAlgn="auto">
              <a:spcAft>
                <a:spcPts val="0"/>
              </a:spcAft>
              <a:buFont typeface="Arial" panose="020B0604020202020204" pitchFamily="34" charset="0"/>
              <a:buChar char="•"/>
              <a:defRPr/>
            </a:pPr>
            <a:r>
              <a:rPr lang="en-GB" dirty="0">
                <a:hlinkClick r:id="rId2"/>
              </a:rPr>
              <a:t>https://www.ielts-exam.net/academic_writing_samples_task_1/</a:t>
            </a:r>
            <a:endParaRPr lang="en-GB" dirty="0"/>
          </a:p>
          <a:p>
            <a:pPr fontAlgn="auto">
              <a:spcAft>
                <a:spcPts val="0"/>
              </a:spcAft>
              <a:buFont typeface="Arial" panose="020B0604020202020204" pitchFamily="34" charset="0"/>
              <a:buChar char="•"/>
              <a:defRPr/>
            </a:pPr>
            <a:r>
              <a:rPr lang="en-GB" dirty="0">
                <a:hlinkClick r:id="rId3"/>
              </a:rPr>
              <a:t>https://www.ielts-mentor.com/writing-sample/academic-writing-task-1</a:t>
            </a:r>
            <a:endParaRPr lang="en-GB" dirty="0"/>
          </a:p>
          <a:p>
            <a:pPr fontAlgn="auto">
              <a:spcAft>
                <a:spcPts val="0"/>
              </a:spcAft>
              <a:buFont typeface="Arial" panose="020B0604020202020204" pitchFamily="34" charset="0"/>
              <a:buChar char="•"/>
              <a:defRPr/>
            </a:pPr>
            <a:r>
              <a:rPr lang="en-GB" dirty="0">
                <a:hlinkClick r:id="rId4"/>
              </a:rPr>
              <a:t>https://takeielts.britishcouncil.org/prepare-test/free-sample-tests/writing-sample-test-1-academic/writing-task-1</a:t>
            </a:r>
            <a:endParaRPr lang="en-GB" dirty="0"/>
          </a:p>
          <a:p>
            <a:pPr fontAlgn="auto">
              <a:spcAft>
                <a:spcPts val="0"/>
              </a:spcAft>
              <a:buFont typeface="Arial" panose="020B0604020202020204" pitchFamily="34" charset="0"/>
              <a:buChar char="•"/>
              <a:defRPr/>
            </a:pPr>
            <a:r>
              <a:rPr lang="en-GB" dirty="0">
                <a:hlinkClick r:id="rId5"/>
              </a:rPr>
              <a:t>https://www.ecenglish.com/learnenglish/lessons/describing-graphs</a:t>
            </a:r>
            <a:endParaRPr lang="en-GB" dirty="0"/>
          </a:p>
          <a:p>
            <a:pPr fontAlgn="auto">
              <a:spcAft>
                <a:spcPts val="0"/>
              </a:spcAft>
              <a:buFont typeface="Arial" panose="020B0604020202020204" pitchFamily="34" charset="0"/>
              <a:buChar char="•"/>
              <a:defRPr/>
            </a:pPr>
            <a:endParaRPr lang="en-GB" dirty="0"/>
          </a:p>
        </p:txBody>
      </p:sp>
    </p:spTree>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docProps/app.xml><?xml version="1.0" encoding="utf-8"?>
<Properties xmlns="http://schemas.openxmlformats.org/officeDocument/2006/extended-properties" xmlns:vt="http://schemas.openxmlformats.org/officeDocument/2006/docPropsVTypes">
  <TotalTime>168</TotalTime>
  <Words>2415</Words>
  <Application>Microsoft Office PowerPoint</Application>
  <PresentationFormat>Widescreen</PresentationFormat>
  <Paragraphs>402</Paragraphs>
  <Slides>59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59</vt:i4>
      </vt:variant>
    </vt:vector>
  </HeadingPairs>
  <TitlesOfParts>
    <vt:vector size="65" baseType="lpstr">
      <vt:lpstr>Arial</vt:lpstr>
      <vt:lpstr>Calibri</vt:lpstr>
      <vt:lpstr>Open Sans</vt:lpstr>
      <vt:lpstr>Trebuchet MS</vt:lpstr>
      <vt:lpstr>Wingdings</vt:lpstr>
      <vt:lpstr>Berlin</vt:lpstr>
      <vt:lpstr>How to describe Charts &amp; Graphs  in a presentation (2nd Part)</vt:lpstr>
      <vt:lpstr>Assessment:</vt:lpstr>
      <vt:lpstr>Foreign Visitors to Australia 1995 - 2010</vt:lpstr>
      <vt:lpstr>  Sample Writing (Introduction, Overview)</vt:lpstr>
      <vt:lpstr>Sample Writing (Main Details)</vt:lpstr>
      <vt:lpstr>INTRODUCTION</vt:lpstr>
      <vt:lpstr>        Muffins sold in Italy over the week</vt:lpstr>
      <vt:lpstr>                    Line Graph</vt:lpstr>
      <vt:lpstr>This line graph shows the changes in sales in Italy from Monday to Sunday</vt:lpstr>
      <vt:lpstr>You can also add: </vt:lpstr>
      <vt:lpstr>    Introduction = a mathematical formula !</vt:lpstr>
      <vt:lpstr>OVERVIEW</vt:lpstr>
      <vt:lpstr>WHAT is an Overview?</vt:lpstr>
      <vt:lpstr>          DO                              DON’T</vt:lpstr>
      <vt:lpstr>Overall, the graph indicates an increase in visitors from the Far East, who represent the highest proportion, as well as a rise in the number of American tourists. The number of visitors from Europe was initially similar to that of American visitors, but plunged between 2000 and 2005. </vt:lpstr>
      <vt:lpstr>Importance of Overview in IELTS</vt:lpstr>
      <vt:lpstr>Dynamic                            Static/Fixed</vt:lpstr>
      <vt:lpstr>Dynamic Graph -&gt; shows data over Time</vt:lpstr>
      <vt:lpstr>Static graph -&gt; data at just 1 point in time</vt:lpstr>
      <vt:lpstr> How to start         &amp;      Linking words</vt:lpstr>
      <vt:lpstr>Example 1 - Overview</vt:lpstr>
      <vt:lpstr>Clear Overview - 1</vt:lpstr>
      <vt:lpstr>Example 2 - Overview </vt:lpstr>
      <vt:lpstr>Clear Overview - 2</vt:lpstr>
      <vt:lpstr>Example 3 - Overview</vt:lpstr>
      <vt:lpstr>Clear Overview - 3</vt:lpstr>
      <vt:lpstr>FURTHER PRACTICE</vt:lpstr>
      <vt:lpstr>Summarize the information by selecting and reporting the main features and make comparisons where relevant.</vt:lpstr>
      <vt:lpstr>Summarize the information</vt:lpstr>
      <vt:lpstr>MAIN DETAILS</vt:lpstr>
      <vt:lpstr>How to start the ‘Main Details’ /                                            Linking words</vt:lpstr>
      <vt:lpstr>Linking words for the ‘Main Details’</vt:lpstr>
      <vt:lpstr>Trends</vt:lpstr>
      <vt:lpstr>GOING UP…</vt:lpstr>
      <vt:lpstr>GOING UP…</vt:lpstr>
      <vt:lpstr>GOING DOWN…</vt:lpstr>
      <vt:lpstr>GOING DOWN…</vt:lpstr>
      <vt:lpstr>STABLE / STEADY </vt:lpstr>
      <vt:lpstr>Exports remained stable / remained unchanged / remained steady / remained invariable / stayed constant / were at the same level / maintained the same level in 2015.  </vt:lpstr>
      <vt:lpstr>STABILISED… </vt:lpstr>
      <vt:lpstr>PEAK </vt:lpstr>
      <vt:lpstr>FLUCTUATE</vt:lpstr>
      <vt:lpstr>FLUCTUATE  </vt:lpstr>
      <vt:lpstr>How to describe Degree of Change</vt:lpstr>
      <vt:lpstr> CONSIDERABLE CHANGE                 </vt:lpstr>
      <vt:lpstr>MODERATE CHANGE</vt:lpstr>
      <vt:lpstr>SLIGHT CHANGE</vt:lpstr>
      <vt:lpstr>Examples:</vt:lpstr>
      <vt:lpstr>continuous decline, fluctuation, gradual increase, peak, fairly invariable, steep decline    ??? </vt:lpstr>
      <vt:lpstr>Expressing Approximation</vt:lpstr>
      <vt:lpstr>Expressing Approximation</vt:lpstr>
      <vt:lpstr>Fractions</vt:lpstr>
      <vt:lpstr>Number / Amount / Proportion / Figure</vt:lpstr>
      <vt:lpstr>Prepositions</vt:lpstr>
      <vt:lpstr>Prepositions (in, from-to)</vt:lpstr>
      <vt:lpstr>Prepositions (of, by)</vt:lpstr>
      <vt:lpstr>Prepositions (at, between-and)</vt:lpstr>
      <vt:lpstr>Some practice..</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describe Charts &amp; Graphs  in a presentation (2nd Part)</dc:title>
  <dc:creator>EVI</dc:creator>
  <cp:lastModifiedBy>EVI</cp:lastModifiedBy>
  <cp:revision>37</cp:revision>
  <dcterms:created xsi:type="dcterms:W3CDTF">2019-04-07T18:00:48Z</dcterms:created>
  <dcterms:modified xsi:type="dcterms:W3CDTF">2022-04-05T19:01:48Z</dcterms:modified>
</cp:coreProperties>
</file>