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0" r:id="rId1"/>
  </p:sldMasterIdLst>
  <p:notesMasterIdLst>
    <p:notesMasterId r:id="rId28"/>
  </p:notesMasterIdLst>
  <p:sldIdLst>
    <p:sldId id="281" r:id="rId2"/>
    <p:sldId id="282" r:id="rId3"/>
    <p:sldId id="283" r:id="rId4"/>
    <p:sldId id="284" r:id="rId5"/>
    <p:sldId id="285" r:id="rId6"/>
    <p:sldId id="286" r:id="rId7"/>
    <p:sldId id="287" r:id="rId8"/>
    <p:sldId id="288" r:id="rId9"/>
    <p:sldId id="289" r:id="rId10"/>
    <p:sldId id="290" r:id="rId11"/>
    <p:sldId id="291" r:id="rId12"/>
    <p:sldId id="292" r:id="rId13"/>
    <p:sldId id="293" r:id="rId14"/>
    <p:sldId id="294" r:id="rId15"/>
    <p:sldId id="295" r:id="rId16"/>
    <p:sldId id="296" r:id="rId17"/>
    <p:sldId id="297" r:id="rId18"/>
    <p:sldId id="298" r:id="rId19"/>
    <p:sldId id="299" r:id="rId20"/>
    <p:sldId id="300" r:id="rId21"/>
    <p:sldId id="301" r:id="rId22"/>
    <p:sldId id="302" r:id="rId23"/>
    <p:sldId id="303" r:id="rId24"/>
    <p:sldId id="304" r:id="rId25"/>
    <p:sldId id="305" r:id="rId26"/>
    <p:sldId id="306"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115" autoAdjust="0"/>
  </p:normalViewPr>
  <p:slideViewPr>
    <p:cSldViewPr snapToGrid="0" snapToObjects="1">
      <p:cViewPr>
        <p:scale>
          <a:sx n="50" d="100"/>
          <a:sy n="50" d="100"/>
        </p:scale>
        <p:origin x="1260" y="24"/>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EFBA81-8809-4904-8FFA-8A6313927C10}" type="datetimeFigureOut">
              <a:rPr lang="en-GB" smtClean="0"/>
              <a:t>06/02/2026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235FCE-F6FB-4911-AF6D-4D51CA829C00}" type="slidenum">
              <a:rPr lang="en-GB" smtClean="0"/>
              <a:t>‹#›</a:t>
            </a:fld>
            <a:endParaRPr lang="en-GB"/>
          </a:p>
        </p:txBody>
      </p:sp>
    </p:spTree>
    <p:extLst>
      <p:ext uri="{BB962C8B-B14F-4D97-AF65-F5344CB8AC3E}">
        <p14:creationId xmlns:p14="http://schemas.microsoft.com/office/powerpoint/2010/main" val="29115041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F235FCE-F6FB-4911-AF6D-4D51CA829C00}" type="slidenum">
              <a:rPr lang="en-GB" smtClean="0"/>
              <a:t>1</a:t>
            </a:fld>
            <a:endParaRPr lang="en-GB" dirty="0"/>
          </a:p>
        </p:txBody>
      </p:sp>
    </p:spTree>
    <p:extLst>
      <p:ext uri="{BB962C8B-B14F-4D97-AF65-F5344CB8AC3E}">
        <p14:creationId xmlns:p14="http://schemas.microsoft.com/office/powerpoint/2010/main" val="38077665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F235FCE-F6FB-4911-AF6D-4D51CA829C00}" type="slidenum">
              <a:rPr lang="en-GB" smtClean="0"/>
              <a:t>4</a:t>
            </a:fld>
            <a:endParaRPr lang="en-GB"/>
          </a:p>
        </p:txBody>
      </p:sp>
    </p:spTree>
    <p:extLst>
      <p:ext uri="{BB962C8B-B14F-4D97-AF65-F5344CB8AC3E}">
        <p14:creationId xmlns:p14="http://schemas.microsoft.com/office/powerpoint/2010/main" val="5711461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F235FCE-F6FB-4911-AF6D-4D51CA829C00}" type="slidenum">
              <a:rPr lang="en-GB" smtClean="0"/>
              <a:t>11</a:t>
            </a:fld>
            <a:endParaRPr lang="en-GB"/>
          </a:p>
        </p:txBody>
      </p:sp>
    </p:spTree>
    <p:extLst>
      <p:ext uri="{BB962C8B-B14F-4D97-AF65-F5344CB8AC3E}">
        <p14:creationId xmlns:p14="http://schemas.microsoft.com/office/powerpoint/2010/main" val="40434323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F235FCE-F6FB-4911-AF6D-4D51CA829C00}" type="slidenum">
              <a:rPr lang="en-GB" smtClean="0"/>
              <a:t>21</a:t>
            </a:fld>
            <a:endParaRPr lang="en-GB"/>
          </a:p>
        </p:txBody>
      </p:sp>
    </p:spTree>
    <p:extLst>
      <p:ext uri="{BB962C8B-B14F-4D97-AF65-F5344CB8AC3E}">
        <p14:creationId xmlns:p14="http://schemas.microsoft.com/office/powerpoint/2010/main" val="37611612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E33542-EDF9-F442-FD3E-9D439EF774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523CBE-1480-BE73-8EF5-2B4F944E6C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FA5585-84C1-99A4-7203-B6BFC8AAEA4F}"/>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7EFA1189-C69B-B1DF-9902-272B20C6B777}"/>
              </a:ext>
            </a:extLst>
          </p:cNvPr>
          <p:cNvSpPr>
            <a:spLocks noGrp="1"/>
          </p:cNvSpPr>
          <p:nvPr>
            <p:ph type="sldNum" sz="quarter" idx="5"/>
          </p:nvPr>
        </p:nvSpPr>
        <p:spPr/>
        <p:txBody>
          <a:bodyPr/>
          <a:lstStyle/>
          <a:p>
            <a:fld id="{4F235FCE-F6FB-4911-AF6D-4D51CA829C00}" type="slidenum">
              <a:rPr lang="en-GB" smtClean="0"/>
              <a:t>24</a:t>
            </a:fld>
            <a:endParaRPr lang="en-GB"/>
          </a:p>
        </p:txBody>
      </p:sp>
    </p:spTree>
    <p:extLst>
      <p:ext uri="{BB962C8B-B14F-4D97-AF65-F5344CB8AC3E}">
        <p14:creationId xmlns:p14="http://schemas.microsoft.com/office/powerpoint/2010/main" val="13276904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F235FCE-F6FB-4911-AF6D-4D51CA829C00}" type="slidenum">
              <a:rPr lang="en-GB" smtClean="0"/>
              <a:t>26</a:t>
            </a:fld>
            <a:endParaRPr lang="en-GB"/>
          </a:p>
        </p:txBody>
      </p:sp>
    </p:spTree>
    <p:extLst>
      <p:ext uri="{BB962C8B-B14F-4D97-AF65-F5344CB8AC3E}">
        <p14:creationId xmlns:p14="http://schemas.microsoft.com/office/powerpoint/2010/main" val="15476973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GB"/>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5BCAD085-E8A6-8845-BD4E-CB4CCA059FC4}" type="datetimeFigureOut">
              <a:rPr lang="en-US" smtClean="0"/>
              <a:t>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3130045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985757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GB"/>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1981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099605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GB"/>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090620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GB"/>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923477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GB"/>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25494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033140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406020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GB"/>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091343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GB"/>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8859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5BCAD085-E8A6-8845-BD4E-CB4CCA059FC4}" type="datetimeFigureOut">
              <a:rPr lang="en-US" smtClean="0"/>
              <a:t>2/6/2026</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1FF6DA9-008F-8B48-92A6-B652298478BF}" type="slidenum">
              <a:rPr lang="en-US" smtClean="0"/>
              <a:t>‹#›</a:t>
            </a:fld>
            <a:endParaRPr lang="en-US"/>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510479"/>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16">
            <a:extLst>
              <a:ext uri="{FF2B5EF4-FFF2-40B4-BE49-F238E27FC236}">
                <a16:creationId xmlns:a16="http://schemas.microsoft.com/office/drawing/2014/main" id="{1579DD07-B6CD-4C04-8A4A-3B92CE8C8A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blipFill dpi="0" rotWithShape="1">
            <a:blip r:embed="rId3">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0" name="Rectangle 9">
            <a:extLst>
              <a:ext uri="{FF2B5EF4-FFF2-40B4-BE49-F238E27FC236}">
                <a16:creationId xmlns:a16="http://schemas.microsoft.com/office/drawing/2014/main" id="{36A995F0-906C-4573-A739-16EED217D8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09343" y="620720"/>
            <a:ext cx="6442480" cy="5593163"/>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8014139-1215-ADD3-5D28-B1F0BD68F9F9}"/>
              </a:ext>
            </a:extLst>
          </p:cNvPr>
          <p:cNvSpPr>
            <a:spLocks noGrp="1"/>
          </p:cNvSpPr>
          <p:nvPr>
            <p:ph type="ctrTitle"/>
          </p:nvPr>
        </p:nvSpPr>
        <p:spPr>
          <a:xfrm>
            <a:off x="5590120" y="1105351"/>
            <a:ext cx="5477071" cy="3023981"/>
          </a:xfrm>
        </p:spPr>
        <p:txBody>
          <a:bodyPr anchor="b">
            <a:normAutofit/>
          </a:bodyPr>
          <a:lstStyle/>
          <a:p>
            <a:pPr algn="l"/>
            <a:r>
              <a:rPr lang="el-GR" sz="4100" dirty="0" err="1">
                <a:solidFill>
                  <a:schemeClr val="bg1"/>
                </a:solidFill>
                <a:latin typeface="Aptos Narrow" panose="020B0004020202020204" pitchFamily="34" charset="0"/>
              </a:rPr>
              <a:t>Οδηγιεσ</a:t>
            </a:r>
            <a:r>
              <a:rPr lang="el-GR" sz="4100" dirty="0">
                <a:solidFill>
                  <a:schemeClr val="bg1"/>
                </a:solidFill>
                <a:latin typeface="Aptos Narrow" panose="020B0004020202020204" pitchFamily="34" charset="0"/>
              </a:rPr>
              <a:t> </a:t>
            </a:r>
            <a:r>
              <a:rPr lang="el-GR" sz="4100" dirty="0" err="1">
                <a:solidFill>
                  <a:schemeClr val="bg1"/>
                </a:solidFill>
                <a:latin typeface="Aptos Narrow" panose="020B0004020202020204" pitchFamily="34" charset="0"/>
              </a:rPr>
              <a:t>εξετασεων</a:t>
            </a:r>
            <a:endParaRPr lang="en-GB" sz="4100" dirty="0">
              <a:solidFill>
                <a:schemeClr val="bg1"/>
              </a:solidFill>
              <a:latin typeface="Aptos Narrow" panose="020B0004020202020204" pitchFamily="34" charset="0"/>
            </a:endParaRPr>
          </a:p>
        </p:txBody>
      </p:sp>
      <p:sp>
        <p:nvSpPr>
          <p:cNvPr id="3" name="Subtitle 2">
            <a:extLst>
              <a:ext uri="{FF2B5EF4-FFF2-40B4-BE49-F238E27FC236}">
                <a16:creationId xmlns:a16="http://schemas.microsoft.com/office/drawing/2014/main" id="{A24F8B5F-3DB4-B0D2-C07C-6E73707E9FF2}"/>
              </a:ext>
            </a:extLst>
          </p:cNvPr>
          <p:cNvSpPr>
            <a:spLocks noGrp="1"/>
          </p:cNvSpPr>
          <p:nvPr>
            <p:ph type="subTitle" idx="1"/>
          </p:nvPr>
        </p:nvSpPr>
        <p:spPr>
          <a:xfrm>
            <a:off x="5590120" y="4297556"/>
            <a:ext cx="5477071" cy="1431695"/>
          </a:xfrm>
        </p:spPr>
        <p:txBody>
          <a:bodyPr anchor="t">
            <a:normAutofit/>
          </a:bodyPr>
          <a:lstStyle/>
          <a:p>
            <a:r>
              <a:rPr lang="el-GR" sz="1600" b="1">
                <a:solidFill>
                  <a:schemeClr val="bg1"/>
                </a:solidFill>
              </a:rPr>
              <a:t>Μαρία Βρασίδα</a:t>
            </a:r>
            <a:endParaRPr lang="en-GB" sz="1600" b="1">
              <a:solidFill>
                <a:schemeClr val="bg1"/>
              </a:solidFill>
            </a:endParaRPr>
          </a:p>
        </p:txBody>
      </p:sp>
      <p:cxnSp>
        <p:nvCxnSpPr>
          <p:cNvPr id="12" name="Straight Connector 11">
            <a:extLst>
              <a:ext uri="{FF2B5EF4-FFF2-40B4-BE49-F238E27FC236}">
                <a16:creationId xmlns:a16="http://schemas.microsoft.com/office/drawing/2014/main" id="{C3F5F06D-7250-43A5-9B61-0B7F1FD7E39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09960" y="4214336"/>
            <a:ext cx="512064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3532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3B37ED-F373-05DB-FE94-2F947C8817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C78DE5-F261-D979-7FCE-CFFEB8CC2325}"/>
              </a:ext>
            </a:extLst>
          </p:cNvPr>
          <p:cNvSpPr>
            <a:spLocks noGrp="1"/>
          </p:cNvSpPr>
          <p:nvPr>
            <p:ph type="title"/>
          </p:nvPr>
        </p:nvSpPr>
        <p:spPr/>
        <p:txBody>
          <a:bodyPr/>
          <a:lstStyle/>
          <a:p>
            <a:r>
              <a:rPr lang="el-GR" b="1" dirty="0" err="1"/>
              <a:t>Οδηγιες</a:t>
            </a:r>
            <a:r>
              <a:rPr lang="el-GR" b="1" dirty="0"/>
              <a:t> &amp; </a:t>
            </a:r>
            <a:r>
              <a:rPr lang="el-GR" b="1" dirty="0" err="1"/>
              <a:t>σημεια</a:t>
            </a:r>
            <a:r>
              <a:rPr lang="el-GR" b="1" dirty="0"/>
              <a:t> </a:t>
            </a:r>
            <a:r>
              <a:rPr lang="el-GR" b="1" dirty="0" err="1"/>
              <a:t>προσοχης</a:t>
            </a:r>
            <a:endParaRPr lang="en-GB" dirty="0"/>
          </a:p>
        </p:txBody>
      </p:sp>
      <p:sp>
        <p:nvSpPr>
          <p:cNvPr id="3" name="Content Placeholder 2">
            <a:extLst>
              <a:ext uri="{FF2B5EF4-FFF2-40B4-BE49-F238E27FC236}">
                <a16:creationId xmlns:a16="http://schemas.microsoft.com/office/drawing/2014/main" id="{84E6B771-9FC3-20D3-0359-276BCE85A59D}"/>
              </a:ext>
            </a:extLst>
          </p:cNvPr>
          <p:cNvSpPr>
            <a:spLocks noGrp="1"/>
          </p:cNvSpPr>
          <p:nvPr>
            <p:ph idx="1"/>
          </p:nvPr>
        </p:nvSpPr>
        <p:spPr/>
        <p:txBody>
          <a:bodyPr/>
          <a:lstStyle/>
          <a:p>
            <a:pPr marL="457200" indent="-457200">
              <a:buFont typeface="+mj-lt"/>
              <a:buAutoNum type="arabicPeriod"/>
            </a:pPr>
            <a:r>
              <a:rPr lang="el-GR" sz="2600" dirty="0"/>
              <a:t>Αναφορά σε </a:t>
            </a:r>
            <a:r>
              <a:rPr lang="el-GR" sz="2600" dirty="0" err="1"/>
              <a:t>perceived</a:t>
            </a:r>
            <a:r>
              <a:rPr lang="el-GR" sz="2600" dirty="0"/>
              <a:t> </a:t>
            </a:r>
            <a:r>
              <a:rPr lang="el-GR" sz="2600" dirty="0" err="1"/>
              <a:t>fairness</a:t>
            </a:r>
            <a:endParaRPr lang="en-GB" sz="2600" dirty="0"/>
          </a:p>
          <a:p>
            <a:pPr marL="457200" indent="-457200">
              <a:buFont typeface="+mj-lt"/>
              <a:buAutoNum type="arabicPeriod"/>
            </a:pPr>
            <a:r>
              <a:rPr lang="el-GR" sz="2600" dirty="0"/>
              <a:t>Συνδυασμός οικονομικής &amp; συναισθηματικής αποκατάστασης</a:t>
            </a:r>
            <a:endParaRPr lang="en-GB" sz="2600" dirty="0"/>
          </a:p>
          <a:p>
            <a:pPr marL="457200" indent="-457200">
              <a:buFont typeface="+mj-lt"/>
              <a:buAutoNum type="arabicPeriod"/>
            </a:pPr>
            <a:r>
              <a:rPr lang="el-GR" sz="2600" dirty="0"/>
              <a:t> Όχι </a:t>
            </a:r>
            <a:r>
              <a:rPr lang="el-GR" sz="2600" dirty="0" err="1"/>
              <a:t>τιμωρητική</a:t>
            </a:r>
            <a:r>
              <a:rPr lang="el-GR" sz="2600" dirty="0"/>
              <a:t> ή αμυντική λογική</a:t>
            </a:r>
            <a:endParaRPr lang="en-GB" sz="2600" dirty="0"/>
          </a:p>
          <a:p>
            <a:pPr marL="457200" indent="-457200">
              <a:buFont typeface="+mj-lt"/>
              <a:buAutoNum type="arabicPeriod"/>
            </a:pPr>
            <a:r>
              <a:rPr lang="el-GR" sz="2600" dirty="0"/>
              <a:t> Μακροχρόνια σχέση &gt; άμεσο κόστος</a:t>
            </a:r>
            <a:endParaRPr lang="en-GB" dirty="0"/>
          </a:p>
        </p:txBody>
      </p:sp>
    </p:spTree>
    <p:extLst>
      <p:ext uri="{BB962C8B-B14F-4D97-AF65-F5344CB8AC3E}">
        <p14:creationId xmlns:p14="http://schemas.microsoft.com/office/powerpoint/2010/main" val="6759889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2FE7D-2059-3B60-C8AD-FFA9359AD1D5}"/>
              </a:ext>
            </a:extLst>
          </p:cNvPr>
          <p:cNvSpPr>
            <a:spLocks noGrp="1"/>
          </p:cNvSpPr>
          <p:nvPr>
            <p:ph type="title"/>
          </p:nvPr>
        </p:nvSpPr>
        <p:spPr/>
        <p:txBody>
          <a:bodyPr/>
          <a:lstStyle/>
          <a:p>
            <a:r>
              <a:rPr lang="en-GB" dirty="0"/>
              <a:t>Data, Personalisation &amp; Ethics</a:t>
            </a:r>
          </a:p>
        </p:txBody>
      </p:sp>
      <p:sp>
        <p:nvSpPr>
          <p:cNvPr id="3" name="Content Placeholder 2">
            <a:extLst>
              <a:ext uri="{FF2B5EF4-FFF2-40B4-BE49-F238E27FC236}">
                <a16:creationId xmlns:a16="http://schemas.microsoft.com/office/drawing/2014/main" id="{ED37153B-DB77-D66B-0084-55C2F57AF2F0}"/>
              </a:ext>
            </a:extLst>
          </p:cNvPr>
          <p:cNvSpPr>
            <a:spLocks noGrp="1"/>
          </p:cNvSpPr>
          <p:nvPr>
            <p:ph idx="1"/>
          </p:nvPr>
        </p:nvSpPr>
        <p:spPr/>
        <p:txBody>
          <a:bodyPr/>
          <a:lstStyle/>
          <a:p>
            <a:pPr>
              <a:lnSpc>
                <a:spcPct val="150000"/>
              </a:lnSpc>
            </a:pPr>
            <a:r>
              <a:rPr lang="el-GR" sz="2500" b="1" dirty="0"/>
              <a:t>Εκφώνηση</a:t>
            </a:r>
            <a:r>
              <a:rPr lang="en-GB" sz="2500" b="1" dirty="0"/>
              <a:t> </a:t>
            </a:r>
            <a:r>
              <a:rPr lang="el-GR" sz="2500" b="1" dirty="0"/>
              <a:t>(350–400 λέξεις)</a:t>
            </a:r>
            <a:br>
              <a:rPr lang="el-GR" sz="2500" dirty="0"/>
            </a:br>
            <a:r>
              <a:rPr lang="el-GR" sz="2500" dirty="0"/>
              <a:t>(Α) Εξηγήστε τον ρόλο των δεδομένων στην προσωποποιημένη CRM στρατηγική.</a:t>
            </a:r>
            <a:br>
              <a:rPr lang="el-GR" sz="2500" dirty="0"/>
            </a:br>
            <a:r>
              <a:rPr lang="el-GR" sz="2500" dirty="0"/>
              <a:t>(Β) Δώστε παράδειγμα προσωποποίησης στον τουρισμό.</a:t>
            </a:r>
            <a:br>
              <a:rPr lang="el-GR" sz="2500" dirty="0"/>
            </a:br>
            <a:r>
              <a:rPr lang="el-GR" sz="2500" dirty="0"/>
              <a:t>(Γ) Πελάτες νιώθουν «παρακολουθούμενοι» από </a:t>
            </a:r>
            <a:r>
              <a:rPr lang="el-GR" sz="2500" dirty="0" err="1"/>
              <a:t>στοχευμένες</a:t>
            </a:r>
            <a:r>
              <a:rPr lang="el-GR" sz="2500" dirty="0"/>
              <a:t> προσφορές. Πώς ορίζονται τα ηθικά όρια;</a:t>
            </a:r>
          </a:p>
          <a:p>
            <a:endParaRPr lang="en-GB" dirty="0"/>
          </a:p>
        </p:txBody>
      </p:sp>
    </p:spTree>
    <p:extLst>
      <p:ext uri="{BB962C8B-B14F-4D97-AF65-F5344CB8AC3E}">
        <p14:creationId xmlns:p14="http://schemas.microsoft.com/office/powerpoint/2010/main" val="14932466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929FF5-997F-5664-2D3C-D792445C68B6}"/>
              </a:ext>
            </a:extLst>
          </p:cNvPr>
          <p:cNvSpPr>
            <a:spLocks noGrp="1"/>
          </p:cNvSpPr>
          <p:nvPr>
            <p:ph idx="1"/>
          </p:nvPr>
        </p:nvSpPr>
        <p:spPr>
          <a:xfrm>
            <a:off x="1024128" y="800100"/>
            <a:ext cx="9720073" cy="5509260"/>
          </a:xfrm>
        </p:spPr>
        <p:txBody>
          <a:bodyPr>
            <a:normAutofit/>
          </a:bodyPr>
          <a:lstStyle/>
          <a:p>
            <a:pPr>
              <a:lnSpc>
                <a:spcPct val="150000"/>
              </a:lnSpc>
            </a:pPr>
            <a:r>
              <a:rPr lang="el-GR" sz="2400" dirty="0"/>
              <a:t>Τα δεδομένα αποτελούν βασικό εργαλείο για την κατανόηση αναγκών και τη δημιουργία προσωποποιημένων εμπειριών. Η προσωποποίηση αυξάνει την αντιλαμβανόμενη αξία, αλλά ενέχει κινδύνους όταν γίνεται χωρίς διαφάνεια.</a:t>
            </a:r>
          </a:p>
          <a:p>
            <a:pPr>
              <a:lnSpc>
                <a:spcPct val="150000"/>
              </a:lnSpc>
            </a:pPr>
            <a:r>
              <a:rPr lang="el-GR" sz="2400" dirty="0"/>
              <a:t>Ένα παράδειγμα είναι η εξατομικευμένη πρόταση δραστηριοτήτων βάσει προηγούμενων ταξιδιωτικών προτιμήσεων. Ωστόσο, όταν η χρήση δεδομένων γίνεται αντιληπτή ως υπερβολική, μειώνεται η εμπιστοσύνη.</a:t>
            </a:r>
          </a:p>
          <a:p>
            <a:pPr>
              <a:lnSpc>
                <a:spcPct val="150000"/>
              </a:lnSpc>
            </a:pPr>
            <a:r>
              <a:rPr lang="el-GR" sz="2400" dirty="0"/>
              <a:t>Η CRM στρατηγική οφείλει να βασίζεται σε διαφάνεια, συναίνεση και σαφή επικοινωνία του οφέλους για τον πελάτη.</a:t>
            </a:r>
            <a:endParaRPr lang="en-GB" sz="2400" dirty="0"/>
          </a:p>
        </p:txBody>
      </p:sp>
    </p:spTree>
    <p:extLst>
      <p:ext uri="{BB962C8B-B14F-4D97-AF65-F5344CB8AC3E}">
        <p14:creationId xmlns:p14="http://schemas.microsoft.com/office/powerpoint/2010/main" val="26932299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FC5B0-D8E4-D40D-0662-D9E62B73DF27}"/>
              </a:ext>
            </a:extLst>
          </p:cNvPr>
          <p:cNvSpPr>
            <a:spLocks noGrp="1"/>
          </p:cNvSpPr>
          <p:nvPr>
            <p:ph type="title"/>
          </p:nvPr>
        </p:nvSpPr>
        <p:spPr/>
        <p:txBody>
          <a:bodyPr/>
          <a:lstStyle/>
          <a:p>
            <a:r>
              <a:rPr lang="el-GR" b="1" dirty="0" err="1"/>
              <a:t>Οδηγιες</a:t>
            </a:r>
            <a:r>
              <a:rPr lang="el-GR" b="1" dirty="0"/>
              <a:t> &amp; </a:t>
            </a:r>
            <a:r>
              <a:rPr lang="el-GR" b="1" dirty="0" err="1"/>
              <a:t>σημεια</a:t>
            </a:r>
            <a:r>
              <a:rPr lang="el-GR" b="1" dirty="0"/>
              <a:t> </a:t>
            </a:r>
            <a:r>
              <a:rPr lang="el-GR" b="1"/>
              <a:t>προσοχης</a:t>
            </a:r>
            <a:endParaRPr lang="en-GB"/>
          </a:p>
        </p:txBody>
      </p:sp>
      <p:sp>
        <p:nvSpPr>
          <p:cNvPr id="3" name="Content Placeholder 2">
            <a:extLst>
              <a:ext uri="{FF2B5EF4-FFF2-40B4-BE49-F238E27FC236}">
                <a16:creationId xmlns:a16="http://schemas.microsoft.com/office/drawing/2014/main" id="{394F3E3C-C698-794C-FFA9-F0C215EB6FAB}"/>
              </a:ext>
            </a:extLst>
          </p:cNvPr>
          <p:cNvSpPr>
            <a:spLocks noGrp="1"/>
          </p:cNvSpPr>
          <p:nvPr>
            <p:ph idx="1"/>
          </p:nvPr>
        </p:nvSpPr>
        <p:spPr/>
        <p:txBody>
          <a:bodyPr>
            <a:normAutofit/>
          </a:bodyPr>
          <a:lstStyle/>
          <a:p>
            <a:pPr marL="457200" indent="-457200">
              <a:buFont typeface="+mj-lt"/>
              <a:buAutoNum type="arabicPeriod"/>
            </a:pPr>
            <a:r>
              <a:rPr lang="en-GB" sz="2600" dirty="0"/>
              <a:t>Clear distinction: </a:t>
            </a:r>
            <a:r>
              <a:rPr lang="en-GB" sz="2600" b="1" dirty="0"/>
              <a:t>value creation vs intrusion</a:t>
            </a:r>
          </a:p>
          <a:p>
            <a:pPr marL="457200" indent="-457200">
              <a:buFont typeface="+mj-lt"/>
              <a:buAutoNum type="arabicPeriod"/>
            </a:pPr>
            <a:r>
              <a:rPr lang="el-GR" sz="2600" dirty="0"/>
              <a:t>Έμφαση σε </a:t>
            </a:r>
            <a:r>
              <a:rPr lang="en-GB" sz="2600" b="1" dirty="0"/>
              <a:t>trust &amp; transparency</a:t>
            </a:r>
          </a:p>
          <a:p>
            <a:pPr marL="457200" indent="-457200">
              <a:buFont typeface="+mj-lt"/>
              <a:buAutoNum type="arabicPeriod"/>
            </a:pPr>
            <a:r>
              <a:rPr lang="el-GR" sz="2600" dirty="0"/>
              <a:t>Όχι τεχνικές λεπτομέρειες </a:t>
            </a:r>
            <a:r>
              <a:rPr lang="en-GB" sz="2600" dirty="0"/>
              <a:t>GDPR </a:t>
            </a:r>
            <a:r>
              <a:rPr lang="el-GR" sz="2600" dirty="0"/>
              <a:t>χωρίς στρατηγικό νόημα</a:t>
            </a:r>
            <a:endParaRPr lang="en-GB" sz="2600" dirty="0"/>
          </a:p>
          <a:p>
            <a:pPr marL="457200" indent="-457200">
              <a:buFont typeface="+mj-lt"/>
              <a:buAutoNum type="arabicPeriod"/>
            </a:pPr>
            <a:r>
              <a:rPr lang="el-GR" sz="2600" dirty="0"/>
              <a:t>Ηθική = στρατηγικό πλεονέκτημα</a:t>
            </a:r>
            <a:endParaRPr lang="en-GB" sz="2600" dirty="0"/>
          </a:p>
        </p:txBody>
      </p:sp>
    </p:spTree>
    <p:extLst>
      <p:ext uri="{BB962C8B-B14F-4D97-AF65-F5344CB8AC3E}">
        <p14:creationId xmlns:p14="http://schemas.microsoft.com/office/powerpoint/2010/main" val="37456127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BE0F1D-E53E-1B08-BA32-9BA51B7562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24732F-E5B4-2AD6-26D4-7F44BEC69BBB}"/>
              </a:ext>
            </a:extLst>
          </p:cNvPr>
          <p:cNvSpPr>
            <a:spLocks noGrp="1"/>
          </p:cNvSpPr>
          <p:nvPr>
            <p:ph type="title"/>
          </p:nvPr>
        </p:nvSpPr>
        <p:spPr/>
        <p:txBody>
          <a:bodyPr/>
          <a:lstStyle/>
          <a:p>
            <a:r>
              <a:rPr lang="en-GB" dirty="0"/>
              <a:t>CRM &amp; Return on Investment (ROI)</a:t>
            </a:r>
          </a:p>
        </p:txBody>
      </p:sp>
      <p:sp>
        <p:nvSpPr>
          <p:cNvPr id="3" name="Content Placeholder 2">
            <a:extLst>
              <a:ext uri="{FF2B5EF4-FFF2-40B4-BE49-F238E27FC236}">
                <a16:creationId xmlns:a16="http://schemas.microsoft.com/office/drawing/2014/main" id="{184ECA5E-62B2-DA70-2E52-04AF267F453E}"/>
              </a:ext>
            </a:extLst>
          </p:cNvPr>
          <p:cNvSpPr>
            <a:spLocks noGrp="1"/>
          </p:cNvSpPr>
          <p:nvPr>
            <p:ph idx="1"/>
          </p:nvPr>
        </p:nvSpPr>
        <p:spPr>
          <a:xfrm>
            <a:off x="693928" y="1866900"/>
            <a:ext cx="9720073" cy="4508500"/>
          </a:xfrm>
        </p:spPr>
        <p:txBody>
          <a:bodyPr>
            <a:noAutofit/>
          </a:bodyPr>
          <a:lstStyle/>
          <a:p>
            <a:pPr marL="0" indent="0">
              <a:lnSpc>
                <a:spcPct val="150000"/>
              </a:lnSpc>
              <a:buNone/>
            </a:pPr>
            <a:r>
              <a:rPr lang="el-GR" sz="2400" b="1" dirty="0"/>
              <a:t>Ερώτηση 5 (350–400 λέξεις)</a:t>
            </a:r>
            <a:br>
              <a:rPr lang="el-GR" sz="2400" dirty="0"/>
            </a:br>
            <a:r>
              <a:rPr lang="el-GR" sz="2400" dirty="0"/>
              <a:t>(Α) Εξηγήστε τι σημαίνει </a:t>
            </a:r>
            <a:r>
              <a:rPr lang="el-GR" sz="2400" dirty="0" err="1"/>
              <a:t>Return</a:t>
            </a:r>
            <a:r>
              <a:rPr lang="el-GR" sz="2400" dirty="0"/>
              <a:t> on Investment (ROI) στο πλαίσιο του CRM και γιατί είναι κρίσιμο για τη λήψη διοικητικών αποφάσεων.</a:t>
            </a:r>
            <a:br>
              <a:rPr lang="el-GR" sz="2400" dirty="0"/>
            </a:br>
            <a:r>
              <a:rPr lang="el-GR" sz="2400" dirty="0"/>
              <a:t>(Β) Δώστε παράδειγμα CRM ενέργειας στον τουρισμό και τον τρόπο με τον οποίο μπορεί να αξιολογηθεί η απόδοσή της.</a:t>
            </a:r>
            <a:br>
              <a:rPr lang="el-GR" sz="2400" dirty="0"/>
            </a:br>
            <a:r>
              <a:rPr lang="el-GR" sz="2400" dirty="0"/>
              <a:t>(Γ) Ξενοδοχειακή αλυσίδα επενδύει σε πρόγραμμα πιστότητας αλλά η διοίκηση αμφισβητεί την αποτελεσματικότητά του. Πώς θα αξιολογούσατε το ROI και τι θα προτείνατε;</a:t>
            </a:r>
            <a:endParaRPr lang="en-GB" sz="2400" dirty="0"/>
          </a:p>
        </p:txBody>
      </p:sp>
    </p:spTree>
    <p:extLst>
      <p:ext uri="{BB962C8B-B14F-4D97-AF65-F5344CB8AC3E}">
        <p14:creationId xmlns:p14="http://schemas.microsoft.com/office/powerpoint/2010/main" val="25591155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118A4F-A34A-530C-5D83-640C7B025E1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8F3BDF-95D4-28F1-21F5-90709509ED0E}"/>
              </a:ext>
            </a:extLst>
          </p:cNvPr>
          <p:cNvSpPr>
            <a:spLocks noGrp="1"/>
          </p:cNvSpPr>
          <p:nvPr>
            <p:ph idx="1"/>
          </p:nvPr>
        </p:nvSpPr>
        <p:spPr>
          <a:xfrm>
            <a:off x="1024128" y="762000"/>
            <a:ext cx="9720073" cy="5547360"/>
          </a:xfrm>
        </p:spPr>
        <p:txBody>
          <a:bodyPr>
            <a:normAutofit lnSpcReduction="10000"/>
          </a:bodyPr>
          <a:lstStyle/>
          <a:p>
            <a:r>
              <a:rPr lang="el-GR" sz="2800" dirty="0"/>
              <a:t>Το ROI στο CRM αναφέρεται στην αξιολόγηση της απόδοσης των επενδύσεων που γίνονται για τη διατήρηση και ανάπτυξη πελατειακών σχέσεων. Δεν περιορίζεται στα άμεσα έσοδα, αλλά περιλαμβάνει μακροχρόνια οφέλη όπως αυξημένη πιστότητα, υψηλότερο CLV και μειωμένο κόστος απόκτησης πελατών.</a:t>
            </a:r>
          </a:p>
          <a:p>
            <a:r>
              <a:rPr lang="el-GR" sz="2800" dirty="0"/>
              <a:t>Στον τουρισμό, ένα πρόγραμμα </a:t>
            </a:r>
            <a:r>
              <a:rPr lang="el-GR" sz="2800" dirty="0" err="1"/>
              <a:t>loyalty</a:t>
            </a:r>
            <a:r>
              <a:rPr lang="el-GR" sz="2800" dirty="0"/>
              <a:t> μπορεί να αξιολογηθεί μέσω δεικτών όπως επαναληπτικές κρατήσεις, αύξηση μέσης δαπάνης και διάρκεια σχέσης πελάτη. Η σύγκριση κόστους υλοποίησης με τα παραγόμενα έσοδα αποτελεί βασικό στοιχείο ανάλυσης.</a:t>
            </a:r>
          </a:p>
          <a:p>
            <a:r>
              <a:rPr lang="el-GR" sz="2800" dirty="0"/>
              <a:t>Στο σενάριο, η επιχείρηση θα πρέπει να επαναπροσδιορίσει τους στόχους του προγράμματος, να εξετάσει ποια τμήματα πελατών δημιουργούν αξία και να ευθυγραμμίσει το πρόγραμμα με στρατηγικούς στόχους και όχι απλώς με βραχυπρόθεσμα κέρδη.</a:t>
            </a:r>
          </a:p>
          <a:p>
            <a:endParaRPr lang="en-GB" dirty="0"/>
          </a:p>
        </p:txBody>
      </p:sp>
    </p:spTree>
    <p:extLst>
      <p:ext uri="{BB962C8B-B14F-4D97-AF65-F5344CB8AC3E}">
        <p14:creationId xmlns:p14="http://schemas.microsoft.com/office/powerpoint/2010/main" val="32222763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B80E36-A94E-FC08-F96E-600DB264D6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EDA68F-223C-A63B-B319-BB6E6227E84E}"/>
              </a:ext>
            </a:extLst>
          </p:cNvPr>
          <p:cNvSpPr>
            <a:spLocks noGrp="1"/>
          </p:cNvSpPr>
          <p:nvPr>
            <p:ph type="title"/>
          </p:nvPr>
        </p:nvSpPr>
        <p:spPr/>
        <p:txBody>
          <a:bodyPr/>
          <a:lstStyle/>
          <a:p>
            <a:r>
              <a:rPr lang="el-GR" b="1" dirty="0" err="1"/>
              <a:t>Οδηγιες</a:t>
            </a:r>
            <a:r>
              <a:rPr lang="el-GR" b="1" dirty="0"/>
              <a:t> &amp; </a:t>
            </a:r>
            <a:r>
              <a:rPr lang="el-GR" b="1" dirty="0" err="1"/>
              <a:t>σημεια</a:t>
            </a:r>
            <a:r>
              <a:rPr lang="el-GR" b="1" dirty="0"/>
              <a:t> </a:t>
            </a:r>
            <a:r>
              <a:rPr lang="el-GR" b="1" dirty="0" err="1"/>
              <a:t>προσοχης</a:t>
            </a:r>
            <a:endParaRPr lang="en-GB" dirty="0"/>
          </a:p>
        </p:txBody>
      </p:sp>
      <p:sp>
        <p:nvSpPr>
          <p:cNvPr id="3" name="Content Placeholder 2">
            <a:extLst>
              <a:ext uri="{FF2B5EF4-FFF2-40B4-BE49-F238E27FC236}">
                <a16:creationId xmlns:a16="http://schemas.microsoft.com/office/drawing/2014/main" id="{78A9068B-C139-A67B-1C11-9A8E209ABBCF}"/>
              </a:ext>
            </a:extLst>
          </p:cNvPr>
          <p:cNvSpPr>
            <a:spLocks noGrp="1"/>
          </p:cNvSpPr>
          <p:nvPr>
            <p:ph idx="1"/>
          </p:nvPr>
        </p:nvSpPr>
        <p:spPr/>
        <p:txBody>
          <a:bodyPr/>
          <a:lstStyle/>
          <a:p>
            <a:pPr marL="457200" indent="-457200">
              <a:buFont typeface="+mj-lt"/>
              <a:buAutoNum type="arabicPeriod"/>
            </a:pPr>
            <a:r>
              <a:rPr lang="el-GR" sz="2800" dirty="0"/>
              <a:t>ROI ≠ μόνο άμεσο κέρδος</a:t>
            </a:r>
          </a:p>
          <a:p>
            <a:pPr marL="457200" indent="-457200">
              <a:buFont typeface="+mj-lt"/>
              <a:buAutoNum type="arabicPeriod"/>
            </a:pPr>
            <a:r>
              <a:rPr lang="el-GR" sz="2800" dirty="0"/>
              <a:t>Σύνδεση με </a:t>
            </a:r>
            <a:r>
              <a:rPr lang="el-GR" sz="2800" b="1" dirty="0"/>
              <a:t>CLV &amp; </a:t>
            </a:r>
            <a:r>
              <a:rPr lang="el-GR" sz="2800" b="1" dirty="0" err="1"/>
              <a:t>loyalty</a:t>
            </a:r>
            <a:endParaRPr lang="el-GR" sz="2800" b="1" dirty="0"/>
          </a:p>
          <a:p>
            <a:pPr marL="457200" indent="-457200">
              <a:buFont typeface="+mj-lt"/>
              <a:buAutoNum type="arabicPeriod"/>
            </a:pPr>
            <a:r>
              <a:rPr lang="el-GR" sz="2800" dirty="0"/>
              <a:t>Στρατηγική ερμηνεία αριθμών</a:t>
            </a:r>
          </a:p>
          <a:p>
            <a:pPr marL="457200" indent="-457200">
              <a:buFont typeface="+mj-lt"/>
              <a:buAutoNum type="arabicPeriod"/>
            </a:pPr>
            <a:r>
              <a:rPr lang="el-GR" sz="2800" dirty="0"/>
              <a:t>Όχι απλή αριθμητική χωρίς CRM λογική</a:t>
            </a:r>
            <a:endParaRPr lang="en-GB" dirty="0"/>
          </a:p>
        </p:txBody>
      </p:sp>
    </p:spTree>
    <p:extLst>
      <p:ext uri="{BB962C8B-B14F-4D97-AF65-F5344CB8AC3E}">
        <p14:creationId xmlns:p14="http://schemas.microsoft.com/office/powerpoint/2010/main" val="19428780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15F270-92AB-2876-EE34-CC22910C9B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6C3350-C48D-8EF3-1AA7-BB6C8CA1E5A3}"/>
              </a:ext>
            </a:extLst>
          </p:cNvPr>
          <p:cNvSpPr>
            <a:spLocks noGrp="1"/>
          </p:cNvSpPr>
          <p:nvPr>
            <p:ph type="title"/>
          </p:nvPr>
        </p:nvSpPr>
        <p:spPr/>
        <p:txBody>
          <a:bodyPr/>
          <a:lstStyle/>
          <a:p>
            <a:r>
              <a:rPr lang="en-GB" dirty="0"/>
              <a:t>Customer Journey Mapping</a:t>
            </a:r>
          </a:p>
        </p:txBody>
      </p:sp>
      <p:sp>
        <p:nvSpPr>
          <p:cNvPr id="3" name="Content Placeholder 2">
            <a:extLst>
              <a:ext uri="{FF2B5EF4-FFF2-40B4-BE49-F238E27FC236}">
                <a16:creationId xmlns:a16="http://schemas.microsoft.com/office/drawing/2014/main" id="{6029BDD9-B9C7-9F45-A40C-8C42452B5A30}"/>
              </a:ext>
            </a:extLst>
          </p:cNvPr>
          <p:cNvSpPr>
            <a:spLocks noGrp="1"/>
          </p:cNvSpPr>
          <p:nvPr>
            <p:ph idx="1"/>
          </p:nvPr>
        </p:nvSpPr>
        <p:spPr>
          <a:xfrm>
            <a:off x="693928" y="1866900"/>
            <a:ext cx="9720073" cy="4508500"/>
          </a:xfrm>
        </p:spPr>
        <p:txBody>
          <a:bodyPr>
            <a:noAutofit/>
          </a:bodyPr>
          <a:lstStyle/>
          <a:p>
            <a:pPr marL="0" indent="0">
              <a:lnSpc>
                <a:spcPct val="150000"/>
              </a:lnSpc>
              <a:buNone/>
            </a:pPr>
            <a:br>
              <a:rPr lang="el-GR" sz="2400" dirty="0"/>
            </a:br>
            <a:r>
              <a:rPr lang="el-GR" sz="2400" b="1" dirty="0"/>
              <a:t>Ερώτηση 6 (350–400 λέξεις)</a:t>
            </a:r>
            <a:br>
              <a:rPr lang="el-GR" sz="2400" dirty="0"/>
            </a:br>
            <a:r>
              <a:rPr lang="el-GR" sz="2400" dirty="0"/>
              <a:t>(Α) Τι είναι το </a:t>
            </a:r>
            <a:r>
              <a:rPr lang="el-GR" sz="2400" dirty="0" err="1"/>
              <a:t>Customer</a:t>
            </a:r>
            <a:r>
              <a:rPr lang="el-GR" sz="2400" dirty="0"/>
              <a:t> </a:t>
            </a:r>
            <a:r>
              <a:rPr lang="el-GR" sz="2400" dirty="0" err="1"/>
              <a:t>Journey</a:t>
            </a:r>
            <a:r>
              <a:rPr lang="el-GR" sz="2400" dirty="0"/>
              <a:t> και ποιος ο ρόλος του στη CRM στρατηγική;</a:t>
            </a:r>
            <a:br>
              <a:rPr lang="el-GR" sz="2400" dirty="0"/>
            </a:br>
            <a:r>
              <a:rPr lang="el-GR" sz="2400" dirty="0"/>
              <a:t>(Β) Περιγράψτε ένα βασικό </a:t>
            </a:r>
            <a:r>
              <a:rPr lang="el-GR" sz="2400" dirty="0" err="1"/>
              <a:t>customer</a:t>
            </a:r>
            <a:r>
              <a:rPr lang="el-GR" sz="2400" dirty="0"/>
              <a:t> </a:t>
            </a:r>
            <a:r>
              <a:rPr lang="el-GR" sz="2400" dirty="0" err="1"/>
              <a:t>journey</a:t>
            </a:r>
            <a:r>
              <a:rPr lang="el-GR" sz="2400" dirty="0"/>
              <a:t> στον τουρισμό.</a:t>
            </a:r>
            <a:br>
              <a:rPr lang="el-GR" sz="2400" dirty="0"/>
            </a:br>
            <a:r>
              <a:rPr lang="el-GR" sz="2400" dirty="0"/>
              <a:t>(Γ) Προορισμός διαπιστώνει χαμηλή ικανοποίηση παρά υψηλή ζήτηση. Πώς θα χρησιμοποιούσατε το </a:t>
            </a:r>
            <a:r>
              <a:rPr lang="el-GR" sz="2400" dirty="0" err="1"/>
              <a:t>customer</a:t>
            </a:r>
            <a:r>
              <a:rPr lang="el-GR" sz="2400" dirty="0"/>
              <a:t> </a:t>
            </a:r>
            <a:r>
              <a:rPr lang="el-GR" sz="2400" dirty="0" err="1"/>
              <a:t>journey</a:t>
            </a:r>
            <a:r>
              <a:rPr lang="el-GR" sz="2400" dirty="0"/>
              <a:t> για να εντοπίσετε προβλήματα;</a:t>
            </a:r>
            <a:endParaRPr lang="en-GB" sz="2400" dirty="0"/>
          </a:p>
        </p:txBody>
      </p:sp>
    </p:spTree>
    <p:extLst>
      <p:ext uri="{BB962C8B-B14F-4D97-AF65-F5344CB8AC3E}">
        <p14:creationId xmlns:p14="http://schemas.microsoft.com/office/powerpoint/2010/main" val="13003073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4A59F2-1239-6C8E-2C65-7C181608AA8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D7DE64-D35E-964C-8B88-8E68F43B705F}"/>
              </a:ext>
            </a:extLst>
          </p:cNvPr>
          <p:cNvSpPr>
            <a:spLocks noGrp="1"/>
          </p:cNvSpPr>
          <p:nvPr>
            <p:ph idx="1"/>
          </p:nvPr>
        </p:nvSpPr>
        <p:spPr>
          <a:xfrm>
            <a:off x="1024128" y="762000"/>
            <a:ext cx="9720073" cy="5547360"/>
          </a:xfrm>
        </p:spPr>
        <p:txBody>
          <a:bodyPr>
            <a:normAutofit/>
          </a:bodyPr>
          <a:lstStyle/>
          <a:p>
            <a:r>
              <a:rPr lang="el-GR" sz="2800" dirty="0"/>
              <a:t>Το </a:t>
            </a:r>
            <a:r>
              <a:rPr lang="el-GR" sz="2800" dirty="0" err="1"/>
              <a:t>Customer</a:t>
            </a:r>
            <a:r>
              <a:rPr lang="el-GR" sz="2800" dirty="0"/>
              <a:t> </a:t>
            </a:r>
            <a:r>
              <a:rPr lang="el-GR" sz="2800" dirty="0" err="1"/>
              <a:t>Journey</a:t>
            </a:r>
            <a:r>
              <a:rPr lang="el-GR" sz="2800" dirty="0"/>
              <a:t> περιγράφει το σύνολο των σταδίων που διανύει ο πελάτης πριν, κατά τη διάρκεια και μετά την εμπειρία κατανάλωσης. Αποτελεί βασικό εργαλείο CRM, καθώς επιτρέπει τον εντοπισμό κρίσιμων σημείων εμπειρίας.</a:t>
            </a:r>
          </a:p>
          <a:p>
            <a:r>
              <a:rPr lang="el-GR" sz="2800" dirty="0"/>
              <a:t>Στον τουρισμό, το </a:t>
            </a:r>
            <a:r>
              <a:rPr lang="el-GR" sz="2800" dirty="0" err="1"/>
              <a:t>journey</a:t>
            </a:r>
            <a:r>
              <a:rPr lang="el-GR" sz="2800" dirty="0"/>
              <a:t> ξεκινά από την έμπνευση και την αναζήτηση πληροφοριών, συνεχίζεται με την κράτηση, την εμπειρία στον προορισμό και καταλήγει στο post-</a:t>
            </a:r>
            <a:r>
              <a:rPr lang="el-GR" sz="2800" dirty="0" err="1"/>
              <a:t>trip</a:t>
            </a:r>
            <a:r>
              <a:rPr lang="el-GR" sz="2800" dirty="0"/>
              <a:t> </a:t>
            </a:r>
            <a:r>
              <a:rPr lang="el-GR" sz="2800" dirty="0" err="1"/>
              <a:t>feedback</a:t>
            </a:r>
            <a:r>
              <a:rPr lang="el-GR" sz="2800" dirty="0"/>
              <a:t>.</a:t>
            </a:r>
          </a:p>
          <a:p>
            <a:r>
              <a:rPr lang="el-GR" sz="2800" dirty="0"/>
              <a:t>Στο σενάριο, η χαμηλή ικανοποίηση μπορεί να οφείλεται σε ασυνέπειες μεταξύ σταδίων ή σε αρνητικά σημεία επαφής. Η χαρτογράφηση του </a:t>
            </a:r>
            <a:r>
              <a:rPr lang="el-GR" sz="2800" dirty="0" err="1"/>
              <a:t>journey</a:t>
            </a:r>
            <a:r>
              <a:rPr lang="el-GR" sz="2800" dirty="0"/>
              <a:t> βοηθά τον οργανισμό να εντοπίσει πού «σπάει» η εμπειρία και να σχεδιάσει </a:t>
            </a:r>
            <a:r>
              <a:rPr lang="el-GR" sz="2800" dirty="0" err="1"/>
              <a:t>στοχευμένες</a:t>
            </a:r>
            <a:r>
              <a:rPr lang="el-GR" sz="2800" dirty="0"/>
              <a:t> CRM παρεμβάσεις.</a:t>
            </a:r>
          </a:p>
          <a:p>
            <a:endParaRPr lang="en-GB" dirty="0"/>
          </a:p>
        </p:txBody>
      </p:sp>
    </p:spTree>
    <p:extLst>
      <p:ext uri="{BB962C8B-B14F-4D97-AF65-F5344CB8AC3E}">
        <p14:creationId xmlns:p14="http://schemas.microsoft.com/office/powerpoint/2010/main" val="6406380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111903-16F6-9684-7EBE-2EEA95045B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9582A2-5F1C-69B4-9564-CC70569E4B35}"/>
              </a:ext>
            </a:extLst>
          </p:cNvPr>
          <p:cNvSpPr>
            <a:spLocks noGrp="1"/>
          </p:cNvSpPr>
          <p:nvPr>
            <p:ph type="title"/>
          </p:nvPr>
        </p:nvSpPr>
        <p:spPr/>
        <p:txBody>
          <a:bodyPr/>
          <a:lstStyle/>
          <a:p>
            <a:r>
              <a:rPr lang="el-GR" b="1" dirty="0" err="1"/>
              <a:t>Οδηγιες</a:t>
            </a:r>
            <a:r>
              <a:rPr lang="el-GR" b="1" dirty="0"/>
              <a:t> &amp; </a:t>
            </a:r>
            <a:r>
              <a:rPr lang="el-GR" b="1" dirty="0" err="1"/>
              <a:t>σημεια</a:t>
            </a:r>
            <a:r>
              <a:rPr lang="el-GR" b="1" dirty="0"/>
              <a:t> </a:t>
            </a:r>
            <a:r>
              <a:rPr lang="el-GR" b="1" dirty="0" err="1"/>
              <a:t>προσοχης</a:t>
            </a:r>
            <a:endParaRPr lang="en-GB" dirty="0"/>
          </a:p>
        </p:txBody>
      </p:sp>
      <p:sp>
        <p:nvSpPr>
          <p:cNvPr id="3" name="Content Placeholder 2">
            <a:extLst>
              <a:ext uri="{FF2B5EF4-FFF2-40B4-BE49-F238E27FC236}">
                <a16:creationId xmlns:a16="http://schemas.microsoft.com/office/drawing/2014/main" id="{10EA7C7B-92DC-EADE-AA8D-924395A90D0C}"/>
              </a:ext>
            </a:extLst>
          </p:cNvPr>
          <p:cNvSpPr>
            <a:spLocks noGrp="1"/>
          </p:cNvSpPr>
          <p:nvPr>
            <p:ph idx="1"/>
          </p:nvPr>
        </p:nvSpPr>
        <p:spPr/>
        <p:txBody>
          <a:bodyPr/>
          <a:lstStyle/>
          <a:p>
            <a:pPr marL="457200" indent="-457200">
              <a:buFont typeface="+mj-lt"/>
              <a:buAutoNum type="arabicPeriod"/>
            </a:pPr>
            <a:r>
              <a:rPr lang="el-GR" sz="2800" dirty="0"/>
              <a:t>Σαφή στάδια </a:t>
            </a:r>
            <a:r>
              <a:rPr lang="en-GB" sz="2800" dirty="0"/>
              <a:t>journey (pre–during–post)</a:t>
            </a:r>
            <a:endParaRPr lang="el-GR" sz="2800" dirty="0"/>
          </a:p>
          <a:p>
            <a:pPr marL="457200" indent="-457200">
              <a:buFont typeface="+mj-lt"/>
              <a:buAutoNum type="arabicPeriod"/>
            </a:pPr>
            <a:r>
              <a:rPr lang="el-GR" sz="2800" dirty="0"/>
              <a:t>Σύνδεση </a:t>
            </a:r>
            <a:r>
              <a:rPr lang="en-GB" sz="2800" dirty="0"/>
              <a:t>journey </a:t>
            </a:r>
            <a:r>
              <a:rPr lang="el-GR" sz="2800" dirty="0"/>
              <a:t>με </a:t>
            </a:r>
            <a:r>
              <a:rPr lang="en-GB" sz="2800" dirty="0"/>
              <a:t>CRM </a:t>
            </a:r>
            <a:r>
              <a:rPr lang="el-GR" sz="2800" dirty="0"/>
              <a:t>αποφάσεις</a:t>
            </a:r>
          </a:p>
          <a:p>
            <a:pPr marL="457200" indent="-457200">
              <a:buFont typeface="+mj-lt"/>
              <a:buAutoNum type="arabicPeriod"/>
            </a:pPr>
            <a:r>
              <a:rPr lang="el-GR" sz="2800" dirty="0"/>
              <a:t>Όχι περιγραφική αφήγηση χωρίς ανάλυση</a:t>
            </a:r>
          </a:p>
          <a:p>
            <a:pPr marL="457200" indent="-457200">
              <a:buFont typeface="+mj-lt"/>
              <a:buAutoNum type="arabicPeriod"/>
            </a:pPr>
            <a:r>
              <a:rPr lang="el-GR" sz="2800" dirty="0"/>
              <a:t>Εστίαση σε </a:t>
            </a:r>
            <a:r>
              <a:rPr lang="en-GB" sz="2800" dirty="0"/>
              <a:t>pain points</a:t>
            </a:r>
            <a:endParaRPr lang="en-GB" dirty="0"/>
          </a:p>
        </p:txBody>
      </p:sp>
    </p:spTree>
    <p:extLst>
      <p:ext uri="{BB962C8B-B14F-4D97-AF65-F5344CB8AC3E}">
        <p14:creationId xmlns:p14="http://schemas.microsoft.com/office/powerpoint/2010/main" val="2790808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6C08E-CDCE-211D-FD99-91034AC34AA3}"/>
              </a:ext>
            </a:extLst>
          </p:cNvPr>
          <p:cNvSpPr>
            <a:spLocks noGrp="1"/>
          </p:cNvSpPr>
          <p:nvPr>
            <p:ph type="title"/>
          </p:nvPr>
        </p:nvSpPr>
        <p:spPr/>
        <p:txBody>
          <a:bodyPr>
            <a:normAutofit fontScale="90000"/>
          </a:bodyPr>
          <a:lstStyle/>
          <a:p>
            <a:r>
              <a:rPr lang="el-GR" b="1" dirty="0"/>
              <a:t>CRM &amp; </a:t>
            </a:r>
            <a:r>
              <a:rPr lang="el-GR" b="1" dirty="0" err="1"/>
              <a:t>Customer</a:t>
            </a:r>
            <a:r>
              <a:rPr lang="el-GR" b="1" dirty="0"/>
              <a:t> </a:t>
            </a:r>
            <a:r>
              <a:rPr lang="el-GR" b="1" dirty="0" err="1"/>
              <a:t>Lifetime</a:t>
            </a:r>
            <a:r>
              <a:rPr lang="el-GR" b="1" dirty="0"/>
              <a:t> </a:t>
            </a:r>
            <a:r>
              <a:rPr lang="el-GR" b="1" dirty="0" err="1"/>
              <a:t>Value</a:t>
            </a:r>
            <a:br>
              <a:rPr lang="el-GR" b="1" dirty="0"/>
            </a:br>
            <a:endParaRPr lang="en-GB" dirty="0"/>
          </a:p>
        </p:txBody>
      </p:sp>
      <p:sp>
        <p:nvSpPr>
          <p:cNvPr id="3" name="Content Placeholder 2">
            <a:extLst>
              <a:ext uri="{FF2B5EF4-FFF2-40B4-BE49-F238E27FC236}">
                <a16:creationId xmlns:a16="http://schemas.microsoft.com/office/drawing/2014/main" id="{890B68FD-8078-9E47-2C55-3CE8B49F47C6}"/>
              </a:ext>
            </a:extLst>
          </p:cNvPr>
          <p:cNvSpPr>
            <a:spLocks noGrp="1"/>
          </p:cNvSpPr>
          <p:nvPr>
            <p:ph idx="1"/>
          </p:nvPr>
        </p:nvSpPr>
        <p:spPr>
          <a:xfrm>
            <a:off x="1024128" y="1619794"/>
            <a:ext cx="9720073" cy="4689566"/>
          </a:xfrm>
        </p:spPr>
        <p:txBody>
          <a:bodyPr>
            <a:normAutofit/>
          </a:bodyPr>
          <a:lstStyle/>
          <a:p>
            <a:r>
              <a:rPr lang="el-GR" sz="2600" b="1" dirty="0"/>
              <a:t>Εκφώνηση (350–400 λέξεις)</a:t>
            </a:r>
            <a:br>
              <a:rPr lang="el-GR" sz="2600" dirty="0"/>
            </a:br>
            <a:endParaRPr lang="el-GR" sz="2600" dirty="0"/>
          </a:p>
          <a:p>
            <a:r>
              <a:rPr lang="el-GR" sz="2600" dirty="0"/>
              <a:t>(Α) Ορίστε το </a:t>
            </a:r>
            <a:r>
              <a:rPr lang="el-GR" sz="2600" dirty="0" err="1"/>
              <a:t>Customer</a:t>
            </a:r>
            <a:r>
              <a:rPr lang="el-GR" sz="2600" dirty="0"/>
              <a:t> </a:t>
            </a:r>
            <a:r>
              <a:rPr lang="el-GR" sz="2600" dirty="0" err="1"/>
              <a:t>Relationship</a:t>
            </a:r>
            <a:r>
              <a:rPr lang="el-GR" sz="2600" dirty="0"/>
              <a:t> </a:t>
            </a:r>
            <a:r>
              <a:rPr lang="el-GR" sz="2600" dirty="0" err="1"/>
              <a:t>Management</a:t>
            </a:r>
            <a:r>
              <a:rPr lang="el-GR" sz="2600" dirty="0"/>
              <a:t> (CRM) ως στρατηγική προσέγγιση και όχι ως τεχνολογικό σύστημα.</a:t>
            </a:r>
          </a:p>
          <a:p>
            <a:br>
              <a:rPr lang="el-GR" sz="2600" dirty="0"/>
            </a:br>
            <a:r>
              <a:rPr lang="el-GR" sz="2600" dirty="0"/>
              <a:t>(Β) Εξηγήστε την έννοια του </a:t>
            </a:r>
            <a:r>
              <a:rPr lang="el-GR" sz="2600" dirty="0" err="1"/>
              <a:t>Customer</a:t>
            </a:r>
            <a:r>
              <a:rPr lang="el-GR" sz="2600" dirty="0"/>
              <a:t> </a:t>
            </a:r>
            <a:r>
              <a:rPr lang="el-GR" sz="2600" dirty="0" err="1"/>
              <a:t>Lifetime</a:t>
            </a:r>
            <a:r>
              <a:rPr lang="el-GR" sz="2600" dirty="0"/>
              <a:t> </a:t>
            </a:r>
            <a:r>
              <a:rPr lang="el-GR" sz="2600" dirty="0" err="1"/>
              <a:t>Value</a:t>
            </a:r>
            <a:r>
              <a:rPr lang="el-GR" sz="2600" dirty="0"/>
              <a:t> (CLV) με παράδειγμα από τον τουριστικό κλάδο.</a:t>
            </a:r>
          </a:p>
          <a:p>
            <a:br>
              <a:rPr lang="el-GR" sz="2600" dirty="0"/>
            </a:br>
            <a:r>
              <a:rPr lang="el-GR" sz="2600" dirty="0"/>
              <a:t>(Γ) </a:t>
            </a:r>
            <a:r>
              <a:rPr lang="el-GR" sz="2600" dirty="0" err="1"/>
              <a:t>Boutique</a:t>
            </a:r>
            <a:r>
              <a:rPr lang="el-GR" sz="2600" dirty="0"/>
              <a:t> ξενοδοχείο στη Νάξο διαπιστώνει ότι το 20% των πελατών του παράγει το 55% των εσόδων. Πώς θα σχεδιάζατε μια CRM στρατηγική βασισμένη στον CLV;</a:t>
            </a:r>
          </a:p>
          <a:p>
            <a:endParaRPr lang="en-GB" dirty="0"/>
          </a:p>
        </p:txBody>
      </p:sp>
    </p:spTree>
    <p:extLst>
      <p:ext uri="{BB962C8B-B14F-4D97-AF65-F5344CB8AC3E}">
        <p14:creationId xmlns:p14="http://schemas.microsoft.com/office/powerpoint/2010/main" val="38524653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8D227C-FEF4-89CB-8423-7E6D142A28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8F9556-3BA9-DD5B-4179-FA91E205B67F}"/>
              </a:ext>
            </a:extLst>
          </p:cNvPr>
          <p:cNvSpPr>
            <a:spLocks noGrp="1"/>
          </p:cNvSpPr>
          <p:nvPr>
            <p:ph type="title"/>
          </p:nvPr>
        </p:nvSpPr>
        <p:spPr/>
        <p:txBody>
          <a:bodyPr/>
          <a:lstStyle/>
          <a:p>
            <a:r>
              <a:rPr lang="en-GB" dirty="0">
                <a:latin typeface="Calibri" panose="020F0502020204030204" pitchFamily="34" charset="0"/>
                <a:ea typeface="Calibri" panose="020F0502020204030204" pitchFamily="34" charset="0"/>
                <a:cs typeface="Calibri" panose="020F0502020204030204" pitchFamily="34" charset="0"/>
              </a:rPr>
              <a:t>Touchpoints &amp; Omnichannel </a:t>
            </a:r>
            <a:r>
              <a:rPr lang="el-GR" dirty="0" err="1">
                <a:latin typeface="Calibri" panose="020F0502020204030204" pitchFamily="34" charset="0"/>
                <a:ea typeface="Calibri" panose="020F0502020204030204" pitchFamily="34" charset="0"/>
                <a:cs typeface="Calibri" panose="020F0502020204030204" pitchFamily="34" charset="0"/>
              </a:rPr>
              <a:t>Εμπειρια</a:t>
            </a:r>
            <a:endParaRPr lang="en-GB"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7BD3B7EA-E6DF-9485-DA5D-40CFFFC22235}"/>
              </a:ext>
            </a:extLst>
          </p:cNvPr>
          <p:cNvSpPr>
            <a:spLocks noGrp="1"/>
          </p:cNvSpPr>
          <p:nvPr>
            <p:ph idx="1"/>
          </p:nvPr>
        </p:nvSpPr>
        <p:spPr>
          <a:xfrm>
            <a:off x="693928" y="1866900"/>
            <a:ext cx="9720073" cy="4508500"/>
          </a:xfrm>
        </p:spPr>
        <p:txBody>
          <a:bodyPr>
            <a:noAutofit/>
          </a:bodyPr>
          <a:lstStyle/>
          <a:p>
            <a:pPr marL="0" indent="0">
              <a:lnSpc>
                <a:spcPct val="150000"/>
              </a:lnSpc>
              <a:buNone/>
            </a:pPr>
            <a:endParaRPr lang="el-GR" sz="2400" b="1" dirty="0"/>
          </a:p>
          <a:p>
            <a:pPr marL="0" indent="0">
              <a:lnSpc>
                <a:spcPct val="150000"/>
              </a:lnSpc>
              <a:buNone/>
            </a:pPr>
            <a:r>
              <a:rPr lang="el-GR" sz="2400" b="1" dirty="0"/>
              <a:t>Ερώτηση 7 (350–400 λέξεις)</a:t>
            </a:r>
            <a:br>
              <a:rPr lang="el-GR" sz="2400" dirty="0"/>
            </a:br>
            <a:r>
              <a:rPr lang="el-GR" sz="2400" dirty="0"/>
              <a:t>(Α) Ορίστε τα σημεία επαφής (</a:t>
            </a:r>
            <a:r>
              <a:rPr lang="el-GR" sz="2400" dirty="0" err="1"/>
              <a:t>touchpoints</a:t>
            </a:r>
            <a:r>
              <a:rPr lang="el-GR" sz="2400" dirty="0"/>
              <a:t>) και τη σημασία τους στο CRM.</a:t>
            </a:r>
            <a:br>
              <a:rPr lang="el-GR" sz="2400" dirty="0"/>
            </a:br>
            <a:r>
              <a:rPr lang="el-GR" sz="2400" dirty="0"/>
              <a:t>(Β) Δώστε παράδειγμα </a:t>
            </a:r>
            <a:r>
              <a:rPr lang="el-GR" sz="2400" dirty="0" err="1"/>
              <a:t>touchpoints</a:t>
            </a:r>
            <a:r>
              <a:rPr lang="el-GR" sz="2400" dirty="0"/>
              <a:t> στον τουρισμό.</a:t>
            </a:r>
            <a:br>
              <a:rPr lang="el-GR" sz="2400" dirty="0"/>
            </a:br>
            <a:r>
              <a:rPr lang="el-GR" sz="2400" dirty="0"/>
              <a:t>(Γ) Τουριστική επιχείρηση προσφέρει καλή </a:t>
            </a:r>
            <a:r>
              <a:rPr lang="el-GR" sz="2400" dirty="0" err="1"/>
              <a:t>online</a:t>
            </a:r>
            <a:r>
              <a:rPr lang="el-GR" sz="2400" dirty="0"/>
              <a:t> εμπειρία αλλά αρνητική εμπειρία επί τόπου. Πώς επηρεάζεται η συνολική αντίληψη του πελάτη;</a:t>
            </a:r>
            <a:endParaRPr lang="en-GB" sz="2400" dirty="0"/>
          </a:p>
        </p:txBody>
      </p:sp>
    </p:spTree>
    <p:extLst>
      <p:ext uri="{BB962C8B-B14F-4D97-AF65-F5344CB8AC3E}">
        <p14:creationId xmlns:p14="http://schemas.microsoft.com/office/powerpoint/2010/main" val="30064433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414270-4E62-4104-54C9-A8F07FC4ECD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7DF1E2-E6C0-38EE-8463-5E3C59BB95B5}"/>
              </a:ext>
            </a:extLst>
          </p:cNvPr>
          <p:cNvSpPr>
            <a:spLocks noGrp="1"/>
          </p:cNvSpPr>
          <p:nvPr>
            <p:ph idx="1"/>
          </p:nvPr>
        </p:nvSpPr>
        <p:spPr>
          <a:xfrm>
            <a:off x="1024128" y="762000"/>
            <a:ext cx="9720073" cy="5547360"/>
          </a:xfrm>
        </p:spPr>
        <p:txBody>
          <a:bodyPr>
            <a:normAutofit/>
          </a:bodyPr>
          <a:lstStyle/>
          <a:p>
            <a:r>
              <a:rPr lang="el-GR" sz="2800" dirty="0"/>
              <a:t>Τα </a:t>
            </a:r>
            <a:r>
              <a:rPr lang="el-GR" sz="2800" dirty="0" err="1"/>
              <a:t>touchpoints</a:t>
            </a:r>
            <a:r>
              <a:rPr lang="el-GR" sz="2800" dirty="0"/>
              <a:t> είναι όλα τα σημεία στα οποία ο πελάτης </a:t>
            </a:r>
            <a:r>
              <a:rPr lang="el-GR" sz="2800" dirty="0" err="1"/>
              <a:t>αλληλεπιδρά</a:t>
            </a:r>
            <a:r>
              <a:rPr lang="el-GR" sz="2800" dirty="0"/>
              <a:t> με την επιχείρηση. Κάθε </a:t>
            </a:r>
            <a:r>
              <a:rPr lang="el-GR" sz="2800" dirty="0" err="1"/>
              <a:t>touchpoint</a:t>
            </a:r>
            <a:r>
              <a:rPr lang="el-GR" sz="2800" dirty="0"/>
              <a:t> συμβάλλει στη συνολική εμπειρία και στη διαμόρφωση αντίληψης αξίας.</a:t>
            </a:r>
          </a:p>
          <a:p>
            <a:r>
              <a:rPr lang="el-GR" sz="2800" dirty="0"/>
              <a:t>Στον τουρισμό, </a:t>
            </a:r>
            <a:r>
              <a:rPr lang="el-GR" sz="2800" dirty="0" err="1"/>
              <a:t>touchpoints</a:t>
            </a:r>
            <a:r>
              <a:rPr lang="el-GR" sz="2800" dirty="0"/>
              <a:t> μπορεί να είναι η ιστοσελίδα, το σύστημα κρατήσεων, το προσωπικό υποδοχής και η επικοινωνία μετά το ταξίδι. Η ασυνέπεια μεταξύ αυτών δημιουργεί σύγχυση και απογοήτευση.</a:t>
            </a:r>
          </a:p>
          <a:p>
            <a:r>
              <a:rPr lang="el-GR" sz="2800" dirty="0"/>
              <a:t>Στο σενάριο, η αρνητική εμπειρία επί τόπου ακυρώνει την αξία των προηγούμενων </a:t>
            </a:r>
            <a:r>
              <a:rPr lang="el-GR" sz="2800" dirty="0" err="1"/>
              <a:t>touchpoints</a:t>
            </a:r>
            <a:r>
              <a:rPr lang="el-GR" sz="2800" dirty="0"/>
              <a:t>. Η CRM στρατηγική πρέπει να διασφαλίζει συνοχή και ευθυγράμμιση σε όλα τα κανάλια.</a:t>
            </a:r>
          </a:p>
        </p:txBody>
      </p:sp>
    </p:spTree>
    <p:extLst>
      <p:ext uri="{BB962C8B-B14F-4D97-AF65-F5344CB8AC3E}">
        <p14:creationId xmlns:p14="http://schemas.microsoft.com/office/powerpoint/2010/main" val="34174104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0AB536-A78E-4FDA-B5C3-90ED84350B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0B8485-DEE4-77C5-7856-56ECAD1E9960}"/>
              </a:ext>
            </a:extLst>
          </p:cNvPr>
          <p:cNvSpPr>
            <a:spLocks noGrp="1"/>
          </p:cNvSpPr>
          <p:nvPr>
            <p:ph type="title"/>
          </p:nvPr>
        </p:nvSpPr>
        <p:spPr/>
        <p:txBody>
          <a:bodyPr/>
          <a:lstStyle/>
          <a:p>
            <a:r>
              <a:rPr lang="el-GR" b="1" dirty="0" err="1"/>
              <a:t>Οδηγιες</a:t>
            </a:r>
            <a:r>
              <a:rPr lang="el-GR" b="1" dirty="0"/>
              <a:t> &amp; </a:t>
            </a:r>
            <a:r>
              <a:rPr lang="el-GR" b="1" dirty="0" err="1"/>
              <a:t>σημεια</a:t>
            </a:r>
            <a:r>
              <a:rPr lang="el-GR" b="1" dirty="0"/>
              <a:t> </a:t>
            </a:r>
            <a:r>
              <a:rPr lang="el-GR" b="1" dirty="0" err="1"/>
              <a:t>προσοχης</a:t>
            </a:r>
            <a:endParaRPr lang="en-GB" dirty="0"/>
          </a:p>
        </p:txBody>
      </p:sp>
      <p:sp>
        <p:nvSpPr>
          <p:cNvPr id="3" name="Content Placeholder 2">
            <a:extLst>
              <a:ext uri="{FF2B5EF4-FFF2-40B4-BE49-F238E27FC236}">
                <a16:creationId xmlns:a16="http://schemas.microsoft.com/office/drawing/2014/main" id="{5705C08F-C2F9-A5BF-532F-0F72DCEF7F6A}"/>
              </a:ext>
            </a:extLst>
          </p:cNvPr>
          <p:cNvSpPr>
            <a:spLocks noGrp="1"/>
          </p:cNvSpPr>
          <p:nvPr>
            <p:ph idx="1"/>
          </p:nvPr>
        </p:nvSpPr>
        <p:spPr/>
        <p:txBody>
          <a:bodyPr/>
          <a:lstStyle/>
          <a:p>
            <a:pPr marL="457200" indent="-457200">
              <a:buFont typeface="+mj-lt"/>
              <a:buAutoNum type="arabicPeriod"/>
            </a:pPr>
            <a:r>
              <a:rPr lang="el-GR" sz="2800" dirty="0" err="1"/>
              <a:t>Touchpoints</a:t>
            </a:r>
            <a:r>
              <a:rPr lang="el-GR" sz="2800" dirty="0"/>
              <a:t> = εμπειρία, όχι μόνο κανάλια</a:t>
            </a:r>
          </a:p>
          <a:p>
            <a:pPr marL="457200" indent="-457200">
              <a:buFont typeface="+mj-lt"/>
              <a:buAutoNum type="arabicPeriod"/>
            </a:pPr>
            <a:r>
              <a:rPr lang="el-GR" sz="2800" dirty="0"/>
              <a:t> Έμφαση στη συνέπεια</a:t>
            </a:r>
          </a:p>
          <a:p>
            <a:pPr marL="457200" indent="-457200">
              <a:buFont typeface="+mj-lt"/>
              <a:buAutoNum type="arabicPeriod"/>
            </a:pPr>
            <a:r>
              <a:rPr lang="el-GR" sz="2800" dirty="0"/>
              <a:t> Όχι αποσπασματική ανάλυση</a:t>
            </a:r>
          </a:p>
          <a:p>
            <a:pPr marL="457200" indent="-457200">
              <a:buFont typeface="+mj-lt"/>
              <a:buAutoNum type="arabicPeriod"/>
            </a:pPr>
            <a:r>
              <a:rPr lang="el-GR" sz="2800" dirty="0" err="1"/>
              <a:t>Omnichannel</a:t>
            </a:r>
            <a:r>
              <a:rPr lang="el-GR" sz="2800" dirty="0"/>
              <a:t> λογική</a:t>
            </a:r>
            <a:endParaRPr lang="en-GB" dirty="0"/>
          </a:p>
        </p:txBody>
      </p:sp>
    </p:spTree>
    <p:extLst>
      <p:ext uri="{BB962C8B-B14F-4D97-AF65-F5344CB8AC3E}">
        <p14:creationId xmlns:p14="http://schemas.microsoft.com/office/powerpoint/2010/main" val="31286843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B8E4EA-A676-D907-7EDE-B7ADD07AD8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AF36A6-21FE-D76E-14D9-978037333182}"/>
              </a:ext>
            </a:extLst>
          </p:cNvPr>
          <p:cNvSpPr>
            <a:spLocks noGrp="1"/>
          </p:cNvSpPr>
          <p:nvPr>
            <p:ph type="title"/>
          </p:nvPr>
        </p:nvSpPr>
        <p:spPr/>
        <p:txBody>
          <a:bodyPr/>
          <a:lstStyle/>
          <a:p>
            <a:r>
              <a:rPr lang="en-GB" dirty="0">
                <a:latin typeface="Calibri" panose="020F0502020204030204" pitchFamily="34" charset="0"/>
                <a:ea typeface="Calibri" panose="020F0502020204030204" pitchFamily="34" charset="0"/>
                <a:cs typeface="Calibri" panose="020F0502020204030204" pitchFamily="34" charset="0"/>
              </a:rPr>
              <a:t>Touchpoints, </a:t>
            </a:r>
            <a:r>
              <a:rPr lang="el-GR" dirty="0" err="1">
                <a:latin typeface="Calibri" panose="020F0502020204030204" pitchFamily="34" charset="0"/>
                <a:ea typeface="Calibri" panose="020F0502020204030204" pitchFamily="34" charset="0"/>
                <a:cs typeface="Calibri" panose="020F0502020204030204" pitchFamily="34" charset="0"/>
              </a:rPr>
              <a:t>Συναισθηματα</a:t>
            </a:r>
            <a:r>
              <a:rPr lang="el-GR" dirty="0">
                <a:latin typeface="Calibri" panose="020F0502020204030204" pitchFamily="34" charset="0"/>
                <a:ea typeface="Calibri" panose="020F0502020204030204" pitchFamily="34" charset="0"/>
                <a:cs typeface="Calibri" panose="020F0502020204030204" pitchFamily="34" charset="0"/>
              </a:rPr>
              <a:t> &amp; </a:t>
            </a:r>
            <a:r>
              <a:rPr lang="en-GB" dirty="0">
                <a:latin typeface="Calibri" panose="020F0502020204030204" pitchFamily="34" charset="0"/>
                <a:ea typeface="Calibri" panose="020F0502020204030204" pitchFamily="34" charset="0"/>
                <a:cs typeface="Calibri" panose="020F0502020204030204" pitchFamily="34" charset="0"/>
              </a:rPr>
              <a:t>ROI</a:t>
            </a:r>
          </a:p>
        </p:txBody>
      </p:sp>
      <p:sp>
        <p:nvSpPr>
          <p:cNvPr id="3" name="Content Placeholder 2">
            <a:extLst>
              <a:ext uri="{FF2B5EF4-FFF2-40B4-BE49-F238E27FC236}">
                <a16:creationId xmlns:a16="http://schemas.microsoft.com/office/drawing/2014/main" id="{D31A6C7F-AD92-C67E-EABE-E2A6571D7A7A}"/>
              </a:ext>
            </a:extLst>
          </p:cNvPr>
          <p:cNvSpPr>
            <a:spLocks noGrp="1"/>
          </p:cNvSpPr>
          <p:nvPr>
            <p:ph idx="1"/>
          </p:nvPr>
        </p:nvSpPr>
        <p:spPr>
          <a:xfrm>
            <a:off x="693928" y="1866900"/>
            <a:ext cx="9720073" cy="4508500"/>
          </a:xfrm>
        </p:spPr>
        <p:txBody>
          <a:bodyPr>
            <a:noAutofit/>
          </a:bodyPr>
          <a:lstStyle/>
          <a:p>
            <a:pPr marL="0" indent="0">
              <a:lnSpc>
                <a:spcPct val="150000"/>
              </a:lnSpc>
              <a:buNone/>
            </a:pPr>
            <a:r>
              <a:rPr lang="el-GR" sz="2400" b="1" dirty="0"/>
              <a:t>Ερώτηση 8 (350–400 λέξεις)</a:t>
            </a:r>
            <a:br>
              <a:rPr lang="el-GR" sz="2400" dirty="0"/>
            </a:br>
            <a:r>
              <a:rPr lang="el-GR" sz="2400" dirty="0"/>
              <a:t>(Α) Πώς συνδέονται τα </a:t>
            </a:r>
            <a:r>
              <a:rPr lang="el-GR" sz="2400" dirty="0" err="1"/>
              <a:t>touchpoints</a:t>
            </a:r>
            <a:r>
              <a:rPr lang="el-GR" sz="2400" dirty="0"/>
              <a:t> με τη συναισθηματική εμπειρία του πελάτη;</a:t>
            </a:r>
            <a:br>
              <a:rPr lang="el-GR" sz="2400" dirty="0"/>
            </a:br>
            <a:r>
              <a:rPr lang="el-GR" sz="2400" dirty="0"/>
              <a:t>(Β) Δώστε παράδειγμα όπου ένα κρίσιμο </a:t>
            </a:r>
            <a:r>
              <a:rPr lang="el-GR" sz="2400" dirty="0" err="1"/>
              <a:t>touchpoint</a:t>
            </a:r>
            <a:r>
              <a:rPr lang="el-GR" sz="2400" dirty="0"/>
              <a:t> επηρεάζει δυσανάλογα την αντίληψη αξίας.</a:t>
            </a:r>
            <a:br>
              <a:rPr lang="el-GR" sz="2400" dirty="0"/>
            </a:br>
            <a:r>
              <a:rPr lang="el-GR" sz="2400" dirty="0"/>
              <a:t>(Γ) Πώς μπορεί η βελτίωση συγκεκριμένων </a:t>
            </a:r>
            <a:r>
              <a:rPr lang="el-GR" sz="2400" dirty="0" err="1"/>
              <a:t>touchpoints</a:t>
            </a:r>
            <a:r>
              <a:rPr lang="el-GR" sz="2400" dirty="0"/>
              <a:t> να οδηγήσει σε υψηλότερο ROI;</a:t>
            </a:r>
            <a:endParaRPr lang="en-GB" sz="2400" dirty="0"/>
          </a:p>
        </p:txBody>
      </p:sp>
    </p:spTree>
    <p:extLst>
      <p:ext uri="{BB962C8B-B14F-4D97-AF65-F5344CB8AC3E}">
        <p14:creationId xmlns:p14="http://schemas.microsoft.com/office/powerpoint/2010/main" val="36998755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B5E112-DCA8-D9DB-4062-A20C098F006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887A25-019A-B691-9F0B-FAFADFA4AF56}"/>
              </a:ext>
            </a:extLst>
          </p:cNvPr>
          <p:cNvSpPr>
            <a:spLocks noGrp="1"/>
          </p:cNvSpPr>
          <p:nvPr>
            <p:ph idx="1"/>
          </p:nvPr>
        </p:nvSpPr>
        <p:spPr>
          <a:xfrm>
            <a:off x="1024128" y="762000"/>
            <a:ext cx="9720073" cy="5547360"/>
          </a:xfrm>
        </p:spPr>
        <p:txBody>
          <a:bodyPr>
            <a:normAutofit/>
          </a:bodyPr>
          <a:lstStyle/>
          <a:p>
            <a:r>
              <a:rPr lang="el-GR" sz="2800" dirty="0"/>
              <a:t>Ορισμένα </a:t>
            </a:r>
            <a:r>
              <a:rPr lang="el-GR" sz="2800" dirty="0" err="1"/>
              <a:t>touchpoints</a:t>
            </a:r>
            <a:r>
              <a:rPr lang="el-GR" sz="2800" dirty="0"/>
              <a:t> έχουν αυξημένη συναισθηματική βαρύτητα και επηρεάζουν έντονα την τελική αξιολόγηση της εμπειρίας. Αυτά τα “</a:t>
            </a:r>
            <a:r>
              <a:rPr lang="el-GR" sz="2800" dirty="0" err="1"/>
              <a:t>moments</a:t>
            </a:r>
            <a:r>
              <a:rPr lang="el-GR" sz="2800" dirty="0"/>
              <a:t> of </a:t>
            </a:r>
            <a:r>
              <a:rPr lang="el-GR" sz="2800" dirty="0" err="1"/>
              <a:t>truth</a:t>
            </a:r>
            <a:r>
              <a:rPr lang="el-GR" sz="2800" dirty="0"/>
              <a:t>” διαμορφώνουν την πρόθεση επαναγοράς και σύστασης.</a:t>
            </a:r>
          </a:p>
          <a:p>
            <a:r>
              <a:rPr lang="el-GR" sz="2800" dirty="0"/>
              <a:t>Στον τουρισμό, το </a:t>
            </a:r>
            <a:r>
              <a:rPr lang="el-GR" sz="2800" dirty="0" err="1"/>
              <a:t>check</a:t>
            </a:r>
            <a:r>
              <a:rPr lang="el-GR" sz="2800" dirty="0"/>
              <a:t>-in ή η διαχείριση ενός προβλήματος αποτελεί κρίσιμο </a:t>
            </a:r>
            <a:r>
              <a:rPr lang="el-GR" sz="2800" dirty="0" err="1"/>
              <a:t>touchpoint</a:t>
            </a:r>
            <a:r>
              <a:rPr lang="el-GR" sz="2800" dirty="0"/>
              <a:t>. Μια θετική εμπειρία μπορεί να αυξήσει την πιστότητα, ενώ μια αρνητική να ακυρώσει συνολικά την αξία.</a:t>
            </a:r>
          </a:p>
          <a:p>
            <a:r>
              <a:rPr lang="el-GR" sz="2800" dirty="0"/>
              <a:t>Η στρατηγική επένδυση σε κρίσιμα </a:t>
            </a:r>
            <a:r>
              <a:rPr lang="el-GR" sz="2800" dirty="0" err="1"/>
              <a:t>touchpoints</a:t>
            </a:r>
            <a:r>
              <a:rPr lang="el-GR" sz="2800" dirty="0"/>
              <a:t> οδηγεί σε καλύτερη εμπειρία με χαμηλότερο κόστος, αυξάνοντας έτσι το ROI της CRM στρατηγικής.</a:t>
            </a:r>
          </a:p>
        </p:txBody>
      </p:sp>
    </p:spTree>
    <p:extLst>
      <p:ext uri="{BB962C8B-B14F-4D97-AF65-F5344CB8AC3E}">
        <p14:creationId xmlns:p14="http://schemas.microsoft.com/office/powerpoint/2010/main" val="10065367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A7306C-B230-3C6F-ACF7-E59BC87FB0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B447A7-F42B-2892-CD9C-A4014E85AF37}"/>
              </a:ext>
            </a:extLst>
          </p:cNvPr>
          <p:cNvSpPr>
            <a:spLocks noGrp="1"/>
          </p:cNvSpPr>
          <p:nvPr>
            <p:ph type="title"/>
          </p:nvPr>
        </p:nvSpPr>
        <p:spPr/>
        <p:txBody>
          <a:bodyPr/>
          <a:lstStyle/>
          <a:p>
            <a:r>
              <a:rPr lang="el-GR" b="1" dirty="0" err="1"/>
              <a:t>Οδηγιες</a:t>
            </a:r>
            <a:r>
              <a:rPr lang="el-GR" b="1" dirty="0"/>
              <a:t> &amp; </a:t>
            </a:r>
            <a:r>
              <a:rPr lang="el-GR" b="1" dirty="0" err="1"/>
              <a:t>σημεια</a:t>
            </a:r>
            <a:r>
              <a:rPr lang="el-GR" b="1" dirty="0"/>
              <a:t> </a:t>
            </a:r>
            <a:r>
              <a:rPr lang="el-GR" b="1" dirty="0" err="1"/>
              <a:t>προσοχης</a:t>
            </a:r>
            <a:endParaRPr lang="en-GB" dirty="0"/>
          </a:p>
        </p:txBody>
      </p:sp>
      <p:sp>
        <p:nvSpPr>
          <p:cNvPr id="3" name="Content Placeholder 2">
            <a:extLst>
              <a:ext uri="{FF2B5EF4-FFF2-40B4-BE49-F238E27FC236}">
                <a16:creationId xmlns:a16="http://schemas.microsoft.com/office/drawing/2014/main" id="{8C24C4E5-1E8F-14BF-ED76-ECDB79060C0E}"/>
              </a:ext>
            </a:extLst>
          </p:cNvPr>
          <p:cNvSpPr>
            <a:spLocks noGrp="1"/>
          </p:cNvSpPr>
          <p:nvPr>
            <p:ph idx="1"/>
          </p:nvPr>
        </p:nvSpPr>
        <p:spPr/>
        <p:txBody>
          <a:bodyPr/>
          <a:lstStyle/>
          <a:p>
            <a:pPr marL="457200" indent="-457200">
              <a:buFont typeface="+mj-lt"/>
              <a:buAutoNum type="arabicPeriod"/>
            </a:pPr>
            <a:r>
              <a:rPr lang="el-GR" sz="2800" dirty="0"/>
              <a:t>Σύνδεση εμπειρίας – συναισθήματος – ROI</a:t>
            </a:r>
          </a:p>
          <a:p>
            <a:pPr marL="457200" indent="-457200">
              <a:buFont typeface="+mj-lt"/>
              <a:buAutoNum type="arabicPeriod"/>
            </a:pPr>
            <a:r>
              <a:rPr lang="el-GR" sz="2800" dirty="0"/>
              <a:t>Όχι όλα τα </a:t>
            </a:r>
            <a:r>
              <a:rPr lang="el-GR" sz="2800" dirty="0" err="1"/>
              <a:t>touchpoints</a:t>
            </a:r>
            <a:r>
              <a:rPr lang="el-GR" sz="2800" dirty="0"/>
              <a:t> ίσα</a:t>
            </a:r>
          </a:p>
          <a:p>
            <a:pPr marL="457200" indent="-457200">
              <a:buFont typeface="+mj-lt"/>
              <a:buAutoNum type="arabicPeriod"/>
            </a:pPr>
            <a:r>
              <a:rPr lang="el-GR" sz="2800" dirty="0"/>
              <a:t>Στρατηγική </a:t>
            </a:r>
            <a:r>
              <a:rPr lang="el-GR" sz="2800" dirty="0" err="1"/>
              <a:t>προτεραιοποίηση</a:t>
            </a:r>
            <a:endParaRPr lang="el-GR" sz="2800" dirty="0"/>
          </a:p>
          <a:p>
            <a:pPr marL="457200" indent="-457200">
              <a:buFont typeface="+mj-lt"/>
              <a:buAutoNum type="arabicPeriod"/>
            </a:pPr>
            <a:r>
              <a:rPr lang="el-GR" sz="2800" dirty="0"/>
              <a:t> Όχι γενικές αναφορές σε «καλή εμπειρία»</a:t>
            </a:r>
            <a:endParaRPr lang="en-GB" dirty="0"/>
          </a:p>
        </p:txBody>
      </p:sp>
    </p:spTree>
    <p:extLst>
      <p:ext uri="{BB962C8B-B14F-4D97-AF65-F5344CB8AC3E}">
        <p14:creationId xmlns:p14="http://schemas.microsoft.com/office/powerpoint/2010/main" val="4123293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C61657BD-3333-446A-A16A-CBDC77C8E5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2"/>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4" name="Rectangle 13">
            <a:extLst>
              <a:ext uri="{FF2B5EF4-FFF2-40B4-BE49-F238E27FC236}">
                <a16:creationId xmlns:a16="http://schemas.microsoft.com/office/drawing/2014/main" id="{52CAFF06-4D3A-42A5-8614-B1FA47EA0F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7" y="643467"/>
            <a:ext cx="10905066" cy="5571066"/>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e 3">
            <a:extLst>
              <a:ext uri="{FF2B5EF4-FFF2-40B4-BE49-F238E27FC236}">
                <a16:creationId xmlns:a16="http://schemas.microsoft.com/office/drawing/2014/main" id="{C4721D3B-230C-8BC3-DC67-E734F17A66E4}"/>
              </a:ext>
            </a:extLst>
          </p:cNvPr>
          <p:cNvGraphicFramePr>
            <a:graphicFrameLocks noGrp="1"/>
          </p:cNvGraphicFramePr>
          <p:nvPr>
            <p:extLst>
              <p:ext uri="{D42A27DB-BD31-4B8C-83A1-F6EECF244321}">
                <p14:modId xmlns:p14="http://schemas.microsoft.com/office/powerpoint/2010/main" val="1598965133"/>
              </p:ext>
            </p:extLst>
          </p:nvPr>
        </p:nvGraphicFramePr>
        <p:xfrm>
          <a:off x="749300" y="1012800"/>
          <a:ext cx="10799234" cy="5466584"/>
        </p:xfrm>
        <a:graphic>
          <a:graphicData uri="http://schemas.openxmlformats.org/drawingml/2006/table">
            <a:tbl>
              <a:tblPr/>
              <a:tblGrid>
                <a:gridCol w="1219200">
                  <a:extLst>
                    <a:ext uri="{9D8B030D-6E8A-4147-A177-3AD203B41FA5}">
                      <a16:colId xmlns:a16="http://schemas.microsoft.com/office/drawing/2014/main" val="199657169"/>
                    </a:ext>
                  </a:extLst>
                </a:gridCol>
                <a:gridCol w="1371600">
                  <a:extLst>
                    <a:ext uri="{9D8B030D-6E8A-4147-A177-3AD203B41FA5}">
                      <a16:colId xmlns:a16="http://schemas.microsoft.com/office/drawing/2014/main" val="230043867"/>
                    </a:ext>
                  </a:extLst>
                </a:gridCol>
                <a:gridCol w="1092200">
                  <a:extLst>
                    <a:ext uri="{9D8B030D-6E8A-4147-A177-3AD203B41FA5}">
                      <a16:colId xmlns:a16="http://schemas.microsoft.com/office/drawing/2014/main" val="4190948101"/>
                    </a:ext>
                  </a:extLst>
                </a:gridCol>
                <a:gridCol w="5778500">
                  <a:extLst>
                    <a:ext uri="{9D8B030D-6E8A-4147-A177-3AD203B41FA5}">
                      <a16:colId xmlns:a16="http://schemas.microsoft.com/office/drawing/2014/main" val="534784330"/>
                    </a:ext>
                  </a:extLst>
                </a:gridCol>
                <a:gridCol w="1337734">
                  <a:extLst>
                    <a:ext uri="{9D8B030D-6E8A-4147-A177-3AD203B41FA5}">
                      <a16:colId xmlns:a16="http://schemas.microsoft.com/office/drawing/2014/main" val="1937401059"/>
                    </a:ext>
                  </a:extLst>
                </a:gridCol>
              </a:tblGrid>
              <a:tr h="236023">
                <a:tc>
                  <a:txBody>
                    <a:bodyPr/>
                    <a:lstStyle/>
                    <a:p>
                      <a:pPr algn="l" fontAlgn="ctr">
                        <a:buNone/>
                      </a:pPr>
                      <a:r>
                        <a:rPr lang="el-GR" sz="700" b="0" i="0" u="none" strike="noStrike">
                          <a:effectLst/>
                          <a:latin typeface="Arial" panose="020B0604020202020204" pitchFamily="34" charset="0"/>
                        </a:rPr>
                        <a:t>Θεωρία (</a:t>
                      </a:r>
                      <a:r>
                        <a:rPr lang="en-US" sz="700" b="0" i="0" u="none" strike="noStrike">
                          <a:effectLst/>
                          <a:latin typeface="Arial" panose="020B0604020202020204" pitchFamily="34" charset="0"/>
                        </a:rPr>
                        <a:t>Core </a:t>
                      </a:r>
                      <a:r>
                        <a:rPr lang="el-GR" sz="700" b="0" i="0" u="none" strike="noStrike">
                          <a:effectLst/>
                          <a:latin typeface="Arial" panose="020B0604020202020204" pitchFamily="34" charset="0"/>
                        </a:rPr>
                        <a:t>για </a:t>
                      </a:r>
                      <a:r>
                        <a:rPr lang="en-US" sz="700" b="0" i="0" u="none" strike="noStrike">
                          <a:effectLst/>
                          <a:latin typeface="Arial" panose="020B0604020202020204" pitchFamily="34" charset="0"/>
                        </a:rPr>
                        <a:t>HMU CRM)</a:t>
                      </a:r>
                    </a:p>
                  </a:txBody>
                  <a:tcPr marL="37745" marR="37745" marT="18873" marB="18873" anchor="ctr">
                    <a:lnL>
                      <a:noFill/>
                    </a:lnL>
                    <a:lnR>
                      <a:noFill/>
                    </a:lnR>
                    <a:lnT>
                      <a:noFill/>
                    </a:lnT>
                    <a:lnB>
                      <a:noFill/>
                    </a:lnB>
                    <a:noFill/>
                  </a:tcPr>
                </a:tc>
                <a:tc>
                  <a:txBody>
                    <a:bodyPr/>
                    <a:lstStyle/>
                    <a:p>
                      <a:pPr algn="l" fontAlgn="ctr">
                        <a:buNone/>
                      </a:pPr>
                      <a:r>
                        <a:rPr lang="el-GR" sz="700" b="0" i="0" u="none" strike="noStrike">
                          <a:effectLst/>
                          <a:latin typeface="Arial" panose="020B0604020202020204" pitchFamily="34" charset="0"/>
                        </a:rPr>
                        <a:t>Δημιουργός</a:t>
                      </a:r>
                    </a:p>
                  </a:txBody>
                  <a:tcPr marL="37745" marR="37745" marT="18873" marB="18873" anchor="ctr">
                    <a:lnL>
                      <a:noFill/>
                    </a:lnL>
                    <a:lnR>
                      <a:noFill/>
                    </a:lnR>
                    <a:lnT>
                      <a:noFill/>
                    </a:lnT>
                    <a:lnB>
                      <a:noFill/>
                    </a:lnB>
                    <a:noFill/>
                  </a:tcPr>
                </a:tc>
                <a:tc>
                  <a:txBody>
                    <a:bodyPr/>
                    <a:lstStyle/>
                    <a:p>
                      <a:pPr algn="l" fontAlgn="ctr">
                        <a:buNone/>
                      </a:pPr>
                      <a:r>
                        <a:rPr lang="el-GR" sz="700" b="0" i="0" u="none" strike="noStrike">
                          <a:effectLst/>
                          <a:latin typeface="Arial" panose="020B0604020202020204" pitchFamily="34" charset="0"/>
                        </a:rPr>
                        <a:t>Βασική Πηγή</a:t>
                      </a:r>
                    </a:p>
                  </a:txBody>
                  <a:tcPr marL="37745" marR="37745" marT="18873" marB="18873" anchor="ctr">
                    <a:lnL>
                      <a:noFill/>
                    </a:lnL>
                    <a:lnR>
                      <a:noFill/>
                    </a:lnR>
                    <a:lnT>
                      <a:noFill/>
                    </a:lnT>
                    <a:lnB>
                      <a:noFill/>
                    </a:lnB>
                    <a:noFill/>
                  </a:tcPr>
                </a:tc>
                <a:tc>
                  <a:txBody>
                    <a:bodyPr/>
                    <a:lstStyle/>
                    <a:p>
                      <a:pPr algn="l" fontAlgn="ctr">
                        <a:buNone/>
                      </a:pPr>
                      <a:r>
                        <a:rPr lang="el-GR" sz="700" b="0" i="0" u="none" strike="noStrike">
                          <a:effectLst/>
                          <a:latin typeface="Arial" panose="020B0604020202020204" pitchFamily="34" charset="0"/>
                        </a:rPr>
                        <a:t>Τι λέει (100–150 λέξεις)</a:t>
                      </a:r>
                    </a:p>
                  </a:txBody>
                  <a:tcPr marL="37745" marR="37745" marT="18873" marB="18873" anchor="ctr">
                    <a:lnL>
                      <a:noFill/>
                    </a:lnL>
                    <a:lnR>
                      <a:noFill/>
                    </a:lnR>
                    <a:lnT>
                      <a:noFill/>
                    </a:lnT>
                    <a:lnB>
                      <a:noFill/>
                    </a:lnB>
                    <a:noFill/>
                  </a:tcPr>
                </a:tc>
                <a:tc>
                  <a:txBody>
                    <a:bodyPr/>
                    <a:lstStyle/>
                    <a:p>
                      <a:pPr algn="l" fontAlgn="ctr">
                        <a:buNone/>
                      </a:pPr>
                      <a:r>
                        <a:rPr lang="el-GR" sz="700" b="0" i="0" u="none" strike="noStrike">
                          <a:effectLst/>
                          <a:latin typeface="Arial" panose="020B0604020202020204" pitchFamily="34" charset="0"/>
                        </a:rPr>
                        <a:t>Πώς τη δουλεύουμε στο </a:t>
                      </a:r>
                      <a:r>
                        <a:rPr lang="en-US" sz="700" b="0" i="0" u="none" strike="noStrike">
                          <a:effectLst/>
                          <a:latin typeface="Arial" panose="020B0604020202020204" pitchFamily="34" charset="0"/>
                        </a:rPr>
                        <a:t>HMU CRM</a:t>
                      </a:r>
                    </a:p>
                  </a:txBody>
                  <a:tcPr marL="37745" marR="37745" marT="18873" marB="18873" anchor="ctr">
                    <a:lnL>
                      <a:noFill/>
                    </a:lnL>
                    <a:lnR>
                      <a:noFill/>
                    </a:lnR>
                    <a:lnT>
                      <a:noFill/>
                    </a:lnT>
                    <a:lnB>
                      <a:noFill/>
                    </a:lnB>
                    <a:noFill/>
                  </a:tcPr>
                </a:tc>
                <a:extLst>
                  <a:ext uri="{0D108BD9-81ED-4DB2-BD59-A6C34878D82A}">
                    <a16:rowId xmlns:a16="http://schemas.microsoft.com/office/drawing/2014/main" val="3574937141"/>
                  </a:ext>
                </a:extLst>
              </a:tr>
              <a:tr h="1168194">
                <a:tc>
                  <a:txBody>
                    <a:bodyPr/>
                    <a:lstStyle/>
                    <a:p>
                      <a:pPr algn="l" fontAlgn="ctr">
                        <a:buNone/>
                      </a:pPr>
                      <a:r>
                        <a:rPr lang="en-GB" sz="700" b="1" i="0" u="none" strike="noStrike">
                          <a:effectLst/>
                          <a:latin typeface="Arial" panose="020B0604020202020204" pitchFamily="34" charset="0"/>
                        </a:rPr>
                        <a:t>Expectation–Confirmation Theory (ECT)</a:t>
                      </a:r>
                      <a:endParaRPr lang="en-GB" sz="700" b="0" i="0" u="none" strike="noStrike">
                        <a:effectLst/>
                        <a:latin typeface="Arial" panose="020B0604020202020204" pitchFamily="34" charset="0"/>
                      </a:endParaRPr>
                    </a:p>
                  </a:txBody>
                  <a:tcPr marL="37745" marR="37745" marT="18873" marB="18873" anchor="ctr">
                    <a:lnL>
                      <a:noFill/>
                    </a:lnL>
                    <a:lnR>
                      <a:noFill/>
                    </a:lnR>
                    <a:lnT>
                      <a:noFill/>
                    </a:lnT>
                    <a:lnB>
                      <a:noFill/>
                    </a:lnB>
                    <a:noFill/>
                  </a:tcPr>
                </a:tc>
                <a:tc>
                  <a:txBody>
                    <a:bodyPr/>
                    <a:lstStyle/>
                    <a:p>
                      <a:pPr algn="l" fontAlgn="ctr">
                        <a:buNone/>
                      </a:pPr>
                      <a:r>
                        <a:rPr lang="en-GB" sz="700" b="0" i="0" u="none" strike="noStrike">
                          <a:effectLst/>
                          <a:latin typeface="Arial" panose="020B0604020202020204" pitchFamily="34" charset="0"/>
                        </a:rPr>
                        <a:t>Richard L. Oliver</a:t>
                      </a:r>
                    </a:p>
                  </a:txBody>
                  <a:tcPr marL="37745" marR="37745" marT="18873" marB="18873" anchor="ctr">
                    <a:lnL>
                      <a:noFill/>
                    </a:lnL>
                    <a:lnR>
                      <a:noFill/>
                    </a:lnR>
                    <a:lnT>
                      <a:noFill/>
                    </a:lnT>
                    <a:lnB>
                      <a:noFill/>
                    </a:lnB>
                    <a:noFill/>
                  </a:tcPr>
                </a:tc>
                <a:tc>
                  <a:txBody>
                    <a:bodyPr/>
                    <a:lstStyle/>
                    <a:p>
                      <a:pPr algn="l" fontAlgn="ctr">
                        <a:buNone/>
                      </a:pPr>
                      <a:r>
                        <a:rPr lang="en-GB" sz="700" b="0" i="0" u="none" strike="noStrike">
                          <a:effectLst/>
                          <a:latin typeface="Arial" panose="020B0604020202020204" pitchFamily="34" charset="0"/>
                        </a:rPr>
                        <a:t>Oliver (1980; 1997)</a:t>
                      </a:r>
                    </a:p>
                  </a:txBody>
                  <a:tcPr marL="37745" marR="37745" marT="18873" marB="18873" anchor="ctr">
                    <a:lnL>
                      <a:noFill/>
                    </a:lnL>
                    <a:lnR>
                      <a:noFill/>
                    </a:lnR>
                    <a:lnT>
                      <a:noFill/>
                    </a:lnT>
                    <a:lnB>
                      <a:noFill/>
                    </a:lnB>
                    <a:noFill/>
                  </a:tcPr>
                </a:tc>
                <a:tc>
                  <a:txBody>
                    <a:bodyPr/>
                    <a:lstStyle/>
                    <a:p>
                      <a:pPr algn="l" fontAlgn="ctr">
                        <a:buNone/>
                      </a:pPr>
                      <a:r>
                        <a:rPr lang="el-GR" sz="900" b="0" i="0" u="none" strike="noStrike" dirty="0">
                          <a:effectLst/>
                          <a:latin typeface="Arial" panose="020B0604020202020204" pitchFamily="34" charset="0"/>
                        </a:rPr>
                        <a:t>Η </a:t>
                      </a:r>
                      <a:r>
                        <a:rPr lang="en-US" sz="900" b="0" i="0" u="none" strike="noStrike" dirty="0">
                          <a:effectLst/>
                          <a:latin typeface="Arial" panose="020B0604020202020204" pitchFamily="34" charset="0"/>
                        </a:rPr>
                        <a:t>ECT </a:t>
                      </a:r>
                      <a:r>
                        <a:rPr lang="el-GR" sz="900" b="0" i="0" u="none" strike="noStrike" dirty="0">
                          <a:effectLst/>
                          <a:latin typeface="Arial" panose="020B0604020202020204" pitchFamily="34" charset="0"/>
                        </a:rPr>
                        <a:t>εξηγεί ότι η ικανοποίηση του πελάτη προκύπτει από τη σύγκριση ανάμεσα στις προσδοκίες πριν την κατανάλωση και στην αντιλαμβανόμενη απόδοση μετά την εμπειρία. Όταν η εμπειρία επιβεβαιώνει ή ξεπερνά τις προσδοκίες, δημιουργείται ικανοποίηση και αυξάνεται η πιθανότητα </a:t>
                      </a:r>
                      <a:r>
                        <a:rPr lang="en-US" sz="900" b="0" i="0" u="none" strike="noStrike" dirty="0">
                          <a:effectLst/>
                          <a:latin typeface="Arial" panose="020B0604020202020204" pitchFamily="34" charset="0"/>
                        </a:rPr>
                        <a:t>loyalty· </a:t>
                      </a:r>
                      <a:r>
                        <a:rPr lang="el-GR" sz="900" b="0" i="0" u="none" strike="noStrike" dirty="0">
                          <a:effectLst/>
                          <a:latin typeface="Arial" panose="020B0604020202020204" pitchFamily="34" charset="0"/>
                        </a:rPr>
                        <a:t>όταν όχι, προκύπτει δυσαρέσκεια και αρνητικό </a:t>
                      </a:r>
                      <a:r>
                        <a:rPr lang="en-US" sz="900" b="0" i="0" u="none" strike="noStrike" dirty="0">
                          <a:effectLst/>
                          <a:latin typeface="Arial" panose="020B0604020202020204" pitchFamily="34" charset="0"/>
                        </a:rPr>
                        <a:t>WOM. </a:t>
                      </a:r>
                      <a:r>
                        <a:rPr lang="el-GR" sz="900" b="0" i="0" u="none" strike="noStrike" dirty="0">
                          <a:effectLst/>
                          <a:latin typeface="Arial" panose="020B0604020202020204" pitchFamily="34" charset="0"/>
                        </a:rPr>
                        <a:t>Στον τουρισμό, όπου οι προσδοκίες επηρεάζονται έντονα από εικόνες, </a:t>
                      </a:r>
                      <a:r>
                        <a:rPr lang="en-US" sz="900" b="0" i="0" u="none" strike="noStrike" dirty="0">
                          <a:effectLst/>
                          <a:latin typeface="Arial" panose="020B0604020202020204" pitchFamily="34" charset="0"/>
                        </a:rPr>
                        <a:t>reviews </a:t>
                      </a:r>
                      <a:r>
                        <a:rPr lang="el-GR" sz="900" b="0" i="0" u="none" strike="noStrike" dirty="0">
                          <a:effectLst/>
                          <a:latin typeface="Arial" panose="020B0604020202020204" pitchFamily="34" charset="0"/>
                        </a:rPr>
                        <a:t>και </a:t>
                      </a:r>
                      <a:r>
                        <a:rPr lang="en-US" sz="900" b="0" i="0" u="none" strike="noStrike" dirty="0">
                          <a:effectLst/>
                          <a:latin typeface="Arial" panose="020B0604020202020204" pitchFamily="34" charset="0"/>
                        </a:rPr>
                        <a:t>storytelling, </a:t>
                      </a:r>
                      <a:r>
                        <a:rPr lang="el-GR" sz="900" b="0" i="0" u="none" strike="noStrike" dirty="0">
                          <a:effectLst/>
                          <a:latin typeface="Arial" panose="020B0604020202020204" pitchFamily="34" charset="0"/>
                        </a:rPr>
                        <a:t>μικρές αποκλίσεις μπορεί να έχουν μεγάλο συναισθηματικό κόστος. Η θεωρία είναι θεμέλιο για </a:t>
                      </a:r>
                      <a:r>
                        <a:rPr lang="en-US" sz="900" b="0" i="0" u="none" strike="noStrike" dirty="0">
                          <a:effectLst/>
                          <a:latin typeface="Arial" panose="020B0604020202020204" pitchFamily="34" charset="0"/>
                        </a:rPr>
                        <a:t>CRM, review management </a:t>
                      </a:r>
                      <a:r>
                        <a:rPr lang="el-GR" sz="900" b="0" i="0" u="none" strike="noStrike" dirty="0">
                          <a:effectLst/>
                          <a:latin typeface="Arial" panose="020B0604020202020204" pitchFamily="34" charset="0"/>
                        </a:rPr>
                        <a:t>και </a:t>
                      </a:r>
                      <a:r>
                        <a:rPr lang="en-US" sz="900" b="0" i="0" u="none" strike="noStrike" dirty="0">
                          <a:effectLst/>
                          <a:latin typeface="Arial" panose="020B0604020202020204" pitchFamily="34" charset="0"/>
                        </a:rPr>
                        <a:t>service recovery.</a:t>
                      </a:r>
                    </a:p>
                  </a:txBody>
                  <a:tcPr marL="37745" marR="37745" marT="18873" marB="18873" anchor="ctr">
                    <a:lnL>
                      <a:noFill/>
                    </a:lnL>
                    <a:lnR>
                      <a:noFill/>
                    </a:lnR>
                    <a:lnT>
                      <a:noFill/>
                    </a:lnT>
                    <a:lnB>
                      <a:noFill/>
                    </a:lnB>
                    <a:noFill/>
                  </a:tcPr>
                </a:tc>
                <a:tc>
                  <a:txBody>
                    <a:bodyPr/>
                    <a:lstStyle/>
                    <a:p>
                      <a:pPr algn="l" fontAlgn="ctr">
                        <a:buNone/>
                      </a:pPr>
                      <a:r>
                        <a:rPr lang="el-GR" sz="700" b="0" i="0" u="none" strike="noStrike">
                          <a:effectLst/>
                          <a:latin typeface="Arial" panose="020B0604020202020204" pitchFamily="34" charset="0"/>
                        </a:rPr>
                        <a:t>• Ανάλυση </a:t>
                      </a:r>
                      <a:r>
                        <a:rPr lang="en-US" sz="700" b="0" i="0" u="none" strike="noStrike">
                          <a:effectLst/>
                          <a:latin typeface="Arial" panose="020B0604020202020204" pitchFamily="34" charset="0"/>
                        </a:rPr>
                        <a:t>Google/Booking reviews • “</a:t>
                      </a:r>
                      <a:r>
                        <a:rPr lang="el-GR" sz="700" b="0" i="0" u="none" strike="noStrike">
                          <a:effectLst/>
                          <a:latin typeface="Arial" panose="020B0604020202020204" pitchFamily="34" charset="0"/>
                        </a:rPr>
                        <a:t>Τι υποσχέθηκες </a:t>
                      </a:r>
                      <a:r>
                        <a:rPr lang="en-US" sz="700" b="0" i="0" u="none" strike="noStrike">
                          <a:effectLst/>
                          <a:latin typeface="Arial" panose="020B0604020202020204" pitchFamily="34" charset="0"/>
                        </a:rPr>
                        <a:t>vs </a:t>
                      </a:r>
                      <a:r>
                        <a:rPr lang="el-GR" sz="700" b="0" i="0" u="none" strike="noStrike">
                          <a:effectLst/>
                          <a:latin typeface="Arial" panose="020B0604020202020204" pitchFamily="34" charset="0"/>
                        </a:rPr>
                        <a:t>τι παρέδωσες” • Σύνδεση με </a:t>
                      </a:r>
                      <a:r>
                        <a:rPr lang="en-US" sz="700" b="0" i="0" u="none" strike="noStrike">
                          <a:effectLst/>
                          <a:latin typeface="Arial" panose="020B0604020202020204" pitchFamily="34" charset="0"/>
                        </a:rPr>
                        <a:t>loyalty &amp; repeat guests</a:t>
                      </a:r>
                    </a:p>
                  </a:txBody>
                  <a:tcPr marL="37745" marR="37745" marT="18873" marB="18873" anchor="ctr">
                    <a:lnL>
                      <a:noFill/>
                    </a:lnL>
                    <a:lnR>
                      <a:noFill/>
                    </a:lnR>
                    <a:lnT>
                      <a:noFill/>
                    </a:lnT>
                    <a:lnB>
                      <a:noFill/>
                    </a:lnB>
                    <a:noFill/>
                  </a:tcPr>
                </a:tc>
                <a:extLst>
                  <a:ext uri="{0D108BD9-81ED-4DB2-BD59-A6C34878D82A}">
                    <a16:rowId xmlns:a16="http://schemas.microsoft.com/office/drawing/2014/main" val="1887214217"/>
                  </a:ext>
                </a:extLst>
              </a:tr>
              <a:tr h="892243">
                <a:tc>
                  <a:txBody>
                    <a:bodyPr/>
                    <a:lstStyle/>
                    <a:p>
                      <a:pPr algn="l" fontAlgn="ctr">
                        <a:buNone/>
                      </a:pPr>
                      <a:r>
                        <a:rPr lang="en-GB" sz="700" b="1" i="0" u="none" strike="noStrike">
                          <a:effectLst/>
                          <a:latin typeface="Arial" panose="020B0604020202020204" pitchFamily="34" charset="0"/>
                        </a:rPr>
                        <a:t>Equity Theory</a:t>
                      </a:r>
                      <a:endParaRPr lang="en-GB" sz="700" b="0" i="0" u="none" strike="noStrike">
                        <a:effectLst/>
                        <a:latin typeface="Arial" panose="020B0604020202020204" pitchFamily="34" charset="0"/>
                      </a:endParaRPr>
                    </a:p>
                  </a:txBody>
                  <a:tcPr marL="37745" marR="37745" marT="18873" marB="18873" anchor="ctr">
                    <a:lnL>
                      <a:noFill/>
                    </a:lnL>
                    <a:lnR>
                      <a:noFill/>
                    </a:lnR>
                    <a:lnT>
                      <a:noFill/>
                    </a:lnT>
                    <a:lnB>
                      <a:noFill/>
                    </a:lnB>
                    <a:noFill/>
                  </a:tcPr>
                </a:tc>
                <a:tc>
                  <a:txBody>
                    <a:bodyPr/>
                    <a:lstStyle/>
                    <a:p>
                      <a:pPr algn="l" fontAlgn="ctr">
                        <a:buNone/>
                      </a:pPr>
                      <a:r>
                        <a:rPr lang="en-GB" sz="700" b="0" i="0" u="none" strike="noStrike">
                          <a:effectLst/>
                          <a:latin typeface="Arial" panose="020B0604020202020204" pitchFamily="34" charset="0"/>
                        </a:rPr>
                        <a:t>John Stacey Adams</a:t>
                      </a:r>
                    </a:p>
                  </a:txBody>
                  <a:tcPr marL="37745" marR="37745" marT="18873" marB="18873" anchor="ctr">
                    <a:lnL>
                      <a:noFill/>
                    </a:lnL>
                    <a:lnR>
                      <a:noFill/>
                    </a:lnR>
                    <a:lnT>
                      <a:noFill/>
                    </a:lnT>
                    <a:lnB>
                      <a:noFill/>
                    </a:lnB>
                    <a:noFill/>
                  </a:tcPr>
                </a:tc>
                <a:tc>
                  <a:txBody>
                    <a:bodyPr/>
                    <a:lstStyle/>
                    <a:p>
                      <a:pPr algn="l" fontAlgn="ctr">
                        <a:buNone/>
                      </a:pPr>
                      <a:r>
                        <a:rPr lang="en-GB" sz="700" b="0" i="0" u="none" strike="noStrike" dirty="0">
                          <a:effectLst/>
                          <a:latin typeface="Arial" panose="020B0604020202020204" pitchFamily="34" charset="0"/>
                        </a:rPr>
                        <a:t>Adams (1965)</a:t>
                      </a:r>
                    </a:p>
                  </a:txBody>
                  <a:tcPr marL="37745" marR="37745" marT="18873" marB="18873" anchor="ctr">
                    <a:lnL>
                      <a:noFill/>
                    </a:lnL>
                    <a:lnR>
                      <a:noFill/>
                    </a:lnR>
                    <a:lnT>
                      <a:noFill/>
                    </a:lnT>
                    <a:lnB>
                      <a:noFill/>
                    </a:lnB>
                    <a:noFill/>
                  </a:tcPr>
                </a:tc>
                <a:tc>
                  <a:txBody>
                    <a:bodyPr/>
                    <a:lstStyle/>
                    <a:p>
                      <a:pPr algn="l" fontAlgn="ctr">
                        <a:buNone/>
                      </a:pPr>
                      <a:r>
                        <a:rPr lang="el-GR" sz="900" b="0" i="0" u="none" strike="noStrike" dirty="0">
                          <a:effectLst/>
                          <a:latin typeface="Arial" panose="020B0604020202020204" pitchFamily="34" charset="0"/>
                        </a:rPr>
                        <a:t>Η </a:t>
                      </a:r>
                      <a:r>
                        <a:rPr lang="en-US" sz="900" b="0" i="0" u="none" strike="noStrike" dirty="0">
                          <a:effectLst/>
                          <a:latin typeface="Arial" panose="020B0604020202020204" pitchFamily="34" charset="0"/>
                        </a:rPr>
                        <a:t>Equity Theory </a:t>
                      </a:r>
                      <a:r>
                        <a:rPr lang="el-GR" sz="900" b="0" i="0" u="none" strike="noStrike" dirty="0">
                          <a:effectLst/>
                          <a:latin typeface="Arial" panose="020B0604020202020204" pitchFamily="34" charset="0"/>
                        </a:rPr>
                        <a:t>υποστηρίζει ότι οι πελάτες αξιολογούν τις υπηρεσίες με βάση τη δικαιοσύνη της ανταλλαγής: τι έδωσαν (χρήματα, χρόνος, κόπος) και τι έλαβαν, σε σύγκριση με άλλους πελάτες. Η δυσαρέσκεια δεν προκύπτει μόνο από κακή απόδοση, αλλά από αίσθηση άνισης μεταχείρισης. Στον τουρισμό, η θεωρία εξηγεί έντονες αντιδράσεις σε </a:t>
                      </a:r>
                      <a:r>
                        <a:rPr lang="en-US" sz="900" b="0" i="0" u="none" strike="noStrike" dirty="0">
                          <a:effectLst/>
                          <a:latin typeface="Arial" panose="020B0604020202020204" pitchFamily="34" charset="0"/>
                        </a:rPr>
                        <a:t>overbooking, dynamic pricing, </a:t>
                      </a:r>
                      <a:r>
                        <a:rPr lang="el-GR" sz="900" b="0" i="0" u="none" strike="noStrike" dirty="0">
                          <a:effectLst/>
                          <a:latin typeface="Arial" panose="020B0604020202020204" pitchFamily="34" charset="0"/>
                        </a:rPr>
                        <a:t>διαφοροποιημένα </a:t>
                      </a:r>
                      <a:r>
                        <a:rPr lang="en-US" sz="900" b="0" i="0" u="none" strike="noStrike" dirty="0">
                          <a:effectLst/>
                          <a:latin typeface="Arial" panose="020B0604020202020204" pitchFamily="34" charset="0"/>
                        </a:rPr>
                        <a:t>benefits loyalty </a:t>
                      </a:r>
                      <a:r>
                        <a:rPr lang="el-GR" sz="900" b="0" i="0" u="none" strike="noStrike" dirty="0">
                          <a:effectLst/>
                          <a:latin typeface="Arial" panose="020B0604020202020204" pitchFamily="34" charset="0"/>
                        </a:rPr>
                        <a:t>και </a:t>
                      </a:r>
                      <a:r>
                        <a:rPr lang="en-US" sz="900" b="0" i="0" u="none" strike="noStrike" dirty="0">
                          <a:effectLst/>
                          <a:latin typeface="Arial" panose="020B0604020202020204" pitchFamily="34" charset="0"/>
                        </a:rPr>
                        <a:t>service recovery </a:t>
                      </a:r>
                      <a:r>
                        <a:rPr lang="el-GR" sz="900" b="0" i="0" u="none" strike="noStrike" dirty="0">
                          <a:effectLst/>
                          <a:latin typeface="Arial" panose="020B0604020202020204" pitchFamily="34" charset="0"/>
                        </a:rPr>
                        <a:t>αποζημιώσεις.</a:t>
                      </a:r>
                    </a:p>
                  </a:txBody>
                  <a:tcPr marL="37745" marR="37745" marT="18873" marB="18873" anchor="ctr">
                    <a:lnL>
                      <a:noFill/>
                    </a:lnL>
                    <a:lnR>
                      <a:noFill/>
                    </a:lnR>
                    <a:lnT>
                      <a:noFill/>
                    </a:lnT>
                    <a:lnB>
                      <a:noFill/>
                    </a:lnB>
                    <a:noFill/>
                  </a:tcPr>
                </a:tc>
                <a:tc>
                  <a:txBody>
                    <a:bodyPr/>
                    <a:lstStyle/>
                    <a:p>
                      <a:pPr algn="l" fontAlgn="ctr">
                        <a:buNone/>
                      </a:pPr>
                      <a:r>
                        <a:rPr lang="el-GR" sz="700" b="0" i="0" u="none" strike="noStrike">
                          <a:effectLst/>
                          <a:latin typeface="Arial" panose="020B0604020202020204" pitchFamily="34" charset="0"/>
                        </a:rPr>
                        <a:t>• Σενάρια </a:t>
                      </a:r>
                      <a:r>
                        <a:rPr lang="en-US" sz="700" b="0" i="0" u="none" strike="noStrike">
                          <a:effectLst/>
                          <a:latin typeface="Arial" panose="020B0604020202020204" pitchFamily="34" charset="0"/>
                        </a:rPr>
                        <a:t>overbooking &amp; compensation • “</a:t>
                      </a:r>
                      <a:r>
                        <a:rPr lang="el-GR" sz="700" b="0" i="0" u="none" strike="noStrike">
                          <a:effectLst/>
                          <a:latin typeface="Arial" panose="020B0604020202020204" pitchFamily="34" charset="0"/>
                        </a:rPr>
                        <a:t>Γιατί εξαγριώνεται ο πελάτης ενώ λύθηκε το πρόβλημα” • Πίνακας: κακή </a:t>
                      </a:r>
                      <a:r>
                        <a:rPr lang="en-US" sz="700" b="0" i="0" u="none" strike="noStrike">
                          <a:effectLst/>
                          <a:latin typeface="Arial" panose="020B0604020202020204" pitchFamily="34" charset="0"/>
                        </a:rPr>
                        <a:t>vs </a:t>
                      </a:r>
                      <a:r>
                        <a:rPr lang="el-GR" sz="700" b="0" i="0" u="none" strike="noStrike">
                          <a:effectLst/>
                          <a:latin typeface="Arial" panose="020B0604020202020204" pitchFamily="34" charset="0"/>
                        </a:rPr>
                        <a:t>καλή αποκατάσταση</a:t>
                      </a:r>
                    </a:p>
                  </a:txBody>
                  <a:tcPr marL="37745" marR="37745" marT="18873" marB="18873" anchor="ctr">
                    <a:lnL>
                      <a:noFill/>
                    </a:lnL>
                    <a:lnR>
                      <a:noFill/>
                    </a:lnR>
                    <a:lnT>
                      <a:noFill/>
                    </a:lnT>
                    <a:lnB>
                      <a:noFill/>
                    </a:lnB>
                    <a:noFill/>
                  </a:tcPr>
                </a:tc>
                <a:extLst>
                  <a:ext uri="{0D108BD9-81ED-4DB2-BD59-A6C34878D82A}">
                    <a16:rowId xmlns:a16="http://schemas.microsoft.com/office/drawing/2014/main" val="140137861"/>
                  </a:ext>
                </a:extLst>
              </a:tr>
              <a:tr h="892243">
                <a:tc>
                  <a:txBody>
                    <a:bodyPr/>
                    <a:lstStyle/>
                    <a:p>
                      <a:pPr algn="l" fontAlgn="ctr">
                        <a:buNone/>
                      </a:pPr>
                      <a:r>
                        <a:rPr lang="en-GB" sz="700" b="1" i="0" u="none" strike="noStrike">
                          <a:effectLst/>
                          <a:latin typeface="Arial" panose="020B0604020202020204" pitchFamily="34" charset="0"/>
                        </a:rPr>
                        <a:t>Service-Dominant Logic (SDL)</a:t>
                      </a:r>
                      <a:endParaRPr lang="en-GB" sz="700" b="0" i="0" u="none" strike="noStrike">
                        <a:effectLst/>
                        <a:latin typeface="Arial" panose="020B0604020202020204" pitchFamily="34" charset="0"/>
                      </a:endParaRPr>
                    </a:p>
                  </a:txBody>
                  <a:tcPr marL="37745" marR="37745" marT="18873" marB="18873" anchor="ctr">
                    <a:lnL>
                      <a:noFill/>
                    </a:lnL>
                    <a:lnR>
                      <a:noFill/>
                    </a:lnR>
                    <a:lnT>
                      <a:noFill/>
                    </a:lnT>
                    <a:lnB>
                      <a:noFill/>
                    </a:lnB>
                    <a:noFill/>
                  </a:tcPr>
                </a:tc>
                <a:tc>
                  <a:txBody>
                    <a:bodyPr/>
                    <a:lstStyle/>
                    <a:p>
                      <a:pPr algn="l" fontAlgn="ctr">
                        <a:buNone/>
                      </a:pPr>
                      <a:r>
                        <a:rPr lang="en-GB" sz="700" b="0" i="0" u="none" strike="noStrike">
                          <a:effectLst/>
                          <a:latin typeface="Arial" panose="020B0604020202020204" pitchFamily="34" charset="0"/>
                        </a:rPr>
                        <a:t>Stephen Vargo &amp; Robert Lusch</a:t>
                      </a:r>
                    </a:p>
                  </a:txBody>
                  <a:tcPr marL="37745" marR="37745" marT="18873" marB="18873" anchor="ctr">
                    <a:lnL>
                      <a:noFill/>
                    </a:lnL>
                    <a:lnR>
                      <a:noFill/>
                    </a:lnR>
                    <a:lnT>
                      <a:noFill/>
                    </a:lnT>
                    <a:lnB>
                      <a:noFill/>
                    </a:lnB>
                    <a:noFill/>
                  </a:tcPr>
                </a:tc>
                <a:tc>
                  <a:txBody>
                    <a:bodyPr/>
                    <a:lstStyle/>
                    <a:p>
                      <a:pPr algn="l" fontAlgn="ctr">
                        <a:buNone/>
                      </a:pPr>
                      <a:r>
                        <a:rPr lang="en-GB" sz="700" b="0" i="0" u="none" strike="noStrike">
                          <a:effectLst/>
                          <a:latin typeface="Arial" panose="020B0604020202020204" pitchFamily="34" charset="0"/>
                        </a:rPr>
                        <a:t>Vargo &amp; Lusch (2004)</a:t>
                      </a:r>
                    </a:p>
                  </a:txBody>
                  <a:tcPr marL="37745" marR="37745" marT="18873" marB="18873" anchor="ctr">
                    <a:lnL>
                      <a:noFill/>
                    </a:lnL>
                    <a:lnR>
                      <a:noFill/>
                    </a:lnR>
                    <a:lnT>
                      <a:noFill/>
                    </a:lnT>
                    <a:lnB>
                      <a:noFill/>
                    </a:lnB>
                    <a:noFill/>
                  </a:tcPr>
                </a:tc>
                <a:tc>
                  <a:txBody>
                    <a:bodyPr/>
                    <a:lstStyle/>
                    <a:p>
                      <a:pPr algn="l" fontAlgn="ctr">
                        <a:buNone/>
                      </a:pPr>
                      <a:r>
                        <a:rPr lang="el-GR" sz="900" b="0" i="0" u="none" strike="noStrike" dirty="0">
                          <a:effectLst/>
                          <a:latin typeface="Arial" panose="020B0604020202020204" pitchFamily="34" charset="0"/>
                        </a:rPr>
                        <a:t>Η </a:t>
                      </a:r>
                      <a:r>
                        <a:rPr lang="en-US" sz="900" b="0" i="0" u="none" strike="noStrike" dirty="0">
                          <a:effectLst/>
                          <a:latin typeface="Arial" panose="020B0604020202020204" pitchFamily="34" charset="0"/>
                        </a:rPr>
                        <a:t>SDL </a:t>
                      </a:r>
                      <a:r>
                        <a:rPr lang="el-GR" sz="900" b="0" i="0" u="none" strike="noStrike" dirty="0">
                          <a:effectLst/>
                          <a:latin typeface="Arial" panose="020B0604020202020204" pitchFamily="34" charset="0"/>
                        </a:rPr>
                        <a:t>βλέπει το </a:t>
                      </a:r>
                      <a:r>
                        <a:rPr lang="en-US" sz="900" b="0" i="0" u="none" strike="noStrike" dirty="0">
                          <a:effectLst/>
                          <a:latin typeface="Arial" panose="020B0604020202020204" pitchFamily="34" charset="0"/>
                        </a:rPr>
                        <a:t>CRM </a:t>
                      </a:r>
                      <a:r>
                        <a:rPr lang="el-GR" sz="900" b="0" i="0" u="none" strike="noStrike" dirty="0">
                          <a:effectLst/>
                          <a:latin typeface="Arial" panose="020B0604020202020204" pitchFamily="34" charset="0"/>
                        </a:rPr>
                        <a:t>όχι ως διαχείριση πελατών, αλλά ως διαχείριση σχέσεων και συν-δημιουργίας αξίας. Η αξία δεν “παραδίδεται” από την επιχείρηση, αλλά δημιουργείται μέσα από τη χρήση, το πλαίσιο και την εμπειρία του πελάτη. Στον τουρισμό, αυτό σημαίνει ότι ο πελάτης είναι συν-παραγωγός της εμπειρίας. Η </a:t>
                      </a:r>
                      <a:r>
                        <a:rPr lang="en-US" sz="900" b="0" i="0" u="none" strike="noStrike" dirty="0">
                          <a:effectLst/>
                          <a:latin typeface="Arial" panose="020B0604020202020204" pitchFamily="34" charset="0"/>
                        </a:rPr>
                        <a:t>SDL </a:t>
                      </a:r>
                      <a:r>
                        <a:rPr lang="el-GR" sz="900" b="0" i="0" u="none" strike="noStrike" dirty="0">
                          <a:effectLst/>
                          <a:latin typeface="Arial" panose="020B0604020202020204" pitchFamily="34" charset="0"/>
                        </a:rPr>
                        <a:t>αλλάζει τη λογική του </a:t>
                      </a:r>
                      <a:r>
                        <a:rPr lang="en-US" sz="900" b="0" i="0" u="none" strike="noStrike" dirty="0">
                          <a:effectLst/>
                          <a:latin typeface="Arial" panose="020B0604020202020204" pitchFamily="34" charset="0"/>
                        </a:rPr>
                        <a:t>CRM </a:t>
                      </a:r>
                      <a:r>
                        <a:rPr lang="el-GR" sz="900" b="0" i="0" u="none" strike="noStrike" dirty="0">
                          <a:effectLst/>
                          <a:latin typeface="Arial" panose="020B0604020202020204" pitchFamily="34" charset="0"/>
                        </a:rPr>
                        <a:t>από “</a:t>
                      </a:r>
                      <a:r>
                        <a:rPr lang="en-US" sz="900" b="0" i="0" u="none" strike="noStrike" dirty="0">
                          <a:effectLst/>
                          <a:latin typeface="Arial" panose="020B0604020202020204" pitchFamily="34" charset="0"/>
                        </a:rPr>
                        <a:t>database marketing” </a:t>
                      </a:r>
                      <a:r>
                        <a:rPr lang="el-GR" sz="900" b="0" i="0" u="none" strike="noStrike" dirty="0">
                          <a:effectLst/>
                          <a:latin typeface="Arial" panose="020B0604020202020204" pitchFamily="34" charset="0"/>
                        </a:rPr>
                        <a:t>σε “</a:t>
                      </a:r>
                      <a:r>
                        <a:rPr lang="en-US" sz="900" b="0" i="0" u="none" strike="noStrike" dirty="0">
                          <a:effectLst/>
                          <a:latin typeface="Arial" panose="020B0604020202020204" pitchFamily="34" charset="0"/>
                        </a:rPr>
                        <a:t>experience &amp; relationship orchestration”.</a:t>
                      </a:r>
                    </a:p>
                  </a:txBody>
                  <a:tcPr marL="37745" marR="37745" marT="18873" marB="18873" anchor="ctr">
                    <a:lnL>
                      <a:noFill/>
                    </a:lnL>
                    <a:lnR>
                      <a:noFill/>
                    </a:lnR>
                    <a:lnT>
                      <a:noFill/>
                    </a:lnT>
                    <a:lnB>
                      <a:noFill/>
                    </a:lnB>
                    <a:noFill/>
                  </a:tcPr>
                </a:tc>
                <a:tc>
                  <a:txBody>
                    <a:bodyPr/>
                    <a:lstStyle/>
                    <a:p>
                      <a:pPr algn="l" fontAlgn="ctr">
                        <a:buNone/>
                      </a:pPr>
                      <a:r>
                        <a:rPr lang="el-GR" sz="700" b="0" i="0" u="none" strike="noStrike">
                          <a:effectLst/>
                          <a:latin typeface="Arial" panose="020B0604020202020204" pitchFamily="34" charset="0"/>
                        </a:rPr>
                        <a:t>• Από απλά </a:t>
                      </a:r>
                      <a:r>
                        <a:rPr lang="en-US" sz="700" b="0" i="0" u="none" strike="noStrike">
                          <a:effectLst/>
                          <a:latin typeface="Arial" panose="020B0604020202020204" pitchFamily="34" charset="0"/>
                        </a:rPr>
                        <a:t>CRM tools → experience logic • Role </a:t>
                      </a:r>
                      <a:r>
                        <a:rPr lang="el-GR" sz="700" b="0" i="0" u="none" strike="noStrike">
                          <a:effectLst/>
                          <a:latin typeface="Arial" panose="020B0604020202020204" pitchFamily="34" charset="0"/>
                        </a:rPr>
                        <a:t>του πελάτη ως </a:t>
                      </a:r>
                      <a:r>
                        <a:rPr lang="en-US" sz="700" b="0" i="0" u="none" strike="noStrike">
                          <a:effectLst/>
                          <a:latin typeface="Arial" panose="020B0604020202020204" pitchFamily="34" charset="0"/>
                        </a:rPr>
                        <a:t>co-creator • </a:t>
                      </a:r>
                      <a:r>
                        <a:rPr lang="el-GR" sz="700" b="0" i="0" u="none" strike="noStrike">
                          <a:effectLst/>
                          <a:latin typeface="Arial" panose="020B0604020202020204" pitchFamily="34" charset="0"/>
                        </a:rPr>
                        <a:t>Παραδείγματα </a:t>
                      </a:r>
                      <a:r>
                        <a:rPr lang="en-US" sz="700" b="0" i="0" u="none" strike="noStrike">
                          <a:effectLst/>
                          <a:latin typeface="Arial" panose="020B0604020202020204" pitchFamily="34" charset="0"/>
                        </a:rPr>
                        <a:t>boutique hotels</a:t>
                      </a:r>
                    </a:p>
                  </a:txBody>
                  <a:tcPr marL="37745" marR="37745" marT="18873" marB="18873" anchor="ctr">
                    <a:lnL>
                      <a:noFill/>
                    </a:lnL>
                    <a:lnR>
                      <a:noFill/>
                    </a:lnR>
                    <a:lnT>
                      <a:noFill/>
                    </a:lnT>
                    <a:lnB>
                      <a:noFill/>
                    </a:lnB>
                    <a:noFill/>
                  </a:tcPr>
                </a:tc>
                <a:extLst>
                  <a:ext uri="{0D108BD9-81ED-4DB2-BD59-A6C34878D82A}">
                    <a16:rowId xmlns:a16="http://schemas.microsoft.com/office/drawing/2014/main" val="3529626560"/>
                  </a:ext>
                </a:extLst>
              </a:tr>
              <a:tr h="754266">
                <a:tc>
                  <a:txBody>
                    <a:bodyPr/>
                    <a:lstStyle/>
                    <a:p>
                      <a:pPr algn="l" fontAlgn="ctr">
                        <a:buNone/>
                      </a:pPr>
                      <a:r>
                        <a:rPr lang="en-GB" sz="700" b="1" i="0" u="none" strike="noStrike">
                          <a:effectLst/>
                          <a:latin typeface="Arial" panose="020B0604020202020204" pitchFamily="34" charset="0"/>
                        </a:rPr>
                        <a:t>Customer Journey Theory</a:t>
                      </a:r>
                      <a:endParaRPr lang="en-GB" sz="700" b="0" i="0" u="none" strike="noStrike">
                        <a:effectLst/>
                        <a:latin typeface="Arial" panose="020B0604020202020204" pitchFamily="34" charset="0"/>
                      </a:endParaRPr>
                    </a:p>
                  </a:txBody>
                  <a:tcPr marL="37745" marR="37745" marT="18873" marB="18873" anchor="ctr">
                    <a:lnL>
                      <a:noFill/>
                    </a:lnL>
                    <a:lnR>
                      <a:noFill/>
                    </a:lnR>
                    <a:lnT>
                      <a:noFill/>
                    </a:lnT>
                    <a:lnB>
                      <a:noFill/>
                    </a:lnB>
                    <a:noFill/>
                  </a:tcPr>
                </a:tc>
                <a:tc>
                  <a:txBody>
                    <a:bodyPr/>
                    <a:lstStyle/>
                    <a:p>
                      <a:pPr algn="l" fontAlgn="ctr">
                        <a:buNone/>
                      </a:pPr>
                      <a:r>
                        <a:rPr lang="en-GB" sz="700" b="0" i="0" u="none" strike="noStrike">
                          <a:effectLst/>
                          <a:latin typeface="Arial" panose="020B0604020202020204" pitchFamily="34" charset="0"/>
                        </a:rPr>
                        <a:t>Leonard Berry</a:t>
                      </a:r>
                    </a:p>
                  </a:txBody>
                  <a:tcPr marL="37745" marR="37745" marT="18873" marB="18873" anchor="ctr">
                    <a:lnL>
                      <a:noFill/>
                    </a:lnL>
                    <a:lnR>
                      <a:noFill/>
                    </a:lnR>
                    <a:lnT>
                      <a:noFill/>
                    </a:lnT>
                    <a:lnB>
                      <a:noFill/>
                    </a:lnB>
                    <a:noFill/>
                  </a:tcPr>
                </a:tc>
                <a:tc>
                  <a:txBody>
                    <a:bodyPr/>
                    <a:lstStyle/>
                    <a:p>
                      <a:pPr algn="l" fontAlgn="ctr">
                        <a:buNone/>
                      </a:pPr>
                      <a:r>
                        <a:rPr lang="en-GB" sz="700" b="0" i="0" u="none" strike="noStrike">
                          <a:effectLst/>
                          <a:latin typeface="Arial" panose="020B0604020202020204" pitchFamily="34" charset="0"/>
                        </a:rPr>
                        <a:t>Berry et al. (2002)</a:t>
                      </a:r>
                    </a:p>
                  </a:txBody>
                  <a:tcPr marL="37745" marR="37745" marT="18873" marB="18873" anchor="ctr">
                    <a:lnL>
                      <a:noFill/>
                    </a:lnL>
                    <a:lnR>
                      <a:noFill/>
                    </a:lnR>
                    <a:lnT>
                      <a:noFill/>
                    </a:lnT>
                    <a:lnB>
                      <a:noFill/>
                    </a:lnB>
                    <a:noFill/>
                  </a:tcPr>
                </a:tc>
                <a:tc>
                  <a:txBody>
                    <a:bodyPr/>
                    <a:lstStyle/>
                    <a:p>
                      <a:pPr algn="l" fontAlgn="ctr">
                        <a:buNone/>
                      </a:pPr>
                      <a:r>
                        <a:rPr lang="el-GR" sz="900" b="0" i="0" u="none" strike="noStrike" dirty="0">
                          <a:effectLst/>
                          <a:latin typeface="Arial" panose="020B0604020202020204" pitchFamily="34" charset="0"/>
                        </a:rPr>
                        <a:t>Η θεωρία αναλύει την εμπειρία ως μια ακολουθία </a:t>
                      </a:r>
                      <a:r>
                        <a:rPr lang="en-US" sz="900" b="0" i="0" u="none" strike="noStrike" dirty="0">
                          <a:effectLst/>
                          <a:latin typeface="Arial" panose="020B0604020202020204" pitchFamily="34" charset="0"/>
                        </a:rPr>
                        <a:t>touchpoints </a:t>
                      </a:r>
                      <a:r>
                        <a:rPr lang="el-GR" sz="900" b="0" i="0" u="none" strike="noStrike" dirty="0">
                          <a:effectLst/>
                          <a:latin typeface="Arial" panose="020B0604020202020204" pitchFamily="34" charset="0"/>
                        </a:rPr>
                        <a:t>πριν, κατά τη διάρκεια και μετά την κατανάλωση. Κάθε </a:t>
                      </a:r>
                      <a:r>
                        <a:rPr lang="en-US" sz="900" b="0" i="0" u="none" strike="noStrike" dirty="0">
                          <a:effectLst/>
                          <a:latin typeface="Arial" panose="020B0604020202020204" pitchFamily="34" charset="0"/>
                        </a:rPr>
                        <a:t>touchpoint </a:t>
                      </a:r>
                      <a:r>
                        <a:rPr lang="el-GR" sz="900" b="0" i="0" u="none" strike="noStrike" dirty="0">
                          <a:effectLst/>
                          <a:latin typeface="Arial" panose="020B0604020202020204" pitchFamily="34" charset="0"/>
                        </a:rPr>
                        <a:t>επηρεάζει τη συνολική αντίληψη και τη μνήμη του πελάτη. Ιδιαίτερη σημασία έχουν τα </a:t>
                      </a:r>
                      <a:r>
                        <a:rPr lang="en-US" sz="900" b="0" i="0" u="none" strike="noStrike" dirty="0">
                          <a:effectLst/>
                          <a:latin typeface="Arial" panose="020B0604020202020204" pitchFamily="34" charset="0"/>
                        </a:rPr>
                        <a:t>pain points, </a:t>
                      </a:r>
                      <a:r>
                        <a:rPr lang="el-GR" sz="900" b="0" i="0" u="none" strike="noStrike" dirty="0">
                          <a:effectLst/>
                          <a:latin typeface="Arial" panose="020B0604020202020204" pitchFamily="34" charset="0"/>
                        </a:rPr>
                        <a:t>τα </a:t>
                      </a:r>
                      <a:r>
                        <a:rPr lang="en-US" sz="900" b="0" i="0" u="none" strike="noStrike" dirty="0">
                          <a:effectLst/>
                          <a:latin typeface="Arial" panose="020B0604020202020204" pitchFamily="34" charset="0"/>
                        </a:rPr>
                        <a:t>moments of truth </a:t>
                      </a:r>
                      <a:r>
                        <a:rPr lang="el-GR" sz="900" b="0" i="0" u="none" strike="noStrike" dirty="0">
                          <a:effectLst/>
                          <a:latin typeface="Arial" panose="020B0604020202020204" pitchFamily="34" charset="0"/>
                        </a:rPr>
                        <a:t>και η συνέπεια μεταξύ καναλιών. Στον τουρισμό, το </a:t>
                      </a:r>
                      <a:r>
                        <a:rPr lang="en-US" sz="900" b="0" i="0" u="none" strike="noStrike" dirty="0">
                          <a:effectLst/>
                          <a:latin typeface="Arial" panose="020B0604020202020204" pitchFamily="34" charset="0"/>
                        </a:rPr>
                        <a:t>journey </a:t>
                      </a:r>
                      <a:r>
                        <a:rPr lang="el-GR" sz="900" b="0" i="0" u="none" strike="noStrike" dirty="0">
                          <a:effectLst/>
                          <a:latin typeface="Arial" panose="020B0604020202020204" pitchFamily="34" charset="0"/>
                        </a:rPr>
                        <a:t>εκτείνεται πολύ πέρα από τη διαμονή (κρατήσεις, </a:t>
                      </a:r>
                      <a:r>
                        <a:rPr lang="en-US" sz="900" b="0" i="0" u="none" strike="noStrike" dirty="0">
                          <a:effectLst/>
                          <a:latin typeface="Arial" panose="020B0604020202020204" pitchFamily="34" charset="0"/>
                        </a:rPr>
                        <a:t>reviews, follow-up).</a:t>
                      </a:r>
                    </a:p>
                  </a:txBody>
                  <a:tcPr marL="37745" marR="37745" marT="18873" marB="18873" anchor="ctr">
                    <a:lnL>
                      <a:noFill/>
                    </a:lnL>
                    <a:lnR>
                      <a:noFill/>
                    </a:lnR>
                    <a:lnT>
                      <a:noFill/>
                    </a:lnT>
                    <a:lnB>
                      <a:noFill/>
                    </a:lnB>
                    <a:noFill/>
                  </a:tcPr>
                </a:tc>
                <a:tc>
                  <a:txBody>
                    <a:bodyPr/>
                    <a:lstStyle/>
                    <a:p>
                      <a:pPr algn="l" fontAlgn="ctr">
                        <a:buNone/>
                      </a:pPr>
                      <a:r>
                        <a:rPr lang="en-GB" sz="700" b="0" i="0" u="none" strike="noStrike">
                          <a:effectLst/>
                          <a:latin typeface="Arial" panose="020B0604020202020204" pitchFamily="34" charset="0"/>
                        </a:rPr>
                        <a:t>• Journey mapping </a:t>
                      </a:r>
                      <a:r>
                        <a:rPr lang="el-GR" sz="700" b="0" i="0" u="none" strike="noStrike">
                          <a:effectLst/>
                          <a:latin typeface="Arial" panose="020B0604020202020204" pitchFamily="34" charset="0"/>
                        </a:rPr>
                        <a:t>ασκήσεις • Σύνδεση </a:t>
                      </a:r>
                      <a:r>
                        <a:rPr lang="en-GB" sz="700" b="0" i="0" u="none" strike="noStrike">
                          <a:effectLst/>
                          <a:latin typeface="Arial" panose="020B0604020202020204" pitchFamily="34" charset="0"/>
                        </a:rPr>
                        <a:t>touchpoints </a:t>
                      </a:r>
                      <a:r>
                        <a:rPr lang="el-GR" sz="700" b="0" i="0" u="none" strike="noStrike">
                          <a:effectLst/>
                          <a:latin typeface="Arial" panose="020B0604020202020204" pitchFamily="34" charset="0"/>
                        </a:rPr>
                        <a:t>με </a:t>
                      </a:r>
                      <a:r>
                        <a:rPr lang="en-GB" sz="700" b="0" i="0" u="none" strike="noStrike">
                          <a:effectLst/>
                          <a:latin typeface="Arial" panose="020B0604020202020204" pitchFamily="34" charset="0"/>
                        </a:rPr>
                        <a:t>CRM actions • Post-stay communication</a:t>
                      </a:r>
                    </a:p>
                  </a:txBody>
                  <a:tcPr marL="37745" marR="37745" marT="18873" marB="18873" anchor="ctr">
                    <a:lnL>
                      <a:noFill/>
                    </a:lnL>
                    <a:lnR>
                      <a:noFill/>
                    </a:lnR>
                    <a:lnT>
                      <a:noFill/>
                    </a:lnT>
                    <a:lnB>
                      <a:noFill/>
                    </a:lnB>
                    <a:noFill/>
                  </a:tcPr>
                </a:tc>
                <a:extLst>
                  <a:ext uri="{0D108BD9-81ED-4DB2-BD59-A6C34878D82A}">
                    <a16:rowId xmlns:a16="http://schemas.microsoft.com/office/drawing/2014/main" val="405428436"/>
                  </a:ext>
                </a:extLst>
              </a:tr>
              <a:tr h="754266">
                <a:tc>
                  <a:txBody>
                    <a:bodyPr/>
                    <a:lstStyle/>
                    <a:p>
                      <a:pPr algn="l" fontAlgn="ctr">
                        <a:buNone/>
                      </a:pPr>
                      <a:r>
                        <a:rPr lang="en-GB" sz="700" b="1" i="0" u="none" strike="noStrike">
                          <a:effectLst/>
                          <a:latin typeface="Arial" panose="020B0604020202020204" pitchFamily="34" charset="0"/>
                        </a:rPr>
                        <a:t>Peak–End Rule</a:t>
                      </a:r>
                      <a:endParaRPr lang="en-GB" sz="700" b="0" i="0" u="none" strike="noStrike">
                        <a:effectLst/>
                        <a:latin typeface="Arial" panose="020B0604020202020204" pitchFamily="34" charset="0"/>
                      </a:endParaRPr>
                    </a:p>
                  </a:txBody>
                  <a:tcPr marL="37745" marR="37745" marT="18873" marB="18873" anchor="ctr">
                    <a:lnL>
                      <a:noFill/>
                    </a:lnL>
                    <a:lnR>
                      <a:noFill/>
                    </a:lnR>
                    <a:lnT>
                      <a:noFill/>
                    </a:lnT>
                    <a:lnB>
                      <a:noFill/>
                    </a:lnB>
                    <a:noFill/>
                  </a:tcPr>
                </a:tc>
                <a:tc>
                  <a:txBody>
                    <a:bodyPr/>
                    <a:lstStyle/>
                    <a:p>
                      <a:pPr algn="l" fontAlgn="ctr">
                        <a:buNone/>
                      </a:pPr>
                      <a:r>
                        <a:rPr lang="en-GB" sz="700" b="0" i="0" u="none" strike="noStrike">
                          <a:effectLst/>
                          <a:latin typeface="Arial" panose="020B0604020202020204" pitchFamily="34" charset="0"/>
                        </a:rPr>
                        <a:t>Daniel Kahneman</a:t>
                      </a:r>
                    </a:p>
                  </a:txBody>
                  <a:tcPr marL="37745" marR="37745" marT="18873" marB="18873" anchor="ctr">
                    <a:lnL>
                      <a:noFill/>
                    </a:lnL>
                    <a:lnR>
                      <a:noFill/>
                    </a:lnR>
                    <a:lnT>
                      <a:noFill/>
                    </a:lnT>
                    <a:lnB>
                      <a:noFill/>
                    </a:lnB>
                    <a:noFill/>
                  </a:tcPr>
                </a:tc>
                <a:tc>
                  <a:txBody>
                    <a:bodyPr/>
                    <a:lstStyle/>
                    <a:p>
                      <a:pPr algn="l" fontAlgn="ctr">
                        <a:buNone/>
                      </a:pPr>
                      <a:r>
                        <a:rPr lang="en-GB" sz="700" b="0" i="0" u="none" strike="noStrike">
                          <a:effectLst/>
                          <a:latin typeface="Arial" panose="020B0604020202020204" pitchFamily="34" charset="0"/>
                        </a:rPr>
                        <a:t>Kahneman et al. (1993)</a:t>
                      </a:r>
                    </a:p>
                  </a:txBody>
                  <a:tcPr marL="37745" marR="37745" marT="18873" marB="18873" anchor="ctr">
                    <a:lnL>
                      <a:noFill/>
                    </a:lnL>
                    <a:lnR>
                      <a:noFill/>
                    </a:lnR>
                    <a:lnT>
                      <a:noFill/>
                    </a:lnT>
                    <a:lnB>
                      <a:noFill/>
                    </a:lnB>
                    <a:noFill/>
                  </a:tcPr>
                </a:tc>
                <a:tc>
                  <a:txBody>
                    <a:bodyPr/>
                    <a:lstStyle/>
                    <a:p>
                      <a:pPr algn="l" fontAlgn="ctr">
                        <a:buNone/>
                      </a:pPr>
                      <a:r>
                        <a:rPr lang="el-GR" sz="900" b="0" i="0" u="none" strike="noStrike" dirty="0">
                          <a:effectLst/>
                          <a:latin typeface="Arial" panose="020B0604020202020204" pitchFamily="34" charset="0"/>
                        </a:rPr>
                        <a:t>Η </a:t>
                      </a:r>
                      <a:r>
                        <a:rPr lang="en-US" sz="900" b="0" i="0" u="none" strike="noStrike" dirty="0">
                          <a:effectLst/>
                          <a:latin typeface="Arial" panose="020B0604020202020204" pitchFamily="34" charset="0"/>
                        </a:rPr>
                        <a:t>Peak–End Rule </a:t>
                      </a:r>
                      <a:r>
                        <a:rPr lang="el-GR" sz="900" b="0" i="0" u="none" strike="noStrike" dirty="0">
                          <a:effectLst/>
                          <a:latin typeface="Arial" panose="020B0604020202020204" pitchFamily="34" charset="0"/>
                        </a:rPr>
                        <a:t>δείχνει ότι οι πελάτες θυμούνται μια εμπειρία κυρίως από τη συναισθηματική κορύφωση και το τέλος της. Αυτό σημαίνει ότι δεν χρειάζεται όλα να είναι τέλεια· χρειάζεται σωστό </a:t>
                      </a:r>
                      <a:r>
                        <a:rPr lang="en-US" sz="900" b="0" i="0" u="none" strike="noStrike" dirty="0">
                          <a:effectLst/>
                          <a:latin typeface="Arial" panose="020B0604020202020204" pitchFamily="34" charset="0"/>
                        </a:rPr>
                        <a:t>design </a:t>
                      </a:r>
                      <a:r>
                        <a:rPr lang="el-GR" sz="900" b="0" i="0" u="none" strike="noStrike" dirty="0">
                          <a:effectLst/>
                          <a:latin typeface="Arial" panose="020B0604020202020204" pitchFamily="34" charset="0"/>
                        </a:rPr>
                        <a:t>στα κρίσιμα σημεία. Στο </a:t>
                      </a:r>
                      <a:r>
                        <a:rPr lang="en-US" sz="900" b="0" i="0" u="none" strike="noStrike" dirty="0">
                          <a:effectLst/>
                          <a:latin typeface="Arial" panose="020B0604020202020204" pitchFamily="34" charset="0"/>
                        </a:rPr>
                        <a:t>CRM </a:t>
                      </a:r>
                      <a:r>
                        <a:rPr lang="el-GR" sz="900" b="0" i="0" u="none" strike="noStrike" dirty="0">
                          <a:effectLst/>
                          <a:latin typeface="Arial" panose="020B0604020202020204" pitchFamily="34" charset="0"/>
                        </a:rPr>
                        <a:t>και στο </a:t>
                      </a:r>
                      <a:r>
                        <a:rPr lang="en-US" sz="900" b="0" i="0" u="none" strike="noStrike" dirty="0">
                          <a:effectLst/>
                          <a:latin typeface="Arial" panose="020B0604020202020204" pitchFamily="34" charset="0"/>
                        </a:rPr>
                        <a:t>service recovery, </a:t>
                      </a:r>
                      <a:r>
                        <a:rPr lang="el-GR" sz="900" b="0" i="0" u="none" strike="noStrike" dirty="0">
                          <a:effectLst/>
                          <a:latin typeface="Arial" panose="020B0604020202020204" pitchFamily="34" charset="0"/>
                        </a:rPr>
                        <a:t>η θεωρία καθοδηγεί πού επενδύουμε για μέγιστο αντίκτυπο στη μνήμη και στα </a:t>
                      </a:r>
                      <a:r>
                        <a:rPr lang="en-US" sz="900" b="0" i="0" u="none" strike="noStrike" dirty="0">
                          <a:effectLst/>
                          <a:latin typeface="Arial" panose="020B0604020202020204" pitchFamily="34" charset="0"/>
                        </a:rPr>
                        <a:t>reviews.</a:t>
                      </a:r>
                    </a:p>
                  </a:txBody>
                  <a:tcPr marL="37745" marR="37745" marT="18873" marB="18873" anchor="ctr">
                    <a:lnL>
                      <a:noFill/>
                    </a:lnL>
                    <a:lnR>
                      <a:noFill/>
                    </a:lnR>
                    <a:lnT>
                      <a:noFill/>
                    </a:lnT>
                    <a:lnB>
                      <a:noFill/>
                    </a:lnB>
                    <a:noFill/>
                  </a:tcPr>
                </a:tc>
                <a:tc>
                  <a:txBody>
                    <a:bodyPr/>
                    <a:lstStyle/>
                    <a:p>
                      <a:pPr algn="l" fontAlgn="ctr">
                        <a:buNone/>
                      </a:pPr>
                      <a:r>
                        <a:rPr lang="en-GB" sz="700" b="0" i="0" u="none" strike="noStrike">
                          <a:effectLst/>
                          <a:latin typeface="Arial" panose="020B0604020202020204" pitchFamily="34" charset="0"/>
                        </a:rPr>
                        <a:t>• Design “last impression” • Surprise moments • Recovery </a:t>
                      </a:r>
                      <a:r>
                        <a:rPr lang="el-GR" sz="700" b="0" i="0" u="none" strike="noStrike">
                          <a:effectLst/>
                          <a:latin typeface="Arial" panose="020B0604020202020204" pitchFamily="34" charset="0"/>
                        </a:rPr>
                        <a:t>ως νέο </a:t>
                      </a:r>
                      <a:r>
                        <a:rPr lang="en-GB" sz="700" b="0" i="0" u="none" strike="noStrike">
                          <a:effectLst/>
                          <a:latin typeface="Arial" panose="020B0604020202020204" pitchFamily="34" charset="0"/>
                        </a:rPr>
                        <a:t>peak</a:t>
                      </a:r>
                    </a:p>
                  </a:txBody>
                  <a:tcPr marL="37745" marR="37745" marT="18873" marB="18873" anchor="ctr">
                    <a:lnL>
                      <a:noFill/>
                    </a:lnL>
                    <a:lnR>
                      <a:noFill/>
                    </a:lnR>
                    <a:lnT>
                      <a:noFill/>
                    </a:lnT>
                    <a:lnB>
                      <a:noFill/>
                    </a:lnB>
                    <a:noFill/>
                  </a:tcPr>
                </a:tc>
                <a:extLst>
                  <a:ext uri="{0D108BD9-81ED-4DB2-BD59-A6C34878D82A}">
                    <a16:rowId xmlns:a16="http://schemas.microsoft.com/office/drawing/2014/main" val="3456170081"/>
                  </a:ext>
                </a:extLst>
              </a:tr>
              <a:tr h="754266">
                <a:tc>
                  <a:txBody>
                    <a:bodyPr/>
                    <a:lstStyle/>
                    <a:p>
                      <a:pPr algn="l" fontAlgn="ctr">
                        <a:buNone/>
                      </a:pPr>
                      <a:r>
                        <a:rPr lang="en-GB" sz="700" b="1" i="0" u="none" strike="noStrike">
                          <a:effectLst/>
                          <a:latin typeface="Arial" panose="020B0604020202020204" pitchFamily="34" charset="0"/>
                        </a:rPr>
                        <a:t>Relationship Marketing / Loyalty Ladder</a:t>
                      </a:r>
                      <a:endParaRPr lang="en-GB" sz="700" b="0" i="0" u="none" strike="noStrike">
                        <a:effectLst/>
                        <a:latin typeface="Arial" panose="020B0604020202020204" pitchFamily="34" charset="0"/>
                      </a:endParaRPr>
                    </a:p>
                  </a:txBody>
                  <a:tcPr marL="37745" marR="37745" marT="18873" marB="18873" anchor="ctr">
                    <a:lnL>
                      <a:noFill/>
                    </a:lnL>
                    <a:lnR>
                      <a:noFill/>
                    </a:lnR>
                    <a:lnT>
                      <a:noFill/>
                    </a:lnT>
                    <a:lnB>
                      <a:noFill/>
                    </a:lnB>
                    <a:noFill/>
                  </a:tcPr>
                </a:tc>
                <a:tc>
                  <a:txBody>
                    <a:bodyPr/>
                    <a:lstStyle/>
                    <a:p>
                      <a:pPr algn="l" fontAlgn="ctr">
                        <a:buNone/>
                      </a:pPr>
                      <a:r>
                        <a:rPr lang="en-GB" sz="700" b="0" i="0" u="none" strike="noStrike">
                          <a:effectLst/>
                          <a:latin typeface="Arial" panose="020B0604020202020204" pitchFamily="34" charset="0"/>
                        </a:rPr>
                        <a:t>Leonard Berry</a:t>
                      </a:r>
                    </a:p>
                  </a:txBody>
                  <a:tcPr marL="37745" marR="37745" marT="18873" marB="18873" anchor="ctr">
                    <a:lnL>
                      <a:noFill/>
                    </a:lnL>
                    <a:lnR>
                      <a:noFill/>
                    </a:lnR>
                    <a:lnT>
                      <a:noFill/>
                    </a:lnT>
                    <a:lnB>
                      <a:noFill/>
                    </a:lnB>
                    <a:noFill/>
                  </a:tcPr>
                </a:tc>
                <a:tc>
                  <a:txBody>
                    <a:bodyPr/>
                    <a:lstStyle/>
                    <a:p>
                      <a:pPr algn="l" fontAlgn="ctr">
                        <a:buNone/>
                      </a:pPr>
                      <a:r>
                        <a:rPr lang="en-GB" sz="700" b="0" i="0" u="none" strike="noStrike" dirty="0">
                          <a:effectLst/>
                          <a:latin typeface="Arial" panose="020B0604020202020204" pitchFamily="34" charset="0"/>
                        </a:rPr>
                        <a:t>Berry (1995)</a:t>
                      </a:r>
                    </a:p>
                  </a:txBody>
                  <a:tcPr marL="37745" marR="37745" marT="18873" marB="18873" anchor="ctr">
                    <a:lnL>
                      <a:noFill/>
                    </a:lnL>
                    <a:lnR>
                      <a:noFill/>
                    </a:lnR>
                    <a:lnT>
                      <a:noFill/>
                    </a:lnT>
                    <a:lnB>
                      <a:noFill/>
                    </a:lnB>
                    <a:noFill/>
                  </a:tcPr>
                </a:tc>
                <a:tc>
                  <a:txBody>
                    <a:bodyPr/>
                    <a:lstStyle/>
                    <a:p>
                      <a:pPr algn="l" fontAlgn="ctr">
                        <a:buNone/>
                      </a:pPr>
                      <a:r>
                        <a:rPr lang="el-GR" sz="900" b="0" i="0" u="none" strike="noStrike" dirty="0">
                          <a:effectLst/>
                          <a:latin typeface="Arial" panose="020B0604020202020204" pitchFamily="34" charset="0"/>
                        </a:rPr>
                        <a:t>Η θεωρία περιγράφει τη μετάβαση από απλές συναλλαγές σε μακροχρόνιες σχέσεις, όπου ο πελάτης γίνεται </a:t>
                      </a:r>
                      <a:r>
                        <a:rPr lang="en-US" sz="900" b="0" i="0" u="none" strike="noStrike" dirty="0">
                          <a:effectLst/>
                          <a:latin typeface="Arial" panose="020B0604020202020204" pitchFamily="34" charset="0"/>
                        </a:rPr>
                        <a:t>loyal </a:t>
                      </a:r>
                      <a:r>
                        <a:rPr lang="el-GR" sz="900" b="0" i="0" u="none" strike="noStrike" dirty="0">
                          <a:effectLst/>
                          <a:latin typeface="Arial" panose="020B0604020202020204" pitchFamily="34" charset="0"/>
                        </a:rPr>
                        <a:t>και </a:t>
                      </a:r>
                      <a:r>
                        <a:rPr lang="en-US" sz="900" b="0" i="0" u="none" strike="noStrike" dirty="0">
                          <a:effectLst/>
                          <a:latin typeface="Arial" panose="020B0604020202020204" pitchFamily="34" charset="0"/>
                        </a:rPr>
                        <a:t>advocate. </a:t>
                      </a:r>
                      <a:r>
                        <a:rPr lang="el-GR" sz="900" b="0" i="0" u="none" strike="noStrike" dirty="0">
                          <a:effectLst/>
                          <a:latin typeface="Arial" panose="020B0604020202020204" pitchFamily="34" charset="0"/>
                        </a:rPr>
                        <a:t>Το </a:t>
                      </a:r>
                      <a:r>
                        <a:rPr lang="en-US" sz="900" b="0" i="0" u="none" strike="noStrike" dirty="0">
                          <a:effectLst/>
                          <a:latin typeface="Arial" panose="020B0604020202020204" pitchFamily="34" charset="0"/>
                        </a:rPr>
                        <a:t>CRM </a:t>
                      </a:r>
                      <a:r>
                        <a:rPr lang="el-GR" sz="900" b="0" i="0" u="none" strike="noStrike" dirty="0">
                          <a:effectLst/>
                          <a:latin typeface="Arial" panose="020B0604020202020204" pitchFamily="34" charset="0"/>
                        </a:rPr>
                        <a:t>λειτουργεί ως εργαλείο υποστήριξης αυτής της σχέσης, όχι ως αυτοσκοπός. Στον τουρισμό, όπου το κόστος απόκτησης πελάτη είναι υψηλό, η διατήρηση σχέσεων είναι κρίσιμη για βιωσιμότητα.</a:t>
                      </a:r>
                    </a:p>
                  </a:txBody>
                  <a:tcPr marL="37745" marR="37745" marT="18873" marB="18873" anchor="ctr">
                    <a:lnL>
                      <a:noFill/>
                    </a:lnL>
                    <a:lnR>
                      <a:noFill/>
                    </a:lnR>
                    <a:lnT>
                      <a:noFill/>
                    </a:lnT>
                    <a:lnB>
                      <a:noFill/>
                    </a:lnB>
                    <a:noFill/>
                  </a:tcPr>
                </a:tc>
                <a:tc>
                  <a:txBody>
                    <a:bodyPr/>
                    <a:lstStyle/>
                    <a:p>
                      <a:pPr algn="l" fontAlgn="ctr">
                        <a:buNone/>
                      </a:pPr>
                      <a:r>
                        <a:rPr lang="en-GB" sz="700" b="0" i="0" u="none" strike="noStrike" dirty="0">
                          <a:effectLst/>
                          <a:latin typeface="Arial" panose="020B0604020202020204" pitchFamily="34" charset="0"/>
                        </a:rPr>
                        <a:t>• Loyalty vs discounts • CRM </a:t>
                      </a:r>
                      <a:r>
                        <a:rPr lang="el-GR" sz="700" b="0" i="0" u="none" strike="noStrike" dirty="0">
                          <a:effectLst/>
                          <a:latin typeface="Arial" panose="020B0604020202020204" pitchFamily="34" charset="0"/>
                        </a:rPr>
                        <a:t>ως </a:t>
                      </a:r>
                      <a:r>
                        <a:rPr lang="en-GB" sz="700" b="0" i="0" u="none" strike="noStrike" dirty="0">
                          <a:effectLst/>
                          <a:latin typeface="Arial" panose="020B0604020202020204" pitchFamily="34" charset="0"/>
                        </a:rPr>
                        <a:t>relationship engine • Repeat guests &amp; advocacy</a:t>
                      </a:r>
                    </a:p>
                  </a:txBody>
                  <a:tcPr marL="37745" marR="37745" marT="18873" marB="18873" anchor="ctr">
                    <a:lnL>
                      <a:noFill/>
                    </a:lnL>
                    <a:lnR>
                      <a:noFill/>
                    </a:lnR>
                    <a:lnT>
                      <a:noFill/>
                    </a:lnT>
                    <a:lnB>
                      <a:noFill/>
                    </a:lnB>
                    <a:noFill/>
                  </a:tcPr>
                </a:tc>
                <a:extLst>
                  <a:ext uri="{0D108BD9-81ED-4DB2-BD59-A6C34878D82A}">
                    <a16:rowId xmlns:a16="http://schemas.microsoft.com/office/drawing/2014/main" val="3361204384"/>
                  </a:ext>
                </a:extLst>
              </a:tr>
            </a:tbl>
          </a:graphicData>
        </a:graphic>
      </p:graphicFrame>
      <p:sp>
        <p:nvSpPr>
          <p:cNvPr id="5" name="TextBox 4">
            <a:extLst>
              <a:ext uri="{FF2B5EF4-FFF2-40B4-BE49-F238E27FC236}">
                <a16:creationId xmlns:a16="http://schemas.microsoft.com/office/drawing/2014/main" id="{F2CC3FE5-4642-6ADC-13FE-122F328CE9AD}"/>
              </a:ext>
            </a:extLst>
          </p:cNvPr>
          <p:cNvSpPr txBox="1"/>
          <p:nvPr/>
        </p:nvSpPr>
        <p:spPr>
          <a:xfrm>
            <a:off x="643467" y="593699"/>
            <a:ext cx="10905066" cy="369332"/>
          </a:xfrm>
          <a:prstGeom prst="rect">
            <a:avLst/>
          </a:prstGeom>
          <a:noFill/>
        </p:spPr>
        <p:txBody>
          <a:bodyPr wrap="square" rtlCol="0">
            <a:spAutoFit/>
          </a:bodyPr>
          <a:lstStyle/>
          <a:p>
            <a:r>
              <a:rPr lang="el-GR" dirty="0"/>
              <a:t>ΣΥΝΟΨΗ ΘΕΩΡΙΩΝ</a:t>
            </a:r>
            <a:endParaRPr lang="en-GB" dirty="0"/>
          </a:p>
        </p:txBody>
      </p:sp>
    </p:spTree>
    <p:extLst>
      <p:ext uri="{BB962C8B-B14F-4D97-AF65-F5344CB8AC3E}">
        <p14:creationId xmlns:p14="http://schemas.microsoft.com/office/powerpoint/2010/main" val="1407635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DF19DD-D734-FC96-C4BD-B3B3A701F005}"/>
              </a:ext>
            </a:extLst>
          </p:cNvPr>
          <p:cNvSpPr>
            <a:spLocks noGrp="1"/>
          </p:cNvSpPr>
          <p:nvPr>
            <p:ph idx="1"/>
          </p:nvPr>
        </p:nvSpPr>
        <p:spPr>
          <a:xfrm>
            <a:off x="1024128" y="783771"/>
            <a:ext cx="9844169" cy="5878285"/>
          </a:xfrm>
        </p:spPr>
        <p:txBody>
          <a:bodyPr>
            <a:normAutofit/>
          </a:bodyPr>
          <a:lstStyle/>
          <a:p>
            <a:r>
              <a:rPr lang="el-GR" dirty="0"/>
              <a:t>Το CRM αποτελεί στρατηγική φιλοσοφία που στοχεύει στη δημιουργία, διατήρηση και ενίσχυση μακροχρόνιων σχέσεων με τους πελάτες, και όχι απλώς ένα πληροφοριακό σύστημα διαχείρισης δεδομένων. Κεντρικός του στόχος είναι η κατανόηση της αξίας του πελάτη σε βάθος χρόνου.</a:t>
            </a:r>
          </a:p>
          <a:p>
            <a:r>
              <a:rPr lang="el-GR" dirty="0"/>
              <a:t>Το </a:t>
            </a:r>
            <a:r>
              <a:rPr lang="el-GR" dirty="0" err="1"/>
              <a:t>Customer</a:t>
            </a:r>
            <a:r>
              <a:rPr lang="el-GR" dirty="0"/>
              <a:t> </a:t>
            </a:r>
            <a:r>
              <a:rPr lang="el-GR" dirty="0" err="1"/>
              <a:t>Lifetime</a:t>
            </a:r>
            <a:r>
              <a:rPr lang="el-GR" dirty="0"/>
              <a:t> </a:t>
            </a:r>
            <a:r>
              <a:rPr lang="el-GR" dirty="0" err="1"/>
              <a:t>Value</a:t>
            </a:r>
            <a:r>
              <a:rPr lang="el-GR" dirty="0"/>
              <a:t> αναφέρεται στη συνολική οικονομική αξία που αναμένεται να αποφέρει ένας πελάτης καθ’ όλη τη διάρκεια της σχέσης του με την επιχείρηση. Στον τουρισμό, ένας επαναλαμβανόμενος πελάτης μπορεί να έχει υψηλό CLV λόγω επαναλαμβανόμενων κρατήσεων, χαμηλότερου κόστους απόκτησης και θετικού </a:t>
            </a:r>
            <a:r>
              <a:rPr lang="el-GR" dirty="0" err="1"/>
              <a:t>word</a:t>
            </a:r>
            <a:r>
              <a:rPr lang="el-GR" dirty="0"/>
              <a:t> of </a:t>
            </a:r>
            <a:r>
              <a:rPr lang="el-GR" dirty="0" err="1"/>
              <a:t>mouth</a:t>
            </a:r>
            <a:r>
              <a:rPr lang="el-GR" dirty="0"/>
              <a:t>.</a:t>
            </a:r>
          </a:p>
          <a:p>
            <a:r>
              <a:rPr lang="el-GR" dirty="0"/>
              <a:t>Στο παράδειγμα του </a:t>
            </a:r>
            <a:r>
              <a:rPr lang="el-GR" dirty="0" err="1"/>
              <a:t>boutique</a:t>
            </a:r>
            <a:r>
              <a:rPr lang="el-GR" dirty="0"/>
              <a:t> ξενοδοχείου, η CRM στρατηγική θα πρέπει να επικεντρωθεί στους πελάτες υψηλού CLV, προσφέροντας προσωποποιημένες εμπειρίες, προνόμια πιστότητας και </a:t>
            </a:r>
            <a:r>
              <a:rPr lang="el-GR" dirty="0" err="1"/>
              <a:t>στοχευμένη</a:t>
            </a:r>
            <a:r>
              <a:rPr lang="el-GR" dirty="0"/>
              <a:t> επικοινωνία. Παράλληλα, η επιχείρηση θα πρέπει να αποφύγει οριζόντιες πολιτικές εκπτώσεων που μειώνουν την κερδοφορία χωρίς στρατηγική στόχευση.</a:t>
            </a:r>
          </a:p>
          <a:p>
            <a:pPr marL="0" indent="0">
              <a:buNone/>
            </a:pPr>
            <a:endParaRPr lang="en-GB" dirty="0"/>
          </a:p>
        </p:txBody>
      </p:sp>
    </p:spTree>
    <p:extLst>
      <p:ext uri="{BB962C8B-B14F-4D97-AF65-F5344CB8AC3E}">
        <p14:creationId xmlns:p14="http://schemas.microsoft.com/office/powerpoint/2010/main" val="728112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6263A-470C-3058-BFBB-B40A2F12913F}"/>
              </a:ext>
            </a:extLst>
          </p:cNvPr>
          <p:cNvSpPr>
            <a:spLocks noGrp="1"/>
          </p:cNvSpPr>
          <p:nvPr>
            <p:ph type="title"/>
          </p:nvPr>
        </p:nvSpPr>
        <p:spPr/>
        <p:txBody>
          <a:bodyPr/>
          <a:lstStyle/>
          <a:p>
            <a:r>
              <a:rPr lang="el-GR" b="1" dirty="0" err="1"/>
              <a:t>Οδηγιες</a:t>
            </a:r>
            <a:r>
              <a:rPr lang="el-GR" b="1" dirty="0"/>
              <a:t> &amp; </a:t>
            </a:r>
            <a:r>
              <a:rPr lang="el-GR" b="1" dirty="0" err="1"/>
              <a:t>σημεια</a:t>
            </a:r>
            <a:r>
              <a:rPr lang="el-GR" b="1" dirty="0"/>
              <a:t> </a:t>
            </a:r>
            <a:r>
              <a:rPr lang="el-GR" b="1" dirty="0" err="1"/>
              <a:t>προσοχης</a:t>
            </a:r>
            <a:br>
              <a:rPr lang="el-GR" b="1" dirty="0"/>
            </a:br>
            <a:endParaRPr lang="en-GB" dirty="0"/>
          </a:p>
        </p:txBody>
      </p:sp>
      <p:sp>
        <p:nvSpPr>
          <p:cNvPr id="3" name="Content Placeholder 2">
            <a:extLst>
              <a:ext uri="{FF2B5EF4-FFF2-40B4-BE49-F238E27FC236}">
                <a16:creationId xmlns:a16="http://schemas.microsoft.com/office/drawing/2014/main" id="{69B33B9E-DD8E-6EB3-DCA6-CD53D91B0A9A}"/>
              </a:ext>
            </a:extLst>
          </p:cNvPr>
          <p:cNvSpPr>
            <a:spLocks noGrp="1"/>
          </p:cNvSpPr>
          <p:nvPr>
            <p:ph idx="1"/>
          </p:nvPr>
        </p:nvSpPr>
        <p:spPr>
          <a:xfrm>
            <a:off x="1024128" y="2286000"/>
            <a:ext cx="9720073" cy="2933700"/>
          </a:xfrm>
        </p:spPr>
        <p:txBody>
          <a:bodyPr>
            <a:normAutofit/>
          </a:bodyPr>
          <a:lstStyle/>
          <a:p>
            <a:pPr marL="514350" indent="-514350">
              <a:buFont typeface="+mj-lt"/>
              <a:buAutoNum type="arabicPeriod"/>
            </a:pPr>
            <a:r>
              <a:rPr lang="el-GR" sz="2600" dirty="0"/>
              <a:t>Να ξεκαθαρίζεται ότι </a:t>
            </a:r>
            <a:r>
              <a:rPr lang="el-GR" sz="2600" b="1" dirty="0"/>
              <a:t>CRM ≠ </a:t>
            </a:r>
            <a:r>
              <a:rPr lang="el-GR" sz="2600" b="1" dirty="0" err="1"/>
              <a:t>software</a:t>
            </a:r>
            <a:endParaRPr lang="el-GR" sz="2600" b="1" dirty="0"/>
          </a:p>
          <a:p>
            <a:pPr marL="514350" indent="-514350">
              <a:buFont typeface="+mj-lt"/>
              <a:buAutoNum type="arabicPeriod"/>
            </a:pPr>
            <a:r>
              <a:rPr lang="el-GR" sz="2600" dirty="0"/>
              <a:t>Σύνδεση CLV με </a:t>
            </a:r>
            <a:r>
              <a:rPr lang="el-GR" sz="2600" b="1" dirty="0"/>
              <a:t>στρατηγικές αποφάσεις</a:t>
            </a:r>
            <a:r>
              <a:rPr lang="el-GR" sz="2600" dirty="0"/>
              <a:t> (όχι απλό μαθηματικό δείκτη)</a:t>
            </a:r>
          </a:p>
          <a:p>
            <a:pPr marL="514350" indent="-514350">
              <a:buFont typeface="+mj-lt"/>
              <a:buAutoNum type="arabicPeriod"/>
            </a:pPr>
            <a:r>
              <a:rPr lang="el-GR" sz="2600" dirty="0"/>
              <a:t>Σαφής διάκριση: τι κάνω / τι αποφεύγω</a:t>
            </a:r>
          </a:p>
          <a:p>
            <a:pPr marL="514350" indent="-514350">
              <a:buFont typeface="+mj-lt"/>
              <a:buAutoNum type="arabicPeriod"/>
            </a:pPr>
            <a:r>
              <a:rPr lang="el-GR" sz="2600" dirty="0"/>
              <a:t>Μηχανιστική αναφορά σε εργαλεία χωρίς στρατηγική λογική</a:t>
            </a:r>
          </a:p>
          <a:p>
            <a:endParaRPr lang="en-GB" sz="2600" dirty="0"/>
          </a:p>
        </p:txBody>
      </p:sp>
    </p:spTree>
    <p:extLst>
      <p:ext uri="{BB962C8B-B14F-4D97-AF65-F5344CB8AC3E}">
        <p14:creationId xmlns:p14="http://schemas.microsoft.com/office/powerpoint/2010/main" val="3897494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C1A29-984C-BA44-7301-006E7895110C}"/>
              </a:ext>
            </a:extLst>
          </p:cNvPr>
          <p:cNvSpPr>
            <a:spLocks noGrp="1"/>
          </p:cNvSpPr>
          <p:nvPr>
            <p:ph type="title"/>
          </p:nvPr>
        </p:nvSpPr>
        <p:spPr/>
        <p:txBody>
          <a:bodyPr/>
          <a:lstStyle/>
          <a:p>
            <a:r>
              <a:rPr lang="en-GB" dirty="0"/>
              <a:t>Expectation–Confirmation Theory</a:t>
            </a:r>
          </a:p>
        </p:txBody>
      </p:sp>
      <p:sp>
        <p:nvSpPr>
          <p:cNvPr id="3" name="Content Placeholder 2">
            <a:extLst>
              <a:ext uri="{FF2B5EF4-FFF2-40B4-BE49-F238E27FC236}">
                <a16:creationId xmlns:a16="http://schemas.microsoft.com/office/drawing/2014/main" id="{5DFAC774-C8B9-1BAB-92DC-103197149FC6}"/>
              </a:ext>
            </a:extLst>
          </p:cNvPr>
          <p:cNvSpPr>
            <a:spLocks noGrp="1"/>
          </p:cNvSpPr>
          <p:nvPr>
            <p:ph idx="1"/>
          </p:nvPr>
        </p:nvSpPr>
        <p:spPr>
          <a:xfrm>
            <a:off x="693928" y="1866900"/>
            <a:ext cx="9720073" cy="4508500"/>
          </a:xfrm>
        </p:spPr>
        <p:txBody>
          <a:bodyPr>
            <a:noAutofit/>
          </a:bodyPr>
          <a:lstStyle/>
          <a:p>
            <a:pPr marL="0" indent="0">
              <a:lnSpc>
                <a:spcPct val="150000"/>
              </a:lnSpc>
              <a:buNone/>
            </a:pPr>
            <a:r>
              <a:rPr lang="el-GR" sz="2400" b="1" dirty="0"/>
              <a:t>Εκφώνηση  (350–400 λέξεις)</a:t>
            </a:r>
          </a:p>
          <a:p>
            <a:pPr marL="0" indent="0">
              <a:lnSpc>
                <a:spcPct val="150000"/>
              </a:lnSpc>
              <a:buNone/>
            </a:pPr>
            <a:r>
              <a:rPr lang="el-GR" sz="2400" dirty="0"/>
              <a:t>(Α) Παρουσιάστε τη </a:t>
            </a:r>
            <a:r>
              <a:rPr lang="el-GR" sz="2400" dirty="0" err="1"/>
              <a:t>Expectation</a:t>
            </a:r>
            <a:r>
              <a:rPr lang="el-GR" sz="2400" dirty="0"/>
              <a:t>–</a:t>
            </a:r>
            <a:r>
              <a:rPr lang="el-GR" sz="2400" dirty="0" err="1"/>
              <a:t>Confirmation</a:t>
            </a:r>
            <a:r>
              <a:rPr lang="el-GR" sz="2400" dirty="0"/>
              <a:t> </a:t>
            </a:r>
            <a:r>
              <a:rPr lang="el-GR" sz="2400" dirty="0" err="1"/>
              <a:t>Theory</a:t>
            </a:r>
            <a:r>
              <a:rPr lang="el-GR" sz="2400" dirty="0"/>
              <a:t> και τη σύνδεσή της με την ικανοποίηση πελατών.</a:t>
            </a:r>
            <a:br>
              <a:rPr lang="el-GR" sz="2400" dirty="0"/>
            </a:br>
            <a:r>
              <a:rPr lang="el-GR" sz="2400" dirty="0"/>
              <a:t>(Β) Δώστε παράδειγμα διαμόρφωσης προσδοκιών πριν το ταξίδι.</a:t>
            </a:r>
            <a:br>
              <a:rPr lang="el-GR" sz="2400" dirty="0"/>
            </a:br>
            <a:r>
              <a:rPr lang="el-GR" sz="2400" dirty="0"/>
              <a:t>(Γ) Προορισμός </a:t>
            </a:r>
            <a:r>
              <a:rPr lang="el-GR" sz="2400" dirty="0" err="1"/>
              <a:t>city</a:t>
            </a:r>
            <a:r>
              <a:rPr lang="el-GR" sz="2400" dirty="0"/>
              <a:t> </a:t>
            </a:r>
            <a:r>
              <a:rPr lang="el-GR" sz="2400" dirty="0" err="1"/>
              <a:t>break</a:t>
            </a:r>
            <a:r>
              <a:rPr lang="el-GR" sz="2400" dirty="0"/>
              <a:t> δέχεται αρνητικές κριτικές επειδή «δεν ανταποκρίνεται στις υποσχέσεις του». Πώς θα προτείνατε CRM παρεμβάσεις;</a:t>
            </a:r>
          </a:p>
          <a:p>
            <a:pPr marL="0" indent="0">
              <a:buNone/>
            </a:pPr>
            <a:endParaRPr lang="en-GB" sz="2400" dirty="0"/>
          </a:p>
        </p:txBody>
      </p:sp>
    </p:spTree>
    <p:extLst>
      <p:ext uri="{BB962C8B-B14F-4D97-AF65-F5344CB8AC3E}">
        <p14:creationId xmlns:p14="http://schemas.microsoft.com/office/powerpoint/2010/main" val="2830973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DBE6DC-D6DE-3B29-1A3F-36FDA8D8326F}"/>
              </a:ext>
            </a:extLst>
          </p:cNvPr>
          <p:cNvSpPr>
            <a:spLocks noGrp="1"/>
          </p:cNvSpPr>
          <p:nvPr>
            <p:ph idx="1"/>
          </p:nvPr>
        </p:nvSpPr>
        <p:spPr>
          <a:xfrm>
            <a:off x="1024128" y="762000"/>
            <a:ext cx="9720073" cy="5547360"/>
          </a:xfrm>
        </p:spPr>
        <p:txBody>
          <a:bodyPr>
            <a:normAutofit/>
          </a:bodyPr>
          <a:lstStyle/>
          <a:p>
            <a:r>
              <a:rPr lang="el-GR" sz="2500" dirty="0"/>
              <a:t>Η </a:t>
            </a:r>
            <a:r>
              <a:rPr lang="el-GR" sz="2500" dirty="0" err="1"/>
              <a:t>Expectation</a:t>
            </a:r>
            <a:r>
              <a:rPr lang="el-GR" sz="2500" dirty="0"/>
              <a:t>–</a:t>
            </a:r>
            <a:r>
              <a:rPr lang="el-GR" sz="2500" dirty="0" err="1"/>
              <a:t>Confirmation</a:t>
            </a:r>
            <a:r>
              <a:rPr lang="el-GR" sz="2500" dirty="0"/>
              <a:t> </a:t>
            </a:r>
            <a:r>
              <a:rPr lang="el-GR" sz="2500" dirty="0" err="1"/>
              <a:t>Theory</a:t>
            </a:r>
            <a:r>
              <a:rPr lang="el-GR" sz="2500" dirty="0"/>
              <a:t> υποστηρίζει ότι η ικανοποίηση του πελάτη προκύπτει από τη σύγκριση μεταξύ αρχικών προσδοκιών και πραγματικής εμπειρίας. Όταν η εμπειρία επιβεβαιώνει ή υπερβαίνει τις προσδοκίες, η ικανοποίηση αυξάνεται.</a:t>
            </a:r>
          </a:p>
          <a:p>
            <a:r>
              <a:rPr lang="el-GR" sz="2500" dirty="0"/>
              <a:t>Στον τουρισμό, οι προσδοκίες διαμορφώνονται μέσω ιστοσελίδων, </a:t>
            </a:r>
            <a:r>
              <a:rPr lang="el-GR" sz="2500" dirty="0" err="1"/>
              <a:t>social</a:t>
            </a:r>
            <a:r>
              <a:rPr lang="el-GR" sz="2500" dirty="0"/>
              <a:t> </a:t>
            </a:r>
            <a:r>
              <a:rPr lang="el-GR" sz="2500" dirty="0" err="1"/>
              <a:t>media</a:t>
            </a:r>
            <a:r>
              <a:rPr lang="el-GR" sz="2500" dirty="0"/>
              <a:t> και </a:t>
            </a:r>
            <a:r>
              <a:rPr lang="el-GR" sz="2500" dirty="0" err="1"/>
              <a:t>online</a:t>
            </a:r>
            <a:r>
              <a:rPr lang="el-GR" sz="2500" dirty="0"/>
              <a:t> κριτικών. Αν η επικοινωνία παρουσιάζει έναν προορισμό ως «αυθεντικό» αλλά η εμπειρία είναι μαζική, δημιουργείται αρνητικό </a:t>
            </a:r>
            <a:r>
              <a:rPr lang="el-GR" sz="2500" dirty="0" err="1"/>
              <a:t>confirmation</a:t>
            </a:r>
            <a:r>
              <a:rPr lang="el-GR" sz="2500" dirty="0"/>
              <a:t> </a:t>
            </a:r>
            <a:r>
              <a:rPr lang="el-GR" sz="2500" dirty="0" err="1"/>
              <a:t>gap</a:t>
            </a:r>
            <a:r>
              <a:rPr lang="el-GR" sz="2500" dirty="0"/>
              <a:t>.</a:t>
            </a:r>
          </a:p>
          <a:p>
            <a:r>
              <a:rPr lang="el-GR" sz="2500" dirty="0"/>
              <a:t>Σε επίπεδο CRM, ο προορισμός θα πρέπει να επαναπροσδιορίσει το μήνυμα, να ευθυγραμμίσει την επικοινωνία με την πραγματική εμπειρία και να αξιοποιήσει </a:t>
            </a:r>
            <a:r>
              <a:rPr lang="el-GR" sz="2500" dirty="0" err="1"/>
              <a:t>feedback</a:t>
            </a:r>
            <a:r>
              <a:rPr lang="el-GR" sz="2500" dirty="0"/>
              <a:t> για βελτιώσεις. Η διαχείριση προσδοκιών είναι εξίσου κρίσιμη με την ίδια την εμπειρία.</a:t>
            </a:r>
          </a:p>
          <a:p>
            <a:endParaRPr lang="en-GB" dirty="0"/>
          </a:p>
        </p:txBody>
      </p:sp>
    </p:spTree>
    <p:extLst>
      <p:ext uri="{BB962C8B-B14F-4D97-AF65-F5344CB8AC3E}">
        <p14:creationId xmlns:p14="http://schemas.microsoft.com/office/powerpoint/2010/main" val="14510837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D6AF6-E23A-6F0E-96AD-92FCB85A9280}"/>
              </a:ext>
            </a:extLst>
          </p:cNvPr>
          <p:cNvSpPr>
            <a:spLocks noGrp="1"/>
          </p:cNvSpPr>
          <p:nvPr>
            <p:ph type="title"/>
          </p:nvPr>
        </p:nvSpPr>
        <p:spPr/>
        <p:txBody>
          <a:bodyPr/>
          <a:lstStyle/>
          <a:p>
            <a:r>
              <a:rPr lang="el-GR" b="1" dirty="0" err="1"/>
              <a:t>Οδηγιες</a:t>
            </a:r>
            <a:r>
              <a:rPr lang="el-GR" b="1" dirty="0"/>
              <a:t> &amp; </a:t>
            </a:r>
            <a:r>
              <a:rPr lang="el-GR" b="1" dirty="0" err="1"/>
              <a:t>σημεια</a:t>
            </a:r>
            <a:r>
              <a:rPr lang="el-GR" b="1" dirty="0"/>
              <a:t> </a:t>
            </a:r>
            <a:r>
              <a:rPr lang="el-GR" b="1" dirty="0" err="1"/>
              <a:t>προσοχης</a:t>
            </a:r>
            <a:endParaRPr lang="en-GB" dirty="0"/>
          </a:p>
        </p:txBody>
      </p:sp>
      <p:sp>
        <p:nvSpPr>
          <p:cNvPr id="3" name="Content Placeholder 2">
            <a:extLst>
              <a:ext uri="{FF2B5EF4-FFF2-40B4-BE49-F238E27FC236}">
                <a16:creationId xmlns:a16="http://schemas.microsoft.com/office/drawing/2014/main" id="{8C4DD509-D370-505C-8FF3-0F655DBC59F1}"/>
              </a:ext>
            </a:extLst>
          </p:cNvPr>
          <p:cNvSpPr>
            <a:spLocks noGrp="1"/>
          </p:cNvSpPr>
          <p:nvPr>
            <p:ph idx="1"/>
          </p:nvPr>
        </p:nvSpPr>
        <p:spPr/>
        <p:txBody>
          <a:bodyPr/>
          <a:lstStyle/>
          <a:p>
            <a:pPr marL="457200" indent="-457200">
              <a:buFont typeface="+mj-lt"/>
              <a:buAutoNum type="arabicPeriod"/>
            </a:pPr>
            <a:r>
              <a:rPr lang="el-GR" sz="2600" dirty="0"/>
              <a:t>Σαφής εξήγηση του </a:t>
            </a:r>
            <a:r>
              <a:rPr lang="el-GR" sz="2600" b="1" dirty="0" err="1"/>
              <a:t>expectation</a:t>
            </a:r>
            <a:r>
              <a:rPr lang="el-GR" sz="2600" b="1" dirty="0"/>
              <a:t>–</a:t>
            </a:r>
            <a:r>
              <a:rPr lang="el-GR" sz="2600" b="1" dirty="0" err="1"/>
              <a:t>experience</a:t>
            </a:r>
            <a:r>
              <a:rPr lang="el-GR" sz="2600" b="1" dirty="0"/>
              <a:t> </a:t>
            </a:r>
            <a:r>
              <a:rPr lang="el-GR" sz="2600" b="1" dirty="0" err="1"/>
              <a:t>gap</a:t>
            </a:r>
            <a:endParaRPr lang="el-GR" sz="2600" b="1" dirty="0"/>
          </a:p>
          <a:p>
            <a:pPr marL="457200" indent="-457200">
              <a:buFont typeface="+mj-lt"/>
              <a:buAutoNum type="arabicPeriod"/>
            </a:pPr>
            <a:r>
              <a:rPr lang="el-GR" sz="2600" dirty="0"/>
              <a:t>Έμφαση στην </a:t>
            </a:r>
            <a:r>
              <a:rPr lang="el-GR" sz="2600" b="1" dirty="0"/>
              <a:t>επικοινωνία πριν το ταξίδι</a:t>
            </a:r>
          </a:p>
          <a:p>
            <a:pPr marL="457200" indent="-457200">
              <a:buFont typeface="+mj-lt"/>
              <a:buAutoNum type="arabicPeriod"/>
            </a:pPr>
            <a:r>
              <a:rPr lang="el-GR" sz="2600" dirty="0"/>
              <a:t>Όχι γενικόλογες αναφορές σε «κακή εμπειρία» χωρίς θεωρία</a:t>
            </a:r>
          </a:p>
          <a:p>
            <a:pPr marL="457200" indent="-457200">
              <a:buFont typeface="+mj-lt"/>
              <a:buAutoNum type="arabicPeriod"/>
            </a:pPr>
            <a:r>
              <a:rPr lang="el-GR" sz="2600" dirty="0"/>
              <a:t> Σύνδεση θεωρίας – CRM – </a:t>
            </a:r>
            <a:r>
              <a:rPr lang="el-GR" sz="2600" dirty="0" err="1"/>
              <a:t>destination</a:t>
            </a:r>
            <a:r>
              <a:rPr lang="el-GR" sz="2600" dirty="0"/>
              <a:t> </a:t>
            </a:r>
            <a:r>
              <a:rPr lang="el-GR" sz="2600" dirty="0" err="1"/>
              <a:t>branding</a:t>
            </a:r>
            <a:endParaRPr lang="el-GR" sz="2600" dirty="0"/>
          </a:p>
          <a:p>
            <a:endParaRPr lang="en-GB" dirty="0"/>
          </a:p>
        </p:txBody>
      </p:sp>
    </p:spTree>
    <p:extLst>
      <p:ext uri="{BB962C8B-B14F-4D97-AF65-F5344CB8AC3E}">
        <p14:creationId xmlns:p14="http://schemas.microsoft.com/office/powerpoint/2010/main" val="21880215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51B12-0834-4652-2225-661E85DAEB9B}"/>
              </a:ext>
            </a:extLst>
          </p:cNvPr>
          <p:cNvSpPr>
            <a:spLocks noGrp="1"/>
          </p:cNvSpPr>
          <p:nvPr>
            <p:ph type="title"/>
          </p:nvPr>
        </p:nvSpPr>
        <p:spPr/>
        <p:txBody>
          <a:bodyPr/>
          <a:lstStyle/>
          <a:p>
            <a:r>
              <a:rPr lang="en-GB" dirty="0"/>
              <a:t>Service Recovery &amp; Equity Theory</a:t>
            </a:r>
          </a:p>
        </p:txBody>
      </p:sp>
      <p:sp>
        <p:nvSpPr>
          <p:cNvPr id="3" name="Content Placeholder 2">
            <a:extLst>
              <a:ext uri="{FF2B5EF4-FFF2-40B4-BE49-F238E27FC236}">
                <a16:creationId xmlns:a16="http://schemas.microsoft.com/office/drawing/2014/main" id="{A095492D-80FF-B2BA-70E3-4DA366D41809}"/>
              </a:ext>
            </a:extLst>
          </p:cNvPr>
          <p:cNvSpPr>
            <a:spLocks noGrp="1"/>
          </p:cNvSpPr>
          <p:nvPr>
            <p:ph idx="1"/>
          </p:nvPr>
        </p:nvSpPr>
        <p:spPr/>
        <p:txBody>
          <a:bodyPr>
            <a:normAutofit/>
          </a:bodyPr>
          <a:lstStyle/>
          <a:p>
            <a:pPr>
              <a:lnSpc>
                <a:spcPct val="150000"/>
              </a:lnSpc>
            </a:pPr>
            <a:r>
              <a:rPr lang="el-GR" sz="2600" b="1" dirty="0"/>
              <a:t>Εκφώνηση (350–400 λέξεις)</a:t>
            </a:r>
            <a:br>
              <a:rPr lang="el-GR" sz="2600" dirty="0"/>
            </a:br>
            <a:r>
              <a:rPr lang="el-GR" sz="2600" dirty="0"/>
              <a:t>(Α) Αναλύστε την </a:t>
            </a:r>
            <a:r>
              <a:rPr lang="el-GR" sz="2600" dirty="0" err="1"/>
              <a:t>Equity</a:t>
            </a:r>
            <a:r>
              <a:rPr lang="el-GR" sz="2600" dirty="0"/>
              <a:t> </a:t>
            </a:r>
            <a:r>
              <a:rPr lang="el-GR" sz="2600" dirty="0" err="1"/>
              <a:t>Theory</a:t>
            </a:r>
            <a:r>
              <a:rPr lang="el-GR" sz="2600" dirty="0"/>
              <a:t> στη διαχείριση αποτυχιών υπηρεσιών.</a:t>
            </a:r>
            <a:br>
              <a:rPr lang="el-GR" sz="2600" dirty="0"/>
            </a:br>
            <a:r>
              <a:rPr lang="el-GR" sz="2600" dirty="0"/>
              <a:t>(Β) Δώστε παράδειγμα </a:t>
            </a:r>
            <a:r>
              <a:rPr lang="el-GR" sz="2600" dirty="0" err="1"/>
              <a:t>service</a:t>
            </a:r>
            <a:r>
              <a:rPr lang="el-GR" sz="2600" dirty="0"/>
              <a:t> </a:t>
            </a:r>
            <a:r>
              <a:rPr lang="el-GR" sz="2600" dirty="0" err="1"/>
              <a:t>failure</a:t>
            </a:r>
            <a:r>
              <a:rPr lang="el-GR" sz="2600" dirty="0"/>
              <a:t> στον τουρισμό.</a:t>
            </a:r>
            <a:br>
              <a:rPr lang="el-GR" sz="2600" dirty="0"/>
            </a:br>
            <a:r>
              <a:rPr lang="el-GR" sz="2600" dirty="0"/>
              <a:t>(Γ) Ξενοδοχείο </a:t>
            </a:r>
            <a:r>
              <a:rPr lang="el-GR" sz="2600" dirty="0" err="1"/>
              <a:t>υπερκλείνει</a:t>
            </a:r>
            <a:r>
              <a:rPr lang="el-GR" sz="2600" dirty="0"/>
              <a:t> δωμάτια και μεταφέρει πελάτες σε υποδεέστερο κατάλυμα. Πώς πρέπει να αντιδράσει;</a:t>
            </a:r>
          </a:p>
          <a:p>
            <a:pPr>
              <a:lnSpc>
                <a:spcPct val="150000"/>
              </a:lnSpc>
            </a:pPr>
            <a:endParaRPr lang="en-GB" sz="2600" dirty="0"/>
          </a:p>
        </p:txBody>
      </p:sp>
    </p:spTree>
    <p:extLst>
      <p:ext uri="{BB962C8B-B14F-4D97-AF65-F5344CB8AC3E}">
        <p14:creationId xmlns:p14="http://schemas.microsoft.com/office/powerpoint/2010/main" val="26961129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232E6AF-B21D-D159-C0E9-DA75FDC011BE}"/>
              </a:ext>
            </a:extLst>
          </p:cNvPr>
          <p:cNvSpPr>
            <a:spLocks noGrp="1"/>
          </p:cNvSpPr>
          <p:nvPr>
            <p:ph idx="1"/>
          </p:nvPr>
        </p:nvSpPr>
        <p:spPr>
          <a:xfrm>
            <a:off x="1024128" y="812800"/>
            <a:ext cx="10812272" cy="5496560"/>
          </a:xfrm>
        </p:spPr>
        <p:txBody>
          <a:bodyPr>
            <a:noAutofit/>
          </a:bodyPr>
          <a:lstStyle/>
          <a:p>
            <a:pPr>
              <a:lnSpc>
                <a:spcPct val="150000"/>
              </a:lnSpc>
            </a:pPr>
            <a:r>
              <a:rPr lang="el-GR" sz="2400" dirty="0"/>
              <a:t>Η </a:t>
            </a:r>
            <a:r>
              <a:rPr lang="el-GR" sz="2400" dirty="0" err="1"/>
              <a:t>Equity</a:t>
            </a:r>
            <a:r>
              <a:rPr lang="el-GR" sz="2400" dirty="0"/>
              <a:t> </a:t>
            </a:r>
            <a:r>
              <a:rPr lang="el-GR" sz="2400" dirty="0" err="1"/>
              <a:t>Theory</a:t>
            </a:r>
            <a:r>
              <a:rPr lang="el-GR" sz="2400" dirty="0"/>
              <a:t> εστιάζει στην αντίληψη δικαιοσύνης του πελάτη, εξετάζοντας αν το κόστος που υπέστη αντισταθμίζεται δίκαια από την επιχείρηση. Σε περιπτώσεις </a:t>
            </a:r>
            <a:r>
              <a:rPr lang="el-GR" sz="2400" dirty="0" err="1"/>
              <a:t>service</a:t>
            </a:r>
            <a:r>
              <a:rPr lang="el-GR" sz="2400" dirty="0"/>
              <a:t> </a:t>
            </a:r>
            <a:r>
              <a:rPr lang="el-GR" sz="2400" dirty="0" err="1"/>
              <a:t>failure</a:t>
            </a:r>
            <a:r>
              <a:rPr lang="el-GR" sz="2400" dirty="0"/>
              <a:t>, η αντίληψη αδικίας οδηγεί σε δυσαρέσκεια και απώλεια πιστότητας.</a:t>
            </a:r>
          </a:p>
          <a:p>
            <a:pPr>
              <a:lnSpc>
                <a:spcPct val="150000"/>
              </a:lnSpc>
            </a:pPr>
            <a:r>
              <a:rPr lang="el-GR" sz="2400" dirty="0"/>
              <a:t>Στο σενάριο </a:t>
            </a:r>
            <a:r>
              <a:rPr lang="el-GR" sz="2400" dirty="0" err="1"/>
              <a:t>υπερκράτησης</a:t>
            </a:r>
            <a:r>
              <a:rPr lang="el-GR" sz="2400" dirty="0"/>
              <a:t>, το ξενοδοχείο παραβιάζει τις προσδοκίες του πελάτη. Η αποκατάσταση θα πρέπει να περιλαμβάνει τόσο υλική αποζημίωση (αναβάθμιση, δωρεάν διαμονή) όσο και άυλη (ειλικρινής συγγνώμη, προσωπική φροντίδα).</a:t>
            </a:r>
          </a:p>
          <a:p>
            <a:pPr>
              <a:lnSpc>
                <a:spcPct val="150000"/>
              </a:lnSpc>
            </a:pPr>
            <a:r>
              <a:rPr lang="el-GR" sz="2400" dirty="0"/>
              <a:t>Στόχος του </a:t>
            </a:r>
            <a:r>
              <a:rPr lang="el-GR" sz="2400" dirty="0" err="1"/>
              <a:t>service</a:t>
            </a:r>
            <a:r>
              <a:rPr lang="el-GR" sz="2400" dirty="0"/>
              <a:t> </a:t>
            </a:r>
            <a:r>
              <a:rPr lang="el-GR" sz="2400" dirty="0" err="1"/>
              <a:t>recovery</a:t>
            </a:r>
            <a:r>
              <a:rPr lang="el-GR" sz="2400" dirty="0"/>
              <a:t> δεν είναι μόνο η άμεση ικανοποίηση αλλά η διατήρηση της μακροχρόνιας σχέσης.</a:t>
            </a:r>
          </a:p>
          <a:p>
            <a:pPr marL="0" indent="0">
              <a:lnSpc>
                <a:spcPct val="150000"/>
              </a:lnSpc>
              <a:buNone/>
            </a:pPr>
            <a:endParaRPr lang="en-GB" sz="2400" dirty="0"/>
          </a:p>
        </p:txBody>
      </p:sp>
    </p:spTree>
    <p:extLst>
      <p:ext uri="{BB962C8B-B14F-4D97-AF65-F5344CB8AC3E}">
        <p14:creationId xmlns:p14="http://schemas.microsoft.com/office/powerpoint/2010/main" val="15399722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455F51"/>
      </a:dk2>
      <a:lt2>
        <a:srgbClr val="E3DED1"/>
      </a:lt2>
      <a:accent1>
        <a:srgbClr val="99CB38"/>
      </a:accent1>
      <a:accent2>
        <a:srgbClr val="63A537"/>
      </a:accent2>
      <a:accent3>
        <a:srgbClr val="E6D024"/>
      </a:accent3>
      <a:accent4>
        <a:srgbClr val="CC9700"/>
      </a:accent4>
      <a:accent5>
        <a:srgbClr val="4EB3CF"/>
      </a:accent5>
      <a:accent6>
        <a:srgbClr val="378DA6"/>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Integral</Template>
  <TotalTime>1013</TotalTime>
  <Words>2194</Words>
  <Application>Microsoft Office PowerPoint</Application>
  <PresentationFormat>Widescreen</PresentationFormat>
  <Paragraphs>129</Paragraphs>
  <Slides>26</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Aptos</vt:lpstr>
      <vt:lpstr>Aptos Narrow</vt:lpstr>
      <vt:lpstr>Arial</vt:lpstr>
      <vt:lpstr>Calibri</vt:lpstr>
      <vt:lpstr>Tw Cen MT</vt:lpstr>
      <vt:lpstr>Tw Cen MT Condensed</vt:lpstr>
      <vt:lpstr>Wingdings 3</vt:lpstr>
      <vt:lpstr>Integral</vt:lpstr>
      <vt:lpstr>Οδηγιεσ εξετασεων</vt:lpstr>
      <vt:lpstr>CRM &amp; Customer Lifetime Value </vt:lpstr>
      <vt:lpstr>PowerPoint Presentation</vt:lpstr>
      <vt:lpstr>Οδηγιες &amp; σημεια προσοχης </vt:lpstr>
      <vt:lpstr>Expectation–Confirmation Theory</vt:lpstr>
      <vt:lpstr>PowerPoint Presentation</vt:lpstr>
      <vt:lpstr>Οδηγιες &amp; σημεια προσοχης</vt:lpstr>
      <vt:lpstr>Service Recovery &amp; Equity Theory</vt:lpstr>
      <vt:lpstr>PowerPoint Presentation</vt:lpstr>
      <vt:lpstr>Οδηγιες &amp; σημεια προσοχης</vt:lpstr>
      <vt:lpstr>Data, Personalisation &amp; Ethics</vt:lpstr>
      <vt:lpstr>PowerPoint Presentation</vt:lpstr>
      <vt:lpstr>Οδηγιες &amp; σημεια προσοχης</vt:lpstr>
      <vt:lpstr>CRM &amp; Return on Investment (ROI)</vt:lpstr>
      <vt:lpstr>PowerPoint Presentation</vt:lpstr>
      <vt:lpstr>Οδηγιες &amp; σημεια προσοχης</vt:lpstr>
      <vt:lpstr>Customer Journey Mapping</vt:lpstr>
      <vt:lpstr>PowerPoint Presentation</vt:lpstr>
      <vt:lpstr>Οδηγιες &amp; σημεια προσοχης</vt:lpstr>
      <vt:lpstr>Touchpoints &amp; Omnichannel Εμπειρια</vt:lpstr>
      <vt:lpstr>PowerPoint Presentation</vt:lpstr>
      <vt:lpstr>Οδηγιες &amp; σημεια προσοχης</vt:lpstr>
      <vt:lpstr>Touchpoints, Συναισθηματα &amp; ROI</vt:lpstr>
      <vt:lpstr>PowerPoint Presentation</vt:lpstr>
      <vt:lpstr>Οδηγιες &amp; σημεια προσοχης</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Maria Vrasida</dc:creator>
  <cp:keywords/>
  <dc:description>generated using python-pptx</dc:description>
  <cp:lastModifiedBy>Maria Vrasida</cp:lastModifiedBy>
  <cp:revision>37</cp:revision>
  <dcterms:created xsi:type="dcterms:W3CDTF">2013-01-27T09:14:16Z</dcterms:created>
  <dcterms:modified xsi:type="dcterms:W3CDTF">2026-02-06T15:56:13Z</dcterms:modified>
  <cp:category/>
</cp:coreProperties>
</file>