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2" r:id="rId3"/>
    <p:sldId id="303" r:id="rId4"/>
    <p:sldId id="304" r:id="rId5"/>
    <p:sldId id="305" r:id="rId6"/>
    <p:sldId id="306" r:id="rId7"/>
    <p:sldId id="307" r:id="rId8"/>
    <p:sldId id="308" r:id="rId9"/>
    <p:sldId id="320" r:id="rId10"/>
    <p:sldId id="321" r:id="rId11"/>
    <p:sldId id="309" r:id="rId12"/>
    <p:sldId id="322" r:id="rId13"/>
    <p:sldId id="310" r:id="rId14"/>
    <p:sldId id="311" r:id="rId15"/>
    <p:sldId id="312" r:id="rId16"/>
    <p:sldId id="313" r:id="rId17"/>
    <p:sldId id="314" r:id="rId18"/>
    <p:sldId id="315" r:id="rId19"/>
    <p:sldId id="300" r:id="rId20"/>
    <p:sldId id="301" r:id="rId21"/>
    <p:sldId id="266" r:id="rId22"/>
    <p:sldId id="298" r:id="rId23"/>
    <p:sldId id="299" r:id="rId24"/>
    <p:sldId id="269" r:id="rId25"/>
    <p:sldId id="271" r:id="rId26"/>
    <p:sldId id="267" r:id="rId27"/>
    <p:sldId id="277" r:id="rId28"/>
    <p:sldId id="282"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779" autoAdjust="0"/>
  </p:normalViewPr>
  <p:slideViewPr>
    <p:cSldViewPr snapToGrid="0" showGuides="1">
      <p:cViewPr varScale="1">
        <p:scale>
          <a:sx n="61" d="100"/>
          <a:sy n="61" d="100"/>
        </p:scale>
        <p:origin x="1522" y="48"/>
      </p:cViewPr>
      <p:guideLst>
        <p:guide orient="horz" pos="2160"/>
        <p:guide pos="3840"/>
        <p:guide orient="horz" pos="22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025E0-9457-4018-A488-4314C7F310EC}" type="datetimeFigureOut">
              <a:rPr lang="el-GR" smtClean="0"/>
              <a:t>09/01/26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44BF1-1684-4B74-B52B-EDC4FF72CB46}" type="slidenum">
              <a:rPr lang="el-GR" smtClean="0"/>
              <a:t>‹#›</a:t>
            </a:fld>
            <a:endParaRPr lang="el-GR"/>
          </a:p>
        </p:txBody>
      </p:sp>
    </p:spTree>
    <p:extLst>
      <p:ext uri="{BB962C8B-B14F-4D97-AF65-F5344CB8AC3E}">
        <p14:creationId xmlns:p14="http://schemas.microsoft.com/office/powerpoint/2010/main" val="246832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retamaris.gr/sustainable-hospitality/for-the-environment/waste-management" TargetMode="External"/><Relationship Id="rId7" Type="http://schemas.openxmlformats.org/officeDocument/2006/relationships/hyperlink" Target="https://elaiolithos.com/zero-waste-luxury-destin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economix.gr/2024/07/22/to-proto-xenodocheio-midenikon-apovliton-stin-pieria/" TargetMode="External"/><Relationship Id="rId5" Type="http://schemas.openxmlformats.org/officeDocument/2006/relationships/hyperlink" Target="https://www.grandhotelpalace.gr/en/sustainability/zero-waste-future" TargetMode="External"/><Relationship Id="rId4" Type="http://schemas.openxmlformats.org/officeDocument/2006/relationships/hyperlink" Target="https://www.kallichoron.gr/en/kallichoron/award-certification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kinsternahotel.gr/estate/sustainabilit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ani-resort.com/sustainability/zero-carbon-footprint-project" TargetMode="External"/><Relationship Id="rId5" Type="http://schemas.openxmlformats.org/officeDocument/2006/relationships/hyperlink" Target="https://anthemussea.gr/sustainability-initiatives-in-hotel-tourism-2023/" TargetMode="External"/><Relationship Id="rId4" Type="http://schemas.openxmlformats.org/officeDocument/2006/relationships/hyperlink" Target="https://www.skinos-ilivatos.gr/en/the-farm-kefalonia/highlights-skino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Μιλάμε για </a:t>
            </a:r>
            <a:r>
              <a:rPr lang="el-GR" b="1" dirty="0" smtClean="0"/>
              <a:t>καινοτομία</a:t>
            </a:r>
            <a:r>
              <a:rPr lang="el-GR" dirty="0" smtClean="0"/>
              <a:t> σήμερα γιατί ο κόσμος αλλάζει με ρυθμούς που δεν επιτρέπουν στασιμότητα. Συγκεκριμένα:</a:t>
            </a:r>
          </a:p>
          <a:p>
            <a:r>
              <a:rPr lang="el-GR" b="1" dirty="0" smtClean="0"/>
              <a:t>Τεχνολογική επιτάχυνση</a:t>
            </a:r>
            <a:r>
              <a:rPr lang="el-GR" dirty="0" smtClean="0"/>
              <a:t>: Η </a:t>
            </a:r>
            <a:r>
              <a:rPr lang="el-GR" dirty="0" err="1" smtClean="0"/>
              <a:t>ψηφιοποίηση</a:t>
            </a:r>
            <a:r>
              <a:rPr lang="el-GR" dirty="0" smtClean="0"/>
              <a:t>, η τεχνητή νοημοσύνη και τα δεδομένα μεταμορφώνουν τον τρόπο που δουλεύουμε, μαθαίνουμε και ζούμε.</a:t>
            </a:r>
          </a:p>
          <a:p>
            <a:r>
              <a:rPr lang="el-GR" b="1" dirty="0" smtClean="0"/>
              <a:t>Παγκόσμιος ανταγωνισμός</a:t>
            </a:r>
            <a:r>
              <a:rPr lang="el-GR" dirty="0" smtClean="0"/>
              <a:t>: Οργανισμοί και χώρες χρειάζονται νέες ιδέες για να παραμείνουν ανταγωνιστικοί και βιώσιμοι.</a:t>
            </a:r>
          </a:p>
          <a:p>
            <a:r>
              <a:rPr lang="el-GR" b="1" dirty="0" smtClean="0"/>
              <a:t>Σύνθετες προκλήσεις</a:t>
            </a:r>
            <a:r>
              <a:rPr lang="el-GR" dirty="0" smtClean="0"/>
              <a:t>: Κλιματική κρίση, υγεία, ενέργεια και κοινωνικές ανισότητες απαιτούν πρωτότυπες λύσεις, όχι παλιές συνταγές.</a:t>
            </a:r>
          </a:p>
          <a:p>
            <a:r>
              <a:rPr lang="el-GR" b="1" dirty="0" smtClean="0"/>
              <a:t>Αλλαγή αναγκών των ανθρώπων</a:t>
            </a:r>
            <a:r>
              <a:rPr lang="el-GR" dirty="0" smtClean="0"/>
              <a:t>: Οι προσδοκίες για ποιότητα, ταχύτητα και εμπειρία εξελίσσονται συνεχώς.</a:t>
            </a:r>
          </a:p>
          <a:p>
            <a:r>
              <a:rPr lang="el-GR" b="1" dirty="0" smtClean="0"/>
              <a:t>Ανάπτυξη και αξία</a:t>
            </a:r>
            <a:r>
              <a:rPr lang="el-GR" dirty="0" smtClean="0"/>
              <a:t>: Η καινοτομία δημιουργεί νέα προϊόντα, υπηρεσίες, θέσεις εργασίας και οικονομική ανάπτυξη.</a:t>
            </a:r>
          </a:p>
          <a:p>
            <a:r>
              <a:rPr lang="el-GR" smtClean="0"/>
              <a:t>Με λίγα λόγια, μιλάμε για καινοτομία γιατί είναι το βασικό εργαλείο </a:t>
            </a:r>
            <a:r>
              <a:rPr lang="el-GR" b="1" smtClean="0"/>
              <a:t>προσαρμογής, επιβίωσης και προόδου</a:t>
            </a:r>
            <a:r>
              <a:rPr lang="el-GR" smtClean="0"/>
              <a:t> στον σύγχρονο κόσμο.</a:t>
            </a:r>
          </a:p>
          <a:p>
            <a:endParaRPr lang="el-GR"/>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2</a:t>
            </a:fld>
            <a:endParaRPr lang="el-GR"/>
          </a:p>
        </p:txBody>
      </p:sp>
    </p:spTree>
    <p:extLst>
      <p:ext uri="{BB962C8B-B14F-4D97-AF65-F5344CB8AC3E}">
        <p14:creationId xmlns:p14="http://schemas.microsoft.com/office/powerpoint/2010/main" val="208418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Γιατί είναι κρίσιμη</a:t>
            </a:r>
          </a:p>
          <a:p>
            <a:r>
              <a:rPr lang="el-GR" dirty="0" smtClean="0"/>
              <a:t>Έρευνες στον κλάδο δείχνουν ότι:</a:t>
            </a:r>
          </a:p>
          <a:p>
            <a:r>
              <a:rPr lang="el-GR" dirty="0" smtClean="0"/>
              <a:t>ικανοποιημένοι εργαζόμενοι → καλύτερη εξυπηρέτηση</a:t>
            </a:r>
          </a:p>
          <a:p>
            <a:r>
              <a:rPr lang="el-GR" dirty="0" smtClean="0"/>
              <a:t>χαμηλή ικανοποίηση → υψηλή εναλλαγή προσωπικού (</a:t>
            </a:r>
            <a:r>
              <a:rPr lang="el-GR" dirty="0" err="1" smtClean="0"/>
              <a:t>turnover</a:t>
            </a:r>
            <a:r>
              <a:rPr lang="el-GR" dirty="0" smtClean="0"/>
              <a:t>)</a:t>
            </a:r>
          </a:p>
          <a:p>
            <a:r>
              <a:rPr lang="el-GR" b="1" dirty="0" smtClean="0"/>
              <a:t>🇬🇷 Ελληνικό παράδειγμα</a:t>
            </a:r>
          </a:p>
          <a:p>
            <a:r>
              <a:rPr lang="el-GR" b="1" dirty="0" err="1" smtClean="0"/>
              <a:t>Grecotel</a:t>
            </a:r>
            <a:endParaRPr lang="el-GR" dirty="0" smtClean="0"/>
          </a:p>
          <a:p>
            <a:r>
              <a:rPr lang="el-GR" dirty="0" smtClean="0"/>
              <a:t>επένδυση σε εσωτερική επικοινωνία</a:t>
            </a:r>
          </a:p>
          <a:p>
            <a:r>
              <a:rPr lang="el-GR" dirty="0" smtClean="0"/>
              <a:t>προγράμματα επιβράβευσης προσωπικού</a:t>
            </a:r>
          </a:p>
          <a:p>
            <a:r>
              <a:rPr lang="el-GR" dirty="0" smtClean="0"/>
              <a:t>έμφαση στη μακροχρόνια απασχόληση</a:t>
            </a:r>
          </a:p>
          <a:p>
            <a:r>
              <a:rPr lang="el-GR" b="1" dirty="0" smtClean="0"/>
              <a:t>Διδακτικό μήνυμα:</a:t>
            </a:r>
            <a:r>
              <a:rPr lang="el-GR" dirty="0" smtClean="0"/>
              <a:t/>
            </a:r>
            <a:br>
              <a:rPr lang="el-GR" dirty="0" smtClean="0"/>
            </a:br>
            <a:r>
              <a:rPr lang="el-GR" dirty="0" smtClean="0"/>
              <a:t>👉 Η εμπειρία εργαζομένων αντιμετωπίζεται ως στρατηγικό κεφάλαιο, όχι ως κόστος.</a:t>
            </a:r>
            <a:endParaRPr lang="en-US" dirty="0" smtClean="0"/>
          </a:p>
          <a:p>
            <a:r>
              <a:rPr lang="el-GR" dirty="0" smtClean="0"/>
              <a:t>Η </a:t>
            </a:r>
            <a:r>
              <a:rPr lang="el-GR" b="1" dirty="0" smtClean="0"/>
              <a:t>κουλτούρα</a:t>
            </a:r>
            <a:r>
              <a:rPr lang="el-GR" dirty="0" smtClean="0"/>
              <a:t> καθορίζει:</a:t>
            </a:r>
          </a:p>
          <a:p>
            <a:r>
              <a:rPr lang="el-GR" dirty="0" smtClean="0"/>
              <a:t>πώς λαμβάνονται αποφάσεις</a:t>
            </a:r>
          </a:p>
          <a:p>
            <a:r>
              <a:rPr lang="el-GR" dirty="0" smtClean="0"/>
              <a:t>πώς αντιμετωπίζονται τα λάθη</a:t>
            </a:r>
          </a:p>
          <a:p>
            <a:r>
              <a:rPr lang="el-GR" dirty="0" smtClean="0"/>
              <a:t>πώς βιώνεται η φιλοξενία εσωτερικά</a:t>
            </a:r>
          </a:p>
          <a:p>
            <a:r>
              <a:rPr lang="el-GR" dirty="0" smtClean="0"/>
              <a:t>Καινοτόμες κουλτούρες στη φιλοξενία:</a:t>
            </a:r>
          </a:p>
          <a:p>
            <a:r>
              <a:rPr lang="el-GR" dirty="0" smtClean="0"/>
              <a:t>ενθαρρύνουν την πρωτοβουλία</a:t>
            </a:r>
          </a:p>
          <a:p>
            <a:r>
              <a:rPr lang="el-GR" dirty="0" smtClean="0"/>
              <a:t>δίνουν φωνή στο προσωπικό πρώτης γραμμής</a:t>
            </a:r>
          </a:p>
          <a:p>
            <a:r>
              <a:rPr lang="el-GR" dirty="0" smtClean="0"/>
              <a:t>συνδέουν αξίες και καθημερινή πρακτική</a:t>
            </a:r>
            <a:endParaRPr lang="en-US" dirty="0" smtClean="0"/>
          </a:p>
          <a:p>
            <a:endParaRPr lang="el-GR" dirty="0" smtClean="0"/>
          </a:p>
          <a:p>
            <a:r>
              <a:rPr lang="el-GR" b="1" dirty="0" smtClean="0"/>
              <a:t> Ελληνικό παράδειγμα</a:t>
            </a:r>
          </a:p>
          <a:p>
            <a:r>
              <a:rPr lang="el-GR" b="1" dirty="0" err="1" smtClean="0"/>
              <a:t>Sani</a:t>
            </a:r>
            <a:r>
              <a:rPr lang="el-GR" b="1" dirty="0" smtClean="0"/>
              <a:t> </a:t>
            </a:r>
            <a:r>
              <a:rPr lang="el-GR" b="1" dirty="0" err="1" smtClean="0"/>
              <a:t>Resort</a:t>
            </a:r>
            <a:endParaRPr lang="el-GR" dirty="0" smtClean="0"/>
          </a:p>
          <a:p>
            <a:r>
              <a:rPr lang="el-GR" dirty="0" smtClean="0"/>
              <a:t>κουλτούρα “</a:t>
            </a:r>
            <a:r>
              <a:rPr lang="el-GR" dirty="0" err="1" smtClean="0"/>
              <a:t>people</a:t>
            </a:r>
            <a:r>
              <a:rPr lang="el-GR" dirty="0" smtClean="0"/>
              <a:t> </a:t>
            </a:r>
            <a:r>
              <a:rPr lang="el-GR" dirty="0" err="1" smtClean="0"/>
              <a:t>first</a:t>
            </a:r>
            <a:r>
              <a:rPr lang="el-GR" dirty="0" smtClean="0"/>
              <a:t>”</a:t>
            </a:r>
          </a:p>
          <a:p>
            <a:r>
              <a:rPr lang="el-GR" dirty="0" smtClean="0"/>
              <a:t>ενσωμάτωση βιωσιμότητας ως </a:t>
            </a:r>
            <a:r>
              <a:rPr lang="el-GR" dirty="0" err="1" smtClean="0"/>
              <a:t>οργανωσιακή</a:t>
            </a:r>
            <a:r>
              <a:rPr lang="el-GR" dirty="0" smtClean="0"/>
              <a:t> αξία</a:t>
            </a:r>
          </a:p>
          <a:p>
            <a:r>
              <a:rPr lang="el-GR" dirty="0" smtClean="0"/>
              <a:t>συνεχής διάλογος με το προσωπικό</a:t>
            </a:r>
            <a:endParaRPr lang="en-US" dirty="0" smtClean="0"/>
          </a:p>
          <a:p>
            <a:endParaRPr lang="en-US" dirty="0" smtClean="0"/>
          </a:p>
          <a:p>
            <a:r>
              <a:rPr lang="el-GR" dirty="0" smtClean="0"/>
              <a:t>Η εκπαίδευση αποτελεί </a:t>
            </a:r>
            <a:r>
              <a:rPr lang="el-GR" b="1" dirty="0" smtClean="0"/>
              <a:t>πυλώνα </a:t>
            </a:r>
            <a:r>
              <a:rPr lang="el-GR" b="1" dirty="0" err="1" smtClean="0"/>
              <a:t>οργανωσιακής</a:t>
            </a:r>
            <a:r>
              <a:rPr lang="el-GR" b="1" dirty="0" smtClean="0"/>
              <a:t> καινοτομίας</a:t>
            </a:r>
            <a:r>
              <a:rPr lang="el-GR" dirty="0" smtClean="0"/>
              <a:t> όταν:</a:t>
            </a:r>
          </a:p>
          <a:p>
            <a:r>
              <a:rPr lang="el-GR" dirty="0" smtClean="0"/>
              <a:t>δεν περιορίζεται σε τεχνικές δεξιότητες</a:t>
            </a:r>
          </a:p>
          <a:p>
            <a:r>
              <a:rPr lang="el-GR" dirty="0" smtClean="0"/>
              <a:t>περιλαμβάνει </a:t>
            </a:r>
            <a:r>
              <a:rPr lang="el-GR" dirty="0" err="1" smtClean="0"/>
              <a:t>soft</a:t>
            </a:r>
            <a:r>
              <a:rPr lang="el-GR" dirty="0" smtClean="0"/>
              <a:t> </a:t>
            </a:r>
            <a:r>
              <a:rPr lang="el-GR" dirty="0" err="1" smtClean="0"/>
              <a:t>skills</a:t>
            </a:r>
            <a:endParaRPr lang="el-GR" dirty="0" smtClean="0"/>
          </a:p>
          <a:p>
            <a:r>
              <a:rPr lang="el-GR" dirty="0" smtClean="0"/>
              <a:t>είναι συνεχής και όχι αποσπασματική</a:t>
            </a:r>
          </a:p>
          <a:p>
            <a:r>
              <a:rPr lang="el-GR" dirty="0" smtClean="0"/>
              <a:t>Στη φιλοξενία, η εκπαίδευση:</a:t>
            </a:r>
          </a:p>
          <a:p>
            <a:r>
              <a:rPr lang="el-GR" dirty="0" smtClean="0"/>
              <a:t>επηρεάζει άμεσα την ποιότητα εμπειρίας</a:t>
            </a:r>
          </a:p>
          <a:p>
            <a:r>
              <a:rPr lang="el-GR" dirty="0" smtClean="0"/>
              <a:t>μειώνει τα λάθη</a:t>
            </a:r>
          </a:p>
          <a:p>
            <a:r>
              <a:rPr lang="el-GR" dirty="0" smtClean="0"/>
              <a:t>αυξάνει την αυτονομία του προσωπικού</a:t>
            </a:r>
          </a:p>
          <a:p>
            <a:r>
              <a:rPr lang="el-GR" dirty="0" smtClean="0"/>
              <a:t>Η ευελιξία στη φιλοξενία αφορά:</a:t>
            </a:r>
          </a:p>
          <a:p>
            <a:r>
              <a:rPr lang="el-GR" dirty="0" smtClean="0"/>
              <a:t>ωράρια</a:t>
            </a:r>
          </a:p>
          <a:p>
            <a:r>
              <a:rPr lang="el-GR" dirty="0" err="1" smtClean="0"/>
              <a:t>πολυδεξιότητα</a:t>
            </a:r>
            <a:r>
              <a:rPr lang="el-GR" dirty="0" smtClean="0"/>
              <a:t> (</a:t>
            </a:r>
            <a:r>
              <a:rPr lang="el-GR" dirty="0" err="1" smtClean="0"/>
              <a:t>multi-skilling</a:t>
            </a:r>
            <a:r>
              <a:rPr lang="el-GR" dirty="0" smtClean="0"/>
              <a:t>)</a:t>
            </a:r>
          </a:p>
          <a:p>
            <a:r>
              <a:rPr lang="el-GR" dirty="0" smtClean="0"/>
              <a:t>εσωτερική κινητικότητα</a:t>
            </a:r>
          </a:p>
          <a:p>
            <a:r>
              <a:rPr lang="el-GR" dirty="0" smtClean="0"/>
              <a:t>καλύτερη διαχείριση εποχικότητας</a:t>
            </a:r>
          </a:p>
          <a:p>
            <a:r>
              <a:rPr lang="el-GR" dirty="0" smtClean="0"/>
              <a:t>Μετά την πανδημία, η ευελιξία:</a:t>
            </a:r>
          </a:p>
          <a:p>
            <a:r>
              <a:rPr lang="el-GR" dirty="0" smtClean="0"/>
              <a:t>δεν είναι προνόμιο</a:t>
            </a:r>
          </a:p>
          <a:p>
            <a:r>
              <a:rPr lang="el-GR" dirty="0" smtClean="0"/>
              <a:t>είναι αναγκαιότητα για προσέλκυση προσωπικού</a:t>
            </a:r>
          </a:p>
          <a:p>
            <a:r>
              <a:rPr lang="el-GR" b="1" dirty="0" smtClean="0"/>
              <a:t>🇬🇷 Ελληνικό παράδειγμα</a:t>
            </a:r>
          </a:p>
          <a:p>
            <a:r>
              <a:rPr lang="el-GR" b="1" dirty="0" err="1" smtClean="0"/>
              <a:t>Electra</a:t>
            </a:r>
            <a:r>
              <a:rPr lang="el-GR" b="1" dirty="0" smtClean="0"/>
              <a:t> </a:t>
            </a:r>
            <a:r>
              <a:rPr lang="el-GR" b="1" dirty="0" err="1" smtClean="0"/>
              <a:t>Hotels</a:t>
            </a:r>
            <a:r>
              <a:rPr lang="el-GR" b="1" dirty="0" smtClean="0"/>
              <a:t> &amp; </a:t>
            </a:r>
            <a:r>
              <a:rPr lang="el-GR" b="1" dirty="0" err="1" smtClean="0"/>
              <a:t>Resorts</a:t>
            </a:r>
            <a:endParaRPr lang="el-GR" dirty="0" smtClean="0"/>
          </a:p>
          <a:p>
            <a:r>
              <a:rPr lang="el-GR" dirty="0" smtClean="0"/>
              <a:t>εναλλακτικά μοντέλα βαρδιών</a:t>
            </a:r>
          </a:p>
          <a:p>
            <a:r>
              <a:rPr lang="el-GR" dirty="0" smtClean="0"/>
              <a:t>επαναλαμβανόμενη απασχόληση εποχικού προσωπικού</a:t>
            </a:r>
          </a:p>
          <a:p>
            <a:r>
              <a:rPr lang="el-GR" dirty="0" smtClean="0"/>
              <a:t>έμφαση στη διατήρηση ανθρώπινου δυναμικού</a:t>
            </a:r>
          </a:p>
          <a:p>
            <a:r>
              <a:rPr lang="el-GR" b="1" dirty="0" smtClean="0"/>
              <a:t>Διδακτικό μήνυμα:</a:t>
            </a:r>
            <a:r>
              <a:rPr lang="el-GR" dirty="0" smtClean="0"/>
              <a:t/>
            </a:r>
            <a:br>
              <a:rPr lang="el-GR" dirty="0" smtClean="0"/>
            </a:br>
            <a:r>
              <a:rPr lang="el-GR" dirty="0" smtClean="0"/>
              <a:t>👉 Η ευελιξία αυξάνει την ανθεκτικότητα του οργανισμού.</a:t>
            </a:r>
          </a:p>
          <a:p>
            <a:r>
              <a:rPr lang="el-GR" b="1" dirty="0" smtClean="0"/>
              <a:t>6. </a:t>
            </a:r>
            <a:r>
              <a:rPr lang="el-GR" b="1" dirty="0" err="1" smtClean="0"/>
              <a:t>Οργανωσιακή</a:t>
            </a:r>
            <a:r>
              <a:rPr lang="el-GR" b="1" dirty="0" smtClean="0"/>
              <a:t> Καινοτομία &amp; Ποιότητα Υπηρεσιών</a:t>
            </a:r>
          </a:p>
          <a:p>
            <a:r>
              <a:rPr lang="el-GR" dirty="0" smtClean="0"/>
              <a:t>Η </a:t>
            </a:r>
            <a:r>
              <a:rPr lang="el-GR" dirty="0" err="1" smtClean="0"/>
              <a:t>οργανωσιακή</a:t>
            </a:r>
            <a:r>
              <a:rPr lang="el-GR" dirty="0" smtClean="0"/>
              <a:t> καινοτομία:</a:t>
            </a:r>
          </a:p>
          <a:p>
            <a:r>
              <a:rPr lang="el-GR" dirty="0" smtClean="0"/>
              <a:t>βελτιώνει την εμπειρία εργαζομένων</a:t>
            </a:r>
          </a:p>
          <a:p>
            <a:r>
              <a:rPr lang="el-GR" dirty="0" smtClean="0"/>
              <a:t>ενισχύει τη συνέπεια στην εξυπηρέτηση</a:t>
            </a:r>
          </a:p>
          <a:p>
            <a:r>
              <a:rPr lang="el-GR" dirty="0" smtClean="0"/>
              <a:t>μειώνει τις εσωτερικές τριβές</a:t>
            </a:r>
          </a:p>
          <a:p>
            <a:r>
              <a:rPr lang="el-GR" dirty="0" smtClean="0"/>
              <a:t>δημιουργεί κουλτούρα φιλοξενίας</a:t>
            </a:r>
          </a:p>
          <a:p>
            <a:r>
              <a:rPr lang="el-GR" dirty="0" smtClean="0"/>
              <a:t>👉 Στη φιλοξενία, </a:t>
            </a:r>
            <a:r>
              <a:rPr lang="el-GR" b="1" dirty="0" smtClean="0"/>
              <a:t>ο τρόπος που φέρεσαι στο προσωπικό αντικατοπτρίζεται στον πελάτη</a:t>
            </a:r>
            <a:r>
              <a:rPr lang="el-GR" dirty="0" smtClean="0"/>
              <a:t>.</a:t>
            </a:r>
          </a:p>
          <a:p>
            <a:r>
              <a:rPr lang="el-GR" b="1" dirty="0" smtClean="0"/>
              <a:t>7. Κριτική Προσέγγιση (επίπεδο </a:t>
            </a:r>
            <a:r>
              <a:rPr lang="el-GR" b="1" dirty="0" err="1" smtClean="0"/>
              <a:t>MSc</a:t>
            </a:r>
            <a:r>
              <a:rPr lang="el-GR" b="1" dirty="0" smtClean="0"/>
              <a:t>)</a:t>
            </a:r>
          </a:p>
          <a:p>
            <a:r>
              <a:rPr lang="el-GR" dirty="0" smtClean="0"/>
              <a:t>Προκλήσεις:</a:t>
            </a:r>
          </a:p>
          <a:p>
            <a:r>
              <a:rPr lang="el-GR" dirty="0" smtClean="0"/>
              <a:t>αντίσταση στην αλλαγή</a:t>
            </a:r>
          </a:p>
          <a:p>
            <a:r>
              <a:rPr lang="el-GR" dirty="0" smtClean="0"/>
              <a:t>περιορισμένοι πόροι (ιδίως σε μικρές μονάδες)</a:t>
            </a:r>
          </a:p>
          <a:p>
            <a:r>
              <a:rPr lang="el-GR" dirty="0" smtClean="0"/>
              <a:t>εποχικότητα ελληνικού τουρισμού</a:t>
            </a:r>
          </a:p>
          <a:p>
            <a:r>
              <a:rPr lang="el-GR" dirty="0" smtClean="0"/>
              <a:t>Ωστόσο:</a:t>
            </a:r>
          </a:p>
          <a:p>
            <a:r>
              <a:rPr lang="el-GR" dirty="0" smtClean="0"/>
              <a:t>μικρές </a:t>
            </a:r>
            <a:r>
              <a:rPr lang="el-GR" dirty="0" err="1" smtClean="0"/>
              <a:t>οργανωσιακές</a:t>
            </a:r>
            <a:r>
              <a:rPr lang="el-GR" dirty="0" smtClean="0"/>
              <a:t> αλλαγές</a:t>
            </a:r>
          </a:p>
          <a:p>
            <a:r>
              <a:rPr lang="el-GR" dirty="0" smtClean="0"/>
              <a:t>μπορούν να έχουν δυσανάλογα μεγάλο αντίκτυπο</a:t>
            </a:r>
          </a:p>
          <a:p>
            <a:r>
              <a:rPr lang="el-GR" b="1" dirty="0" smtClean="0"/>
              <a:t>8. Κεντρικό διδακτικό συμπέρασμα (ιδανικό για τελική διαφάνεια)</a:t>
            </a:r>
          </a:p>
          <a:p>
            <a:r>
              <a:rPr lang="el-GR" b="1" dirty="0" smtClean="0"/>
              <a:t>Η </a:t>
            </a:r>
            <a:r>
              <a:rPr lang="el-GR" b="1" dirty="0" err="1" smtClean="0"/>
              <a:t>οργανωσιακή</a:t>
            </a:r>
            <a:r>
              <a:rPr lang="el-GR" b="1" dirty="0" smtClean="0"/>
              <a:t> καινοτομία στη φιλοξενία ξεκινά από μέσα.</a:t>
            </a:r>
            <a:br>
              <a:rPr lang="el-GR" b="1" dirty="0" smtClean="0"/>
            </a:br>
            <a:r>
              <a:rPr lang="el-GR" b="1" dirty="0" smtClean="0"/>
              <a:t>Αν δεν καινοτομεί ο οργανισμός, δεν μπορεί να καινοτομήσει η εμπειρία.</a:t>
            </a:r>
            <a:endParaRPr lang="el-GR" dirty="0" smtClean="0"/>
          </a:p>
          <a:p>
            <a:r>
              <a:rPr lang="el-GR" b="1" dirty="0" smtClean="0"/>
              <a:t>Αν θέλεις επόμενο βήμα:</a:t>
            </a:r>
          </a:p>
          <a:p>
            <a:r>
              <a:rPr lang="el-GR" dirty="0" smtClean="0"/>
              <a:t>Μπορώ:</a:t>
            </a:r>
          </a:p>
          <a:p>
            <a:r>
              <a:rPr lang="el-GR" dirty="0" smtClean="0"/>
              <a:t>✔ να το μετατρέψω σε </a:t>
            </a:r>
            <a:r>
              <a:rPr lang="el-GR" b="1" dirty="0" smtClean="0"/>
              <a:t>4–5 έτοιμες διαφάνειες</a:t>
            </a:r>
            <a:endParaRPr lang="el-GR" dirty="0" smtClean="0"/>
          </a:p>
          <a:p>
            <a:r>
              <a:rPr lang="el-GR" dirty="0" smtClean="0"/>
              <a:t>✔ να σου ετοιμάσω </a:t>
            </a:r>
            <a:r>
              <a:rPr lang="el-GR" b="1" dirty="0" smtClean="0"/>
              <a:t>ερωτήσεις συζήτησης βασισμένες στα ελληνικά παραδείγματα</a:t>
            </a:r>
            <a:endParaRPr lang="el-GR" dirty="0" smtClean="0"/>
          </a:p>
          <a:p>
            <a:r>
              <a:rPr lang="el-GR" dirty="0" smtClean="0"/>
              <a:t>✔ να το προσαρμόσω </a:t>
            </a:r>
            <a:r>
              <a:rPr lang="el-GR" b="1" dirty="0" smtClean="0"/>
              <a:t>αποκλειστικά για μικρά / οικογενειακά ξενοδοχεία</a:t>
            </a:r>
            <a:endParaRPr lang="el-GR" dirty="0" smtClean="0"/>
          </a:p>
          <a:p>
            <a:r>
              <a:rPr lang="el-GR" dirty="0" smtClean="0"/>
              <a:t>Πες μου πώς θα το δουλέψεις στην τάξη (διάλεξη ή </a:t>
            </a:r>
            <a:r>
              <a:rPr lang="el-GR" dirty="0" err="1" smtClean="0"/>
              <a:t>case</a:t>
            </a:r>
            <a:r>
              <a:rPr lang="el-GR" dirty="0" smtClean="0"/>
              <a:t> </a:t>
            </a:r>
            <a:r>
              <a:rPr lang="el-GR" dirty="0" err="1" smtClean="0"/>
              <a:t>discussion</a:t>
            </a:r>
            <a:r>
              <a:rPr lang="el-GR" dirty="0" smtClean="0"/>
              <a:t>).</a:t>
            </a:r>
          </a:p>
          <a:p>
            <a:r>
              <a:rPr lang="el-GR" dirty="0" err="1" smtClean="0"/>
              <a:t>Organisational</a:t>
            </a:r>
            <a:r>
              <a:rPr lang="el-GR" dirty="0" smtClean="0"/>
              <a:t> </a:t>
            </a:r>
            <a:r>
              <a:rPr lang="el-GR" dirty="0" err="1" smtClean="0"/>
              <a:t>Innovation</a:t>
            </a:r>
            <a:r>
              <a:rPr lang="el-GR" dirty="0" smtClean="0"/>
              <a:t> in </a:t>
            </a:r>
            <a:r>
              <a:rPr lang="el-GR" dirty="0" err="1" smtClean="0"/>
              <a:t>Hospitality</a:t>
            </a:r>
            <a:r>
              <a:rPr lang="el-GR" dirty="0" smtClean="0"/>
              <a:t>)</a:t>
            </a:r>
          </a:p>
          <a:p>
            <a:r>
              <a:rPr lang="el-GR" dirty="0" smtClean="0"/>
              <a:t>Πίνακα, μία εικόνα από ελληνική εταιρεία.</a:t>
            </a:r>
          </a:p>
          <a:p>
            <a:r>
              <a:rPr lang="el-GR" dirty="0" smtClean="0"/>
              <a:t>Τέλεια — σου δίνω </a:t>
            </a:r>
            <a:r>
              <a:rPr lang="el-GR" b="1" dirty="0" smtClean="0"/>
              <a:t>ακριβώς αυτό που ζήτησες</a:t>
            </a:r>
            <a:r>
              <a:rPr lang="el-GR" dirty="0" smtClean="0"/>
              <a:t>:</a:t>
            </a:r>
            <a:br>
              <a:rPr lang="el-GR" dirty="0" smtClean="0"/>
            </a:br>
            <a:r>
              <a:rPr lang="el-GR" dirty="0" smtClean="0"/>
              <a:t>✔ </a:t>
            </a:r>
            <a:r>
              <a:rPr lang="el-GR" b="1" dirty="0" smtClean="0"/>
              <a:t>έναν καθαρό, διδακτικό ΠΙΝΑΚΑ</a:t>
            </a:r>
            <a:r>
              <a:rPr lang="el-GR" dirty="0" smtClean="0"/>
              <a:t> για </a:t>
            </a:r>
            <a:r>
              <a:rPr lang="el-GR" b="1" dirty="0" err="1" smtClean="0"/>
              <a:t>Οργανωσιακή</a:t>
            </a:r>
            <a:r>
              <a:rPr lang="el-GR" b="1" dirty="0" smtClean="0"/>
              <a:t> Καινοτομία στη Φιλοξενία</a:t>
            </a:r>
            <a:r>
              <a:rPr lang="el-GR" dirty="0" smtClean="0"/>
              <a:t/>
            </a:r>
            <a:br>
              <a:rPr lang="el-GR" dirty="0" smtClean="0"/>
            </a:br>
            <a:r>
              <a:rPr lang="el-GR" dirty="0" smtClean="0"/>
              <a:t>✔ </a:t>
            </a:r>
            <a:r>
              <a:rPr lang="el-GR" b="1" dirty="0" smtClean="0"/>
              <a:t>μία ενδεικτική εικόνα από ελληνική ξενοδοχειακή εταιρεία</a:t>
            </a:r>
            <a:r>
              <a:rPr lang="el-GR" dirty="0" smtClean="0"/>
              <a:t/>
            </a:r>
            <a:br>
              <a:rPr lang="el-GR" dirty="0" smtClean="0"/>
            </a:br>
            <a:r>
              <a:rPr lang="el-GR" dirty="0" smtClean="0"/>
              <a:t>✔ έτοιμο </a:t>
            </a:r>
            <a:r>
              <a:rPr lang="el-GR" b="1" dirty="0" smtClean="0"/>
              <a:t>για </a:t>
            </a:r>
            <a:r>
              <a:rPr lang="el-GR" b="1" dirty="0" err="1" smtClean="0"/>
              <a:t>copy</a:t>
            </a:r>
            <a:r>
              <a:rPr lang="el-GR" b="1" dirty="0" smtClean="0"/>
              <a:t>–</a:t>
            </a:r>
            <a:r>
              <a:rPr lang="el-GR" b="1" dirty="0" err="1" smtClean="0"/>
              <a:t>paste</a:t>
            </a:r>
            <a:r>
              <a:rPr lang="el-GR" b="1" dirty="0" smtClean="0"/>
              <a:t> σε διαφάνεια PPT</a:t>
            </a:r>
            <a:endParaRPr lang="el-GR" dirty="0" smtClean="0"/>
          </a:p>
          <a:p>
            <a:r>
              <a:rPr lang="el-GR" b="1" dirty="0" smtClean="0"/>
              <a:t>Πίνακας: </a:t>
            </a:r>
            <a:r>
              <a:rPr lang="el-GR" b="1" dirty="0" err="1" smtClean="0"/>
              <a:t>Οργανωσιακή</a:t>
            </a:r>
            <a:r>
              <a:rPr lang="el-GR" b="1" dirty="0" smtClean="0"/>
              <a:t> Καινοτομία στη Φιλοξενία</a:t>
            </a:r>
          </a:p>
          <a:p>
            <a:r>
              <a:rPr lang="el-GR" i="1" dirty="0" smtClean="0"/>
              <a:t>(</a:t>
            </a:r>
            <a:r>
              <a:rPr lang="el-GR" i="1" dirty="0" err="1" smtClean="0"/>
              <a:t>Employee</a:t>
            </a:r>
            <a:r>
              <a:rPr lang="el-GR" i="1" dirty="0" smtClean="0"/>
              <a:t> </a:t>
            </a:r>
            <a:r>
              <a:rPr lang="el-GR" i="1" dirty="0" err="1" smtClean="0"/>
              <a:t>Experience</a:t>
            </a:r>
            <a:r>
              <a:rPr lang="el-GR" i="1" dirty="0" smtClean="0"/>
              <a:t> – </a:t>
            </a:r>
            <a:r>
              <a:rPr lang="el-GR" i="1" dirty="0" err="1" smtClean="0"/>
              <a:t>Culture</a:t>
            </a:r>
            <a:r>
              <a:rPr lang="el-GR" i="1" dirty="0" smtClean="0"/>
              <a:t> – </a:t>
            </a:r>
            <a:r>
              <a:rPr lang="el-GR" i="1" dirty="0" err="1" smtClean="0"/>
              <a:t>Training</a:t>
            </a:r>
            <a:r>
              <a:rPr lang="el-GR" i="1" dirty="0" smtClean="0"/>
              <a:t> – </a:t>
            </a:r>
            <a:r>
              <a:rPr lang="el-GR" i="1" dirty="0" err="1" smtClean="0"/>
              <a:t>Flexibility</a:t>
            </a:r>
            <a:r>
              <a:rPr lang="el-GR" i="1" dirty="0" smtClean="0"/>
              <a:t>)</a:t>
            </a:r>
            <a:endParaRPr lang="el-GR" dirty="0" smtClean="0"/>
          </a:p>
          <a:p>
            <a:r>
              <a:rPr lang="el-GR" dirty="0" smtClean="0"/>
              <a:t>Πυλώνας </a:t>
            </a:r>
            <a:r>
              <a:rPr lang="el-GR" dirty="0" err="1" smtClean="0"/>
              <a:t>Οργανωσιακής</a:t>
            </a:r>
            <a:r>
              <a:rPr lang="el-GR" dirty="0" smtClean="0"/>
              <a:t> </a:t>
            </a:r>
            <a:r>
              <a:rPr lang="el-GR" dirty="0" err="1" smtClean="0"/>
              <a:t>ΚαινοτομίαςΤι</a:t>
            </a:r>
            <a:r>
              <a:rPr lang="el-GR" dirty="0" smtClean="0"/>
              <a:t> σημαίνει στην </a:t>
            </a:r>
            <a:r>
              <a:rPr lang="el-GR" dirty="0" err="1" smtClean="0"/>
              <a:t>πράξηΕπίδραση</a:t>
            </a:r>
            <a:r>
              <a:rPr lang="el-GR" dirty="0" smtClean="0"/>
              <a:t> στους </a:t>
            </a:r>
            <a:r>
              <a:rPr lang="el-GR" dirty="0" err="1" smtClean="0"/>
              <a:t>εργαζομένουςΕπίδραση</a:t>
            </a:r>
            <a:r>
              <a:rPr lang="el-GR" dirty="0" smtClean="0"/>
              <a:t> στην εμπειρία </a:t>
            </a:r>
            <a:r>
              <a:rPr lang="el-GR" dirty="0" err="1" smtClean="0"/>
              <a:t>πελάτη</a:t>
            </a:r>
            <a:r>
              <a:rPr lang="el-GR" b="1" dirty="0" err="1" smtClean="0"/>
              <a:t>Εμπειρία</a:t>
            </a:r>
            <a:r>
              <a:rPr lang="el-GR" b="1" dirty="0" smtClean="0"/>
              <a:t> Εργαζομένων (</a:t>
            </a:r>
            <a:r>
              <a:rPr lang="el-GR" b="1" dirty="0" err="1" smtClean="0"/>
              <a:t>Employee</a:t>
            </a:r>
            <a:r>
              <a:rPr lang="el-GR" b="1" dirty="0" smtClean="0"/>
              <a:t> </a:t>
            </a:r>
            <a:r>
              <a:rPr lang="el-GR" b="1" dirty="0" err="1" smtClean="0"/>
              <a:t>Experience</a:t>
            </a:r>
            <a:r>
              <a:rPr lang="el-GR" b="1" dirty="0" smtClean="0"/>
              <a:t>)</a:t>
            </a:r>
            <a:r>
              <a:rPr lang="el-GR" dirty="0" smtClean="0"/>
              <a:t>Δίκαιες συνθήκες, αναγνώριση, </a:t>
            </a:r>
            <a:r>
              <a:rPr lang="el-GR" dirty="0" err="1" smtClean="0"/>
              <a:t>συμμετοχήΑυξημένη</a:t>
            </a:r>
            <a:r>
              <a:rPr lang="el-GR" dirty="0" smtClean="0"/>
              <a:t> ικανοποίηση &amp; </a:t>
            </a:r>
            <a:r>
              <a:rPr lang="el-GR" dirty="0" err="1" smtClean="0"/>
              <a:t>δέσμευσηΠιο</a:t>
            </a:r>
            <a:r>
              <a:rPr lang="el-GR" dirty="0" smtClean="0"/>
              <a:t> φιλική, αυθεντική </a:t>
            </a:r>
            <a:r>
              <a:rPr lang="el-GR" dirty="0" err="1" smtClean="0"/>
              <a:t>εξυπηρέτηση</a:t>
            </a:r>
            <a:r>
              <a:rPr lang="el-GR" b="1" dirty="0" err="1" smtClean="0"/>
              <a:t>Οργανωσιακή</a:t>
            </a:r>
            <a:r>
              <a:rPr lang="el-GR" b="1" dirty="0" smtClean="0"/>
              <a:t> </a:t>
            </a:r>
            <a:r>
              <a:rPr lang="el-GR" b="1" dirty="0" err="1" smtClean="0"/>
              <a:t>Κουλτούρα</a:t>
            </a:r>
            <a:r>
              <a:rPr lang="el-GR" dirty="0" err="1" smtClean="0"/>
              <a:t>Κουλτούρα</a:t>
            </a:r>
            <a:r>
              <a:rPr lang="el-GR" dirty="0" smtClean="0"/>
              <a:t> σεβασμού, φιλοξενίας, </a:t>
            </a:r>
            <a:r>
              <a:rPr lang="el-GR" dirty="0" err="1" smtClean="0"/>
              <a:t>πρωτοβουλίαςΑίσθηση</a:t>
            </a:r>
            <a:r>
              <a:rPr lang="el-GR" dirty="0" smtClean="0"/>
              <a:t> σκοπού &amp; </a:t>
            </a:r>
            <a:r>
              <a:rPr lang="el-GR" dirty="0" err="1" smtClean="0"/>
              <a:t>ανήκεινΣυνέπεια</a:t>
            </a:r>
            <a:r>
              <a:rPr lang="el-GR" dirty="0" smtClean="0"/>
              <a:t> στην ποιότητα </a:t>
            </a:r>
            <a:r>
              <a:rPr lang="el-GR" dirty="0" err="1" smtClean="0"/>
              <a:t>υπηρεσιών</a:t>
            </a:r>
            <a:r>
              <a:rPr lang="el-GR" b="1" dirty="0" err="1" smtClean="0"/>
              <a:t>Εκπαίδευση</a:t>
            </a:r>
            <a:r>
              <a:rPr lang="el-GR" b="1" dirty="0" smtClean="0"/>
              <a:t> &amp; </a:t>
            </a:r>
            <a:r>
              <a:rPr lang="el-GR" b="1" dirty="0" err="1" smtClean="0"/>
              <a:t>Ανάπτυξη</a:t>
            </a:r>
            <a:r>
              <a:rPr lang="el-GR" dirty="0" err="1" smtClean="0"/>
              <a:t>Συνεχής</a:t>
            </a:r>
            <a:r>
              <a:rPr lang="el-GR" dirty="0" smtClean="0"/>
              <a:t> κατάρτιση, </a:t>
            </a:r>
            <a:r>
              <a:rPr lang="el-GR" dirty="0" err="1" smtClean="0"/>
              <a:t>soft</a:t>
            </a:r>
            <a:r>
              <a:rPr lang="el-GR" dirty="0" smtClean="0"/>
              <a:t> </a:t>
            </a:r>
            <a:r>
              <a:rPr lang="el-GR" dirty="0" err="1" smtClean="0"/>
              <a:t>skills</a:t>
            </a:r>
            <a:r>
              <a:rPr lang="el-GR" dirty="0" smtClean="0"/>
              <a:t>, </a:t>
            </a:r>
            <a:r>
              <a:rPr lang="el-GR" dirty="0" err="1" smtClean="0"/>
              <a:t>empowermentΑυτοπεποίθηση</a:t>
            </a:r>
            <a:r>
              <a:rPr lang="el-GR" dirty="0" smtClean="0"/>
              <a:t> &amp; </a:t>
            </a:r>
            <a:r>
              <a:rPr lang="el-GR" dirty="0" err="1" smtClean="0"/>
              <a:t>επαγγελματισμόςΛιγότερα</a:t>
            </a:r>
            <a:r>
              <a:rPr lang="el-GR" dirty="0" smtClean="0"/>
              <a:t> λάθη, καλύτερη </a:t>
            </a:r>
            <a:r>
              <a:rPr lang="el-GR" dirty="0" err="1" smtClean="0"/>
              <a:t>επικοινωνία</a:t>
            </a:r>
            <a:r>
              <a:rPr lang="el-GR" b="1" dirty="0" err="1" smtClean="0"/>
              <a:t>Ευελιξία</a:t>
            </a:r>
            <a:r>
              <a:rPr lang="el-GR" b="1" dirty="0" smtClean="0"/>
              <a:t> </a:t>
            </a:r>
            <a:r>
              <a:rPr lang="el-GR" b="1" dirty="0" err="1" smtClean="0"/>
              <a:t>Εργασίας</a:t>
            </a:r>
            <a:r>
              <a:rPr lang="el-GR" dirty="0" err="1" smtClean="0"/>
              <a:t>Ευέλικτα</a:t>
            </a:r>
            <a:r>
              <a:rPr lang="el-GR" dirty="0" smtClean="0"/>
              <a:t> ωράρια, </a:t>
            </a:r>
            <a:r>
              <a:rPr lang="el-GR" dirty="0" err="1" smtClean="0"/>
              <a:t>multi-skillingΜείωση</a:t>
            </a:r>
            <a:r>
              <a:rPr lang="el-GR" dirty="0" smtClean="0"/>
              <a:t> </a:t>
            </a:r>
            <a:r>
              <a:rPr lang="el-GR" dirty="0" err="1" smtClean="0"/>
              <a:t>burnout</a:t>
            </a:r>
            <a:r>
              <a:rPr lang="el-GR" dirty="0" smtClean="0"/>
              <a:t>, διατήρηση </a:t>
            </a:r>
            <a:r>
              <a:rPr lang="el-GR" dirty="0" err="1" smtClean="0"/>
              <a:t>προσωπικούΣταθερότητα</a:t>
            </a:r>
            <a:r>
              <a:rPr lang="el-GR" dirty="0" smtClean="0"/>
              <a:t> προσωπικού &amp; εμπειρίας</a:t>
            </a:r>
          </a:p>
          <a:p>
            <a:r>
              <a:rPr lang="el-GR" dirty="0" smtClean="0"/>
              <a:t>👉 </a:t>
            </a:r>
            <a:r>
              <a:rPr lang="el-GR" b="1" dirty="0" smtClean="0"/>
              <a:t>Διδακτικό μήνυμα:</a:t>
            </a:r>
            <a:r>
              <a:rPr lang="el-GR" dirty="0" smtClean="0"/>
              <a:t/>
            </a:r>
            <a:br>
              <a:rPr lang="el-GR" dirty="0" smtClean="0"/>
            </a:br>
            <a:r>
              <a:rPr lang="el-GR" dirty="0" smtClean="0"/>
              <a:t>Η </a:t>
            </a:r>
            <a:r>
              <a:rPr lang="el-GR" dirty="0" err="1" smtClean="0"/>
              <a:t>οργανωσιακή</a:t>
            </a:r>
            <a:r>
              <a:rPr lang="el-GR" dirty="0" smtClean="0"/>
              <a:t> καινοτομία λειτουργεί ως </a:t>
            </a:r>
            <a:r>
              <a:rPr lang="el-GR" i="1" dirty="0" smtClean="0"/>
              <a:t>αόρατος μηχανισμός ποιότητας</a:t>
            </a:r>
            <a:r>
              <a:rPr lang="el-GR" dirty="0" smtClean="0"/>
              <a:t> στη φιλοξενία.</a:t>
            </a:r>
          </a:p>
          <a:p>
            <a:r>
              <a:rPr lang="el-GR" b="1" dirty="0" smtClean="0"/>
              <a:t>Παράδειγμα από Ελληνική Ξενοδοχειακή Εταιρεία</a:t>
            </a:r>
          </a:p>
          <a:p>
            <a:r>
              <a:rPr lang="el-GR" b="1" dirty="0" err="1" smtClean="0"/>
              <a:t>Grecotel</a:t>
            </a:r>
            <a:endParaRPr lang="el-GR" b="1" dirty="0" smtClean="0"/>
          </a:p>
          <a:p>
            <a:r>
              <a:rPr lang="el-GR" b="1" dirty="0" smtClean="0"/>
              <a:t>Ενδεικτικές πρακτικές </a:t>
            </a:r>
            <a:r>
              <a:rPr lang="el-GR" b="1" dirty="0" err="1" smtClean="0"/>
              <a:t>οργανωσιακής</a:t>
            </a:r>
            <a:r>
              <a:rPr lang="el-GR" b="1" dirty="0" smtClean="0"/>
              <a:t> καινοτομίας:</a:t>
            </a:r>
            <a:endParaRPr lang="el-GR" dirty="0" smtClean="0"/>
          </a:p>
          <a:p>
            <a:r>
              <a:rPr lang="el-GR" dirty="0" smtClean="0"/>
              <a:t>Έμφαση στη </a:t>
            </a:r>
            <a:r>
              <a:rPr lang="el-GR" b="1" dirty="0" smtClean="0"/>
              <a:t>μακροχρόνια απασχόληση</a:t>
            </a:r>
            <a:r>
              <a:rPr lang="el-GR" dirty="0" smtClean="0"/>
              <a:t> προσωπικού</a:t>
            </a:r>
          </a:p>
          <a:p>
            <a:r>
              <a:rPr lang="el-GR" dirty="0" smtClean="0"/>
              <a:t>Προγράμματα </a:t>
            </a:r>
            <a:r>
              <a:rPr lang="el-GR" b="1" dirty="0" smtClean="0"/>
              <a:t>εκπαίδευσης &amp; εσωτερικής εξέλιξης</a:t>
            </a:r>
            <a:endParaRPr lang="el-GR" dirty="0" smtClean="0"/>
          </a:p>
          <a:p>
            <a:r>
              <a:rPr lang="el-GR" dirty="0" smtClean="0"/>
              <a:t>Ανάπτυξη κουλτούρας </a:t>
            </a:r>
            <a:r>
              <a:rPr lang="el-GR" b="1" dirty="0" err="1" smtClean="0"/>
              <a:t>people-first</a:t>
            </a:r>
            <a:r>
              <a:rPr lang="el-GR" b="1" dirty="0" smtClean="0"/>
              <a:t> </a:t>
            </a:r>
            <a:r>
              <a:rPr lang="el-GR" b="1" dirty="0" err="1" smtClean="0"/>
              <a:t>hospitality</a:t>
            </a:r>
            <a:endParaRPr lang="el-GR" dirty="0" smtClean="0"/>
          </a:p>
          <a:p>
            <a:r>
              <a:rPr lang="el-GR" dirty="0" smtClean="0"/>
              <a:t>Ενίσχυση της </a:t>
            </a:r>
            <a:r>
              <a:rPr lang="el-GR" b="1" dirty="0" smtClean="0"/>
              <a:t>εμπειρίας εργαζομένων ως στρατηγική επιλογή</a:t>
            </a:r>
            <a:endParaRPr lang="el-GR" dirty="0" smtClean="0"/>
          </a:p>
          <a:p>
            <a:r>
              <a:rPr lang="el-GR" b="1" dirty="0" smtClean="0"/>
              <a:t>Διδακτικό σχόλιο για την τάξη:</a:t>
            </a:r>
            <a:r>
              <a:rPr lang="el-GR" dirty="0" smtClean="0"/>
              <a:t/>
            </a:r>
            <a:br>
              <a:rPr lang="el-GR" dirty="0" smtClean="0"/>
            </a:br>
            <a:r>
              <a:rPr lang="el-GR" dirty="0" smtClean="0"/>
              <a:t>👉 Η ποιότητα φιλοξενίας της </a:t>
            </a:r>
            <a:r>
              <a:rPr lang="el-GR" dirty="0" err="1" smtClean="0"/>
              <a:t>Grecotel</a:t>
            </a:r>
            <a:r>
              <a:rPr lang="el-GR" dirty="0" smtClean="0"/>
              <a:t> βασίζεται όχι μόνο στις υποδομές, αλλά κυρίως </a:t>
            </a:r>
            <a:r>
              <a:rPr lang="el-GR" b="1" dirty="0" smtClean="0"/>
              <a:t>στον τρόπο που οργανώνει και υποστηρίζει τους ανθρώπους της</a:t>
            </a:r>
            <a:r>
              <a:rPr lang="el-GR" dirty="0" smtClean="0"/>
              <a:t>.</a:t>
            </a:r>
          </a:p>
          <a:p>
            <a:endParaRPr lang="el-GR" dirty="0" smtClean="0"/>
          </a:p>
          <a:p>
            <a:endParaRPr lang="en-US"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12</a:t>
            </a:fld>
            <a:endParaRPr lang="el-GR"/>
          </a:p>
        </p:txBody>
      </p:sp>
    </p:spTree>
    <p:extLst>
      <p:ext uri="{BB962C8B-B14F-4D97-AF65-F5344CB8AC3E}">
        <p14:creationId xmlns:p14="http://schemas.microsoft.com/office/powerpoint/2010/main" val="27470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Ανάλυση αγοράς &amp; αναγκών πελατών</a:t>
            </a:r>
          </a:p>
          <a:p>
            <a:r>
              <a:rPr lang="el-GR" b="1" dirty="0" smtClean="0"/>
              <a:t>(Τι χρειάζονται πραγματικά οι πελάτες;)</a:t>
            </a:r>
            <a:endParaRPr lang="el-GR" dirty="0" smtClean="0"/>
          </a:p>
          <a:p>
            <a:r>
              <a:rPr lang="el-GR" dirty="0" smtClean="0"/>
              <a:t>Σε αυτό το στάδιο η επιχείρηση προσπαθεί να καταλάβει:</a:t>
            </a:r>
            <a:r>
              <a:rPr lang="en-US" baseline="0" dirty="0" smtClean="0"/>
              <a:t> </a:t>
            </a:r>
            <a:r>
              <a:rPr lang="el-GR" dirty="0" smtClean="0"/>
              <a:t>ποιοι είναι οι πελάτες της</a:t>
            </a:r>
          </a:p>
          <a:p>
            <a:r>
              <a:rPr lang="el-GR" dirty="0" smtClean="0"/>
              <a:t>τι τους λείπει</a:t>
            </a:r>
          </a:p>
          <a:p>
            <a:r>
              <a:rPr lang="el-GR" dirty="0" smtClean="0"/>
              <a:t>τι τους ενοχλεί</a:t>
            </a:r>
          </a:p>
          <a:p>
            <a:r>
              <a:rPr lang="el-GR" dirty="0" smtClean="0"/>
              <a:t>ποιες τάσεις υπάρχουν</a:t>
            </a:r>
          </a:p>
          <a:p>
            <a:r>
              <a:rPr lang="el-GR" dirty="0" smtClean="0"/>
              <a:t>📌 Παράδειγμα:</a:t>
            </a:r>
            <a:br>
              <a:rPr lang="el-GR" dirty="0" smtClean="0"/>
            </a:br>
            <a:r>
              <a:rPr lang="el-GR" dirty="0" smtClean="0"/>
              <a:t>Οι επισκέπτες ζητούν πιο ευέλικτο </a:t>
            </a:r>
            <a:r>
              <a:rPr lang="el-GR" dirty="0" err="1" smtClean="0"/>
              <a:t>check</a:t>
            </a:r>
            <a:r>
              <a:rPr lang="el-GR" dirty="0" smtClean="0"/>
              <a:t>-in ή πιο βιώσιμες επιλογές.</a:t>
            </a:r>
            <a:endParaRPr lang="en-US" dirty="0" smtClean="0"/>
          </a:p>
          <a:p>
            <a:endParaRPr lang="el-GR" dirty="0" smtClean="0"/>
          </a:p>
          <a:p>
            <a:r>
              <a:rPr lang="el-GR" b="1" dirty="0" smtClean="0"/>
              <a:t>2️Δημιουργία &amp; επιλογή ιδέας</a:t>
            </a:r>
          </a:p>
          <a:p>
            <a:r>
              <a:rPr lang="el-GR" b="1" dirty="0" smtClean="0"/>
              <a:t>(Ποια ιδέα αξίζει να προχωρήσει;)</a:t>
            </a:r>
            <a:endParaRPr lang="el-GR" dirty="0" smtClean="0"/>
          </a:p>
          <a:p>
            <a:r>
              <a:rPr lang="el-GR" dirty="0" smtClean="0"/>
              <a:t>Η επιχείρηση</a:t>
            </a:r>
            <a:r>
              <a:rPr lang="en-US" dirty="0" smtClean="0"/>
              <a:t> </a:t>
            </a:r>
            <a:r>
              <a:rPr lang="el-GR" dirty="0" smtClean="0"/>
              <a:t>:συγκεντρώνει ιδέες (από πελάτες, προσωπικό, τάσεις)</a:t>
            </a:r>
            <a:r>
              <a:rPr lang="en-US" baseline="0" dirty="0" smtClean="0"/>
              <a:t> </a:t>
            </a:r>
            <a:r>
              <a:rPr lang="el-GR" dirty="0" smtClean="0"/>
              <a:t>επιλέγει αυτές που:</a:t>
            </a:r>
          </a:p>
          <a:p>
            <a:pPr lvl="1"/>
            <a:r>
              <a:rPr lang="el-GR" dirty="0" smtClean="0"/>
              <a:t>είναι ρεαλιστικές</a:t>
            </a:r>
          </a:p>
          <a:p>
            <a:pPr lvl="1"/>
            <a:r>
              <a:rPr lang="el-GR" dirty="0" smtClean="0"/>
              <a:t>ταιριάζουν στο προφίλ της</a:t>
            </a:r>
          </a:p>
          <a:p>
            <a:pPr lvl="1"/>
            <a:r>
              <a:rPr lang="el-GR" dirty="0" smtClean="0"/>
              <a:t>μπορούν να υλοποιηθούν</a:t>
            </a:r>
          </a:p>
          <a:p>
            <a:r>
              <a:rPr lang="el-GR" dirty="0" smtClean="0"/>
              <a:t>📌 Παράδειγμα:</a:t>
            </a:r>
            <a:br>
              <a:rPr lang="el-GR" dirty="0" smtClean="0"/>
            </a:br>
            <a:r>
              <a:rPr lang="el-GR" dirty="0" err="1" smtClean="0"/>
              <a:t>Mobile</a:t>
            </a:r>
            <a:r>
              <a:rPr lang="el-GR" dirty="0" smtClean="0"/>
              <a:t> </a:t>
            </a:r>
            <a:r>
              <a:rPr lang="el-GR" dirty="0" err="1" smtClean="0"/>
              <a:t>check</a:t>
            </a:r>
            <a:r>
              <a:rPr lang="el-GR" dirty="0" smtClean="0"/>
              <a:t>-in αντί για πλήρη ανακαίνιση ρεσεψιόν.</a:t>
            </a:r>
            <a:endParaRPr lang="en-US" dirty="0" smtClean="0"/>
          </a:p>
          <a:p>
            <a:endParaRPr lang="el-GR" dirty="0" smtClean="0"/>
          </a:p>
          <a:p>
            <a:r>
              <a:rPr lang="el-GR" b="1" dirty="0" smtClean="0"/>
              <a:t>3️Δημιουργία πρωτοτύπου &amp; δοκιμή</a:t>
            </a:r>
          </a:p>
          <a:p>
            <a:r>
              <a:rPr lang="el-GR" b="1" dirty="0" smtClean="0"/>
              <a:t>(Ας το δοκιμάσουμε πρώτα σε μικρή κλίμακα)</a:t>
            </a:r>
            <a:endParaRPr lang="el-GR" dirty="0" smtClean="0"/>
          </a:p>
          <a:p>
            <a:r>
              <a:rPr lang="el-GR" dirty="0" smtClean="0"/>
              <a:t>Η </a:t>
            </a:r>
            <a:r>
              <a:rPr lang="el-GR" dirty="0" err="1" smtClean="0"/>
              <a:t>υπηρεσία:εφαρμόζεται</a:t>
            </a:r>
            <a:r>
              <a:rPr lang="el-GR" dirty="0" smtClean="0"/>
              <a:t> </a:t>
            </a:r>
            <a:r>
              <a:rPr lang="el-GR" dirty="0" err="1" smtClean="0"/>
              <a:t>πιλοτικάδοκιμάζεται</a:t>
            </a:r>
            <a:r>
              <a:rPr lang="el-GR" dirty="0" smtClean="0"/>
              <a:t> από λίγους πελάτες</a:t>
            </a:r>
            <a:r>
              <a:rPr lang="en-US" baseline="0" dirty="0" smtClean="0"/>
              <a:t> </a:t>
            </a:r>
            <a:r>
              <a:rPr lang="el-GR" dirty="0" smtClean="0"/>
              <a:t>συλλέγεται </a:t>
            </a:r>
            <a:r>
              <a:rPr lang="el-GR" dirty="0" err="1" smtClean="0"/>
              <a:t>feedback</a:t>
            </a:r>
            <a:endParaRPr lang="el-GR" dirty="0" smtClean="0"/>
          </a:p>
          <a:p>
            <a:r>
              <a:rPr lang="el-GR" dirty="0" smtClean="0"/>
              <a:t>📌 Παράδειγμα:</a:t>
            </a:r>
            <a:br>
              <a:rPr lang="el-GR" dirty="0" smtClean="0"/>
            </a:br>
            <a:r>
              <a:rPr lang="el-GR" dirty="0" smtClean="0"/>
              <a:t>Το </a:t>
            </a:r>
            <a:r>
              <a:rPr lang="el-GR" dirty="0" err="1" smtClean="0"/>
              <a:t>mobile</a:t>
            </a:r>
            <a:r>
              <a:rPr lang="el-GR" dirty="0" smtClean="0"/>
              <a:t> </a:t>
            </a:r>
            <a:r>
              <a:rPr lang="el-GR" dirty="0" err="1" smtClean="0"/>
              <a:t>check</a:t>
            </a:r>
            <a:r>
              <a:rPr lang="el-GR" dirty="0" smtClean="0"/>
              <a:t>-in δοκιμάζεται μόνο σε ένα τμήμα δωματίων.</a:t>
            </a:r>
          </a:p>
          <a:p>
            <a:r>
              <a:rPr lang="el-GR" b="1" dirty="0" smtClean="0"/>
              <a:t>4️ Λανσάρισμα της υπηρεσίας</a:t>
            </a:r>
          </a:p>
          <a:p>
            <a:r>
              <a:rPr lang="el-GR" b="1" dirty="0" smtClean="0"/>
              <a:t>(Η υπηρεσία βγαίνει κανονικά στην αγορά)</a:t>
            </a:r>
            <a:r>
              <a:rPr lang="en-US" b="0" baseline="0" dirty="0" smtClean="0"/>
              <a:t> </a:t>
            </a:r>
            <a:r>
              <a:rPr lang="el-GR" dirty="0" smtClean="0"/>
              <a:t>Σε αυτό το στάδιο:</a:t>
            </a:r>
            <a:r>
              <a:rPr lang="en-US" baseline="0" dirty="0" smtClean="0"/>
              <a:t> </a:t>
            </a:r>
            <a:r>
              <a:rPr lang="el-GR" dirty="0" smtClean="0"/>
              <a:t>η υπηρεσία προσφέρεται σε όλους</a:t>
            </a:r>
            <a:r>
              <a:rPr lang="en-US" baseline="0" dirty="0" smtClean="0"/>
              <a:t> </a:t>
            </a:r>
            <a:r>
              <a:rPr lang="el-GR" dirty="0" smtClean="0"/>
              <a:t>εκπαιδεύεται το προσωπικό</a:t>
            </a:r>
            <a:r>
              <a:rPr lang="en-US" baseline="0" dirty="0" smtClean="0"/>
              <a:t> </a:t>
            </a:r>
            <a:r>
              <a:rPr lang="el-GR" dirty="0" smtClean="0"/>
              <a:t>γίνεται επικοινωνία &amp; προώθηση</a:t>
            </a:r>
          </a:p>
          <a:p>
            <a:r>
              <a:rPr lang="el-GR" dirty="0" smtClean="0"/>
              <a:t>📌 Παράδειγμα:</a:t>
            </a:r>
            <a:br>
              <a:rPr lang="el-GR" dirty="0" smtClean="0"/>
            </a:br>
            <a:r>
              <a:rPr lang="el-GR" dirty="0" smtClean="0"/>
              <a:t>Η νέα υπηρεσία προβάλλεται στο </a:t>
            </a:r>
            <a:r>
              <a:rPr lang="el-GR" dirty="0" err="1" smtClean="0"/>
              <a:t>site</a:t>
            </a:r>
            <a:r>
              <a:rPr lang="el-GR" dirty="0" smtClean="0"/>
              <a:t> και στα </a:t>
            </a:r>
            <a:r>
              <a:rPr lang="el-GR" dirty="0" err="1" smtClean="0"/>
              <a:t>emails</a:t>
            </a:r>
            <a:r>
              <a:rPr lang="el-GR" dirty="0" smtClean="0"/>
              <a:t> κράτησης.</a:t>
            </a:r>
          </a:p>
          <a:p>
            <a:r>
              <a:rPr lang="el-GR" b="1" dirty="0" smtClean="0"/>
              <a:t>5️ Παρακολούθηση &amp; βελτίωση</a:t>
            </a:r>
          </a:p>
          <a:p>
            <a:r>
              <a:rPr lang="el-GR" b="1" dirty="0" smtClean="0"/>
              <a:t>(Τι λειτουργεί και τι όχι;)</a:t>
            </a:r>
            <a:r>
              <a:rPr lang="en-US" b="0" baseline="0" dirty="0" smtClean="0"/>
              <a:t> </a:t>
            </a:r>
            <a:r>
              <a:rPr lang="el-GR" dirty="0" smtClean="0"/>
              <a:t>Η επιχείρηση:</a:t>
            </a:r>
            <a:r>
              <a:rPr lang="en-US" baseline="0" dirty="0" smtClean="0"/>
              <a:t> </a:t>
            </a:r>
            <a:r>
              <a:rPr lang="el-GR" dirty="0" smtClean="0"/>
              <a:t>παρακολουθεί σχόλια &amp; αξιολογήσεις</a:t>
            </a:r>
            <a:r>
              <a:rPr lang="en-US" baseline="0" dirty="0" smtClean="0"/>
              <a:t> </a:t>
            </a:r>
            <a:r>
              <a:rPr lang="el-GR" dirty="0" smtClean="0"/>
              <a:t>διορθώνει προβλήματα</a:t>
            </a:r>
            <a:r>
              <a:rPr lang="en-US" baseline="0" dirty="0" smtClean="0"/>
              <a:t> </a:t>
            </a:r>
            <a:r>
              <a:rPr lang="el-GR" dirty="0" smtClean="0"/>
              <a:t>προσαρμόζει την υπηρεσία</a:t>
            </a:r>
          </a:p>
          <a:p>
            <a:r>
              <a:rPr lang="el-GR" dirty="0" smtClean="0"/>
              <a:t>📌 Παράδειγμα:</a:t>
            </a:r>
            <a:br>
              <a:rPr lang="el-GR" dirty="0" smtClean="0"/>
            </a:br>
            <a:r>
              <a:rPr lang="el-GR" dirty="0" smtClean="0"/>
              <a:t>Αλλαγές στη διαδικασία επειδή κάποιοι πελάτες δυσκολεύονται.</a:t>
            </a:r>
          </a:p>
          <a:p>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13</a:t>
            </a:fld>
            <a:endParaRPr lang="el-GR"/>
          </a:p>
        </p:txBody>
      </p:sp>
    </p:spTree>
    <p:extLst>
      <p:ext uri="{BB962C8B-B14F-4D97-AF65-F5344CB8AC3E}">
        <p14:creationId xmlns:p14="http://schemas.microsoft.com/office/powerpoint/2010/main" val="58450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Ένα </a:t>
            </a:r>
            <a:r>
              <a:rPr lang="el-GR" b="1" dirty="0" smtClean="0"/>
              <a:t>μεσαίο ξενοδοχείο πόλης</a:t>
            </a:r>
            <a:r>
              <a:rPr lang="el-GR" dirty="0" smtClean="0"/>
              <a:t> αντιμετωπίζει:</a:t>
            </a:r>
          </a:p>
          <a:p>
            <a:r>
              <a:rPr lang="el-GR" dirty="0" smtClean="0"/>
              <a:t>αυξημένο χρόνο αναμονής στο </a:t>
            </a:r>
            <a:r>
              <a:rPr lang="el-GR" dirty="0" err="1" smtClean="0"/>
              <a:t>check</a:t>
            </a:r>
            <a:r>
              <a:rPr lang="el-GR" dirty="0" smtClean="0"/>
              <a:t>-in</a:t>
            </a:r>
          </a:p>
          <a:p>
            <a:r>
              <a:rPr lang="el-GR" dirty="0" smtClean="0"/>
              <a:t>παράπονα για απρόσωπη εξυπηρέτηση</a:t>
            </a:r>
          </a:p>
          <a:p>
            <a:r>
              <a:rPr lang="el-GR" dirty="0" smtClean="0"/>
              <a:t>πίεση στο προσωπικό υποδοχής</a:t>
            </a:r>
          </a:p>
          <a:p>
            <a:r>
              <a:rPr lang="el-GR" dirty="0" smtClean="0"/>
              <a:t>Η διοίκηση εξετάζει την εισαγωγή </a:t>
            </a:r>
            <a:r>
              <a:rPr lang="el-GR" b="1" dirty="0" err="1" smtClean="0"/>
              <a:t>mobile</a:t>
            </a:r>
            <a:r>
              <a:rPr lang="el-GR" b="1" dirty="0" smtClean="0"/>
              <a:t> </a:t>
            </a:r>
            <a:r>
              <a:rPr lang="el-GR" b="1" dirty="0" err="1" smtClean="0"/>
              <a:t>check</a:t>
            </a:r>
            <a:r>
              <a:rPr lang="el-GR" b="1" dirty="0" smtClean="0"/>
              <a:t>-in</a:t>
            </a:r>
            <a:r>
              <a:rPr lang="el-GR" dirty="0" smtClean="0"/>
              <a:t> ως νέα υπηρεσία.</a:t>
            </a:r>
          </a:p>
          <a:p>
            <a:r>
              <a:rPr lang="el-GR" b="1" dirty="0" smtClean="0"/>
              <a:t>Η πρόκληση</a:t>
            </a:r>
          </a:p>
          <a:p>
            <a:r>
              <a:rPr lang="el-GR" dirty="0" smtClean="0"/>
              <a:t>Η επιχείρηση πρέπει να αποφασίσει:</a:t>
            </a:r>
          </a:p>
          <a:p>
            <a:r>
              <a:rPr lang="el-GR" dirty="0" smtClean="0"/>
              <a:t>αν η υπηρεσία καλύπτει πραγματική ανάγκη πελατών</a:t>
            </a:r>
          </a:p>
          <a:p>
            <a:r>
              <a:rPr lang="el-GR" dirty="0" smtClean="0"/>
              <a:t>πώς θα εφαρμοστεί χωρίς να υποβαθμιστεί η εμπειρία φιλοξενίας</a:t>
            </a:r>
          </a:p>
          <a:p>
            <a:r>
              <a:rPr lang="el-GR" dirty="0" smtClean="0"/>
              <a:t>πώς θα προετοιμαστεί το προσωπικό</a:t>
            </a:r>
          </a:p>
          <a:p>
            <a:r>
              <a:rPr lang="el-GR" b="1" dirty="0" smtClean="0"/>
              <a:t>Ερωτήματα προς συζήτηση (</a:t>
            </a:r>
            <a:r>
              <a:rPr lang="el-GR" b="1" dirty="0" err="1" smtClean="0"/>
              <a:t>MSc</a:t>
            </a:r>
            <a:r>
              <a:rPr lang="el-GR" b="1" dirty="0" smtClean="0"/>
              <a:t> </a:t>
            </a:r>
            <a:r>
              <a:rPr lang="el-GR" b="1" dirty="0" err="1" smtClean="0"/>
              <a:t>level</a:t>
            </a:r>
            <a:r>
              <a:rPr lang="el-GR" b="1" dirty="0" smtClean="0"/>
              <a:t>)</a:t>
            </a:r>
          </a:p>
          <a:p>
            <a:r>
              <a:rPr lang="el-GR" dirty="0" smtClean="0"/>
              <a:t>Σε ποιο στάδιο της </a:t>
            </a:r>
            <a:r>
              <a:rPr lang="el-GR" b="1" dirty="0" smtClean="0"/>
              <a:t>διαδικασίας ανάπτυξης νέας υπηρεσίας</a:t>
            </a:r>
            <a:r>
              <a:rPr lang="el-GR" dirty="0" smtClean="0"/>
              <a:t> βρίσκεται το ξενοδοχείο;</a:t>
            </a:r>
          </a:p>
          <a:p>
            <a:r>
              <a:rPr lang="el-GR" dirty="0" smtClean="0"/>
              <a:t>Ποια δεδομένα θα έπρεπε να έχει συλλέξει πριν την απόφαση;</a:t>
            </a:r>
          </a:p>
          <a:p>
            <a:r>
              <a:rPr lang="el-GR" dirty="0" smtClean="0"/>
              <a:t>Ποιοι πελάτες ωφελούνται περισσότερο και ποιοι λιγότερο;</a:t>
            </a:r>
          </a:p>
          <a:p>
            <a:r>
              <a:rPr lang="el-GR" dirty="0" smtClean="0"/>
              <a:t>Ποια θα ήταν μια </a:t>
            </a:r>
            <a:r>
              <a:rPr lang="el-GR" b="1" dirty="0" smtClean="0"/>
              <a:t>πιλοτική εφαρμογή</a:t>
            </a:r>
            <a:r>
              <a:rPr lang="el-GR" dirty="0" smtClean="0"/>
              <a:t> (</a:t>
            </a:r>
            <a:r>
              <a:rPr lang="el-GR" dirty="0" err="1" smtClean="0"/>
              <a:t>prototype</a:t>
            </a:r>
            <a:r>
              <a:rPr lang="el-GR" dirty="0" smtClean="0"/>
              <a:t>);</a:t>
            </a:r>
          </a:p>
          <a:p>
            <a:r>
              <a:rPr lang="el-GR" dirty="0" smtClean="0"/>
              <a:t>Ποιοι είναι οι βασικοί </a:t>
            </a:r>
            <a:r>
              <a:rPr lang="el-GR" b="1" dirty="0" smtClean="0"/>
              <a:t>κίνδυνοι αποτυχίας</a:t>
            </a:r>
            <a:r>
              <a:rPr lang="el-GR" dirty="0" smtClean="0"/>
              <a:t> της υπηρεσίας;</a:t>
            </a:r>
          </a:p>
          <a:p>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14</a:t>
            </a:fld>
            <a:endParaRPr lang="el-GR"/>
          </a:p>
        </p:txBody>
      </p:sp>
    </p:spTree>
    <p:extLst>
      <p:ext uri="{BB962C8B-B14F-4D97-AF65-F5344CB8AC3E}">
        <p14:creationId xmlns:p14="http://schemas.microsoft.com/office/powerpoint/2010/main" val="279003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«Σε αυτό το </a:t>
            </a:r>
            <a:r>
              <a:rPr lang="el-GR" dirty="0" err="1" smtClean="0"/>
              <a:t>case</a:t>
            </a:r>
            <a:r>
              <a:rPr lang="el-GR" dirty="0" smtClean="0"/>
              <a:t> </a:t>
            </a:r>
            <a:r>
              <a:rPr lang="el-GR" dirty="0" err="1" smtClean="0"/>
              <a:t>study</a:t>
            </a:r>
            <a:r>
              <a:rPr lang="el-GR" dirty="0" smtClean="0"/>
              <a:t> δεν μας ενδιαφέρει αν η επιχείρηση είναι “πράσινη” στα λόγια.</a:t>
            </a:r>
            <a:br>
              <a:rPr lang="el-GR" dirty="0" smtClean="0"/>
            </a:br>
            <a:r>
              <a:rPr lang="el-GR" dirty="0" smtClean="0"/>
              <a:t>Μας ενδιαφέρει αν η βιωσιμότητα μπορεί να μετατραπεί σε </a:t>
            </a:r>
            <a:r>
              <a:rPr lang="el-GR" b="1" dirty="0" smtClean="0"/>
              <a:t>συγκεκριμένη, λειτουργική και βιώσιμη υπηρεσία</a:t>
            </a:r>
            <a:r>
              <a:rPr lang="el-GR" dirty="0" smtClean="0"/>
              <a:t>.»</a:t>
            </a:r>
          </a:p>
          <a:p>
            <a:r>
              <a:rPr lang="el-GR" dirty="0" smtClean="0"/>
              <a:t>Εδώ ξεκαθαρίζεις ότι:</a:t>
            </a:r>
          </a:p>
          <a:p>
            <a:r>
              <a:rPr lang="el-GR" dirty="0" smtClean="0"/>
              <a:t>δεν μιλάμε για </a:t>
            </a:r>
            <a:r>
              <a:rPr lang="el-GR" dirty="0" err="1" smtClean="0"/>
              <a:t>marketing</a:t>
            </a:r>
            <a:endParaRPr lang="el-GR" dirty="0" smtClean="0"/>
          </a:p>
          <a:p>
            <a:r>
              <a:rPr lang="el-GR" dirty="0" smtClean="0"/>
              <a:t>δεν μιλάμε για πιστοποιήσεις μόνο</a:t>
            </a:r>
          </a:p>
          <a:p>
            <a:r>
              <a:rPr lang="el-GR" dirty="0" smtClean="0"/>
              <a:t>μιλάμε για </a:t>
            </a:r>
            <a:r>
              <a:rPr lang="el-GR" b="1" dirty="0" err="1" smtClean="0"/>
              <a:t>service</a:t>
            </a:r>
            <a:r>
              <a:rPr lang="el-GR" b="1" dirty="0" smtClean="0"/>
              <a:t> </a:t>
            </a:r>
            <a:r>
              <a:rPr lang="el-GR" b="1" dirty="0" err="1" smtClean="0"/>
              <a:t>innovation</a:t>
            </a:r>
            <a:r>
              <a:rPr lang="el-GR" b="1" dirty="0" smtClean="0"/>
              <a:t> μέσω βιωσιμότητας</a:t>
            </a:r>
            <a:endParaRPr lang="el-GR" dirty="0" smtClean="0"/>
          </a:p>
          <a:p>
            <a:r>
              <a:rPr lang="el-GR" b="1" dirty="0" smtClean="0"/>
              <a:t>2. Ανάλυση του σεναρίου (τι συμβαίνει πραγματικά)</a:t>
            </a:r>
          </a:p>
          <a:p>
            <a:r>
              <a:rPr lang="el-GR" dirty="0" smtClean="0"/>
              <a:t>Εξηγείς στους φοιτητές:</a:t>
            </a:r>
          </a:p>
          <a:p>
            <a:r>
              <a:rPr lang="el-GR" dirty="0" smtClean="0"/>
              <a:t>«Έχουμε μια ξενοδοχειακή μονάδα που παρατηρεί αυξανόμενο ενδιαφέρον για βιώσιμες πρακτικές.</a:t>
            </a:r>
            <a:br>
              <a:rPr lang="el-GR" dirty="0" smtClean="0"/>
            </a:br>
            <a:r>
              <a:rPr lang="el-GR" dirty="0" smtClean="0"/>
              <a:t>Το κρίσιμο ερώτημα ΔΕΝ είναι αν “πρέπει” να κάνει κάτι, αλλά </a:t>
            </a:r>
            <a:r>
              <a:rPr lang="el-GR" b="1" dirty="0" smtClean="0"/>
              <a:t>τι ακριβώς</a:t>
            </a:r>
            <a:r>
              <a:rPr lang="el-GR" dirty="0" smtClean="0"/>
              <a:t> και </a:t>
            </a:r>
            <a:r>
              <a:rPr lang="el-GR" b="1" dirty="0" smtClean="0"/>
              <a:t>πώς</a:t>
            </a:r>
            <a:r>
              <a:rPr lang="el-GR" dirty="0" smtClean="0"/>
              <a:t>.»</a:t>
            </a:r>
          </a:p>
          <a:p>
            <a:r>
              <a:rPr lang="el-GR" dirty="0" smtClean="0"/>
              <a:t>Τονίζεις ότι:</a:t>
            </a:r>
          </a:p>
          <a:p>
            <a:r>
              <a:rPr lang="el-GR" dirty="0" smtClean="0"/>
              <a:t>η βιωσιμότητα είναι </a:t>
            </a:r>
            <a:r>
              <a:rPr lang="el-GR" b="1" dirty="0" smtClean="0"/>
              <a:t>εξωτερική πίεση (αγορά, πελάτες, κανονισμοί)</a:t>
            </a:r>
            <a:endParaRPr lang="el-GR" dirty="0" smtClean="0"/>
          </a:p>
          <a:p>
            <a:r>
              <a:rPr lang="el-GR" dirty="0" smtClean="0"/>
              <a:t>αλλά και </a:t>
            </a:r>
            <a:r>
              <a:rPr lang="el-GR" b="1" dirty="0" smtClean="0"/>
              <a:t>εσωτερική στρατηγική επιλογή</a:t>
            </a:r>
            <a:endParaRPr lang="el-GR" dirty="0" smtClean="0"/>
          </a:p>
          <a:p>
            <a:r>
              <a:rPr lang="el-GR" b="1" dirty="0" smtClean="0"/>
              <a:t>3. Σύνδεση με τη Διαδικασία Ανάπτυξης Νέας Υπηρεσίας</a:t>
            </a:r>
          </a:p>
          <a:p>
            <a:r>
              <a:rPr lang="el-GR" dirty="0" smtClean="0"/>
              <a:t>Εδώ είναι το </a:t>
            </a:r>
            <a:r>
              <a:rPr lang="el-GR" b="1" dirty="0" smtClean="0"/>
              <a:t>πιο σημαντικό διδακτικό σημείο</a:t>
            </a:r>
            <a:r>
              <a:rPr lang="el-GR" dirty="0" smtClean="0"/>
              <a:t>.</a:t>
            </a:r>
          </a:p>
          <a:p>
            <a:r>
              <a:rPr lang="el-GR" dirty="0" smtClean="0"/>
              <a:t>Λες ξεκάθαρα:</a:t>
            </a:r>
          </a:p>
          <a:p>
            <a:r>
              <a:rPr lang="el-GR" dirty="0" smtClean="0"/>
              <a:t>«Αυτό το </a:t>
            </a:r>
            <a:r>
              <a:rPr lang="el-GR" dirty="0" err="1" smtClean="0"/>
              <a:t>case</a:t>
            </a:r>
            <a:r>
              <a:rPr lang="el-GR" dirty="0" smtClean="0"/>
              <a:t> υπάρχει για να δούμε ΠΩΣ εφαρμόζεται η διαδικασία ανάπτυξης νέας υπηρεσίας στην πράξη.»</a:t>
            </a:r>
          </a:p>
          <a:p>
            <a:r>
              <a:rPr lang="el-GR" dirty="0" smtClean="0"/>
              <a:t>Και τους καθοδηγείς στάδιο-στάδιο:</a:t>
            </a:r>
          </a:p>
          <a:p>
            <a:r>
              <a:rPr lang="el-GR" b="1" dirty="0" smtClean="0"/>
              <a:t>🔹 Στάδιο 1 – Ανάλυση αναγκών</a:t>
            </a:r>
          </a:p>
          <a:p>
            <a:r>
              <a:rPr lang="el-GR" dirty="0" smtClean="0"/>
              <a:t>Ρωτάς:</a:t>
            </a:r>
          </a:p>
          <a:p>
            <a:r>
              <a:rPr lang="el-GR" dirty="0" smtClean="0"/>
              <a:t>Ποια ανάγκη προσπαθεί να καλύψει το ξενοδοχείο;</a:t>
            </a:r>
          </a:p>
          <a:p>
            <a:r>
              <a:rPr lang="el-GR" dirty="0" smtClean="0"/>
              <a:t>Είναι περιβαλλοντική ή εμπειρική;</a:t>
            </a:r>
          </a:p>
          <a:p>
            <a:r>
              <a:rPr lang="el-GR" dirty="0" smtClean="0"/>
              <a:t>Το ζητούν όλοι οι πελάτες ή συγκεκριμένο τμήμα;</a:t>
            </a:r>
          </a:p>
          <a:p>
            <a:r>
              <a:rPr lang="el-GR" dirty="0" smtClean="0"/>
              <a:t>👉 Θες να καταλάβουν ότι </a:t>
            </a:r>
            <a:r>
              <a:rPr lang="el-GR" b="1" dirty="0" smtClean="0"/>
              <a:t>η βιωσιμότητα ξεκινά από την αγορά, όχι από ιδεολογία</a:t>
            </a:r>
            <a:r>
              <a:rPr lang="el-GR" dirty="0" smtClean="0"/>
              <a:t>.</a:t>
            </a:r>
          </a:p>
          <a:p>
            <a:r>
              <a:rPr lang="el-GR" b="1" dirty="0" smtClean="0"/>
              <a:t>🔹 Στάδιο 2 – Επιλογή ιδέας</a:t>
            </a:r>
          </a:p>
          <a:p>
            <a:r>
              <a:rPr lang="el-GR" dirty="0" smtClean="0"/>
              <a:t>Τους προκαλείς:</a:t>
            </a:r>
          </a:p>
          <a:p>
            <a:r>
              <a:rPr lang="el-GR" dirty="0" smtClean="0"/>
              <a:t>«Γιατί </a:t>
            </a:r>
            <a:r>
              <a:rPr lang="el-GR" dirty="0" err="1" smtClean="0"/>
              <a:t>zero</a:t>
            </a:r>
            <a:r>
              <a:rPr lang="el-GR" dirty="0" smtClean="0"/>
              <a:t> </a:t>
            </a:r>
            <a:r>
              <a:rPr lang="el-GR" dirty="0" err="1" smtClean="0"/>
              <a:t>waste</a:t>
            </a:r>
            <a:r>
              <a:rPr lang="el-GR" dirty="0" smtClean="0"/>
              <a:t>;</a:t>
            </a:r>
            <a:br>
              <a:rPr lang="el-GR" dirty="0" smtClean="0"/>
            </a:br>
            <a:r>
              <a:rPr lang="el-GR" dirty="0" smtClean="0"/>
              <a:t>Γιατί όχι </a:t>
            </a:r>
            <a:r>
              <a:rPr lang="el-GR" dirty="0" err="1" smtClean="0"/>
              <a:t>energy</a:t>
            </a:r>
            <a:r>
              <a:rPr lang="el-GR" dirty="0" smtClean="0"/>
              <a:t> </a:t>
            </a:r>
            <a:r>
              <a:rPr lang="el-GR" dirty="0" err="1" smtClean="0"/>
              <a:t>autonomy</a:t>
            </a:r>
            <a:r>
              <a:rPr lang="el-GR" dirty="0" smtClean="0"/>
              <a:t>;</a:t>
            </a:r>
            <a:br>
              <a:rPr lang="el-GR" dirty="0" smtClean="0"/>
            </a:br>
            <a:r>
              <a:rPr lang="el-GR" dirty="0" smtClean="0"/>
              <a:t>Γιατί όχι </a:t>
            </a:r>
            <a:r>
              <a:rPr lang="el-GR" dirty="0" err="1" smtClean="0"/>
              <a:t>local</a:t>
            </a:r>
            <a:r>
              <a:rPr lang="el-GR" dirty="0" smtClean="0"/>
              <a:t> </a:t>
            </a:r>
            <a:r>
              <a:rPr lang="el-GR" dirty="0" err="1" smtClean="0"/>
              <a:t>experiences</a:t>
            </a:r>
            <a:r>
              <a:rPr lang="el-GR" dirty="0" smtClean="0"/>
              <a:t>;»</a:t>
            </a:r>
          </a:p>
          <a:p>
            <a:r>
              <a:rPr lang="el-GR" dirty="0" smtClean="0"/>
              <a:t>Εδώ αναδεικνύεις:</a:t>
            </a:r>
          </a:p>
          <a:p>
            <a:r>
              <a:rPr lang="el-GR" dirty="0" smtClean="0"/>
              <a:t>τον ρόλο της στρατηγικής επιλογής</a:t>
            </a:r>
          </a:p>
          <a:p>
            <a:r>
              <a:rPr lang="el-GR" dirty="0" smtClean="0"/>
              <a:t>ότι </a:t>
            </a:r>
            <a:r>
              <a:rPr lang="el-GR" b="1" dirty="0" smtClean="0"/>
              <a:t>δεν υλοποιούνται όλες οι “καλές ιδέες”</a:t>
            </a:r>
            <a:endParaRPr lang="el-GR" dirty="0" smtClean="0"/>
          </a:p>
          <a:p>
            <a:r>
              <a:rPr lang="el-GR" b="1" dirty="0" smtClean="0"/>
              <a:t>🔹 Στάδιο 3 – Πρωτότυπο / Πιλοτική εφαρμογή</a:t>
            </a:r>
          </a:p>
          <a:p>
            <a:r>
              <a:rPr lang="el-GR" dirty="0" smtClean="0"/>
              <a:t>Τονίζεις:</a:t>
            </a:r>
          </a:p>
          <a:p>
            <a:r>
              <a:rPr lang="el-GR" dirty="0" smtClean="0"/>
              <a:t>«Κανένα σοβαρό ξενοδοχείο δεν αλλάζει όλη τη λειτουργία του από τη μία μέρα στην άλλη.»</a:t>
            </a:r>
          </a:p>
          <a:p>
            <a:r>
              <a:rPr lang="el-GR" dirty="0" smtClean="0"/>
              <a:t>Συζητάς:</a:t>
            </a:r>
          </a:p>
          <a:p>
            <a:r>
              <a:rPr lang="el-GR" dirty="0" smtClean="0"/>
              <a:t>πιλοτική εφαρμογή σε 1 κτίριο / 1 όροφο</a:t>
            </a:r>
          </a:p>
          <a:p>
            <a:r>
              <a:rPr lang="el-GR" dirty="0" smtClean="0"/>
              <a:t>δοκιμή με συγκεκριμένο προφίλ πελατών</a:t>
            </a:r>
          </a:p>
          <a:p>
            <a:r>
              <a:rPr lang="el-GR" dirty="0" smtClean="0"/>
              <a:t>συλλογή </a:t>
            </a:r>
            <a:r>
              <a:rPr lang="el-GR" dirty="0" err="1" smtClean="0"/>
              <a:t>feedback</a:t>
            </a:r>
            <a:endParaRPr lang="el-GR" dirty="0" smtClean="0"/>
          </a:p>
          <a:p>
            <a:r>
              <a:rPr lang="el-GR" dirty="0" smtClean="0"/>
              <a:t>👉 Εδώ καταλαβαίνουν τη σημασία του </a:t>
            </a:r>
            <a:r>
              <a:rPr lang="el-GR" b="1" dirty="0" smtClean="0"/>
              <a:t>ρίσκου και της δοκιμής</a:t>
            </a:r>
            <a:r>
              <a:rPr lang="el-GR" dirty="0" smtClean="0"/>
              <a:t>.</a:t>
            </a:r>
          </a:p>
          <a:p>
            <a:r>
              <a:rPr lang="el-GR" b="1" dirty="0" smtClean="0"/>
              <a:t>🔹 Στάδιο 4 – Λανσάρισμα</a:t>
            </a:r>
          </a:p>
          <a:p>
            <a:r>
              <a:rPr lang="el-GR" dirty="0" smtClean="0"/>
              <a:t>Εξηγείς ότι:</a:t>
            </a:r>
          </a:p>
          <a:p>
            <a:r>
              <a:rPr lang="el-GR" dirty="0" smtClean="0"/>
              <a:t>η υπηρεσία πρέπει να </a:t>
            </a:r>
            <a:r>
              <a:rPr lang="el-GR" dirty="0" err="1" smtClean="0"/>
              <a:t>επικοινωνηθεί</a:t>
            </a:r>
            <a:r>
              <a:rPr lang="el-GR" dirty="0" smtClean="0"/>
              <a:t> σωστά</a:t>
            </a:r>
          </a:p>
          <a:p>
            <a:r>
              <a:rPr lang="el-GR" dirty="0" smtClean="0"/>
              <a:t>όχι ως «θυσία», αλλά ως </a:t>
            </a:r>
            <a:r>
              <a:rPr lang="el-GR" b="1" dirty="0" err="1" smtClean="0"/>
              <a:t>added</a:t>
            </a:r>
            <a:r>
              <a:rPr lang="el-GR" b="1" dirty="0" smtClean="0"/>
              <a:t> </a:t>
            </a:r>
            <a:r>
              <a:rPr lang="el-GR" b="1" dirty="0" err="1" smtClean="0"/>
              <a:t>value</a:t>
            </a:r>
            <a:endParaRPr lang="el-GR" dirty="0" smtClean="0"/>
          </a:p>
          <a:p>
            <a:r>
              <a:rPr lang="el-GR" dirty="0" smtClean="0"/>
              <a:t>και εσωτερικά (προσωπικό) και εξωτερικά (πελάτες)</a:t>
            </a:r>
          </a:p>
          <a:p>
            <a:r>
              <a:rPr lang="el-GR" b="1" dirty="0" smtClean="0"/>
              <a:t>🔹 Στάδιο 5 – Παρακολούθηση &amp; βελτίωση</a:t>
            </a:r>
          </a:p>
          <a:p>
            <a:r>
              <a:rPr lang="el-GR" dirty="0" smtClean="0"/>
              <a:t>Ρωτάς:</a:t>
            </a:r>
          </a:p>
          <a:p>
            <a:r>
              <a:rPr lang="el-GR" dirty="0" smtClean="0"/>
              <a:t>Πώς μετριέται η επιτυχία;</a:t>
            </a:r>
          </a:p>
          <a:p>
            <a:r>
              <a:rPr lang="el-GR" dirty="0" smtClean="0"/>
              <a:t>Μόνο με μείωση αποβλήτων;</a:t>
            </a:r>
          </a:p>
          <a:p>
            <a:r>
              <a:rPr lang="el-GR" dirty="0" smtClean="0"/>
              <a:t>Ή και με ικανοποίηση πελατών;</a:t>
            </a:r>
          </a:p>
          <a:p>
            <a:r>
              <a:rPr lang="el-GR" dirty="0" smtClean="0"/>
              <a:t>👉 Εδώ μπαίνει η έννοια των </a:t>
            </a:r>
            <a:r>
              <a:rPr lang="el-GR" b="1" dirty="0" err="1" smtClean="0"/>
              <a:t>KPIs</a:t>
            </a:r>
            <a:r>
              <a:rPr lang="el-GR" b="1" dirty="0" smtClean="0"/>
              <a:t> βιωσιμότητας &amp; εμπειρίας</a:t>
            </a:r>
            <a:r>
              <a:rPr lang="el-GR" dirty="0" smtClean="0"/>
              <a:t>.</a:t>
            </a:r>
          </a:p>
          <a:p>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15</a:t>
            </a:fld>
            <a:endParaRPr lang="el-GR"/>
          </a:p>
        </p:txBody>
      </p:sp>
    </p:spTree>
    <p:extLst>
      <p:ext uri="{BB962C8B-B14F-4D97-AF65-F5344CB8AC3E}">
        <p14:creationId xmlns:p14="http://schemas.microsoft.com/office/powerpoint/2010/main" val="4001856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Στον τουρισμό και τη φιλοξενία, όπου κυριαρχούν </a:t>
            </a:r>
            <a:r>
              <a:rPr lang="el-GR" b="1" dirty="0" smtClean="0"/>
              <a:t>μικρομεσαίες επιχειρήσεις</a:t>
            </a:r>
            <a:r>
              <a:rPr lang="el-GR" dirty="0" smtClean="0"/>
              <a:t>, έντονη </a:t>
            </a:r>
            <a:r>
              <a:rPr lang="el-GR" b="1" dirty="0" smtClean="0"/>
              <a:t>εποχικότητα</a:t>
            </a:r>
            <a:r>
              <a:rPr lang="el-GR" dirty="0" smtClean="0"/>
              <a:t> και </a:t>
            </a:r>
            <a:r>
              <a:rPr lang="el-GR" b="1" dirty="0" smtClean="0"/>
              <a:t>περιορισμένοι πόροι</a:t>
            </a:r>
            <a:r>
              <a:rPr lang="el-GR" dirty="0" smtClean="0"/>
              <a:t>, η καινοτομία χαμηλού κόστους αποτελεί </a:t>
            </a:r>
            <a:r>
              <a:rPr lang="el-GR" b="1" dirty="0" smtClean="0"/>
              <a:t>ρεαλιστική και στρατηγικά κρίσιμη επιλογή</a:t>
            </a:r>
            <a:r>
              <a:rPr lang="el-GR" dirty="0" smtClean="0"/>
              <a:t>.</a:t>
            </a:r>
            <a:r>
              <a:rPr lang="en-US" dirty="0" smtClean="0"/>
              <a:t> </a:t>
            </a:r>
            <a:r>
              <a:rPr lang="el-GR" b="1" dirty="0" smtClean="0"/>
              <a:t>Τι τη διαφοροποιεί από άλλες μορφές καινοτομίας</a:t>
            </a:r>
          </a:p>
          <a:p>
            <a:r>
              <a:rPr lang="el-GR" dirty="0" smtClean="0"/>
              <a:t>Η καινοτομία χαμηλού κόστους αφορά </a:t>
            </a:r>
            <a:r>
              <a:rPr lang="el-GR" b="1" dirty="0" smtClean="0"/>
              <a:t>βελτιώσεις σε υπηρεσίες, διαδικασίες και εμπειρίες</a:t>
            </a:r>
            <a:r>
              <a:rPr lang="el-GR" dirty="0" smtClean="0"/>
              <a:t> που:</a:t>
            </a:r>
          </a:p>
          <a:p>
            <a:r>
              <a:rPr lang="el-GR" dirty="0" smtClean="0"/>
              <a:t>δεν απαιτούν μεγάλες επενδύσεις</a:t>
            </a:r>
          </a:p>
          <a:p>
            <a:r>
              <a:rPr lang="el-GR" dirty="0" smtClean="0"/>
              <a:t>αξιοποιούν καλύτερα ό,τι ήδη υπάρχει</a:t>
            </a:r>
          </a:p>
          <a:p>
            <a:r>
              <a:rPr lang="el-GR" dirty="0" smtClean="0"/>
              <a:t>δημιουργούν προστιθέμενη αξία για τον πελάτη</a:t>
            </a:r>
          </a:p>
          <a:p>
            <a:r>
              <a:rPr lang="el-GR" b="1" dirty="0" smtClean="0"/>
              <a:t>Πού βασίζεται</a:t>
            </a:r>
          </a:p>
          <a:p>
            <a:r>
              <a:rPr lang="el-GR" b="1" dirty="0" smtClean="0"/>
              <a:t>Ανασχεδιασμός υπηρεσίας</a:t>
            </a:r>
            <a:r>
              <a:rPr lang="el-GR" dirty="0" smtClean="0"/>
              <a:t> (</a:t>
            </a:r>
            <a:r>
              <a:rPr lang="el-GR" dirty="0" err="1" smtClean="0"/>
              <a:t>service</a:t>
            </a:r>
            <a:r>
              <a:rPr lang="el-GR" dirty="0" smtClean="0"/>
              <a:t> redesign)</a:t>
            </a:r>
          </a:p>
          <a:p>
            <a:r>
              <a:rPr lang="el-GR" b="1" dirty="0" smtClean="0"/>
              <a:t>Εμπειρία πελάτη</a:t>
            </a:r>
            <a:r>
              <a:rPr lang="el-GR" dirty="0" smtClean="0"/>
              <a:t> και όχι υποδομές</a:t>
            </a:r>
          </a:p>
          <a:p>
            <a:r>
              <a:rPr lang="el-GR" b="1" dirty="0" smtClean="0"/>
              <a:t>Ανθρώπινος παράγοντας</a:t>
            </a:r>
            <a:r>
              <a:rPr lang="el-GR" dirty="0" smtClean="0"/>
              <a:t> (προσωπικό, κουλτούρα)</a:t>
            </a:r>
          </a:p>
          <a:p>
            <a:r>
              <a:rPr lang="el-GR" b="1" dirty="0" err="1" smtClean="0"/>
              <a:t>Feedback</a:t>
            </a:r>
            <a:r>
              <a:rPr lang="el-GR" b="1" dirty="0" smtClean="0"/>
              <a:t> &amp; δεδομένα πελατών</a:t>
            </a:r>
            <a:endParaRPr lang="el-GR" dirty="0" smtClean="0"/>
          </a:p>
          <a:p>
            <a:r>
              <a:rPr lang="el-GR" b="1" dirty="0" smtClean="0"/>
              <a:t>Τι ΔΕΝ είναι</a:t>
            </a:r>
          </a:p>
          <a:p>
            <a:r>
              <a:rPr lang="el-GR" dirty="0" smtClean="0"/>
              <a:t>δεν είναι «φθηνή λύση»</a:t>
            </a:r>
          </a:p>
          <a:p>
            <a:r>
              <a:rPr lang="el-GR" dirty="0" smtClean="0"/>
              <a:t>δεν είναι έλλειψη ποιότητας</a:t>
            </a:r>
          </a:p>
          <a:p>
            <a:r>
              <a:rPr lang="el-GR" dirty="0" smtClean="0"/>
              <a:t>δεν είναι αυτοσχεδιασμός</a:t>
            </a:r>
          </a:p>
          <a:p>
            <a:r>
              <a:rPr lang="el-GR" dirty="0" smtClean="0"/>
              <a:t>👉 Είναι </a:t>
            </a:r>
            <a:r>
              <a:rPr lang="el-GR" b="1" dirty="0" smtClean="0"/>
              <a:t>στρατηγική επιλογή</a:t>
            </a:r>
            <a:r>
              <a:rPr lang="el-GR" dirty="0" smtClean="0"/>
              <a:t>.</a:t>
            </a:r>
          </a:p>
          <a:p>
            <a:r>
              <a:rPr lang="el-GR" b="1" dirty="0" smtClean="0"/>
              <a:t>Γιατί είναι κρίσιμη στον τουρισμό</a:t>
            </a:r>
          </a:p>
          <a:p>
            <a:r>
              <a:rPr lang="el-GR" dirty="0" smtClean="0"/>
              <a:t>μικρές &amp; μεσαίες επιχειρήσεις</a:t>
            </a:r>
          </a:p>
          <a:p>
            <a:r>
              <a:rPr lang="el-GR" dirty="0" smtClean="0"/>
              <a:t>εποχικότητα</a:t>
            </a:r>
          </a:p>
          <a:p>
            <a:r>
              <a:rPr lang="el-GR" dirty="0" smtClean="0"/>
              <a:t>περιορισμένοι πόροι</a:t>
            </a:r>
          </a:p>
          <a:p>
            <a:r>
              <a:rPr lang="el-GR" dirty="0" smtClean="0"/>
              <a:t>έντονος ανταγωνισμός εμπειρίας</a:t>
            </a:r>
          </a:p>
          <a:p>
            <a:r>
              <a:rPr lang="el-GR" b="1" dirty="0" smtClean="0"/>
              <a:t>Παραδείγματα</a:t>
            </a:r>
          </a:p>
          <a:p>
            <a:r>
              <a:rPr lang="el-GR" dirty="0" smtClean="0"/>
              <a:t>βελτίωση </a:t>
            </a:r>
            <a:r>
              <a:rPr lang="el-GR" dirty="0" err="1" smtClean="0"/>
              <a:t>check</a:t>
            </a:r>
            <a:r>
              <a:rPr lang="el-GR" dirty="0" smtClean="0"/>
              <a:t>-in χωρίς νέα τεχνολογία</a:t>
            </a:r>
          </a:p>
          <a:p>
            <a:r>
              <a:rPr lang="el-GR" dirty="0" err="1" smtClean="0"/>
              <a:t>storytelling</a:t>
            </a:r>
            <a:r>
              <a:rPr lang="el-GR" dirty="0" smtClean="0"/>
              <a:t> αντί για ακριβές ανακαινίσεις</a:t>
            </a:r>
          </a:p>
          <a:p>
            <a:r>
              <a:rPr lang="el-GR" dirty="0" smtClean="0"/>
              <a:t>εκπαίδευση προσωπικού αντί για νέες υπηρεσίες</a:t>
            </a:r>
          </a:p>
          <a:p>
            <a:r>
              <a:rPr lang="el-GR" dirty="0" smtClean="0"/>
              <a:t>μικρές αλλαγές με μεγάλο αντίκτυπο</a:t>
            </a:r>
          </a:p>
          <a:p>
            <a:r>
              <a:rPr lang="el-GR" b="1" dirty="0" smtClean="0"/>
              <a:t>Βασικό μήνυμα προς τον φοιτητή</a:t>
            </a:r>
          </a:p>
          <a:p>
            <a:r>
              <a:rPr lang="el-GR" b="1" dirty="0" smtClean="0"/>
              <a:t>Η καινοτομία δεν ξεκινά από το </a:t>
            </a:r>
            <a:r>
              <a:rPr lang="el-GR" b="1" dirty="0" err="1" smtClean="0"/>
              <a:t>budget</a:t>
            </a:r>
            <a:r>
              <a:rPr lang="el-GR" b="1" dirty="0" smtClean="0"/>
              <a:t>,</a:t>
            </a:r>
            <a:br>
              <a:rPr lang="el-GR" b="1" dirty="0" smtClean="0"/>
            </a:br>
            <a:r>
              <a:rPr lang="el-GR" b="1" dirty="0" smtClean="0"/>
              <a:t>αλλά από τον τρόπο σκέψης.</a:t>
            </a:r>
            <a:endParaRPr lang="el-GR" dirty="0" smtClean="0"/>
          </a:p>
          <a:p>
            <a:r>
              <a:rPr lang="el-GR" b="1" dirty="0" smtClean="0"/>
              <a:t>(Προαιρετικό – για προφορική μετάβαση)</a:t>
            </a:r>
          </a:p>
          <a:p>
            <a:r>
              <a:rPr lang="el-GR" b="1" dirty="0" smtClean="0"/>
              <a:t>Ερώτηση προς την τάξη:</a:t>
            </a:r>
            <a:r>
              <a:rPr lang="el-GR" dirty="0" smtClean="0"/>
              <a:t/>
            </a:r>
            <a:br>
              <a:rPr lang="el-GR" dirty="0" smtClean="0"/>
            </a:br>
            <a:r>
              <a:rPr lang="el-GR" dirty="0" smtClean="0"/>
              <a:t>👉 </a:t>
            </a:r>
            <a:r>
              <a:rPr lang="el-GR" i="1" dirty="0" smtClean="0"/>
              <a:t>Ποια αλλαγή χαμηλού κόστους θα μπορούσε να βελτιώσει άμεσα την εμπειρία σε ένα ελληνικό ξενοδοχείο;</a:t>
            </a: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16</a:t>
            </a:fld>
            <a:endParaRPr lang="el-GR"/>
          </a:p>
        </p:txBody>
      </p:sp>
    </p:spTree>
    <p:extLst>
      <p:ext uri="{BB962C8B-B14F-4D97-AF65-F5344CB8AC3E}">
        <p14:creationId xmlns:p14="http://schemas.microsoft.com/office/powerpoint/2010/main" val="612237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«Πριν μιλήσουμε για τεχνολογία, επενδύσεις ή μεγάλα </a:t>
            </a:r>
            <a:r>
              <a:rPr lang="el-GR" dirty="0" err="1" smtClean="0"/>
              <a:t>projects</a:t>
            </a:r>
            <a:r>
              <a:rPr lang="el-GR" dirty="0" smtClean="0"/>
              <a:t>, θέλω να σκεφτούμε κάτι πιο απλό:</a:t>
            </a:r>
            <a:br>
              <a:rPr lang="el-GR" dirty="0" smtClean="0"/>
            </a:br>
            <a:r>
              <a:rPr lang="el-GR" b="1" dirty="0" smtClean="0"/>
              <a:t>τι μπορεί να αλλάξει αύριο το πρωί σε ένα ελληνικό ξενοδοχείο, χωρίς κόστος;</a:t>
            </a:r>
            <a:r>
              <a:rPr lang="el-GR" dirty="0" smtClean="0"/>
              <a:t>»</a:t>
            </a:r>
          </a:p>
          <a:p>
            <a:r>
              <a:rPr lang="el-GR" dirty="0" smtClean="0"/>
              <a:t>Με αυτό:</a:t>
            </a:r>
          </a:p>
          <a:p>
            <a:r>
              <a:rPr lang="el-GR" dirty="0" smtClean="0"/>
              <a:t>κατεβάζεις το άγχος των φοιτητών</a:t>
            </a:r>
          </a:p>
          <a:p>
            <a:r>
              <a:rPr lang="el-GR" dirty="0" smtClean="0"/>
              <a:t>τους απομακρύνεις από «μεγάλες ιδέες»</a:t>
            </a:r>
          </a:p>
          <a:p>
            <a:r>
              <a:rPr lang="el-GR" dirty="0" smtClean="0"/>
              <a:t>τους φέρνεις σε </a:t>
            </a:r>
            <a:r>
              <a:rPr lang="el-GR" b="1" dirty="0" smtClean="0"/>
              <a:t>πρακτικό, επαγγελματικό </a:t>
            </a:r>
            <a:r>
              <a:rPr lang="el-GR" b="1" dirty="0" err="1" smtClean="0"/>
              <a:t>mindset</a:t>
            </a:r>
            <a:endParaRPr lang="el-GR" dirty="0" smtClean="0"/>
          </a:p>
          <a:p>
            <a:r>
              <a:rPr lang="el-GR" b="1" dirty="0" smtClean="0"/>
              <a:t>2. Τι εξηγείς πριν πάρεις απαντήσεις</a:t>
            </a:r>
          </a:p>
          <a:p>
            <a:r>
              <a:rPr lang="el-GR" dirty="0" smtClean="0"/>
              <a:t>Ξεκαθαρίζεις 3 πράγματα:</a:t>
            </a:r>
          </a:p>
          <a:p>
            <a:r>
              <a:rPr lang="el-GR" b="1" dirty="0" err="1" smtClean="0"/>
              <a:t>Low-cost</a:t>
            </a:r>
            <a:r>
              <a:rPr lang="el-GR" b="1" dirty="0" smtClean="0"/>
              <a:t> δεν σημαίνει χαμηλή ποιότητα</a:t>
            </a:r>
            <a:endParaRPr lang="el-GR" dirty="0" smtClean="0"/>
          </a:p>
          <a:p>
            <a:r>
              <a:rPr lang="el-GR" b="1" dirty="0" err="1" smtClean="0"/>
              <a:t>Low-cost</a:t>
            </a:r>
            <a:r>
              <a:rPr lang="el-GR" b="1" dirty="0" smtClean="0"/>
              <a:t> δεν σημαίνει πρόχειρο</a:t>
            </a:r>
            <a:endParaRPr lang="el-GR" dirty="0" smtClean="0"/>
          </a:p>
          <a:p>
            <a:r>
              <a:rPr lang="el-GR" b="1" dirty="0" err="1" smtClean="0"/>
              <a:t>Low-cost</a:t>
            </a:r>
            <a:r>
              <a:rPr lang="el-GR" b="1" dirty="0" smtClean="0"/>
              <a:t> σημαίνει καλύτερη αξιοποίηση υπαρχόντων πόρων</a:t>
            </a:r>
            <a:endParaRPr lang="el-GR" dirty="0" smtClean="0"/>
          </a:p>
          <a:p>
            <a:r>
              <a:rPr lang="el-GR" dirty="0" smtClean="0"/>
              <a:t>Λες χαρακτηριστικά:</a:t>
            </a:r>
          </a:p>
          <a:p>
            <a:r>
              <a:rPr lang="el-GR" dirty="0" smtClean="0"/>
              <a:t>«Στον τουρισμό, ο πιο υποτιμημένος πόρος είναι ο τρόπος που οργανώνουμε την εμπειρία.»</a:t>
            </a:r>
          </a:p>
          <a:p>
            <a:r>
              <a:rPr lang="el-GR" b="1" dirty="0" smtClean="0"/>
              <a:t>3. Πώς καθοδηγείς τις απαντήσεις των φοιτητών</a:t>
            </a:r>
          </a:p>
          <a:p>
            <a:r>
              <a:rPr lang="el-GR" dirty="0" smtClean="0"/>
              <a:t>Όταν αρχίσουν να απαντούν, </a:t>
            </a:r>
            <a:r>
              <a:rPr lang="el-GR" b="1" dirty="0" smtClean="0"/>
              <a:t>τους κατευθύνεις με </a:t>
            </a:r>
            <a:r>
              <a:rPr lang="el-GR" b="1" dirty="0" err="1" smtClean="0"/>
              <a:t>υπο</a:t>
            </a:r>
            <a:r>
              <a:rPr lang="el-GR" b="1" dirty="0" smtClean="0"/>
              <a:t>-ερωτήματα</a:t>
            </a:r>
            <a:r>
              <a:rPr lang="el-GR" dirty="0" smtClean="0"/>
              <a:t>:</a:t>
            </a:r>
          </a:p>
          <a:p>
            <a:r>
              <a:rPr lang="el-GR" b="1" dirty="0" smtClean="0"/>
              <a:t>🔹 Αν μιλούν για τεχνολογία</a:t>
            </a:r>
          </a:p>
          <a:p>
            <a:r>
              <a:rPr lang="el-GR" dirty="0" smtClean="0"/>
              <a:t>Ρωτάς:</a:t>
            </a:r>
          </a:p>
          <a:p>
            <a:r>
              <a:rPr lang="el-GR" dirty="0" smtClean="0"/>
              <a:t>«Είναι πραγματικά απαραίτητη;»</a:t>
            </a:r>
          </a:p>
          <a:p>
            <a:r>
              <a:rPr lang="el-GR" dirty="0" smtClean="0"/>
              <a:t>«Ποιο πρόβλημα λύνει;»</a:t>
            </a:r>
          </a:p>
          <a:p>
            <a:r>
              <a:rPr lang="el-GR" dirty="0" smtClean="0"/>
              <a:t>«Μπορεί να λυθεί χωρίς τεχνολογία;»</a:t>
            </a:r>
          </a:p>
          <a:p>
            <a:r>
              <a:rPr lang="el-GR" dirty="0" smtClean="0"/>
              <a:t>👉 Στόχος: να δουν ότι η τεχνολογία </a:t>
            </a:r>
            <a:r>
              <a:rPr lang="el-GR" b="1" dirty="0" smtClean="0"/>
              <a:t>δεν είναι η μόνη λύση</a:t>
            </a:r>
            <a:r>
              <a:rPr lang="el-GR" dirty="0" smtClean="0"/>
              <a:t>.</a:t>
            </a:r>
          </a:p>
          <a:p>
            <a:r>
              <a:rPr lang="el-GR" b="1" dirty="0" smtClean="0"/>
              <a:t>🔹 Αν μιλούν για προσωπικό</a:t>
            </a:r>
          </a:p>
          <a:p>
            <a:r>
              <a:rPr lang="el-GR" dirty="0" smtClean="0"/>
              <a:t>Ενισχύεις λέγοντας:</a:t>
            </a:r>
          </a:p>
          <a:p>
            <a:r>
              <a:rPr lang="el-GR" dirty="0" smtClean="0"/>
              <a:t>«Εδώ αγγίζετε την </a:t>
            </a:r>
            <a:r>
              <a:rPr lang="el-GR" dirty="0" err="1" smtClean="0"/>
              <a:t>οργανωσιακή</a:t>
            </a:r>
            <a:r>
              <a:rPr lang="el-GR" dirty="0" smtClean="0"/>
              <a:t> καινοτομία — και αυτό είναι συνήθως το πιο δυνατό σημείο.»</a:t>
            </a:r>
          </a:p>
          <a:p>
            <a:r>
              <a:rPr lang="el-GR" dirty="0" smtClean="0"/>
              <a:t>Τους συνδέεις με:</a:t>
            </a:r>
          </a:p>
          <a:p>
            <a:r>
              <a:rPr lang="el-GR" dirty="0" smtClean="0"/>
              <a:t>εμπειρία εργαζομένων</a:t>
            </a:r>
          </a:p>
          <a:p>
            <a:r>
              <a:rPr lang="el-GR" dirty="0" smtClean="0"/>
              <a:t>κουλτούρα</a:t>
            </a:r>
          </a:p>
          <a:p>
            <a:r>
              <a:rPr lang="el-GR" dirty="0" smtClean="0"/>
              <a:t>εκπαίδευση</a:t>
            </a:r>
          </a:p>
          <a:p>
            <a:r>
              <a:rPr lang="el-GR" b="1" dirty="0" smtClean="0"/>
              <a:t>🔹 Αν μιλούν για εμπειρία πελάτη</a:t>
            </a:r>
          </a:p>
          <a:p>
            <a:r>
              <a:rPr lang="el-GR" dirty="0" smtClean="0"/>
              <a:t>Ρωτάς:</a:t>
            </a:r>
          </a:p>
          <a:p>
            <a:r>
              <a:rPr lang="el-GR" dirty="0" smtClean="0"/>
              <a:t>«Πότε ακριβώς βιώνει αυτή την αλλαγή ο πελάτης;»</a:t>
            </a:r>
          </a:p>
          <a:p>
            <a:r>
              <a:rPr lang="el-GR" dirty="0" smtClean="0"/>
              <a:t>«Σε ποιο </a:t>
            </a:r>
            <a:r>
              <a:rPr lang="el-GR" dirty="0" err="1" smtClean="0"/>
              <a:t>touchpoint</a:t>
            </a:r>
            <a:r>
              <a:rPr lang="el-GR" dirty="0" smtClean="0"/>
              <a:t>;»</a:t>
            </a:r>
          </a:p>
          <a:p>
            <a:r>
              <a:rPr lang="el-GR" dirty="0" smtClean="0"/>
              <a:t>👉 Τους μαθαίνεις </a:t>
            </a:r>
            <a:r>
              <a:rPr lang="el-GR" b="1" dirty="0" err="1" smtClean="0"/>
              <a:t>customer</a:t>
            </a:r>
            <a:r>
              <a:rPr lang="el-GR" b="1" dirty="0" smtClean="0"/>
              <a:t> </a:t>
            </a:r>
            <a:r>
              <a:rPr lang="el-GR" b="1" dirty="0" err="1" smtClean="0"/>
              <a:t>journey</a:t>
            </a:r>
            <a:r>
              <a:rPr lang="el-GR" b="1" dirty="0" smtClean="0"/>
              <a:t> </a:t>
            </a:r>
            <a:r>
              <a:rPr lang="el-GR" b="1" dirty="0" err="1" smtClean="0"/>
              <a:t>thinking</a:t>
            </a:r>
            <a:r>
              <a:rPr lang="el-GR" dirty="0" smtClean="0"/>
              <a:t>.</a:t>
            </a:r>
          </a:p>
          <a:p>
            <a:r>
              <a:rPr lang="el-GR" b="1" dirty="0" smtClean="0"/>
              <a:t>4. Πώς δομείς τις απαντήσεις (το κρίσιμο σημείο)</a:t>
            </a:r>
          </a:p>
          <a:p>
            <a:r>
              <a:rPr lang="el-GR" dirty="0" smtClean="0"/>
              <a:t>Τους δείχνεις ότι κάθε καλή απάντηση πρέπει να απαντά σε 3 πράγματα:</a:t>
            </a:r>
          </a:p>
          <a:p>
            <a:r>
              <a:rPr lang="el-GR" b="1" dirty="0" smtClean="0"/>
              <a:t>Ποιο πρόβλημα λύνει;</a:t>
            </a:r>
            <a:endParaRPr lang="el-GR" dirty="0" smtClean="0"/>
          </a:p>
          <a:p>
            <a:r>
              <a:rPr lang="el-GR" b="1" dirty="0" smtClean="0"/>
              <a:t>Ποιος ωφελείται;</a:t>
            </a:r>
            <a:endParaRPr lang="el-GR" dirty="0" smtClean="0"/>
          </a:p>
          <a:p>
            <a:r>
              <a:rPr lang="el-GR" b="1" dirty="0" smtClean="0"/>
              <a:t>Γιατί είναι </a:t>
            </a:r>
            <a:r>
              <a:rPr lang="el-GR" b="1" dirty="0" err="1" smtClean="0"/>
              <a:t>low-cost</a:t>
            </a:r>
            <a:r>
              <a:rPr lang="el-GR" b="1" dirty="0" smtClean="0"/>
              <a:t>;</a:t>
            </a:r>
            <a:endParaRPr lang="el-GR" dirty="0" smtClean="0"/>
          </a:p>
          <a:p>
            <a:r>
              <a:rPr lang="el-GR" dirty="0" smtClean="0"/>
              <a:t>Μπορείς να το πεις έτσι:</a:t>
            </a:r>
          </a:p>
          <a:p>
            <a:r>
              <a:rPr lang="el-GR" dirty="0" smtClean="0"/>
              <a:t>«Αν δεν μπορείτε να μου απαντήσετε αυτά τα τρία, δεν είναι ολοκληρωμένη πρόταση.»</a:t>
            </a:r>
          </a:p>
          <a:p>
            <a:r>
              <a:rPr lang="el-GR" b="1" dirty="0" smtClean="0"/>
              <a:t>5. Πώς “ανεβάζεις επίπεδο” τη συζήτηση (</a:t>
            </a:r>
            <a:r>
              <a:rPr lang="el-GR" b="1" dirty="0" err="1" smtClean="0"/>
              <a:t>MSc</a:t>
            </a:r>
            <a:r>
              <a:rPr lang="el-GR" b="1" dirty="0" smtClean="0"/>
              <a:t> </a:t>
            </a:r>
            <a:r>
              <a:rPr lang="el-GR" b="1" dirty="0" err="1" smtClean="0"/>
              <a:t>level</a:t>
            </a:r>
            <a:r>
              <a:rPr lang="el-GR" b="1" dirty="0" smtClean="0"/>
              <a:t>)</a:t>
            </a:r>
          </a:p>
          <a:p>
            <a:r>
              <a:rPr lang="el-GR" dirty="0" smtClean="0"/>
              <a:t>Αφού δοθούν απαντήσεις, προσθέτεις:</a:t>
            </a:r>
          </a:p>
          <a:p>
            <a:r>
              <a:rPr lang="el-GR" dirty="0" smtClean="0"/>
              <a:t>«Τώρα σκεφτείτε:</a:t>
            </a:r>
            <a:br>
              <a:rPr lang="el-GR" dirty="0" smtClean="0"/>
            </a:br>
            <a:r>
              <a:rPr lang="el-GR" dirty="0" smtClean="0"/>
              <a:t>αν αυτή η αλλαγή εφαρμοστεί σε όλα τα ξενοδοχεία της Ελλάδας,</a:t>
            </a:r>
            <a:br>
              <a:rPr lang="el-GR" dirty="0" smtClean="0"/>
            </a:br>
            <a:r>
              <a:rPr lang="el-GR" dirty="0" smtClean="0"/>
              <a:t>θα παραμείνει ανταγωνιστικό πλεονέκτημα;»</a:t>
            </a:r>
          </a:p>
          <a:p>
            <a:r>
              <a:rPr lang="el-GR" dirty="0" smtClean="0"/>
              <a:t>Εδώ:</a:t>
            </a:r>
          </a:p>
          <a:p>
            <a:r>
              <a:rPr lang="el-GR" dirty="0" smtClean="0"/>
              <a:t>μπαίνει η έννοια της </a:t>
            </a:r>
            <a:r>
              <a:rPr lang="el-GR" b="1" dirty="0" smtClean="0"/>
              <a:t>στρατηγικής</a:t>
            </a:r>
            <a:endParaRPr lang="el-GR" dirty="0" smtClean="0"/>
          </a:p>
          <a:p>
            <a:r>
              <a:rPr lang="el-GR" dirty="0" smtClean="0"/>
              <a:t>και της </a:t>
            </a:r>
            <a:r>
              <a:rPr lang="el-GR" b="1" dirty="0" smtClean="0"/>
              <a:t>διαφοροποίησης</a:t>
            </a:r>
            <a:endParaRPr lang="el-GR" dirty="0" smtClean="0"/>
          </a:p>
          <a:p>
            <a:r>
              <a:rPr lang="el-GR" b="1" dirty="0" smtClean="0"/>
              <a:t>6. Τι θέλεις να κρατήσουν οι φοιτητές</a:t>
            </a:r>
          </a:p>
          <a:p>
            <a:r>
              <a:rPr lang="el-GR" dirty="0" smtClean="0"/>
              <a:t>Κλείνεις τη συζήτηση λέγοντας:</a:t>
            </a:r>
          </a:p>
          <a:p>
            <a:r>
              <a:rPr lang="el-GR" b="1" dirty="0" smtClean="0"/>
              <a:t>«Η καινοτομία χαμηλού κόστους δεν αφορά το </a:t>
            </a:r>
            <a:r>
              <a:rPr lang="el-GR" b="1" dirty="0" err="1" smtClean="0"/>
              <a:t>budget</a:t>
            </a:r>
            <a:r>
              <a:rPr lang="el-GR" b="1" dirty="0" smtClean="0"/>
              <a:t>.</a:t>
            </a:r>
            <a:br>
              <a:rPr lang="el-GR" b="1" dirty="0" smtClean="0"/>
            </a:br>
            <a:r>
              <a:rPr lang="el-GR" b="1" dirty="0" smtClean="0"/>
              <a:t>Αφορά το πώς σκέφτεται ο οργανισμός.»</a:t>
            </a:r>
            <a:endParaRPr lang="el-GR" dirty="0" smtClean="0"/>
          </a:p>
          <a:p>
            <a:r>
              <a:rPr lang="el-GR" dirty="0" smtClean="0"/>
              <a:t>Και προσθέτεις:</a:t>
            </a:r>
          </a:p>
          <a:p>
            <a:r>
              <a:rPr lang="el-GR" dirty="0" smtClean="0"/>
              <a:t>«Στην ελληνική φιλοξενία, οι μεγαλύτερες ευκαιρίες καινοτομίας βρίσκονται</a:t>
            </a:r>
            <a:br>
              <a:rPr lang="el-GR" dirty="0" smtClean="0"/>
            </a:br>
            <a:r>
              <a:rPr lang="el-GR" b="1" dirty="0" smtClean="0"/>
              <a:t>στη συμπεριφορά, στην κουλτούρα και στην εμπειρία — όχι στις υποδομές.</a:t>
            </a:r>
            <a:r>
              <a:rPr lang="el-GR" dirty="0" smtClean="0"/>
              <a:t>»</a:t>
            </a:r>
          </a:p>
          <a:p>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17</a:t>
            </a:fld>
            <a:endParaRPr lang="el-GR"/>
          </a:p>
        </p:txBody>
      </p:sp>
    </p:spTree>
    <p:extLst>
      <p:ext uri="{BB962C8B-B14F-4D97-AF65-F5344CB8AC3E}">
        <p14:creationId xmlns:p14="http://schemas.microsoft.com/office/powerpoint/2010/main" val="76328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kern="1200" dirty="0" smtClean="0">
                <a:solidFill>
                  <a:schemeClr val="tx1"/>
                </a:solidFill>
                <a:effectLst/>
                <a:latin typeface="+mn-lt"/>
                <a:ea typeface="+mn-ea"/>
                <a:cs typeface="+mn-cs"/>
              </a:rPr>
              <a:t>1️⃣    Ανασχεδιασμός της εμπειρίας άφιξης (χωρίς κόστος υποδομών)</a:t>
            </a:r>
            <a:endParaRPr lang="el-GR" sz="11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ea typeface="+mn-ea"/>
                <a:cs typeface="+mn-cs"/>
              </a:rPr>
              <a:t>Προσωπικό καλωσόρισμα με το όνομα του πελάτη</a:t>
            </a:r>
          </a:p>
          <a:p>
            <a:pPr lvl="0"/>
            <a:r>
              <a:rPr lang="el-GR" sz="1200" kern="1200" dirty="0" smtClean="0">
                <a:solidFill>
                  <a:schemeClr val="tx1"/>
                </a:solidFill>
                <a:effectLst/>
                <a:latin typeface="+mn-lt"/>
                <a:ea typeface="+mn-ea"/>
                <a:cs typeface="+mn-cs"/>
              </a:rPr>
              <a:t>Σύντομη προφορική εισαγωγή στον χώρο και στις παροχές</a:t>
            </a:r>
          </a:p>
          <a:p>
            <a:pPr lvl="0"/>
            <a:r>
              <a:rPr lang="el-GR" sz="1200" kern="1200" dirty="0" smtClean="0">
                <a:solidFill>
                  <a:schemeClr val="tx1"/>
                </a:solidFill>
                <a:effectLst/>
                <a:latin typeface="+mn-lt"/>
                <a:ea typeface="+mn-ea"/>
                <a:cs typeface="+mn-cs"/>
              </a:rPr>
              <a:t>Μικρή «ιστορία» για το ξενοδοχείο ή τον τόπο</a:t>
            </a:r>
          </a:p>
          <a:p>
            <a:r>
              <a:rPr lang="el-GR" sz="1200" b="1" kern="1200" dirty="0" smtClean="0">
                <a:solidFill>
                  <a:schemeClr val="tx1"/>
                </a:solidFill>
                <a:effectLst/>
                <a:latin typeface="+mn-lt"/>
                <a:ea typeface="+mn-ea"/>
                <a:cs typeface="+mn-cs"/>
              </a:rPr>
              <a:t>Γιατί είναι </a:t>
            </a:r>
            <a:r>
              <a:rPr lang="el-GR" sz="1200" b="1" kern="1200" dirty="0" err="1" smtClean="0">
                <a:solidFill>
                  <a:schemeClr val="tx1"/>
                </a:solidFill>
                <a:effectLst/>
                <a:latin typeface="+mn-lt"/>
                <a:ea typeface="+mn-ea"/>
                <a:cs typeface="+mn-cs"/>
              </a:rPr>
              <a:t>low-cost</a:t>
            </a:r>
            <a:r>
              <a:rPr lang="el-GR" sz="1200" b="1" kern="1200" dirty="0" smtClean="0">
                <a:solidFill>
                  <a:schemeClr val="tx1"/>
                </a:solidFill>
                <a:effectLst/>
                <a:latin typeface="+mn-lt"/>
                <a:ea typeface="+mn-ea"/>
                <a:cs typeface="+mn-cs"/>
              </a:rPr>
              <a:t>:</a:t>
            </a:r>
            <a:r>
              <a:rPr lang="el-GR" sz="1200" kern="1200" dirty="0" smtClean="0">
                <a:solidFill>
                  <a:schemeClr val="tx1"/>
                </a:solidFill>
                <a:effectLst/>
                <a:latin typeface="+mn-lt"/>
                <a:ea typeface="+mn-ea"/>
                <a:cs typeface="+mn-cs"/>
              </a:rPr>
              <a:t/>
            </a:r>
            <a:br>
              <a:rPr lang="el-GR" sz="1200" kern="1200" dirty="0" smtClean="0">
                <a:solidFill>
                  <a:schemeClr val="tx1"/>
                </a:solidFill>
                <a:effectLst/>
                <a:latin typeface="+mn-lt"/>
                <a:ea typeface="+mn-ea"/>
                <a:cs typeface="+mn-cs"/>
              </a:rPr>
            </a:br>
            <a:r>
              <a:rPr lang="el-GR" sz="1200" kern="1200" dirty="0" smtClean="0">
                <a:solidFill>
                  <a:schemeClr val="tx1"/>
                </a:solidFill>
                <a:effectLst/>
                <a:latin typeface="+mn-lt"/>
                <a:ea typeface="+mn-ea"/>
                <a:cs typeface="+mn-cs"/>
              </a:rPr>
              <a:t>Αφορά συμπεριφορά &amp; εκπαίδευση, όχι εξοπλισμό.</a:t>
            </a:r>
          </a:p>
          <a:p>
            <a:r>
              <a:rPr lang="el-GR" sz="1200" b="1" kern="1200" dirty="0" smtClean="0">
                <a:solidFill>
                  <a:schemeClr val="tx1"/>
                </a:solidFill>
                <a:effectLst/>
                <a:latin typeface="+mn-lt"/>
                <a:ea typeface="+mn-ea"/>
                <a:cs typeface="+mn-cs"/>
              </a:rPr>
              <a:t>2️⃣       Καλύτερη επικοινωνία πριν την άφιξη</a:t>
            </a:r>
            <a:endParaRPr lang="el-GR" sz="11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ea typeface="+mn-ea"/>
                <a:cs typeface="+mn-cs"/>
              </a:rPr>
              <a:t>Προσωποποιημένο email με:</a:t>
            </a:r>
          </a:p>
          <a:p>
            <a:pPr lvl="1"/>
            <a:r>
              <a:rPr lang="el-GR" sz="1200" kern="1200" dirty="0" err="1" smtClean="0">
                <a:solidFill>
                  <a:schemeClr val="tx1"/>
                </a:solidFill>
                <a:effectLst/>
                <a:latin typeface="+mn-lt"/>
                <a:ea typeface="+mn-ea"/>
                <a:cs typeface="+mn-cs"/>
              </a:rPr>
              <a:t>tips</a:t>
            </a:r>
            <a:r>
              <a:rPr lang="el-GR" sz="1200" kern="1200" dirty="0" smtClean="0">
                <a:solidFill>
                  <a:schemeClr val="tx1"/>
                </a:solidFill>
                <a:effectLst/>
                <a:latin typeface="+mn-lt"/>
                <a:ea typeface="+mn-ea"/>
                <a:cs typeface="+mn-cs"/>
              </a:rPr>
              <a:t> για την περιοχή</a:t>
            </a:r>
          </a:p>
          <a:p>
            <a:pPr lvl="1"/>
            <a:r>
              <a:rPr lang="el-GR" sz="1200" kern="1200" dirty="0" err="1" smtClean="0">
                <a:solidFill>
                  <a:schemeClr val="tx1"/>
                </a:solidFill>
                <a:effectLst/>
                <a:latin typeface="+mn-lt"/>
                <a:ea typeface="+mn-ea"/>
                <a:cs typeface="+mn-cs"/>
              </a:rPr>
              <a:t>check</a:t>
            </a:r>
            <a:r>
              <a:rPr lang="el-GR" sz="1200" kern="1200" dirty="0" smtClean="0">
                <a:solidFill>
                  <a:schemeClr val="tx1"/>
                </a:solidFill>
                <a:effectLst/>
                <a:latin typeface="+mn-lt"/>
                <a:ea typeface="+mn-ea"/>
                <a:cs typeface="+mn-cs"/>
              </a:rPr>
              <a:t>-in πληροφορίες</a:t>
            </a:r>
          </a:p>
          <a:p>
            <a:pPr lvl="1"/>
            <a:r>
              <a:rPr lang="el-GR" sz="1200" kern="1200" dirty="0" smtClean="0">
                <a:solidFill>
                  <a:schemeClr val="tx1"/>
                </a:solidFill>
                <a:effectLst/>
                <a:latin typeface="+mn-lt"/>
                <a:ea typeface="+mn-ea"/>
                <a:cs typeface="+mn-cs"/>
              </a:rPr>
              <a:t>τοπικές προτάσεις</a:t>
            </a:r>
          </a:p>
          <a:p>
            <a:r>
              <a:rPr lang="el-GR" sz="1200" b="1" kern="1200" dirty="0" smtClean="0">
                <a:solidFill>
                  <a:schemeClr val="tx1"/>
                </a:solidFill>
                <a:effectLst/>
                <a:latin typeface="+mn-lt"/>
                <a:ea typeface="+mn-ea"/>
                <a:cs typeface="+mn-cs"/>
              </a:rPr>
              <a:t>Αντίκτυπος:</a:t>
            </a:r>
            <a:r>
              <a:rPr lang="el-GR" sz="1200" kern="1200" dirty="0" smtClean="0">
                <a:solidFill>
                  <a:schemeClr val="tx1"/>
                </a:solidFill>
                <a:effectLst/>
                <a:latin typeface="+mn-lt"/>
                <a:ea typeface="+mn-ea"/>
                <a:cs typeface="+mn-cs"/>
              </a:rPr>
              <a:t/>
            </a:r>
            <a:br>
              <a:rPr lang="el-GR" sz="1200" kern="1200" dirty="0" smtClean="0">
                <a:solidFill>
                  <a:schemeClr val="tx1"/>
                </a:solidFill>
                <a:effectLst/>
                <a:latin typeface="+mn-lt"/>
                <a:ea typeface="+mn-ea"/>
                <a:cs typeface="+mn-cs"/>
              </a:rPr>
            </a:br>
            <a:r>
              <a:rPr lang="el-GR" sz="1200" kern="1200" dirty="0" smtClean="0">
                <a:solidFill>
                  <a:schemeClr val="tx1"/>
                </a:solidFill>
                <a:effectLst/>
                <a:latin typeface="+mn-lt"/>
                <a:ea typeface="+mn-ea"/>
                <a:cs typeface="+mn-cs"/>
              </a:rPr>
              <a:t>Μειώνει άγχος πελάτη, αυξάνει αίσθηση φροντίδας.</a:t>
            </a:r>
          </a:p>
          <a:p>
            <a:r>
              <a:rPr lang="el-GR" sz="1200" b="1" kern="1200" dirty="0" smtClean="0">
                <a:solidFill>
                  <a:schemeClr val="tx1"/>
                </a:solidFill>
                <a:effectLst/>
                <a:latin typeface="+mn-lt"/>
                <a:ea typeface="+mn-ea"/>
                <a:cs typeface="+mn-cs"/>
              </a:rPr>
              <a:t>3️⃣ </a:t>
            </a:r>
            <a:r>
              <a:rPr lang="en-US" sz="1200" b="1" kern="1200" dirty="0" smtClean="0">
                <a:solidFill>
                  <a:schemeClr val="tx1"/>
                </a:solidFill>
                <a:effectLst/>
                <a:latin typeface="+mn-lt"/>
                <a:ea typeface="+mn-ea"/>
                <a:cs typeface="+mn-cs"/>
              </a:rPr>
              <a:t>   </a:t>
            </a:r>
            <a:r>
              <a:rPr lang="el-GR" sz="1200" b="1" kern="1200" dirty="0" smtClean="0">
                <a:solidFill>
                  <a:schemeClr val="tx1"/>
                </a:solidFill>
                <a:effectLst/>
                <a:latin typeface="+mn-lt"/>
                <a:ea typeface="+mn-ea"/>
                <a:cs typeface="+mn-cs"/>
              </a:rPr>
              <a:t>Αξιοποίηση τοπικού </a:t>
            </a:r>
            <a:r>
              <a:rPr lang="el-GR" sz="1200" b="1" kern="1200" dirty="0" err="1" smtClean="0">
                <a:solidFill>
                  <a:schemeClr val="tx1"/>
                </a:solidFill>
                <a:effectLst/>
                <a:latin typeface="+mn-lt"/>
                <a:ea typeface="+mn-ea"/>
                <a:cs typeface="+mn-cs"/>
              </a:rPr>
              <a:t>storytelling</a:t>
            </a:r>
            <a:endParaRPr lang="el-GR" sz="11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ea typeface="+mn-ea"/>
                <a:cs typeface="+mn-cs"/>
              </a:rPr>
              <a:t>Μικρή καρτέλα στο δωμάτιο για:</a:t>
            </a:r>
          </a:p>
          <a:p>
            <a:pPr lvl="1"/>
            <a:r>
              <a:rPr lang="el-GR" sz="1200" kern="1200" dirty="0" smtClean="0">
                <a:solidFill>
                  <a:schemeClr val="tx1"/>
                </a:solidFill>
                <a:effectLst/>
                <a:latin typeface="+mn-lt"/>
                <a:ea typeface="+mn-ea"/>
                <a:cs typeface="+mn-cs"/>
              </a:rPr>
              <a:t>τοπικά προϊόντα</a:t>
            </a:r>
          </a:p>
          <a:p>
            <a:pPr lvl="1"/>
            <a:r>
              <a:rPr lang="el-GR" sz="1200" kern="1200" dirty="0" smtClean="0">
                <a:solidFill>
                  <a:schemeClr val="tx1"/>
                </a:solidFill>
                <a:effectLst/>
                <a:latin typeface="+mn-lt"/>
                <a:ea typeface="+mn-ea"/>
                <a:cs typeface="+mn-cs"/>
              </a:rPr>
              <a:t>την ιστορία της περιοχής</a:t>
            </a:r>
          </a:p>
          <a:p>
            <a:pPr lvl="0"/>
            <a:r>
              <a:rPr lang="el-GR" sz="1200" kern="1200" dirty="0" smtClean="0">
                <a:solidFill>
                  <a:schemeClr val="tx1"/>
                </a:solidFill>
                <a:effectLst/>
                <a:latin typeface="+mn-lt"/>
                <a:ea typeface="+mn-ea"/>
                <a:cs typeface="+mn-cs"/>
              </a:rPr>
              <a:t>Προφορική σύσταση από το προσωπικό</a:t>
            </a:r>
          </a:p>
          <a:p>
            <a:r>
              <a:rPr lang="el-GR" sz="1200" b="1" kern="1200" dirty="0" smtClean="0">
                <a:solidFill>
                  <a:schemeClr val="tx1"/>
                </a:solidFill>
                <a:effectLst/>
                <a:latin typeface="+mn-lt"/>
                <a:ea typeface="+mn-ea"/>
                <a:cs typeface="+mn-cs"/>
              </a:rPr>
              <a:t>Γιατί είναι ελληνικό πλεονέκτημα:</a:t>
            </a:r>
            <a:r>
              <a:rPr lang="el-GR" sz="1200" kern="1200" dirty="0" smtClean="0">
                <a:solidFill>
                  <a:schemeClr val="tx1"/>
                </a:solidFill>
                <a:effectLst/>
                <a:latin typeface="+mn-lt"/>
                <a:ea typeface="+mn-ea"/>
                <a:cs typeface="+mn-cs"/>
              </a:rPr>
              <a:t/>
            </a:r>
            <a:br>
              <a:rPr lang="el-GR" sz="1200" kern="1200" dirty="0" smtClean="0">
                <a:solidFill>
                  <a:schemeClr val="tx1"/>
                </a:solidFill>
                <a:effectLst/>
                <a:latin typeface="+mn-lt"/>
                <a:ea typeface="+mn-ea"/>
                <a:cs typeface="+mn-cs"/>
              </a:rPr>
            </a:br>
            <a:r>
              <a:rPr lang="el-GR" sz="1200" kern="1200" dirty="0" smtClean="0">
                <a:solidFill>
                  <a:schemeClr val="tx1"/>
                </a:solidFill>
                <a:effectLst/>
                <a:latin typeface="+mn-lt"/>
                <a:ea typeface="+mn-ea"/>
                <a:cs typeface="+mn-cs"/>
              </a:rPr>
              <a:t>Η αυθεντικότητα είναι ήδη διαθέσιμη – δεν κοστίζει.</a:t>
            </a:r>
          </a:p>
          <a:p>
            <a:r>
              <a:rPr lang="el-GR" sz="1200" b="1" kern="1200" dirty="0" smtClean="0">
                <a:solidFill>
                  <a:schemeClr val="tx1"/>
                </a:solidFill>
                <a:effectLst/>
                <a:latin typeface="+mn-lt"/>
                <a:ea typeface="+mn-ea"/>
                <a:cs typeface="+mn-cs"/>
              </a:rPr>
              <a:t>4️⃣      Μικρές αλλαγές στη ρουτίνα εξυπηρέτησης</a:t>
            </a:r>
            <a:endParaRPr lang="el-GR" sz="11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ea typeface="+mn-ea"/>
                <a:cs typeface="+mn-cs"/>
              </a:rPr>
              <a:t>Ερώτηση «Πώς ήταν η εμπειρία σας μέχρι τώρα;» στη 2η μέρα</a:t>
            </a:r>
          </a:p>
          <a:p>
            <a:pPr lvl="0"/>
            <a:r>
              <a:rPr lang="el-GR" sz="1200" kern="1200" dirty="0" smtClean="0">
                <a:solidFill>
                  <a:schemeClr val="tx1"/>
                </a:solidFill>
                <a:effectLst/>
                <a:latin typeface="+mn-lt"/>
                <a:ea typeface="+mn-ea"/>
                <a:cs typeface="+mn-cs"/>
              </a:rPr>
              <a:t>Όχι μόνο στο </a:t>
            </a:r>
            <a:r>
              <a:rPr lang="el-GR" sz="1200" kern="1200" dirty="0" err="1" smtClean="0">
                <a:solidFill>
                  <a:schemeClr val="tx1"/>
                </a:solidFill>
                <a:effectLst/>
                <a:latin typeface="+mn-lt"/>
                <a:ea typeface="+mn-ea"/>
                <a:cs typeface="+mn-cs"/>
              </a:rPr>
              <a:t>check-out</a:t>
            </a:r>
            <a:endParaRPr lang="el-GR" sz="1200" kern="1200" dirty="0" smtClean="0">
              <a:solidFill>
                <a:schemeClr val="tx1"/>
              </a:solidFill>
              <a:effectLst/>
              <a:latin typeface="+mn-lt"/>
              <a:ea typeface="+mn-ea"/>
              <a:cs typeface="+mn-cs"/>
            </a:endParaRPr>
          </a:p>
          <a:p>
            <a:r>
              <a:rPr lang="el-GR" sz="1200" b="1" kern="1200" dirty="0" smtClean="0">
                <a:solidFill>
                  <a:schemeClr val="tx1"/>
                </a:solidFill>
                <a:effectLst/>
                <a:latin typeface="+mn-lt"/>
                <a:ea typeface="+mn-ea"/>
                <a:cs typeface="+mn-cs"/>
              </a:rPr>
              <a:t>Αποτέλεσμα:</a:t>
            </a:r>
            <a:r>
              <a:rPr lang="el-GR" sz="1200" kern="1200" dirty="0" smtClean="0">
                <a:solidFill>
                  <a:schemeClr val="tx1"/>
                </a:solidFill>
                <a:effectLst/>
                <a:latin typeface="+mn-lt"/>
                <a:ea typeface="+mn-ea"/>
                <a:cs typeface="+mn-cs"/>
              </a:rPr>
              <a:t/>
            </a:r>
            <a:br>
              <a:rPr lang="el-GR" sz="1200" kern="1200" dirty="0" smtClean="0">
                <a:solidFill>
                  <a:schemeClr val="tx1"/>
                </a:solidFill>
                <a:effectLst/>
                <a:latin typeface="+mn-lt"/>
                <a:ea typeface="+mn-ea"/>
                <a:cs typeface="+mn-cs"/>
              </a:rPr>
            </a:br>
            <a:r>
              <a:rPr lang="el-GR" sz="1200" kern="1200" dirty="0" smtClean="0">
                <a:solidFill>
                  <a:schemeClr val="tx1"/>
                </a:solidFill>
                <a:effectLst/>
                <a:latin typeface="+mn-lt"/>
                <a:ea typeface="+mn-ea"/>
                <a:cs typeface="+mn-cs"/>
              </a:rPr>
              <a:t>Ο πελάτης νιώθει ότι ακούγεται </a:t>
            </a:r>
            <a:r>
              <a:rPr lang="el-GR" sz="1200" i="1" kern="1200" dirty="0" smtClean="0">
                <a:solidFill>
                  <a:schemeClr val="tx1"/>
                </a:solidFill>
                <a:effectLst/>
                <a:latin typeface="+mn-lt"/>
                <a:ea typeface="+mn-ea"/>
                <a:cs typeface="+mn-cs"/>
              </a:rPr>
              <a:t>πριν</a:t>
            </a:r>
            <a:r>
              <a:rPr lang="el-GR" sz="1200" kern="1200" dirty="0" smtClean="0">
                <a:solidFill>
                  <a:schemeClr val="tx1"/>
                </a:solidFill>
                <a:effectLst/>
                <a:latin typeface="+mn-lt"/>
                <a:ea typeface="+mn-ea"/>
                <a:cs typeface="+mn-cs"/>
              </a:rPr>
              <a:t> φύγει.</a:t>
            </a:r>
          </a:p>
          <a:p>
            <a:r>
              <a:rPr lang="el-GR" sz="1200" b="1" kern="1200" dirty="0" smtClean="0">
                <a:solidFill>
                  <a:schemeClr val="tx1"/>
                </a:solidFill>
                <a:effectLst/>
                <a:latin typeface="+mn-lt"/>
                <a:ea typeface="+mn-ea"/>
                <a:cs typeface="+mn-cs"/>
              </a:rPr>
              <a:t>5️⃣ </a:t>
            </a:r>
            <a:r>
              <a:rPr lang="en-US" sz="1200" b="1" kern="1200" dirty="0" smtClean="0">
                <a:solidFill>
                  <a:schemeClr val="tx1"/>
                </a:solidFill>
                <a:effectLst/>
                <a:latin typeface="+mn-lt"/>
                <a:ea typeface="+mn-ea"/>
                <a:cs typeface="+mn-cs"/>
              </a:rPr>
              <a:t>    </a:t>
            </a:r>
            <a:r>
              <a:rPr lang="el-GR" sz="1200" b="1" kern="1200" dirty="0" smtClean="0">
                <a:solidFill>
                  <a:schemeClr val="tx1"/>
                </a:solidFill>
                <a:effectLst/>
                <a:latin typeface="+mn-lt"/>
                <a:ea typeface="+mn-ea"/>
                <a:cs typeface="+mn-cs"/>
              </a:rPr>
              <a:t>Ενδυνάμωση προσωπικού πρώτης γραμμής</a:t>
            </a:r>
            <a:endParaRPr lang="el-GR" sz="11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ea typeface="+mn-ea"/>
                <a:cs typeface="+mn-cs"/>
              </a:rPr>
              <a:t>Δυνατότητα να προσφέρει:</a:t>
            </a:r>
          </a:p>
          <a:p>
            <a:pPr lvl="1"/>
            <a:r>
              <a:rPr lang="el-GR" sz="1200" kern="1200" dirty="0" smtClean="0">
                <a:solidFill>
                  <a:schemeClr val="tx1"/>
                </a:solidFill>
                <a:effectLst/>
                <a:latin typeface="+mn-lt"/>
                <a:ea typeface="+mn-ea"/>
                <a:cs typeface="+mn-cs"/>
              </a:rPr>
              <a:t>μικρή ευελιξία</a:t>
            </a:r>
          </a:p>
          <a:p>
            <a:pPr lvl="1"/>
            <a:r>
              <a:rPr lang="el-GR" sz="1200" kern="1200" dirty="0" smtClean="0">
                <a:solidFill>
                  <a:schemeClr val="tx1"/>
                </a:solidFill>
                <a:effectLst/>
                <a:latin typeface="+mn-lt"/>
                <a:ea typeface="+mn-ea"/>
                <a:cs typeface="+mn-cs"/>
              </a:rPr>
              <a:t>απλή λύση χωρίς έγκριση προϊσταμένου</a:t>
            </a:r>
          </a:p>
          <a:p>
            <a:r>
              <a:rPr lang="el-GR" sz="1200" b="1" kern="1200" dirty="0" smtClean="0">
                <a:solidFill>
                  <a:schemeClr val="tx1"/>
                </a:solidFill>
                <a:effectLst/>
                <a:latin typeface="+mn-lt"/>
                <a:ea typeface="+mn-ea"/>
                <a:cs typeface="+mn-cs"/>
              </a:rPr>
              <a:t>Κόστος:</a:t>
            </a:r>
            <a:r>
              <a:rPr lang="el-GR" sz="1200" kern="1200" dirty="0" smtClean="0">
                <a:solidFill>
                  <a:schemeClr val="tx1"/>
                </a:solidFill>
                <a:effectLst/>
                <a:latin typeface="+mn-lt"/>
                <a:ea typeface="+mn-ea"/>
                <a:cs typeface="+mn-cs"/>
              </a:rPr>
              <a:t> μηδενικό</a:t>
            </a:r>
            <a:br>
              <a:rPr lang="el-GR" sz="1200" kern="1200" dirty="0" smtClean="0">
                <a:solidFill>
                  <a:schemeClr val="tx1"/>
                </a:solidFill>
                <a:effectLst/>
                <a:latin typeface="+mn-lt"/>
                <a:ea typeface="+mn-ea"/>
                <a:cs typeface="+mn-cs"/>
              </a:rPr>
            </a:br>
            <a:r>
              <a:rPr lang="el-GR" sz="1200" b="1" kern="1200" dirty="0" smtClean="0">
                <a:solidFill>
                  <a:schemeClr val="tx1"/>
                </a:solidFill>
                <a:effectLst/>
                <a:latin typeface="+mn-lt"/>
                <a:ea typeface="+mn-ea"/>
                <a:cs typeface="+mn-cs"/>
              </a:rPr>
              <a:t>Όφελος:</a:t>
            </a:r>
            <a:r>
              <a:rPr lang="el-GR" sz="1200" kern="1200" dirty="0" smtClean="0">
                <a:solidFill>
                  <a:schemeClr val="tx1"/>
                </a:solidFill>
                <a:effectLst/>
                <a:latin typeface="+mn-lt"/>
                <a:ea typeface="+mn-ea"/>
                <a:cs typeface="+mn-cs"/>
              </a:rPr>
              <a:t> ταχύτερη επίλυση προβλημάτων &amp; καλύτερη εμπειρία</a:t>
            </a:r>
          </a:p>
          <a:p>
            <a:r>
              <a:rPr lang="el-GR" sz="1200" b="1" kern="1200" dirty="0" smtClean="0">
                <a:solidFill>
                  <a:schemeClr val="tx1"/>
                </a:solidFill>
                <a:effectLst/>
                <a:latin typeface="+mn-lt"/>
                <a:ea typeface="+mn-ea"/>
                <a:cs typeface="+mn-cs"/>
              </a:rPr>
              <a:t>6️⃣ </a:t>
            </a:r>
            <a:r>
              <a:rPr lang="en-US" sz="1200" b="1" kern="1200" dirty="0" smtClean="0">
                <a:solidFill>
                  <a:schemeClr val="tx1"/>
                </a:solidFill>
                <a:effectLst/>
                <a:latin typeface="+mn-lt"/>
                <a:ea typeface="+mn-ea"/>
                <a:cs typeface="+mn-cs"/>
              </a:rPr>
              <a:t>     </a:t>
            </a:r>
            <a:r>
              <a:rPr lang="el-GR" sz="1200" b="1" kern="1200" dirty="0" smtClean="0">
                <a:solidFill>
                  <a:schemeClr val="tx1"/>
                </a:solidFill>
                <a:effectLst/>
                <a:latin typeface="+mn-lt"/>
                <a:ea typeface="+mn-ea"/>
                <a:cs typeface="+mn-cs"/>
              </a:rPr>
              <a:t>Καλύτερη διαχείριση </a:t>
            </a:r>
            <a:r>
              <a:rPr lang="el-GR" sz="1200" b="1" kern="1200" dirty="0" err="1" smtClean="0">
                <a:solidFill>
                  <a:schemeClr val="tx1"/>
                </a:solidFill>
                <a:effectLst/>
                <a:latin typeface="+mn-lt"/>
                <a:ea typeface="+mn-ea"/>
                <a:cs typeface="+mn-cs"/>
              </a:rPr>
              <a:t>feedback</a:t>
            </a:r>
            <a:endParaRPr lang="el-GR" sz="11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ea typeface="+mn-ea"/>
                <a:cs typeface="+mn-cs"/>
              </a:rPr>
              <a:t>Ανάλυση 5 πιο συχνών παραπόνων</a:t>
            </a:r>
          </a:p>
          <a:p>
            <a:pPr lvl="0"/>
            <a:r>
              <a:rPr lang="el-GR" sz="1200" kern="1200" dirty="0" err="1" smtClean="0">
                <a:solidFill>
                  <a:schemeClr val="tx1"/>
                </a:solidFill>
                <a:effectLst/>
                <a:latin typeface="+mn-lt"/>
                <a:ea typeface="+mn-ea"/>
                <a:cs typeface="+mn-cs"/>
              </a:rPr>
              <a:t>Στοχευμένες</a:t>
            </a:r>
            <a:r>
              <a:rPr lang="el-GR" sz="1200" kern="1200" dirty="0" smtClean="0">
                <a:solidFill>
                  <a:schemeClr val="tx1"/>
                </a:solidFill>
                <a:effectLst/>
                <a:latin typeface="+mn-lt"/>
                <a:ea typeface="+mn-ea"/>
                <a:cs typeface="+mn-cs"/>
              </a:rPr>
              <a:t> μικρές διορθώσεις</a:t>
            </a:r>
          </a:p>
          <a:p>
            <a:r>
              <a:rPr lang="el-GR" sz="1200" b="1" kern="1200" dirty="0" err="1" smtClean="0">
                <a:solidFill>
                  <a:schemeClr val="tx1"/>
                </a:solidFill>
                <a:effectLst/>
                <a:latin typeface="+mn-lt"/>
                <a:ea typeface="+mn-ea"/>
                <a:cs typeface="+mn-cs"/>
              </a:rPr>
              <a:t>Low-cost</a:t>
            </a:r>
            <a:r>
              <a:rPr lang="el-GR" sz="1200" b="1" kern="1200" dirty="0" smtClean="0">
                <a:solidFill>
                  <a:schemeClr val="tx1"/>
                </a:solidFill>
                <a:effectLst/>
                <a:latin typeface="+mn-lt"/>
                <a:ea typeface="+mn-ea"/>
                <a:cs typeface="+mn-cs"/>
              </a:rPr>
              <a:t> </a:t>
            </a:r>
            <a:r>
              <a:rPr lang="el-GR" sz="1200" b="1" kern="1200" dirty="0" err="1" smtClean="0">
                <a:solidFill>
                  <a:schemeClr val="tx1"/>
                </a:solidFill>
                <a:effectLst/>
                <a:latin typeface="+mn-lt"/>
                <a:ea typeface="+mn-ea"/>
                <a:cs typeface="+mn-cs"/>
              </a:rPr>
              <a:t>innovation</a:t>
            </a:r>
            <a:r>
              <a:rPr lang="el-GR" sz="1200" b="1" kern="1200" dirty="0" smtClean="0">
                <a:solidFill>
                  <a:schemeClr val="tx1"/>
                </a:solidFill>
                <a:effectLst/>
                <a:latin typeface="+mn-lt"/>
                <a:ea typeface="+mn-ea"/>
                <a:cs typeface="+mn-cs"/>
              </a:rPr>
              <a:t> = </a:t>
            </a:r>
            <a:r>
              <a:rPr lang="el-GR" sz="1200" b="1" kern="1200" dirty="0" err="1" smtClean="0">
                <a:solidFill>
                  <a:schemeClr val="tx1"/>
                </a:solidFill>
                <a:effectLst/>
                <a:latin typeface="+mn-lt"/>
                <a:ea typeface="+mn-ea"/>
                <a:cs typeface="+mn-cs"/>
              </a:rPr>
              <a:t>listening</a:t>
            </a:r>
            <a:r>
              <a:rPr lang="el-GR" sz="1200" b="1" kern="1200" dirty="0" smtClean="0">
                <a:solidFill>
                  <a:schemeClr val="tx1"/>
                </a:solidFill>
                <a:effectLst/>
                <a:latin typeface="+mn-lt"/>
                <a:ea typeface="+mn-ea"/>
                <a:cs typeface="+mn-cs"/>
              </a:rPr>
              <a:t> </a:t>
            </a:r>
            <a:r>
              <a:rPr lang="el-GR" sz="1200" b="1" kern="1200" dirty="0" err="1" smtClean="0">
                <a:solidFill>
                  <a:schemeClr val="tx1"/>
                </a:solidFill>
                <a:effectLst/>
                <a:latin typeface="+mn-lt"/>
                <a:ea typeface="+mn-ea"/>
                <a:cs typeface="+mn-cs"/>
              </a:rPr>
              <a:t>better</a:t>
            </a:r>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18</a:t>
            </a:fld>
            <a:endParaRPr lang="el-GR"/>
          </a:p>
        </p:txBody>
      </p:sp>
    </p:spTree>
    <p:extLst>
      <p:ext uri="{BB962C8B-B14F-4D97-AF65-F5344CB8AC3E}">
        <p14:creationId xmlns:p14="http://schemas.microsoft.com/office/powerpoint/2010/main" val="353929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καινοτομία ορίζεται ως η διαδικασία δημιουργίας, ανάπτυξης και εφαρμογής νέων ιδεών, προϊόντων, υπηρεσιών ή μεθόδων που επιφέρουν αλλαγή και προστιθέμενη αξία. </a:t>
            </a:r>
          </a:p>
          <a:p>
            <a:r>
              <a:rPr lang="el-GR" dirty="0" smtClean="0"/>
              <a:t>Στον τουριστικό τομέα, η καινοτομία είναι ζωτικής σημασίας για την ενίσχυση της ανταγωνιστικότητας και την προσαρμογή στις διαρκώς μεταβαλλόμενες ανάγκες και προσδοκίες των ταξιδιωτών.</a:t>
            </a:r>
          </a:p>
          <a:p>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3</a:t>
            </a:fld>
            <a:endParaRPr lang="el-GR"/>
          </a:p>
        </p:txBody>
      </p:sp>
    </p:spTree>
    <p:extLst>
      <p:ext uri="{BB962C8B-B14F-4D97-AF65-F5344CB8AC3E}">
        <p14:creationId xmlns:p14="http://schemas.microsoft.com/office/powerpoint/2010/main" val="134651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Στο σύγχρονο περιβάλλον, η ποιότητα δεν περιορίζεται πλέον στα τεχνικά χαρακτηριστικά ενός προϊόντος ή μιας υπηρεσίας. Μετριέται ολιστικά, μέσα από την </a:t>
            </a:r>
            <a:r>
              <a:rPr lang="el-GR" b="1" dirty="0" smtClean="0"/>
              <a:t>εμπειρία και το συναίσθημα</a:t>
            </a:r>
            <a:r>
              <a:rPr lang="el-GR" dirty="0" smtClean="0"/>
              <a:t> που δημιουργείται στον πελάτη.</a:t>
            </a:r>
          </a:p>
          <a:p>
            <a:r>
              <a:rPr lang="el-GR" b="1" dirty="0" smtClean="0"/>
              <a:t>1. Εμπειρία πελάτη (</a:t>
            </a:r>
            <a:r>
              <a:rPr lang="el-GR" b="1" dirty="0" err="1" smtClean="0"/>
              <a:t>Customer</a:t>
            </a:r>
            <a:r>
              <a:rPr lang="el-GR" b="1" dirty="0" smtClean="0"/>
              <a:t> </a:t>
            </a:r>
            <a:r>
              <a:rPr lang="el-GR" b="1" dirty="0" err="1" smtClean="0"/>
              <a:t>Experience</a:t>
            </a:r>
            <a:r>
              <a:rPr lang="el-GR" b="1" dirty="0" smtClean="0"/>
              <a:t>)</a:t>
            </a:r>
          </a:p>
          <a:p>
            <a:r>
              <a:rPr lang="el-GR" dirty="0" smtClean="0"/>
              <a:t>Η ποιότητα αποτυπώνεται σε κάθε σημείο επαφής:</a:t>
            </a:r>
          </a:p>
          <a:p>
            <a:r>
              <a:rPr lang="el-GR" dirty="0" smtClean="0"/>
              <a:t>πριν την αγορά,</a:t>
            </a:r>
          </a:p>
          <a:p>
            <a:r>
              <a:rPr lang="el-GR" dirty="0" smtClean="0"/>
              <a:t>κατά τη χρήση,</a:t>
            </a:r>
          </a:p>
          <a:p>
            <a:r>
              <a:rPr lang="el-GR" dirty="0" smtClean="0"/>
              <a:t>μετά την πώληση.</a:t>
            </a:r>
          </a:p>
          <a:p>
            <a:r>
              <a:rPr lang="el-GR" dirty="0" smtClean="0"/>
              <a:t>Ο πελάτης αξιολογεί πόσο εύκολη, γρήγορη και ευχάριστη είναι η συνολική του διαδρομή.</a:t>
            </a:r>
          </a:p>
          <a:p>
            <a:r>
              <a:rPr lang="el-GR" b="1" dirty="0" smtClean="0"/>
              <a:t>2. Συνέπεια</a:t>
            </a:r>
          </a:p>
          <a:p>
            <a:r>
              <a:rPr lang="el-GR" dirty="0" smtClean="0"/>
              <a:t>Η ποιότητα απαιτεί </a:t>
            </a:r>
            <a:r>
              <a:rPr lang="el-GR" b="1" dirty="0" smtClean="0"/>
              <a:t>σταθερότητα στον χρόνο</a:t>
            </a:r>
            <a:r>
              <a:rPr lang="el-GR" dirty="0" smtClean="0"/>
              <a:t>.</a:t>
            </a:r>
          </a:p>
          <a:p>
            <a:r>
              <a:rPr lang="el-GR" dirty="0" smtClean="0"/>
              <a:t>Ίδια εμπειρία κάθε φορά</a:t>
            </a:r>
          </a:p>
          <a:p>
            <a:r>
              <a:rPr lang="el-GR" dirty="0" smtClean="0"/>
              <a:t>Ίδια συμπεριφορά από όλα τα κανάλια</a:t>
            </a:r>
          </a:p>
          <a:p>
            <a:r>
              <a:rPr lang="el-GR" dirty="0" smtClean="0"/>
              <a:t>Ίδιες αξίες στην πράξη</a:t>
            </a:r>
          </a:p>
          <a:p>
            <a:r>
              <a:rPr lang="el-GR" dirty="0" smtClean="0"/>
              <a:t>Η συνέπεια χτίζει εμπιστοσύνη.</a:t>
            </a:r>
          </a:p>
          <a:p>
            <a:r>
              <a:rPr lang="el-GR" b="1" dirty="0" smtClean="0"/>
              <a:t>3. Προσωποποίηση</a:t>
            </a:r>
          </a:p>
          <a:p>
            <a:r>
              <a:rPr lang="el-GR" dirty="0" smtClean="0"/>
              <a:t>Η σύγχρονη ποιότητα προσαρμόζεται:</a:t>
            </a:r>
          </a:p>
          <a:p>
            <a:r>
              <a:rPr lang="el-GR" dirty="0" smtClean="0"/>
              <a:t>στις ανάγκες,</a:t>
            </a:r>
          </a:p>
          <a:p>
            <a:r>
              <a:rPr lang="el-GR" dirty="0" smtClean="0"/>
              <a:t>στις προτιμήσεις,</a:t>
            </a:r>
          </a:p>
          <a:p>
            <a:r>
              <a:rPr lang="el-GR" dirty="0" smtClean="0"/>
              <a:t>στο πλαίσιο του κάθε πελάτη.</a:t>
            </a:r>
          </a:p>
          <a:p>
            <a:r>
              <a:rPr lang="el-GR" dirty="0" smtClean="0"/>
              <a:t>Ο πελάτης δεν θέλει να αντιμετωπίζεται ως «μέσος όρος», αλλά ως μοναδική περίπτωση.</a:t>
            </a:r>
          </a:p>
          <a:p>
            <a:r>
              <a:rPr lang="el-GR" b="1" dirty="0" smtClean="0"/>
              <a:t>4. Συναισθηματική σύνδεση</a:t>
            </a:r>
          </a:p>
          <a:p>
            <a:r>
              <a:rPr lang="el-GR" dirty="0" smtClean="0"/>
              <a:t>Η πραγματική ποιότητα φαίνεται όταν:</a:t>
            </a:r>
          </a:p>
          <a:p>
            <a:r>
              <a:rPr lang="el-GR" dirty="0" smtClean="0"/>
              <a:t>ο πελάτης νιώθει ότι τον καταλαβαίνουν,</a:t>
            </a:r>
          </a:p>
          <a:p>
            <a:r>
              <a:rPr lang="el-GR" dirty="0" smtClean="0"/>
              <a:t>ταυτίζεται με το </a:t>
            </a:r>
            <a:r>
              <a:rPr lang="el-GR" dirty="0" err="1" smtClean="0"/>
              <a:t>brand</a:t>
            </a:r>
            <a:r>
              <a:rPr lang="el-GR" dirty="0" smtClean="0"/>
              <a:t>,</a:t>
            </a:r>
          </a:p>
          <a:p>
            <a:r>
              <a:rPr lang="el-GR" dirty="0" smtClean="0"/>
              <a:t>δημιουργείται σχέση και όχι απλή συναλλαγή.</a:t>
            </a:r>
          </a:p>
          <a:p>
            <a:r>
              <a:rPr lang="el-GR" dirty="0" smtClean="0"/>
              <a:t>Το συναίσθημα είναι ο ισχυρότερος δείκτης πιστότητας.</a:t>
            </a:r>
          </a:p>
          <a:p>
            <a:r>
              <a:rPr lang="el-GR" b="1" dirty="0" smtClean="0"/>
              <a:t>Συμπέρασμα (</a:t>
            </a:r>
            <a:r>
              <a:rPr lang="el-GR" b="1" dirty="0" err="1" smtClean="0"/>
              <a:t>Barapan-style</a:t>
            </a:r>
            <a:r>
              <a:rPr lang="el-GR" b="1" dirty="0" smtClean="0"/>
              <a:t>)</a:t>
            </a:r>
          </a:p>
          <a:p>
            <a:r>
              <a:rPr lang="el-GR" dirty="0" smtClean="0"/>
              <a:t>Η ποιότητα σήμερα δεν είναι </a:t>
            </a:r>
            <a:r>
              <a:rPr lang="el-GR" b="1" dirty="0" smtClean="0"/>
              <a:t>τι προσφέρεις</a:t>
            </a:r>
            <a:r>
              <a:rPr lang="el-GR" dirty="0" smtClean="0"/>
              <a:t>, αλλά </a:t>
            </a:r>
            <a:r>
              <a:rPr lang="el-GR" b="1" dirty="0" smtClean="0"/>
              <a:t>πώς το βιώνει ο άλλος</a:t>
            </a:r>
            <a:r>
              <a:rPr lang="el-GR" dirty="0" smtClean="0"/>
              <a:t>.</a:t>
            </a:r>
          </a:p>
          <a:p>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4</a:t>
            </a:fld>
            <a:endParaRPr lang="el-GR"/>
          </a:p>
        </p:txBody>
      </p:sp>
    </p:spTree>
    <p:extLst>
      <p:ext uri="{BB962C8B-B14F-4D97-AF65-F5344CB8AC3E}">
        <p14:creationId xmlns:p14="http://schemas.microsoft.com/office/powerpoint/2010/main" val="200853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(όχι απλή θεωρία – να</a:t>
            </a:r>
            <a:r>
              <a:rPr lang="el-GR" baseline="0" dirty="0" smtClean="0"/>
              <a:t> </a:t>
            </a:r>
            <a:r>
              <a:rPr lang="el-GR" dirty="0" smtClean="0"/>
              <a:t>οδηγεί σε αποφάσεις)</a:t>
            </a:r>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5</a:t>
            </a:fld>
            <a:endParaRPr lang="el-GR"/>
          </a:p>
        </p:txBody>
      </p:sp>
    </p:spTree>
    <p:extLst>
      <p:ext uri="{BB962C8B-B14F-4D97-AF65-F5344CB8AC3E}">
        <p14:creationId xmlns:p14="http://schemas.microsoft.com/office/powerpoint/2010/main" val="162695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err="1" smtClean="0"/>
              <a:t>Service</a:t>
            </a:r>
            <a:r>
              <a:rPr lang="el-GR" b="1" dirty="0" smtClean="0"/>
              <a:t> </a:t>
            </a:r>
            <a:r>
              <a:rPr lang="el-GR" b="1" dirty="0" err="1" smtClean="0"/>
              <a:t>Innovation</a:t>
            </a:r>
            <a:r>
              <a:rPr lang="el-GR" b="1" dirty="0" smtClean="0"/>
              <a:t> στη Φιλοξενία</a:t>
            </a:r>
          </a:p>
          <a:p>
            <a:r>
              <a:rPr lang="el-GR" dirty="0" smtClean="0"/>
              <a:t>Η </a:t>
            </a:r>
            <a:r>
              <a:rPr lang="el-GR" b="1" dirty="0" err="1" smtClean="0"/>
              <a:t>Service</a:t>
            </a:r>
            <a:r>
              <a:rPr lang="el-GR" b="1" dirty="0" smtClean="0"/>
              <a:t> </a:t>
            </a:r>
            <a:r>
              <a:rPr lang="el-GR" b="1" dirty="0" err="1" smtClean="0"/>
              <a:t>Innovation</a:t>
            </a:r>
            <a:r>
              <a:rPr lang="el-GR" dirty="0" smtClean="0"/>
              <a:t> στη φιλοξενία και τον τουρισμό αναφέρεται στη </a:t>
            </a:r>
            <a:r>
              <a:rPr lang="el-GR" b="1" dirty="0" smtClean="0"/>
              <a:t>δημιουργία νέων ή ουσιαστικά βελτιωμένων τρόπων παροχής υπηρεσιών</a:t>
            </a:r>
            <a:r>
              <a:rPr lang="el-GR" dirty="0" smtClean="0"/>
              <a:t>, με στόχο:</a:t>
            </a:r>
          </a:p>
          <a:p>
            <a:r>
              <a:rPr lang="el-GR" dirty="0" smtClean="0"/>
              <a:t>τη βελτίωση της </a:t>
            </a:r>
            <a:r>
              <a:rPr lang="el-GR" b="1" dirty="0" smtClean="0"/>
              <a:t>εμπειρίας του πελάτη</a:t>
            </a:r>
            <a:r>
              <a:rPr lang="en-US" b="0" baseline="0" dirty="0" smtClean="0"/>
              <a:t> </a:t>
            </a:r>
            <a:r>
              <a:rPr lang="el-GR" dirty="0" smtClean="0"/>
              <a:t>την αύξηση της </a:t>
            </a:r>
            <a:r>
              <a:rPr lang="el-GR" b="1" dirty="0" smtClean="0"/>
              <a:t>αντιλαμβανόμενης αξίας</a:t>
            </a:r>
            <a:r>
              <a:rPr lang="en-US" b="0" baseline="0" dirty="0" smtClean="0"/>
              <a:t> </a:t>
            </a:r>
            <a:r>
              <a:rPr lang="el-GR" dirty="0" smtClean="0"/>
              <a:t>τη διαφοροποίηση από τον ανταγωνισμό</a:t>
            </a:r>
          </a:p>
          <a:p>
            <a:r>
              <a:rPr lang="el-GR" dirty="0" smtClean="0"/>
              <a:t>Σε αντίθεση με την </a:t>
            </a:r>
            <a:r>
              <a:rPr lang="el-GR" dirty="0" err="1" smtClean="0"/>
              <a:t>προϊόντική</a:t>
            </a:r>
            <a:r>
              <a:rPr lang="el-GR" dirty="0" smtClean="0"/>
              <a:t> καινοτομία, η </a:t>
            </a:r>
            <a:r>
              <a:rPr lang="el-GR" dirty="0" err="1" smtClean="0"/>
              <a:t>Service</a:t>
            </a:r>
            <a:r>
              <a:rPr lang="el-GR" dirty="0" smtClean="0"/>
              <a:t> </a:t>
            </a:r>
            <a:r>
              <a:rPr lang="el-GR" dirty="0" err="1" smtClean="0"/>
              <a:t>Innovation</a:t>
            </a:r>
            <a:r>
              <a:rPr lang="el-GR" dirty="0" smtClean="0"/>
              <a:t>:</a:t>
            </a:r>
            <a:r>
              <a:rPr lang="en-US" baseline="0" dirty="0" smtClean="0"/>
              <a:t> </a:t>
            </a:r>
            <a:r>
              <a:rPr lang="el-GR" dirty="0" smtClean="0"/>
              <a:t>είναι </a:t>
            </a:r>
            <a:r>
              <a:rPr lang="el-GR" b="1" dirty="0" smtClean="0"/>
              <a:t>άυλη</a:t>
            </a:r>
            <a:r>
              <a:rPr lang="en-US" b="0" baseline="0" dirty="0" smtClean="0"/>
              <a:t> </a:t>
            </a:r>
            <a:r>
              <a:rPr lang="el-GR" dirty="0" smtClean="0"/>
              <a:t>βιώνεται σε πραγματικό χρόνο</a:t>
            </a:r>
            <a:r>
              <a:rPr lang="en-US" baseline="0" dirty="0" smtClean="0"/>
              <a:t> </a:t>
            </a:r>
            <a:r>
              <a:rPr lang="el-GR" dirty="0" smtClean="0"/>
              <a:t>συν-δημιουργείται από πελάτη και επιχείρηση</a:t>
            </a:r>
            <a:endParaRPr lang="en-US" dirty="0" smtClean="0"/>
          </a:p>
          <a:p>
            <a:endParaRPr lang="el-GR" dirty="0" smtClean="0"/>
          </a:p>
          <a:p>
            <a:r>
              <a:rPr lang="el-GR" dirty="0" smtClean="0"/>
              <a:t>👉 Στη φιλοξενία, </a:t>
            </a:r>
            <a:r>
              <a:rPr lang="el-GR" b="1" dirty="0" smtClean="0"/>
              <a:t>η υπηρεσία δεν παραδίδεται – βιώνεται</a:t>
            </a:r>
            <a:r>
              <a:rPr lang="el-GR" dirty="0" smtClean="0"/>
              <a:t>.</a:t>
            </a:r>
            <a:endParaRPr lang="en-US" dirty="0" smtClean="0"/>
          </a:p>
          <a:p>
            <a:endParaRPr lang="el-GR" dirty="0" smtClean="0"/>
          </a:p>
          <a:p>
            <a:r>
              <a:rPr lang="el-GR" b="1" dirty="0" smtClean="0"/>
              <a:t>1. Θεματικές Εμπειρίες (</a:t>
            </a:r>
            <a:r>
              <a:rPr lang="el-GR" b="1" dirty="0" err="1" smtClean="0"/>
              <a:t>Thematic</a:t>
            </a:r>
            <a:r>
              <a:rPr lang="el-GR" b="1" dirty="0" smtClean="0"/>
              <a:t> </a:t>
            </a:r>
            <a:r>
              <a:rPr lang="el-GR" b="1" dirty="0" err="1" smtClean="0"/>
              <a:t>Experiences</a:t>
            </a:r>
            <a:r>
              <a:rPr lang="el-GR" b="1" dirty="0" smtClean="0"/>
              <a:t>)</a:t>
            </a:r>
          </a:p>
          <a:p>
            <a:r>
              <a:rPr lang="el-GR" dirty="0" smtClean="0"/>
              <a:t>Οι </a:t>
            </a:r>
            <a:r>
              <a:rPr lang="el-GR" b="1" dirty="0" smtClean="0"/>
              <a:t>θεματικές εμπειρίες</a:t>
            </a:r>
            <a:r>
              <a:rPr lang="el-GR" dirty="0" smtClean="0"/>
              <a:t> αποτελούν μια μορφή καινοτομίας υπηρεσιών όπου η τουριστική εμπειρία </a:t>
            </a:r>
            <a:r>
              <a:rPr lang="el-GR" b="1" dirty="0" smtClean="0"/>
              <a:t>δομείται γύρω από ένα συνεκτικό </a:t>
            </a:r>
            <a:r>
              <a:rPr lang="el-GR" b="1" dirty="0" err="1" smtClean="0"/>
              <a:t>concept</a:t>
            </a:r>
            <a:r>
              <a:rPr lang="el-GR" b="1" dirty="0" smtClean="0"/>
              <a:t> ή αφήγημα</a:t>
            </a:r>
            <a:r>
              <a:rPr lang="el-GR" dirty="0" smtClean="0"/>
              <a:t> (π.χ. πολιτισμός, φύση, τέχνη, ευεξία, γαστρονομία).</a:t>
            </a:r>
          </a:p>
          <a:p>
            <a:r>
              <a:rPr lang="el-GR" dirty="0" smtClean="0"/>
              <a:t>Στον σύγχρονο τουρισμό, οι ταξιδιώτες:</a:t>
            </a:r>
            <a:r>
              <a:rPr lang="en-US" baseline="0" dirty="0" smtClean="0"/>
              <a:t> </a:t>
            </a:r>
            <a:r>
              <a:rPr lang="el-GR" dirty="0" smtClean="0"/>
              <a:t>δεν αναζητούν απλώς δραστηριότητες</a:t>
            </a:r>
            <a:r>
              <a:rPr lang="en-US" baseline="0" dirty="0" smtClean="0"/>
              <a:t> </a:t>
            </a:r>
            <a:r>
              <a:rPr lang="el-GR" dirty="0" smtClean="0"/>
              <a:t>αλλά </a:t>
            </a:r>
            <a:r>
              <a:rPr lang="el-GR" b="1" dirty="0" err="1" smtClean="0"/>
              <a:t>νοηματοδοτημένες</a:t>
            </a:r>
            <a:r>
              <a:rPr lang="el-GR" b="1" dirty="0" smtClean="0"/>
              <a:t> εμπειρίες</a:t>
            </a:r>
            <a:r>
              <a:rPr lang="el-GR" dirty="0" smtClean="0"/>
              <a:t> με αρχή, μέση και τέλος</a:t>
            </a:r>
          </a:p>
          <a:p>
            <a:r>
              <a:rPr lang="el-GR" dirty="0" smtClean="0"/>
              <a:t>Η ψηφιακή τεχνολογία:</a:t>
            </a:r>
            <a:r>
              <a:rPr lang="en-US" baseline="0" dirty="0" smtClean="0"/>
              <a:t> </a:t>
            </a:r>
            <a:r>
              <a:rPr lang="el-GR" dirty="0" smtClean="0"/>
              <a:t>υποστηρίζει τον σχεδιασμό (</a:t>
            </a:r>
            <a:r>
              <a:rPr lang="el-GR" dirty="0" err="1" smtClean="0"/>
              <a:t>data</a:t>
            </a:r>
            <a:r>
              <a:rPr lang="el-GR" dirty="0" smtClean="0"/>
              <a:t> για προτιμήσεις)</a:t>
            </a:r>
            <a:r>
              <a:rPr lang="en-US" baseline="0" dirty="0" smtClean="0"/>
              <a:t> </a:t>
            </a:r>
            <a:r>
              <a:rPr lang="el-GR" dirty="0" smtClean="0"/>
              <a:t>ενισχύει τη συνοχή (</a:t>
            </a:r>
            <a:r>
              <a:rPr lang="el-GR" dirty="0" err="1" smtClean="0"/>
              <a:t>apps</a:t>
            </a:r>
            <a:r>
              <a:rPr lang="el-GR" dirty="0" smtClean="0"/>
              <a:t>, ψηφιακά </a:t>
            </a:r>
            <a:r>
              <a:rPr lang="el-GR" dirty="0" err="1" smtClean="0"/>
              <a:t>touchpoints</a:t>
            </a:r>
            <a:r>
              <a:rPr lang="el-GR" dirty="0" smtClean="0"/>
              <a:t>)</a:t>
            </a:r>
          </a:p>
          <a:p>
            <a:r>
              <a:rPr lang="el-GR" dirty="0" smtClean="0"/>
              <a:t>επιτρέπει προσωποποιημένη συμμετοχή στο ίδιο θεματικό πλαίσιο</a:t>
            </a:r>
          </a:p>
          <a:p>
            <a:r>
              <a:rPr lang="el-GR" dirty="0" smtClean="0"/>
              <a:t>👉 </a:t>
            </a:r>
            <a:r>
              <a:rPr lang="el-GR" b="1" dirty="0" smtClean="0"/>
              <a:t>Η καινοτομία δεν βρίσκεται στο θέμα καθαυτό, αλλά στη συνολική εμπειρία που βιώνει ο επισκέπτης.</a:t>
            </a:r>
            <a:endParaRPr lang="el-GR" dirty="0" smtClean="0"/>
          </a:p>
          <a:p>
            <a:r>
              <a:rPr lang="el-GR" b="1" dirty="0" smtClean="0"/>
              <a:t>2. </a:t>
            </a:r>
            <a:r>
              <a:rPr lang="el-GR" b="1" dirty="0" err="1" smtClean="0"/>
              <a:t>Wellness</a:t>
            </a:r>
            <a:r>
              <a:rPr lang="el-GR" b="1" dirty="0" smtClean="0"/>
              <a:t> </a:t>
            </a:r>
            <a:r>
              <a:rPr lang="el-GR" b="1" dirty="0" err="1" smtClean="0"/>
              <a:t>Retreats</a:t>
            </a:r>
            <a:endParaRPr lang="el-GR" b="1" dirty="0" smtClean="0"/>
          </a:p>
          <a:p>
            <a:r>
              <a:rPr lang="el-GR" dirty="0" smtClean="0"/>
              <a:t>Τα </a:t>
            </a:r>
            <a:r>
              <a:rPr lang="el-GR" b="1" dirty="0" err="1" smtClean="0"/>
              <a:t>wellness</a:t>
            </a:r>
            <a:r>
              <a:rPr lang="el-GR" b="1" dirty="0" smtClean="0"/>
              <a:t> </a:t>
            </a:r>
            <a:r>
              <a:rPr lang="el-GR" b="1" dirty="0" err="1" smtClean="0"/>
              <a:t>retreats</a:t>
            </a:r>
            <a:r>
              <a:rPr lang="el-GR" dirty="0" smtClean="0"/>
              <a:t> αποτελούν εξέλιξη του παραδοσιακού </a:t>
            </a:r>
            <a:r>
              <a:rPr lang="el-GR" dirty="0" err="1" smtClean="0"/>
              <a:t>spa</a:t>
            </a:r>
            <a:r>
              <a:rPr lang="el-GR" dirty="0" smtClean="0"/>
              <a:t> </a:t>
            </a:r>
            <a:r>
              <a:rPr lang="el-GR" dirty="0" err="1" smtClean="0"/>
              <a:t>tourism</a:t>
            </a:r>
            <a:r>
              <a:rPr lang="el-GR" dirty="0" smtClean="0"/>
              <a:t> και εστιάζουν στη </a:t>
            </a:r>
            <a:r>
              <a:rPr lang="el-GR" b="1" dirty="0" smtClean="0"/>
              <a:t>σωματική, ψυχική και συναισθηματική ευεξία</a:t>
            </a:r>
            <a:r>
              <a:rPr lang="el-GR" dirty="0" smtClean="0"/>
              <a:t> του ταξιδιώτη.</a:t>
            </a:r>
          </a:p>
          <a:p>
            <a:r>
              <a:rPr lang="el-GR" dirty="0" smtClean="0"/>
              <a:t>Σήμερα, τα </a:t>
            </a:r>
            <a:r>
              <a:rPr lang="el-GR" dirty="0" err="1" smtClean="0"/>
              <a:t>retreats</a:t>
            </a:r>
            <a:r>
              <a:rPr lang="el-GR" dirty="0" smtClean="0"/>
              <a:t>:</a:t>
            </a:r>
            <a:r>
              <a:rPr lang="en-US" baseline="0" dirty="0" smtClean="0"/>
              <a:t> </a:t>
            </a:r>
            <a:r>
              <a:rPr lang="el-GR" dirty="0" smtClean="0"/>
              <a:t>συνδυάζουν διαμονή, διατροφή, άσκηση και πνευματική ισορροπία</a:t>
            </a:r>
            <a:r>
              <a:rPr lang="en-US" baseline="0" dirty="0" smtClean="0"/>
              <a:t> </a:t>
            </a:r>
            <a:r>
              <a:rPr lang="el-GR" dirty="0" smtClean="0"/>
              <a:t>απευθύνονται σε ταξιδιώτες που αναζητούν </a:t>
            </a:r>
            <a:r>
              <a:rPr lang="el-GR" b="1" dirty="0" smtClean="0"/>
              <a:t>αποσύνδεση, </a:t>
            </a:r>
            <a:r>
              <a:rPr lang="el-GR" b="1" dirty="0" err="1" smtClean="0"/>
              <a:t>αυτοφροντίδα</a:t>
            </a:r>
            <a:r>
              <a:rPr lang="el-GR" b="1" dirty="0" smtClean="0"/>
              <a:t> και νόημα</a:t>
            </a:r>
            <a:endParaRPr lang="el-GR" dirty="0" smtClean="0"/>
          </a:p>
          <a:p>
            <a:r>
              <a:rPr lang="el-GR" dirty="0" smtClean="0"/>
              <a:t>Ο ρόλος της ψηφιακής και AI καινοτομίας:</a:t>
            </a:r>
            <a:r>
              <a:rPr lang="en-US" baseline="0" dirty="0" smtClean="0"/>
              <a:t> </a:t>
            </a:r>
            <a:r>
              <a:rPr lang="el-GR" dirty="0" smtClean="0"/>
              <a:t>παρακολούθηση προόδου (</a:t>
            </a:r>
            <a:r>
              <a:rPr lang="el-GR" dirty="0" err="1" smtClean="0"/>
              <a:t>apps</a:t>
            </a:r>
            <a:r>
              <a:rPr lang="el-GR" dirty="0" smtClean="0"/>
              <a:t>, </a:t>
            </a:r>
            <a:r>
              <a:rPr lang="el-GR" dirty="0" err="1" smtClean="0"/>
              <a:t>wearables</a:t>
            </a:r>
            <a:r>
              <a:rPr lang="el-GR" dirty="0" smtClean="0"/>
              <a:t>)</a:t>
            </a:r>
            <a:r>
              <a:rPr lang="en-US" baseline="0" dirty="0" smtClean="0"/>
              <a:t> </a:t>
            </a:r>
            <a:r>
              <a:rPr lang="el-GR" dirty="0" smtClean="0"/>
              <a:t>εξατομίκευση προγραμμάτων</a:t>
            </a:r>
            <a:r>
              <a:rPr lang="en-US" baseline="0" dirty="0" smtClean="0"/>
              <a:t> </a:t>
            </a:r>
            <a:r>
              <a:rPr lang="el-GR" dirty="0" smtClean="0"/>
              <a:t>διακριτική υποστήριξη χωρίς </a:t>
            </a:r>
            <a:r>
              <a:rPr lang="el-GR" dirty="0" err="1" smtClean="0"/>
              <a:t>υπερ</a:t>
            </a:r>
            <a:r>
              <a:rPr lang="el-GR" dirty="0" smtClean="0"/>
              <a:t>-παρέμβαση</a:t>
            </a:r>
          </a:p>
          <a:p>
            <a:r>
              <a:rPr lang="el-GR" dirty="0" smtClean="0"/>
              <a:t>👉 </a:t>
            </a:r>
            <a:r>
              <a:rPr lang="el-GR" b="1" dirty="0" smtClean="0"/>
              <a:t>Η πρόκληση εδώ είναι η ισορροπία μεταξύ τεχνολογίας και “</a:t>
            </a:r>
            <a:r>
              <a:rPr lang="el-GR" b="1" dirty="0" err="1" smtClean="0"/>
              <a:t>digital</a:t>
            </a:r>
            <a:r>
              <a:rPr lang="el-GR" b="1" dirty="0" smtClean="0"/>
              <a:t> </a:t>
            </a:r>
            <a:r>
              <a:rPr lang="el-GR" b="1" dirty="0" err="1" smtClean="0"/>
              <a:t>detox</a:t>
            </a:r>
            <a:r>
              <a:rPr lang="el-GR" b="1" dirty="0" smtClean="0"/>
              <a:t>”.</a:t>
            </a:r>
            <a:endParaRPr lang="el-GR" dirty="0" smtClean="0"/>
          </a:p>
          <a:p>
            <a:r>
              <a:rPr lang="el-GR" b="1" dirty="0" smtClean="0"/>
              <a:t>3. </a:t>
            </a:r>
            <a:r>
              <a:rPr lang="el-GR" b="1" dirty="0" err="1" smtClean="0"/>
              <a:t>Gastronomic</a:t>
            </a:r>
            <a:r>
              <a:rPr lang="el-GR" b="1" dirty="0" smtClean="0"/>
              <a:t> </a:t>
            </a:r>
            <a:r>
              <a:rPr lang="el-GR" b="1" dirty="0" err="1" smtClean="0"/>
              <a:t>Storytelling</a:t>
            </a:r>
            <a:endParaRPr lang="el-GR" b="1" dirty="0" smtClean="0"/>
          </a:p>
          <a:p>
            <a:r>
              <a:rPr lang="el-GR" dirty="0" smtClean="0"/>
              <a:t>Το </a:t>
            </a:r>
            <a:r>
              <a:rPr lang="el-GR" b="1" dirty="0" err="1" smtClean="0"/>
              <a:t>gastronomic</a:t>
            </a:r>
            <a:r>
              <a:rPr lang="el-GR" b="1" dirty="0" smtClean="0"/>
              <a:t> </a:t>
            </a:r>
            <a:r>
              <a:rPr lang="el-GR" b="1" dirty="0" err="1" smtClean="0"/>
              <a:t>storytelling</a:t>
            </a:r>
            <a:r>
              <a:rPr lang="el-GR" dirty="0" smtClean="0"/>
              <a:t> μετατρέπει τη γαστρονομία από απλή κατανάλωση φαγητού σε </a:t>
            </a:r>
            <a:r>
              <a:rPr lang="el-GR" b="1" dirty="0" smtClean="0"/>
              <a:t>πολιτισμική και βιωματική αφήγηση</a:t>
            </a:r>
            <a:r>
              <a:rPr lang="el-GR" dirty="0" smtClean="0"/>
              <a:t>.</a:t>
            </a:r>
          </a:p>
          <a:p>
            <a:r>
              <a:rPr lang="el-GR" dirty="0" smtClean="0"/>
              <a:t>Η εμπειρία δεν αφορά:</a:t>
            </a:r>
            <a:r>
              <a:rPr lang="en-US" baseline="0" dirty="0" smtClean="0"/>
              <a:t> </a:t>
            </a:r>
            <a:r>
              <a:rPr lang="el-GR" dirty="0" smtClean="0"/>
              <a:t>μόνο τη γεύση</a:t>
            </a:r>
            <a:r>
              <a:rPr lang="en-US" baseline="0" dirty="0" smtClean="0"/>
              <a:t> </a:t>
            </a:r>
            <a:r>
              <a:rPr lang="el-GR" dirty="0" smtClean="0"/>
              <a:t>αλλά την ιστορία πίσω από το πιάτο:</a:t>
            </a:r>
          </a:p>
          <a:p>
            <a:pPr lvl="1"/>
            <a:r>
              <a:rPr lang="el-GR" dirty="0" smtClean="0"/>
              <a:t>πρώτες ύλες</a:t>
            </a:r>
          </a:p>
          <a:p>
            <a:pPr lvl="1"/>
            <a:r>
              <a:rPr lang="el-GR" dirty="0" smtClean="0"/>
              <a:t>τοπικοί παραγωγοί</a:t>
            </a:r>
          </a:p>
          <a:p>
            <a:pPr lvl="1"/>
            <a:r>
              <a:rPr lang="el-GR" dirty="0" smtClean="0"/>
              <a:t>παράδοση και ταυτότητα</a:t>
            </a:r>
          </a:p>
          <a:p>
            <a:r>
              <a:rPr lang="el-GR" dirty="0" smtClean="0"/>
              <a:t>Η καινοτομία:</a:t>
            </a:r>
            <a:r>
              <a:rPr lang="en-US" baseline="0" dirty="0" smtClean="0"/>
              <a:t> </a:t>
            </a:r>
            <a:r>
              <a:rPr lang="el-GR" dirty="0" smtClean="0"/>
              <a:t>δεν απαιτεί υψηλό κόστος</a:t>
            </a:r>
            <a:r>
              <a:rPr lang="en-US" baseline="0" dirty="0" smtClean="0"/>
              <a:t> </a:t>
            </a:r>
            <a:r>
              <a:rPr lang="el-GR" dirty="0" smtClean="0"/>
              <a:t>βασίζεται στη γνώση, την αφήγηση και την αυθεντικότητα</a:t>
            </a:r>
            <a:r>
              <a:rPr lang="en-US" baseline="0" dirty="0" smtClean="0"/>
              <a:t> </a:t>
            </a:r>
            <a:r>
              <a:rPr lang="el-GR" dirty="0" smtClean="0"/>
              <a:t>Η ψηφιακή υποστήριξη μπορεί να περιλαμβάνει:</a:t>
            </a:r>
          </a:p>
          <a:p>
            <a:r>
              <a:rPr lang="el-GR" dirty="0" smtClean="0"/>
              <a:t>QR </a:t>
            </a:r>
            <a:r>
              <a:rPr lang="el-GR" dirty="0" err="1" smtClean="0"/>
              <a:t>storytelling</a:t>
            </a:r>
            <a:endParaRPr lang="el-GR" dirty="0" smtClean="0"/>
          </a:p>
          <a:p>
            <a:r>
              <a:rPr lang="el-GR" dirty="0" smtClean="0"/>
              <a:t>ψηφιακά μενού</a:t>
            </a:r>
          </a:p>
          <a:p>
            <a:r>
              <a:rPr lang="el-GR" dirty="0" smtClean="0"/>
              <a:t>προσωποποιημένες προτάσεις γεύσεων</a:t>
            </a:r>
          </a:p>
          <a:p>
            <a:r>
              <a:rPr lang="el-GR" dirty="0" smtClean="0"/>
              <a:t>👉 </a:t>
            </a:r>
            <a:r>
              <a:rPr lang="el-GR" b="1" dirty="0" smtClean="0"/>
              <a:t>Το φαγητό γίνεται μέσο σύνδεσης του επισκέπτη με τον τόπο.</a:t>
            </a:r>
            <a:endParaRPr lang="en-US" b="1" dirty="0" smtClean="0"/>
          </a:p>
          <a:p>
            <a:endParaRPr lang="el-GR" dirty="0" smtClean="0"/>
          </a:p>
          <a:p>
            <a:r>
              <a:rPr lang="el-GR" b="1" dirty="0" smtClean="0"/>
              <a:t>4. </a:t>
            </a:r>
            <a:r>
              <a:rPr lang="el-GR" b="1" dirty="0" err="1" smtClean="0"/>
              <a:t>Personalization</a:t>
            </a:r>
            <a:r>
              <a:rPr lang="el-GR" b="1" dirty="0" smtClean="0"/>
              <a:t> (Προσωποποίηση)</a:t>
            </a:r>
            <a:endParaRPr lang="en-US" b="1" dirty="0" smtClean="0"/>
          </a:p>
          <a:p>
            <a:endParaRPr lang="el-GR" b="1" dirty="0" smtClean="0"/>
          </a:p>
          <a:p>
            <a:r>
              <a:rPr lang="el-GR" dirty="0" smtClean="0"/>
              <a:t>Η </a:t>
            </a:r>
            <a:r>
              <a:rPr lang="el-GR" b="1" dirty="0" smtClean="0"/>
              <a:t>προσωποποίηση</a:t>
            </a:r>
            <a:r>
              <a:rPr lang="el-GR" dirty="0" smtClean="0"/>
              <a:t> αποτελεί σήμερα έναν από τους πιο ισχυρούς μηχανισμούς καινοτομίας στη φιλοξενία.</a:t>
            </a:r>
          </a:p>
          <a:p>
            <a:r>
              <a:rPr lang="el-GR" dirty="0" smtClean="0"/>
              <a:t>Αναφέρεται στη δυνατότητα:</a:t>
            </a:r>
            <a:r>
              <a:rPr lang="en-US" baseline="0" dirty="0" smtClean="0"/>
              <a:t> </a:t>
            </a:r>
            <a:r>
              <a:rPr lang="el-GR" dirty="0" smtClean="0"/>
              <a:t>προσαρμογής της εμπειρίας</a:t>
            </a:r>
            <a:r>
              <a:rPr lang="en-US" baseline="0" dirty="0" smtClean="0"/>
              <a:t> </a:t>
            </a:r>
            <a:r>
              <a:rPr lang="el-GR" dirty="0" smtClean="0"/>
              <a:t>στις ανάγκες, προτιμήσεις και συμπεριφορές</a:t>
            </a:r>
            <a:r>
              <a:rPr lang="en-US" baseline="0" dirty="0" smtClean="0"/>
              <a:t> </a:t>
            </a:r>
            <a:r>
              <a:rPr lang="el-GR" dirty="0" smtClean="0"/>
              <a:t>του κάθε επισκέπτη ξεχωριστά</a:t>
            </a:r>
          </a:p>
          <a:p>
            <a:r>
              <a:rPr lang="el-GR" dirty="0" smtClean="0"/>
              <a:t>Η AI και τα </a:t>
            </a:r>
            <a:r>
              <a:rPr lang="el-GR" dirty="0" err="1" smtClean="0"/>
              <a:t>δεδομένα:επιτρέπουν</a:t>
            </a:r>
            <a:r>
              <a:rPr lang="el-GR" dirty="0" smtClean="0"/>
              <a:t> δυναμικές προσαρμογές</a:t>
            </a:r>
            <a:r>
              <a:rPr lang="en-US" baseline="0" dirty="0" smtClean="0"/>
              <a:t> </a:t>
            </a:r>
            <a:r>
              <a:rPr lang="el-GR" dirty="0" smtClean="0"/>
              <a:t>μειώνουν την “κόπωση επιλογών”</a:t>
            </a:r>
            <a:r>
              <a:rPr lang="en-US" baseline="0" dirty="0" smtClean="0"/>
              <a:t> </a:t>
            </a:r>
            <a:r>
              <a:rPr lang="el-GR" dirty="0" smtClean="0"/>
              <a:t>ενισχύουν την αίσθηση μοναδικότητας</a:t>
            </a:r>
          </a:p>
          <a:p>
            <a:r>
              <a:rPr lang="el-GR" dirty="0" smtClean="0"/>
              <a:t>Κριτική διάσταση:</a:t>
            </a:r>
          </a:p>
          <a:p>
            <a:r>
              <a:rPr lang="el-GR" dirty="0" smtClean="0"/>
              <a:t>υπερβολική προσωποποίηση μπορεί να γίνει παρεμβατική</a:t>
            </a:r>
            <a:r>
              <a:rPr lang="en-US" baseline="0" dirty="0" smtClean="0"/>
              <a:t> </a:t>
            </a:r>
            <a:r>
              <a:rPr lang="el-GR" dirty="0" smtClean="0"/>
              <a:t>απαιτεί διαφάνεια και σεβασμό στην </a:t>
            </a:r>
            <a:r>
              <a:rPr lang="el-GR" dirty="0" err="1" smtClean="0"/>
              <a:t>ιδιωτικότητα</a:t>
            </a:r>
            <a:endParaRPr lang="el-GR" dirty="0" smtClean="0"/>
          </a:p>
          <a:p>
            <a:r>
              <a:rPr lang="el-GR" dirty="0" smtClean="0"/>
              <a:t>👉 </a:t>
            </a:r>
            <a:r>
              <a:rPr lang="el-GR" b="1" dirty="0" smtClean="0"/>
              <a:t>Η σωστή προσωποποίηση είναι διακριτική, όχι επιδεικτική.</a:t>
            </a:r>
            <a:endParaRPr lang="el-GR" dirty="0" smtClean="0"/>
          </a:p>
          <a:p>
            <a:r>
              <a:rPr lang="el-GR" b="1" dirty="0" smtClean="0"/>
              <a:t>Κοινό συμπέρασμα για τις 4 θεματικές</a:t>
            </a:r>
          </a:p>
          <a:p>
            <a:r>
              <a:rPr lang="el-GR" dirty="0" smtClean="0"/>
              <a:t>Και στις τέσσερις περιπτώσεις, η καινοτομία:</a:t>
            </a:r>
            <a:r>
              <a:rPr lang="en-US" baseline="0" dirty="0" smtClean="0"/>
              <a:t> </a:t>
            </a:r>
            <a:r>
              <a:rPr lang="el-GR" dirty="0" smtClean="0"/>
              <a:t>δεν έγκειται αποκλειστικά στην τεχνολογία</a:t>
            </a:r>
            <a:r>
              <a:rPr lang="en-US" baseline="0" dirty="0" smtClean="0"/>
              <a:t> </a:t>
            </a:r>
            <a:r>
              <a:rPr lang="el-GR" dirty="0" smtClean="0"/>
              <a:t>αλλά στον </a:t>
            </a:r>
            <a:r>
              <a:rPr lang="el-GR" b="1" dirty="0" smtClean="0"/>
              <a:t>σχεδιασμό εμπειρίας με επίκεντρο τον άνθρωπο</a:t>
            </a:r>
            <a:endParaRPr lang="el-GR" dirty="0" smtClean="0"/>
          </a:p>
          <a:p>
            <a:r>
              <a:rPr lang="el-GR" dirty="0" smtClean="0"/>
              <a:t>Η ψηφιακή και AI καινοτομία:</a:t>
            </a:r>
          </a:p>
          <a:p>
            <a:r>
              <a:rPr lang="el-GR" dirty="0" smtClean="0"/>
              <a:t>λειτουργεί ως </a:t>
            </a:r>
            <a:r>
              <a:rPr lang="el-GR" b="1" dirty="0" smtClean="0"/>
              <a:t>μέσο ενίσχυσης</a:t>
            </a:r>
            <a:r>
              <a:rPr lang="el-GR" dirty="0" smtClean="0"/>
              <a:t> της εμπειρίας,</a:t>
            </a:r>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6</a:t>
            </a:fld>
            <a:endParaRPr lang="el-GR"/>
          </a:p>
        </p:txBody>
      </p:sp>
    </p:spTree>
    <p:extLst>
      <p:ext uri="{BB962C8B-B14F-4D97-AF65-F5344CB8AC3E}">
        <p14:creationId xmlns:p14="http://schemas.microsoft.com/office/powerpoint/2010/main" val="169694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AI </a:t>
            </a:r>
            <a:r>
              <a:rPr lang="el-GR" b="1" dirty="0" err="1" smtClean="0"/>
              <a:t>Concierge</a:t>
            </a:r>
            <a:r>
              <a:rPr lang="en-US" b="1" baseline="0" dirty="0" smtClean="0"/>
              <a:t> </a:t>
            </a:r>
            <a:r>
              <a:rPr lang="el-GR" dirty="0" smtClean="0"/>
              <a:t>αποτελεί </a:t>
            </a:r>
            <a:r>
              <a:rPr lang="el-GR" b="1" dirty="0" smtClean="0"/>
              <a:t>εξέλιξη του </a:t>
            </a:r>
            <a:r>
              <a:rPr lang="el-GR" b="1" dirty="0" err="1" smtClean="0"/>
              <a:t>chatbot</a:t>
            </a:r>
            <a:r>
              <a:rPr lang="el-GR" dirty="0" smtClean="0"/>
              <a:t>, με δυνατότητα:</a:t>
            </a:r>
            <a:r>
              <a:rPr lang="en-US" baseline="0" dirty="0" smtClean="0"/>
              <a:t> </a:t>
            </a:r>
            <a:r>
              <a:rPr lang="el-GR" dirty="0" smtClean="0"/>
              <a:t>κατανόησης σύνθετων αιτημάτων</a:t>
            </a:r>
            <a:r>
              <a:rPr lang="en-US" baseline="0" dirty="0" smtClean="0"/>
              <a:t> </a:t>
            </a:r>
            <a:r>
              <a:rPr lang="el-GR" dirty="0" smtClean="0"/>
              <a:t>προσωποποιημένων </a:t>
            </a:r>
            <a:r>
              <a:rPr lang="el-GR" dirty="0" err="1" smtClean="0"/>
              <a:t>προτάσεωνπολυκαναλικής</a:t>
            </a:r>
            <a:r>
              <a:rPr lang="el-GR" dirty="0" smtClean="0"/>
              <a:t> επικοινωνίας (</a:t>
            </a:r>
            <a:r>
              <a:rPr lang="el-GR" dirty="0" err="1" smtClean="0"/>
              <a:t>app</a:t>
            </a:r>
            <a:r>
              <a:rPr lang="el-GR" dirty="0" smtClean="0"/>
              <a:t>, </a:t>
            </a:r>
            <a:r>
              <a:rPr lang="el-GR" dirty="0" err="1" smtClean="0"/>
              <a:t>voice</a:t>
            </a:r>
            <a:r>
              <a:rPr lang="el-GR" dirty="0" smtClean="0"/>
              <a:t>, </a:t>
            </a:r>
            <a:r>
              <a:rPr lang="el-GR" dirty="0" err="1" smtClean="0"/>
              <a:t>room</a:t>
            </a:r>
            <a:r>
              <a:rPr lang="el-GR" dirty="0" smtClean="0"/>
              <a:t> </a:t>
            </a:r>
            <a:r>
              <a:rPr lang="el-GR" dirty="0" err="1" smtClean="0"/>
              <a:t>devices</a:t>
            </a:r>
            <a:r>
              <a:rPr lang="el-GR" dirty="0" smtClean="0"/>
              <a:t>)</a:t>
            </a:r>
          </a:p>
          <a:p>
            <a:r>
              <a:rPr lang="el-GR" b="1" dirty="0" smtClean="0"/>
              <a:t>Στρατηγική αξία</a:t>
            </a:r>
          </a:p>
          <a:p>
            <a:r>
              <a:rPr lang="el-GR" dirty="0" smtClean="0"/>
              <a:t>Ενισχύει την προσωποποίηση</a:t>
            </a:r>
          </a:p>
          <a:p>
            <a:r>
              <a:rPr lang="el-GR" dirty="0" smtClean="0"/>
              <a:t>Παρέχει συνεχή υποστήριξη</a:t>
            </a:r>
          </a:p>
          <a:p>
            <a:r>
              <a:rPr lang="el-GR" dirty="0" smtClean="0"/>
              <a:t>Συνδυάζει δεδομένα και εμπειρία</a:t>
            </a:r>
          </a:p>
          <a:p>
            <a:r>
              <a:rPr lang="el-GR" b="1" dirty="0" smtClean="0"/>
              <a:t>Περιορισμοί &amp; προβληματισμοί</a:t>
            </a:r>
          </a:p>
          <a:p>
            <a:r>
              <a:rPr lang="el-GR" dirty="0" smtClean="0"/>
              <a:t>Δεν αντικαθιστά την ανθρώπινη </a:t>
            </a:r>
            <a:r>
              <a:rPr lang="el-GR" dirty="0" err="1" smtClean="0"/>
              <a:t>ενσυναίσθηση</a:t>
            </a:r>
            <a:endParaRPr lang="el-GR" dirty="0" smtClean="0"/>
          </a:p>
          <a:p>
            <a:r>
              <a:rPr lang="el-GR" dirty="0" smtClean="0"/>
              <a:t>Υψηλές απαιτήσεις σε </a:t>
            </a:r>
            <a:r>
              <a:rPr lang="el-GR" dirty="0" err="1" smtClean="0"/>
              <a:t>data</a:t>
            </a:r>
            <a:r>
              <a:rPr lang="el-GR" dirty="0" smtClean="0"/>
              <a:t> </a:t>
            </a:r>
            <a:r>
              <a:rPr lang="el-GR" dirty="0" err="1" smtClean="0"/>
              <a:t>quality</a:t>
            </a:r>
            <a:endParaRPr lang="el-GR" dirty="0" smtClean="0"/>
          </a:p>
          <a:p>
            <a:r>
              <a:rPr lang="el-GR" dirty="0" smtClean="0"/>
              <a:t>Κίνδυνος απώλειας αυθεντικότητας φιλοξενίας</a:t>
            </a:r>
          </a:p>
          <a:p>
            <a:r>
              <a:rPr lang="el-GR" dirty="0" smtClean="0"/>
              <a:t>👉 </a:t>
            </a:r>
            <a:r>
              <a:rPr lang="el-GR" b="1" dirty="0" smtClean="0"/>
              <a:t>Ο AI </a:t>
            </a:r>
            <a:r>
              <a:rPr lang="el-GR" b="1" dirty="0" err="1" smtClean="0"/>
              <a:t>concierge</a:t>
            </a:r>
            <a:r>
              <a:rPr lang="el-GR" b="1" dirty="0" smtClean="0"/>
              <a:t> πρέπει να συμπληρώνει τον άνθρωπο, όχι να τον αντικαθιστά</a:t>
            </a:r>
            <a:endParaRPr lang="en-US" b="1" dirty="0" smtClean="0"/>
          </a:p>
          <a:p>
            <a:endParaRPr lang="en-US" b="1" dirty="0" smtClean="0"/>
          </a:p>
          <a:p>
            <a:r>
              <a:rPr lang="el-GR" b="1" dirty="0" smtClean="0"/>
              <a:t>Τα </a:t>
            </a:r>
            <a:r>
              <a:rPr lang="el-GR" b="1" dirty="0" err="1" smtClean="0"/>
              <a:t>chatbots</a:t>
            </a:r>
            <a:r>
              <a:rPr lang="el-GR" b="1" dirty="0" smtClean="0"/>
              <a:t> </a:t>
            </a:r>
            <a:r>
              <a:rPr lang="el-GR" dirty="0" smtClean="0"/>
              <a:t>είναι </a:t>
            </a:r>
            <a:r>
              <a:rPr lang="el-GR" b="1" dirty="0" smtClean="0"/>
              <a:t>αυτοματοποιημένα συστήματα επικοινωνίας</a:t>
            </a:r>
            <a:r>
              <a:rPr lang="el-GR" dirty="0" smtClean="0"/>
              <a:t>, τα οποία:</a:t>
            </a:r>
            <a:r>
              <a:rPr lang="en-US" baseline="0" dirty="0" smtClean="0"/>
              <a:t> </a:t>
            </a:r>
            <a:r>
              <a:rPr lang="el-GR" dirty="0" smtClean="0"/>
              <a:t>απαντούν σε συχνές ερωτήσεις</a:t>
            </a:r>
            <a:r>
              <a:rPr lang="en-US" baseline="0" dirty="0" smtClean="0"/>
              <a:t> </a:t>
            </a:r>
            <a:r>
              <a:rPr lang="el-GR" dirty="0" smtClean="0"/>
              <a:t>διαχειρίζονται απλές διαδικασίες</a:t>
            </a:r>
          </a:p>
          <a:p>
            <a:r>
              <a:rPr lang="el-GR" dirty="0" smtClean="0"/>
              <a:t>λειτουργούν 24/7</a:t>
            </a:r>
          </a:p>
          <a:p>
            <a:r>
              <a:rPr lang="el-GR" dirty="0" smtClean="0"/>
              <a:t>Στη φιλοξενία χρησιμοποιούνται:</a:t>
            </a:r>
            <a:r>
              <a:rPr lang="en-US" baseline="0" dirty="0" smtClean="0"/>
              <a:t> </a:t>
            </a:r>
            <a:r>
              <a:rPr lang="el-GR" dirty="0" smtClean="0"/>
              <a:t>πριν την άφιξη (κρατήσεις, πληροφορίες)</a:t>
            </a:r>
            <a:r>
              <a:rPr lang="en-US" baseline="0" dirty="0" smtClean="0"/>
              <a:t> </a:t>
            </a:r>
            <a:r>
              <a:rPr lang="el-GR" dirty="0" smtClean="0"/>
              <a:t>κατά τη διαμονή (ώρες, υπηρεσίες)</a:t>
            </a:r>
            <a:r>
              <a:rPr lang="en-US" baseline="0" dirty="0" smtClean="0"/>
              <a:t> </a:t>
            </a:r>
            <a:r>
              <a:rPr lang="el-GR" dirty="0" smtClean="0"/>
              <a:t>μετά την αναχώρηση (</a:t>
            </a:r>
            <a:r>
              <a:rPr lang="el-GR" dirty="0" err="1" smtClean="0"/>
              <a:t>feedback</a:t>
            </a:r>
            <a:r>
              <a:rPr lang="el-GR" dirty="0" smtClean="0"/>
              <a:t>)</a:t>
            </a:r>
          </a:p>
          <a:p>
            <a:r>
              <a:rPr lang="el-GR" b="1" dirty="0" smtClean="0"/>
              <a:t>Στρατηγική αξία</a:t>
            </a:r>
          </a:p>
          <a:p>
            <a:r>
              <a:rPr lang="el-GR" dirty="0" smtClean="0"/>
              <a:t>Μείωση φόρτου εργασίας προσωπικού</a:t>
            </a:r>
            <a:r>
              <a:rPr lang="en-US" baseline="0" dirty="0" smtClean="0"/>
              <a:t> </a:t>
            </a:r>
            <a:r>
              <a:rPr lang="el-GR" dirty="0" smtClean="0"/>
              <a:t>Ταχύτητα εξυπηρέτησης</a:t>
            </a:r>
            <a:r>
              <a:rPr lang="en-US" baseline="0" dirty="0" smtClean="0"/>
              <a:t> </a:t>
            </a:r>
            <a:r>
              <a:rPr lang="el-GR" dirty="0" smtClean="0"/>
              <a:t>Βασικό επίπεδο συνέπειας στην πληροφορία</a:t>
            </a:r>
          </a:p>
          <a:p>
            <a:r>
              <a:rPr lang="el-GR" b="1" dirty="0" smtClean="0"/>
              <a:t>Περιορισμοί &amp; κριτική προσέγγιση</a:t>
            </a:r>
          </a:p>
          <a:p>
            <a:r>
              <a:rPr lang="el-GR" dirty="0" smtClean="0"/>
              <a:t>Δεν διαχειρίζονται σύνθετα ή συναισθηματικά αιτήματα</a:t>
            </a:r>
          </a:p>
          <a:p>
            <a:r>
              <a:rPr lang="el-GR" dirty="0" smtClean="0"/>
              <a:t>Κίνδυνος αποπροσωποποίησης</a:t>
            </a:r>
          </a:p>
          <a:p>
            <a:r>
              <a:rPr lang="el-GR" dirty="0" smtClean="0"/>
              <a:t>Κακή εμπειρία όταν αντικαθιστούν πλήρως τον άνθρωπο</a:t>
            </a:r>
          </a:p>
          <a:p>
            <a:r>
              <a:rPr lang="el-GR" dirty="0" smtClean="0"/>
              <a:t>👉 </a:t>
            </a:r>
            <a:r>
              <a:rPr lang="el-GR" b="1" dirty="0" smtClean="0"/>
              <a:t>Κατάλληλα για “</a:t>
            </a:r>
            <a:r>
              <a:rPr lang="el-GR" b="1" dirty="0" err="1" smtClean="0"/>
              <a:t>simple</a:t>
            </a:r>
            <a:r>
              <a:rPr lang="el-GR" b="1" dirty="0" smtClean="0"/>
              <a:t> </a:t>
            </a:r>
            <a:r>
              <a:rPr lang="el-GR" b="1" dirty="0" err="1" smtClean="0"/>
              <a:t>requests</a:t>
            </a:r>
            <a:r>
              <a:rPr lang="el-GR" b="1" dirty="0" smtClean="0"/>
              <a:t>”, όχι για φιλοξενία υψηλής εμπειρίας</a:t>
            </a:r>
            <a:endParaRPr lang="el-GR" dirty="0" smtClean="0"/>
          </a:p>
          <a:p>
            <a:endParaRPr lang="en-US" b="1" dirty="0" smtClean="0"/>
          </a:p>
          <a:p>
            <a:r>
              <a:rPr lang="el-GR" b="1" dirty="0" smtClean="0"/>
              <a:t> </a:t>
            </a:r>
            <a:r>
              <a:rPr lang="el-GR" b="1" dirty="0" err="1" smtClean="0"/>
              <a:t>Mobile</a:t>
            </a:r>
            <a:r>
              <a:rPr lang="el-GR" b="1" dirty="0" smtClean="0"/>
              <a:t> </a:t>
            </a:r>
            <a:r>
              <a:rPr lang="el-GR" b="1" dirty="0" err="1" smtClean="0"/>
              <a:t>Check</a:t>
            </a:r>
            <a:r>
              <a:rPr lang="el-GR" b="1" dirty="0" smtClean="0"/>
              <a:t>-In</a:t>
            </a:r>
            <a:r>
              <a:rPr lang="en-US" b="1" baseline="0" dirty="0" smtClean="0"/>
              <a:t> </a:t>
            </a:r>
            <a:r>
              <a:rPr lang="el-GR" dirty="0" smtClean="0"/>
              <a:t>επιτρέπει στον πελάτη:</a:t>
            </a:r>
            <a:r>
              <a:rPr lang="en-US" baseline="0" dirty="0" smtClean="0"/>
              <a:t> </a:t>
            </a:r>
            <a:r>
              <a:rPr lang="el-GR" dirty="0" smtClean="0"/>
              <a:t>να ολοκληρώσει τη διαδικασία άφιξης μέσω κινητού</a:t>
            </a:r>
            <a:r>
              <a:rPr lang="en-US" baseline="0" dirty="0" smtClean="0"/>
              <a:t> </a:t>
            </a:r>
            <a:r>
              <a:rPr lang="el-GR" dirty="0" smtClean="0"/>
              <a:t>να παρακάμψει τη ρεσεψιόν</a:t>
            </a:r>
          </a:p>
          <a:p>
            <a:r>
              <a:rPr lang="el-GR" dirty="0" smtClean="0"/>
              <a:t>συχνά να χρησιμοποιήσει ψηφιακό κλειδί</a:t>
            </a:r>
          </a:p>
          <a:p>
            <a:r>
              <a:rPr lang="el-GR" b="1" dirty="0" smtClean="0"/>
              <a:t>Στρατηγική αξία</a:t>
            </a:r>
          </a:p>
          <a:p>
            <a:r>
              <a:rPr lang="el-GR" dirty="0" smtClean="0"/>
              <a:t>Μείωση χρόνου αναμονής</a:t>
            </a:r>
            <a:r>
              <a:rPr lang="en-US" baseline="0" dirty="0" smtClean="0"/>
              <a:t> </a:t>
            </a:r>
            <a:r>
              <a:rPr lang="el-GR" dirty="0" smtClean="0"/>
              <a:t>Αποσυμφόρηση </a:t>
            </a:r>
            <a:r>
              <a:rPr lang="el-GR" dirty="0" err="1" smtClean="0"/>
              <a:t>front</a:t>
            </a:r>
            <a:r>
              <a:rPr lang="el-GR" dirty="0" smtClean="0"/>
              <a:t> </a:t>
            </a:r>
            <a:r>
              <a:rPr lang="el-GR" dirty="0" err="1" smtClean="0"/>
              <a:t>desk</a:t>
            </a:r>
            <a:r>
              <a:rPr lang="en-US" baseline="0" dirty="0" smtClean="0"/>
              <a:t> </a:t>
            </a:r>
            <a:r>
              <a:rPr lang="el-GR" dirty="0" smtClean="0"/>
              <a:t>Αίσθηση ελέγχου και αυτονομίας για τον πελάτη</a:t>
            </a:r>
          </a:p>
          <a:p>
            <a:r>
              <a:rPr lang="el-GR" b="1" dirty="0" smtClean="0"/>
              <a:t>Κριτική διάσταση</a:t>
            </a:r>
          </a:p>
          <a:p>
            <a:r>
              <a:rPr lang="el-GR" dirty="0" smtClean="0"/>
              <a:t>Μειώνει το πρώτο ανθρώπινο σημείο επαφής</a:t>
            </a:r>
          </a:p>
          <a:p>
            <a:r>
              <a:rPr lang="el-GR" dirty="0" smtClean="0"/>
              <a:t>Δεν είναι κατάλληλο για όλους τους πελάτες</a:t>
            </a:r>
          </a:p>
          <a:p>
            <a:r>
              <a:rPr lang="el-GR" dirty="0" smtClean="0"/>
              <a:t>Μπορεί να αποδυναμώσει το “</a:t>
            </a:r>
            <a:r>
              <a:rPr lang="el-GR" dirty="0" err="1" smtClean="0"/>
              <a:t>welcome</a:t>
            </a:r>
            <a:r>
              <a:rPr lang="el-GR" dirty="0" smtClean="0"/>
              <a:t> </a:t>
            </a:r>
            <a:r>
              <a:rPr lang="el-GR" dirty="0" err="1" smtClean="0"/>
              <a:t>experience</a:t>
            </a:r>
            <a:r>
              <a:rPr lang="el-GR" dirty="0" smtClean="0"/>
              <a:t>”</a:t>
            </a:r>
          </a:p>
          <a:p>
            <a:r>
              <a:rPr lang="el-GR" dirty="0" smtClean="0"/>
              <a:t>👉 </a:t>
            </a:r>
            <a:r>
              <a:rPr lang="el-GR" b="1" dirty="0" smtClean="0"/>
              <a:t>Λειτουργεί καλύτερα ως επιλογή, όχι ως υποχρέωση</a:t>
            </a:r>
            <a:endParaRPr lang="el-GR" dirty="0" smtClean="0"/>
          </a:p>
          <a:p>
            <a:r>
              <a:rPr lang="el-GR" b="1" dirty="0" smtClean="0"/>
              <a:t>3. </a:t>
            </a:r>
            <a:r>
              <a:rPr lang="el-GR" b="1" dirty="0" err="1" smtClean="0"/>
              <a:t>Recommendation</a:t>
            </a:r>
            <a:r>
              <a:rPr lang="el-GR" b="1" dirty="0" smtClean="0"/>
              <a:t> Systems</a:t>
            </a:r>
            <a:r>
              <a:rPr lang="en-US" b="1" baseline="0" dirty="0" smtClean="0"/>
              <a:t> </a:t>
            </a:r>
            <a:r>
              <a:rPr lang="el-GR" dirty="0" smtClean="0"/>
              <a:t>είναι </a:t>
            </a:r>
            <a:r>
              <a:rPr lang="el-GR" b="1" dirty="0" smtClean="0"/>
              <a:t>αλγόριθμοι που προτείνουν</a:t>
            </a:r>
            <a:r>
              <a:rPr lang="el-GR" dirty="0" smtClean="0"/>
              <a:t>:</a:t>
            </a:r>
            <a:r>
              <a:rPr lang="en-US" baseline="0" dirty="0" smtClean="0"/>
              <a:t> </a:t>
            </a:r>
            <a:r>
              <a:rPr lang="el-GR" dirty="0" smtClean="0"/>
              <a:t>δωμάτια</a:t>
            </a:r>
            <a:r>
              <a:rPr lang="en-US" baseline="0" dirty="0" smtClean="0"/>
              <a:t> </a:t>
            </a:r>
            <a:r>
              <a:rPr lang="el-GR" dirty="0" smtClean="0"/>
              <a:t>δραστηριότητες</a:t>
            </a:r>
            <a:r>
              <a:rPr lang="en-US" baseline="0" dirty="0" smtClean="0"/>
              <a:t> </a:t>
            </a:r>
            <a:r>
              <a:rPr lang="el-GR" dirty="0" smtClean="0"/>
              <a:t>προορισμούς</a:t>
            </a:r>
            <a:r>
              <a:rPr lang="en-US" baseline="0" dirty="0" smtClean="0"/>
              <a:t> </a:t>
            </a:r>
            <a:r>
              <a:rPr lang="el-GR" dirty="0" smtClean="0"/>
              <a:t>υπηρεσίες</a:t>
            </a:r>
            <a:r>
              <a:rPr lang="en-US" baseline="0" dirty="0" smtClean="0"/>
              <a:t> </a:t>
            </a:r>
            <a:r>
              <a:rPr lang="el-GR" dirty="0" smtClean="0"/>
              <a:t>με βάση:</a:t>
            </a:r>
          </a:p>
          <a:p>
            <a:r>
              <a:rPr lang="el-GR" dirty="0" smtClean="0"/>
              <a:t>προηγούμενη συμπεριφορά</a:t>
            </a:r>
            <a:r>
              <a:rPr lang="en-US" dirty="0" smtClean="0"/>
              <a:t>,</a:t>
            </a:r>
            <a:r>
              <a:rPr lang="en-US" baseline="0" dirty="0" smtClean="0"/>
              <a:t> </a:t>
            </a:r>
            <a:r>
              <a:rPr lang="el-GR" dirty="0" smtClean="0"/>
              <a:t>προτιμήσεις</a:t>
            </a:r>
            <a:r>
              <a:rPr lang="en-US" dirty="0" smtClean="0"/>
              <a:t>,</a:t>
            </a:r>
            <a:r>
              <a:rPr lang="en-US" baseline="0" dirty="0" smtClean="0"/>
              <a:t> </a:t>
            </a:r>
            <a:r>
              <a:rPr lang="el-GR" dirty="0" smtClean="0"/>
              <a:t>δεδομένα άλλων χρηστών</a:t>
            </a:r>
          </a:p>
          <a:p>
            <a:r>
              <a:rPr lang="el-GR" b="1" dirty="0" smtClean="0"/>
              <a:t>Στρατηγική αξία</a:t>
            </a:r>
          </a:p>
          <a:p>
            <a:r>
              <a:rPr lang="el-GR" dirty="0" smtClean="0"/>
              <a:t>Προσωποποίηση εμπειρίας</a:t>
            </a:r>
          </a:p>
          <a:p>
            <a:r>
              <a:rPr lang="el-GR" dirty="0" smtClean="0"/>
              <a:t>Αύξηση πωλήσεων (</a:t>
            </a:r>
            <a:r>
              <a:rPr lang="el-GR" dirty="0" err="1" smtClean="0"/>
              <a:t>upselling</a:t>
            </a:r>
            <a:r>
              <a:rPr lang="el-GR" dirty="0" smtClean="0"/>
              <a:t> / </a:t>
            </a:r>
            <a:r>
              <a:rPr lang="el-GR" dirty="0" err="1" smtClean="0"/>
              <a:t>cross-selling</a:t>
            </a:r>
            <a:r>
              <a:rPr lang="el-GR" dirty="0" smtClean="0"/>
              <a:t>)</a:t>
            </a:r>
          </a:p>
          <a:p>
            <a:r>
              <a:rPr lang="el-GR" dirty="0" smtClean="0"/>
              <a:t>Μείωση “</a:t>
            </a:r>
            <a:r>
              <a:rPr lang="el-GR" dirty="0" err="1" smtClean="0"/>
              <a:t>decision</a:t>
            </a:r>
            <a:r>
              <a:rPr lang="el-GR" dirty="0" smtClean="0"/>
              <a:t> </a:t>
            </a:r>
            <a:r>
              <a:rPr lang="el-GR" dirty="0" err="1" smtClean="0"/>
              <a:t>fatigue</a:t>
            </a:r>
            <a:r>
              <a:rPr lang="el-GR" dirty="0" smtClean="0"/>
              <a:t>” πελάτη</a:t>
            </a:r>
          </a:p>
          <a:p>
            <a:r>
              <a:rPr lang="el-GR" b="1" dirty="0" smtClean="0"/>
              <a:t>Κριτική προσέγγιση</a:t>
            </a:r>
          </a:p>
          <a:p>
            <a:r>
              <a:rPr lang="el-GR" dirty="0" smtClean="0"/>
              <a:t>Κίνδυνος </a:t>
            </a:r>
            <a:r>
              <a:rPr lang="el-GR" dirty="0" err="1" smtClean="0"/>
              <a:t>υπερ</a:t>
            </a:r>
            <a:r>
              <a:rPr lang="el-GR" dirty="0" smtClean="0"/>
              <a:t>-εμπορικής χρήσης</a:t>
            </a:r>
          </a:p>
          <a:p>
            <a:r>
              <a:rPr lang="el-GR" dirty="0" smtClean="0"/>
              <a:t>Δημιουργία «φούσκας επιλογών»</a:t>
            </a:r>
          </a:p>
          <a:p>
            <a:r>
              <a:rPr lang="el-GR" dirty="0" smtClean="0"/>
              <a:t>Θέματα διαφάνειας και </a:t>
            </a:r>
            <a:r>
              <a:rPr lang="el-GR" dirty="0" err="1" smtClean="0"/>
              <a:t>ιδιωτικότητας</a:t>
            </a:r>
            <a:r>
              <a:rPr lang="el-GR" dirty="0" smtClean="0"/>
              <a:t> δεδομένων</a:t>
            </a:r>
          </a:p>
          <a:p>
            <a:r>
              <a:rPr lang="el-GR" dirty="0" smtClean="0"/>
              <a:t>👉 </a:t>
            </a:r>
            <a:r>
              <a:rPr lang="el-GR" b="1" dirty="0" smtClean="0"/>
              <a:t>Ισχυρό εργαλείο όταν εξυπηρετεί τον πελάτη, όχι μόνο το </a:t>
            </a:r>
            <a:r>
              <a:rPr lang="el-GR" b="1" dirty="0" err="1" smtClean="0"/>
              <a:t>revenue</a:t>
            </a:r>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7</a:t>
            </a:fld>
            <a:endParaRPr lang="el-GR"/>
          </a:p>
        </p:txBody>
      </p:sp>
    </p:spTree>
    <p:extLst>
      <p:ext uri="{BB962C8B-B14F-4D97-AF65-F5344CB8AC3E}">
        <p14:creationId xmlns:p14="http://schemas.microsoft.com/office/powerpoint/2010/main" val="88647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8</a:t>
            </a:fld>
            <a:endParaRPr lang="el-GR"/>
          </a:p>
        </p:txBody>
      </p:sp>
    </p:spTree>
    <p:extLst>
      <p:ext uri="{BB962C8B-B14F-4D97-AF65-F5344CB8AC3E}">
        <p14:creationId xmlns:p14="http://schemas.microsoft.com/office/powerpoint/2010/main" val="154538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smtClean="0">
                <a:solidFill>
                  <a:schemeClr val="tx1"/>
                </a:solidFill>
                <a:effectLst/>
                <a:latin typeface="+mn-lt"/>
                <a:ea typeface="+mn-ea"/>
                <a:cs typeface="+mn-cs"/>
              </a:rPr>
              <a:t>Στην Ελλάδα, το 2026, η στρατηγική «Μηδενικών Αποβλήτων» (</a:t>
            </a:r>
            <a:r>
              <a:rPr lang="el-GR" sz="1200" b="1" i="0" kern="1200" dirty="0" err="1" smtClean="0">
                <a:solidFill>
                  <a:schemeClr val="tx1"/>
                </a:solidFill>
                <a:effectLst/>
                <a:latin typeface="+mn-lt"/>
                <a:ea typeface="+mn-ea"/>
                <a:cs typeface="+mn-cs"/>
              </a:rPr>
              <a:t>Zero</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Waste</a:t>
            </a:r>
            <a:r>
              <a:rPr lang="el-GR" sz="1200" b="0" i="0" kern="1200" dirty="0" smtClean="0">
                <a:solidFill>
                  <a:schemeClr val="tx1"/>
                </a:solidFill>
                <a:effectLst/>
                <a:latin typeface="+mn-lt"/>
                <a:ea typeface="+mn-ea"/>
                <a:cs typeface="+mn-cs"/>
              </a:rPr>
              <a:t>) αποτελεί βασικό πυλώνα για κορυφαία ξενοδοχεία και ομίλους, οι οποίοι στοχεύουν στην πλήρη εξάλειψη των απορριμμάτων που καταλήγουν σε υγειονομική ταφή.</a:t>
            </a:r>
          </a:p>
          <a:p>
            <a:r>
              <a:rPr lang="el-GR" sz="1200" b="1" i="0" kern="1200" dirty="0" smtClean="0">
                <a:solidFill>
                  <a:schemeClr val="tx1"/>
                </a:solidFill>
                <a:effectLst/>
                <a:latin typeface="+mn-lt"/>
                <a:ea typeface="+mn-ea"/>
                <a:cs typeface="+mn-cs"/>
              </a:rPr>
              <a:t>Ξενοδοχεία με Πιστοποίηση &amp; Στόχους </a:t>
            </a:r>
            <a:r>
              <a:rPr lang="el-GR" sz="1200" b="1" i="0" kern="1200" dirty="0" err="1" smtClean="0">
                <a:solidFill>
                  <a:schemeClr val="tx1"/>
                </a:solidFill>
                <a:effectLst/>
                <a:latin typeface="+mn-lt"/>
                <a:ea typeface="+mn-ea"/>
                <a:cs typeface="+mn-cs"/>
              </a:rPr>
              <a:t>Zero</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Waste</a:t>
            </a:r>
            <a:endParaRPr lang="el-GR" sz="1200" b="1" i="0" kern="1200" dirty="0" smtClean="0">
              <a:solidFill>
                <a:schemeClr val="tx1"/>
              </a:solidFill>
              <a:effectLst/>
              <a:latin typeface="+mn-lt"/>
              <a:ea typeface="+mn-ea"/>
              <a:cs typeface="+mn-cs"/>
            </a:endParaRPr>
          </a:p>
          <a:p>
            <a:r>
              <a:rPr lang="el-GR" sz="1200" b="1" i="0" kern="1200" dirty="0" smtClean="0">
                <a:solidFill>
                  <a:schemeClr val="tx1"/>
                </a:solidFill>
                <a:effectLst/>
                <a:latin typeface="+mn-lt"/>
                <a:ea typeface="+mn-ea"/>
                <a:cs typeface="+mn-cs"/>
              </a:rPr>
              <a:t>Όμιλος </a:t>
            </a:r>
            <a:r>
              <a:rPr lang="el-GR" sz="1200" b="1" i="0" kern="1200" dirty="0" err="1" smtClean="0">
                <a:solidFill>
                  <a:schemeClr val="tx1"/>
                </a:solidFill>
                <a:effectLst/>
                <a:latin typeface="+mn-lt"/>
                <a:ea typeface="+mn-ea"/>
                <a:cs typeface="+mn-cs"/>
              </a:rPr>
              <a:t>Sani</a:t>
            </a:r>
            <a:r>
              <a:rPr lang="el-GR" sz="1200" b="1" i="0" kern="1200" dirty="0" smtClean="0">
                <a:solidFill>
                  <a:schemeClr val="tx1"/>
                </a:solidFill>
                <a:effectLst/>
                <a:latin typeface="+mn-lt"/>
                <a:ea typeface="+mn-ea"/>
                <a:cs typeface="+mn-cs"/>
              </a:rPr>
              <a:t>/</a:t>
            </a:r>
            <a:r>
              <a:rPr lang="el-GR" sz="1200" b="1" i="0" kern="1200" dirty="0" err="1" smtClean="0">
                <a:solidFill>
                  <a:schemeClr val="tx1"/>
                </a:solidFill>
                <a:effectLst/>
                <a:latin typeface="+mn-lt"/>
                <a:ea typeface="+mn-ea"/>
                <a:cs typeface="+mn-cs"/>
              </a:rPr>
              <a:t>Ikos</a:t>
            </a:r>
            <a:r>
              <a:rPr lang="el-GR" sz="1200" b="1" i="0" kern="1200" dirty="0" smtClean="0">
                <a:solidFill>
                  <a:schemeClr val="tx1"/>
                </a:solidFill>
                <a:effectLst/>
                <a:latin typeface="+mn-lt"/>
                <a:ea typeface="+mn-ea"/>
                <a:cs typeface="+mn-cs"/>
              </a:rPr>
              <a:t> (Χαλκιδική, Κέρκυρα, Κως):</a:t>
            </a:r>
            <a:r>
              <a:rPr lang="el-GR" sz="1200" b="0" i="0" kern="1200" dirty="0" smtClean="0">
                <a:solidFill>
                  <a:schemeClr val="tx1"/>
                </a:solidFill>
                <a:effectLst/>
                <a:latin typeface="+mn-lt"/>
                <a:ea typeface="+mn-ea"/>
                <a:cs typeface="+mn-cs"/>
              </a:rPr>
              <a:t> Ο όμιλος έχει θέσει ως στόχο το </a:t>
            </a:r>
            <a:r>
              <a:rPr lang="el-GR" sz="1200" b="1" i="0" kern="1200" dirty="0" err="1" smtClean="0">
                <a:solidFill>
                  <a:schemeClr val="tx1"/>
                </a:solidFill>
                <a:effectLst/>
                <a:latin typeface="+mn-lt"/>
                <a:ea typeface="+mn-ea"/>
                <a:cs typeface="+mn-cs"/>
              </a:rPr>
              <a:t>Zero</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Waste</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to</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Landfill</a:t>
            </a:r>
            <a:r>
              <a:rPr lang="el-GR" sz="1200" b="0" i="0" kern="1200" dirty="0" smtClean="0">
                <a:solidFill>
                  <a:schemeClr val="tx1"/>
                </a:solidFill>
                <a:effectLst/>
                <a:latin typeface="+mn-lt"/>
                <a:ea typeface="+mn-ea"/>
                <a:cs typeface="+mn-cs"/>
              </a:rPr>
              <a:t> έως το τέλος του 2025-2026.</a:t>
            </a:r>
          </a:p>
          <a:p>
            <a:pPr lvl="1"/>
            <a:r>
              <a:rPr lang="el-GR" sz="1200" b="0" i="0" kern="1200" dirty="0" smtClean="0">
                <a:solidFill>
                  <a:schemeClr val="tx1"/>
                </a:solidFill>
                <a:effectLst/>
                <a:latin typeface="+mn-lt"/>
                <a:ea typeface="+mn-ea"/>
                <a:cs typeface="+mn-cs"/>
              </a:rPr>
              <a:t>Το </a:t>
            </a:r>
            <a:r>
              <a:rPr lang="el-GR" sz="1200" b="1" i="0" kern="1200" dirty="0" err="1" smtClean="0">
                <a:solidFill>
                  <a:schemeClr val="tx1"/>
                </a:solidFill>
                <a:effectLst/>
                <a:latin typeface="+mn-lt"/>
                <a:ea typeface="+mn-ea"/>
                <a:cs typeface="+mn-cs"/>
              </a:rPr>
              <a:t>Ikos</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Dassia</a:t>
            </a:r>
            <a:r>
              <a:rPr lang="el-GR" sz="1200" b="0" i="0" kern="1200" dirty="0" smtClean="0">
                <a:solidFill>
                  <a:schemeClr val="tx1"/>
                </a:solidFill>
                <a:effectLst/>
                <a:latin typeface="+mn-lt"/>
                <a:ea typeface="+mn-ea"/>
                <a:cs typeface="+mn-cs"/>
              </a:rPr>
              <a:t> στην Κέρκυρα αποτελεί πρότυπο, έχοντας ήδη επιτύχει μηδενικά απόβλητα για υγειονομική ταφή.</a:t>
            </a:r>
            <a:endParaRPr lang="en-US"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pPr lvl="1"/>
            <a:r>
              <a:rPr lang="el-GR" sz="1200" b="0" i="0" kern="1200" dirty="0" smtClean="0">
                <a:solidFill>
                  <a:schemeClr val="tx1"/>
                </a:solidFill>
                <a:effectLst/>
                <a:latin typeface="+mn-lt"/>
                <a:ea typeface="+mn-ea"/>
                <a:cs typeface="+mn-cs"/>
              </a:rPr>
              <a:t>Στο </a:t>
            </a:r>
            <a:r>
              <a:rPr lang="el-GR" sz="1200" b="1" i="0" kern="1200" dirty="0" err="1" smtClean="0">
                <a:solidFill>
                  <a:schemeClr val="tx1"/>
                </a:solidFill>
                <a:effectLst/>
                <a:latin typeface="+mn-lt"/>
                <a:ea typeface="+mn-ea"/>
                <a:cs typeface="+mn-cs"/>
              </a:rPr>
              <a:t>Sani</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Resort</a:t>
            </a:r>
            <a:r>
              <a:rPr lang="el-GR" sz="1200" b="0" i="0" kern="1200" dirty="0" smtClean="0">
                <a:solidFill>
                  <a:schemeClr val="tx1"/>
                </a:solidFill>
                <a:effectLst/>
                <a:latin typeface="+mn-lt"/>
                <a:ea typeface="+mn-ea"/>
                <a:cs typeface="+mn-cs"/>
              </a:rPr>
              <a:t>, το 100% των οργανικών αποβλήτων κήπου </a:t>
            </a:r>
            <a:r>
              <a:rPr lang="el-GR" sz="1200" b="0" i="0" kern="1200" dirty="0" err="1" smtClean="0">
                <a:solidFill>
                  <a:schemeClr val="tx1"/>
                </a:solidFill>
                <a:effectLst/>
                <a:latin typeface="+mn-lt"/>
                <a:ea typeface="+mn-ea"/>
                <a:cs typeface="+mn-cs"/>
              </a:rPr>
              <a:t>κομποστοποιείται</a:t>
            </a:r>
            <a:r>
              <a:rPr lang="el-GR" sz="1200" b="0" i="0" kern="1200" dirty="0" smtClean="0">
                <a:solidFill>
                  <a:schemeClr val="tx1"/>
                </a:solidFill>
                <a:effectLst/>
                <a:latin typeface="+mn-lt"/>
                <a:ea typeface="+mn-ea"/>
                <a:cs typeface="+mn-cs"/>
              </a:rPr>
              <a:t>, ενώ εφαρμόζονται πάνω από 20 προγράμματα ανακύκλωσης.</a:t>
            </a:r>
            <a:endParaRPr lang="en-US" sz="1200" b="0" i="0" kern="1200" dirty="0" smtClean="0">
              <a:solidFill>
                <a:schemeClr val="tx1"/>
              </a:solidFill>
              <a:effectLst/>
              <a:latin typeface="+mn-lt"/>
              <a:ea typeface="+mn-ea"/>
              <a:cs typeface="+mn-cs"/>
            </a:endParaRPr>
          </a:p>
          <a:p>
            <a:pPr lvl="1"/>
            <a:endParaRPr lang="el-GR" sz="1200" b="0" i="0" kern="1200" dirty="0" smtClean="0">
              <a:solidFill>
                <a:schemeClr val="tx1"/>
              </a:solidFill>
              <a:effectLst/>
              <a:latin typeface="+mn-lt"/>
              <a:ea typeface="+mn-ea"/>
              <a:cs typeface="+mn-cs"/>
            </a:endParaRPr>
          </a:p>
          <a:p>
            <a:r>
              <a:rPr lang="el-GR" sz="1200" b="1" i="0" kern="1200" dirty="0" smtClean="0">
                <a:solidFill>
                  <a:schemeClr val="tx1"/>
                </a:solidFill>
                <a:effectLst/>
                <a:latin typeface="+mn-lt"/>
                <a:ea typeface="+mn-ea"/>
                <a:cs typeface="+mn-cs"/>
                <a:hlinkClick r:id="rId3"/>
              </a:rPr>
              <a:t>Creta </a:t>
            </a:r>
            <a:r>
              <a:rPr lang="el-GR" sz="1200" b="1" i="0" kern="1200" dirty="0" err="1" smtClean="0">
                <a:solidFill>
                  <a:schemeClr val="tx1"/>
                </a:solidFill>
                <a:effectLst/>
                <a:latin typeface="+mn-lt"/>
                <a:ea typeface="+mn-ea"/>
                <a:cs typeface="+mn-cs"/>
                <a:hlinkClick r:id="rId3"/>
              </a:rPr>
              <a:t>Maris</a:t>
            </a:r>
            <a:r>
              <a:rPr lang="el-GR" sz="1200" b="1" i="0" kern="1200" dirty="0" smtClean="0">
                <a:solidFill>
                  <a:schemeClr val="tx1"/>
                </a:solidFill>
                <a:effectLst/>
                <a:latin typeface="+mn-lt"/>
                <a:ea typeface="+mn-ea"/>
                <a:cs typeface="+mn-cs"/>
                <a:hlinkClick r:id="rId3"/>
              </a:rPr>
              <a:t> </a:t>
            </a:r>
            <a:r>
              <a:rPr lang="el-GR" sz="1200" b="1" i="0" kern="1200" dirty="0" err="1" smtClean="0">
                <a:solidFill>
                  <a:schemeClr val="tx1"/>
                </a:solidFill>
                <a:effectLst/>
                <a:latin typeface="+mn-lt"/>
                <a:ea typeface="+mn-ea"/>
                <a:cs typeface="+mn-cs"/>
                <a:hlinkClick r:id="rId3"/>
              </a:rPr>
              <a:t>Resort</a:t>
            </a:r>
            <a:r>
              <a:rPr lang="el-GR" sz="1200" b="0" i="0" kern="1200" dirty="0" smtClean="0">
                <a:solidFill>
                  <a:schemeClr val="tx1"/>
                </a:solidFill>
                <a:effectLst/>
                <a:latin typeface="+mn-lt"/>
                <a:ea typeface="+mn-ea"/>
                <a:cs typeface="+mn-cs"/>
              </a:rPr>
              <a:t> (Κρήτη): Εφαρμόζει ένα ολοκληρωμένο σύστημα διαχείρισης όπου τα οργανικά απόβλητα της κουζίνας μετατρέπονται σε </a:t>
            </a:r>
            <a:r>
              <a:rPr lang="el-GR" sz="1200" b="1" i="0" kern="1200" dirty="0" smtClean="0">
                <a:solidFill>
                  <a:schemeClr val="tx1"/>
                </a:solidFill>
                <a:effectLst/>
                <a:latin typeface="+mn-lt"/>
                <a:ea typeface="+mn-ea"/>
                <a:cs typeface="+mn-cs"/>
              </a:rPr>
              <a:t>βιοαέριο</a:t>
            </a:r>
            <a:r>
              <a:rPr lang="el-GR" sz="1200" b="0" i="0" kern="1200" dirty="0" smtClean="0">
                <a:solidFill>
                  <a:schemeClr val="tx1"/>
                </a:solidFill>
                <a:effectLst/>
                <a:latin typeface="+mn-lt"/>
                <a:ea typeface="+mn-ea"/>
                <a:cs typeface="+mn-cs"/>
              </a:rPr>
              <a:t> για παραγωγή ενέργειας ή </a:t>
            </a:r>
            <a:r>
              <a:rPr lang="el-GR" sz="1200" b="0" i="0" kern="1200" dirty="0" err="1" smtClean="0">
                <a:solidFill>
                  <a:schemeClr val="tx1"/>
                </a:solidFill>
                <a:effectLst/>
                <a:latin typeface="+mn-lt"/>
                <a:ea typeface="+mn-ea"/>
                <a:cs typeface="+mn-cs"/>
              </a:rPr>
              <a:t>κομποστοποιούνται</a:t>
            </a:r>
            <a:r>
              <a:rPr lang="el-GR" sz="1200" b="0" i="0" kern="1200" dirty="0" smtClean="0">
                <a:solidFill>
                  <a:schemeClr val="tx1"/>
                </a:solidFill>
                <a:effectLst/>
                <a:latin typeface="+mn-lt"/>
                <a:ea typeface="+mn-ea"/>
                <a:cs typeface="+mn-cs"/>
              </a:rPr>
              <a:t> για τους κήπους του ξενοδοχείου, επιτυγχάνοντας μηδενικά απόβλητα τροφίμων προς απόρριψη.</a:t>
            </a:r>
          </a:p>
          <a:p>
            <a:r>
              <a:rPr lang="el-GR" sz="1200" b="1" i="0" kern="1200" dirty="0" err="1" smtClean="0">
                <a:solidFill>
                  <a:schemeClr val="tx1"/>
                </a:solidFill>
                <a:effectLst/>
                <a:latin typeface="+mn-lt"/>
                <a:ea typeface="+mn-ea"/>
                <a:cs typeface="+mn-cs"/>
                <a:hlinkClick r:id="rId4"/>
              </a:rPr>
              <a:t>Kallichoron</a:t>
            </a:r>
            <a:r>
              <a:rPr lang="el-GR" sz="1200" b="1" i="0" kern="1200" dirty="0" smtClean="0">
                <a:solidFill>
                  <a:schemeClr val="tx1"/>
                </a:solidFill>
                <a:effectLst/>
                <a:latin typeface="+mn-lt"/>
                <a:ea typeface="+mn-ea"/>
                <a:cs typeface="+mn-cs"/>
                <a:hlinkClick r:id="rId4"/>
              </a:rPr>
              <a:t> </a:t>
            </a:r>
            <a:r>
              <a:rPr lang="el-GR" sz="1200" b="1" i="0" kern="1200" dirty="0" err="1" smtClean="0">
                <a:solidFill>
                  <a:schemeClr val="tx1"/>
                </a:solidFill>
                <a:effectLst/>
                <a:latin typeface="+mn-lt"/>
                <a:ea typeface="+mn-ea"/>
                <a:cs typeface="+mn-cs"/>
                <a:hlinkClick r:id="rId4"/>
              </a:rPr>
              <a:t>Art</a:t>
            </a:r>
            <a:r>
              <a:rPr lang="el-GR" sz="1200" b="1" i="0" kern="1200" dirty="0" smtClean="0">
                <a:solidFill>
                  <a:schemeClr val="tx1"/>
                </a:solidFill>
                <a:effectLst/>
                <a:latin typeface="+mn-lt"/>
                <a:ea typeface="+mn-ea"/>
                <a:cs typeface="+mn-cs"/>
                <a:hlinkClick r:id="rId4"/>
              </a:rPr>
              <a:t> </a:t>
            </a:r>
            <a:r>
              <a:rPr lang="el-GR" sz="1200" b="1" i="0" kern="1200" dirty="0" err="1" smtClean="0">
                <a:solidFill>
                  <a:schemeClr val="tx1"/>
                </a:solidFill>
                <a:effectLst/>
                <a:latin typeface="+mn-lt"/>
                <a:ea typeface="+mn-ea"/>
                <a:cs typeface="+mn-cs"/>
                <a:hlinkClick r:id="rId4"/>
              </a:rPr>
              <a:t>Boutique</a:t>
            </a:r>
            <a:r>
              <a:rPr lang="el-GR" sz="1200" b="1" i="0" kern="1200" dirty="0" smtClean="0">
                <a:solidFill>
                  <a:schemeClr val="tx1"/>
                </a:solidFill>
                <a:effectLst/>
                <a:latin typeface="+mn-lt"/>
                <a:ea typeface="+mn-ea"/>
                <a:cs typeface="+mn-cs"/>
                <a:hlinkClick r:id="rId4"/>
              </a:rPr>
              <a:t> </a:t>
            </a:r>
            <a:r>
              <a:rPr lang="el-GR" sz="1200" b="1" i="0" kern="1200" dirty="0" err="1" smtClean="0">
                <a:solidFill>
                  <a:schemeClr val="tx1"/>
                </a:solidFill>
                <a:effectLst/>
                <a:latin typeface="+mn-lt"/>
                <a:ea typeface="+mn-ea"/>
                <a:cs typeface="+mn-cs"/>
                <a:hlinkClick r:id="rId4"/>
              </a:rPr>
              <a:t>Hotel</a:t>
            </a:r>
            <a:r>
              <a:rPr lang="el-GR" sz="1200" b="0" i="0" kern="1200" dirty="0" smtClean="0">
                <a:solidFill>
                  <a:schemeClr val="tx1"/>
                </a:solidFill>
                <a:effectLst/>
                <a:latin typeface="+mn-lt"/>
                <a:ea typeface="+mn-ea"/>
                <a:cs typeface="+mn-cs"/>
              </a:rPr>
              <a:t> (Αστυπάλαια): Έχει λάβει τη διάκριση </a:t>
            </a:r>
            <a:r>
              <a:rPr lang="el-GR" sz="1200" b="1" i="0" kern="1200" dirty="0" err="1" smtClean="0">
                <a:solidFill>
                  <a:schemeClr val="tx1"/>
                </a:solidFill>
                <a:effectLst/>
                <a:latin typeface="+mn-lt"/>
                <a:ea typeface="+mn-ea"/>
                <a:cs typeface="+mn-cs"/>
              </a:rPr>
              <a:t>Gold</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Zero</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Waste</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HoReCa</a:t>
            </a:r>
            <a:r>
              <a:rPr lang="el-GR" sz="1200" b="0" i="0" kern="1200" dirty="0" smtClean="0">
                <a:solidFill>
                  <a:schemeClr val="tx1"/>
                </a:solidFill>
                <a:effectLst/>
                <a:latin typeface="+mn-lt"/>
                <a:ea typeface="+mn-ea"/>
                <a:cs typeface="+mn-cs"/>
              </a:rPr>
              <a:t> για τη συνολική του επίδοση στη διαχείριση αποβλήτων, ενέργειας και προμηθειών.</a:t>
            </a:r>
          </a:p>
          <a:p>
            <a:r>
              <a:rPr lang="el-GR" sz="1200" b="1" i="0" kern="1200" dirty="0" err="1" smtClean="0">
                <a:solidFill>
                  <a:schemeClr val="tx1"/>
                </a:solidFill>
                <a:effectLst/>
                <a:latin typeface="+mn-lt"/>
                <a:ea typeface="+mn-ea"/>
                <a:cs typeface="+mn-cs"/>
                <a:hlinkClick r:id="rId5"/>
              </a:rPr>
              <a:t>Grand</a:t>
            </a:r>
            <a:r>
              <a:rPr lang="el-GR" sz="1200" b="1" i="0" kern="1200" dirty="0" smtClean="0">
                <a:solidFill>
                  <a:schemeClr val="tx1"/>
                </a:solidFill>
                <a:effectLst/>
                <a:latin typeface="+mn-lt"/>
                <a:ea typeface="+mn-ea"/>
                <a:cs typeface="+mn-cs"/>
                <a:hlinkClick r:id="rId5"/>
              </a:rPr>
              <a:t> </a:t>
            </a:r>
            <a:r>
              <a:rPr lang="el-GR" sz="1200" b="1" i="0" kern="1200" dirty="0" err="1" smtClean="0">
                <a:solidFill>
                  <a:schemeClr val="tx1"/>
                </a:solidFill>
                <a:effectLst/>
                <a:latin typeface="+mn-lt"/>
                <a:ea typeface="+mn-ea"/>
                <a:cs typeface="+mn-cs"/>
                <a:hlinkClick r:id="rId5"/>
              </a:rPr>
              <a:t>Hotel</a:t>
            </a:r>
            <a:r>
              <a:rPr lang="el-GR" sz="1200" b="1" i="0" kern="1200" dirty="0" smtClean="0">
                <a:solidFill>
                  <a:schemeClr val="tx1"/>
                </a:solidFill>
                <a:effectLst/>
                <a:latin typeface="+mn-lt"/>
                <a:ea typeface="+mn-ea"/>
                <a:cs typeface="+mn-cs"/>
                <a:hlinkClick r:id="rId5"/>
              </a:rPr>
              <a:t> </a:t>
            </a:r>
            <a:r>
              <a:rPr lang="el-GR" sz="1200" b="1" i="0" kern="1200" dirty="0" err="1" smtClean="0">
                <a:solidFill>
                  <a:schemeClr val="tx1"/>
                </a:solidFill>
                <a:effectLst/>
                <a:latin typeface="+mn-lt"/>
                <a:ea typeface="+mn-ea"/>
                <a:cs typeface="+mn-cs"/>
                <a:hlinkClick r:id="rId5"/>
              </a:rPr>
              <a:t>Palace</a:t>
            </a:r>
            <a:r>
              <a:rPr lang="el-GR" sz="1200" b="0" i="0" kern="1200" dirty="0" smtClean="0">
                <a:solidFill>
                  <a:schemeClr val="tx1"/>
                </a:solidFill>
                <a:effectLst/>
                <a:latin typeface="+mn-lt"/>
                <a:ea typeface="+mn-ea"/>
                <a:cs typeface="+mn-cs"/>
              </a:rPr>
              <a:t> (Θεσσαλονίκη): Συμμετέχει ενεργά στο πρόγραμμα "</a:t>
            </a:r>
            <a:r>
              <a:rPr lang="el-GR" sz="1200" b="0" i="0" kern="1200" dirty="0" err="1" smtClean="0">
                <a:solidFill>
                  <a:schemeClr val="tx1"/>
                </a:solidFill>
                <a:effectLst/>
                <a:latin typeface="+mn-lt"/>
                <a:ea typeface="+mn-ea"/>
                <a:cs typeface="+mn-cs"/>
              </a:rPr>
              <a:t>Zero</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Waste</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Future</a:t>
            </a:r>
            <a:r>
              <a:rPr lang="el-GR" sz="1200" b="0" i="0" kern="1200" dirty="0" smtClean="0">
                <a:solidFill>
                  <a:schemeClr val="tx1"/>
                </a:solidFill>
                <a:effectLst/>
                <a:latin typeface="+mn-lt"/>
                <a:ea typeface="+mn-ea"/>
                <a:cs typeface="+mn-cs"/>
              </a:rPr>
              <a:t>", εστιάζοντας στην κυκλική οικονομία και τη μείωση του πλαστικού.</a:t>
            </a:r>
          </a:p>
          <a:p>
            <a:r>
              <a:rPr lang="el-GR" sz="1200" b="1" i="0" kern="1200" dirty="0" err="1" smtClean="0">
                <a:solidFill>
                  <a:schemeClr val="tx1"/>
                </a:solidFill>
                <a:effectLst/>
                <a:latin typeface="+mn-lt"/>
                <a:ea typeface="+mn-ea"/>
                <a:cs typeface="+mn-cs"/>
                <a:hlinkClick r:id="rId6"/>
              </a:rPr>
              <a:t>Mediterranean</a:t>
            </a:r>
            <a:r>
              <a:rPr lang="el-GR" sz="1200" b="1" i="0" kern="1200" dirty="0" smtClean="0">
                <a:solidFill>
                  <a:schemeClr val="tx1"/>
                </a:solidFill>
                <a:effectLst/>
                <a:latin typeface="+mn-lt"/>
                <a:ea typeface="+mn-ea"/>
                <a:cs typeface="+mn-cs"/>
                <a:hlinkClick r:id="rId6"/>
              </a:rPr>
              <a:t> </a:t>
            </a:r>
            <a:r>
              <a:rPr lang="el-GR" sz="1200" b="1" i="0" kern="1200" dirty="0" err="1" smtClean="0">
                <a:solidFill>
                  <a:schemeClr val="tx1"/>
                </a:solidFill>
                <a:effectLst/>
                <a:latin typeface="+mn-lt"/>
                <a:ea typeface="+mn-ea"/>
                <a:cs typeface="+mn-cs"/>
                <a:hlinkClick r:id="rId6"/>
              </a:rPr>
              <a:t>Village</a:t>
            </a:r>
            <a:r>
              <a:rPr lang="el-GR" sz="1200" b="1" i="0" kern="1200" dirty="0" smtClean="0">
                <a:solidFill>
                  <a:schemeClr val="tx1"/>
                </a:solidFill>
                <a:effectLst/>
                <a:latin typeface="+mn-lt"/>
                <a:ea typeface="+mn-ea"/>
                <a:cs typeface="+mn-cs"/>
                <a:hlinkClick r:id="rId6"/>
              </a:rPr>
              <a:t> </a:t>
            </a:r>
            <a:r>
              <a:rPr lang="el-GR" sz="1200" b="1" i="0" kern="1200" dirty="0" err="1" smtClean="0">
                <a:solidFill>
                  <a:schemeClr val="tx1"/>
                </a:solidFill>
                <a:effectLst/>
                <a:latin typeface="+mn-lt"/>
                <a:ea typeface="+mn-ea"/>
                <a:cs typeface="+mn-cs"/>
                <a:hlinkClick r:id="rId6"/>
              </a:rPr>
              <a:t>Hotel</a:t>
            </a:r>
            <a:r>
              <a:rPr lang="el-GR" sz="1200" b="1" i="0" kern="1200" dirty="0" smtClean="0">
                <a:solidFill>
                  <a:schemeClr val="tx1"/>
                </a:solidFill>
                <a:effectLst/>
                <a:latin typeface="+mn-lt"/>
                <a:ea typeface="+mn-ea"/>
                <a:cs typeface="+mn-cs"/>
                <a:hlinkClick r:id="rId6"/>
              </a:rPr>
              <a:t> &amp; </a:t>
            </a:r>
            <a:r>
              <a:rPr lang="el-GR" sz="1200" b="1" i="0" kern="1200" dirty="0" err="1" smtClean="0">
                <a:solidFill>
                  <a:schemeClr val="tx1"/>
                </a:solidFill>
                <a:effectLst/>
                <a:latin typeface="+mn-lt"/>
                <a:ea typeface="+mn-ea"/>
                <a:cs typeface="+mn-cs"/>
                <a:hlinkClick r:id="rId6"/>
              </a:rPr>
              <a:t>Spa</a:t>
            </a:r>
            <a:r>
              <a:rPr lang="el-GR" sz="1200" b="0" i="0" kern="1200" dirty="0" smtClean="0">
                <a:solidFill>
                  <a:schemeClr val="tx1"/>
                </a:solidFill>
                <a:effectLst/>
                <a:latin typeface="+mn-lt"/>
                <a:ea typeface="+mn-ea"/>
                <a:cs typeface="+mn-cs"/>
              </a:rPr>
              <a:t> (Πιερία): Αποτελεί το πρώτο ξενοδοχείο στην Πιερία που εξελίσσεται σε μονάδα </a:t>
            </a:r>
            <a:r>
              <a:rPr lang="el-GR" sz="1200" b="1" i="0" kern="1200" dirty="0" smtClean="0">
                <a:solidFill>
                  <a:schemeClr val="tx1"/>
                </a:solidFill>
                <a:effectLst/>
                <a:latin typeface="+mn-lt"/>
                <a:ea typeface="+mn-ea"/>
                <a:cs typeface="+mn-cs"/>
              </a:rPr>
              <a:t>μηδενικών αποβλήτων</a:t>
            </a:r>
            <a:r>
              <a:rPr lang="el-GR" sz="1200" b="0" i="0" kern="1200" dirty="0" smtClean="0">
                <a:solidFill>
                  <a:schemeClr val="tx1"/>
                </a:solidFill>
                <a:effectLst/>
                <a:latin typeface="+mn-lt"/>
                <a:ea typeface="+mn-ea"/>
                <a:cs typeface="+mn-cs"/>
              </a:rPr>
              <a:t>, εφαρμόζοντας αυστηρά πρωτόκολλα ανακύκλωσης και </a:t>
            </a:r>
            <a:r>
              <a:rPr lang="el-GR" sz="1200" b="0" i="0" kern="1200" dirty="0" err="1" smtClean="0">
                <a:solidFill>
                  <a:schemeClr val="tx1"/>
                </a:solidFill>
                <a:effectLst/>
                <a:latin typeface="+mn-lt"/>
                <a:ea typeface="+mn-ea"/>
                <a:cs typeface="+mn-cs"/>
              </a:rPr>
              <a:t>κομποστοποίησης</a:t>
            </a:r>
            <a:r>
              <a:rPr lang="el-GR" sz="1200" b="0" i="0" kern="120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l-GR" sz="1200" b="1" i="0" kern="1200" dirty="0" smtClean="0">
                <a:solidFill>
                  <a:schemeClr val="tx1"/>
                </a:solidFill>
                <a:effectLst/>
                <a:latin typeface="+mn-lt"/>
                <a:ea typeface="+mn-ea"/>
                <a:cs typeface="+mn-cs"/>
              </a:rPr>
              <a:t>Εξειδικευμένα Οικολογικά Καταλύματα</a:t>
            </a:r>
          </a:p>
          <a:p>
            <a:r>
              <a:rPr lang="el-GR" sz="1200" b="1" i="0" kern="1200" dirty="0" err="1" smtClean="0">
                <a:solidFill>
                  <a:schemeClr val="tx1"/>
                </a:solidFill>
                <a:effectLst/>
                <a:latin typeface="+mn-lt"/>
                <a:ea typeface="+mn-ea"/>
                <a:cs typeface="+mn-cs"/>
                <a:hlinkClick r:id="rId7"/>
              </a:rPr>
              <a:t>ELaiolithos</a:t>
            </a:r>
            <a:r>
              <a:rPr lang="el-GR" sz="1200" b="0" i="0" kern="1200" dirty="0" smtClean="0">
                <a:solidFill>
                  <a:schemeClr val="tx1"/>
                </a:solidFill>
                <a:effectLst/>
                <a:latin typeface="+mn-lt"/>
                <a:ea typeface="+mn-ea"/>
                <a:cs typeface="+mn-cs"/>
              </a:rPr>
              <a:t> (Νάξος): Λειτουργεί με βάση τις αρχές του </a:t>
            </a:r>
            <a:r>
              <a:rPr lang="el-GR" sz="1200" b="0" i="0" kern="1200" dirty="0" err="1" smtClean="0">
                <a:solidFill>
                  <a:schemeClr val="tx1"/>
                </a:solidFill>
                <a:effectLst/>
                <a:latin typeface="+mn-lt"/>
                <a:ea typeface="+mn-ea"/>
                <a:cs typeface="+mn-cs"/>
              </a:rPr>
              <a:t>Zero</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Waste</a:t>
            </a:r>
            <a:r>
              <a:rPr lang="el-GR" sz="1200" b="0" i="0" kern="1200" dirty="0" smtClean="0">
                <a:solidFill>
                  <a:schemeClr val="tx1"/>
                </a:solidFill>
                <a:effectLst/>
                <a:latin typeface="+mn-lt"/>
                <a:ea typeface="+mn-ea"/>
                <a:cs typeface="+mn-cs"/>
              </a:rPr>
              <a:t>, προωθώντας την υπεύθυνη κατανάλωση και την ελαχιστοποίηση της παραγωγής απορριμμάτων μέσω τοπικών προϊόντων και επαναχρησιμοποιήσιμων υλικών.</a:t>
            </a:r>
          </a:p>
          <a:p>
            <a:r>
              <a:rPr lang="el-GR" sz="1200" b="1" i="0" kern="1200" dirty="0" err="1" smtClean="0">
                <a:solidFill>
                  <a:schemeClr val="tx1"/>
                </a:solidFill>
                <a:effectLst/>
                <a:latin typeface="+mn-lt"/>
                <a:ea typeface="+mn-ea"/>
                <a:cs typeface="+mn-cs"/>
              </a:rPr>
              <a:t>Koukoumi</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Vegan</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Hotel</a:t>
            </a:r>
            <a:r>
              <a:rPr lang="el-GR" sz="1200" b="0" i="0" kern="1200" dirty="0" smtClean="0">
                <a:solidFill>
                  <a:schemeClr val="tx1"/>
                </a:solidFill>
                <a:effectLst/>
                <a:latin typeface="+mn-lt"/>
                <a:ea typeface="+mn-ea"/>
                <a:cs typeface="+mn-cs"/>
              </a:rPr>
              <a:t> (Μύκονος): Χρησιμοποιεί βιολογικό καθαρισμό λυμάτων και εστιάζει στην ανακύκλωση και τη χρήση </a:t>
            </a:r>
            <a:r>
              <a:rPr lang="el-GR" sz="1200" b="0" i="0" kern="1200" dirty="0" err="1" smtClean="0">
                <a:solidFill>
                  <a:schemeClr val="tx1"/>
                </a:solidFill>
                <a:effectLst/>
                <a:latin typeface="+mn-lt"/>
                <a:ea typeface="+mn-ea"/>
                <a:cs typeface="+mn-cs"/>
              </a:rPr>
              <a:t>vegan</a:t>
            </a:r>
            <a:r>
              <a:rPr lang="el-GR" sz="1200" b="0" i="0" kern="1200" dirty="0" smtClean="0">
                <a:solidFill>
                  <a:schemeClr val="tx1"/>
                </a:solidFill>
                <a:effectLst/>
                <a:latin typeface="+mn-lt"/>
                <a:ea typeface="+mn-ea"/>
                <a:cs typeface="+mn-cs"/>
              </a:rPr>
              <a:t>, ανακυκλώσιμων υλικών.</a:t>
            </a:r>
          </a:p>
          <a:p>
            <a:r>
              <a:rPr lang="el-GR" sz="1200" b="1" i="0" kern="1200" dirty="0" err="1" smtClean="0">
                <a:solidFill>
                  <a:schemeClr val="tx1"/>
                </a:solidFill>
                <a:effectLst/>
                <a:latin typeface="+mn-lt"/>
                <a:ea typeface="+mn-ea"/>
                <a:cs typeface="+mn-cs"/>
              </a:rPr>
              <a:t>Ethos</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Vegan</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Suites</a:t>
            </a:r>
            <a:r>
              <a:rPr lang="el-GR" sz="1200" b="0" i="0" kern="1200" dirty="0" smtClean="0">
                <a:solidFill>
                  <a:schemeClr val="tx1"/>
                </a:solidFill>
                <a:effectLst/>
                <a:latin typeface="+mn-lt"/>
                <a:ea typeface="+mn-ea"/>
                <a:cs typeface="+mn-cs"/>
              </a:rPr>
              <a:t> (Σαντορίνη): Σχεδιασμένο με γνώμονα τη βιωσιμότητα, χρησιμοποιεί αποκλειστικά ανακυκλώσιμα και τοπικά υλικά. </a:t>
            </a:r>
          </a:p>
          <a:p>
            <a:r>
              <a:rPr lang="el-GR" sz="1200" b="1" i="0" kern="1200" dirty="0" smtClean="0">
                <a:solidFill>
                  <a:schemeClr val="tx1"/>
                </a:solidFill>
                <a:effectLst/>
                <a:latin typeface="+mn-lt"/>
                <a:ea typeface="+mn-ea"/>
                <a:cs typeface="+mn-cs"/>
              </a:rPr>
              <a:t>Βασικές Πρακτικές Μηδενικών Αποβλήτων (2026)</a:t>
            </a:r>
          </a:p>
          <a:p>
            <a:r>
              <a:rPr lang="el-GR" sz="1200" b="1" i="0" kern="1200" dirty="0" err="1" smtClean="0">
                <a:solidFill>
                  <a:schemeClr val="tx1"/>
                </a:solidFill>
                <a:effectLst/>
                <a:latin typeface="+mn-lt"/>
                <a:ea typeface="+mn-ea"/>
                <a:cs typeface="+mn-cs"/>
              </a:rPr>
              <a:t>Zero</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Single-Use</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Plastics</a:t>
            </a:r>
            <a:r>
              <a:rPr lang="el-GR" sz="1200" b="1" i="0" kern="1200" dirty="0" smtClean="0">
                <a:solidFill>
                  <a:schemeClr val="tx1"/>
                </a:solidFill>
                <a:effectLst/>
                <a:latin typeface="+mn-lt"/>
                <a:ea typeface="+mn-ea"/>
                <a:cs typeface="+mn-cs"/>
              </a:rPr>
              <a:t>:</a:t>
            </a:r>
            <a:r>
              <a:rPr lang="el-GR" sz="1200" b="0" i="0" kern="1200" dirty="0" smtClean="0">
                <a:solidFill>
                  <a:schemeClr val="tx1"/>
                </a:solidFill>
                <a:effectLst/>
                <a:latin typeface="+mn-lt"/>
                <a:ea typeface="+mn-ea"/>
                <a:cs typeface="+mn-cs"/>
              </a:rPr>
              <a:t> Κατάργηση των πλαστικών μίας χρήσης σε όλα τα δωμάτια και τους χώρους εστίασης.</a:t>
            </a:r>
          </a:p>
          <a:p>
            <a:r>
              <a:rPr lang="el-GR" sz="1200" b="1" i="0" kern="1200" dirty="0" smtClean="0">
                <a:solidFill>
                  <a:schemeClr val="tx1"/>
                </a:solidFill>
                <a:effectLst/>
                <a:latin typeface="+mn-lt"/>
                <a:ea typeface="+mn-ea"/>
                <a:cs typeface="+mn-cs"/>
              </a:rPr>
              <a:t>AI for </a:t>
            </a:r>
            <a:r>
              <a:rPr lang="el-GR" sz="1200" b="1" i="0" kern="1200" dirty="0" err="1" smtClean="0">
                <a:solidFill>
                  <a:schemeClr val="tx1"/>
                </a:solidFill>
                <a:effectLst/>
                <a:latin typeface="+mn-lt"/>
                <a:ea typeface="+mn-ea"/>
                <a:cs typeface="+mn-cs"/>
              </a:rPr>
              <a:t>Food</a:t>
            </a:r>
            <a:r>
              <a:rPr lang="el-GR" sz="1200" b="1" i="0" kern="1200" dirty="0" smtClean="0">
                <a:solidFill>
                  <a:schemeClr val="tx1"/>
                </a:solidFill>
                <a:effectLst/>
                <a:latin typeface="+mn-lt"/>
                <a:ea typeface="+mn-ea"/>
                <a:cs typeface="+mn-cs"/>
              </a:rPr>
              <a:t> </a:t>
            </a:r>
            <a:r>
              <a:rPr lang="el-GR" sz="1200" b="1" i="0" kern="1200" dirty="0" err="1" smtClean="0">
                <a:solidFill>
                  <a:schemeClr val="tx1"/>
                </a:solidFill>
                <a:effectLst/>
                <a:latin typeface="+mn-lt"/>
                <a:ea typeface="+mn-ea"/>
                <a:cs typeface="+mn-cs"/>
              </a:rPr>
              <a:t>Waste</a:t>
            </a:r>
            <a:r>
              <a:rPr lang="el-GR" sz="1200" b="1" i="0" kern="1200" dirty="0" smtClean="0">
                <a:solidFill>
                  <a:schemeClr val="tx1"/>
                </a:solidFill>
                <a:effectLst/>
                <a:latin typeface="+mn-lt"/>
                <a:ea typeface="+mn-ea"/>
                <a:cs typeface="+mn-cs"/>
              </a:rPr>
              <a:t>:</a:t>
            </a:r>
            <a:r>
              <a:rPr lang="el-GR" sz="1200" b="0" i="0" kern="1200" dirty="0" smtClean="0">
                <a:solidFill>
                  <a:schemeClr val="tx1"/>
                </a:solidFill>
                <a:effectLst/>
                <a:latin typeface="+mn-lt"/>
                <a:ea typeface="+mn-ea"/>
                <a:cs typeface="+mn-cs"/>
              </a:rPr>
              <a:t> Χρήση τεχνητής νοημοσύνης για την παρακολούθηση και τη δραστική μείωση της σπατάλης τροφίμων στις κουζίνες.</a:t>
            </a:r>
          </a:p>
          <a:p>
            <a:r>
              <a:rPr lang="el-GR" sz="1200" b="1" i="0" kern="1200" dirty="0" smtClean="0">
                <a:solidFill>
                  <a:schemeClr val="tx1"/>
                </a:solidFill>
                <a:effectLst/>
                <a:latin typeface="+mn-lt"/>
                <a:ea typeface="+mn-ea"/>
                <a:cs typeface="+mn-cs"/>
              </a:rPr>
              <a:t>Κυκλική Οικονομία:</a:t>
            </a:r>
            <a:r>
              <a:rPr lang="el-GR" sz="1200" b="0" i="0" kern="1200" dirty="0" smtClean="0">
                <a:solidFill>
                  <a:schemeClr val="tx1"/>
                </a:solidFill>
                <a:effectLst/>
                <a:latin typeface="+mn-lt"/>
                <a:ea typeface="+mn-ea"/>
                <a:cs typeface="+mn-cs"/>
              </a:rPr>
              <a:t> Συνεργασίες με τοπικούς παραγωγούς για επιστροφή οργανικών υπολειμμάτων ως λίπασμα. </a:t>
            </a:r>
          </a:p>
          <a:p>
            <a:endParaRPr lang="el-GR" sz="1200" b="0" i="0" kern="1200" dirty="0" smtClean="0">
              <a:solidFill>
                <a:schemeClr val="tx1"/>
              </a:solidFill>
              <a:effectLst/>
              <a:latin typeface="+mn-lt"/>
              <a:ea typeface="+mn-ea"/>
              <a:cs typeface="+mn-cs"/>
            </a:endParaRPr>
          </a:p>
          <a:p>
            <a:pPr lvl="1"/>
            <a:endParaRPr lang="el-GR" sz="1200" b="0" i="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9</a:t>
            </a:fld>
            <a:endParaRPr lang="el-GR"/>
          </a:p>
        </p:txBody>
      </p:sp>
    </p:spTree>
    <p:extLst>
      <p:ext uri="{BB962C8B-B14F-4D97-AF65-F5344CB8AC3E}">
        <p14:creationId xmlns:p14="http://schemas.microsoft.com/office/powerpoint/2010/main" val="3024905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i="0" kern="1200" dirty="0" smtClean="0">
                <a:solidFill>
                  <a:schemeClr val="tx1"/>
                </a:solidFill>
                <a:effectLst/>
                <a:latin typeface="+mn-lt"/>
                <a:ea typeface="+mn-ea"/>
                <a:cs typeface="+mn-cs"/>
              </a:rPr>
              <a:t>Ξενοδοχεία με Πλήρη Ενεργειακή Αυτονομία</a:t>
            </a:r>
          </a:p>
          <a:p>
            <a:r>
              <a:rPr lang="el-GR" sz="1200" b="0" i="0" kern="1200" dirty="0" smtClean="0">
                <a:solidFill>
                  <a:schemeClr val="tx1"/>
                </a:solidFill>
                <a:effectLst/>
                <a:latin typeface="+mn-lt"/>
                <a:ea typeface="+mn-ea"/>
                <a:cs typeface="+mn-cs"/>
              </a:rPr>
              <a:t>Ορισμένα καταλύματα λειτουργούν </a:t>
            </a:r>
            <a:r>
              <a:rPr lang="el-GR" sz="1200" b="1" i="0" kern="1200" dirty="0" smtClean="0">
                <a:solidFill>
                  <a:schemeClr val="tx1"/>
                </a:solidFill>
                <a:effectLst/>
                <a:latin typeface="+mn-lt"/>
                <a:ea typeface="+mn-ea"/>
                <a:cs typeface="+mn-cs"/>
              </a:rPr>
              <a:t>100% εκτός δικτύου (</a:t>
            </a:r>
            <a:r>
              <a:rPr lang="el-GR" sz="1200" b="1" i="0" kern="1200" dirty="0" err="1" smtClean="0">
                <a:solidFill>
                  <a:schemeClr val="tx1"/>
                </a:solidFill>
                <a:effectLst/>
                <a:latin typeface="+mn-lt"/>
                <a:ea typeface="+mn-ea"/>
                <a:cs typeface="+mn-cs"/>
              </a:rPr>
              <a:t>off-grid</a:t>
            </a:r>
            <a:r>
              <a:rPr lang="el-GR" sz="1200" b="1" i="0" kern="1200" dirty="0" smtClean="0">
                <a:solidFill>
                  <a:schemeClr val="tx1"/>
                </a:solidFill>
                <a:effectLst/>
                <a:latin typeface="+mn-lt"/>
                <a:ea typeface="+mn-ea"/>
                <a:cs typeface="+mn-cs"/>
              </a:rPr>
              <a:t>)</a:t>
            </a:r>
            <a:r>
              <a:rPr lang="el-GR" sz="1200" b="0" i="0" kern="1200" dirty="0" smtClean="0">
                <a:solidFill>
                  <a:schemeClr val="tx1"/>
                </a:solidFill>
                <a:effectLst/>
                <a:latin typeface="+mn-lt"/>
                <a:ea typeface="+mn-ea"/>
                <a:cs typeface="+mn-cs"/>
              </a:rPr>
              <a:t> ή καλύπτουν πλήρως τις ανάγκες τους με δική τους παραγωγή:</a:t>
            </a:r>
          </a:p>
          <a:p>
            <a:r>
              <a:rPr lang="el-GR" sz="1200" b="1" i="0" kern="1200" dirty="0" err="1" smtClean="0">
                <a:solidFill>
                  <a:schemeClr val="tx1"/>
                </a:solidFill>
                <a:effectLst/>
                <a:latin typeface="+mn-lt"/>
                <a:ea typeface="+mn-ea"/>
                <a:cs typeface="+mn-cs"/>
                <a:hlinkClick r:id="rId3"/>
              </a:rPr>
              <a:t>Kinsterna</a:t>
            </a:r>
            <a:r>
              <a:rPr lang="el-GR" sz="1200" b="1" i="0" kern="1200" dirty="0" smtClean="0">
                <a:solidFill>
                  <a:schemeClr val="tx1"/>
                </a:solidFill>
                <a:effectLst/>
                <a:latin typeface="+mn-lt"/>
                <a:ea typeface="+mn-ea"/>
                <a:cs typeface="+mn-cs"/>
                <a:hlinkClick r:id="rId3"/>
              </a:rPr>
              <a:t> </a:t>
            </a:r>
            <a:r>
              <a:rPr lang="el-GR" sz="1200" b="1" i="0" kern="1200" dirty="0" err="1" smtClean="0">
                <a:solidFill>
                  <a:schemeClr val="tx1"/>
                </a:solidFill>
                <a:effectLst/>
                <a:latin typeface="+mn-lt"/>
                <a:ea typeface="+mn-ea"/>
                <a:cs typeface="+mn-cs"/>
                <a:hlinkClick r:id="rId3"/>
              </a:rPr>
              <a:t>Hotel</a:t>
            </a:r>
            <a:r>
              <a:rPr lang="el-GR" sz="1200" b="0" i="0" kern="1200" dirty="0" smtClean="0">
                <a:solidFill>
                  <a:schemeClr val="tx1"/>
                </a:solidFill>
                <a:effectLst/>
                <a:latin typeface="+mn-lt"/>
                <a:ea typeface="+mn-ea"/>
                <a:cs typeface="+mn-cs"/>
              </a:rPr>
              <a:t> (Μονεμβασιά): Από το 2024, το ξενοδοχείο είναι </a:t>
            </a:r>
            <a:r>
              <a:rPr lang="el-GR" sz="1200" b="1" i="0" kern="1200" dirty="0" smtClean="0">
                <a:solidFill>
                  <a:schemeClr val="tx1"/>
                </a:solidFill>
                <a:effectLst/>
                <a:latin typeface="+mn-lt"/>
                <a:ea typeface="+mn-ea"/>
                <a:cs typeface="+mn-cs"/>
              </a:rPr>
              <a:t>πλήρως ενεργειακά αυτόνομο</a:t>
            </a:r>
            <a:r>
              <a:rPr lang="el-GR" sz="1200" b="0" i="0" kern="1200" dirty="0" smtClean="0">
                <a:solidFill>
                  <a:schemeClr val="tx1"/>
                </a:solidFill>
                <a:effectLst/>
                <a:latin typeface="+mn-lt"/>
                <a:ea typeface="+mn-ea"/>
                <a:cs typeface="+mn-cs"/>
              </a:rPr>
              <a:t> χάρη σε ιδιωτικό </a:t>
            </a:r>
            <a:r>
              <a:rPr lang="el-GR" sz="1200" b="0" i="0" kern="1200" dirty="0" err="1" smtClean="0">
                <a:solidFill>
                  <a:schemeClr val="tx1"/>
                </a:solidFill>
                <a:effectLst/>
                <a:latin typeface="+mn-lt"/>
                <a:ea typeface="+mn-ea"/>
                <a:cs typeface="+mn-cs"/>
              </a:rPr>
              <a:t>φωτοβολταϊκό</a:t>
            </a:r>
            <a:r>
              <a:rPr lang="el-GR" sz="1200" b="0" i="0" kern="1200" dirty="0" smtClean="0">
                <a:solidFill>
                  <a:schemeClr val="tx1"/>
                </a:solidFill>
                <a:effectLst/>
                <a:latin typeface="+mn-lt"/>
                <a:ea typeface="+mn-ea"/>
                <a:cs typeface="+mn-cs"/>
              </a:rPr>
              <a:t> πάρκο ισχύος 600KW. Η ενέργεια αυτή καλύπτει όλες τις εγκαταστάσεις, ενώ η περίσσεια προσφέρεται στην τοπική κοινότητα και τροφοδοτεί </a:t>
            </a:r>
            <a:r>
              <a:rPr lang="el-GR" sz="1200" b="0" i="0" kern="1200" dirty="0" err="1" smtClean="0">
                <a:solidFill>
                  <a:schemeClr val="tx1"/>
                </a:solidFill>
                <a:effectLst/>
                <a:latin typeface="+mn-lt"/>
                <a:ea typeface="+mn-ea"/>
                <a:cs typeface="+mn-cs"/>
              </a:rPr>
              <a:t>ταχυφορτιστές</a:t>
            </a:r>
            <a:r>
              <a:rPr lang="el-GR" sz="1200" b="0" i="0" kern="1200" dirty="0" smtClean="0">
                <a:solidFill>
                  <a:schemeClr val="tx1"/>
                </a:solidFill>
                <a:effectLst/>
                <a:latin typeface="+mn-lt"/>
                <a:ea typeface="+mn-ea"/>
                <a:cs typeface="+mn-cs"/>
              </a:rPr>
              <a:t> ηλεκτρικών οχημάτων.</a:t>
            </a:r>
          </a:p>
          <a:p>
            <a:r>
              <a:rPr lang="el-GR" sz="1200" b="1" i="0" kern="1200" dirty="0" err="1" smtClean="0">
                <a:solidFill>
                  <a:schemeClr val="tx1"/>
                </a:solidFill>
                <a:effectLst/>
                <a:latin typeface="+mn-lt"/>
                <a:ea typeface="+mn-ea"/>
                <a:cs typeface="+mn-cs"/>
                <a:hlinkClick r:id="rId4"/>
              </a:rPr>
              <a:t>Skinos</a:t>
            </a:r>
            <a:r>
              <a:rPr lang="el-GR" sz="1200" b="1" i="0" kern="1200" dirty="0" smtClean="0">
                <a:solidFill>
                  <a:schemeClr val="tx1"/>
                </a:solidFill>
                <a:effectLst/>
                <a:latin typeface="+mn-lt"/>
                <a:ea typeface="+mn-ea"/>
                <a:cs typeface="+mn-cs"/>
                <a:hlinkClick r:id="rId4"/>
              </a:rPr>
              <a:t> </a:t>
            </a:r>
            <a:r>
              <a:rPr lang="el-GR" sz="1200" b="1" i="0" kern="1200" dirty="0" err="1" smtClean="0">
                <a:solidFill>
                  <a:schemeClr val="tx1"/>
                </a:solidFill>
                <a:effectLst/>
                <a:latin typeface="+mn-lt"/>
                <a:ea typeface="+mn-ea"/>
                <a:cs typeface="+mn-cs"/>
                <a:hlinkClick r:id="rId4"/>
              </a:rPr>
              <a:t>Ilivatos</a:t>
            </a:r>
            <a:r>
              <a:rPr lang="el-GR" sz="1200" b="1" i="0" kern="1200" dirty="0" smtClean="0">
                <a:solidFill>
                  <a:schemeClr val="tx1"/>
                </a:solidFill>
                <a:effectLst/>
                <a:latin typeface="+mn-lt"/>
                <a:ea typeface="+mn-ea"/>
                <a:cs typeface="+mn-cs"/>
                <a:hlinkClick r:id="rId4"/>
              </a:rPr>
              <a:t> </a:t>
            </a:r>
            <a:r>
              <a:rPr lang="el-GR" sz="1200" b="1" i="0" kern="1200" dirty="0" err="1" smtClean="0">
                <a:solidFill>
                  <a:schemeClr val="tx1"/>
                </a:solidFill>
                <a:effectLst/>
                <a:latin typeface="+mn-lt"/>
                <a:ea typeface="+mn-ea"/>
                <a:cs typeface="+mn-cs"/>
                <a:hlinkClick r:id="rId4"/>
              </a:rPr>
              <a:t>Eco</a:t>
            </a:r>
            <a:r>
              <a:rPr lang="el-GR" sz="1200" b="1" i="0" kern="1200" dirty="0" smtClean="0">
                <a:solidFill>
                  <a:schemeClr val="tx1"/>
                </a:solidFill>
                <a:effectLst/>
                <a:latin typeface="+mn-lt"/>
                <a:ea typeface="+mn-ea"/>
                <a:cs typeface="+mn-cs"/>
                <a:hlinkClick r:id="rId4"/>
              </a:rPr>
              <a:t> </a:t>
            </a:r>
            <a:r>
              <a:rPr lang="el-GR" sz="1200" b="1" i="0" kern="1200" dirty="0" err="1" smtClean="0">
                <a:solidFill>
                  <a:schemeClr val="tx1"/>
                </a:solidFill>
                <a:effectLst/>
                <a:latin typeface="+mn-lt"/>
                <a:ea typeface="+mn-ea"/>
                <a:cs typeface="+mn-cs"/>
                <a:hlinkClick r:id="rId4"/>
              </a:rPr>
              <a:t>Villa</a:t>
            </a:r>
            <a:r>
              <a:rPr lang="el-GR" sz="1200" b="1" i="0" kern="1200" dirty="0" smtClean="0">
                <a:solidFill>
                  <a:schemeClr val="tx1"/>
                </a:solidFill>
                <a:effectLst/>
                <a:latin typeface="+mn-lt"/>
                <a:ea typeface="+mn-ea"/>
                <a:cs typeface="+mn-cs"/>
                <a:hlinkClick r:id="rId4"/>
              </a:rPr>
              <a:t> &amp; Estate</a:t>
            </a:r>
            <a:r>
              <a:rPr lang="el-GR" sz="1200" b="0" i="0" kern="1200" dirty="0" smtClean="0">
                <a:solidFill>
                  <a:schemeClr val="tx1"/>
                </a:solidFill>
                <a:effectLst/>
                <a:latin typeface="+mn-lt"/>
                <a:ea typeface="+mn-ea"/>
                <a:cs typeface="+mn-cs"/>
              </a:rPr>
              <a:t> (Κεφαλονιά): Αποτελεί πρότυπο </a:t>
            </a:r>
            <a:r>
              <a:rPr lang="el-GR" sz="1200" b="1" i="0" kern="1200" dirty="0" err="1" smtClean="0">
                <a:solidFill>
                  <a:schemeClr val="tx1"/>
                </a:solidFill>
                <a:effectLst/>
                <a:latin typeface="+mn-lt"/>
                <a:ea typeface="+mn-ea"/>
                <a:cs typeface="+mn-cs"/>
              </a:rPr>
              <a:t>off-grid</a:t>
            </a:r>
            <a:r>
              <a:rPr lang="el-GR" sz="1200" b="0" i="0" kern="1200" dirty="0" smtClean="0">
                <a:solidFill>
                  <a:schemeClr val="tx1"/>
                </a:solidFill>
                <a:effectLst/>
                <a:latin typeface="+mn-lt"/>
                <a:ea typeface="+mn-ea"/>
                <a:cs typeface="+mn-cs"/>
              </a:rPr>
              <a:t> λειτουργίας, βασιζόμενο αποκλειστικά σε ηλιακή ενέργεια και ανεμογεννήτριες. Είναι ένα κτίριο μηδενικής ενεργειακής κατανάλωσης (</a:t>
            </a:r>
            <a:r>
              <a:rPr lang="el-GR" sz="1200" b="0" i="0" kern="1200" dirty="0" err="1" smtClean="0">
                <a:solidFill>
                  <a:schemeClr val="tx1"/>
                </a:solidFill>
                <a:effectLst/>
                <a:latin typeface="+mn-lt"/>
                <a:ea typeface="+mn-ea"/>
                <a:cs typeface="+mn-cs"/>
              </a:rPr>
              <a:t>zero-energy</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building</a:t>
            </a:r>
            <a:r>
              <a:rPr lang="el-GR" sz="1200" b="0" i="0" kern="1200" dirty="0" smtClean="0">
                <a:solidFill>
                  <a:schemeClr val="tx1"/>
                </a:solidFill>
                <a:effectLst/>
                <a:latin typeface="+mn-lt"/>
                <a:ea typeface="+mn-ea"/>
                <a:cs typeface="+mn-cs"/>
              </a:rPr>
              <a:t>) που χρησιμοποιεί επίσης συστήματα συλλογής βρόχινου νερού. </a:t>
            </a:r>
          </a:p>
          <a:p>
            <a:r>
              <a:rPr lang="el-GR" sz="1200" b="1" i="0" kern="1200" dirty="0" smtClean="0">
                <a:solidFill>
                  <a:schemeClr val="tx1"/>
                </a:solidFill>
                <a:effectLst/>
                <a:latin typeface="+mn-lt"/>
                <a:ea typeface="+mn-ea"/>
                <a:cs typeface="+mn-cs"/>
              </a:rPr>
              <a:t>Ξενοδοχεία με Μερική Αυτονομία &amp; Σημαντική Εξοικονόμηση</a:t>
            </a:r>
          </a:p>
          <a:p>
            <a:r>
              <a:rPr lang="el-GR" sz="1200" b="0" i="0" kern="1200" dirty="0" smtClean="0">
                <a:solidFill>
                  <a:schemeClr val="tx1"/>
                </a:solidFill>
                <a:effectLst/>
                <a:latin typeface="+mn-lt"/>
                <a:ea typeface="+mn-ea"/>
                <a:cs typeface="+mn-cs"/>
              </a:rPr>
              <a:t>Πολλά ξενοδοχεία καλύπτουν μεγάλο μέρος των αναγκών τους μέσω ΑΠΕ, μειώνοντας δραστικά το αποτύπωμά τους:</a:t>
            </a:r>
          </a:p>
          <a:p>
            <a:r>
              <a:rPr lang="el-GR" sz="1200" b="1" i="0" kern="1200" dirty="0" err="1" smtClean="0">
                <a:solidFill>
                  <a:schemeClr val="tx1"/>
                </a:solidFill>
                <a:effectLst/>
                <a:latin typeface="+mn-lt"/>
                <a:ea typeface="+mn-ea"/>
                <a:cs typeface="+mn-cs"/>
                <a:hlinkClick r:id="rId5"/>
              </a:rPr>
              <a:t>Anthemus</a:t>
            </a:r>
            <a:r>
              <a:rPr lang="el-GR" sz="1200" b="1" i="0" kern="1200" dirty="0" smtClean="0">
                <a:solidFill>
                  <a:schemeClr val="tx1"/>
                </a:solidFill>
                <a:effectLst/>
                <a:latin typeface="+mn-lt"/>
                <a:ea typeface="+mn-ea"/>
                <a:cs typeface="+mn-cs"/>
                <a:hlinkClick r:id="rId5"/>
              </a:rPr>
              <a:t> Sea </a:t>
            </a:r>
            <a:r>
              <a:rPr lang="el-GR" sz="1200" b="1" i="0" kern="1200" dirty="0" err="1" smtClean="0">
                <a:solidFill>
                  <a:schemeClr val="tx1"/>
                </a:solidFill>
                <a:effectLst/>
                <a:latin typeface="+mn-lt"/>
                <a:ea typeface="+mn-ea"/>
                <a:cs typeface="+mn-cs"/>
                <a:hlinkClick r:id="rId5"/>
              </a:rPr>
              <a:t>Beach</a:t>
            </a:r>
            <a:r>
              <a:rPr lang="el-GR" sz="1200" b="1" i="0" kern="1200" dirty="0" smtClean="0">
                <a:solidFill>
                  <a:schemeClr val="tx1"/>
                </a:solidFill>
                <a:effectLst/>
                <a:latin typeface="+mn-lt"/>
                <a:ea typeface="+mn-ea"/>
                <a:cs typeface="+mn-cs"/>
                <a:hlinkClick r:id="rId5"/>
              </a:rPr>
              <a:t> </a:t>
            </a:r>
            <a:r>
              <a:rPr lang="el-GR" sz="1200" b="1" i="0" kern="1200" dirty="0" err="1" smtClean="0">
                <a:solidFill>
                  <a:schemeClr val="tx1"/>
                </a:solidFill>
                <a:effectLst/>
                <a:latin typeface="+mn-lt"/>
                <a:ea typeface="+mn-ea"/>
                <a:cs typeface="+mn-cs"/>
                <a:hlinkClick r:id="rId5"/>
              </a:rPr>
              <a:t>Hotel</a:t>
            </a:r>
            <a:r>
              <a:rPr lang="el-GR" sz="1200" b="1" i="0" kern="1200" dirty="0" smtClean="0">
                <a:solidFill>
                  <a:schemeClr val="tx1"/>
                </a:solidFill>
                <a:effectLst/>
                <a:latin typeface="+mn-lt"/>
                <a:ea typeface="+mn-ea"/>
                <a:cs typeface="+mn-cs"/>
                <a:hlinkClick r:id="rId5"/>
              </a:rPr>
              <a:t> &amp; </a:t>
            </a:r>
            <a:r>
              <a:rPr lang="el-GR" sz="1200" b="1" i="0" kern="1200" dirty="0" err="1" smtClean="0">
                <a:solidFill>
                  <a:schemeClr val="tx1"/>
                </a:solidFill>
                <a:effectLst/>
                <a:latin typeface="+mn-lt"/>
                <a:ea typeface="+mn-ea"/>
                <a:cs typeface="+mn-cs"/>
                <a:hlinkClick r:id="rId5"/>
              </a:rPr>
              <a:t>Spa</a:t>
            </a:r>
            <a:r>
              <a:rPr lang="el-GR" sz="1200" b="0" i="0" kern="1200" dirty="0" smtClean="0">
                <a:solidFill>
                  <a:schemeClr val="tx1"/>
                </a:solidFill>
                <a:effectLst/>
                <a:latin typeface="+mn-lt"/>
                <a:ea typeface="+mn-ea"/>
                <a:cs typeface="+mn-cs"/>
              </a:rPr>
              <a:t> (Χαλκιδική): Διαθέτει ένα από τα μεγαλύτερα </a:t>
            </a:r>
            <a:r>
              <a:rPr lang="el-GR" sz="1200" b="0" i="0" kern="1200" dirty="0" err="1" smtClean="0">
                <a:solidFill>
                  <a:schemeClr val="tx1"/>
                </a:solidFill>
                <a:effectLst/>
                <a:latin typeface="+mn-lt"/>
                <a:ea typeface="+mn-ea"/>
                <a:cs typeface="+mn-cs"/>
              </a:rPr>
              <a:t>φωτοβολταϊκά</a:t>
            </a:r>
            <a:r>
              <a:rPr lang="el-GR" sz="1200" b="0" i="0" kern="1200" dirty="0" smtClean="0">
                <a:solidFill>
                  <a:schemeClr val="tx1"/>
                </a:solidFill>
                <a:effectLst/>
                <a:latin typeface="+mn-lt"/>
                <a:ea typeface="+mn-ea"/>
                <a:cs typeface="+mn-cs"/>
              </a:rPr>
              <a:t> πάρκα σε ξενοδοχείο στην Ελλάδα, το οποίο καλύπτει περίπου το </a:t>
            </a:r>
            <a:r>
              <a:rPr lang="el-GR" sz="1200" b="1" i="0" kern="1200" dirty="0" smtClean="0">
                <a:solidFill>
                  <a:schemeClr val="tx1"/>
                </a:solidFill>
                <a:effectLst/>
                <a:latin typeface="+mn-lt"/>
                <a:ea typeface="+mn-ea"/>
                <a:cs typeface="+mn-cs"/>
              </a:rPr>
              <a:t>65% των ετήσιων ενεργειακών αναγκών</a:t>
            </a:r>
            <a:r>
              <a:rPr lang="el-GR" sz="1200" b="0" i="0" kern="1200" dirty="0" smtClean="0">
                <a:solidFill>
                  <a:schemeClr val="tx1"/>
                </a:solidFill>
                <a:effectLst/>
                <a:latin typeface="+mn-lt"/>
                <a:ea typeface="+mn-ea"/>
                <a:cs typeface="+mn-cs"/>
              </a:rPr>
              <a:t> του.</a:t>
            </a:r>
          </a:p>
          <a:p>
            <a:r>
              <a:rPr lang="el-GR" sz="1200" b="1" i="0" kern="1200" dirty="0" err="1" smtClean="0">
                <a:solidFill>
                  <a:schemeClr val="tx1"/>
                </a:solidFill>
                <a:effectLst/>
                <a:latin typeface="+mn-lt"/>
                <a:ea typeface="+mn-ea"/>
                <a:cs typeface="+mn-cs"/>
                <a:hlinkClick r:id="rId6"/>
              </a:rPr>
              <a:t>Sani</a:t>
            </a:r>
            <a:r>
              <a:rPr lang="el-GR" sz="1200" b="1" i="0" kern="1200" dirty="0" smtClean="0">
                <a:solidFill>
                  <a:schemeClr val="tx1"/>
                </a:solidFill>
                <a:effectLst/>
                <a:latin typeface="+mn-lt"/>
                <a:ea typeface="+mn-ea"/>
                <a:cs typeface="+mn-cs"/>
                <a:hlinkClick r:id="rId6"/>
              </a:rPr>
              <a:t> </a:t>
            </a:r>
            <a:r>
              <a:rPr lang="el-GR" sz="1200" b="1" i="0" kern="1200" dirty="0" err="1" smtClean="0">
                <a:solidFill>
                  <a:schemeClr val="tx1"/>
                </a:solidFill>
                <a:effectLst/>
                <a:latin typeface="+mn-lt"/>
                <a:ea typeface="+mn-ea"/>
                <a:cs typeface="+mn-cs"/>
                <a:hlinkClick r:id="rId6"/>
              </a:rPr>
              <a:t>Resort</a:t>
            </a:r>
            <a:r>
              <a:rPr lang="el-GR" sz="1200" b="0" i="0" kern="1200" dirty="0" smtClean="0">
                <a:solidFill>
                  <a:schemeClr val="tx1"/>
                </a:solidFill>
                <a:effectLst/>
                <a:latin typeface="+mn-lt"/>
                <a:ea typeface="+mn-ea"/>
                <a:cs typeface="+mn-cs"/>
              </a:rPr>
              <a:t> (Χαλκιδική): Υλοποιεί το πρόγραμμα "</a:t>
            </a:r>
            <a:r>
              <a:rPr lang="el-GR" sz="1200" b="0" i="0" kern="1200" dirty="0" err="1" smtClean="0">
                <a:solidFill>
                  <a:schemeClr val="tx1"/>
                </a:solidFill>
                <a:effectLst/>
                <a:latin typeface="+mn-lt"/>
                <a:ea typeface="+mn-ea"/>
                <a:cs typeface="+mn-cs"/>
              </a:rPr>
              <a:t>Zero</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Carbon</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Footprint</a:t>
            </a:r>
            <a:r>
              <a:rPr lang="el-GR" sz="1200" b="0" i="0" kern="1200" dirty="0" smtClean="0">
                <a:solidFill>
                  <a:schemeClr val="tx1"/>
                </a:solidFill>
                <a:effectLst/>
                <a:latin typeface="+mn-lt"/>
                <a:ea typeface="+mn-ea"/>
                <a:cs typeface="+mn-cs"/>
              </a:rPr>
              <a:t>", με στόχο το μηδενικό αποτύπωμα άνθρακα έως το 2026 μέσω της χρήσης 100% εγγυημένης πράσινης ενέργειας.</a:t>
            </a:r>
          </a:p>
          <a:p>
            <a:endParaRPr lang="el-GR" sz="1200" kern="1200" dirty="0" smtClean="0">
              <a:solidFill>
                <a:schemeClr val="tx1"/>
              </a:solidFill>
              <a:effectLst/>
              <a:latin typeface="+mn-lt"/>
              <a:ea typeface="+mn-ea"/>
              <a:cs typeface="+mn-cs"/>
            </a:endParaRPr>
          </a:p>
          <a:p>
            <a:r>
              <a:rPr lang="el-GR" sz="1200" b="1" kern="1200" dirty="0" smtClean="0">
                <a:solidFill>
                  <a:schemeClr val="tx1"/>
                </a:solidFill>
                <a:effectLst/>
                <a:latin typeface="+mn-lt"/>
                <a:ea typeface="+mn-ea"/>
                <a:cs typeface="+mn-cs"/>
              </a:rPr>
              <a:t>Ερώτηση για συζήτηση</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Είναι η ενεργειακή αυτονομία επένδυση κόστους ή στρατηγικό πλεονέκτημα</a:t>
            </a:r>
            <a:endParaRPr lang="el-GR" dirty="0"/>
          </a:p>
        </p:txBody>
      </p:sp>
      <p:sp>
        <p:nvSpPr>
          <p:cNvPr id="4" name="Θέση αριθμού διαφάνειας 3"/>
          <p:cNvSpPr>
            <a:spLocks noGrp="1"/>
          </p:cNvSpPr>
          <p:nvPr>
            <p:ph type="sldNum" sz="quarter" idx="10"/>
          </p:nvPr>
        </p:nvSpPr>
        <p:spPr/>
        <p:txBody>
          <a:bodyPr/>
          <a:lstStyle/>
          <a:p>
            <a:fld id="{8F144BF1-1684-4B74-B52B-EDC4FF72CB46}" type="slidenum">
              <a:rPr lang="el-GR" smtClean="0"/>
              <a:t>10</a:t>
            </a:fld>
            <a:endParaRPr lang="el-GR"/>
          </a:p>
        </p:txBody>
      </p:sp>
    </p:spTree>
    <p:extLst>
      <p:ext uri="{BB962C8B-B14F-4D97-AF65-F5344CB8AC3E}">
        <p14:creationId xmlns:p14="http://schemas.microsoft.com/office/powerpoint/2010/main" val="360416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98072C35-493E-45B5-9905-730A94207E6D}" type="datetimeFigureOut">
              <a:rPr lang="el-GR" smtClean="0"/>
              <a:t>09/01/26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1EFEE21-9CCF-4226-BC13-040AE1F1AFF3}" type="slidenum">
              <a:rPr lang="el-GR" smtClean="0"/>
              <a:t>‹#›</a:t>
            </a:fld>
            <a:endParaRPr lang="el-GR"/>
          </a:p>
        </p:txBody>
      </p:sp>
    </p:spTree>
    <p:extLst>
      <p:ext uri="{BB962C8B-B14F-4D97-AF65-F5344CB8AC3E}">
        <p14:creationId xmlns:p14="http://schemas.microsoft.com/office/powerpoint/2010/main" val="20419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8072C35-493E-45B5-9905-730A94207E6D}" type="datetimeFigureOut">
              <a:rPr lang="el-GR" smtClean="0"/>
              <a:t>09/01/26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1EFEE21-9CCF-4226-BC13-040AE1F1AFF3}" type="slidenum">
              <a:rPr lang="el-GR" smtClean="0"/>
              <a:t>‹#›</a:t>
            </a:fld>
            <a:endParaRPr lang="el-GR"/>
          </a:p>
        </p:txBody>
      </p:sp>
    </p:spTree>
    <p:extLst>
      <p:ext uri="{BB962C8B-B14F-4D97-AF65-F5344CB8AC3E}">
        <p14:creationId xmlns:p14="http://schemas.microsoft.com/office/powerpoint/2010/main" val="54450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8072C35-493E-45B5-9905-730A94207E6D}" type="datetimeFigureOut">
              <a:rPr lang="el-GR" smtClean="0"/>
              <a:t>09/01/26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1EFEE21-9CCF-4226-BC13-040AE1F1AFF3}" type="slidenum">
              <a:rPr lang="el-GR" smtClean="0"/>
              <a:t>‹#›</a:t>
            </a:fld>
            <a:endParaRPr lang="el-GR"/>
          </a:p>
        </p:txBody>
      </p:sp>
    </p:spTree>
    <p:extLst>
      <p:ext uri="{BB962C8B-B14F-4D97-AF65-F5344CB8AC3E}">
        <p14:creationId xmlns:p14="http://schemas.microsoft.com/office/powerpoint/2010/main" val="216045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8072C35-493E-45B5-9905-730A94207E6D}" type="datetimeFigureOut">
              <a:rPr lang="el-GR" smtClean="0"/>
              <a:t>09/01/26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1EFEE21-9CCF-4226-BC13-040AE1F1AFF3}" type="slidenum">
              <a:rPr lang="el-GR" smtClean="0"/>
              <a:t>‹#›</a:t>
            </a:fld>
            <a:endParaRPr lang="el-GR"/>
          </a:p>
        </p:txBody>
      </p:sp>
    </p:spTree>
    <p:extLst>
      <p:ext uri="{BB962C8B-B14F-4D97-AF65-F5344CB8AC3E}">
        <p14:creationId xmlns:p14="http://schemas.microsoft.com/office/powerpoint/2010/main" val="181530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98072C35-493E-45B5-9905-730A94207E6D}" type="datetimeFigureOut">
              <a:rPr lang="el-GR" smtClean="0"/>
              <a:t>09/01/26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1EFEE21-9CCF-4226-BC13-040AE1F1AFF3}" type="slidenum">
              <a:rPr lang="el-GR" smtClean="0"/>
              <a:t>‹#›</a:t>
            </a:fld>
            <a:endParaRPr lang="el-GR"/>
          </a:p>
        </p:txBody>
      </p:sp>
    </p:spTree>
    <p:extLst>
      <p:ext uri="{BB962C8B-B14F-4D97-AF65-F5344CB8AC3E}">
        <p14:creationId xmlns:p14="http://schemas.microsoft.com/office/powerpoint/2010/main" val="3217943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8072C35-493E-45B5-9905-730A94207E6D}" type="datetimeFigureOut">
              <a:rPr lang="el-GR" smtClean="0"/>
              <a:t>09/01/26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1EFEE21-9CCF-4226-BC13-040AE1F1AFF3}" type="slidenum">
              <a:rPr lang="el-GR" smtClean="0"/>
              <a:t>‹#›</a:t>
            </a:fld>
            <a:endParaRPr lang="el-GR"/>
          </a:p>
        </p:txBody>
      </p:sp>
    </p:spTree>
    <p:extLst>
      <p:ext uri="{BB962C8B-B14F-4D97-AF65-F5344CB8AC3E}">
        <p14:creationId xmlns:p14="http://schemas.microsoft.com/office/powerpoint/2010/main" val="381029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8072C35-493E-45B5-9905-730A94207E6D}" type="datetimeFigureOut">
              <a:rPr lang="el-GR" smtClean="0"/>
              <a:t>09/01/26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1EFEE21-9CCF-4226-BC13-040AE1F1AFF3}" type="slidenum">
              <a:rPr lang="el-GR" smtClean="0"/>
              <a:t>‹#›</a:t>
            </a:fld>
            <a:endParaRPr lang="el-GR"/>
          </a:p>
        </p:txBody>
      </p:sp>
    </p:spTree>
    <p:extLst>
      <p:ext uri="{BB962C8B-B14F-4D97-AF65-F5344CB8AC3E}">
        <p14:creationId xmlns:p14="http://schemas.microsoft.com/office/powerpoint/2010/main" val="26976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8072C35-493E-45B5-9905-730A94207E6D}" type="datetimeFigureOut">
              <a:rPr lang="el-GR" smtClean="0"/>
              <a:t>09/01/26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1EFEE21-9CCF-4226-BC13-040AE1F1AFF3}" type="slidenum">
              <a:rPr lang="el-GR" smtClean="0"/>
              <a:t>‹#›</a:t>
            </a:fld>
            <a:endParaRPr lang="el-GR"/>
          </a:p>
        </p:txBody>
      </p:sp>
    </p:spTree>
    <p:extLst>
      <p:ext uri="{BB962C8B-B14F-4D97-AF65-F5344CB8AC3E}">
        <p14:creationId xmlns:p14="http://schemas.microsoft.com/office/powerpoint/2010/main" val="159199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8072C35-493E-45B5-9905-730A94207E6D}" type="datetimeFigureOut">
              <a:rPr lang="el-GR" smtClean="0"/>
              <a:t>09/01/26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1EFEE21-9CCF-4226-BC13-040AE1F1AFF3}" type="slidenum">
              <a:rPr lang="el-GR" smtClean="0"/>
              <a:t>‹#›</a:t>
            </a:fld>
            <a:endParaRPr lang="el-GR"/>
          </a:p>
        </p:txBody>
      </p:sp>
    </p:spTree>
    <p:extLst>
      <p:ext uri="{BB962C8B-B14F-4D97-AF65-F5344CB8AC3E}">
        <p14:creationId xmlns:p14="http://schemas.microsoft.com/office/powerpoint/2010/main" val="269491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98072C35-493E-45B5-9905-730A94207E6D}" type="datetimeFigureOut">
              <a:rPr lang="el-GR" smtClean="0"/>
              <a:t>09/01/26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1EFEE21-9CCF-4226-BC13-040AE1F1AFF3}" type="slidenum">
              <a:rPr lang="el-GR" smtClean="0"/>
              <a:t>‹#›</a:t>
            </a:fld>
            <a:endParaRPr lang="el-GR"/>
          </a:p>
        </p:txBody>
      </p:sp>
    </p:spTree>
    <p:extLst>
      <p:ext uri="{BB962C8B-B14F-4D97-AF65-F5344CB8AC3E}">
        <p14:creationId xmlns:p14="http://schemas.microsoft.com/office/powerpoint/2010/main" val="136920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98072C35-493E-45B5-9905-730A94207E6D}" type="datetimeFigureOut">
              <a:rPr lang="el-GR" smtClean="0"/>
              <a:t>09/01/26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1EFEE21-9CCF-4226-BC13-040AE1F1AFF3}" type="slidenum">
              <a:rPr lang="el-GR" smtClean="0"/>
              <a:t>‹#›</a:t>
            </a:fld>
            <a:endParaRPr lang="el-GR"/>
          </a:p>
        </p:txBody>
      </p:sp>
    </p:spTree>
    <p:extLst>
      <p:ext uri="{BB962C8B-B14F-4D97-AF65-F5344CB8AC3E}">
        <p14:creationId xmlns:p14="http://schemas.microsoft.com/office/powerpoint/2010/main" val="422074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72C35-493E-45B5-9905-730A94207E6D}" type="datetimeFigureOut">
              <a:rPr lang="el-GR" smtClean="0"/>
              <a:t>09/01/26</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FEE21-9CCF-4226-BC13-040AE1F1AFF3}" type="slidenum">
              <a:rPr lang="el-GR" smtClean="0"/>
              <a:t>‹#›</a:t>
            </a:fld>
            <a:endParaRPr lang="el-GR"/>
          </a:p>
        </p:txBody>
      </p:sp>
    </p:spTree>
    <p:extLst>
      <p:ext uri="{BB962C8B-B14F-4D97-AF65-F5344CB8AC3E}">
        <p14:creationId xmlns:p14="http://schemas.microsoft.com/office/powerpoint/2010/main" val="3283893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585216" y="749808"/>
            <a:ext cx="11274552" cy="2760155"/>
          </a:xfrm>
        </p:spPr>
        <p:txBody>
          <a:bodyPr>
            <a:noAutofit/>
          </a:bodyPr>
          <a:lstStyle/>
          <a:p>
            <a:r>
              <a:rPr lang="el-GR" sz="4400" dirty="0" smtClean="0"/>
              <a:t>Καινοτομία &amp; ανάπτυξη νέων</a:t>
            </a:r>
            <a:r>
              <a:rPr lang="en-US" sz="4400" dirty="0" smtClean="0"/>
              <a:t> </a:t>
            </a:r>
            <a:r>
              <a:rPr lang="el-GR" sz="4400" dirty="0" smtClean="0"/>
              <a:t>ποιοτικών υπηρεσιών στον</a:t>
            </a:r>
            <a:r>
              <a:rPr lang="en-US" sz="4400" dirty="0" smtClean="0"/>
              <a:t>  </a:t>
            </a:r>
            <a:r>
              <a:rPr lang="el-GR" sz="4400" dirty="0" smtClean="0"/>
              <a:t>Τουρισμό</a:t>
            </a:r>
            <a:r>
              <a:rPr lang="en-US" sz="4400" dirty="0" smtClean="0"/>
              <a:t/>
            </a:r>
            <a:br>
              <a:rPr lang="en-US" sz="4400" dirty="0" smtClean="0"/>
            </a:br>
            <a:r>
              <a:rPr lang="en-US" sz="4400" dirty="0" smtClean="0"/>
              <a:t>Innovation </a:t>
            </a:r>
            <a:r>
              <a:rPr lang="en-US" sz="4400" dirty="0"/>
              <a:t>&amp; New Service Development in Hospitality and Tourism</a:t>
            </a:r>
            <a:endParaRPr lang="el-GR" sz="4400" dirty="0"/>
          </a:p>
        </p:txBody>
      </p:sp>
      <p:sp>
        <p:nvSpPr>
          <p:cNvPr id="3" name="Υπότιτλος 2"/>
          <p:cNvSpPr>
            <a:spLocks noGrp="1"/>
          </p:cNvSpPr>
          <p:nvPr>
            <p:ph type="subTitle" idx="1"/>
          </p:nvPr>
        </p:nvSpPr>
        <p:spPr>
          <a:xfrm>
            <a:off x="1654629" y="4278086"/>
            <a:ext cx="9144000" cy="2515906"/>
          </a:xfrm>
          <a:gradFill>
            <a:gsLst>
              <a:gs pos="26000">
                <a:schemeClr val="accent4">
                  <a:lumMod val="20000"/>
                  <a:lumOff val="80000"/>
                </a:schemeClr>
              </a:gs>
              <a:gs pos="74000">
                <a:schemeClr val="accent1">
                  <a:lumMod val="45000"/>
                  <a:lumOff val="55000"/>
                </a:schemeClr>
              </a:gs>
              <a:gs pos="95000">
                <a:schemeClr val="accent1">
                  <a:lumMod val="45000"/>
                  <a:lumOff val="55000"/>
                </a:schemeClr>
              </a:gs>
              <a:gs pos="100000">
                <a:schemeClr val="accent1">
                  <a:lumMod val="30000"/>
                  <a:lumOff val="70000"/>
                </a:schemeClr>
              </a:gs>
            </a:gsLst>
            <a:lin ang="5400000" scaled="1"/>
          </a:gradFill>
        </p:spPr>
        <p:txBody>
          <a:bodyPr>
            <a:noAutofit/>
          </a:bodyPr>
          <a:lstStyle/>
          <a:p>
            <a:pPr algn="l"/>
            <a:r>
              <a:rPr lang="el-GR" dirty="0" smtClean="0">
                <a:latin typeface="Arial" panose="020B0604020202020204" pitchFamily="34" charset="0"/>
                <a:cs typeface="Arial" panose="020B0604020202020204" pitchFamily="34" charset="0"/>
              </a:rPr>
              <a:t>Ελληνικό Μεσογειακό  Πανεπιστήμιο.</a:t>
            </a:r>
          </a:p>
          <a:p>
            <a:pPr algn="l"/>
            <a:r>
              <a:rPr lang="el-GR" dirty="0" smtClean="0">
                <a:latin typeface="Arial" panose="020B0604020202020204" pitchFamily="34" charset="0"/>
                <a:cs typeface="Arial" panose="020B0604020202020204" pitchFamily="34" charset="0"/>
              </a:rPr>
              <a:t>Παρασκευή   </a:t>
            </a:r>
            <a:r>
              <a:rPr lang="en-US" dirty="0" smtClean="0">
                <a:latin typeface="Arial" panose="020B0604020202020204" pitchFamily="34" charset="0"/>
                <a:cs typeface="Arial" panose="020B0604020202020204" pitchFamily="34" charset="0"/>
              </a:rPr>
              <a:t>09/01/2026</a:t>
            </a:r>
            <a:endParaRPr lang="el-GR" dirty="0" smtClean="0">
              <a:latin typeface="Arial" panose="020B0604020202020204" pitchFamily="34" charset="0"/>
              <a:cs typeface="Arial" panose="020B0604020202020204" pitchFamily="34" charset="0"/>
            </a:endParaRPr>
          </a:p>
          <a:p>
            <a:pPr algn="l"/>
            <a:r>
              <a:rPr lang="el-GR" b="1" spc="-1" dirty="0">
                <a:solidFill>
                  <a:srgbClr val="751515"/>
                </a:solidFill>
                <a:uFill>
                  <a:solidFill>
                    <a:srgbClr val="FFFFFF"/>
                  </a:solidFill>
                </a:uFill>
                <a:latin typeface="Arial" panose="020B0604020202020204" pitchFamily="34" charset="0"/>
                <a:ea typeface="Arial"/>
                <a:cs typeface="Arial" panose="020B0604020202020204" pitchFamily="34" charset="0"/>
              </a:rPr>
              <a:t>Δρ</a:t>
            </a:r>
            <a:r>
              <a:rPr lang="en-US" b="1" spc="-1" dirty="0">
                <a:solidFill>
                  <a:srgbClr val="751515"/>
                </a:solidFill>
                <a:uFill>
                  <a:solidFill>
                    <a:srgbClr val="FFFFFF"/>
                  </a:solidFill>
                </a:uFill>
                <a:latin typeface="Arial" panose="020B0604020202020204" pitchFamily="34" charset="0"/>
                <a:ea typeface="Arial"/>
                <a:cs typeface="Arial" panose="020B0604020202020204" pitchFamily="34" charset="0"/>
              </a:rPr>
              <a:t>.</a:t>
            </a:r>
            <a:r>
              <a:rPr lang="el-GR" b="1" spc="-1" dirty="0">
                <a:solidFill>
                  <a:srgbClr val="751515"/>
                </a:solidFill>
                <a:uFill>
                  <a:solidFill>
                    <a:srgbClr val="FFFFFF"/>
                  </a:solidFill>
                </a:uFill>
                <a:latin typeface="Arial" panose="020B0604020202020204" pitchFamily="34" charset="0"/>
                <a:ea typeface="Arial"/>
                <a:cs typeface="Arial" panose="020B0604020202020204" pitchFamily="34" charset="0"/>
              </a:rPr>
              <a:t> Γεώργιος </a:t>
            </a:r>
            <a:r>
              <a:rPr lang="el-GR" b="1" spc="-1" dirty="0" err="1">
                <a:solidFill>
                  <a:srgbClr val="751515"/>
                </a:solidFill>
                <a:uFill>
                  <a:solidFill>
                    <a:srgbClr val="FFFFFF"/>
                  </a:solidFill>
                </a:uFill>
                <a:latin typeface="Arial" panose="020B0604020202020204" pitchFamily="34" charset="0"/>
                <a:ea typeface="Arial"/>
                <a:cs typeface="Arial" panose="020B0604020202020204" pitchFamily="34" charset="0"/>
              </a:rPr>
              <a:t>Απλαδάς</a:t>
            </a:r>
            <a:endParaRPr lang="el-GR" b="1" spc="-1" dirty="0">
              <a:solidFill>
                <a:srgbClr val="751515"/>
              </a:solidFill>
              <a:uFill>
                <a:solidFill>
                  <a:srgbClr val="FFFFFF"/>
                </a:solidFill>
              </a:uFill>
              <a:latin typeface="Arial" panose="020B0604020202020204" pitchFamily="34" charset="0"/>
              <a:ea typeface="Arial"/>
              <a:cs typeface="Arial" panose="020B0604020202020204" pitchFamily="34" charset="0"/>
            </a:endParaRPr>
          </a:p>
          <a:p>
            <a:pPr algn="l"/>
            <a:r>
              <a:rPr lang="el-GR" b="1" spc="-1" dirty="0">
                <a:solidFill>
                  <a:srgbClr val="751515"/>
                </a:solidFill>
                <a:uFill>
                  <a:solidFill>
                    <a:srgbClr val="FFFFFF"/>
                  </a:solidFill>
                </a:uFill>
                <a:latin typeface="Arial" panose="020B0604020202020204" pitchFamily="34" charset="0"/>
                <a:ea typeface="Arial"/>
                <a:cs typeface="Arial" panose="020B0604020202020204" pitchFamily="34" charset="0"/>
              </a:rPr>
              <a:t>Επίκουρος Καθηγητής</a:t>
            </a:r>
          </a:p>
          <a:p>
            <a:pPr algn="l"/>
            <a:r>
              <a:rPr lang="en-US" dirty="0">
                <a:latin typeface="Arial" panose="020B0604020202020204" pitchFamily="34" charset="0"/>
                <a:cs typeface="Arial" panose="020B0604020202020204" pitchFamily="34" charset="0"/>
              </a:rPr>
              <a:t>7</a:t>
            </a:r>
            <a:r>
              <a:rPr lang="el-GR" baseline="30000" smtClean="0">
                <a:latin typeface="Arial" panose="020B0604020202020204" pitchFamily="34" charset="0"/>
                <a:cs typeface="Arial" panose="020B0604020202020204" pitchFamily="34" charset="0"/>
              </a:rPr>
              <a:t>Ο</a:t>
            </a:r>
            <a:r>
              <a:rPr lang="el-GR" smtClean="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Μάθημα</a:t>
            </a:r>
            <a:endParaRPr lang="el-GR" dirty="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8445918" y="4529247"/>
            <a:ext cx="2066723" cy="1859441"/>
          </a:xfrm>
          <a:prstGeom prst="rect">
            <a:avLst/>
          </a:prstGeom>
        </p:spPr>
      </p:pic>
      <p:pic>
        <p:nvPicPr>
          <p:cNvPr id="5" name="Εικόνα 4"/>
          <p:cNvPicPr>
            <a:picLocks noChangeAspect="1"/>
          </p:cNvPicPr>
          <p:nvPr/>
        </p:nvPicPr>
        <p:blipFill>
          <a:blip r:embed="rId3"/>
          <a:stretch>
            <a:fillRect/>
          </a:stretch>
        </p:blipFill>
        <p:spPr>
          <a:xfrm>
            <a:off x="5193969" y="6099103"/>
            <a:ext cx="2962913" cy="579170"/>
          </a:xfrm>
          <a:prstGeom prst="rect">
            <a:avLst/>
          </a:prstGeom>
        </p:spPr>
      </p:pic>
    </p:spTree>
    <p:extLst>
      <p:ext uri="{BB962C8B-B14F-4D97-AF65-F5344CB8AC3E}">
        <p14:creationId xmlns:p14="http://schemas.microsoft.com/office/powerpoint/2010/main" val="3607217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Energy </a:t>
            </a:r>
            <a:r>
              <a:rPr lang="el-GR" b="1" dirty="0" err="1"/>
              <a:t>Autonomy</a:t>
            </a:r>
            <a:r>
              <a:rPr lang="el-GR" b="1" dirty="0"/>
              <a:t> (Ενεργειακή Αυτονομία)</a:t>
            </a:r>
            <a:r>
              <a:rPr lang="el-GR" dirty="0"/>
              <a:t/>
            </a:r>
            <a:br>
              <a:rPr lang="el-GR" dirty="0"/>
            </a:br>
            <a:endParaRPr lang="el-GR" dirty="0"/>
          </a:p>
        </p:txBody>
      </p:sp>
      <p:pic>
        <p:nvPicPr>
          <p:cNvPr id="4" name="Θέση περιεχομένου 3" descr="https://www.avoltaenergy.com/wp-content/uploads/2020/12/solarforhotels.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4902" y="1235274"/>
            <a:ext cx="5293164" cy="3078480"/>
          </a:xfrm>
          <a:prstGeom prst="rect">
            <a:avLst/>
          </a:prstGeom>
          <a:noFill/>
          <a:ln>
            <a:noFill/>
          </a:ln>
        </p:spPr>
      </p:pic>
      <p:pic>
        <p:nvPicPr>
          <p:cNvPr id="5" name="Εικόνα 4" descr="https://media.licdn.com/dms/image/v2/D4E12AQEdwZwMqgHIuQ/article-cover_image-shrink_720_1280/article-cover_image-shrink_720_1280/0/1721176540281?e=2147483647&amp;t=aa8QIO0YEhJQaJYtBJ_uT07ZZOZfXtP6E4sScqav8DY&amp;v=beta"/>
          <p:cNvPicPr/>
          <p:nvPr/>
        </p:nvPicPr>
        <p:blipFill>
          <a:blip r:embed="rId4">
            <a:extLst>
              <a:ext uri="{28A0092B-C50C-407E-A947-70E740481C1C}">
                <a14:useLocalDpi xmlns:a14="http://schemas.microsoft.com/office/drawing/2010/main" val="0"/>
              </a:ext>
            </a:extLst>
          </a:blip>
          <a:srcRect/>
          <a:stretch>
            <a:fillRect/>
          </a:stretch>
        </p:blipFill>
        <p:spPr bwMode="auto">
          <a:xfrm>
            <a:off x="6444768" y="1235274"/>
            <a:ext cx="5387340" cy="3078480"/>
          </a:xfrm>
          <a:prstGeom prst="rect">
            <a:avLst/>
          </a:prstGeom>
          <a:noFill/>
          <a:ln>
            <a:noFill/>
          </a:ln>
        </p:spPr>
      </p:pic>
      <p:pic>
        <p:nvPicPr>
          <p:cNvPr id="6" name="Εικόνα 5"/>
          <p:cNvPicPr>
            <a:picLocks noChangeAspect="1"/>
          </p:cNvPicPr>
          <p:nvPr/>
        </p:nvPicPr>
        <p:blipFill>
          <a:blip r:embed="rId5"/>
          <a:stretch>
            <a:fillRect/>
          </a:stretch>
        </p:blipFill>
        <p:spPr>
          <a:xfrm>
            <a:off x="994902" y="4446739"/>
            <a:ext cx="10837205" cy="2279737"/>
          </a:xfrm>
          <a:prstGeom prst="rect">
            <a:avLst/>
          </a:prstGeom>
        </p:spPr>
      </p:pic>
    </p:spTree>
    <p:extLst>
      <p:ext uri="{BB962C8B-B14F-4D97-AF65-F5344CB8AC3E}">
        <p14:creationId xmlns:p14="http://schemas.microsoft.com/office/powerpoint/2010/main" val="1591478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b="1" dirty="0"/>
              <a:t>Organisational </a:t>
            </a:r>
            <a:r>
              <a:rPr lang="en-US" b="1" dirty="0" smtClean="0"/>
              <a:t>Innovation  </a:t>
            </a:r>
            <a:r>
              <a:rPr lang="el-GR" dirty="0" err="1" smtClean="0"/>
              <a:t>Οργανωσιακή</a:t>
            </a:r>
            <a:r>
              <a:rPr lang="el-GR" dirty="0" smtClean="0"/>
              <a:t> </a:t>
            </a:r>
            <a:r>
              <a:rPr lang="el-GR" dirty="0"/>
              <a:t>Καινοτομία στη Φιλοξενία</a:t>
            </a:r>
            <a:r>
              <a:rPr lang="en-US" b="1" dirty="0"/>
              <a:t/>
            </a:r>
            <a:br>
              <a:rPr lang="en-US" b="1" dirty="0"/>
            </a:br>
            <a:endParaRPr lang="el-GR" dirty="0"/>
          </a:p>
        </p:txBody>
      </p:sp>
      <p:sp>
        <p:nvSpPr>
          <p:cNvPr id="3" name="Θέση περιεχομένου 2"/>
          <p:cNvSpPr>
            <a:spLocks noGrp="1"/>
          </p:cNvSpPr>
          <p:nvPr>
            <p:ph idx="1"/>
          </p:nvPr>
        </p:nvSpPr>
        <p:spPr/>
        <p:txBody>
          <a:bodyPr/>
          <a:lstStyle/>
          <a:p>
            <a:r>
              <a:rPr lang="el-GR" b="1" dirty="0" smtClean="0"/>
              <a:t>Η </a:t>
            </a:r>
            <a:r>
              <a:rPr lang="el-GR" b="1" dirty="0"/>
              <a:t>εμπειρία πελάτη ξεκινά από:</a:t>
            </a:r>
            <a:endParaRPr lang="el-GR" dirty="0"/>
          </a:p>
          <a:p>
            <a:r>
              <a:rPr lang="el-GR" dirty="0"/>
              <a:t>εμπειρία εργαζομένων</a:t>
            </a:r>
          </a:p>
          <a:p>
            <a:r>
              <a:rPr lang="el-GR" dirty="0"/>
              <a:t>κουλτούρα</a:t>
            </a:r>
          </a:p>
          <a:p>
            <a:r>
              <a:rPr lang="el-GR" dirty="0"/>
              <a:t>εκπαίδευση</a:t>
            </a:r>
          </a:p>
          <a:p>
            <a:r>
              <a:rPr lang="el-GR" dirty="0" smtClean="0"/>
              <a:t>Ευελιξία</a:t>
            </a:r>
          </a:p>
          <a:p>
            <a:endParaRPr lang="el-GR" dirty="0"/>
          </a:p>
          <a:p>
            <a:endParaRPr lang="el-GR" dirty="0"/>
          </a:p>
          <a:p>
            <a:r>
              <a:rPr lang="el-GR" dirty="0"/>
              <a:t>👉 </a:t>
            </a:r>
            <a:r>
              <a:rPr lang="en-US" dirty="0"/>
              <a:t>Happy staff = better service</a:t>
            </a:r>
          </a:p>
          <a:p>
            <a:endParaRPr lang="el-GR" dirty="0"/>
          </a:p>
        </p:txBody>
      </p:sp>
    </p:spTree>
    <p:extLst>
      <p:ext uri="{BB962C8B-B14F-4D97-AF65-F5344CB8AC3E}">
        <p14:creationId xmlns:p14="http://schemas.microsoft.com/office/powerpoint/2010/main" val="1640675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100964037"/>
              </p:ext>
            </p:extLst>
          </p:nvPr>
        </p:nvGraphicFramePr>
        <p:xfrm>
          <a:off x="474946" y="1440492"/>
          <a:ext cx="11337100" cy="4924463"/>
        </p:xfrm>
        <a:graphic>
          <a:graphicData uri="http://schemas.openxmlformats.org/drawingml/2006/table">
            <a:tbl>
              <a:tblPr/>
              <a:tblGrid>
                <a:gridCol w="2834275">
                  <a:extLst>
                    <a:ext uri="{9D8B030D-6E8A-4147-A177-3AD203B41FA5}">
                      <a16:colId xmlns:a16="http://schemas.microsoft.com/office/drawing/2014/main" val="1581773248"/>
                    </a:ext>
                  </a:extLst>
                </a:gridCol>
                <a:gridCol w="2834275">
                  <a:extLst>
                    <a:ext uri="{9D8B030D-6E8A-4147-A177-3AD203B41FA5}">
                      <a16:colId xmlns:a16="http://schemas.microsoft.com/office/drawing/2014/main" val="781854994"/>
                    </a:ext>
                  </a:extLst>
                </a:gridCol>
                <a:gridCol w="2834275">
                  <a:extLst>
                    <a:ext uri="{9D8B030D-6E8A-4147-A177-3AD203B41FA5}">
                      <a16:colId xmlns:a16="http://schemas.microsoft.com/office/drawing/2014/main" val="1007768201"/>
                    </a:ext>
                  </a:extLst>
                </a:gridCol>
                <a:gridCol w="2834275">
                  <a:extLst>
                    <a:ext uri="{9D8B030D-6E8A-4147-A177-3AD203B41FA5}">
                      <a16:colId xmlns:a16="http://schemas.microsoft.com/office/drawing/2014/main" val="2924686119"/>
                    </a:ext>
                  </a:extLst>
                </a:gridCol>
              </a:tblGrid>
              <a:tr h="907138">
                <a:tc>
                  <a:txBody>
                    <a:bodyPr/>
                    <a:lstStyle/>
                    <a:p>
                      <a:r>
                        <a:rPr lang="el-GR"/>
                        <a:t>Πυλώνας Οργανωσιακής Καινοτομίας</a:t>
                      </a:r>
                    </a:p>
                  </a:txBody>
                  <a:tcPr anchor="ctr">
                    <a:lnL>
                      <a:noFill/>
                    </a:lnL>
                    <a:lnR>
                      <a:noFill/>
                    </a:lnR>
                    <a:lnT>
                      <a:noFill/>
                    </a:lnT>
                    <a:lnB>
                      <a:noFill/>
                    </a:lnB>
                  </a:tcPr>
                </a:tc>
                <a:tc>
                  <a:txBody>
                    <a:bodyPr/>
                    <a:lstStyle/>
                    <a:p>
                      <a:r>
                        <a:rPr lang="el-GR"/>
                        <a:t>Τι σημαίνει στην πράξη</a:t>
                      </a:r>
                    </a:p>
                  </a:txBody>
                  <a:tcPr anchor="ctr">
                    <a:lnL>
                      <a:noFill/>
                    </a:lnL>
                    <a:lnR>
                      <a:noFill/>
                    </a:lnR>
                    <a:lnT>
                      <a:noFill/>
                    </a:lnT>
                    <a:lnB>
                      <a:noFill/>
                    </a:lnB>
                  </a:tcPr>
                </a:tc>
                <a:tc>
                  <a:txBody>
                    <a:bodyPr/>
                    <a:lstStyle/>
                    <a:p>
                      <a:r>
                        <a:rPr lang="el-GR"/>
                        <a:t>Επίδραση στους εργαζομένους</a:t>
                      </a:r>
                    </a:p>
                  </a:txBody>
                  <a:tcPr anchor="ctr">
                    <a:lnL>
                      <a:noFill/>
                    </a:lnL>
                    <a:lnR>
                      <a:noFill/>
                    </a:lnR>
                    <a:lnT>
                      <a:noFill/>
                    </a:lnT>
                    <a:lnB>
                      <a:noFill/>
                    </a:lnB>
                  </a:tcPr>
                </a:tc>
                <a:tc>
                  <a:txBody>
                    <a:bodyPr/>
                    <a:lstStyle/>
                    <a:p>
                      <a:r>
                        <a:rPr lang="el-GR"/>
                        <a:t>Επίδραση στην εμπειρία πελάτη</a:t>
                      </a:r>
                    </a:p>
                  </a:txBody>
                  <a:tcPr anchor="ctr">
                    <a:lnL>
                      <a:noFill/>
                    </a:lnL>
                    <a:lnR>
                      <a:noFill/>
                    </a:lnR>
                    <a:lnT>
                      <a:noFill/>
                    </a:lnT>
                    <a:lnB>
                      <a:noFill/>
                    </a:lnB>
                  </a:tcPr>
                </a:tc>
                <a:extLst>
                  <a:ext uri="{0D108BD9-81ED-4DB2-BD59-A6C34878D82A}">
                    <a16:rowId xmlns:a16="http://schemas.microsoft.com/office/drawing/2014/main" val="3222558603"/>
                  </a:ext>
                </a:extLst>
              </a:tr>
              <a:tr h="907138">
                <a:tc>
                  <a:txBody>
                    <a:bodyPr/>
                    <a:lstStyle/>
                    <a:p>
                      <a:r>
                        <a:rPr lang="el-GR" b="1"/>
                        <a:t>Εμπειρία Εργαζομένων (</a:t>
                      </a:r>
                      <a:r>
                        <a:rPr lang="en-US" b="1"/>
                        <a:t>Employee Experience)</a:t>
                      </a:r>
                      <a:endParaRPr lang="en-US"/>
                    </a:p>
                  </a:txBody>
                  <a:tcPr anchor="ctr">
                    <a:lnL>
                      <a:noFill/>
                    </a:lnL>
                    <a:lnR>
                      <a:noFill/>
                    </a:lnR>
                    <a:lnT>
                      <a:noFill/>
                    </a:lnT>
                    <a:lnB>
                      <a:noFill/>
                    </a:lnB>
                  </a:tcPr>
                </a:tc>
                <a:tc>
                  <a:txBody>
                    <a:bodyPr/>
                    <a:lstStyle/>
                    <a:p>
                      <a:r>
                        <a:rPr lang="el-GR"/>
                        <a:t>Δίκαιες συνθήκες, αναγνώριση, συμμετοχή</a:t>
                      </a:r>
                    </a:p>
                  </a:txBody>
                  <a:tcPr anchor="ctr">
                    <a:lnL>
                      <a:noFill/>
                    </a:lnL>
                    <a:lnR>
                      <a:noFill/>
                    </a:lnR>
                    <a:lnT>
                      <a:noFill/>
                    </a:lnT>
                    <a:lnB>
                      <a:noFill/>
                    </a:lnB>
                  </a:tcPr>
                </a:tc>
                <a:tc>
                  <a:txBody>
                    <a:bodyPr/>
                    <a:lstStyle/>
                    <a:p>
                      <a:r>
                        <a:rPr lang="el-GR"/>
                        <a:t>Αυξημένη ικανοποίηση &amp; δέσμευση</a:t>
                      </a:r>
                    </a:p>
                  </a:txBody>
                  <a:tcPr anchor="ctr">
                    <a:lnL>
                      <a:noFill/>
                    </a:lnL>
                    <a:lnR>
                      <a:noFill/>
                    </a:lnR>
                    <a:lnT>
                      <a:noFill/>
                    </a:lnT>
                    <a:lnB>
                      <a:noFill/>
                    </a:lnB>
                  </a:tcPr>
                </a:tc>
                <a:tc>
                  <a:txBody>
                    <a:bodyPr/>
                    <a:lstStyle/>
                    <a:p>
                      <a:r>
                        <a:rPr lang="el-GR"/>
                        <a:t>Πιο φιλική, αυθεντική εξυπηρέτηση</a:t>
                      </a:r>
                    </a:p>
                  </a:txBody>
                  <a:tcPr anchor="ctr">
                    <a:lnL>
                      <a:noFill/>
                    </a:lnL>
                    <a:lnR>
                      <a:noFill/>
                    </a:lnR>
                    <a:lnT>
                      <a:noFill/>
                    </a:lnT>
                    <a:lnB>
                      <a:noFill/>
                    </a:lnB>
                  </a:tcPr>
                </a:tc>
                <a:extLst>
                  <a:ext uri="{0D108BD9-81ED-4DB2-BD59-A6C34878D82A}">
                    <a16:rowId xmlns:a16="http://schemas.microsoft.com/office/drawing/2014/main" val="2996424130"/>
                  </a:ext>
                </a:extLst>
              </a:tr>
              <a:tr h="1295911">
                <a:tc>
                  <a:txBody>
                    <a:bodyPr/>
                    <a:lstStyle/>
                    <a:p>
                      <a:r>
                        <a:rPr lang="el-GR" b="1"/>
                        <a:t>Οργανωσιακή Κουλτούρα</a:t>
                      </a:r>
                      <a:endParaRPr lang="el-GR"/>
                    </a:p>
                  </a:txBody>
                  <a:tcPr anchor="ctr">
                    <a:lnL>
                      <a:noFill/>
                    </a:lnL>
                    <a:lnR>
                      <a:noFill/>
                    </a:lnR>
                    <a:lnT>
                      <a:noFill/>
                    </a:lnT>
                    <a:lnB>
                      <a:noFill/>
                    </a:lnB>
                  </a:tcPr>
                </a:tc>
                <a:tc>
                  <a:txBody>
                    <a:bodyPr/>
                    <a:lstStyle/>
                    <a:p>
                      <a:r>
                        <a:rPr lang="el-GR"/>
                        <a:t>Κουλτούρα σεβασμού, φιλοξενίας, πρωτοβουλίας</a:t>
                      </a:r>
                    </a:p>
                  </a:txBody>
                  <a:tcPr anchor="ctr">
                    <a:lnL>
                      <a:noFill/>
                    </a:lnL>
                    <a:lnR>
                      <a:noFill/>
                    </a:lnR>
                    <a:lnT>
                      <a:noFill/>
                    </a:lnT>
                    <a:lnB>
                      <a:noFill/>
                    </a:lnB>
                  </a:tcPr>
                </a:tc>
                <a:tc>
                  <a:txBody>
                    <a:bodyPr/>
                    <a:lstStyle/>
                    <a:p>
                      <a:r>
                        <a:rPr lang="el-GR"/>
                        <a:t>Αίσθηση σκοπού &amp; ανήκειν</a:t>
                      </a:r>
                    </a:p>
                  </a:txBody>
                  <a:tcPr anchor="ctr">
                    <a:lnL>
                      <a:noFill/>
                    </a:lnL>
                    <a:lnR>
                      <a:noFill/>
                    </a:lnR>
                    <a:lnT>
                      <a:noFill/>
                    </a:lnT>
                    <a:lnB>
                      <a:noFill/>
                    </a:lnB>
                  </a:tcPr>
                </a:tc>
                <a:tc>
                  <a:txBody>
                    <a:bodyPr/>
                    <a:lstStyle/>
                    <a:p>
                      <a:r>
                        <a:rPr lang="el-GR"/>
                        <a:t>Συνέπεια στην ποιότητα υπηρεσιών</a:t>
                      </a:r>
                    </a:p>
                  </a:txBody>
                  <a:tcPr anchor="ctr">
                    <a:lnL>
                      <a:noFill/>
                    </a:lnL>
                    <a:lnR>
                      <a:noFill/>
                    </a:lnR>
                    <a:lnT>
                      <a:noFill/>
                    </a:lnT>
                    <a:lnB>
                      <a:noFill/>
                    </a:lnB>
                  </a:tcPr>
                </a:tc>
                <a:extLst>
                  <a:ext uri="{0D108BD9-81ED-4DB2-BD59-A6C34878D82A}">
                    <a16:rowId xmlns:a16="http://schemas.microsoft.com/office/drawing/2014/main" val="1198190724"/>
                  </a:ext>
                </a:extLst>
              </a:tr>
              <a:tr h="907138">
                <a:tc>
                  <a:txBody>
                    <a:bodyPr/>
                    <a:lstStyle/>
                    <a:p>
                      <a:r>
                        <a:rPr lang="el-GR" b="1"/>
                        <a:t>Εκπαίδευση &amp; Ανάπτυξη</a:t>
                      </a:r>
                      <a:endParaRPr lang="el-GR"/>
                    </a:p>
                  </a:txBody>
                  <a:tcPr anchor="ctr">
                    <a:lnL>
                      <a:noFill/>
                    </a:lnL>
                    <a:lnR>
                      <a:noFill/>
                    </a:lnR>
                    <a:lnT>
                      <a:noFill/>
                    </a:lnT>
                    <a:lnB>
                      <a:noFill/>
                    </a:lnB>
                  </a:tcPr>
                </a:tc>
                <a:tc>
                  <a:txBody>
                    <a:bodyPr/>
                    <a:lstStyle/>
                    <a:p>
                      <a:r>
                        <a:rPr lang="el-GR"/>
                        <a:t>Συνεχής κατάρτιση, </a:t>
                      </a:r>
                      <a:r>
                        <a:rPr lang="en-US"/>
                        <a:t>soft skills, empowerment</a:t>
                      </a:r>
                    </a:p>
                  </a:txBody>
                  <a:tcPr anchor="ctr">
                    <a:lnL>
                      <a:noFill/>
                    </a:lnL>
                    <a:lnR>
                      <a:noFill/>
                    </a:lnR>
                    <a:lnT>
                      <a:noFill/>
                    </a:lnT>
                    <a:lnB>
                      <a:noFill/>
                    </a:lnB>
                  </a:tcPr>
                </a:tc>
                <a:tc>
                  <a:txBody>
                    <a:bodyPr/>
                    <a:lstStyle/>
                    <a:p>
                      <a:r>
                        <a:rPr lang="el-GR"/>
                        <a:t>Αυτοπεποίθηση &amp; επαγγελματισμός</a:t>
                      </a:r>
                    </a:p>
                  </a:txBody>
                  <a:tcPr anchor="ctr">
                    <a:lnL>
                      <a:noFill/>
                    </a:lnL>
                    <a:lnR>
                      <a:noFill/>
                    </a:lnR>
                    <a:lnT>
                      <a:noFill/>
                    </a:lnT>
                    <a:lnB>
                      <a:noFill/>
                    </a:lnB>
                  </a:tcPr>
                </a:tc>
                <a:tc>
                  <a:txBody>
                    <a:bodyPr/>
                    <a:lstStyle/>
                    <a:p>
                      <a:r>
                        <a:rPr lang="el-GR"/>
                        <a:t>Λιγότερα λάθη, καλύτερη επικοινωνία</a:t>
                      </a:r>
                    </a:p>
                  </a:txBody>
                  <a:tcPr anchor="ctr">
                    <a:lnL>
                      <a:noFill/>
                    </a:lnL>
                    <a:lnR>
                      <a:noFill/>
                    </a:lnR>
                    <a:lnT>
                      <a:noFill/>
                    </a:lnT>
                    <a:lnB>
                      <a:noFill/>
                    </a:lnB>
                  </a:tcPr>
                </a:tc>
                <a:extLst>
                  <a:ext uri="{0D108BD9-81ED-4DB2-BD59-A6C34878D82A}">
                    <a16:rowId xmlns:a16="http://schemas.microsoft.com/office/drawing/2014/main" val="3590922656"/>
                  </a:ext>
                </a:extLst>
              </a:tr>
              <a:tr h="907138">
                <a:tc>
                  <a:txBody>
                    <a:bodyPr/>
                    <a:lstStyle/>
                    <a:p>
                      <a:r>
                        <a:rPr lang="el-GR" b="1"/>
                        <a:t>Ευελιξία Εργασίας</a:t>
                      </a:r>
                      <a:endParaRPr lang="el-GR"/>
                    </a:p>
                  </a:txBody>
                  <a:tcPr anchor="ctr">
                    <a:lnL>
                      <a:noFill/>
                    </a:lnL>
                    <a:lnR>
                      <a:noFill/>
                    </a:lnR>
                    <a:lnT>
                      <a:noFill/>
                    </a:lnT>
                    <a:lnB>
                      <a:noFill/>
                    </a:lnB>
                  </a:tcPr>
                </a:tc>
                <a:tc>
                  <a:txBody>
                    <a:bodyPr/>
                    <a:lstStyle/>
                    <a:p>
                      <a:r>
                        <a:rPr lang="el-GR" dirty="0"/>
                        <a:t>Ευέλικτα ωράρια, </a:t>
                      </a:r>
                      <a:r>
                        <a:rPr lang="en-US" dirty="0"/>
                        <a:t>multi-skilling</a:t>
                      </a:r>
                    </a:p>
                  </a:txBody>
                  <a:tcPr anchor="ctr">
                    <a:lnL>
                      <a:noFill/>
                    </a:lnL>
                    <a:lnR>
                      <a:noFill/>
                    </a:lnR>
                    <a:lnT>
                      <a:noFill/>
                    </a:lnT>
                    <a:lnB>
                      <a:noFill/>
                    </a:lnB>
                  </a:tcPr>
                </a:tc>
                <a:tc>
                  <a:txBody>
                    <a:bodyPr/>
                    <a:lstStyle/>
                    <a:p>
                      <a:r>
                        <a:rPr lang="el-GR"/>
                        <a:t>Μείωση </a:t>
                      </a:r>
                      <a:r>
                        <a:rPr lang="en-US"/>
                        <a:t>burnout, </a:t>
                      </a:r>
                      <a:r>
                        <a:rPr lang="el-GR"/>
                        <a:t>διατήρηση προσωπικού</a:t>
                      </a:r>
                    </a:p>
                  </a:txBody>
                  <a:tcPr anchor="ctr">
                    <a:lnL>
                      <a:noFill/>
                    </a:lnL>
                    <a:lnR>
                      <a:noFill/>
                    </a:lnR>
                    <a:lnT>
                      <a:noFill/>
                    </a:lnT>
                    <a:lnB>
                      <a:noFill/>
                    </a:lnB>
                  </a:tcPr>
                </a:tc>
                <a:tc>
                  <a:txBody>
                    <a:bodyPr/>
                    <a:lstStyle/>
                    <a:p>
                      <a:r>
                        <a:rPr lang="el-GR" dirty="0"/>
                        <a:t>Σταθερότητα προσωπικού &amp; εμπειρίας</a:t>
                      </a:r>
                    </a:p>
                  </a:txBody>
                  <a:tcPr anchor="ctr">
                    <a:lnL>
                      <a:noFill/>
                    </a:lnL>
                    <a:lnR>
                      <a:noFill/>
                    </a:lnR>
                    <a:lnT>
                      <a:noFill/>
                    </a:lnT>
                    <a:lnB>
                      <a:noFill/>
                    </a:lnB>
                  </a:tcPr>
                </a:tc>
                <a:extLst>
                  <a:ext uri="{0D108BD9-81ED-4DB2-BD59-A6C34878D82A}">
                    <a16:rowId xmlns:a16="http://schemas.microsoft.com/office/drawing/2014/main" val="4248796355"/>
                  </a:ext>
                </a:extLst>
              </a:tr>
            </a:tbl>
          </a:graphicData>
        </a:graphic>
      </p:graphicFrame>
      <p:sp>
        <p:nvSpPr>
          <p:cNvPr id="6" name="Rectangle 1"/>
          <p:cNvSpPr>
            <a:spLocks noGrp="1" noChangeArrowheads="1"/>
          </p:cNvSpPr>
          <p:nvPr>
            <p:ph type="title"/>
          </p:nvPr>
        </p:nvSpPr>
        <p:spPr bwMode="auto">
          <a:xfrm>
            <a:off x="838200" y="489297"/>
            <a:ext cx="101296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3200" b="0" i="1" u="none" strike="noStrike" cap="none" normalizeH="0" baseline="0" dirty="0" err="1" smtClean="0">
                <a:ln>
                  <a:noFill/>
                </a:ln>
                <a:solidFill>
                  <a:schemeClr val="tx1"/>
                </a:solidFill>
                <a:effectLst/>
                <a:latin typeface="Arial" panose="020B0604020202020204" pitchFamily="34" charset="0"/>
              </a:rPr>
              <a:t>Employee</a:t>
            </a:r>
            <a:r>
              <a:rPr kumimoji="0" lang="el-GR" altLang="el-GR" sz="3200" b="0" i="1" u="none" strike="noStrike" cap="none" normalizeH="0" baseline="0" dirty="0" smtClean="0">
                <a:ln>
                  <a:noFill/>
                </a:ln>
                <a:solidFill>
                  <a:schemeClr val="tx1"/>
                </a:solidFill>
                <a:effectLst/>
                <a:latin typeface="Arial" panose="020B0604020202020204" pitchFamily="34" charset="0"/>
              </a:rPr>
              <a:t> </a:t>
            </a:r>
            <a:r>
              <a:rPr kumimoji="0" lang="el-GR" altLang="el-GR" sz="3200" b="0" i="1" u="none" strike="noStrike" cap="none" normalizeH="0" baseline="0" dirty="0" err="1" smtClean="0">
                <a:ln>
                  <a:noFill/>
                </a:ln>
                <a:solidFill>
                  <a:schemeClr val="tx1"/>
                </a:solidFill>
                <a:effectLst/>
                <a:latin typeface="Arial" panose="020B0604020202020204" pitchFamily="34" charset="0"/>
              </a:rPr>
              <a:t>Experience</a:t>
            </a:r>
            <a:r>
              <a:rPr kumimoji="0" lang="el-GR" altLang="el-GR" sz="3200" b="0" i="1" u="none" strike="noStrike" cap="none" normalizeH="0" baseline="0" dirty="0" smtClean="0">
                <a:ln>
                  <a:noFill/>
                </a:ln>
                <a:solidFill>
                  <a:schemeClr val="tx1"/>
                </a:solidFill>
                <a:effectLst/>
                <a:latin typeface="Arial" panose="020B0604020202020204" pitchFamily="34" charset="0"/>
              </a:rPr>
              <a:t> – </a:t>
            </a:r>
            <a:r>
              <a:rPr kumimoji="0" lang="el-GR" altLang="el-GR" sz="3200" b="0" i="1" u="none" strike="noStrike" cap="none" normalizeH="0" baseline="0" dirty="0" err="1" smtClean="0">
                <a:ln>
                  <a:noFill/>
                </a:ln>
                <a:solidFill>
                  <a:schemeClr val="tx1"/>
                </a:solidFill>
                <a:effectLst/>
                <a:latin typeface="Arial" panose="020B0604020202020204" pitchFamily="34" charset="0"/>
              </a:rPr>
              <a:t>Culture</a:t>
            </a:r>
            <a:r>
              <a:rPr kumimoji="0" lang="el-GR" altLang="el-GR" sz="3200" b="0" i="1" u="none" strike="noStrike" cap="none" normalizeH="0" baseline="0" dirty="0" smtClean="0">
                <a:ln>
                  <a:noFill/>
                </a:ln>
                <a:solidFill>
                  <a:schemeClr val="tx1"/>
                </a:solidFill>
                <a:effectLst/>
                <a:latin typeface="Arial" panose="020B0604020202020204" pitchFamily="34" charset="0"/>
              </a:rPr>
              <a:t> – </a:t>
            </a:r>
            <a:r>
              <a:rPr kumimoji="0" lang="el-GR" altLang="el-GR" sz="3200" b="0" i="1" u="none" strike="noStrike" cap="none" normalizeH="0" baseline="0" dirty="0" err="1" smtClean="0">
                <a:ln>
                  <a:noFill/>
                </a:ln>
                <a:solidFill>
                  <a:schemeClr val="tx1"/>
                </a:solidFill>
                <a:effectLst/>
                <a:latin typeface="Arial" panose="020B0604020202020204" pitchFamily="34" charset="0"/>
              </a:rPr>
              <a:t>Training</a:t>
            </a:r>
            <a:r>
              <a:rPr kumimoji="0" lang="el-GR" altLang="el-GR" sz="3200" b="0" i="1" u="none" strike="noStrike" cap="none" normalizeH="0" baseline="0" dirty="0" smtClean="0">
                <a:ln>
                  <a:noFill/>
                </a:ln>
                <a:solidFill>
                  <a:schemeClr val="tx1"/>
                </a:solidFill>
                <a:effectLst/>
                <a:latin typeface="Arial" panose="020B0604020202020204" pitchFamily="34" charset="0"/>
              </a:rPr>
              <a:t> – </a:t>
            </a:r>
            <a:r>
              <a:rPr kumimoji="0" lang="el-GR" altLang="el-GR" sz="3200" b="0" i="1" u="none" strike="noStrike" cap="none" normalizeH="0" baseline="0" dirty="0" err="1" smtClean="0">
                <a:ln>
                  <a:noFill/>
                </a:ln>
                <a:solidFill>
                  <a:schemeClr val="tx1"/>
                </a:solidFill>
                <a:effectLst/>
                <a:latin typeface="Arial" panose="020B0604020202020204" pitchFamily="34" charset="0"/>
              </a:rPr>
              <a:t>Flexibility</a:t>
            </a:r>
            <a:r>
              <a:rPr kumimoji="0" lang="el-GR" altLang="el-GR" sz="3200" b="0" i="1" u="none" strike="noStrike" cap="none" normalizeH="0" baseline="0" dirty="0" smtClean="0">
                <a:ln>
                  <a:noFill/>
                </a:ln>
                <a:solidFill>
                  <a:schemeClr val="tx1"/>
                </a:solidFill>
                <a:effectLst/>
                <a:latin typeface="Arial" panose="020B0604020202020204" pitchFamily="34" charset="0"/>
              </a:rPr>
              <a:t>)</a:t>
            </a:r>
            <a:endParaRPr kumimoji="0" lang="el-GR" altLang="el-GR"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01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Διαδικασία Ανάπτυξης Νέας Υπηρεσίας</a:t>
            </a:r>
            <a:br>
              <a:rPr lang="el-GR" b="1" dirty="0"/>
            </a:br>
            <a:endParaRPr lang="el-GR" dirty="0"/>
          </a:p>
        </p:txBody>
      </p:sp>
      <p:sp>
        <p:nvSpPr>
          <p:cNvPr id="3" name="Θέση περιεχομένου 2"/>
          <p:cNvSpPr>
            <a:spLocks noGrp="1"/>
          </p:cNvSpPr>
          <p:nvPr>
            <p:ph idx="1"/>
          </p:nvPr>
        </p:nvSpPr>
        <p:spPr/>
        <p:txBody>
          <a:bodyPr/>
          <a:lstStyle/>
          <a:p>
            <a:r>
              <a:rPr lang="en-US" dirty="0" smtClean="0"/>
              <a:t>Market </a:t>
            </a:r>
            <a:r>
              <a:rPr lang="en-US" dirty="0"/>
              <a:t>&amp; customer insight</a:t>
            </a:r>
          </a:p>
          <a:p>
            <a:r>
              <a:rPr lang="en-US" dirty="0"/>
              <a:t>Idea generation</a:t>
            </a:r>
          </a:p>
          <a:p>
            <a:r>
              <a:rPr lang="en-US" dirty="0"/>
              <a:t>Prototype &amp; testing</a:t>
            </a:r>
          </a:p>
          <a:p>
            <a:r>
              <a:rPr lang="en-US" dirty="0"/>
              <a:t>Launch</a:t>
            </a:r>
          </a:p>
          <a:p>
            <a:r>
              <a:rPr lang="en-US" dirty="0"/>
              <a:t>Continuous </a:t>
            </a:r>
            <a:r>
              <a:rPr lang="en-US" dirty="0" smtClean="0"/>
              <a:t>improvement</a:t>
            </a:r>
            <a:endParaRPr lang="el-GR" dirty="0" smtClean="0"/>
          </a:p>
          <a:p>
            <a:endParaRPr lang="el-GR" dirty="0"/>
          </a:p>
          <a:p>
            <a:endParaRPr lang="en-US" dirty="0"/>
          </a:p>
          <a:p>
            <a:r>
              <a:rPr lang="en-US" dirty="0"/>
              <a:t>(</a:t>
            </a:r>
            <a:r>
              <a:rPr lang="el-GR" dirty="0"/>
              <a:t>κύκλος – όχι γραμμική διαδικασία)</a:t>
            </a:r>
          </a:p>
          <a:p>
            <a:endParaRPr lang="el-GR" dirty="0"/>
          </a:p>
        </p:txBody>
      </p:sp>
    </p:spTree>
    <p:extLst>
      <p:ext uri="{BB962C8B-B14F-4D97-AF65-F5344CB8AC3E}">
        <p14:creationId xmlns:p14="http://schemas.microsoft.com/office/powerpoint/2010/main" val="1455080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Case </a:t>
            </a:r>
            <a:r>
              <a:rPr lang="el-GR" b="1" dirty="0" err="1"/>
              <a:t>Study</a:t>
            </a:r>
            <a:r>
              <a:rPr lang="el-GR" b="1" dirty="0"/>
              <a:t> </a:t>
            </a:r>
            <a:r>
              <a:rPr lang="el-GR" b="1" dirty="0" smtClean="0"/>
              <a:t>1 </a:t>
            </a:r>
            <a:r>
              <a:rPr lang="el-GR" b="1" dirty="0"/>
              <a:t/>
            </a:r>
            <a:br>
              <a:rPr lang="el-GR" b="1" dirty="0"/>
            </a:br>
            <a:endParaRPr lang="el-GR" dirty="0"/>
          </a:p>
        </p:txBody>
      </p:sp>
      <p:sp>
        <p:nvSpPr>
          <p:cNvPr id="3" name="Θέση περιεχομένου 2"/>
          <p:cNvSpPr>
            <a:spLocks noGrp="1"/>
          </p:cNvSpPr>
          <p:nvPr>
            <p:ph idx="1"/>
          </p:nvPr>
        </p:nvSpPr>
        <p:spPr>
          <a:xfrm>
            <a:off x="838200" y="1825624"/>
            <a:ext cx="10515600" cy="4787611"/>
          </a:xfrm>
        </p:spPr>
        <p:txBody>
          <a:bodyPr>
            <a:normAutofit/>
          </a:bodyPr>
          <a:lstStyle/>
          <a:p>
            <a:r>
              <a:rPr lang="el-GR" b="1" dirty="0" smtClean="0"/>
              <a:t>Παράδειγμα</a:t>
            </a:r>
            <a:r>
              <a:rPr lang="el-GR" b="1" dirty="0"/>
              <a:t>: Ψηφιακό </a:t>
            </a:r>
            <a:r>
              <a:rPr lang="el-GR" b="1" dirty="0" err="1"/>
              <a:t>check</a:t>
            </a:r>
            <a:r>
              <a:rPr lang="el-GR" b="1" dirty="0"/>
              <a:t>-in σε </a:t>
            </a:r>
            <a:r>
              <a:rPr lang="el-GR" b="1" dirty="0" smtClean="0"/>
              <a:t>ξενοδοχείο</a:t>
            </a:r>
          </a:p>
          <a:p>
            <a:endParaRPr lang="el-GR" dirty="0"/>
          </a:p>
          <a:p>
            <a:r>
              <a:rPr lang="el-GR" dirty="0"/>
              <a:t>Ερωτήσεις</a:t>
            </a:r>
            <a:r>
              <a:rPr lang="el-GR" dirty="0" smtClean="0"/>
              <a:t>:</a:t>
            </a:r>
          </a:p>
          <a:p>
            <a:endParaRPr lang="el-GR" dirty="0"/>
          </a:p>
          <a:p>
            <a:r>
              <a:rPr lang="el-GR" dirty="0"/>
              <a:t>Τι κερδίζει ο πελάτης</a:t>
            </a:r>
            <a:r>
              <a:rPr lang="el-GR" dirty="0" smtClean="0"/>
              <a:t>;</a:t>
            </a:r>
          </a:p>
          <a:p>
            <a:endParaRPr lang="el-GR" dirty="0"/>
          </a:p>
          <a:p>
            <a:r>
              <a:rPr lang="el-GR" dirty="0"/>
              <a:t>Τι χάνει</a:t>
            </a:r>
            <a:r>
              <a:rPr lang="el-GR" dirty="0" smtClean="0"/>
              <a:t>;</a:t>
            </a:r>
          </a:p>
          <a:p>
            <a:endParaRPr lang="el-GR" dirty="0"/>
          </a:p>
          <a:p>
            <a:r>
              <a:rPr lang="el-GR" dirty="0"/>
              <a:t>Πότε ΔΕΝ πρέπει να εφαρμοστεί;</a:t>
            </a:r>
          </a:p>
          <a:p>
            <a:endParaRPr lang="el-GR" dirty="0"/>
          </a:p>
        </p:txBody>
      </p:sp>
    </p:spTree>
    <p:extLst>
      <p:ext uri="{BB962C8B-B14F-4D97-AF65-F5344CB8AC3E}">
        <p14:creationId xmlns:p14="http://schemas.microsoft.com/office/powerpoint/2010/main" val="3789616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Case </a:t>
            </a:r>
            <a:r>
              <a:rPr lang="el-GR" b="1" dirty="0" err="1"/>
              <a:t>Study</a:t>
            </a:r>
            <a:r>
              <a:rPr lang="el-GR" b="1" dirty="0"/>
              <a:t> </a:t>
            </a:r>
            <a:r>
              <a:rPr lang="el-GR" b="1" dirty="0" smtClean="0"/>
              <a:t>2  (βιωσιμότητα</a:t>
            </a:r>
            <a:r>
              <a:rPr lang="el-GR" b="1" dirty="0"/>
              <a:t>)</a:t>
            </a:r>
            <a:br>
              <a:rPr lang="el-GR" b="1" dirty="0"/>
            </a:br>
            <a:endParaRPr lang="el-GR" dirty="0"/>
          </a:p>
        </p:txBody>
      </p:sp>
      <p:sp>
        <p:nvSpPr>
          <p:cNvPr id="3" name="Θέση περιεχομένου 2"/>
          <p:cNvSpPr>
            <a:spLocks noGrp="1"/>
          </p:cNvSpPr>
          <p:nvPr>
            <p:ph idx="1"/>
          </p:nvPr>
        </p:nvSpPr>
        <p:spPr/>
        <p:txBody>
          <a:bodyPr/>
          <a:lstStyle/>
          <a:p>
            <a:r>
              <a:rPr lang="el-GR" b="1" dirty="0" err="1" smtClean="0"/>
              <a:t>Eco-luxury</a:t>
            </a:r>
            <a:r>
              <a:rPr lang="el-GR" b="1" dirty="0" smtClean="0"/>
              <a:t> </a:t>
            </a:r>
            <a:r>
              <a:rPr lang="el-GR" b="1" dirty="0" err="1" smtClean="0"/>
              <a:t>resort</a:t>
            </a:r>
            <a:endParaRPr lang="el-GR" b="1" dirty="0" smtClean="0"/>
          </a:p>
          <a:p>
            <a:endParaRPr lang="el-GR" dirty="0"/>
          </a:p>
          <a:p>
            <a:r>
              <a:rPr lang="el-GR" dirty="0"/>
              <a:t>Είναι </a:t>
            </a:r>
            <a:r>
              <a:rPr lang="el-GR" dirty="0" err="1"/>
              <a:t>marketing</a:t>
            </a:r>
            <a:r>
              <a:rPr lang="el-GR" dirty="0"/>
              <a:t> ή ουσιαστική καινοτομία</a:t>
            </a:r>
            <a:r>
              <a:rPr lang="el-GR" dirty="0" smtClean="0"/>
              <a:t>;</a:t>
            </a:r>
          </a:p>
          <a:p>
            <a:endParaRPr lang="el-GR" dirty="0"/>
          </a:p>
          <a:p>
            <a:endParaRPr lang="el-GR" dirty="0"/>
          </a:p>
          <a:p>
            <a:r>
              <a:rPr lang="el-GR" dirty="0"/>
              <a:t>Πώς μετριέται η επιτυχία;</a:t>
            </a:r>
          </a:p>
          <a:p>
            <a:endParaRPr lang="el-GR" dirty="0"/>
          </a:p>
        </p:txBody>
      </p:sp>
    </p:spTree>
    <p:extLst>
      <p:ext uri="{BB962C8B-B14F-4D97-AF65-F5344CB8AC3E}">
        <p14:creationId xmlns:p14="http://schemas.microsoft.com/office/powerpoint/2010/main" val="1939627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Καινοτομία χαμηλού κόστους</a:t>
            </a:r>
            <a:br>
              <a:rPr lang="el-GR" b="1" dirty="0"/>
            </a:br>
            <a:endParaRPr lang="el-GR" dirty="0"/>
          </a:p>
        </p:txBody>
      </p:sp>
      <p:sp>
        <p:nvSpPr>
          <p:cNvPr id="3" name="Θέση περιεχομένου 2"/>
          <p:cNvSpPr>
            <a:spLocks noGrp="1"/>
          </p:cNvSpPr>
          <p:nvPr>
            <p:ph idx="1"/>
          </p:nvPr>
        </p:nvSpPr>
        <p:spPr/>
        <p:txBody>
          <a:bodyPr/>
          <a:lstStyle/>
          <a:p>
            <a:pPr lvl="0"/>
            <a:r>
              <a:rPr lang="en-US" dirty="0" err="1"/>
              <a:t>S</a:t>
            </a:r>
            <a:r>
              <a:rPr lang="el-GR" dirty="0" err="1" smtClean="0"/>
              <a:t>ervice</a:t>
            </a:r>
            <a:r>
              <a:rPr lang="el-GR" dirty="0" smtClean="0"/>
              <a:t> redesign   </a:t>
            </a:r>
            <a:r>
              <a:rPr lang="el-GR" altLang="el-GR" dirty="0" smtClean="0"/>
              <a:t>Επανασχεδιασμός </a:t>
            </a:r>
            <a:r>
              <a:rPr lang="el-GR" altLang="el-GR" dirty="0"/>
              <a:t>υπηρεσίας </a:t>
            </a:r>
          </a:p>
          <a:p>
            <a:endParaRPr lang="el-GR" dirty="0"/>
          </a:p>
          <a:p>
            <a:r>
              <a:rPr lang="el-GR" dirty="0"/>
              <a:t>χρήση δεδομένων </a:t>
            </a:r>
            <a:r>
              <a:rPr lang="el-GR" dirty="0" err="1" smtClean="0"/>
              <a:t>feedback</a:t>
            </a:r>
            <a:endParaRPr lang="en-US" dirty="0" smtClean="0"/>
          </a:p>
          <a:p>
            <a:endParaRPr lang="el-GR" dirty="0"/>
          </a:p>
          <a:p>
            <a:r>
              <a:rPr lang="el-GR" dirty="0" err="1"/>
              <a:t>training</a:t>
            </a:r>
            <a:r>
              <a:rPr lang="el-GR" dirty="0"/>
              <a:t> </a:t>
            </a:r>
            <a:r>
              <a:rPr lang="el-GR" dirty="0" smtClean="0"/>
              <a:t>προσωπικού</a:t>
            </a:r>
            <a:endParaRPr lang="en-US" dirty="0" smtClean="0"/>
          </a:p>
          <a:p>
            <a:endParaRPr lang="el-GR" dirty="0"/>
          </a:p>
          <a:p>
            <a:r>
              <a:rPr lang="el-GR" dirty="0"/>
              <a:t>μικρές αλλαγές με μεγάλο </a:t>
            </a:r>
            <a:r>
              <a:rPr lang="el-GR" dirty="0" err="1"/>
              <a:t>impact</a:t>
            </a:r>
            <a:endParaRPr lang="el-GR" dirty="0"/>
          </a:p>
          <a:p>
            <a:endParaRPr lang="el-GR" dirty="0"/>
          </a:p>
        </p:txBody>
      </p:sp>
      <p:sp>
        <p:nvSpPr>
          <p:cNvPr id="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9800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Κριτική σκέψη (</a:t>
            </a:r>
            <a:r>
              <a:rPr lang="el-GR" b="1" dirty="0" err="1"/>
              <a:t>class</a:t>
            </a:r>
            <a:r>
              <a:rPr lang="el-GR" b="1" dirty="0"/>
              <a:t> </a:t>
            </a:r>
            <a:r>
              <a:rPr lang="el-GR" b="1" dirty="0" err="1"/>
              <a:t>discussion</a:t>
            </a:r>
            <a:r>
              <a:rPr lang="el-GR" b="1" dirty="0"/>
              <a:t>)</a:t>
            </a:r>
            <a:br>
              <a:rPr lang="el-GR" b="1" dirty="0"/>
            </a:br>
            <a:endParaRPr lang="el-GR" dirty="0"/>
          </a:p>
        </p:txBody>
      </p:sp>
      <p:sp>
        <p:nvSpPr>
          <p:cNvPr id="3" name="Θέση περιεχομένου 2"/>
          <p:cNvSpPr>
            <a:spLocks noGrp="1"/>
          </p:cNvSpPr>
          <p:nvPr>
            <p:ph idx="1"/>
          </p:nvPr>
        </p:nvSpPr>
        <p:spPr/>
        <p:txBody>
          <a:bodyPr/>
          <a:lstStyle/>
          <a:p>
            <a:r>
              <a:rPr lang="el-GR" dirty="0" smtClean="0"/>
              <a:t>Είναι </a:t>
            </a:r>
            <a:r>
              <a:rPr lang="el-GR" dirty="0"/>
              <a:t>η τεχνολογία πάντα καινοτομία</a:t>
            </a:r>
            <a:r>
              <a:rPr lang="el-GR" dirty="0" smtClean="0"/>
              <a:t>;</a:t>
            </a:r>
          </a:p>
          <a:p>
            <a:endParaRPr lang="el-GR" dirty="0"/>
          </a:p>
          <a:p>
            <a:r>
              <a:rPr lang="el-GR" dirty="0"/>
              <a:t>Πότε η καινοτομία μειώνει την ποιότητα</a:t>
            </a:r>
            <a:r>
              <a:rPr lang="el-GR" dirty="0" smtClean="0"/>
              <a:t>;</a:t>
            </a:r>
          </a:p>
          <a:p>
            <a:endParaRPr lang="el-GR" dirty="0"/>
          </a:p>
          <a:p>
            <a:r>
              <a:rPr lang="el-GR" dirty="0"/>
              <a:t>Μπορεί η Ελλάδα να καινοτομήσει χωρίς μεγάλα </a:t>
            </a:r>
            <a:r>
              <a:rPr lang="el-GR" dirty="0" err="1"/>
              <a:t>budgets</a:t>
            </a:r>
            <a:r>
              <a:rPr lang="el-GR" dirty="0"/>
              <a:t>;</a:t>
            </a:r>
          </a:p>
          <a:p>
            <a:endParaRPr lang="el-GR" dirty="0"/>
          </a:p>
        </p:txBody>
      </p:sp>
    </p:spTree>
    <p:extLst>
      <p:ext uri="{BB962C8B-B14F-4D97-AF65-F5344CB8AC3E}">
        <p14:creationId xmlns:p14="http://schemas.microsoft.com/office/powerpoint/2010/main" val="3659077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Ποια αλλαγή χαμηλού κόστους θα μπορούσε να βελτιώσει άμεσα την εμπειρία σε ένα ελληνικό ξενοδοχείο;</a:t>
            </a:r>
            <a:endParaRPr lang="el-GR" dirty="0"/>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2925598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“ITB </a:t>
            </a:r>
            <a:r>
              <a:rPr lang="el-GR" dirty="0" err="1" smtClean="0"/>
              <a:t>Innovators</a:t>
            </a:r>
            <a:r>
              <a:rPr lang="el-GR" dirty="0" smtClean="0"/>
              <a:t>”, μια πλατφόρμα</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smtClean="0"/>
              <a:t>Τα υπεριώδη </a:t>
            </a:r>
            <a:r>
              <a:rPr lang="el-GR" dirty="0" err="1" smtClean="0"/>
              <a:t>μικροσωματίδια</a:t>
            </a:r>
            <a:r>
              <a:rPr lang="el-GR" dirty="0" smtClean="0"/>
              <a:t> και φωτιστικά τα οποία γίνονται μπλε όταν δύει ο ήλιος, εξοικονομώντας ενέργεια και προσφέροντας μια ωραία αισθητική. </a:t>
            </a:r>
            <a:endParaRPr lang="el-GR" dirty="0"/>
          </a:p>
          <a:p>
            <a:r>
              <a:rPr lang="el-GR" dirty="0" smtClean="0"/>
              <a:t>Τα ειδικά σήματα δαπέδου τεχνολογίας LED που φωτίζουν μέσα από τα χαλιά των ξενοδοχείων και ειδοποιούν όσους επιδιώκουν να μπουν στο δωμάτιο με την ανάλογη σήμανση. </a:t>
            </a:r>
            <a:endParaRPr lang="el-GR" dirty="0"/>
          </a:p>
          <a:p>
            <a:r>
              <a:rPr lang="el-GR" dirty="0" smtClean="0"/>
              <a:t>Τα ηλεκτρονικά εισιτήρια για δημόσιες συγκοινωνίες τα οποία είναι διαθέσιμα και χωρίς σύνδεση </a:t>
            </a:r>
            <a:r>
              <a:rPr lang="el-GR" dirty="0" err="1" smtClean="0"/>
              <a:t>Wi-Fi</a:t>
            </a:r>
            <a:r>
              <a:rPr lang="el-GR" dirty="0" smtClean="0"/>
              <a:t>. Με αυτόν τον τρόπο οι εκάστοτε ταξιδιώτες μπορούν να κλείσουν τα εισιτήρια τους οποιαδήποτε στιγμή. </a:t>
            </a:r>
            <a:endParaRPr lang="el-GR" dirty="0"/>
          </a:p>
          <a:p>
            <a:r>
              <a:rPr lang="el-GR" dirty="0" smtClean="0"/>
              <a:t>Οι προσφορές για εξοχικές κατοικίες μέσω ηλεκτρονικών </a:t>
            </a:r>
            <a:r>
              <a:rPr lang="el-GR" dirty="0" err="1" smtClean="0"/>
              <a:t>πλατφόρμων</a:t>
            </a:r>
            <a:r>
              <a:rPr lang="el-GR" dirty="0" smtClean="0"/>
              <a:t> τύπου “</a:t>
            </a:r>
            <a:r>
              <a:rPr lang="el-GR" dirty="0" err="1" smtClean="0"/>
              <a:t>Airbnb</a:t>
            </a:r>
            <a:r>
              <a:rPr lang="el-GR" dirty="0" smtClean="0"/>
              <a:t>”, στις οποίες οι ενδιαφερόμενοι ταξιδιώτες μπορούν να κάνουν μια προσφορά για την κατοικία που τους ενδιαφέρει, δηλώνοντας το χρηματικό ποσό που προτίθενται να καταβάλλουν. Στην συνέχεια οι ενοικιαστές καλούνται να απαντήσουν εντός 24 ωρών. </a:t>
            </a:r>
            <a:endParaRPr lang="el-GR" dirty="0"/>
          </a:p>
        </p:txBody>
      </p:sp>
    </p:spTree>
    <p:extLst>
      <p:ext uri="{BB962C8B-B14F-4D97-AF65-F5344CB8AC3E}">
        <p14:creationId xmlns:p14="http://schemas.microsoft.com/office/powerpoint/2010/main" val="2921193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b="1" dirty="0"/>
              <a:t>Innovation &amp; New Service Development in Hospitality &amp; Tourism</a:t>
            </a:r>
            <a:r>
              <a:rPr lang="en-US" dirty="0"/>
              <a:t/>
            </a:r>
            <a:br>
              <a:rPr lang="en-US" dirty="0"/>
            </a:br>
            <a:endParaRPr lang="el-GR" dirty="0"/>
          </a:p>
        </p:txBody>
      </p:sp>
      <p:sp>
        <p:nvSpPr>
          <p:cNvPr id="3" name="Θέση περιεχομένου 2"/>
          <p:cNvSpPr>
            <a:spLocks noGrp="1"/>
          </p:cNvSpPr>
          <p:nvPr>
            <p:ph idx="1"/>
          </p:nvPr>
        </p:nvSpPr>
        <p:spPr/>
        <p:txBody>
          <a:bodyPr/>
          <a:lstStyle/>
          <a:p>
            <a:r>
              <a:rPr lang="en-US" i="1" dirty="0" smtClean="0"/>
              <a:t>From </a:t>
            </a:r>
            <a:r>
              <a:rPr lang="en-US" i="1" dirty="0"/>
              <a:t>ideas to value </a:t>
            </a:r>
            <a:r>
              <a:rPr lang="en-US" i="1" dirty="0" smtClean="0"/>
              <a:t>creation</a:t>
            </a:r>
          </a:p>
          <a:p>
            <a:r>
              <a:rPr lang="el-GR" b="1" dirty="0"/>
              <a:t>Γιατί μιλάμε για καινοτομία σήμερα</a:t>
            </a:r>
            <a:r>
              <a:rPr lang="el-GR" b="1" dirty="0" smtClean="0"/>
              <a:t>;</a:t>
            </a:r>
            <a:endParaRPr lang="el-GR" b="1" dirty="0"/>
          </a:p>
          <a:p>
            <a:endParaRPr lang="en-US" b="1" dirty="0" smtClean="0"/>
          </a:p>
          <a:p>
            <a:r>
              <a:rPr lang="el-GR" b="1" dirty="0" smtClean="0"/>
              <a:t>Σύγχρονη </a:t>
            </a:r>
            <a:r>
              <a:rPr lang="el-GR" b="1" dirty="0"/>
              <a:t>πραγματικότητα στον τουρισμό</a:t>
            </a:r>
            <a:endParaRPr lang="el-GR" dirty="0"/>
          </a:p>
          <a:p>
            <a:r>
              <a:rPr lang="el-GR" dirty="0"/>
              <a:t>Αλλαγή συμπεριφοράς ταξιδιωτών</a:t>
            </a:r>
          </a:p>
          <a:p>
            <a:r>
              <a:rPr lang="el-GR" dirty="0"/>
              <a:t>Πίεση για βιωσιμότητα &amp; αυθεντικότητα</a:t>
            </a:r>
          </a:p>
          <a:p>
            <a:r>
              <a:rPr lang="el-GR" dirty="0"/>
              <a:t>Τεχνολογία ως βασική υποδομή εμπειρίας</a:t>
            </a:r>
          </a:p>
          <a:p>
            <a:r>
              <a:rPr lang="el-GR" dirty="0"/>
              <a:t>Μετάβαση από προϊόν → εμπειρία → νόημα</a:t>
            </a:r>
          </a:p>
          <a:p>
            <a:endParaRPr lang="en-US" dirty="0"/>
          </a:p>
          <a:p>
            <a:endParaRPr lang="el-GR" dirty="0"/>
          </a:p>
        </p:txBody>
      </p:sp>
    </p:spTree>
    <p:extLst>
      <p:ext uri="{BB962C8B-B14F-4D97-AF65-F5344CB8AC3E}">
        <p14:creationId xmlns:p14="http://schemas.microsoft.com/office/powerpoint/2010/main" val="3484276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a:t>
            </a:r>
            <a:r>
              <a:rPr lang="el-GR" dirty="0" smtClean="0"/>
              <a:t>αινοτομίες που δεν έχουν πολύ ακριβό κόστος και μπορούν να βοηθήσουν τις επιχειρήσεις να αναπτυχθούν</a:t>
            </a:r>
            <a:endParaRPr lang="el-GR" dirty="0"/>
          </a:p>
        </p:txBody>
      </p:sp>
      <p:sp>
        <p:nvSpPr>
          <p:cNvPr id="3" name="Θέση περιεχομένου 2"/>
          <p:cNvSpPr>
            <a:spLocks noGrp="1"/>
          </p:cNvSpPr>
          <p:nvPr>
            <p:ph idx="1"/>
          </p:nvPr>
        </p:nvSpPr>
        <p:spPr>
          <a:xfrm>
            <a:off x="838200" y="2029968"/>
            <a:ext cx="10515600" cy="4700016"/>
          </a:xfrm>
        </p:spPr>
        <p:txBody>
          <a:bodyPr>
            <a:normAutofit fontScale="85000" lnSpcReduction="20000"/>
          </a:bodyPr>
          <a:lstStyle/>
          <a:p>
            <a:r>
              <a:rPr lang="el-GR" dirty="0" smtClean="0"/>
              <a:t>Η εφαρμογή “</a:t>
            </a:r>
            <a:r>
              <a:rPr lang="el-GR" dirty="0" err="1" smtClean="0"/>
              <a:t>Insight</a:t>
            </a:r>
            <a:r>
              <a:rPr lang="el-GR" dirty="0" smtClean="0"/>
              <a:t> </a:t>
            </a:r>
            <a:r>
              <a:rPr lang="el-GR" dirty="0" err="1" smtClean="0"/>
              <a:t>Splash</a:t>
            </a:r>
            <a:r>
              <a:rPr lang="el-GR" dirty="0" smtClean="0"/>
              <a:t>” που μπορεί να καθορίσει το βαθμό ικανοποίησης των επισκεπτών σε ξενοδοχεία άμεσα. </a:t>
            </a:r>
          </a:p>
          <a:p>
            <a:r>
              <a:rPr lang="el-GR" dirty="0" smtClean="0"/>
              <a:t> H διαδικτυακή εφαρμογή “</a:t>
            </a:r>
            <a:r>
              <a:rPr lang="el-GR" dirty="0" err="1" smtClean="0"/>
              <a:t>Like</a:t>
            </a:r>
            <a:r>
              <a:rPr lang="el-GR" dirty="0" smtClean="0"/>
              <a:t> </a:t>
            </a:r>
            <a:r>
              <a:rPr lang="el-GR" dirty="0" err="1" smtClean="0"/>
              <a:t>Where</a:t>
            </a:r>
            <a:r>
              <a:rPr lang="el-GR" dirty="0" smtClean="0"/>
              <a:t>” η οποία δίνει τη δυνατότητα στους χρήστες που αρέσκονται στα συχνά ταξίδια να βρίσκουν παρόμοιους προορισμούς με αυτούς που αναφέρουν πως είναι οι αγαπημένοι τους. </a:t>
            </a:r>
            <a:endParaRPr lang="el-GR" dirty="0"/>
          </a:p>
          <a:p>
            <a:r>
              <a:rPr lang="el-GR" dirty="0" smtClean="0"/>
              <a:t>Το εργαλείο “</a:t>
            </a:r>
            <a:r>
              <a:rPr lang="el-GR" dirty="0" err="1" smtClean="0"/>
              <a:t>Place</a:t>
            </a:r>
            <a:r>
              <a:rPr lang="el-GR" dirty="0" smtClean="0"/>
              <a:t> </a:t>
            </a:r>
            <a:r>
              <a:rPr lang="el-GR" dirty="0" err="1" smtClean="0"/>
              <a:t>Pins</a:t>
            </a:r>
            <a:r>
              <a:rPr lang="el-GR" dirty="0" smtClean="0"/>
              <a:t>”, του κοινωνικού δικτύου κοινοποίησης φωτογραφιών “</a:t>
            </a:r>
            <a:r>
              <a:rPr lang="el-GR" dirty="0" err="1" smtClean="0"/>
              <a:t>Pinterest</a:t>
            </a:r>
            <a:r>
              <a:rPr lang="el-GR" dirty="0" smtClean="0"/>
              <a:t>”. Με αυτό το εργαλείο οι χρήστες μπορούν να προσθέτουν χάρτες στην εφαρμογή δημιουργώντας δρομολόγια, δραστηριότητες και ταξίδια, είτε μόνοι τους, είτε μαζί με άλλους. </a:t>
            </a:r>
            <a:endParaRPr lang="el-GR" dirty="0"/>
          </a:p>
          <a:p>
            <a:r>
              <a:rPr lang="el-GR" dirty="0" smtClean="0"/>
              <a:t>Η πλατφόρμα “</a:t>
            </a:r>
            <a:r>
              <a:rPr lang="el-GR" dirty="0" err="1" smtClean="0"/>
              <a:t>Startup</a:t>
            </a:r>
            <a:r>
              <a:rPr lang="el-GR" dirty="0" smtClean="0"/>
              <a:t> </a:t>
            </a:r>
            <a:r>
              <a:rPr lang="el-GR" dirty="0" err="1" smtClean="0"/>
              <a:t>Trip</a:t>
            </a:r>
            <a:r>
              <a:rPr lang="el-GR" dirty="0" smtClean="0"/>
              <a:t> </a:t>
            </a:r>
            <a:r>
              <a:rPr lang="el-GR" dirty="0" err="1" smtClean="0"/>
              <a:t>Rebel</a:t>
            </a:r>
            <a:r>
              <a:rPr lang="el-GR" dirty="0" smtClean="0"/>
              <a:t>” η οποία αναζητά προσφορές για το ίδιο ξενοδοχείο καθημερινά και ειδοποιεί τους χρήστες όποτε εντοπίζει μια καλύτερη προσφορά. </a:t>
            </a:r>
            <a:endParaRPr lang="el-GR" dirty="0"/>
          </a:p>
          <a:p>
            <a:r>
              <a:rPr lang="el-GR" dirty="0" smtClean="0"/>
              <a:t>Οι απομακρυσμένες οδηγίες που ελέγχονται από απόσταση και αφορούν στην ξενάγηση των τουριστών. Είναι μια εφαρμογή που αντλεί πληροφορίες από τα μέσα κοινωνικής δικτύωσης και τις απόψεις των ίδιων των τουριστών</a:t>
            </a:r>
            <a:endParaRPr lang="el-GR" dirty="0"/>
          </a:p>
        </p:txBody>
      </p:sp>
    </p:spTree>
    <p:extLst>
      <p:ext uri="{BB962C8B-B14F-4D97-AF65-F5344CB8AC3E}">
        <p14:creationId xmlns:p14="http://schemas.microsoft.com/office/powerpoint/2010/main" val="691629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Καινοτομίες-παραδείγματα στα Ξενοδοχεία </a:t>
            </a:r>
            <a:endParaRPr lang="el-GR" dirty="0"/>
          </a:p>
        </p:txBody>
      </p:sp>
      <p:sp>
        <p:nvSpPr>
          <p:cNvPr id="3" name="Θέση περιεχομένου 2"/>
          <p:cNvSpPr>
            <a:spLocks noGrp="1"/>
          </p:cNvSpPr>
          <p:nvPr>
            <p:ph idx="1"/>
          </p:nvPr>
        </p:nvSpPr>
        <p:spPr>
          <a:xfrm>
            <a:off x="838200" y="1825624"/>
            <a:ext cx="10515600" cy="4895215"/>
          </a:xfrm>
        </p:spPr>
        <p:txBody>
          <a:bodyPr>
            <a:normAutofit fontScale="77500" lnSpcReduction="20000"/>
          </a:bodyPr>
          <a:lstStyle/>
          <a:p>
            <a:endParaRPr lang="el-GR" dirty="0"/>
          </a:p>
          <a:p>
            <a:r>
              <a:rPr lang="el-GR" dirty="0" smtClean="0"/>
              <a:t>Το </a:t>
            </a:r>
            <a:r>
              <a:rPr lang="el-GR" dirty="0"/>
              <a:t>Project </a:t>
            </a:r>
            <a:r>
              <a:rPr lang="el-GR" b="1" dirty="0"/>
              <a:t>“</a:t>
            </a:r>
            <a:r>
              <a:rPr lang="el-GR" b="1" dirty="0" err="1" smtClean="0"/>
              <a:t>Future</a:t>
            </a:r>
            <a:r>
              <a:rPr lang="el-GR" b="1" dirty="0" smtClean="0"/>
              <a:t> </a:t>
            </a:r>
            <a:r>
              <a:rPr lang="el-GR" b="1" dirty="0" err="1" smtClean="0"/>
              <a:t>Hotel</a:t>
            </a:r>
            <a:r>
              <a:rPr lang="el-GR" b="1" dirty="0" smtClean="0"/>
              <a:t> </a:t>
            </a:r>
            <a:r>
              <a:rPr lang="el-GR" b="1" dirty="0" err="1" smtClean="0"/>
              <a:t>Skins</a:t>
            </a:r>
            <a:r>
              <a:rPr lang="el-GR" b="1" dirty="0"/>
              <a:t>” </a:t>
            </a:r>
            <a:r>
              <a:rPr lang="el-GR" dirty="0"/>
              <a:t>του ιταλικού </a:t>
            </a:r>
            <a:r>
              <a:rPr lang="el-GR" dirty="0" err="1"/>
              <a:t>studioWell-Tech</a:t>
            </a:r>
            <a:r>
              <a:rPr lang="el-GR" dirty="0"/>
              <a:t>, είναι ένα πρωτότυπο </a:t>
            </a:r>
            <a:r>
              <a:rPr lang="el-GR" dirty="0" err="1" smtClean="0"/>
              <a:t>concept</a:t>
            </a:r>
            <a:r>
              <a:rPr lang="el-GR" dirty="0" smtClean="0"/>
              <a:t> που </a:t>
            </a:r>
            <a:r>
              <a:rPr lang="el-GR" dirty="0"/>
              <a:t>φιλοδοξεί να μεταμορφώσει μέσα και έξω τα ξενοδοχεία -και όχι μόνο-μέσω </a:t>
            </a:r>
            <a:r>
              <a:rPr lang="el-GR" dirty="0" err="1"/>
              <a:t>διαδραστικώνυλικών</a:t>
            </a:r>
            <a:r>
              <a:rPr lang="el-GR" dirty="0"/>
              <a:t> και καινοτόμων τεχνολογιών. </a:t>
            </a:r>
          </a:p>
          <a:p>
            <a:r>
              <a:rPr lang="el-GR" b="1" dirty="0" smtClean="0"/>
              <a:t>Media </a:t>
            </a:r>
            <a:r>
              <a:rPr lang="el-GR" b="1" dirty="0" err="1" smtClean="0"/>
              <a:t>Hotel</a:t>
            </a:r>
            <a:r>
              <a:rPr lang="el-GR" b="1" dirty="0"/>
              <a:t>: </a:t>
            </a:r>
            <a:r>
              <a:rPr lang="el-GR" dirty="0"/>
              <a:t>Ένα ξενοδοχείο με </a:t>
            </a:r>
            <a:r>
              <a:rPr lang="el-GR" dirty="0" err="1" smtClean="0"/>
              <a:t>διαδραστικές</a:t>
            </a:r>
            <a:r>
              <a:rPr lang="el-GR" dirty="0" smtClean="0"/>
              <a:t> τεχνολογίες </a:t>
            </a:r>
            <a:r>
              <a:rPr lang="el-GR" dirty="0"/>
              <a:t>για μια εμπειρία Τρίτης Γενιάς. Στο </a:t>
            </a:r>
            <a:r>
              <a:rPr lang="el-GR" dirty="0" err="1"/>
              <a:t>hallτου</a:t>
            </a:r>
            <a:r>
              <a:rPr lang="el-GR" dirty="0"/>
              <a:t> </a:t>
            </a:r>
            <a:r>
              <a:rPr lang="el-GR" dirty="0" smtClean="0"/>
              <a:t>Media </a:t>
            </a:r>
            <a:r>
              <a:rPr lang="el-GR" dirty="0" err="1" smtClean="0"/>
              <a:t>Hotel</a:t>
            </a:r>
            <a:r>
              <a:rPr lang="el-GR" dirty="0" smtClean="0"/>
              <a:t> δημιουργείται </a:t>
            </a:r>
            <a:r>
              <a:rPr lang="el-GR" dirty="0"/>
              <a:t>ένας </a:t>
            </a:r>
            <a:r>
              <a:rPr lang="el-GR" dirty="0" err="1" smtClean="0"/>
              <a:t>media</a:t>
            </a:r>
            <a:r>
              <a:rPr lang="el-GR" dirty="0" smtClean="0"/>
              <a:t> τοίχος</a:t>
            </a:r>
            <a:r>
              <a:rPr lang="el-GR" dirty="0"/>
              <a:t>, που συνδέει διαδραστικάτα </a:t>
            </a:r>
            <a:r>
              <a:rPr lang="el-GR" dirty="0" err="1" smtClean="0"/>
              <a:t>halls</a:t>
            </a:r>
            <a:r>
              <a:rPr lang="el-GR" dirty="0" smtClean="0"/>
              <a:t> της </a:t>
            </a:r>
            <a:r>
              <a:rPr lang="el-GR" dirty="0"/>
              <a:t>εκάστοτε παγκόσμιας αλυσίδας σε πραγματικό χρόνο. </a:t>
            </a:r>
          </a:p>
          <a:p>
            <a:r>
              <a:rPr lang="el-GR" dirty="0" smtClean="0"/>
              <a:t> </a:t>
            </a:r>
            <a:r>
              <a:rPr lang="el-GR" b="1" dirty="0" smtClean="0"/>
              <a:t>Fashion </a:t>
            </a:r>
            <a:r>
              <a:rPr lang="el-GR" b="1" dirty="0" err="1" smtClean="0"/>
              <a:t>Hotel</a:t>
            </a:r>
            <a:r>
              <a:rPr lang="el-GR" b="1" dirty="0"/>
              <a:t>: </a:t>
            </a:r>
            <a:r>
              <a:rPr lang="el-GR" dirty="0"/>
              <a:t>Ένα ξενοδοχείο με εξελιγμένα υλικά, </a:t>
            </a:r>
            <a:r>
              <a:rPr lang="el-GR" dirty="0" err="1"/>
              <a:t>designκαι</a:t>
            </a:r>
            <a:r>
              <a:rPr lang="el-GR" dirty="0"/>
              <a:t> τεχνολογίες. Σε διαφορετικά σημεία του </a:t>
            </a:r>
            <a:r>
              <a:rPr lang="el-GR" dirty="0" smtClean="0"/>
              <a:t>Fashion </a:t>
            </a:r>
            <a:r>
              <a:rPr lang="el-GR" dirty="0" err="1" smtClean="0"/>
              <a:t>Hotel</a:t>
            </a:r>
            <a:r>
              <a:rPr lang="el-GR" dirty="0" smtClean="0"/>
              <a:t> σχεδιάζονται </a:t>
            </a:r>
            <a:r>
              <a:rPr lang="el-GR" dirty="0"/>
              <a:t>εικονικά μοντέλα που ξεπροβάλλουν από το πουθενά και “παρελαύνουν” στο </a:t>
            </a:r>
            <a:r>
              <a:rPr lang="el-GR" dirty="0" err="1"/>
              <a:t>lobby</a:t>
            </a:r>
            <a:r>
              <a:rPr lang="el-GR" dirty="0"/>
              <a:t>, το </a:t>
            </a:r>
            <a:r>
              <a:rPr lang="el-GR" dirty="0" err="1" smtClean="0"/>
              <a:t>lounge</a:t>
            </a:r>
            <a:r>
              <a:rPr lang="el-GR" dirty="0" smtClean="0"/>
              <a:t> και </a:t>
            </a:r>
            <a:r>
              <a:rPr lang="el-GR" dirty="0"/>
              <a:t>στους διαδρόμους. Όλα αυτά χάρη στις τρισδιάστατες ολογραφικές προβολές που ενεργοποιούνται από ανιχνευτές κίνησης. </a:t>
            </a:r>
          </a:p>
          <a:p>
            <a:r>
              <a:rPr lang="el-GR" b="1" dirty="0" smtClean="0"/>
              <a:t>Free </a:t>
            </a:r>
            <a:r>
              <a:rPr lang="el-GR" b="1" dirty="0"/>
              <a:t>Energy </a:t>
            </a:r>
            <a:r>
              <a:rPr lang="el-GR" b="1" dirty="0" err="1"/>
              <a:t>Hotel</a:t>
            </a:r>
            <a:r>
              <a:rPr lang="el-GR" b="1" dirty="0"/>
              <a:t>: </a:t>
            </a:r>
            <a:r>
              <a:rPr lang="el-GR" dirty="0"/>
              <a:t>Ένα ξενοδοχείο με υψηλής ποιότητας υλικά που “συλλαμβάνουν” την κίνηση των ανθρώπων και την μετασχηματίζουν σε ηλεκτρισμό για χρήση από το ξενοδοχείο. </a:t>
            </a:r>
          </a:p>
          <a:p>
            <a:r>
              <a:rPr lang="el-GR" b="1" dirty="0" err="1" smtClean="0"/>
              <a:t>PlayHotel</a:t>
            </a:r>
            <a:r>
              <a:rPr lang="el-GR" b="1" dirty="0"/>
              <a:t>: </a:t>
            </a:r>
            <a:r>
              <a:rPr lang="el-GR" dirty="0"/>
              <a:t>Ένα ξενοδοχείο με </a:t>
            </a:r>
            <a:r>
              <a:rPr lang="el-GR" dirty="0" err="1" smtClean="0"/>
              <a:t>διαδραστικά</a:t>
            </a:r>
            <a:r>
              <a:rPr lang="el-GR" dirty="0" smtClean="0"/>
              <a:t> υλικά </a:t>
            </a:r>
            <a:r>
              <a:rPr lang="el-GR" dirty="0"/>
              <a:t>και τεχνολογίες που επιτρέπουν το παιχνίδι και αλληλοεπιδρούν με παιδιά και ενήλικες. </a:t>
            </a:r>
          </a:p>
        </p:txBody>
      </p:sp>
    </p:spTree>
    <p:extLst>
      <p:ext uri="{BB962C8B-B14F-4D97-AF65-F5344CB8AC3E}">
        <p14:creationId xmlns:p14="http://schemas.microsoft.com/office/powerpoint/2010/main" val="248881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a:t>
            </a:r>
            <a:r>
              <a:rPr lang="el-GR" dirty="0" err="1"/>
              <a:t>project</a:t>
            </a:r>
            <a:r>
              <a:rPr lang="el-GR" dirty="0"/>
              <a:t> "</a:t>
            </a:r>
            <a:r>
              <a:rPr lang="el-GR" dirty="0" err="1"/>
              <a:t>Future</a:t>
            </a:r>
            <a:r>
              <a:rPr lang="el-GR" dirty="0"/>
              <a:t> </a:t>
            </a:r>
            <a:r>
              <a:rPr lang="el-GR" dirty="0" err="1"/>
              <a:t>Hotel</a:t>
            </a:r>
            <a:r>
              <a:rPr lang="el-GR" dirty="0"/>
              <a:t> </a:t>
            </a:r>
            <a:r>
              <a:rPr lang="el-GR" dirty="0" err="1"/>
              <a:t>Skins</a:t>
            </a:r>
            <a:r>
              <a:rPr lang="el-GR" dirty="0"/>
              <a:t>"</a:t>
            </a:r>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smtClean="0"/>
              <a:t>Περιγράφετε </a:t>
            </a:r>
            <a:r>
              <a:rPr lang="el-GR" dirty="0"/>
              <a:t>είναι ένα εξαιρετικό παράδειγμα καινοτομίας στον τουριστικό τομέα, το οποίο μπορεί να αξιοποιηθεί στο πλαίσιο ενός μεταπτυχιακού μαθήματος για να εμπλουτίσει την κατανόηση των φοιτητών σχετικά με τη </a:t>
            </a:r>
            <a:r>
              <a:rPr lang="el-GR" dirty="0" err="1"/>
              <a:t>διαδραστικότητα</a:t>
            </a:r>
            <a:r>
              <a:rPr lang="el-GR" dirty="0"/>
              <a:t> και την τεχνολογική εξέλιξη στη φιλοξενία.</a:t>
            </a:r>
          </a:p>
          <a:p>
            <a:r>
              <a:rPr lang="el-GR" b="1" dirty="0"/>
              <a:t>Ανάλυση του Project "</a:t>
            </a:r>
            <a:r>
              <a:rPr lang="el-GR" b="1" dirty="0" err="1"/>
              <a:t>Future</a:t>
            </a:r>
            <a:r>
              <a:rPr lang="el-GR" b="1" dirty="0"/>
              <a:t> </a:t>
            </a:r>
            <a:r>
              <a:rPr lang="el-GR" b="1" dirty="0" err="1"/>
              <a:t>Hotel</a:t>
            </a:r>
            <a:r>
              <a:rPr lang="el-GR" b="1" dirty="0"/>
              <a:t> </a:t>
            </a:r>
            <a:r>
              <a:rPr lang="el-GR" b="1" dirty="0" err="1"/>
              <a:t>Skins</a:t>
            </a:r>
            <a:r>
              <a:rPr lang="el-GR" b="1" dirty="0"/>
              <a:t>"</a:t>
            </a:r>
          </a:p>
          <a:p>
            <a:r>
              <a:rPr lang="el-GR" b="1" dirty="0"/>
              <a:t>Βασικά Στοιχεία:</a:t>
            </a:r>
            <a:endParaRPr lang="el-GR" dirty="0"/>
          </a:p>
          <a:p>
            <a:r>
              <a:rPr lang="el-GR" b="1" dirty="0" err="1"/>
              <a:t>Διαδραστικά</a:t>
            </a:r>
            <a:r>
              <a:rPr lang="el-GR" b="1" dirty="0"/>
              <a:t> Υλικά:</a:t>
            </a:r>
            <a:r>
              <a:rPr lang="el-GR" dirty="0"/>
              <a:t> Χρήση καινοτόμων υλικών που αντιδρούν στις περιβαλλοντικές αλλαγές (π.χ. θερμοκρασία, φως) ή στην ανθρώπινη επαφή.</a:t>
            </a:r>
          </a:p>
          <a:p>
            <a:r>
              <a:rPr lang="el-GR" b="1" dirty="0"/>
              <a:t>Καινοτόμες Τεχνολογίες:</a:t>
            </a:r>
            <a:r>
              <a:rPr lang="el-GR" dirty="0"/>
              <a:t> Ενσωμάτωση λύσεων τεχνολογίας αιχμής, όπως </a:t>
            </a:r>
            <a:r>
              <a:rPr lang="el-GR" dirty="0" err="1"/>
              <a:t>IoT</a:t>
            </a:r>
            <a:r>
              <a:rPr lang="el-GR" dirty="0"/>
              <a:t> (Internet of </a:t>
            </a:r>
            <a:r>
              <a:rPr lang="el-GR" dirty="0" err="1"/>
              <a:t>Things</a:t>
            </a:r>
            <a:r>
              <a:rPr lang="el-GR" dirty="0"/>
              <a:t>), τεχνητή νοημοσύνη (AI), και προηγμένα υλικά.</a:t>
            </a:r>
          </a:p>
          <a:p>
            <a:r>
              <a:rPr lang="el-GR" b="1" dirty="0"/>
              <a:t>Αναδιαμόρφωση Ξενοδοχείων:</a:t>
            </a:r>
            <a:r>
              <a:rPr lang="el-GR" dirty="0"/>
              <a:t> Αναβάθμιση της αισθητικής, της λειτουργικότητας, και της βιωσιμότητας στα ξενοδοχειακά κτίρια.</a:t>
            </a:r>
          </a:p>
          <a:p>
            <a:endParaRPr lang="el-GR" dirty="0"/>
          </a:p>
        </p:txBody>
      </p:sp>
    </p:spTree>
    <p:extLst>
      <p:ext uri="{BB962C8B-B14F-4D97-AF65-F5344CB8AC3E}">
        <p14:creationId xmlns:p14="http://schemas.microsoft.com/office/powerpoint/2010/main" val="2562438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Media </a:t>
            </a:r>
            <a:r>
              <a:rPr lang="el-GR" b="1" dirty="0" err="1"/>
              <a:t>Hotel</a:t>
            </a:r>
            <a:r>
              <a:rPr lang="el-GR" b="1" dirty="0"/>
              <a:t/>
            </a:r>
            <a:br>
              <a:rPr lang="el-GR" b="1" dirty="0"/>
            </a:br>
            <a:endParaRPr lang="el-GR" dirty="0"/>
          </a:p>
        </p:txBody>
      </p:sp>
      <p:sp>
        <p:nvSpPr>
          <p:cNvPr id="3" name="Θέση περιεχομένου 2"/>
          <p:cNvSpPr>
            <a:spLocks noGrp="1"/>
          </p:cNvSpPr>
          <p:nvPr>
            <p:ph idx="1"/>
          </p:nvPr>
        </p:nvSpPr>
        <p:spPr/>
        <p:txBody>
          <a:bodyPr>
            <a:normAutofit/>
          </a:bodyPr>
          <a:lstStyle/>
          <a:p>
            <a:r>
              <a:rPr lang="el-GR" b="1" dirty="0"/>
              <a:t>Ανάλυση </a:t>
            </a:r>
            <a:r>
              <a:rPr lang="el-GR" b="1" dirty="0" smtClean="0"/>
              <a:t> Κύρια </a:t>
            </a:r>
            <a:r>
              <a:rPr lang="el-GR" b="1" dirty="0"/>
              <a:t>Χαρακτηριστικά:</a:t>
            </a:r>
            <a:endParaRPr lang="el-GR" dirty="0"/>
          </a:p>
          <a:p>
            <a:r>
              <a:rPr lang="el-GR" b="1" dirty="0"/>
              <a:t>Media Τοίχος:</a:t>
            </a:r>
            <a:r>
              <a:rPr lang="el-GR" dirty="0"/>
              <a:t> Ένας </a:t>
            </a:r>
            <a:r>
              <a:rPr lang="el-GR" dirty="0" err="1"/>
              <a:t>διαδραστικός</a:t>
            </a:r>
            <a:r>
              <a:rPr lang="el-GR" dirty="0"/>
              <a:t> τοίχος που συνδέει σε πραγματικό χρόνο τα </a:t>
            </a:r>
            <a:r>
              <a:rPr lang="el-GR" dirty="0" err="1"/>
              <a:t>halls</a:t>
            </a:r>
            <a:r>
              <a:rPr lang="el-GR" dirty="0"/>
              <a:t> ξενοδοχείων μιας παγκόσμιας αλυσίδας.</a:t>
            </a:r>
          </a:p>
          <a:p>
            <a:pPr lvl="1"/>
            <a:r>
              <a:rPr lang="el-GR" dirty="0"/>
              <a:t>Δυνατότητα ανταλλαγής μηνυμάτων, εικόνων ή πληροφοριών μεταξύ των επισκεπτών διαφορετικών χωρών</a:t>
            </a:r>
            <a:r>
              <a:rPr lang="el-GR" dirty="0" smtClean="0"/>
              <a:t>.</a:t>
            </a:r>
          </a:p>
          <a:p>
            <a:pPr lvl="1"/>
            <a:endParaRPr lang="el-GR" dirty="0"/>
          </a:p>
          <a:p>
            <a:r>
              <a:rPr lang="el-GR" b="1" dirty="0"/>
              <a:t>Εμπειρία Τρίτης Γενιάς:</a:t>
            </a:r>
            <a:r>
              <a:rPr lang="el-GR" dirty="0"/>
              <a:t> Δημιουργία νέων εμπειριών για τον πελάτη, με έμφαση στην τεχνολογία και την κοινωνική αλληλεπίδραση.</a:t>
            </a:r>
          </a:p>
          <a:p>
            <a:r>
              <a:rPr lang="el-GR" b="1" dirty="0"/>
              <a:t>Διεθνής Συνδεσιμότητα:</a:t>
            </a:r>
            <a:r>
              <a:rPr lang="el-GR" dirty="0"/>
              <a:t> Προώθηση της επικοινωνίας και της πολιτισμικής ανταλλαγής μέσω τεχνολογίας.</a:t>
            </a:r>
          </a:p>
          <a:p>
            <a:endParaRPr lang="el-GR" dirty="0"/>
          </a:p>
        </p:txBody>
      </p:sp>
    </p:spTree>
    <p:extLst>
      <p:ext uri="{BB962C8B-B14F-4D97-AF65-F5344CB8AC3E}">
        <p14:creationId xmlns:p14="http://schemas.microsoft.com/office/powerpoint/2010/main" val="337845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καινοτόμων υπηρεσιών </a:t>
            </a:r>
          </a:p>
        </p:txBody>
      </p:sp>
      <p:sp>
        <p:nvSpPr>
          <p:cNvPr id="3" name="Θέση περιεχομένου 2"/>
          <p:cNvSpPr>
            <a:spLocks noGrp="1"/>
          </p:cNvSpPr>
          <p:nvPr>
            <p:ph idx="1"/>
          </p:nvPr>
        </p:nvSpPr>
        <p:spPr/>
        <p:txBody>
          <a:bodyPr>
            <a:normAutofit fontScale="92500"/>
          </a:bodyPr>
          <a:lstStyle/>
          <a:p>
            <a:endParaRPr lang="el-GR" dirty="0"/>
          </a:p>
          <a:p>
            <a:r>
              <a:rPr lang="el-GR" dirty="0"/>
              <a:t>Ένα άλλο παράδειγμα καινοτομικής υπηρεσίας αποτελεί η ελληνική εφαρμογή </a:t>
            </a:r>
            <a:r>
              <a:rPr lang="el-GR" b="1" dirty="0" err="1"/>
              <a:t>taxibeat</a:t>
            </a:r>
            <a:r>
              <a:rPr lang="el-GR" dirty="0"/>
              <a:t>, με την οποία μπορεί κανείς μέσω του κινητού τηλεφώνου του να εντοπίσει ταξί που κινούνται κοντά του, να δει τα στοιχεία του οδηγού, τις παροχές του ταξί (π.χ. κλιματισμός), να διαβάσει αξιολογήσεις άλλων πελατών και να επιλέξει να καλέσει κάποιο από αυτά. </a:t>
            </a:r>
          </a:p>
          <a:p>
            <a:r>
              <a:rPr lang="el-GR" dirty="0" smtClean="0"/>
              <a:t>Με </a:t>
            </a:r>
            <a:r>
              <a:rPr lang="el-GR" dirty="0"/>
              <a:t>την ολοκλήρωση της διαδρομής, η πληρωμή μπορεί να γίνει είτε με φυσικό τρόπο είτε μέσω κινητού, ενώ ο πελάτης θα πρέπει να αξιολογήσει την εμπειρία του από τη χρήση του ταξί. Παραδείγματα κι άλλων καινοτομικών υπηρεσιών μπορεί κανείς να βρει αρκετά σε νεοφυείς επιχειρήσεις.</a:t>
            </a:r>
          </a:p>
          <a:p>
            <a:endParaRPr lang="el-GR" dirty="0"/>
          </a:p>
        </p:txBody>
      </p:sp>
    </p:spTree>
    <p:extLst>
      <p:ext uri="{BB962C8B-B14F-4D97-AF65-F5344CB8AC3E}">
        <p14:creationId xmlns:p14="http://schemas.microsoft.com/office/powerpoint/2010/main" val="18776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Ενοικιαζόμενα ποδήλατα με ενσωματωμένα </a:t>
            </a:r>
            <a:r>
              <a:rPr lang="el-GR" b="1" dirty="0" err="1"/>
              <a:t>τάμπλετ</a:t>
            </a:r>
            <a:endParaRPr lang="el-GR" dirty="0"/>
          </a:p>
        </p:txBody>
      </p:sp>
      <p:sp>
        <p:nvSpPr>
          <p:cNvPr id="3" name="Θέση περιεχομένου 2"/>
          <p:cNvSpPr>
            <a:spLocks noGrp="1"/>
          </p:cNvSpPr>
          <p:nvPr>
            <p:ph idx="1"/>
          </p:nvPr>
        </p:nvSpPr>
        <p:spPr>
          <a:xfrm>
            <a:off x="838200" y="1825624"/>
            <a:ext cx="10515600" cy="4776343"/>
          </a:xfrm>
        </p:spPr>
        <p:txBody>
          <a:bodyPr>
            <a:normAutofit fontScale="92500" lnSpcReduction="10000"/>
          </a:bodyPr>
          <a:lstStyle/>
          <a:p>
            <a:endParaRPr lang="el-GR" dirty="0"/>
          </a:p>
          <a:p>
            <a:r>
              <a:rPr lang="el-GR" dirty="0"/>
              <a:t>H Κοπεγχάγη εφαρμόζει ένα νέο πρόγραμμα ενοικίασης ποδηλάτων από την </a:t>
            </a:r>
            <a:r>
              <a:rPr lang="el-GR" dirty="0" err="1" smtClean="0"/>
              <a:t>Cykel</a:t>
            </a:r>
            <a:r>
              <a:rPr lang="el-GR" dirty="0" smtClean="0"/>
              <a:t> DK </a:t>
            </a:r>
            <a:r>
              <a:rPr lang="el-GR" dirty="0"/>
              <a:t>που προσφέρει ποδήλατα που φέρουν ενσωματωμένες ταμπλέτες με λογισμικό </a:t>
            </a:r>
            <a:r>
              <a:rPr lang="el-GR" dirty="0" err="1" smtClean="0"/>
              <a:t>Android</a:t>
            </a:r>
            <a:r>
              <a:rPr lang="el-GR" dirty="0" smtClean="0"/>
              <a:t> και </a:t>
            </a:r>
            <a:r>
              <a:rPr lang="el-GR" dirty="0"/>
              <a:t>ενσωματωμένο σύστημα GPS.</a:t>
            </a:r>
          </a:p>
          <a:p>
            <a:r>
              <a:rPr lang="el-GR" dirty="0" smtClean="0"/>
              <a:t>Αυτό </a:t>
            </a:r>
            <a:r>
              <a:rPr lang="el-GR" dirty="0"/>
              <a:t>επιτρέπει στους ποδηλάτες να ξεκινούν και να τελειώνουν τη διαδικασία ενοικίασης, αλλά και να χρησιμοποιούν τις υπηρεσίες πλοήγησης ενώ κάνουν ποδήλατο ή είναι σταματημένοι στα φανάρια.</a:t>
            </a:r>
          </a:p>
          <a:p>
            <a:r>
              <a:rPr lang="el-GR" dirty="0" smtClean="0"/>
              <a:t>Μπορούν </a:t>
            </a:r>
            <a:r>
              <a:rPr lang="el-GR" dirty="0"/>
              <a:t>επίσης, μέσα από την εφαρμογή, να εντοπίζουν τα καταστήματα της περιοχής όπου βρίσκονται κάθε φορά.</a:t>
            </a:r>
          </a:p>
          <a:p>
            <a:r>
              <a:rPr lang="el-GR" dirty="0" smtClean="0"/>
              <a:t>Είναι </a:t>
            </a:r>
            <a:r>
              <a:rPr lang="el-GR" dirty="0"/>
              <a:t>επίσης δυνατή η πρόσβαση σε πληροφορίες για τις αστικές συγκοινωνίες. Επιπλέον, τα </a:t>
            </a:r>
            <a:r>
              <a:rPr lang="el-GR" dirty="0" err="1" smtClean="0"/>
              <a:t>τάμπλετ</a:t>
            </a:r>
            <a:r>
              <a:rPr lang="el-GR" dirty="0" smtClean="0"/>
              <a:t> έχουν </a:t>
            </a:r>
            <a:r>
              <a:rPr lang="el-GR" dirty="0"/>
              <a:t>σχεδιαστεί με τέτοιο τρόπο ώστε να αντέχουν το σκληρό κλίμα της Κοπεγχάγης.</a:t>
            </a:r>
          </a:p>
          <a:p>
            <a:endParaRPr lang="el-GR" dirty="0"/>
          </a:p>
        </p:txBody>
      </p:sp>
    </p:spTree>
    <p:extLst>
      <p:ext uri="{BB962C8B-B14F-4D97-AF65-F5344CB8AC3E}">
        <p14:creationId xmlns:p14="http://schemas.microsoft.com/office/powerpoint/2010/main" val="3210583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Καινοτομίες-παραδείγματα στα Ξενοδοχεία </a:t>
            </a:r>
            <a:endParaRPr lang="el-GR" dirty="0"/>
          </a:p>
        </p:txBody>
      </p:sp>
      <p:sp>
        <p:nvSpPr>
          <p:cNvPr id="3" name="Θέση περιεχομένου 2"/>
          <p:cNvSpPr>
            <a:spLocks noGrp="1"/>
          </p:cNvSpPr>
          <p:nvPr>
            <p:ph idx="1"/>
          </p:nvPr>
        </p:nvSpPr>
        <p:spPr>
          <a:xfrm>
            <a:off x="838200" y="1280160"/>
            <a:ext cx="10515600" cy="5495544"/>
          </a:xfrm>
        </p:spPr>
        <p:txBody>
          <a:bodyPr>
            <a:normAutofit fontScale="70000" lnSpcReduction="20000"/>
          </a:bodyPr>
          <a:lstStyle/>
          <a:p>
            <a:endParaRPr lang="el-GR" dirty="0"/>
          </a:p>
          <a:p>
            <a:r>
              <a:rPr lang="el-GR" dirty="0" smtClean="0"/>
              <a:t> </a:t>
            </a:r>
            <a:r>
              <a:rPr lang="el-GR" b="1" dirty="0"/>
              <a:t>Συλλογή Όμβριων Υδάτων: </a:t>
            </a:r>
            <a:r>
              <a:rPr lang="el-GR" dirty="0"/>
              <a:t>Οι αυξημένες απαιτήσεις νερού, καθιστούν τη συλλογή και ανακύκλωσή του σημαντική επιλογή για τα ξενοδοχεία. Τα συστήματα συγκομιδής συλλέγουν το βρόχινο νερό για μελλοντική χρήση σε δεξαμενές είτε στην οροφή είτε υπόγεια. Σε περιοχές όπου υπάρχει τακτικά άφθονη βροχή, είναι ένας αποτελεσματικός και χαμηλού κόστους τρόπος για τη μείωση ζήτησης προμηθειών τοπικού νερού. Μέσω φιλτραρίσματος, τα ξενοδοχεία μπορούν να χρησιμοποιήσουν το περισυλλεγμένο νερό για τη χρήση στις τουαλέτες και το πότισμα του εδάφους, όπως επίσης και για πλυντήρια πιάτων και ρούχων. </a:t>
            </a:r>
          </a:p>
          <a:p>
            <a:r>
              <a:rPr lang="el-GR" b="1" dirty="0" smtClean="0"/>
              <a:t>Εξαρτήματα </a:t>
            </a:r>
            <a:r>
              <a:rPr lang="el-GR" b="1" dirty="0"/>
              <a:t>Χαμηλής Ροής Νερού: </a:t>
            </a:r>
            <a:r>
              <a:rPr lang="el-GR" dirty="0"/>
              <a:t>Η διαχείριση της ζήτησης νερού είναι το κλειδί για τη μείωση της κατανάλωσής του. Το μεγαλύτερο κομμάτι της κατανάλωσης νερού, πιθανώς να οφείλεται στη χρήση των ντους. Τα εξαρτήματα χαμηλής ροής, είναι ένα μεγάλο βήμα για την εξοικονόμηση του νερού. Οι συσκευές ελέγχου ροής περιορίζουν τη ροή του και δημιουργούν υψηλότερη πίεση κατά την έξοδό του, καθώς επίσης είναι διαθέσιμες στα περισσότερα εξαρτήματα. Τα εξαρτήματα αυτά μπορούν πιθανώς να μειώσουν τη συνολική χρήση κατά τουλάχιστον 25%, ενώ τα εξαιρετικά χαμηλής ροής ως 40% και μπορούν να αποδώσουν καλά εκεί όπου η διαθεσιμότητα νερού είναι χαμηλή ή σπάνια. </a:t>
            </a:r>
          </a:p>
          <a:p>
            <a:r>
              <a:rPr lang="el-GR" b="1" dirty="0" smtClean="0"/>
              <a:t>Υπόγεια </a:t>
            </a:r>
            <a:r>
              <a:rPr lang="el-GR" b="1" dirty="0"/>
              <a:t>Αντλία θερμότητας: </a:t>
            </a:r>
            <a:r>
              <a:rPr lang="el-GR" dirty="0"/>
              <a:t>Το σύστημα GSHP (</a:t>
            </a:r>
            <a:r>
              <a:rPr lang="el-GR" dirty="0" err="1" smtClean="0"/>
              <a:t>Ground</a:t>
            </a:r>
            <a:r>
              <a:rPr lang="el-GR" dirty="0" smtClean="0"/>
              <a:t> </a:t>
            </a:r>
            <a:r>
              <a:rPr lang="el-GR" dirty="0" err="1" smtClean="0"/>
              <a:t>Source</a:t>
            </a:r>
            <a:r>
              <a:rPr lang="el-GR" dirty="0" smtClean="0"/>
              <a:t> </a:t>
            </a:r>
            <a:r>
              <a:rPr lang="el-GR" dirty="0" err="1" smtClean="0"/>
              <a:t>HeatPump</a:t>
            </a:r>
            <a:r>
              <a:rPr lang="el-GR" dirty="0"/>
              <a:t>) χρησιμοποιεί το έδαφος και θερμική μπαταρία για να θερμάνει και/ή να ψυχράνει το κτήριο με αισθητά μεγαλύτερη αποτελεσματικότητα από τα συμβατικά συστήματα.. Ο τρόπος επιλογής εξαρτάται από τις διαθέσιμες εδαφικές εκτάσεις και από το είδος του εδάφους και των πετρωμάτων στον τόπο εγκατάστασης. </a:t>
            </a:r>
          </a:p>
          <a:p>
            <a:endParaRPr lang="el-GR" dirty="0"/>
          </a:p>
        </p:txBody>
      </p:sp>
    </p:spTree>
    <p:extLst>
      <p:ext uri="{BB962C8B-B14F-4D97-AF65-F5344CB8AC3E}">
        <p14:creationId xmlns:p14="http://schemas.microsoft.com/office/powerpoint/2010/main" val="4249400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
            <a:ext cx="10515600" cy="1690688"/>
          </a:xfrm>
        </p:spPr>
        <p:txBody>
          <a:bodyPr/>
          <a:lstStyle/>
          <a:p>
            <a:r>
              <a:rPr lang="el-GR" dirty="0" smtClean="0"/>
              <a:t>Άλλες καινοτόμες τάσεις και εφαρμογές του μέλλοντος</a:t>
            </a:r>
            <a:endParaRPr lang="el-GR" dirty="0"/>
          </a:p>
        </p:txBody>
      </p:sp>
      <p:sp>
        <p:nvSpPr>
          <p:cNvPr id="3" name="Θέση περιεχομένου 2"/>
          <p:cNvSpPr>
            <a:spLocks noGrp="1"/>
          </p:cNvSpPr>
          <p:nvPr>
            <p:ph idx="1"/>
          </p:nvPr>
        </p:nvSpPr>
        <p:spPr>
          <a:xfrm>
            <a:off x="838200" y="1426464"/>
            <a:ext cx="10515600" cy="5312664"/>
          </a:xfrm>
        </p:spPr>
        <p:txBody>
          <a:bodyPr>
            <a:normAutofit fontScale="77500" lnSpcReduction="20000"/>
          </a:bodyPr>
          <a:lstStyle/>
          <a:p>
            <a:r>
              <a:rPr lang="el-GR" dirty="0" smtClean="0"/>
              <a:t>Τα αυτοκίνητα άνευ οδηγού. Πρόκειται για μια υπηρεσία μεταφοράς επιβατών από αυτοματοποιημένα οχήματα χωρίς οδηγό. Το 2016 η εταιρεία “</a:t>
            </a:r>
            <a:r>
              <a:rPr lang="el-GR" dirty="0" err="1" smtClean="0"/>
              <a:t>Uber</a:t>
            </a:r>
            <a:r>
              <a:rPr lang="el-GR" dirty="0" smtClean="0"/>
              <a:t>” εισήγαγε την υπηρεσία μεταφοράς από αυτοκινούμενα οχήματα, εξοπλισμένα με τρίτου επιπέδου αυτονομία που τους επιτρέπει να επιταχύνουν, να φρενάρουν και να οδηγούν από μόνα τους. Στο μέλλον, δεν θα απαιτείται καθόλου η παρουσία οδηγού. </a:t>
            </a:r>
            <a:endParaRPr lang="el-GR" dirty="0"/>
          </a:p>
          <a:p>
            <a:r>
              <a:rPr lang="el-GR" dirty="0" smtClean="0"/>
              <a:t>Η εικονική πραγματικότητα. Ήδη η συγκεκριμένη τεχνολογία εφαρμόζεται από κάποιες ταξιδιωτικές και κατά βάση αεροπορικές εταιρίες. Η τεχνολογία “VR” μπορεί να αποτελέσει ένα ισχυρό εργαλείο στο μάρκετινγκ των τουριστικών επιχειρήσεων. </a:t>
            </a:r>
            <a:endParaRPr lang="el-GR" dirty="0"/>
          </a:p>
          <a:p>
            <a:r>
              <a:rPr lang="el-GR" dirty="0" smtClean="0"/>
              <a:t>Η τεχνητή νοημοσύνη. Ορισμένα </a:t>
            </a:r>
            <a:r>
              <a:rPr lang="el-GR" dirty="0" err="1" smtClean="0"/>
              <a:t>online</a:t>
            </a:r>
            <a:r>
              <a:rPr lang="el-GR" dirty="0" smtClean="0"/>
              <a:t> ταξιδιωτικά πρακτορεία (OTA) χρησιμοποιούν την εν λόγω τεχνολογία από υπηρεσίες email και από εφαρμογές που λειτουργούν στο Διαδίκτυο, προτείνοντας τον ιδανικό προορισμό για κάθε ταξιδιώτη. Η ενσωμάτωση της τεχνητής νοημοσύνης θεωρείται δεδομένη για τα ταξίδια του μέλλοντος.  </a:t>
            </a:r>
          </a:p>
          <a:p>
            <a:r>
              <a:rPr lang="el-GR" dirty="0" smtClean="0"/>
              <a:t>Το ψηφιακό </a:t>
            </a:r>
            <a:r>
              <a:rPr lang="el-GR" dirty="0" err="1" smtClean="0"/>
              <a:t>check</a:t>
            </a:r>
            <a:r>
              <a:rPr lang="el-GR" dirty="0" smtClean="0"/>
              <a:t> in για ξενοδοχεία. Αφορά μια εφαρμογή για κινητά τηλέφωνα που θα μπορούν να δημιουργούν ηλεκτρονικά κλειδιά δωματίου. </a:t>
            </a:r>
            <a:endParaRPr lang="el-GR" dirty="0"/>
          </a:p>
          <a:p>
            <a:r>
              <a:rPr lang="el-GR" dirty="0" smtClean="0"/>
              <a:t>Το διαβατήριο στο κινητό. Δίνει την δυνατότητα για γρήγορη πρόσβαση στις ξένες χώρες, χωρίς χρονοτριβές και καθυστερήσεις από τα ταξιδιωτικά πρακτορεία ή κατά τον έλεγχο των προσωπικών μας στοιχείων.</a:t>
            </a:r>
            <a:endParaRPr lang="el-GR" dirty="0"/>
          </a:p>
        </p:txBody>
      </p:sp>
    </p:spTree>
    <p:extLst>
      <p:ext uri="{BB962C8B-B14F-4D97-AF65-F5344CB8AC3E}">
        <p14:creationId xmlns:p14="http://schemas.microsoft.com/office/powerpoint/2010/main" val="1798527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algn="ctr"/>
            <a:r>
              <a:rPr lang="el-GR" sz="4000" dirty="0" smtClean="0"/>
              <a:t>Σας Ευχαριστώ πολύ</a:t>
            </a:r>
            <a:endParaRPr lang="el-GR" sz="4000" dirty="0"/>
          </a:p>
        </p:txBody>
      </p:sp>
    </p:spTree>
    <p:extLst>
      <p:ext uri="{BB962C8B-B14F-4D97-AF65-F5344CB8AC3E}">
        <p14:creationId xmlns:p14="http://schemas.microsoft.com/office/powerpoint/2010/main" val="199325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lvl="0" eaLnBrk="0" fontAlgn="base" hangingPunct="0">
              <a:lnSpc>
                <a:spcPct val="100000"/>
              </a:lnSpc>
              <a:spcAft>
                <a:spcPct val="0"/>
              </a:spcAft>
            </a:pPr>
            <a:r>
              <a:rPr lang="el-GR" altLang="el-GR" b="1" dirty="0">
                <a:latin typeface="Arial" panose="020B0604020202020204" pitchFamily="34" charset="0"/>
              </a:rPr>
              <a:t>Τι είναι καινοτομία (απλά &amp; ακαδημαϊκά)</a:t>
            </a:r>
            <a:br>
              <a:rPr lang="el-GR" altLang="el-GR" b="1" dirty="0">
                <a:latin typeface="Arial" panose="020B0604020202020204" pitchFamily="34" charset="0"/>
              </a:rPr>
            </a:br>
            <a:endParaRPr lang="el-GR" dirty="0"/>
          </a:p>
        </p:txBody>
      </p:sp>
      <p:sp>
        <p:nvSpPr>
          <p:cNvPr id="4" name="Rectangle 1"/>
          <p:cNvSpPr>
            <a:spLocks noGrp="1" noChangeArrowheads="1"/>
          </p:cNvSpPr>
          <p:nvPr>
            <p:ph idx="1"/>
          </p:nvPr>
        </p:nvSpPr>
        <p:spPr bwMode="auto">
          <a:xfrm>
            <a:off x="748937" y="2046719"/>
            <a:ext cx="10807337"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el-GR" altLang="el-GR" sz="3200" b="1" dirty="0">
                <a:latin typeface="Arial" panose="020B0604020202020204" pitchFamily="34" charset="0"/>
              </a:rPr>
              <a:t>Καινοτομία </a:t>
            </a:r>
            <a:r>
              <a:rPr lang="el-GR" altLang="el-GR" sz="3200" b="1" dirty="0" smtClean="0">
                <a:latin typeface="Arial" panose="020B0604020202020204" pitchFamily="34" charset="0"/>
              </a:rPr>
              <a:t>=</a:t>
            </a:r>
            <a:r>
              <a:rPr lang="en-US" altLang="el-GR" sz="3200" dirty="0" smtClean="0">
                <a:latin typeface="Arial" panose="020B0604020202020204" pitchFamily="34" charset="0"/>
              </a:rPr>
              <a:t>   </a:t>
            </a:r>
            <a:r>
              <a:rPr kumimoji="0" lang="el-GR" altLang="el-GR" sz="3200" b="0" i="0" u="none" strike="noStrike" cap="none" normalizeH="0" baseline="0" dirty="0" smtClean="0">
                <a:ln>
                  <a:noFill/>
                </a:ln>
                <a:solidFill>
                  <a:schemeClr val="tx1"/>
                </a:solidFill>
                <a:effectLst/>
                <a:latin typeface="Arial" panose="020B0604020202020204" pitchFamily="34" charset="0"/>
              </a:rPr>
              <a:t>Η συστηματική δημιουργία αξίας για τον </a:t>
            </a:r>
            <a:r>
              <a:rPr kumimoji="0" lang="el-GR" altLang="el-GR" sz="3200" b="0" i="0" u="none" strike="noStrike" cap="none" normalizeH="0" baseline="0" dirty="0" err="1" smtClean="0">
                <a:ln>
                  <a:noFill/>
                </a:ln>
                <a:solidFill>
                  <a:schemeClr val="tx1"/>
                </a:solidFill>
                <a:effectLst/>
                <a:latin typeface="Arial" panose="020B0604020202020204" pitchFamily="34" charset="0"/>
              </a:rPr>
              <a:t>πελάτη,τον</a:t>
            </a:r>
            <a:r>
              <a:rPr kumimoji="0" lang="el-GR" altLang="el-GR" sz="3200" b="0" i="0" u="none" strike="noStrike" cap="none" normalizeH="0" baseline="0" dirty="0" smtClean="0">
                <a:ln>
                  <a:noFill/>
                </a:ln>
                <a:solidFill>
                  <a:schemeClr val="tx1"/>
                </a:solidFill>
                <a:effectLst/>
                <a:latin typeface="Arial" panose="020B0604020202020204" pitchFamily="34" charset="0"/>
              </a:rPr>
              <a:t> οργανισμό και τον προορισμό</a:t>
            </a:r>
            <a:endParaRPr kumimoji="0" lang="en-US" altLang="el-GR" sz="3200" b="0" i="0" u="none" strike="noStrike" cap="none" normalizeH="0" baseline="0" dirty="0" smtClean="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endParaRPr lang="en-US" altLang="el-GR" sz="3200" dirty="0">
              <a:latin typeface="Arial" panose="020B0604020202020204" pitchFamily="34" charset="0"/>
            </a:endParaRPr>
          </a:p>
          <a:p>
            <a:pPr marL="0" lvl="0" indent="0" eaLnBrk="0" fontAlgn="base" hangingPunct="0">
              <a:lnSpc>
                <a:spcPct val="100000"/>
              </a:lnSpc>
              <a:spcBef>
                <a:spcPct val="0"/>
              </a:spcBef>
              <a:spcAft>
                <a:spcPct val="0"/>
              </a:spcAft>
              <a:buNone/>
            </a:pPr>
            <a:endParaRPr kumimoji="0" lang="el-GR" altLang="el-GR"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3200" b="1" i="0" u="none" strike="noStrike" cap="none" normalizeH="0" baseline="0" dirty="0" smtClean="0">
                <a:ln>
                  <a:noFill/>
                </a:ln>
                <a:solidFill>
                  <a:schemeClr val="tx1"/>
                </a:solidFill>
                <a:effectLst/>
                <a:latin typeface="Arial" panose="020B0604020202020204" pitchFamily="34" charset="0"/>
              </a:rPr>
              <a:t>Δεν είναι:</a:t>
            </a:r>
            <a:endParaRPr kumimoji="0" lang="el-GR" altLang="el-GR"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3200" b="0" i="0" u="none" strike="noStrike" cap="none" normalizeH="0" baseline="0" dirty="0" smtClean="0">
                <a:ln>
                  <a:noFill/>
                </a:ln>
                <a:solidFill>
                  <a:schemeClr val="tx1"/>
                </a:solidFill>
                <a:effectLst/>
                <a:latin typeface="Arial" panose="020B0604020202020204" pitchFamily="34" charset="0"/>
              </a:rPr>
              <a:t>μόνο τεχνολογία</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3200" b="0" i="0" u="none" strike="noStrike" cap="none" normalizeH="0" baseline="0" dirty="0" smtClean="0">
                <a:ln>
                  <a:noFill/>
                </a:ln>
                <a:solidFill>
                  <a:schemeClr val="tx1"/>
                </a:solidFill>
                <a:effectLst/>
                <a:latin typeface="Arial" panose="020B0604020202020204" pitchFamily="34" charset="0"/>
              </a:rPr>
              <a:t>μόνο «κάτι καινούργιο»</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3200" b="0" i="0" u="none" strike="noStrike" cap="none" normalizeH="0" baseline="0" dirty="0" smtClean="0">
                <a:ln>
                  <a:noFill/>
                </a:ln>
                <a:solidFill>
                  <a:schemeClr val="tx1"/>
                </a:solidFill>
                <a:effectLst/>
                <a:latin typeface="Arial" panose="020B0604020202020204" pitchFamily="34" charset="0"/>
              </a:rPr>
              <a:t>μόνο μεγάλες επενδύσεις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3495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Καινοτομία &amp; Ποιότητα Υπηρεσιών</a:t>
            </a:r>
            <a:br>
              <a:rPr lang="el-GR" b="1" dirty="0"/>
            </a:br>
            <a:endParaRPr lang="el-GR" dirty="0"/>
          </a:p>
        </p:txBody>
      </p:sp>
      <p:sp>
        <p:nvSpPr>
          <p:cNvPr id="3" name="Θέση περιεχομένου 2"/>
          <p:cNvSpPr>
            <a:spLocks noGrp="1"/>
          </p:cNvSpPr>
          <p:nvPr>
            <p:ph idx="1"/>
          </p:nvPr>
        </p:nvSpPr>
        <p:spPr/>
        <p:txBody>
          <a:bodyPr>
            <a:normAutofit lnSpcReduction="10000"/>
          </a:bodyPr>
          <a:lstStyle/>
          <a:p>
            <a:r>
              <a:rPr lang="el-GR" sz="4000" b="1" dirty="0" smtClean="0"/>
              <a:t>Η </a:t>
            </a:r>
            <a:r>
              <a:rPr lang="el-GR" sz="4000" b="1" dirty="0"/>
              <a:t>ποιότητα σήμερα μετριέται με:</a:t>
            </a:r>
            <a:endParaRPr lang="el-GR" sz="4000" dirty="0"/>
          </a:p>
          <a:p>
            <a:r>
              <a:rPr lang="el-GR" sz="4000" dirty="0"/>
              <a:t>εμπειρία πελάτη (</a:t>
            </a:r>
            <a:r>
              <a:rPr lang="el-GR" sz="4000" dirty="0" err="1"/>
              <a:t>experience</a:t>
            </a:r>
            <a:r>
              <a:rPr lang="el-GR" sz="4000" dirty="0"/>
              <a:t>)</a:t>
            </a:r>
          </a:p>
          <a:p>
            <a:r>
              <a:rPr lang="el-GR" sz="4000" dirty="0"/>
              <a:t>συνέπεια</a:t>
            </a:r>
          </a:p>
          <a:p>
            <a:r>
              <a:rPr lang="el-GR" sz="4000" dirty="0"/>
              <a:t>προσωποποίηση</a:t>
            </a:r>
          </a:p>
          <a:p>
            <a:r>
              <a:rPr lang="el-GR" sz="4000" dirty="0"/>
              <a:t>συναισθηματική </a:t>
            </a:r>
            <a:r>
              <a:rPr lang="el-GR" sz="4000" dirty="0" smtClean="0"/>
              <a:t>σύνδεση</a:t>
            </a:r>
            <a:endParaRPr lang="en-US" sz="4000" dirty="0" smtClean="0"/>
          </a:p>
          <a:p>
            <a:endParaRPr lang="el-GR" sz="4000" dirty="0"/>
          </a:p>
          <a:p>
            <a:r>
              <a:rPr lang="el-GR" sz="4000" dirty="0"/>
              <a:t>👉 Καινοτομία = εργαλείο βελτίωσης ποιότητας</a:t>
            </a:r>
          </a:p>
          <a:p>
            <a:endParaRPr lang="el-GR" sz="4000" dirty="0"/>
          </a:p>
        </p:txBody>
      </p:sp>
    </p:spTree>
    <p:extLst>
      <p:ext uri="{BB962C8B-B14F-4D97-AF65-F5344CB8AC3E}">
        <p14:creationId xmlns:p14="http://schemas.microsoft.com/office/powerpoint/2010/main" val="4135957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Σύγχρονες Κατηγορίες Καινοτομίας </a:t>
            </a:r>
            <a:br>
              <a:rPr lang="el-GR" b="1" dirty="0"/>
            </a:br>
            <a:endParaRPr lang="el-GR" dirty="0"/>
          </a:p>
        </p:txBody>
      </p:sp>
      <p:sp>
        <p:nvSpPr>
          <p:cNvPr id="3" name="Θέση περιεχομένου 2"/>
          <p:cNvSpPr>
            <a:spLocks noGrp="1"/>
          </p:cNvSpPr>
          <p:nvPr>
            <p:ph idx="1"/>
          </p:nvPr>
        </p:nvSpPr>
        <p:spPr/>
        <p:txBody>
          <a:bodyPr/>
          <a:lstStyle/>
          <a:p>
            <a:r>
              <a:rPr lang="en-US" b="1" dirty="0" smtClean="0"/>
              <a:t>Service Innovation</a:t>
            </a:r>
          </a:p>
          <a:p>
            <a:endParaRPr lang="en-US" dirty="0"/>
          </a:p>
          <a:p>
            <a:r>
              <a:rPr lang="en-US" b="1" dirty="0"/>
              <a:t>Digital &amp; Data-driven </a:t>
            </a:r>
            <a:r>
              <a:rPr lang="en-US" b="1" dirty="0" smtClean="0"/>
              <a:t>Innovation</a:t>
            </a:r>
          </a:p>
          <a:p>
            <a:endParaRPr lang="en-US" dirty="0"/>
          </a:p>
          <a:p>
            <a:r>
              <a:rPr lang="en-US" b="1" dirty="0"/>
              <a:t>Sustainable / Regenerative </a:t>
            </a:r>
            <a:r>
              <a:rPr lang="en-US" b="1" dirty="0" smtClean="0"/>
              <a:t>Innovation</a:t>
            </a:r>
          </a:p>
          <a:p>
            <a:endParaRPr lang="en-US" dirty="0"/>
          </a:p>
          <a:p>
            <a:r>
              <a:rPr lang="en-US" b="1" dirty="0"/>
              <a:t>Organisational &amp; Human Innovation</a:t>
            </a:r>
            <a:endParaRPr lang="en-US" dirty="0"/>
          </a:p>
          <a:p>
            <a:endParaRPr lang="el-GR" dirty="0"/>
          </a:p>
        </p:txBody>
      </p:sp>
    </p:spTree>
    <p:extLst>
      <p:ext uri="{BB962C8B-B14F-4D97-AF65-F5344CB8AC3E}">
        <p14:creationId xmlns:p14="http://schemas.microsoft.com/office/powerpoint/2010/main" val="2771783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Service Innovation (</a:t>
            </a:r>
            <a:r>
              <a:rPr lang="el-GR" b="1" dirty="0"/>
              <a:t>Εμπειρία Πελάτη)</a:t>
            </a:r>
            <a:br>
              <a:rPr lang="el-GR" b="1" dirty="0"/>
            </a:br>
            <a:endParaRPr lang="el-GR" dirty="0"/>
          </a:p>
        </p:txBody>
      </p:sp>
      <p:sp>
        <p:nvSpPr>
          <p:cNvPr id="3" name="Θέση περιεχομένου 2"/>
          <p:cNvSpPr>
            <a:spLocks noGrp="1"/>
          </p:cNvSpPr>
          <p:nvPr>
            <p:ph idx="1"/>
          </p:nvPr>
        </p:nvSpPr>
        <p:spPr/>
        <p:txBody>
          <a:bodyPr>
            <a:normAutofit lnSpcReduction="10000"/>
          </a:bodyPr>
          <a:lstStyle/>
          <a:p>
            <a:r>
              <a:rPr lang="en-US" b="1" dirty="0"/>
              <a:t>Service Innovation (</a:t>
            </a:r>
            <a:r>
              <a:rPr lang="el-GR" b="1" dirty="0"/>
              <a:t>Εμπειρία Πελάτη)</a:t>
            </a:r>
          </a:p>
          <a:p>
            <a:r>
              <a:rPr lang="el-GR" b="1" dirty="0"/>
              <a:t>Παραδείγματα:</a:t>
            </a:r>
            <a:endParaRPr lang="el-GR" dirty="0"/>
          </a:p>
          <a:p>
            <a:r>
              <a:rPr lang="el-GR" dirty="0"/>
              <a:t>θεματικές εμπειρίες</a:t>
            </a:r>
          </a:p>
          <a:p>
            <a:r>
              <a:rPr lang="en-US" dirty="0"/>
              <a:t>wellness retreats</a:t>
            </a:r>
          </a:p>
          <a:p>
            <a:r>
              <a:rPr lang="en-US" dirty="0"/>
              <a:t>gastronomic storytelling</a:t>
            </a:r>
          </a:p>
          <a:p>
            <a:r>
              <a:rPr lang="en-US" dirty="0" smtClean="0"/>
              <a:t>Personalization</a:t>
            </a:r>
            <a:endParaRPr lang="el-GR" dirty="0" smtClean="0"/>
          </a:p>
          <a:p>
            <a:endParaRPr lang="en-US" dirty="0"/>
          </a:p>
          <a:p>
            <a:r>
              <a:rPr lang="el-GR" b="1" dirty="0"/>
              <a:t>Κεντρική ερώτηση:</a:t>
            </a:r>
            <a:r>
              <a:rPr lang="el-GR" dirty="0"/>
              <a:t/>
            </a:r>
            <a:br>
              <a:rPr lang="el-GR" dirty="0"/>
            </a:br>
            <a:r>
              <a:rPr lang="el-GR" dirty="0"/>
              <a:t>👉 </a:t>
            </a:r>
            <a:r>
              <a:rPr lang="el-GR" i="1" dirty="0"/>
              <a:t>Τι θυμάται ο πελάτης όταν φύγει;</a:t>
            </a:r>
            <a:endParaRPr lang="el-GR" dirty="0"/>
          </a:p>
          <a:p>
            <a:endParaRPr lang="el-GR" dirty="0"/>
          </a:p>
        </p:txBody>
      </p:sp>
    </p:spTree>
    <p:extLst>
      <p:ext uri="{BB962C8B-B14F-4D97-AF65-F5344CB8AC3E}">
        <p14:creationId xmlns:p14="http://schemas.microsoft.com/office/powerpoint/2010/main" val="1470833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Digital &amp; AI Innovation</a:t>
            </a:r>
            <a:br>
              <a:rPr lang="en-US" b="1" dirty="0"/>
            </a:br>
            <a:endParaRPr lang="el-GR" dirty="0"/>
          </a:p>
        </p:txBody>
      </p:sp>
      <p:sp>
        <p:nvSpPr>
          <p:cNvPr id="3" name="Θέση περιεχομένου 2"/>
          <p:cNvSpPr>
            <a:spLocks noGrp="1"/>
          </p:cNvSpPr>
          <p:nvPr>
            <p:ph idx="1"/>
          </p:nvPr>
        </p:nvSpPr>
        <p:spPr>
          <a:xfrm>
            <a:off x="838200" y="1252603"/>
            <a:ext cx="10515600" cy="4924360"/>
          </a:xfrm>
        </p:spPr>
        <p:txBody>
          <a:bodyPr/>
          <a:lstStyle/>
          <a:p>
            <a:r>
              <a:rPr lang="el-GR" b="1" dirty="0" smtClean="0"/>
              <a:t>Τι </a:t>
            </a:r>
            <a:r>
              <a:rPr lang="el-GR" b="1" dirty="0"/>
              <a:t>χρησιμοποιούμε σήμερα:</a:t>
            </a:r>
            <a:endParaRPr lang="el-GR" dirty="0"/>
          </a:p>
          <a:p>
            <a:r>
              <a:rPr lang="en-US" dirty="0"/>
              <a:t>AI concierges</a:t>
            </a:r>
          </a:p>
          <a:p>
            <a:r>
              <a:rPr lang="en-US" dirty="0" err="1"/>
              <a:t>chatbots</a:t>
            </a:r>
            <a:endParaRPr lang="en-US" dirty="0"/>
          </a:p>
          <a:p>
            <a:r>
              <a:rPr lang="en-US" dirty="0"/>
              <a:t>mobile check-in</a:t>
            </a:r>
          </a:p>
          <a:p>
            <a:r>
              <a:rPr lang="en-US" dirty="0"/>
              <a:t>recommendation </a:t>
            </a:r>
            <a:r>
              <a:rPr lang="en-US" dirty="0" smtClean="0"/>
              <a:t>systems</a:t>
            </a:r>
          </a:p>
          <a:p>
            <a:endParaRPr lang="en-US" dirty="0"/>
          </a:p>
          <a:p>
            <a:r>
              <a:rPr lang="el-GR" b="1" dirty="0"/>
              <a:t>Κίνδυνος:</a:t>
            </a:r>
            <a:r>
              <a:rPr lang="el-GR" dirty="0"/>
              <a:t/>
            </a:r>
            <a:br>
              <a:rPr lang="el-GR" dirty="0"/>
            </a:br>
            <a:r>
              <a:rPr lang="el-GR" dirty="0" err="1"/>
              <a:t>Υπερ</a:t>
            </a:r>
            <a:r>
              <a:rPr lang="el-GR" dirty="0"/>
              <a:t>-αυτοματοποίηση → απώλεια φιλοξενίας</a:t>
            </a:r>
          </a:p>
          <a:p>
            <a:endParaRPr lang="el-GR" dirty="0"/>
          </a:p>
        </p:txBody>
      </p:sp>
    </p:spTree>
    <p:extLst>
      <p:ext uri="{BB962C8B-B14F-4D97-AF65-F5344CB8AC3E}">
        <p14:creationId xmlns:p14="http://schemas.microsoft.com/office/powerpoint/2010/main" val="1588838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Sustainable &amp; Regenerative Innovation</a:t>
            </a:r>
            <a:br>
              <a:rPr lang="en-US" b="1" dirty="0"/>
            </a:br>
            <a:endParaRPr lang="el-GR" dirty="0"/>
          </a:p>
        </p:txBody>
      </p:sp>
      <p:sp>
        <p:nvSpPr>
          <p:cNvPr id="3" name="Θέση περιεχομένου 2"/>
          <p:cNvSpPr>
            <a:spLocks noGrp="1"/>
          </p:cNvSpPr>
          <p:nvPr>
            <p:ph idx="1"/>
          </p:nvPr>
        </p:nvSpPr>
        <p:spPr/>
        <p:txBody>
          <a:bodyPr>
            <a:normAutofit/>
          </a:bodyPr>
          <a:lstStyle/>
          <a:p>
            <a:r>
              <a:rPr lang="el-GR" b="1" dirty="0" smtClean="0"/>
              <a:t>Μετάβαση </a:t>
            </a:r>
            <a:r>
              <a:rPr lang="el-GR" b="1" dirty="0"/>
              <a:t>από:</a:t>
            </a:r>
            <a:endParaRPr lang="el-GR" dirty="0"/>
          </a:p>
          <a:p>
            <a:r>
              <a:rPr lang="el-GR" dirty="0"/>
              <a:t>“</a:t>
            </a:r>
            <a:r>
              <a:rPr lang="en-US" dirty="0"/>
              <a:t>eco-friendly”</a:t>
            </a:r>
            <a:br>
              <a:rPr lang="en-US" dirty="0"/>
            </a:br>
            <a:r>
              <a:rPr lang="el-GR" dirty="0"/>
              <a:t>σε</a:t>
            </a:r>
          </a:p>
          <a:p>
            <a:r>
              <a:rPr lang="el-GR" dirty="0"/>
              <a:t>“</a:t>
            </a:r>
            <a:r>
              <a:rPr lang="en-US" dirty="0"/>
              <a:t>positive impact”</a:t>
            </a:r>
          </a:p>
          <a:p>
            <a:r>
              <a:rPr lang="el-GR" dirty="0"/>
              <a:t>Παραδείγματα:</a:t>
            </a:r>
          </a:p>
          <a:p>
            <a:r>
              <a:rPr lang="en-US" dirty="0"/>
              <a:t>zero-waste hotels</a:t>
            </a:r>
          </a:p>
          <a:p>
            <a:r>
              <a:rPr lang="en-US" dirty="0"/>
              <a:t>energy autonomy</a:t>
            </a:r>
          </a:p>
          <a:p>
            <a:r>
              <a:rPr lang="el-GR" dirty="0"/>
              <a:t>εμπλοκή τοπικών κοινοτήτων</a:t>
            </a:r>
          </a:p>
          <a:p>
            <a:endParaRPr lang="el-GR" dirty="0"/>
          </a:p>
        </p:txBody>
      </p:sp>
    </p:spTree>
    <p:extLst>
      <p:ext uri="{BB962C8B-B14F-4D97-AF65-F5344CB8AC3E}">
        <p14:creationId xmlns:p14="http://schemas.microsoft.com/office/powerpoint/2010/main" val="3779716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err="1"/>
              <a:t>Zero</a:t>
            </a:r>
            <a:r>
              <a:rPr lang="el-GR" b="1" dirty="0"/>
              <a:t> </a:t>
            </a:r>
            <a:r>
              <a:rPr lang="el-GR" b="1" dirty="0" err="1"/>
              <a:t>Waste</a:t>
            </a:r>
            <a:r>
              <a:rPr lang="el-GR" b="1" dirty="0"/>
              <a:t> </a:t>
            </a:r>
            <a:r>
              <a:rPr lang="el-GR" b="1" dirty="0" err="1"/>
              <a:t>Hotels</a:t>
            </a:r>
            <a:r>
              <a:rPr lang="el-GR" b="1" dirty="0"/>
              <a:t> (Ξενοδοχεία Μηδενικών Αποβλήτων)</a:t>
            </a:r>
            <a:r>
              <a:rPr lang="el-GR" dirty="0"/>
              <a:t/>
            </a:r>
            <a:br>
              <a:rPr lang="el-GR" dirty="0"/>
            </a:br>
            <a:endParaRPr lang="el-GR" dirty="0"/>
          </a:p>
        </p:txBody>
      </p:sp>
      <p:pic>
        <p:nvPicPr>
          <p:cNvPr id="4" name="Θέση περιεχομένου 3" descr="https://www.wastemanaged.co.uk/wp-content/uploads/2024/03/WM-Infographics-Landscape-14.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427967"/>
            <a:ext cx="4978497" cy="3183242"/>
          </a:xfrm>
          <a:prstGeom prst="rect">
            <a:avLst/>
          </a:prstGeom>
          <a:noFill/>
          <a:ln>
            <a:noFill/>
          </a:ln>
        </p:spPr>
      </p:pic>
      <p:pic>
        <p:nvPicPr>
          <p:cNvPr id="5" name="Εικόνα 4" descr="https://cdn.trendhunterstatic.com/thumbs/534/zerowaste-global.jpeg"/>
          <p:cNvPicPr/>
          <p:nvPr/>
        </p:nvPicPr>
        <p:blipFill>
          <a:blip r:embed="rId4">
            <a:extLst>
              <a:ext uri="{28A0092B-C50C-407E-A947-70E740481C1C}">
                <a14:useLocalDpi xmlns:a14="http://schemas.microsoft.com/office/drawing/2010/main" val="0"/>
              </a:ext>
            </a:extLst>
          </a:blip>
          <a:srcRect/>
          <a:stretch>
            <a:fillRect/>
          </a:stretch>
        </p:blipFill>
        <p:spPr bwMode="auto">
          <a:xfrm>
            <a:off x="6388939" y="1370917"/>
            <a:ext cx="4825365" cy="3208020"/>
          </a:xfrm>
          <a:prstGeom prst="rect">
            <a:avLst/>
          </a:prstGeom>
          <a:noFill/>
          <a:ln>
            <a:noFill/>
          </a:ln>
        </p:spPr>
      </p:pic>
      <p:sp>
        <p:nvSpPr>
          <p:cNvPr id="6" name="Ορθογώνιο 5"/>
          <p:cNvSpPr/>
          <p:nvPr/>
        </p:nvSpPr>
        <p:spPr>
          <a:xfrm>
            <a:off x="951978" y="4809995"/>
            <a:ext cx="10401822" cy="1754326"/>
          </a:xfrm>
          <a:prstGeom prst="rect">
            <a:avLst/>
          </a:prstGeom>
        </p:spPr>
        <p:txBody>
          <a:bodyPr wrap="square">
            <a:spAutoFit/>
          </a:bodyPr>
          <a:lstStyle/>
          <a:p>
            <a:pPr>
              <a:spcAft>
                <a:spcPts val="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Ένα </a:t>
            </a:r>
            <a:r>
              <a:rPr lang="el-GR" b="1" dirty="0" err="1">
                <a:latin typeface="Times New Roman" panose="02020603050405020304" pitchFamily="18" charset="0"/>
                <a:ea typeface="Times New Roman" panose="02020603050405020304" pitchFamily="18" charset="0"/>
                <a:cs typeface="Times New Roman" panose="02020603050405020304" pitchFamily="18" charset="0"/>
              </a:rPr>
              <a:t>Zero</a:t>
            </a:r>
            <a:r>
              <a:rPr lang="el-GR" b="1" dirty="0">
                <a:latin typeface="Times New Roman" panose="02020603050405020304" pitchFamily="18" charset="0"/>
                <a:ea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ea typeface="Times New Roman" panose="02020603050405020304" pitchFamily="18" charset="0"/>
                <a:cs typeface="Times New Roman" panose="02020603050405020304" pitchFamily="18" charset="0"/>
              </a:rPr>
              <a:t>Waste</a:t>
            </a:r>
            <a:r>
              <a:rPr lang="el-GR" b="1" dirty="0">
                <a:latin typeface="Times New Roman" panose="02020603050405020304" pitchFamily="18" charset="0"/>
                <a:ea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ea typeface="Times New Roman" panose="02020603050405020304" pitchFamily="18" charset="0"/>
                <a:cs typeface="Times New Roman" panose="02020603050405020304" pitchFamily="18" charset="0"/>
              </a:rPr>
              <a:t>Hotel</a:t>
            </a:r>
            <a:r>
              <a:rPr lang="el-GR" dirty="0">
                <a:latin typeface="Times New Roman" panose="02020603050405020304" pitchFamily="18" charset="0"/>
                <a:ea typeface="Times New Roman" panose="02020603050405020304" pitchFamily="18" charset="0"/>
                <a:cs typeface="Times New Roman" panose="02020603050405020304" pitchFamily="18" charset="0"/>
              </a:rPr>
              <a:t> στοχεύει στη </a:t>
            </a:r>
            <a:r>
              <a:rPr lang="el-GR" b="1" dirty="0">
                <a:latin typeface="Times New Roman" panose="02020603050405020304" pitchFamily="18" charset="0"/>
                <a:ea typeface="Times New Roman" panose="02020603050405020304" pitchFamily="18" charset="0"/>
                <a:cs typeface="Times New Roman" panose="02020603050405020304" pitchFamily="18" charset="0"/>
              </a:rPr>
              <a:t>δραστική μείωση αποβλήτων</a:t>
            </a:r>
            <a:r>
              <a:rPr lang="el-GR" dirty="0">
                <a:latin typeface="Times New Roman" panose="02020603050405020304" pitchFamily="18" charset="0"/>
                <a:ea typeface="Times New Roman" panose="02020603050405020304" pitchFamily="18" charset="0"/>
                <a:cs typeface="Times New Roman" panose="02020603050405020304" pitchFamily="18" charset="0"/>
              </a:rPr>
              <a:t> μέσω:</a:t>
            </a: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l-GR" dirty="0">
                <a:latin typeface="Times New Roman" panose="02020603050405020304" pitchFamily="18" charset="0"/>
                <a:ea typeface="Times New Roman" panose="02020603050405020304" pitchFamily="18" charset="0"/>
                <a:cs typeface="Times New Roman" panose="02020603050405020304" pitchFamily="18" charset="0"/>
              </a:rPr>
              <a:t>πρόληψης</a:t>
            </a: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l-GR" dirty="0">
                <a:latin typeface="Times New Roman" panose="02020603050405020304" pitchFamily="18" charset="0"/>
                <a:ea typeface="Times New Roman" panose="02020603050405020304" pitchFamily="18" charset="0"/>
                <a:cs typeface="Times New Roman" panose="02020603050405020304" pitchFamily="18" charset="0"/>
              </a:rPr>
              <a:t>επαναχρησιμοποίησης</a:t>
            </a: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l-GR" dirty="0">
                <a:latin typeface="Times New Roman" panose="02020603050405020304" pitchFamily="18" charset="0"/>
                <a:ea typeface="Times New Roman" panose="02020603050405020304" pitchFamily="18" charset="0"/>
                <a:cs typeface="Times New Roman" panose="02020603050405020304" pitchFamily="18" charset="0"/>
              </a:rPr>
              <a:t>ανακύκλωσης</a:t>
            </a: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l-GR" dirty="0" err="1">
                <a:latin typeface="Times New Roman" panose="02020603050405020304" pitchFamily="18" charset="0"/>
                <a:ea typeface="Times New Roman" panose="02020603050405020304" pitchFamily="18" charset="0"/>
                <a:cs typeface="Times New Roman" panose="02020603050405020304" pitchFamily="18" charset="0"/>
              </a:rPr>
              <a:t>κομποστοποίησης</a:t>
            </a: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l-GR" dirty="0">
                <a:latin typeface="Segoe UI Symbol" panose="020B0502040204020203" pitchFamily="34" charset="0"/>
                <a:ea typeface="Times New Roman" panose="02020603050405020304" pitchFamily="18" charset="0"/>
                <a:cs typeface="Segoe UI Symbol" panose="020B0502040204020203" pitchFamily="34" charset="0"/>
              </a:rPr>
              <a:t>👉</a:t>
            </a:r>
            <a:r>
              <a:rPr lang="el-GR" dirty="0">
                <a:latin typeface="Times New Roman" panose="02020603050405020304" pitchFamily="18" charset="0"/>
                <a:ea typeface="Times New Roman" panose="02020603050405020304" pitchFamily="18" charset="0"/>
              </a:rPr>
              <a:t> Στόχος δεν είναι η «τελειότητα», αλλά η </a:t>
            </a:r>
            <a:r>
              <a:rPr lang="el-GR" b="1" dirty="0">
                <a:latin typeface="Times New Roman" panose="02020603050405020304" pitchFamily="18" charset="0"/>
                <a:ea typeface="Times New Roman" panose="02020603050405020304" pitchFamily="18" charset="0"/>
              </a:rPr>
              <a:t>συστημική μείωση απορριμμάτων</a:t>
            </a:r>
            <a:r>
              <a:rPr lang="el-GR" sz="1050" dirty="0">
                <a:latin typeface="Times New Roman" panose="02020603050405020304" pitchFamily="18" charset="0"/>
                <a:ea typeface="Calibri" panose="020F0502020204030204" pitchFamily="34" charset="0"/>
              </a:rPr>
              <a:t> </a:t>
            </a:r>
            <a:r>
              <a:rPr lang="el-GR" dirty="0"/>
              <a:t> </a:t>
            </a:r>
            <a:r>
              <a:rPr lang="el-GR" sz="1050" dirty="0">
                <a:latin typeface="Times New Roman" panose="02020603050405020304" pitchFamily="18" charset="0"/>
                <a:ea typeface="Calibri" panose="020F0502020204030204" pitchFamily="34" charset="0"/>
                <a:cs typeface="Times New Roman" panose="02020603050405020304" pitchFamily="18" charset="0"/>
              </a:rPr>
              <a:t> </a:t>
            </a: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1117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3680</TotalTime>
  <Words>3508</Words>
  <Application>Microsoft Office PowerPoint</Application>
  <PresentationFormat>Ευρεία οθόνη</PresentationFormat>
  <Paragraphs>650</Paragraphs>
  <Slides>28</Slides>
  <Notes>16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28</vt:i4>
      </vt:variant>
    </vt:vector>
  </HeadingPairs>
  <TitlesOfParts>
    <vt:vector size="35" baseType="lpstr">
      <vt:lpstr>Arial</vt:lpstr>
      <vt:lpstr>Calibri</vt:lpstr>
      <vt:lpstr>Calibri Light</vt:lpstr>
      <vt:lpstr>Segoe UI Symbol</vt:lpstr>
      <vt:lpstr>Symbol</vt:lpstr>
      <vt:lpstr>Times New Roman</vt:lpstr>
      <vt:lpstr>Θέμα του Office</vt:lpstr>
      <vt:lpstr>Καινοτομία &amp; ανάπτυξη νέων ποιοτικών υπηρεσιών στον  Τουρισμό Innovation &amp; New Service Development in Hospitality and Tourism</vt:lpstr>
      <vt:lpstr>Innovation &amp; New Service Development in Hospitality &amp; Tourism </vt:lpstr>
      <vt:lpstr>Τι είναι καινοτομία (απλά &amp; ακαδημαϊκά) </vt:lpstr>
      <vt:lpstr>Καινοτομία &amp; Ποιότητα Υπηρεσιών </vt:lpstr>
      <vt:lpstr>Σύγχρονες Κατηγορίες Καινοτομίας  </vt:lpstr>
      <vt:lpstr>Service Innovation (Εμπειρία Πελάτη) </vt:lpstr>
      <vt:lpstr>Digital &amp; AI Innovation </vt:lpstr>
      <vt:lpstr>Sustainable &amp; Regenerative Innovation </vt:lpstr>
      <vt:lpstr>Zero Waste Hotels (Ξενοδοχεία Μηδενικών Αποβλήτων) </vt:lpstr>
      <vt:lpstr>Energy Autonomy (Ενεργειακή Αυτονομία) </vt:lpstr>
      <vt:lpstr>Organisational Innovation  Οργανωσιακή Καινοτομία στη Φιλοξενία </vt:lpstr>
      <vt:lpstr>Employee Experience – Culture – Training – Flexibility) </vt:lpstr>
      <vt:lpstr>Διαδικασία Ανάπτυξης Νέας Υπηρεσίας </vt:lpstr>
      <vt:lpstr>Case Study 1  </vt:lpstr>
      <vt:lpstr>Case Study 2  (βιωσιμότητα) </vt:lpstr>
      <vt:lpstr>Καινοτομία χαμηλού κόστους </vt:lpstr>
      <vt:lpstr>Κριτική σκέψη (class discussion) </vt:lpstr>
      <vt:lpstr>Ποια αλλαγή χαμηλού κόστους θα μπορούσε να βελτιώσει άμεσα την εμπειρία σε ένα ελληνικό ξενοδοχείο;</vt:lpstr>
      <vt:lpstr>Το “ITB Innovators”, μια πλατφόρμα</vt:lpstr>
      <vt:lpstr>Καινοτομίες που δεν έχουν πολύ ακριβό κόστος και μπορούν να βοηθήσουν τις επιχειρήσεις να αναπτυχθούν</vt:lpstr>
      <vt:lpstr>Καινοτομίες-παραδείγματα στα Ξενοδοχεία </vt:lpstr>
      <vt:lpstr>Το project "Future Hotel Skins"</vt:lpstr>
      <vt:lpstr>Media Hotel </vt:lpstr>
      <vt:lpstr>Παραδείγματα  καινοτόμων υπηρεσιών </vt:lpstr>
      <vt:lpstr>Ενοικιαζόμενα ποδήλατα με ενσωματωμένα τάμπλετ</vt:lpstr>
      <vt:lpstr>Καινοτομίες-παραδείγματα στα Ξενοδοχεία </vt:lpstr>
      <vt:lpstr>Άλλες καινοτόμες τάσεις και εφαρμογές του μέλλοντος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Καινοτομία &amp; ανάπτυξη νέων ποιοτικών υπηρεσιών στον Τουρισμό</dc:title>
  <dc:creator>Alpadas</dc:creator>
  <cp:lastModifiedBy>Alpadas</cp:lastModifiedBy>
  <cp:revision>39</cp:revision>
  <dcterms:created xsi:type="dcterms:W3CDTF">2024-04-16T18:28:23Z</dcterms:created>
  <dcterms:modified xsi:type="dcterms:W3CDTF">2026-01-11T10:13:53Z</dcterms:modified>
</cp:coreProperties>
</file>