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2"/>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smtClean="0"/>
              <a:t>Στυλ κύριου τίτλου</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1/22/2026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1/22/2026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1/22/2026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1/22/2026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1/22/2026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1/22/2026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1/22/2026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1/22/2026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1/22/2026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smtClean="0"/>
              <a:t>Στυλ κύριου τίτλου</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8" name="Date Placeholder 7"/>
          <p:cNvSpPr>
            <a:spLocks noGrp="1"/>
          </p:cNvSpPr>
          <p:nvPr>
            <p:ph type="dt" sz="half" idx="10"/>
          </p:nvPr>
        </p:nvSpPr>
        <p:spPr/>
        <p:txBody>
          <a:bodyPr/>
          <a:lstStyle/>
          <a:p>
            <a:fld id="{FD0B8D63-E026-4E54-B301-C824E1BD14F3}" type="datetimeFigureOut">
              <a:rPr lang="en-US" dirty="0"/>
              <a:t>1/22/2026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1/22/2026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1/22/2026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61708" y="905691"/>
            <a:ext cx="9068586" cy="3776372"/>
          </a:xfrm>
        </p:spPr>
        <p:txBody>
          <a:bodyPr/>
          <a:lstStyle/>
          <a:p>
            <a:r>
              <a:rPr lang="el-GR" sz="3200" dirty="0">
                <a:latin typeface="Times New Roman" panose="02020603050405020304" pitchFamily="18" charset="0"/>
                <a:ea typeface="Tahoma" panose="020B0604030504040204" pitchFamily="34" charset="0"/>
                <a:cs typeface="Times New Roman" panose="02020603050405020304" pitchFamily="18" charset="0"/>
              </a:rPr>
              <a:t>«Συστήματα Διαχείρισης Παραπόνων και Ποιότητας Τουριστικών Υπηρεσιών»</a:t>
            </a:r>
            <a:endParaRPr lang="el-GR" sz="32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Υπότιτλος 2"/>
          <p:cNvSpPr>
            <a:spLocks noGrp="1"/>
          </p:cNvSpPr>
          <p:nvPr>
            <p:ph type="subTitle" idx="1"/>
          </p:nvPr>
        </p:nvSpPr>
        <p:spPr>
          <a:xfrm>
            <a:off x="1562100" y="3849624"/>
            <a:ext cx="9070848" cy="1289639"/>
          </a:xfrm>
        </p:spPr>
        <p:txBody>
          <a:bodyPr>
            <a:normAutofit fontScale="92500" lnSpcReduction="10000"/>
          </a:bodyPr>
          <a:lstStyle/>
          <a:p>
            <a:pPr algn="l"/>
            <a:endParaRPr lang="el-GR" sz="800"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endParaRPr>
          </a:p>
          <a:p>
            <a:pPr algn="l"/>
            <a:r>
              <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Ελληνικό Μεσογειακό Πανεπιστήμιο.</a:t>
            </a:r>
          </a:p>
          <a:p>
            <a:pPr algn="l"/>
            <a:r>
              <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Παρασκευή   </a:t>
            </a:r>
            <a:r>
              <a:rPr lang="en-US" b="1" spc="-1" dirty="0" smtClean="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23/01/2026</a:t>
            </a:r>
            <a:endPar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endParaRPr>
          </a:p>
          <a:p>
            <a:pPr algn="l"/>
            <a:endPar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endParaRPr>
          </a:p>
          <a:p>
            <a:pPr algn="l"/>
            <a:r>
              <a:rPr lang="el-GR" b="1" spc="-1" dirty="0" err="1">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Δρ</a:t>
            </a:r>
            <a:r>
              <a:rPr lang="en-US"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a:t>
            </a:r>
            <a:r>
              <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 Γεώργιος </a:t>
            </a:r>
            <a:r>
              <a:rPr lang="el-GR" b="1" spc="-1" dirty="0" err="1">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Απλαδάς</a:t>
            </a:r>
            <a:endPar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endParaRPr>
          </a:p>
          <a:p>
            <a:pPr algn="l"/>
            <a:r>
              <a:rPr lang="el-GR" b="1" spc="-1" dirty="0" smtClean="0">
                <a:solidFill>
                  <a:srgbClr val="751515"/>
                </a:solidFill>
                <a:uFill>
                  <a:solidFill>
                    <a:srgbClr val="FFFFFF"/>
                  </a:solidFill>
                </a:uFill>
                <a:latin typeface="Times New Roman" panose="02020603050405020304" pitchFamily="18" charset="0"/>
                <a:ea typeface="Arial"/>
                <a:cs typeface="Times New Roman" panose="02020603050405020304" pitchFamily="18" charset="0"/>
              </a:rPr>
              <a:t>Επίκουρος Καθηγητής </a:t>
            </a:r>
            <a:endParaRPr lang="el-GR" b="1" spc="-1" dirty="0">
              <a:solidFill>
                <a:srgbClr val="751515"/>
              </a:solidFill>
              <a:uFill>
                <a:solidFill>
                  <a:srgbClr val="FFFFFF"/>
                </a:solidFill>
              </a:uFill>
              <a:latin typeface="Times New Roman" panose="02020603050405020304" pitchFamily="18" charset="0"/>
              <a:ea typeface="Arial"/>
              <a:cs typeface="Times New Roman" panose="02020603050405020304" pitchFamily="18" charset="0"/>
            </a:endParaRPr>
          </a:p>
          <a:p>
            <a:endParaRPr lang="el-GR" dirty="0"/>
          </a:p>
        </p:txBody>
      </p:sp>
      <p:pic>
        <p:nvPicPr>
          <p:cNvPr id="4" name="Εικόνα 3"/>
          <p:cNvPicPr>
            <a:picLocks noChangeAspect="1"/>
          </p:cNvPicPr>
          <p:nvPr/>
        </p:nvPicPr>
        <p:blipFill>
          <a:blip r:embed="rId2"/>
          <a:stretch>
            <a:fillRect/>
          </a:stretch>
        </p:blipFill>
        <p:spPr>
          <a:xfrm>
            <a:off x="5254661" y="3743198"/>
            <a:ext cx="1694779" cy="1526292"/>
          </a:xfrm>
          <a:prstGeom prst="rect">
            <a:avLst/>
          </a:prstGeom>
        </p:spPr>
      </p:pic>
      <p:pic>
        <p:nvPicPr>
          <p:cNvPr id="5" name="Εικόνα 4"/>
          <p:cNvPicPr>
            <a:picLocks noChangeAspect="1"/>
          </p:cNvPicPr>
          <p:nvPr/>
        </p:nvPicPr>
        <p:blipFill>
          <a:blip r:embed="rId3"/>
          <a:stretch>
            <a:fillRect/>
          </a:stretch>
        </p:blipFill>
        <p:spPr>
          <a:xfrm>
            <a:off x="7205472" y="4563292"/>
            <a:ext cx="3424821" cy="802116"/>
          </a:xfrm>
          <a:prstGeom prst="rect">
            <a:avLst/>
          </a:prstGeom>
        </p:spPr>
      </p:pic>
    </p:spTree>
    <p:extLst>
      <p:ext uri="{BB962C8B-B14F-4D97-AF65-F5344CB8AC3E}">
        <p14:creationId xmlns:p14="http://schemas.microsoft.com/office/powerpoint/2010/main" val="41603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Μελέτη Περίπτωσης 1</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a:t>3. Αποτέλεσμα:</a:t>
            </a:r>
          </a:p>
          <a:p>
            <a:pPr marL="0" indent="0">
              <a:buNone/>
            </a:pPr>
            <a:r>
              <a:rPr lang="el-GR" dirty="0"/>
              <a:t>•	Ικανοποίηση του πελάτη:</a:t>
            </a:r>
          </a:p>
          <a:p>
            <a:pPr marL="0" indent="0">
              <a:buNone/>
            </a:pPr>
            <a:r>
              <a:rPr lang="el-GR" dirty="0"/>
              <a:t>o	Η διαχείριση του παραπόνου και η προσεκτική αντιμετώπιση με εναλλακτικές λύσεις έπεισαν τον πελάτη για τη δέσμευση του ξενοδοχείου στην εξυπηρέτηση.</a:t>
            </a:r>
          </a:p>
          <a:p>
            <a:pPr marL="0" indent="0">
              <a:buNone/>
            </a:pPr>
            <a:r>
              <a:rPr lang="el-GR" dirty="0"/>
              <a:t>•	Θετική κριτική:</a:t>
            </a:r>
          </a:p>
          <a:p>
            <a:pPr marL="0" indent="0">
              <a:buNone/>
            </a:pPr>
            <a:r>
              <a:rPr lang="el-GR" dirty="0" smtClean="0"/>
              <a:t>Ο </a:t>
            </a:r>
            <a:r>
              <a:rPr lang="el-GR" dirty="0"/>
              <a:t>πελάτης εξέφρασε ευγνωμοσύνη, μοιράστηκε θετικά σχόλια και πιθανώς συνέβαλε στην καλή φήμη του ξενοδοχείου μέσω </a:t>
            </a:r>
            <a:r>
              <a:rPr lang="el-GR" dirty="0" err="1"/>
              <a:t>online</a:t>
            </a:r>
            <a:r>
              <a:rPr lang="el-GR" dirty="0"/>
              <a:t> αξιολογήσεων ή προσωπικών συστάσεων.</a:t>
            </a:r>
          </a:p>
          <a:p>
            <a:pPr marL="0" indent="0">
              <a:buNone/>
            </a:pPr>
            <a:r>
              <a:rPr lang="el-GR" dirty="0"/>
              <a:t>________________________________________</a:t>
            </a:r>
          </a:p>
          <a:p>
            <a:pPr marL="0" indent="0">
              <a:buNone/>
            </a:pPr>
            <a:r>
              <a:rPr lang="el-GR" dirty="0"/>
              <a:t>Συμπέρασμα:</a:t>
            </a:r>
          </a:p>
          <a:p>
            <a:pPr marL="0" indent="0">
              <a:buNone/>
            </a:pPr>
            <a:r>
              <a:rPr lang="el-GR" dirty="0"/>
              <a:t>Η έγκαιρη αναγνώριση του λάθους, η χρήση </a:t>
            </a:r>
            <a:r>
              <a:rPr lang="el-GR" dirty="0" err="1"/>
              <a:t>ενσυναίσθησης</a:t>
            </a:r>
            <a:r>
              <a:rPr lang="el-GR" dirty="0"/>
              <a:t> και η προσφορά συγκεκριμένων, ελκυστικών λύσεων μπορεί να μετατρέψει ένα παράπονο σε ευκαιρία βελτίωσης της εμπειρίας του πελάτη και ενίσχυσης της εταιρικής φήμης.</a:t>
            </a:r>
          </a:p>
          <a:p>
            <a:endParaRPr lang="el-GR" dirty="0"/>
          </a:p>
          <a:p>
            <a:endParaRPr lang="el-GR" dirty="0"/>
          </a:p>
        </p:txBody>
      </p:sp>
    </p:spTree>
    <p:extLst>
      <p:ext uri="{BB962C8B-B14F-4D97-AF65-F5344CB8AC3E}">
        <p14:creationId xmlns:p14="http://schemas.microsoft.com/office/powerpoint/2010/main" val="3433973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429768"/>
            <a:ext cx="10058400" cy="1639290"/>
          </a:xfrm>
        </p:spPr>
        <p:txBody>
          <a:bodyPr>
            <a:normAutofit fontScale="90000"/>
          </a:bodyPr>
          <a:lstStyle/>
          <a:p>
            <a:r>
              <a:rPr lang="el-GR" sz="3600" b="1" dirty="0"/>
              <a:t>Μελέτη Περίπτωσης </a:t>
            </a:r>
            <a:r>
              <a:rPr lang="el-GR" sz="3600" b="1" dirty="0" smtClean="0"/>
              <a:t>2</a:t>
            </a:r>
            <a:br>
              <a:rPr lang="el-GR" sz="3600" b="1" dirty="0" smtClean="0"/>
            </a:br>
            <a:r>
              <a:rPr lang="el-GR" sz="3600" b="1" dirty="0" smtClean="0"/>
              <a:t>Αρνητική </a:t>
            </a:r>
            <a:r>
              <a:rPr lang="el-GR" sz="3600" b="1" dirty="0"/>
              <a:t>εμπειρία σε εστιατόριο ξενοδοχείου</a:t>
            </a:r>
            <a:r>
              <a:rPr lang="el-GR" dirty="0"/>
              <a:t/>
            </a:r>
            <a:br>
              <a:rPr lang="el-GR" dirty="0"/>
            </a:br>
            <a:endParaRPr lang="el-GR" dirty="0"/>
          </a:p>
        </p:txBody>
      </p:sp>
      <p:sp>
        <p:nvSpPr>
          <p:cNvPr id="3" name="Θέση περιεχομένου 2"/>
          <p:cNvSpPr>
            <a:spLocks noGrp="1"/>
          </p:cNvSpPr>
          <p:nvPr>
            <p:ph idx="1"/>
          </p:nvPr>
        </p:nvSpPr>
        <p:spPr>
          <a:xfrm>
            <a:off x="1066800" y="1517904"/>
            <a:ext cx="10058400" cy="4517136"/>
          </a:xfrm>
        </p:spPr>
        <p:txBody>
          <a:bodyPr>
            <a:normAutofit fontScale="92500" lnSpcReduction="20000"/>
          </a:bodyPr>
          <a:lstStyle/>
          <a:p>
            <a:pPr marL="0" indent="0">
              <a:buNone/>
            </a:pPr>
            <a:r>
              <a:rPr lang="el-GR" dirty="0" smtClean="0"/>
              <a:t> </a:t>
            </a:r>
            <a:r>
              <a:rPr lang="el-GR" dirty="0"/>
              <a:t>Σενάριο:</a:t>
            </a:r>
          </a:p>
          <a:p>
            <a:pPr marL="0" indent="0">
              <a:buNone/>
            </a:pPr>
            <a:r>
              <a:rPr lang="el-GR" dirty="0"/>
              <a:t>•	Πελάτης παραπονείται ότι η παραγγελία του καθυστέρησε σημαντικά.</a:t>
            </a:r>
          </a:p>
          <a:p>
            <a:pPr marL="0" indent="0">
              <a:buNone/>
            </a:pPr>
            <a:r>
              <a:rPr lang="el-GR" dirty="0"/>
              <a:t>•	Κατά τη διάρκεια της εμπειρίας, ο σερβιτόρος εμφανίστηκε αγενής και μη συνεργάσιμος, εντείνοντας τη δυσαρέσκεια του πελάτη.</a:t>
            </a:r>
          </a:p>
          <a:p>
            <a:pPr marL="0" indent="0">
              <a:buNone/>
            </a:pPr>
            <a:r>
              <a:rPr lang="el-GR" dirty="0"/>
              <a:t>________________________________________</a:t>
            </a:r>
          </a:p>
          <a:p>
            <a:pPr marL="0" indent="0">
              <a:buNone/>
            </a:pPr>
            <a:r>
              <a:rPr lang="el-GR" dirty="0"/>
              <a:t>2. Αντιμετώπιση:</a:t>
            </a:r>
          </a:p>
          <a:p>
            <a:pPr marL="0" indent="0">
              <a:buNone/>
            </a:pPr>
            <a:r>
              <a:rPr lang="el-GR" dirty="0"/>
              <a:t>•	Ακρόαση με ενσυναίσθηση:</a:t>
            </a:r>
          </a:p>
          <a:p>
            <a:pPr marL="0" indent="0">
              <a:buNone/>
            </a:pPr>
            <a:r>
              <a:rPr lang="el-GR" dirty="0"/>
              <a:t>o	Ο υπεύθυνος του εστιατορίου άκουσε προσεκτικά τον πελάτη, αναγνωρίζοντας τα συναισθήματά του και το πρόβλημα.</a:t>
            </a:r>
          </a:p>
          <a:p>
            <a:pPr marL="0" indent="0">
              <a:buNone/>
            </a:pPr>
            <a:r>
              <a:rPr lang="el-GR" dirty="0"/>
              <a:t>o	Έδειξε κατανόηση και απολογήθηκε ειλικρινά για την εμπειρία.</a:t>
            </a:r>
          </a:p>
          <a:p>
            <a:pPr marL="0" indent="0">
              <a:buNone/>
            </a:pPr>
            <a:r>
              <a:rPr lang="el-GR" dirty="0"/>
              <a:t>•	Παροχή δωρεάν επιδόρπιου:</a:t>
            </a:r>
          </a:p>
          <a:p>
            <a:pPr marL="0" indent="0">
              <a:buNone/>
            </a:pPr>
            <a:r>
              <a:rPr lang="el-GR" dirty="0"/>
              <a:t>o	Προσφέρθηκε στον πελάτη επιδόρπιο της επιλογής του, ως ένδειξη συγγνώμης και διάθεσης για διόρθωση.</a:t>
            </a:r>
          </a:p>
          <a:p>
            <a:pPr marL="0" indent="0">
              <a:buNone/>
            </a:pPr>
            <a:r>
              <a:rPr lang="el-GR" dirty="0"/>
              <a:t>•	Απολογία από τον διευθυντή:</a:t>
            </a:r>
          </a:p>
          <a:p>
            <a:pPr marL="0" indent="0">
              <a:buNone/>
            </a:pPr>
            <a:r>
              <a:rPr lang="el-GR" dirty="0"/>
              <a:t>o	Ο διευθυντής του εστιατορίου μίλησε προσωπικά με τον πελάτη, προσφέροντας επαγγελματική απολογία και διαβεβαιώσεις ότι το περιστατικό θα αντιμετωπιστεί</a:t>
            </a:r>
            <a:r>
              <a:rPr lang="el-GR" dirty="0" smtClean="0"/>
              <a:t>.</a:t>
            </a:r>
            <a:endParaRPr lang="el-GR" dirty="0"/>
          </a:p>
        </p:txBody>
      </p:sp>
    </p:spTree>
    <p:extLst>
      <p:ext uri="{BB962C8B-B14F-4D97-AF65-F5344CB8AC3E}">
        <p14:creationId xmlns:p14="http://schemas.microsoft.com/office/powerpoint/2010/main" val="3392113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42594"/>
            <a:ext cx="10058400" cy="655854"/>
          </a:xfrm>
        </p:spPr>
        <p:txBody>
          <a:bodyPr>
            <a:normAutofit fontScale="90000"/>
          </a:bodyPr>
          <a:lstStyle/>
          <a:p>
            <a:r>
              <a:rPr lang="el-GR" b="1" dirty="0"/>
              <a:t>Μελέτη Περίπτωσης 2</a:t>
            </a:r>
            <a:endParaRPr lang="el-GR" dirty="0"/>
          </a:p>
        </p:txBody>
      </p:sp>
      <p:sp>
        <p:nvSpPr>
          <p:cNvPr id="3" name="Θέση περιεχομένου 2"/>
          <p:cNvSpPr>
            <a:spLocks noGrp="1"/>
          </p:cNvSpPr>
          <p:nvPr>
            <p:ph idx="1"/>
          </p:nvPr>
        </p:nvSpPr>
        <p:spPr>
          <a:xfrm>
            <a:off x="1066800" y="1636776"/>
            <a:ext cx="10058400" cy="4398264"/>
          </a:xfrm>
        </p:spPr>
        <p:txBody>
          <a:bodyPr>
            <a:normAutofit/>
          </a:bodyPr>
          <a:lstStyle/>
          <a:p>
            <a:pPr marL="0" indent="0">
              <a:buNone/>
            </a:pPr>
            <a:r>
              <a:rPr lang="el-GR" dirty="0" smtClean="0"/>
              <a:t>3</a:t>
            </a:r>
            <a:r>
              <a:rPr lang="el-GR" dirty="0"/>
              <a:t>. Αποτέλεσμα:</a:t>
            </a:r>
          </a:p>
          <a:p>
            <a:pPr marL="0" indent="0">
              <a:buNone/>
            </a:pPr>
            <a:r>
              <a:rPr lang="el-GR" dirty="0"/>
              <a:t>•	Ενίσχυση εμπιστοσύνης:</a:t>
            </a:r>
          </a:p>
          <a:p>
            <a:pPr marL="0" indent="0">
              <a:buNone/>
            </a:pPr>
            <a:r>
              <a:rPr lang="el-GR" dirty="0"/>
              <a:t>o	Η άμεση ανταπόκριση και οι διορθωτικές ενέργειες άφησαν θετική εντύπωση στον πελάτη.</a:t>
            </a:r>
          </a:p>
          <a:p>
            <a:pPr marL="0" indent="0">
              <a:buNone/>
            </a:pPr>
            <a:r>
              <a:rPr lang="el-GR" dirty="0"/>
              <a:t>o	Ο πελάτης αναγνώρισε την προσπάθεια επίλυσης και ενδέχεται να παραμείνει πιστός στο ξενοδοχείο, μοιράζοντας θετικές εντυπώσεις.</a:t>
            </a:r>
          </a:p>
          <a:p>
            <a:pPr marL="0" indent="0">
              <a:buNone/>
            </a:pPr>
            <a:r>
              <a:rPr lang="el-GR" dirty="0"/>
              <a:t>________________________________________</a:t>
            </a:r>
          </a:p>
          <a:p>
            <a:pPr marL="0" indent="0">
              <a:buNone/>
            </a:pPr>
            <a:r>
              <a:rPr lang="el-GR" dirty="0"/>
              <a:t>Συμπέρασμα:</a:t>
            </a:r>
          </a:p>
          <a:p>
            <a:pPr marL="0" indent="0">
              <a:buNone/>
            </a:pPr>
            <a:r>
              <a:rPr lang="el-GR" dirty="0"/>
              <a:t>Η διαχείριση παραπόνων σε εστιατόρια απαιτεί ταχύτητα, επαγγελματισμό και ενσυναίσθηση. Με τη σωστή προσέγγιση, ακόμα και αρνητικές εμπειρίες μπορούν να μετουσιωθούν σε ευκαιρίες για ενδυνάμωση της σχέσης με τον πελάτη και βελτίωση της παρεχόμενης υπηρεσίας.</a:t>
            </a:r>
          </a:p>
          <a:p>
            <a:pPr marL="0" indent="0">
              <a:buNone/>
            </a:pPr>
            <a:r>
              <a:rPr lang="el-GR" dirty="0"/>
              <a:t>________________________________________</a:t>
            </a:r>
          </a:p>
          <a:p>
            <a:pPr marL="0" indent="0">
              <a:buNone/>
            </a:pPr>
            <a:endParaRPr lang="el-GR" dirty="0"/>
          </a:p>
          <a:p>
            <a:endParaRPr lang="el-GR" dirty="0"/>
          </a:p>
        </p:txBody>
      </p:sp>
    </p:spTree>
    <p:extLst>
      <p:ext uri="{BB962C8B-B14F-4D97-AF65-F5344CB8AC3E}">
        <p14:creationId xmlns:p14="http://schemas.microsoft.com/office/powerpoint/2010/main" val="806016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Στρατηγικές για Επιτυχημένη Διαχείριση Παραπόνων</a:t>
            </a:r>
            <a:r>
              <a:rPr lang="el-GR" dirty="0"/>
              <a:t/>
            </a:r>
            <a:br>
              <a:rPr lang="el-GR" dirty="0"/>
            </a:br>
            <a:endParaRPr lang="el-GR" dirty="0"/>
          </a:p>
        </p:txBody>
      </p:sp>
      <p:sp>
        <p:nvSpPr>
          <p:cNvPr id="3" name="Θέση περιεχομένου 2"/>
          <p:cNvSpPr>
            <a:spLocks noGrp="1"/>
          </p:cNvSpPr>
          <p:nvPr>
            <p:ph idx="1"/>
          </p:nvPr>
        </p:nvSpPr>
        <p:spPr/>
        <p:txBody>
          <a:bodyPr>
            <a:normAutofit/>
          </a:bodyPr>
          <a:lstStyle/>
          <a:p>
            <a:r>
              <a:rPr lang="el-GR" dirty="0"/>
              <a:t>1. Ενσυναίσθηση</a:t>
            </a:r>
          </a:p>
          <a:p>
            <a:r>
              <a:rPr lang="el-GR" dirty="0"/>
              <a:t>•	Κατανόηση και αναγνώριση των συναισθημάτων του πελάτη.</a:t>
            </a:r>
          </a:p>
          <a:p>
            <a:r>
              <a:rPr lang="el-GR" dirty="0"/>
              <a:t>•	Δημιουργία αίσθησης ότι το παράπονό του λαμβάνεται σοβαρά.</a:t>
            </a:r>
          </a:p>
          <a:p>
            <a:r>
              <a:rPr lang="el-GR" dirty="0"/>
              <a:t>•	Χρήση εκφράσεων όπως: "Καταλαβαίνω πώς αισθάνεστε" ή "Λυπούμαστε για την εμπειρία σας".</a:t>
            </a:r>
          </a:p>
          <a:p>
            <a:r>
              <a:rPr lang="el-GR" dirty="0"/>
              <a:t>________________________________________</a:t>
            </a:r>
          </a:p>
          <a:p>
            <a:r>
              <a:rPr lang="el-GR" dirty="0"/>
              <a:t>2. Άμεση Αντίδραση</a:t>
            </a:r>
          </a:p>
          <a:p>
            <a:r>
              <a:rPr lang="el-GR" dirty="0"/>
              <a:t>•	Ταχύτητα στην επίλυση του προβλήματος για να περιοριστεί η δυσαρέσκεια.</a:t>
            </a:r>
          </a:p>
          <a:p>
            <a:r>
              <a:rPr lang="el-GR" dirty="0"/>
              <a:t>•	Επικοινωνία με τον πελάτη χωρίς καθυστερήσεις.</a:t>
            </a:r>
          </a:p>
          <a:p>
            <a:r>
              <a:rPr lang="el-GR" dirty="0"/>
              <a:t>•	Παροχή λύσης μέσα σε λίγα λεπτά ή ώρες, ανάλογα με τη φύση του παραπόνου.</a:t>
            </a:r>
          </a:p>
          <a:p>
            <a:r>
              <a:rPr lang="el-GR" dirty="0" smtClean="0"/>
              <a:t>________________________________________</a:t>
            </a:r>
            <a:endParaRPr lang="el-GR" dirty="0"/>
          </a:p>
        </p:txBody>
      </p:sp>
    </p:spTree>
    <p:extLst>
      <p:ext uri="{BB962C8B-B14F-4D97-AF65-F5344CB8AC3E}">
        <p14:creationId xmlns:p14="http://schemas.microsoft.com/office/powerpoint/2010/main" val="3442903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Στρατηγικές για Επιτυχημένη Διαχείριση Παραπόνων</a:t>
            </a:r>
            <a:endParaRPr lang="el-GR" dirty="0"/>
          </a:p>
        </p:txBody>
      </p:sp>
      <p:sp>
        <p:nvSpPr>
          <p:cNvPr id="3" name="Θέση περιεχομένου 2"/>
          <p:cNvSpPr>
            <a:spLocks noGrp="1"/>
          </p:cNvSpPr>
          <p:nvPr>
            <p:ph idx="1"/>
          </p:nvPr>
        </p:nvSpPr>
        <p:spPr/>
        <p:txBody>
          <a:bodyPr/>
          <a:lstStyle/>
          <a:p>
            <a:r>
              <a:rPr lang="el-GR" dirty="0"/>
              <a:t>3. Εκπαίδευση Προσωπικού</a:t>
            </a:r>
          </a:p>
          <a:p>
            <a:r>
              <a:rPr lang="el-GR" dirty="0"/>
              <a:t>•	Διασφάλιση ότι το προσωπικό γνωρίζει τις αρχές και τις τεχνικές διαχείρισης παραπόνων.</a:t>
            </a:r>
          </a:p>
          <a:p>
            <a:r>
              <a:rPr lang="el-GR" dirty="0"/>
              <a:t>•	Εκπαίδευση για αποτελεσματική επικοινωνία, ακρόαση και αντιμετώπιση δύσκολων πελατών.</a:t>
            </a:r>
          </a:p>
          <a:p>
            <a:r>
              <a:rPr lang="el-GR" dirty="0"/>
              <a:t>•	Δημιουργία πρωτοκόλλων για συνεπή εφαρμογή σε περιπτώσεις παραπόνων.</a:t>
            </a:r>
          </a:p>
          <a:p>
            <a:r>
              <a:rPr lang="el-GR" dirty="0"/>
              <a:t>________________________________________</a:t>
            </a:r>
          </a:p>
          <a:p>
            <a:r>
              <a:rPr lang="el-GR" dirty="0"/>
              <a:t>4. Πρόληψη</a:t>
            </a:r>
          </a:p>
          <a:p>
            <a:r>
              <a:rPr lang="el-GR" dirty="0"/>
              <a:t>•	Συστηματική συλλογή </a:t>
            </a:r>
            <a:r>
              <a:rPr lang="el-GR" dirty="0" err="1"/>
              <a:t>feedback</a:t>
            </a:r>
            <a:r>
              <a:rPr lang="el-GR" dirty="0"/>
              <a:t> μέσω ερευνών ικανοποίησης και </a:t>
            </a:r>
            <a:r>
              <a:rPr lang="el-GR" dirty="0" err="1"/>
              <a:t>online</a:t>
            </a:r>
            <a:r>
              <a:rPr lang="el-GR" dirty="0"/>
              <a:t> αξιολογήσεων.</a:t>
            </a:r>
          </a:p>
          <a:p>
            <a:r>
              <a:rPr lang="el-GR" dirty="0"/>
              <a:t>•	Αναγνώριση επαναλαμβανόμενων προβλημάτων και εφαρμογή διορθωτικών μέτρων.</a:t>
            </a:r>
          </a:p>
          <a:p>
            <a:r>
              <a:rPr lang="el-GR" dirty="0"/>
              <a:t>•	Επένδυση στη συνεχή βελτίωση της ποιότητας των υπηρεσιών και προϊόντων</a:t>
            </a:r>
          </a:p>
          <a:p>
            <a:endParaRPr lang="el-GR" dirty="0"/>
          </a:p>
          <a:p>
            <a:endParaRPr lang="el-GR" dirty="0"/>
          </a:p>
        </p:txBody>
      </p:sp>
    </p:spTree>
    <p:extLst>
      <p:ext uri="{BB962C8B-B14F-4D97-AF65-F5344CB8AC3E}">
        <p14:creationId xmlns:p14="http://schemas.microsoft.com/office/powerpoint/2010/main" val="4047657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Οφέλη Από την Καλή Διαχείριση Παραπόνων</a:t>
            </a:r>
            <a:r>
              <a:rPr lang="el-GR" dirty="0"/>
              <a:t/>
            </a:r>
            <a:br>
              <a:rPr lang="el-GR" dirty="0"/>
            </a:br>
            <a:endParaRPr lang="el-GR" dirty="0"/>
          </a:p>
        </p:txBody>
      </p:sp>
      <p:sp>
        <p:nvSpPr>
          <p:cNvPr id="3" name="Θέση περιεχομένου 2"/>
          <p:cNvSpPr>
            <a:spLocks noGrp="1"/>
          </p:cNvSpPr>
          <p:nvPr>
            <p:ph idx="1"/>
          </p:nvPr>
        </p:nvSpPr>
        <p:spPr/>
        <p:txBody>
          <a:bodyPr/>
          <a:lstStyle/>
          <a:p>
            <a:r>
              <a:rPr lang="el-GR" dirty="0"/>
              <a:t>Αυτά τα σημεία που αναφέρετε είναι πολύ σημαντικά για την καλή διαχείριση παραπόνων. Μερικές επιπλέον ιδέες που μπορεί να προστεθούν για να ενισχυθεί η παρουσίαση είναι:</a:t>
            </a:r>
          </a:p>
          <a:p>
            <a:pPr lvl="0"/>
            <a:r>
              <a:rPr lang="el-GR" b="1" dirty="0"/>
              <a:t>Βελτίωση της ποιότητας των προϊόντων ή υπηρεσιών</a:t>
            </a:r>
            <a:r>
              <a:rPr lang="el-GR" dirty="0"/>
              <a:t> – Τα παράπονα μπορούν να παρέχουν πολύτιμες πληροφορίες για τις αδυναμίες σε προϊόντα ή υπηρεσίες, βοηθώντας στην συνεχιζόμενη βελτίωση.</a:t>
            </a:r>
          </a:p>
          <a:p>
            <a:pPr lvl="0"/>
            <a:r>
              <a:rPr lang="el-GR" b="1" dirty="0"/>
              <a:t>Δημιουργία θετικής εμπειρίας από αρνητική κατάσταση</a:t>
            </a:r>
            <a:r>
              <a:rPr lang="el-GR" dirty="0"/>
              <a:t> – Η σωστή και αποτελεσματική διαχείριση των παραπόνων μπορεί να μετατρέψει μια αρνητική εμπειρία σε θετική, ενισχύοντας τη σχέση με τον πελάτη.</a:t>
            </a:r>
          </a:p>
          <a:p>
            <a:pPr lvl="0"/>
            <a:r>
              <a:rPr lang="el-GR" b="1" dirty="0"/>
              <a:t>Αυξημένη ικανοποίηση πελατών</a:t>
            </a:r>
            <a:r>
              <a:rPr lang="el-GR" dirty="0"/>
              <a:t> – Όταν οι πελάτες βλέπουν ότι οι ανησυχίες τους λαμβάνονται σοβαρά υπόψη και επιλύονται με επαγγελματισμό, η ικανοποίησή τους αυξάνεται.</a:t>
            </a:r>
          </a:p>
          <a:p>
            <a:r>
              <a:rPr lang="el-GR" dirty="0"/>
              <a:t>Αυτά τα οφέλη υπογραμμίζουν τη σημασία της σωστής διαχείρισης παραπόνων για τη βιωσιμότητα και ανάπτυξη της επιχείρησης.</a:t>
            </a:r>
          </a:p>
          <a:p>
            <a:endParaRPr lang="el-GR" dirty="0"/>
          </a:p>
        </p:txBody>
      </p:sp>
    </p:spTree>
    <p:extLst>
      <p:ext uri="{BB962C8B-B14F-4D97-AF65-F5344CB8AC3E}">
        <p14:creationId xmlns:p14="http://schemas.microsoft.com/office/powerpoint/2010/main" val="2772552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Συμπέρασμα</a:t>
            </a:r>
            <a:r>
              <a:rPr lang="el-GR" dirty="0"/>
              <a:t/>
            </a:r>
            <a:br>
              <a:rPr lang="el-GR" dirty="0"/>
            </a:br>
            <a:endParaRPr lang="el-GR" dirty="0"/>
          </a:p>
        </p:txBody>
      </p:sp>
      <p:sp>
        <p:nvSpPr>
          <p:cNvPr id="3" name="Θέση περιεχομένου 2"/>
          <p:cNvSpPr>
            <a:spLocks noGrp="1"/>
          </p:cNvSpPr>
          <p:nvPr>
            <p:ph idx="1"/>
          </p:nvPr>
        </p:nvSpPr>
        <p:spPr>
          <a:xfrm>
            <a:off x="1066800" y="1490472"/>
            <a:ext cx="10058400" cy="4544568"/>
          </a:xfrm>
        </p:spPr>
        <p:txBody>
          <a:bodyPr>
            <a:normAutofit/>
          </a:bodyPr>
          <a:lstStyle/>
          <a:p>
            <a:r>
              <a:rPr lang="el-GR" dirty="0"/>
              <a:t>•	Η διαχείριση παραπόνων δεν είναι απλά η επίλυση προβλημάτων:</a:t>
            </a:r>
          </a:p>
          <a:p>
            <a:r>
              <a:rPr lang="el-GR" dirty="0"/>
              <a:t>Η διαχείριση παραπόνων αποτελεί ευκαιρία να αναγνωρίσουμε και να διορθώσουμε αδυναμίες στις υπηρεσίες μας. Δεν περιορίζεται μόνο στην εξεύρεση λύσεων, αλλά στην πρόληψη μελλοντικών προβλημάτων και στην εξέλιξη της επιχείρησης.</a:t>
            </a:r>
          </a:p>
          <a:p>
            <a:r>
              <a:rPr lang="el-GR" dirty="0"/>
              <a:t>•	Είναι ευκαιρία για βελτίωση υπηρεσιών και οικοδόμηση εμπιστοσύνης:</a:t>
            </a:r>
          </a:p>
          <a:p>
            <a:r>
              <a:rPr lang="el-GR" dirty="0"/>
              <a:t>Κάθε παράπονο μπορεί να λειτουργήσει ως εργαλείο για την αναβάθμιση των υπηρεσιών. Αντί να βλέπουμε τα παράπονα ως αρνητικά στοιχεία, τα αντιμετωπίζουμε ως </a:t>
            </a:r>
            <a:r>
              <a:rPr lang="el-GR" dirty="0" err="1"/>
              <a:t>feedback</a:t>
            </a:r>
            <a:r>
              <a:rPr lang="el-GR" dirty="0"/>
              <a:t> που μας βοηθά να κατανοήσουμε καλύτερα τις ανάγκες των πελατών και να χτίσουμε σχέσεις εμπιστοσύνης.</a:t>
            </a:r>
          </a:p>
          <a:p>
            <a:r>
              <a:rPr lang="el-GR" dirty="0"/>
              <a:t>•	Η αποτελεσματική διαχείριση απαιτεί συνέπεια, επαγγελματισμό και ενσυναίσθηση:</a:t>
            </a:r>
          </a:p>
          <a:p>
            <a:r>
              <a:rPr lang="el-GR" dirty="0"/>
              <a:t>Η επιτυχία στη διαχείριση παραπόνων εξαρτάται από την ικανότητα της επιχείρησης να ενεργεί με συνέπεια και επαγγελματισμό, καθώς και από την ικανότητα να δείχνει ενσυναίσθηση. Η προσέγγιση αυτή βοηθά στην επίλυση του προβλήματος με τρόπο που ενισχύει τη σχέση με τον πελάτη και βελτιώνει την εικόνα της επιχείρησης.</a:t>
            </a:r>
          </a:p>
          <a:p>
            <a:endParaRPr lang="el-GR" dirty="0"/>
          </a:p>
        </p:txBody>
      </p:sp>
    </p:spTree>
    <p:extLst>
      <p:ext uri="{BB962C8B-B14F-4D97-AF65-F5344CB8AC3E}">
        <p14:creationId xmlns:p14="http://schemas.microsoft.com/office/powerpoint/2010/main" val="4132881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Ερωτήσεις και Συζήτηση</a:t>
            </a:r>
            <a:r>
              <a:rPr lang="el-GR" dirty="0"/>
              <a:t/>
            </a:r>
            <a:br>
              <a:rPr lang="el-GR" dirty="0"/>
            </a:br>
            <a:endParaRPr lang="el-GR" dirty="0"/>
          </a:p>
        </p:txBody>
      </p:sp>
      <p:sp>
        <p:nvSpPr>
          <p:cNvPr id="3" name="Θέση περιεχομένου 2"/>
          <p:cNvSpPr>
            <a:spLocks noGrp="1"/>
          </p:cNvSpPr>
          <p:nvPr>
            <p:ph idx="1"/>
          </p:nvPr>
        </p:nvSpPr>
        <p:spPr/>
        <p:txBody>
          <a:bodyPr/>
          <a:lstStyle/>
          <a:p>
            <a:pPr lvl="0"/>
            <a:r>
              <a:rPr lang="el-GR" dirty="0" smtClean="0"/>
              <a:t> </a:t>
            </a:r>
            <a:r>
              <a:rPr lang="el-GR" b="1" dirty="0"/>
              <a:t>Ποια ήταν η πιο δύσκολη περίπτωση παραπόνου που έχετε συναντήσει;</a:t>
            </a:r>
            <a:endParaRPr lang="el-GR" dirty="0"/>
          </a:p>
          <a:p>
            <a:pPr lvl="1"/>
            <a:r>
              <a:rPr lang="el-GR" dirty="0"/>
              <a:t>Αυτό μπορεί να αφορά πολλές καταστάσεις, από την υπερπλήρωση ξενοδοχείου και την καθυστέρηση στην εξυπηρέτηση, μέχρι την αντιμετώπιση προβλημάτων που σχετίζονται με την ποιότητα του προϊόντος ή της υπηρεσίας. Ο στόχος αυτής της ερώτησης είναι να ενθαρρύνει τη συζήτηση γύρω από πραγματικές και προκλητικές καταστάσεις που έχουν κληθεί να διαχειριστούν οι συμμετέχοντες.</a:t>
            </a:r>
          </a:p>
          <a:p>
            <a:pPr lvl="0"/>
            <a:r>
              <a:rPr lang="el-GR" b="1" dirty="0"/>
              <a:t>Πώς θα μπορούσαμε να την αντιμετωπίσουμε καλύτερα;</a:t>
            </a:r>
            <a:endParaRPr lang="el-GR" dirty="0"/>
          </a:p>
          <a:p>
            <a:pPr lvl="1"/>
            <a:r>
              <a:rPr lang="el-GR" dirty="0"/>
              <a:t>Η απάντηση σε αυτήν την ερώτηση μπορεί να περιλαμβάνει προτάσεις για την πρόληψη του προβλήματος, την καλύτερη εκπαίδευση του προσωπικού, τη χρήση πιο αποτελεσματικών διαδικασιών ή την ενίσχυση της επικοινωνίας με τους πελάτες. Συζητώντας λύσεις, οι συμμετέχοντες θα αναπτύξουν καλύτερες στρατηγικές διαχείρισης παραπόνων, βασισμένες σε πραγματικές εμπειρίες και τις ανάγκες των πελατών.</a:t>
            </a:r>
          </a:p>
          <a:p>
            <a:pPr algn="ctr"/>
            <a:r>
              <a:rPr lang="el-GR" dirty="0" smtClean="0"/>
              <a:t>  </a:t>
            </a:r>
            <a:r>
              <a:rPr lang="el-GR" sz="4000" b="1" dirty="0" smtClean="0"/>
              <a:t>Σας ευχαριστώ πολύ</a:t>
            </a:r>
            <a:endParaRPr lang="el-GR" sz="4000" b="1" dirty="0"/>
          </a:p>
        </p:txBody>
      </p:sp>
    </p:spTree>
    <p:extLst>
      <p:ext uri="{BB962C8B-B14F-4D97-AF65-F5344CB8AC3E}">
        <p14:creationId xmlns:p14="http://schemas.microsoft.com/office/powerpoint/2010/main" val="814573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Στόχοι Μαθήματος</a:t>
            </a:r>
            <a:r>
              <a:rPr lang="el-GR" dirty="0"/>
              <a:t/>
            </a:r>
            <a:br>
              <a:rPr lang="el-GR" dirty="0"/>
            </a:br>
            <a:endParaRPr lang="el-GR" dirty="0"/>
          </a:p>
        </p:txBody>
      </p:sp>
      <p:sp>
        <p:nvSpPr>
          <p:cNvPr id="3" name="Θέση περιεχομένου 2"/>
          <p:cNvSpPr>
            <a:spLocks noGrp="1"/>
          </p:cNvSpPr>
          <p:nvPr>
            <p:ph idx="1"/>
          </p:nvPr>
        </p:nvSpPr>
        <p:spPr>
          <a:xfrm>
            <a:off x="1066800" y="1517904"/>
            <a:ext cx="10058400" cy="4517136"/>
          </a:xfrm>
        </p:spPr>
        <p:txBody>
          <a:bodyPr/>
          <a:lstStyle/>
          <a:p>
            <a:pPr lvl="0"/>
            <a:r>
              <a:rPr lang="el-GR" sz="2000" b="1"/>
              <a:t>Κατανόηση της σημασίας της διαχείρισης παραπόνων στον τουριστικό τομέα:</a:t>
            </a:r>
            <a:endParaRPr lang="el-GR" sz="2000"/>
          </a:p>
          <a:p>
            <a:pPr lvl="1"/>
            <a:r>
              <a:rPr lang="el-GR" sz="2000"/>
              <a:t>Αναγνώριση του ρόλου των παραπόνων ως πηγής ανατροφοδότησης για βελτίωση.</a:t>
            </a:r>
          </a:p>
          <a:p>
            <a:pPr lvl="1"/>
            <a:r>
              <a:rPr lang="el-GR" sz="2000"/>
              <a:t>Επίγνωση του αντικτύπου τους στη φήμη και την εμπειρία πελάτη.</a:t>
            </a:r>
          </a:p>
          <a:p>
            <a:pPr lvl="1"/>
            <a:endParaRPr lang="el-GR" sz="2000"/>
          </a:p>
          <a:p>
            <a:pPr lvl="0"/>
            <a:r>
              <a:rPr lang="el-GR" sz="2000" b="1"/>
              <a:t>Εξοικείωση με τις αρχές και τις πρακτικές διαχείρισης παραπόνων:</a:t>
            </a:r>
            <a:endParaRPr lang="el-GR" sz="2000"/>
          </a:p>
          <a:p>
            <a:pPr lvl="1"/>
            <a:r>
              <a:rPr lang="el-GR" sz="2000"/>
              <a:t>Εκμάθηση βασικών εννοιών, όπως ενσυναίσθηση, ταχύτητα απόκρισης, και συνέπεια.</a:t>
            </a:r>
          </a:p>
          <a:p>
            <a:pPr lvl="1"/>
            <a:r>
              <a:rPr lang="el-GR" sz="2000"/>
              <a:t>Εφαρμογή επαγγελματικών πρακτικών για τη διαχείριση δυσαρεστημένων πελατών.</a:t>
            </a:r>
          </a:p>
          <a:p>
            <a:pPr lvl="1"/>
            <a:endParaRPr lang="el-GR" sz="2000"/>
          </a:p>
          <a:p>
            <a:pPr lvl="0"/>
            <a:r>
              <a:rPr lang="el-GR" sz="2000" b="1"/>
              <a:t>Εφαρμογή στρατηγικών για την αποτελεσματική αντιμετώπιση παραπόνων:</a:t>
            </a:r>
            <a:endParaRPr lang="el-GR" sz="2000"/>
          </a:p>
          <a:p>
            <a:pPr lvl="1"/>
            <a:r>
              <a:rPr lang="el-GR" sz="2000"/>
              <a:t>Ανάπτυξη δεξιοτήτων επίλυσης προβλημάτων σε πραγματικά σενάρια.</a:t>
            </a:r>
          </a:p>
          <a:p>
            <a:pPr lvl="1"/>
            <a:r>
              <a:rPr lang="el-GR" sz="2000"/>
              <a:t>Κατανόηση της αξίας της πρόληψης και της διαρκούς βελτίωσης.</a:t>
            </a:r>
          </a:p>
        </p:txBody>
      </p:sp>
    </p:spTree>
    <p:extLst>
      <p:ext uri="{BB962C8B-B14F-4D97-AF65-F5344CB8AC3E}">
        <p14:creationId xmlns:p14="http://schemas.microsoft.com/office/powerpoint/2010/main" val="373923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Εισαγωγή στη Διαχείριση Παραπόνων</a:t>
            </a:r>
            <a:r>
              <a:rPr lang="el-GR" dirty="0"/>
              <a:t/>
            </a:r>
            <a:br>
              <a:rPr lang="el-GR" dirty="0"/>
            </a:br>
            <a:endParaRPr lang="el-GR" dirty="0"/>
          </a:p>
        </p:txBody>
      </p:sp>
      <p:sp>
        <p:nvSpPr>
          <p:cNvPr id="3" name="Θέση περιεχομένου 2"/>
          <p:cNvSpPr>
            <a:spLocks noGrp="1"/>
          </p:cNvSpPr>
          <p:nvPr>
            <p:ph idx="1"/>
          </p:nvPr>
        </p:nvSpPr>
        <p:spPr>
          <a:xfrm>
            <a:off x="1066800" y="1554480"/>
            <a:ext cx="9942576" cy="4480560"/>
          </a:xfrm>
        </p:spPr>
        <p:txBody>
          <a:bodyPr>
            <a:normAutofit lnSpcReduction="10000"/>
          </a:bodyPr>
          <a:lstStyle/>
          <a:p>
            <a:pPr lvl="0"/>
            <a:r>
              <a:rPr lang="el-GR" b="1" dirty="0"/>
              <a:t>Τι είναι παράπονο;</a:t>
            </a:r>
            <a:endParaRPr lang="el-GR" dirty="0"/>
          </a:p>
          <a:p>
            <a:r>
              <a:rPr lang="el-GR" dirty="0"/>
              <a:t>Ένα παράπονο είναι οποιαδήποτε έκφραση δυσαρέσκειας ή ανησυχίας από έναν πελάτη σχετικά με ένα προϊόν, υπηρεσία ή εμπειρία που έλαβε. Συχνά περιλαμβάνει την επιθυμία του πελάτη για αλλαγή, επίλυση ή αποκατάσταση της κατάστασης.</a:t>
            </a:r>
          </a:p>
          <a:p>
            <a:r>
              <a:rPr lang="el-GR" b="1" dirty="0"/>
              <a:t>Κύρια χαρακτηριστικά παραπόνων:</a:t>
            </a:r>
            <a:endParaRPr lang="el-GR" dirty="0"/>
          </a:p>
          <a:p>
            <a:pPr lvl="0"/>
            <a:r>
              <a:rPr lang="el-GR" b="1" dirty="0"/>
              <a:t>Πηγή ανατροφοδότησης:</a:t>
            </a:r>
            <a:r>
              <a:rPr lang="el-GR" dirty="0"/>
              <a:t> Τα παράπονα παρέχουν πληροφορίες για τις αδυναμίες μιας υπηρεσίας ή προϊόντος.</a:t>
            </a:r>
          </a:p>
          <a:p>
            <a:pPr lvl="0"/>
            <a:r>
              <a:rPr lang="el-GR" b="1" dirty="0"/>
              <a:t>Ευκαιρία βελτίωσης:</a:t>
            </a:r>
            <a:r>
              <a:rPr lang="el-GR" dirty="0"/>
              <a:t> Η σωστή διαχείριση ενός παραπόνου μπορεί να ενισχύσει την εμπιστοσύνη του πελάτη και να βελτιώσει τη φήμη της επιχείρησης.</a:t>
            </a:r>
          </a:p>
          <a:p>
            <a:pPr lvl="0"/>
            <a:r>
              <a:rPr lang="el-GR" b="1" dirty="0"/>
              <a:t>Ενδεικτικό προβλημάτων:</a:t>
            </a:r>
            <a:r>
              <a:rPr lang="el-GR" dirty="0"/>
              <a:t> Αντικατοπτρίζουν προβλήματα στην ποιότητα, εξυπηρέτηση ή διαδικασίες.</a:t>
            </a:r>
          </a:p>
          <a:p>
            <a:r>
              <a:rPr lang="el-GR" dirty="0"/>
              <a:t>Είναι κρίσιμο για τις επιχειρήσεις να βλέπουν τα παράπονα όχι ως απειλή, αλλά ως δυνατότητα για ανάπτυξη και βελτίωση της σχέσης με τους πελάτες.</a:t>
            </a:r>
          </a:p>
          <a:p>
            <a:r>
              <a:rPr lang="el-GR" dirty="0"/>
              <a:t> </a:t>
            </a:r>
          </a:p>
          <a:p>
            <a:pPr lvl="1"/>
            <a:r>
              <a:rPr lang="el-GR" dirty="0"/>
              <a:t>Έκφραση δυσαρέσκειας από πελάτη σχετικά με προϊόν ή υπηρεσία.</a:t>
            </a:r>
          </a:p>
          <a:p>
            <a:endParaRPr lang="el-GR" dirty="0"/>
          </a:p>
        </p:txBody>
      </p:sp>
    </p:spTree>
    <p:extLst>
      <p:ext uri="{BB962C8B-B14F-4D97-AF65-F5344CB8AC3E}">
        <p14:creationId xmlns:p14="http://schemas.microsoft.com/office/powerpoint/2010/main" val="4080980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Η σωστή διαχείριση παραπόνων είναι ζωτικής σημασίας για την επιτυχία και τη βιωσιμότητα μιας τουριστικής επιχείρησης</a:t>
            </a:r>
            <a:r>
              <a:rPr lang="el-GR" sz="3200" dirty="0" smtClean="0"/>
              <a:t>.</a:t>
            </a:r>
            <a:br>
              <a:rPr lang="el-GR" sz="3200" dirty="0" smtClean="0"/>
            </a:br>
            <a:r>
              <a:rPr lang="el-GR" sz="3200" dirty="0" smtClean="0"/>
              <a:t> </a:t>
            </a:r>
            <a:r>
              <a:rPr lang="el-GR" sz="3200" dirty="0"/>
              <a:t>Οι βασικοί λόγοι είναι οι εξής:</a:t>
            </a:r>
            <a:br>
              <a:rPr lang="el-GR" sz="3200" dirty="0"/>
            </a:br>
            <a:endParaRPr lang="el-GR" sz="3200" dirty="0"/>
          </a:p>
        </p:txBody>
      </p:sp>
      <p:sp>
        <p:nvSpPr>
          <p:cNvPr id="3" name="Θέση περιεχομένου 2"/>
          <p:cNvSpPr>
            <a:spLocks noGrp="1"/>
          </p:cNvSpPr>
          <p:nvPr>
            <p:ph idx="1"/>
          </p:nvPr>
        </p:nvSpPr>
        <p:spPr>
          <a:xfrm>
            <a:off x="1066800" y="1801368"/>
            <a:ext cx="9988296" cy="4233672"/>
          </a:xfrm>
        </p:spPr>
        <p:txBody>
          <a:bodyPr>
            <a:normAutofit lnSpcReduction="10000"/>
          </a:bodyPr>
          <a:lstStyle/>
          <a:p>
            <a:pPr lvl="0"/>
            <a:r>
              <a:rPr lang="el-GR" b="1" dirty="0"/>
              <a:t>Βελτίωση της ποιότητας υπηρεσιών:</a:t>
            </a:r>
            <a:endParaRPr lang="el-GR" dirty="0"/>
          </a:p>
          <a:p>
            <a:pPr lvl="1"/>
            <a:r>
              <a:rPr lang="el-GR" dirty="0"/>
              <a:t>Τα παράπονα αποκαλύπτουν προβλήματα στις παρεχόμενες υπηρεσίες ή προϊόντα.</a:t>
            </a:r>
          </a:p>
          <a:p>
            <a:pPr lvl="1"/>
            <a:r>
              <a:rPr lang="el-GR" dirty="0"/>
              <a:t>Δίνουν την ευκαιρία για διόρθωση και αναβάθμιση της συνολικής εμπειρίας πελάτη.</a:t>
            </a:r>
          </a:p>
          <a:p>
            <a:pPr lvl="1"/>
            <a:r>
              <a:rPr lang="el-GR" dirty="0"/>
              <a:t>Συμβάλλουν στη συνεχή βελτίωση μέσω ανατροφοδότησης.</a:t>
            </a:r>
          </a:p>
          <a:p>
            <a:pPr lvl="0"/>
            <a:r>
              <a:rPr lang="el-GR" b="1" dirty="0"/>
              <a:t>Διατήρηση πελατών:</a:t>
            </a:r>
            <a:endParaRPr lang="el-GR" dirty="0"/>
          </a:p>
          <a:p>
            <a:pPr lvl="1"/>
            <a:r>
              <a:rPr lang="el-GR" dirty="0"/>
              <a:t>Οι πελάτες που αισθάνονται ότι ακούγονται και ότι τα προβλήματά τους επιλύονται, παραμένουν πιστοί.</a:t>
            </a:r>
          </a:p>
          <a:p>
            <a:pPr lvl="1"/>
            <a:r>
              <a:rPr lang="el-GR" dirty="0"/>
              <a:t>Η επιτυχής διαχείριση παραπόνων μπορεί να μετατρέψει δυσαρεστημένους πελάτες σε υποστηρικτές της επιχείρησης.</a:t>
            </a:r>
          </a:p>
          <a:p>
            <a:pPr lvl="0"/>
            <a:r>
              <a:rPr lang="el-GR" b="1" dirty="0"/>
              <a:t>Προστασία και ενίσχυση της φήμης:</a:t>
            </a:r>
            <a:endParaRPr lang="el-GR" dirty="0"/>
          </a:p>
          <a:p>
            <a:pPr lvl="1"/>
            <a:r>
              <a:rPr lang="el-GR" dirty="0"/>
              <a:t>Η καλή φήμη είναι κρίσιμη για την επιτυχία στον τουρισμό, όπου οι κριτικές και οι συστάσεις διαδραματίζουν σημαντικό ρόλο.</a:t>
            </a:r>
          </a:p>
          <a:p>
            <a:pPr lvl="1"/>
            <a:r>
              <a:rPr lang="el-GR" dirty="0"/>
              <a:t>Η γρήγορη και αποτελεσματική επίλυση παραπόνων δείχνει επαγγελματισμό και σεβασμό προς τον πελάτη.</a:t>
            </a:r>
          </a:p>
          <a:p>
            <a:pPr lvl="0"/>
            <a:r>
              <a:rPr lang="el-GR" b="1" dirty="0"/>
              <a:t>Ανταγωνιστικό πλεονέκτημα:</a:t>
            </a:r>
            <a:endParaRPr lang="el-GR" dirty="0"/>
          </a:p>
          <a:p>
            <a:pPr lvl="1"/>
            <a:r>
              <a:rPr lang="el-GR" dirty="0"/>
              <a:t>Επιχειρήσεις που διαχειρίζονται παράπονα αποτελεσματικά ξεχωρίζουν στην αγορά και δημιουργούν θετική εμπειρία πελάτη.</a:t>
            </a:r>
          </a:p>
          <a:p>
            <a:endParaRPr lang="el-GR" dirty="0"/>
          </a:p>
        </p:txBody>
      </p:sp>
    </p:spTree>
    <p:extLst>
      <p:ext uri="{BB962C8B-B14F-4D97-AF65-F5344CB8AC3E}">
        <p14:creationId xmlns:p14="http://schemas.microsoft.com/office/powerpoint/2010/main" val="3070318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329184"/>
            <a:ext cx="10058400" cy="896112"/>
          </a:xfrm>
        </p:spPr>
        <p:txBody>
          <a:bodyPr>
            <a:normAutofit/>
          </a:bodyPr>
          <a:lstStyle/>
          <a:p>
            <a:r>
              <a:rPr lang="el-GR" b="1" dirty="0"/>
              <a:t>Είδη Παραπόνων</a:t>
            </a:r>
            <a:endParaRPr lang="el-GR" dirty="0"/>
          </a:p>
        </p:txBody>
      </p:sp>
      <p:sp>
        <p:nvSpPr>
          <p:cNvPr id="3" name="Θέση περιεχομένου 2"/>
          <p:cNvSpPr>
            <a:spLocks noGrp="1"/>
          </p:cNvSpPr>
          <p:nvPr>
            <p:ph idx="1"/>
          </p:nvPr>
        </p:nvSpPr>
        <p:spPr>
          <a:xfrm>
            <a:off x="1066800" y="1097280"/>
            <a:ext cx="10189464" cy="4809744"/>
          </a:xfrm>
        </p:spPr>
        <p:txBody>
          <a:bodyPr>
            <a:noAutofit/>
          </a:bodyPr>
          <a:lstStyle/>
          <a:p>
            <a:r>
              <a:rPr lang="el-GR" sz="1200" dirty="0"/>
              <a:t>Τα κύρια είδη παραπόνων στον τουριστικό τομέα περιλαμβάνουν:</a:t>
            </a:r>
          </a:p>
          <a:p>
            <a:r>
              <a:rPr lang="el-GR" sz="1200" b="1" dirty="0"/>
              <a:t>1. Λειτουργικά Παράπονα:</a:t>
            </a:r>
            <a:endParaRPr lang="el-GR" sz="1200" dirty="0"/>
          </a:p>
          <a:p>
            <a:pPr lvl="0"/>
            <a:r>
              <a:rPr lang="el-GR" sz="1200" dirty="0"/>
              <a:t>Αφορούν ζητήματα που σχετίζονται με την οργάνωση και την τήρηση διαδικασιών.</a:t>
            </a:r>
          </a:p>
          <a:p>
            <a:pPr lvl="0"/>
            <a:r>
              <a:rPr lang="el-GR" sz="1200" b="1" dirty="0"/>
              <a:t>Παραδείγματα:</a:t>
            </a:r>
            <a:endParaRPr lang="el-GR" sz="1200" dirty="0"/>
          </a:p>
          <a:p>
            <a:pPr lvl="1"/>
            <a:r>
              <a:rPr lang="el-GR" sz="1200" dirty="0"/>
              <a:t>Καθυστερήσεις σε </a:t>
            </a:r>
            <a:r>
              <a:rPr lang="el-GR" sz="1200" dirty="0" err="1"/>
              <a:t>check</a:t>
            </a:r>
            <a:r>
              <a:rPr lang="el-GR" sz="1200" dirty="0"/>
              <a:t>-in ή μεταφορές.</a:t>
            </a:r>
          </a:p>
          <a:p>
            <a:pPr lvl="1"/>
            <a:r>
              <a:rPr lang="el-GR" sz="1200" dirty="0"/>
              <a:t>Ακυρώσεις κρατήσεων ή πτήσεων.</a:t>
            </a:r>
          </a:p>
          <a:p>
            <a:pPr lvl="1"/>
            <a:r>
              <a:rPr lang="el-GR" sz="1200" dirty="0"/>
              <a:t>Προβλήματα στην παροχή συμφωνημένων υπηρεσιών (π.χ. έλλειψη διαθέσιμου εξοπλισμού).</a:t>
            </a:r>
          </a:p>
          <a:p>
            <a:r>
              <a:rPr lang="el-GR" sz="1200" b="1" dirty="0"/>
              <a:t>2. Παράπονα Εξυπηρέτησης:</a:t>
            </a:r>
            <a:endParaRPr lang="el-GR" sz="1200" dirty="0"/>
          </a:p>
          <a:p>
            <a:pPr lvl="0"/>
            <a:r>
              <a:rPr lang="el-GR" sz="1200" dirty="0"/>
              <a:t>Συνδέονται με τη συμπεριφορά ή την απόδοση του προσωπικού.</a:t>
            </a:r>
          </a:p>
          <a:p>
            <a:pPr lvl="0"/>
            <a:r>
              <a:rPr lang="el-GR" sz="1200" b="1" dirty="0"/>
              <a:t>Παραδείγματα:</a:t>
            </a:r>
            <a:endParaRPr lang="el-GR" sz="1200" dirty="0"/>
          </a:p>
          <a:p>
            <a:pPr lvl="1"/>
            <a:r>
              <a:rPr lang="el-GR" sz="1200" dirty="0"/>
              <a:t>Αγενές ή απρόθυμο προσωπικό.</a:t>
            </a:r>
          </a:p>
          <a:p>
            <a:pPr lvl="1"/>
            <a:r>
              <a:rPr lang="el-GR" sz="1200" dirty="0"/>
              <a:t>Ανεπαρκής ανταπόκριση σε αιτήματα ή προβλήματα πελατών.</a:t>
            </a:r>
          </a:p>
          <a:p>
            <a:pPr lvl="1"/>
            <a:r>
              <a:rPr lang="el-GR" sz="1200" dirty="0"/>
              <a:t>Έλλειψη επαγγελματισμού ή προσωπικής φροντίδας.</a:t>
            </a:r>
          </a:p>
          <a:p>
            <a:r>
              <a:rPr lang="el-GR" sz="1200" b="1" dirty="0"/>
              <a:t>3. Παράπονα Ποιότητας Προϊόντος/Υπηρεσίας:</a:t>
            </a:r>
            <a:endParaRPr lang="el-GR" sz="1200" dirty="0"/>
          </a:p>
          <a:p>
            <a:pPr lvl="0"/>
            <a:r>
              <a:rPr lang="el-GR" sz="1200" dirty="0"/>
              <a:t>Αφορούν τη μη ικανοποίηση του πελάτη από την ποιότητα του προϊόντος ή της υπηρεσίας.</a:t>
            </a:r>
          </a:p>
          <a:p>
            <a:pPr lvl="0"/>
            <a:r>
              <a:rPr lang="el-GR" sz="1200" b="1" dirty="0"/>
              <a:t>Παραδείγματα:</a:t>
            </a:r>
            <a:endParaRPr lang="el-GR" sz="1200" dirty="0"/>
          </a:p>
          <a:p>
            <a:pPr lvl="1"/>
            <a:r>
              <a:rPr lang="el-GR" sz="1200" dirty="0"/>
              <a:t>Μη καθαρά ή άβολα δωμάτια.</a:t>
            </a:r>
          </a:p>
          <a:p>
            <a:pPr lvl="1"/>
            <a:r>
              <a:rPr lang="el-GR" sz="1200" dirty="0"/>
              <a:t>Κακή ποιότητα φαγητού ή περιορισμένες επιλογές.</a:t>
            </a:r>
          </a:p>
          <a:p>
            <a:pPr lvl="1"/>
            <a:r>
              <a:rPr lang="el-GR" sz="1200" dirty="0"/>
              <a:t>Υποσχέσεις που δεν τηρήθηκαν (π.χ. διαφορετικό μέγεθος ή θέα δωματίου).</a:t>
            </a:r>
          </a:p>
          <a:p>
            <a:r>
              <a:rPr lang="el-GR" sz="1200" dirty="0"/>
              <a:t>Η κατηγοριοποίηση αυτή διευκολύνει την ανάλυση των παραπόνων, τη δημιουργία προληπτικών μέτρων και την ανάπτυξη κατάλληλων στρατηγικών διαχείρισης.</a:t>
            </a:r>
          </a:p>
          <a:p>
            <a:endParaRPr lang="el-GR" sz="1200" dirty="0"/>
          </a:p>
        </p:txBody>
      </p:sp>
    </p:spTree>
    <p:extLst>
      <p:ext uri="{BB962C8B-B14F-4D97-AF65-F5344CB8AC3E}">
        <p14:creationId xmlns:p14="http://schemas.microsoft.com/office/powerpoint/2010/main" val="234945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42594"/>
            <a:ext cx="10058400" cy="655854"/>
          </a:xfrm>
        </p:spPr>
        <p:txBody>
          <a:bodyPr>
            <a:normAutofit fontScale="90000"/>
          </a:bodyPr>
          <a:lstStyle/>
          <a:p>
            <a:r>
              <a:rPr lang="el-GR" b="1" dirty="0"/>
              <a:t>Βήματα Διαχείρισης Παραπόνων</a:t>
            </a:r>
            <a:r>
              <a:rPr lang="el-GR" dirty="0"/>
              <a:t/>
            </a:r>
            <a:br>
              <a:rPr lang="el-GR" dirty="0"/>
            </a:br>
            <a:endParaRPr lang="el-GR" dirty="0"/>
          </a:p>
        </p:txBody>
      </p:sp>
      <p:sp>
        <p:nvSpPr>
          <p:cNvPr id="3" name="Θέση περιεχομένου 2"/>
          <p:cNvSpPr>
            <a:spLocks noGrp="1"/>
          </p:cNvSpPr>
          <p:nvPr>
            <p:ph idx="1"/>
          </p:nvPr>
        </p:nvSpPr>
        <p:spPr>
          <a:xfrm>
            <a:off x="1066800" y="1024128"/>
            <a:ext cx="10058400" cy="5010912"/>
          </a:xfrm>
        </p:spPr>
        <p:txBody>
          <a:bodyPr>
            <a:normAutofit fontScale="92500" lnSpcReduction="10000"/>
          </a:bodyPr>
          <a:lstStyle/>
          <a:p>
            <a:r>
              <a:rPr lang="el-GR" dirty="0"/>
              <a:t>1. Ακρόαση του πελάτη:</a:t>
            </a:r>
          </a:p>
          <a:p>
            <a:r>
              <a:rPr lang="el-GR" dirty="0"/>
              <a:t>•	Τι σημαίνει;</a:t>
            </a:r>
          </a:p>
          <a:p>
            <a:r>
              <a:rPr lang="el-GR" dirty="0"/>
              <a:t>o	Ακούστε ενεργά και με ενσυναίσθηση τον πελάτη, δίχως να διακόπτετε.</a:t>
            </a:r>
          </a:p>
          <a:p>
            <a:r>
              <a:rPr lang="el-GR" dirty="0"/>
              <a:t>o	Αναγνωρίστε το πρόβλημα και δείξτε κατανόηση για τα συναισθήματά του.</a:t>
            </a:r>
          </a:p>
          <a:p>
            <a:r>
              <a:rPr lang="el-GR" b="1" dirty="0"/>
              <a:t>•	Στόχος:</a:t>
            </a:r>
          </a:p>
          <a:p>
            <a:r>
              <a:rPr lang="el-GR" dirty="0"/>
              <a:t>o	Ο πελάτης να αισθανθεί ότι λαμβάνεται σοβαρά υπόψη.</a:t>
            </a:r>
          </a:p>
          <a:p>
            <a:r>
              <a:rPr lang="el-GR" dirty="0"/>
              <a:t>________________________________________</a:t>
            </a:r>
          </a:p>
          <a:p>
            <a:r>
              <a:rPr lang="el-GR" dirty="0"/>
              <a:t>2. Καταγραφή του παραπόνου:</a:t>
            </a:r>
          </a:p>
          <a:p>
            <a:r>
              <a:rPr lang="el-GR" dirty="0"/>
              <a:t>•	Τι σημαίνει;</a:t>
            </a:r>
          </a:p>
          <a:p>
            <a:r>
              <a:rPr lang="el-GR" dirty="0"/>
              <a:t>o	Συγκεντρώστε όλα τα απαραίτητα στοιχεία (όνομα, ημερομηνία, περιγραφή προβλήματος).</a:t>
            </a:r>
          </a:p>
          <a:p>
            <a:r>
              <a:rPr lang="el-GR" dirty="0"/>
              <a:t>o	Επικεντρωθείτε στα γεγονότα και αποφύγετε να κρίνετε.</a:t>
            </a:r>
          </a:p>
          <a:p>
            <a:r>
              <a:rPr lang="el-GR" dirty="0"/>
              <a:t>•	</a:t>
            </a:r>
            <a:r>
              <a:rPr lang="el-GR" b="1" dirty="0" smtClean="0"/>
              <a:t>Στόχος</a:t>
            </a:r>
            <a:endParaRPr lang="el-GR" b="1" dirty="0"/>
          </a:p>
          <a:p>
            <a:r>
              <a:rPr lang="el-GR" dirty="0"/>
              <a:t>o</a:t>
            </a:r>
            <a:r>
              <a:rPr lang="el-GR" dirty="0" smtClean="0"/>
              <a:t>:</a:t>
            </a:r>
            <a:r>
              <a:rPr lang="el-GR" dirty="0"/>
              <a:t>	Κατανοήστε με σαφήνεια τη φύση και την έκταση του παραπόνου.</a:t>
            </a:r>
          </a:p>
          <a:p>
            <a:r>
              <a:rPr lang="el-GR" dirty="0" smtClean="0"/>
              <a:t>________________________________________</a:t>
            </a:r>
            <a:endParaRPr lang="el-GR" dirty="0"/>
          </a:p>
        </p:txBody>
      </p:sp>
    </p:spTree>
    <p:extLst>
      <p:ext uri="{BB962C8B-B14F-4D97-AF65-F5344CB8AC3E}">
        <p14:creationId xmlns:p14="http://schemas.microsoft.com/office/powerpoint/2010/main" val="283148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42594"/>
            <a:ext cx="10058400" cy="710718"/>
          </a:xfrm>
        </p:spPr>
        <p:txBody>
          <a:bodyPr>
            <a:normAutofit fontScale="90000"/>
          </a:bodyPr>
          <a:lstStyle/>
          <a:p>
            <a:r>
              <a:rPr lang="el-GR" b="1" dirty="0"/>
              <a:t>Βήματα Διαχείρισης Παραπόνων</a:t>
            </a:r>
            <a:endParaRPr lang="el-GR" dirty="0"/>
          </a:p>
        </p:txBody>
      </p:sp>
      <p:sp>
        <p:nvSpPr>
          <p:cNvPr id="3" name="Θέση περιεχομένου 2"/>
          <p:cNvSpPr>
            <a:spLocks noGrp="1"/>
          </p:cNvSpPr>
          <p:nvPr>
            <p:ph idx="1"/>
          </p:nvPr>
        </p:nvSpPr>
        <p:spPr>
          <a:xfrm>
            <a:off x="1066800" y="1353312"/>
            <a:ext cx="10058400" cy="4681728"/>
          </a:xfrm>
        </p:spPr>
        <p:txBody>
          <a:bodyPr>
            <a:normAutofit fontScale="92500" lnSpcReduction="10000"/>
          </a:bodyPr>
          <a:lstStyle/>
          <a:p>
            <a:r>
              <a:rPr lang="el-GR" dirty="0" smtClean="0"/>
              <a:t>3</a:t>
            </a:r>
            <a:r>
              <a:rPr lang="el-GR" dirty="0"/>
              <a:t>. Αξιολόγηση της κατάστασης:</a:t>
            </a:r>
          </a:p>
          <a:p>
            <a:r>
              <a:rPr lang="el-GR" dirty="0"/>
              <a:t>•	Τι σημαίνει;</a:t>
            </a:r>
          </a:p>
          <a:p>
            <a:r>
              <a:rPr lang="el-GR" dirty="0"/>
              <a:t>o	Αναλύστε την αιτία του προβλήματος (π.χ. ανθρώπινο λάθος, συστημική αστοχία).</a:t>
            </a:r>
          </a:p>
          <a:p>
            <a:r>
              <a:rPr lang="el-GR" dirty="0"/>
              <a:t>o	Εκτιμήστε τη σοβαρότητα και τον επείγοντα χαρακτήρα του.</a:t>
            </a:r>
          </a:p>
          <a:p>
            <a:r>
              <a:rPr lang="el-GR" dirty="0"/>
              <a:t>•	</a:t>
            </a:r>
            <a:r>
              <a:rPr lang="el-GR" b="1" dirty="0"/>
              <a:t>Στόχος:</a:t>
            </a:r>
          </a:p>
          <a:p>
            <a:r>
              <a:rPr lang="el-GR" dirty="0"/>
              <a:t>o	Καθορίστε την κατάλληλη στρατηγική για επίλυση.</a:t>
            </a:r>
          </a:p>
          <a:p>
            <a:r>
              <a:rPr lang="el-GR" dirty="0"/>
              <a:t>________________________________________</a:t>
            </a:r>
          </a:p>
          <a:p>
            <a:r>
              <a:rPr lang="el-GR" dirty="0"/>
              <a:t>4. Εύρεση λύσης:</a:t>
            </a:r>
          </a:p>
          <a:p>
            <a:r>
              <a:rPr lang="el-GR" dirty="0"/>
              <a:t>•	Τι σημαίνει;</a:t>
            </a:r>
          </a:p>
          <a:p>
            <a:r>
              <a:rPr lang="el-GR" dirty="0"/>
              <a:t>o	Προτείνετε συγκεκριμένες και εφαρμόσιμες λύσεις, ιδανικά παραπάνω από μία.</a:t>
            </a:r>
          </a:p>
          <a:p>
            <a:r>
              <a:rPr lang="el-GR" dirty="0"/>
              <a:t>o	Συμφωνήστε με τον πελάτη για την καλύτερη δυνατή επιλογή.</a:t>
            </a:r>
          </a:p>
          <a:p>
            <a:r>
              <a:rPr lang="el-GR" dirty="0"/>
              <a:t>•	</a:t>
            </a:r>
            <a:r>
              <a:rPr lang="el-GR" b="1" dirty="0"/>
              <a:t>Στόχος:</a:t>
            </a:r>
          </a:p>
          <a:p>
            <a:r>
              <a:rPr lang="el-GR" dirty="0"/>
              <a:t>o	Επαναφορά της ικανοποίησης του πελάτη.</a:t>
            </a:r>
          </a:p>
          <a:p>
            <a:endParaRPr lang="el-GR" dirty="0"/>
          </a:p>
        </p:txBody>
      </p:sp>
    </p:spTree>
    <p:extLst>
      <p:ext uri="{BB962C8B-B14F-4D97-AF65-F5344CB8AC3E}">
        <p14:creationId xmlns:p14="http://schemas.microsoft.com/office/powerpoint/2010/main" val="3305210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Βήματα Διαχείρισης Παραπόνων</a:t>
            </a:r>
            <a:endParaRPr lang="el-GR" dirty="0"/>
          </a:p>
        </p:txBody>
      </p:sp>
      <p:sp>
        <p:nvSpPr>
          <p:cNvPr id="3" name="Θέση περιεχομένου 2"/>
          <p:cNvSpPr>
            <a:spLocks noGrp="1"/>
          </p:cNvSpPr>
          <p:nvPr>
            <p:ph idx="1"/>
          </p:nvPr>
        </p:nvSpPr>
        <p:spPr/>
        <p:txBody>
          <a:bodyPr/>
          <a:lstStyle/>
          <a:p>
            <a:r>
              <a:rPr lang="el-GR" dirty="0"/>
              <a:t>. Παρακολούθηση:</a:t>
            </a:r>
          </a:p>
          <a:p>
            <a:r>
              <a:rPr lang="el-GR" dirty="0"/>
              <a:t>•	Τι σημαίνει;</a:t>
            </a:r>
          </a:p>
          <a:p>
            <a:r>
              <a:rPr lang="el-GR" dirty="0"/>
              <a:t>o	Επικοινωνήστε με τον πελάτη μετά την επίλυση για να διασφαλίσετε ότι το πρόβλημα διευθετήθηκε πλήρως.</a:t>
            </a:r>
          </a:p>
          <a:p>
            <a:r>
              <a:rPr lang="el-GR" dirty="0"/>
              <a:t>o	Ζητήστε ανατροφοδότηση για περαιτέρω βελτίωση.</a:t>
            </a:r>
          </a:p>
          <a:p>
            <a:r>
              <a:rPr lang="el-GR" dirty="0"/>
              <a:t>•	</a:t>
            </a:r>
            <a:r>
              <a:rPr lang="el-GR" b="1" dirty="0"/>
              <a:t>Στόχος:</a:t>
            </a:r>
          </a:p>
          <a:p>
            <a:r>
              <a:rPr lang="el-GR" dirty="0"/>
              <a:t>o	Ολοκλήρωση της διαδικασίας με τρόπο που ενισχύει τη σχέση εμπιστοσύνης.</a:t>
            </a:r>
          </a:p>
          <a:p>
            <a:r>
              <a:rPr lang="el-GR" dirty="0"/>
              <a:t>________________________________________</a:t>
            </a:r>
          </a:p>
          <a:p>
            <a:r>
              <a:rPr lang="el-GR" dirty="0"/>
              <a:t>Αυτά τα βήματα διασφαλίζουν μια ολοκληρωμένη και επαγγελματική διαχείριση παραπόνων, μετατρέποντας ένα πρόβλημα σε ευκαιρία για ενίσχυση της πελατειακής εμπιστοσύνης.</a:t>
            </a:r>
          </a:p>
          <a:p>
            <a:endParaRPr lang="el-GR" dirty="0"/>
          </a:p>
        </p:txBody>
      </p:sp>
    </p:spTree>
    <p:extLst>
      <p:ext uri="{BB962C8B-B14F-4D97-AF65-F5344CB8AC3E}">
        <p14:creationId xmlns:p14="http://schemas.microsoft.com/office/powerpoint/2010/main" val="1847860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100" b="1" dirty="0"/>
              <a:t>Μελέτη Περίπτωσης 1</a:t>
            </a:r>
            <a:r>
              <a:rPr lang="el-GR" sz="3100" dirty="0"/>
              <a:t/>
            </a:r>
            <a:br>
              <a:rPr lang="el-GR" sz="3100" dirty="0"/>
            </a:br>
            <a:r>
              <a:rPr lang="el-GR" sz="3100" b="1" dirty="0"/>
              <a:t>Θέμα:</a:t>
            </a:r>
            <a:r>
              <a:rPr lang="el-GR" sz="3100" dirty="0"/>
              <a:t> Παράπονο για καθυστερημένο check-in σε ξενοδοχείο.</a:t>
            </a:r>
            <a:r>
              <a:rPr lang="el-GR" dirty="0"/>
              <a:t/>
            </a:r>
            <a:br>
              <a:rPr lang="el-GR" dirty="0"/>
            </a:br>
            <a:endParaRPr lang="el-GR" dirty="0"/>
          </a:p>
        </p:txBody>
      </p:sp>
      <p:sp>
        <p:nvSpPr>
          <p:cNvPr id="3" name="Θέση περιεχομένου 2"/>
          <p:cNvSpPr>
            <a:spLocks noGrp="1"/>
          </p:cNvSpPr>
          <p:nvPr>
            <p:ph idx="1"/>
          </p:nvPr>
        </p:nvSpPr>
        <p:spPr>
          <a:xfrm>
            <a:off x="1066800" y="1645920"/>
            <a:ext cx="10058400" cy="4389120"/>
          </a:xfrm>
        </p:spPr>
        <p:txBody>
          <a:bodyPr>
            <a:normAutofit lnSpcReduction="10000"/>
          </a:bodyPr>
          <a:lstStyle/>
          <a:p>
            <a:pPr marL="0" indent="0">
              <a:buNone/>
            </a:pPr>
            <a:r>
              <a:rPr lang="el-GR" dirty="0"/>
              <a:t>1. Σενάριο:</a:t>
            </a:r>
          </a:p>
          <a:p>
            <a:pPr marL="0" indent="0">
              <a:buNone/>
            </a:pPr>
            <a:r>
              <a:rPr lang="el-GR" dirty="0"/>
              <a:t>•	Πελάτης φτάνει στο ξενοδοχείο για </a:t>
            </a:r>
            <a:r>
              <a:rPr lang="el-GR" dirty="0" err="1"/>
              <a:t>check</a:t>
            </a:r>
            <a:r>
              <a:rPr lang="el-GR" dirty="0"/>
              <a:t>-in στην προκαθορισμένη ώρα.</a:t>
            </a:r>
          </a:p>
          <a:p>
            <a:pPr marL="0" indent="0">
              <a:buNone/>
            </a:pPr>
            <a:r>
              <a:rPr lang="el-GR" dirty="0"/>
              <a:t>•	Λόγω καθυστερημένης καθαριότητας, το δωμάτιο δεν είναι έτοιμο για δύο ώρες.</a:t>
            </a:r>
          </a:p>
          <a:p>
            <a:pPr marL="0" indent="0">
              <a:buNone/>
            </a:pPr>
            <a:r>
              <a:rPr lang="el-GR" dirty="0"/>
              <a:t>________________________________________</a:t>
            </a:r>
          </a:p>
          <a:p>
            <a:pPr marL="0" indent="0">
              <a:buNone/>
            </a:pPr>
            <a:r>
              <a:rPr lang="el-GR" dirty="0"/>
              <a:t>2. Αντιμετώπιση:</a:t>
            </a:r>
          </a:p>
          <a:p>
            <a:pPr marL="0" indent="0">
              <a:buNone/>
            </a:pPr>
            <a:r>
              <a:rPr lang="el-GR" dirty="0"/>
              <a:t>•	Ζητήθηκε συγγνώμη:</a:t>
            </a:r>
          </a:p>
          <a:p>
            <a:pPr marL="0" indent="0">
              <a:buNone/>
            </a:pPr>
            <a:r>
              <a:rPr lang="el-GR" dirty="0"/>
              <a:t>o	Το προσωπικό αναγνώρισε άμεσα το πρόβλημα και απολογήθηκε ειλικρινά.</a:t>
            </a:r>
          </a:p>
          <a:p>
            <a:pPr marL="0" indent="0">
              <a:buNone/>
            </a:pPr>
            <a:r>
              <a:rPr lang="el-GR" dirty="0"/>
              <a:t>•	Προσφέρθηκε ποτό στο μπαρ:</a:t>
            </a:r>
          </a:p>
          <a:p>
            <a:pPr marL="0" indent="0">
              <a:buNone/>
            </a:pPr>
            <a:r>
              <a:rPr lang="el-GR" dirty="0"/>
              <a:t>o	Ο πελάτης προσκλήθηκε να χαλαρώσει στον χώρο του μπαρ, με δωρεάν ποτό της επιλογής του, για να μειωθεί η δυσαρέσκεια.</a:t>
            </a:r>
          </a:p>
          <a:p>
            <a:pPr marL="0" indent="0">
              <a:buNone/>
            </a:pPr>
            <a:r>
              <a:rPr lang="el-GR" dirty="0"/>
              <a:t>•	Παροχή δωρεάν αναβάθμισης δωματίου:</a:t>
            </a:r>
          </a:p>
          <a:p>
            <a:pPr marL="0" indent="0">
              <a:buNone/>
            </a:pPr>
            <a:r>
              <a:rPr lang="el-GR" dirty="0" smtClean="0"/>
              <a:t>Ως </a:t>
            </a:r>
            <a:r>
              <a:rPr lang="el-GR" dirty="0"/>
              <a:t>μέτρο εξυπηρέτησης, ο πελάτης αναβαθμίστηκε σε δωμάτιο υψηλότερης κατηγορίας, χωρίς επιπλέον χρέωση</a:t>
            </a:r>
            <a:r>
              <a:rPr lang="el-GR" dirty="0" smtClean="0"/>
              <a:t>.</a:t>
            </a:r>
            <a:endParaRPr lang="el-GR" dirty="0"/>
          </a:p>
        </p:txBody>
      </p:sp>
    </p:spTree>
    <p:extLst>
      <p:ext uri="{BB962C8B-B14F-4D97-AF65-F5344CB8AC3E}">
        <p14:creationId xmlns:p14="http://schemas.microsoft.com/office/powerpoint/2010/main" val="1363465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TM03457510[[fn=Σαπούνι]]</Template>
  <TotalTime>1312</TotalTime>
  <Words>893</Words>
  <Application>Microsoft Office PowerPoint</Application>
  <PresentationFormat>Ευρεία οθόνη</PresentationFormat>
  <Paragraphs>184</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Garamond</vt:lpstr>
      <vt:lpstr>Tahoma</vt:lpstr>
      <vt:lpstr>Times New Roman</vt:lpstr>
      <vt:lpstr>Savon</vt:lpstr>
      <vt:lpstr>«Συστήματα Διαχείρισης Παραπόνων και Ποιότητας Τουριστικών Υπηρεσιών»</vt:lpstr>
      <vt:lpstr>Στόχοι Μαθήματος </vt:lpstr>
      <vt:lpstr>Εισαγωγή στη Διαχείριση Παραπόνων </vt:lpstr>
      <vt:lpstr>Η σωστή διαχείριση παραπόνων είναι ζωτικής σημασίας για την επιτυχία και τη βιωσιμότητα μιας τουριστικής επιχείρησης.  Οι βασικοί λόγοι είναι οι εξής: </vt:lpstr>
      <vt:lpstr>Είδη Παραπόνων</vt:lpstr>
      <vt:lpstr>Βήματα Διαχείρισης Παραπόνων </vt:lpstr>
      <vt:lpstr>Βήματα Διαχείρισης Παραπόνων</vt:lpstr>
      <vt:lpstr>Βήματα Διαχείρισης Παραπόνων</vt:lpstr>
      <vt:lpstr>Μελέτη Περίπτωσης 1 Θέμα: Παράπονο για καθυστερημένο check-in σε ξενοδοχείο. </vt:lpstr>
      <vt:lpstr>Μελέτη Περίπτωσης 1</vt:lpstr>
      <vt:lpstr>Μελέτη Περίπτωσης 2 Αρνητική εμπειρία σε εστιατόριο ξενοδοχείου </vt:lpstr>
      <vt:lpstr>Μελέτη Περίπτωσης 2</vt:lpstr>
      <vt:lpstr>Στρατηγικές για Επιτυχημένη Διαχείριση Παραπόνων </vt:lpstr>
      <vt:lpstr>Στρατηγικές για Επιτυχημένη Διαχείριση Παραπόνων</vt:lpstr>
      <vt:lpstr>Οφέλη Από την Καλή Διαχείριση Παραπόνων </vt:lpstr>
      <vt:lpstr>Συμπέρασμα </vt:lpstr>
      <vt:lpstr>Ερωτήσεις και Συζήτηση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ΔιαχεΙριση ΠαραπΟνων στον ΤουρισμΟ</dc:title>
  <dc:creator>Alpadas</dc:creator>
  <cp:lastModifiedBy>Alpadas</cp:lastModifiedBy>
  <cp:revision>12</cp:revision>
  <dcterms:created xsi:type="dcterms:W3CDTF">2024-12-15T19:49:00Z</dcterms:created>
  <dcterms:modified xsi:type="dcterms:W3CDTF">2026-01-23T14:41:31Z</dcterms:modified>
</cp:coreProperties>
</file>