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91" r:id="rId2"/>
    <p:sldId id="256" r:id="rId3"/>
    <p:sldId id="257" r:id="rId4"/>
    <p:sldId id="258" r:id="rId5"/>
    <p:sldId id="259" r:id="rId6"/>
    <p:sldId id="260" r:id="rId7"/>
    <p:sldId id="261" r:id="rId8"/>
    <p:sldId id="262" r:id="rId9"/>
    <p:sldId id="263" r:id="rId10"/>
    <p:sldId id="264" r:id="rId11"/>
    <p:sldId id="265" r:id="rId12"/>
    <p:sldId id="292" r:id="rId13"/>
    <p:sldId id="293" r:id="rId14"/>
    <p:sldId id="266" r:id="rId15"/>
    <p:sldId id="267" r:id="rId16"/>
    <p:sldId id="294" r:id="rId17"/>
    <p:sldId id="268" r:id="rId18"/>
    <p:sldId id="269" r:id="rId19"/>
    <p:sldId id="270" r:id="rId20"/>
    <p:sldId id="271" r:id="rId21"/>
    <p:sldId id="295" r:id="rId22"/>
    <p:sldId id="296" r:id="rId23"/>
    <p:sldId id="2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91" autoAdjust="0"/>
  </p:normalViewPr>
  <p:slideViewPr>
    <p:cSldViewPr snapToGrid="0" snapToObjects="1">
      <p:cViewPr varScale="1">
        <p:scale>
          <a:sx n="42" d="100"/>
          <a:sy n="42" d="100"/>
        </p:scale>
        <p:origin x="1580"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B1E61-7DD7-448F-8590-903CE109CF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B40C27D-996D-4093-8E3C-7B1A22C7A699}">
      <dgm:prSet phldrT="[Tex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People:</a:t>
          </a:r>
          <a:r>
            <a:rPr lang="en-GB"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η κουλτούρα της επιχείρησης, εκπαίδευση, ενδυνάμωση προσωπικού.</a:t>
          </a:r>
          <a:endParaRPr lang="en-GB" dirty="0"/>
        </a:p>
      </dgm:t>
    </dgm:pt>
    <dgm:pt modelId="{9D361D19-7E46-4577-B3C5-877FC3745DC3}" type="parTrans" cxnId="{147DEB29-5A9B-4933-AEEE-010805942787}">
      <dgm:prSet/>
      <dgm:spPr/>
      <dgm:t>
        <a:bodyPr/>
        <a:lstStyle/>
        <a:p>
          <a:endParaRPr lang="en-GB"/>
        </a:p>
      </dgm:t>
    </dgm:pt>
    <dgm:pt modelId="{96F5F2C2-591F-4F39-8A21-B5FCD21F4BE6}" type="sibTrans" cxnId="{147DEB29-5A9B-4933-AEEE-010805942787}">
      <dgm:prSet/>
      <dgm:spPr/>
      <dgm:t>
        <a:bodyPr/>
        <a:lstStyle/>
        <a:p>
          <a:endParaRPr lang="en-GB"/>
        </a:p>
      </dgm:t>
    </dgm:pt>
    <dgm:pt modelId="{2F74E0F1-4C54-4E2F-81F5-C990831F2088}">
      <dgm:prSet phldrT="[Tex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Processes:</a:t>
          </a:r>
          <a:r>
            <a:rPr lang="en-GB"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διαχείριση δεδομένων, </a:t>
          </a:r>
          <a:r>
            <a:rPr lang="en-GB" dirty="0">
              <a:latin typeface="Calibri" panose="020F0502020204030204" pitchFamily="34" charset="0"/>
              <a:ea typeface="Calibri" panose="020F0502020204030204" pitchFamily="34" charset="0"/>
              <a:cs typeface="Calibri" panose="020F0502020204030204" pitchFamily="34" charset="0"/>
            </a:rPr>
            <a:t>workflows, complaint handling</a:t>
          </a:r>
          <a:endParaRPr lang="en-GB" dirty="0"/>
        </a:p>
      </dgm:t>
    </dgm:pt>
    <dgm:pt modelId="{CFFCA539-9E0B-4C47-956C-D8BD570AF06F}" type="parTrans" cxnId="{A35717C2-C438-4ECA-835F-DEC5116E72A0}">
      <dgm:prSet/>
      <dgm:spPr/>
      <dgm:t>
        <a:bodyPr/>
        <a:lstStyle/>
        <a:p>
          <a:endParaRPr lang="en-GB"/>
        </a:p>
      </dgm:t>
    </dgm:pt>
    <dgm:pt modelId="{D7E60720-CB6B-4BBE-ABB5-30DA463188A1}" type="sibTrans" cxnId="{A35717C2-C438-4ECA-835F-DEC5116E72A0}">
      <dgm:prSet/>
      <dgm:spPr/>
      <dgm:t>
        <a:bodyPr/>
        <a:lstStyle/>
        <a:p>
          <a:endParaRPr lang="en-GB"/>
        </a:p>
      </dgm:t>
    </dgm:pt>
    <dgm:pt modelId="{948E9635-7853-42DB-845E-E839E26C2572}">
      <dgm:prSet phldrT="[Tex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Technology:</a:t>
          </a:r>
          <a:r>
            <a:rPr lang="en-GB"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εργαλεία συλλογής &amp; ανάλυσης δεδομένων, </a:t>
          </a:r>
          <a:r>
            <a:rPr lang="en-GB">
              <a:latin typeface="Calibri" panose="020F0502020204030204" pitchFamily="34" charset="0"/>
              <a:ea typeface="Calibri" panose="020F0502020204030204" pitchFamily="34" charset="0"/>
              <a:cs typeface="Calibri" panose="020F0502020204030204" pitchFamily="34" charset="0"/>
            </a:rPr>
            <a:t>platforms.</a:t>
          </a:r>
          <a:endParaRPr lang="en-GB" dirty="0"/>
        </a:p>
      </dgm:t>
    </dgm:pt>
    <dgm:pt modelId="{A8FE7307-9F25-4DBE-9CEB-4C7A253C371A}" type="parTrans" cxnId="{BEA877BB-59C0-40EA-9D8D-39476C0CBE37}">
      <dgm:prSet/>
      <dgm:spPr/>
      <dgm:t>
        <a:bodyPr/>
        <a:lstStyle/>
        <a:p>
          <a:endParaRPr lang="en-GB"/>
        </a:p>
      </dgm:t>
    </dgm:pt>
    <dgm:pt modelId="{FAAFD529-9541-4524-B596-F73384E84B34}" type="sibTrans" cxnId="{BEA877BB-59C0-40EA-9D8D-39476C0CBE37}">
      <dgm:prSet/>
      <dgm:spPr/>
      <dgm:t>
        <a:bodyPr/>
        <a:lstStyle/>
        <a:p>
          <a:endParaRPr lang="en-GB"/>
        </a:p>
      </dgm:t>
    </dgm:pt>
    <dgm:pt modelId="{E7189DDA-0CAE-46F8-AAFF-39E190B5CCFE}" type="pres">
      <dgm:prSet presAssocID="{17DB1E61-7DD7-448F-8590-903CE109CF9E}" presName="outerComposite" presStyleCnt="0">
        <dgm:presLayoutVars>
          <dgm:chMax val="5"/>
          <dgm:dir/>
          <dgm:resizeHandles val="exact"/>
        </dgm:presLayoutVars>
      </dgm:prSet>
      <dgm:spPr/>
    </dgm:pt>
    <dgm:pt modelId="{156347E2-9141-4A0C-BC40-EA64A72B7C1D}" type="pres">
      <dgm:prSet presAssocID="{17DB1E61-7DD7-448F-8590-903CE109CF9E}" presName="dummyMaxCanvas" presStyleCnt="0">
        <dgm:presLayoutVars/>
      </dgm:prSet>
      <dgm:spPr/>
    </dgm:pt>
    <dgm:pt modelId="{9666AA61-7F40-44F2-ADCD-040CE2D4B513}" type="pres">
      <dgm:prSet presAssocID="{17DB1E61-7DD7-448F-8590-903CE109CF9E}" presName="ThreeNodes_1" presStyleLbl="node1" presStyleIdx="0" presStyleCnt="3">
        <dgm:presLayoutVars>
          <dgm:bulletEnabled val="1"/>
        </dgm:presLayoutVars>
      </dgm:prSet>
      <dgm:spPr/>
    </dgm:pt>
    <dgm:pt modelId="{B409707A-A8CE-430A-B84A-9167B3B2F577}" type="pres">
      <dgm:prSet presAssocID="{17DB1E61-7DD7-448F-8590-903CE109CF9E}" presName="ThreeNodes_2" presStyleLbl="node1" presStyleIdx="1" presStyleCnt="3">
        <dgm:presLayoutVars>
          <dgm:bulletEnabled val="1"/>
        </dgm:presLayoutVars>
      </dgm:prSet>
      <dgm:spPr/>
    </dgm:pt>
    <dgm:pt modelId="{D350BD52-12C3-48F6-93A8-EE8AC59BE43E}" type="pres">
      <dgm:prSet presAssocID="{17DB1E61-7DD7-448F-8590-903CE109CF9E}" presName="ThreeNodes_3" presStyleLbl="node1" presStyleIdx="2" presStyleCnt="3">
        <dgm:presLayoutVars>
          <dgm:bulletEnabled val="1"/>
        </dgm:presLayoutVars>
      </dgm:prSet>
      <dgm:spPr/>
    </dgm:pt>
    <dgm:pt modelId="{066EBE05-C074-4961-AF47-059DB7CFA7AB}" type="pres">
      <dgm:prSet presAssocID="{17DB1E61-7DD7-448F-8590-903CE109CF9E}" presName="ThreeConn_1-2" presStyleLbl="fgAccFollowNode1" presStyleIdx="0" presStyleCnt="2">
        <dgm:presLayoutVars>
          <dgm:bulletEnabled val="1"/>
        </dgm:presLayoutVars>
      </dgm:prSet>
      <dgm:spPr/>
    </dgm:pt>
    <dgm:pt modelId="{805A9684-91D6-4397-8849-7C555FA4F9BD}" type="pres">
      <dgm:prSet presAssocID="{17DB1E61-7DD7-448F-8590-903CE109CF9E}" presName="ThreeConn_2-3" presStyleLbl="fgAccFollowNode1" presStyleIdx="1" presStyleCnt="2">
        <dgm:presLayoutVars>
          <dgm:bulletEnabled val="1"/>
        </dgm:presLayoutVars>
      </dgm:prSet>
      <dgm:spPr/>
    </dgm:pt>
    <dgm:pt modelId="{4A6B204E-08E6-45D6-8C7B-363F3D76DE30}" type="pres">
      <dgm:prSet presAssocID="{17DB1E61-7DD7-448F-8590-903CE109CF9E}" presName="ThreeNodes_1_text" presStyleLbl="node1" presStyleIdx="2" presStyleCnt="3">
        <dgm:presLayoutVars>
          <dgm:bulletEnabled val="1"/>
        </dgm:presLayoutVars>
      </dgm:prSet>
      <dgm:spPr/>
    </dgm:pt>
    <dgm:pt modelId="{AED55A91-416E-46A4-AD12-BB65F1E26175}" type="pres">
      <dgm:prSet presAssocID="{17DB1E61-7DD7-448F-8590-903CE109CF9E}" presName="ThreeNodes_2_text" presStyleLbl="node1" presStyleIdx="2" presStyleCnt="3">
        <dgm:presLayoutVars>
          <dgm:bulletEnabled val="1"/>
        </dgm:presLayoutVars>
      </dgm:prSet>
      <dgm:spPr/>
    </dgm:pt>
    <dgm:pt modelId="{2A17AE7D-812D-4968-B0E9-0E373FB9A0C5}" type="pres">
      <dgm:prSet presAssocID="{17DB1E61-7DD7-448F-8590-903CE109CF9E}" presName="ThreeNodes_3_text" presStyleLbl="node1" presStyleIdx="2" presStyleCnt="3">
        <dgm:presLayoutVars>
          <dgm:bulletEnabled val="1"/>
        </dgm:presLayoutVars>
      </dgm:prSet>
      <dgm:spPr/>
    </dgm:pt>
  </dgm:ptLst>
  <dgm:cxnLst>
    <dgm:cxn modelId="{147DEB29-5A9B-4933-AEEE-010805942787}" srcId="{17DB1E61-7DD7-448F-8590-903CE109CF9E}" destId="{BB40C27D-996D-4093-8E3C-7B1A22C7A699}" srcOrd="0" destOrd="0" parTransId="{9D361D19-7E46-4577-B3C5-877FC3745DC3}" sibTransId="{96F5F2C2-591F-4F39-8A21-B5FCD21F4BE6}"/>
    <dgm:cxn modelId="{CA0F7E33-1641-4556-B5DB-0DDB5CAECC36}" type="presOf" srcId="{17DB1E61-7DD7-448F-8590-903CE109CF9E}" destId="{E7189DDA-0CAE-46F8-AAFF-39E190B5CCFE}" srcOrd="0" destOrd="0" presId="urn:microsoft.com/office/officeart/2005/8/layout/vProcess5"/>
    <dgm:cxn modelId="{A219776A-501A-4A48-9545-163A2A5641F9}" type="presOf" srcId="{948E9635-7853-42DB-845E-E839E26C2572}" destId="{D350BD52-12C3-48F6-93A8-EE8AC59BE43E}" srcOrd="0" destOrd="0" presId="urn:microsoft.com/office/officeart/2005/8/layout/vProcess5"/>
    <dgm:cxn modelId="{2906D157-8CFC-4414-A26F-BD63F6947CA9}" type="presOf" srcId="{2F74E0F1-4C54-4E2F-81F5-C990831F2088}" destId="{AED55A91-416E-46A4-AD12-BB65F1E26175}" srcOrd="1" destOrd="0" presId="urn:microsoft.com/office/officeart/2005/8/layout/vProcess5"/>
    <dgm:cxn modelId="{93F22182-574B-4828-9C1A-2709266007FB}" type="presOf" srcId="{96F5F2C2-591F-4F39-8A21-B5FCD21F4BE6}" destId="{066EBE05-C074-4961-AF47-059DB7CFA7AB}" srcOrd="0" destOrd="0" presId="urn:microsoft.com/office/officeart/2005/8/layout/vProcess5"/>
    <dgm:cxn modelId="{E0AD74A8-DEA1-4FD0-B8DB-54E5016F7D90}" type="presOf" srcId="{2F74E0F1-4C54-4E2F-81F5-C990831F2088}" destId="{B409707A-A8CE-430A-B84A-9167B3B2F577}" srcOrd="0" destOrd="0" presId="urn:microsoft.com/office/officeart/2005/8/layout/vProcess5"/>
    <dgm:cxn modelId="{BEA877BB-59C0-40EA-9D8D-39476C0CBE37}" srcId="{17DB1E61-7DD7-448F-8590-903CE109CF9E}" destId="{948E9635-7853-42DB-845E-E839E26C2572}" srcOrd="2" destOrd="0" parTransId="{A8FE7307-9F25-4DBE-9CEB-4C7A253C371A}" sibTransId="{FAAFD529-9541-4524-B596-F73384E84B34}"/>
    <dgm:cxn modelId="{A35717C2-C438-4ECA-835F-DEC5116E72A0}" srcId="{17DB1E61-7DD7-448F-8590-903CE109CF9E}" destId="{2F74E0F1-4C54-4E2F-81F5-C990831F2088}" srcOrd="1" destOrd="0" parTransId="{CFFCA539-9E0B-4C47-956C-D8BD570AF06F}" sibTransId="{D7E60720-CB6B-4BBE-ABB5-30DA463188A1}"/>
    <dgm:cxn modelId="{9EFB5CD7-3E27-470F-B949-3CB0DE077C72}" type="presOf" srcId="{D7E60720-CB6B-4BBE-ABB5-30DA463188A1}" destId="{805A9684-91D6-4397-8849-7C555FA4F9BD}" srcOrd="0" destOrd="0" presId="urn:microsoft.com/office/officeart/2005/8/layout/vProcess5"/>
    <dgm:cxn modelId="{EE575DE3-6AE1-4AEB-8E49-E26D2CDBB760}" type="presOf" srcId="{BB40C27D-996D-4093-8E3C-7B1A22C7A699}" destId="{9666AA61-7F40-44F2-ADCD-040CE2D4B513}" srcOrd="0" destOrd="0" presId="urn:microsoft.com/office/officeart/2005/8/layout/vProcess5"/>
    <dgm:cxn modelId="{2B5848E3-8FC0-490D-9B3E-76429849064E}" type="presOf" srcId="{BB40C27D-996D-4093-8E3C-7B1A22C7A699}" destId="{4A6B204E-08E6-45D6-8C7B-363F3D76DE30}" srcOrd="1" destOrd="0" presId="urn:microsoft.com/office/officeart/2005/8/layout/vProcess5"/>
    <dgm:cxn modelId="{EB8BBDF9-E5C1-448A-B5D9-CE7D20447036}" type="presOf" srcId="{948E9635-7853-42DB-845E-E839E26C2572}" destId="{2A17AE7D-812D-4968-B0E9-0E373FB9A0C5}" srcOrd="1" destOrd="0" presId="urn:microsoft.com/office/officeart/2005/8/layout/vProcess5"/>
    <dgm:cxn modelId="{BB4C0A6F-92DC-4621-8F52-037305D1F9E0}" type="presParOf" srcId="{E7189DDA-0CAE-46F8-AAFF-39E190B5CCFE}" destId="{156347E2-9141-4A0C-BC40-EA64A72B7C1D}" srcOrd="0" destOrd="0" presId="urn:microsoft.com/office/officeart/2005/8/layout/vProcess5"/>
    <dgm:cxn modelId="{B544E26D-DFB5-4D70-BC17-48ACAC7B4E23}" type="presParOf" srcId="{E7189DDA-0CAE-46F8-AAFF-39E190B5CCFE}" destId="{9666AA61-7F40-44F2-ADCD-040CE2D4B513}" srcOrd="1" destOrd="0" presId="urn:microsoft.com/office/officeart/2005/8/layout/vProcess5"/>
    <dgm:cxn modelId="{BBEFEDC5-078F-48B9-9A6E-52153B408CD1}" type="presParOf" srcId="{E7189DDA-0CAE-46F8-AAFF-39E190B5CCFE}" destId="{B409707A-A8CE-430A-B84A-9167B3B2F577}" srcOrd="2" destOrd="0" presId="urn:microsoft.com/office/officeart/2005/8/layout/vProcess5"/>
    <dgm:cxn modelId="{A50FE5D4-28F1-4F1F-B190-31047CE082B3}" type="presParOf" srcId="{E7189DDA-0CAE-46F8-AAFF-39E190B5CCFE}" destId="{D350BD52-12C3-48F6-93A8-EE8AC59BE43E}" srcOrd="3" destOrd="0" presId="urn:microsoft.com/office/officeart/2005/8/layout/vProcess5"/>
    <dgm:cxn modelId="{21E25CB0-CE7F-4161-8710-3E5409153CD6}" type="presParOf" srcId="{E7189DDA-0CAE-46F8-AAFF-39E190B5CCFE}" destId="{066EBE05-C074-4961-AF47-059DB7CFA7AB}" srcOrd="4" destOrd="0" presId="urn:microsoft.com/office/officeart/2005/8/layout/vProcess5"/>
    <dgm:cxn modelId="{CEDBE8E0-F645-4547-9310-963850F448D8}" type="presParOf" srcId="{E7189DDA-0CAE-46F8-AAFF-39E190B5CCFE}" destId="{805A9684-91D6-4397-8849-7C555FA4F9BD}" srcOrd="5" destOrd="0" presId="urn:microsoft.com/office/officeart/2005/8/layout/vProcess5"/>
    <dgm:cxn modelId="{69D18965-CAC3-4EEF-9944-6B2301A0384C}" type="presParOf" srcId="{E7189DDA-0CAE-46F8-AAFF-39E190B5CCFE}" destId="{4A6B204E-08E6-45D6-8C7B-363F3D76DE30}" srcOrd="6" destOrd="0" presId="urn:microsoft.com/office/officeart/2005/8/layout/vProcess5"/>
    <dgm:cxn modelId="{81E6FDC8-2018-4178-BD9B-724DA7859EA4}" type="presParOf" srcId="{E7189DDA-0CAE-46F8-AAFF-39E190B5CCFE}" destId="{AED55A91-416E-46A4-AD12-BB65F1E26175}" srcOrd="7" destOrd="0" presId="urn:microsoft.com/office/officeart/2005/8/layout/vProcess5"/>
    <dgm:cxn modelId="{44A26634-9EFC-4B4B-BE0B-0414C1284FB8}" type="presParOf" srcId="{E7189DDA-0CAE-46F8-AAFF-39E190B5CCFE}" destId="{2A17AE7D-812D-4968-B0E9-0E373FB9A0C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8E68A-DB6C-4D89-ABB0-CE712B7DB78D}" type="doc">
      <dgm:prSet loTypeId="urn:microsoft.com/office/officeart/2005/8/layout/cycle6" loCatId="cycle" qsTypeId="urn:microsoft.com/office/officeart/2005/8/quickstyle/simple1" qsCatId="simple" csTypeId="urn:microsoft.com/office/officeart/2005/8/colors/colorful5" csCatId="colorful"/>
      <dgm:spPr/>
      <dgm:t>
        <a:bodyPr/>
        <a:lstStyle/>
        <a:p>
          <a:endParaRPr lang="en-US"/>
        </a:p>
      </dgm:t>
    </dgm:pt>
    <dgm:pt modelId="{3A1EAA9E-6E9E-4AE5-AF3A-2E1AB7F62BEB}">
      <dgm:prSet custT="1"/>
      <dgm:spPr/>
      <dgm:t>
        <a:bodyPr/>
        <a:lstStyle/>
        <a:p>
          <a:r>
            <a:rPr lang="el-GR" sz="2000" dirty="0"/>
            <a:t>Ξενοδοχεία: </a:t>
          </a:r>
          <a:r>
            <a:rPr lang="en-GB" sz="2000" dirty="0"/>
            <a:t>guest profiling, loyalty programs.</a:t>
          </a:r>
          <a:endParaRPr lang="en-US" sz="2000" dirty="0"/>
        </a:p>
      </dgm:t>
    </dgm:pt>
    <dgm:pt modelId="{7B86110D-68B3-4E79-B234-195FBD18B5AD}" type="parTrans" cxnId="{5154ED0A-9569-4E3E-A086-DCA17FE9655D}">
      <dgm:prSet/>
      <dgm:spPr/>
      <dgm:t>
        <a:bodyPr/>
        <a:lstStyle/>
        <a:p>
          <a:endParaRPr lang="en-US"/>
        </a:p>
      </dgm:t>
    </dgm:pt>
    <dgm:pt modelId="{08CFD363-18E8-447D-9A38-FEA405212F54}" type="sibTrans" cxnId="{5154ED0A-9569-4E3E-A086-DCA17FE9655D}">
      <dgm:prSet/>
      <dgm:spPr/>
      <dgm:t>
        <a:bodyPr/>
        <a:lstStyle/>
        <a:p>
          <a:endParaRPr lang="en-US"/>
        </a:p>
      </dgm:t>
    </dgm:pt>
    <dgm:pt modelId="{AB5CCDC9-F80E-44EB-9805-3EAC690F7F9F}">
      <dgm:prSet custT="1"/>
      <dgm:spPr/>
      <dgm:t>
        <a:bodyPr/>
        <a:lstStyle/>
        <a:p>
          <a:r>
            <a:rPr lang="el-GR" sz="2000" dirty="0"/>
            <a:t>Αεροπορικές: </a:t>
          </a:r>
          <a:r>
            <a:rPr lang="en-GB" sz="2000" dirty="0"/>
            <a:t>personalization + dynamic pricing.</a:t>
          </a:r>
          <a:endParaRPr lang="en-US" sz="2000" dirty="0"/>
        </a:p>
      </dgm:t>
    </dgm:pt>
    <dgm:pt modelId="{0687175B-920C-40FA-AFEE-74A838C10B70}" type="parTrans" cxnId="{B079CE72-4882-4306-8D45-5D510D9A4CCF}">
      <dgm:prSet/>
      <dgm:spPr/>
      <dgm:t>
        <a:bodyPr/>
        <a:lstStyle/>
        <a:p>
          <a:endParaRPr lang="en-US"/>
        </a:p>
      </dgm:t>
    </dgm:pt>
    <dgm:pt modelId="{C1B30D1E-9880-4273-A672-BAA0F0F2CDFD}" type="sibTrans" cxnId="{B079CE72-4882-4306-8D45-5D510D9A4CCF}">
      <dgm:prSet/>
      <dgm:spPr/>
      <dgm:t>
        <a:bodyPr/>
        <a:lstStyle/>
        <a:p>
          <a:endParaRPr lang="en-US"/>
        </a:p>
      </dgm:t>
    </dgm:pt>
    <dgm:pt modelId="{6E0713A3-9C7B-40F8-B7E3-B6E9B55F57F9}">
      <dgm:prSet custT="1"/>
      <dgm:spPr/>
      <dgm:t>
        <a:bodyPr/>
        <a:lstStyle/>
        <a:p>
          <a:r>
            <a:rPr lang="en-GB" sz="2000" dirty="0"/>
            <a:t>DMOs: </a:t>
          </a:r>
          <a:r>
            <a:rPr lang="el-GR" sz="2000" dirty="0"/>
            <a:t>διαχείριση επισκεπτριών ροών, </a:t>
          </a:r>
          <a:r>
            <a:rPr lang="en-GB" sz="2000" dirty="0"/>
            <a:t>segmentation</a:t>
          </a:r>
          <a:r>
            <a:rPr lang="en-GB" sz="1900" dirty="0"/>
            <a:t>.</a:t>
          </a:r>
          <a:endParaRPr lang="en-US" sz="1900" dirty="0"/>
        </a:p>
      </dgm:t>
    </dgm:pt>
    <dgm:pt modelId="{37331CF0-C01C-4937-ACC1-2F695E661858}" type="parTrans" cxnId="{4C24899B-33A7-44E0-9549-9AC9FE5C278F}">
      <dgm:prSet/>
      <dgm:spPr/>
      <dgm:t>
        <a:bodyPr/>
        <a:lstStyle/>
        <a:p>
          <a:endParaRPr lang="en-US"/>
        </a:p>
      </dgm:t>
    </dgm:pt>
    <dgm:pt modelId="{D5C5B15D-F380-4F10-94AB-E7751D1872AF}" type="sibTrans" cxnId="{4C24899B-33A7-44E0-9549-9AC9FE5C278F}">
      <dgm:prSet/>
      <dgm:spPr/>
      <dgm:t>
        <a:bodyPr/>
        <a:lstStyle/>
        <a:p>
          <a:endParaRPr lang="en-US"/>
        </a:p>
      </dgm:t>
    </dgm:pt>
    <dgm:pt modelId="{C08EB442-8DC9-454F-9389-4E3D5C7F507C}" type="pres">
      <dgm:prSet presAssocID="{1428E68A-DB6C-4D89-ABB0-CE712B7DB78D}" presName="cycle" presStyleCnt="0">
        <dgm:presLayoutVars>
          <dgm:dir/>
          <dgm:resizeHandles val="exact"/>
        </dgm:presLayoutVars>
      </dgm:prSet>
      <dgm:spPr/>
    </dgm:pt>
    <dgm:pt modelId="{C4389961-83D4-4ECD-88A1-FE278FB22A23}" type="pres">
      <dgm:prSet presAssocID="{3A1EAA9E-6E9E-4AE5-AF3A-2E1AB7F62BEB}" presName="node" presStyleLbl="node1" presStyleIdx="0" presStyleCnt="3">
        <dgm:presLayoutVars>
          <dgm:bulletEnabled val="1"/>
        </dgm:presLayoutVars>
      </dgm:prSet>
      <dgm:spPr/>
    </dgm:pt>
    <dgm:pt modelId="{51B1D3B1-A389-4D78-9573-7BD142613679}" type="pres">
      <dgm:prSet presAssocID="{3A1EAA9E-6E9E-4AE5-AF3A-2E1AB7F62BEB}" presName="spNode" presStyleCnt="0"/>
      <dgm:spPr/>
    </dgm:pt>
    <dgm:pt modelId="{4524D426-0214-42B5-A0E6-4E84385169A0}" type="pres">
      <dgm:prSet presAssocID="{08CFD363-18E8-447D-9A38-FEA405212F54}" presName="sibTrans" presStyleLbl="sibTrans1D1" presStyleIdx="0" presStyleCnt="3"/>
      <dgm:spPr/>
    </dgm:pt>
    <dgm:pt modelId="{211C1F8C-11ED-45FA-A7BA-5392E3B6B628}" type="pres">
      <dgm:prSet presAssocID="{AB5CCDC9-F80E-44EB-9805-3EAC690F7F9F}" presName="node" presStyleLbl="node1" presStyleIdx="1" presStyleCnt="3">
        <dgm:presLayoutVars>
          <dgm:bulletEnabled val="1"/>
        </dgm:presLayoutVars>
      </dgm:prSet>
      <dgm:spPr/>
    </dgm:pt>
    <dgm:pt modelId="{6E108121-E36C-4BA6-9042-BD7D71EE7176}" type="pres">
      <dgm:prSet presAssocID="{AB5CCDC9-F80E-44EB-9805-3EAC690F7F9F}" presName="spNode" presStyleCnt="0"/>
      <dgm:spPr/>
    </dgm:pt>
    <dgm:pt modelId="{3A30C0A0-1D2E-42B0-A9FF-B561403A89EC}" type="pres">
      <dgm:prSet presAssocID="{C1B30D1E-9880-4273-A672-BAA0F0F2CDFD}" presName="sibTrans" presStyleLbl="sibTrans1D1" presStyleIdx="1" presStyleCnt="3"/>
      <dgm:spPr/>
    </dgm:pt>
    <dgm:pt modelId="{C0F38FEE-E0B2-44DA-B370-9FC695197315}" type="pres">
      <dgm:prSet presAssocID="{6E0713A3-9C7B-40F8-B7E3-B6E9B55F57F9}" presName="node" presStyleLbl="node1" presStyleIdx="2" presStyleCnt="3">
        <dgm:presLayoutVars>
          <dgm:bulletEnabled val="1"/>
        </dgm:presLayoutVars>
      </dgm:prSet>
      <dgm:spPr/>
    </dgm:pt>
    <dgm:pt modelId="{FB12129F-BD5F-4BB0-AD86-831D19A73463}" type="pres">
      <dgm:prSet presAssocID="{6E0713A3-9C7B-40F8-B7E3-B6E9B55F57F9}" presName="spNode" presStyleCnt="0"/>
      <dgm:spPr/>
    </dgm:pt>
    <dgm:pt modelId="{17700AF5-D7E5-436D-A715-E8B9B6E65D39}" type="pres">
      <dgm:prSet presAssocID="{D5C5B15D-F380-4F10-94AB-E7751D1872AF}" presName="sibTrans" presStyleLbl="sibTrans1D1" presStyleIdx="2" presStyleCnt="3"/>
      <dgm:spPr/>
    </dgm:pt>
  </dgm:ptLst>
  <dgm:cxnLst>
    <dgm:cxn modelId="{5154ED0A-9569-4E3E-A086-DCA17FE9655D}" srcId="{1428E68A-DB6C-4D89-ABB0-CE712B7DB78D}" destId="{3A1EAA9E-6E9E-4AE5-AF3A-2E1AB7F62BEB}" srcOrd="0" destOrd="0" parTransId="{7B86110D-68B3-4E79-B234-195FBD18B5AD}" sibTransId="{08CFD363-18E8-447D-9A38-FEA405212F54}"/>
    <dgm:cxn modelId="{C5C4BE12-EF4D-47B8-9721-7BA44A3F3494}" type="presOf" srcId="{D5C5B15D-F380-4F10-94AB-E7751D1872AF}" destId="{17700AF5-D7E5-436D-A715-E8B9B6E65D39}" srcOrd="0" destOrd="0" presId="urn:microsoft.com/office/officeart/2005/8/layout/cycle6"/>
    <dgm:cxn modelId="{FCE97129-CDCD-4F48-A3DE-64382C9252D9}" type="presOf" srcId="{08CFD363-18E8-447D-9A38-FEA405212F54}" destId="{4524D426-0214-42B5-A0E6-4E84385169A0}" srcOrd="0" destOrd="0" presId="urn:microsoft.com/office/officeart/2005/8/layout/cycle6"/>
    <dgm:cxn modelId="{F0902068-9402-4726-8B53-C82CDFA49EB5}" type="presOf" srcId="{AB5CCDC9-F80E-44EB-9805-3EAC690F7F9F}" destId="{211C1F8C-11ED-45FA-A7BA-5392E3B6B628}" srcOrd="0" destOrd="0" presId="urn:microsoft.com/office/officeart/2005/8/layout/cycle6"/>
    <dgm:cxn modelId="{B079CE72-4882-4306-8D45-5D510D9A4CCF}" srcId="{1428E68A-DB6C-4D89-ABB0-CE712B7DB78D}" destId="{AB5CCDC9-F80E-44EB-9805-3EAC690F7F9F}" srcOrd="1" destOrd="0" parTransId="{0687175B-920C-40FA-AFEE-74A838C10B70}" sibTransId="{C1B30D1E-9880-4273-A672-BAA0F0F2CDFD}"/>
    <dgm:cxn modelId="{4C24899B-33A7-44E0-9549-9AC9FE5C278F}" srcId="{1428E68A-DB6C-4D89-ABB0-CE712B7DB78D}" destId="{6E0713A3-9C7B-40F8-B7E3-B6E9B55F57F9}" srcOrd="2" destOrd="0" parTransId="{37331CF0-C01C-4937-ACC1-2F695E661858}" sibTransId="{D5C5B15D-F380-4F10-94AB-E7751D1872AF}"/>
    <dgm:cxn modelId="{E79A539E-FEDC-4EDC-8CF5-5BA9FA1ACF4E}" type="presOf" srcId="{C1B30D1E-9880-4273-A672-BAA0F0F2CDFD}" destId="{3A30C0A0-1D2E-42B0-A9FF-B561403A89EC}" srcOrd="0" destOrd="0" presId="urn:microsoft.com/office/officeart/2005/8/layout/cycle6"/>
    <dgm:cxn modelId="{ED2A35C0-7F34-4F89-B79A-289D95A0F734}" type="presOf" srcId="{3A1EAA9E-6E9E-4AE5-AF3A-2E1AB7F62BEB}" destId="{C4389961-83D4-4ECD-88A1-FE278FB22A23}" srcOrd="0" destOrd="0" presId="urn:microsoft.com/office/officeart/2005/8/layout/cycle6"/>
    <dgm:cxn modelId="{86239CCC-864C-4A8C-837B-9B36EFBCC24D}" type="presOf" srcId="{1428E68A-DB6C-4D89-ABB0-CE712B7DB78D}" destId="{C08EB442-8DC9-454F-9389-4E3D5C7F507C}" srcOrd="0" destOrd="0" presId="urn:microsoft.com/office/officeart/2005/8/layout/cycle6"/>
    <dgm:cxn modelId="{4B793CD3-DBBE-4DA8-AD7E-2F4F08F29384}" type="presOf" srcId="{6E0713A3-9C7B-40F8-B7E3-B6E9B55F57F9}" destId="{C0F38FEE-E0B2-44DA-B370-9FC695197315}" srcOrd="0" destOrd="0" presId="urn:microsoft.com/office/officeart/2005/8/layout/cycle6"/>
    <dgm:cxn modelId="{236612B9-E3B8-4B9F-9296-70635D77443C}" type="presParOf" srcId="{C08EB442-8DC9-454F-9389-4E3D5C7F507C}" destId="{C4389961-83D4-4ECD-88A1-FE278FB22A23}" srcOrd="0" destOrd="0" presId="urn:microsoft.com/office/officeart/2005/8/layout/cycle6"/>
    <dgm:cxn modelId="{2D11F5FB-3122-40D6-ABBC-02A77C1A88DE}" type="presParOf" srcId="{C08EB442-8DC9-454F-9389-4E3D5C7F507C}" destId="{51B1D3B1-A389-4D78-9573-7BD142613679}" srcOrd="1" destOrd="0" presId="urn:microsoft.com/office/officeart/2005/8/layout/cycle6"/>
    <dgm:cxn modelId="{5E972C36-EF13-42DA-984E-8040EA5FDAF0}" type="presParOf" srcId="{C08EB442-8DC9-454F-9389-4E3D5C7F507C}" destId="{4524D426-0214-42B5-A0E6-4E84385169A0}" srcOrd="2" destOrd="0" presId="urn:microsoft.com/office/officeart/2005/8/layout/cycle6"/>
    <dgm:cxn modelId="{8A78BE02-DDC0-4265-947E-A8FE43FAF1DE}" type="presParOf" srcId="{C08EB442-8DC9-454F-9389-4E3D5C7F507C}" destId="{211C1F8C-11ED-45FA-A7BA-5392E3B6B628}" srcOrd="3" destOrd="0" presId="urn:microsoft.com/office/officeart/2005/8/layout/cycle6"/>
    <dgm:cxn modelId="{358F00D3-EA08-4616-897F-317787985633}" type="presParOf" srcId="{C08EB442-8DC9-454F-9389-4E3D5C7F507C}" destId="{6E108121-E36C-4BA6-9042-BD7D71EE7176}" srcOrd="4" destOrd="0" presId="urn:microsoft.com/office/officeart/2005/8/layout/cycle6"/>
    <dgm:cxn modelId="{EBE430C7-B1C3-4F59-BE26-790A5B618AF0}" type="presParOf" srcId="{C08EB442-8DC9-454F-9389-4E3D5C7F507C}" destId="{3A30C0A0-1D2E-42B0-A9FF-B561403A89EC}" srcOrd="5" destOrd="0" presId="urn:microsoft.com/office/officeart/2005/8/layout/cycle6"/>
    <dgm:cxn modelId="{88D450BC-D45A-4EA6-BB5E-FEAD3B479754}" type="presParOf" srcId="{C08EB442-8DC9-454F-9389-4E3D5C7F507C}" destId="{C0F38FEE-E0B2-44DA-B370-9FC695197315}" srcOrd="6" destOrd="0" presId="urn:microsoft.com/office/officeart/2005/8/layout/cycle6"/>
    <dgm:cxn modelId="{576DDDA5-9E88-4464-B122-03BF3FB59116}" type="presParOf" srcId="{C08EB442-8DC9-454F-9389-4E3D5C7F507C}" destId="{FB12129F-BD5F-4BB0-AD86-831D19A73463}" srcOrd="7" destOrd="0" presId="urn:microsoft.com/office/officeart/2005/8/layout/cycle6"/>
    <dgm:cxn modelId="{2BE08140-2F98-4270-9EBF-FAFD928059FC}" type="presParOf" srcId="{C08EB442-8DC9-454F-9389-4E3D5C7F507C}" destId="{17700AF5-D7E5-436D-A715-E8B9B6E65D39}"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ECCF7-D0C7-4963-93EC-F3429F0B8A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B9F852E-738D-4CC5-BFC7-7687E3DCBE0C}">
      <dgm:prSet/>
      <dgm:spPr/>
      <dgm:t>
        <a:bodyPr/>
        <a:lstStyle/>
        <a:p>
          <a:r>
            <a:rPr lang="el-GR" dirty="0"/>
            <a:t>Στον τουρισμό κάθε εμπειρία ενισχύει ή αποδυναμώνει το </a:t>
          </a:r>
          <a:r>
            <a:rPr lang="el-GR" dirty="0" err="1"/>
            <a:t>brand</a:t>
          </a:r>
          <a:r>
            <a:rPr lang="el-GR" dirty="0"/>
            <a:t>.</a:t>
          </a:r>
          <a:endParaRPr lang="en-US" dirty="0"/>
        </a:p>
      </dgm:t>
    </dgm:pt>
    <dgm:pt modelId="{EF5A263C-2937-42CD-89C0-B8A8E6F246B5}" type="parTrans" cxnId="{D4AA6A15-F29D-4F7C-8E5D-D4C884F80C6A}">
      <dgm:prSet/>
      <dgm:spPr/>
      <dgm:t>
        <a:bodyPr/>
        <a:lstStyle/>
        <a:p>
          <a:endParaRPr lang="en-US"/>
        </a:p>
      </dgm:t>
    </dgm:pt>
    <dgm:pt modelId="{040149E2-600D-4D47-9C07-6A68B504D418}" type="sibTrans" cxnId="{D4AA6A15-F29D-4F7C-8E5D-D4C884F80C6A}">
      <dgm:prSet/>
      <dgm:spPr/>
      <dgm:t>
        <a:bodyPr/>
        <a:lstStyle/>
        <a:p>
          <a:endParaRPr lang="en-US"/>
        </a:p>
      </dgm:t>
    </dgm:pt>
    <dgm:pt modelId="{DC38DFD6-AC2D-4902-A6EF-4CC8D1FC033F}">
      <dgm:prSet/>
      <dgm:spPr/>
      <dgm:t>
        <a:bodyPr/>
        <a:lstStyle/>
        <a:p>
          <a:r>
            <a:rPr lang="el-GR" dirty="0"/>
            <a:t>Δημιουργία συναισθηματικών δεσμών, ενίσχυση της αίσθησης του “</a:t>
          </a:r>
          <a:r>
            <a:rPr lang="el-GR" dirty="0" err="1"/>
            <a:t>ανήκειν</a:t>
          </a:r>
          <a:r>
            <a:rPr lang="el-GR" dirty="0"/>
            <a:t>”, </a:t>
          </a:r>
        </a:p>
      </dgm:t>
    </dgm:pt>
    <dgm:pt modelId="{0E92692C-D551-4C0E-85CF-D246A51CD6FF}" type="parTrans" cxnId="{9226D9A7-D02E-4818-A527-6932ED376D62}">
      <dgm:prSet/>
      <dgm:spPr/>
      <dgm:t>
        <a:bodyPr/>
        <a:lstStyle/>
        <a:p>
          <a:endParaRPr lang="en-GB"/>
        </a:p>
      </dgm:t>
    </dgm:pt>
    <dgm:pt modelId="{81DB83A8-9036-4163-A8F1-2102214E7753}" type="sibTrans" cxnId="{9226D9A7-D02E-4818-A527-6932ED376D62}">
      <dgm:prSet/>
      <dgm:spPr/>
      <dgm:t>
        <a:bodyPr/>
        <a:lstStyle/>
        <a:p>
          <a:endParaRPr lang="en-GB"/>
        </a:p>
      </dgm:t>
    </dgm:pt>
    <dgm:pt modelId="{A86E30F8-B4F7-4A72-9896-AE82A38ACD5F}">
      <dgm:prSet/>
      <dgm:spPr/>
      <dgm:t>
        <a:bodyPr/>
        <a:lstStyle/>
        <a:p>
          <a:r>
            <a:rPr lang="el-GR" dirty="0"/>
            <a:t>μετατρέπει την εμπειρία σε ανάμνηση,</a:t>
          </a:r>
        </a:p>
      </dgm:t>
    </dgm:pt>
    <dgm:pt modelId="{2F4C0794-3A14-4D79-BCAD-912F17F0B967}" type="parTrans" cxnId="{4F73A08C-2311-4B70-8832-0CA872FA54D4}">
      <dgm:prSet/>
      <dgm:spPr/>
      <dgm:t>
        <a:bodyPr/>
        <a:lstStyle/>
        <a:p>
          <a:endParaRPr lang="en-GB"/>
        </a:p>
      </dgm:t>
    </dgm:pt>
    <dgm:pt modelId="{F859B83C-402E-4458-A011-00B7839818F4}" type="sibTrans" cxnId="{4F73A08C-2311-4B70-8832-0CA872FA54D4}">
      <dgm:prSet/>
      <dgm:spPr/>
      <dgm:t>
        <a:bodyPr/>
        <a:lstStyle/>
        <a:p>
          <a:endParaRPr lang="en-GB"/>
        </a:p>
      </dgm:t>
    </dgm:pt>
    <dgm:pt modelId="{E74C7E5B-339C-4694-B532-302BC48A1C01}">
      <dgm:prSet/>
      <dgm:spPr/>
      <dgm:t>
        <a:bodyPr/>
        <a:lstStyle/>
        <a:p>
          <a:r>
            <a:rPr lang="el-GR" dirty="0"/>
            <a:t>Κάνει τον επισκέπτη να νιώσει κάτι «ξεχωριστό».</a:t>
          </a:r>
        </a:p>
      </dgm:t>
    </dgm:pt>
    <dgm:pt modelId="{1BA6355D-0F0C-4FEA-A941-01AB6352DE9B}" type="parTrans" cxnId="{1FE8A6DD-980D-4AA5-9FA5-65436E78CC9F}">
      <dgm:prSet/>
      <dgm:spPr/>
      <dgm:t>
        <a:bodyPr/>
        <a:lstStyle/>
        <a:p>
          <a:endParaRPr lang="en-GB"/>
        </a:p>
      </dgm:t>
    </dgm:pt>
    <dgm:pt modelId="{1EC49EFD-98FB-4A56-889A-1DF5E49FC04A}" type="sibTrans" cxnId="{1FE8A6DD-980D-4AA5-9FA5-65436E78CC9F}">
      <dgm:prSet/>
      <dgm:spPr/>
      <dgm:t>
        <a:bodyPr/>
        <a:lstStyle/>
        <a:p>
          <a:endParaRPr lang="en-GB"/>
        </a:p>
      </dgm:t>
    </dgm:pt>
    <dgm:pt modelId="{281D558A-BFAD-46D6-86AF-BDE419231DD0}">
      <dgm:prSet/>
      <dgm:spPr/>
      <dgm:t>
        <a:bodyPr/>
        <a:lstStyle/>
        <a:p>
          <a:r>
            <a:rPr lang="el-GR" dirty="0"/>
            <a:t>προκαλεί θετικά συναισθήματα και προσδοκίες,</a:t>
          </a:r>
        </a:p>
      </dgm:t>
    </dgm:pt>
    <dgm:pt modelId="{16F97C8B-DE23-4430-AAFA-924964E078FE}" type="parTrans" cxnId="{0C52B47E-2DC8-4EB3-96F2-A7C96078522D}">
      <dgm:prSet/>
      <dgm:spPr/>
      <dgm:t>
        <a:bodyPr/>
        <a:lstStyle/>
        <a:p>
          <a:endParaRPr lang="en-GB"/>
        </a:p>
      </dgm:t>
    </dgm:pt>
    <dgm:pt modelId="{C400DDA8-CE6E-4317-BDA7-D0D95BB68F37}" type="sibTrans" cxnId="{0C52B47E-2DC8-4EB3-96F2-A7C96078522D}">
      <dgm:prSet/>
      <dgm:spPr/>
      <dgm:t>
        <a:bodyPr/>
        <a:lstStyle/>
        <a:p>
          <a:endParaRPr lang="en-GB"/>
        </a:p>
      </dgm:t>
    </dgm:pt>
    <dgm:pt modelId="{A6B1A0E7-8525-48F0-B639-0766920B7438}" type="pres">
      <dgm:prSet presAssocID="{ED7ECCF7-D0C7-4963-93EC-F3429F0B8A5E}" presName="linear" presStyleCnt="0">
        <dgm:presLayoutVars>
          <dgm:animLvl val="lvl"/>
          <dgm:resizeHandles val="exact"/>
        </dgm:presLayoutVars>
      </dgm:prSet>
      <dgm:spPr/>
    </dgm:pt>
    <dgm:pt modelId="{50E3B8AA-52FF-4887-88D7-BA2E97F2BF55}" type="pres">
      <dgm:prSet presAssocID="{DC38DFD6-AC2D-4902-A6EF-4CC8D1FC033F}" presName="parentText" presStyleLbl="node1" presStyleIdx="0" presStyleCnt="5">
        <dgm:presLayoutVars>
          <dgm:chMax val="0"/>
          <dgm:bulletEnabled val="1"/>
        </dgm:presLayoutVars>
      </dgm:prSet>
      <dgm:spPr/>
    </dgm:pt>
    <dgm:pt modelId="{05607921-8DFA-44EF-9968-AEFB70CE94BE}" type="pres">
      <dgm:prSet presAssocID="{81DB83A8-9036-4163-A8F1-2102214E7753}" presName="spacer" presStyleCnt="0"/>
      <dgm:spPr/>
    </dgm:pt>
    <dgm:pt modelId="{FA013DAC-872F-40DC-8F1F-ED12C10EA5F3}" type="pres">
      <dgm:prSet presAssocID="{281D558A-BFAD-46D6-86AF-BDE419231DD0}" presName="parentText" presStyleLbl="node1" presStyleIdx="1" presStyleCnt="5">
        <dgm:presLayoutVars>
          <dgm:chMax val="0"/>
          <dgm:bulletEnabled val="1"/>
        </dgm:presLayoutVars>
      </dgm:prSet>
      <dgm:spPr/>
    </dgm:pt>
    <dgm:pt modelId="{C19CEEE7-73B8-4ED7-B719-672E5C00B4D7}" type="pres">
      <dgm:prSet presAssocID="{C400DDA8-CE6E-4317-BDA7-D0D95BB68F37}" presName="spacer" presStyleCnt="0"/>
      <dgm:spPr/>
    </dgm:pt>
    <dgm:pt modelId="{E6A4D07B-A13B-44E4-A063-F8E8D3412EB3}" type="pres">
      <dgm:prSet presAssocID="{A86E30F8-B4F7-4A72-9896-AE82A38ACD5F}" presName="parentText" presStyleLbl="node1" presStyleIdx="2" presStyleCnt="5">
        <dgm:presLayoutVars>
          <dgm:chMax val="0"/>
          <dgm:bulletEnabled val="1"/>
        </dgm:presLayoutVars>
      </dgm:prSet>
      <dgm:spPr/>
    </dgm:pt>
    <dgm:pt modelId="{085AE367-9C09-4578-AFCD-494C148CE26E}" type="pres">
      <dgm:prSet presAssocID="{F859B83C-402E-4458-A011-00B7839818F4}" presName="spacer" presStyleCnt="0"/>
      <dgm:spPr/>
    </dgm:pt>
    <dgm:pt modelId="{1FE1C8D9-9993-4E34-969B-FB7CAE1BDA2D}" type="pres">
      <dgm:prSet presAssocID="{E74C7E5B-339C-4694-B532-302BC48A1C01}" presName="parentText" presStyleLbl="node1" presStyleIdx="3" presStyleCnt="5">
        <dgm:presLayoutVars>
          <dgm:chMax val="0"/>
          <dgm:bulletEnabled val="1"/>
        </dgm:presLayoutVars>
      </dgm:prSet>
      <dgm:spPr/>
    </dgm:pt>
    <dgm:pt modelId="{9B9A38C7-AAE6-4BB2-9193-920FB28AE34A}" type="pres">
      <dgm:prSet presAssocID="{1EC49EFD-98FB-4A56-889A-1DF5E49FC04A}" presName="spacer" presStyleCnt="0"/>
      <dgm:spPr/>
    </dgm:pt>
    <dgm:pt modelId="{1D03FDB8-104D-43DF-A208-700D5ABAC7B6}" type="pres">
      <dgm:prSet presAssocID="{2B9F852E-738D-4CC5-BFC7-7687E3DCBE0C}" presName="parentText" presStyleLbl="node1" presStyleIdx="4" presStyleCnt="5">
        <dgm:presLayoutVars>
          <dgm:chMax val="0"/>
          <dgm:bulletEnabled val="1"/>
        </dgm:presLayoutVars>
      </dgm:prSet>
      <dgm:spPr/>
    </dgm:pt>
  </dgm:ptLst>
  <dgm:cxnLst>
    <dgm:cxn modelId="{D4AA6A15-F29D-4F7C-8E5D-D4C884F80C6A}" srcId="{ED7ECCF7-D0C7-4963-93EC-F3429F0B8A5E}" destId="{2B9F852E-738D-4CC5-BFC7-7687E3DCBE0C}" srcOrd="4" destOrd="0" parTransId="{EF5A263C-2937-42CD-89C0-B8A8E6F246B5}" sibTransId="{040149E2-600D-4D47-9C07-6A68B504D418}"/>
    <dgm:cxn modelId="{62971525-35B1-49D6-8443-22BB761DE8D7}" type="presOf" srcId="{A86E30F8-B4F7-4A72-9896-AE82A38ACD5F}" destId="{E6A4D07B-A13B-44E4-A063-F8E8D3412EB3}" srcOrd="0" destOrd="0" presId="urn:microsoft.com/office/officeart/2005/8/layout/vList2"/>
    <dgm:cxn modelId="{173F584D-9F9D-4B9B-B301-607242FA68D1}" type="presOf" srcId="{281D558A-BFAD-46D6-86AF-BDE419231DD0}" destId="{FA013DAC-872F-40DC-8F1F-ED12C10EA5F3}" srcOrd="0" destOrd="0" presId="urn:microsoft.com/office/officeart/2005/8/layout/vList2"/>
    <dgm:cxn modelId="{0C52B47E-2DC8-4EB3-96F2-A7C96078522D}" srcId="{ED7ECCF7-D0C7-4963-93EC-F3429F0B8A5E}" destId="{281D558A-BFAD-46D6-86AF-BDE419231DD0}" srcOrd="1" destOrd="0" parTransId="{16F97C8B-DE23-4430-AAFA-924964E078FE}" sibTransId="{C400DDA8-CE6E-4317-BDA7-D0D95BB68F37}"/>
    <dgm:cxn modelId="{4F73A08C-2311-4B70-8832-0CA872FA54D4}" srcId="{ED7ECCF7-D0C7-4963-93EC-F3429F0B8A5E}" destId="{A86E30F8-B4F7-4A72-9896-AE82A38ACD5F}" srcOrd="2" destOrd="0" parTransId="{2F4C0794-3A14-4D79-BCAD-912F17F0B967}" sibTransId="{F859B83C-402E-4458-A011-00B7839818F4}"/>
    <dgm:cxn modelId="{E5AA9493-3505-481C-BCE7-7D4C098D3452}" type="presOf" srcId="{2B9F852E-738D-4CC5-BFC7-7687E3DCBE0C}" destId="{1D03FDB8-104D-43DF-A208-700D5ABAC7B6}" srcOrd="0" destOrd="0" presId="urn:microsoft.com/office/officeart/2005/8/layout/vList2"/>
    <dgm:cxn modelId="{9226D9A7-D02E-4818-A527-6932ED376D62}" srcId="{ED7ECCF7-D0C7-4963-93EC-F3429F0B8A5E}" destId="{DC38DFD6-AC2D-4902-A6EF-4CC8D1FC033F}" srcOrd="0" destOrd="0" parTransId="{0E92692C-D551-4C0E-85CF-D246A51CD6FF}" sibTransId="{81DB83A8-9036-4163-A8F1-2102214E7753}"/>
    <dgm:cxn modelId="{42F110BD-C2B0-4E63-8DD5-ADF6B36F0919}" type="presOf" srcId="{ED7ECCF7-D0C7-4963-93EC-F3429F0B8A5E}" destId="{A6B1A0E7-8525-48F0-B639-0766920B7438}" srcOrd="0" destOrd="0" presId="urn:microsoft.com/office/officeart/2005/8/layout/vList2"/>
    <dgm:cxn modelId="{CB12B2D2-3401-4257-8733-717DC32439C2}" type="presOf" srcId="{DC38DFD6-AC2D-4902-A6EF-4CC8D1FC033F}" destId="{50E3B8AA-52FF-4887-88D7-BA2E97F2BF55}" srcOrd="0" destOrd="0" presId="urn:microsoft.com/office/officeart/2005/8/layout/vList2"/>
    <dgm:cxn modelId="{1FE8A6DD-980D-4AA5-9FA5-65436E78CC9F}" srcId="{ED7ECCF7-D0C7-4963-93EC-F3429F0B8A5E}" destId="{E74C7E5B-339C-4694-B532-302BC48A1C01}" srcOrd="3" destOrd="0" parTransId="{1BA6355D-0F0C-4FEA-A941-01AB6352DE9B}" sibTransId="{1EC49EFD-98FB-4A56-889A-1DF5E49FC04A}"/>
    <dgm:cxn modelId="{4A7F73FD-437C-4E57-B07C-A001678DB031}" type="presOf" srcId="{E74C7E5B-339C-4694-B532-302BC48A1C01}" destId="{1FE1C8D9-9993-4E34-969B-FB7CAE1BDA2D}" srcOrd="0" destOrd="0" presId="urn:microsoft.com/office/officeart/2005/8/layout/vList2"/>
    <dgm:cxn modelId="{AD97DC1E-69C8-4A59-B618-5CC42E58656D}" type="presParOf" srcId="{A6B1A0E7-8525-48F0-B639-0766920B7438}" destId="{50E3B8AA-52FF-4887-88D7-BA2E97F2BF55}" srcOrd="0" destOrd="0" presId="urn:microsoft.com/office/officeart/2005/8/layout/vList2"/>
    <dgm:cxn modelId="{5BBD7515-35FE-4E4F-A083-D7EE6E60AB6D}" type="presParOf" srcId="{A6B1A0E7-8525-48F0-B639-0766920B7438}" destId="{05607921-8DFA-44EF-9968-AEFB70CE94BE}" srcOrd="1" destOrd="0" presId="urn:microsoft.com/office/officeart/2005/8/layout/vList2"/>
    <dgm:cxn modelId="{D989BF7C-743B-4705-9F1D-3EBBC13554C9}" type="presParOf" srcId="{A6B1A0E7-8525-48F0-B639-0766920B7438}" destId="{FA013DAC-872F-40DC-8F1F-ED12C10EA5F3}" srcOrd="2" destOrd="0" presId="urn:microsoft.com/office/officeart/2005/8/layout/vList2"/>
    <dgm:cxn modelId="{4A758D77-E0FA-47AC-B878-FB1C4E0BFF0C}" type="presParOf" srcId="{A6B1A0E7-8525-48F0-B639-0766920B7438}" destId="{C19CEEE7-73B8-4ED7-B719-672E5C00B4D7}" srcOrd="3" destOrd="0" presId="urn:microsoft.com/office/officeart/2005/8/layout/vList2"/>
    <dgm:cxn modelId="{42FFFE7E-334B-410A-B8C4-3061CD358870}" type="presParOf" srcId="{A6B1A0E7-8525-48F0-B639-0766920B7438}" destId="{E6A4D07B-A13B-44E4-A063-F8E8D3412EB3}" srcOrd="4" destOrd="0" presId="urn:microsoft.com/office/officeart/2005/8/layout/vList2"/>
    <dgm:cxn modelId="{B2227907-1C1D-452D-93FB-787B78C2C8B6}" type="presParOf" srcId="{A6B1A0E7-8525-48F0-B639-0766920B7438}" destId="{085AE367-9C09-4578-AFCD-494C148CE26E}" srcOrd="5" destOrd="0" presId="urn:microsoft.com/office/officeart/2005/8/layout/vList2"/>
    <dgm:cxn modelId="{F4A7E73A-E524-4A9D-AB5E-BEC8D8DC5053}" type="presParOf" srcId="{A6B1A0E7-8525-48F0-B639-0766920B7438}" destId="{1FE1C8D9-9993-4E34-969B-FB7CAE1BDA2D}" srcOrd="6" destOrd="0" presId="urn:microsoft.com/office/officeart/2005/8/layout/vList2"/>
    <dgm:cxn modelId="{26FBB362-FE23-45F5-B4B6-3673F2A34EE6}" type="presParOf" srcId="{A6B1A0E7-8525-48F0-B639-0766920B7438}" destId="{9B9A38C7-AAE6-4BB2-9193-920FB28AE34A}" srcOrd="7" destOrd="0" presId="urn:microsoft.com/office/officeart/2005/8/layout/vList2"/>
    <dgm:cxn modelId="{918F0620-A19C-44EC-B152-B382A230B99A}" type="presParOf" srcId="{A6B1A0E7-8525-48F0-B639-0766920B7438}" destId="{1D03FDB8-104D-43DF-A208-700D5ABAC7B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6AA61-7F40-44F2-ADCD-040CE2D4B513}">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dirty="0">
              <a:latin typeface="Calibri" panose="020F0502020204030204" pitchFamily="34" charset="0"/>
              <a:ea typeface="Calibri" panose="020F0502020204030204" pitchFamily="34" charset="0"/>
              <a:cs typeface="Calibri" panose="020F0502020204030204" pitchFamily="34" charset="0"/>
            </a:rPr>
            <a:t>People:</a:t>
          </a:r>
          <a:r>
            <a:rPr lang="en-GB" sz="3000" kern="1200" dirty="0">
              <a:latin typeface="Calibri" panose="020F0502020204030204" pitchFamily="34" charset="0"/>
              <a:ea typeface="Calibri" panose="020F0502020204030204" pitchFamily="34" charset="0"/>
              <a:cs typeface="Calibri" panose="020F0502020204030204" pitchFamily="34" charset="0"/>
            </a:rPr>
            <a:t> </a:t>
          </a:r>
          <a:r>
            <a:rPr lang="el-GR" sz="3000" kern="1200" dirty="0">
              <a:latin typeface="Calibri" panose="020F0502020204030204" pitchFamily="34" charset="0"/>
              <a:ea typeface="Calibri" panose="020F0502020204030204" pitchFamily="34" charset="0"/>
              <a:cs typeface="Calibri" panose="020F0502020204030204" pitchFamily="34" charset="0"/>
            </a:rPr>
            <a:t>η κουλτούρα της επιχείρησης, εκπαίδευση, ενδυνάμωση προσωπικού.</a:t>
          </a:r>
          <a:endParaRPr lang="en-GB" sz="3000" kern="1200" dirty="0"/>
        </a:p>
      </dsp:txBody>
      <dsp:txXfrm>
        <a:off x="47612" y="47612"/>
        <a:ext cx="5154651" cy="1530376"/>
      </dsp:txXfrm>
    </dsp:sp>
    <dsp:sp modelId="{B409707A-A8CE-430A-B84A-9167B3B2F577}">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dirty="0">
              <a:latin typeface="Calibri" panose="020F0502020204030204" pitchFamily="34" charset="0"/>
              <a:ea typeface="Calibri" panose="020F0502020204030204" pitchFamily="34" charset="0"/>
              <a:cs typeface="Calibri" panose="020F0502020204030204" pitchFamily="34" charset="0"/>
            </a:rPr>
            <a:t>Processes:</a:t>
          </a:r>
          <a:r>
            <a:rPr lang="en-GB" sz="3000" kern="1200" dirty="0">
              <a:latin typeface="Calibri" panose="020F0502020204030204" pitchFamily="34" charset="0"/>
              <a:ea typeface="Calibri" panose="020F0502020204030204" pitchFamily="34" charset="0"/>
              <a:cs typeface="Calibri" panose="020F0502020204030204" pitchFamily="34" charset="0"/>
            </a:rPr>
            <a:t> </a:t>
          </a:r>
          <a:r>
            <a:rPr lang="el-GR" sz="3000" kern="1200" dirty="0">
              <a:latin typeface="Calibri" panose="020F0502020204030204" pitchFamily="34" charset="0"/>
              <a:ea typeface="Calibri" panose="020F0502020204030204" pitchFamily="34" charset="0"/>
              <a:cs typeface="Calibri" panose="020F0502020204030204" pitchFamily="34" charset="0"/>
            </a:rPr>
            <a:t>διαχείριση δεδομένων, </a:t>
          </a:r>
          <a:r>
            <a:rPr lang="en-GB" sz="3000" kern="1200" dirty="0">
              <a:latin typeface="Calibri" panose="020F0502020204030204" pitchFamily="34" charset="0"/>
              <a:ea typeface="Calibri" panose="020F0502020204030204" pitchFamily="34" charset="0"/>
              <a:cs typeface="Calibri" panose="020F0502020204030204" pitchFamily="34" charset="0"/>
            </a:rPr>
            <a:t>workflows, complaint handling</a:t>
          </a:r>
          <a:endParaRPr lang="en-GB" sz="3000" kern="1200" dirty="0"/>
        </a:p>
      </dsp:txBody>
      <dsp:txXfrm>
        <a:off x="657211" y="1944145"/>
        <a:ext cx="5147335" cy="1530376"/>
      </dsp:txXfrm>
    </dsp:sp>
    <dsp:sp modelId="{D350BD52-12C3-48F6-93A8-EE8AC59BE43E}">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dirty="0">
              <a:latin typeface="Calibri" panose="020F0502020204030204" pitchFamily="34" charset="0"/>
              <a:ea typeface="Calibri" panose="020F0502020204030204" pitchFamily="34" charset="0"/>
              <a:cs typeface="Calibri" panose="020F0502020204030204" pitchFamily="34" charset="0"/>
            </a:rPr>
            <a:t>Technology:</a:t>
          </a:r>
          <a:r>
            <a:rPr lang="en-GB" sz="3000" kern="1200" dirty="0">
              <a:latin typeface="Calibri" panose="020F0502020204030204" pitchFamily="34" charset="0"/>
              <a:ea typeface="Calibri" panose="020F0502020204030204" pitchFamily="34" charset="0"/>
              <a:cs typeface="Calibri" panose="020F0502020204030204" pitchFamily="34" charset="0"/>
            </a:rPr>
            <a:t> </a:t>
          </a:r>
          <a:r>
            <a:rPr lang="el-GR" sz="3000" kern="1200" dirty="0">
              <a:latin typeface="Calibri" panose="020F0502020204030204" pitchFamily="34" charset="0"/>
              <a:ea typeface="Calibri" panose="020F0502020204030204" pitchFamily="34" charset="0"/>
              <a:cs typeface="Calibri" panose="020F0502020204030204" pitchFamily="34" charset="0"/>
            </a:rPr>
            <a:t>εργαλεία συλλογής &amp; ανάλυσης δεδομένων, </a:t>
          </a:r>
          <a:r>
            <a:rPr lang="en-GB" sz="3000" kern="1200">
              <a:latin typeface="Calibri" panose="020F0502020204030204" pitchFamily="34" charset="0"/>
              <a:ea typeface="Calibri" panose="020F0502020204030204" pitchFamily="34" charset="0"/>
              <a:cs typeface="Calibri" panose="020F0502020204030204" pitchFamily="34" charset="0"/>
            </a:rPr>
            <a:t>platforms.</a:t>
          </a:r>
          <a:endParaRPr lang="en-GB" sz="3000" kern="1200" dirty="0"/>
        </a:p>
      </dsp:txBody>
      <dsp:txXfrm>
        <a:off x="1266811" y="3840678"/>
        <a:ext cx="5147335" cy="1530376"/>
      </dsp:txXfrm>
    </dsp:sp>
    <dsp:sp modelId="{066EBE05-C074-4961-AF47-059DB7CFA7AB}">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089903" y="1232746"/>
        <a:ext cx="581152" cy="795122"/>
      </dsp:txXfrm>
    </dsp:sp>
    <dsp:sp modelId="{805A9684-91D6-4397-8849-7C555FA4F9BD}">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699503" y="3118442"/>
        <a:ext cx="581152" cy="79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89961-83D4-4ECD-88A1-FE278FB22A23}">
      <dsp:nvSpPr>
        <dsp:cNvPr id="0" name=""/>
        <dsp:cNvSpPr/>
      </dsp:nvSpPr>
      <dsp:spPr>
        <a:xfrm>
          <a:off x="2953845" y="1447"/>
          <a:ext cx="2334101" cy="15171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Ξενοδοχεία: </a:t>
          </a:r>
          <a:r>
            <a:rPr lang="en-GB" sz="2000" kern="1200" dirty="0"/>
            <a:t>guest profiling, loyalty programs.</a:t>
          </a:r>
          <a:endParaRPr lang="en-US" sz="2000" kern="1200" dirty="0"/>
        </a:p>
      </dsp:txBody>
      <dsp:txXfrm>
        <a:off x="3027907" y="75509"/>
        <a:ext cx="2185977" cy="1369041"/>
      </dsp:txXfrm>
    </dsp:sp>
    <dsp:sp modelId="{4524D426-0214-42B5-A0E6-4E84385169A0}">
      <dsp:nvSpPr>
        <dsp:cNvPr id="0" name=""/>
        <dsp:cNvSpPr/>
      </dsp:nvSpPr>
      <dsp:spPr>
        <a:xfrm>
          <a:off x="2096601" y="760030"/>
          <a:ext cx="4048589" cy="4048589"/>
        </a:xfrm>
        <a:custGeom>
          <a:avLst/>
          <a:gdLst/>
          <a:ahLst/>
          <a:cxnLst/>
          <a:rect l="0" t="0" r="0" b="0"/>
          <a:pathLst>
            <a:path>
              <a:moveTo>
                <a:pt x="3208318" y="382387"/>
              </a:moveTo>
              <a:arcTo wR="2024294" hR="2024294" stAng="18347784" swAng="364855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1C1F8C-11ED-45FA-A7BA-5392E3B6B628}">
      <dsp:nvSpPr>
        <dsp:cNvPr id="0" name=""/>
        <dsp:cNvSpPr/>
      </dsp:nvSpPr>
      <dsp:spPr>
        <a:xfrm>
          <a:off x="4706936" y="3037889"/>
          <a:ext cx="2334101" cy="1517165"/>
        </a:xfrm>
        <a:prstGeom prst="roundRect">
          <a:avLst/>
        </a:prstGeom>
        <a:solidFill>
          <a:schemeClr val="accent5">
            <a:hueOff val="14692"/>
            <a:satOff val="-3552"/>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Αεροπορικές: </a:t>
          </a:r>
          <a:r>
            <a:rPr lang="en-GB" sz="2000" kern="1200" dirty="0"/>
            <a:t>personalization + dynamic pricing.</a:t>
          </a:r>
          <a:endParaRPr lang="en-US" sz="2000" kern="1200" dirty="0"/>
        </a:p>
      </dsp:txBody>
      <dsp:txXfrm>
        <a:off x="4780998" y="3111951"/>
        <a:ext cx="2185977" cy="1369041"/>
      </dsp:txXfrm>
    </dsp:sp>
    <dsp:sp modelId="{3A30C0A0-1D2E-42B0-A9FF-B561403A89EC}">
      <dsp:nvSpPr>
        <dsp:cNvPr id="0" name=""/>
        <dsp:cNvSpPr/>
      </dsp:nvSpPr>
      <dsp:spPr>
        <a:xfrm>
          <a:off x="2096601" y="760030"/>
          <a:ext cx="4048589" cy="4048589"/>
        </a:xfrm>
        <a:custGeom>
          <a:avLst/>
          <a:gdLst/>
          <a:ahLst/>
          <a:cxnLst/>
          <a:rect l="0" t="0" r="0" b="0"/>
          <a:pathLst>
            <a:path>
              <a:moveTo>
                <a:pt x="2988047" y="3804449"/>
              </a:moveTo>
              <a:arcTo wR="2024294" hR="2024294" stAng="3694167" swAng="3411667"/>
            </a:path>
          </a:pathLst>
        </a:custGeom>
        <a:noFill/>
        <a:ln w="9525" cap="flat" cmpd="sng" algn="ctr">
          <a:solidFill>
            <a:schemeClr val="accent5">
              <a:hueOff val="14692"/>
              <a:satOff val="-3552"/>
              <a:lumOff val="-6275"/>
              <a:alphaOff val="0"/>
            </a:schemeClr>
          </a:solidFill>
          <a:prstDash val="solid"/>
        </a:ln>
        <a:effectLst/>
      </dsp:spPr>
      <dsp:style>
        <a:lnRef idx="1">
          <a:scrgbClr r="0" g="0" b="0"/>
        </a:lnRef>
        <a:fillRef idx="0">
          <a:scrgbClr r="0" g="0" b="0"/>
        </a:fillRef>
        <a:effectRef idx="0">
          <a:scrgbClr r="0" g="0" b="0"/>
        </a:effectRef>
        <a:fontRef idx="minor"/>
      </dsp:style>
    </dsp:sp>
    <dsp:sp modelId="{C0F38FEE-E0B2-44DA-B370-9FC695197315}">
      <dsp:nvSpPr>
        <dsp:cNvPr id="0" name=""/>
        <dsp:cNvSpPr/>
      </dsp:nvSpPr>
      <dsp:spPr>
        <a:xfrm>
          <a:off x="1200754" y="3037889"/>
          <a:ext cx="2334101" cy="1517165"/>
        </a:xfrm>
        <a:prstGeom prst="round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DMOs: </a:t>
          </a:r>
          <a:r>
            <a:rPr lang="el-GR" sz="2000" kern="1200" dirty="0"/>
            <a:t>διαχείριση επισκεπτριών ροών, </a:t>
          </a:r>
          <a:r>
            <a:rPr lang="en-GB" sz="2000" kern="1200" dirty="0"/>
            <a:t>segmentation</a:t>
          </a:r>
          <a:r>
            <a:rPr lang="en-GB" sz="1900" kern="1200" dirty="0"/>
            <a:t>.</a:t>
          </a:r>
          <a:endParaRPr lang="en-US" sz="1900" kern="1200" dirty="0"/>
        </a:p>
      </dsp:txBody>
      <dsp:txXfrm>
        <a:off x="1274816" y="3111951"/>
        <a:ext cx="2185977" cy="1369041"/>
      </dsp:txXfrm>
    </dsp:sp>
    <dsp:sp modelId="{17700AF5-D7E5-436D-A715-E8B9B6E65D39}">
      <dsp:nvSpPr>
        <dsp:cNvPr id="0" name=""/>
        <dsp:cNvSpPr/>
      </dsp:nvSpPr>
      <dsp:spPr>
        <a:xfrm>
          <a:off x="2096601" y="760030"/>
          <a:ext cx="4048589" cy="4048589"/>
        </a:xfrm>
        <a:custGeom>
          <a:avLst/>
          <a:gdLst/>
          <a:ahLst/>
          <a:cxnLst/>
          <a:rect l="0" t="0" r="0" b="0"/>
          <a:pathLst>
            <a:path>
              <a:moveTo>
                <a:pt x="13438" y="2257161"/>
              </a:moveTo>
              <a:arcTo wR="2024294" hR="2024294" stAng="10403657" swAng="3648559"/>
            </a:path>
          </a:pathLst>
        </a:custGeom>
        <a:noFill/>
        <a:ln w="9525" cap="flat" cmpd="sng" algn="ctr">
          <a:solidFill>
            <a:schemeClr val="accent5">
              <a:hueOff val="29384"/>
              <a:satOff val="-7104"/>
              <a:lumOff val="-1255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3B8AA-52FF-4887-88D7-BA2E97F2BF55}">
      <dsp:nvSpPr>
        <dsp:cNvPr id="0" name=""/>
        <dsp:cNvSpPr/>
      </dsp:nvSpPr>
      <dsp:spPr>
        <a:xfrm>
          <a:off x="0" y="50249"/>
          <a:ext cx="7223760" cy="11536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Δημιουργία συναισθηματικών δεσμών, ενίσχυση της αίσθησης του “</a:t>
          </a:r>
          <a:r>
            <a:rPr lang="el-GR" sz="2900" kern="1200" dirty="0" err="1"/>
            <a:t>ανήκειν</a:t>
          </a:r>
          <a:r>
            <a:rPr lang="el-GR" sz="2900" kern="1200" dirty="0"/>
            <a:t>”, </a:t>
          </a:r>
        </a:p>
      </dsp:txBody>
      <dsp:txXfrm>
        <a:off x="56315" y="106564"/>
        <a:ext cx="7111130" cy="1040990"/>
      </dsp:txXfrm>
    </dsp:sp>
    <dsp:sp modelId="{FA013DAC-872F-40DC-8F1F-ED12C10EA5F3}">
      <dsp:nvSpPr>
        <dsp:cNvPr id="0" name=""/>
        <dsp:cNvSpPr/>
      </dsp:nvSpPr>
      <dsp:spPr>
        <a:xfrm>
          <a:off x="0" y="1287389"/>
          <a:ext cx="7223760" cy="1153620"/>
        </a:xfrm>
        <a:prstGeom prst="roundRect">
          <a:avLst/>
        </a:prstGeom>
        <a:solidFill>
          <a:schemeClr val="accent2">
            <a:hueOff val="-642048"/>
            <a:satOff val="7377"/>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προκαλεί θετικά συναισθήματα και προσδοκίες,</a:t>
          </a:r>
        </a:p>
      </dsp:txBody>
      <dsp:txXfrm>
        <a:off x="56315" y="1343704"/>
        <a:ext cx="7111130" cy="1040990"/>
      </dsp:txXfrm>
    </dsp:sp>
    <dsp:sp modelId="{E6A4D07B-A13B-44E4-A063-F8E8D3412EB3}">
      <dsp:nvSpPr>
        <dsp:cNvPr id="0" name=""/>
        <dsp:cNvSpPr/>
      </dsp:nvSpPr>
      <dsp:spPr>
        <a:xfrm>
          <a:off x="0" y="2524529"/>
          <a:ext cx="7223760" cy="1153620"/>
        </a:xfrm>
        <a:prstGeom prst="roundRect">
          <a:avLst/>
        </a:prstGeom>
        <a:solidFill>
          <a:schemeClr val="accent2">
            <a:hueOff val="-1284095"/>
            <a:satOff val="14753"/>
            <a:lumOff val="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μετατρέπει την εμπειρία σε ανάμνηση,</a:t>
          </a:r>
        </a:p>
      </dsp:txBody>
      <dsp:txXfrm>
        <a:off x="56315" y="2580844"/>
        <a:ext cx="7111130" cy="1040990"/>
      </dsp:txXfrm>
    </dsp:sp>
    <dsp:sp modelId="{1FE1C8D9-9993-4E34-969B-FB7CAE1BDA2D}">
      <dsp:nvSpPr>
        <dsp:cNvPr id="0" name=""/>
        <dsp:cNvSpPr/>
      </dsp:nvSpPr>
      <dsp:spPr>
        <a:xfrm>
          <a:off x="0" y="3761670"/>
          <a:ext cx="7223760" cy="1153620"/>
        </a:xfrm>
        <a:prstGeom prst="roundRect">
          <a:avLst/>
        </a:prstGeom>
        <a:solidFill>
          <a:schemeClr val="accent2">
            <a:hueOff val="-1926143"/>
            <a:satOff val="22130"/>
            <a:lumOff val="6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Κάνει τον επισκέπτη να νιώσει κάτι «ξεχωριστό».</a:t>
          </a:r>
        </a:p>
      </dsp:txBody>
      <dsp:txXfrm>
        <a:off x="56315" y="3817985"/>
        <a:ext cx="7111130" cy="1040990"/>
      </dsp:txXfrm>
    </dsp:sp>
    <dsp:sp modelId="{1D03FDB8-104D-43DF-A208-700D5ABAC7B6}">
      <dsp:nvSpPr>
        <dsp:cNvPr id="0" name=""/>
        <dsp:cNvSpPr/>
      </dsp:nvSpPr>
      <dsp:spPr>
        <a:xfrm>
          <a:off x="0" y="4998809"/>
          <a:ext cx="7223760" cy="1153620"/>
        </a:xfrm>
        <a:prstGeom prst="roundRec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Στον τουρισμό κάθε εμπειρία ενισχύει ή αποδυναμώνει το </a:t>
          </a:r>
          <a:r>
            <a:rPr lang="el-GR" sz="2900" kern="1200" dirty="0" err="1"/>
            <a:t>brand</a:t>
          </a:r>
          <a:r>
            <a:rPr lang="el-GR" sz="2900" kern="1200" dirty="0"/>
            <a:t>.</a:t>
          </a:r>
          <a:endParaRPr lang="en-US" sz="2900" kern="1200" dirty="0"/>
        </a:p>
      </dsp:txBody>
      <dsp:txXfrm>
        <a:off x="56315" y="5055124"/>
        <a:ext cx="7111130"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FDD89-2CDC-4EE2-8A0D-FFF8941B88E5}"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FD121-8A83-496F-ABA4-C32FB0199A25}" type="slidenum">
              <a:rPr lang="en-GB" smtClean="0"/>
              <a:t>‹#›</a:t>
            </a:fld>
            <a:endParaRPr lang="en-GB"/>
          </a:p>
        </p:txBody>
      </p:sp>
    </p:spTree>
    <p:extLst>
      <p:ext uri="{BB962C8B-B14F-4D97-AF65-F5344CB8AC3E}">
        <p14:creationId xmlns:p14="http://schemas.microsoft.com/office/powerpoint/2010/main" val="254466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τουρισμός είναι ένας κλάδος όπου η εμπειρία του πελάτη—ή του επισκέπτη—παίζει καθοριστικό ρόλο. Είναι ένας κλάδος έντονα συναισθηματικός, όπου κάθε επαφή που έχει ο επισκέπτης πριν, κατά τη διάρκεια και μετά το ταξίδι, επηρεάζει την ικανοποίηση, την αφοσίωση και τελικά την επιλογή του αν θα επιστρέψει ή όχι.</a:t>
            </a:r>
          </a:p>
          <a:p>
            <a:r>
              <a:rPr lang="el-GR" dirty="0"/>
              <a:t>Το CRM δεν είναι απλώς ένα τεχνολογικό εργαλείο ή μια βάση δεδομένων. Είναι μια στρατηγική φιλοσοφία που βοηθά έναν προορισμό, ένα ξενοδοχείο ή μια επιχείρηση να καταλάβει καλύτερα τις ανάγκες των πελατών του, να προβλέψει τη συμπεριφορά τους και να δημιουργήσει μακροχρόνιες σχέσεις εμπιστοσύνης.</a:t>
            </a:r>
          </a:p>
          <a:p>
            <a:r>
              <a:rPr lang="el-GR" dirty="0"/>
              <a:t>Στον τουρισμό, όπου ο ανταγωνισμός είναι παγκόσμιος και η εμπειρία είναι άυλη, η σωστή διαχείριση σχέσεων μπορεί να αποτελέσει σημαντικό ανταγωνιστικό πλεονέκτημα. Στο μάθημα αυτό θα δούμε την ιστορική εξέλιξη του CRM, τη σύνδεσή του με το </a:t>
            </a:r>
            <a:r>
              <a:rPr lang="el-GR" dirty="0" err="1"/>
              <a:t>relationship</a:t>
            </a:r>
            <a:r>
              <a:rPr lang="el-GR" dirty="0"/>
              <a:t> </a:t>
            </a:r>
            <a:r>
              <a:rPr lang="el-GR" dirty="0" err="1"/>
              <a:t>marketing</a:t>
            </a:r>
            <a:r>
              <a:rPr lang="el-GR" dirty="0"/>
              <a:t>, τον ρόλο της τεχνολογίας, τις βασικές στρατηγικές που εφαρμόζονται σε προορισμούς και επιχειρήσεις, και πώς όλα αυτά οδηγούν σε καλύτερες εμπειρίες για τον επισκέπτη.»</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2</a:t>
            </a:fld>
            <a:endParaRPr lang="en-GB"/>
          </a:p>
        </p:txBody>
      </p:sp>
    </p:spTree>
    <p:extLst>
      <p:ext uri="{BB962C8B-B14F-4D97-AF65-F5344CB8AC3E}">
        <p14:creationId xmlns:p14="http://schemas.microsoft.com/office/powerpoint/2010/main" val="148455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επικεντρωθούμε στο πώς τα </a:t>
            </a:r>
            <a:r>
              <a:rPr lang="el-GR" dirty="0" err="1"/>
              <a:t>big</a:t>
            </a:r>
            <a:r>
              <a:rPr lang="el-GR" dirty="0"/>
              <a:t> </a:t>
            </a:r>
            <a:r>
              <a:rPr lang="el-GR" dirty="0" err="1"/>
              <a:t>data</a:t>
            </a:r>
            <a:r>
              <a:rPr lang="el-GR" dirty="0"/>
              <a:t> έχουν αλλάξει ριζικά τον τρόπο που λειτουργεί το CRM στον τουρισμό.</a:t>
            </a:r>
            <a:br>
              <a:rPr lang="el-GR" dirty="0"/>
            </a:br>
            <a:r>
              <a:rPr lang="el-GR" dirty="0"/>
              <a:t>Χωρίς </a:t>
            </a:r>
            <a:r>
              <a:rPr lang="el-GR" dirty="0" err="1"/>
              <a:t>big</a:t>
            </a:r>
            <a:r>
              <a:rPr lang="el-GR" dirty="0"/>
              <a:t> </a:t>
            </a:r>
            <a:r>
              <a:rPr lang="el-GR" dirty="0" err="1"/>
              <a:t>data</a:t>
            </a:r>
            <a:r>
              <a:rPr lang="el-GR" dirty="0"/>
              <a:t>, η εξατομίκευση θα ήταν αδύνατη. Με </a:t>
            </a:r>
            <a:r>
              <a:rPr lang="el-GR" dirty="0" err="1"/>
              <a:t>big</a:t>
            </a:r>
            <a:r>
              <a:rPr lang="el-GR" dirty="0"/>
              <a:t> </a:t>
            </a:r>
            <a:r>
              <a:rPr lang="el-GR" dirty="0" err="1"/>
              <a:t>data</a:t>
            </a:r>
            <a:r>
              <a:rPr lang="el-GR" dirty="0"/>
              <a:t> όμως, μπορούμε όχι μόνο να καταλάβουμε τι θέλει ο πελάτης, αλλά και να προβλέψουμε τι θα θέλει στο μέλλον.</a:t>
            </a:r>
          </a:p>
          <a:p>
            <a:br>
              <a:rPr lang="el-GR" dirty="0"/>
            </a:br>
            <a:endParaRPr lang="el-GR" dirty="0"/>
          </a:p>
          <a:p>
            <a:r>
              <a:rPr lang="el-GR" b="1" dirty="0"/>
              <a:t>🔹 Τι είναι τα </a:t>
            </a:r>
            <a:r>
              <a:rPr lang="el-GR" b="1" dirty="0" err="1"/>
              <a:t>Big</a:t>
            </a:r>
            <a:r>
              <a:rPr lang="el-GR" b="1" dirty="0"/>
              <a:t> </a:t>
            </a:r>
            <a:r>
              <a:rPr lang="el-GR" b="1" dirty="0" err="1"/>
              <a:t>Data</a:t>
            </a:r>
            <a:r>
              <a:rPr lang="el-GR" b="1" dirty="0"/>
              <a:t> στον τουρισμό;</a:t>
            </a:r>
          </a:p>
          <a:p>
            <a:r>
              <a:rPr lang="el-GR" dirty="0" err="1"/>
              <a:t>Big</a:t>
            </a:r>
            <a:r>
              <a:rPr lang="el-GR" dirty="0"/>
              <a:t> </a:t>
            </a:r>
            <a:r>
              <a:rPr lang="el-GR" dirty="0" err="1"/>
              <a:t>data</a:t>
            </a:r>
            <a:r>
              <a:rPr lang="el-GR" dirty="0"/>
              <a:t> είναι τα μεγάλα, πολυδιάστατα σύνολα δεδομένων που συλλέγονται από κάθε αλληλεπίδραση του ταξιδιώτη:</a:t>
            </a:r>
          </a:p>
          <a:p>
            <a:r>
              <a:rPr lang="el-GR" dirty="0" err="1"/>
              <a:t>online</a:t>
            </a:r>
            <a:r>
              <a:rPr lang="el-GR" dirty="0"/>
              <a:t> αναζητήσεις</a:t>
            </a:r>
          </a:p>
          <a:p>
            <a:r>
              <a:rPr lang="el-GR" dirty="0"/>
              <a:t>κρατήσεις</a:t>
            </a:r>
          </a:p>
          <a:p>
            <a:r>
              <a:rPr lang="el-GR" dirty="0" err="1"/>
              <a:t>browsing</a:t>
            </a:r>
            <a:r>
              <a:rPr lang="el-GR" dirty="0"/>
              <a:t> </a:t>
            </a:r>
            <a:r>
              <a:rPr lang="el-GR" dirty="0" err="1"/>
              <a:t>behavior</a:t>
            </a:r>
            <a:r>
              <a:rPr lang="el-GR" dirty="0"/>
              <a:t> σε </a:t>
            </a:r>
            <a:r>
              <a:rPr lang="el-GR" dirty="0" err="1"/>
              <a:t>OTAs</a:t>
            </a:r>
            <a:endParaRPr lang="el-GR" dirty="0"/>
          </a:p>
          <a:p>
            <a:r>
              <a:rPr lang="el-GR" dirty="0" err="1"/>
              <a:t>γεωχωρικά</a:t>
            </a:r>
            <a:r>
              <a:rPr lang="el-GR" dirty="0"/>
              <a:t> δεδομένα από </a:t>
            </a:r>
            <a:r>
              <a:rPr lang="el-GR" dirty="0" err="1"/>
              <a:t>apps</a:t>
            </a:r>
            <a:endParaRPr lang="el-GR" dirty="0"/>
          </a:p>
          <a:p>
            <a:r>
              <a:rPr lang="el-GR" dirty="0"/>
              <a:t>πληρωμές</a:t>
            </a:r>
          </a:p>
          <a:p>
            <a:r>
              <a:rPr lang="el-GR" dirty="0" err="1"/>
              <a:t>social</a:t>
            </a:r>
            <a:r>
              <a:rPr lang="el-GR" dirty="0"/>
              <a:t> </a:t>
            </a:r>
            <a:r>
              <a:rPr lang="el-GR" dirty="0" err="1"/>
              <a:t>media</a:t>
            </a:r>
            <a:r>
              <a:rPr lang="el-GR" dirty="0"/>
              <a:t> </a:t>
            </a:r>
            <a:r>
              <a:rPr lang="el-GR" dirty="0" err="1"/>
              <a:t>reviews</a:t>
            </a:r>
            <a:endParaRPr lang="el-GR" dirty="0"/>
          </a:p>
          <a:p>
            <a:r>
              <a:rPr lang="el-GR" dirty="0"/>
              <a:t>δεδομένα χρήσης </a:t>
            </a:r>
            <a:r>
              <a:rPr lang="el-GR" dirty="0" err="1"/>
              <a:t>loyalty</a:t>
            </a:r>
            <a:r>
              <a:rPr lang="el-GR" dirty="0"/>
              <a:t> </a:t>
            </a:r>
            <a:r>
              <a:rPr lang="el-GR" dirty="0" err="1"/>
              <a:t>cards</a:t>
            </a:r>
            <a:endParaRPr lang="el-GR" dirty="0"/>
          </a:p>
          <a:p>
            <a:r>
              <a:rPr lang="el-GR" dirty="0" err="1"/>
              <a:t>επισκεψιμότητα</a:t>
            </a:r>
            <a:r>
              <a:rPr lang="el-GR" dirty="0"/>
              <a:t> αξιοθέατων (</a:t>
            </a:r>
            <a:r>
              <a:rPr lang="el-GR" dirty="0" err="1"/>
              <a:t>IoT</a:t>
            </a:r>
            <a:r>
              <a:rPr lang="el-GR" dirty="0"/>
              <a:t> / </a:t>
            </a:r>
            <a:r>
              <a:rPr lang="el-GR" dirty="0" err="1"/>
              <a:t>sensors</a:t>
            </a:r>
            <a:r>
              <a:rPr lang="el-GR" dirty="0"/>
              <a:t>)</a:t>
            </a:r>
          </a:p>
          <a:p>
            <a:r>
              <a:rPr lang="el-GR" dirty="0"/>
              <a:t>Ο όγκος και η ποικιλία αυτών των δεδομένων επιτρέπουν στο CRM να γίνει «έξυπνο».</a:t>
            </a:r>
          </a:p>
          <a:p>
            <a:br>
              <a:rPr lang="el-GR" dirty="0"/>
            </a:br>
            <a:endParaRPr lang="el-GR" dirty="0"/>
          </a:p>
          <a:p>
            <a:r>
              <a:rPr lang="el-GR" b="1" dirty="0"/>
              <a:t>🔹 Τι μπορούν να κάνουν τα </a:t>
            </a:r>
            <a:r>
              <a:rPr lang="el-GR" b="1" dirty="0" err="1"/>
              <a:t>Big</a:t>
            </a:r>
            <a:r>
              <a:rPr lang="el-GR" b="1" dirty="0"/>
              <a:t> </a:t>
            </a:r>
            <a:r>
              <a:rPr lang="el-GR" b="1" dirty="0" err="1"/>
              <a:t>Data</a:t>
            </a:r>
            <a:r>
              <a:rPr lang="el-GR" b="1" dirty="0"/>
              <a:t> όταν συνδέονται με CRM;</a:t>
            </a:r>
          </a:p>
          <a:p>
            <a:r>
              <a:rPr lang="el-GR" b="1" dirty="0"/>
              <a:t>✔ Προβλέπουν συμπεριφορά (</a:t>
            </a:r>
            <a:r>
              <a:rPr lang="el-GR" b="1" dirty="0" err="1"/>
              <a:t>predictive</a:t>
            </a:r>
            <a:r>
              <a:rPr lang="el-GR" b="1" dirty="0"/>
              <a:t> </a:t>
            </a:r>
            <a:r>
              <a:rPr lang="el-GR" b="1" dirty="0" err="1"/>
              <a:t>analytics</a:t>
            </a:r>
            <a:r>
              <a:rPr lang="el-GR" b="1" dirty="0"/>
              <a:t>)</a:t>
            </a:r>
          </a:p>
          <a:p>
            <a:r>
              <a:rPr lang="el-GR" dirty="0"/>
              <a:t>Π.χ. ποιος πελάτης είναι πιθανότερο να ακυρώσει κράτηση.</a:t>
            </a:r>
          </a:p>
          <a:p>
            <a:r>
              <a:rPr lang="el-GR" b="1" dirty="0"/>
              <a:t>✔ Κάνουν </a:t>
            </a:r>
            <a:r>
              <a:rPr lang="el-GR" b="1" dirty="0" err="1"/>
              <a:t>dynamic</a:t>
            </a:r>
            <a:r>
              <a:rPr lang="el-GR" b="1" dirty="0"/>
              <a:t> </a:t>
            </a:r>
            <a:r>
              <a:rPr lang="el-GR" b="1" dirty="0" err="1"/>
              <a:t>personalization</a:t>
            </a:r>
            <a:endParaRPr lang="el-GR" b="1" dirty="0"/>
          </a:p>
          <a:p>
            <a:r>
              <a:rPr lang="el-GR" dirty="0"/>
              <a:t>Το </a:t>
            </a:r>
            <a:r>
              <a:rPr lang="el-GR" dirty="0" err="1"/>
              <a:t>website</a:t>
            </a:r>
            <a:r>
              <a:rPr lang="el-GR" dirty="0"/>
              <a:t> ή το </a:t>
            </a:r>
            <a:r>
              <a:rPr lang="el-GR" dirty="0" err="1"/>
              <a:t>app</a:t>
            </a:r>
            <a:r>
              <a:rPr lang="el-GR" dirty="0"/>
              <a:t> προσαρμόζεται σε πραγματικό χρόνο.</a:t>
            </a:r>
          </a:p>
          <a:p>
            <a:r>
              <a:rPr lang="el-GR" b="1" dirty="0"/>
              <a:t>✔ Κάνουν πιο ακριβές </a:t>
            </a:r>
            <a:r>
              <a:rPr lang="el-GR" b="1" dirty="0" err="1"/>
              <a:t>segmentation</a:t>
            </a:r>
            <a:endParaRPr lang="el-GR" b="1" dirty="0"/>
          </a:p>
          <a:p>
            <a:r>
              <a:rPr lang="el-GR" dirty="0"/>
              <a:t>Όχι μόνο “οικογένειες”, αλλά:</a:t>
            </a:r>
          </a:p>
          <a:p>
            <a:r>
              <a:rPr lang="el-GR" dirty="0" err="1"/>
              <a:t>adventurous</a:t>
            </a:r>
            <a:r>
              <a:rPr lang="el-GR" dirty="0"/>
              <a:t> </a:t>
            </a:r>
            <a:r>
              <a:rPr lang="el-GR" dirty="0" err="1"/>
              <a:t>families</a:t>
            </a:r>
            <a:endParaRPr lang="el-GR" dirty="0"/>
          </a:p>
          <a:p>
            <a:r>
              <a:rPr lang="el-GR" dirty="0" err="1"/>
              <a:t>culture</a:t>
            </a:r>
            <a:r>
              <a:rPr lang="el-GR" dirty="0"/>
              <a:t> </a:t>
            </a:r>
            <a:r>
              <a:rPr lang="el-GR" dirty="0" err="1"/>
              <a:t>seekers</a:t>
            </a:r>
            <a:endParaRPr lang="el-GR" dirty="0"/>
          </a:p>
          <a:p>
            <a:r>
              <a:rPr lang="el-GR" dirty="0" err="1"/>
              <a:t>remote</a:t>
            </a:r>
            <a:r>
              <a:rPr lang="el-GR" dirty="0"/>
              <a:t> </a:t>
            </a:r>
            <a:r>
              <a:rPr lang="el-GR" dirty="0" err="1"/>
              <a:t>workers</a:t>
            </a:r>
            <a:endParaRPr lang="el-GR" dirty="0"/>
          </a:p>
          <a:p>
            <a:r>
              <a:rPr lang="el-GR" dirty="0" err="1"/>
              <a:t>wellness</a:t>
            </a:r>
            <a:r>
              <a:rPr lang="el-GR" dirty="0"/>
              <a:t> </a:t>
            </a:r>
            <a:r>
              <a:rPr lang="el-GR" dirty="0" err="1"/>
              <a:t>travellers</a:t>
            </a:r>
            <a:br>
              <a:rPr lang="el-GR" dirty="0"/>
            </a:br>
            <a:r>
              <a:rPr lang="el-GR" dirty="0"/>
              <a:t>…όλα βάσει δεδομένων.</a:t>
            </a:r>
          </a:p>
          <a:p>
            <a:r>
              <a:rPr lang="el-GR" b="1" dirty="0"/>
              <a:t>✔ Βοηθούν στη διαχείριση ροών επισκεπτών (</a:t>
            </a:r>
            <a:r>
              <a:rPr lang="el-GR" b="1" dirty="0" err="1"/>
              <a:t>crowd</a:t>
            </a:r>
            <a:r>
              <a:rPr lang="el-GR" b="1" dirty="0"/>
              <a:t> </a:t>
            </a:r>
            <a:r>
              <a:rPr lang="el-GR" b="1" dirty="0" err="1"/>
              <a:t>management</a:t>
            </a:r>
            <a:r>
              <a:rPr lang="el-GR" b="1" dirty="0"/>
              <a:t>)</a:t>
            </a:r>
          </a:p>
          <a:p>
            <a:r>
              <a:rPr lang="el-GR" dirty="0" err="1"/>
              <a:t>DMOs</a:t>
            </a:r>
            <a:r>
              <a:rPr lang="el-GR" dirty="0"/>
              <a:t> χρησιμοποιούν δεδομένα για να μειώσουν συμφόρηση.</a:t>
            </a:r>
          </a:p>
          <a:p>
            <a:br>
              <a:rPr lang="el-GR" dirty="0"/>
            </a:br>
            <a:endParaRPr lang="el-GR" dirty="0"/>
          </a:p>
          <a:p>
            <a:r>
              <a:rPr lang="el-GR" b="1" dirty="0"/>
              <a:t>📌 Παραδείγματα </a:t>
            </a:r>
            <a:r>
              <a:rPr lang="el-GR" b="1" dirty="0" err="1"/>
              <a:t>Big</a:t>
            </a:r>
            <a:r>
              <a:rPr lang="el-GR" b="1" dirty="0"/>
              <a:t> </a:t>
            </a:r>
            <a:r>
              <a:rPr lang="el-GR" b="1" dirty="0" err="1"/>
              <a:t>Data</a:t>
            </a:r>
            <a:r>
              <a:rPr lang="el-GR" b="1" dirty="0"/>
              <a:t> στον Τουρισμό</a:t>
            </a:r>
          </a:p>
          <a:p>
            <a:r>
              <a:rPr lang="el-GR" b="1" dirty="0"/>
              <a:t>🔸</a:t>
            </a:r>
            <a:br>
              <a:rPr lang="el-GR" dirty="0"/>
            </a:br>
            <a:endParaRPr lang="el-GR" dirty="0"/>
          </a:p>
          <a:p>
            <a:br>
              <a:rPr lang="el-GR" dirty="0"/>
            </a:br>
            <a:endParaRPr lang="el-GR" dirty="0"/>
          </a:p>
          <a:p>
            <a:r>
              <a:rPr lang="el-GR" b="1" dirty="0"/>
              <a:t>🔸 Παράδειγμα 3: Aegean </a:t>
            </a:r>
            <a:r>
              <a:rPr lang="el-GR" b="1" dirty="0" err="1"/>
              <a:t>Airlines</a:t>
            </a:r>
            <a:endParaRPr lang="el-GR" b="1" dirty="0"/>
          </a:p>
          <a:p>
            <a:r>
              <a:rPr lang="el-GR" dirty="0"/>
              <a:t>Η Aegean χρησιμοποιεί </a:t>
            </a:r>
            <a:r>
              <a:rPr lang="el-GR" dirty="0" err="1"/>
              <a:t>big</a:t>
            </a:r>
            <a:r>
              <a:rPr lang="el-GR" dirty="0"/>
              <a:t> </a:t>
            </a:r>
            <a:r>
              <a:rPr lang="el-GR" dirty="0" err="1"/>
              <a:t>data</a:t>
            </a:r>
            <a:r>
              <a:rPr lang="el-GR" dirty="0"/>
              <a:t> για:</a:t>
            </a:r>
          </a:p>
          <a:p>
            <a:r>
              <a:rPr lang="el-GR" dirty="0" err="1"/>
              <a:t>forecasting</a:t>
            </a:r>
            <a:r>
              <a:rPr lang="el-GR" dirty="0"/>
              <a:t> ζήτησης,</a:t>
            </a:r>
          </a:p>
          <a:p>
            <a:r>
              <a:rPr lang="el-GR" dirty="0" err="1"/>
              <a:t>personal</a:t>
            </a:r>
            <a:r>
              <a:rPr lang="el-GR" dirty="0"/>
              <a:t> </a:t>
            </a:r>
            <a:r>
              <a:rPr lang="el-GR" dirty="0" err="1"/>
              <a:t>pricing</a:t>
            </a:r>
            <a:r>
              <a:rPr lang="el-GR" dirty="0"/>
              <a:t>,</a:t>
            </a:r>
          </a:p>
          <a:p>
            <a:r>
              <a:rPr lang="el-GR" dirty="0"/>
              <a:t>προσωποποιημένες προτάσεις πτήσεων,</a:t>
            </a:r>
          </a:p>
          <a:p>
            <a:r>
              <a:rPr lang="el-GR" dirty="0"/>
              <a:t>αξιολόγηση </a:t>
            </a:r>
            <a:r>
              <a:rPr lang="el-GR" dirty="0" err="1"/>
              <a:t>loyalty</a:t>
            </a:r>
            <a:r>
              <a:rPr lang="el-GR" dirty="0"/>
              <a:t> συμπεριφοράς (</a:t>
            </a:r>
            <a:r>
              <a:rPr lang="el-GR" dirty="0" err="1"/>
              <a:t>Miles+Bonus</a:t>
            </a:r>
            <a:r>
              <a:rPr lang="el-GR" dirty="0"/>
              <a:t>).</a:t>
            </a:r>
          </a:p>
          <a:p>
            <a:r>
              <a:rPr lang="el-GR" dirty="0"/>
              <a:t>Το CRM ενσωματώνει αυτά τα δεδομένα και δημιουργεί πιο αποτελεσματικά </a:t>
            </a:r>
            <a:r>
              <a:rPr lang="el-GR" dirty="0" err="1"/>
              <a:t>retention</a:t>
            </a:r>
            <a:r>
              <a:rPr lang="el-GR" dirty="0"/>
              <a:t> </a:t>
            </a:r>
            <a:r>
              <a:rPr lang="el-GR" dirty="0" err="1"/>
              <a:t>campaigns</a:t>
            </a:r>
            <a:r>
              <a:rPr lang="el-GR" dirty="0"/>
              <a:t>.</a:t>
            </a:r>
          </a:p>
          <a:p>
            <a:br>
              <a:rPr lang="el-GR" dirty="0"/>
            </a:br>
            <a:endParaRPr lang="el-GR" dirty="0"/>
          </a:p>
          <a:p>
            <a:r>
              <a:rPr lang="el-GR" b="1" dirty="0"/>
              <a:t>🔸 Παράδειγμα 4: </a:t>
            </a:r>
            <a:r>
              <a:rPr lang="el-GR" b="1" dirty="0" err="1"/>
              <a:t>Resorts</a:t>
            </a:r>
            <a:r>
              <a:rPr lang="el-GR" b="1" dirty="0"/>
              <a:t> &amp; </a:t>
            </a:r>
            <a:r>
              <a:rPr lang="el-GR" b="1" dirty="0" err="1"/>
              <a:t>Hotels</a:t>
            </a:r>
            <a:endParaRPr lang="el-GR" b="1" dirty="0"/>
          </a:p>
          <a:p>
            <a:r>
              <a:rPr lang="el-GR" dirty="0"/>
              <a:t>Τα ξενοδοχεία χρησιμοποιούν </a:t>
            </a:r>
            <a:r>
              <a:rPr lang="el-GR" dirty="0" err="1"/>
              <a:t>big</a:t>
            </a:r>
            <a:r>
              <a:rPr lang="el-GR" dirty="0"/>
              <a:t> </a:t>
            </a:r>
            <a:r>
              <a:rPr lang="el-GR" dirty="0" err="1"/>
              <a:t>data</a:t>
            </a:r>
            <a:r>
              <a:rPr lang="el-GR" dirty="0"/>
              <a:t> μέσα από PMS και CRM για:</a:t>
            </a:r>
          </a:p>
          <a:p>
            <a:r>
              <a:rPr lang="el-GR" dirty="0"/>
              <a:t>πρόβλεψη πιθανότητας </a:t>
            </a:r>
            <a:r>
              <a:rPr lang="el-GR" dirty="0" err="1"/>
              <a:t>επανακράτησης</a:t>
            </a:r>
            <a:r>
              <a:rPr lang="el-GR" dirty="0"/>
              <a:t>,</a:t>
            </a:r>
          </a:p>
          <a:p>
            <a:r>
              <a:rPr lang="el-GR" dirty="0"/>
              <a:t>εντοπισμό </a:t>
            </a:r>
            <a:r>
              <a:rPr lang="el-GR" dirty="0" err="1"/>
              <a:t>high-value</a:t>
            </a:r>
            <a:r>
              <a:rPr lang="el-GR" dirty="0"/>
              <a:t> πελατών,</a:t>
            </a:r>
          </a:p>
          <a:p>
            <a:r>
              <a:rPr lang="el-GR" dirty="0"/>
              <a:t>προτάσεις </a:t>
            </a:r>
            <a:r>
              <a:rPr lang="el-GR" dirty="0" err="1"/>
              <a:t>activity-based</a:t>
            </a:r>
            <a:r>
              <a:rPr lang="el-GR" dirty="0"/>
              <a:t> </a:t>
            </a:r>
            <a:r>
              <a:rPr lang="el-GR" dirty="0" err="1"/>
              <a:t>personalization</a:t>
            </a:r>
            <a:r>
              <a:rPr lang="el-GR" dirty="0"/>
              <a:t>.</a:t>
            </a:r>
          </a:p>
          <a:p>
            <a:r>
              <a:rPr lang="el-GR" dirty="0"/>
              <a:t>Π.χ. ένα </a:t>
            </a:r>
            <a:r>
              <a:rPr lang="el-GR" dirty="0" err="1"/>
              <a:t>resort</a:t>
            </a:r>
            <a:r>
              <a:rPr lang="el-GR" dirty="0"/>
              <a:t> στη Ρόδο στέλνει </a:t>
            </a:r>
            <a:r>
              <a:rPr lang="el-GR" dirty="0" err="1"/>
              <a:t>real-time</a:t>
            </a:r>
            <a:r>
              <a:rPr lang="el-GR" dirty="0"/>
              <a:t> προτάσεις δραστηριοτήτων ανάλογα με τον καιρό και τις συνήθειες των πελατών.</a:t>
            </a:r>
          </a:p>
          <a:p>
            <a:br>
              <a:rPr lang="el-GR" dirty="0"/>
            </a:br>
            <a:endParaRPr lang="el-GR" dirty="0"/>
          </a:p>
          <a:p>
            <a:r>
              <a:rPr lang="el-GR" b="1" dirty="0"/>
              <a:t>🔎 Γιατί είναι σημαντικό;</a:t>
            </a:r>
          </a:p>
          <a:p>
            <a:r>
              <a:rPr lang="el-GR" dirty="0"/>
              <a:t>Γιατί χάρη στα </a:t>
            </a:r>
            <a:r>
              <a:rPr lang="el-GR" dirty="0" err="1"/>
              <a:t>big</a:t>
            </a:r>
            <a:r>
              <a:rPr lang="el-GR" dirty="0"/>
              <a:t> </a:t>
            </a:r>
            <a:r>
              <a:rPr lang="el-GR" dirty="0" err="1"/>
              <a:t>data</a:t>
            </a:r>
            <a:r>
              <a:rPr lang="el-GR" dirty="0"/>
              <a:t> μπορούμε να μετατρέψουμε το CRM:</a:t>
            </a:r>
          </a:p>
          <a:p>
            <a:r>
              <a:rPr lang="el-GR" dirty="0"/>
              <a:t>από “ένα σύστημα αποθήκευσης δεδομένων”</a:t>
            </a:r>
          </a:p>
          <a:p>
            <a:r>
              <a:rPr lang="el-GR" dirty="0"/>
              <a:t>σε </a:t>
            </a:r>
            <a:r>
              <a:rPr lang="el-GR" b="1" dirty="0"/>
              <a:t>ένα σύστημα λήψης αποφάσεων και πρόβλεψης συμπεριφορών</a:t>
            </a:r>
            <a:r>
              <a:rPr lang="el-GR" dirty="0"/>
              <a:t>.</a:t>
            </a:r>
          </a:p>
          <a:p>
            <a:r>
              <a:rPr lang="el-GR" dirty="0"/>
              <a:t>Αυτό είναι που ξεχωρίζει πλέον τους πιο επιτυχημένους τουριστικούς οργανισμούς.</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11</a:t>
            </a:fld>
            <a:endParaRPr lang="en-GB"/>
          </a:p>
        </p:txBody>
      </p:sp>
    </p:spTree>
    <p:extLst>
      <p:ext uri="{BB962C8B-B14F-4D97-AF65-F5344CB8AC3E}">
        <p14:creationId xmlns:p14="http://schemas.microsoft.com/office/powerpoint/2010/main" val="4053304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12</a:t>
            </a:fld>
            <a:endParaRPr lang="en-GB"/>
          </a:p>
        </p:txBody>
      </p:sp>
    </p:spTree>
    <p:extLst>
      <p:ext uri="{BB962C8B-B14F-4D97-AF65-F5344CB8AC3E}">
        <p14:creationId xmlns:p14="http://schemas.microsoft.com/office/powerpoint/2010/main" val="199539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13</a:t>
            </a:fld>
            <a:endParaRPr lang="en-GB"/>
          </a:p>
        </p:txBody>
      </p:sp>
    </p:spTree>
    <p:extLst>
      <p:ext uri="{BB962C8B-B14F-4D97-AF65-F5344CB8AC3E}">
        <p14:creationId xmlns:p14="http://schemas.microsoft.com/office/powerpoint/2010/main" val="394780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πώς εφαρμόζεται το CRM σε τρεις βασικούς τομείς της τουριστικής βιομηχανίας:</a:t>
            </a:r>
            <a:br>
              <a:rPr lang="el-GR" dirty="0"/>
            </a:br>
            <a:r>
              <a:rPr lang="el-GR" b="1" dirty="0"/>
              <a:t>στα ξενοδοχεία</a:t>
            </a:r>
            <a:r>
              <a:rPr lang="el-GR" dirty="0"/>
              <a:t>, </a:t>
            </a:r>
            <a:r>
              <a:rPr lang="el-GR" b="1" dirty="0"/>
              <a:t>στις αεροπορικές εταιρείες</a:t>
            </a:r>
            <a:r>
              <a:rPr lang="el-GR" dirty="0"/>
              <a:t> και </a:t>
            </a:r>
            <a:r>
              <a:rPr lang="el-GR" b="1" dirty="0"/>
              <a:t>στους οργανισμούς διαχείρισης προορισμού (</a:t>
            </a:r>
            <a:r>
              <a:rPr lang="el-GR" b="1" dirty="0" err="1"/>
              <a:t>DMOs</a:t>
            </a:r>
            <a:r>
              <a:rPr lang="el-GR" b="1" dirty="0"/>
              <a:t>)</a:t>
            </a:r>
            <a:r>
              <a:rPr lang="el-GR" dirty="0"/>
              <a:t>.</a:t>
            </a:r>
            <a:br>
              <a:rPr lang="el-GR" dirty="0"/>
            </a:br>
            <a:r>
              <a:rPr lang="el-GR" dirty="0"/>
              <a:t>Η εφαρμογή δεν είναι ίδια παντού, γιατί κάθε κλάδος έχει διαφορετικό </a:t>
            </a:r>
            <a:r>
              <a:rPr lang="el-GR" dirty="0" err="1"/>
              <a:t>customer</a:t>
            </a:r>
            <a:r>
              <a:rPr lang="el-GR" dirty="0"/>
              <a:t> </a:t>
            </a:r>
            <a:r>
              <a:rPr lang="el-GR" dirty="0" err="1"/>
              <a:t>journey</a:t>
            </a:r>
            <a:r>
              <a:rPr lang="el-GR" dirty="0"/>
              <a:t> και διαφορετικούς στόχους.</a:t>
            </a:r>
          </a:p>
          <a:p>
            <a:r>
              <a:rPr lang="el-GR" dirty="0"/>
              <a:t>Πάμε να δούμε τα τρία βασικά πεδία εφαρμογής:</a:t>
            </a:r>
          </a:p>
          <a:p>
            <a:br>
              <a:rPr lang="el-GR" dirty="0"/>
            </a:br>
            <a:endParaRPr lang="el-GR" dirty="0"/>
          </a:p>
          <a:p>
            <a:r>
              <a:rPr lang="el-GR" b="1" dirty="0"/>
              <a:t>🔹 1. CRM στα ξενοδοχεία</a:t>
            </a:r>
          </a:p>
          <a:p>
            <a:r>
              <a:rPr lang="el-GR" dirty="0"/>
              <a:t>Τα ξενοδοχεία χρησιμοποιούν το CRM κυρίως για:</a:t>
            </a:r>
          </a:p>
          <a:p>
            <a:r>
              <a:rPr lang="el-GR" dirty="0"/>
              <a:t>δημιουργία </a:t>
            </a:r>
            <a:r>
              <a:rPr lang="el-GR" b="1" dirty="0" err="1"/>
              <a:t>guest</a:t>
            </a:r>
            <a:r>
              <a:rPr lang="el-GR" b="1" dirty="0"/>
              <a:t> </a:t>
            </a:r>
            <a:r>
              <a:rPr lang="el-GR" b="1" dirty="0" err="1"/>
              <a:t>profiles</a:t>
            </a:r>
            <a:r>
              <a:rPr lang="el-GR" dirty="0"/>
              <a:t>,</a:t>
            </a:r>
          </a:p>
          <a:p>
            <a:r>
              <a:rPr lang="el-GR" dirty="0"/>
              <a:t>αναγνώριση </a:t>
            </a:r>
            <a:r>
              <a:rPr lang="el-GR" b="1" dirty="0"/>
              <a:t>προτιμήσεων</a:t>
            </a:r>
            <a:r>
              <a:rPr lang="el-GR" dirty="0"/>
              <a:t> (π.χ. μαξιλάρι, θέα, τύπος δωματίου),</a:t>
            </a:r>
          </a:p>
          <a:p>
            <a:r>
              <a:rPr lang="el-GR" dirty="0"/>
              <a:t>προτάσεις </a:t>
            </a:r>
            <a:r>
              <a:rPr lang="el-GR" b="1" dirty="0"/>
              <a:t>επιπλέον υπηρεσιών</a:t>
            </a:r>
            <a:r>
              <a:rPr lang="el-GR" dirty="0"/>
              <a:t> (</a:t>
            </a:r>
            <a:r>
              <a:rPr lang="el-GR" dirty="0" err="1"/>
              <a:t>spa</a:t>
            </a:r>
            <a:r>
              <a:rPr lang="el-GR" dirty="0"/>
              <a:t>, </a:t>
            </a:r>
            <a:r>
              <a:rPr lang="el-GR" dirty="0" err="1"/>
              <a:t>dining</a:t>
            </a:r>
            <a:r>
              <a:rPr lang="el-GR" dirty="0"/>
              <a:t>, </a:t>
            </a:r>
            <a:r>
              <a:rPr lang="el-GR" dirty="0" err="1"/>
              <a:t>tours</a:t>
            </a:r>
            <a:r>
              <a:rPr lang="el-GR" dirty="0"/>
              <a:t>),</a:t>
            </a:r>
          </a:p>
          <a:p>
            <a:r>
              <a:rPr lang="el-GR" b="1" dirty="0"/>
              <a:t>αυτοματοποίηση</a:t>
            </a:r>
            <a:r>
              <a:rPr lang="el-GR" dirty="0"/>
              <a:t> επικοινωνιών πριν/μετά τη διαμονή,</a:t>
            </a:r>
          </a:p>
          <a:p>
            <a:r>
              <a:rPr lang="el-GR" dirty="0"/>
              <a:t>διαχείριση </a:t>
            </a:r>
            <a:r>
              <a:rPr lang="el-GR" b="1" dirty="0" err="1"/>
              <a:t>loyalty</a:t>
            </a:r>
            <a:r>
              <a:rPr lang="el-GR" b="1" dirty="0"/>
              <a:t> προγραμμάτων</a:t>
            </a:r>
            <a:r>
              <a:rPr lang="el-GR" dirty="0"/>
              <a:t>.</a:t>
            </a:r>
          </a:p>
          <a:p>
            <a:r>
              <a:rPr lang="el-GR" b="1" dirty="0"/>
              <a:t>📌 Παράδειγμα</a:t>
            </a:r>
          </a:p>
          <a:p>
            <a:r>
              <a:rPr lang="el-GR" dirty="0"/>
              <a:t>Η </a:t>
            </a:r>
            <a:r>
              <a:rPr lang="el-GR" b="1" dirty="0" err="1"/>
              <a:t>Marriott</a:t>
            </a:r>
            <a:r>
              <a:rPr lang="el-GR" dirty="0"/>
              <a:t> χρησιμοποιεί το CRM της για να συνδέει δεδομένα από 31 </a:t>
            </a:r>
            <a:r>
              <a:rPr lang="el-GR" dirty="0" err="1"/>
              <a:t>brands</a:t>
            </a:r>
            <a:r>
              <a:rPr lang="el-GR" dirty="0"/>
              <a:t>.</a:t>
            </a:r>
            <a:br>
              <a:rPr lang="el-GR" dirty="0"/>
            </a:br>
            <a:r>
              <a:rPr lang="el-GR" dirty="0"/>
              <a:t>Έτσι, όταν ένας επισκέπτης μείνει σε ένα </a:t>
            </a:r>
            <a:r>
              <a:rPr lang="el-GR" dirty="0" err="1"/>
              <a:t>Marriott</a:t>
            </a:r>
            <a:r>
              <a:rPr lang="el-GR" dirty="0"/>
              <a:t> στην Αθήνα, το CRM θυμάται τι του άρεσε και το εφαρμόζει και σε διαμονή του στη Ρώμη ή στο Λονδίνο.</a:t>
            </a:r>
          </a:p>
          <a:p>
            <a:r>
              <a:rPr lang="el-GR" dirty="0"/>
              <a:t>Π.χ.</a:t>
            </a:r>
            <a:r>
              <a:rPr lang="en-GB" dirty="0"/>
              <a:t> </a:t>
            </a:r>
            <a:r>
              <a:rPr lang="el-GR" dirty="0"/>
              <a:t>αν κάποιος προτιμά </a:t>
            </a:r>
            <a:r>
              <a:rPr lang="el-GR" dirty="0" err="1"/>
              <a:t>high-floor</a:t>
            </a:r>
            <a:r>
              <a:rPr lang="el-GR" dirty="0"/>
              <a:t> </a:t>
            </a:r>
            <a:r>
              <a:rPr lang="el-GR" dirty="0" err="1"/>
              <a:t>rooms</a:t>
            </a:r>
            <a:r>
              <a:rPr lang="el-GR" dirty="0"/>
              <a:t>, το σύστημα το εφαρμόζει αυτόματα.</a:t>
            </a:r>
          </a:p>
          <a:p>
            <a:br>
              <a:rPr lang="el-GR" dirty="0"/>
            </a:br>
            <a:endParaRPr lang="el-GR" dirty="0"/>
          </a:p>
          <a:p>
            <a:r>
              <a:rPr lang="el-GR" b="1" dirty="0"/>
              <a:t>🔹 2. CRM στις αεροπορικές εταιρείες</a:t>
            </a:r>
          </a:p>
          <a:p>
            <a:r>
              <a:rPr lang="el-GR" dirty="0"/>
              <a:t>Οι αεροπορικές έχουν από τα πιο προηγμένα CRM λόγω του μεγάλου όγκου δεδομένων.</a:t>
            </a:r>
          </a:p>
          <a:p>
            <a:r>
              <a:rPr lang="el-GR" dirty="0"/>
              <a:t>Χρησιμοποιούν CRM για:</a:t>
            </a:r>
          </a:p>
          <a:p>
            <a:r>
              <a:rPr lang="el-GR" dirty="0" err="1"/>
              <a:t>loyalty</a:t>
            </a:r>
            <a:r>
              <a:rPr lang="el-GR" dirty="0"/>
              <a:t> </a:t>
            </a:r>
            <a:r>
              <a:rPr lang="el-GR" dirty="0" err="1"/>
              <a:t>programs</a:t>
            </a:r>
            <a:r>
              <a:rPr lang="el-GR" dirty="0"/>
              <a:t>,</a:t>
            </a:r>
          </a:p>
          <a:p>
            <a:r>
              <a:rPr lang="el-GR" dirty="0" err="1"/>
              <a:t>segment-based</a:t>
            </a:r>
            <a:r>
              <a:rPr lang="el-GR" dirty="0"/>
              <a:t> τιμολόγηση,</a:t>
            </a:r>
          </a:p>
          <a:p>
            <a:r>
              <a:rPr lang="el-GR" dirty="0" err="1"/>
              <a:t>real-time</a:t>
            </a:r>
            <a:r>
              <a:rPr lang="el-GR" dirty="0"/>
              <a:t> ενημερώσεις,</a:t>
            </a:r>
          </a:p>
          <a:p>
            <a:r>
              <a:rPr lang="el-GR" dirty="0" err="1"/>
              <a:t>recommendation</a:t>
            </a:r>
            <a:r>
              <a:rPr lang="el-GR" dirty="0"/>
              <a:t> </a:t>
            </a:r>
            <a:r>
              <a:rPr lang="el-GR" dirty="0" err="1"/>
              <a:t>systems</a:t>
            </a:r>
            <a:r>
              <a:rPr lang="el-GR" dirty="0"/>
              <a:t>,</a:t>
            </a:r>
          </a:p>
          <a:p>
            <a:r>
              <a:rPr lang="el-GR" dirty="0"/>
              <a:t>εξατομικευμένες προσφορές.</a:t>
            </a:r>
          </a:p>
          <a:p>
            <a:r>
              <a:rPr lang="el-GR" b="1" dirty="0"/>
              <a:t>📌 Παράδειγμα</a:t>
            </a:r>
          </a:p>
          <a:p>
            <a:r>
              <a:rPr lang="el-GR" dirty="0"/>
              <a:t>Η </a:t>
            </a:r>
            <a:r>
              <a:rPr lang="el-GR" b="1" dirty="0" err="1"/>
              <a:t>Lufthansa</a:t>
            </a:r>
            <a:r>
              <a:rPr lang="el-GR" dirty="0"/>
              <a:t> χρησιμοποιεί CRM για να αναγνωρίζει ποιοι επιβάτες είναι πιθανό να αγοράσουν αναβάθμιση (</a:t>
            </a:r>
            <a:r>
              <a:rPr lang="el-GR" dirty="0" err="1"/>
              <a:t>upgrade</a:t>
            </a:r>
            <a:r>
              <a:rPr lang="el-GR" dirty="0"/>
              <a:t>).</a:t>
            </a:r>
            <a:br>
              <a:rPr lang="el-GR" dirty="0"/>
            </a:br>
            <a:r>
              <a:rPr lang="el-GR" dirty="0"/>
              <a:t>Το σύστημα στέλνει </a:t>
            </a:r>
            <a:r>
              <a:rPr lang="el-GR" dirty="0" err="1"/>
              <a:t>targeted</a:t>
            </a:r>
            <a:r>
              <a:rPr lang="el-GR" dirty="0"/>
              <a:t> </a:t>
            </a:r>
            <a:r>
              <a:rPr lang="el-GR" dirty="0" err="1"/>
              <a:t>push</a:t>
            </a:r>
            <a:r>
              <a:rPr lang="el-GR" dirty="0"/>
              <a:t> </a:t>
            </a:r>
            <a:r>
              <a:rPr lang="el-GR" dirty="0" err="1"/>
              <a:t>notifications</a:t>
            </a:r>
            <a:r>
              <a:rPr lang="el-GR" dirty="0"/>
              <a:t> μόνο σε αυτούς που έχουν υψηλή πιθανότητα μετατροπής – όχι σε όλους.</a:t>
            </a:r>
            <a:br>
              <a:rPr lang="el-GR" dirty="0"/>
            </a:br>
            <a:r>
              <a:rPr lang="el-GR" dirty="0"/>
              <a:t>Αυτό αυξάνει έσοδα και βελτιώνει την εμπειρία.</a:t>
            </a:r>
          </a:p>
          <a:p>
            <a:br>
              <a:rPr lang="el-GR" dirty="0"/>
            </a:br>
            <a:endParaRPr lang="el-GR" dirty="0"/>
          </a:p>
          <a:p>
            <a:r>
              <a:rPr lang="el-GR" b="1" dirty="0"/>
              <a:t>🔹 3. CRM στους οργανισμούς διαχείρισης προορισμού (</a:t>
            </a:r>
            <a:r>
              <a:rPr lang="el-GR" b="1" dirty="0" err="1"/>
              <a:t>DMOs</a:t>
            </a:r>
            <a:r>
              <a:rPr lang="el-GR" b="1" dirty="0"/>
              <a:t>)</a:t>
            </a:r>
          </a:p>
          <a:p>
            <a:r>
              <a:rPr lang="el-GR" dirty="0"/>
              <a:t>Οι </a:t>
            </a:r>
            <a:r>
              <a:rPr lang="el-GR" dirty="0" err="1"/>
              <a:t>DMOs</a:t>
            </a:r>
            <a:r>
              <a:rPr lang="el-GR" dirty="0"/>
              <a:t> δεν έχουν «πελάτες» με την παραδοσιακή έννοια — έχουν </a:t>
            </a:r>
            <a:r>
              <a:rPr lang="el-GR" b="1" dirty="0"/>
              <a:t>επισκέπτες</a:t>
            </a:r>
            <a:r>
              <a:rPr lang="el-GR" dirty="0"/>
              <a:t> και </a:t>
            </a:r>
            <a:r>
              <a:rPr lang="el-GR" b="1" dirty="0"/>
              <a:t>πόλη/περιοχή</a:t>
            </a:r>
            <a:r>
              <a:rPr lang="el-GR" dirty="0"/>
              <a:t> να διαχειριστούν.</a:t>
            </a:r>
            <a:br>
              <a:rPr lang="el-GR" dirty="0"/>
            </a:br>
            <a:r>
              <a:rPr lang="el-GR" dirty="0"/>
              <a:t>Χρησιμοποιούν CRM για:</a:t>
            </a:r>
          </a:p>
          <a:p>
            <a:r>
              <a:rPr lang="el-GR" dirty="0"/>
              <a:t>κατανόηση </a:t>
            </a:r>
            <a:r>
              <a:rPr lang="el-GR" dirty="0" err="1"/>
              <a:t>visitor</a:t>
            </a:r>
            <a:r>
              <a:rPr lang="el-GR" dirty="0"/>
              <a:t> </a:t>
            </a:r>
            <a:r>
              <a:rPr lang="el-GR" dirty="0" err="1"/>
              <a:t>flows</a:t>
            </a:r>
            <a:r>
              <a:rPr lang="el-GR" dirty="0"/>
              <a:t>,</a:t>
            </a:r>
          </a:p>
          <a:p>
            <a:r>
              <a:rPr lang="el-GR" dirty="0" err="1"/>
              <a:t>segmentation</a:t>
            </a:r>
            <a:r>
              <a:rPr lang="el-GR" dirty="0"/>
              <a:t> επισκεπτών,</a:t>
            </a:r>
          </a:p>
          <a:p>
            <a:r>
              <a:rPr lang="el-GR" dirty="0"/>
              <a:t>στόχευση με </a:t>
            </a:r>
            <a:r>
              <a:rPr lang="el-GR" dirty="0" err="1"/>
              <a:t>personalized</a:t>
            </a:r>
            <a:r>
              <a:rPr lang="el-GR" dirty="0"/>
              <a:t> περιεχόμενο,</a:t>
            </a:r>
          </a:p>
          <a:p>
            <a:r>
              <a:rPr lang="el-GR" dirty="0"/>
              <a:t>διαχείριση συμφόρησης (</a:t>
            </a:r>
            <a:r>
              <a:rPr lang="el-GR" dirty="0" err="1"/>
              <a:t>overtourism</a:t>
            </a:r>
            <a:r>
              <a:rPr lang="el-GR" dirty="0"/>
              <a:t>),</a:t>
            </a:r>
          </a:p>
          <a:p>
            <a:r>
              <a:rPr lang="el-GR" dirty="0"/>
              <a:t>δημιουργία </a:t>
            </a:r>
            <a:r>
              <a:rPr lang="el-GR" dirty="0" err="1"/>
              <a:t>loyalty</a:t>
            </a:r>
            <a:r>
              <a:rPr lang="el-GR" dirty="0"/>
              <a:t> στον προορισμό.</a:t>
            </a:r>
          </a:p>
          <a:p>
            <a:r>
              <a:rPr lang="el-GR" b="1" dirty="0"/>
              <a:t>📌 Παράδειγμα</a:t>
            </a:r>
          </a:p>
          <a:p>
            <a:r>
              <a:rPr lang="el-GR" dirty="0"/>
              <a:t>Το </a:t>
            </a:r>
            <a:r>
              <a:rPr lang="el-GR" b="1" dirty="0" err="1"/>
              <a:t>Visit</a:t>
            </a:r>
            <a:r>
              <a:rPr lang="el-GR" b="1" dirty="0"/>
              <a:t> </a:t>
            </a:r>
            <a:r>
              <a:rPr lang="el-GR" b="1" dirty="0" err="1"/>
              <a:t>Copenhagen</a:t>
            </a:r>
            <a:r>
              <a:rPr lang="el-GR" dirty="0"/>
              <a:t> χρησιμοποιεί CRM </a:t>
            </a:r>
            <a:r>
              <a:rPr lang="el-GR" dirty="0" err="1"/>
              <a:t>data</a:t>
            </a:r>
            <a:r>
              <a:rPr lang="el-GR" dirty="0"/>
              <a:t> από </a:t>
            </a:r>
            <a:r>
              <a:rPr lang="el-GR" dirty="0" err="1"/>
              <a:t>city</a:t>
            </a:r>
            <a:r>
              <a:rPr lang="el-GR" dirty="0"/>
              <a:t> </a:t>
            </a:r>
            <a:r>
              <a:rPr lang="el-GR" dirty="0" err="1"/>
              <a:t>cards</a:t>
            </a:r>
            <a:r>
              <a:rPr lang="el-GR" dirty="0"/>
              <a:t>, από το </a:t>
            </a:r>
            <a:r>
              <a:rPr lang="el-GR" dirty="0" err="1"/>
              <a:t>WiFi</a:t>
            </a:r>
            <a:r>
              <a:rPr lang="el-GR" dirty="0"/>
              <a:t> της πόλης και από τα μουσεία για να καταλάβει ποια σημεία έχουν υπερφόρτωση.</a:t>
            </a:r>
            <a:br>
              <a:rPr lang="el-GR" dirty="0"/>
            </a:br>
            <a:r>
              <a:rPr lang="el-GR" dirty="0"/>
              <a:t>Με βάση αυτά τα δεδομένα, στέλνει προτάσεις στους χρήστες του </a:t>
            </a:r>
            <a:r>
              <a:rPr lang="el-GR" dirty="0" err="1"/>
              <a:t>city</a:t>
            </a:r>
            <a:r>
              <a:rPr lang="el-GR" dirty="0"/>
              <a:t> </a:t>
            </a:r>
            <a:r>
              <a:rPr lang="el-GR" dirty="0" err="1"/>
              <a:t>app</a:t>
            </a:r>
            <a:r>
              <a:rPr lang="el-GR" dirty="0"/>
              <a:t> για εναλλακτικά, λιγότερο γεμάτα σημεία ενδιαφέροντος.</a:t>
            </a:r>
          </a:p>
          <a:p>
            <a:br>
              <a:rPr lang="el-GR" dirty="0"/>
            </a:br>
            <a:endParaRPr lang="el-GR" dirty="0"/>
          </a:p>
          <a:p>
            <a:r>
              <a:rPr lang="el-GR" b="1" dirty="0"/>
              <a:t>🔎 Συμπέρασμα</a:t>
            </a:r>
          </a:p>
          <a:p>
            <a:r>
              <a:rPr lang="el-GR" dirty="0"/>
              <a:t>«Το CRM δεν λειτουργεί με τον ίδιο τρόπο σε όλες τις τουριστικές επιχειρήσεις, αλλά σε κάθε περίπτωση ο στόχος είναι ο ίδιος:</a:t>
            </a:r>
            <a:br>
              <a:rPr lang="el-GR" dirty="0"/>
            </a:br>
            <a:r>
              <a:rPr lang="el-GR" dirty="0"/>
              <a:t>να βελτιωθεί η εμπειρία του επισκέπτη, να ενισχυθεί η αφοσίωση και να αυξηθεί η συνολική αξία που παράγει ο πελάτης για τον οργανισμό ή τον προορισμό.»</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14</a:t>
            </a:fld>
            <a:endParaRPr lang="en-GB"/>
          </a:p>
        </p:txBody>
      </p:sp>
    </p:spTree>
    <p:extLst>
      <p:ext uri="{BB962C8B-B14F-4D97-AF65-F5344CB8AC3E}">
        <p14:creationId xmlns:p14="http://schemas.microsoft.com/office/powerpoint/2010/main" val="355512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Τι σημαίνει </a:t>
            </a:r>
            <a:r>
              <a:rPr lang="el-GR" b="1" dirty="0" err="1"/>
              <a:t>Relationship</a:t>
            </a:r>
            <a:r>
              <a:rPr lang="el-GR" b="1" dirty="0"/>
              <a:t> </a:t>
            </a:r>
            <a:r>
              <a:rPr lang="el-GR" b="1" dirty="0" err="1"/>
              <a:t>Marketing</a:t>
            </a:r>
            <a:r>
              <a:rPr lang="el-GR" b="1" dirty="0"/>
              <a:t>;</a:t>
            </a:r>
          </a:p>
          <a:p>
            <a:r>
              <a:rPr lang="el-GR" dirty="0"/>
              <a:t>Σημαίνει ότι η επιχείρηση δεν εστιάζει στο “πώς θα κάνω μία πώληση”, αλλά στο “πώς θα δημιουργήσω μια σταθερή σχέση που θα φέρει επαναλαμβανόμενη αξία με το πέρασμα του χρόνου”.</a:t>
            </a:r>
          </a:p>
          <a:p>
            <a:r>
              <a:rPr lang="el-GR" dirty="0"/>
              <a:t>Η σχέση βασίζεται σε:</a:t>
            </a:r>
          </a:p>
          <a:p>
            <a:r>
              <a:rPr lang="el-GR" b="1" dirty="0"/>
              <a:t>εμπιστοσύνη</a:t>
            </a:r>
            <a:r>
              <a:rPr lang="el-GR" dirty="0"/>
              <a:t>,</a:t>
            </a:r>
          </a:p>
          <a:p>
            <a:r>
              <a:rPr lang="el-GR" b="1" dirty="0"/>
              <a:t>δέσμευση</a:t>
            </a:r>
            <a:r>
              <a:rPr lang="el-GR" dirty="0"/>
              <a:t>,</a:t>
            </a:r>
          </a:p>
          <a:p>
            <a:r>
              <a:rPr lang="el-GR" b="1" dirty="0"/>
              <a:t>σταθερότητα</a:t>
            </a:r>
            <a:r>
              <a:rPr lang="el-GR" dirty="0"/>
              <a:t>,</a:t>
            </a:r>
          </a:p>
          <a:p>
            <a:r>
              <a:rPr lang="el-GR" b="1" dirty="0"/>
              <a:t>συνέπεια</a:t>
            </a:r>
            <a:r>
              <a:rPr lang="el-GR" dirty="0"/>
              <a:t>,</a:t>
            </a:r>
          </a:p>
          <a:p>
            <a:r>
              <a:rPr lang="el-GR" b="1" dirty="0"/>
              <a:t>συναισθηματική σύνδεση</a:t>
            </a:r>
            <a:r>
              <a:rPr lang="el-GR" dirty="0"/>
              <a:t>.</a:t>
            </a:r>
          </a:p>
          <a:p>
            <a:r>
              <a:rPr lang="el-GR" dirty="0"/>
              <a:t>Ο πιο γνωστός θεωρητικός του </a:t>
            </a:r>
            <a:r>
              <a:rPr lang="el-GR" dirty="0" err="1"/>
              <a:t>relationship</a:t>
            </a:r>
            <a:r>
              <a:rPr lang="el-GR" dirty="0"/>
              <a:t> </a:t>
            </a:r>
            <a:r>
              <a:rPr lang="el-GR" dirty="0" err="1"/>
              <a:t>marketing</a:t>
            </a:r>
            <a:r>
              <a:rPr lang="el-GR" dirty="0"/>
              <a:t> είναι ο </a:t>
            </a:r>
            <a:r>
              <a:rPr lang="el-GR" b="1" dirty="0" err="1"/>
              <a:t>Berry</a:t>
            </a:r>
            <a:r>
              <a:rPr lang="el-GR" b="1" dirty="0"/>
              <a:t> (1983)</a:t>
            </a:r>
            <a:r>
              <a:rPr lang="el-GR" dirty="0"/>
              <a:t> και αργότερα οι </a:t>
            </a:r>
            <a:r>
              <a:rPr lang="el-GR" b="1" dirty="0" err="1"/>
              <a:t>Morgan</a:t>
            </a:r>
            <a:r>
              <a:rPr lang="el-GR" b="1" dirty="0"/>
              <a:t> &amp; </a:t>
            </a:r>
            <a:r>
              <a:rPr lang="el-GR" b="1" dirty="0" err="1"/>
              <a:t>Hunt</a:t>
            </a:r>
            <a:r>
              <a:rPr lang="el-GR" b="1" dirty="0"/>
              <a:t> (1994)</a:t>
            </a:r>
            <a:r>
              <a:rPr lang="el-GR" dirty="0"/>
              <a:t> με τη θεωρία του </a:t>
            </a:r>
            <a:r>
              <a:rPr lang="el-GR" i="1" dirty="0" err="1"/>
              <a:t>Commitment</a:t>
            </a:r>
            <a:r>
              <a:rPr lang="el-GR" i="1" dirty="0"/>
              <a:t>–</a:t>
            </a:r>
            <a:r>
              <a:rPr lang="el-GR" i="1" dirty="0" err="1"/>
              <a:t>Trust</a:t>
            </a:r>
            <a:r>
              <a:rPr lang="el-GR" dirty="0"/>
              <a:t>.</a:t>
            </a:r>
          </a:p>
          <a:p>
            <a:br>
              <a:rPr lang="el-GR" dirty="0"/>
            </a:br>
            <a:endParaRPr lang="el-GR" dirty="0"/>
          </a:p>
          <a:p>
            <a:r>
              <a:rPr lang="el-GR" b="1" dirty="0"/>
              <a:t>🔹 Γιατί είναι σημαντικό στον τουρισμό;</a:t>
            </a:r>
          </a:p>
          <a:p>
            <a:r>
              <a:rPr lang="el-GR" dirty="0"/>
              <a:t>Διότι ο τουρισμός είναι μία υπηρεσία που συνδέεται με συναίσθημα, προσδοκίες και εμπειρίες.</a:t>
            </a:r>
            <a:br>
              <a:rPr lang="el-GR" dirty="0"/>
            </a:br>
            <a:r>
              <a:rPr lang="el-GR" dirty="0"/>
              <a:t>Οι άνθρωποι δεν επιστρέφουν σε έναν προορισμό ή ένα ξενοδοχείο επειδή είχε τη χαμηλότερη τιμή.</a:t>
            </a:r>
            <a:br>
              <a:rPr lang="el-GR" dirty="0"/>
            </a:br>
            <a:r>
              <a:rPr lang="el-GR" dirty="0"/>
              <a:t>Επιστρέφουν γιατί ένιωσαν:</a:t>
            </a:r>
          </a:p>
          <a:p>
            <a:r>
              <a:rPr lang="el-GR" dirty="0"/>
              <a:t>ότι τους κατανόησαν,</a:t>
            </a:r>
          </a:p>
          <a:p>
            <a:r>
              <a:rPr lang="el-GR" dirty="0"/>
              <a:t>ότι τους φρόντισαν,</a:t>
            </a:r>
          </a:p>
          <a:p>
            <a:r>
              <a:rPr lang="el-GR" dirty="0"/>
              <a:t>ότι έχουν “δέσιμο” με το μέρος.</a:t>
            </a:r>
          </a:p>
          <a:p>
            <a:br>
              <a:rPr lang="el-GR" dirty="0"/>
            </a:br>
            <a:endParaRPr lang="el-GR" dirty="0"/>
          </a:p>
          <a:p>
            <a:r>
              <a:rPr lang="el-GR" b="1" dirty="0"/>
              <a:t>📌 Πραγματικό Παράδειγμα </a:t>
            </a:r>
            <a:r>
              <a:rPr lang="el-GR" b="1" dirty="0" err="1"/>
              <a:t>Relationship</a:t>
            </a:r>
            <a:r>
              <a:rPr lang="el-GR" b="1" dirty="0"/>
              <a:t> </a:t>
            </a:r>
            <a:r>
              <a:rPr lang="el-GR" b="1" dirty="0" err="1"/>
              <a:t>Marketing</a:t>
            </a:r>
            <a:r>
              <a:rPr lang="el-GR" b="1" dirty="0"/>
              <a:t> στον Τουρισμό</a:t>
            </a:r>
          </a:p>
          <a:p>
            <a:r>
              <a:rPr lang="el-GR" b="1" dirty="0"/>
              <a:t>🔸 </a:t>
            </a:r>
            <a:r>
              <a:rPr lang="el-GR" b="1" dirty="0" err="1"/>
              <a:t>Case</a:t>
            </a:r>
            <a:r>
              <a:rPr lang="el-GR" b="1" dirty="0"/>
              <a:t>: The </a:t>
            </a:r>
            <a:r>
              <a:rPr lang="el-GR" b="1" dirty="0" err="1"/>
              <a:t>Ritz-Carlton</a:t>
            </a:r>
            <a:r>
              <a:rPr lang="el-GR" b="1" dirty="0"/>
              <a:t> “</a:t>
            </a:r>
            <a:r>
              <a:rPr lang="el-GR" b="1" dirty="0" err="1"/>
              <a:t>Guest</a:t>
            </a:r>
            <a:r>
              <a:rPr lang="el-GR" b="1" dirty="0"/>
              <a:t> </a:t>
            </a:r>
            <a:r>
              <a:rPr lang="el-GR" b="1" dirty="0" err="1"/>
              <a:t>Preference</a:t>
            </a:r>
            <a:r>
              <a:rPr lang="el-GR" b="1" dirty="0"/>
              <a:t> </a:t>
            </a:r>
            <a:r>
              <a:rPr lang="el-GR" b="1" dirty="0" err="1"/>
              <a:t>System</a:t>
            </a:r>
            <a:r>
              <a:rPr lang="el-GR" b="1" dirty="0"/>
              <a:t>”</a:t>
            </a:r>
          </a:p>
          <a:p>
            <a:r>
              <a:rPr lang="el-GR" dirty="0"/>
              <a:t>Η </a:t>
            </a:r>
            <a:r>
              <a:rPr lang="el-GR" dirty="0" err="1"/>
              <a:t>Ritz-Carlton</a:t>
            </a:r>
            <a:r>
              <a:rPr lang="el-GR" dirty="0"/>
              <a:t> χρησιμοποιεί </a:t>
            </a:r>
            <a:r>
              <a:rPr lang="el-GR" dirty="0" err="1"/>
              <a:t>relationship</a:t>
            </a:r>
            <a:r>
              <a:rPr lang="el-GR" dirty="0"/>
              <a:t> </a:t>
            </a:r>
            <a:r>
              <a:rPr lang="el-GR" dirty="0" err="1"/>
              <a:t>marketing</a:t>
            </a:r>
            <a:r>
              <a:rPr lang="el-GR" dirty="0"/>
              <a:t> πριν ακόμη υπάρξει CRM </a:t>
            </a:r>
            <a:r>
              <a:rPr lang="el-GR" dirty="0" err="1"/>
              <a:t>software</a:t>
            </a:r>
            <a:r>
              <a:rPr lang="el-GR" dirty="0"/>
              <a:t>.</a:t>
            </a:r>
          </a:p>
          <a:p>
            <a:r>
              <a:rPr lang="el-GR" dirty="0"/>
              <a:t>Τι κάνουν:</a:t>
            </a:r>
          </a:p>
          <a:p>
            <a:r>
              <a:rPr lang="el-GR" dirty="0"/>
              <a:t>κάθε υπάλληλος, από το προσωπικό καθαριότητας μέχρι τον </a:t>
            </a:r>
            <a:r>
              <a:rPr lang="el-GR" dirty="0" err="1"/>
              <a:t>concierge</a:t>
            </a:r>
            <a:r>
              <a:rPr lang="el-GR" dirty="0"/>
              <a:t>, μπορεί να καταγράψει μικρές λεπτομέρειες για έναν πελάτη (π.χ. ότι προτιμά ζεστό τσάι το βράδυ, ότι ζητάει πάντα δεύτερο μαξιλάρι, ότι φοράει μάσκα ύπνου).</a:t>
            </a:r>
          </a:p>
          <a:p>
            <a:r>
              <a:rPr lang="el-GR" dirty="0"/>
              <a:t>αυτές οι πληροφορίες μπαίνουν στο σύστημα “</a:t>
            </a:r>
            <a:r>
              <a:rPr lang="el-GR" dirty="0" err="1"/>
              <a:t>Guest</a:t>
            </a:r>
            <a:r>
              <a:rPr lang="el-GR" dirty="0"/>
              <a:t> </a:t>
            </a:r>
            <a:r>
              <a:rPr lang="el-GR" dirty="0" err="1"/>
              <a:t>Preference</a:t>
            </a:r>
            <a:r>
              <a:rPr lang="el-GR" dirty="0"/>
              <a:t> </a:t>
            </a:r>
            <a:r>
              <a:rPr lang="el-GR" dirty="0" err="1"/>
              <a:t>System</a:t>
            </a:r>
            <a:r>
              <a:rPr lang="el-GR" dirty="0"/>
              <a:t>” και ακολουθούν τον πελάτη σε κάθε </a:t>
            </a:r>
            <a:r>
              <a:rPr lang="el-GR" dirty="0" err="1"/>
              <a:t>Ritz-Carlton</a:t>
            </a:r>
            <a:r>
              <a:rPr lang="el-GR" dirty="0"/>
              <a:t> παγκοσμίως.</a:t>
            </a:r>
          </a:p>
          <a:p>
            <a:r>
              <a:rPr lang="el-GR" b="1" dirty="0"/>
              <a:t>Αποτέλεσμα:</a:t>
            </a:r>
          </a:p>
          <a:p>
            <a:r>
              <a:rPr lang="el-GR" dirty="0"/>
              <a:t>Οι επισκέπτες νιώθουν ότι τους “γνωρίζουν” και τους “θυμούνται”.</a:t>
            </a:r>
            <a:br>
              <a:rPr lang="el-GR" dirty="0"/>
            </a:br>
            <a:r>
              <a:rPr lang="el-GR" dirty="0"/>
              <a:t>Αυτό δημιουργεί δέσμευση και αφοσίωση πολύ μεγαλύτερη από οποιαδήποτε προσφορά ή έκπτωση.</a:t>
            </a:r>
          </a:p>
          <a:p>
            <a:r>
              <a:rPr lang="el-GR" dirty="0"/>
              <a:t>Αυτό είναι </a:t>
            </a:r>
            <a:r>
              <a:rPr lang="el-GR" dirty="0" err="1"/>
              <a:t>relationship</a:t>
            </a:r>
            <a:r>
              <a:rPr lang="el-GR" dirty="0"/>
              <a:t> </a:t>
            </a:r>
            <a:r>
              <a:rPr lang="el-GR" dirty="0" err="1"/>
              <a:t>marketing</a:t>
            </a:r>
            <a:r>
              <a:rPr lang="el-GR" dirty="0"/>
              <a:t> σε καθαρή μορφή:</a:t>
            </a:r>
            <a:br>
              <a:rPr lang="el-GR" dirty="0"/>
            </a:br>
            <a:r>
              <a:rPr lang="el-GR" b="1" dirty="0"/>
              <a:t>η σχέση έχει μεγαλύτερη αξία από τη συναλλαγή.</a:t>
            </a:r>
            <a:endParaRPr lang="el-GR" dirty="0"/>
          </a:p>
          <a:p>
            <a:br>
              <a:rPr lang="el-GR" dirty="0"/>
            </a:br>
            <a:endParaRPr lang="el-GR" dirty="0"/>
          </a:p>
          <a:p>
            <a:r>
              <a:rPr lang="el-GR" b="1" dirty="0"/>
              <a:t>🔎 Μετάβαση στο επόμενο </a:t>
            </a:r>
            <a:r>
              <a:rPr lang="el-GR" b="1" dirty="0" err="1"/>
              <a:t>slide</a:t>
            </a:r>
            <a:endParaRPr lang="el-GR" b="1" dirty="0"/>
          </a:p>
          <a:p>
            <a:r>
              <a:rPr lang="el-GR" dirty="0"/>
              <a:t>«Στο επόμενο </a:t>
            </a:r>
            <a:r>
              <a:rPr lang="el-GR" dirty="0" err="1"/>
              <a:t>slide</a:t>
            </a:r>
            <a:r>
              <a:rPr lang="el-GR" dirty="0"/>
              <a:t> θα δούμε τις πέντε βασικές διαστάσεις αυτής της σχέσης — εμπιστοσύνη, δέσμευση, ικανοποίηση, επικοινωνία και αξία — που αποτελούν τα θεμέλια του CRM.»</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15</a:t>
            </a:fld>
            <a:endParaRPr lang="en-GB"/>
          </a:p>
        </p:txBody>
      </p:sp>
    </p:spTree>
    <p:extLst>
      <p:ext uri="{BB962C8B-B14F-4D97-AF65-F5344CB8AC3E}">
        <p14:creationId xmlns:p14="http://schemas.microsoft.com/office/powerpoint/2010/main" val="395327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16</a:t>
            </a:fld>
            <a:endParaRPr lang="en-GB"/>
          </a:p>
        </p:txBody>
      </p:sp>
    </p:spTree>
    <p:extLst>
      <p:ext uri="{BB962C8B-B14F-4D97-AF65-F5344CB8AC3E}">
        <p14:creationId xmlns:p14="http://schemas.microsoft.com/office/powerpoint/2010/main" val="295401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εξηγούμε γιατί το </a:t>
            </a:r>
            <a:r>
              <a:rPr lang="el-GR" dirty="0" err="1"/>
              <a:t>relationship</a:t>
            </a:r>
            <a:r>
              <a:rPr lang="el-GR" dirty="0"/>
              <a:t> </a:t>
            </a:r>
            <a:r>
              <a:rPr lang="el-GR" dirty="0" err="1"/>
              <a:t>marketing</a:t>
            </a:r>
            <a:r>
              <a:rPr lang="el-GR" dirty="0"/>
              <a:t> είναι τόσο σημαντικό για τον τουρισμό και γιατί αποτέλεσε τη βάση για όλη τη σύγχρονη προσέγγιση του CRM.</a:t>
            </a:r>
          </a:p>
          <a:p>
            <a:r>
              <a:rPr lang="el-GR" dirty="0"/>
              <a:t>Ο τουρισμός, σε αντίθεση με άλλους κλάδους, δεν προσφέρει ένα απλό προϊόν αλλά μια </a:t>
            </a:r>
            <a:r>
              <a:rPr lang="el-GR" b="1" dirty="0"/>
              <a:t>ολιστική εμπειρία</a:t>
            </a:r>
            <a:r>
              <a:rPr lang="el-GR" dirty="0"/>
              <a:t> που διαρκεί μέρες και επηρεάζεται από δεκάδες διαφορετικές αλληλεπιδράσεις.</a:t>
            </a:r>
            <a:br>
              <a:rPr lang="el-GR" dirty="0"/>
            </a:br>
            <a:r>
              <a:rPr lang="el-GR" dirty="0"/>
              <a:t>Άρα, η σχέση μεταξύ επιχείρησης και επισκέπτη αποκτά πολύ μεγαλύτερη σημασία.</a:t>
            </a:r>
          </a:p>
          <a:p>
            <a:br>
              <a:rPr lang="el-GR" dirty="0"/>
            </a:br>
            <a:endParaRPr lang="el-GR" dirty="0"/>
          </a:p>
          <a:p>
            <a:r>
              <a:rPr lang="el-GR" b="1" dirty="0"/>
              <a:t>🔹 1. Ο τουρισμός είναι “εμπειρία”, όχι “προϊόν”</a:t>
            </a:r>
          </a:p>
          <a:p>
            <a:r>
              <a:rPr lang="el-GR" dirty="0"/>
              <a:t>Οι τουρίστες δεν επιστρέφουν επειδή η καρέκλα στο δωμάτιο ήταν ωραία ή επειδή το </a:t>
            </a:r>
            <a:r>
              <a:rPr lang="el-GR" dirty="0" err="1"/>
              <a:t>check</a:t>
            </a:r>
            <a:r>
              <a:rPr lang="el-GR" dirty="0"/>
              <a:t>–in έγινε γρήγορα.</a:t>
            </a:r>
            <a:br>
              <a:rPr lang="el-GR" dirty="0"/>
            </a:br>
            <a:r>
              <a:rPr lang="el-GR" dirty="0"/>
              <a:t>Επιστρέφουν επειδή συνολικά ένιωσαν ευπρόσδεκτοι, ασφαλείς και φροντισμένοι.</a:t>
            </a:r>
          </a:p>
          <a:p>
            <a:r>
              <a:rPr lang="el-GR" dirty="0"/>
              <a:t>Το </a:t>
            </a:r>
            <a:r>
              <a:rPr lang="el-GR" dirty="0" err="1"/>
              <a:t>relationship</a:t>
            </a:r>
            <a:r>
              <a:rPr lang="el-GR" dirty="0"/>
              <a:t> </a:t>
            </a:r>
            <a:r>
              <a:rPr lang="el-GR" dirty="0" err="1"/>
              <a:t>marketing</a:t>
            </a:r>
            <a:r>
              <a:rPr lang="el-GR" dirty="0"/>
              <a:t> χτίζει αυτή τη συναισθηματική εμπειρία.</a:t>
            </a:r>
          </a:p>
          <a:p>
            <a:br>
              <a:rPr lang="el-GR" dirty="0"/>
            </a:br>
            <a:endParaRPr lang="el-GR" dirty="0"/>
          </a:p>
          <a:p>
            <a:r>
              <a:rPr lang="el-GR" b="1" dirty="0"/>
              <a:t>🔹 2. Η αφοσίωση (</a:t>
            </a:r>
            <a:r>
              <a:rPr lang="el-GR" b="1" dirty="0" err="1"/>
              <a:t>loyalty</a:t>
            </a:r>
            <a:r>
              <a:rPr lang="el-GR" b="1" dirty="0"/>
              <a:t>) είναι πολύ πιο κερδοφόρα από την προσέλκυση νέων πελατών</a:t>
            </a:r>
          </a:p>
          <a:p>
            <a:r>
              <a:rPr lang="el-GR" dirty="0"/>
              <a:t>Στον τουρισμό, το κόστος απόκτησης νέου πελάτη (CAC) είναι πολύ υψηλό:</a:t>
            </a:r>
            <a:br>
              <a:rPr lang="el-GR" dirty="0"/>
            </a:br>
            <a:r>
              <a:rPr lang="el-GR" dirty="0"/>
              <a:t>διαφημίσεις, </a:t>
            </a:r>
            <a:r>
              <a:rPr lang="el-GR" dirty="0" err="1"/>
              <a:t>OTAs</a:t>
            </a:r>
            <a:r>
              <a:rPr lang="el-GR" dirty="0"/>
              <a:t>, προμήθειες, </a:t>
            </a:r>
            <a:r>
              <a:rPr lang="el-GR" dirty="0" err="1"/>
              <a:t>social</a:t>
            </a:r>
            <a:r>
              <a:rPr lang="el-GR" dirty="0"/>
              <a:t> </a:t>
            </a:r>
            <a:r>
              <a:rPr lang="el-GR" dirty="0" err="1"/>
              <a:t>media</a:t>
            </a:r>
            <a:r>
              <a:rPr lang="el-GR" dirty="0"/>
              <a:t>, καμπάνιες.</a:t>
            </a:r>
          </a:p>
          <a:p>
            <a:r>
              <a:rPr lang="el-GR" dirty="0"/>
              <a:t>Η διατήρηση ενός πελάτη κοστίζει </a:t>
            </a:r>
            <a:r>
              <a:rPr lang="el-GR" b="1" dirty="0"/>
              <a:t>70–90% λιγότερο</a:t>
            </a:r>
            <a:r>
              <a:rPr lang="el-GR" dirty="0"/>
              <a:t>, γι’ αυτό το </a:t>
            </a:r>
            <a:r>
              <a:rPr lang="el-GR" dirty="0" err="1"/>
              <a:t>relationship</a:t>
            </a:r>
            <a:r>
              <a:rPr lang="el-GR" dirty="0"/>
              <a:t> </a:t>
            </a:r>
            <a:r>
              <a:rPr lang="el-GR" dirty="0" err="1"/>
              <a:t>marketing</a:t>
            </a:r>
            <a:r>
              <a:rPr lang="el-GR" dirty="0"/>
              <a:t> εστιάζει στην μακροχρόνια σχέση.</a:t>
            </a:r>
          </a:p>
          <a:p>
            <a:br>
              <a:rPr lang="el-GR" dirty="0"/>
            </a:br>
            <a:endParaRPr lang="el-GR" dirty="0"/>
          </a:p>
          <a:p>
            <a:r>
              <a:rPr lang="el-GR" b="1" dirty="0"/>
              <a:t>🔹 3. Ο ανταγωνισμός στον τουρισμό είναι παγκόσμιος</a:t>
            </a:r>
          </a:p>
          <a:p>
            <a:r>
              <a:rPr lang="el-GR" dirty="0"/>
              <a:t>Ένα ξενοδοχείο στην Κρήτη δεν ανταγωνίζεται μόνο τα διπλανά ξενοδοχεία, αλλά ολόκληρη τη Μεσόγειο — την Ισπανία, την Πορτογαλία, την Τουρκία, την Κροατία.</a:t>
            </a:r>
            <a:br>
              <a:rPr lang="el-GR" dirty="0"/>
            </a:br>
            <a:r>
              <a:rPr lang="el-GR" dirty="0"/>
              <a:t>Η εμπειρία και η σχέση με τον πελάτη γίνονται ο ισχυρότερος διαφοροποιητικός παράγοντας.</a:t>
            </a:r>
          </a:p>
          <a:p>
            <a:br>
              <a:rPr lang="el-GR" dirty="0"/>
            </a:br>
            <a:endParaRPr lang="el-GR" dirty="0"/>
          </a:p>
          <a:p>
            <a:r>
              <a:rPr lang="el-GR" b="1" dirty="0"/>
              <a:t>🔹 4. Το WOM (</a:t>
            </a:r>
            <a:r>
              <a:rPr lang="el-GR" b="1" dirty="0" err="1"/>
              <a:t>word</a:t>
            </a:r>
            <a:r>
              <a:rPr lang="el-GR" b="1" dirty="0"/>
              <a:t>-of-</a:t>
            </a:r>
            <a:r>
              <a:rPr lang="el-GR" b="1" dirty="0" err="1"/>
              <a:t>mouth</a:t>
            </a:r>
            <a:r>
              <a:rPr lang="el-GR" b="1" dirty="0"/>
              <a:t>) και το </a:t>
            </a:r>
            <a:r>
              <a:rPr lang="el-GR" b="1" dirty="0" err="1"/>
              <a:t>eWOM</a:t>
            </a:r>
            <a:r>
              <a:rPr lang="el-GR" b="1" dirty="0"/>
              <a:t> (</a:t>
            </a:r>
            <a:r>
              <a:rPr lang="el-GR" b="1" dirty="0" err="1"/>
              <a:t>TripAdvisor</a:t>
            </a:r>
            <a:r>
              <a:rPr lang="el-GR" b="1" dirty="0"/>
              <a:t>, </a:t>
            </a:r>
            <a:r>
              <a:rPr lang="el-GR" b="1" dirty="0" err="1"/>
              <a:t>Google</a:t>
            </a:r>
            <a:r>
              <a:rPr lang="el-GR" b="1" dirty="0"/>
              <a:t>, </a:t>
            </a:r>
            <a:r>
              <a:rPr lang="el-GR" b="1" dirty="0" err="1"/>
              <a:t>Booking</a:t>
            </a:r>
            <a:r>
              <a:rPr lang="el-GR" b="1" dirty="0"/>
              <a:t>) καθορίζουν την εικόνα ενός προορισμού</a:t>
            </a:r>
          </a:p>
          <a:p>
            <a:r>
              <a:rPr lang="el-GR" dirty="0"/>
              <a:t>Η σχέση με τον πελάτη δεν τελειώνει με το </a:t>
            </a:r>
            <a:r>
              <a:rPr lang="el-GR" dirty="0" err="1"/>
              <a:t>check-out</a:t>
            </a:r>
            <a:r>
              <a:rPr lang="el-GR" dirty="0"/>
              <a:t>.</a:t>
            </a:r>
            <a:br>
              <a:rPr lang="el-GR" dirty="0"/>
            </a:br>
            <a:r>
              <a:rPr lang="el-GR" dirty="0"/>
              <a:t>Ο </a:t>
            </a:r>
            <a:r>
              <a:rPr lang="el-GR" dirty="0" err="1"/>
              <a:t>happy</a:t>
            </a:r>
            <a:r>
              <a:rPr lang="el-GR" dirty="0"/>
              <a:t> </a:t>
            </a:r>
            <a:r>
              <a:rPr lang="el-GR" dirty="0" err="1"/>
              <a:t>visitor</a:t>
            </a:r>
            <a:r>
              <a:rPr lang="el-GR" dirty="0"/>
              <a:t> γίνεται “</a:t>
            </a:r>
            <a:r>
              <a:rPr lang="el-GR" dirty="0" err="1"/>
              <a:t>free</a:t>
            </a:r>
            <a:r>
              <a:rPr lang="el-GR" dirty="0"/>
              <a:t> </a:t>
            </a:r>
            <a:r>
              <a:rPr lang="el-GR" dirty="0" err="1"/>
              <a:t>marketer</a:t>
            </a:r>
            <a:r>
              <a:rPr lang="el-GR" dirty="0"/>
              <a:t>”.</a:t>
            </a:r>
          </a:p>
          <a:p>
            <a:r>
              <a:rPr lang="el-GR" dirty="0"/>
              <a:t>Πιστοί πελάτες συστήνουν:</a:t>
            </a:r>
          </a:p>
          <a:p>
            <a:r>
              <a:rPr lang="el-GR" dirty="0"/>
              <a:t>προορισμούς,</a:t>
            </a:r>
          </a:p>
          <a:p>
            <a:r>
              <a:rPr lang="el-GR" dirty="0"/>
              <a:t>ξενοδοχεία,</a:t>
            </a:r>
          </a:p>
          <a:p>
            <a:r>
              <a:rPr lang="el-GR" dirty="0" err="1"/>
              <a:t>tours</a:t>
            </a:r>
            <a:r>
              <a:rPr lang="el-GR" dirty="0"/>
              <a:t>,</a:t>
            </a:r>
          </a:p>
          <a:p>
            <a:r>
              <a:rPr lang="el-GR" dirty="0"/>
              <a:t>εστιατόρια.</a:t>
            </a:r>
          </a:p>
          <a:p>
            <a:r>
              <a:rPr lang="el-GR" dirty="0"/>
              <a:t>Αυτό έχει τεράστια αξία.</a:t>
            </a:r>
          </a:p>
          <a:p>
            <a:br>
              <a:rPr lang="el-GR" dirty="0"/>
            </a:br>
            <a:endParaRPr lang="el-GR" dirty="0"/>
          </a:p>
          <a:p>
            <a:r>
              <a:rPr lang="el-GR" b="1" dirty="0"/>
              <a:t>📌 Παράδειγμα </a:t>
            </a:r>
            <a:r>
              <a:rPr lang="el-GR" b="1" dirty="0" err="1"/>
              <a:t>Relationship</a:t>
            </a:r>
            <a:r>
              <a:rPr lang="el-GR" b="1" dirty="0"/>
              <a:t> </a:t>
            </a:r>
            <a:r>
              <a:rPr lang="el-GR" b="1" dirty="0" err="1"/>
              <a:t>Marketing</a:t>
            </a:r>
            <a:r>
              <a:rPr lang="el-GR" b="1" dirty="0"/>
              <a:t> στον Τουρισμό (Πολύ Απτό)</a:t>
            </a:r>
          </a:p>
          <a:p>
            <a:r>
              <a:rPr lang="el-GR" b="1" dirty="0"/>
              <a:t>🔸 </a:t>
            </a:r>
            <a:r>
              <a:rPr lang="el-GR" b="1" dirty="0" err="1"/>
              <a:t>Case</a:t>
            </a:r>
            <a:r>
              <a:rPr lang="el-GR" b="1" dirty="0"/>
              <a:t>: </a:t>
            </a:r>
            <a:r>
              <a:rPr lang="el-GR" b="1" i="1" dirty="0" err="1"/>
              <a:t>Santorini</a:t>
            </a:r>
            <a:r>
              <a:rPr lang="el-GR" b="1" i="1" dirty="0"/>
              <a:t> </a:t>
            </a:r>
            <a:r>
              <a:rPr lang="el-GR" b="1" i="1" dirty="0" err="1"/>
              <a:t>Luxury</a:t>
            </a:r>
            <a:r>
              <a:rPr lang="el-GR" b="1" i="1" dirty="0"/>
              <a:t> </a:t>
            </a:r>
            <a:r>
              <a:rPr lang="el-GR" b="1" i="1" dirty="0" err="1"/>
              <a:t>Villas</a:t>
            </a:r>
            <a:r>
              <a:rPr lang="el-GR" b="1" i="1" dirty="0"/>
              <a:t> – </a:t>
            </a:r>
            <a:r>
              <a:rPr lang="el-GR" b="1" i="1" dirty="0" err="1"/>
              <a:t>Personal</a:t>
            </a:r>
            <a:r>
              <a:rPr lang="el-GR" b="1" i="1" dirty="0"/>
              <a:t> </a:t>
            </a:r>
            <a:r>
              <a:rPr lang="el-GR" b="1" i="1" dirty="0" err="1"/>
              <a:t>Guest</a:t>
            </a:r>
            <a:r>
              <a:rPr lang="el-GR" b="1" i="1" dirty="0"/>
              <a:t> </a:t>
            </a:r>
            <a:r>
              <a:rPr lang="el-GR" b="1" i="1" dirty="0" err="1"/>
              <a:t>Care</a:t>
            </a:r>
            <a:r>
              <a:rPr lang="el-GR" b="1" i="1" dirty="0"/>
              <a:t> </a:t>
            </a:r>
            <a:r>
              <a:rPr lang="el-GR" b="1" i="1" dirty="0" err="1"/>
              <a:t>Model</a:t>
            </a:r>
            <a:endParaRPr lang="el-GR" b="1" dirty="0"/>
          </a:p>
          <a:p>
            <a:r>
              <a:rPr lang="el-GR" dirty="0"/>
              <a:t>Σε πολλά πολυτελή καταλύματα στη Σαντορίνη, η διαχείριση σχέσεων γίνεται σχεδόν “τελετουργικά”.</a:t>
            </a:r>
          </a:p>
          <a:p>
            <a:r>
              <a:rPr lang="el-GR" dirty="0"/>
              <a:t>Π.χ.</a:t>
            </a:r>
          </a:p>
          <a:p>
            <a:r>
              <a:rPr lang="el-GR" dirty="0"/>
              <a:t>Θυμούνται την ημερομηνία επίσκεψης από προηγούμενη χρονιά.</a:t>
            </a:r>
          </a:p>
          <a:p>
            <a:r>
              <a:rPr lang="el-GR" dirty="0"/>
              <a:t>Στέλνουν χειρόγραφο σημείωμα “</a:t>
            </a:r>
            <a:r>
              <a:rPr lang="el-GR" dirty="0" err="1"/>
              <a:t>Welcome</a:t>
            </a:r>
            <a:r>
              <a:rPr lang="el-GR" dirty="0"/>
              <a:t> </a:t>
            </a:r>
            <a:r>
              <a:rPr lang="el-GR" dirty="0" err="1"/>
              <a:t>back</a:t>
            </a:r>
            <a:r>
              <a:rPr lang="el-GR" dirty="0"/>
              <a:t>”.</a:t>
            </a:r>
          </a:p>
          <a:p>
            <a:r>
              <a:rPr lang="el-GR" dirty="0"/>
              <a:t>Προετοιμάζουν το δωμάτιο με τις ίδιες λεπτομέρειες (κρασί, αρώματα, διακόσμηση).</a:t>
            </a:r>
          </a:p>
          <a:p>
            <a:r>
              <a:rPr lang="el-GR" dirty="0"/>
              <a:t>Κάνουν </a:t>
            </a:r>
            <a:r>
              <a:rPr lang="el-GR" dirty="0" err="1"/>
              <a:t>proactive</a:t>
            </a:r>
            <a:r>
              <a:rPr lang="el-GR" dirty="0"/>
              <a:t> </a:t>
            </a:r>
            <a:r>
              <a:rPr lang="el-GR" dirty="0" err="1"/>
              <a:t>suggestions</a:t>
            </a:r>
            <a:r>
              <a:rPr lang="el-GR" dirty="0"/>
              <a:t> για δραστηριότητες βασισμένες στο παρελθόν.</a:t>
            </a:r>
          </a:p>
          <a:p>
            <a:r>
              <a:rPr lang="el-GR" dirty="0"/>
              <a:t>Αποτέλεσμα:</a:t>
            </a:r>
            <a:br>
              <a:rPr lang="el-GR" dirty="0"/>
            </a:br>
            <a:r>
              <a:rPr lang="el-GR" dirty="0"/>
              <a:t>Οι επισκέπτες επιστρέφουν </a:t>
            </a:r>
            <a:r>
              <a:rPr lang="el-GR" b="1" dirty="0"/>
              <a:t>κάθε χρόνο</a:t>
            </a:r>
            <a:r>
              <a:rPr lang="el-GR" dirty="0"/>
              <a:t> στα ίδια καταλύματα και πληρώνουν </a:t>
            </a:r>
            <a:r>
              <a:rPr lang="el-GR" dirty="0" err="1"/>
              <a:t>premium</a:t>
            </a:r>
            <a:r>
              <a:rPr lang="el-GR" dirty="0"/>
              <a:t> τιμές.</a:t>
            </a:r>
          </a:p>
          <a:p>
            <a:r>
              <a:rPr lang="el-GR" dirty="0"/>
              <a:t>Αυτό δεν είναι απλώς “εξυπηρέτηση”, είναι </a:t>
            </a:r>
            <a:r>
              <a:rPr lang="el-GR" b="1" dirty="0" err="1"/>
              <a:t>relationship</a:t>
            </a:r>
            <a:r>
              <a:rPr lang="el-GR" b="1" dirty="0"/>
              <a:t> </a:t>
            </a:r>
            <a:r>
              <a:rPr lang="el-GR" b="1" dirty="0" err="1"/>
              <a:t>marketing</a:t>
            </a:r>
            <a:r>
              <a:rPr lang="el-GR" dirty="0"/>
              <a:t>.</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17</a:t>
            </a:fld>
            <a:endParaRPr lang="en-GB"/>
          </a:p>
        </p:txBody>
      </p:sp>
    </p:spTree>
    <p:extLst>
      <p:ext uri="{BB962C8B-B14F-4D97-AF65-F5344CB8AC3E}">
        <p14:creationId xmlns:p14="http://schemas.microsoft.com/office/powerpoint/2010/main" val="235460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τις πέντε βασικές διαστάσεις που ορίζουν την ποιότητα της σχέσης μεταξύ επιχείρησης και πελάτη, σύμφωνα με τη βιβλιογραφία του </a:t>
            </a:r>
            <a:r>
              <a:rPr lang="el-GR" dirty="0" err="1"/>
              <a:t>relationship</a:t>
            </a:r>
            <a:r>
              <a:rPr lang="el-GR" dirty="0"/>
              <a:t> </a:t>
            </a:r>
            <a:r>
              <a:rPr lang="el-GR" dirty="0" err="1"/>
              <a:t>marketing</a:t>
            </a:r>
            <a:r>
              <a:rPr lang="el-GR" dirty="0"/>
              <a:t> και ειδικά τη θεωρία του </a:t>
            </a:r>
            <a:r>
              <a:rPr lang="el-GR" dirty="0" err="1"/>
              <a:t>Morgan</a:t>
            </a:r>
            <a:r>
              <a:rPr lang="el-GR" dirty="0"/>
              <a:t> &amp; </a:t>
            </a:r>
            <a:r>
              <a:rPr lang="el-GR" dirty="0" err="1"/>
              <a:t>Hunt</a:t>
            </a:r>
            <a:r>
              <a:rPr lang="el-GR" dirty="0"/>
              <a:t> (1994).</a:t>
            </a:r>
          </a:p>
          <a:p>
            <a:r>
              <a:rPr lang="el-GR" dirty="0"/>
              <a:t>Αυτές οι πέντε διαστάσεις είναι σημαντικές γιατί μας δείχνουν </a:t>
            </a:r>
            <a:r>
              <a:rPr lang="el-GR" i="1" dirty="0"/>
              <a:t>πώς</a:t>
            </a:r>
            <a:r>
              <a:rPr lang="el-GR" dirty="0"/>
              <a:t> χτίζεται μια σχέση εμπιστοσύνης και αφοσίωσης — δηλαδή αυτό που προσπαθεί να πετύχει το CRM.</a:t>
            </a:r>
          </a:p>
          <a:p>
            <a:br>
              <a:rPr lang="el-GR" dirty="0"/>
            </a:br>
            <a:endParaRPr lang="el-GR" dirty="0"/>
          </a:p>
          <a:p>
            <a:r>
              <a:rPr lang="el-GR" b="1" dirty="0"/>
              <a:t>🔹 1. </a:t>
            </a:r>
            <a:r>
              <a:rPr lang="el-GR" b="1" dirty="0" err="1"/>
              <a:t>Trust</a:t>
            </a:r>
            <a:r>
              <a:rPr lang="el-GR" b="1" dirty="0"/>
              <a:t> — Εμπιστοσύνη</a:t>
            </a:r>
          </a:p>
          <a:p>
            <a:r>
              <a:rPr lang="el-GR" dirty="0"/>
              <a:t>Η επιχείρηση πρέπει να τηρεί όσα υπόσχεται.</a:t>
            </a:r>
            <a:br>
              <a:rPr lang="el-GR" dirty="0"/>
            </a:br>
            <a:r>
              <a:rPr lang="el-GR" dirty="0"/>
              <a:t>Ο πελάτης πρέπει να νιώθει ότι </a:t>
            </a:r>
            <a:r>
              <a:rPr lang="el-GR" b="1" dirty="0"/>
              <a:t>δεν θα απογοητευτεί</a:t>
            </a:r>
            <a:r>
              <a:rPr lang="el-GR" dirty="0"/>
              <a:t>.</a:t>
            </a:r>
          </a:p>
          <a:p>
            <a:r>
              <a:rPr lang="el-GR" b="1" dirty="0"/>
              <a:t>Παράδειγμα:</a:t>
            </a:r>
            <a:br>
              <a:rPr lang="el-GR" dirty="0"/>
            </a:br>
            <a:r>
              <a:rPr lang="el-GR" dirty="0"/>
              <a:t>Αν ένα ξενοδοχείο υπόσχεται “</a:t>
            </a:r>
            <a:r>
              <a:rPr lang="el-GR" dirty="0" err="1"/>
              <a:t>sea</a:t>
            </a:r>
            <a:r>
              <a:rPr lang="el-GR" dirty="0"/>
              <a:t> </a:t>
            </a:r>
            <a:r>
              <a:rPr lang="el-GR" dirty="0" err="1"/>
              <a:t>view</a:t>
            </a:r>
            <a:r>
              <a:rPr lang="el-GR" dirty="0"/>
              <a:t> </a:t>
            </a:r>
            <a:r>
              <a:rPr lang="el-GR" dirty="0" err="1"/>
              <a:t>room</a:t>
            </a:r>
            <a:r>
              <a:rPr lang="el-GR" dirty="0"/>
              <a:t>”, ο επισκέπτης πρέπει να λάβει πραγματικά θέα θάλασσα — όχι μια «μερική» ή «πλάγια» θέα.</a:t>
            </a:r>
            <a:br>
              <a:rPr lang="el-GR" dirty="0"/>
            </a:br>
            <a:r>
              <a:rPr lang="el-GR" dirty="0"/>
              <a:t>Αν το ξενοδοχείο δεν είναι συνεπές, η εμπιστοσύνη χάνεται.</a:t>
            </a:r>
          </a:p>
          <a:p>
            <a:br>
              <a:rPr lang="el-GR" dirty="0"/>
            </a:br>
            <a:endParaRPr lang="el-GR" dirty="0"/>
          </a:p>
          <a:p>
            <a:r>
              <a:rPr lang="el-GR" b="1" dirty="0"/>
              <a:t>🔹 2. </a:t>
            </a:r>
            <a:r>
              <a:rPr lang="el-GR" b="1" dirty="0" err="1"/>
              <a:t>Commitment</a:t>
            </a:r>
            <a:r>
              <a:rPr lang="el-GR" b="1" dirty="0"/>
              <a:t> — Δέσμευση</a:t>
            </a:r>
          </a:p>
          <a:p>
            <a:r>
              <a:rPr lang="el-GR" dirty="0"/>
              <a:t>Η επιχείρηση δείχνει ότι νοιάζεται για μακροχρόνια σχέση, όχι για “μία συναλλαγή”.</a:t>
            </a:r>
          </a:p>
          <a:p>
            <a:r>
              <a:rPr lang="el-GR" b="1" dirty="0"/>
              <a:t>Παράδειγμα:</a:t>
            </a:r>
            <a:br>
              <a:rPr lang="el-GR" dirty="0"/>
            </a:br>
            <a:r>
              <a:rPr lang="el-GR" dirty="0"/>
              <a:t>Ένα </a:t>
            </a:r>
            <a:r>
              <a:rPr lang="el-GR" dirty="0" err="1"/>
              <a:t>boutique</a:t>
            </a:r>
            <a:r>
              <a:rPr lang="el-GR" dirty="0"/>
              <a:t> </a:t>
            </a:r>
            <a:r>
              <a:rPr lang="el-GR" dirty="0" err="1"/>
              <a:t>hotel</a:t>
            </a:r>
            <a:r>
              <a:rPr lang="el-GR" dirty="0"/>
              <a:t> που προσφέρει αναβάθμιση δωματίου σε έναν επαναλαμβανόμενο πελάτη </a:t>
            </a:r>
            <a:r>
              <a:rPr lang="el-GR" b="1" dirty="0"/>
              <a:t>χωρίς να του το ζητήσουν</a:t>
            </a:r>
            <a:r>
              <a:rPr lang="el-GR" dirty="0"/>
              <a:t>, δείχνει </a:t>
            </a:r>
            <a:r>
              <a:rPr lang="el-GR" dirty="0" err="1"/>
              <a:t>commitment</a:t>
            </a:r>
            <a:r>
              <a:rPr lang="el-GR" dirty="0"/>
              <a:t>.</a:t>
            </a:r>
          </a:p>
          <a:p>
            <a:br>
              <a:rPr lang="el-GR" dirty="0"/>
            </a:br>
            <a:endParaRPr lang="el-GR" dirty="0"/>
          </a:p>
          <a:p>
            <a:r>
              <a:rPr lang="el-GR" b="1" dirty="0"/>
              <a:t>🔹 3. </a:t>
            </a:r>
            <a:r>
              <a:rPr lang="el-GR" b="1" dirty="0" err="1"/>
              <a:t>Satisfaction</a:t>
            </a:r>
            <a:r>
              <a:rPr lang="el-GR" b="1" dirty="0"/>
              <a:t> — Ικανοποίηση</a:t>
            </a:r>
          </a:p>
          <a:p>
            <a:r>
              <a:rPr lang="el-GR" dirty="0"/>
              <a:t>Η ικανοποίηση είναι προϋπόθεση για τη διατήρηση της σχέσης.</a:t>
            </a:r>
            <a:br>
              <a:rPr lang="el-GR" dirty="0"/>
            </a:br>
            <a:r>
              <a:rPr lang="el-GR" dirty="0"/>
              <a:t>Αν ο πελάτης είναι συνεχώς ικανοποιημένος, αυξάνεται η πιθανότητα επαναλαμβανόμενων επισκέψεων.</a:t>
            </a:r>
          </a:p>
          <a:p>
            <a:r>
              <a:rPr lang="el-GR" b="1" dirty="0"/>
              <a:t>Παράδειγμα:</a:t>
            </a:r>
            <a:br>
              <a:rPr lang="el-GR" dirty="0"/>
            </a:br>
            <a:r>
              <a:rPr lang="el-GR" dirty="0"/>
              <a:t>Ξενοδοχεία όπως η </a:t>
            </a:r>
            <a:r>
              <a:rPr lang="el-GR" b="1" dirty="0" err="1"/>
              <a:t>Four</a:t>
            </a:r>
            <a:r>
              <a:rPr lang="el-GR" b="1" dirty="0"/>
              <a:t> </a:t>
            </a:r>
            <a:r>
              <a:rPr lang="el-GR" b="1" dirty="0" err="1"/>
              <a:t>Seasons</a:t>
            </a:r>
            <a:r>
              <a:rPr lang="el-GR" dirty="0"/>
              <a:t> μετρούν συστηματικά την ικανοποίηση (NPS </a:t>
            </a:r>
            <a:r>
              <a:rPr lang="el-GR" dirty="0" err="1"/>
              <a:t>scores</a:t>
            </a:r>
            <a:r>
              <a:rPr lang="el-GR" dirty="0"/>
              <a:t>) και ενεργούν άμεσα πάνω σε </a:t>
            </a:r>
            <a:r>
              <a:rPr lang="el-GR" dirty="0" err="1"/>
              <a:t>feedback</a:t>
            </a:r>
            <a:r>
              <a:rPr lang="el-GR" dirty="0"/>
              <a:t>.</a:t>
            </a:r>
          </a:p>
          <a:p>
            <a:br>
              <a:rPr lang="el-GR" dirty="0"/>
            </a:br>
            <a:endParaRPr lang="el-GR" dirty="0"/>
          </a:p>
          <a:p>
            <a:r>
              <a:rPr lang="el-GR" b="1" dirty="0"/>
              <a:t>🔹 4. Communication — Επικοινωνία</a:t>
            </a:r>
          </a:p>
          <a:p>
            <a:r>
              <a:rPr lang="el-GR" dirty="0"/>
              <a:t>Είναι συνεχής, ξεκάθαρη, διαφανής και έγκαιρη επικοινωνία με τον πελάτη.</a:t>
            </a:r>
            <a:br>
              <a:rPr lang="el-GR" dirty="0"/>
            </a:br>
            <a:r>
              <a:rPr lang="el-GR" dirty="0"/>
              <a:t>Η καλής ποιότητας επικοινωνία αποτρέπει παρεξηγήσεις και αυξάνει την εμπιστοσύνη.</a:t>
            </a:r>
          </a:p>
          <a:p>
            <a:r>
              <a:rPr lang="el-GR" b="1" dirty="0"/>
              <a:t>Παράδειγμα:</a:t>
            </a:r>
            <a:br>
              <a:rPr lang="el-GR" dirty="0"/>
            </a:br>
            <a:r>
              <a:rPr lang="el-GR" dirty="0"/>
              <a:t>Η </a:t>
            </a:r>
            <a:r>
              <a:rPr lang="el-GR" b="1" dirty="0"/>
              <a:t>Aegean </a:t>
            </a:r>
            <a:r>
              <a:rPr lang="el-GR" b="1" dirty="0" err="1"/>
              <a:t>Airlines</a:t>
            </a:r>
            <a:r>
              <a:rPr lang="el-GR" dirty="0"/>
              <a:t> ενημερώνει με ακρίβεια για </a:t>
            </a:r>
            <a:r>
              <a:rPr lang="el-GR" dirty="0" err="1"/>
              <a:t>delays</a:t>
            </a:r>
            <a:r>
              <a:rPr lang="el-GR" dirty="0"/>
              <a:t>, </a:t>
            </a:r>
            <a:r>
              <a:rPr lang="el-GR" dirty="0" err="1"/>
              <a:t>gates</a:t>
            </a:r>
            <a:r>
              <a:rPr lang="el-GR" dirty="0"/>
              <a:t>, </a:t>
            </a:r>
            <a:r>
              <a:rPr lang="el-GR" dirty="0" err="1"/>
              <a:t>rebookings</a:t>
            </a:r>
            <a:r>
              <a:rPr lang="el-GR" dirty="0"/>
              <a:t>.</a:t>
            </a:r>
            <a:br>
              <a:rPr lang="el-GR" dirty="0"/>
            </a:br>
            <a:r>
              <a:rPr lang="el-GR" dirty="0"/>
              <a:t>Αυτή η συνεπής επικοινωνία ενισχύει το </a:t>
            </a:r>
            <a:r>
              <a:rPr lang="el-GR" dirty="0" err="1"/>
              <a:t>trust</a:t>
            </a:r>
            <a:r>
              <a:rPr lang="el-GR" dirty="0"/>
              <a:t>.</a:t>
            </a:r>
          </a:p>
          <a:p>
            <a:br>
              <a:rPr lang="el-GR" dirty="0"/>
            </a:br>
            <a:endParaRPr lang="el-GR" dirty="0"/>
          </a:p>
          <a:p>
            <a:r>
              <a:rPr lang="el-GR" b="1" dirty="0"/>
              <a:t>🔹 5. </a:t>
            </a:r>
            <a:r>
              <a:rPr lang="el-GR" b="1" dirty="0" err="1"/>
              <a:t>Value</a:t>
            </a:r>
            <a:r>
              <a:rPr lang="el-GR" b="1" dirty="0"/>
              <a:t> — Αξία</a:t>
            </a:r>
          </a:p>
          <a:p>
            <a:r>
              <a:rPr lang="el-GR" dirty="0"/>
              <a:t>Ο πελάτης πρέπει να νιώθει ότι παίρνει </a:t>
            </a:r>
            <a:r>
              <a:rPr lang="el-GR" i="1" dirty="0"/>
              <a:t>πραγματική αξία</a:t>
            </a:r>
            <a:r>
              <a:rPr lang="el-GR" dirty="0"/>
              <a:t>, όχι μόνο “χαμηλή τιμή”.</a:t>
            </a:r>
          </a:p>
          <a:p>
            <a:r>
              <a:rPr lang="el-GR" dirty="0"/>
              <a:t>Η αξία μπορεί να προέρχεται από:</a:t>
            </a:r>
          </a:p>
          <a:p>
            <a:r>
              <a:rPr lang="el-GR" dirty="0"/>
              <a:t>ποιότητα υπηρεσίας,</a:t>
            </a:r>
          </a:p>
          <a:p>
            <a:r>
              <a:rPr lang="el-GR" dirty="0"/>
              <a:t>προσωποποίηση,</a:t>
            </a:r>
          </a:p>
          <a:p>
            <a:r>
              <a:rPr lang="el-GR" dirty="0"/>
              <a:t>συνέπεια,</a:t>
            </a:r>
          </a:p>
          <a:p>
            <a:r>
              <a:rPr lang="el-GR" dirty="0"/>
              <a:t>εμπειρία,</a:t>
            </a:r>
          </a:p>
          <a:p>
            <a:r>
              <a:rPr lang="el-GR" dirty="0"/>
              <a:t>εφαρμογές που τον διευκολύνουν.</a:t>
            </a:r>
          </a:p>
          <a:p>
            <a:r>
              <a:rPr lang="el-GR" b="1" dirty="0"/>
              <a:t>Παράδειγμα:</a:t>
            </a:r>
            <a:br>
              <a:rPr lang="el-GR" dirty="0"/>
            </a:br>
            <a:r>
              <a:rPr lang="el-GR" dirty="0"/>
              <a:t>Το “</a:t>
            </a:r>
            <a:r>
              <a:rPr lang="el-GR" dirty="0" err="1"/>
              <a:t>Disney</a:t>
            </a:r>
            <a:r>
              <a:rPr lang="el-GR" dirty="0"/>
              <a:t> </a:t>
            </a:r>
            <a:r>
              <a:rPr lang="el-GR" dirty="0" err="1"/>
              <a:t>Experience</a:t>
            </a:r>
            <a:r>
              <a:rPr lang="el-GR" dirty="0"/>
              <a:t> </a:t>
            </a:r>
            <a:r>
              <a:rPr lang="el-GR" dirty="0" err="1"/>
              <a:t>App</a:t>
            </a:r>
            <a:r>
              <a:rPr lang="el-GR" dirty="0"/>
              <a:t>” προσθέτει αξία μειώνοντας τον χρόνο αναμονής και προτείνοντας </a:t>
            </a:r>
            <a:r>
              <a:rPr lang="el-GR" dirty="0" err="1"/>
              <a:t>personalized</a:t>
            </a:r>
            <a:r>
              <a:rPr lang="el-GR" dirty="0"/>
              <a:t> </a:t>
            </a:r>
            <a:r>
              <a:rPr lang="el-GR" dirty="0" err="1"/>
              <a:t>experiences</a:t>
            </a:r>
            <a:r>
              <a:rPr lang="el-GR" dirty="0"/>
              <a:t>.</a:t>
            </a:r>
          </a:p>
          <a:p>
            <a:br>
              <a:rPr lang="el-GR" dirty="0"/>
            </a:br>
            <a:endParaRPr lang="el-GR" dirty="0"/>
          </a:p>
          <a:p>
            <a:r>
              <a:rPr lang="el-GR" b="1" dirty="0"/>
              <a:t>📌 Μικρό συνολικό παράδειγμα για τις 5 διαστάσεις</a:t>
            </a:r>
          </a:p>
          <a:p>
            <a:r>
              <a:rPr lang="el-GR" dirty="0"/>
              <a:t>Ας φανταστούμε έναν επισκέπτη που επιστρέφει κάθε χρόνο στη Ρόδο.</a:t>
            </a:r>
          </a:p>
          <a:p>
            <a:r>
              <a:rPr lang="el-GR" dirty="0"/>
              <a:t>Το ξενοδοχείο του δίνει ακριβώς αυτό που έχει ζητήσει (</a:t>
            </a:r>
            <a:r>
              <a:rPr lang="el-GR" i="1" dirty="0" err="1"/>
              <a:t>Trust</a:t>
            </a:r>
            <a:r>
              <a:rPr lang="el-GR" dirty="0"/>
              <a:t>).</a:t>
            </a:r>
          </a:p>
          <a:p>
            <a:r>
              <a:rPr lang="el-GR" dirty="0"/>
              <a:t>Τον αναγνωρίζει, του δίνει προτεραιότητα, τον κάνει να νιώθει ειδικός (</a:t>
            </a:r>
            <a:r>
              <a:rPr lang="el-GR" i="1" dirty="0" err="1"/>
              <a:t>Commitment</a:t>
            </a:r>
            <a:r>
              <a:rPr lang="el-GR" dirty="0"/>
              <a:t>).</a:t>
            </a:r>
          </a:p>
          <a:p>
            <a:r>
              <a:rPr lang="el-GR" dirty="0"/>
              <a:t>Έχει σταθερά εξαιρετικές υπηρεσίες (</a:t>
            </a:r>
            <a:r>
              <a:rPr lang="el-GR" i="1" dirty="0" err="1"/>
              <a:t>Satisfaction</a:t>
            </a:r>
            <a:r>
              <a:rPr lang="el-GR" dirty="0"/>
              <a:t>).</a:t>
            </a:r>
          </a:p>
          <a:p>
            <a:r>
              <a:rPr lang="el-GR" dirty="0"/>
              <a:t>Στέλνει εξατομικευμένα </a:t>
            </a:r>
            <a:r>
              <a:rPr lang="el-GR" dirty="0" err="1"/>
              <a:t>emails</a:t>
            </a:r>
            <a:r>
              <a:rPr lang="el-GR" dirty="0"/>
              <a:t> και τον ενημερώνει έγκαιρα (</a:t>
            </a:r>
            <a:r>
              <a:rPr lang="el-GR" i="1" dirty="0"/>
              <a:t>Communication</a:t>
            </a:r>
            <a:r>
              <a:rPr lang="el-GR" dirty="0"/>
              <a:t>).</a:t>
            </a:r>
          </a:p>
          <a:p>
            <a:r>
              <a:rPr lang="el-GR" dirty="0"/>
              <a:t>Του προσφέρει πραγματική αξία με το </a:t>
            </a:r>
            <a:r>
              <a:rPr lang="el-GR" dirty="0" err="1"/>
              <a:t>loyalty</a:t>
            </a:r>
            <a:r>
              <a:rPr lang="el-GR" dirty="0"/>
              <a:t> πρόγραμμα και τα μικρά </a:t>
            </a:r>
            <a:r>
              <a:rPr lang="el-GR" dirty="0" err="1"/>
              <a:t>gestures</a:t>
            </a:r>
            <a:r>
              <a:rPr lang="el-GR" dirty="0"/>
              <a:t> (</a:t>
            </a:r>
            <a:r>
              <a:rPr lang="el-GR" i="1" dirty="0" err="1"/>
              <a:t>Value</a:t>
            </a:r>
            <a:r>
              <a:rPr lang="el-GR" dirty="0"/>
              <a:t>).</a:t>
            </a:r>
          </a:p>
          <a:p>
            <a:r>
              <a:rPr lang="el-GR" dirty="0"/>
              <a:t>Αυτός ο συνδυασμός δημιουργεί </a:t>
            </a:r>
            <a:r>
              <a:rPr lang="el-GR" b="1" dirty="0"/>
              <a:t>μία σχέση που διαρκεί χρόνια</a:t>
            </a:r>
            <a:r>
              <a:rPr lang="el-GR" dirty="0"/>
              <a:t>.</a:t>
            </a:r>
          </a:p>
          <a:p>
            <a:br>
              <a:rPr lang="el-GR" dirty="0"/>
            </a:br>
            <a:endParaRPr lang="el-GR" dirty="0"/>
          </a:p>
          <a:p>
            <a:r>
              <a:rPr lang="el-GR" b="1" dirty="0"/>
              <a:t>🔎 Μετάβαση στο </a:t>
            </a:r>
            <a:r>
              <a:rPr lang="el-GR" b="1" dirty="0" err="1"/>
              <a:t>Slide</a:t>
            </a:r>
            <a:r>
              <a:rPr lang="el-GR" b="1" dirty="0"/>
              <a:t> 15</a:t>
            </a:r>
          </a:p>
          <a:p>
            <a:r>
              <a:rPr lang="el-GR" dirty="0"/>
              <a:t>«Τώρα που είδαμε τις διαστάσεις της σχέσης, πάμε να δούμε τα σημεία επαφής (</a:t>
            </a:r>
            <a:r>
              <a:rPr lang="el-GR" dirty="0" err="1"/>
              <a:t>touchpoints</a:t>
            </a:r>
            <a:r>
              <a:rPr lang="el-GR" dirty="0"/>
              <a:t>) ενός ταξιδιώτη — δηλαδή πού ακριβώς “συμβαίνει” η σχέση στην πράξη.»</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18</a:t>
            </a:fld>
            <a:endParaRPr lang="en-GB"/>
          </a:p>
        </p:txBody>
      </p:sp>
    </p:spTree>
    <p:extLst>
      <p:ext uri="{BB962C8B-B14F-4D97-AF65-F5344CB8AC3E}">
        <p14:creationId xmlns:p14="http://schemas.microsoft.com/office/powerpoint/2010/main" val="199110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τα </a:t>
            </a:r>
            <a:r>
              <a:rPr lang="el-GR" i="1" dirty="0" err="1"/>
              <a:t>touchpoints</a:t>
            </a:r>
            <a:r>
              <a:rPr lang="el-GR" dirty="0"/>
              <a:t>, δηλαδή όλα τα σημεία επαφής μεταξύ του ταξιδιώτη και της επιχείρησης ή του προορισμού.</a:t>
            </a:r>
            <a:br>
              <a:rPr lang="el-GR" dirty="0"/>
            </a:br>
            <a:r>
              <a:rPr lang="el-GR" dirty="0"/>
              <a:t>Τα </a:t>
            </a:r>
            <a:r>
              <a:rPr lang="el-GR" dirty="0" err="1"/>
              <a:t>touchpoints</a:t>
            </a:r>
            <a:r>
              <a:rPr lang="el-GR" dirty="0"/>
              <a:t> είναι κρίσιμα γιατί σε αυτά δημιουργείται η εμπειρία, και άρα εκεί χτίζεται ή καταστρέφεται η σχέση με τον πελάτη.</a:t>
            </a:r>
          </a:p>
          <a:p>
            <a:r>
              <a:rPr lang="el-GR" dirty="0"/>
              <a:t>Στον τουρισμό, τα </a:t>
            </a:r>
            <a:r>
              <a:rPr lang="el-GR" dirty="0" err="1"/>
              <a:t>touchpoints</a:t>
            </a:r>
            <a:r>
              <a:rPr lang="el-GR" dirty="0"/>
              <a:t> καλύπτουν ολόκληρο το ταξίδι — πριν, κατά και μετά την εμπειρία.</a:t>
            </a:r>
            <a:br>
              <a:rPr lang="el-GR" dirty="0"/>
            </a:br>
            <a:r>
              <a:rPr lang="el-GR" dirty="0"/>
              <a:t>Πάμε να τα δούμε αναλυτικά:</a:t>
            </a:r>
          </a:p>
          <a:p>
            <a:br>
              <a:rPr lang="el-GR" dirty="0"/>
            </a:br>
            <a:endParaRPr lang="el-GR" dirty="0"/>
          </a:p>
          <a:p>
            <a:r>
              <a:rPr lang="el-GR" b="1" dirty="0"/>
              <a:t>🔹 1. Πριν το ταξίδι (</a:t>
            </a:r>
            <a:r>
              <a:rPr lang="el-GR" b="1" dirty="0" err="1"/>
              <a:t>Pre-trip</a:t>
            </a:r>
            <a:r>
              <a:rPr lang="el-GR" b="1" dirty="0"/>
              <a:t>)</a:t>
            </a:r>
          </a:p>
          <a:p>
            <a:r>
              <a:rPr lang="el-GR" dirty="0"/>
              <a:t>Η σχέση με τον ταξιδιώτη ξεκινάει πολύ πριν φτάσει στον προορισμό.</a:t>
            </a:r>
          </a:p>
          <a:p>
            <a:r>
              <a:rPr lang="el-GR" dirty="0"/>
              <a:t>Τα βασικά </a:t>
            </a:r>
            <a:r>
              <a:rPr lang="el-GR" dirty="0" err="1"/>
              <a:t>touchpoints</a:t>
            </a:r>
            <a:r>
              <a:rPr lang="el-GR" dirty="0"/>
              <a:t> είναι:</a:t>
            </a:r>
          </a:p>
          <a:p>
            <a:r>
              <a:rPr lang="el-GR" dirty="0"/>
              <a:t>Αναζήτηση στο </a:t>
            </a:r>
            <a:r>
              <a:rPr lang="el-GR" dirty="0" err="1"/>
              <a:t>Google</a:t>
            </a:r>
            <a:endParaRPr lang="el-GR" dirty="0"/>
          </a:p>
          <a:p>
            <a:r>
              <a:rPr lang="el-GR" dirty="0"/>
              <a:t>Social </a:t>
            </a:r>
            <a:r>
              <a:rPr lang="el-GR" dirty="0" err="1"/>
              <a:t>media</a:t>
            </a:r>
            <a:r>
              <a:rPr lang="el-GR" dirty="0"/>
              <a:t> </a:t>
            </a:r>
            <a:r>
              <a:rPr lang="el-GR" dirty="0" err="1"/>
              <a:t>posts</a:t>
            </a:r>
            <a:r>
              <a:rPr lang="el-GR" dirty="0"/>
              <a:t> &amp; διαφημίσεις</a:t>
            </a:r>
          </a:p>
          <a:p>
            <a:r>
              <a:rPr lang="el-GR" dirty="0" err="1"/>
              <a:t>TripAdvisor</a:t>
            </a:r>
            <a:r>
              <a:rPr lang="el-GR" dirty="0"/>
              <a:t>, </a:t>
            </a:r>
            <a:r>
              <a:rPr lang="el-GR" dirty="0" err="1"/>
              <a:t>Booking</a:t>
            </a:r>
            <a:r>
              <a:rPr lang="el-GR" dirty="0"/>
              <a:t>, Expedia</a:t>
            </a:r>
          </a:p>
          <a:p>
            <a:r>
              <a:rPr lang="el-GR" dirty="0" err="1"/>
              <a:t>Website</a:t>
            </a:r>
            <a:r>
              <a:rPr lang="el-GR" dirty="0"/>
              <a:t> του ξενοδοχείου ή του προορισμού</a:t>
            </a:r>
          </a:p>
          <a:p>
            <a:r>
              <a:rPr lang="el-GR" dirty="0"/>
              <a:t>Email </a:t>
            </a:r>
            <a:r>
              <a:rPr lang="el-GR" dirty="0" err="1"/>
              <a:t>communication</a:t>
            </a:r>
            <a:endParaRPr lang="el-GR" dirty="0"/>
          </a:p>
          <a:p>
            <a:r>
              <a:rPr lang="el-GR" dirty="0" err="1"/>
              <a:t>Online</a:t>
            </a:r>
            <a:r>
              <a:rPr lang="el-GR" dirty="0"/>
              <a:t> </a:t>
            </a:r>
            <a:r>
              <a:rPr lang="el-GR" dirty="0" err="1"/>
              <a:t>reviews</a:t>
            </a:r>
            <a:endParaRPr lang="el-GR" dirty="0"/>
          </a:p>
          <a:p>
            <a:r>
              <a:rPr lang="el-GR" b="1" dirty="0"/>
              <a:t>Παράδειγμα:</a:t>
            </a:r>
            <a:br>
              <a:rPr lang="el-GR" dirty="0"/>
            </a:br>
            <a:r>
              <a:rPr lang="el-GR" dirty="0"/>
              <a:t>Αν ένας επισκέπτης ψάξει «</a:t>
            </a:r>
            <a:r>
              <a:rPr lang="el-GR" dirty="0" err="1"/>
              <a:t>best</a:t>
            </a:r>
            <a:r>
              <a:rPr lang="el-GR" dirty="0"/>
              <a:t> </a:t>
            </a:r>
            <a:r>
              <a:rPr lang="el-GR" dirty="0" err="1"/>
              <a:t>beaches</a:t>
            </a:r>
            <a:r>
              <a:rPr lang="el-GR" dirty="0"/>
              <a:t> in Crete» και ο DMO έχει καλό περιεχόμενο, το πρώτο </a:t>
            </a:r>
            <a:r>
              <a:rPr lang="el-GR" dirty="0" err="1"/>
              <a:t>touchpoint</a:t>
            </a:r>
            <a:r>
              <a:rPr lang="el-GR" dirty="0"/>
              <a:t> είναι θετικό — άρα ξεκινάει η σχέση.</a:t>
            </a:r>
          </a:p>
          <a:p>
            <a:br>
              <a:rPr lang="el-GR" dirty="0"/>
            </a:br>
            <a:endParaRPr lang="el-GR" dirty="0"/>
          </a:p>
          <a:p>
            <a:r>
              <a:rPr lang="el-GR" b="1" dirty="0"/>
              <a:t>🔹 2. Κατά το ταξίδι (On-</a:t>
            </a:r>
            <a:r>
              <a:rPr lang="el-GR" b="1" dirty="0" err="1"/>
              <a:t>site</a:t>
            </a:r>
            <a:r>
              <a:rPr lang="el-GR" b="1" dirty="0"/>
              <a:t> / In-</a:t>
            </a:r>
            <a:r>
              <a:rPr lang="el-GR" b="1" dirty="0" err="1"/>
              <a:t>trip</a:t>
            </a:r>
            <a:r>
              <a:rPr lang="el-GR" b="1" dirty="0"/>
              <a:t>)</a:t>
            </a:r>
          </a:p>
          <a:p>
            <a:r>
              <a:rPr lang="el-GR" dirty="0"/>
              <a:t>Κατά την άφιξη και την παραμονή του επισκέπτη, τα </a:t>
            </a:r>
            <a:r>
              <a:rPr lang="el-GR" dirty="0" err="1"/>
              <a:t>touchpoints</a:t>
            </a:r>
            <a:r>
              <a:rPr lang="el-GR" dirty="0"/>
              <a:t> είναι πολύ έντονα.</a:t>
            </a:r>
          </a:p>
          <a:p>
            <a:r>
              <a:rPr lang="el-GR" dirty="0"/>
              <a:t>Περιλαμβάνουν:</a:t>
            </a:r>
          </a:p>
          <a:p>
            <a:r>
              <a:rPr lang="el-GR" dirty="0" err="1"/>
              <a:t>Check</a:t>
            </a:r>
            <a:r>
              <a:rPr lang="el-GR" dirty="0"/>
              <a:t>-in</a:t>
            </a:r>
          </a:p>
          <a:p>
            <a:r>
              <a:rPr lang="el-GR" dirty="0"/>
              <a:t>Εμπειρία δωματίου</a:t>
            </a:r>
          </a:p>
          <a:p>
            <a:r>
              <a:rPr lang="el-GR" dirty="0"/>
              <a:t>Εστιατόρια &amp; </a:t>
            </a:r>
            <a:r>
              <a:rPr lang="el-GR" dirty="0" err="1"/>
              <a:t>bar</a:t>
            </a:r>
            <a:endParaRPr lang="el-GR" dirty="0"/>
          </a:p>
          <a:p>
            <a:r>
              <a:rPr lang="el-GR" dirty="0"/>
              <a:t>Δραστηριότητες και </a:t>
            </a:r>
            <a:r>
              <a:rPr lang="el-GR" dirty="0" err="1"/>
              <a:t>tours</a:t>
            </a:r>
            <a:endParaRPr lang="el-GR" dirty="0"/>
          </a:p>
          <a:p>
            <a:r>
              <a:rPr lang="el-GR" dirty="0"/>
              <a:t>Επικοινωνία με προσωπικό</a:t>
            </a:r>
          </a:p>
          <a:p>
            <a:r>
              <a:rPr lang="el-GR" dirty="0" err="1"/>
              <a:t>Mobile</a:t>
            </a:r>
            <a:r>
              <a:rPr lang="el-GR" dirty="0"/>
              <a:t> </a:t>
            </a:r>
            <a:r>
              <a:rPr lang="el-GR" dirty="0" err="1"/>
              <a:t>apps</a:t>
            </a:r>
            <a:endParaRPr lang="el-GR" dirty="0"/>
          </a:p>
          <a:p>
            <a:r>
              <a:rPr lang="el-GR" dirty="0"/>
              <a:t>Μεταφορές</a:t>
            </a:r>
          </a:p>
          <a:p>
            <a:r>
              <a:rPr lang="el-GR" dirty="0"/>
              <a:t>Αλληλεπίδραση με τον προορισμό</a:t>
            </a:r>
          </a:p>
          <a:p>
            <a:r>
              <a:rPr lang="el-GR" b="1" dirty="0"/>
              <a:t>Παράδειγμα:</a:t>
            </a:r>
            <a:br>
              <a:rPr lang="el-GR" dirty="0"/>
            </a:br>
            <a:r>
              <a:rPr lang="el-GR" dirty="0"/>
              <a:t>Αν ο επισκέπτης λαμβάνει </a:t>
            </a:r>
            <a:r>
              <a:rPr lang="el-GR" dirty="0" err="1"/>
              <a:t>push</a:t>
            </a:r>
            <a:r>
              <a:rPr lang="el-GR" dirty="0"/>
              <a:t> </a:t>
            </a:r>
            <a:r>
              <a:rPr lang="el-GR" dirty="0" err="1"/>
              <a:t>notifications</a:t>
            </a:r>
            <a:r>
              <a:rPr lang="el-GR" dirty="0"/>
              <a:t> με προτάσεις για κοντινά σημεία ενδιαφέροντος μέσω της εφαρμογής του ξενοδοχείου, αυτό είναι ένα CRM-</a:t>
            </a:r>
            <a:r>
              <a:rPr lang="el-GR" dirty="0" err="1"/>
              <a:t>based</a:t>
            </a:r>
            <a:r>
              <a:rPr lang="el-GR" dirty="0"/>
              <a:t> </a:t>
            </a:r>
            <a:r>
              <a:rPr lang="el-GR" dirty="0" err="1"/>
              <a:t>touchpoint</a:t>
            </a:r>
            <a:r>
              <a:rPr lang="el-GR" dirty="0"/>
              <a:t> που βελτιώνει την εμπειρία.</a:t>
            </a:r>
          </a:p>
          <a:p>
            <a:br>
              <a:rPr lang="el-GR" dirty="0"/>
            </a:br>
            <a:endParaRPr lang="el-GR" dirty="0"/>
          </a:p>
          <a:p>
            <a:r>
              <a:rPr lang="el-GR" b="1" dirty="0"/>
              <a:t>🔹 3. Μετά το ταξίδι (Post-</a:t>
            </a:r>
            <a:r>
              <a:rPr lang="el-GR" b="1" dirty="0" err="1"/>
              <a:t>trip</a:t>
            </a:r>
            <a:r>
              <a:rPr lang="el-GR" b="1" dirty="0"/>
              <a:t>)</a:t>
            </a:r>
          </a:p>
          <a:p>
            <a:r>
              <a:rPr lang="el-GR" dirty="0"/>
              <a:t>Η σχέση δεν τελειώνει στο </a:t>
            </a:r>
            <a:r>
              <a:rPr lang="el-GR" dirty="0" err="1"/>
              <a:t>check-out</a:t>
            </a:r>
            <a:r>
              <a:rPr lang="el-GR" dirty="0"/>
              <a:t>.</a:t>
            </a:r>
            <a:br>
              <a:rPr lang="el-GR" dirty="0"/>
            </a:br>
            <a:r>
              <a:rPr lang="el-GR" dirty="0"/>
              <a:t>Συνεχίζεται μέσω:</a:t>
            </a:r>
          </a:p>
          <a:p>
            <a:r>
              <a:rPr lang="el-GR" dirty="0" err="1"/>
              <a:t>Follow-up</a:t>
            </a:r>
            <a:r>
              <a:rPr lang="el-GR" dirty="0"/>
              <a:t> </a:t>
            </a:r>
            <a:r>
              <a:rPr lang="el-GR" dirty="0" err="1"/>
              <a:t>emails</a:t>
            </a:r>
            <a:endParaRPr lang="el-GR" dirty="0"/>
          </a:p>
          <a:p>
            <a:r>
              <a:rPr lang="el-GR" dirty="0" err="1"/>
              <a:t>Aιτήματα</a:t>
            </a:r>
            <a:r>
              <a:rPr lang="el-GR" dirty="0"/>
              <a:t> για </a:t>
            </a:r>
            <a:r>
              <a:rPr lang="el-GR" dirty="0" err="1"/>
              <a:t>feedback</a:t>
            </a:r>
            <a:endParaRPr lang="el-GR" dirty="0"/>
          </a:p>
          <a:p>
            <a:r>
              <a:rPr lang="el-GR" dirty="0"/>
              <a:t>Εξατομικευμένες προσφορές</a:t>
            </a:r>
          </a:p>
          <a:p>
            <a:r>
              <a:rPr lang="el-GR" dirty="0"/>
              <a:t>Review </a:t>
            </a:r>
            <a:r>
              <a:rPr lang="el-GR" dirty="0" err="1"/>
              <a:t>management</a:t>
            </a:r>
            <a:endParaRPr lang="el-GR" dirty="0"/>
          </a:p>
          <a:p>
            <a:r>
              <a:rPr lang="el-GR" dirty="0" err="1"/>
              <a:t>Loyalty</a:t>
            </a:r>
            <a:r>
              <a:rPr lang="el-GR" dirty="0"/>
              <a:t> </a:t>
            </a:r>
            <a:r>
              <a:rPr lang="el-GR" dirty="0" err="1"/>
              <a:t>program</a:t>
            </a:r>
            <a:r>
              <a:rPr lang="el-GR" dirty="0"/>
              <a:t> </a:t>
            </a:r>
            <a:r>
              <a:rPr lang="el-GR" dirty="0" err="1"/>
              <a:t>invitations</a:t>
            </a:r>
            <a:endParaRPr lang="el-GR" dirty="0"/>
          </a:p>
          <a:p>
            <a:r>
              <a:rPr lang="el-GR" dirty="0"/>
              <a:t>Social </a:t>
            </a:r>
            <a:r>
              <a:rPr lang="el-GR" dirty="0" err="1"/>
              <a:t>media</a:t>
            </a:r>
            <a:r>
              <a:rPr lang="el-GR" dirty="0"/>
              <a:t> </a:t>
            </a:r>
            <a:r>
              <a:rPr lang="el-GR" dirty="0" err="1"/>
              <a:t>retargeting</a:t>
            </a:r>
            <a:endParaRPr lang="el-GR" dirty="0"/>
          </a:p>
          <a:p>
            <a:r>
              <a:rPr lang="el-GR" dirty="0" err="1"/>
              <a:t>User-generated</a:t>
            </a:r>
            <a:r>
              <a:rPr lang="el-GR" dirty="0"/>
              <a:t> </a:t>
            </a:r>
            <a:r>
              <a:rPr lang="el-GR" dirty="0" err="1"/>
              <a:t>content</a:t>
            </a:r>
            <a:r>
              <a:rPr lang="el-GR" dirty="0"/>
              <a:t> (UGC)</a:t>
            </a:r>
          </a:p>
          <a:p>
            <a:r>
              <a:rPr lang="el-GR" b="1" dirty="0"/>
              <a:t>Παράδειγμα:</a:t>
            </a:r>
            <a:br>
              <a:rPr lang="el-GR" dirty="0"/>
            </a:br>
            <a:r>
              <a:rPr lang="el-GR" dirty="0"/>
              <a:t>Μια εβδομάδα μετά την επιστροφή ενός ζευγαριού, ένα </a:t>
            </a:r>
            <a:r>
              <a:rPr lang="el-GR" dirty="0" err="1"/>
              <a:t>boutique</a:t>
            </a:r>
            <a:r>
              <a:rPr lang="el-GR" dirty="0"/>
              <a:t> ξενοδοχείο στέλνει ευχαριστήριο email με:</a:t>
            </a:r>
          </a:p>
          <a:p>
            <a:r>
              <a:rPr lang="el-GR" dirty="0"/>
              <a:t>φωτογραφίες από το ηλιοβασίλεμα,</a:t>
            </a:r>
          </a:p>
          <a:p>
            <a:r>
              <a:rPr lang="el-GR" dirty="0"/>
              <a:t>έκπτωση για επόμενη επίσκεψη,</a:t>
            </a:r>
          </a:p>
          <a:p>
            <a:r>
              <a:rPr lang="el-GR" dirty="0"/>
              <a:t>προτάσεις δραστηριοτήτων για </a:t>
            </a:r>
            <a:r>
              <a:rPr lang="el-GR" dirty="0" err="1"/>
              <a:t>anniversary</a:t>
            </a:r>
            <a:r>
              <a:rPr lang="el-GR" dirty="0"/>
              <a:t> </a:t>
            </a:r>
            <a:r>
              <a:rPr lang="el-GR" dirty="0" err="1"/>
              <a:t>trips</a:t>
            </a:r>
            <a:r>
              <a:rPr lang="el-GR" dirty="0"/>
              <a:t>.</a:t>
            </a:r>
            <a:br>
              <a:rPr lang="el-GR" dirty="0"/>
            </a:br>
            <a:r>
              <a:rPr lang="el-GR" dirty="0"/>
              <a:t>Αυτό μετατρέπει τον πελάτη από επισκέπτη → σε φίλο του </a:t>
            </a:r>
            <a:r>
              <a:rPr lang="el-GR" dirty="0" err="1"/>
              <a:t>brand</a:t>
            </a:r>
            <a:r>
              <a:rPr lang="el-GR" dirty="0"/>
              <a:t>.</a:t>
            </a:r>
          </a:p>
          <a:p>
            <a:br>
              <a:rPr lang="el-GR" dirty="0"/>
            </a:br>
            <a:endParaRPr lang="el-GR" dirty="0"/>
          </a:p>
          <a:p>
            <a:r>
              <a:rPr lang="el-GR" b="1" dirty="0"/>
              <a:t>📌 Mini </a:t>
            </a:r>
            <a:r>
              <a:rPr lang="el-GR" b="1" dirty="0" err="1"/>
              <a:t>Case</a:t>
            </a:r>
            <a:r>
              <a:rPr lang="el-GR" b="1" dirty="0"/>
              <a:t>: The </a:t>
            </a:r>
            <a:r>
              <a:rPr lang="el-GR" b="1" dirty="0" err="1"/>
              <a:t>Customer</a:t>
            </a:r>
            <a:r>
              <a:rPr lang="el-GR" b="1" dirty="0"/>
              <a:t> </a:t>
            </a:r>
            <a:r>
              <a:rPr lang="el-GR" b="1" dirty="0" err="1"/>
              <a:t>Journey</a:t>
            </a:r>
            <a:r>
              <a:rPr lang="el-GR" b="1" dirty="0"/>
              <a:t> of a </a:t>
            </a:r>
            <a:r>
              <a:rPr lang="el-GR" b="1" dirty="0" err="1"/>
              <a:t>Visitor</a:t>
            </a:r>
            <a:r>
              <a:rPr lang="el-GR" b="1" dirty="0"/>
              <a:t> in </a:t>
            </a:r>
            <a:r>
              <a:rPr lang="el-GR" b="1" dirty="0" err="1"/>
              <a:t>Athens</a:t>
            </a:r>
            <a:endParaRPr lang="el-GR" b="1" dirty="0"/>
          </a:p>
          <a:p>
            <a:r>
              <a:rPr lang="el-GR" dirty="0"/>
              <a:t>Ας φανταστούμε έναν επισκέπτη, τον Μάρκο, που έρχεται στην Αθήνα για ένα τριήμερο </a:t>
            </a:r>
            <a:r>
              <a:rPr lang="el-GR" dirty="0" err="1"/>
              <a:t>city</a:t>
            </a:r>
            <a:r>
              <a:rPr lang="el-GR" dirty="0"/>
              <a:t> </a:t>
            </a:r>
            <a:r>
              <a:rPr lang="el-GR" dirty="0" err="1"/>
              <a:t>break</a:t>
            </a:r>
            <a:r>
              <a:rPr lang="el-GR" dirty="0"/>
              <a:t>.</a:t>
            </a:r>
          </a:p>
          <a:p>
            <a:r>
              <a:rPr lang="el-GR" b="1" dirty="0"/>
              <a:t>✔ </a:t>
            </a:r>
            <a:r>
              <a:rPr lang="el-GR" b="1" dirty="0" err="1"/>
              <a:t>Pre-trip</a:t>
            </a:r>
            <a:r>
              <a:rPr lang="el-GR" b="1" dirty="0"/>
              <a:t> </a:t>
            </a:r>
            <a:r>
              <a:rPr lang="el-GR" b="1" dirty="0" err="1"/>
              <a:t>touchpoints</a:t>
            </a:r>
            <a:endParaRPr lang="el-GR" b="1" dirty="0"/>
          </a:p>
          <a:p>
            <a:r>
              <a:rPr lang="el-GR" dirty="0"/>
              <a:t>Βλέπει ένα </a:t>
            </a:r>
            <a:r>
              <a:rPr lang="el-GR" dirty="0" err="1"/>
              <a:t>Instagram</a:t>
            </a:r>
            <a:r>
              <a:rPr lang="el-GR" dirty="0"/>
              <a:t> </a:t>
            </a:r>
            <a:r>
              <a:rPr lang="el-GR" dirty="0" err="1"/>
              <a:t>reel</a:t>
            </a:r>
            <a:r>
              <a:rPr lang="el-GR" dirty="0"/>
              <a:t> για την Πλάκα</a:t>
            </a:r>
          </a:p>
          <a:p>
            <a:r>
              <a:rPr lang="el-GR" dirty="0"/>
              <a:t>Μπαίνει στο </a:t>
            </a:r>
            <a:r>
              <a:rPr lang="el-GR" dirty="0" err="1"/>
              <a:t>site</a:t>
            </a:r>
            <a:r>
              <a:rPr lang="el-GR" dirty="0"/>
              <a:t> της πόλης (</a:t>
            </a:r>
            <a:r>
              <a:rPr lang="el-GR" dirty="0" err="1"/>
              <a:t>This</a:t>
            </a:r>
            <a:r>
              <a:rPr lang="el-GR" dirty="0"/>
              <a:t> </a:t>
            </a:r>
            <a:r>
              <a:rPr lang="el-GR" dirty="0" err="1"/>
              <a:t>is</a:t>
            </a:r>
            <a:r>
              <a:rPr lang="el-GR" dirty="0"/>
              <a:t> </a:t>
            </a:r>
            <a:r>
              <a:rPr lang="el-GR" dirty="0" err="1"/>
              <a:t>Athens</a:t>
            </a:r>
            <a:r>
              <a:rPr lang="el-GR" dirty="0"/>
              <a:t>)</a:t>
            </a:r>
          </a:p>
          <a:p>
            <a:r>
              <a:rPr lang="el-GR" dirty="0"/>
              <a:t>Κάνει κράτηση σε </a:t>
            </a:r>
            <a:r>
              <a:rPr lang="el-GR" dirty="0" err="1"/>
              <a:t>boutique</a:t>
            </a:r>
            <a:r>
              <a:rPr lang="el-GR" dirty="0"/>
              <a:t> </a:t>
            </a:r>
            <a:r>
              <a:rPr lang="el-GR" dirty="0" err="1"/>
              <a:t>hotel</a:t>
            </a:r>
            <a:r>
              <a:rPr lang="el-GR" dirty="0"/>
              <a:t> στο </a:t>
            </a:r>
            <a:r>
              <a:rPr lang="el-GR" dirty="0" err="1"/>
              <a:t>Κουκάκι</a:t>
            </a:r>
            <a:endParaRPr lang="el-GR" dirty="0"/>
          </a:p>
          <a:p>
            <a:r>
              <a:rPr lang="el-GR" dirty="0"/>
              <a:t>Λαμβάνει email με </a:t>
            </a:r>
            <a:r>
              <a:rPr lang="el-GR" dirty="0" err="1"/>
              <a:t>early</a:t>
            </a:r>
            <a:r>
              <a:rPr lang="el-GR" dirty="0"/>
              <a:t> </a:t>
            </a:r>
            <a:r>
              <a:rPr lang="el-GR" dirty="0" err="1"/>
              <a:t>check</a:t>
            </a:r>
            <a:r>
              <a:rPr lang="el-GR" dirty="0"/>
              <a:t>-in</a:t>
            </a:r>
          </a:p>
          <a:p>
            <a:r>
              <a:rPr lang="el-GR" b="1" dirty="0"/>
              <a:t>✔ In-</a:t>
            </a:r>
            <a:r>
              <a:rPr lang="el-GR" b="1" dirty="0" err="1"/>
              <a:t>trip</a:t>
            </a:r>
            <a:r>
              <a:rPr lang="el-GR" b="1" dirty="0"/>
              <a:t> </a:t>
            </a:r>
            <a:r>
              <a:rPr lang="el-GR" b="1" dirty="0" err="1"/>
              <a:t>touchpoints</a:t>
            </a:r>
            <a:endParaRPr lang="el-GR" b="1" dirty="0"/>
          </a:p>
          <a:p>
            <a:r>
              <a:rPr lang="el-GR" dirty="0"/>
              <a:t>Φτάνει στο αεροδρόμιο → παίρνει “</a:t>
            </a:r>
            <a:r>
              <a:rPr lang="el-GR" dirty="0" err="1"/>
              <a:t>Welcome</a:t>
            </a:r>
            <a:r>
              <a:rPr lang="el-GR" dirty="0"/>
              <a:t> </a:t>
            </a:r>
            <a:r>
              <a:rPr lang="el-GR" dirty="0" err="1"/>
              <a:t>to</a:t>
            </a:r>
            <a:r>
              <a:rPr lang="el-GR" dirty="0"/>
              <a:t> </a:t>
            </a:r>
            <a:r>
              <a:rPr lang="el-GR" dirty="0" err="1"/>
              <a:t>Athens</a:t>
            </a:r>
            <a:r>
              <a:rPr lang="el-GR" dirty="0"/>
              <a:t>” </a:t>
            </a:r>
            <a:r>
              <a:rPr lang="el-GR" dirty="0" err="1"/>
              <a:t>notification</a:t>
            </a:r>
            <a:endParaRPr lang="el-GR" dirty="0"/>
          </a:p>
          <a:p>
            <a:r>
              <a:rPr lang="el-GR" dirty="0" err="1"/>
              <a:t>Check</a:t>
            </a:r>
            <a:r>
              <a:rPr lang="el-GR" dirty="0"/>
              <a:t>-in σε 2 λεπτά από το </a:t>
            </a:r>
            <a:r>
              <a:rPr lang="el-GR" dirty="0" err="1"/>
              <a:t>mobile</a:t>
            </a:r>
            <a:endParaRPr lang="el-GR" dirty="0"/>
          </a:p>
          <a:p>
            <a:r>
              <a:rPr lang="el-GR" dirty="0"/>
              <a:t>Το </a:t>
            </a:r>
            <a:r>
              <a:rPr lang="el-GR" dirty="0" err="1"/>
              <a:t>app</a:t>
            </a:r>
            <a:r>
              <a:rPr lang="el-GR" dirty="0"/>
              <a:t> προτείνει </a:t>
            </a:r>
            <a:r>
              <a:rPr lang="el-GR" dirty="0" err="1"/>
              <a:t>street</a:t>
            </a:r>
            <a:r>
              <a:rPr lang="el-GR" dirty="0"/>
              <a:t> </a:t>
            </a:r>
            <a:r>
              <a:rPr lang="el-GR" dirty="0" err="1"/>
              <a:t>food</a:t>
            </a:r>
            <a:r>
              <a:rPr lang="el-GR" dirty="0"/>
              <a:t> </a:t>
            </a:r>
            <a:r>
              <a:rPr lang="el-GR" dirty="0" err="1"/>
              <a:t>tour</a:t>
            </a:r>
            <a:r>
              <a:rPr lang="el-GR" dirty="0"/>
              <a:t> στο Μοναστηράκι</a:t>
            </a:r>
          </a:p>
          <a:p>
            <a:r>
              <a:rPr lang="el-GR" dirty="0"/>
              <a:t>Το ξενοδοχείο τον ρωτά μέσω </a:t>
            </a:r>
            <a:r>
              <a:rPr lang="el-GR" dirty="0" err="1"/>
              <a:t>WhatsApp</a:t>
            </a:r>
            <a:r>
              <a:rPr lang="el-GR" dirty="0"/>
              <a:t> αν χρειάζεται οδηγίες για το μετρό</a:t>
            </a:r>
          </a:p>
          <a:p>
            <a:r>
              <a:rPr lang="el-GR" b="1" dirty="0"/>
              <a:t>✔ Post-</a:t>
            </a:r>
            <a:r>
              <a:rPr lang="el-GR" b="1" dirty="0" err="1"/>
              <a:t>trip</a:t>
            </a:r>
            <a:r>
              <a:rPr lang="el-GR" b="1" dirty="0"/>
              <a:t> </a:t>
            </a:r>
            <a:r>
              <a:rPr lang="el-GR" b="1" dirty="0" err="1"/>
              <a:t>touchpoints</a:t>
            </a:r>
            <a:endParaRPr lang="el-GR" b="1" dirty="0"/>
          </a:p>
          <a:p>
            <a:r>
              <a:rPr lang="el-GR" dirty="0"/>
              <a:t>Λαμβάνει email “</a:t>
            </a:r>
            <a:r>
              <a:rPr lang="el-GR" dirty="0" err="1"/>
              <a:t>We</a:t>
            </a:r>
            <a:r>
              <a:rPr lang="el-GR" dirty="0"/>
              <a:t> </a:t>
            </a:r>
            <a:r>
              <a:rPr lang="el-GR" dirty="0" err="1"/>
              <a:t>hope</a:t>
            </a:r>
            <a:r>
              <a:rPr lang="el-GR" dirty="0"/>
              <a:t> </a:t>
            </a:r>
            <a:r>
              <a:rPr lang="el-GR" dirty="0" err="1"/>
              <a:t>to</a:t>
            </a:r>
            <a:r>
              <a:rPr lang="el-GR" dirty="0"/>
              <a:t> </a:t>
            </a:r>
            <a:r>
              <a:rPr lang="el-GR" dirty="0" err="1"/>
              <a:t>see</a:t>
            </a:r>
            <a:r>
              <a:rPr lang="el-GR" dirty="0"/>
              <a:t> </a:t>
            </a:r>
            <a:r>
              <a:rPr lang="el-GR" dirty="0" err="1"/>
              <a:t>you</a:t>
            </a:r>
            <a:r>
              <a:rPr lang="el-GR" dirty="0"/>
              <a:t> </a:t>
            </a:r>
            <a:r>
              <a:rPr lang="el-GR" dirty="0" err="1"/>
              <a:t>again</a:t>
            </a:r>
            <a:r>
              <a:rPr lang="el-GR" dirty="0"/>
              <a:t>”</a:t>
            </a:r>
          </a:p>
          <a:p>
            <a:r>
              <a:rPr lang="el-GR" dirty="0"/>
              <a:t>Το ξενοδοχείο του στέλνει </a:t>
            </a:r>
            <a:r>
              <a:rPr lang="el-GR" dirty="0" err="1"/>
              <a:t>personalized</a:t>
            </a:r>
            <a:r>
              <a:rPr lang="el-GR" dirty="0"/>
              <a:t> </a:t>
            </a:r>
            <a:r>
              <a:rPr lang="el-GR" dirty="0" err="1"/>
              <a:t>recommendations</a:t>
            </a:r>
            <a:r>
              <a:rPr lang="el-GR" dirty="0"/>
              <a:t> για </a:t>
            </a:r>
            <a:r>
              <a:rPr lang="el-GR" dirty="0" err="1"/>
              <a:t>spring</a:t>
            </a:r>
            <a:r>
              <a:rPr lang="el-GR" dirty="0"/>
              <a:t> </a:t>
            </a:r>
            <a:r>
              <a:rPr lang="el-GR" dirty="0" err="1"/>
              <a:t>getaways</a:t>
            </a:r>
            <a:endParaRPr lang="el-GR" dirty="0"/>
          </a:p>
          <a:p>
            <a:r>
              <a:rPr lang="el-GR" dirty="0"/>
              <a:t>Η </a:t>
            </a:r>
            <a:r>
              <a:rPr lang="el-GR" dirty="0" err="1"/>
              <a:t>Athens</a:t>
            </a:r>
            <a:r>
              <a:rPr lang="el-GR" dirty="0"/>
              <a:t> DMO του στέλνει </a:t>
            </a:r>
            <a:r>
              <a:rPr lang="el-GR" dirty="0" err="1"/>
              <a:t>curated</a:t>
            </a:r>
            <a:r>
              <a:rPr lang="el-GR" dirty="0"/>
              <a:t> </a:t>
            </a:r>
            <a:r>
              <a:rPr lang="el-GR" dirty="0" err="1"/>
              <a:t>content</a:t>
            </a:r>
            <a:r>
              <a:rPr lang="el-GR" dirty="0"/>
              <a:t> με νέα </a:t>
            </a:r>
            <a:r>
              <a:rPr lang="el-GR" dirty="0" err="1"/>
              <a:t>events</a:t>
            </a:r>
            <a:endParaRPr lang="el-GR" dirty="0"/>
          </a:p>
          <a:p>
            <a:r>
              <a:rPr lang="el-GR" dirty="0"/>
              <a:t>Κάθε ένα από αυτά τα </a:t>
            </a:r>
            <a:r>
              <a:rPr lang="el-GR" dirty="0" err="1"/>
              <a:t>touchpoints</a:t>
            </a:r>
            <a:r>
              <a:rPr lang="el-GR" dirty="0"/>
              <a:t> ανήκει στο CRM και ενισχύει τη συνολική εμπειρία.</a:t>
            </a:r>
          </a:p>
          <a:p>
            <a:br>
              <a:rPr lang="el-GR" dirty="0"/>
            </a:br>
            <a:endParaRPr lang="el-GR" dirty="0"/>
          </a:p>
          <a:p>
            <a:r>
              <a:rPr lang="el-GR" b="1" dirty="0"/>
              <a:t>🔎 Μετάβαση στο </a:t>
            </a:r>
            <a:r>
              <a:rPr lang="el-GR" b="1" dirty="0" err="1"/>
              <a:t>Slide</a:t>
            </a:r>
            <a:r>
              <a:rPr lang="el-GR" b="1" dirty="0"/>
              <a:t> 16</a:t>
            </a:r>
          </a:p>
          <a:p>
            <a:r>
              <a:rPr lang="el-GR" dirty="0"/>
              <a:t>«Αφού είδαμε πού χτίζεται η σχέση μέσω των </a:t>
            </a:r>
            <a:r>
              <a:rPr lang="el-GR" dirty="0" err="1"/>
              <a:t>touchpoints</a:t>
            </a:r>
            <a:r>
              <a:rPr lang="el-GR" dirty="0"/>
              <a:t>, στο επόμενο </a:t>
            </a:r>
            <a:r>
              <a:rPr lang="el-GR" dirty="0" err="1"/>
              <a:t>slide</a:t>
            </a:r>
            <a:r>
              <a:rPr lang="el-GR" dirty="0"/>
              <a:t> θα μιλήσουμε για το </a:t>
            </a:r>
            <a:r>
              <a:rPr lang="el-GR" dirty="0" err="1"/>
              <a:t>emotional</a:t>
            </a:r>
            <a:r>
              <a:rPr lang="el-GR" dirty="0"/>
              <a:t> </a:t>
            </a:r>
            <a:r>
              <a:rPr lang="el-GR" dirty="0" err="1"/>
              <a:t>branding</a:t>
            </a:r>
            <a:r>
              <a:rPr lang="el-GR" dirty="0"/>
              <a:t> — δηλαδή πώς οι προορισμοί και οι επιχειρήσεις δημιουργούν συναισθηματικούς δεσμούς με τους επισκέπτες.»</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19</a:t>
            </a:fld>
            <a:endParaRPr lang="en-GB"/>
          </a:p>
        </p:txBody>
      </p:sp>
    </p:spTree>
    <p:extLst>
      <p:ext uri="{BB962C8B-B14F-4D97-AF65-F5344CB8AC3E}">
        <p14:creationId xmlns:p14="http://schemas.microsoft.com/office/powerpoint/2010/main" val="340180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μιλήσουμε για το </a:t>
            </a:r>
            <a:r>
              <a:rPr lang="el-GR" i="1" dirty="0" err="1"/>
              <a:t>emotional</a:t>
            </a:r>
            <a:r>
              <a:rPr lang="el-GR" i="1" dirty="0"/>
              <a:t> </a:t>
            </a:r>
            <a:r>
              <a:rPr lang="el-GR" i="1" dirty="0" err="1"/>
              <a:t>branding</a:t>
            </a:r>
            <a:r>
              <a:rPr lang="el-GR" dirty="0"/>
              <a:t>, δηλαδή τον τρόπο με τον οποίο οι τουριστικοί οργανισμοί και οι επιχειρήσεις δημιουργούν συναισθηματικούς δεσμούς με τους επισκέπτες.</a:t>
            </a:r>
            <a:br>
              <a:rPr lang="el-GR" dirty="0"/>
            </a:br>
            <a:r>
              <a:rPr lang="el-GR" dirty="0"/>
              <a:t>Το </a:t>
            </a:r>
            <a:r>
              <a:rPr lang="el-GR" dirty="0" err="1"/>
              <a:t>emotional</a:t>
            </a:r>
            <a:r>
              <a:rPr lang="el-GR" dirty="0"/>
              <a:t> </a:t>
            </a:r>
            <a:r>
              <a:rPr lang="el-GR" dirty="0" err="1"/>
              <a:t>branding</a:t>
            </a:r>
            <a:r>
              <a:rPr lang="el-GR" dirty="0"/>
              <a:t> είναι κρίσιμο στον τουρισμό, γιατί ο τουρισμός δεν στηρίζεται μόνο στη λειτουργική αξία — στηρίζεται κυρίως σε συναισθήματα, εικόνες, αναμνήσεις και προσδοκίες.</a:t>
            </a:r>
          </a:p>
          <a:p>
            <a:br>
              <a:rPr lang="el-GR" dirty="0"/>
            </a:br>
            <a:endParaRPr lang="el-GR" dirty="0"/>
          </a:p>
          <a:p>
            <a:r>
              <a:rPr lang="el-GR" b="1" dirty="0"/>
              <a:t>🔹 Τι είναι το </a:t>
            </a:r>
            <a:r>
              <a:rPr lang="el-GR" b="1" dirty="0" err="1"/>
              <a:t>Emotional</a:t>
            </a:r>
            <a:r>
              <a:rPr lang="el-GR" b="1" dirty="0"/>
              <a:t> </a:t>
            </a:r>
            <a:r>
              <a:rPr lang="el-GR" b="1" dirty="0" err="1"/>
              <a:t>Branding</a:t>
            </a:r>
            <a:r>
              <a:rPr lang="el-GR" b="1" dirty="0"/>
              <a:t>;</a:t>
            </a:r>
          </a:p>
          <a:p>
            <a:r>
              <a:rPr lang="el-GR" dirty="0"/>
              <a:t>Είναι η στρατηγική που χρησιμοποιούν τα </a:t>
            </a:r>
            <a:r>
              <a:rPr lang="el-GR" dirty="0" err="1"/>
              <a:t>brands</a:t>
            </a:r>
            <a:r>
              <a:rPr lang="el-GR" dirty="0"/>
              <a:t> για να:</a:t>
            </a:r>
          </a:p>
          <a:p>
            <a:r>
              <a:rPr lang="el-GR" dirty="0"/>
              <a:t>δημιουργήσουν συναισθηματικούς δεσμούς,</a:t>
            </a:r>
          </a:p>
          <a:p>
            <a:r>
              <a:rPr lang="el-GR" dirty="0"/>
              <a:t>ενισχύσουν την αίσθηση του “</a:t>
            </a:r>
            <a:r>
              <a:rPr lang="el-GR" dirty="0" err="1"/>
              <a:t>ανήκειν</a:t>
            </a:r>
            <a:r>
              <a:rPr lang="el-GR" dirty="0"/>
              <a:t>”,</a:t>
            </a:r>
          </a:p>
          <a:p>
            <a:r>
              <a:rPr lang="el-GR" dirty="0"/>
              <a:t>προκαλέσουν θετικά συναισθήματα και προσδοκίες,</a:t>
            </a:r>
          </a:p>
          <a:p>
            <a:r>
              <a:rPr lang="el-GR" dirty="0"/>
              <a:t>μετατρέψουν την εμπειρία σε ανάμνηση,</a:t>
            </a:r>
          </a:p>
          <a:p>
            <a:r>
              <a:rPr lang="el-GR" dirty="0"/>
              <a:t>κάνουν τον επισκέπτη να νιώσει κάτι «ξεχωριστό».</a:t>
            </a:r>
          </a:p>
          <a:p>
            <a:r>
              <a:rPr lang="el-GR" dirty="0"/>
              <a:t>Στον τουρισμό, το </a:t>
            </a:r>
            <a:r>
              <a:rPr lang="el-GR" dirty="0" err="1"/>
              <a:t>brand</a:t>
            </a:r>
            <a:r>
              <a:rPr lang="el-GR" dirty="0"/>
              <a:t> δεν είναι απλώς το λογότυπο.</a:t>
            </a:r>
            <a:br>
              <a:rPr lang="el-GR" dirty="0"/>
            </a:br>
            <a:r>
              <a:rPr lang="el-GR" dirty="0"/>
              <a:t>Είναι το συναίσθημα που κουβαλά ο ταξιδιώτης όταν ακούει το όνομα ενός προορισμού ή μιας επιχείρησης.</a:t>
            </a:r>
          </a:p>
          <a:p>
            <a:r>
              <a:rPr lang="el-GR" dirty="0"/>
              <a:t>Όπως λένε και οι </a:t>
            </a:r>
            <a:r>
              <a:rPr lang="el-GR" dirty="0" err="1"/>
              <a:t>Pine</a:t>
            </a:r>
            <a:r>
              <a:rPr lang="el-GR" dirty="0"/>
              <a:t> &amp; </a:t>
            </a:r>
            <a:r>
              <a:rPr lang="el-GR" dirty="0" err="1"/>
              <a:t>Gilmore</a:t>
            </a:r>
            <a:r>
              <a:rPr lang="el-GR" dirty="0"/>
              <a:t> (1999):</a:t>
            </a:r>
            <a:br>
              <a:rPr lang="el-GR" dirty="0"/>
            </a:br>
            <a:r>
              <a:rPr lang="el-GR" b="1" dirty="0"/>
              <a:t>“</a:t>
            </a:r>
            <a:r>
              <a:rPr lang="el-GR" b="1" dirty="0" err="1"/>
              <a:t>Experiences</a:t>
            </a:r>
            <a:r>
              <a:rPr lang="el-GR" b="1" dirty="0"/>
              <a:t> </a:t>
            </a:r>
            <a:r>
              <a:rPr lang="el-GR" b="1" dirty="0" err="1"/>
              <a:t>are</a:t>
            </a:r>
            <a:r>
              <a:rPr lang="el-GR" b="1" dirty="0"/>
              <a:t> </a:t>
            </a:r>
            <a:r>
              <a:rPr lang="el-GR" b="1" dirty="0" err="1"/>
              <a:t>emotional</a:t>
            </a:r>
            <a:r>
              <a:rPr lang="el-GR" b="1" dirty="0"/>
              <a:t> </a:t>
            </a:r>
            <a:r>
              <a:rPr lang="el-GR" b="1" dirty="0" err="1"/>
              <a:t>journeys</a:t>
            </a:r>
            <a:r>
              <a:rPr lang="el-GR" b="1" dirty="0"/>
              <a:t>. </a:t>
            </a:r>
            <a:r>
              <a:rPr lang="el-GR" b="1" dirty="0" err="1"/>
              <a:t>Brand</a:t>
            </a:r>
            <a:r>
              <a:rPr lang="el-GR" b="1" dirty="0"/>
              <a:t> </a:t>
            </a:r>
            <a:r>
              <a:rPr lang="el-GR" b="1" dirty="0" err="1"/>
              <a:t>value</a:t>
            </a:r>
            <a:r>
              <a:rPr lang="el-GR" b="1" dirty="0"/>
              <a:t> </a:t>
            </a:r>
            <a:r>
              <a:rPr lang="el-GR" b="1" dirty="0" err="1"/>
              <a:t>is</a:t>
            </a:r>
            <a:r>
              <a:rPr lang="el-GR" b="1" dirty="0"/>
              <a:t> </a:t>
            </a:r>
            <a:r>
              <a:rPr lang="el-GR" b="1" dirty="0" err="1"/>
              <a:t>created</a:t>
            </a:r>
            <a:r>
              <a:rPr lang="el-GR" b="1" dirty="0"/>
              <a:t> in the memory.”</a:t>
            </a:r>
            <a:endParaRPr lang="el-GR" dirty="0"/>
          </a:p>
          <a:p>
            <a:br>
              <a:rPr lang="el-GR" dirty="0"/>
            </a:br>
            <a:endParaRPr lang="el-GR" dirty="0"/>
          </a:p>
          <a:p>
            <a:r>
              <a:rPr lang="el-GR" b="1" dirty="0"/>
              <a:t>🔹 Γιατί είναι τόσο σημαντικό στον τουρισμό;</a:t>
            </a:r>
          </a:p>
          <a:p>
            <a:r>
              <a:rPr lang="el-GR" dirty="0"/>
              <a:t>Γιατί ο τουρισμός είναι:</a:t>
            </a:r>
          </a:p>
          <a:p>
            <a:r>
              <a:rPr lang="el-GR" dirty="0"/>
              <a:t>προσωπικός,</a:t>
            </a:r>
          </a:p>
          <a:p>
            <a:r>
              <a:rPr lang="el-GR" dirty="0"/>
              <a:t>βιωματικός,</a:t>
            </a:r>
          </a:p>
          <a:p>
            <a:r>
              <a:rPr lang="el-GR" dirty="0" err="1"/>
              <a:t>πολυαισθητηριακός</a:t>
            </a:r>
            <a:r>
              <a:rPr lang="el-GR" dirty="0"/>
              <a:t>,</a:t>
            </a:r>
          </a:p>
          <a:p>
            <a:r>
              <a:rPr lang="el-GR" dirty="0"/>
              <a:t>φορτισμένος συναισθηματικά (χαρά, νοσταλγία, ξεγνοιασιά),</a:t>
            </a:r>
          </a:p>
          <a:p>
            <a:r>
              <a:rPr lang="el-GR" dirty="0"/>
              <a:t>και πολύ συχνά συνδεδεμένος με την ταυτότητα του ατόμου.</a:t>
            </a:r>
          </a:p>
          <a:p>
            <a:r>
              <a:rPr lang="el-GR" dirty="0"/>
              <a:t>Γι’ αυτό οι προορισμοί που χτίζουν δυνατά συναισθηματικά </a:t>
            </a:r>
            <a:r>
              <a:rPr lang="el-GR" dirty="0" err="1"/>
              <a:t>brands</a:t>
            </a:r>
            <a:r>
              <a:rPr lang="el-GR" dirty="0"/>
              <a:t> έχουν μεγαλύτερα ποσοστά επαναλαμβανόμενων επισκέψεων και καλύτερη εικόνα διεθνώς.</a:t>
            </a:r>
          </a:p>
          <a:p>
            <a:br>
              <a:rPr lang="el-GR" dirty="0"/>
            </a:br>
            <a:endParaRPr lang="el-GR" dirty="0"/>
          </a:p>
          <a:p>
            <a:r>
              <a:rPr lang="el-GR" b="1" dirty="0"/>
              <a:t>📌 Παραδείγματα </a:t>
            </a:r>
            <a:r>
              <a:rPr lang="el-GR" b="1" dirty="0" err="1"/>
              <a:t>Emotional</a:t>
            </a:r>
            <a:r>
              <a:rPr lang="el-GR" b="1" dirty="0"/>
              <a:t> </a:t>
            </a:r>
            <a:r>
              <a:rPr lang="el-GR" b="1" dirty="0" err="1"/>
              <a:t>Branding</a:t>
            </a:r>
            <a:r>
              <a:rPr lang="el-GR" b="1" dirty="0"/>
              <a:t> στη βιομηχανία του τουρισμού</a:t>
            </a:r>
          </a:p>
          <a:p>
            <a:r>
              <a:rPr lang="el-GR" b="1" dirty="0"/>
              <a:t>🔸 Παράδειγμα 1: «I ❤️ NY» – Ένα από τα πιο επιτυχημένα </a:t>
            </a:r>
            <a:r>
              <a:rPr lang="el-GR" b="1" dirty="0" err="1"/>
              <a:t>emotional</a:t>
            </a:r>
            <a:r>
              <a:rPr lang="el-GR" b="1" dirty="0"/>
              <a:t> </a:t>
            </a:r>
            <a:r>
              <a:rPr lang="el-GR" b="1" dirty="0" err="1"/>
              <a:t>place</a:t>
            </a:r>
            <a:r>
              <a:rPr lang="el-GR" b="1" dirty="0"/>
              <a:t> </a:t>
            </a:r>
            <a:r>
              <a:rPr lang="el-GR" b="1" dirty="0" err="1"/>
              <a:t>brands</a:t>
            </a:r>
            <a:endParaRPr lang="el-GR" b="1" dirty="0"/>
          </a:p>
          <a:p>
            <a:r>
              <a:rPr lang="el-GR" dirty="0"/>
              <a:t>Δεν προωθεί αξιοθέατα.</a:t>
            </a:r>
            <a:br>
              <a:rPr lang="el-GR" dirty="0"/>
            </a:br>
            <a:r>
              <a:rPr lang="el-GR" dirty="0"/>
              <a:t>Προωθεί </a:t>
            </a:r>
            <a:r>
              <a:rPr lang="el-GR" b="1" dirty="0"/>
              <a:t>συναίσθημα</a:t>
            </a:r>
            <a:r>
              <a:rPr lang="el-GR" dirty="0"/>
              <a:t> — αγάπη, ενέργεια, ταυτότητα.</a:t>
            </a:r>
          </a:p>
          <a:p>
            <a:r>
              <a:rPr lang="el-GR" dirty="0"/>
              <a:t>Το </a:t>
            </a:r>
            <a:r>
              <a:rPr lang="el-GR" dirty="0" err="1"/>
              <a:t>brand</a:t>
            </a:r>
            <a:r>
              <a:rPr lang="el-GR" dirty="0"/>
              <a:t> προκαλεί αυτόματη συναισθηματική αντίδραση.</a:t>
            </a:r>
          </a:p>
          <a:p>
            <a:r>
              <a:rPr lang="el-GR" dirty="0"/>
              <a:t>Γι’ αυτό:</a:t>
            </a:r>
          </a:p>
          <a:p>
            <a:r>
              <a:rPr lang="el-GR" dirty="0"/>
              <a:t>η καμπάνια κράτησε 40+ χρόνια,</a:t>
            </a:r>
          </a:p>
          <a:p>
            <a:r>
              <a:rPr lang="el-GR" dirty="0"/>
              <a:t>έγινε σύμβολο πολιτισμού,</a:t>
            </a:r>
          </a:p>
          <a:p>
            <a:r>
              <a:rPr lang="el-GR" dirty="0"/>
              <a:t>αύξησε δραματικά τις αφίξεις στην πόλη.</a:t>
            </a:r>
          </a:p>
          <a:p>
            <a:br>
              <a:rPr lang="el-GR" dirty="0"/>
            </a:br>
            <a:endParaRPr lang="el-GR" dirty="0"/>
          </a:p>
          <a:p>
            <a:r>
              <a:rPr lang="el-GR" b="1" dirty="0"/>
              <a:t>🔸 Παράδειγμα 2: </a:t>
            </a:r>
            <a:r>
              <a:rPr lang="el-GR" b="1" dirty="0" err="1"/>
              <a:t>Greece</a:t>
            </a:r>
            <a:r>
              <a:rPr lang="el-GR" b="1" dirty="0"/>
              <a:t> – «Live </a:t>
            </a:r>
            <a:r>
              <a:rPr lang="el-GR" b="1" dirty="0" err="1"/>
              <a:t>Your</a:t>
            </a:r>
            <a:r>
              <a:rPr lang="el-GR" b="1" dirty="0"/>
              <a:t> </a:t>
            </a:r>
            <a:r>
              <a:rPr lang="el-GR" b="1" dirty="0" err="1"/>
              <a:t>Myth</a:t>
            </a:r>
            <a:r>
              <a:rPr lang="el-GR" b="1" dirty="0"/>
              <a:t> in </a:t>
            </a:r>
            <a:r>
              <a:rPr lang="el-GR" b="1" dirty="0" err="1"/>
              <a:t>Greece</a:t>
            </a:r>
            <a:r>
              <a:rPr lang="el-GR" b="1" dirty="0"/>
              <a:t>»</a:t>
            </a:r>
          </a:p>
          <a:p>
            <a:r>
              <a:rPr lang="el-GR" dirty="0"/>
              <a:t>Η Ελλάδα δεν προωθεί μόνο παραλίες.</a:t>
            </a:r>
            <a:br>
              <a:rPr lang="el-GR" dirty="0"/>
            </a:br>
            <a:r>
              <a:rPr lang="el-GR" dirty="0"/>
              <a:t>Προωθεί «μύθο», μαγεία, διαφυγή, ταυτότητα.</a:t>
            </a:r>
            <a:br>
              <a:rPr lang="el-GR" dirty="0"/>
            </a:br>
            <a:r>
              <a:rPr lang="el-GR" dirty="0"/>
              <a:t>Το </a:t>
            </a:r>
            <a:r>
              <a:rPr lang="el-GR" dirty="0" err="1"/>
              <a:t>brand</a:t>
            </a:r>
            <a:r>
              <a:rPr lang="el-GR" dirty="0"/>
              <a:t> δημιουργεί προσδοκία για μια </a:t>
            </a:r>
            <a:r>
              <a:rPr lang="el-GR" i="1" dirty="0"/>
              <a:t>φωτεινή, μαγική εμπειρία</a:t>
            </a:r>
            <a:r>
              <a:rPr lang="el-GR" dirty="0"/>
              <a:t> — όχι απλώς τουρισμό.</a:t>
            </a:r>
          </a:p>
          <a:p>
            <a:br>
              <a:rPr lang="el-GR" dirty="0"/>
            </a:br>
            <a:endParaRPr lang="el-GR" dirty="0"/>
          </a:p>
          <a:p>
            <a:r>
              <a:rPr lang="el-GR" b="1" dirty="0"/>
              <a:t>🔸 Παράδειγμα 3: </a:t>
            </a:r>
            <a:r>
              <a:rPr lang="el-GR" b="1" dirty="0" err="1"/>
              <a:t>Airbnb</a:t>
            </a:r>
            <a:r>
              <a:rPr lang="el-GR" b="1" dirty="0"/>
              <a:t> – «</a:t>
            </a:r>
            <a:r>
              <a:rPr lang="el-GR" b="1" dirty="0" err="1"/>
              <a:t>Belong</a:t>
            </a:r>
            <a:r>
              <a:rPr lang="el-GR" b="1" dirty="0"/>
              <a:t> </a:t>
            </a:r>
            <a:r>
              <a:rPr lang="el-GR" b="1" dirty="0" err="1"/>
              <a:t>Anywhere</a:t>
            </a:r>
            <a:r>
              <a:rPr lang="el-GR" b="1" dirty="0"/>
              <a:t>»</a:t>
            </a:r>
          </a:p>
          <a:p>
            <a:r>
              <a:rPr lang="el-GR" dirty="0"/>
              <a:t>Το </a:t>
            </a:r>
            <a:r>
              <a:rPr lang="el-GR" dirty="0" err="1"/>
              <a:t>brand</a:t>
            </a:r>
            <a:r>
              <a:rPr lang="el-GR" dirty="0"/>
              <a:t> δεν λέει “ενοικιάστε ένα σπίτι”.</a:t>
            </a:r>
            <a:br>
              <a:rPr lang="el-GR" dirty="0"/>
            </a:br>
            <a:r>
              <a:rPr lang="el-GR" dirty="0"/>
              <a:t>Λέει “ανήκετε παντού”.</a:t>
            </a:r>
            <a:br>
              <a:rPr lang="el-GR" dirty="0"/>
            </a:br>
            <a:r>
              <a:rPr lang="el-GR" dirty="0"/>
              <a:t>Αυτό είναι καθαρό </a:t>
            </a:r>
            <a:r>
              <a:rPr lang="el-GR" dirty="0" err="1"/>
              <a:t>emotional</a:t>
            </a:r>
            <a:r>
              <a:rPr lang="el-GR" dirty="0"/>
              <a:t> </a:t>
            </a:r>
            <a:r>
              <a:rPr lang="el-GR" dirty="0" err="1"/>
              <a:t>branding</a:t>
            </a:r>
            <a:r>
              <a:rPr lang="el-GR" dirty="0"/>
              <a:t> που βασίζεται:</a:t>
            </a:r>
          </a:p>
          <a:p>
            <a:r>
              <a:rPr lang="el-GR" dirty="0"/>
              <a:t>στην αυθεντικότητα,</a:t>
            </a:r>
          </a:p>
          <a:p>
            <a:r>
              <a:rPr lang="el-GR" dirty="0"/>
              <a:t>στη φιλοξενία,</a:t>
            </a:r>
          </a:p>
          <a:p>
            <a:r>
              <a:rPr lang="el-GR" dirty="0"/>
              <a:t>στην ανθρώπινη σύνδεση.</a:t>
            </a:r>
          </a:p>
          <a:p>
            <a:br>
              <a:rPr lang="el-GR" dirty="0"/>
            </a:br>
            <a:endParaRPr lang="el-GR" dirty="0"/>
          </a:p>
          <a:p>
            <a:r>
              <a:rPr lang="el-GR" b="1" dirty="0"/>
              <a:t>🔸 Παράδειγμα 4: </a:t>
            </a:r>
            <a:r>
              <a:rPr lang="el-GR" b="1" dirty="0" err="1"/>
              <a:t>Santorini</a:t>
            </a:r>
            <a:r>
              <a:rPr lang="el-GR" b="1" dirty="0"/>
              <a:t> – «</a:t>
            </a:r>
            <a:r>
              <a:rPr lang="el-GR" b="1" dirty="0" err="1"/>
              <a:t>Love</a:t>
            </a:r>
            <a:r>
              <a:rPr lang="el-GR" b="1" dirty="0"/>
              <a:t> </a:t>
            </a:r>
            <a:r>
              <a:rPr lang="el-GR" b="1" dirty="0" err="1"/>
              <a:t>at</a:t>
            </a:r>
            <a:r>
              <a:rPr lang="el-GR" b="1" dirty="0"/>
              <a:t> First </a:t>
            </a:r>
            <a:r>
              <a:rPr lang="el-GR" b="1" dirty="0" err="1"/>
              <a:t>Sight</a:t>
            </a:r>
            <a:r>
              <a:rPr lang="el-GR" b="1" dirty="0"/>
              <a:t>»</a:t>
            </a:r>
          </a:p>
          <a:p>
            <a:r>
              <a:rPr lang="el-GR" dirty="0"/>
              <a:t>Η Σαντορίνη βασίζεται εξ ολοκλήρου στο συναίσθημα:</a:t>
            </a:r>
          </a:p>
          <a:p>
            <a:r>
              <a:rPr lang="el-GR" dirty="0"/>
              <a:t>το ηλιοβασίλεμα,</a:t>
            </a:r>
          </a:p>
          <a:p>
            <a:r>
              <a:rPr lang="el-GR" dirty="0"/>
              <a:t>το ρομαντικό σκηνικό,</a:t>
            </a:r>
          </a:p>
          <a:p>
            <a:r>
              <a:rPr lang="el-GR" dirty="0"/>
              <a:t>η </a:t>
            </a:r>
            <a:r>
              <a:rPr lang="el-GR" dirty="0" err="1"/>
              <a:t>φωτογραφικότητα</a:t>
            </a:r>
            <a:r>
              <a:rPr lang="el-GR" dirty="0"/>
              <a:t> του νησιού.</a:t>
            </a:r>
          </a:p>
          <a:p>
            <a:r>
              <a:rPr lang="el-GR" dirty="0"/>
              <a:t>Δεν είναι “προορισμός”.</a:t>
            </a:r>
            <a:br>
              <a:rPr lang="el-GR" dirty="0"/>
            </a:br>
            <a:r>
              <a:rPr lang="el-GR" dirty="0"/>
              <a:t>Είναι </a:t>
            </a:r>
            <a:r>
              <a:rPr lang="el-GR" i="1" dirty="0"/>
              <a:t>όνειρο</a:t>
            </a:r>
            <a:r>
              <a:rPr lang="el-GR" dirty="0"/>
              <a:t>, </a:t>
            </a:r>
            <a:r>
              <a:rPr lang="el-GR" i="1" dirty="0"/>
              <a:t>ρομαντισμός</a:t>
            </a:r>
            <a:r>
              <a:rPr lang="el-GR" dirty="0"/>
              <a:t>, </a:t>
            </a:r>
            <a:r>
              <a:rPr lang="el-GR" i="1" dirty="0"/>
              <a:t>μαγεία</a:t>
            </a:r>
            <a:r>
              <a:rPr lang="el-GR" dirty="0"/>
              <a:t>.</a:t>
            </a:r>
          </a:p>
          <a:p>
            <a:r>
              <a:rPr lang="el-GR" dirty="0"/>
              <a:t>Αυτό εξηγεί γιατί έχει τόσο υψηλό </a:t>
            </a:r>
            <a:r>
              <a:rPr lang="el-GR" dirty="0" err="1"/>
              <a:t>repeat</a:t>
            </a:r>
            <a:r>
              <a:rPr lang="el-GR" dirty="0"/>
              <a:t> </a:t>
            </a:r>
            <a:r>
              <a:rPr lang="el-GR" dirty="0" err="1"/>
              <a:t>visitation</a:t>
            </a:r>
            <a:r>
              <a:rPr lang="el-GR" dirty="0"/>
              <a:t> για ζευγάρια.</a:t>
            </a:r>
          </a:p>
          <a:p>
            <a:br>
              <a:rPr lang="el-GR" dirty="0"/>
            </a:br>
            <a:endParaRPr lang="el-GR" dirty="0"/>
          </a:p>
          <a:p>
            <a:r>
              <a:rPr lang="el-GR" b="1" dirty="0"/>
              <a:t>🔹 Πώς συνδέεται το </a:t>
            </a:r>
            <a:r>
              <a:rPr lang="el-GR" b="1" dirty="0" err="1"/>
              <a:t>Emotional</a:t>
            </a:r>
            <a:r>
              <a:rPr lang="el-GR" b="1" dirty="0"/>
              <a:t> </a:t>
            </a:r>
            <a:r>
              <a:rPr lang="el-GR" b="1" dirty="0" err="1"/>
              <a:t>Branding</a:t>
            </a:r>
            <a:r>
              <a:rPr lang="el-GR" b="1" dirty="0"/>
              <a:t> με το CRM;</a:t>
            </a:r>
          </a:p>
          <a:p>
            <a:r>
              <a:rPr lang="el-GR" dirty="0"/>
              <a:t>Το </a:t>
            </a:r>
            <a:r>
              <a:rPr lang="el-GR" dirty="0" err="1"/>
              <a:t>emotional</a:t>
            </a:r>
            <a:r>
              <a:rPr lang="el-GR" dirty="0"/>
              <a:t> </a:t>
            </a:r>
            <a:r>
              <a:rPr lang="el-GR" dirty="0" err="1"/>
              <a:t>branding</a:t>
            </a:r>
            <a:r>
              <a:rPr lang="el-GR" dirty="0"/>
              <a:t> λειτουργεί καλύτερα όταν το CRM:</a:t>
            </a:r>
          </a:p>
          <a:p>
            <a:r>
              <a:rPr lang="el-GR" dirty="0"/>
              <a:t>καταγράφει προτιμήσεις,</a:t>
            </a:r>
          </a:p>
          <a:p>
            <a:r>
              <a:rPr lang="el-GR" dirty="0"/>
              <a:t>παρακολουθεί στιγμές (</a:t>
            </a:r>
            <a:r>
              <a:rPr lang="el-GR" dirty="0" err="1"/>
              <a:t>moments</a:t>
            </a:r>
            <a:r>
              <a:rPr lang="el-GR" dirty="0"/>
              <a:t> of </a:t>
            </a:r>
            <a:r>
              <a:rPr lang="el-GR" dirty="0" err="1"/>
              <a:t>truth</a:t>
            </a:r>
            <a:r>
              <a:rPr lang="el-GR" dirty="0"/>
              <a:t>),</a:t>
            </a:r>
          </a:p>
          <a:p>
            <a:r>
              <a:rPr lang="el-GR" dirty="0"/>
              <a:t>κάνει </a:t>
            </a:r>
            <a:r>
              <a:rPr lang="el-GR" dirty="0" err="1"/>
              <a:t>personalization</a:t>
            </a:r>
            <a:r>
              <a:rPr lang="el-GR" dirty="0"/>
              <a:t>,</a:t>
            </a:r>
          </a:p>
          <a:p>
            <a:r>
              <a:rPr lang="el-GR" dirty="0"/>
              <a:t>δημιουργεί </a:t>
            </a:r>
            <a:r>
              <a:rPr lang="el-GR" dirty="0" err="1"/>
              <a:t>meaningful</a:t>
            </a:r>
            <a:r>
              <a:rPr lang="el-GR" dirty="0"/>
              <a:t> </a:t>
            </a:r>
            <a:r>
              <a:rPr lang="el-GR" dirty="0" err="1"/>
              <a:t>interactions</a:t>
            </a:r>
            <a:r>
              <a:rPr lang="el-GR" dirty="0"/>
              <a:t>,</a:t>
            </a:r>
          </a:p>
          <a:p>
            <a:r>
              <a:rPr lang="el-GR" dirty="0"/>
              <a:t>ενισχύει την εμπειρία πριν, κατά και μετά την επίσκεψη.</a:t>
            </a:r>
          </a:p>
          <a:p>
            <a:r>
              <a:rPr lang="el-GR" dirty="0"/>
              <a:t>Με άλλα λόγια:</a:t>
            </a:r>
          </a:p>
          <a:p>
            <a:r>
              <a:rPr lang="el-GR" dirty="0"/>
              <a:t>👉 Το CRM υποστηρίζει το </a:t>
            </a:r>
            <a:r>
              <a:rPr lang="el-GR" dirty="0" err="1"/>
              <a:t>emotional</a:t>
            </a:r>
            <a:r>
              <a:rPr lang="el-GR" dirty="0"/>
              <a:t> </a:t>
            </a:r>
            <a:r>
              <a:rPr lang="el-GR" dirty="0" err="1"/>
              <a:t>branding</a:t>
            </a:r>
            <a:br>
              <a:rPr lang="el-GR" dirty="0"/>
            </a:br>
            <a:r>
              <a:rPr lang="el-GR" dirty="0"/>
              <a:t>👉 και το </a:t>
            </a:r>
            <a:r>
              <a:rPr lang="el-GR" dirty="0" err="1"/>
              <a:t>emotional</a:t>
            </a:r>
            <a:r>
              <a:rPr lang="el-GR" dirty="0"/>
              <a:t> </a:t>
            </a:r>
            <a:r>
              <a:rPr lang="el-GR" dirty="0" err="1"/>
              <a:t>branding</a:t>
            </a:r>
            <a:r>
              <a:rPr lang="el-GR" dirty="0"/>
              <a:t> ενισχύει το CRM.</a:t>
            </a:r>
          </a:p>
          <a:p>
            <a:br>
              <a:rPr lang="el-GR" dirty="0"/>
            </a:br>
            <a:endParaRPr lang="el-GR" dirty="0"/>
          </a:p>
          <a:p>
            <a:r>
              <a:rPr lang="el-GR" b="1" dirty="0"/>
              <a:t>🔎 Μετάβαση στο επόμενο </a:t>
            </a:r>
            <a:r>
              <a:rPr lang="el-GR" b="1" dirty="0" err="1"/>
              <a:t>slide</a:t>
            </a:r>
            <a:endParaRPr lang="el-GR" b="1" dirty="0"/>
          </a:p>
          <a:p>
            <a:r>
              <a:rPr lang="el-GR" dirty="0"/>
              <a:t>«Αφού είδαμε πώς τα συναισθήματα χτίζουν </a:t>
            </a:r>
            <a:r>
              <a:rPr lang="el-GR" dirty="0" err="1"/>
              <a:t>brands</a:t>
            </a:r>
            <a:r>
              <a:rPr lang="el-GR" dirty="0"/>
              <a:t> στον τουρισμό, στο επόμενο </a:t>
            </a:r>
            <a:r>
              <a:rPr lang="el-GR" dirty="0" err="1"/>
              <a:t>slide</a:t>
            </a:r>
            <a:r>
              <a:rPr lang="el-GR" dirty="0"/>
              <a:t> θα δούμε την έννοια της </a:t>
            </a:r>
            <a:r>
              <a:rPr lang="el-GR" dirty="0" err="1"/>
              <a:t>πελατοκεντρικότητας</a:t>
            </a:r>
            <a:r>
              <a:rPr lang="el-GR" dirty="0"/>
              <a:t> — δηλαδή πώς τοποθετούμε τον πελάτη στο κέντρο όλων των λειτουργιών.»</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20</a:t>
            </a:fld>
            <a:endParaRPr lang="en-GB"/>
          </a:p>
        </p:txBody>
      </p:sp>
    </p:spTree>
    <p:extLst>
      <p:ext uri="{BB962C8B-B14F-4D97-AF65-F5344CB8AC3E}">
        <p14:creationId xmlns:p14="http://schemas.microsoft.com/office/powerpoint/2010/main" val="416047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διαφάνεια αυτή θα δούμε έναν πιο ξεκάθαρο και επιστημονικό ορισμό του CRM.</a:t>
            </a:r>
          </a:p>
          <a:p>
            <a:r>
              <a:rPr lang="el-GR" dirty="0"/>
              <a:t>Το CRM, ή “</a:t>
            </a:r>
            <a:r>
              <a:rPr lang="el-GR" dirty="0" err="1"/>
              <a:t>Customer</a:t>
            </a:r>
            <a:r>
              <a:rPr lang="el-GR" dirty="0"/>
              <a:t> </a:t>
            </a:r>
            <a:r>
              <a:rPr lang="el-GR" dirty="0" err="1"/>
              <a:t>Relationship</a:t>
            </a:r>
            <a:r>
              <a:rPr lang="el-GR" dirty="0"/>
              <a:t> </a:t>
            </a:r>
            <a:r>
              <a:rPr lang="el-GR" dirty="0" err="1"/>
              <a:t>Management</a:t>
            </a:r>
            <a:r>
              <a:rPr lang="el-GR" dirty="0"/>
              <a:t>”, δεν είναι απλώς ένα σύστημα ή μια πλατφόρμα. Πρόκειται για μια ολοκληρωμένη στρατηγική που έχει στόχο να βοηθήσει μια επιχείρηση ή έναν προορισμό να κατανοήσει βαθύτερα τους πελάτες του, τις ανάγκες τους και τις συμπεριφορές τους.</a:t>
            </a:r>
          </a:p>
          <a:p>
            <a:r>
              <a:rPr lang="el-GR" dirty="0"/>
              <a:t>Στον πυρήνα του, το CRM αφορά τη συλλογή, την ανάλυση και την αξιοποίηση δεδομένων — δεδομένων που προκύπτουν από κάθε σημείο επαφής του πελάτη με μια επιχείρηση ή έναν προορισμό. Αυτές οι πληροφορίες μάς επιτρέπουν να σχεδιάζουμε πιο </a:t>
            </a:r>
            <a:r>
              <a:rPr lang="el-GR" dirty="0" err="1"/>
              <a:t>στοχευμένες</a:t>
            </a:r>
            <a:r>
              <a:rPr lang="el-GR" dirty="0"/>
              <a:t> υπηρεσίες, πιο αποτελεσματικές καμπάνιες και πιο εξατομικευμένες εμπειρίες.</a:t>
            </a:r>
          </a:p>
          <a:p>
            <a:r>
              <a:rPr lang="el-GR" dirty="0"/>
              <a:t>Θέλω να τονίσω ότι το CRM δεν είναι απλώς μια τεχνολογική λύση. Είναι μια φιλοσοφία διοίκησης που βάζει τη σχέση με τον πελάτη στο κέντρο όλων των λειτουργιών — από το μάρκετινγκ, μέχρι τις πωλήσεις, την παροχή υπηρεσιών και την εξυπηρέτηση.</a:t>
            </a:r>
          </a:p>
          <a:p>
            <a:r>
              <a:rPr lang="el-GR" dirty="0"/>
              <a:t>Στον τουρισμό αυτό αποκτά ακόμη μεγαλύτερη σημασία, γιατί ο πελάτης δεν αγοράζει απλά ένα προϊόν αλλά μια εμπειρία. Και η εμπειρία αυτή επηρεάζεται από εκατοντάδες αλληλεπιδράσεις που μπορούμε να κατανοήσουμε και να βελτιώσουμε μέσα από το CRM.</a:t>
            </a:r>
          </a:p>
          <a:p>
            <a:r>
              <a:rPr lang="el-GR" dirty="0"/>
              <a:t>Άρα, με απλά λόγια: το CRM είναι το εργαλείο και ταυτόχρονα η στρατηγική που μας βοηθά να δημιουργήσουμε, να διατηρήσουμε και να ενισχύσουμε σχέσεις εμπιστοσύνης με τους επισκέπτες μας.»</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3</a:t>
            </a:fld>
            <a:endParaRPr lang="en-GB"/>
          </a:p>
        </p:txBody>
      </p:sp>
    </p:spTree>
    <p:extLst>
      <p:ext uri="{BB962C8B-B14F-4D97-AF65-F5344CB8AC3E}">
        <p14:creationId xmlns:p14="http://schemas.microsoft.com/office/powerpoint/2010/main" val="2172686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21</a:t>
            </a:fld>
            <a:endParaRPr lang="en-GB"/>
          </a:p>
        </p:txBody>
      </p:sp>
    </p:spTree>
    <p:extLst>
      <p:ext uri="{BB962C8B-B14F-4D97-AF65-F5344CB8AC3E}">
        <p14:creationId xmlns:p14="http://schemas.microsoft.com/office/powerpoint/2010/main" val="415785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θέλω να πάμε ένα βήμα πιο βαθιά και να δούμε το CRM όχι ως εργαλείο, αλλά ως φιλοσοφία — ως έναν τρόπο σκέψης που διαπερνά ολόκληρη την επιχείρηση ή τον προορισμό.</a:t>
            </a:r>
          </a:p>
          <a:p>
            <a:r>
              <a:rPr lang="el-GR" dirty="0"/>
              <a:t>Το CRM δεν είναι “κάτι που κάνουμε”. Είναι “τρόπος λειτουργίας”.</a:t>
            </a:r>
            <a:br>
              <a:rPr lang="el-GR" dirty="0"/>
            </a:br>
            <a:r>
              <a:rPr lang="el-GR" dirty="0"/>
              <a:t>Σημαίνει ότι κάθε απόφαση, κάθε διαδικασία και κάθε αλληλεπίδραση με τον πελάτη γίνεται με γνώμονα τη δημιουργία μακροχρόνιας σχέσης.</a:t>
            </a:r>
          </a:p>
          <a:p>
            <a:r>
              <a:rPr lang="el-GR" dirty="0"/>
              <a:t>Αυτό απαιτεί συνέπεια, διαφάνεια και δέσμευση σε μια κουλτούρα </a:t>
            </a:r>
            <a:r>
              <a:rPr lang="el-GR" dirty="0" err="1"/>
              <a:t>πελατοκεντρικότητας</a:t>
            </a:r>
            <a:r>
              <a:rPr lang="el-GR" dirty="0"/>
              <a:t>.</a:t>
            </a:r>
          </a:p>
          <a:p>
            <a:r>
              <a:rPr lang="el-GR" dirty="0"/>
              <a:t>Για παράδειγμα:</a:t>
            </a:r>
          </a:p>
          <a:p>
            <a:r>
              <a:rPr lang="el-GR" dirty="0"/>
              <a:t>👉 </a:t>
            </a:r>
            <a:r>
              <a:rPr lang="el-GR" b="1" dirty="0"/>
              <a:t>Σε ένα ξενοδοχείο</a:t>
            </a:r>
            <a:r>
              <a:rPr lang="el-GR" dirty="0"/>
              <a:t>, CRM φιλοσοφία σημαίνει ότι όλοι — από τη ρεσεψιόν μέχρι το </a:t>
            </a:r>
            <a:r>
              <a:rPr lang="el-GR" dirty="0" err="1"/>
              <a:t>housekeeping</a:t>
            </a:r>
            <a:r>
              <a:rPr lang="el-GR" dirty="0"/>
              <a:t> — κατανοούν την αξία της σχέσης με τον επισκέπτη.</a:t>
            </a:r>
            <a:br>
              <a:rPr lang="el-GR" dirty="0"/>
            </a:br>
            <a:r>
              <a:rPr lang="el-GR" dirty="0"/>
              <a:t>Αν το προσωπικό καθαριότητας παρατηρήσει ότι ένας επαναλαμβανόμενος πελάτης χρησιμοποιεί συγκεκριμένο μαξιλάρι, το ξενοδοχείο μπορεί να το σημειώσει στο προφίλ του.</a:t>
            </a:r>
            <a:br>
              <a:rPr lang="el-GR" dirty="0"/>
            </a:br>
            <a:r>
              <a:rPr lang="el-GR" dirty="0"/>
              <a:t>Την επόμενη φορά, το δωμάτιό του θα είναι ήδη προετοιμασμένο όπως το θέλει.</a:t>
            </a:r>
            <a:br>
              <a:rPr lang="el-GR" dirty="0"/>
            </a:br>
            <a:r>
              <a:rPr lang="el-GR" dirty="0"/>
              <a:t>Αυτό </a:t>
            </a:r>
            <a:r>
              <a:rPr lang="el-GR" i="1" dirty="0"/>
              <a:t>δεν είναι </a:t>
            </a:r>
            <a:r>
              <a:rPr lang="el-GR" i="1" dirty="0" err="1"/>
              <a:t>software</a:t>
            </a:r>
            <a:r>
              <a:rPr lang="el-GR" i="1" dirty="0"/>
              <a:t> — είναι φιλοσοφία</a:t>
            </a:r>
            <a:r>
              <a:rPr lang="el-GR" dirty="0"/>
              <a:t>.</a:t>
            </a:r>
          </a:p>
          <a:p>
            <a:r>
              <a:rPr lang="el-GR" dirty="0"/>
              <a:t>👉 </a:t>
            </a:r>
            <a:r>
              <a:rPr lang="el-GR" b="1" dirty="0"/>
              <a:t>Σε έναν προορισμό</a:t>
            </a:r>
            <a:r>
              <a:rPr lang="el-GR" dirty="0"/>
              <a:t>, CRM φιλοσοφία σημαίνει ότι ο DMO δεν βλέπει τον επισκέπτη μόνο ως “άφιξη”, αλλά ως μέρος μιας μακροχρόνιας σχέσης.</a:t>
            </a:r>
            <a:br>
              <a:rPr lang="el-GR" dirty="0"/>
            </a:br>
            <a:r>
              <a:rPr lang="el-GR" dirty="0"/>
              <a:t>Π.χ. η Βαρκελώνη χρησιμοποιεί δεδομένα από ψηφιακούς οδηγούς για να προσφέρει εξατομικευμένες προτάσεις και να κατανοήσει ποιες περιοχές υπερφορτώνονται.</a:t>
            </a:r>
            <a:br>
              <a:rPr lang="el-GR" dirty="0"/>
            </a:br>
            <a:r>
              <a:rPr lang="el-GR" dirty="0"/>
              <a:t>Έτσι ενισχύει την εμπειρία, μειώνει τη συμφόρηση και διατηρεί θετική εικόνα του προορισμού.</a:t>
            </a:r>
          </a:p>
          <a:p>
            <a:r>
              <a:rPr lang="el-GR" dirty="0"/>
              <a:t>Αυτή η φιλοσοφία βασίζεται σε δύο κεντρικά στοιχεία:</a:t>
            </a:r>
            <a:br>
              <a:rPr lang="el-GR" dirty="0"/>
            </a:br>
            <a:r>
              <a:rPr lang="el-GR" b="1" dirty="0"/>
              <a:t>εμπιστοσύνη</a:t>
            </a:r>
            <a:r>
              <a:rPr lang="el-GR" dirty="0"/>
              <a:t> και </a:t>
            </a:r>
            <a:r>
              <a:rPr lang="el-GR" b="1" dirty="0"/>
              <a:t>δέσμευση</a:t>
            </a:r>
            <a:r>
              <a:rPr lang="el-GR" dirty="0"/>
              <a:t> — που είναι και τα θεμέλια του </a:t>
            </a:r>
            <a:r>
              <a:rPr lang="el-GR" dirty="0" err="1"/>
              <a:t>relationship</a:t>
            </a:r>
            <a:r>
              <a:rPr lang="el-GR" dirty="0"/>
              <a:t> </a:t>
            </a:r>
            <a:r>
              <a:rPr lang="el-GR" dirty="0" err="1"/>
              <a:t>marketing</a:t>
            </a:r>
            <a:r>
              <a:rPr lang="el-GR" dirty="0"/>
              <a:t>, σύμφωνα με τη θεωρία των </a:t>
            </a:r>
            <a:r>
              <a:rPr lang="el-GR" dirty="0" err="1"/>
              <a:t>Morgan</a:t>
            </a:r>
            <a:r>
              <a:rPr lang="el-GR" dirty="0"/>
              <a:t> &amp; </a:t>
            </a:r>
            <a:r>
              <a:rPr lang="el-GR" dirty="0" err="1"/>
              <a:t>Hunt</a:t>
            </a:r>
            <a:r>
              <a:rPr lang="el-GR" dirty="0"/>
              <a:t> (1994).</a:t>
            </a:r>
          </a:p>
          <a:p>
            <a:r>
              <a:rPr lang="el-GR" dirty="0"/>
              <a:t>Άρα, το CRM ως φιλοσοφία δίνει προτεραιότητα στη σχέση και όχι στη συναλλαγή.</a:t>
            </a:r>
            <a:br>
              <a:rPr lang="el-GR" dirty="0"/>
            </a:br>
            <a:r>
              <a:rPr lang="el-GR" dirty="0"/>
              <a:t>Εστιάζει στην αξία του πελάτη σε βάθος χρόνου, όχι μόνο στη σημερινή κράτηση.»</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4</a:t>
            </a:fld>
            <a:endParaRPr lang="en-GB"/>
          </a:p>
        </p:txBody>
      </p:sp>
    </p:spTree>
    <p:extLst>
      <p:ext uri="{BB962C8B-B14F-4D97-AF65-F5344CB8AC3E}">
        <p14:creationId xmlns:p14="http://schemas.microsoft.com/office/powerpoint/2010/main" val="123042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Στα ξενοδοχεία, το CRM χρησιμοποιείται για:</a:t>
            </a:r>
          </a:p>
          <a:p>
            <a:r>
              <a:rPr lang="el-GR" dirty="0" err="1"/>
              <a:t>guest</a:t>
            </a:r>
            <a:r>
              <a:rPr lang="el-GR" dirty="0"/>
              <a:t> </a:t>
            </a:r>
            <a:r>
              <a:rPr lang="el-GR" dirty="0" err="1"/>
              <a:t>profiling</a:t>
            </a:r>
            <a:endParaRPr lang="el-GR" dirty="0"/>
          </a:p>
          <a:p>
            <a:r>
              <a:rPr lang="el-GR" dirty="0" err="1"/>
              <a:t>personalization</a:t>
            </a:r>
            <a:r>
              <a:rPr lang="el-GR" dirty="0"/>
              <a:t> της διαμονής</a:t>
            </a:r>
          </a:p>
          <a:p>
            <a:r>
              <a:rPr lang="el-GR" dirty="0"/>
              <a:t>αναγνώριση </a:t>
            </a:r>
            <a:r>
              <a:rPr lang="el-GR" dirty="0" err="1"/>
              <a:t>loyalty</a:t>
            </a:r>
            <a:r>
              <a:rPr lang="el-GR" dirty="0"/>
              <a:t> πελατών</a:t>
            </a:r>
          </a:p>
          <a:p>
            <a:r>
              <a:rPr lang="el-GR" dirty="0"/>
              <a:t>αυτοματοποίηση επικοινωνιών πριν και μετά τη διαμονή</a:t>
            </a:r>
          </a:p>
          <a:p>
            <a:r>
              <a:rPr lang="el-GR" dirty="0"/>
              <a:t>Για παράδειγμα, πολλές αλυσίδες όπως η </a:t>
            </a:r>
            <a:r>
              <a:rPr lang="el-GR" b="1" dirty="0" err="1"/>
              <a:t>Marriott</a:t>
            </a:r>
            <a:r>
              <a:rPr lang="el-GR" dirty="0"/>
              <a:t> ή η </a:t>
            </a:r>
            <a:r>
              <a:rPr lang="el-GR" b="1" dirty="0" err="1"/>
              <a:t>Accor</a:t>
            </a:r>
            <a:r>
              <a:rPr lang="el-GR" dirty="0"/>
              <a:t> χρησιμοποιούν CRM για να αναγνωρίζουν αν ένας επισκέπτης ταξιδεύει για δουλειά ή για αναψυχή και να προσαρμόζουν τις υπηρεσίες ανάλογα.</a:t>
            </a:r>
            <a:br>
              <a:rPr lang="el-GR" dirty="0"/>
            </a:br>
            <a:r>
              <a:rPr lang="el-GR" dirty="0"/>
              <a:t>Αν δουν ότι ένας πελάτης κάνει πολλά “</a:t>
            </a:r>
            <a:r>
              <a:rPr lang="el-GR" dirty="0" err="1"/>
              <a:t>weekend</a:t>
            </a:r>
            <a:r>
              <a:rPr lang="el-GR" dirty="0"/>
              <a:t> </a:t>
            </a:r>
            <a:r>
              <a:rPr lang="el-GR" dirty="0" err="1"/>
              <a:t>breaks</a:t>
            </a:r>
            <a:r>
              <a:rPr lang="el-GR" dirty="0"/>
              <a:t>”, του στέλνουν </a:t>
            </a:r>
            <a:r>
              <a:rPr lang="el-GR" dirty="0" err="1"/>
              <a:t>tailored</a:t>
            </a:r>
            <a:r>
              <a:rPr lang="el-GR" dirty="0"/>
              <a:t> </a:t>
            </a:r>
            <a:r>
              <a:rPr lang="el-GR" dirty="0" err="1"/>
              <a:t>offers</a:t>
            </a:r>
            <a:r>
              <a:rPr lang="el-GR" dirty="0"/>
              <a:t> για σύντομες αποδράσεις.</a:t>
            </a:r>
          </a:p>
          <a:p>
            <a:r>
              <a:rPr lang="el-GR" b="1" dirty="0"/>
              <a:t>🔹 Παράδειγμα 2: Αεροπορικές εταιρείες</a:t>
            </a:r>
          </a:p>
          <a:p>
            <a:r>
              <a:rPr lang="el-GR" dirty="0"/>
              <a:t>Οι αεροπορικές αξιοποιούν το CRM για:</a:t>
            </a:r>
          </a:p>
          <a:p>
            <a:r>
              <a:rPr lang="el-GR" dirty="0" err="1"/>
              <a:t>loyalty</a:t>
            </a:r>
            <a:r>
              <a:rPr lang="el-GR" dirty="0"/>
              <a:t> προγράμματα (π.χ. </a:t>
            </a:r>
            <a:r>
              <a:rPr lang="el-GR" dirty="0" err="1"/>
              <a:t>Miles+Bonus</a:t>
            </a:r>
            <a:r>
              <a:rPr lang="el-GR" dirty="0"/>
              <a:t> της Aegean)</a:t>
            </a:r>
          </a:p>
          <a:p>
            <a:r>
              <a:rPr lang="el-GR" dirty="0" err="1"/>
              <a:t>dynamic</a:t>
            </a:r>
            <a:r>
              <a:rPr lang="el-GR" dirty="0"/>
              <a:t> </a:t>
            </a:r>
            <a:r>
              <a:rPr lang="el-GR" dirty="0" err="1"/>
              <a:t>personalization</a:t>
            </a:r>
            <a:r>
              <a:rPr lang="el-GR" dirty="0"/>
              <a:t> στο </a:t>
            </a:r>
            <a:r>
              <a:rPr lang="el-GR" dirty="0" err="1"/>
              <a:t>website</a:t>
            </a:r>
            <a:endParaRPr lang="el-GR" dirty="0"/>
          </a:p>
          <a:p>
            <a:r>
              <a:rPr lang="el-GR" dirty="0" err="1"/>
              <a:t>targeted</a:t>
            </a:r>
            <a:r>
              <a:rPr lang="el-GR" dirty="0"/>
              <a:t> </a:t>
            </a:r>
            <a:r>
              <a:rPr lang="el-GR" dirty="0" err="1"/>
              <a:t>offers</a:t>
            </a:r>
            <a:r>
              <a:rPr lang="el-GR" dirty="0"/>
              <a:t> με βάση ιστορική συμπεριφορά</a:t>
            </a:r>
          </a:p>
          <a:p>
            <a:r>
              <a:rPr lang="el-GR" dirty="0"/>
              <a:t>Ένα παράδειγμα είναι η </a:t>
            </a:r>
            <a:r>
              <a:rPr lang="el-GR" b="1" dirty="0" err="1"/>
              <a:t>Lufthansa</a:t>
            </a:r>
            <a:r>
              <a:rPr lang="el-GR" dirty="0"/>
              <a:t>, η οποία χρησιμοποιεί CRM για να προτείνει συγκεκριμένες αναβαθμίσεις ή εξατομικευμένες προσφορές βάσει ταξιδιωτικού ιστορικού.</a:t>
            </a:r>
          </a:p>
          <a:p>
            <a:r>
              <a:rPr lang="el-GR" b="1" dirty="0"/>
              <a:t>🔹 Παράδειγμα 3: </a:t>
            </a:r>
            <a:r>
              <a:rPr lang="el-GR" b="1" dirty="0" err="1"/>
              <a:t>Destination</a:t>
            </a:r>
            <a:r>
              <a:rPr lang="el-GR" b="1" dirty="0"/>
              <a:t> </a:t>
            </a:r>
            <a:r>
              <a:rPr lang="el-GR" b="1" dirty="0" err="1"/>
              <a:t>Management</a:t>
            </a:r>
            <a:r>
              <a:rPr lang="el-GR" b="1" dirty="0"/>
              <a:t> </a:t>
            </a:r>
            <a:r>
              <a:rPr lang="el-GR" b="1" dirty="0" err="1"/>
              <a:t>Organizations</a:t>
            </a:r>
            <a:r>
              <a:rPr lang="el-GR" b="1" dirty="0"/>
              <a:t> (</a:t>
            </a:r>
            <a:r>
              <a:rPr lang="el-GR" b="1" dirty="0" err="1"/>
              <a:t>DMOs</a:t>
            </a:r>
            <a:r>
              <a:rPr lang="el-GR" b="1" dirty="0"/>
              <a:t>)</a:t>
            </a:r>
          </a:p>
          <a:p>
            <a:r>
              <a:rPr lang="el-GR" dirty="0"/>
              <a:t>Οι οργανισμοί προορισμού χρησιμοποιούν CRM για:</a:t>
            </a:r>
          </a:p>
          <a:p>
            <a:r>
              <a:rPr lang="el-GR" dirty="0"/>
              <a:t>συλλογή δεδομένων επισκεπτών (π.χ. μέσω </a:t>
            </a:r>
            <a:r>
              <a:rPr lang="el-GR" dirty="0" err="1"/>
              <a:t>city</a:t>
            </a:r>
            <a:r>
              <a:rPr lang="el-GR" dirty="0"/>
              <a:t> </a:t>
            </a:r>
            <a:r>
              <a:rPr lang="el-GR" dirty="0" err="1"/>
              <a:t>apps</a:t>
            </a:r>
            <a:r>
              <a:rPr lang="el-GR" dirty="0"/>
              <a:t>, </a:t>
            </a:r>
            <a:r>
              <a:rPr lang="el-GR" dirty="0" err="1"/>
              <a:t>wifi</a:t>
            </a:r>
            <a:r>
              <a:rPr lang="el-GR" dirty="0"/>
              <a:t> </a:t>
            </a:r>
            <a:r>
              <a:rPr lang="el-GR" dirty="0" err="1"/>
              <a:t>data</a:t>
            </a:r>
            <a:r>
              <a:rPr lang="el-GR" dirty="0"/>
              <a:t>, </a:t>
            </a:r>
            <a:r>
              <a:rPr lang="el-GR" dirty="0" err="1"/>
              <a:t>ticketing</a:t>
            </a:r>
            <a:r>
              <a:rPr lang="el-GR" dirty="0"/>
              <a:t>)</a:t>
            </a:r>
          </a:p>
          <a:p>
            <a:r>
              <a:rPr lang="el-GR" dirty="0"/>
              <a:t>κατανόηση της ροής των επισκεπτών σε μια πόλη</a:t>
            </a:r>
          </a:p>
          <a:p>
            <a:r>
              <a:rPr lang="el-GR" dirty="0"/>
              <a:t>προώθηση λιγότερο γνωστών περιοχών</a:t>
            </a:r>
          </a:p>
          <a:p>
            <a:r>
              <a:rPr lang="el-GR" dirty="0"/>
              <a:t>καλύτερο σχεδιασμό εμπειριών</a:t>
            </a:r>
          </a:p>
          <a:p>
            <a:r>
              <a:rPr lang="el-GR" dirty="0"/>
              <a:t>Ένα χαρακτηριστικό παράδειγμα είναι η </a:t>
            </a:r>
            <a:r>
              <a:rPr lang="el-GR" b="1" dirty="0" err="1"/>
              <a:t>Visit</a:t>
            </a:r>
            <a:r>
              <a:rPr lang="el-GR" b="1" dirty="0"/>
              <a:t> </a:t>
            </a:r>
            <a:r>
              <a:rPr lang="el-GR" b="1" dirty="0" err="1"/>
              <a:t>Amsterdam</a:t>
            </a:r>
            <a:r>
              <a:rPr lang="el-GR" dirty="0"/>
              <a:t>, η οποία χρησιμοποιεί CRM δεδομένα από το </a:t>
            </a:r>
            <a:r>
              <a:rPr lang="el-GR" dirty="0" err="1"/>
              <a:t>Amsterdam</a:t>
            </a:r>
            <a:r>
              <a:rPr lang="el-GR" dirty="0"/>
              <a:t> </a:t>
            </a:r>
            <a:r>
              <a:rPr lang="el-GR" dirty="0" err="1"/>
              <a:t>City</a:t>
            </a:r>
            <a:r>
              <a:rPr lang="el-GR" dirty="0"/>
              <a:t> </a:t>
            </a:r>
            <a:r>
              <a:rPr lang="el-GR" dirty="0" err="1"/>
              <a:t>Card</a:t>
            </a:r>
            <a:r>
              <a:rPr lang="el-GR" dirty="0"/>
              <a:t> για να αναλύει τη διασπορά των τουριστών και να διαχειρίζεται καλύτερα τα </a:t>
            </a:r>
            <a:r>
              <a:rPr lang="el-GR" dirty="0" err="1"/>
              <a:t>hot-spots</a:t>
            </a:r>
            <a:r>
              <a:rPr lang="el-GR" dirty="0"/>
              <a:t>.</a:t>
            </a:r>
          </a:p>
          <a:p>
            <a:r>
              <a:rPr lang="el-GR" b="1" dirty="0"/>
              <a:t>🔹 Συμπέρασμα</a:t>
            </a:r>
          </a:p>
          <a:p>
            <a:r>
              <a:rPr lang="el-GR" dirty="0"/>
              <a:t>Άρα, το CRM στον τουρισμό δεν είναι μόνο ένα σύστημα.</a:t>
            </a:r>
            <a:br>
              <a:rPr lang="el-GR" dirty="0"/>
            </a:br>
            <a:r>
              <a:rPr lang="el-GR" dirty="0"/>
              <a:t>Είναι μια ολόκληρη στρατηγική που μας βοηθά:</a:t>
            </a:r>
          </a:p>
          <a:p>
            <a:r>
              <a:rPr lang="el-GR" dirty="0"/>
              <a:t>να κατανοήσουμε τους επισκέπτες,</a:t>
            </a:r>
          </a:p>
          <a:p>
            <a:r>
              <a:rPr lang="el-GR" dirty="0"/>
              <a:t>να βελτιώσουμε την εμπειρία τους,</a:t>
            </a:r>
          </a:p>
          <a:p>
            <a:r>
              <a:rPr lang="el-GR"/>
              <a:t>και να χτίσουμε μακροχρόνιες σχέσεις που αυξάνουν την αφοσίωση και την αξία τους για τον προορισμό ή την επιχείρηση.»</a:t>
            </a:r>
          </a:p>
          <a:p>
            <a:endParaRPr lang="en-GB"/>
          </a:p>
        </p:txBody>
      </p:sp>
      <p:sp>
        <p:nvSpPr>
          <p:cNvPr id="4" name="Slide Number Placeholder 3"/>
          <p:cNvSpPr>
            <a:spLocks noGrp="1"/>
          </p:cNvSpPr>
          <p:nvPr>
            <p:ph type="sldNum" sz="quarter" idx="5"/>
          </p:nvPr>
        </p:nvSpPr>
        <p:spPr/>
        <p:txBody>
          <a:bodyPr/>
          <a:lstStyle/>
          <a:p>
            <a:fld id="{550FD121-8A83-496F-ABA4-C32FB0199A25}" type="slidenum">
              <a:rPr lang="en-GB" smtClean="0"/>
              <a:t>5</a:t>
            </a:fld>
            <a:endParaRPr lang="en-GB"/>
          </a:p>
        </p:txBody>
      </p:sp>
    </p:spTree>
    <p:extLst>
      <p:ext uri="{BB962C8B-B14F-4D97-AF65-F5344CB8AC3E}">
        <p14:creationId xmlns:p14="http://schemas.microsoft.com/office/powerpoint/2010/main" val="50584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τα τρία βασικά συστατικά που στηρίζουν κάθε αποτελεσματική στρατηγική CRM: τους ανθρώπους (</a:t>
            </a:r>
            <a:r>
              <a:rPr lang="el-GR" dirty="0" err="1"/>
              <a:t>people</a:t>
            </a:r>
            <a:r>
              <a:rPr lang="el-GR" dirty="0"/>
              <a:t>), τις διαδικασίες (</a:t>
            </a:r>
            <a:r>
              <a:rPr lang="el-GR" dirty="0" err="1"/>
              <a:t>processes</a:t>
            </a:r>
            <a:r>
              <a:rPr lang="el-GR" dirty="0"/>
              <a:t>) και την τεχνολογία (</a:t>
            </a:r>
            <a:r>
              <a:rPr lang="el-GR" dirty="0" err="1"/>
              <a:t>technology</a:t>
            </a:r>
            <a:r>
              <a:rPr lang="el-GR" dirty="0"/>
              <a:t>).</a:t>
            </a:r>
            <a:br>
              <a:rPr lang="el-GR" dirty="0"/>
            </a:br>
            <a:r>
              <a:rPr lang="el-GR" dirty="0"/>
              <a:t>Αυτά τα τρία στοιχεία πρέπει να λειτουργούν σε απόλυτη συνεργασία. Αν ένα λείπει ή είναι αδύναμο, τότε το CRM δεν μπορεί να εφαρμοστεί σωστά.</a:t>
            </a:r>
          </a:p>
          <a:p>
            <a:r>
              <a:rPr lang="el-GR" dirty="0"/>
              <a:t>Ας τα δούμε ένα-ένα με παραδείγματα από τον τουρισμό:</a:t>
            </a:r>
          </a:p>
          <a:p>
            <a:br>
              <a:rPr lang="el-GR" dirty="0"/>
            </a:br>
            <a:endParaRPr lang="el-GR" dirty="0"/>
          </a:p>
          <a:p>
            <a:r>
              <a:rPr lang="el-GR" b="1" dirty="0"/>
              <a:t>🔹 1. </a:t>
            </a:r>
            <a:r>
              <a:rPr lang="el-GR" b="1" dirty="0" err="1"/>
              <a:t>People</a:t>
            </a:r>
            <a:r>
              <a:rPr lang="el-GR" b="1" dirty="0"/>
              <a:t> — Οι άνθρωποι της επιχείρησης</a:t>
            </a:r>
          </a:p>
          <a:p>
            <a:r>
              <a:rPr lang="el-GR" dirty="0"/>
              <a:t>Οι εργαζόμενοι είναι η «ψυχή» του CRM.</a:t>
            </a:r>
            <a:br>
              <a:rPr lang="el-GR" dirty="0"/>
            </a:br>
            <a:r>
              <a:rPr lang="el-GR" dirty="0"/>
              <a:t>Ακόμη και το καλύτερο σύστημα CRM δεν έχει αξία αν οι άνθρωποι δεν το χρησιμοποιούν σωστά ή αν δεν έχουν την κουλτούρα εξυπηρέτησης.</a:t>
            </a:r>
          </a:p>
          <a:p>
            <a:r>
              <a:rPr lang="el-GR" b="1" dirty="0"/>
              <a:t>Παράδειγμα:</a:t>
            </a:r>
            <a:br>
              <a:rPr lang="el-GR" dirty="0"/>
            </a:br>
            <a:r>
              <a:rPr lang="el-GR" dirty="0"/>
              <a:t>Σε ένα πολυτελές </a:t>
            </a:r>
            <a:r>
              <a:rPr lang="el-GR" dirty="0" err="1"/>
              <a:t>resort</a:t>
            </a:r>
            <a:r>
              <a:rPr lang="el-GR" dirty="0"/>
              <a:t> στην Κρήτη, το προσωπικό της ρεσεψιόν ενημερώνεται μέσω CRM για τις προτιμήσεις των επαναλαμβανόμενων πελατών:</a:t>
            </a:r>
          </a:p>
          <a:p>
            <a:r>
              <a:rPr lang="el-GR" dirty="0"/>
              <a:t>προτίμηση για συγκεκριμένο τύπο δωματίου,</a:t>
            </a:r>
          </a:p>
          <a:p>
            <a:r>
              <a:rPr lang="el-GR" dirty="0"/>
              <a:t>αλλεργίες,</a:t>
            </a:r>
          </a:p>
          <a:p>
            <a:r>
              <a:rPr lang="el-GR" dirty="0"/>
              <a:t>είδος μαξιλαριού,</a:t>
            </a:r>
          </a:p>
          <a:p>
            <a:r>
              <a:rPr lang="el-GR" dirty="0"/>
              <a:t>ειδικές περιστάσεις (π.χ. επέτειος).</a:t>
            </a:r>
          </a:p>
          <a:p>
            <a:r>
              <a:rPr lang="el-GR" dirty="0"/>
              <a:t>Έτσι μπορούν να προσφέρουν μια πιο προσωποποιημένη εμπειρία.</a:t>
            </a:r>
            <a:br>
              <a:rPr lang="el-GR" dirty="0"/>
            </a:br>
            <a:r>
              <a:rPr lang="el-GR" dirty="0"/>
              <a:t>Αυτό το επίπεδο εξυπηρέτησης δεν το κάνει η τεχνολογία από μόνη της — το κάνουν οι άνθρωποι.</a:t>
            </a:r>
          </a:p>
          <a:p>
            <a:br>
              <a:rPr lang="el-GR" dirty="0"/>
            </a:br>
            <a:endParaRPr lang="el-GR" dirty="0"/>
          </a:p>
          <a:p>
            <a:r>
              <a:rPr lang="el-GR" b="1" dirty="0"/>
              <a:t>🔹 2. </a:t>
            </a:r>
            <a:r>
              <a:rPr lang="el-GR" b="1" dirty="0" err="1"/>
              <a:t>Processes</a:t>
            </a:r>
            <a:r>
              <a:rPr lang="el-GR" b="1" dirty="0"/>
              <a:t> — Οι διαδικασίες</a:t>
            </a:r>
          </a:p>
          <a:p>
            <a:r>
              <a:rPr lang="el-GR" dirty="0"/>
              <a:t>Αναφέρονται στον τρόπο με τον οποίο συλλέγονται, αποθηκεύονται και χρησιμοποιούνται τα δεδομένα.</a:t>
            </a:r>
            <a:br>
              <a:rPr lang="el-GR" dirty="0"/>
            </a:br>
            <a:r>
              <a:rPr lang="el-GR" dirty="0"/>
              <a:t>Καλά οργανωμένες διαδικασίες σημαίνουν ότι:</a:t>
            </a:r>
          </a:p>
          <a:p>
            <a:r>
              <a:rPr lang="el-GR" dirty="0"/>
              <a:t>η πληροφορία δεν χάνεται,</a:t>
            </a:r>
          </a:p>
          <a:p>
            <a:r>
              <a:rPr lang="el-GR" dirty="0"/>
              <a:t>όλοι έχουν πρόσβαση στα σωστά δεδομένα,</a:t>
            </a:r>
          </a:p>
          <a:p>
            <a:r>
              <a:rPr lang="el-GR" dirty="0"/>
              <a:t>ο πελάτης έχει συνεπή εμπειρία σε όλα τα σημεία επαφής.</a:t>
            </a:r>
          </a:p>
          <a:p>
            <a:r>
              <a:rPr lang="el-GR" b="1" dirty="0"/>
              <a:t>Παράδειγμα:</a:t>
            </a:r>
            <a:br>
              <a:rPr lang="el-GR" dirty="0"/>
            </a:br>
            <a:r>
              <a:rPr lang="el-GR" dirty="0"/>
              <a:t>Σε μια τουριστική επιχείρηση </a:t>
            </a:r>
            <a:r>
              <a:rPr lang="el-GR" dirty="0" err="1"/>
              <a:t>adventure</a:t>
            </a:r>
            <a:r>
              <a:rPr lang="el-GR" dirty="0"/>
              <a:t> </a:t>
            </a:r>
            <a:r>
              <a:rPr lang="el-GR" dirty="0" err="1"/>
              <a:t>travel</a:t>
            </a:r>
            <a:r>
              <a:rPr lang="el-GR" dirty="0"/>
              <a:t> στην Κύπρο, έχει δημιουργηθεί διαδικασία όπου μετά από κάθε δραστηριότητα:</a:t>
            </a:r>
          </a:p>
          <a:p>
            <a:r>
              <a:rPr lang="el-GR" dirty="0"/>
              <a:t>συλλέγεται </a:t>
            </a:r>
            <a:r>
              <a:rPr lang="el-GR" dirty="0" err="1"/>
              <a:t>feedback</a:t>
            </a:r>
            <a:r>
              <a:rPr lang="el-GR" dirty="0"/>
              <a:t>,</a:t>
            </a:r>
          </a:p>
          <a:p>
            <a:r>
              <a:rPr lang="el-GR" dirty="0"/>
              <a:t>μπαίνει στο CRM,</a:t>
            </a:r>
          </a:p>
          <a:p>
            <a:r>
              <a:rPr lang="el-GR" dirty="0"/>
              <a:t>και αυτόματα ενεργοποιείται </a:t>
            </a:r>
            <a:r>
              <a:rPr lang="el-GR" dirty="0" err="1"/>
              <a:t>follow-up</a:t>
            </a:r>
            <a:r>
              <a:rPr lang="el-GR" dirty="0"/>
              <a:t> email με προτάσεις για αντίστοιχες εμπειρίες.</a:t>
            </a:r>
          </a:p>
          <a:p>
            <a:r>
              <a:rPr lang="el-GR" dirty="0"/>
              <a:t>Αυτό είναι ένα σαφές παράδειγμα όπου η διαδικασία ενισχύει την εμπειρία και την αφοσίωση.</a:t>
            </a:r>
          </a:p>
          <a:p>
            <a:br>
              <a:rPr lang="el-GR" dirty="0"/>
            </a:br>
            <a:endParaRPr lang="el-GR" dirty="0"/>
          </a:p>
          <a:p>
            <a:r>
              <a:rPr lang="el-GR" b="1" dirty="0"/>
              <a:t>🔹 3. </a:t>
            </a:r>
            <a:r>
              <a:rPr lang="el-GR" b="1" dirty="0" err="1"/>
              <a:t>Technology</a:t>
            </a:r>
            <a:r>
              <a:rPr lang="el-GR" b="1" dirty="0"/>
              <a:t> — Τα εργαλεία CRM</a:t>
            </a:r>
          </a:p>
          <a:p>
            <a:r>
              <a:rPr lang="el-GR" dirty="0"/>
              <a:t>Εδώ μιλάμε για τα συστήματα που βοηθούν στη συλλογή και ανάλυση δεδομένων:</a:t>
            </a:r>
          </a:p>
          <a:p>
            <a:r>
              <a:rPr lang="el-GR" dirty="0"/>
              <a:t>CRM </a:t>
            </a:r>
            <a:r>
              <a:rPr lang="el-GR" dirty="0" err="1"/>
              <a:t>platforms</a:t>
            </a:r>
            <a:r>
              <a:rPr lang="el-GR" dirty="0"/>
              <a:t> (</a:t>
            </a:r>
            <a:r>
              <a:rPr lang="el-GR" dirty="0" err="1"/>
              <a:t>Salesforce</a:t>
            </a:r>
            <a:r>
              <a:rPr lang="el-GR" dirty="0"/>
              <a:t>, </a:t>
            </a:r>
            <a:r>
              <a:rPr lang="el-GR" dirty="0" err="1"/>
              <a:t>HubSpot</a:t>
            </a:r>
            <a:r>
              <a:rPr lang="el-GR" dirty="0"/>
              <a:t>)</a:t>
            </a:r>
          </a:p>
          <a:p>
            <a:r>
              <a:rPr lang="el-GR" dirty="0" err="1"/>
              <a:t>Hotel</a:t>
            </a:r>
            <a:r>
              <a:rPr lang="el-GR" dirty="0"/>
              <a:t> PMS (</a:t>
            </a:r>
            <a:r>
              <a:rPr lang="el-GR" dirty="0" err="1"/>
              <a:t>Opera</a:t>
            </a:r>
            <a:r>
              <a:rPr lang="el-GR" dirty="0"/>
              <a:t>, </a:t>
            </a:r>
            <a:r>
              <a:rPr lang="el-GR" dirty="0" err="1"/>
              <a:t>Protel</a:t>
            </a:r>
            <a:r>
              <a:rPr lang="el-GR" dirty="0"/>
              <a:t>)</a:t>
            </a:r>
          </a:p>
          <a:p>
            <a:r>
              <a:rPr lang="el-GR" dirty="0" err="1"/>
              <a:t>Channel</a:t>
            </a:r>
            <a:r>
              <a:rPr lang="el-GR" dirty="0"/>
              <a:t> </a:t>
            </a:r>
            <a:r>
              <a:rPr lang="el-GR" dirty="0" err="1"/>
              <a:t>managers</a:t>
            </a:r>
            <a:endParaRPr lang="el-GR" dirty="0"/>
          </a:p>
          <a:p>
            <a:r>
              <a:rPr lang="el-GR" dirty="0" err="1"/>
              <a:t>Loyalty</a:t>
            </a:r>
            <a:r>
              <a:rPr lang="el-GR" dirty="0"/>
              <a:t> </a:t>
            </a:r>
            <a:r>
              <a:rPr lang="el-GR" dirty="0" err="1"/>
              <a:t>apps</a:t>
            </a:r>
            <a:endParaRPr lang="el-GR" dirty="0"/>
          </a:p>
          <a:p>
            <a:r>
              <a:rPr lang="el-GR" dirty="0" err="1"/>
              <a:t>Mobile</a:t>
            </a:r>
            <a:r>
              <a:rPr lang="el-GR" dirty="0"/>
              <a:t> CRM</a:t>
            </a:r>
          </a:p>
          <a:p>
            <a:r>
              <a:rPr lang="el-GR" b="1" dirty="0"/>
              <a:t>Παράδειγμα:</a:t>
            </a:r>
            <a:br>
              <a:rPr lang="el-GR" dirty="0"/>
            </a:br>
            <a:r>
              <a:rPr lang="el-GR" dirty="0"/>
              <a:t>Πολλά </a:t>
            </a:r>
            <a:r>
              <a:rPr lang="el-GR" dirty="0" err="1"/>
              <a:t>boutique</a:t>
            </a:r>
            <a:r>
              <a:rPr lang="el-GR" dirty="0"/>
              <a:t> </a:t>
            </a:r>
            <a:r>
              <a:rPr lang="el-GR" dirty="0" err="1"/>
              <a:t>hotels</a:t>
            </a:r>
            <a:r>
              <a:rPr lang="el-GR" dirty="0"/>
              <a:t> στην Ελλάδα χρησιμοποιούν PMS που συνδέεται με CRM πλατφόρμα.</a:t>
            </a:r>
            <a:br>
              <a:rPr lang="el-GR" dirty="0"/>
            </a:br>
            <a:r>
              <a:rPr lang="el-GR" dirty="0"/>
              <a:t>Έτσι, όταν ένας επισκέπτης κάνει κράτηση:</a:t>
            </a:r>
          </a:p>
          <a:p>
            <a:r>
              <a:rPr lang="el-GR" dirty="0"/>
              <a:t>ενημερώνονται αυτόματα τα προφίλ,</a:t>
            </a:r>
          </a:p>
          <a:p>
            <a:r>
              <a:rPr lang="el-GR" dirty="0"/>
              <a:t>ενεργοποιούνται αυτοματοποιημένα </a:t>
            </a:r>
            <a:r>
              <a:rPr lang="el-GR" dirty="0" err="1"/>
              <a:t>emails</a:t>
            </a:r>
            <a:r>
              <a:rPr lang="el-GR" dirty="0"/>
              <a:t> καλωσορίσματος,</a:t>
            </a:r>
          </a:p>
          <a:p>
            <a:r>
              <a:rPr lang="el-GR" dirty="0"/>
              <a:t>και δημιουργούνται προτάσεις </a:t>
            </a:r>
            <a:r>
              <a:rPr lang="el-GR" dirty="0" err="1"/>
              <a:t>upselling</a:t>
            </a:r>
            <a:r>
              <a:rPr lang="el-GR" dirty="0"/>
              <a:t> ανάλογα με το προφίλ του πελάτη.</a:t>
            </a:r>
          </a:p>
          <a:p>
            <a:r>
              <a:rPr lang="el-GR" dirty="0"/>
              <a:t>Η τεχνολογία βοηθά στην «</a:t>
            </a:r>
            <a:r>
              <a:rPr lang="el-GR" dirty="0" err="1"/>
              <a:t>κεντρικοποίηση</a:t>
            </a:r>
            <a:r>
              <a:rPr lang="el-GR" dirty="0"/>
              <a:t>» των δεδομένων και στη δημιουργία εξατομικευμένων εμπειριών.</a:t>
            </a:r>
          </a:p>
          <a:p>
            <a:br>
              <a:rPr lang="el-GR" dirty="0"/>
            </a:br>
            <a:endParaRPr lang="el-GR" dirty="0"/>
          </a:p>
          <a:p>
            <a:r>
              <a:rPr lang="el-GR" b="1" dirty="0"/>
              <a:t>🔎 Συμπέρασμα</a:t>
            </a:r>
          </a:p>
          <a:p>
            <a:r>
              <a:rPr lang="el-GR" dirty="0" err="1"/>
              <a:t>People</a:t>
            </a:r>
            <a:r>
              <a:rPr lang="el-GR" dirty="0"/>
              <a:t>, </a:t>
            </a:r>
            <a:r>
              <a:rPr lang="el-GR" dirty="0" err="1"/>
              <a:t>processes</a:t>
            </a:r>
            <a:r>
              <a:rPr lang="el-GR" dirty="0"/>
              <a:t> και </a:t>
            </a:r>
            <a:r>
              <a:rPr lang="el-GR" dirty="0" err="1"/>
              <a:t>technology</a:t>
            </a:r>
            <a:r>
              <a:rPr lang="el-GR" dirty="0"/>
              <a:t> λειτουργούν σαν τρεις πυλώνες.</a:t>
            </a:r>
            <a:br>
              <a:rPr lang="el-GR" dirty="0"/>
            </a:br>
            <a:r>
              <a:rPr lang="el-GR" dirty="0"/>
              <a:t>Αν ένας καταρρεύσει, καταρρέει όλο το CRM.</a:t>
            </a:r>
            <a:br>
              <a:rPr lang="el-GR" dirty="0"/>
            </a:br>
            <a:r>
              <a:rPr lang="el-GR" dirty="0"/>
              <a:t>Ο στόχος μας είναι να αναπτύξουμε μια ισορροπημένη στρατηγική όπου:</a:t>
            </a:r>
          </a:p>
          <a:p>
            <a:r>
              <a:rPr lang="el-GR" dirty="0"/>
              <a:t>οι άνθρωποι έχουν κουλτούρα εξυπηρέτησης,</a:t>
            </a:r>
          </a:p>
          <a:p>
            <a:r>
              <a:rPr lang="el-GR" dirty="0"/>
              <a:t>οι διαδικασίες είναι ξεκάθαρες και αξιόπιστες,</a:t>
            </a:r>
          </a:p>
          <a:p>
            <a:r>
              <a:rPr lang="el-GR" dirty="0"/>
              <a:t>και η τεχνολογία λειτουργεί ως εργαλείο ενδυνάμωσης — όχι αντικατάστασης.»</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6</a:t>
            </a:fld>
            <a:endParaRPr lang="en-GB"/>
          </a:p>
        </p:txBody>
      </p:sp>
    </p:spTree>
    <p:extLst>
      <p:ext uri="{BB962C8B-B14F-4D97-AF65-F5344CB8AC3E}">
        <p14:creationId xmlns:p14="http://schemas.microsoft.com/office/powerpoint/2010/main" val="287378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τους βασικούς στόχους του CRM, δηλαδή τι προσπαθεί να πετύχει μια επιχείρηση ή ένας προορισμός όταν εφαρμόζει στρατηγικές διαχείρισης σχέσεων με πελάτες.</a:t>
            </a:r>
          </a:p>
          <a:p>
            <a:r>
              <a:rPr lang="el-GR" dirty="0"/>
              <a:t>Οι τέσσερις κεντρικοί στόχοι του CRM στον τουρισμό είναι:</a:t>
            </a:r>
          </a:p>
          <a:p>
            <a:br>
              <a:rPr lang="el-GR" dirty="0"/>
            </a:br>
            <a:endParaRPr lang="el-GR" dirty="0"/>
          </a:p>
          <a:p>
            <a:r>
              <a:rPr lang="el-GR" b="1" dirty="0"/>
              <a:t>🔹 1. Αύξηση του </a:t>
            </a:r>
            <a:r>
              <a:rPr lang="el-GR" b="1" dirty="0" err="1"/>
              <a:t>Customer</a:t>
            </a:r>
            <a:r>
              <a:rPr lang="el-GR" b="1" dirty="0"/>
              <a:t> </a:t>
            </a:r>
            <a:r>
              <a:rPr lang="el-GR" b="1" dirty="0" err="1"/>
              <a:t>Lifetime</a:t>
            </a:r>
            <a:r>
              <a:rPr lang="el-GR" b="1" dirty="0"/>
              <a:t> </a:t>
            </a:r>
            <a:r>
              <a:rPr lang="el-GR" b="1" dirty="0" err="1"/>
              <a:t>Value</a:t>
            </a:r>
            <a:r>
              <a:rPr lang="el-GR" b="1" dirty="0"/>
              <a:t> (CLV)</a:t>
            </a:r>
          </a:p>
          <a:p>
            <a:r>
              <a:rPr lang="el-GR" dirty="0"/>
              <a:t>Το CLV είναι η συνολική αξία που φέρνει ένας πελάτης στην επιχείρηση καθ’ όλη τη διάρκεια της “σχέσης” του, όχι μόνο σε μια κράτηση.</a:t>
            </a:r>
          </a:p>
          <a:p>
            <a:r>
              <a:rPr lang="el-GR" dirty="0"/>
              <a:t>Στον τουρισμό, αυτό μεταφράζεται σε:</a:t>
            </a:r>
          </a:p>
          <a:p>
            <a:r>
              <a:rPr lang="el-GR" dirty="0"/>
              <a:t>επαναλαμβανόμενες κρατήσεις,</a:t>
            </a:r>
          </a:p>
          <a:p>
            <a:r>
              <a:rPr lang="el-GR" dirty="0"/>
              <a:t>προμήθειες από συμπληρωματικές υπηρεσίες,</a:t>
            </a:r>
          </a:p>
          <a:p>
            <a:r>
              <a:rPr lang="el-GR" dirty="0"/>
              <a:t>κατανάλωση στο ξενοδοχείο ή στον προορισμό,</a:t>
            </a:r>
          </a:p>
          <a:p>
            <a:r>
              <a:rPr lang="el-GR" dirty="0" err="1"/>
              <a:t>referrals</a:t>
            </a:r>
            <a:r>
              <a:rPr lang="el-GR" dirty="0"/>
              <a:t> σε άλλους πελάτες.</a:t>
            </a:r>
          </a:p>
          <a:p>
            <a:r>
              <a:rPr lang="el-GR" b="1" dirty="0"/>
              <a:t>📌 Παράδειγμα</a:t>
            </a:r>
          </a:p>
          <a:p>
            <a:r>
              <a:rPr lang="el-GR" dirty="0"/>
              <a:t>Μια αλυσίδα ξενοδοχείων όπως η </a:t>
            </a:r>
            <a:r>
              <a:rPr lang="el-GR" b="1" dirty="0" err="1"/>
              <a:t>Accor</a:t>
            </a:r>
            <a:r>
              <a:rPr lang="el-GR" b="1" dirty="0"/>
              <a:t> </a:t>
            </a:r>
            <a:r>
              <a:rPr lang="el-GR" b="1" dirty="0" err="1"/>
              <a:t>Hotels</a:t>
            </a:r>
            <a:r>
              <a:rPr lang="el-GR" dirty="0"/>
              <a:t> αυξάνει το CLV μέσω εξατομικευμένων προτάσεων που βασίζονται στο ιστορικό διαμονής του κάθε πελάτη.</a:t>
            </a:r>
          </a:p>
          <a:p>
            <a:br>
              <a:rPr lang="el-GR" dirty="0"/>
            </a:br>
            <a:endParaRPr lang="el-GR" dirty="0"/>
          </a:p>
          <a:p>
            <a:r>
              <a:rPr lang="el-GR" b="1" dirty="0"/>
              <a:t>🔹 2. Μείωση του κόστους απόκτησης νέων πελατών (CAC)</a:t>
            </a:r>
          </a:p>
          <a:p>
            <a:r>
              <a:rPr lang="el-GR" dirty="0"/>
              <a:t>Είναι πολύ πιο ακριβό να προσελκύσεις έναν νέο πελάτη από το να κρατήσεις έναν υπάρχοντα.</a:t>
            </a:r>
            <a:br>
              <a:rPr lang="el-GR" dirty="0"/>
            </a:br>
            <a:r>
              <a:rPr lang="el-GR" dirty="0"/>
              <a:t>Το CRM βοηθά στη μείωση του κόστους, γιατί ενισχύει:</a:t>
            </a:r>
          </a:p>
          <a:p>
            <a:r>
              <a:rPr lang="el-GR" dirty="0"/>
              <a:t>την αφοσίωση,</a:t>
            </a:r>
          </a:p>
          <a:p>
            <a:r>
              <a:rPr lang="el-GR" dirty="0"/>
              <a:t>την επανάληψη επισκέψεων,</a:t>
            </a:r>
          </a:p>
          <a:p>
            <a:r>
              <a:rPr lang="el-GR" dirty="0"/>
              <a:t>το </a:t>
            </a:r>
            <a:r>
              <a:rPr lang="el-GR" dirty="0" err="1"/>
              <a:t>word</a:t>
            </a:r>
            <a:r>
              <a:rPr lang="el-GR" dirty="0"/>
              <a:t>-of-</a:t>
            </a:r>
            <a:r>
              <a:rPr lang="el-GR" dirty="0" err="1"/>
              <a:t>mouth</a:t>
            </a:r>
            <a:r>
              <a:rPr lang="el-GR" dirty="0"/>
              <a:t>,</a:t>
            </a:r>
          </a:p>
          <a:p>
            <a:r>
              <a:rPr lang="el-GR" dirty="0"/>
              <a:t>τη χρήση </a:t>
            </a:r>
            <a:r>
              <a:rPr lang="el-GR" dirty="0" err="1"/>
              <a:t>loyalty</a:t>
            </a:r>
            <a:r>
              <a:rPr lang="el-GR" dirty="0"/>
              <a:t> προγραμμάτων.</a:t>
            </a:r>
          </a:p>
          <a:p>
            <a:r>
              <a:rPr lang="el-GR" b="1" dirty="0"/>
              <a:t>📌 Παράδειγμα</a:t>
            </a:r>
          </a:p>
          <a:p>
            <a:r>
              <a:rPr lang="el-GR" dirty="0"/>
              <a:t>Η </a:t>
            </a:r>
            <a:r>
              <a:rPr lang="el-GR" b="1" dirty="0"/>
              <a:t>Aegean </a:t>
            </a:r>
            <a:r>
              <a:rPr lang="el-GR" b="1" dirty="0" err="1"/>
              <a:t>Airlines</a:t>
            </a:r>
            <a:r>
              <a:rPr lang="el-GR" dirty="0"/>
              <a:t>, μέσω του </a:t>
            </a:r>
            <a:r>
              <a:rPr lang="el-GR" dirty="0" err="1"/>
              <a:t>Miles+Bonus</a:t>
            </a:r>
            <a:r>
              <a:rPr lang="el-GR" dirty="0"/>
              <a:t>, διατηρεί υψηλό ποσοστό επαναλαμβανόμενων ταξιδιωτών, μειώνοντας το κόστος </a:t>
            </a:r>
            <a:r>
              <a:rPr lang="el-GR" dirty="0" err="1"/>
              <a:t>marketing</a:t>
            </a:r>
            <a:r>
              <a:rPr lang="el-GR" dirty="0"/>
              <a:t> για να βρει νέους πελάτες.</a:t>
            </a:r>
          </a:p>
          <a:p>
            <a:br>
              <a:rPr lang="el-GR" dirty="0"/>
            </a:br>
            <a:endParaRPr lang="el-GR" dirty="0"/>
          </a:p>
          <a:p>
            <a:r>
              <a:rPr lang="el-GR" b="1" dirty="0"/>
              <a:t>🔹 3. Εξατομίκευση εμπειριών (</a:t>
            </a:r>
            <a:r>
              <a:rPr lang="el-GR" b="1" dirty="0" err="1"/>
              <a:t>personalization</a:t>
            </a:r>
            <a:r>
              <a:rPr lang="el-GR" b="1" dirty="0"/>
              <a:t>)</a:t>
            </a:r>
          </a:p>
          <a:p>
            <a:r>
              <a:rPr lang="el-GR" dirty="0"/>
              <a:t>Η προσωποποίηση οδηγεί σε ικανοποίηση, και η ικανοποίηση σε αφοσίωση.</a:t>
            </a:r>
          </a:p>
          <a:p>
            <a:r>
              <a:rPr lang="el-GR" dirty="0"/>
              <a:t>Στον τουρισμό η προσωποποίηση εμφανίζεται σε:</a:t>
            </a:r>
          </a:p>
          <a:p>
            <a:r>
              <a:rPr lang="el-GR" dirty="0"/>
              <a:t>προτάσεις δωματίων,</a:t>
            </a:r>
          </a:p>
          <a:p>
            <a:r>
              <a:rPr lang="el-GR" dirty="0" err="1"/>
              <a:t>personalized</a:t>
            </a:r>
            <a:r>
              <a:rPr lang="el-GR" dirty="0"/>
              <a:t> </a:t>
            </a:r>
            <a:r>
              <a:rPr lang="el-GR" dirty="0" err="1"/>
              <a:t>itineraries</a:t>
            </a:r>
            <a:r>
              <a:rPr lang="el-GR" dirty="0"/>
              <a:t>,</a:t>
            </a:r>
          </a:p>
          <a:p>
            <a:r>
              <a:rPr lang="el-GR" dirty="0"/>
              <a:t>ειδικές προτάσεις για οικογένειες / ζευγάρια,</a:t>
            </a:r>
          </a:p>
          <a:p>
            <a:r>
              <a:rPr lang="el-GR" dirty="0" err="1"/>
              <a:t>real-time</a:t>
            </a:r>
            <a:r>
              <a:rPr lang="el-GR" dirty="0"/>
              <a:t> </a:t>
            </a:r>
            <a:r>
              <a:rPr lang="el-GR" dirty="0" err="1"/>
              <a:t>recommendations</a:t>
            </a:r>
            <a:r>
              <a:rPr lang="el-GR" dirty="0"/>
              <a:t> μέσω </a:t>
            </a:r>
            <a:r>
              <a:rPr lang="el-GR" dirty="0" err="1"/>
              <a:t>apps</a:t>
            </a:r>
            <a:r>
              <a:rPr lang="el-GR" dirty="0"/>
              <a:t>.</a:t>
            </a:r>
          </a:p>
          <a:p>
            <a:r>
              <a:rPr lang="el-GR" b="1" dirty="0"/>
              <a:t>📌 Παράδειγμα</a:t>
            </a:r>
          </a:p>
          <a:p>
            <a:r>
              <a:rPr lang="el-GR" dirty="0"/>
              <a:t>Το </a:t>
            </a:r>
            <a:r>
              <a:rPr lang="el-GR" b="1" dirty="0" err="1"/>
              <a:t>Disney</a:t>
            </a:r>
            <a:r>
              <a:rPr lang="el-GR" b="1" dirty="0"/>
              <a:t> </a:t>
            </a:r>
            <a:r>
              <a:rPr lang="el-GR" b="1" dirty="0" err="1"/>
              <a:t>Parks</a:t>
            </a:r>
            <a:r>
              <a:rPr lang="el-GR" b="1" dirty="0"/>
              <a:t> </a:t>
            </a:r>
            <a:r>
              <a:rPr lang="el-GR" b="1" dirty="0" err="1"/>
              <a:t>App</a:t>
            </a:r>
            <a:r>
              <a:rPr lang="el-GR" dirty="0"/>
              <a:t> αναλύει </a:t>
            </a:r>
            <a:r>
              <a:rPr lang="el-GR" dirty="0" err="1"/>
              <a:t>real-time</a:t>
            </a:r>
            <a:r>
              <a:rPr lang="el-GR" dirty="0"/>
              <a:t> δεδομένα επισκεπτών και προτείνει προσωποποιημένα </a:t>
            </a:r>
            <a:r>
              <a:rPr lang="el-GR" dirty="0" err="1"/>
              <a:t>attractions</a:t>
            </a:r>
            <a:r>
              <a:rPr lang="el-GR" dirty="0"/>
              <a:t> &amp; </a:t>
            </a:r>
            <a:r>
              <a:rPr lang="el-GR" dirty="0" err="1"/>
              <a:t>restaurants</a:t>
            </a:r>
            <a:r>
              <a:rPr lang="el-GR" dirty="0"/>
              <a:t>.</a:t>
            </a:r>
          </a:p>
          <a:p>
            <a:br>
              <a:rPr lang="el-GR" dirty="0"/>
            </a:br>
            <a:endParaRPr lang="el-GR" dirty="0"/>
          </a:p>
          <a:p>
            <a:r>
              <a:rPr lang="el-GR" b="1" dirty="0"/>
              <a:t>🔹 4. Διατήρηση και ενίσχυση της αφοσίωσης (</a:t>
            </a:r>
            <a:r>
              <a:rPr lang="el-GR" b="1" dirty="0" err="1"/>
              <a:t>retention</a:t>
            </a:r>
            <a:r>
              <a:rPr lang="el-GR" b="1" dirty="0"/>
              <a:t> &amp; </a:t>
            </a:r>
            <a:r>
              <a:rPr lang="el-GR" b="1" dirty="0" err="1"/>
              <a:t>loyalty</a:t>
            </a:r>
            <a:r>
              <a:rPr lang="el-GR" b="1" dirty="0"/>
              <a:t>)</a:t>
            </a:r>
          </a:p>
          <a:p>
            <a:r>
              <a:rPr lang="el-GR" dirty="0"/>
              <a:t>Το </a:t>
            </a:r>
            <a:r>
              <a:rPr lang="el-GR" dirty="0" err="1"/>
              <a:t>retention</a:t>
            </a:r>
            <a:r>
              <a:rPr lang="el-GR" dirty="0"/>
              <a:t> είναι ο σημαντικότερος δείκτης επιτυχίας του CRM.</a:t>
            </a:r>
          </a:p>
          <a:p>
            <a:r>
              <a:rPr lang="el-GR" dirty="0"/>
              <a:t>Στον τουρισμό η αφοσίωση χτίζεται μέσω:</a:t>
            </a:r>
          </a:p>
          <a:p>
            <a:r>
              <a:rPr lang="el-GR" dirty="0" err="1"/>
              <a:t>consistency</a:t>
            </a:r>
            <a:r>
              <a:rPr lang="el-GR" dirty="0"/>
              <a:t>,</a:t>
            </a:r>
          </a:p>
          <a:p>
            <a:r>
              <a:rPr lang="el-GR" dirty="0"/>
              <a:t>ποιοτικής εξυπηρέτησης,</a:t>
            </a:r>
          </a:p>
          <a:p>
            <a:r>
              <a:rPr lang="el-GR" dirty="0" err="1"/>
              <a:t>after-sales</a:t>
            </a:r>
            <a:r>
              <a:rPr lang="el-GR" dirty="0"/>
              <a:t> επαφών,</a:t>
            </a:r>
          </a:p>
          <a:p>
            <a:r>
              <a:rPr lang="el-GR" dirty="0" err="1"/>
              <a:t>loyalty</a:t>
            </a:r>
            <a:r>
              <a:rPr lang="el-GR" dirty="0"/>
              <a:t> </a:t>
            </a:r>
            <a:r>
              <a:rPr lang="el-GR" dirty="0" err="1"/>
              <a:t>rewards</a:t>
            </a:r>
            <a:r>
              <a:rPr lang="el-GR" dirty="0"/>
              <a:t>.</a:t>
            </a:r>
          </a:p>
          <a:p>
            <a:r>
              <a:rPr lang="el-GR" b="1" dirty="0"/>
              <a:t>📌 Παράδειγμα</a:t>
            </a:r>
          </a:p>
          <a:p>
            <a:r>
              <a:rPr lang="el-GR" dirty="0"/>
              <a:t>Η </a:t>
            </a:r>
            <a:r>
              <a:rPr lang="el-GR" b="1" dirty="0" err="1"/>
              <a:t>Marriott</a:t>
            </a:r>
            <a:r>
              <a:rPr lang="el-GR" b="1" dirty="0"/>
              <a:t> </a:t>
            </a:r>
            <a:r>
              <a:rPr lang="el-GR" b="1" dirty="0" err="1"/>
              <a:t>Bonvoy</a:t>
            </a:r>
            <a:r>
              <a:rPr lang="el-GR" dirty="0"/>
              <a:t> έχει ένα από τα πιο επιτυχημένα </a:t>
            </a:r>
            <a:r>
              <a:rPr lang="el-GR" dirty="0" err="1"/>
              <a:t>loyalty</a:t>
            </a:r>
            <a:r>
              <a:rPr lang="el-GR" dirty="0"/>
              <a:t> </a:t>
            </a:r>
            <a:r>
              <a:rPr lang="el-GR" dirty="0" err="1"/>
              <a:t>ecosystems</a:t>
            </a:r>
            <a:r>
              <a:rPr lang="el-GR" dirty="0"/>
              <a:t>, με 31 </a:t>
            </a:r>
            <a:r>
              <a:rPr lang="el-GR" dirty="0" err="1"/>
              <a:t>brands</a:t>
            </a:r>
            <a:r>
              <a:rPr lang="el-GR" dirty="0"/>
              <a:t> και συλλογή/εξαργύρωση πόντων παντού.</a:t>
            </a:r>
          </a:p>
          <a:p>
            <a:br>
              <a:rPr lang="el-GR" dirty="0"/>
            </a:br>
            <a:endParaRPr lang="el-GR" dirty="0"/>
          </a:p>
          <a:p>
            <a:r>
              <a:rPr lang="el-GR" b="1" dirty="0"/>
              <a:t>🧩 Πραγματικό </a:t>
            </a:r>
            <a:r>
              <a:rPr lang="el-GR" b="1" dirty="0" err="1"/>
              <a:t>Case</a:t>
            </a:r>
            <a:r>
              <a:rPr lang="el-GR" b="1" dirty="0"/>
              <a:t> </a:t>
            </a:r>
            <a:r>
              <a:rPr lang="el-GR" b="1" dirty="0" err="1"/>
              <a:t>Study</a:t>
            </a:r>
            <a:r>
              <a:rPr lang="el-GR" b="1" dirty="0"/>
              <a:t>: </a:t>
            </a:r>
            <a:r>
              <a:rPr lang="el-GR" b="1" dirty="0" err="1"/>
              <a:t>Visit</a:t>
            </a:r>
            <a:r>
              <a:rPr lang="el-GR" b="1" dirty="0"/>
              <a:t> </a:t>
            </a:r>
            <a:r>
              <a:rPr lang="el-GR" b="1" dirty="0" err="1"/>
              <a:t>Valencia</a:t>
            </a:r>
            <a:r>
              <a:rPr lang="el-GR" b="1" dirty="0"/>
              <a:t> CRM </a:t>
            </a:r>
            <a:r>
              <a:rPr lang="el-GR" b="1" dirty="0" err="1"/>
              <a:t>Transformation</a:t>
            </a:r>
            <a:r>
              <a:rPr lang="el-GR" b="1" dirty="0"/>
              <a:t> (2018–2023)</a:t>
            </a:r>
          </a:p>
          <a:p>
            <a:r>
              <a:rPr lang="el-GR" dirty="0"/>
              <a:t>Η </a:t>
            </a:r>
            <a:r>
              <a:rPr lang="el-GR" dirty="0" err="1"/>
              <a:t>Visit</a:t>
            </a:r>
            <a:r>
              <a:rPr lang="el-GR" dirty="0"/>
              <a:t> </a:t>
            </a:r>
            <a:r>
              <a:rPr lang="el-GR" dirty="0" err="1"/>
              <a:t>Valencia</a:t>
            </a:r>
            <a:r>
              <a:rPr lang="el-GR" dirty="0"/>
              <a:t> (DMO) ανέπτυξε ένα ολοκληρωμένο CRM σύστημα με στόχο:</a:t>
            </a:r>
          </a:p>
          <a:p>
            <a:r>
              <a:rPr lang="el-GR" dirty="0"/>
              <a:t>να μειώσει την υπερφόρτωση στο ιστορικό κέντρο,</a:t>
            </a:r>
          </a:p>
          <a:p>
            <a:r>
              <a:rPr lang="el-GR" dirty="0"/>
              <a:t>να βελτιώσει την εμπειρία των επισκεπτών,</a:t>
            </a:r>
          </a:p>
          <a:p>
            <a:r>
              <a:rPr lang="el-GR" dirty="0"/>
              <a:t>να προωθήσει λιγότερο γνωστά αξιοθέατα.</a:t>
            </a:r>
          </a:p>
          <a:p>
            <a:r>
              <a:rPr lang="el-GR" b="1" dirty="0"/>
              <a:t>Τι έκαναν:</a:t>
            </a:r>
          </a:p>
          <a:p>
            <a:r>
              <a:rPr lang="el-GR" dirty="0"/>
              <a:t>Συνέδεσαν ψηφιακά το </a:t>
            </a:r>
            <a:r>
              <a:rPr lang="el-GR" i="1" dirty="0" err="1"/>
              <a:t>Valencia</a:t>
            </a:r>
            <a:r>
              <a:rPr lang="el-GR" i="1" dirty="0"/>
              <a:t> </a:t>
            </a:r>
            <a:r>
              <a:rPr lang="el-GR" i="1" dirty="0" err="1"/>
              <a:t>Tourist</a:t>
            </a:r>
            <a:r>
              <a:rPr lang="el-GR" i="1" dirty="0"/>
              <a:t> </a:t>
            </a:r>
            <a:r>
              <a:rPr lang="el-GR" i="1" dirty="0" err="1"/>
              <a:t>Card</a:t>
            </a:r>
            <a:r>
              <a:rPr lang="el-GR" dirty="0"/>
              <a:t> με το CRM.</a:t>
            </a:r>
          </a:p>
          <a:p>
            <a:r>
              <a:rPr lang="el-GR" dirty="0"/>
              <a:t>Συλλέγουν δεδομένα από 40+ σημεία εισόδου (μουσεία, αξιοθέατα, συγκοινωνίες).</a:t>
            </a:r>
          </a:p>
          <a:p>
            <a:r>
              <a:rPr lang="el-GR" dirty="0"/>
              <a:t>Ανέπτυξαν </a:t>
            </a:r>
            <a:r>
              <a:rPr lang="el-GR" dirty="0" err="1"/>
              <a:t>segmentation</a:t>
            </a:r>
            <a:r>
              <a:rPr lang="el-GR" dirty="0"/>
              <a:t> για 8 τύπους ταξιδιωτών.</a:t>
            </a:r>
          </a:p>
          <a:p>
            <a:r>
              <a:rPr lang="el-GR" dirty="0"/>
              <a:t>Έστελναν εξατομικευμένες προτάσεις βάσει ενδιαφερόντων:</a:t>
            </a:r>
          </a:p>
          <a:p>
            <a:pPr lvl="1"/>
            <a:r>
              <a:rPr lang="el-GR" dirty="0" err="1"/>
              <a:t>foodies</a:t>
            </a:r>
            <a:r>
              <a:rPr lang="el-GR" dirty="0"/>
              <a:t>,</a:t>
            </a:r>
          </a:p>
          <a:p>
            <a:pPr lvl="1"/>
            <a:r>
              <a:rPr lang="el-GR" dirty="0" err="1"/>
              <a:t>culture</a:t>
            </a:r>
            <a:r>
              <a:rPr lang="el-GR" dirty="0"/>
              <a:t> </a:t>
            </a:r>
            <a:r>
              <a:rPr lang="el-GR" dirty="0" err="1"/>
              <a:t>lovers</a:t>
            </a:r>
            <a:r>
              <a:rPr lang="el-GR" dirty="0"/>
              <a:t>,</a:t>
            </a:r>
          </a:p>
          <a:p>
            <a:pPr lvl="1"/>
            <a:r>
              <a:rPr lang="el-GR" dirty="0" err="1"/>
              <a:t>family</a:t>
            </a:r>
            <a:r>
              <a:rPr lang="el-GR" dirty="0"/>
              <a:t> </a:t>
            </a:r>
            <a:r>
              <a:rPr lang="el-GR" dirty="0" err="1"/>
              <a:t>travellers</a:t>
            </a:r>
            <a:r>
              <a:rPr lang="el-GR" dirty="0"/>
              <a:t>,</a:t>
            </a:r>
          </a:p>
          <a:p>
            <a:pPr lvl="1"/>
            <a:r>
              <a:rPr lang="el-GR" dirty="0" err="1"/>
              <a:t>sun</a:t>
            </a:r>
            <a:r>
              <a:rPr lang="el-GR" dirty="0"/>
              <a:t> &amp; </a:t>
            </a:r>
            <a:r>
              <a:rPr lang="el-GR" dirty="0" err="1"/>
              <a:t>beach</a:t>
            </a:r>
            <a:r>
              <a:rPr lang="el-GR" dirty="0"/>
              <a:t>.</a:t>
            </a:r>
          </a:p>
          <a:p>
            <a:r>
              <a:rPr lang="el-GR" b="1" dirty="0"/>
              <a:t>Αποτελέσματα:</a:t>
            </a:r>
          </a:p>
          <a:p>
            <a:r>
              <a:rPr lang="el-GR" dirty="0"/>
              <a:t>+34% αύξηση επισκεπτών σε δευτερεύοντα αξιοθέατα</a:t>
            </a:r>
          </a:p>
          <a:p>
            <a:r>
              <a:rPr lang="el-GR" dirty="0"/>
              <a:t>+22% αύξηση επαναλαμβανόμενων επισκέψεων</a:t>
            </a:r>
          </a:p>
          <a:p>
            <a:r>
              <a:rPr lang="el-GR" dirty="0"/>
              <a:t>-18% μείωση συμφόρησης στο ιστορικό κέντρο</a:t>
            </a:r>
          </a:p>
          <a:p>
            <a:r>
              <a:rPr lang="el-GR" dirty="0"/>
              <a:t>+16% αύξηση ικανοποίησης πελατών</a:t>
            </a:r>
          </a:p>
          <a:p>
            <a:r>
              <a:rPr lang="el-GR" b="1" dirty="0"/>
              <a:t>Γιατί είναι καλό παράδειγμα;</a:t>
            </a:r>
          </a:p>
          <a:p>
            <a:r>
              <a:rPr lang="el-GR" dirty="0"/>
              <a:t>Επειδή δείχνει πώς ένας προορισμός χρησιμοποιεί CRM όχι μόνο για </a:t>
            </a:r>
            <a:r>
              <a:rPr lang="el-GR" dirty="0" err="1"/>
              <a:t>marketing</a:t>
            </a:r>
            <a:r>
              <a:rPr lang="el-GR" dirty="0"/>
              <a:t>, αλλά για πραγματική </a:t>
            </a:r>
            <a:r>
              <a:rPr lang="el-GR" i="1" dirty="0"/>
              <a:t>διαχείριση εμπειρίας &amp; ροών επισκεπτών</a:t>
            </a:r>
            <a:r>
              <a:rPr lang="el-GR" dirty="0"/>
              <a:t>.</a:t>
            </a:r>
          </a:p>
          <a:p>
            <a:br>
              <a:rPr lang="el-GR" dirty="0"/>
            </a:br>
            <a:endParaRPr lang="el-GR" dirty="0"/>
          </a:p>
          <a:p>
            <a:r>
              <a:rPr lang="el-GR" b="1" dirty="0"/>
              <a:t>🔎 Συμπέρασμα για το </a:t>
            </a:r>
            <a:r>
              <a:rPr lang="el-GR" b="1" dirty="0" err="1"/>
              <a:t>slide</a:t>
            </a:r>
            <a:endParaRPr lang="el-GR" b="1" dirty="0"/>
          </a:p>
          <a:p>
            <a:r>
              <a:rPr lang="el-GR" dirty="0"/>
              <a:t>«Ο βασικός στόχος κάθε CRM στρατηγικής αναφορικά με τον τουρισμό είναι να βλέπει τον επισκέπτη όχι μόνο ως μια “κράτηση”, αλλά ως μια μακροχρόνια σχέση που παράγει βιώσιμη αξία για την επιχείρηση ή τον προορισμό.»</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7</a:t>
            </a:fld>
            <a:endParaRPr lang="en-GB"/>
          </a:p>
        </p:txBody>
      </p:sp>
    </p:spTree>
    <p:extLst>
      <p:ext uri="{BB962C8B-B14F-4D97-AF65-F5344CB8AC3E}">
        <p14:creationId xmlns:p14="http://schemas.microsoft.com/office/powerpoint/2010/main" val="220631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θα δούμε την πρώτη φάση της ιστορικής εξέλιξης του CRM, η οποία ξεκινά από τη δεκαετία του 1960 και φτάνει μέχρι το 1990. Είναι σημαντικό να καταλάβουμε ότι το CRM δεν εμφανίστηκε ξαφνικά ως τεχνολογία — εξελίχθηκε σταδιακά μέσα από διαφορετικές σχολές σκέψης στο μάρκετινγκ.</a:t>
            </a:r>
          </a:p>
          <a:p>
            <a:br>
              <a:rPr lang="el-GR" dirty="0"/>
            </a:br>
            <a:endParaRPr lang="el-GR" dirty="0"/>
          </a:p>
          <a:p>
            <a:r>
              <a:rPr lang="el-GR" b="1" dirty="0"/>
              <a:t>🔹 Φάση 1: </a:t>
            </a:r>
            <a:r>
              <a:rPr lang="el-GR" b="1" dirty="0" err="1"/>
              <a:t>Relationship</a:t>
            </a:r>
            <a:r>
              <a:rPr lang="el-GR" b="1" dirty="0"/>
              <a:t> </a:t>
            </a:r>
            <a:r>
              <a:rPr lang="el-GR" b="1" dirty="0" err="1"/>
              <a:t>Marketing</a:t>
            </a:r>
            <a:r>
              <a:rPr lang="el-GR" b="1" dirty="0"/>
              <a:t> (1960–1980)</a:t>
            </a:r>
          </a:p>
          <a:p>
            <a:r>
              <a:rPr lang="el-GR" dirty="0"/>
              <a:t>Την περίοδο αυτή, οι επιχειρήσεις συνειδητοποιούν ότι η προσέγγιση του </a:t>
            </a:r>
            <a:r>
              <a:rPr lang="el-GR" i="1" dirty="0" err="1"/>
              <a:t>transactional</a:t>
            </a:r>
            <a:r>
              <a:rPr lang="el-GR" i="1" dirty="0"/>
              <a:t> </a:t>
            </a:r>
            <a:r>
              <a:rPr lang="el-GR" i="1" dirty="0" err="1"/>
              <a:t>marketing</a:t>
            </a:r>
            <a:r>
              <a:rPr lang="el-GR" dirty="0"/>
              <a:t> — δηλαδή “μια πώληση τη φορά” — δεν είναι αρκετή για να δημιουργήσει σταθερούς πελάτες.</a:t>
            </a:r>
          </a:p>
          <a:p>
            <a:r>
              <a:rPr lang="el-GR" dirty="0"/>
              <a:t>Έτσι αναπτύσσεται η έννοια του </a:t>
            </a:r>
            <a:r>
              <a:rPr lang="el-GR" b="1" dirty="0" err="1"/>
              <a:t>relationship</a:t>
            </a:r>
            <a:r>
              <a:rPr lang="el-GR" b="1" dirty="0"/>
              <a:t> </a:t>
            </a:r>
            <a:r>
              <a:rPr lang="el-GR" b="1" dirty="0" err="1"/>
              <a:t>marketing</a:t>
            </a:r>
            <a:r>
              <a:rPr lang="el-GR" dirty="0"/>
              <a:t>, που θέτει στο επίκεντρο την αξία μιας μακροχρόνιας σχέσης.</a:t>
            </a:r>
          </a:p>
          <a:p>
            <a:r>
              <a:rPr lang="el-GR" b="1" dirty="0"/>
              <a:t>📌 Παράδειγμα</a:t>
            </a:r>
          </a:p>
          <a:p>
            <a:r>
              <a:rPr lang="el-GR" dirty="0"/>
              <a:t>Στον τουρισμό της εποχής, αυτό φαίνεται στις πρώτες οργανωμένες προσπάθειες των ξενοδοχείων να κρατούν στοιχεία επαναλαμβανόμενων πελατών σε καρτέλες (χειρόγραφα αρχεία).</a:t>
            </a:r>
            <a:br>
              <a:rPr lang="el-GR" dirty="0"/>
            </a:br>
            <a:r>
              <a:rPr lang="el-GR" dirty="0"/>
              <a:t>Ακόμα και χωρίς τεχνολογία, η ιδέα ήταν η ίδια:</a:t>
            </a:r>
            <a:br>
              <a:rPr lang="el-GR" dirty="0"/>
            </a:br>
            <a:r>
              <a:rPr lang="el-GR" b="1" dirty="0"/>
              <a:t>“Μάθε τον πελάτη σου και δώσε του λόγο να επιστρέψει”.</a:t>
            </a:r>
            <a:endParaRPr lang="el-GR" dirty="0"/>
          </a:p>
          <a:p>
            <a:br>
              <a:rPr lang="el-GR" dirty="0"/>
            </a:br>
            <a:endParaRPr lang="el-GR" dirty="0"/>
          </a:p>
          <a:p>
            <a:r>
              <a:rPr lang="el-GR" b="1" dirty="0"/>
              <a:t>🔹 Φάση 2: </a:t>
            </a:r>
            <a:r>
              <a:rPr lang="el-GR" b="1" dirty="0" err="1"/>
              <a:t>Database</a:t>
            </a:r>
            <a:r>
              <a:rPr lang="el-GR" b="1" dirty="0"/>
              <a:t> </a:t>
            </a:r>
            <a:r>
              <a:rPr lang="el-GR" b="1" dirty="0" err="1"/>
              <a:t>Marketing</a:t>
            </a:r>
            <a:r>
              <a:rPr lang="el-GR" b="1" dirty="0"/>
              <a:t> (1980–1990)</a:t>
            </a:r>
          </a:p>
          <a:p>
            <a:r>
              <a:rPr lang="el-GR" dirty="0"/>
              <a:t>Με την είσοδο των υπολογιστών, οι επιχειρήσεις αρχίζουν να δημιουργούν συστηματικές βάσεις δεδομένων.</a:t>
            </a:r>
            <a:br>
              <a:rPr lang="el-GR" dirty="0"/>
            </a:br>
            <a:r>
              <a:rPr lang="el-GR" dirty="0"/>
              <a:t>Αυτή ήταν η πρώτη φορά που μπορούσαν:</a:t>
            </a:r>
          </a:p>
          <a:p>
            <a:r>
              <a:rPr lang="el-GR" dirty="0"/>
              <a:t>να οργανώσουν πληροφορίες πελατών,</a:t>
            </a:r>
          </a:p>
          <a:p>
            <a:r>
              <a:rPr lang="el-GR" dirty="0"/>
              <a:t>να κάνουν </a:t>
            </a:r>
            <a:r>
              <a:rPr lang="el-GR" dirty="0" err="1"/>
              <a:t>segmentation</a:t>
            </a:r>
            <a:r>
              <a:rPr lang="el-GR" dirty="0"/>
              <a:t>,</a:t>
            </a:r>
          </a:p>
          <a:p>
            <a:r>
              <a:rPr lang="el-GR" dirty="0"/>
              <a:t>να στοχεύουν συγκεκριμένα προφίλ με </a:t>
            </a:r>
            <a:r>
              <a:rPr lang="el-GR" dirty="0" err="1"/>
              <a:t>tailored</a:t>
            </a:r>
            <a:r>
              <a:rPr lang="el-GR" dirty="0"/>
              <a:t> </a:t>
            </a:r>
            <a:r>
              <a:rPr lang="el-GR" dirty="0" err="1"/>
              <a:t>marketing</a:t>
            </a:r>
            <a:r>
              <a:rPr lang="el-GR" dirty="0"/>
              <a:t>.</a:t>
            </a:r>
          </a:p>
          <a:p>
            <a:r>
              <a:rPr lang="el-GR" b="1" dirty="0"/>
              <a:t>📌 Παράδειγμα</a:t>
            </a:r>
          </a:p>
          <a:p>
            <a:r>
              <a:rPr lang="el-GR" dirty="0"/>
              <a:t>Τα πρώτα </a:t>
            </a:r>
            <a:r>
              <a:rPr lang="el-GR" dirty="0" err="1"/>
              <a:t>tour</a:t>
            </a:r>
            <a:r>
              <a:rPr lang="el-GR" dirty="0"/>
              <a:t> </a:t>
            </a:r>
            <a:r>
              <a:rPr lang="el-GR" dirty="0" err="1"/>
              <a:t>operators</a:t>
            </a:r>
            <a:r>
              <a:rPr lang="el-GR" dirty="0"/>
              <a:t> στην Ευρώπη καταγράφουν συστηματικά στοιχεία όπως:</a:t>
            </a:r>
          </a:p>
          <a:p>
            <a:r>
              <a:rPr lang="el-GR" dirty="0"/>
              <a:t>προορισμούς που επέλεξαν πελάτες,</a:t>
            </a:r>
          </a:p>
          <a:p>
            <a:r>
              <a:rPr lang="el-GR" dirty="0"/>
              <a:t>διάρκεια παραμονής,</a:t>
            </a:r>
          </a:p>
          <a:p>
            <a:r>
              <a:rPr lang="el-GR" dirty="0" err="1"/>
              <a:t>budget</a:t>
            </a:r>
            <a:r>
              <a:rPr lang="el-GR" dirty="0"/>
              <a:t>,</a:t>
            </a:r>
          </a:p>
          <a:p>
            <a:r>
              <a:rPr lang="el-GR" dirty="0"/>
              <a:t>προτιμήσεις δραστηριοτήτων.</a:t>
            </a:r>
          </a:p>
          <a:p>
            <a:r>
              <a:rPr lang="el-GR" dirty="0"/>
              <a:t>Αυτό τους επιτρέπει να στέλνουν </a:t>
            </a:r>
            <a:r>
              <a:rPr lang="el-GR" dirty="0" err="1"/>
              <a:t>στοχευμένα</a:t>
            </a:r>
            <a:r>
              <a:rPr lang="el-GR" dirty="0"/>
              <a:t> </a:t>
            </a:r>
            <a:r>
              <a:rPr lang="el-GR" dirty="0" err="1"/>
              <a:t>brochures</a:t>
            </a:r>
            <a:r>
              <a:rPr lang="el-GR" dirty="0"/>
              <a:t> σε συγκεκριμένες ομάδες, π.χ. «οικογένειες που ταξιδεύουν στην Ισπανία».</a:t>
            </a:r>
          </a:p>
          <a:p>
            <a:endParaRPr lang="el-GR" dirty="0"/>
          </a:p>
          <a:p>
            <a:r>
              <a:rPr lang="el-GR" b="1" dirty="0"/>
              <a:t>🔹 Γιατί έχει σημασία αυτή η φάση;</a:t>
            </a:r>
          </a:p>
          <a:p>
            <a:r>
              <a:rPr lang="el-GR" dirty="0"/>
              <a:t>Γιατί μας δείχνει πως οι βάσεις του CRM τέθηκαν πολύ πριν εμφανιστεί η σύγχρονη τεχνολογία. Το βασικό </a:t>
            </a:r>
            <a:r>
              <a:rPr lang="el-GR" dirty="0" err="1"/>
              <a:t>mindset</a:t>
            </a:r>
            <a:r>
              <a:rPr lang="el-GR" dirty="0"/>
              <a:t> — η ανάγκη να καταλαβαίνουμε τον πελάτη σε βάθος — προϋπήρχε.</a:t>
            </a:r>
            <a:r>
              <a:rPr lang="en-GB" dirty="0"/>
              <a:t> </a:t>
            </a:r>
            <a:r>
              <a:rPr lang="el-GR" dirty="0"/>
              <a:t>Η τεχνολογία απλώς επιτάχυνε και μεγέθυνε αυτό που ήδη υπήρχε ως φιλοσοφία.</a:t>
            </a:r>
          </a:p>
          <a:p>
            <a:br>
              <a:rPr lang="el-GR" dirty="0"/>
            </a:br>
            <a:endParaRPr lang="el-GR" dirty="0"/>
          </a:p>
          <a:p>
            <a:r>
              <a:rPr lang="el-GR" b="1" dirty="0"/>
              <a:t>🔎 Μικρή ιστορική γέφυρα προς το επόμενο </a:t>
            </a:r>
            <a:r>
              <a:rPr lang="el-GR" b="1" dirty="0" err="1"/>
              <a:t>slide</a:t>
            </a:r>
            <a:endParaRPr lang="el-GR" b="1" dirty="0"/>
          </a:p>
          <a:p>
            <a:r>
              <a:rPr lang="el-GR" dirty="0"/>
              <a:t>«Στο επόμενο </a:t>
            </a:r>
            <a:r>
              <a:rPr lang="el-GR" dirty="0" err="1"/>
              <a:t>slide</a:t>
            </a:r>
            <a:r>
              <a:rPr lang="el-GR" dirty="0"/>
              <a:t> θα δούμε τη δεύτερη μεγάλη εξέλιξη του CRM — την περίοδο 1990–2025 — όπου το CRM μετατρέπεται από μια θεωρητική προσέγγιση σε ολοκληρωμένα ψηφιακά συστήματα με AI και </a:t>
            </a:r>
            <a:r>
              <a:rPr lang="el-GR" dirty="0" err="1"/>
              <a:t>big</a:t>
            </a:r>
            <a:r>
              <a:rPr lang="el-GR" dirty="0"/>
              <a:t> </a:t>
            </a:r>
            <a:r>
              <a:rPr lang="el-GR" dirty="0" err="1"/>
              <a:t>data</a:t>
            </a:r>
            <a:r>
              <a:rPr lang="el-GR" dirty="0"/>
              <a:t>.»</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8</a:t>
            </a:fld>
            <a:endParaRPr lang="en-GB"/>
          </a:p>
        </p:txBody>
      </p:sp>
    </p:spTree>
    <p:extLst>
      <p:ext uri="{BB962C8B-B14F-4D97-AF65-F5344CB8AC3E}">
        <p14:creationId xmlns:p14="http://schemas.microsoft.com/office/powerpoint/2010/main" val="151289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«Στο προηγούμενο </a:t>
            </a:r>
            <a:r>
              <a:rPr lang="el-GR" dirty="0" err="1"/>
              <a:t>slide</a:t>
            </a:r>
            <a:r>
              <a:rPr lang="el-GR" dirty="0"/>
              <a:t> είδαμε πώς το CRM ξεκινάει ως φιλοσοφία </a:t>
            </a:r>
            <a:r>
              <a:rPr lang="el-GR" dirty="0" err="1"/>
              <a:t>relationship</a:t>
            </a:r>
            <a:r>
              <a:rPr lang="el-GR" dirty="0"/>
              <a:t> </a:t>
            </a:r>
            <a:r>
              <a:rPr lang="el-GR" dirty="0" err="1"/>
              <a:t>marketing</a:t>
            </a:r>
            <a:r>
              <a:rPr lang="el-GR" dirty="0"/>
              <a:t> και </a:t>
            </a:r>
            <a:r>
              <a:rPr lang="el-GR" dirty="0" err="1"/>
              <a:t>database</a:t>
            </a:r>
            <a:r>
              <a:rPr lang="el-GR" dirty="0"/>
              <a:t> </a:t>
            </a:r>
            <a:r>
              <a:rPr lang="el-GR" dirty="0" err="1"/>
              <a:t>marketing</a:t>
            </a:r>
            <a:r>
              <a:rPr lang="el-GR" dirty="0"/>
              <a:t>. Στη σημερινή διαφάνεια περνάμε στη δεύτερη και πιο ραγδαία φάση εξέλιξης — από το 1990 μέχρι σήμερα — όπου το CRM μετατρέπεται σε μια πλήρη τεχνολογική και στρατηγική πλατφόρμα.</a:t>
            </a:r>
          </a:p>
          <a:p>
            <a:br>
              <a:rPr lang="el-GR" dirty="0"/>
            </a:br>
            <a:endParaRPr lang="el-GR" dirty="0"/>
          </a:p>
          <a:p>
            <a:r>
              <a:rPr lang="el-GR" b="1" dirty="0"/>
              <a:t>🔹 Φάση 3: CRM Systems &amp; </a:t>
            </a:r>
            <a:r>
              <a:rPr lang="el-GR" b="1" dirty="0" err="1"/>
              <a:t>Integration</a:t>
            </a:r>
            <a:r>
              <a:rPr lang="el-GR" b="1" dirty="0"/>
              <a:t> (1990–2010)</a:t>
            </a:r>
          </a:p>
          <a:p>
            <a:r>
              <a:rPr lang="el-GR" dirty="0"/>
              <a:t>Τη δεκαετία του ’90 αρχίζουν να εμφανίζονται τα πρώτα ολοκληρωμένα CRM </a:t>
            </a:r>
            <a:r>
              <a:rPr lang="el-GR" dirty="0" err="1"/>
              <a:t>software</a:t>
            </a:r>
            <a:r>
              <a:rPr lang="el-GR" dirty="0"/>
              <a:t>.</a:t>
            </a:r>
            <a:br>
              <a:rPr lang="el-GR" dirty="0"/>
            </a:br>
            <a:r>
              <a:rPr lang="el-GR" dirty="0"/>
              <a:t>Οι επιχειρήσεις μπορούν πλέον:</a:t>
            </a:r>
          </a:p>
          <a:p>
            <a:r>
              <a:rPr lang="el-GR" dirty="0"/>
              <a:t>να αποθηκεύουν δεδομένα πιο οργανωμένα,</a:t>
            </a:r>
          </a:p>
          <a:p>
            <a:r>
              <a:rPr lang="el-GR" dirty="0"/>
              <a:t>να αυτοματοποιούν την επικοινωνία,</a:t>
            </a:r>
          </a:p>
          <a:p>
            <a:r>
              <a:rPr lang="el-GR" dirty="0"/>
              <a:t>να συνδέουν </a:t>
            </a:r>
            <a:r>
              <a:rPr lang="el-GR" dirty="0" err="1"/>
              <a:t>marketing</a:t>
            </a:r>
            <a:r>
              <a:rPr lang="el-GR" dirty="0"/>
              <a:t>, πωλήσεις και εξυπηρέτηση,</a:t>
            </a:r>
          </a:p>
          <a:p>
            <a:r>
              <a:rPr lang="el-GR" dirty="0"/>
              <a:t>να παρακολουθούν την πορεία κάθε πελάτη (</a:t>
            </a:r>
            <a:r>
              <a:rPr lang="el-GR" dirty="0" err="1"/>
              <a:t>customer</a:t>
            </a:r>
            <a:r>
              <a:rPr lang="el-GR" dirty="0"/>
              <a:t> </a:t>
            </a:r>
            <a:r>
              <a:rPr lang="el-GR" dirty="0" err="1"/>
              <a:t>record</a:t>
            </a:r>
            <a:r>
              <a:rPr lang="el-GR" dirty="0"/>
              <a:t>).</a:t>
            </a:r>
          </a:p>
          <a:p>
            <a:r>
              <a:rPr lang="el-GR" dirty="0"/>
              <a:t>Αυτό ήταν το σημείο όπου το CRM πέρασε από “χαρτάκια με σημειώσεις” σε συστήματα όπως </a:t>
            </a:r>
            <a:r>
              <a:rPr lang="el-GR" b="1" dirty="0"/>
              <a:t>SAP CRM</a:t>
            </a:r>
            <a:r>
              <a:rPr lang="el-GR" dirty="0"/>
              <a:t>, </a:t>
            </a:r>
            <a:r>
              <a:rPr lang="el-GR" b="1" dirty="0" err="1"/>
              <a:t>Siebel</a:t>
            </a:r>
            <a:r>
              <a:rPr lang="el-GR" dirty="0"/>
              <a:t>, και αργότερα </a:t>
            </a:r>
            <a:r>
              <a:rPr lang="el-GR" b="1" dirty="0" err="1"/>
              <a:t>Salesforce</a:t>
            </a:r>
            <a:r>
              <a:rPr lang="el-GR" dirty="0"/>
              <a:t>.</a:t>
            </a:r>
          </a:p>
          <a:p>
            <a:r>
              <a:rPr lang="el-GR" b="1" dirty="0"/>
              <a:t>📌 Παράδειγμα από τον τουρισμό</a:t>
            </a:r>
          </a:p>
          <a:p>
            <a:r>
              <a:rPr lang="el-GR" dirty="0"/>
              <a:t>Μεγάλες αεροπορικές, όπως η </a:t>
            </a:r>
            <a:r>
              <a:rPr lang="el-GR" b="1" dirty="0"/>
              <a:t>British </a:t>
            </a:r>
            <a:r>
              <a:rPr lang="el-GR" b="1" dirty="0" err="1"/>
              <a:t>Airways</a:t>
            </a:r>
            <a:r>
              <a:rPr lang="el-GR" dirty="0"/>
              <a:t>, ενσωματώνουν για πρώτη φορά </a:t>
            </a:r>
            <a:r>
              <a:rPr lang="el-GR" dirty="0" err="1"/>
              <a:t>loyalty</a:t>
            </a:r>
            <a:r>
              <a:rPr lang="el-GR" dirty="0"/>
              <a:t> συστήματα με </a:t>
            </a:r>
            <a:r>
              <a:rPr lang="el-GR" dirty="0" err="1"/>
              <a:t>digital</a:t>
            </a:r>
            <a:r>
              <a:rPr lang="el-GR" dirty="0"/>
              <a:t> CRM.</a:t>
            </a:r>
            <a:br>
              <a:rPr lang="el-GR" dirty="0"/>
            </a:br>
            <a:r>
              <a:rPr lang="el-GR" dirty="0"/>
              <a:t>Έτσι, αντί να παρακολουθούν απλώς «πόσα μίλια έχει ένας πελάτης», αρχίζουν να καταγράφουν:</a:t>
            </a:r>
          </a:p>
          <a:p>
            <a:r>
              <a:rPr lang="el-GR" dirty="0"/>
              <a:t>πόσο συχνά ταξιδεύει,</a:t>
            </a:r>
          </a:p>
          <a:p>
            <a:r>
              <a:rPr lang="el-GR" dirty="0"/>
              <a:t>σε ποιες καμπάνιες ανταποκρίνεται,</a:t>
            </a:r>
          </a:p>
          <a:p>
            <a:r>
              <a:rPr lang="el-GR" dirty="0"/>
              <a:t>τι προτιμά (</a:t>
            </a:r>
            <a:r>
              <a:rPr lang="el-GR" dirty="0" err="1"/>
              <a:t>aisle</a:t>
            </a:r>
            <a:r>
              <a:rPr lang="el-GR" dirty="0"/>
              <a:t>/</a:t>
            </a:r>
            <a:r>
              <a:rPr lang="el-GR" dirty="0" err="1"/>
              <a:t>window</a:t>
            </a:r>
            <a:r>
              <a:rPr lang="el-GR" dirty="0"/>
              <a:t>),</a:t>
            </a:r>
          </a:p>
          <a:p>
            <a:r>
              <a:rPr lang="el-GR" dirty="0"/>
              <a:t>ποιες υπηρεσίες αγοράζει.</a:t>
            </a:r>
          </a:p>
          <a:p>
            <a:r>
              <a:rPr lang="el-GR" dirty="0"/>
              <a:t>Αυτό είναι το πραγματικό “γύρισμα σελίδας” στο CRM.</a:t>
            </a:r>
          </a:p>
          <a:p>
            <a:br>
              <a:rPr lang="el-GR" dirty="0"/>
            </a:br>
            <a:endParaRPr lang="el-GR" dirty="0"/>
          </a:p>
          <a:p>
            <a:r>
              <a:rPr lang="el-GR" b="1" dirty="0"/>
              <a:t>🔹 Φάση 4: Social CRM &amp; </a:t>
            </a:r>
            <a:r>
              <a:rPr lang="el-GR" b="1" dirty="0" err="1"/>
              <a:t>Mobile</a:t>
            </a:r>
            <a:r>
              <a:rPr lang="el-GR" b="1" dirty="0"/>
              <a:t> CRM (2010–2020)</a:t>
            </a:r>
          </a:p>
          <a:p>
            <a:r>
              <a:rPr lang="el-GR" dirty="0"/>
              <a:t>Με την έκρηξη των </a:t>
            </a:r>
            <a:r>
              <a:rPr lang="el-GR" dirty="0" err="1"/>
              <a:t>social</a:t>
            </a:r>
            <a:r>
              <a:rPr lang="el-GR" dirty="0"/>
              <a:t> </a:t>
            </a:r>
            <a:r>
              <a:rPr lang="el-GR" dirty="0" err="1"/>
              <a:t>media</a:t>
            </a:r>
            <a:r>
              <a:rPr lang="el-GR" dirty="0"/>
              <a:t> και των </a:t>
            </a:r>
            <a:r>
              <a:rPr lang="el-GR" dirty="0" err="1"/>
              <a:t>smartphones</a:t>
            </a:r>
            <a:r>
              <a:rPr lang="el-GR" dirty="0"/>
              <a:t>, το CRM αλλάζει ριζικά.</a:t>
            </a:r>
          </a:p>
          <a:p>
            <a:r>
              <a:rPr lang="el-GR" dirty="0"/>
              <a:t>Οι επιχειρήσεις πλέον:</a:t>
            </a:r>
          </a:p>
          <a:p>
            <a:r>
              <a:rPr lang="el-GR" dirty="0"/>
              <a:t>παρακολουθούν </a:t>
            </a:r>
            <a:r>
              <a:rPr lang="el-GR" dirty="0" err="1"/>
              <a:t>online</a:t>
            </a:r>
            <a:r>
              <a:rPr lang="el-GR" dirty="0"/>
              <a:t> συζητήσεις,</a:t>
            </a:r>
          </a:p>
          <a:p>
            <a:r>
              <a:rPr lang="el-GR" dirty="0"/>
              <a:t>συλλέγουν </a:t>
            </a:r>
            <a:r>
              <a:rPr lang="el-GR" dirty="0" err="1"/>
              <a:t>real-time</a:t>
            </a:r>
            <a:r>
              <a:rPr lang="el-GR" dirty="0"/>
              <a:t> </a:t>
            </a:r>
            <a:r>
              <a:rPr lang="el-GR" dirty="0" err="1"/>
              <a:t>feedback</a:t>
            </a:r>
            <a:r>
              <a:rPr lang="el-GR" dirty="0"/>
              <a:t>,</a:t>
            </a:r>
          </a:p>
          <a:p>
            <a:r>
              <a:rPr lang="el-GR" dirty="0"/>
              <a:t>αντλούν </a:t>
            </a:r>
            <a:r>
              <a:rPr lang="el-GR" dirty="0" err="1"/>
              <a:t>insights</a:t>
            </a:r>
            <a:r>
              <a:rPr lang="el-GR" dirty="0"/>
              <a:t> από </a:t>
            </a:r>
            <a:r>
              <a:rPr lang="el-GR" dirty="0" err="1"/>
              <a:t>reviews</a:t>
            </a:r>
            <a:r>
              <a:rPr lang="el-GR" dirty="0"/>
              <a:t> (</a:t>
            </a:r>
            <a:r>
              <a:rPr lang="el-GR" dirty="0" err="1"/>
              <a:t>TripAdvisor</a:t>
            </a:r>
            <a:r>
              <a:rPr lang="el-GR" dirty="0"/>
              <a:t>, </a:t>
            </a:r>
            <a:r>
              <a:rPr lang="el-GR" dirty="0" err="1"/>
              <a:t>Google</a:t>
            </a:r>
            <a:r>
              <a:rPr lang="el-GR" dirty="0"/>
              <a:t>),</a:t>
            </a:r>
          </a:p>
          <a:p>
            <a:r>
              <a:rPr lang="el-GR" dirty="0"/>
              <a:t>παρέχουν υπηρεσίες μέσω </a:t>
            </a:r>
            <a:r>
              <a:rPr lang="el-GR" dirty="0" err="1"/>
              <a:t>apps</a:t>
            </a:r>
            <a:r>
              <a:rPr lang="el-GR" dirty="0"/>
              <a:t> (</a:t>
            </a:r>
            <a:r>
              <a:rPr lang="el-GR" dirty="0" err="1"/>
              <a:t>check</a:t>
            </a:r>
            <a:r>
              <a:rPr lang="el-GR" dirty="0"/>
              <a:t>-in, </a:t>
            </a:r>
            <a:r>
              <a:rPr lang="el-GR" dirty="0" err="1"/>
              <a:t>mobile</a:t>
            </a:r>
            <a:r>
              <a:rPr lang="el-GR" dirty="0"/>
              <a:t> </a:t>
            </a:r>
            <a:r>
              <a:rPr lang="el-GR" dirty="0" err="1"/>
              <a:t>keys</a:t>
            </a:r>
            <a:r>
              <a:rPr lang="el-GR" dirty="0"/>
              <a:t>).</a:t>
            </a:r>
          </a:p>
          <a:p>
            <a:r>
              <a:rPr lang="el-GR" dirty="0"/>
              <a:t>Αυτή η περίοδος είναι η απαρχή της έννοιας του </a:t>
            </a:r>
            <a:r>
              <a:rPr lang="el-GR" b="1" dirty="0" err="1"/>
              <a:t>customer</a:t>
            </a:r>
            <a:r>
              <a:rPr lang="el-GR" b="1" dirty="0"/>
              <a:t> </a:t>
            </a:r>
            <a:r>
              <a:rPr lang="el-GR" b="1" dirty="0" err="1"/>
              <a:t>experience</a:t>
            </a:r>
            <a:r>
              <a:rPr lang="el-GR" b="1" dirty="0"/>
              <a:t> (CX)</a:t>
            </a:r>
            <a:r>
              <a:rPr lang="el-GR" dirty="0"/>
              <a:t>.</a:t>
            </a:r>
          </a:p>
          <a:p>
            <a:r>
              <a:rPr lang="el-GR" b="1" dirty="0"/>
              <a:t>📌 Παράδειγμα από τον τουρισμό</a:t>
            </a:r>
          </a:p>
          <a:p>
            <a:r>
              <a:rPr lang="el-GR" dirty="0"/>
              <a:t>Η </a:t>
            </a:r>
            <a:r>
              <a:rPr lang="el-GR" b="1" dirty="0" err="1"/>
              <a:t>Hilton</a:t>
            </a:r>
            <a:r>
              <a:rPr lang="el-GR" dirty="0"/>
              <a:t> λανσάρει το </a:t>
            </a:r>
            <a:r>
              <a:rPr lang="el-GR" dirty="0" err="1"/>
              <a:t>Hilton</a:t>
            </a:r>
            <a:r>
              <a:rPr lang="el-GR" dirty="0"/>
              <a:t> </a:t>
            </a:r>
            <a:r>
              <a:rPr lang="el-GR" dirty="0" err="1"/>
              <a:t>Digital</a:t>
            </a:r>
            <a:r>
              <a:rPr lang="el-GR" dirty="0"/>
              <a:t> </a:t>
            </a:r>
            <a:r>
              <a:rPr lang="el-GR" dirty="0" err="1"/>
              <a:t>Key</a:t>
            </a:r>
            <a:r>
              <a:rPr lang="el-GR" dirty="0"/>
              <a:t>:</a:t>
            </a:r>
            <a:br>
              <a:rPr lang="el-GR" dirty="0"/>
            </a:br>
            <a:r>
              <a:rPr lang="el-GR" dirty="0"/>
              <a:t>ο πελάτης μπορεί να κάνει </a:t>
            </a:r>
            <a:r>
              <a:rPr lang="el-GR" dirty="0" err="1"/>
              <a:t>check</a:t>
            </a:r>
            <a:r>
              <a:rPr lang="el-GR" dirty="0"/>
              <a:t>-in από το κινητό, να ανοίξει την πόρτα και να ζητήσει υπηρεσίες — όλα μέσα από το </a:t>
            </a:r>
            <a:r>
              <a:rPr lang="el-GR" dirty="0" err="1"/>
              <a:t>app</a:t>
            </a:r>
            <a:r>
              <a:rPr lang="el-GR" dirty="0"/>
              <a:t>.</a:t>
            </a:r>
            <a:br>
              <a:rPr lang="el-GR" dirty="0"/>
            </a:br>
            <a:r>
              <a:rPr lang="el-GR" dirty="0"/>
              <a:t>Το CRM ενσωματώνει δεδομένα χρήσης του </a:t>
            </a:r>
            <a:r>
              <a:rPr lang="el-GR" dirty="0" err="1"/>
              <a:t>app</a:t>
            </a:r>
            <a:r>
              <a:rPr lang="el-GR" dirty="0"/>
              <a:t> για καλύτερη προσωποποίηση.</a:t>
            </a:r>
          </a:p>
          <a:p>
            <a:br>
              <a:rPr lang="el-GR" dirty="0"/>
            </a:br>
            <a:endParaRPr lang="el-GR" dirty="0"/>
          </a:p>
          <a:p>
            <a:r>
              <a:rPr lang="el-GR" b="1" dirty="0"/>
              <a:t>🔹 Φάση 5: AI-</a:t>
            </a:r>
            <a:r>
              <a:rPr lang="el-GR" b="1" dirty="0" err="1"/>
              <a:t>driven</a:t>
            </a:r>
            <a:r>
              <a:rPr lang="el-GR" b="1" dirty="0"/>
              <a:t> CRM &amp; </a:t>
            </a:r>
            <a:r>
              <a:rPr lang="el-GR" b="1" dirty="0" err="1"/>
              <a:t>Big</a:t>
            </a:r>
            <a:r>
              <a:rPr lang="el-GR" b="1" dirty="0"/>
              <a:t> </a:t>
            </a:r>
            <a:r>
              <a:rPr lang="el-GR" b="1" dirty="0" err="1"/>
              <a:t>Data</a:t>
            </a:r>
            <a:r>
              <a:rPr lang="el-GR" b="1" dirty="0"/>
              <a:t> </a:t>
            </a:r>
            <a:r>
              <a:rPr lang="el-GR" b="1" dirty="0" err="1"/>
              <a:t>Personalization</a:t>
            </a:r>
            <a:r>
              <a:rPr lang="el-GR" b="1" dirty="0"/>
              <a:t> (2020–σήμερα)</a:t>
            </a:r>
          </a:p>
          <a:p>
            <a:r>
              <a:rPr lang="el-GR" dirty="0"/>
              <a:t>Στην πιο πρόσφατη φάση, το CRM στηρίζεται σε:</a:t>
            </a:r>
          </a:p>
          <a:p>
            <a:r>
              <a:rPr lang="el-GR" b="1" dirty="0"/>
              <a:t>τεχνητή νοημοσύνη</a:t>
            </a:r>
            <a:r>
              <a:rPr lang="el-GR" dirty="0"/>
              <a:t>,</a:t>
            </a:r>
          </a:p>
          <a:p>
            <a:r>
              <a:rPr lang="el-GR" b="1" dirty="0" err="1"/>
              <a:t>machine</a:t>
            </a:r>
            <a:r>
              <a:rPr lang="el-GR" b="1" dirty="0"/>
              <a:t> </a:t>
            </a:r>
            <a:r>
              <a:rPr lang="el-GR" b="1" dirty="0" err="1"/>
              <a:t>learning</a:t>
            </a:r>
            <a:r>
              <a:rPr lang="el-GR" dirty="0"/>
              <a:t>,</a:t>
            </a:r>
          </a:p>
          <a:p>
            <a:r>
              <a:rPr lang="el-GR" b="1" dirty="0" err="1"/>
              <a:t>big</a:t>
            </a:r>
            <a:r>
              <a:rPr lang="el-GR" b="1" dirty="0"/>
              <a:t> </a:t>
            </a:r>
            <a:r>
              <a:rPr lang="el-GR" b="1" dirty="0" err="1"/>
              <a:t>data</a:t>
            </a:r>
            <a:r>
              <a:rPr lang="el-GR" b="1" dirty="0"/>
              <a:t> </a:t>
            </a:r>
            <a:r>
              <a:rPr lang="el-GR" b="1" dirty="0" err="1"/>
              <a:t>analytics</a:t>
            </a:r>
            <a:r>
              <a:rPr lang="el-GR" dirty="0"/>
              <a:t>,</a:t>
            </a:r>
          </a:p>
          <a:p>
            <a:r>
              <a:rPr lang="el-GR" b="1" dirty="0" err="1"/>
              <a:t>predictive</a:t>
            </a:r>
            <a:r>
              <a:rPr lang="el-GR" b="1" dirty="0"/>
              <a:t> </a:t>
            </a:r>
            <a:r>
              <a:rPr lang="el-GR" b="1" dirty="0" err="1"/>
              <a:t>modelling</a:t>
            </a:r>
            <a:r>
              <a:rPr lang="el-GR" dirty="0"/>
              <a:t>,</a:t>
            </a:r>
          </a:p>
          <a:p>
            <a:r>
              <a:rPr lang="el-GR" b="1" dirty="0" err="1"/>
              <a:t>chatbots</a:t>
            </a:r>
            <a:r>
              <a:rPr lang="el-GR" b="1" dirty="0"/>
              <a:t> &amp; </a:t>
            </a:r>
            <a:r>
              <a:rPr lang="el-GR" b="1" dirty="0" err="1"/>
              <a:t>conversational</a:t>
            </a:r>
            <a:r>
              <a:rPr lang="el-GR" b="1" dirty="0"/>
              <a:t> AI</a:t>
            </a:r>
            <a:r>
              <a:rPr lang="el-GR" dirty="0"/>
              <a:t>,</a:t>
            </a:r>
          </a:p>
          <a:p>
            <a:r>
              <a:rPr lang="el-GR" b="1" dirty="0" err="1"/>
              <a:t>real-time</a:t>
            </a:r>
            <a:r>
              <a:rPr lang="el-GR" b="1" dirty="0"/>
              <a:t> </a:t>
            </a:r>
            <a:r>
              <a:rPr lang="el-GR" b="1" dirty="0" err="1"/>
              <a:t>personalization</a:t>
            </a:r>
            <a:r>
              <a:rPr lang="el-GR" dirty="0"/>
              <a:t>.</a:t>
            </a:r>
          </a:p>
          <a:p>
            <a:r>
              <a:rPr lang="el-GR" dirty="0"/>
              <a:t>Οι επιχειρήσεις πλέον δεν αντιδρούν απλώς στη συμπεριφορά του πελάτη — την προβλέπουν.</a:t>
            </a:r>
          </a:p>
          <a:p>
            <a:r>
              <a:rPr lang="el-GR" b="1" dirty="0"/>
              <a:t>📌 Παράδειγμα από τον τουρισμό</a:t>
            </a:r>
          </a:p>
          <a:p>
            <a:r>
              <a:rPr lang="el-GR" dirty="0"/>
              <a:t>Η </a:t>
            </a:r>
            <a:r>
              <a:rPr lang="el-GR" b="1" dirty="0"/>
              <a:t>Booking.com</a:t>
            </a:r>
            <a:r>
              <a:rPr lang="el-GR" dirty="0"/>
              <a:t> χρησιμοποιεί </a:t>
            </a:r>
            <a:r>
              <a:rPr lang="el-GR" dirty="0" err="1"/>
              <a:t>machine</a:t>
            </a:r>
            <a:r>
              <a:rPr lang="el-GR" dirty="0"/>
              <a:t> </a:t>
            </a:r>
            <a:r>
              <a:rPr lang="el-GR" dirty="0" err="1"/>
              <a:t>learning</a:t>
            </a:r>
            <a:r>
              <a:rPr lang="el-GR" dirty="0"/>
              <a:t> για να προβλέψει:</a:t>
            </a:r>
          </a:p>
          <a:p>
            <a:r>
              <a:rPr lang="el-GR" dirty="0"/>
              <a:t>ποιοι χρήστες είναι πιθανότερο να ακυρώσουν,</a:t>
            </a:r>
          </a:p>
          <a:p>
            <a:r>
              <a:rPr lang="el-GR" dirty="0"/>
              <a:t>ποιοι προτιμούν συγκεκριμένα χαρακτηριστικά ξενοδοχείων,</a:t>
            </a:r>
          </a:p>
          <a:p>
            <a:r>
              <a:rPr lang="el-GR" dirty="0"/>
              <a:t>ποιοι είναι πιο πιθανό να κάνουν </a:t>
            </a:r>
            <a:r>
              <a:rPr lang="el-GR" dirty="0" err="1"/>
              <a:t>repeat</a:t>
            </a:r>
            <a:r>
              <a:rPr lang="el-GR" dirty="0"/>
              <a:t> </a:t>
            </a:r>
            <a:r>
              <a:rPr lang="el-GR" dirty="0" err="1"/>
              <a:t>booking</a:t>
            </a:r>
            <a:r>
              <a:rPr lang="el-GR" dirty="0"/>
              <a:t>.</a:t>
            </a:r>
          </a:p>
          <a:p>
            <a:r>
              <a:rPr lang="el-GR" dirty="0"/>
              <a:t>Αυτή η πληροφορία ενσωματώνεται στο CRM και ενεργοποιεί </a:t>
            </a:r>
            <a:r>
              <a:rPr lang="el-GR" dirty="0" err="1"/>
              <a:t>στοχευμένες</a:t>
            </a:r>
            <a:r>
              <a:rPr lang="el-GR" dirty="0"/>
              <a:t> καμπάνιες.</a:t>
            </a:r>
          </a:p>
          <a:p>
            <a:br>
              <a:rPr lang="el-GR" dirty="0"/>
            </a:br>
            <a:endParaRPr lang="el-GR" dirty="0"/>
          </a:p>
          <a:p>
            <a:r>
              <a:rPr lang="el-GR" b="1" dirty="0"/>
              <a:t>🔎 Μετάβαση στο επόμενο </a:t>
            </a:r>
            <a:r>
              <a:rPr lang="el-GR" b="1" dirty="0" err="1"/>
              <a:t>slide</a:t>
            </a:r>
            <a:endParaRPr lang="el-GR" b="1" dirty="0"/>
          </a:p>
          <a:p>
            <a:r>
              <a:rPr lang="el-GR" dirty="0"/>
              <a:t>«Τώρα που κατανοήσαμε πώς το CRM εξελίχθηκε από μια απλή ιδέα σε μια ολοκληρωμένη ψηφιακή στρατηγική, μπορούμε να δούμε στο επόμενο </a:t>
            </a:r>
            <a:r>
              <a:rPr lang="el-GR" dirty="0" err="1"/>
              <a:t>slide</a:t>
            </a:r>
            <a:r>
              <a:rPr lang="el-GR" dirty="0"/>
              <a:t> πώς αυτή η εξέλιξη οδήγησε στη μετάβαση από το μαζικό </a:t>
            </a:r>
            <a:r>
              <a:rPr lang="el-GR" dirty="0" err="1"/>
              <a:t>marketing</a:t>
            </a:r>
            <a:r>
              <a:rPr lang="el-GR" dirty="0"/>
              <a:t> στην εξατομικευμένη εμπειρία.»</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9</a:t>
            </a:fld>
            <a:endParaRPr lang="en-GB"/>
          </a:p>
        </p:txBody>
      </p:sp>
    </p:spTree>
    <p:extLst>
      <p:ext uri="{BB962C8B-B14F-4D97-AF65-F5344CB8AC3E}">
        <p14:creationId xmlns:p14="http://schemas.microsoft.com/office/powerpoint/2010/main" val="175360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θέλουμε να καταλάβουμε μια από τις σημαντικότερες αλλαγές που έχει φέρει το CRM στον τουρισμό: τη μετάβαση από το μαζικό </a:t>
            </a:r>
            <a:r>
              <a:rPr lang="el-GR" dirty="0" err="1"/>
              <a:t>marketing</a:t>
            </a:r>
            <a:r>
              <a:rPr lang="el-GR" dirty="0"/>
              <a:t>, όπου όλοι οι πελάτες αντιμετωπίζονταν σαν “ένα κοινό”, στην εποχή της εξατομίκευσης, όπου κάθε πελάτης αντιμετωπίζεται ως ξεχωριστό άτομο με μοναδικές ανάγκες.</a:t>
            </a:r>
          </a:p>
          <a:p>
            <a:br>
              <a:rPr lang="el-GR" dirty="0"/>
            </a:br>
            <a:endParaRPr lang="el-GR" dirty="0"/>
          </a:p>
          <a:p>
            <a:r>
              <a:rPr lang="el-GR" b="1" dirty="0"/>
              <a:t>🔹 Τι είναι το </a:t>
            </a:r>
            <a:r>
              <a:rPr lang="el-GR" b="1" dirty="0" err="1"/>
              <a:t>Mass</a:t>
            </a:r>
            <a:r>
              <a:rPr lang="el-GR" b="1" dirty="0"/>
              <a:t> </a:t>
            </a:r>
            <a:r>
              <a:rPr lang="el-GR" b="1" dirty="0" err="1"/>
              <a:t>Marketing</a:t>
            </a:r>
            <a:r>
              <a:rPr lang="el-GR" b="1" dirty="0"/>
              <a:t>;</a:t>
            </a:r>
          </a:p>
          <a:p>
            <a:r>
              <a:rPr lang="el-GR" dirty="0"/>
              <a:t>Το παραδοσιακό </a:t>
            </a:r>
            <a:r>
              <a:rPr lang="el-GR" dirty="0" err="1"/>
              <a:t>mass</a:t>
            </a:r>
            <a:r>
              <a:rPr lang="el-GR" dirty="0"/>
              <a:t> </a:t>
            </a:r>
            <a:r>
              <a:rPr lang="el-GR" dirty="0" err="1"/>
              <a:t>marketing</a:t>
            </a:r>
            <a:r>
              <a:rPr lang="el-GR" dirty="0"/>
              <a:t> βασιζόταν στο “</a:t>
            </a:r>
            <a:r>
              <a:rPr lang="el-GR" dirty="0" err="1"/>
              <a:t>one</a:t>
            </a:r>
            <a:r>
              <a:rPr lang="el-GR" dirty="0"/>
              <a:t> </a:t>
            </a:r>
            <a:r>
              <a:rPr lang="el-GR" dirty="0" err="1"/>
              <a:t>message</a:t>
            </a:r>
            <a:r>
              <a:rPr lang="el-GR" dirty="0"/>
              <a:t> </a:t>
            </a:r>
            <a:r>
              <a:rPr lang="el-GR" dirty="0" err="1"/>
              <a:t>fits</a:t>
            </a:r>
            <a:r>
              <a:rPr lang="el-GR" dirty="0"/>
              <a:t> </a:t>
            </a:r>
            <a:r>
              <a:rPr lang="el-GR" dirty="0" err="1"/>
              <a:t>all</a:t>
            </a:r>
            <a:r>
              <a:rPr lang="el-GR" dirty="0"/>
              <a:t>”.</a:t>
            </a:r>
            <a:br>
              <a:rPr lang="el-GR" dirty="0"/>
            </a:br>
            <a:r>
              <a:rPr lang="el-GR" dirty="0"/>
              <a:t>Οι επιχειρήσεις έστελναν:</a:t>
            </a:r>
          </a:p>
          <a:p>
            <a:r>
              <a:rPr lang="el-GR" dirty="0"/>
              <a:t>το ίδιο </a:t>
            </a:r>
            <a:r>
              <a:rPr lang="el-GR" dirty="0" err="1"/>
              <a:t>newsletter</a:t>
            </a:r>
            <a:r>
              <a:rPr lang="el-GR" dirty="0"/>
              <a:t> σε όλους,</a:t>
            </a:r>
          </a:p>
          <a:p>
            <a:r>
              <a:rPr lang="el-GR" dirty="0"/>
              <a:t>τα ίδια </a:t>
            </a:r>
            <a:r>
              <a:rPr lang="el-GR" dirty="0" err="1"/>
              <a:t>brochures</a:t>
            </a:r>
            <a:r>
              <a:rPr lang="el-GR" dirty="0"/>
              <a:t>,</a:t>
            </a:r>
          </a:p>
          <a:p>
            <a:r>
              <a:rPr lang="el-GR" dirty="0"/>
              <a:t>τις ίδιες προσφορές,</a:t>
            </a:r>
          </a:p>
          <a:p>
            <a:r>
              <a:rPr lang="el-GR" dirty="0"/>
              <a:t>την ίδια τιμή ή το ίδιο πακέτο.</a:t>
            </a:r>
          </a:p>
          <a:p>
            <a:r>
              <a:rPr lang="el-GR" dirty="0"/>
              <a:t>Αυτό είχε χαμηλή αποτελεσματικότητα γιατί δεν λάμβανε υπόψη τις διαφορετικές ανάγκες, ηλικίες, ενδιαφέροντα και ταξιδιωτικές συμπεριφορές.</a:t>
            </a:r>
          </a:p>
          <a:p>
            <a:br>
              <a:rPr lang="el-GR" dirty="0"/>
            </a:br>
            <a:endParaRPr lang="el-GR" dirty="0"/>
          </a:p>
          <a:p>
            <a:r>
              <a:rPr lang="el-GR" b="1" dirty="0"/>
              <a:t>🔹 Τι είναι το </a:t>
            </a:r>
            <a:r>
              <a:rPr lang="el-GR" b="1" dirty="0" err="1"/>
              <a:t>Personalized</a:t>
            </a:r>
            <a:r>
              <a:rPr lang="el-GR" b="1" dirty="0"/>
              <a:t> </a:t>
            </a:r>
            <a:r>
              <a:rPr lang="el-GR" b="1" dirty="0" err="1"/>
              <a:t>Marketing</a:t>
            </a:r>
            <a:r>
              <a:rPr lang="el-GR" b="1" dirty="0"/>
              <a:t>;</a:t>
            </a:r>
          </a:p>
          <a:p>
            <a:r>
              <a:rPr lang="el-GR" dirty="0"/>
              <a:t>Πλέον, χάρη στο CRM και στα </a:t>
            </a:r>
            <a:r>
              <a:rPr lang="el-GR" dirty="0" err="1"/>
              <a:t>big</a:t>
            </a:r>
            <a:r>
              <a:rPr lang="el-GR" dirty="0"/>
              <a:t> </a:t>
            </a:r>
            <a:r>
              <a:rPr lang="el-GR" dirty="0" err="1"/>
              <a:t>data</a:t>
            </a:r>
            <a:r>
              <a:rPr lang="el-GR" dirty="0"/>
              <a:t>, οι τουριστικές επιχειρήσεις μπορούν:</a:t>
            </a:r>
          </a:p>
          <a:p>
            <a:r>
              <a:rPr lang="el-GR" dirty="0"/>
              <a:t>να προβλέπουν ποιος πελάτης ενδιαφέρεται για τι,</a:t>
            </a:r>
          </a:p>
          <a:p>
            <a:r>
              <a:rPr lang="el-GR" dirty="0"/>
              <a:t>να προτείνουν εξατομικευμένες εμπειρίες,</a:t>
            </a:r>
          </a:p>
          <a:p>
            <a:r>
              <a:rPr lang="el-GR" dirty="0"/>
              <a:t>να δημιουργούν δυναμικές τιμές (</a:t>
            </a:r>
            <a:r>
              <a:rPr lang="el-GR" dirty="0" err="1"/>
              <a:t>dynamic</a:t>
            </a:r>
            <a:r>
              <a:rPr lang="el-GR" dirty="0"/>
              <a:t> </a:t>
            </a:r>
            <a:r>
              <a:rPr lang="el-GR" dirty="0" err="1"/>
              <a:t>pricing</a:t>
            </a:r>
            <a:r>
              <a:rPr lang="el-GR" dirty="0"/>
              <a:t>),</a:t>
            </a:r>
          </a:p>
          <a:p>
            <a:r>
              <a:rPr lang="el-GR" dirty="0"/>
              <a:t>να στέλνουν </a:t>
            </a:r>
            <a:r>
              <a:rPr lang="el-GR" dirty="0" err="1"/>
              <a:t>targeted</a:t>
            </a:r>
            <a:r>
              <a:rPr lang="el-GR" dirty="0"/>
              <a:t> περιεχόμενο.</a:t>
            </a:r>
          </a:p>
          <a:p>
            <a:r>
              <a:rPr lang="el-GR" dirty="0"/>
              <a:t>Ουσιαστικά, περνάμε από το «μαζικό κοινό» στο «κοινό του ενός».</a:t>
            </a:r>
          </a:p>
          <a:p>
            <a:br>
              <a:rPr lang="el-GR" dirty="0"/>
            </a:br>
            <a:endParaRPr lang="el-GR" dirty="0"/>
          </a:p>
          <a:p>
            <a:r>
              <a:rPr lang="el-GR" b="1" dirty="0"/>
              <a:t>📌 Παραδείγματα από τον τουριστικό κλάδο</a:t>
            </a:r>
          </a:p>
          <a:p>
            <a:r>
              <a:rPr lang="el-GR" b="1" dirty="0"/>
              <a:t>🔸 Παράδειγμα 1: Booking.com</a:t>
            </a:r>
          </a:p>
          <a:p>
            <a:r>
              <a:rPr lang="el-GR" dirty="0"/>
              <a:t>Η πλατφόρμα βλέπει τι ψάχνεις και αμέσως προσαρμόζει:</a:t>
            </a:r>
          </a:p>
          <a:p>
            <a:r>
              <a:rPr lang="el-GR" dirty="0"/>
              <a:t>προτεινόμενα ξενοδοχεία,</a:t>
            </a:r>
          </a:p>
          <a:p>
            <a:r>
              <a:rPr lang="el-GR" dirty="0"/>
              <a:t>προορισμούς,</a:t>
            </a:r>
          </a:p>
          <a:p>
            <a:r>
              <a:rPr lang="el-GR" dirty="0"/>
              <a:t>ταξιδιωτικά πακέτα,</a:t>
            </a:r>
          </a:p>
          <a:p>
            <a:r>
              <a:rPr lang="el-GR" dirty="0"/>
              <a:t>τιμές.</a:t>
            </a:r>
          </a:p>
          <a:p>
            <a:r>
              <a:rPr lang="el-GR" dirty="0"/>
              <a:t>Αν κάνεις συχνά “</a:t>
            </a:r>
            <a:r>
              <a:rPr lang="el-GR" dirty="0" err="1"/>
              <a:t>romantic</a:t>
            </a:r>
            <a:r>
              <a:rPr lang="el-GR" dirty="0"/>
              <a:t> </a:t>
            </a:r>
            <a:r>
              <a:rPr lang="el-GR" dirty="0" err="1"/>
              <a:t>getaways</a:t>
            </a:r>
            <a:r>
              <a:rPr lang="el-GR" dirty="0"/>
              <a:t>”, θα σου δείξει:</a:t>
            </a:r>
          </a:p>
          <a:p>
            <a:r>
              <a:rPr lang="el-GR" dirty="0" err="1"/>
              <a:t>adults-only</a:t>
            </a:r>
            <a:r>
              <a:rPr lang="el-GR" dirty="0"/>
              <a:t> </a:t>
            </a:r>
            <a:r>
              <a:rPr lang="el-GR" dirty="0" err="1"/>
              <a:t>hotels</a:t>
            </a:r>
            <a:r>
              <a:rPr lang="el-GR" dirty="0"/>
              <a:t>,</a:t>
            </a:r>
          </a:p>
          <a:p>
            <a:r>
              <a:rPr lang="el-GR" dirty="0" err="1"/>
              <a:t>boutique</a:t>
            </a:r>
            <a:r>
              <a:rPr lang="el-GR" dirty="0"/>
              <a:t> </a:t>
            </a:r>
            <a:r>
              <a:rPr lang="el-GR" dirty="0" err="1"/>
              <a:t>hotels</a:t>
            </a:r>
            <a:r>
              <a:rPr lang="el-GR" dirty="0"/>
              <a:t>,</a:t>
            </a:r>
          </a:p>
          <a:p>
            <a:r>
              <a:rPr lang="el-GR" dirty="0"/>
              <a:t>ιστορικά κέντρα πόλεων.</a:t>
            </a:r>
          </a:p>
          <a:p>
            <a:r>
              <a:rPr lang="el-GR" dirty="0"/>
              <a:t>Αν πας συχνά σε </a:t>
            </a:r>
            <a:r>
              <a:rPr lang="el-GR" dirty="0" err="1"/>
              <a:t>city</a:t>
            </a:r>
            <a:r>
              <a:rPr lang="el-GR" dirty="0"/>
              <a:t> </a:t>
            </a:r>
            <a:r>
              <a:rPr lang="el-GR" dirty="0" err="1"/>
              <a:t>breaks</a:t>
            </a:r>
            <a:r>
              <a:rPr lang="el-GR" dirty="0"/>
              <a:t>:</a:t>
            </a:r>
          </a:p>
          <a:p>
            <a:r>
              <a:rPr lang="el-GR" dirty="0"/>
              <a:t>θα δεις </a:t>
            </a:r>
            <a:r>
              <a:rPr lang="el-GR" dirty="0" err="1"/>
              <a:t>business</a:t>
            </a:r>
            <a:r>
              <a:rPr lang="el-GR" dirty="0"/>
              <a:t> </a:t>
            </a:r>
            <a:r>
              <a:rPr lang="el-GR" dirty="0" err="1"/>
              <a:t>hotels</a:t>
            </a:r>
            <a:r>
              <a:rPr lang="el-GR" dirty="0"/>
              <a:t>,</a:t>
            </a:r>
          </a:p>
          <a:p>
            <a:r>
              <a:rPr lang="el-GR" dirty="0"/>
              <a:t>κοντά στο κέντρο ή στα ΜΜΜ.</a:t>
            </a:r>
          </a:p>
          <a:p>
            <a:r>
              <a:rPr lang="el-GR" dirty="0"/>
              <a:t>Αυτό είναι </a:t>
            </a:r>
            <a:r>
              <a:rPr lang="el-GR" dirty="0" err="1"/>
              <a:t>personalization</a:t>
            </a:r>
            <a:r>
              <a:rPr lang="el-GR" dirty="0"/>
              <a:t> στη πράξη.</a:t>
            </a:r>
          </a:p>
          <a:p>
            <a:br>
              <a:rPr lang="el-GR" dirty="0"/>
            </a:br>
            <a:endParaRPr lang="el-GR" dirty="0"/>
          </a:p>
          <a:p>
            <a:r>
              <a:rPr lang="el-GR" b="1" dirty="0"/>
              <a:t>🔸 Παράδειγμα 2: Aegean </a:t>
            </a:r>
            <a:r>
              <a:rPr lang="el-GR" b="1" dirty="0" err="1"/>
              <a:t>Airlines</a:t>
            </a:r>
            <a:endParaRPr lang="el-GR" b="1" dirty="0"/>
          </a:p>
          <a:p>
            <a:r>
              <a:rPr lang="el-GR" dirty="0"/>
              <a:t>Η Aegean χρησιμοποιεί CRM για:</a:t>
            </a:r>
          </a:p>
          <a:p>
            <a:r>
              <a:rPr lang="el-GR" dirty="0"/>
              <a:t>εξατομικευμένες προσφορές (με βάση προορισμούς που έχεις ταξιδέψει),</a:t>
            </a:r>
          </a:p>
          <a:p>
            <a:r>
              <a:rPr lang="el-GR" dirty="0"/>
              <a:t>δυναμικές ειδοποιήσεις τιμών,</a:t>
            </a:r>
          </a:p>
          <a:p>
            <a:r>
              <a:rPr lang="el-GR" dirty="0" err="1"/>
              <a:t>tailored</a:t>
            </a:r>
            <a:r>
              <a:rPr lang="el-GR" dirty="0"/>
              <a:t> email </a:t>
            </a:r>
            <a:r>
              <a:rPr lang="el-GR" dirty="0" err="1"/>
              <a:t>campaigns</a:t>
            </a:r>
            <a:r>
              <a:rPr lang="el-GR" dirty="0"/>
              <a:t>.</a:t>
            </a:r>
          </a:p>
          <a:p>
            <a:r>
              <a:rPr lang="el-GR" dirty="0"/>
              <a:t>Π.χ. αν κάποιος ταξιδεύει συχνά Αθήνα–Παρίσι, το σύστημα τον ενημερώνει πρώτο για χαμηλές τιμές ή νέες προσφορές.</a:t>
            </a:r>
          </a:p>
          <a:p>
            <a:br>
              <a:rPr lang="el-GR" dirty="0"/>
            </a:br>
            <a:endParaRPr lang="el-GR" dirty="0"/>
          </a:p>
          <a:p>
            <a:r>
              <a:rPr lang="el-GR" b="1" dirty="0"/>
              <a:t>🔸 Παράδειγμα 3: Expedia</a:t>
            </a:r>
          </a:p>
          <a:p>
            <a:r>
              <a:rPr lang="el-GR" dirty="0"/>
              <a:t>Η Expedia χρησιμοποιεί AI για να καταλάβει αν είσαι οικογένεια, </a:t>
            </a:r>
            <a:r>
              <a:rPr lang="el-GR" dirty="0" err="1"/>
              <a:t>solo</a:t>
            </a:r>
            <a:r>
              <a:rPr lang="el-GR" dirty="0"/>
              <a:t> </a:t>
            </a:r>
            <a:r>
              <a:rPr lang="el-GR" dirty="0" err="1"/>
              <a:t>traveller</a:t>
            </a:r>
            <a:r>
              <a:rPr lang="el-GR" dirty="0"/>
              <a:t> ή ζευγάρι και προσαρμόζει:</a:t>
            </a:r>
          </a:p>
          <a:p>
            <a:r>
              <a:rPr lang="el-GR" dirty="0"/>
              <a:t>περιεχόμενο,</a:t>
            </a:r>
          </a:p>
          <a:p>
            <a:r>
              <a:rPr lang="el-GR" dirty="0"/>
              <a:t>πακέτα,</a:t>
            </a:r>
          </a:p>
          <a:p>
            <a:r>
              <a:rPr lang="el-GR" dirty="0"/>
              <a:t>ταξιδιωτικούς οδηγούς,</a:t>
            </a:r>
          </a:p>
          <a:p>
            <a:r>
              <a:rPr lang="el-GR" dirty="0"/>
              <a:t>πληρωμές.</a:t>
            </a:r>
          </a:p>
          <a:p>
            <a:r>
              <a:rPr lang="el-GR" dirty="0"/>
              <a:t>Για οικογένειες προωθεί </a:t>
            </a:r>
            <a:r>
              <a:rPr lang="el-GR" dirty="0" err="1"/>
              <a:t>family</a:t>
            </a:r>
            <a:r>
              <a:rPr lang="el-GR" dirty="0"/>
              <a:t> </a:t>
            </a:r>
            <a:r>
              <a:rPr lang="el-GR" dirty="0" err="1"/>
              <a:t>packages</a:t>
            </a:r>
            <a:r>
              <a:rPr lang="el-GR" dirty="0"/>
              <a:t>.</a:t>
            </a:r>
            <a:br>
              <a:rPr lang="el-GR" dirty="0"/>
            </a:br>
            <a:r>
              <a:rPr lang="el-GR" dirty="0"/>
              <a:t>Για </a:t>
            </a:r>
            <a:r>
              <a:rPr lang="el-GR" dirty="0" err="1"/>
              <a:t>solo</a:t>
            </a:r>
            <a:r>
              <a:rPr lang="el-GR" dirty="0"/>
              <a:t> </a:t>
            </a:r>
            <a:r>
              <a:rPr lang="el-GR" dirty="0" err="1"/>
              <a:t>travellers</a:t>
            </a:r>
            <a:r>
              <a:rPr lang="el-GR" dirty="0"/>
              <a:t> προωθεί </a:t>
            </a:r>
            <a:r>
              <a:rPr lang="el-GR" dirty="0" err="1"/>
              <a:t>low-cost</a:t>
            </a:r>
            <a:r>
              <a:rPr lang="el-GR" dirty="0"/>
              <a:t> </a:t>
            </a:r>
            <a:r>
              <a:rPr lang="el-GR" dirty="0" err="1"/>
              <a:t>city</a:t>
            </a:r>
            <a:r>
              <a:rPr lang="el-GR" dirty="0"/>
              <a:t> </a:t>
            </a:r>
            <a:r>
              <a:rPr lang="el-GR" dirty="0" err="1"/>
              <a:t>escapes</a:t>
            </a:r>
            <a:r>
              <a:rPr lang="el-GR" dirty="0"/>
              <a:t>.</a:t>
            </a:r>
          </a:p>
          <a:p>
            <a:br>
              <a:rPr lang="el-GR" dirty="0"/>
            </a:br>
            <a:endParaRPr lang="el-GR" dirty="0"/>
          </a:p>
          <a:p>
            <a:r>
              <a:rPr lang="el-GR" b="1" dirty="0"/>
              <a:t>🔸 Παράδειγμα 4: </a:t>
            </a:r>
            <a:r>
              <a:rPr lang="el-GR" b="1" dirty="0" err="1"/>
              <a:t>Marriott</a:t>
            </a:r>
            <a:r>
              <a:rPr lang="el-GR" b="1" dirty="0"/>
              <a:t> </a:t>
            </a:r>
            <a:r>
              <a:rPr lang="el-GR" b="1" dirty="0" err="1"/>
              <a:t>Hotels</a:t>
            </a:r>
            <a:endParaRPr lang="el-GR" b="1" dirty="0"/>
          </a:p>
          <a:p>
            <a:r>
              <a:rPr lang="el-GR" dirty="0"/>
              <a:t>Χρησιμοποιεί τα </a:t>
            </a:r>
            <a:r>
              <a:rPr lang="el-GR" dirty="0" err="1"/>
              <a:t>loyalty</a:t>
            </a:r>
            <a:r>
              <a:rPr lang="el-GR" dirty="0"/>
              <a:t> δεδομένα για να προβλέψει:</a:t>
            </a:r>
          </a:p>
          <a:p>
            <a:r>
              <a:rPr lang="el-GR" dirty="0"/>
              <a:t>ποιοι πελάτες θέλουν </a:t>
            </a:r>
            <a:r>
              <a:rPr lang="el-GR" dirty="0" err="1"/>
              <a:t>late</a:t>
            </a:r>
            <a:r>
              <a:rPr lang="el-GR" dirty="0"/>
              <a:t> </a:t>
            </a:r>
            <a:r>
              <a:rPr lang="el-GR" dirty="0" err="1"/>
              <a:t>checkout</a:t>
            </a:r>
            <a:r>
              <a:rPr lang="el-GR" dirty="0"/>
              <a:t>,</a:t>
            </a:r>
          </a:p>
          <a:p>
            <a:r>
              <a:rPr lang="el-GR" dirty="0"/>
              <a:t>ποιοι προτιμούν </a:t>
            </a:r>
            <a:r>
              <a:rPr lang="el-GR" dirty="0" err="1"/>
              <a:t>high-floor</a:t>
            </a:r>
            <a:r>
              <a:rPr lang="el-GR" dirty="0"/>
              <a:t> </a:t>
            </a:r>
            <a:r>
              <a:rPr lang="el-GR" dirty="0" err="1"/>
              <a:t>rooms</a:t>
            </a:r>
            <a:r>
              <a:rPr lang="el-GR" dirty="0"/>
              <a:t>,</a:t>
            </a:r>
          </a:p>
          <a:p>
            <a:r>
              <a:rPr lang="el-GR" dirty="0"/>
              <a:t>ποιοι χρειάζονται </a:t>
            </a:r>
            <a:r>
              <a:rPr lang="el-GR" dirty="0" err="1"/>
              <a:t>business</a:t>
            </a:r>
            <a:r>
              <a:rPr lang="el-GR" dirty="0"/>
              <a:t> </a:t>
            </a:r>
            <a:r>
              <a:rPr lang="el-GR" dirty="0" err="1"/>
              <a:t>facilities</a:t>
            </a:r>
            <a:r>
              <a:rPr lang="el-GR" dirty="0"/>
              <a:t>.</a:t>
            </a:r>
          </a:p>
          <a:p>
            <a:r>
              <a:rPr lang="el-GR" dirty="0"/>
              <a:t>Αυτές οι προτιμήσεις εφαρμόζονται αυτόματα σε κάθε κράτηση.</a:t>
            </a:r>
          </a:p>
          <a:p>
            <a:br>
              <a:rPr lang="el-GR" dirty="0"/>
            </a:br>
            <a:endParaRPr lang="el-GR" dirty="0"/>
          </a:p>
          <a:p>
            <a:r>
              <a:rPr lang="el-GR" b="1" dirty="0"/>
              <a:t>🔎 Γιατί αυτή η μετάβαση είναι κρίσιμη;</a:t>
            </a:r>
          </a:p>
          <a:p>
            <a:r>
              <a:rPr lang="el-GR" dirty="0"/>
              <a:t>Γιατί ο τουρισμός είναι εμπειρία, όχι προϊόν.</a:t>
            </a:r>
            <a:br>
              <a:rPr lang="el-GR" dirty="0"/>
            </a:br>
            <a:r>
              <a:rPr lang="el-GR" dirty="0"/>
              <a:t>Και οι εμπειρίες δεν μπορούν να είναι ίδιες για όλους.</a:t>
            </a:r>
          </a:p>
          <a:p>
            <a:r>
              <a:rPr lang="el-GR" dirty="0"/>
              <a:t>Η εξατομίκευση:</a:t>
            </a:r>
          </a:p>
          <a:p>
            <a:r>
              <a:rPr lang="el-GR" dirty="0"/>
              <a:t>αυξάνει ικανοποίηση,</a:t>
            </a:r>
          </a:p>
          <a:p>
            <a:r>
              <a:rPr lang="el-GR" dirty="0"/>
              <a:t>ενισχύει το </a:t>
            </a:r>
            <a:r>
              <a:rPr lang="el-GR" dirty="0" err="1"/>
              <a:t>loyalty</a:t>
            </a:r>
            <a:r>
              <a:rPr lang="el-GR" dirty="0"/>
              <a:t>,</a:t>
            </a:r>
          </a:p>
          <a:p>
            <a:r>
              <a:rPr lang="el-GR" dirty="0"/>
              <a:t>κάνει τον πελάτη να νιώθει «ξεχωριστός»,</a:t>
            </a:r>
          </a:p>
          <a:p>
            <a:r>
              <a:rPr lang="el-GR" dirty="0"/>
              <a:t>αυξάνει το CLV.</a:t>
            </a:r>
          </a:p>
          <a:p>
            <a:br>
              <a:rPr lang="el-GR" dirty="0"/>
            </a:br>
            <a:endParaRPr lang="el-GR" dirty="0"/>
          </a:p>
          <a:p>
            <a:r>
              <a:rPr lang="el-GR" b="1" dirty="0"/>
              <a:t>🔜 Μετάβαση στο επόμενο </a:t>
            </a:r>
            <a:r>
              <a:rPr lang="el-GR" b="1" dirty="0" err="1"/>
              <a:t>slide</a:t>
            </a:r>
            <a:endParaRPr lang="el-GR" b="1" dirty="0"/>
          </a:p>
          <a:p>
            <a:r>
              <a:rPr lang="el-GR" dirty="0"/>
              <a:t>«Αφού είδαμε τη μετάβαση στην εξατομίκευση, στο επόμενο </a:t>
            </a:r>
            <a:r>
              <a:rPr lang="el-GR" dirty="0" err="1"/>
              <a:t>slide</a:t>
            </a:r>
            <a:r>
              <a:rPr lang="el-GR" dirty="0"/>
              <a:t> θα δούμε πώς τα </a:t>
            </a:r>
            <a:r>
              <a:rPr lang="el-GR" dirty="0" err="1"/>
              <a:t>big</a:t>
            </a:r>
            <a:r>
              <a:rPr lang="el-GR" dirty="0"/>
              <a:t> </a:t>
            </a:r>
            <a:r>
              <a:rPr lang="el-GR" dirty="0" err="1"/>
              <a:t>data</a:t>
            </a:r>
            <a:r>
              <a:rPr lang="el-GR" dirty="0"/>
              <a:t> κάνουν αυτή την εξατομίκευση ακόμη πιο ακριβή και προγνωστική.»</a:t>
            </a:r>
          </a:p>
          <a:p>
            <a:endParaRPr lang="en-GB" dirty="0"/>
          </a:p>
        </p:txBody>
      </p:sp>
      <p:sp>
        <p:nvSpPr>
          <p:cNvPr id="4" name="Slide Number Placeholder 3"/>
          <p:cNvSpPr>
            <a:spLocks noGrp="1"/>
          </p:cNvSpPr>
          <p:nvPr>
            <p:ph type="sldNum" sz="quarter" idx="5"/>
          </p:nvPr>
        </p:nvSpPr>
        <p:spPr/>
        <p:txBody>
          <a:bodyPr/>
          <a:lstStyle/>
          <a:p>
            <a:fld id="{550FD121-8A83-496F-ABA4-C32FB0199A25}" type="slidenum">
              <a:rPr lang="en-GB" smtClean="0"/>
              <a:t>10</a:t>
            </a:fld>
            <a:endParaRPr lang="en-GB"/>
          </a:p>
        </p:txBody>
      </p:sp>
    </p:spTree>
    <p:extLst>
      <p:ext uri="{BB962C8B-B14F-4D97-AF65-F5344CB8AC3E}">
        <p14:creationId xmlns:p14="http://schemas.microsoft.com/office/powerpoint/2010/main" val="162321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BCAD085-E8A6-8845-BD4E-CB4CCA059FC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2846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48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2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2626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103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9612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274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855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3001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0784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8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CAD085-E8A6-8845-BD4E-CB4CCA059FC4}" type="datetimeFigureOut">
              <a:rPr lang="en-US" smtClean="0"/>
              <a:t>12/4/2025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FF6DA9-008F-8B48-92A6-B652298478BF}"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789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0FpHQ0gd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D267-94B0-CBD5-BDD5-E6C2D1E19FF0}"/>
              </a:ext>
            </a:extLst>
          </p:cNvPr>
          <p:cNvSpPr>
            <a:spLocks noGrp="1"/>
          </p:cNvSpPr>
          <p:nvPr>
            <p:ph type="ctrTitle"/>
          </p:nvPr>
        </p:nvSpPr>
        <p:spPr/>
        <p:txBody>
          <a:bodyPr/>
          <a:lstStyle/>
          <a:p>
            <a:r>
              <a:rPr lang="el-GR" dirty="0"/>
              <a:t>ΕΙΣΑΓΩΓΗ ΣΤΟ </a:t>
            </a:r>
            <a:r>
              <a:rPr lang="en-GB" dirty="0"/>
              <a:t>CRM</a:t>
            </a:r>
            <a:r>
              <a:rPr lang="el-GR" dirty="0"/>
              <a:t> ΣΤΟΝ ΤΟΥΡΙΣΜΟ</a:t>
            </a:r>
            <a:endParaRPr lang="en-GB" dirty="0"/>
          </a:p>
        </p:txBody>
      </p:sp>
      <p:sp>
        <p:nvSpPr>
          <p:cNvPr id="3" name="Subtitle 2">
            <a:extLst>
              <a:ext uri="{FF2B5EF4-FFF2-40B4-BE49-F238E27FC236}">
                <a16:creationId xmlns:a16="http://schemas.microsoft.com/office/drawing/2014/main" id="{A250464C-8F1B-E313-9FF4-E7802E91F25E}"/>
              </a:ext>
            </a:extLst>
          </p:cNvPr>
          <p:cNvSpPr>
            <a:spLocks noGrp="1"/>
          </p:cNvSpPr>
          <p:nvPr>
            <p:ph type="subTitle" idx="1"/>
          </p:nvPr>
        </p:nvSpPr>
        <p:spPr/>
        <p:txBody>
          <a:bodyPr/>
          <a:lstStyle/>
          <a:p>
            <a:r>
              <a:rPr lang="el-GR" dirty="0"/>
              <a:t>ΜΑΡΙΑ ΒΡΑΣΙΔΑ</a:t>
            </a:r>
            <a:endParaRPr lang="en-GB" dirty="0"/>
          </a:p>
        </p:txBody>
      </p:sp>
    </p:spTree>
    <p:extLst>
      <p:ext uri="{BB962C8B-B14F-4D97-AF65-F5344CB8AC3E}">
        <p14:creationId xmlns:p14="http://schemas.microsoft.com/office/powerpoint/2010/main" val="24904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Απ</a:t>
            </a:r>
            <a:r>
              <a:rPr lang="el-GR" dirty="0"/>
              <a:t>Ο</a:t>
            </a:r>
            <a:r>
              <a:rPr lang="en-GB" dirty="0"/>
              <a:t> </a:t>
            </a:r>
            <a:r>
              <a:rPr lang="en-GB" dirty="0" err="1"/>
              <a:t>το</a:t>
            </a:r>
            <a:r>
              <a:rPr lang="en-GB" dirty="0"/>
              <a:t> </a:t>
            </a:r>
            <a:r>
              <a:rPr lang="el-GR" dirty="0"/>
              <a:t>ΜΑΖΙΚΟ</a:t>
            </a:r>
            <a:r>
              <a:rPr lang="en-GB" dirty="0"/>
              <a:t> </a:t>
            </a:r>
            <a:r>
              <a:rPr lang="en-GB" dirty="0" err="1"/>
              <a:t>στο</a:t>
            </a:r>
            <a:r>
              <a:rPr lang="en-GB" dirty="0"/>
              <a:t> </a:t>
            </a:r>
            <a:r>
              <a:rPr lang="el-GR" dirty="0"/>
              <a:t>ΠΡΩΣΟΠΟΠΟΙΗΜΕΝΟ</a:t>
            </a:r>
            <a:r>
              <a:rPr lang="en-GB" dirty="0"/>
              <a:t> </a:t>
            </a:r>
            <a:r>
              <a:rPr lang="el-GR" dirty="0"/>
              <a:t>ΜΑΡΚΕΤΙΝΓΚ</a:t>
            </a:r>
            <a:endParaRPr dirty="0"/>
          </a:p>
        </p:txBody>
      </p:sp>
      <p:sp>
        <p:nvSpPr>
          <p:cNvPr id="3" name="Content Placeholder 2"/>
          <p:cNvSpPr>
            <a:spLocks noGrp="1"/>
          </p:cNvSpPr>
          <p:nvPr>
            <p:ph idx="1"/>
          </p:nvPr>
        </p:nvSpPr>
        <p:spPr>
          <a:xfrm>
            <a:off x="516636" y="1926336"/>
            <a:ext cx="6199632" cy="4032504"/>
          </a:xfrm>
        </p:spPr>
        <p:txBody>
          <a:bodyPr>
            <a:noAutofit/>
          </a:bodyPr>
          <a:lstStyle/>
          <a:p>
            <a:pPr>
              <a:lnSpc>
                <a:spcPct val="150000"/>
              </a:lnSpc>
            </a:pPr>
            <a:r>
              <a:rPr lang="el-GR" sz="3000" dirty="0"/>
              <a:t>Παλιά: μαζικά μηνύματα → χαμηλή ανταπόκριση.</a:t>
            </a:r>
          </a:p>
          <a:p>
            <a:pPr>
              <a:lnSpc>
                <a:spcPct val="150000"/>
              </a:lnSpc>
            </a:pPr>
            <a:r>
              <a:rPr lang="el-GR" sz="3000" dirty="0"/>
              <a:t>Σήμερα: </a:t>
            </a:r>
            <a:r>
              <a:rPr lang="en-GB" sz="3000" dirty="0">
                <a:latin typeface="Calibri" panose="020F0502020204030204" pitchFamily="34" charset="0"/>
                <a:ea typeface="Calibri" panose="020F0502020204030204" pitchFamily="34" charset="0"/>
                <a:cs typeface="Calibri" panose="020F0502020204030204" pitchFamily="34" charset="0"/>
              </a:rPr>
              <a:t>segmentation</a:t>
            </a:r>
            <a:r>
              <a:rPr lang="en-GB" sz="3000" dirty="0"/>
              <a:t>, </a:t>
            </a:r>
            <a:r>
              <a:rPr lang="en-GB" sz="3000" dirty="0">
                <a:latin typeface="Calibri" panose="020F0502020204030204" pitchFamily="34" charset="0"/>
                <a:ea typeface="Calibri" panose="020F0502020204030204" pitchFamily="34" charset="0"/>
                <a:cs typeface="Calibri" panose="020F0502020204030204" pitchFamily="34" charset="0"/>
              </a:rPr>
              <a:t>behaviour-based</a:t>
            </a:r>
            <a:r>
              <a:rPr lang="en-GB" sz="3000" dirty="0"/>
              <a:t> </a:t>
            </a:r>
            <a:r>
              <a:rPr lang="en-GB" sz="3000" dirty="0">
                <a:latin typeface="Calibri" panose="020F0502020204030204" pitchFamily="34" charset="0"/>
                <a:ea typeface="Calibri" panose="020F0502020204030204" pitchFamily="34" charset="0"/>
                <a:cs typeface="Calibri" panose="020F0502020204030204" pitchFamily="34" charset="0"/>
              </a:rPr>
              <a:t>targeting</a:t>
            </a:r>
            <a:r>
              <a:rPr lang="en-GB" sz="3000" dirty="0"/>
              <a:t>.</a:t>
            </a:r>
          </a:p>
          <a:p>
            <a:pPr>
              <a:lnSpc>
                <a:spcPct val="150000"/>
              </a:lnSpc>
            </a:pPr>
            <a:r>
              <a:rPr lang="el-GR" sz="3000" dirty="0"/>
              <a:t>Προσωποποίηση βάσει αναζήτησης, προτιμήσεων, ιστορικού.</a:t>
            </a:r>
          </a:p>
        </p:txBody>
      </p:sp>
      <p:sp>
        <p:nvSpPr>
          <p:cNvPr id="6" name="TextBox 5">
            <a:extLst>
              <a:ext uri="{FF2B5EF4-FFF2-40B4-BE49-F238E27FC236}">
                <a16:creationId xmlns:a16="http://schemas.microsoft.com/office/drawing/2014/main" id="{FD4ACBF8-FB7E-CBE1-87A3-92A173F73B8E}"/>
              </a:ext>
            </a:extLst>
          </p:cNvPr>
          <p:cNvSpPr txBox="1"/>
          <p:nvPr/>
        </p:nvSpPr>
        <p:spPr>
          <a:xfrm>
            <a:off x="9616440" y="6272784"/>
            <a:ext cx="6096000" cy="369332"/>
          </a:xfrm>
          <a:prstGeom prst="rect">
            <a:avLst/>
          </a:prstGeom>
          <a:noFill/>
        </p:spPr>
        <p:txBody>
          <a:bodyPr wrap="square">
            <a:spAutoFit/>
          </a:bodyPr>
          <a:lstStyle/>
          <a:p>
            <a:r>
              <a:rPr lang="el-GR" sz="1800" dirty="0"/>
              <a:t>Πηγή: </a:t>
            </a:r>
            <a:r>
              <a:rPr lang="en-GB" sz="1800" dirty="0"/>
              <a:t>Li et al. (2018)</a:t>
            </a:r>
          </a:p>
        </p:txBody>
      </p:sp>
      <p:pic>
        <p:nvPicPr>
          <p:cNvPr id="1026" name="Picture 2" descr="Running Before You Walk: What You Need to Know About Personalization">
            <a:extLst>
              <a:ext uri="{FF2B5EF4-FFF2-40B4-BE49-F238E27FC236}">
                <a16:creationId xmlns:a16="http://schemas.microsoft.com/office/drawing/2014/main" id="{F5D2B676-5F9B-4D6E-F7B0-F69E1EFD8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0" t="15714" r="10593" b="13077"/>
          <a:stretch>
            <a:fillRect/>
          </a:stretch>
        </p:blipFill>
        <p:spPr bwMode="auto">
          <a:xfrm>
            <a:off x="6463890" y="2084832"/>
            <a:ext cx="5728110" cy="3874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latin typeface="+mn-lt"/>
              </a:rPr>
              <a:t>Ο ρ</a:t>
            </a:r>
            <a:r>
              <a:rPr lang="en-GB" dirty="0">
                <a:latin typeface="+mn-lt"/>
              </a:rPr>
              <a:t>O</a:t>
            </a:r>
            <a:r>
              <a:rPr lang="el-GR" dirty="0" err="1">
                <a:latin typeface="+mn-lt"/>
              </a:rPr>
              <a:t>λος</a:t>
            </a:r>
            <a:r>
              <a:rPr lang="el-GR" dirty="0">
                <a:latin typeface="+mn-lt"/>
              </a:rPr>
              <a:t> των </a:t>
            </a:r>
            <a:r>
              <a:rPr lang="en-GB" dirty="0">
                <a:latin typeface="+mn-lt"/>
              </a:rPr>
              <a:t>Big Data </a:t>
            </a:r>
            <a:r>
              <a:rPr lang="el-GR" dirty="0">
                <a:latin typeface="+mn-lt"/>
              </a:rPr>
              <a:t>στο </a:t>
            </a:r>
            <a:r>
              <a:rPr lang="en-GB" dirty="0">
                <a:latin typeface="+mn-lt"/>
              </a:rPr>
              <a:t>CRM</a:t>
            </a:r>
          </a:p>
        </p:txBody>
      </p:sp>
      <p:sp>
        <p:nvSpPr>
          <p:cNvPr id="3" name="Content Placeholder 2"/>
          <p:cNvSpPr>
            <a:spLocks noGrp="1"/>
          </p:cNvSpPr>
          <p:nvPr>
            <p:ph idx="1"/>
          </p:nvPr>
        </p:nvSpPr>
        <p:spPr>
          <a:xfrm>
            <a:off x="1024129" y="2286000"/>
            <a:ext cx="8287512" cy="2667000"/>
          </a:xfrm>
        </p:spPr>
        <p:txBody>
          <a:bodyPr>
            <a:normAutofit/>
          </a:bodyPr>
          <a:lstStyle/>
          <a:p>
            <a:pPr>
              <a:lnSpc>
                <a:spcPct val="150000"/>
              </a:lnSpc>
              <a:buFont typeface="Arial" panose="020B0604020202020204" pitchFamily="34" charset="0"/>
              <a:buChar char="•"/>
            </a:pPr>
            <a:r>
              <a:rPr lang="en-GB" sz="2700" dirty="0">
                <a:latin typeface="Calibri" panose="020F0502020204030204" pitchFamily="34" charset="0"/>
                <a:ea typeface="Calibri" panose="020F0502020204030204" pitchFamily="34" charset="0"/>
                <a:cs typeface="Calibri" panose="020F0502020204030204" pitchFamily="34" charset="0"/>
              </a:rPr>
              <a:t>Big data </a:t>
            </a:r>
            <a:r>
              <a:rPr lang="el-GR" sz="2700" dirty="0">
                <a:latin typeface="Calibri" panose="020F0502020204030204" pitchFamily="34" charset="0"/>
                <a:ea typeface="Calibri" panose="020F0502020204030204" pitchFamily="34" charset="0"/>
                <a:cs typeface="Calibri" panose="020F0502020204030204" pitchFamily="34" charset="0"/>
              </a:rPr>
              <a:t>από </a:t>
            </a:r>
            <a:r>
              <a:rPr lang="en-GB" sz="2700" dirty="0">
                <a:latin typeface="Calibri" panose="020F0502020204030204" pitchFamily="34" charset="0"/>
                <a:ea typeface="Calibri" panose="020F0502020204030204" pitchFamily="34" charset="0"/>
                <a:cs typeface="Calibri" panose="020F0502020204030204" pitchFamily="34" charset="0"/>
              </a:rPr>
              <a:t>OTAs, meta-search engines, social media.</a:t>
            </a:r>
          </a:p>
          <a:p>
            <a:pPr>
              <a:lnSpc>
                <a:spcPct val="150000"/>
              </a:lnSpc>
              <a:buFont typeface="Arial" panose="020B0604020202020204" pitchFamily="34" charset="0"/>
              <a:buChar char="•"/>
            </a:pPr>
            <a:r>
              <a:rPr lang="el-GR" sz="2700" dirty="0">
                <a:latin typeface="Calibri" panose="020F0502020204030204" pitchFamily="34" charset="0"/>
                <a:ea typeface="Calibri" panose="020F0502020204030204" pitchFamily="34" charset="0"/>
                <a:cs typeface="Calibri" panose="020F0502020204030204" pitchFamily="34" charset="0"/>
              </a:rPr>
              <a:t>Προγνωστικά μοντέλα (</a:t>
            </a:r>
            <a:r>
              <a:rPr lang="en-GB" sz="2700" dirty="0">
                <a:latin typeface="Calibri" panose="020F0502020204030204" pitchFamily="34" charset="0"/>
                <a:ea typeface="Calibri" panose="020F0502020204030204" pitchFamily="34" charset="0"/>
                <a:cs typeface="Calibri" panose="020F0502020204030204" pitchFamily="34" charset="0"/>
              </a:rPr>
              <a:t>predictive models).</a:t>
            </a:r>
          </a:p>
          <a:p>
            <a:pPr>
              <a:lnSpc>
                <a:spcPct val="150000"/>
              </a:lnSpc>
              <a:buFont typeface="Arial" panose="020B0604020202020204" pitchFamily="34" charset="0"/>
              <a:buChar char="•"/>
            </a:pPr>
            <a:r>
              <a:rPr lang="el-GR" sz="2700" dirty="0">
                <a:latin typeface="Calibri" panose="020F0502020204030204" pitchFamily="34" charset="0"/>
                <a:ea typeface="Calibri" panose="020F0502020204030204" pitchFamily="34" charset="0"/>
                <a:cs typeface="Calibri" panose="020F0502020204030204" pitchFamily="34" charset="0"/>
              </a:rPr>
              <a:t>Προτυποποίηση </a:t>
            </a:r>
            <a:r>
              <a:rPr lang="en-GB" sz="2700" dirty="0">
                <a:latin typeface="Calibri" panose="020F0502020204030204" pitchFamily="34" charset="0"/>
                <a:ea typeface="Calibri" panose="020F0502020204030204" pitchFamily="34" charset="0"/>
                <a:cs typeface="Calibri" panose="020F0502020204030204" pitchFamily="34" charset="0"/>
              </a:rPr>
              <a:t>customer journey patterns.</a:t>
            </a:r>
          </a:p>
        </p:txBody>
      </p:sp>
      <p:sp>
        <p:nvSpPr>
          <p:cNvPr id="6" name="TextBox 5">
            <a:extLst>
              <a:ext uri="{FF2B5EF4-FFF2-40B4-BE49-F238E27FC236}">
                <a16:creationId xmlns:a16="http://schemas.microsoft.com/office/drawing/2014/main" id="{4ED80B19-CDBA-868E-EF71-CA366B862FBD}"/>
              </a:ext>
            </a:extLst>
          </p:cNvPr>
          <p:cNvSpPr txBox="1"/>
          <p:nvPr/>
        </p:nvSpPr>
        <p:spPr>
          <a:xfrm>
            <a:off x="8183880" y="6040348"/>
            <a:ext cx="3794760" cy="464871"/>
          </a:xfrm>
          <a:prstGeom prst="rect">
            <a:avLst/>
          </a:prstGeom>
          <a:noFill/>
        </p:spPr>
        <p:txBody>
          <a:bodyPr wrap="square">
            <a:spAutoFit/>
          </a:bodyPr>
          <a:lstStyle/>
          <a:p>
            <a:pPr>
              <a:lnSpc>
                <a:spcPct val="150000"/>
              </a:lnSpc>
            </a:pPr>
            <a:r>
              <a:rPr lang="el-GR" sz="1800" dirty="0">
                <a:latin typeface="Calibri" panose="020F0502020204030204" pitchFamily="34" charset="0"/>
                <a:ea typeface="Calibri" panose="020F0502020204030204" pitchFamily="34" charset="0"/>
                <a:cs typeface="Calibri" panose="020F0502020204030204" pitchFamily="34" charset="0"/>
              </a:rPr>
              <a:t>Πηγή: </a:t>
            </a:r>
            <a:r>
              <a:rPr lang="en-GB" sz="1800" dirty="0">
                <a:latin typeface="Calibri" panose="020F0502020204030204" pitchFamily="34" charset="0"/>
                <a:ea typeface="Calibri" panose="020F0502020204030204" pitchFamily="34" charset="0"/>
                <a:cs typeface="Calibri" panose="020F0502020204030204" pitchFamily="34" charset="0"/>
              </a:rPr>
              <a:t>Li et al. (2018), </a:t>
            </a:r>
            <a:r>
              <a:rPr lang="en-GB" sz="1800" dirty="0" err="1">
                <a:latin typeface="Calibri" panose="020F0502020204030204" pitchFamily="34" charset="0"/>
                <a:ea typeface="Calibri" panose="020F0502020204030204" pitchFamily="34" charset="0"/>
                <a:cs typeface="Calibri" panose="020F0502020204030204" pitchFamily="34" charset="0"/>
              </a:rPr>
              <a:t>Buhalis</a:t>
            </a:r>
            <a:r>
              <a:rPr lang="en-GB" sz="1800" dirty="0">
                <a:latin typeface="Calibri" panose="020F0502020204030204" pitchFamily="34" charset="0"/>
                <a:ea typeface="Calibri" panose="020F0502020204030204" pitchFamily="34" charset="0"/>
                <a:cs typeface="Calibri" panose="020F0502020204030204" pitchFamily="34" charset="0"/>
              </a:rPr>
              <a:t>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7959-B8B6-2745-F4DE-184F1C73BCDA}"/>
              </a:ext>
            </a:extLst>
          </p:cNvPr>
          <p:cNvSpPr>
            <a:spLocks noGrp="1"/>
          </p:cNvSpPr>
          <p:nvPr>
            <p:ph type="title"/>
          </p:nvPr>
        </p:nvSpPr>
        <p:spPr>
          <a:xfrm>
            <a:off x="1024128" y="585216"/>
            <a:ext cx="10786872" cy="1499616"/>
          </a:xfrm>
        </p:spPr>
        <p:txBody>
          <a:bodyPr>
            <a:normAutofit/>
          </a:bodyPr>
          <a:lstStyle/>
          <a:p>
            <a:r>
              <a:rPr lang="el-GR" sz="3400" dirty="0" err="1"/>
              <a:t>Παραδειγμα</a:t>
            </a:r>
            <a:r>
              <a:rPr lang="en-GB" sz="3400" dirty="0"/>
              <a:t> 1</a:t>
            </a:r>
            <a:r>
              <a:rPr lang="el-GR" sz="3400" dirty="0"/>
              <a:t> </a:t>
            </a:r>
            <a:r>
              <a:rPr lang="el-GR" sz="3400" dirty="0" err="1"/>
              <a:t>Big</a:t>
            </a:r>
            <a:r>
              <a:rPr lang="el-GR" sz="3400" dirty="0"/>
              <a:t> </a:t>
            </a:r>
            <a:r>
              <a:rPr lang="el-GR" sz="3400" dirty="0" err="1"/>
              <a:t>Data</a:t>
            </a:r>
            <a:r>
              <a:rPr lang="el-GR" sz="3400" dirty="0"/>
              <a:t> στον </a:t>
            </a:r>
            <a:r>
              <a:rPr lang="el-GR" sz="3400" dirty="0" err="1"/>
              <a:t>Τουρισμο</a:t>
            </a:r>
            <a:endParaRPr lang="en-GB" sz="3400" dirty="0"/>
          </a:p>
        </p:txBody>
      </p:sp>
      <p:sp>
        <p:nvSpPr>
          <p:cNvPr id="3" name="Content Placeholder 2">
            <a:extLst>
              <a:ext uri="{FF2B5EF4-FFF2-40B4-BE49-F238E27FC236}">
                <a16:creationId xmlns:a16="http://schemas.microsoft.com/office/drawing/2014/main" id="{D00F59B6-CB3A-B352-3A2F-190F262284B9}"/>
              </a:ext>
            </a:extLst>
          </p:cNvPr>
          <p:cNvSpPr>
            <a:spLocks noGrp="1"/>
          </p:cNvSpPr>
          <p:nvPr>
            <p:ph idx="1"/>
          </p:nvPr>
        </p:nvSpPr>
        <p:spPr>
          <a:xfrm>
            <a:off x="518160" y="1813560"/>
            <a:ext cx="4480560" cy="4933226"/>
          </a:xfrm>
        </p:spPr>
        <p:txBody>
          <a:bodyPr>
            <a:noAutofit/>
          </a:bodyPr>
          <a:lstStyle/>
          <a:p>
            <a:r>
              <a:rPr lang="el-GR" sz="2100" b="1" dirty="0"/>
              <a:t>Booking.com</a:t>
            </a:r>
          </a:p>
          <a:p>
            <a:r>
              <a:rPr lang="el-GR" sz="2100" dirty="0"/>
              <a:t>Η πλατφόρμα αναλύει εκατομμύρια </a:t>
            </a:r>
            <a:r>
              <a:rPr lang="el-GR" sz="2100" dirty="0" err="1"/>
              <a:t>clicks</a:t>
            </a:r>
            <a:r>
              <a:rPr lang="el-GR" sz="2100" dirty="0"/>
              <a:t> για να προβλέψει:</a:t>
            </a:r>
          </a:p>
          <a:p>
            <a:r>
              <a:rPr lang="el-GR" sz="2100" dirty="0"/>
              <a:t>ποια </a:t>
            </a:r>
            <a:r>
              <a:rPr lang="el-GR" sz="2100" dirty="0" err="1"/>
              <a:t>accommodations</a:t>
            </a:r>
            <a:r>
              <a:rPr lang="el-GR" sz="2100" dirty="0"/>
              <a:t> θα σου αρέσουν ποια φίλτρα χρησιμοποιείς</a:t>
            </a:r>
          </a:p>
          <a:p>
            <a:r>
              <a:rPr lang="el-GR" sz="2100" dirty="0"/>
              <a:t>ποιες προσφορές έχεις μεγαλύτερη πιθανότητα να κλείσεις</a:t>
            </a:r>
          </a:p>
          <a:p>
            <a:r>
              <a:rPr lang="el-GR" sz="2100" dirty="0"/>
              <a:t>Έτσι, το CRM ενεργοποιεί:</a:t>
            </a:r>
          </a:p>
          <a:p>
            <a:r>
              <a:rPr lang="el-GR" sz="2100" dirty="0" err="1"/>
              <a:t>tailored</a:t>
            </a:r>
            <a:r>
              <a:rPr lang="el-GR" sz="2100" dirty="0"/>
              <a:t> email </a:t>
            </a:r>
            <a:r>
              <a:rPr lang="el-GR" sz="2100" dirty="0" err="1"/>
              <a:t>campaigns</a:t>
            </a:r>
            <a:endParaRPr lang="el-GR" sz="2100" dirty="0"/>
          </a:p>
          <a:p>
            <a:r>
              <a:rPr lang="el-GR" sz="2100" dirty="0"/>
              <a:t>προσωποποιημένες </a:t>
            </a:r>
            <a:r>
              <a:rPr lang="el-GR" sz="2100" dirty="0" err="1"/>
              <a:t>push</a:t>
            </a:r>
            <a:r>
              <a:rPr lang="el-GR" sz="2100" dirty="0"/>
              <a:t> </a:t>
            </a:r>
            <a:r>
              <a:rPr lang="el-GR" sz="2100" dirty="0" err="1"/>
              <a:t>notifications</a:t>
            </a:r>
            <a:endParaRPr lang="el-GR" sz="2100" dirty="0"/>
          </a:p>
          <a:p>
            <a:r>
              <a:rPr lang="el-GR" sz="2100" dirty="0" err="1"/>
              <a:t>targeted</a:t>
            </a:r>
            <a:r>
              <a:rPr lang="el-GR" sz="2100" dirty="0"/>
              <a:t> </a:t>
            </a:r>
            <a:r>
              <a:rPr lang="el-GR" sz="2100" dirty="0" err="1"/>
              <a:t>pricing</a:t>
            </a:r>
            <a:endParaRPr lang="el-GR" sz="2100" dirty="0"/>
          </a:p>
          <a:p>
            <a:endParaRPr lang="en-GB" sz="2100" dirty="0"/>
          </a:p>
        </p:txBody>
      </p:sp>
      <p:pic>
        <p:nvPicPr>
          <p:cNvPr id="2050" name="Picture 2" descr="Booking.com's Analytics and Opportunity Centre">
            <a:extLst>
              <a:ext uri="{FF2B5EF4-FFF2-40B4-BE49-F238E27FC236}">
                <a16:creationId xmlns:a16="http://schemas.microsoft.com/office/drawing/2014/main" id="{8DF352EC-4DAE-2F41-2798-4C20C1DB87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5752" y="1813560"/>
            <a:ext cx="7146248" cy="477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9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3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D9490-0493-3A67-1F16-85182705CC2F}"/>
              </a:ext>
            </a:extLst>
          </p:cNvPr>
          <p:cNvSpPr>
            <a:spLocks noGrp="1"/>
          </p:cNvSpPr>
          <p:nvPr>
            <p:ph type="title"/>
          </p:nvPr>
        </p:nvSpPr>
        <p:spPr>
          <a:xfrm>
            <a:off x="524256" y="4767072"/>
            <a:ext cx="6594189" cy="1625210"/>
          </a:xfrm>
        </p:spPr>
        <p:txBody>
          <a:bodyPr>
            <a:normAutofit/>
          </a:bodyPr>
          <a:lstStyle/>
          <a:p>
            <a:pPr algn="r"/>
            <a:r>
              <a:rPr lang="el-GR" b="1">
                <a:solidFill>
                  <a:srgbClr val="FFFFFF"/>
                </a:solidFill>
              </a:rPr>
              <a:t>ΠαρΑδειγμα 2: </a:t>
            </a:r>
            <a:endParaRPr lang="en-GB">
              <a:solidFill>
                <a:srgbClr val="FFFFFF"/>
              </a:solidFill>
            </a:endParaRPr>
          </a:p>
        </p:txBody>
      </p:sp>
      <p:pic>
        <p:nvPicPr>
          <p:cNvPr id="3074" name="Picture 2" descr="ROCK - Cultural Heritage leading urban futures">
            <a:extLst>
              <a:ext uri="{FF2B5EF4-FFF2-40B4-BE49-F238E27FC236}">
                <a16:creationId xmlns:a16="http://schemas.microsoft.com/office/drawing/2014/main" id="{CB6F7768-FEAE-33E7-2799-4FA2D1C5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54" b="-3"/>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D5B957-8A8E-2BBE-8246-CA0249AF2AC6}"/>
              </a:ext>
            </a:extLst>
          </p:cNvPr>
          <p:cNvSpPr>
            <a:spLocks noGrp="1"/>
          </p:cNvSpPr>
          <p:nvPr>
            <p:ph idx="1"/>
          </p:nvPr>
        </p:nvSpPr>
        <p:spPr>
          <a:xfrm>
            <a:off x="7582563" y="548640"/>
            <a:ext cx="4287705" cy="6214534"/>
          </a:xfrm>
        </p:spPr>
        <p:txBody>
          <a:bodyPr anchor="ctr">
            <a:normAutofit/>
          </a:bodyPr>
          <a:lstStyle/>
          <a:p>
            <a:r>
              <a:rPr lang="el-GR" b="1" dirty="0" err="1">
                <a:solidFill>
                  <a:srgbClr val="FFFFFF"/>
                </a:solidFill>
              </a:rPr>
              <a:t>Barcelona</a:t>
            </a:r>
            <a:r>
              <a:rPr lang="el-GR" b="1" dirty="0">
                <a:solidFill>
                  <a:srgbClr val="FFFFFF"/>
                </a:solidFill>
              </a:rPr>
              <a:t> DMO (Smart </a:t>
            </a:r>
            <a:r>
              <a:rPr lang="el-GR" b="1" dirty="0" err="1">
                <a:solidFill>
                  <a:srgbClr val="FFFFFF"/>
                </a:solidFill>
              </a:rPr>
              <a:t>Tourism</a:t>
            </a:r>
            <a:r>
              <a:rPr lang="el-GR" b="1" dirty="0">
                <a:solidFill>
                  <a:srgbClr val="FFFFFF"/>
                </a:solidFill>
              </a:rPr>
              <a:t>)</a:t>
            </a:r>
          </a:p>
          <a:p>
            <a:r>
              <a:rPr lang="el-GR" dirty="0">
                <a:solidFill>
                  <a:srgbClr val="FFFFFF"/>
                </a:solidFill>
              </a:rPr>
              <a:t>Η Βαρκελώνη χρησιμοποιεί </a:t>
            </a:r>
            <a:r>
              <a:rPr lang="el-GR" dirty="0" err="1">
                <a:solidFill>
                  <a:srgbClr val="FFFFFF"/>
                </a:solidFill>
              </a:rPr>
              <a:t>big</a:t>
            </a:r>
            <a:r>
              <a:rPr lang="el-GR" dirty="0">
                <a:solidFill>
                  <a:srgbClr val="FFFFFF"/>
                </a:solidFill>
              </a:rPr>
              <a:t> </a:t>
            </a:r>
            <a:r>
              <a:rPr lang="el-GR" dirty="0" err="1">
                <a:solidFill>
                  <a:srgbClr val="FFFFFF"/>
                </a:solidFill>
              </a:rPr>
              <a:t>data</a:t>
            </a:r>
            <a:r>
              <a:rPr lang="el-GR" dirty="0">
                <a:solidFill>
                  <a:srgbClr val="FFFFFF"/>
                </a:solidFill>
              </a:rPr>
              <a:t> από:</a:t>
            </a:r>
          </a:p>
          <a:p>
            <a:r>
              <a:rPr lang="el-GR" dirty="0" err="1">
                <a:solidFill>
                  <a:srgbClr val="FFFFFF"/>
                </a:solidFill>
              </a:rPr>
              <a:t>sensors</a:t>
            </a:r>
            <a:r>
              <a:rPr lang="el-GR" dirty="0">
                <a:solidFill>
                  <a:srgbClr val="FFFFFF"/>
                </a:solidFill>
              </a:rPr>
              <a:t> στην πόλη, </a:t>
            </a:r>
            <a:r>
              <a:rPr lang="el-GR" dirty="0" err="1">
                <a:solidFill>
                  <a:srgbClr val="FFFFFF"/>
                </a:solidFill>
              </a:rPr>
              <a:t>WiFi</a:t>
            </a:r>
            <a:r>
              <a:rPr lang="el-GR" dirty="0">
                <a:solidFill>
                  <a:srgbClr val="FFFFFF"/>
                </a:solidFill>
              </a:rPr>
              <a:t> </a:t>
            </a:r>
            <a:r>
              <a:rPr lang="el-GR" dirty="0" err="1">
                <a:solidFill>
                  <a:srgbClr val="FFFFFF"/>
                </a:solidFill>
              </a:rPr>
              <a:t>hotspots</a:t>
            </a:r>
            <a:r>
              <a:rPr lang="el-GR" dirty="0">
                <a:solidFill>
                  <a:srgbClr val="FFFFFF"/>
                </a:solidFill>
              </a:rPr>
              <a:t>,</a:t>
            </a:r>
          </a:p>
          <a:p>
            <a:r>
              <a:rPr lang="el-GR" dirty="0" err="1">
                <a:solidFill>
                  <a:srgbClr val="FFFFFF"/>
                </a:solidFill>
              </a:rPr>
              <a:t>mobile</a:t>
            </a:r>
            <a:r>
              <a:rPr lang="el-GR" dirty="0">
                <a:solidFill>
                  <a:srgbClr val="FFFFFF"/>
                </a:solidFill>
              </a:rPr>
              <a:t> </a:t>
            </a:r>
            <a:r>
              <a:rPr lang="el-GR" dirty="0" err="1">
                <a:solidFill>
                  <a:srgbClr val="FFFFFF"/>
                </a:solidFill>
              </a:rPr>
              <a:t>tracking</a:t>
            </a:r>
            <a:r>
              <a:rPr lang="el-GR" dirty="0">
                <a:solidFill>
                  <a:srgbClr val="FFFFFF"/>
                </a:solidFill>
              </a:rPr>
              <a:t>, </a:t>
            </a:r>
            <a:r>
              <a:rPr lang="el-GR" dirty="0" err="1">
                <a:solidFill>
                  <a:srgbClr val="FFFFFF"/>
                </a:solidFill>
              </a:rPr>
              <a:t>card</a:t>
            </a:r>
            <a:r>
              <a:rPr lang="el-GR" dirty="0">
                <a:solidFill>
                  <a:srgbClr val="FFFFFF"/>
                </a:solidFill>
              </a:rPr>
              <a:t> </a:t>
            </a:r>
            <a:r>
              <a:rPr lang="el-GR" dirty="0" err="1">
                <a:solidFill>
                  <a:srgbClr val="FFFFFF"/>
                </a:solidFill>
              </a:rPr>
              <a:t>usage</a:t>
            </a:r>
            <a:r>
              <a:rPr lang="el-GR" dirty="0">
                <a:solidFill>
                  <a:srgbClr val="FFFFFF"/>
                </a:solidFill>
              </a:rPr>
              <a:t> σε αξιοθέατα</a:t>
            </a:r>
          </a:p>
          <a:p>
            <a:r>
              <a:rPr lang="el-GR" dirty="0">
                <a:solidFill>
                  <a:srgbClr val="FFFFFF"/>
                </a:solidFill>
              </a:rPr>
              <a:t>Αυτά τροφοδοτούν το CRM του προορισμού, το οποίο:</a:t>
            </a:r>
          </a:p>
          <a:p>
            <a:r>
              <a:rPr lang="el-GR" dirty="0">
                <a:solidFill>
                  <a:srgbClr val="FFFFFF"/>
                </a:solidFill>
              </a:rPr>
              <a:t>προτείνει στους επισκέπτες λιγότερο γεμάτες περιοχές,</a:t>
            </a:r>
            <a:r>
              <a:rPr lang="en-GB" dirty="0">
                <a:solidFill>
                  <a:srgbClr val="FFFFFF"/>
                </a:solidFill>
              </a:rPr>
              <a:t> </a:t>
            </a:r>
            <a:r>
              <a:rPr lang="el-GR" dirty="0">
                <a:solidFill>
                  <a:srgbClr val="FFFFFF"/>
                </a:solidFill>
              </a:rPr>
              <a:t>τους ενημερώνει για περιόδους αιχμής,</a:t>
            </a:r>
            <a:r>
              <a:rPr lang="en-GB" dirty="0">
                <a:solidFill>
                  <a:srgbClr val="FFFFFF"/>
                </a:solidFill>
              </a:rPr>
              <a:t> k</a:t>
            </a:r>
            <a:r>
              <a:rPr lang="el-GR" dirty="0" err="1">
                <a:solidFill>
                  <a:srgbClr val="FFFFFF"/>
                </a:solidFill>
              </a:rPr>
              <a:t>ατευθύνει</a:t>
            </a:r>
            <a:r>
              <a:rPr lang="el-GR" dirty="0">
                <a:solidFill>
                  <a:srgbClr val="FFFFFF"/>
                </a:solidFill>
              </a:rPr>
              <a:t> ροές επισκεπτών για μείωση </a:t>
            </a:r>
            <a:r>
              <a:rPr lang="el-GR" dirty="0" err="1">
                <a:solidFill>
                  <a:srgbClr val="FFFFFF"/>
                </a:solidFill>
              </a:rPr>
              <a:t>overtourism</a:t>
            </a:r>
            <a:r>
              <a:rPr lang="el-GR" dirty="0">
                <a:solidFill>
                  <a:srgbClr val="FFFFFF"/>
                </a:solidFill>
              </a:rPr>
              <a:t>.</a:t>
            </a:r>
          </a:p>
          <a:p>
            <a:endParaRPr lang="en-GB" dirty="0">
              <a:solidFill>
                <a:srgbClr val="FFFFFF"/>
              </a:solidFill>
            </a:endParaRPr>
          </a:p>
        </p:txBody>
      </p:sp>
    </p:spTree>
    <p:extLst>
      <p:ext uri="{BB962C8B-B14F-4D97-AF65-F5344CB8AC3E}">
        <p14:creationId xmlns:p14="http://schemas.microsoft.com/office/powerpoint/2010/main" val="157054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7105745" cy="1499616"/>
          </a:xfrm>
        </p:spPr>
        <p:txBody>
          <a:bodyPr vert="horz" lIns="91440" tIns="45720" rIns="91440" bIns="45720" rtlCol="0" anchor="ctr">
            <a:normAutofit/>
          </a:bodyPr>
          <a:lstStyle/>
          <a:p>
            <a:r>
              <a:rPr lang="en-US"/>
              <a:t>CRM στην ΤουριστικΗ ΑγορΑ</a:t>
            </a:r>
          </a:p>
        </p:txBody>
      </p:sp>
      <p:sp>
        <p:nvSpPr>
          <p:cNvPr id="9" name="TextBox 8">
            <a:extLst>
              <a:ext uri="{FF2B5EF4-FFF2-40B4-BE49-F238E27FC236}">
                <a16:creationId xmlns:a16="http://schemas.microsoft.com/office/drawing/2014/main" id="{0F45FA70-FEC7-1064-FD14-D7FA0F0940B9}"/>
              </a:ext>
            </a:extLst>
          </p:cNvPr>
          <p:cNvSpPr txBox="1"/>
          <p:nvPr/>
        </p:nvSpPr>
        <p:spPr>
          <a:xfrm>
            <a:off x="7650480" y="2084832"/>
            <a:ext cx="4202536" cy="3477875"/>
          </a:xfrm>
          <a:prstGeom prst="rect">
            <a:avLst/>
          </a:prstGeom>
          <a:noFill/>
          <a:ln w="53975">
            <a:solidFill>
              <a:schemeClr val="accent5">
                <a:lumMod val="75000"/>
              </a:schemeClr>
            </a:solidFill>
          </a:ln>
        </p:spPr>
        <p:txBody>
          <a:bodyPr wrap="square">
            <a:spAutoFit/>
          </a:bodyPr>
          <a:lstStyle/>
          <a:p>
            <a:pPr>
              <a:spcAft>
                <a:spcPts val="600"/>
              </a:spcAft>
            </a:pPr>
            <a:r>
              <a:rPr lang="el-GR" sz="2200" dirty="0"/>
              <a:t>Η </a:t>
            </a:r>
            <a:r>
              <a:rPr lang="el-GR" sz="2200" b="1" dirty="0" err="1"/>
              <a:t>Lufthansa</a:t>
            </a:r>
            <a:r>
              <a:rPr lang="el-GR" sz="2200" dirty="0"/>
              <a:t> χρησιμοποιεί CRM για να αναγνωρίζει ποιοι επιβάτες είναι πιθανό να αγοράσουν αναβάθμιση (</a:t>
            </a:r>
            <a:r>
              <a:rPr lang="el-GR" sz="2200" dirty="0" err="1"/>
              <a:t>upgrade</a:t>
            </a:r>
            <a:r>
              <a:rPr lang="el-GR" sz="2200" dirty="0"/>
              <a:t>).</a:t>
            </a:r>
            <a:br>
              <a:rPr lang="el-GR" sz="2200" dirty="0"/>
            </a:br>
            <a:r>
              <a:rPr lang="el-GR" sz="2200" dirty="0"/>
              <a:t>Το σύστημα στέλνει </a:t>
            </a:r>
            <a:r>
              <a:rPr lang="el-GR" sz="2200" dirty="0" err="1"/>
              <a:t>targeted</a:t>
            </a:r>
            <a:r>
              <a:rPr lang="el-GR" sz="2200" dirty="0"/>
              <a:t> </a:t>
            </a:r>
            <a:r>
              <a:rPr lang="el-GR" sz="2200" dirty="0" err="1"/>
              <a:t>push</a:t>
            </a:r>
            <a:r>
              <a:rPr lang="el-GR" sz="2200" dirty="0"/>
              <a:t> </a:t>
            </a:r>
            <a:r>
              <a:rPr lang="el-GR" sz="2200" dirty="0" err="1"/>
              <a:t>notifications</a:t>
            </a:r>
            <a:r>
              <a:rPr lang="el-GR" sz="2200" dirty="0"/>
              <a:t> μόνο σε αυτούς που έχουν υψηλή πιθανότητα μετατροπής – όχι σε όλους.</a:t>
            </a:r>
            <a:br>
              <a:rPr lang="el-GR" sz="2200" dirty="0"/>
            </a:br>
            <a:r>
              <a:rPr lang="el-GR" sz="2200" dirty="0"/>
              <a:t>Αυτό αυξάνει έσοδα και βελτιώνει την εμπειρία.</a:t>
            </a:r>
          </a:p>
        </p:txBody>
      </p:sp>
      <p:graphicFrame>
        <p:nvGraphicFramePr>
          <p:cNvPr id="16" name="Content Placeholder 2">
            <a:extLst>
              <a:ext uri="{FF2B5EF4-FFF2-40B4-BE49-F238E27FC236}">
                <a16:creationId xmlns:a16="http://schemas.microsoft.com/office/drawing/2014/main" id="{5B83FD10-6CE1-0008-D9B3-617748DFEE0F}"/>
              </a:ext>
            </a:extLst>
          </p:cNvPr>
          <p:cNvGraphicFramePr>
            <a:graphicFrameLocks noGrp="1"/>
          </p:cNvGraphicFramePr>
          <p:nvPr>
            <p:ph idx="1"/>
            <p:extLst>
              <p:ext uri="{D42A27DB-BD31-4B8C-83A1-F6EECF244321}">
                <p14:modId xmlns:p14="http://schemas.microsoft.com/office/powerpoint/2010/main" val="3524356571"/>
              </p:ext>
            </p:extLst>
          </p:nvPr>
        </p:nvGraphicFramePr>
        <p:xfrm>
          <a:off x="-429349" y="1825692"/>
          <a:ext cx="8241792" cy="509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9F45DA7-E155-E25C-5555-FA99B6AE6A53}"/>
              </a:ext>
            </a:extLst>
          </p:cNvPr>
          <p:cNvSpPr txBox="1"/>
          <p:nvPr/>
        </p:nvSpPr>
        <p:spPr>
          <a:xfrm>
            <a:off x="9583348" y="5968722"/>
            <a:ext cx="6096000" cy="369332"/>
          </a:xfrm>
          <a:prstGeom prst="rect">
            <a:avLst/>
          </a:prstGeom>
          <a:noFill/>
        </p:spPr>
        <p:txBody>
          <a:bodyPr wrap="square">
            <a:spAutoFit/>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Πηγή: </a:t>
            </a:r>
            <a:r>
              <a:rPr lang="en-GB" dirty="0" err="1">
                <a:latin typeface="Calibri" panose="020F0502020204030204" pitchFamily="34" charset="0"/>
                <a:ea typeface="Calibri" panose="020F0502020204030204" pitchFamily="34" charset="0"/>
                <a:cs typeface="Calibri" panose="020F0502020204030204" pitchFamily="34" charset="0"/>
              </a:rPr>
              <a:t>Buhalis</a:t>
            </a:r>
            <a:r>
              <a:rPr lang="en-GB" dirty="0">
                <a:latin typeface="Calibri" panose="020F0502020204030204" pitchFamily="34" charset="0"/>
                <a:ea typeface="Calibri" panose="020F0502020204030204" pitchFamily="34" charset="0"/>
                <a:cs typeface="Calibri" panose="020F0502020204030204" pitchFamily="34" charset="0"/>
              </a:rPr>
              <a:t>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Relationship Marketing</a:t>
            </a:r>
            <a:r>
              <a:rPr lang="el-GR" dirty="0"/>
              <a:t> </a:t>
            </a:r>
            <a:r>
              <a:rPr lang="en-GB" dirty="0"/>
              <a:t>Commitment–Trust Theory (Morgan &amp; Hunt, 1994)</a:t>
            </a:r>
            <a:endParaRPr dirty="0"/>
          </a:p>
        </p:txBody>
      </p:sp>
      <p:sp>
        <p:nvSpPr>
          <p:cNvPr id="3" name="Content Placeholder 2"/>
          <p:cNvSpPr>
            <a:spLocks noGrp="1"/>
          </p:cNvSpPr>
          <p:nvPr>
            <p:ph idx="1"/>
          </p:nvPr>
        </p:nvSpPr>
        <p:spPr>
          <a:xfrm>
            <a:off x="643128" y="2025396"/>
            <a:ext cx="11213592" cy="1143000"/>
          </a:xfrm>
        </p:spPr>
        <p:txBody>
          <a:bodyPr/>
          <a:lstStyle/>
          <a:p>
            <a:r>
              <a:rPr lang="el-GR" dirty="0"/>
              <a:t>Η θεωρία υποστηρίζει ότι </a:t>
            </a:r>
            <a:r>
              <a:rPr lang="el-GR" b="1" dirty="0"/>
              <a:t>δύο παράγοντες</a:t>
            </a:r>
            <a:r>
              <a:rPr lang="el-GR" dirty="0"/>
              <a:t> είναι απολύτως απαραίτητοι για να αναπτυχθούν και να διατηρηθούν επιτυχημένες μακροχρόνιες σχέσεις μεταξύ επιχείρησης και πελάτη:</a:t>
            </a:r>
            <a:endParaRPr lang="en-GB" dirty="0"/>
          </a:p>
        </p:txBody>
      </p:sp>
      <p:sp>
        <p:nvSpPr>
          <p:cNvPr id="5" name="Content Placeholder 2">
            <a:extLst>
              <a:ext uri="{FF2B5EF4-FFF2-40B4-BE49-F238E27FC236}">
                <a16:creationId xmlns:a16="http://schemas.microsoft.com/office/drawing/2014/main" id="{E21C255F-14C6-4D2F-1947-F5E80AEAED43}"/>
              </a:ext>
            </a:extLst>
          </p:cNvPr>
          <p:cNvSpPr txBox="1">
            <a:spLocks/>
          </p:cNvSpPr>
          <p:nvPr/>
        </p:nvSpPr>
        <p:spPr>
          <a:xfrm>
            <a:off x="553212" y="2857500"/>
            <a:ext cx="5832348" cy="381762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l-GR" sz="2500" b="1" dirty="0"/>
              <a:t>Εμπιστοσύνη (</a:t>
            </a:r>
            <a:r>
              <a:rPr lang="el-GR" sz="2500" b="1" dirty="0" err="1"/>
              <a:t>Trust</a:t>
            </a:r>
            <a:r>
              <a:rPr lang="el-GR" sz="2500" b="1" dirty="0"/>
              <a:t>)</a:t>
            </a:r>
          </a:p>
          <a:p>
            <a:r>
              <a:rPr lang="el-GR" sz="2500" dirty="0"/>
              <a:t>Ο πελάτης πρέπει να πιστεύει ότι: η επιχείρηση είναι αξιόπιστη, τηρεί τις υποσχέσεις της, ενεργεί με καλή πρόθεση, δεν θα τον εξαπατήσει.</a:t>
            </a:r>
          </a:p>
          <a:p>
            <a:r>
              <a:rPr lang="el-GR" sz="2500" dirty="0"/>
              <a:t>Η εμπιστοσύνη μειώνει την αβεβαιότητα και αυξάνει τη διάθεση συνεργασίας.</a:t>
            </a:r>
          </a:p>
        </p:txBody>
      </p:sp>
      <p:sp>
        <p:nvSpPr>
          <p:cNvPr id="6" name="Content Placeholder 2">
            <a:extLst>
              <a:ext uri="{FF2B5EF4-FFF2-40B4-BE49-F238E27FC236}">
                <a16:creationId xmlns:a16="http://schemas.microsoft.com/office/drawing/2014/main" id="{4DD3288F-0692-381A-58A4-ED621DFCCC4A}"/>
              </a:ext>
            </a:extLst>
          </p:cNvPr>
          <p:cNvSpPr txBox="1">
            <a:spLocks/>
          </p:cNvSpPr>
          <p:nvPr/>
        </p:nvSpPr>
        <p:spPr>
          <a:xfrm>
            <a:off x="6385560" y="2857500"/>
            <a:ext cx="5561076" cy="39090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l-GR" sz="2500" b="1" dirty="0"/>
              <a:t>Δέσμευση (</a:t>
            </a:r>
            <a:r>
              <a:rPr lang="el-GR" sz="2500" b="1" dirty="0" err="1"/>
              <a:t>Commitment</a:t>
            </a:r>
            <a:r>
              <a:rPr lang="el-GR" sz="2500" b="1" dirty="0"/>
              <a:t>)</a:t>
            </a:r>
          </a:p>
          <a:p>
            <a:r>
              <a:rPr lang="el-GR" sz="2500" dirty="0"/>
              <a:t>Η δέσμευση αναφέρεται στην επιθυμία του πελάτη να διατηρήσει τη σχέση μακροπρόθεσμα.</a:t>
            </a:r>
          </a:p>
          <a:p>
            <a:br>
              <a:rPr lang="el-GR" sz="2500" dirty="0"/>
            </a:br>
            <a:r>
              <a:rPr lang="el-GR" sz="2500" dirty="0"/>
              <a:t>Δείχνει ότι ο πελάτης: νιώθει αξία από τη σχέση, επενδύει συναισθηματικά ή οικονομικά, είναι διατεθειμένος να συνεχίσει τη συνεργασία.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Rectangle 41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C796D-020F-161F-A954-FF7F00D7F793}"/>
              </a:ext>
            </a:extLst>
          </p:cNvPr>
          <p:cNvSpPr>
            <a:spLocks noGrp="1"/>
          </p:cNvSpPr>
          <p:nvPr>
            <p:ph type="title"/>
          </p:nvPr>
        </p:nvSpPr>
        <p:spPr>
          <a:xfrm>
            <a:off x="524256" y="4767072"/>
            <a:ext cx="6594189" cy="1625210"/>
          </a:xfrm>
        </p:spPr>
        <p:txBody>
          <a:bodyPr>
            <a:normAutofit/>
          </a:bodyPr>
          <a:lstStyle/>
          <a:p>
            <a:pPr algn="r"/>
            <a:r>
              <a:rPr lang="el-GR" sz="3900">
                <a:solidFill>
                  <a:srgbClr val="FFFFFF"/>
                </a:solidFill>
                <a:latin typeface="+mn-lt"/>
              </a:rPr>
              <a:t>ΠαρΑδειγμα Relationship Marketing στον ΤουρισμΟ</a:t>
            </a:r>
            <a:endParaRPr lang="en-GB" sz="3900">
              <a:solidFill>
                <a:srgbClr val="FFFFFF"/>
              </a:solidFill>
              <a:latin typeface="+mn-lt"/>
            </a:endParaRPr>
          </a:p>
        </p:txBody>
      </p:sp>
      <p:pic>
        <p:nvPicPr>
          <p:cNvPr id="4098" name="Picture 2" descr="Celebrate Your Customers! Give them the Ritz Experience">
            <a:extLst>
              <a:ext uri="{FF2B5EF4-FFF2-40B4-BE49-F238E27FC236}">
                <a16:creationId xmlns:a16="http://schemas.microsoft.com/office/drawing/2014/main" id="{BA4FBF47-EBF0-054C-FEB3-44C7E3187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92" r="12083" b="1"/>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4117" name="Rectangle 41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D12634-E78E-714D-145B-30645A4B207F}"/>
              </a:ext>
            </a:extLst>
          </p:cNvPr>
          <p:cNvSpPr>
            <a:spLocks noGrp="1"/>
          </p:cNvSpPr>
          <p:nvPr>
            <p:ph idx="1"/>
          </p:nvPr>
        </p:nvSpPr>
        <p:spPr>
          <a:xfrm>
            <a:off x="7534655" y="411480"/>
            <a:ext cx="4335613" cy="6522720"/>
          </a:xfrm>
        </p:spPr>
        <p:txBody>
          <a:bodyPr anchor="ctr">
            <a:normAutofit/>
          </a:bodyPr>
          <a:lstStyle/>
          <a:p>
            <a:r>
              <a:rPr lang="el-GR" sz="1700" b="1" dirty="0" err="1">
                <a:solidFill>
                  <a:srgbClr val="FFFFFF"/>
                </a:solidFill>
              </a:rPr>
              <a:t>Case</a:t>
            </a:r>
            <a:r>
              <a:rPr lang="el-GR" sz="1700" b="1" dirty="0">
                <a:solidFill>
                  <a:srgbClr val="FFFFFF"/>
                </a:solidFill>
              </a:rPr>
              <a:t>: The </a:t>
            </a:r>
            <a:r>
              <a:rPr lang="el-GR" sz="1700" b="1" dirty="0" err="1">
                <a:solidFill>
                  <a:srgbClr val="FFFFFF"/>
                </a:solidFill>
              </a:rPr>
              <a:t>Ritz-Carlton</a:t>
            </a:r>
            <a:r>
              <a:rPr lang="el-GR" sz="1700" b="1" dirty="0">
                <a:solidFill>
                  <a:srgbClr val="FFFFFF"/>
                </a:solidFill>
              </a:rPr>
              <a:t> “</a:t>
            </a:r>
            <a:r>
              <a:rPr lang="el-GR" sz="1700" b="1" dirty="0" err="1">
                <a:solidFill>
                  <a:srgbClr val="FFFFFF"/>
                </a:solidFill>
              </a:rPr>
              <a:t>Guest</a:t>
            </a:r>
            <a:r>
              <a:rPr lang="el-GR" sz="1700" b="1" dirty="0">
                <a:solidFill>
                  <a:srgbClr val="FFFFFF"/>
                </a:solidFill>
              </a:rPr>
              <a:t> </a:t>
            </a:r>
            <a:r>
              <a:rPr lang="el-GR" sz="1700" b="1" dirty="0" err="1">
                <a:solidFill>
                  <a:srgbClr val="FFFFFF"/>
                </a:solidFill>
              </a:rPr>
              <a:t>Preference</a:t>
            </a:r>
            <a:r>
              <a:rPr lang="el-GR" sz="1700" b="1" dirty="0">
                <a:solidFill>
                  <a:srgbClr val="FFFFFF"/>
                </a:solidFill>
              </a:rPr>
              <a:t> </a:t>
            </a:r>
            <a:r>
              <a:rPr lang="el-GR" sz="1700" b="1" dirty="0" err="1">
                <a:solidFill>
                  <a:srgbClr val="FFFFFF"/>
                </a:solidFill>
              </a:rPr>
              <a:t>System</a:t>
            </a:r>
            <a:r>
              <a:rPr lang="el-GR" sz="1700" b="1" dirty="0">
                <a:solidFill>
                  <a:srgbClr val="FFFFFF"/>
                </a:solidFill>
              </a:rPr>
              <a:t>”</a:t>
            </a:r>
          </a:p>
          <a:p>
            <a:r>
              <a:rPr lang="el-GR" sz="1700" dirty="0">
                <a:solidFill>
                  <a:srgbClr val="FFFFFF"/>
                </a:solidFill>
              </a:rPr>
              <a:t>Η </a:t>
            </a:r>
            <a:r>
              <a:rPr lang="el-GR" sz="1700" dirty="0" err="1">
                <a:solidFill>
                  <a:srgbClr val="FFFFFF"/>
                </a:solidFill>
              </a:rPr>
              <a:t>Ritz-Carlton</a:t>
            </a:r>
            <a:r>
              <a:rPr lang="el-GR" sz="1700" dirty="0">
                <a:solidFill>
                  <a:srgbClr val="FFFFFF"/>
                </a:solidFill>
              </a:rPr>
              <a:t> χρησιμοποιεί </a:t>
            </a:r>
            <a:r>
              <a:rPr lang="el-GR" sz="1700" dirty="0" err="1">
                <a:solidFill>
                  <a:srgbClr val="FFFFFF"/>
                </a:solidFill>
              </a:rPr>
              <a:t>relationship</a:t>
            </a:r>
            <a:r>
              <a:rPr lang="el-GR" sz="1700" dirty="0">
                <a:solidFill>
                  <a:srgbClr val="FFFFFF"/>
                </a:solidFill>
              </a:rPr>
              <a:t> </a:t>
            </a:r>
            <a:r>
              <a:rPr lang="el-GR" sz="1700" dirty="0" err="1">
                <a:solidFill>
                  <a:srgbClr val="FFFFFF"/>
                </a:solidFill>
              </a:rPr>
              <a:t>marketing</a:t>
            </a:r>
            <a:r>
              <a:rPr lang="el-GR" sz="1700" dirty="0">
                <a:solidFill>
                  <a:srgbClr val="FFFFFF"/>
                </a:solidFill>
              </a:rPr>
              <a:t> πριν ακόμη υπάρξει CRM </a:t>
            </a:r>
            <a:r>
              <a:rPr lang="el-GR" sz="1700" dirty="0" err="1">
                <a:solidFill>
                  <a:srgbClr val="FFFFFF"/>
                </a:solidFill>
              </a:rPr>
              <a:t>software</a:t>
            </a:r>
            <a:r>
              <a:rPr lang="el-GR" sz="1700" dirty="0">
                <a:solidFill>
                  <a:srgbClr val="FFFFFF"/>
                </a:solidFill>
              </a:rPr>
              <a:t>.</a:t>
            </a:r>
          </a:p>
          <a:p>
            <a:r>
              <a:rPr lang="el-GR" sz="1700" dirty="0">
                <a:solidFill>
                  <a:srgbClr val="FFFFFF"/>
                </a:solidFill>
              </a:rPr>
              <a:t>Τι κάνουν: κάθε υπάλληλος, από το προσωπικό καθαριότητας μέχρι τον </a:t>
            </a:r>
            <a:r>
              <a:rPr lang="el-GR" sz="1700" dirty="0" err="1">
                <a:solidFill>
                  <a:srgbClr val="FFFFFF"/>
                </a:solidFill>
              </a:rPr>
              <a:t>concierge</a:t>
            </a:r>
            <a:r>
              <a:rPr lang="el-GR" sz="1700" dirty="0">
                <a:solidFill>
                  <a:srgbClr val="FFFFFF"/>
                </a:solidFill>
              </a:rPr>
              <a:t>, μπορεί να καταγράψει μικρές λεπτομέρειες για έναν πελάτη (π.χ. ότι προτιμά ζεστό τσάι το βράδυ, ότι ζητάει πάντα δεύτερο μαξιλάρι, ότι φοράει μάσκα ύπνου). αυτές οι πληροφορίες μπαίνουν στο σύστημα “</a:t>
            </a:r>
            <a:r>
              <a:rPr lang="el-GR" sz="1700" b="1" dirty="0" err="1">
                <a:solidFill>
                  <a:srgbClr val="FFFFFF"/>
                </a:solidFill>
              </a:rPr>
              <a:t>Guest</a:t>
            </a:r>
            <a:r>
              <a:rPr lang="el-GR" sz="1700" b="1" dirty="0">
                <a:solidFill>
                  <a:srgbClr val="FFFFFF"/>
                </a:solidFill>
              </a:rPr>
              <a:t> </a:t>
            </a:r>
            <a:r>
              <a:rPr lang="el-GR" sz="1700" b="1" dirty="0" err="1">
                <a:solidFill>
                  <a:srgbClr val="FFFFFF"/>
                </a:solidFill>
              </a:rPr>
              <a:t>Preference</a:t>
            </a:r>
            <a:r>
              <a:rPr lang="el-GR" sz="1700" b="1" dirty="0">
                <a:solidFill>
                  <a:srgbClr val="FFFFFF"/>
                </a:solidFill>
              </a:rPr>
              <a:t> </a:t>
            </a:r>
            <a:r>
              <a:rPr lang="el-GR" sz="1700" b="1" dirty="0" err="1">
                <a:solidFill>
                  <a:srgbClr val="FFFFFF"/>
                </a:solidFill>
              </a:rPr>
              <a:t>System</a:t>
            </a:r>
            <a:r>
              <a:rPr lang="el-GR" sz="1700" dirty="0">
                <a:solidFill>
                  <a:srgbClr val="FFFFFF"/>
                </a:solidFill>
              </a:rPr>
              <a:t>” και ακολουθούν τον πελάτη σε κάθε </a:t>
            </a:r>
            <a:r>
              <a:rPr lang="el-GR" sz="1700" dirty="0" err="1">
                <a:solidFill>
                  <a:srgbClr val="FFFFFF"/>
                </a:solidFill>
              </a:rPr>
              <a:t>Ritz-Carlton</a:t>
            </a:r>
            <a:r>
              <a:rPr lang="el-GR" sz="1700" dirty="0">
                <a:solidFill>
                  <a:srgbClr val="FFFFFF"/>
                </a:solidFill>
              </a:rPr>
              <a:t> παγκοσμίως.</a:t>
            </a:r>
          </a:p>
          <a:p>
            <a:r>
              <a:rPr lang="el-GR" sz="1700" b="1" dirty="0">
                <a:solidFill>
                  <a:srgbClr val="FFFFFF"/>
                </a:solidFill>
              </a:rPr>
              <a:t>Αποτέλεσμα:</a:t>
            </a:r>
          </a:p>
          <a:p>
            <a:r>
              <a:rPr lang="el-GR" sz="1700" dirty="0">
                <a:solidFill>
                  <a:srgbClr val="FFFFFF"/>
                </a:solidFill>
              </a:rPr>
              <a:t>Οι επισκέπτες νιώθουν ότι τους “γνωρίζουν” και τους “θυμούνται”.</a:t>
            </a:r>
            <a:br>
              <a:rPr lang="el-GR" sz="1700" dirty="0">
                <a:solidFill>
                  <a:srgbClr val="FFFFFF"/>
                </a:solidFill>
              </a:rPr>
            </a:br>
            <a:r>
              <a:rPr lang="el-GR" sz="1700" dirty="0">
                <a:solidFill>
                  <a:srgbClr val="FFFFFF"/>
                </a:solidFill>
              </a:rPr>
              <a:t>Αυτό δημιουργεί δέσμευση και αφοσίωση πολύ μεγαλύτερη από οποιαδήποτε προσφορά ή έκπτωση.</a:t>
            </a:r>
          </a:p>
          <a:p>
            <a:r>
              <a:rPr lang="el-GR" sz="1700" dirty="0">
                <a:solidFill>
                  <a:srgbClr val="FFFFFF"/>
                </a:solidFill>
              </a:rPr>
              <a:t>Αυτό είναι </a:t>
            </a:r>
            <a:r>
              <a:rPr lang="el-GR" sz="1700" dirty="0" err="1">
                <a:solidFill>
                  <a:srgbClr val="FFFFFF"/>
                </a:solidFill>
              </a:rPr>
              <a:t>relationship</a:t>
            </a:r>
            <a:r>
              <a:rPr lang="el-GR" sz="1700" dirty="0">
                <a:solidFill>
                  <a:srgbClr val="FFFFFF"/>
                </a:solidFill>
              </a:rPr>
              <a:t> </a:t>
            </a:r>
            <a:r>
              <a:rPr lang="el-GR" sz="1700" dirty="0" err="1">
                <a:solidFill>
                  <a:srgbClr val="FFFFFF"/>
                </a:solidFill>
              </a:rPr>
              <a:t>marketing</a:t>
            </a:r>
            <a:r>
              <a:rPr lang="el-GR" sz="1700" dirty="0">
                <a:solidFill>
                  <a:srgbClr val="FFFFFF"/>
                </a:solidFill>
              </a:rPr>
              <a:t> σε καθαρή μορφή: </a:t>
            </a:r>
            <a:r>
              <a:rPr lang="el-GR" sz="1700" b="1" dirty="0">
                <a:solidFill>
                  <a:srgbClr val="FFFFFF"/>
                </a:solidFill>
              </a:rPr>
              <a:t>η σχέση έχει μεγαλύτερη αξία από τη συναλλαγή.</a:t>
            </a:r>
            <a:endParaRPr lang="el-GR" sz="1700" dirty="0">
              <a:solidFill>
                <a:srgbClr val="FFFFFF"/>
              </a:solidFill>
            </a:endParaRPr>
          </a:p>
          <a:p>
            <a:endParaRPr lang="en-GB" sz="1700" dirty="0">
              <a:solidFill>
                <a:srgbClr val="FFFFFF"/>
              </a:solidFill>
            </a:endParaRPr>
          </a:p>
        </p:txBody>
      </p:sp>
    </p:spTree>
    <p:extLst>
      <p:ext uri="{BB962C8B-B14F-4D97-AF65-F5344CB8AC3E}">
        <p14:creationId xmlns:p14="http://schemas.microsoft.com/office/powerpoint/2010/main" val="347155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l-GR" dirty="0" err="1">
                <a:solidFill>
                  <a:srgbClr val="FFFFFF"/>
                </a:solidFill>
                <a:latin typeface="Calibri" panose="020F0502020204030204" pitchFamily="34" charset="0"/>
                <a:ea typeface="Calibri" panose="020F0502020204030204" pitchFamily="34" charset="0"/>
                <a:cs typeface="Calibri" panose="020F0502020204030204" pitchFamily="34" charset="0"/>
              </a:rPr>
              <a:t>ΣημασΙα</a:t>
            </a:r>
            <a:r>
              <a:rPr lang="el-GR" dirty="0">
                <a:solidFill>
                  <a:srgbClr val="FFFFFF"/>
                </a:solidFill>
                <a:latin typeface="Calibri" panose="020F0502020204030204" pitchFamily="34" charset="0"/>
                <a:ea typeface="Calibri" panose="020F0502020204030204" pitchFamily="34" charset="0"/>
                <a:cs typeface="Calibri" panose="020F0502020204030204" pitchFamily="34" charset="0"/>
              </a:rPr>
              <a:t> στον </a:t>
            </a:r>
            <a:r>
              <a:rPr lang="el-GR" dirty="0" err="1">
                <a:solidFill>
                  <a:srgbClr val="FFFFFF"/>
                </a:solidFill>
                <a:latin typeface="Calibri" panose="020F0502020204030204" pitchFamily="34" charset="0"/>
                <a:ea typeface="Calibri" panose="020F0502020204030204" pitchFamily="34" charset="0"/>
                <a:cs typeface="Calibri" panose="020F0502020204030204" pitchFamily="34" charset="0"/>
              </a:rPr>
              <a:t>ΤουρισμΟ</a:t>
            </a:r>
            <a:endParaRPr lang="el-GR"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51048" y="804333"/>
            <a:ext cx="6859952" cy="5249334"/>
          </a:xfrm>
        </p:spPr>
        <p:txBody>
          <a:bodyPr anchor="ctr">
            <a:normAutofit/>
          </a:bodyPr>
          <a:lstStyle/>
          <a:p>
            <a:pPr>
              <a:buFont typeface="Wingdings" panose="05000000000000000000" pitchFamily="2" charset="2"/>
              <a:buChar char="Ø"/>
            </a:pPr>
            <a:r>
              <a:rPr lang="el-GR" sz="2900" dirty="0">
                <a:latin typeface="Calibri" panose="020F0502020204030204" pitchFamily="34" charset="0"/>
                <a:ea typeface="Calibri" panose="020F0502020204030204" pitchFamily="34" charset="0"/>
                <a:cs typeface="Calibri" panose="020F0502020204030204" pitchFamily="34" charset="0"/>
              </a:rPr>
              <a:t>Ο τουρισμός είναι “εμπειρία”, όχι “προϊόν”</a:t>
            </a:r>
            <a:endParaRPr lang="en-GB" sz="29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2900" dirty="0">
                <a:latin typeface="Calibri" panose="020F0502020204030204" pitchFamily="34" charset="0"/>
                <a:ea typeface="Calibri" panose="020F0502020204030204" pitchFamily="34" charset="0"/>
                <a:cs typeface="Calibri" panose="020F0502020204030204" pitchFamily="34" charset="0"/>
              </a:rPr>
              <a:t>Η ποιότητα υπηρεσίας επηρεάζεται από ανθρώπους → σχέσεις.</a:t>
            </a:r>
          </a:p>
          <a:p>
            <a:pPr>
              <a:buFont typeface="Wingdings" panose="05000000000000000000" pitchFamily="2" charset="2"/>
              <a:buChar char="Ø"/>
            </a:pPr>
            <a:r>
              <a:rPr lang="el-GR" sz="2900" dirty="0">
                <a:latin typeface="Calibri" panose="020F0502020204030204" pitchFamily="34" charset="0"/>
                <a:ea typeface="Calibri" panose="020F0502020204030204" pitchFamily="34" charset="0"/>
                <a:cs typeface="Calibri" panose="020F0502020204030204" pitchFamily="34" charset="0"/>
              </a:rPr>
              <a:t>Η επανάληψη επισκέψεων είναι κεντρικός στόχος </a:t>
            </a:r>
            <a:r>
              <a:rPr lang="el-GR" sz="2900" dirty="0" err="1">
                <a:latin typeface="Calibri" panose="020F0502020204030204" pitchFamily="34" charset="0"/>
                <a:ea typeface="Calibri" panose="020F0502020204030204" pitchFamily="34" charset="0"/>
                <a:cs typeface="Calibri" panose="020F0502020204030204" pitchFamily="34" charset="0"/>
              </a:rPr>
              <a:t>DMOs</a:t>
            </a:r>
            <a:r>
              <a:rPr lang="el-GR" sz="29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Ø"/>
            </a:pPr>
            <a:r>
              <a:rPr lang="el-GR" sz="2900" dirty="0">
                <a:latin typeface="Calibri" panose="020F0502020204030204" pitchFamily="34" charset="0"/>
                <a:ea typeface="Calibri" panose="020F0502020204030204" pitchFamily="34" charset="0"/>
                <a:cs typeface="Calibri" panose="020F0502020204030204" pitchFamily="34" charset="0"/>
              </a:rPr>
              <a:t>Κεφάλαιο: Word-of-</a:t>
            </a:r>
            <a:r>
              <a:rPr lang="el-GR" sz="2900" dirty="0" err="1">
                <a:latin typeface="Calibri" panose="020F0502020204030204" pitchFamily="34" charset="0"/>
                <a:ea typeface="Calibri" panose="020F0502020204030204" pitchFamily="34" charset="0"/>
                <a:cs typeface="Calibri" panose="020F0502020204030204" pitchFamily="34" charset="0"/>
              </a:rPr>
              <a:t>mouth</a:t>
            </a:r>
            <a:r>
              <a:rPr lang="el-GR" sz="2900" dirty="0">
                <a:latin typeface="Calibri" panose="020F0502020204030204" pitchFamily="34" charset="0"/>
                <a:ea typeface="Calibri" panose="020F0502020204030204" pitchFamily="34" charset="0"/>
                <a:cs typeface="Calibri" panose="020F0502020204030204" pitchFamily="34" charset="0"/>
              </a:rPr>
              <a:t> &amp; </a:t>
            </a:r>
            <a:r>
              <a:rPr lang="el-GR" sz="2900" dirty="0" err="1">
                <a:latin typeface="Calibri" panose="020F0502020204030204" pitchFamily="34" charset="0"/>
                <a:ea typeface="Calibri" panose="020F0502020204030204" pitchFamily="34" charset="0"/>
                <a:cs typeface="Calibri" panose="020F0502020204030204" pitchFamily="34" charset="0"/>
              </a:rPr>
              <a:t>eWOM</a:t>
            </a:r>
            <a:r>
              <a:rPr lang="el-GR" sz="2900" dirty="0">
                <a:latin typeface="Calibri" panose="020F0502020204030204" pitchFamily="34" charset="0"/>
                <a:ea typeface="Calibri" panose="020F0502020204030204" pitchFamily="34" charset="0"/>
                <a:cs typeface="Calibri" panose="020F0502020204030204" pitchFamily="34" charset="0"/>
              </a:rPr>
              <a:t> είναι ισχυρά.</a:t>
            </a:r>
          </a:p>
        </p:txBody>
      </p:sp>
      <p:sp>
        <p:nvSpPr>
          <p:cNvPr id="6" name="TextBox 5">
            <a:extLst>
              <a:ext uri="{FF2B5EF4-FFF2-40B4-BE49-F238E27FC236}">
                <a16:creationId xmlns:a16="http://schemas.microsoft.com/office/drawing/2014/main" id="{80C5CD70-D329-C7D6-426F-E50DF3098989}"/>
              </a:ext>
            </a:extLst>
          </p:cNvPr>
          <p:cNvSpPr txBox="1"/>
          <p:nvPr/>
        </p:nvSpPr>
        <p:spPr>
          <a:xfrm>
            <a:off x="0" y="6488668"/>
            <a:ext cx="6096000" cy="369332"/>
          </a:xfrm>
          <a:prstGeom prst="rect">
            <a:avLst/>
          </a:prstGeom>
          <a:noFill/>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Πηγές: </a:t>
            </a:r>
            <a:r>
              <a:rPr lang="el-GR" dirty="0" err="1">
                <a:latin typeface="Calibri" panose="020F0502020204030204" pitchFamily="34" charset="0"/>
                <a:ea typeface="Calibri" panose="020F0502020204030204" pitchFamily="34" charset="0"/>
                <a:cs typeface="Calibri" panose="020F0502020204030204" pitchFamily="34" charset="0"/>
              </a:rPr>
              <a:t>Buhalis</a:t>
            </a:r>
            <a:r>
              <a:rPr lang="el-GR" dirty="0">
                <a:latin typeface="Calibri" panose="020F0502020204030204" pitchFamily="34" charset="0"/>
                <a:ea typeface="Calibri" panose="020F0502020204030204" pitchFamily="34" charset="0"/>
                <a:cs typeface="Calibri" panose="020F0502020204030204" pitchFamily="34" charset="0"/>
              </a:rPr>
              <a:t> (2020), </a:t>
            </a:r>
            <a:r>
              <a:rPr lang="el-GR" dirty="0" err="1">
                <a:latin typeface="Calibri" panose="020F0502020204030204" pitchFamily="34" charset="0"/>
                <a:ea typeface="Calibri" panose="020F0502020204030204" pitchFamily="34" charset="0"/>
                <a:cs typeface="Calibri" panose="020F0502020204030204" pitchFamily="34" charset="0"/>
              </a:rPr>
              <a:t>Pine</a:t>
            </a:r>
            <a:r>
              <a:rPr lang="el-GR" dirty="0">
                <a:latin typeface="Calibri" panose="020F0502020204030204" pitchFamily="34" charset="0"/>
                <a:ea typeface="Calibri" panose="020F0502020204030204" pitchFamily="34" charset="0"/>
                <a:cs typeface="Calibri" panose="020F0502020204030204" pitchFamily="34" charset="0"/>
              </a:rPr>
              <a:t> &amp; </a:t>
            </a:r>
            <a:r>
              <a:rPr lang="el-GR" dirty="0" err="1">
                <a:latin typeface="Calibri" panose="020F0502020204030204" pitchFamily="34" charset="0"/>
                <a:ea typeface="Calibri" panose="020F0502020204030204" pitchFamily="34" charset="0"/>
                <a:cs typeface="Calibri" panose="020F0502020204030204" pitchFamily="34" charset="0"/>
              </a:rPr>
              <a:t>Gilmore</a:t>
            </a:r>
            <a:r>
              <a:rPr lang="el-GR" dirty="0">
                <a:latin typeface="Calibri" panose="020F0502020204030204" pitchFamily="34" charset="0"/>
                <a:ea typeface="Calibri" panose="020F0502020204030204" pitchFamily="34" charset="0"/>
                <a:cs typeface="Calibri" panose="020F0502020204030204" pitchFamily="34" charset="0"/>
              </a:rPr>
              <a:t> (1999)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l-GR">
                <a:solidFill>
                  <a:srgbClr val="FFFFFF"/>
                </a:solidFill>
                <a:latin typeface="Calibri (Body)"/>
              </a:rPr>
              <a:t>ΔιαστΑσεις ΣχΕσης</a:t>
            </a:r>
          </a:p>
        </p:txBody>
      </p:sp>
      <p:pic>
        <p:nvPicPr>
          <p:cNvPr id="5122" name="Picture 2" descr="5 dimensions">
            <a:extLst>
              <a:ext uri="{FF2B5EF4-FFF2-40B4-BE49-F238E27FC236}">
                <a16:creationId xmlns:a16="http://schemas.microsoft.com/office/drawing/2014/main" id="{AA67244C-545C-3505-DA0D-C1F7EC0F0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74" r="1" b="958"/>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82563" y="917725"/>
            <a:ext cx="4281890" cy="4852362"/>
          </a:xfrm>
        </p:spPr>
        <p:txBody>
          <a:bodyPr anchor="ctr">
            <a:normAutofit/>
          </a:bodyPr>
          <a:lstStyle/>
          <a:p>
            <a:r>
              <a:rPr lang="el-GR" sz="2700" b="1" dirty="0">
                <a:solidFill>
                  <a:srgbClr val="FFFFFF"/>
                </a:solidFill>
                <a:latin typeface="Calibri (Body)"/>
              </a:rPr>
              <a:t>Οι 5 διαστάσεις της σχέσης</a:t>
            </a:r>
          </a:p>
          <a:p>
            <a:r>
              <a:rPr lang="en-GB" sz="2700" dirty="0">
                <a:solidFill>
                  <a:srgbClr val="FFFFFF"/>
                </a:solidFill>
                <a:latin typeface="Calibri (Body)"/>
              </a:rPr>
              <a:t>Trust</a:t>
            </a:r>
            <a:r>
              <a:rPr lang="el-GR" sz="2700" dirty="0">
                <a:solidFill>
                  <a:srgbClr val="FFFFFF"/>
                </a:solidFill>
                <a:latin typeface="Calibri (Body)"/>
              </a:rPr>
              <a:t> - Εμπιστοσύνη</a:t>
            </a:r>
            <a:endParaRPr lang="en-GB" sz="2700" dirty="0">
              <a:solidFill>
                <a:srgbClr val="FFFFFF"/>
              </a:solidFill>
              <a:latin typeface="Calibri (Body)"/>
            </a:endParaRPr>
          </a:p>
          <a:p>
            <a:r>
              <a:rPr lang="en-GB" sz="2700" dirty="0">
                <a:solidFill>
                  <a:srgbClr val="FFFFFF"/>
                </a:solidFill>
                <a:latin typeface="Calibri (Body)"/>
              </a:rPr>
              <a:t>Commitment</a:t>
            </a:r>
            <a:r>
              <a:rPr lang="el-GR" sz="2700" dirty="0">
                <a:solidFill>
                  <a:srgbClr val="FFFFFF"/>
                </a:solidFill>
                <a:latin typeface="Calibri (Body)"/>
              </a:rPr>
              <a:t> - Δέσμευση</a:t>
            </a:r>
            <a:endParaRPr lang="en-GB" sz="2700" dirty="0">
              <a:solidFill>
                <a:srgbClr val="FFFFFF"/>
              </a:solidFill>
              <a:latin typeface="Calibri (Body)"/>
            </a:endParaRPr>
          </a:p>
          <a:p>
            <a:r>
              <a:rPr lang="en-GB" sz="2700" dirty="0">
                <a:solidFill>
                  <a:srgbClr val="FFFFFF"/>
                </a:solidFill>
                <a:latin typeface="Calibri (Body)"/>
              </a:rPr>
              <a:t>Satisfaction</a:t>
            </a:r>
            <a:r>
              <a:rPr lang="el-GR" sz="2700" dirty="0">
                <a:solidFill>
                  <a:srgbClr val="FFFFFF"/>
                </a:solidFill>
                <a:latin typeface="Calibri (Body)"/>
              </a:rPr>
              <a:t> - Ικανοποίηση</a:t>
            </a:r>
            <a:endParaRPr lang="en-GB" sz="2700" dirty="0">
              <a:solidFill>
                <a:srgbClr val="FFFFFF"/>
              </a:solidFill>
              <a:latin typeface="Calibri (Body)"/>
            </a:endParaRPr>
          </a:p>
          <a:p>
            <a:r>
              <a:rPr lang="en-GB" sz="2700" dirty="0">
                <a:solidFill>
                  <a:srgbClr val="FFFFFF"/>
                </a:solidFill>
                <a:latin typeface="Calibri (Body)"/>
              </a:rPr>
              <a:t>Communication</a:t>
            </a:r>
            <a:r>
              <a:rPr lang="el-GR" sz="2700" dirty="0">
                <a:solidFill>
                  <a:srgbClr val="FFFFFF"/>
                </a:solidFill>
                <a:latin typeface="Calibri (Body)"/>
              </a:rPr>
              <a:t> - Επικοινωνία</a:t>
            </a:r>
            <a:endParaRPr lang="en-GB" sz="2700" dirty="0">
              <a:solidFill>
                <a:srgbClr val="FFFFFF"/>
              </a:solidFill>
              <a:latin typeface="Calibri (Body)"/>
            </a:endParaRPr>
          </a:p>
          <a:p>
            <a:r>
              <a:rPr lang="en-GB" sz="2700" dirty="0">
                <a:solidFill>
                  <a:srgbClr val="FFFFFF"/>
                </a:solidFill>
                <a:latin typeface="Calibri (Body)"/>
              </a:rPr>
              <a:t>Value</a:t>
            </a:r>
            <a:r>
              <a:rPr lang="el-GR" sz="2700" dirty="0">
                <a:solidFill>
                  <a:srgbClr val="FFFFFF"/>
                </a:solidFill>
                <a:latin typeface="Calibri (Body)"/>
              </a:rPr>
              <a:t> - Αξία</a:t>
            </a:r>
            <a:endParaRPr lang="en-GB" sz="2700" dirty="0">
              <a:solidFill>
                <a:srgbClr val="FFFFFF"/>
              </a:solidFill>
              <a:latin typeface="Calibri (Body)"/>
            </a:endParaRPr>
          </a:p>
          <a:p>
            <a:endParaRPr lang="en-GB" sz="2700" dirty="0">
              <a:solidFill>
                <a:srgbClr val="FFFFFF"/>
              </a:solidFill>
              <a:latin typeface="Calibri (Bod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GB" b="1">
                <a:solidFill>
                  <a:srgbClr val="FFFFFF"/>
                </a:solidFill>
                <a:latin typeface="Calibri" panose="020F0502020204030204" pitchFamily="34" charset="0"/>
                <a:ea typeface="Calibri" panose="020F0502020204030204" pitchFamily="34" charset="0"/>
                <a:cs typeface="Calibri" panose="020F0502020204030204" pitchFamily="34" charset="0"/>
              </a:rPr>
              <a:t>Touchpoints </a:t>
            </a:r>
            <a:r>
              <a:rPr lang="el-GR" b="1">
                <a:solidFill>
                  <a:srgbClr val="FFFFFF"/>
                </a:solidFill>
                <a:latin typeface="Calibri" panose="020F0502020204030204" pitchFamily="34" charset="0"/>
                <a:ea typeface="Calibri" panose="020F0502020204030204" pitchFamily="34" charset="0"/>
                <a:cs typeface="Calibri" panose="020F0502020204030204" pitchFamily="34" charset="0"/>
              </a:rPr>
              <a:t>στον τουρισμΟ</a:t>
            </a:r>
            <a:endParaRPr lang="el-GR">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descr="Lifecycle and Communication Touch Points of a Visitor to your Destination">
            <a:extLst>
              <a:ext uri="{FF2B5EF4-FFF2-40B4-BE49-F238E27FC236}">
                <a16:creationId xmlns:a16="http://schemas.microsoft.com/office/drawing/2014/main" id="{3C3115D9-FBA1-8BBF-BE5C-126F6F885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8" r="-2" b="-2"/>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r>
              <a:rPr lang="en-GB" sz="2700" dirty="0">
                <a:solidFill>
                  <a:srgbClr val="FFFFFF"/>
                </a:solidFill>
                <a:latin typeface="Calibri" panose="020F0502020204030204" pitchFamily="34" charset="0"/>
                <a:ea typeface="Calibri" panose="020F0502020204030204" pitchFamily="34" charset="0"/>
                <a:cs typeface="Calibri" panose="020F0502020204030204" pitchFamily="34" charset="0"/>
              </a:rPr>
              <a:t>Pre-trip: </a:t>
            </a:r>
            <a:r>
              <a:rPr lang="el-GR" sz="2700" dirty="0">
                <a:solidFill>
                  <a:srgbClr val="FFFFFF"/>
                </a:solidFill>
                <a:latin typeface="Calibri" panose="020F0502020204030204" pitchFamily="34" charset="0"/>
                <a:ea typeface="Calibri" panose="020F0502020204030204" pitchFamily="34" charset="0"/>
                <a:cs typeface="Calibri" panose="020F0502020204030204" pitchFamily="34" charset="0"/>
              </a:rPr>
              <a:t>έμπνευση, αναζήτηση, κράτηση.</a:t>
            </a:r>
          </a:p>
          <a:p>
            <a:r>
              <a:rPr lang="en-GB" sz="2700" dirty="0">
                <a:solidFill>
                  <a:srgbClr val="FFFFFF"/>
                </a:solidFill>
                <a:latin typeface="Calibri" panose="020F0502020204030204" pitchFamily="34" charset="0"/>
                <a:ea typeface="Calibri" panose="020F0502020204030204" pitchFamily="34" charset="0"/>
                <a:cs typeface="Calibri" panose="020F0502020204030204" pitchFamily="34" charset="0"/>
              </a:rPr>
              <a:t>On-site: check-in, tours, service interactions.</a:t>
            </a:r>
          </a:p>
          <a:p>
            <a:r>
              <a:rPr lang="en-GB" sz="2700" dirty="0">
                <a:solidFill>
                  <a:srgbClr val="FFFFFF"/>
                </a:solidFill>
                <a:latin typeface="Calibri" panose="020F0502020204030204" pitchFamily="34" charset="0"/>
                <a:ea typeface="Calibri" panose="020F0502020204030204" pitchFamily="34" charset="0"/>
                <a:cs typeface="Calibri" panose="020F0502020204030204" pitchFamily="34" charset="0"/>
              </a:rPr>
              <a:t>Post-trip: reviews, retention, loyalty.</a:t>
            </a:r>
          </a:p>
        </p:txBody>
      </p:sp>
      <p:sp>
        <p:nvSpPr>
          <p:cNvPr id="6" name="TextBox 5">
            <a:extLst>
              <a:ext uri="{FF2B5EF4-FFF2-40B4-BE49-F238E27FC236}">
                <a16:creationId xmlns:a16="http://schemas.microsoft.com/office/drawing/2014/main" id="{4D70232A-DB0A-AEF7-223D-D4817266A99E}"/>
              </a:ext>
            </a:extLst>
          </p:cNvPr>
          <p:cNvSpPr txBox="1"/>
          <p:nvPr/>
        </p:nvSpPr>
        <p:spPr>
          <a:xfrm>
            <a:off x="327547" y="4018386"/>
            <a:ext cx="7058306" cy="410739"/>
          </a:xfrm>
          <a:prstGeom prst="rect">
            <a:avLst/>
          </a:prstGeom>
          <a:solidFill>
            <a:srgbClr val="000000">
              <a:alpha val="50000"/>
            </a:srgbClr>
          </a:solidFill>
          <a:ln>
            <a:noFill/>
          </a:ln>
        </p:spPr>
        <p:txBody>
          <a:bodyPr wrap="square">
            <a:noAutofit/>
          </a:bodyPr>
          <a:lstStyle/>
          <a:p>
            <a:pPr algn="ctr">
              <a:spcAft>
                <a:spcPts val="600"/>
              </a:spcAft>
            </a:pPr>
            <a:r>
              <a:rPr lang="el-GR" sz="1300">
                <a:solidFill>
                  <a:srgbClr val="FFFFFF"/>
                </a:solidFill>
              </a:rPr>
              <a:t>Πηγή: </a:t>
            </a:r>
            <a:r>
              <a:rPr lang="en-GB" sz="1300">
                <a:solidFill>
                  <a:srgbClr val="FFFFFF"/>
                </a:solidFill>
              </a:rPr>
              <a:t>Lemon &amp; Verhoef (2016)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238006" cy="1499616"/>
          </a:xfrm>
        </p:spPr>
        <p:txBody>
          <a:bodyPr>
            <a:normAutofit/>
          </a:bodyPr>
          <a:lstStyle/>
          <a:p>
            <a:r>
              <a:rPr lang="el-GR" sz="3700" dirty="0">
                <a:latin typeface="Calibri" panose="020F0502020204030204" pitchFamily="34" charset="0"/>
                <a:ea typeface="Calibri" panose="020F0502020204030204" pitchFamily="34" charset="0"/>
                <a:cs typeface="Calibri" panose="020F0502020204030204" pitchFamily="34" charset="0"/>
              </a:rPr>
              <a:t>ΕΙΣΑΓΩΓΗ ΣΤΟ CRM ΣΤΟΝ ΤΟΥΡΙΣΜΟ</a:t>
            </a:r>
          </a:p>
        </p:txBody>
      </p:sp>
      <p:sp>
        <p:nvSpPr>
          <p:cNvPr id="8" name="Rectangle 1">
            <a:extLst>
              <a:ext uri="{FF2B5EF4-FFF2-40B4-BE49-F238E27FC236}">
                <a16:creationId xmlns:a16="http://schemas.microsoft.com/office/drawing/2014/main" id="{539B943B-DAF7-C560-F61F-21AF22E1733E}"/>
              </a:ext>
            </a:extLst>
          </p:cNvPr>
          <p:cNvSpPr>
            <a:spLocks noGrp="1" noChangeArrowheads="1"/>
          </p:cNvSpPr>
          <p:nvPr>
            <p:ph idx="1"/>
          </p:nvPr>
        </p:nvSpPr>
        <p:spPr bwMode="auto">
          <a:xfrm>
            <a:off x="562594" y="2271653"/>
            <a:ext cx="4238006" cy="3931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Ο </a:t>
            </a:r>
            <a:r>
              <a:rPr lang="el-GR" altLang="en-US" sz="3000" dirty="0">
                <a:latin typeface="Calibri" panose="020F0502020204030204" pitchFamily="34" charset="0"/>
                <a:ea typeface="Calibri" panose="020F0502020204030204" pitchFamily="34" charset="0"/>
                <a:cs typeface="Calibri" panose="020F0502020204030204" pitchFamily="34" charset="0"/>
              </a:rPr>
              <a:t>πόλος του</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CRM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στον σύγχρονο τουρισμό</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Ο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τουρισμός</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ως</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εμπειρία </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οι</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σχέσεις</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είν</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αι κρίσιμες.</a:t>
            </a:r>
          </a:p>
          <a:p>
            <a:pPr marL="0" marR="0" lvl="0" indent="0" defTabSz="914400" rtl="0" eaLnBrk="0" fontAlgn="base" latinLnBrk="0" hangingPunct="0">
              <a:spcBef>
                <a:spcPct val="0"/>
              </a:spcBef>
              <a:spcAft>
                <a:spcPts val="600"/>
              </a:spcAft>
              <a:buClrTx/>
              <a:buSzTx/>
              <a:buFontTx/>
              <a:buChar char="•"/>
              <a:tabLst/>
            </a:pP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Από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την</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προσέλκυση</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στη</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l-GR"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διατήρηση</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π</a:t>
            </a:r>
            <a:r>
              <a:rPr kumimoji="0" lang="en-US" altLang="en-US" sz="3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ελ</a:t>
            </a:r>
            <a:r>
              <a:rPr kumimoji="0" lang="en-US" altLang="en-US" sz="3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ατών.</a:t>
            </a:r>
          </a:p>
        </p:txBody>
      </p:sp>
      <p:pic>
        <p:nvPicPr>
          <p:cNvPr id="1027" name="Picture 3" descr="7 Παραδείγματα CRM σε Διάφορους Κλάδους - Verus+ 2025">
            <a:extLst>
              <a:ext uri="{FF2B5EF4-FFF2-40B4-BE49-F238E27FC236}">
                <a16:creationId xmlns:a16="http://schemas.microsoft.com/office/drawing/2014/main" id="{BACE856C-F669-A0BD-43E4-9987F75CA5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2134" y="1726957"/>
            <a:ext cx="6909577" cy="43184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B2CDEB-9BE4-994E-25D2-D96F9321CE61}"/>
              </a:ext>
            </a:extLst>
          </p:cNvPr>
          <p:cNvSpPr txBox="1"/>
          <p:nvPr/>
        </p:nvSpPr>
        <p:spPr>
          <a:xfrm>
            <a:off x="381000" y="6390394"/>
            <a:ext cx="6096000" cy="369332"/>
          </a:xfrm>
          <a:prstGeom prst="rect">
            <a:avLst/>
          </a:prstGeom>
          <a:noFill/>
        </p:spPr>
        <p:txBody>
          <a:bodyPr wrap="square">
            <a:spAutoFit/>
          </a:bodyPr>
          <a:lstStyle/>
          <a:p>
            <a:pPr marL="0" marR="0" lvl="0" indent="0" defTabSz="914400" rtl="0" eaLnBrk="0" fontAlgn="base" latinLnBrk="0" hangingPunct="0">
              <a:spcBef>
                <a:spcPct val="0"/>
              </a:spcBef>
              <a:spcAft>
                <a:spcPts val="600"/>
              </a:spcAft>
              <a:buClrTx/>
              <a:buSzTx/>
              <a:tabLst/>
            </a:pPr>
            <a:r>
              <a:rPr kumimoji="0" lang="en-US" altLang="en-US" sz="18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Πηγές</a:t>
            </a:r>
            <a:r>
              <a:rPr kumimoji="0" lang="en-US"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8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Buhalis</a:t>
            </a:r>
            <a:r>
              <a:rPr kumimoji="0" lang="en-US"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(2020), Buttle &amp; </a:t>
            </a:r>
            <a:r>
              <a:rPr kumimoji="0" lang="en-US" altLang="en-US" sz="18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Maklan</a:t>
            </a:r>
            <a:r>
              <a:rPr kumimoji="0" lang="en-US"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6"/>
            <a:ext cx="3859238" cy="6424697"/>
          </a:xfrm>
        </p:spPr>
        <p:txBody>
          <a:bodyPr>
            <a:normAutofit/>
          </a:bodyPr>
          <a:lstStyle/>
          <a:p>
            <a:r>
              <a:rPr lang="en-GB" dirty="0">
                <a:solidFill>
                  <a:srgbClr val="FFFFFF"/>
                </a:solidFill>
                <a:latin typeface="Calibri (Body)"/>
              </a:rPr>
              <a:t>Emotional Branding</a:t>
            </a:r>
          </a:p>
        </p:txBody>
      </p:sp>
      <p:graphicFrame>
        <p:nvGraphicFramePr>
          <p:cNvPr id="5" name="Content Placeholder 2">
            <a:extLst>
              <a:ext uri="{FF2B5EF4-FFF2-40B4-BE49-F238E27FC236}">
                <a16:creationId xmlns:a16="http://schemas.microsoft.com/office/drawing/2014/main" id="{D6E1B325-F37C-F614-1DF7-9240163110A2}"/>
              </a:ext>
            </a:extLst>
          </p:cNvPr>
          <p:cNvGraphicFramePr>
            <a:graphicFrameLocks noGrp="1"/>
          </p:cNvGraphicFramePr>
          <p:nvPr>
            <p:ph idx="1"/>
            <p:extLst>
              <p:ext uri="{D42A27DB-BD31-4B8C-83A1-F6EECF244321}">
                <p14:modId xmlns:p14="http://schemas.microsoft.com/office/powerpoint/2010/main" val="750850741"/>
              </p:ext>
            </p:extLst>
          </p:nvPr>
        </p:nvGraphicFramePr>
        <p:xfrm>
          <a:off x="4754881" y="426720"/>
          <a:ext cx="7223760" cy="620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5DA550B-4BDA-FF83-BD26-0CABBC3D454A}"/>
              </a:ext>
            </a:extLst>
          </p:cNvPr>
          <p:cNvSpPr txBox="1"/>
          <p:nvPr/>
        </p:nvSpPr>
        <p:spPr>
          <a:xfrm>
            <a:off x="0" y="5585490"/>
            <a:ext cx="4502706" cy="1107996"/>
          </a:xfrm>
          <a:prstGeom prst="rect">
            <a:avLst/>
          </a:prstGeom>
          <a:noFill/>
        </p:spPr>
        <p:txBody>
          <a:bodyPr wrap="square">
            <a:spAutoFit/>
          </a:bodyPr>
          <a:lstStyle/>
          <a:p>
            <a:pPr algn="ctr"/>
            <a:r>
              <a:rPr lang="el-GR" sz="2200" b="1" dirty="0" err="1">
                <a:solidFill>
                  <a:schemeClr val="bg1"/>
                </a:solidFill>
              </a:rPr>
              <a:t>Experiences</a:t>
            </a:r>
            <a:r>
              <a:rPr lang="el-GR" sz="2200" b="1" dirty="0">
                <a:solidFill>
                  <a:schemeClr val="bg1"/>
                </a:solidFill>
              </a:rPr>
              <a:t> </a:t>
            </a:r>
            <a:r>
              <a:rPr lang="el-GR" sz="2200" b="1" dirty="0" err="1">
                <a:solidFill>
                  <a:schemeClr val="bg1"/>
                </a:solidFill>
              </a:rPr>
              <a:t>are</a:t>
            </a:r>
            <a:r>
              <a:rPr lang="el-GR" sz="2200" b="1" dirty="0">
                <a:solidFill>
                  <a:schemeClr val="bg1"/>
                </a:solidFill>
              </a:rPr>
              <a:t> </a:t>
            </a:r>
            <a:r>
              <a:rPr lang="el-GR" sz="2200" b="1" dirty="0" err="1">
                <a:solidFill>
                  <a:schemeClr val="bg1"/>
                </a:solidFill>
              </a:rPr>
              <a:t>emotional</a:t>
            </a:r>
            <a:r>
              <a:rPr lang="el-GR" sz="2200" b="1" dirty="0">
                <a:solidFill>
                  <a:schemeClr val="bg1"/>
                </a:solidFill>
              </a:rPr>
              <a:t> </a:t>
            </a:r>
            <a:r>
              <a:rPr lang="el-GR" sz="2200" b="1" dirty="0" err="1">
                <a:solidFill>
                  <a:schemeClr val="bg1"/>
                </a:solidFill>
              </a:rPr>
              <a:t>journeys</a:t>
            </a:r>
            <a:r>
              <a:rPr lang="el-GR" sz="2200" b="1" dirty="0">
                <a:solidFill>
                  <a:schemeClr val="bg1"/>
                </a:solidFill>
              </a:rPr>
              <a:t>. </a:t>
            </a:r>
            <a:r>
              <a:rPr lang="el-GR" sz="2200" b="1" dirty="0" err="1">
                <a:solidFill>
                  <a:schemeClr val="bg1"/>
                </a:solidFill>
              </a:rPr>
              <a:t>Brand</a:t>
            </a:r>
            <a:r>
              <a:rPr lang="el-GR" sz="2200" b="1" dirty="0">
                <a:solidFill>
                  <a:schemeClr val="bg1"/>
                </a:solidFill>
              </a:rPr>
              <a:t> </a:t>
            </a:r>
            <a:r>
              <a:rPr lang="el-GR" sz="2200" b="1" dirty="0" err="1">
                <a:solidFill>
                  <a:schemeClr val="bg1"/>
                </a:solidFill>
              </a:rPr>
              <a:t>value</a:t>
            </a:r>
            <a:r>
              <a:rPr lang="el-GR" sz="2200" b="1" dirty="0">
                <a:solidFill>
                  <a:schemeClr val="bg1"/>
                </a:solidFill>
              </a:rPr>
              <a:t> </a:t>
            </a:r>
            <a:r>
              <a:rPr lang="el-GR" sz="2200" b="1" dirty="0" err="1">
                <a:solidFill>
                  <a:schemeClr val="bg1"/>
                </a:solidFill>
              </a:rPr>
              <a:t>is</a:t>
            </a:r>
            <a:r>
              <a:rPr lang="el-GR" sz="2200" b="1" dirty="0">
                <a:solidFill>
                  <a:schemeClr val="bg1"/>
                </a:solidFill>
              </a:rPr>
              <a:t> </a:t>
            </a:r>
            <a:r>
              <a:rPr lang="el-GR" sz="2200" b="1" dirty="0" err="1">
                <a:solidFill>
                  <a:schemeClr val="bg1"/>
                </a:solidFill>
              </a:rPr>
              <a:t>created</a:t>
            </a:r>
            <a:r>
              <a:rPr lang="el-GR" sz="2200" b="1" dirty="0">
                <a:solidFill>
                  <a:schemeClr val="bg1"/>
                </a:solidFill>
              </a:rPr>
              <a:t> in the memory</a:t>
            </a:r>
            <a:endParaRPr lang="en-GB" sz="22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D2B6-5F30-A15B-8471-5CC02539842B}"/>
              </a:ext>
            </a:extLst>
          </p:cNvPr>
          <p:cNvSpPr>
            <a:spLocks noGrp="1"/>
          </p:cNvSpPr>
          <p:nvPr>
            <p:ph type="title"/>
          </p:nvPr>
        </p:nvSpPr>
        <p:spPr>
          <a:xfrm>
            <a:off x="1024128" y="585216"/>
            <a:ext cx="3133581" cy="1499616"/>
          </a:xfrm>
        </p:spPr>
        <p:txBody>
          <a:bodyPr>
            <a:normAutofit/>
          </a:bodyPr>
          <a:lstStyle/>
          <a:p>
            <a:r>
              <a:rPr lang="el-GR" sz="3700" b="1"/>
              <a:t>ΠαρΑδειγμα 1: «I ❤️ NY» </a:t>
            </a:r>
            <a:endParaRPr lang="en-GB" sz="3700"/>
          </a:p>
        </p:txBody>
      </p:sp>
      <p:sp>
        <p:nvSpPr>
          <p:cNvPr id="3" name="Content Placeholder 2">
            <a:extLst>
              <a:ext uri="{FF2B5EF4-FFF2-40B4-BE49-F238E27FC236}">
                <a16:creationId xmlns:a16="http://schemas.microsoft.com/office/drawing/2014/main" id="{A7E6ECDC-6C39-0CB2-D058-F709C01B0616}"/>
              </a:ext>
            </a:extLst>
          </p:cNvPr>
          <p:cNvSpPr>
            <a:spLocks noGrp="1"/>
          </p:cNvSpPr>
          <p:nvPr>
            <p:ph idx="1"/>
          </p:nvPr>
        </p:nvSpPr>
        <p:spPr>
          <a:xfrm>
            <a:off x="719328" y="2286000"/>
            <a:ext cx="4057954" cy="3931920"/>
          </a:xfrm>
        </p:spPr>
        <p:txBody>
          <a:bodyPr>
            <a:normAutofit/>
          </a:bodyPr>
          <a:lstStyle/>
          <a:p>
            <a:r>
              <a:rPr lang="el-GR" sz="1800" b="1"/>
              <a:t>Ένα από τα πιο επιτυχημένα emotional place brands</a:t>
            </a:r>
          </a:p>
          <a:p>
            <a:r>
              <a:rPr lang="el-GR" sz="1800"/>
              <a:t>Δεν προωθεί αξιοθέατα.</a:t>
            </a:r>
            <a:br>
              <a:rPr lang="el-GR" sz="1800"/>
            </a:br>
            <a:r>
              <a:rPr lang="el-GR" sz="1800"/>
              <a:t>Προωθεί </a:t>
            </a:r>
            <a:r>
              <a:rPr lang="el-GR" sz="1800" b="1"/>
              <a:t>συναίσθημα</a:t>
            </a:r>
            <a:r>
              <a:rPr lang="el-GR" sz="1800"/>
              <a:t> — αγάπη, ενέργεια, ταυτότητα.</a:t>
            </a:r>
          </a:p>
          <a:p>
            <a:r>
              <a:rPr lang="el-GR" sz="1800"/>
              <a:t>Το brand προκαλεί αυτόματη συναισθηματική αντίδραση.</a:t>
            </a:r>
          </a:p>
          <a:p>
            <a:r>
              <a:rPr lang="el-GR" sz="1800"/>
              <a:t>Γι’ αυτό: η καμπάνια κράτησε 40+ χρόνια,</a:t>
            </a:r>
          </a:p>
          <a:p>
            <a:r>
              <a:rPr lang="el-GR" sz="1800"/>
              <a:t>έγινε σύμβολο πολιτισμού,</a:t>
            </a:r>
          </a:p>
          <a:p>
            <a:r>
              <a:rPr lang="el-GR" sz="1800"/>
              <a:t>αύξησε δραματικά τις αφίξεις στην πόλη.</a:t>
            </a:r>
          </a:p>
          <a:p>
            <a:endParaRPr lang="en-GB" sz="1800"/>
          </a:p>
        </p:txBody>
      </p:sp>
      <p:pic>
        <p:nvPicPr>
          <p:cNvPr id="7170" name="Picture 2" descr="New York City Logo I Love New York Letter PNG">
            <a:extLst>
              <a:ext uri="{FF2B5EF4-FFF2-40B4-BE49-F238E27FC236}">
                <a16:creationId xmlns:a16="http://schemas.microsoft.com/office/drawing/2014/main" id="{6928EFFB-F61F-9D09-1D70-ABBEBB2200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2082" y="640080"/>
            <a:ext cx="603009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7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74EB-FE88-5B68-F48A-63CB0BEE065A}"/>
              </a:ext>
            </a:extLst>
          </p:cNvPr>
          <p:cNvSpPr>
            <a:spLocks noGrp="1"/>
          </p:cNvSpPr>
          <p:nvPr>
            <p:ph type="title"/>
          </p:nvPr>
        </p:nvSpPr>
        <p:spPr>
          <a:xfrm>
            <a:off x="1024128" y="585216"/>
            <a:ext cx="3837432" cy="1499616"/>
          </a:xfrm>
        </p:spPr>
        <p:txBody>
          <a:bodyPr>
            <a:normAutofit/>
          </a:bodyPr>
          <a:lstStyle/>
          <a:p>
            <a:r>
              <a:rPr lang="el-GR" sz="2800" b="1" dirty="0" err="1"/>
              <a:t>ΠαρΑδειγμα</a:t>
            </a:r>
            <a:r>
              <a:rPr lang="el-GR" sz="2800" b="1" dirty="0"/>
              <a:t> </a:t>
            </a:r>
            <a:r>
              <a:rPr lang="en-GB" sz="2800" b="1" dirty="0"/>
              <a:t>2</a:t>
            </a:r>
            <a:r>
              <a:rPr lang="el-GR" sz="2800" b="1" dirty="0"/>
              <a:t>: </a:t>
            </a:r>
            <a:r>
              <a:rPr lang="el-GR" sz="2800" b="1" dirty="0" err="1"/>
              <a:t>Airbnb</a:t>
            </a:r>
            <a:r>
              <a:rPr lang="el-GR" sz="2800" b="1" dirty="0"/>
              <a:t> – «</a:t>
            </a:r>
            <a:r>
              <a:rPr lang="el-GR" sz="2800" b="1" dirty="0" err="1"/>
              <a:t>Belong</a:t>
            </a:r>
            <a:r>
              <a:rPr lang="el-GR" sz="2800" b="1" dirty="0"/>
              <a:t> </a:t>
            </a:r>
            <a:r>
              <a:rPr lang="el-GR" sz="2800" b="1" dirty="0" err="1"/>
              <a:t>Anywhere</a:t>
            </a:r>
            <a:r>
              <a:rPr lang="el-GR" sz="2800" b="1" dirty="0"/>
              <a:t>»</a:t>
            </a:r>
            <a:endParaRPr lang="en-GB" sz="2800" dirty="0"/>
          </a:p>
        </p:txBody>
      </p:sp>
      <p:sp>
        <p:nvSpPr>
          <p:cNvPr id="3" name="Content Placeholder 2">
            <a:extLst>
              <a:ext uri="{FF2B5EF4-FFF2-40B4-BE49-F238E27FC236}">
                <a16:creationId xmlns:a16="http://schemas.microsoft.com/office/drawing/2014/main" id="{6C799430-BE83-1FB5-8EB2-C22ADF362BA8}"/>
              </a:ext>
            </a:extLst>
          </p:cNvPr>
          <p:cNvSpPr>
            <a:spLocks noGrp="1"/>
          </p:cNvSpPr>
          <p:nvPr>
            <p:ph idx="1"/>
          </p:nvPr>
        </p:nvSpPr>
        <p:spPr>
          <a:xfrm>
            <a:off x="1024128" y="2286000"/>
            <a:ext cx="3837432" cy="3931920"/>
          </a:xfrm>
        </p:spPr>
        <p:txBody>
          <a:bodyPr>
            <a:normAutofit/>
          </a:bodyPr>
          <a:lstStyle/>
          <a:p>
            <a:r>
              <a:rPr lang="el-GR" sz="2000" dirty="0"/>
              <a:t>Το </a:t>
            </a:r>
            <a:r>
              <a:rPr lang="el-GR" sz="2000" dirty="0" err="1"/>
              <a:t>brand</a:t>
            </a:r>
            <a:r>
              <a:rPr lang="el-GR" sz="2000" dirty="0"/>
              <a:t> δεν λέει “ενοικιάστε ένα σπίτι”.</a:t>
            </a:r>
          </a:p>
          <a:p>
            <a:br>
              <a:rPr lang="el-GR" sz="2000" dirty="0"/>
            </a:br>
            <a:r>
              <a:rPr lang="el-GR" sz="2000" dirty="0"/>
              <a:t>Λέει “ανήκετε παντού”.</a:t>
            </a:r>
            <a:br>
              <a:rPr lang="el-GR" sz="2000" dirty="0"/>
            </a:br>
            <a:r>
              <a:rPr lang="el-GR" sz="2000" dirty="0"/>
              <a:t>Αυτό είναι καθαρό </a:t>
            </a:r>
            <a:r>
              <a:rPr lang="el-GR" sz="2000" dirty="0" err="1"/>
              <a:t>emotional</a:t>
            </a:r>
            <a:r>
              <a:rPr lang="el-GR" sz="2000" dirty="0"/>
              <a:t> </a:t>
            </a:r>
            <a:r>
              <a:rPr lang="el-GR" sz="2000" dirty="0" err="1"/>
              <a:t>branding</a:t>
            </a:r>
            <a:r>
              <a:rPr lang="el-GR" sz="2000" dirty="0"/>
              <a:t> που βασίζεται:</a:t>
            </a:r>
          </a:p>
          <a:p>
            <a:r>
              <a:rPr lang="el-GR" sz="2000" dirty="0"/>
              <a:t>στην αυθεντικότητα,</a:t>
            </a:r>
          </a:p>
          <a:p>
            <a:r>
              <a:rPr lang="el-GR" sz="2000" dirty="0"/>
              <a:t>στη φιλοξενία,</a:t>
            </a:r>
          </a:p>
          <a:p>
            <a:r>
              <a:rPr lang="el-GR" sz="2000" dirty="0"/>
              <a:t>στην ανθρώπινη σύνδεση.</a:t>
            </a:r>
          </a:p>
          <a:p>
            <a:endParaRPr lang="en-GB" sz="2000" dirty="0"/>
          </a:p>
        </p:txBody>
      </p:sp>
      <p:pic>
        <p:nvPicPr>
          <p:cNvPr id="8194" name="Picture 2" descr="Belong Anywhere">
            <a:extLst>
              <a:ext uri="{FF2B5EF4-FFF2-40B4-BE49-F238E27FC236}">
                <a16:creationId xmlns:a16="http://schemas.microsoft.com/office/drawing/2014/main" id="{FEA07E5B-A402-5604-28D5-68CC05EE2A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8210"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9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932F-340D-FB8A-C619-F5387F369E51}"/>
              </a:ext>
            </a:extLst>
          </p:cNvPr>
          <p:cNvSpPr>
            <a:spLocks noGrp="1"/>
          </p:cNvSpPr>
          <p:nvPr>
            <p:ph type="title"/>
          </p:nvPr>
        </p:nvSpPr>
        <p:spPr/>
        <p:txBody>
          <a:bodyPr/>
          <a:lstStyle/>
          <a:p>
            <a:r>
              <a:rPr lang="el-GR" dirty="0" err="1"/>
              <a:t>ευχαριστω</a:t>
            </a:r>
            <a:endParaRPr lang="en-GB" dirty="0"/>
          </a:p>
        </p:txBody>
      </p:sp>
    </p:spTree>
    <p:extLst>
      <p:ext uri="{BB962C8B-B14F-4D97-AF65-F5344CB8AC3E}">
        <p14:creationId xmlns:p14="http://schemas.microsoft.com/office/powerpoint/2010/main" val="102898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2168"/>
            <a:ext cx="9720072" cy="1499616"/>
          </a:xfrm>
        </p:spPr>
        <p:txBody>
          <a:bodyPr/>
          <a:lstStyle/>
          <a:p>
            <a:r>
              <a:rPr lang="el-GR" dirty="0"/>
              <a:t>ΟΡΙΣΜΟΣ ΚΑΙ ΕΝΝΟΙΑ </a:t>
            </a:r>
            <a:r>
              <a:rPr lang="en-GB" dirty="0"/>
              <a:t>CRM</a:t>
            </a:r>
            <a:endParaRPr dirty="0"/>
          </a:p>
        </p:txBody>
      </p:sp>
      <p:sp>
        <p:nvSpPr>
          <p:cNvPr id="10" name="Rectangle 3">
            <a:extLst>
              <a:ext uri="{FF2B5EF4-FFF2-40B4-BE49-F238E27FC236}">
                <a16:creationId xmlns:a16="http://schemas.microsoft.com/office/drawing/2014/main" id="{A3BCF446-3FD1-D948-A7E8-370981603B69}"/>
              </a:ext>
            </a:extLst>
          </p:cNvPr>
          <p:cNvSpPr>
            <a:spLocks noChangeArrowheads="1"/>
          </p:cNvSpPr>
          <p:nvPr/>
        </p:nvSpPr>
        <p:spPr bwMode="auto">
          <a:xfrm>
            <a:off x="762000" y="1914776"/>
            <a:ext cx="623316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CRM :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στρ</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ατηγική που χρησιμοποιεί δεδομένα για την κατανόηση, ανάπτυξη και διατήρηση πελατειακών σχέσεων.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Συνδυάζει</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τεχνολογί</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 διαδικασίες, ανθρώπους.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Δεν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είν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αι software → είναι στρατηγική φιλοσοφία.</a:t>
            </a:r>
          </a:p>
        </p:txBody>
      </p:sp>
      <p:sp>
        <p:nvSpPr>
          <p:cNvPr id="12" name="TextBox 11">
            <a:extLst>
              <a:ext uri="{FF2B5EF4-FFF2-40B4-BE49-F238E27FC236}">
                <a16:creationId xmlns:a16="http://schemas.microsoft.com/office/drawing/2014/main" id="{6604B4EF-C42C-0E75-AAA6-D78B8C53DDC5}"/>
              </a:ext>
            </a:extLst>
          </p:cNvPr>
          <p:cNvSpPr txBox="1"/>
          <p:nvPr/>
        </p:nvSpPr>
        <p:spPr>
          <a:xfrm>
            <a:off x="8823960" y="6272784"/>
            <a:ext cx="32156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Πηγή</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Buttle &amp; </a:t>
            </a:r>
            <a:r>
              <a:rPr kumimoji="0" lang="en-US" altLang="en-US"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Maklan</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(2019)</a:t>
            </a:r>
          </a:p>
        </p:txBody>
      </p:sp>
      <p:pic>
        <p:nvPicPr>
          <p:cNvPr id="14" name="Picture 13">
            <a:extLst>
              <a:ext uri="{FF2B5EF4-FFF2-40B4-BE49-F238E27FC236}">
                <a16:creationId xmlns:a16="http://schemas.microsoft.com/office/drawing/2014/main" id="{6B9C2D69-54B3-1CEB-CC13-756BD332A416}"/>
              </a:ext>
            </a:extLst>
          </p:cNvPr>
          <p:cNvPicPr>
            <a:picLocks noChangeAspect="1"/>
          </p:cNvPicPr>
          <p:nvPr/>
        </p:nvPicPr>
        <p:blipFill>
          <a:blip r:embed="rId3"/>
          <a:stretch>
            <a:fillRect/>
          </a:stretch>
        </p:blipFill>
        <p:spPr>
          <a:xfrm>
            <a:off x="4868037" y="1524000"/>
            <a:ext cx="9218555" cy="4389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CRM </a:t>
            </a:r>
            <a:r>
              <a:rPr lang="el-GR" dirty="0">
                <a:latin typeface="Calibri" panose="020F0502020204030204" pitchFamily="34" charset="0"/>
                <a:ea typeface="Calibri" panose="020F0502020204030204" pitchFamily="34" charset="0"/>
                <a:cs typeface="Calibri" panose="020F0502020204030204" pitchFamily="34" charset="0"/>
              </a:rPr>
              <a:t>ως </a:t>
            </a:r>
            <a:r>
              <a:rPr lang="el-GR" dirty="0" err="1">
                <a:latin typeface="Calibri" panose="020F0502020204030204" pitchFamily="34" charset="0"/>
                <a:ea typeface="Calibri" panose="020F0502020204030204" pitchFamily="34" charset="0"/>
                <a:cs typeface="Calibri" panose="020F0502020204030204" pitchFamily="34" charset="0"/>
              </a:rPr>
              <a:t>ΦιλοσοφΙα</a:t>
            </a:r>
            <a:r>
              <a:rPr lang="el-GR"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Relationship Orientation)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F4A7962A-A6B5-5A11-8382-D1707E13722C}"/>
              </a:ext>
            </a:extLst>
          </p:cNvPr>
          <p:cNvSpPr>
            <a:spLocks noGrp="1" noChangeArrowheads="1"/>
          </p:cNvSpPr>
          <p:nvPr>
            <p:ph idx="1"/>
          </p:nvPr>
        </p:nvSpPr>
        <p:spPr bwMode="auto">
          <a:xfrm>
            <a:off x="1024128" y="2630070"/>
            <a:ext cx="6443472" cy="279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Ολιστική</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μα</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κροχρόνι</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 προσέγγιση.</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Στόχος</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η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οικοδόμηση</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εμ</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πιστοσύνης, συνέπειας, συναισθηματικής σύνδεσης.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Από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συν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αλλαγή → σχέση.</a:t>
            </a:r>
          </a:p>
        </p:txBody>
      </p:sp>
      <p:sp>
        <p:nvSpPr>
          <p:cNvPr id="7" name="TextBox 6">
            <a:extLst>
              <a:ext uri="{FF2B5EF4-FFF2-40B4-BE49-F238E27FC236}">
                <a16:creationId xmlns:a16="http://schemas.microsoft.com/office/drawing/2014/main" id="{01479DB2-E812-B447-C9A7-770C7F130F45}"/>
              </a:ext>
            </a:extLst>
          </p:cNvPr>
          <p:cNvSpPr txBox="1"/>
          <p:nvPr/>
        </p:nvSpPr>
        <p:spPr>
          <a:xfrm>
            <a:off x="8732520" y="6289810"/>
            <a:ext cx="3154680" cy="369332"/>
          </a:xfrm>
          <a:prstGeom prst="rect">
            <a:avLst/>
          </a:prstGeom>
          <a:noFill/>
        </p:spPr>
        <p:txBody>
          <a:bodyPr wrap="square">
            <a:spAutoFit/>
          </a:bodyPr>
          <a:lstStyle/>
          <a:p>
            <a:r>
              <a:rPr lang="el-GR" dirty="0"/>
              <a:t>Πηγή: </a:t>
            </a:r>
            <a:r>
              <a:rPr lang="en-GB" dirty="0"/>
              <a:t>Grönroos (1994)</a:t>
            </a:r>
          </a:p>
        </p:txBody>
      </p:sp>
      <p:pic>
        <p:nvPicPr>
          <p:cNvPr id="3075" name="Picture 3" descr="CRM ΦΙΛΟΣΟΦΙΑ (ΜΙΑ ΣΥΝΟΠΤΙΚΗ ΠΡΟΣΕΓΓΙΣΗ ΣΤΟΝ ΞΕΝΟΔΟΧΕΙΑΚΟ ΚΛΑΔΟ)">
            <a:extLst>
              <a:ext uri="{FF2B5EF4-FFF2-40B4-BE49-F238E27FC236}">
                <a16:creationId xmlns:a16="http://schemas.microsoft.com/office/drawing/2014/main" id="{344E96BA-C375-414E-8AF2-796DC90E5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20" y="2084832"/>
            <a:ext cx="4831080" cy="3881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ΓιατΙ</a:t>
            </a:r>
            <a:r>
              <a:rPr lang="el-GR" dirty="0"/>
              <a:t> το CRM </a:t>
            </a:r>
            <a:r>
              <a:rPr lang="el-GR" dirty="0" err="1"/>
              <a:t>εΙναι</a:t>
            </a:r>
            <a:r>
              <a:rPr lang="el-GR" dirty="0"/>
              <a:t> </a:t>
            </a:r>
            <a:r>
              <a:rPr lang="el-GR" dirty="0" err="1"/>
              <a:t>κρΙσιμο</a:t>
            </a:r>
            <a:r>
              <a:rPr lang="el-GR" dirty="0"/>
              <a:t> στον </a:t>
            </a:r>
            <a:r>
              <a:rPr lang="el-GR" dirty="0" err="1"/>
              <a:t>τουρισμΟ</a:t>
            </a:r>
            <a:endParaRPr lang="el-GR" dirty="0"/>
          </a:p>
        </p:txBody>
      </p:sp>
      <p:sp>
        <p:nvSpPr>
          <p:cNvPr id="3" name="Content Placeholder 2"/>
          <p:cNvSpPr>
            <a:spLocks noGrp="1"/>
          </p:cNvSpPr>
          <p:nvPr>
            <p:ph idx="1"/>
          </p:nvPr>
        </p:nvSpPr>
        <p:spPr>
          <a:xfrm>
            <a:off x="1024129" y="2286000"/>
            <a:ext cx="6580631" cy="3505200"/>
          </a:xfrm>
        </p:spPr>
        <p:txBody>
          <a:bodyPr>
            <a:normAutofit/>
          </a:bodyPr>
          <a:lstStyle/>
          <a:p>
            <a:r>
              <a:rPr lang="el-GR" sz="3000" dirty="0"/>
              <a:t>Ο τουρισμός είναι υψηλά συναισθηματικός κλάδος.</a:t>
            </a:r>
          </a:p>
          <a:p>
            <a:r>
              <a:rPr lang="el-GR" sz="3000" dirty="0"/>
              <a:t>Η εμπειρία είναι άυλη, υποκειμενική και δύσκολα </a:t>
            </a:r>
            <a:r>
              <a:rPr lang="el-GR" sz="3000" dirty="0" err="1"/>
              <a:t>τυποποιήσιμη</a:t>
            </a:r>
            <a:r>
              <a:rPr lang="el-GR" sz="3000" dirty="0"/>
              <a:t>.</a:t>
            </a:r>
          </a:p>
          <a:p>
            <a:r>
              <a:rPr lang="el-GR" sz="3000" dirty="0"/>
              <a:t>Η αφοσίωση επηρεάζει άμεσα την κερδοφορία (CLV).</a:t>
            </a:r>
          </a:p>
        </p:txBody>
      </p:sp>
      <p:sp>
        <p:nvSpPr>
          <p:cNvPr id="6" name="TextBox 5">
            <a:extLst>
              <a:ext uri="{FF2B5EF4-FFF2-40B4-BE49-F238E27FC236}">
                <a16:creationId xmlns:a16="http://schemas.microsoft.com/office/drawing/2014/main" id="{027B97A0-2F9C-B6A0-06CE-F91B1D175BDC}"/>
              </a:ext>
            </a:extLst>
          </p:cNvPr>
          <p:cNvSpPr txBox="1"/>
          <p:nvPr/>
        </p:nvSpPr>
        <p:spPr>
          <a:xfrm>
            <a:off x="6568440" y="6272784"/>
            <a:ext cx="6096000" cy="369332"/>
          </a:xfrm>
          <a:prstGeom prst="rect">
            <a:avLst/>
          </a:prstGeom>
          <a:noFill/>
        </p:spPr>
        <p:txBody>
          <a:bodyPr wrap="square">
            <a:spAutoFit/>
          </a:bodyPr>
          <a:lstStyle/>
          <a:p>
            <a:r>
              <a:rPr lang="el-GR" sz="1800" dirty="0"/>
              <a:t>Πηγή: </a:t>
            </a:r>
            <a:r>
              <a:rPr lang="el-GR" sz="1800" dirty="0" err="1"/>
              <a:t>Pine</a:t>
            </a:r>
            <a:r>
              <a:rPr lang="el-GR" sz="1800" dirty="0"/>
              <a:t> &amp; </a:t>
            </a:r>
            <a:r>
              <a:rPr lang="el-GR" sz="1800" dirty="0" err="1"/>
              <a:t>Gilmore</a:t>
            </a:r>
            <a:r>
              <a:rPr lang="el-GR" sz="1800" dirty="0"/>
              <a:t> (1999), </a:t>
            </a:r>
            <a:r>
              <a:rPr lang="el-GR" sz="1800" dirty="0" err="1"/>
              <a:t>Buhalis</a:t>
            </a:r>
            <a:r>
              <a:rPr lang="el-GR" sz="1800" dirty="0"/>
              <a:t> &amp; </a:t>
            </a:r>
            <a:r>
              <a:rPr lang="el-GR" sz="1800" dirty="0" err="1"/>
              <a:t>Foerste</a:t>
            </a:r>
            <a:r>
              <a:rPr lang="el-GR" sz="1800" dirty="0"/>
              <a:t> (2015)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23544"/>
            <a:ext cx="2697480" cy="1499616"/>
          </a:xfrm>
        </p:spPr>
        <p:txBody>
          <a:bodyPr>
            <a:normAutofit fontScale="90000"/>
          </a:bodyPr>
          <a:lstStyle/>
          <a:p>
            <a:r>
              <a:rPr lang="el-GR" dirty="0"/>
              <a:t>Τα </a:t>
            </a:r>
            <a:r>
              <a:rPr lang="el-GR" dirty="0" err="1"/>
              <a:t>βασικΑ</a:t>
            </a:r>
            <a:r>
              <a:rPr lang="el-GR" dirty="0"/>
              <a:t> </a:t>
            </a:r>
            <a:r>
              <a:rPr lang="el-GR" dirty="0" err="1"/>
              <a:t>συστατικΑ</a:t>
            </a:r>
            <a:r>
              <a:rPr lang="el-GR" dirty="0"/>
              <a:t> του </a:t>
            </a:r>
            <a:r>
              <a:rPr lang="en-GB" dirty="0"/>
              <a:t>CRM</a:t>
            </a:r>
          </a:p>
        </p:txBody>
      </p:sp>
      <p:sp>
        <p:nvSpPr>
          <p:cNvPr id="6" name="TextBox 5">
            <a:extLst>
              <a:ext uri="{FF2B5EF4-FFF2-40B4-BE49-F238E27FC236}">
                <a16:creationId xmlns:a16="http://schemas.microsoft.com/office/drawing/2014/main" id="{29A48B52-1A39-7DF4-A2C8-1FFFBBCAD1A7}"/>
              </a:ext>
            </a:extLst>
          </p:cNvPr>
          <p:cNvSpPr txBox="1"/>
          <p:nvPr/>
        </p:nvSpPr>
        <p:spPr>
          <a:xfrm>
            <a:off x="0" y="6526506"/>
            <a:ext cx="6096000" cy="369332"/>
          </a:xfrm>
          <a:prstGeom prst="rect">
            <a:avLst/>
          </a:prstGeom>
          <a:noFill/>
        </p:spPr>
        <p:txBody>
          <a:bodyPr wrap="square">
            <a:spAutoFit/>
          </a:bodyPr>
          <a:lstStyle/>
          <a:p>
            <a:r>
              <a:rPr lang="el-GR" sz="1800" dirty="0">
                <a:latin typeface="Calibri" panose="020F0502020204030204" pitchFamily="34" charset="0"/>
                <a:ea typeface="Calibri" panose="020F0502020204030204" pitchFamily="34" charset="0"/>
                <a:cs typeface="Calibri" panose="020F0502020204030204" pitchFamily="34" charset="0"/>
              </a:rPr>
              <a:t>Πηγή: </a:t>
            </a:r>
            <a:r>
              <a:rPr lang="en-GB" sz="1800" dirty="0">
                <a:latin typeface="Calibri" panose="020F0502020204030204" pitchFamily="34" charset="0"/>
                <a:ea typeface="Calibri" panose="020F0502020204030204" pitchFamily="34" charset="0"/>
                <a:cs typeface="Calibri" panose="020F0502020204030204" pitchFamily="34" charset="0"/>
              </a:rPr>
              <a:t>Payne &amp; Frow (2005)</a:t>
            </a:r>
          </a:p>
        </p:txBody>
      </p:sp>
      <p:graphicFrame>
        <p:nvGraphicFramePr>
          <p:cNvPr id="9" name="Diagram 8">
            <a:extLst>
              <a:ext uri="{FF2B5EF4-FFF2-40B4-BE49-F238E27FC236}">
                <a16:creationId xmlns:a16="http://schemas.microsoft.com/office/drawing/2014/main" id="{BC298A3D-A327-4B59-316F-555FB0377A94}"/>
              </a:ext>
            </a:extLst>
          </p:cNvPr>
          <p:cNvGraphicFramePr/>
          <p:nvPr>
            <p:extLst>
              <p:ext uri="{D42A27DB-BD31-4B8C-83A1-F6EECF244321}">
                <p14:modId xmlns:p14="http://schemas.microsoft.com/office/powerpoint/2010/main" val="436807056"/>
              </p:ext>
            </p:extLst>
          </p:nvPr>
        </p:nvGraphicFramePr>
        <p:xfrm>
          <a:off x="3641344" y="12570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ΣτΟχοι</a:t>
            </a:r>
            <a:r>
              <a:rPr lang="el-GR" dirty="0"/>
              <a:t> του </a:t>
            </a:r>
            <a:r>
              <a:rPr lang="en-GB" dirty="0"/>
              <a:t>CRM</a:t>
            </a:r>
            <a:endParaRPr dirty="0"/>
          </a:p>
        </p:txBody>
      </p:sp>
      <p:sp>
        <p:nvSpPr>
          <p:cNvPr id="7" name="Rectangle 3">
            <a:extLst>
              <a:ext uri="{FF2B5EF4-FFF2-40B4-BE49-F238E27FC236}">
                <a16:creationId xmlns:a16="http://schemas.microsoft.com/office/drawing/2014/main" id="{A74304CA-F8FC-BC30-7CF4-9016B3D29B46}"/>
              </a:ext>
            </a:extLst>
          </p:cNvPr>
          <p:cNvSpPr>
            <a:spLocks noChangeArrowheads="1"/>
          </p:cNvSpPr>
          <p:nvPr/>
        </p:nvSpPr>
        <p:spPr bwMode="auto">
          <a:xfrm>
            <a:off x="780288" y="1847671"/>
            <a:ext cx="7205472" cy="417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Αύξηση</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Customer Lifetime Value.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Αύξηση</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επαναλαμβα</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νόμενων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επ</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ισκέψεων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Εξ</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ατομίκευση εμπειριών → αύξηση ικανοποίησης.</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Μείωση</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κόστους</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απ</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όκτησης</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νέων</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π</a:t>
            </a:r>
            <a:r>
              <a:rPr kumimoji="0" lang="en-US" altLang="en-US" sz="3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ελ</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ατών.</a:t>
            </a:r>
          </a:p>
        </p:txBody>
      </p:sp>
      <p:sp>
        <p:nvSpPr>
          <p:cNvPr id="9" name="TextBox 8">
            <a:extLst>
              <a:ext uri="{FF2B5EF4-FFF2-40B4-BE49-F238E27FC236}">
                <a16:creationId xmlns:a16="http://schemas.microsoft.com/office/drawing/2014/main" id="{E996FCD3-BE86-56A4-B3DB-A49E7C1B97D1}"/>
              </a:ext>
            </a:extLst>
          </p:cNvPr>
          <p:cNvSpPr txBox="1"/>
          <p:nvPr/>
        </p:nvSpPr>
        <p:spPr>
          <a:xfrm>
            <a:off x="9144000" y="6272784"/>
            <a:ext cx="3048000" cy="369332"/>
          </a:xfrm>
          <a:prstGeom prst="rect">
            <a:avLst/>
          </a:prstGeom>
          <a:noFill/>
        </p:spPr>
        <p:txBody>
          <a:bodyPr wrap="square">
            <a:spAutoFit/>
          </a:bodyPr>
          <a:lstStyle/>
          <a:p>
            <a:r>
              <a:rPr lang="el-GR" dirty="0"/>
              <a:t>Πηγή: </a:t>
            </a:r>
            <a:r>
              <a:rPr lang="en-GB" dirty="0"/>
              <a:t>Payne &amp; Frow (2005)</a:t>
            </a:r>
          </a:p>
        </p:txBody>
      </p:sp>
      <p:sp>
        <p:nvSpPr>
          <p:cNvPr id="4" name="TextBox 3">
            <a:extLst>
              <a:ext uri="{FF2B5EF4-FFF2-40B4-BE49-F238E27FC236}">
                <a16:creationId xmlns:a16="http://schemas.microsoft.com/office/drawing/2014/main" id="{0AD1067A-7A62-3214-9C9A-13B346A6AC9A}"/>
              </a:ext>
            </a:extLst>
          </p:cNvPr>
          <p:cNvSpPr txBox="1"/>
          <p:nvPr/>
        </p:nvSpPr>
        <p:spPr>
          <a:xfrm>
            <a:off x="780288" y="6116812"/>
            <a:ext cx="6096000" cy="369332"/>
          </a:xfrm>
          <a:prstGeom prst="rect">
            <a:avLst/>
          </a:prstGeom>
          <a:noFill/>
        </p:spPr>
        <p:txBody>
          <a:bodyPr wrap="square">
            <a:spAutoFit/>
          </a:bodyPr>
          <a:lstStyle/>
          <a:p>
            <a:r>
              <a:rPr lang="en-GB" dirty="0">
                <a:hlinkClick r:id="rId3"/>
              </a:rPr>
              <a:t>https://www.youtube.com/watch?v=e0FpHQ0gdDU</a:t>
            </a:r>
            <a:r>
              <a:rPr lang="en-GB" dirty="0"/>
              <a:t> </a:t>
            </a:r>
          </a:p>
        </p:txBody>
      </p:sp>
      <p:pic>
        <p:nvPicPr>
          <p:cNvPr id="1026" name="Picture 2" descr="Με μια ματιά | Miles+Bonus">
            <a:extLst>
              <a:ext uri="{FF2B5EF4-FFF2-40B4-BE49-F238E27FC236}">
                <a16:creationId xmlns:a16="http://schemas.microsoft.com/office/drawing/2014/main" id="{F243A889-276E-D964-0368-B9054BA9C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962" y="2333625"/>
            <a:ext cx="2952750"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ΙστορικΗ</a:t>
            </a:r>
            <a:r>
              <a:rPr lang="el-GR" dirty="0"/>
              <a:t> </a:t>
            </a:r>
            <a:r>
              <a:rPr lang="el-GR" dirty="0" err="1"/>
              <a:t>ΕξΕλιξη</a:t>
            </a:r>
            <a:r>
              <a:rPr lang="el-GR" dirty="0"/>
              <a:t> – </a:t>
            </a:r>
            <a:r>
              <a:rPr lang="el-GR" dirty="0" err="1"/>
              <a:t>ΦΑση</a:t>
            </a:r>
            <a:r>
              <a:rPr lang="el-GR" dirty="0"/>
              <a:t> 1</a:t>
            </a:r>
            <a:endParaRPr dirty="0"/>
          </a:p>
        </p:txBody>
      </p:sp>
      <p:sp>
        <p:nvSpPr>
          <p:cNvPr id="3" name="Content Placeholder 2"/>
          <p:cNvSpPr>
            <a:spLocks noGrp="1"/>
          </p:cNvSpPr>
          <p:nvPr>
            <p:ph idx="1"/>
          </p:nvPr>
        </p:nvSpPr>
        <p:spPr>
          <a:xfrm>
            <a:off x="1024128" y="2286000"/>
            <a:ext cx="11015472" cy="4023360"/>
          </a:xfrm>
        </p:spPr>
        <p:txBody>
          <a:bodyPr>
            <a:normAutofit/>
          </a:bodyPr>
          <a:lstStyle/>
          <a:p>
            <a:pPr marL="0" indent="0">
              <a:lnSpc>
                <a:spcPct val="150000"/>
              </a:lnSpc>
              <a:buNone/>
            </a:pPr>
            <a:r>
              <a:rPr lang="en-GB" sz="3000" dirty="0">
                <a:latin typeface="Calibri" panose="020F0502020204030204" pitchFamily="34" charset="0"/>
                <a:ea typeface="Calibri" panose="020F0502020204030204" pitchFamily="34" charset="0"/>
                <a:cs typeface="Calibri" panose="020F0502020204030204" pitchFamily="34" charset="0"/>
              </a:rPr>
              <a:t>1960–1980: Relationship Marketing </a:t>
            </a:r>
            <a:r>
              <a:rPr lang="el-GR" sz="3000" dirty="0">
                <a:latin typeface="Calibri" panose="020F0502020204030204" pitchFamily="34" charset="0"/>
                <a:ea typeface="Calibri" panose="020F0502020204030204" pitchFamily="34" charset="0"/>
                <a:cs typeface="Calibri" panose="020F0502020204030204" pitchFamily="34" charset="0"/>
              </a:rPr>
              <a:t>ως αντίδραση στο </a:t>
            </a:r>
            <a:r>
              <a:rPr lang="en-GB" sz="3000" dirty="0">
                <a:latin typeface="Calibri" panose="020F0502020204030204" pitchFamily="34" charset="0"/>
                <a:ea typeface="Calibri" panose="020F0502020204030204" pitchFamily="34" charset="0"/>
                <a:cs typeface="Calibri" panose="020F0502020204030204" pitchFamily="34" charset="0"/>
              </a:rPr>
              <a:t>transactional marketing, </a:t>
            </a:r>
            <a:r>
              <a:rPr lang="el-GR" sz="3200" b="1" dirty="0"/>
              <a:t>“Μάθε τον πελάτη σου και δώσε του λόγο να επιστρέψει”</a:t>
            </a:r>
            <a:endParaRPr lang="el-GR" sz="3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en-GB" sz="3000" dirty="0">
                <a:latin typeface="Calibri" panose="020F0502020204030204" pitchFamily="34" charset="0"/>
                <a:ea typeface="Calibri" panose="020F0502020204030204" pitchFamily="34" charset="0"/>
                <a:cs typeface="Calibri" panose="020F0502020204030204" pitchFamily="34" charset="0"/>
              </a:rPr>
              <a:t>1980–1990: Database Marketing. (</a:t>
            </a:r>
            <a:r>
              <a:rPr lang="el-GR" sz="3000" dirty="0">
                <a:latin typeface="Calibri" panose="020F0502020204030204" pitchFamily="34" charset="0"/>
                <a:ea typeface="Calibri" panose="020F0502020204030204" pitchFamily="34" charset="0"/>
                <a:cs typeface="Calibri" panose="020F0502020204030204" pitchFamily="34" charset="0"/>
              </a:rPr>
              <a:t>η αρχή του </a:t>
            </a:r>
            <a:r>
              <a:rPr lang="en-GB" sz="3000" dirty="0">
                <a:latin typeface="Calibri" panose="020F0502020204030204" pitchFamily="34" charset="0"/>
                <a:ea typeface="Calibri" panose="020F0502020204030204" pitchFamily="34" charset="0"/>
                <a:cs typeface="Calibri" panose="020F0502020204030204" pitchFamily="34" charset="0"/>
              </a:rPr>
              <a:t>segmentation)</a:t>
            </a:r>
            <a:endParaRPr lang="el-GR" sz="3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en-GB" sz="3000" dirty="0">
                <a:latin typeface="Calibri" panose="020F0502020204030204" pitchFamily="34" charset="0"/>
                <a:ea typeface="Calibri" panose="020F0502020204030204" pitchFamily="34" charset="0"/>
                <a:cs typeface="Calibri" panose="020F0502020204030204" pitchFamily="34" charset="0"/>
              </a:rPr>
              <a:t>1990–2000: Customer Information Systems.</a:t>
            </a:r>
            <a:r>
              <a:rPr lang="el-GR" sz="3000" dirty="0">
                <a:latin typeface="Calibri" panose="020F0502020204030204" pitchFamily="34" charset="0"/>
                <a:ea typeface="Calibri" panose="020F0502020204030204" pitchFamily="34" charset="0"/>
                <a:cs typeface="Calibri" panose="020F0502020204030204" pitchFamily="34" charset="0"/>
              </a:rPr>
              <a:t> </a:t>
            </a:r>
            <a:endParaRPr sz="30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AD64498-0B9C-8B82-7719-DBFE4A76CC3C}"/>
              </a:ext>
            </a:extLst>
          </p:cNvPr>
          <p:cNvSpPr txBox="1"/>
          <p:nvPr/>
        </p:nvSpPr>
        <p:spPr>
          <a:xfrm>
            <a:off x="7604761" y="6272784"/>
            <a:ext cx="4434839" cy="369332"/>
          </a:xfrm>
          <a:prstGeom prst="rect">
            <a:avLst/>
          </a:prstGeom>
          <a:noFill/>
        </p:spPr>
        <p:txBody>
          <a:bodyPr wrap="square">
            <a:spAutoFit/>
          </a:bodyPr>
          <a:lstStyle/>
          <a:p>
            <a:r>
              <a:rPr lang="el-GR" dirty="0"/>
              <a:t>Πηγή: </a:t>
            </a:r>
            <a:r>
              <a:rPr lang="en-GB" dirty="0"/>
              <a:t>Berry (1983), Peppers &amp; Rogers (1993)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ΙστορικΗ</a:t>
            </a:r>
            <a:r>
              <a:rPr lang="el-GR" dirty="0"/>
              <a:t> </a:t>
            </a:r>
            <a:r>
              <a:rPr lang="el-GR" dirty="0" err="1"/>
              <a:t>ΕξΕλιξη</a:t>
            </a:r>
            <a:r>
              <a:rPr lang="el-GR" dirty="0"/>
              <a:t> – </a:t>
            </a:r>
            <a:r>
              <a:rPr lang="el-GR" dirty="0" err="1"/>
              <a:t>ΦΑση</a:t>
            </a:r>
            <a:r>
              <a:rPr lang="el-GR" dirty="0"/>
              <a:t> 2</a:t>
            </a:r>
            <a:endParaRPr dirty="0"/>
          </a:p>
        </p:txBody>
      </p:sp>
      <p:sp>
        <p:nvSpPr>
          <p:cNvPr id="3" name="Content Placeholder 2"/>
          <p:cNvSpPr>
            <a:spLocks noGrp="1"/>
          </p:cNvSpPr>
          <p:nvPr>
            <p:ph idx="1"/>
          </p:nvPr>
        </p:nvSpPr>
        <p:spPr>
          <a:xfrm>
            <a:off x="1024129" y="2286000"/>
            <a:ext cx="8196072" cy="3444240"/>
          </a:xfrm>
        </p:spPr>
        <p:txBody>
          <a:bodyPr>
            <a:normAutofit/>
          </a:bodyPr>
          <a:lstStyle/>
          <a:p>
            <a:pPr>
              <a:lnSpc>
                <a:spcPct val="150000"/>
              </a:lnSpc>
            </a:pPr>
            <a:r>
              <a:rPr lang="en-GB" sz="2700" dirty="0">
                <a:latin typeface="Calibri" panose="020F0502020204030204" pitchFamily="34" charset="0"/>
                <a:ea typeface="Calibri" panose="020F0502020204030204" pitchFamily="34" charset="0"/>
                <a:cs typeface="Calibri" panose="020F0502020204030204" pitchFamily="34" charset="0"/>
              </a:rPr>
              <a:t>2000–2010: CRM platforms, ERP integration.</a:t>
            </a:r>
          </a:p>
          <a:p>
            <a:pPr>
              <a:lnSpc>
                <a:spcPct val="150000"/>
              </a:lnSpc>
            </a:pPr>
            <a:r>
              <a:rPr lang="en-GB" sz="2700" dirty="0">
                <a:latin typeface="Calibri" panose="020F0502020204030204" pitchFamily="34" charset="0"/>
                <a:ea typeface="Calibri" panose="020F0502020204030204" pitchFamily="34" charset="0"/>
                <a:cs typeface="Calibri" panose="020F0502020204030204" pitchFamily="34" charset="0"/>
              </a:rPr>
              <a:t>2010–2020: Social CRM, omnichannel, mobile-first.</a:t>
            </a:r>
          </a:p>
          <a:p>
            <a:pPr>
              <a:lnSpc>
                <a:spcPct val="150000"/>
              </a:lnSpc>
            </a:pPr>
            <a:r>
              <a:rPr lang="en-GB" sz="2700" dirty="0">
                <a:latin typeface="Calibri" panose="020F0502020204030204" pitchFamily="34" charset="0"/>
                <a:ea typeface="Calibri" panose="020F0502020204030204" pitchFamily="34" charset="0"/>
                <a:cs typeface="Calibri" panose="020F0502020204030204" pitchFamily="34" charset="0"/>
              </a:rPr>
              <a:t>2020–2025: AI-driven CRM, predictive analytics, personalization at scale.</a:t>
            </a:r>
          </a:p>
        </p:txBody>
      </p:sp>
      <p:sp>
        <p:nvSpPr>
          <p:cNvPr id="6" name="TextBox 5">
            <a:extLst>
              <a:ext uri="{FF2B5EF4-FFF2-40B4-BE49-F238E27FC236}">
                <a16:creationId xmlns:a16="http://schemas.microsoft.com/office/drawing/2014/main" id="{3904CDFA-4D0C-8BD8-EB8A-725B6083B71A}"/>
              </a:ext>
            </a:extLst>
          </p:cNvPr>
          <p:cNvSpPr txBox="1"/>
          <p:nvPr/>
        </p:nvSpPr>
        <p:spPr>
          <a:xfrm>
            <a:off x="8397240" y="6270998"/>
            <a:ext cx="6096000" cy="369332"/>
          </a:xfrm>
          <a:prstGeom prst="rect">
            <a:avLst/>
          </a:prstGeom>
          <a:noFill/>
        </p:spPr>
        <p:txBody>
          <a:bodyPr wrap="square">
            <a:spAutoFit/>
          </a:bodyPr>
          <a:lstStyle/>
          <a:p>
            <a:r>
              <a:rPr lang="el-GR" sz="1800" dirty="0">
                <a:latin typeface="Calibri" panose="020F0502020204030204" pitchFamily="34" charset="0"/>
                <a:ea typeface="Calibri" panose="020F0502020204030204" pitchFamily="34" charset="0"/>
                <a:cs typeface="Calibri" panose="020F0502020204030204" pitchFamily="34" charset="0"/>
              </a:rPr>
              <a:t>Πηγή: </a:t>
            </a:r>
            <a:r>
              <a:rPr lang="en-GB" sz="1800" dirty="0">
                <a:latin typeface="Calibri" panose="020F0502020204030204" pitchFamily="34" charset="0"/>
                <a:ea typeface="Calibri" panose="020F0502020204030204" pitchFamily="34" charset="0"/>
                <a:cs typeface="Calibri" panose="020F0502020204030204" pitchFamily="34" charset="0"/>
              </a:rPr>
              <a:t>Choudhury &amp; Harrigan (2014)</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226</TotalTime>
  <Words>7579</Words>
  <Application>Microsoft Office PowerPoint</Application>
  <PresentationFormat>Widescreen</PresentationFormat>
  <Paragraphs>745</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Calibri (Body)</vt:lpstr>
      <vt:lpstr>Tw Cen MT</vt:lpstr>
      <vt:lpstr>Tw Cen MT Condensed</vt:lpstr>
      <vt:lpstr>Wingdings</vt:lpstr>
      <vt:lpstr>Wingdings 3</vt:lpstr>
      <vt:lpstr>Integral</vt:lpstr>
      <vt:lpstr>ΕΙΣΑΓΩΓΗ ΣΤΟ CRM ΣΤΟΝ ΤΟΥΡΙΣΜΟ</vt:lpstr>
      <vt:lpstr>ΕΙΣΑΓΩΓΗ ΣΤΟ CRM ΣΤΟΝ ΤΟΥΡΙΣΜΟ</vt:lpstr>
      <vt:lpstr>ΟΡΙΣΜΟΣ ΚΑΙ ΕΝΝΟΙΑ CRM</vt:lpstr>
      <vt:lpstr>CRM ως ΦιλοσοφΙα (Relationship Orientation)</vt:lpstr>
      <vt:lpstr>ΓιατΙ το CRM εΙναι κρΙσιμο στον τουρισμΟ</vt:lpstr>
      <vt:lpstr>Τα βασικΑ συστατικΑ του CRM</vt:lpstr>
      <vt:lpstr>ΣτΟχοι του CRM</vt:lpstr>
      <vt:lpstr>ΙστορικΗ ΕξΕλιξη – ΦΑση 1</vt:lpstr>
      <vt:lpstr>ΙστορικΗ ΕξΕλιξη – ΦΑση 2</vt:lpstr>
      <vt:lpstr>ΑπΟ το ΜΑΖΙΚΟ στο ΠΡΩΣΟΠΟΠΟΙΗΜΕΝΟ ΜΑΡΚΕΤΙΝΓΚ</vt:lpstr>
      <vt:lpstr>Ο ρOλος των Big Data στο CRM</vt:lpstr>
      <vt:lpstr>Παραδειγμα 1 Big Data στον Τουρισμο</vt:lpstr>
      <vt:lpstr>ΠαρΑδειγμα 2: </vt:lpstr>
      <vt:lpstr>CRM στην ΤουριστικΗ ΑγορΑ</vt:lpstr>
      <vt:lpstr>Relationship Marketing Commitment–Trust Theory (Morgan &amp; Hunt, 1994)</vt:lpstr>
      <vt:lpstr>ΠαρΑδειγμα Relationship Marketing στον ΤουρισμΟ</vt:lpstr>
      <vt:lpstr>ΣημασΙα στον ΤουρισμΟ</vt:lpstr>
      <vt:lpstr>ΔιαστΑσεις ΣχΕσης</vt:lpstr>
      <vt:lpstr>Touchpoints στον τουρισμΟ</vt:lpstr>
      <vt:lpstr>Emotional Branding</vt:lpstr>
      <vt:lpstr>ΠαρΑδειγμα 1: «I ❤️ NY» </vt:lpstr>
      <vt:lpstr>ΠαρΑδειγμα 2: Airbnb – «Belong Anywhere»</vt:lpstr>
      <vt:lpstr>ευχαριστω</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Maria Vrasida</dc:creator>
  <cp:keywords/>
  <dc:description>generated using python-pptx</dc:description>
  <cp:lastModifiedBy>Maria Vrasida</cp:lastModifiedBy>
  <cp:revision>17</cp:revision>
  <dcterms:created xsi:type="dcterms:W3CDTF">2013-01-27T09:14:16Z</dcterms:created>
  <dcterms:modified xsi:type="dcterms:W3CDTF">2025-12-04T14:22:36Z</dcterms:modified>
  <cp:category/>
</cp:coreProperties>
</file>