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2" r:id="rId1"/>
  </p:sldMasterIdLst>
  <p:sldIdLst>
    <p:sldId id="256" r:id="rId2"/>
    <p:sldId id="257" r:id="rId3"/>
    <p:sldId id="267" r:id="rId4"/>
    <p:sldId id="258" r:id="rId5"/>
    <p:sldId id="259" r:id="rId6"/>
    <p:sldId id="261" r:id="rId7"/>
    <p:sldId id="260" r:id="rId8"/>
    <p:sldId id="262" r:id="rId9"/>
    <p:sldId id="263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3E5D-56B4-4629-9A84-2D9F09B244CB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BC23C-E4FC-43A4-B60B-DA61626D8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783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3E5D-56B4-4629-9A84-2D9F09B244CB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BC23C-E4FC-43A4-B60B-DA61626D8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623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3E5D-56B4-4629-9A84-2D9F09B244CB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BC23C-E4FC-43A4-B60B-DA61626D8A85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377466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3E5D-56B4-4629-9A84-2D9F09B244CB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BC23C-E4FC-43A4-B60B-DA61626D8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0577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3E5D-56B4-4629-9A84-2D9F09B244CB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BC23C-E4FC-43A4-B60B-DA61626D8A85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641476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3E5D-56B4-4629-9A84-2D9F09B244CB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BC23C-E4FC-43A4-B60B-DA61626D8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8594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3E5D-56B4-4629-9A84-2D9F09B244CB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BC23C-E4FC-43A4-B60B-DA61626D8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1087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3E5D-56B4-4629-9A84-2D9F09B244CB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BC23C-E4FC-43A4-B60B-DA61626D8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535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3E5D-56B4-4629-9A84-2D9F09B244CB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BC23C-E4FC-43A4-B60B-DA61626D8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432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3E5D-56B4-4629-9A84-2D9F09B244CB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BC23C-E4FC-43A4-B60B-DA61626D8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4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3E5D-56B4-4629-9A84-2D9F09B244CB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BC23C-E4FC-43A4-B60B-DA61626D8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568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3E5D-56B4-4629-9A84-2D9F09B244CB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BC23C-E4FC-43A4-B60B-DA61626D8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368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3E5D-56B4-4629-9A84-2D9F09B244CB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BC23C-E4FC-43A4-B60B-DA61626D8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276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3E5D-56B4-4629-9A84-2D9F09B244CB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BC23C-E4FC-43A4-B60B-DA61626D8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655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3E5D-56B4-4629-9A84-2D9F09B244CB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BC23C-E4FC-43A4-B60B-DA61626D8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543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3E5D-56B4-4629-9A84-2D9F09B244CB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BC23C-E4FC-43A4-B60B-DA61626D8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368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613E5D-56B4-4629-9A84-2D9F09B244CB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6CBC23C-E4FC-43A4-B60B-DA61626D8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52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3" r:id="rId1"/>
    <p:sldLayoutId id="2147484044" r:id="rId2"/>
    <p:sldLayoutId id="2147484045" r:id="rId3"/>
    <p:sldLayoutId id="2147484046" r:id="rId4"/>
    <p:sldLayoutId id="2147484047" r:id="rId5"/>
    <p:sldLayoutId id="2147484048" r:id="rId6"/>
    <p:sldLayoutId id="2147484049" r:id="rId7"/>
    <p:sldLayoutId id="2147484050" r:id="rId8"/>
    <p:sldLayoutId id="2147484051" r:id="rId9"/>
    <p:sldLayoutId id="2147484052" r:id="rId10"/>
    <p:sldLayoutId id="2147484053" r:id="rId11"/>
    <p:sldLayoutId id="2147484054" r:id="rId12"/>
    <p:sldLayoutId id="2147484055" r:id="rId13"/>
    <p:sldLayoutId id="2147484056" r:id="rId14"/>
    <p:sldLayoutId id="2147484057" r:id="rId15"/>
    <p:sldLayoutId id="214748405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ΠΛΗΡΟΦΟΡΙΚΗ Ι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Τμήμα Λογιστικής ΤΕΙ Κρήτης</a:t>
            </a:r>
          </a:p>
          <a:p>
            <a:r>
              <a:rPr lang="el-GR" dirty="0" smtClean="0"/>
              <a:t>Γιάννης </a:t>
            </a:r>
            <a:r>
              <a:rPr lang="el-GR" dirty="0" err="1" smtClean="0"/>
              <a:t>Χρυσάκης</a:t>
            </a:r>
            <a:endParaRPr lang="el-GR" dirty="0" smtClean="0"/>
          </a:p>
          <a:p>
            <a:r>
              <a:rPr lang="en-US" dirty="0" smtClean="0"/>
              <a:t>jch@staff.teicrete.gr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08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Πίνακας μεγεθών αρχείων και φακέλων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1206187"/>
              </p:ext>
            </p:extLst>
          </p:nvPr>
        </p:nvGraphicFramePr>
        <p:xfrm>
          <a:off x="1199408" y="2305099"/>
          <a:ext cx="7386452" cy="115332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704898"/>
                <a:gridCol w="4681554"/>
              </a:tblGrid>
              <a:tr h="288331">
                <a:tc gridSpan="2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 byte = 8 bit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8331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1 </a:t>
                      </a:r>
                      <a:r>
                        <a:rPr lang="en-US" sz="1600">
                          <a:effectLst/>
                        </a:rPr>
                        <a:t>Kbyte</a:t>
                      </a:r>
                      <a:r>
                        <a:rPr lang="el-GR" sz="1600">
                          <a:effectLst/>
                        </a:rPr>
                        <a:t> = 1024 </a:t>
                      </a:r>
                      <a:r>
                        <a:rPr lang="en-US" sz="1600">
                          <a:effectLst/>
                        </a:rPr>
                        <a:t>byte</a:t>
                      </a:r>
                      <a:r>
                        <a:rPr lang="el-GR" sz="1600">
                          <a:effectLst/>
                        </a:rPr>
                        <a:t>  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(περίπου 10</a:t>
                      </a:r>
                      <a:r>
                        <a:rPr lang="el-GR" sz="1600" baseline="30000">
                          <a:effectLst/>
                        </a:rPr>
                        <a:t>3</a:t>
                      </a:r>
                      <a:r>
                        <a:rPr lang="el-GR" sz="1600">
                          <a:effectLst/>
                        </a:rPr>
                        <a:t> </a:t>
                      </a:r>
                      <a:r>
                        <a:rPr lang="en-US" sz="1600">
                          <a:effectLst/>
                        </a:rPr>
                        <a:t>byte </a:t>
                      </a:r>
                      <a:r>
                        <a:rPr lang="el-GR" sz="1600">
                          <a:effectLst/>
                        </a:rPr>
                        <a:t>δηλαδή 1</a:t>
                      </a:r>
                      <a:r>
                        <a:rPr lang="en-US" sz="1600">
                          <a:effectLst/>
                        </a:rPr>
                        <a:t>.</a:t>
                      </a:r>
                      <a:r>
                        <a:rPr lang="el-GR" sz="1600">
                          <a:effectLst/>
                        </a:rPr>
                        <a:t>000 </a:t>
                      </a:r>
                      <a:r>
                        <a:rPr lang="en-US" sz="1600">
                          <a:effectLst/>
                        </a:rPr>
                        <a:t>byte</a:t>
                      </a:r>
                      <a:r>
                        <a:rPr lang="el-GR" sz="1600">
                          <a:effectLst/>
                        </a:rPr>
                        <a:t>)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88331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 Mbyte = 1024 Kbyte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(περίπου 10</a:t>
                      </a:r>
                      <a:r>
                        <a:rPr lang="en-US" sz="1600" baseline="30000">
                          <a:effectLst/>
                        </a:rPr>
                        <a:t>6</a:t>
                      </a:r>
                      <a:r>
                        <a:rPr lang="en-US" sz="1600">
                          <a:effectLst/>
                        </a:rPr>
                        <a:t> byte </a:t>
                      </a:r>
                      <a:r>
                        <a:rPr lang="el-GR" sz="1600">
                          <a:effectLst/>
                        </a:rPr>
                        <a:t>δηλαδή 1</a:t>
                      </a:r>
                      <a:r>
                        <a:rPr lang="en-US" sz="1600">
                          <a:effectLst/>
                        </a:rPr>
                        <a:t>.</a:t>
                      </a:r>
                      <a:r>
                        <a:rPr lang="el-GR" sz="1600">
                          <a:effectLst/>
                        </a:rPr>
                        <a:t>000</a:t>
                      </a:r>
                      <a:r>
                        <a:rPr lang="en-US" sz="1600">
                          <a:effectLst/>
                        </a:rPr>
                        <a:t>.000 byte</a:t>
                      </a:r>
                      <a:r>
                        <a:rPr lang="el-GR" sz="1600">
                          <a:effectLst/>
                        </a:rPr>
                        <a:t>)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88331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 Gbyte = 1024 Mbyte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(περίπου 10</a:t>
                      </a:r>
                      <a:r>
                        <a:rPr lang="en-US" sz="1600" baseline="30000" dirty="0">
                          <a:effectLst/>
                        </a:rPr>
                        <a:t>9</a:t>
                      </a:r>
                      <a:r>
                        <a:rPr lang="en-US" sz="1600" dirty="0">
                          <a:effectLst/>
                        </a:rPr>
                        <a:t> byte </a:t>
                      </a:r>
                      <a:r>
                        <a:rPr lang="el-GR" sz="1600" dirty="0">
                          <a:effectLst/>
                        </a:rPr>
                        <a:t>δηλαδή 1</a:t>
                      </a:r>
                      <a:r>
                        <a:rPr lang="en-US" sz="1600" dirty="0">
                          <a:effectLst/>
                        </a:rPr>
                        <a:t>.</a:t>
                      </a:r>
                      <a:r>
                        <a:rPr lang="el-GR" sz="1600" dirty="0">
                          <a:effectLst/>
                        </a:rPr>
                        <a:t>000</a:t>
                      </a:r>
                      <a:r>
                        <a:rPr lang="en-US" sz="1600" dirty="0">
                          <a:effectLst/>
                        </a:rPr>
                        <a:t>.000.000 byte</a:t>
                      </a:r>
                      <a:r>
                        <a:rPr lang="el-GR" sz="1600" dirty="0">
                          <a:effectLst/>
                        </a:rPr>
                        <a:t>)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2021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l-GR" b="1" dirty="0"/>
              <a:t>Αρχεία – </a:t>
            </a:r>
            <a:r>
              <a:rPr lang="el-GR" b="1" dirty="0" smtClean="0"/>
              <a:t>φάκελοι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861824"/>
            <a:ext cx="8596668" cy="3880773"/>
          </a:xfrm>
        </p:spPr>
        <p:txBody>
          <a:bodyPr/>
          <a:lstStyle/>
          <a:p>
            <a:pPr lvl="1"/>
            <a:r>
              <a:rPr lang="el-GR" dirty="0"/>
              <a:t>Δένδρα-ιεράρχηση, ο υπολογιστής μου, σκληροί δίσκοι, σχηματισμός διεύθυνσης</a:t>
            </a:r>
            <a:endParaRPr lang="en-US" dirty="0"/>
          </a:p>
          <a:p>
            <a:pPr lvl="1"/>
            <a:r>
              <a:rPr lang="el-GR" dirty="0"/>
              <a:t>Δημιουργία αρχείων με σημειωματάριο, ονομασία αρχείων (όνομα + επέκταση)</a:t>
            </a:r>
            <a:endParaRPr lang="en-US" dirty="0"/>
          </a:p>
          <a:p>
            <a:pPr lvl="1"/>
            <a:r>
              <a:rPr lang="el-GR" dirty="0"/>
              <a:t>Δημιουργία φακέλων</a:t>
            </a:r>
            <a:endParaRPr lang="en-US" dirty="0"/>
          </a:p>
          <a:p>
            <a:pPr lvl="1"/>
            <a:r>
              <a:rPr lang="el-GR" dirty="0"/>
              <a:t>Μετονομασία αρχείων και φακέλων</a:t>
            </a:r>
            <a:endParaRPr lang="en-US" dirty="0"/>
          </a:p>
          <a:p>
            <a:pPr lvl="1"/>
            <a:r>
              <a:rPr lang="el-GR" dirty="0"/>
              <a:t>Χρήση σημειωματάριου, αποθήκευση, άνοιγμα αρχείου</a:t>
            </a:r>
            <a:endParaRPr lang="en-US" dirty="0"/>
          </a:p>
          <a:p>
            <a:pPr lvl="1"/>
            <a:r>
              <a:rPr lang="el-GR" dirty="0"/>
              <a:t>Αντιγραφή, μετακίνηση, αρχείων και φακέλων</a:t>
            </a:r>
            <a:endParaRPr lang="en-US" dirty="0"/>
          </a:p>
          <a:p>
            <a:pPr lvl="1"/>
            <a:r>
              <a:rPr lang="el-GR" dirty="0"/>
              <a:t>Αποστολή σε δισκέτα/</a:t>
            </a:r>
            <a:r>
              <a:rPr lang="el-GR" dirty="0" err="1"/>
              <a:t>φλασάκι</a:t>
            </a:r>
            <a:endParaRPr lang="en-US" dirty="0"/>
          </a:p>
          <a:p>
            <a:pPr lvl="1"/>
            <a:r>
              <a:rPr lang="el-GR" dirty="0"/>
              <a:t>Μονάδες αποθήκευσης – χωρητικότητες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238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Ασκήσεις….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3880773"/>
          </a:xfrm>
        </p:spPr>
        <p:txBody>
          <a:bodyPr/>
          <a:lstStyle/>
          <a:p>
            <a:r>
              <a:rPr lang="el-GR" dirty="0" smtClean="0"/>
              <a:t>Ιδιότητες Αρχείων</a:t>
            </a:r>
          </a:p>
          <a:p>
            <a:r>
              <a:rPr lang="el-GR" dirty="0"/>
              <a:t>Αναζήτηση </a:t>
            </a:r>
            <a:r>
              <a:rPr lang="el-GR" dirty="0" smtClean="0"/>
              <a:t>αρχείων</a:t>
            </a:r>
            <a:endParaRPr lang="en-US" dirty="0" smtClean="0"/>
          </a:p>
          <a:p>
            <a:r>
              <a:rPr lang="el-GR" dirty="0" smtClean="0"/>
              <a:t>Διαχείριση </a:t>
            </a:r>
            <a:r>
              <a:rPr lang="el-GR" dirty="0"/>
              <a:t>αρχείων και </a:t>
            </a:r>
            <a:r>
              <a:rPr lang="el-GR" dirty="0" smtClean="0"/>
              <a:t>φακέλων</a:t>
            </a:r>
            <a:endParaRPr lang="el-GR" dirty="0"/>
          </a:p>
          <a:p>
            <a:r>
              <a:rPr lang="el-GR" dirty="0" smtClean="0"/>
              <a:t>Συμπίεση/</a:t>
            </a:r>
            <a:r>
              <a:rPr lang="el-GR" dirty="0" err="1" smtClean="0"/>
              <a:t>αποσυμπίεση</a:t>
            </a:r>
            <a:r>
              <a:rPr lang="el-GR" dirty="0" smtClean="0"/>
              <a:t> αρχείων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855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Πληροφορίες Μαθήματος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b="1" dirty="0" smtClean="0"/>
              <a:t>Σκοπός </a:t>
            </a:r>
            <a:r>
              <a:rPr lang="el-GR" b="1" dirty="0"/>
              <a:t>του μαθήματος: </a:t>
            </a:r>
            <a:r>
              <a:rPr lang="el-GR" dirty="0"/>
              <a:t>Απόκτηση γνώσεων και δεξιοτήτων στην αυτοματοποίηση γραφείου</a:t>
            </a:r>
            <a:endParaRPr lang="en-US" dirty="0"/>
          </a:p>
          <a:p>
            <a:pPr lvl="0"/>
            <a:r>
              <a:rPr lang="el-GR" b="1" dirty="0"/>
              <a:t>Απαραίτητη η παρουσία για να μπορείτε να δώσετε εξετάσεις </a:t>
            </a:r>
          </a:p>
          <a:p>
            <a:pPr lvl="1"/>
            <a:r>
              <a:rPr lang="el-GR" b="1" dirty="0" smtClean="0"/>
              <a:t>Μόνο </a:t>
            </a:r>
            <a:r>
              <a:rPr lang="el-GR" b="1" dirty="0"/>
              <a:t>2 απουσίες επιτρέπονται </a:t>
            </a:r>
            <a:r>
              <a:rPr lang="el-GR" b="1" dirty="0" smtClean="0"/>
              <a:t>!</a:t>
            </a:r>
            <a:endParaRPr lang="el-GR" b="1" dirty="0"/>
          </a:p>
          <a:p>
            <a:pPr lvl="1"/>
            <a:endParaRPr lang="el-GR" b="1" dirty="0" smtClean="0"/>
          </a:p>
          <a:p>
            <a:r>
              <a:rPr lang="el-GR" b="1" dirty="0"/>
              <a:t>Εξέταση του </a:t>
            </a:r>
            <a:r>
              <a:rPr lang="en-US" b="1" dirty="0"/>
              <a:t>word </a:t>
            </a:r>
            <a:r>
              <a:rPr lang="el-GR" b="1" dirty="0"/>
              <a:t>(40%) και του </a:t>
            </a:r>
            <a:r>
              <a:rPr lang="en-US" b="1" dirty="0"/>
              <a:t>excel </a:t>
            </a:r>
            <a:r>
              <a:rPr lang="el-GR" b="1" dirty="0"/>
              <a:t>(50%) ξεχωριστά</a:t>
            </a:r>
            <a:endParaRPr lang="en-US" dirty="0"/>
          </a:p>
          <a:p>
            <a:pPr lvl="0"/>
            <a:endParaRPr lang="el-GR" b="1" dirty="0" smtClean="0"/>
          </a:p>
          <a:p>
            <a:pPr lvl="0"/>
            <a:r>
              <a:rPr lang="el-GR" b="1" dirty="0" smtClean="0"/>
              <a:t>Εργασία </a:t>
            </a:r>
            <a:r>
              <a:rPr lang="en-US" b="1" dirty="0"/>
              <a:t>PowerPoint (10%)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675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Οργανόγραμμα</a:t>
            </a:r>
            <a:endParaRPr lang="en-US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854" y="1270000"/>
            <a:ext cx="8296275" cy="4953000"/>
          </a:xfrm>
        </p:spPr>
      </p:pic>
    </p:spTree>
    <p:extLst>
      <p:ext uri="{BB962C8B-B14F-4D97-AF65-F5344CB8AC3E}">
        <p14:creationId xmlns:p14="http://schemas.microsoft.com/office/powerpoint/2010/main" val="447635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Ύλη Μαθήματος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dirty="0"/>
              <a:t>Λειτουργικό σύστημα </a:t>
            </a:r>
            <a:r>
              <a:rPr lang="el-GR" dirty="0" smtClean="0"/>
              <a:t>Windows</a:t>
            </a:r>
          </a:p>
          <a:p>
            <a:pPr lvl="0"/>
            <a:r>
              <a:rPr lang="el-GR" dirty="0"/>
              <a:t>Διαδίκτυο Internet</a:t>
            </a:r>
            <a:endParaRPr lang="en-US" dirty="0"/>
          </a:p>
          <a:p>
            <a:pPr lvl="0"/>
            <a:r>
              <a:rPr lang="el-GR" dirty="0"/>
              <a:t>Υπηρεσίες </a:t>
            </a:r>
            <a:r>
              <a:rPr lang="el-GR" dirty="0" smtClean="0"/>
              <a:t>Email</a:t>
            </a:r>
            <a:endParaRPr lang="en-US" dirty="0"/>
          </a:p>
          <a:p>
            <a:pPr lvl="0"/>
            <a:r>
              <a:rPr lang="el-GR" dirty="0"/>
              <a:t>Επεξεργασία κειμένου </a:t>
            </a:r>
            <a:r>
              <a:rPr lang="el-GR" dirty="0" smtClean="0"/>
              <a:t>Word</a:t>
            </a:r>
            <a:endParaRPr lang="en-US" dirty="0"/>
          </a:p>
          <a:p>
            <a:pPr lvl="0"/>
            <a:r>
              <a:rPr lang="el-GR" dirty="0"/>
              <a:t>Λογιστικά φύλλα Excel</a:t>
            </a:r>
            <a:endParaRPr lang="en-US" dirty="0"/>
          </a:p>
          <a:p>
            <a:pPr lvl="0"/>
            <a:r>
              <a:rPr lang="el-GR" dirty="0"/>
              <a:t>Παρουσιάσεις PowerPoint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580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Εισαγωγή</a:t>
            </a:r>
            <a:r>
              <a:rPr lang="en-US" b="1" dirty="0" smtClean="0"/>
              <a:t> - </a:t>
            </a:r>
            <a:r>
              <a:rPr lang="el-GR" b="1" dirty="0" smtClean="0"/>
              <a:t>ΛΣ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/>
              <a:t>Λειτουργικό σύστημα </a:t>
            </a:r>
            <a:r>
              <a:rPr lang="el-GR" dirty="0"/>
              <a:t>είναι το βασικό πρόγραμμα (για την ακρίβεια μια ομάδα προγραμμάτων) που αναλαμβάνει να διαχειριστεί και να συντονίσει τις τεχνικές λεπτομέρειες της λειτουργίας ενός υπολογιστικού συστήματος. </a:t>
            </a:r>
            <a:endParaRPr lang="el-GR" dirty="0" smtClean="0"/>
          </a:p>
          <a:p>
            <a:pPr marL="0" indent="0">
              <a:buNone/>
            </a:pPr>
            <a:endParaRPr lang="el-GR" dirty="0" smtClean="0"/>
          </a:p>
          <a:p>
            <a:r>
              <a:rPr lang="el-GR" dirty="0" smtClean="0"/>
              <a:t>Το λειτουργικό </a:t>
            </a:r>
            <a:r>
              <a:rPr lang="el-GR" dirty="0"/>
              <a:t>σύστημα αναλαμβάνει να συντονίσει το</a:t>
            </a:r>
            <a:r>
              <a:rPr lang="el-GR" b="1" dirty="0"/>
              <a:t> σύστημα διαχείρισης αρχείων </a:t>
            </a:r>
            <a:r>
              <a:rPr lang="el-GR" dirty="0"/>
              <a:t>και το συντονισμό των </a:t>
            </a:r>
            <a:r>
              <a:rPr lang="el-GR" b="1" dirty="0"/>
              <a:t>περιφερειακών συσκευών </a:t>
            </a:r>
            <a:r>
              <a:rPr lang="el-GR" dirty="0"/>
              <a:t>ενός υπολογιστή.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872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i="1" dirty="0"/>
              <a:t>Εκτέλεση προγραμμάτων σε ένα λειτουργικό σύστημα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Στον υπολογιστή, κάθε εκτέλεση ενός προγράμματος είναι μια διαδικασία η οποία εκτελείται σε ένα προκαθορισμένο επίπεδο, ανάλογα τις απαιτήσεις του προγράμματος και τα δικαιώματα του χρήστη.</a:t>
            </a:r>
            <a:endParaRPr lang="en-US" dirty="0"/>
          </a:p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0209" y="3162300"/>
            <a:ext cx="3552825" cy="369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2239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Ιστορική Αναδρομ</a:t>
            </a:r>
            <a:r>
              <a:rPr lang="el-GR" b="1" dirty="0"/>
              <a:t>ή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92454"/>
            <a:ext cx="8596668" cy="3880773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l-GR" dirty="0"/>
              <a:t>1969 </a:t>
            </a:r>
            <a:r>
              <a:rPr lang="el-GR" dirty="0" err="1"/>
              <a:t>Unix</a:t>
            </a:r>
            <a:endParaRPr lang="en-US" dirty="0"/>
          </a:p>
          <a:p>
            <a:pPr lvl="0"/>
            <a:r>
              <a:rPr lang="el-GR" dirty="0"/>
              <a:t>1982 MS-DOS</a:t>
            </a:r>
            <a:endParaRPr lang="en-US" dirty="0"/>
          </a:p>
          <a:p>
            <a:pPr lvl="0"/>
            <a:r>
              <a:rPr lang="el-GR" dirty="0"/>
              <a:t>1990 Windows 3</a:t>
            </a:r>
            <a:endParaRPr lang="en-US" dirty="0"/>
          </a:p>
          <a:p>
            <a:pPr lvl="0"/>
            <a:r>
              <a:rPr lang="el-GR" dirty="0"/>
              <a:t>1991 </a:t>
            </a:r>
            <a:r>
              <a:rPr lang="el-GR" dirty="0" err="1"/>
              <a:t>Linux</a:t>
            </a:r>
            <a:endParaRPr lang="en-US" dirty="0"/>
          </a:p>
          <a:p>
            <a:pPr lvl="0"/>
            <a:r>
              <a:rPr lang="el-GR" dirty="0"/>
              <a:t>1993 Windows NT</a:t>
            </a:r>
            <a:endParaRPr lang="en-US" dirty="0"/>
          </a:p>
          <a:p>
            <a:pPr lvl="0"/>
            <a:r>
              <a:rPr lang="el-GR" dirty="0"/>
              <a:t>2001 Windows XP</a:t>
            </a:r>
            <a:endParaRPr lang="en-US" dirty="0"/>
          </a:p>
          <a:p>
            <a:pPr lvl="0"/>
            <a:r>
              <a:rPr lang="el-GR" dirty="0"/>
              <a:t>2003 Windows Server 2003</a:t>
            </a:r>
            <a:endParaRPr lang="en-US" dirty="0"/>
          </a:p>
          <a:p>
            <a:pPr lvl="0"/>
            <a:r>
              <a:rPr lang="el-GR" dirty="0"/>
              <a:t>2007 Windows Vista</a:t>
            </a:r>
            <a:endParaRPr lang="en-US" dirty="0"/>
          </a:p>
          <a:p>
            <a:pPr lvl="0"/>
            <a:r>
              <a:rPr lang="el-GR" dirty="0"/>
              <a:t>2010 </a:t>
            </a:r>
            <a:r>
              <a:rPr lang="en-US" b="1" dirty="0"/>
              <a:t>Windows </a:t>
            </a:r>
            <a:r>
              <a:rPr lang="en-US" b="1" dirty="0" smtClean="0"/>
              <a:t>7</a:t>
            </a:r>
          </a:p>
          <a:p>
            <a:pPr lvl="0"/>
            <a:r>
              <a:rPr lang="en-US" dirty="0" smtClean="0"/>
              <a:t>2012 Windows 8</a:t>
            </a:r>
            <a:endParaRPr lang="en-US" dirty="0"/>
          </a:p>
          <a:p>
            <a:r>
              <a:rPr lang="el-GR" dirty="0" smtClean="0"/>
              <a:t>2015 αναμένονται</a:t>
            </a:r>
            <a:r>
              <a:rPr lang="en-US" dirty="0" smtClean="0"/>
              <a:t>…</a:t>
            </a:r>
            <a:r>
              <a:rPr lang="el-GR" dirty="0" smtClean="0"/>
              <a:t> </a:t>
            </a:r>
            <a:r>
              <a:rPr lang="en-US" dirty="0" smtClean="0"/>
              <a:t>Windows 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895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Παρουσίαση </a:t>
            </a:r>
            <a:r>
              <a:rPr lang="en-US" b="1" dirty="0" smtClean="0"/>
              <a:t>Windows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62648"/>
            <a:ext cx="8596668" cy="3880773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l-GR" b="1" dirty="0"/>
              <a:t>Επιφάνεια εργασίας: </a:t>
            </a:r>
            <a:r>
              <a:rPr lang="el-GR" dirty="0"/>
              <a:t>Ταπετσαρία, εικονίδια, γραμμή εργασιών</a:t>
            </a:r>
            <a:endParaRPr lang="en-US" dirty="0"/>
          </a:p>
          <a:p>
            <a:pPr lvl="0"/>
            <a:r>
              <a:rPr lang="el-GR" b="1" dirty="0"/>
              <a:t>Ενέργειες με το ποντίκι:</a:t>
            </a:r>
            <a:r>
              <a:rPr lang="el-GR" dirty="0"/>
              <a:t> απλό κλικ, διπλό κλικ, δεξί κλικ, κατάδειξη, σύρε και άσε</a:t>
            </a:r>
            <a:endParaRPr lang="en-US" dirty="0"/>
          </a:p>
          <a:p>
            <a:pPr lvl="0"/>
            <a:r>
              <a:rPr lang="el-GR" b="1" dirty="0"/>
              <a:t>Παράθυρα:</a:t>
            </a:r>
            <a:r>
              <a:rPr lang="el-GR" dirty="0"/>
              <a:t> Περιθώριο, γραμμή τίτλου, κουμπιά ελαχιστοποίησης, μεγιστοποίησης και κλεισίματος, μπάρα μενού, </a:t>
            </a:r>
            <a:r>
              <a:rPr lang="el-GR" dirty="0" smtClean="0"/>
              <a:t>μπάρες </a:t>
            </a:r>
            <a:r>
              <a:rPr lang="el-GR" dirty="0"/>
              <a:t>κύλισης, εσωτερικό παραθύρου, αλλαγή μεγέθους, πολλά παράθυρα</a:t>
            </a:r>
            <a:endParaRPr lang="en-US" dirty="0"/>
          </a:p>
          <a:p>
            <a:pPr lvl="0"/>
            <a:r>
              <a:rPr lang="el-GR" b="1" dirty="0"/>
              <a:t>Πληκτρολόγιο</a:t>
            </a:r>
            <a:r>
              <a:rPr lang="en-GB" b="1" dirty="0"/>
              <a:t>:</a:t>
            </a:r>
            <a:r>
              <a:rPr lang="en-GB" dirty="0"/>
              <a:t> </a:t>
            </a:r>
            <a:r>
              <a:rPr lang="el-GR" dirty="0"/>
              <a:t>Γράμματα</a:t>
            </a:r>
            <a:r>
              <a:rPr lang="en-GB" dirty="0"/>
              <a:t>, </a:t>
            </a:r>
            <a:r>
              <a:rPr lang="el-GR" dirty="0"/>
              <a:t>αριθμοί</a:t>
            </a:r>
            <a:r>
              <a:rPr lang="en-GB" dirty="0"/>
              <a:t>, shift, caps lock, alt, ctrl, enter, </a:t>
            </a:r>
            <a:r>
              <a:rPr lang="el-GR" dirty="0"/>
              <a:t>βελάκια</a:t>
            </a:r>
            <a:r>
              <a:rPr lang="en-GB" dirty="0"/>
              <a:t>, backspace, delete, insert, home, end, page up, page down, escape, function keys, </a:t>
            </a:r>
            <a:r>
              <a:rPr lang="en-GB" dirty="0" err="1"/>
              <a:t>num</a:t>
            </a:r>
            <a:r>
              <a:rPr lang="en-GB" dirty="0"/>
              <a:t> lock</a:t>
            </a:r>
            <a:endParaRPr lang="en-US" dirty="0"/>
          </a:p>
          <a:p>
            <a:pPr lvl="0"/>
            <a:r>
              <a:rPr lang="el-GR" b="1" dirty="0"/>
              <a:t>Αλλαγή γλώσσας:</a:t>
            </a:r>
            <a:r>
              <a:rPr lang="el-GR" dirty="0"/>
              <a:t> </a:t>
            </a:r>
            <a:r>
              <a:rPr lang="el-GR" dirty="0" err="1"/>
              <a:t>Alt</a:t>
            </a:r>
            <a:r>
              <a:rPr lang="el-GR" dirty="0"/>
              <a:t> + </a:t>
            </a:r>
            <a:r>
              <a:rPr lang="el-GR" dirty="0" err="1"/>
              <a:t>Shift</a:t>
            </a:r>
            <a:r>
              <a:rPr lang="el-GR" dirty="0"/>
              <a:t>, τόνοι, διαλυτικά </a:t>
            </a:r>
            <a:endParaRPr lang="en-US" dirty="0"/>
          </a:p>
          <a:p>
            <a:pPr lvl="0"/>
            <a:r>
              <a:rPr lang="el-GR" b="1" dirty="0"/>
              <a:t>Βοήθεια:</a:t>
            </a:r>
            <a:r>
              <a:rPr lang="el-GR" dirty="0"/>
              <a:t> πλήκτρο F1, </a:t>
            </a:r>
            <a:r>
              <a:rPr lang="el-GR" dirty="0" err="1"/>
              <a:t>menu</a:t>
            </a:r>
            <a:r>
              <a:rPr lang="el-GR" dirty="0"/>
              <a:t> </a:t>
            </a:r>
            <a:r>
              <a:rPr lang="el-GR" dirty="0" err="1"/>
              <a:t>Help</a:t>
            </a:r>
            <a:endParaRPr lang="en-US" dirty="0"/>
          </a:p>
          <a:p>
            <a:pPr lvl="0"/>
            <a:r>
              <a:rPr lang="el-GR" b="1" dirty="0"/>
              <a:t>Ακύρωση:</a:t>
            </a:r>
            <a:r>
              <a:rPr lang="el-GR" dirty="0"/>
              <a:t> πλήκτρο </a:t>
            </a:r>
            <a:r>
              <a:rPr lang="el-GR" dirty="0" err="1" smtClean="0"/>
              <a:t>Esc</a:t>
            </a:r>
            <a:endParaRPr lang="en-US" dirty="0" smtClean="0"/>
          </a:p>
          <a:p>
            <a:pPr lvl="0"/>
            <a:r>
              <a:rPr lang="el-GR" b="1" dirty="0" smtClean="0"/>
              <a:t>Πίνακας Ελέγχου</a:t>
            </a:r>
            <a:endParaRPr lang="en-US" b="1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59753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Αρχεία-Καταλήξεις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126188"/>
              </p:ext>
            </p:extLst>
          </p:nvPr>
        </p:nvGraphicFramePr>
        <p:xfrm>
          <a:off x="2458472" y="1846907"/>
          <a:ext cx="5331740" cy="327735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665870"/>
                <a:gridCol w="2665870"/>
              </a:tblGrid>
              <a:tr h="408512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Εικόνας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.bmp, .gif, .</a:t>
                      </a:r>
                      <a:r>
                        <a:rPr lang="en-US" sz="1600" dirty="0" smtClean="0">
                          <a:effectLst/>
                        </a:rPr>
                        <a:t>jpg, .</a:t>
                      </a:r>
                      <a:r>
                        <a:rPr lang="en-US" sz="1600" dirty="0" err="1" smtClean="0">
                          <a:effectLst/>
                        </a:rPr>
                        <a:t>png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7814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Video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.</a:t>
                      </a:r>
                      <a:r>
                        <a:rPr lang="en-US" sz="1600" dirty="0" err="1">
                          <a:effectLst/>
                        </a:rPr>
                        <a:t>avi</a:t>
                      </a:r>
                      <a:r>
                        <a:rPr lang="el-GR" sz="1600" dirty="0">
                          <a:effectLst/>
                        </a:rPr>
                        <a:t>, .</a:t>
                      </a:r>
                      <a:r>
                        <a:rPr lang="en-US" sz="1600" dirty="0" err="1">
                          <a:effectLst/>
                        </a:rPr>
                        <a:t>wmv</a:t>
                      </a:r>
                      <a:r>
                        <a:rPr lang="el-GR" sz="1600" dirty="0">
                          <a:effectLst/>
                        </a:rPr>
                        <a:t>. </a:t>
                      </a:r>
                      <a:r>
                        <a:rPr lang="en-US" sz="1600" dirty="0">
                          <a:effectLst/>
                        </a:rPr>
                        <a:t>.</a:t>
                      </a:r>
                      <a:r>
                        <a:rPr lang="en-US" sz="1600" dirty="0" smtClean="0">
                          <a:effectLst/>
                        </a:rPr>
                        <a:t>mpg, mp4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7814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Κείμενα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.doc, </a:t>
                      </a:r>
                      <a:r>
                        <a:rPr lang="en-US" sz="1600" dirty="0" smtClean="0">
                          <a:effectLst/>
                        </a:rPr>
                        <a:t>.</a:t>
                      </a:r>
                      <a:r>
                        <a:rPr lang="en-US" sz="1600" dirty="0" err="1" smtClean="0">
                          <a:effectLst/>
                        </a:rPr>
                        <a:t>docx</a:t>
                      </a:r>
                      <a:r>
                        <a:rPr lang="en-US" sz="1600" dirty="0" smtClean="0">
                          <a:effectLst/>
                        </a:rPr>
                        <a:t>,</a:t>
                      </a:r>
                      <a:r>
                        <a:rPr lang="en-US" sz="1600" baseline="0" dirty="0" smtClean="0">
                          <a:effectLst/>
                        </a:rPr>
                        <a:t> </a:t>
                      </a:r>
                      <a:r>
                        <a:rPr lang="en-US" sz="1600" dirty="0" smtClean="0">
                          <a:effectLst/>
                        </a:rPr>
                        <a:t>.rtf</a:t>
                      </a:r>
                      <a:r>
                        <a:rPr lang="en-US" sz="1600" dirty="0">
                          <a:effectLst/>
                        </a:rPr>
                        <a:t>, .txt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7814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Παρουσιάσεις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.</a:t>
                      </a:r>
                      <a:r>
                        <a:rPr lang="en-US" sz="1600" dirty="0" err="1" smtClean="0">
                          <a:effectLst/>
                        </a:rPr>
                        <a:t>ppt</a:t>
                      </a:r>
                      <a:r>
                        <a:rPr lang="en-US" sz="1600" dirty="0" smtClean="0">
                          <a:effectLst/>
                        </a:rPr>
                        <a:t>, </a:t>
                      </a:r>
                      <a:r>
                        <a:rPr lang="en-US" sz="1600" dirty="0" err="1" smtClean="0">
                          <a:effectLst/>
                        </a:rPr>
                        <a:t>pptx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7814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Σχέδια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.</a:t>
                      </a:r>
                      <a:r>
                        <a:rPr lang="en-US" sz="1600" dirty="0" err="1" smtClean="0">
                          <a:effectLst/>
                        </a:rPr>
                        <a:t>dwg</a:t>
                      </a:r>
                      <a:r>
                        <a:rPr lang="en-US" sz="1600" dirty="0" smtClean="0">
                          <a:effectLst/>
                        </a:rPr>
                        <a:t>, .eps, .</a:t>
                      </a:r>
                      <a:r>
                        <a:rPr lang="en-US" sz="1600" dirty="0" err="1" smtClean="0">
                          <a:effectLst/>
                        </a:rPr>
                        <a:t>psd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7814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Εκτελέσιμα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.exe, .com, .</a:t>
                      </a:r>
                      <a:r>
                        <a:rPr lang="en-US" sz="1600" dirty="0" err="1">
                          <a:effectLst/>
                        </a:rPr>
                        <a:t>dll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7814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Συμπιεσμένα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.zip, .</a:t>
                      </a:r>
                      <a:r>
                        <a:rPr lang="en-US" sz="1600" dirty="0" err="1">
                          <a:effectLst/>
                        </a:rPr>
                        <a:t>rar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393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46</TotalTime>
  <Words>506</Words>
  <Application>Microsoft Office PowerPoint</Application>
  <PresentationFormat>Widescreen</PresentationFormat>
  <Paragraphs>84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Times New Roman</vt:lpstr>
      <vt:lpstr>Trebuchet MS</vt:lpstr>
      <vt:lpstr>Wingdings 3</vt:lpstr>
      <vt:lpstr>Facet</vt:lpstr>
      <vt:lpstr>ΠΛΗΡΟΦΟΡΙΚΗ Ι</vt:lpstr>
      <vt:lpstr>Πληροφορίες Μαθήματος </vt:lpstr>
      <vt:lpstr>Οργανόγραμμα</vt:lpstr>
      <vt:lpstr>Ύλη Μαθήματος</vt:lpstr>
      <vt:lpstr>Εισαγωγή - ΛΣ</vt:lpstr>
      <vt:lpstr>Εκτέλεση προγραμμάτων σε ένα λειτουργικό σύστημα</vt:lpstr>
      <vt:lpstr>Ιστορική Αναδρομή</vt:lpstr>
      <vt:lpstr>Παρουσίαση Windows</vt:lpstr>
      <vt:lpstr>Αρχεία-Καταλήξεις</vt:lpstr>
      <vt:lpstr>Πίνακας μεγεθών αρχείων και φακέλων </vt:lpstr>
      <vt:lpstr>Αρχεία – φάκελοι  </vt:lpstr>
      <vt:lpstr>Ασκήσεις….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ΠΛΗΡΟΦΟΡΙΚΗ Ι</dc:title>
  <dc:creator>Johnny</dc:creator>
  <cp:lastModifiedBy>Giannis Chrysakis</cp:lastModifiedBy>
  <cp:revision>14</cp:revision>
  <dcterms:created xsi:type="dcterms:W3CDTF">2014-10-04T21:12:32Z</dcterms:created>
  <dcterms:modified xsi:type="dcterms:W3CDTF">2014-10-07T13:51:44Z</dcterms:modified>
</cp:coreProperties>
</file>