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0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1" r:id="rId3"/>
    <p:sldId id="352" r:id="rId4"/>
    <p:sldId id="353" r:id="rId5"/>
    <p:sldId id="355" r:id="rId6"/>
    <p:sldId id="257" r:id="rId7"/>
    <p:sldId id="367" r:id="rId8"/>
    <p:sldId id="356" r:id="rId9"/>
    <p:sldId id="359" r:id="rId10"/>
    <p:sldId id="357" r:id="rId11"/>
    <p:sldId id="360" r:id="rId12"/>
    <p:sldId id="361" r:id="rId13"/>
    <p:sldId id="362" r:id="rId14"/>
    <p:sldId id="363" r:id="rId15"/>
    <p:sldId id="364" r:id="rId16"/>
    <p:sldId id="331" r:id="rId17"/>
    <p:sldId id="365" r:id="rId18"/>
    <p:sldId id="366" r:id="rId19"/>
  </p:sldIdLst>
  <p:sldSz cx="9906000" cy="6858000" type="A4"/>
  <p:notesSz cx="67691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FF3300"/>
    <a:srgbClr val="FFFF00"/>
    <a:srgbClr val="33CC33"/>
    <a:srgbClr val="FF9933"/>
    <a:srgbClr val="AF213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0522" autoAdjust="0"/>
  </p:normalViewPr>
  <p:slideViewPr>
    <p:cSldViewPr>
      <p:cViewPr varScale="1">
        <p:scale>
          <a:sx n="102" d="100"/>
          <a:sy n="102" d="100"/>
        </p:scale>
        <p:origin x="-149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CAF07-1A6D-4695-881B-82539B84CD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17B92E-3B55-4CBA-A453-CA1E0178DF04}">
      <dgm:prSet phldrT="[Κείμενο]" custT="1"/>
      <dgm:spPr>
        <a:solidFill>
          <a:srgbClr val="000099"/>
        </a:solidFill>
        <a:ln>
          <a:solidFill>
            <a:srgbClr val="3333CC"/>
          </a:solidFill>
        </a:ln>
      </dgm:spPr>
      <dgm:t>
        <a:bodyPr/>
        <a:lstStyle/>
        <a:p>
          <a:r>
            <a:rPr lang="el-GR" sz="1200" b="1" dirty="0" smtClean="0">
              <a:latin typeface="Tahoma" pitchFamily="34" charset="0"/>
              <a:cs typeface="Tahoma" pitchFamily="34" charset="0"/>
            </a:rPr>
            <a:t>ΕΠΙΔΙΩΞΗ ΠΡΟΣΤΑΣΙΑΣ</a:t>
          </a:r>
        </a:p>
        <a:p>
          <a:r>
            <a:rPr lang="el-GR" sz="1200" dirty="0" smtClean="0">
              <a:latin typeface="Tahoma" pitchFamily="34" charset="0"/>
              <a:cs typeface="Tahoma" pitchFamily="34" charset="0"/>
            </a:rPr>
            <a:t>ΦΥΣΙΚΑ &amp; ΝΟΜΙΚΑ ΠΡΟΣΩΠΑ</a:t>
          </a:r>
        </a:p>
        <a:p>
          <a:r>
            <a:rPr lang="el-GR" sz="1200" dirty="0" smtClean="0">
              <a:latin typeface="Tahoma" pitchFamily="34" charset="0"/>
              <a:cs typeface="Tahoma" pitchFamily="34" charset="0"/>
            </a:rPr>
            <a:t>ΑΣΦΑΛΙΣΜΕΝΟΙ</a:t>
          </a:r>
          <a:endParaRPr lang="el-GR" sz="1200" dirty="0">
            <a:latin typeface="Tahoma" pitchFamily="34" charset="0"/>
            <a:cs typeface="Tahoma" pitchFamily="34" charset="0"/>
          </a:endParaRPr>
        </a:p>
      </dgm:t>
    </dgm:pt>
    <dgm:pt modelId="{17292143-717A-44F4-8953-5941707CFF32}" type="parTrans" cxnId="{F3C39820-50A0-49E1-B49C-CCD641B55042}">
      <dgm:prSet/>
      <dgm:spPr/>
      <dgm:t>
        <a:bodyPr/>
        <a:lstStyle/>
        <a:p>
          <a:endParaRPr lang="el-GR"/>
        </a:p>
      </dgm:t>
    </dgm:pt>
    <dgm:pt modelId="{7CCB917C-6A20-4C19-BC24-6F05FCF94169}" type="sibTrans" cxnId="{F3C39820-50A0-49E1-B49C-CCD641B55042}">
      <dgm:prSet/>
      <dgm:spPr/>
      <dgm:t>
        <a:bodyPr/>
        <a:lstStyle/>
        <a:p>
          <a:endParaRPr lang="el-GR"/>
        </a:p>
      </dgm:t>
    </dgm:pt>
    <dgm:pt modelId="{6DD8CC02-7893-43F4-9602-D388AE6DC627}">
      <dgm:prSet phldrT="[Κείμενο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200" b="1" dirty="0" smtClean="0">
              <a:latin typeface="Tahoma" pitchFamily="34" charset="0"/>
              <a:cs typeface="Tahoma" pitchFamily="34" charset="0"/>
            </a:rPr>
            <a:t>ΣΥΜΒΑΣΗ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1200" dirty="0" smtClean="0">
              <a:latin typeface="Tahoma" pitchFamily="34" charset="0"/>
              <a:cs typeface="Tahoma" pitchFamily="34" charset="0"/>
            </a:rPr>
            <a:t>ΑΣΦΑΛΙΣΤΗΡΙΟ</a:t>
          </a:r>
          <a:endParaRPr lang="el-GR" sz="1200" dirty="0">
            <a:latin typeface="Tahoma" pitchFamily="34" charset="0"/>
            <a:cs typeface="Tahoma" pitchFamily="34" charset="0"/>
          </a:endParaRPr>
        </a:p>
      </dgm:t>
    </dgm:pt>
    <dgm:pt modelId="{F6D6E666-7A98-4378-8526-A3DE62E19036}" type="parTrans" cxnId="{B1F7B264-4297-45FB-8CBD-9A7A001665A0}">
      <dgm:prSet/>
      <dgm:spPr/>
      <dgm:t>
        <a:bodyPr/>
        <a:lstStyle/>
        <a:p>
          <a:endParaRPr lang="el-GR"/>
        </a:p>
      </dgm:t>
    </dgm:pt>
    <dgm:pt modelId="{0167E9F9-D413-4EDA-8608-FEEBA3A7669E}" type="sibTrans" cxnId="{B1F7B264-4297-45FB-8CBD-9A7A001665A0}">
      <dgm:prSet/>
      <dgm:spPr/>
      <dgm:t>
        <a:bodyPr/>
        <a:lstStyle/>
        <a:p>
          <a:endParaRPr lang="el-GR"/>
        </a:p>
      </dgm:t>
    </dgm:pt>
    <dgm:pt modelId="{BCD1D9A3-937A-4733-8950-606E3125805A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l-GR" sz="1200" b="1" dirty="0" smtClean="0">
              <a:latin typeface="Tahoma" pitchFamily="34" charset="0"/>
              <a:cs typeface="Tahoma" pitchFamily="34" charset="0"/>
            </a:rPr>
            <a:t>ΦΟΡΕΑΣ ΠΡΟΣΤΑΣΙΑΣ</a:t>
          </a:r>
        </a:p>
        <a:p>
          <a:r>
            <a:rPr lang="el-GR" sz="1200" dirty="0" smtClean="0">
              <a:latin typeface="Tahoma" pitchFamily="34" charset="0"/>
              <a:cs typeface="Tahoma" pitchFamily="34" charset="0"/>
            </a:rPr>
            <a:t>ΑΣΦΑΛΙΣΤΙΚΕΣ ΕΠΙΧΕΙΡΗΣΕΙΣ</a:t>
          </a:r>
          <a:endParaRPr lang="el-GR" sz="1200" dirty="0">
            <a:latin typeface="Tahoma" pitchFamily="34" charset="0"/>
            <a:cs typeface="Tahoma" pitchFamily="34" charset="0"/>
          </a:endParaRPr>
        </a:p>
      </dgm:t>
    </dgm:pt>
    <dgm:pt modelId="{4999DCD9-BFC9-4EA4-A63B-47BA125EC087}" type="parTrans" cxnId="{D1DA1424-B5E0-45A1-B6E4-50CCFAF54596}">
      <dgm:prSet/>
      <dgm:spPr/>
      <dgm:t>
        <a:bodyPr/>
        <a:lstStyle/>
        <a:p>
          <a:endParaRPr lang="el-GR"/>
        </a:p>
      </dgm:t>
    </dgm:pt>
    <dgm:pt modelId="{6E59525C-1275-4590-827A-176569E1C610}" type="sibTrans" cxnId="{D1DA1424-B5E0-45A1-B6E4-50CCFAF54596}">
      <dgm:prSet/>
      <dgm:spPr/>
      <dgm:t>
        <a:bodyPr/>
        <a:lstStyle/>
        <a:p>
          <a:endParaRPr lang="el-GR"/>
        </a:p>
      </dgm:t>
    </dgm:pt>
    <dgm:pt modelId="{0A515CE1-28E8-4F1F-B74B-0E8F93F0A971}" type="pres">
      <dgm:prSet presAssocID="{BD3CAF07-1A6D-4695-881B-82539B84CDB9}" presName="CompostProcess" presStyleCnt="0">
        <dgm:presLayoutVars>
          <dgm:dir/>
          <dgm:resizeHandles val="exact"/>
        </dgm:presLayoutVars>
      </dgm:prSet>
      <dgm:spPr/>
    </dgm:pt>
    <dgm:pt modelId="{41768C0C-BC78-4744-BD20-379E61FAE847}" type="pres">
      <dgm:prSet presAssocID="{BD3CAF07-1A6D-4695-881B-82539B84CDB9}" presName="arrow" presStyleLbl="bgShp" presStyleIdx="0" presStyleCnt="1" custLinFactNeighborX="13020"/>
      <dgm:spPr>
        <a:solidFill>
          <a:schemeClr val="bg1">
            <a:lumMod val="50000"/>
          </a:schemeClr>
        </a:solidFill>
      </dgm:spPr>
    </dgm:pt>
    <dgm:pt modelId="{CE700836-61D2-4136-A6BD-5B08ED03AD84}" type="pres">
      <dgm:prSet presAssocID="{BD3CAF07-1A6D-4695-881B-82539B84CDB9}" presName="linearProcess" presStyleCnt="0"/>
      <dgm:spPr/>
    </dgm:pt>
    <dgm:pt modelId="{6083F416-1D68-4864-91C6-3F5C9A5E9DAE}" type="pres">
      <dgm:prSet presAssocID="{F917B92E-3B55-4CBA-A453-CA1E0178DF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F13B24-6CD0-479B-989A-D30B730CDC58}" type="pres">
      <dgm:prSet presAssocID="{7CCB917C-6A20-4C19-BC24-6F05FCF94169}" presName="sibTrans" presStyleCnt="0"/>
      <dgm:spPr/>
    </dgm:pt>
    <dgm:pt modelId="{99D8C7F0-8396-46A9-84CF-5856CCEB3710}" type="pres">
      <dgm:prSet presAssocID="{BCD1D9A3-937A-4733-8950-606E312580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92E995-531A-4D36-BAFE-B9565083BBC5}" type="pres">
      <dgm:prSet presAssocID="{6E59525C-1275-4590-827A-176569E1C610}" presName="sibTrans" presStyleCnt="0"/>
      <dgm:spPr/>
    </dgm:pt>
    <dgm:pt modelId="{774C9A39-4D1B-46AA-91FD-EF4DF970643B}" type="pres">
      <dgm:prSet presAssocID="{6DD8CC02-7893-43F4-9602-D388AE6DC62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BF6A3D7-C5B4-4E66-9097-FEDD206AFCE1}" type="presOf" srcId="{6DD8CC02-7893-43F4-9602-D388AE6DC627}" destId="{774C9A39-4D1B-46AA-91FD-EF4DF970643B}" srcOrd="0" destOrd="0" presId="urn:microsoft.com/office/officeart/2005/8/layout/hProcess9"/>
    <dgm:cxn modelId="{F3C39820-50A0-49E1-B49C-CCD641B55042}" srcId="{BD3CAF07-1A6D-4695-881B-82539B84CDB9}" destId="{F917B92E-3B55-4CBA-A453-CA1E0178DF04}" srcOrd="0" destOrd="0" parTransId="{17292143-717A-44F4-8953-5941707CFF32}" sibTransId="{7CCB917C-6A20-4C19-BC24-6F05FCF94169}"/>
    <dgm:cxn modelId="{B1F7B264-4297-45FB-8CBD-9A7A001665A0}" srcId="{BD3CAF07-1A6D-4695-881B-82539B84CDB9}" destId="{6DD8CC02-7893-43F4-9602-D388AE6DC627}" srcOrd="2" destOrd="0" parTransId="{F6D6E666-7A98-4378-8526-A3DE62E19036}" sibTransId="{0167E9F9-D413-4EDA-8608-FEEBA3A7669E}"/>
    <dgm:cxn modelId="{D1DA1424-B5E0-45A1-B6E4-50CCFAF54596}" srcId="{BD3CAF07-1A6D-4695-881B-82539B84CDB9}" destId="{BCD1D9A3-937A-4733-8950-606E3125805A}" srcOrd="1" destOrd="0" parTransId="{4999DCD9-BFC9-4EA4-A63B-47BA125EC087}" sibTransId="{6E59525C-1275-4590-827A-176569E1C610}"/>
    <dgm:cxn modelId="{1D1A3B87-CDD4-41CF-80AF-489A004B077D}" type="presOf" srcId="{F917B92E-3B55-4CBA-A453-CA1E0178DF04}" destId="{6083F416-1D68-4864-91C6-3F5C9A5E9DAE}" srcOrd="0" destOrd="0" presId="urn:microsoft.com/office/officeart/2005/8/layout/hProcess9"/>
    <dgm:cxn modelId="{084C430D-C20A-4004-B4A3-703CA543BB2C}" type="presOf" srcId="{BCD1D9A3-937A-4733-8950-606E3125805A}" destId="{99D8C7F0-8396-46A9-84CF-5856CCEB3710}" srcOrd="0" destOrd="0" presId="urn:microsoft.com/office/officeart/2005/8/layout/hProcess9"/>
    <dgm:cxn modelId="{D49F1D6A-8F7F-46E9-8463-343A26C33A37}" type="presOf" srcId="{BD3CAF07-1A6D-4695-881B-82539B84CDB9}" destId="{0A515CE1-28E8-4F1F-B74B-0E8F93F0A971}" srcOrd="0" destOrd="0" presId="urn:microsoft.com/office/officeart/2005/8/layout/hProcess9"/>
    <dgm:cxn modelId="{CD4D4020-C8F3-4FC3-AC94-6B2555753FA3}" type="presParOf" srcId="{0A515CE1-28E8-4F1F-B74B-0E8F93F0A971}" destId="{41768C0C-BC78-4744-BD20-379E61FAE847}" srcOrd="0" destOrd="0" presId="urn:microsoft.com/office/officeart/2005/8/layout/hProcess9"/>
    <dgm:cxn modelId="{3A3F4BC8-63A2-4308-ACDC-A788C058320C}" type="presParOf" srcId="{0A515CE1-28E8-4F1F-B74B-0E8F93F0A971}" destId="{CE700836-61D2-4136-A6BD-5B08ED03AD84}" srcOrd="1" destOrd="0" presId="urn:microsoft.com/office/officeart/2005/8/layout/hProcess9"/>
    <dgm:cxn modelId="{FB9E5135-4955-4F83-9DAF-831EE9771601}" type="presParOf" srcId="{CE700836-61D2-4136-A6BD-5B08ED03AD84}" destId="{6083F416-1D68-4864-91C6-3F5C9A5E9DAE}" srcOrd="0" destOrd="0" presId="urn:microsoft.com/office/officeart/2005/8/layout/hProcess9"/>
    <dgm:cxn modelId="{F170800F-B0AF-49A9-99BB-2C110C269B66}" type="presParOf" srcId="{CE700836-61D2-4136-A6BD-5B08ED03AD84}" destId="{36F13B24-6CD0-479B-989A-D30B730CDC58}" srcOrd="1" destOrd="0" presId="urn:microsoft.com/office/officeart/2005/8/layout/hProcess9"/>
    <dgm:cxn modelId="{54959887-A6CB-4850-975B-0DA2E7A32A03}" type="presParOf" srcId="{CE700836-61D2-4136-A6BD-5B08ED03AD84}" destId="{99D8C7F0-8396-46A9-84CF-5856CCEB3710}" srcOrd="2" destOrd="0" presId="urn:microsoft.com/office/officeart/2005/8/layout/hProcess9"/>
    <dgm:cxn modelId="{D893B69A-A837-455B-B63F-750D56489993}" type="presParOf" srcId="{CE700836-61D2-4136-A6BD-5B08ED03AD84}" destId="{A192E995-531A-4D36-BAFE-B9565083BBC5}" srcOrd="3" destOrd="0" presId="urn:microsoft.com/office/officeart/2005/8/layout/hProcess9"/>
    <dgm:cxn modelId="{34007E68-E2F0-48B9-B835-C8A488C8DAC8}" type="presParOf" srcId="{CE700836-61D2-4136-A6BD-5B08ED03AD84}" destId="{774C9A39-4D1B-46AA-91FD-EF4DF970643B}" srcOrd="4" destOrd="0" presId="urn:microsoft.com/office/officeart/2005/8/layout/hProcess9"/>
  </dgm:cxnLst>
  <dgm:bg/>
  <dgm:whole>
    <a:ln>
      <a:solidFill>
        <a:srgbClr val="000099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6D306-D989-4FE3-B0FB-EEA2FA87A87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C83402F-4632-488F-A350-B1AAFB86B53D}">
      <dgm:prSet phldrT="[Κείμενο]" custT="1"/>
      <dgm:spPr/>
      <dgm:t>
        <a:bodyPr/>
        <a:lstStyle/>
        <a:p>
          <a:r>
            <a:rPr lang="el-GR" sz="1600" dirty="0" smtClean="0">
              <a:latin typeface="+mn-lt"/>
            </a:rPr>
            <a:t>ΚΑΘΑΡΟΙ &amp; ΚΕΡΔΟΣΚΟΠΙΚΟΙ</a:t>
          </a:r>
          <a:endParaRPr lang="el-GR" sz="1600" dirty="0">
            <a:latin typeface="+mn-lt"/>
          </a:endParaRPr>
        </a:p>
      </dgm:t>
    </dgm:pt>
    <dgm:pt modelId="{F92CDF4F-623D-4755-90E6-0660F1DC0CBB}" type="parTrans" cxnId="{BAB1EC7F-3AA8-447D-A7DF-1A6E1B7AD647}">
      <dgm:prSet/>
      <dgm:spPr/>
      <dgm:t>
        <a:bodyPr/>
        <a:lstStyle/>
        <a:p>
          <a:endParaRPr lang="el-GR"/>
        </a:p>
      </dgm:t>
    </dgm:pt>
    <dgm:pt modelId="{48C55512-3E3E-4A3C-A275-8396CF5D0346}" type="sibTrans" cxnId="{BAB1EC7F-3AA8-447D-A7DF-1A6E1B7AD647}">
      <dgm:prSet/>
      <dgm:spPr/>
      <dgm:t>
        <a:bodyPr/>
        <a:lstStyle/>
        <a:p>
          <a:endParaRPr lang="el-GR"/>
        </a:p>
      </dgm:t>
    </dgm:pt>
    <dgm:pt modelId="{BC4F0D20-4418-499C-8DFA-84AE90AE103E}">
      <dgm:prSet phldrT="[Κείμενο]" custT="1"/>
      <dgm:spPr/>
      <dgm:t>
        <a:bodyPr/>
        <a:lstStyle/>
        <a:p>
          <a:r>
            <a:rPr lang="el-GR" sz="1600" dirty="0" smtClean="0"/>
            <a:t>ΣΤΑΤΙΚΟΙ &amp; ΔΥΝΑΜΙΚΟΙ</a:t>
          </a:r>
          <a:endParaRPr lang="el-GR" sz="1600" dirty="0"/>
        </a:p>
      </dgm:t>
    </dgm:pt>
    <dgm:pt modelId="{E8BD133F-2437-418B-8DBB-9E7E526A3EE9}" type="parTrans" cxnId="{10C9CC3C-C458-4CCC-86A9-E5BB360B177F}">
      <dgm:prSet/>
      <dgm:spPr/>
      <dgm:t>
        <a:bodyPr/>
        <a:lstStyle/>
        <a:p>
          <a:endParaRPr lang="el-GR"/>
        </a:p>
      </dgm:t>
    </dgm:pt>
    <dgm:pt modelId="{A7B6C1F2-0D94-4A1D-AAF0-B49E6BF8B2E0}" type="sibTrans" cxnId="{10C9CC3C-C458-4CCC-86A9-E5BB360B177F}">
      <dgm:prSet/>
      <dgm:spPr/>
      <dgm:t>
        <a:bodyPr/>
        <a:lstStyle/>
        <a:p>
          <a:endParaRPr lang="el-GR"/>
        </a:p>
      </dgm:t>
    </dgm:pt>
    <dgm:pt modelId="{FFB8383B-57A2-4B77-9B04-BBA349467F01}">
      <dgm:prSet phldrT="[Κείμενο]" custT="1"/>
      <dgm:spPr/>
      <dgm:t>
        <a:bodyPr/>
        <a:lstStyle/>
        <a:p>
          <a:r>
            <a:rPr lang="el-GR" sz="1600" dirty="0" smtClean="0"/>
            <a:t>ΓΕΝΙΚΕΥΜΕΝΟΙ &amp; ΕΙΔΙΚΟΙ</a:t>
          </a:r>
          <a:endParaRPr lang="el-GR" sz="1600" dirty="0"/>
        </a:p>
      </dgm:t>
    </dgm:pt>
    <dgm:pt modelId="{F3E5DAF7-AE62-45D6-A4EC-70EE7AAD917F}" type="parTrans" cxnId="{39BB5F5C-DD8A-47EC-8FFE-95E5FBFE203D}">
      <dgm:prSet/>
      <dgm:spPr/>
      <dgm:t>
        <a:bodyPr/>
        <a:lstStyle/>
        <a:p>
          <a:endParaRPr lang="el-GR"/>
        </a:p>
      </dgm:t>
    </dgm:pt>
    <dgm:pt modelId="{12FC9602-B3D7-4FE2-A980-85895D8A5900}" type="sibTrans" cxnId="{39BB5F5C-DD8A-47EC-8FFE-95E5FBFE203D}">
      <dgm:prSet/>
      <dgm:spPr/>
      <dgm:t>
        <a:bodyPr/>
        <a:lstStyle/>
        <a:p>
          <a:endParaRPr lang="el-GR"/>
        </a:p>
      </dgm:t>
    </dgm:pt>
    <dgm:pt modelId="{5D6BDC4E-761F-4429-8EB9-C7A75D1ED76E}" type="pres">
      <dgm:prSet presAssocID="{CEC6D306-D989-4FE3-B0FB-EEA2FA87A8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1F2BBE7-4B78-4CA7-9C22-8144D70E150D}" type="pres">
      <dgm:prSet presAssocID="{EC83402F-4632-488F-A350-B1AAFB86B53D}" presName="parentLin" presStyleCnt="0"/>
      <dgm:spPr/>
    </dgm:pt>
    <dgm:pt modelId="{76985E26-4687-4CE6-8621-01C139E31977}" type="pres">
      <dgm:prSet presAssocID="{EC83402F-4632-488F-A350-B1AAFB86B53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645B3D2A-5E51-4A3F-AA66-51CC36D90CDE}" type="pres">
      <dgm:prSet presAssocID="{EC83402F-4632-488F-A350-B1AAFB86B5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AFA513-95FB-4F43-A20B-CF801C8A2371}" type="pres">
      <dgm:prSet presAssocID="{EC83402F-4632-488F-A350-B1AAFB86B53D}" presName="negativeSpace" presStyleCnt="0"/>
      <dgm:spPr/>
    </dgm:pt>
    <dgm:pt modelId="{C1DA3764-BA37-419A-B0CA-8AF2AC6EA5E1}" type="pres">
      <dgm:prSet presAssocID="{EC83402F-4632-488F-A350-B1AAFB86B53D}" presName="childText" presStyleLbl="conFgAcc1" presStyleIdx="0" presStyleCnt="3">
        <dgm:presLayoutVars>
          <dgm:bulletEnabled val="1"/>
        </dgm:presLayoutVars>
      </dgm:prSet>
      <dgm:spPr/>
    </dgm:pt>
    <dgm:pt modelId="{973C507F-F136-4952-9062-9A6E68C9EB4D}" type="pres">
      <dgm:prSet presAssocID="{48C55512-3E3E-4A3C-A275-8396CF5D0346}" presName="spaceBetweenRectangles" presStyleCnt="0"/>
      <dgm:spPr/>
    </dgm:pt>
    <dgm:pt modelId="{1EB6628A-371F-4969-B69E-9A376A760674}" type="pres">
      <dgm:prSet presAssocID="{BC4F0D20-4418-499C-8DFA-84AE90AE103E}" presName="parentLin" presStyleCnt="0"/>
      <dgm:spPr/>
    </dgm:pt>
    <dgm:pt modelId="{F85D9930-15B1-46FD-81CA-B16831025DDE}" type="pres">
      <dgm:prSet presAssocID="{BC4F0D20-4418-499C-8DFA-84AE90AE103E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BBFC88E6-E146-4D60-8A9F-AF74B63A9D14}" type="pres">
      <dgm:prSet presAssocID="{BC4F0D20-4418-499C-8DFA-84AE90AE10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C5EB31-E874-477D-B6D9-9FEB6B042D4E}" type="pres">
      <dgm:prSet presAssocID="{BC4F0D20-4418-499C-8DFA-84AE90AE103E}" presName="negativeSpace" presStyleCnt="0"/>
      <dgm:spPr/>
    </dgm:pt>
    <dgm:pt modelId="{827513BE-EE7E-406B-B91B-36824114B664}" type="pres">
      <dgm:prSet presAssocID="{BC4F0D20-4418-499C-8DFA-84AE90AE103E}" presName="childText" presStyleLbl="conFgAcc1" presStyleIdx="1" presStyleCnt="3">
        <dgm:presLayoutVars>
          <dgm:bulletEnabled val="1"/>
        </dgm:presLayoutVars>
      </dgm:prSet>
      <dgm:spPr/>
    </dgm:pt>
    <dgm:pt modelId="{1E7E5B4A-D80E-473E-A79C-65B5471F8D7B}" type="pres">
      <dgm:prSet presAssocID="{A7B6C1F2-0D94-4A1D-AAF0-B49E6BF8B2E0}" presName="spaceBetweenRectangles" presStyleCnt="0"/>
      <dgm:spPr/>
    </dgm:pt>
    <dgm:pt modelId="{AC06557C-EEF2-4FC4-AF91-D3D38DD79AEE}" type="pres">
      <dgm:prSet presAssocID="{FFB8383B-57A2-4B77-9B04-BBA349467F01}" presName="parentLin" presStyleCnt="0"/>
      <dgm:spPr/>
    </dgm:pt>
    <dgm:pt modelId="{B4ED4F71-32AA-42DE-AC5F-A2C695DCCF1B}" type="pres">
      <dgm:prSet presAssocID="{FFB8383B-57A2-4B77-9B04-BBA349467F0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04624BBB-CBE0-4304-B80C-8073F1D8C8DF}" type="pres">
      <dgm:prSet presAssocID="{FFB8383B-57A2-4B77-9B04-BBA349467F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6AC7BC-9D73-476F-8F87-97674102E7AB}" type="pres">
      <dgm:prSet presAssocID="{FFB8383B-57A2-4B77-9B04-BBA349467F01}" presName="negativeSpace" presStyleCnt="0"/>
      <dgm:spPr/>
    </dgm:pt>
    <dgm:pt modelId="{C412A686-8F32-4AF5-8A7A-E7EA4BD5AB15}" type="pres">
      <dgm:prSet presAssocID="{FFB8383B-57A2-4B77-9B04-BBA349467F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0E5879-A10F-4EBA-A9C4-D1BC9A3253BA}" type="presOf" srcId="{BC4F0D20-4418-499C-8DFA-84AE90AE103E}" destId="{BBFC88E6-E146-4D60-8A9F-AF74B63A9D14}" srcOrd="1" destOrd="0" presId="urn:microsoft.com/office/officeart/2005/8/layout/list1"/>
    <dgm:cxn modelId="{3D8A4350-37C6-476D-9D2F-D3E7BB6DF8B7}" type="presOf" srcId="{EC83402F-4632-488F-A350-B1AAFB86B53D}" destId="{645B3D2A-5E51-4A3F-AA66-51CC36D90CDE}" srcOrd="1" destOrd="0" presId="urn:microsoft.com/office/officeart/2005/8/layout/list1"/>
    <dgm:cxn modelId="{626FCB74-D5AD-40FE-8A69-BF1D5A6D0EA7}" type="presOf" srcId="{BC4F0D20-4418-499C-8DFA-84AE90AE103E}" destId="{F85D9930-15B1-46FD-81CA-B16831025DDE}" srcOrd="0" destOrd="0" presId="urn:microsoft.com/office/officeart/2005/8/layout/list1"/>
    <dgm:cxn modelId="{873D9143-F25C-4B24-AD0A-C3EFE3ADB7F2}" type="presOf" srcId="{CEC6D306-D989-4FE3-B0FB-EEA2FA87A879}" destId="{5D6BDC4E-761F-4429-8EB9-C7A75D1ED76E}" srcOrd="0" destOrd="0" presId="urn:microsoft.com/office/officeart/2005/8/layout/list1"/>
    <dgm:cxn modelId="{68184C32-DB66-40A9-B449-B3C073400BB7}" type="presOf" srcId="{FFB8383B-57A2-4B77-9B04-BBA349467F01}" destId="{04624BBB-CBE0-4304-B80C-8073F1D8C8DF}" srcOrd="1" destOrd="0" presId="urn:microsoft.com/office/officeart/2005/8/layout/list1"/>
    <dgm:cxn modelId="{39BB5F5C-DD8A-47EC-8FFE-95E5FBFE203D}" srcId="{CEC6D306-D989-4FE3-B0FB-EEA2FA87A879}" destId="{FFB8383B-57A2-4B77-9B04-BBA349467F01}" srcOrd="2" destOrd="0" parTransId="{F3E5DAF7-AE62-45D6-A4EC-70EE7AAD917F}" sibTransId="{12FC9602-B3D7-4FE2-A980-85895D8A5900}"/>
    <dgm:cxn modelId="{10C9CC3C-C458-4CCC-86A9-E5BB360B177F}" srcId="{CEC6D306-D989-4FE3-B0FB-EEA2FA87A879}" destId="{BC4F0D20-4418-499C-8DFA-84AE90AE103E}" srcOrd="1" destOrd="0" parTransId="{E8BD133F-2437-418B-8DBB-9E7E526A3EE9}" sibTransId="{A7B6C1F2-0D94-4A1D-AAF0-B49E6BF8B2E0}"/>
    <dgm:cxn modelId="{13D10B66-7854-4229-89C5-C42EC07EC3F6}" type="presOf" srcId="{EC83402F-4632-488F-A350-B1AAFB86B53D}" destId="{76985E26-4687-4CE6-8621-01C139E31977}" srcOrd="0" destOrd="0" presId="urn:microsoft.com/office/officeart/2005/8/layout/list1"/>
    <dgm:cxn modelId="{BAB1EC7F-3AA8-447D-A7DF-1A6E1B7AD647}" srcId="{CEC6D306-D989-4FE3-B0FB-EEA2FA87A879}" destId="{EC83402F-4632-488F-A350-B1AAFB86B53D}" srcOrd="0" destOrd="0" parTransId="{F92CDF4F-623D-4755-90E6-0660F1DC0CBB}" sibTransId="{48C55512-3E3E-4A3C-A275-8396CF5D0346}"/>
    <dgm:cxn modelId="{AC6648CC-B915-47BB-B0E9-2FBA0F817533}" type="presOf" srcId="{FFB8383B-57A2-4B77-9B04-BBA349467F01}" destId="{B4ED4F71-32AA-42DE-AC5F-A2C695DCCF1B}" srcOrd="0" destOrd="0" presId="urn:microsoft.com/office/officeart/2005/8/layout/list1"/>
    <dgm:cxn modelId="{C707B93F-533D-4C3A-9D11-FD37C66EB66F}" type="presParOf" srcId="{5D6BDC4E-761F-4429-8EB9-C7A75D1ED76E}" destId="{11F2BBE7-4B78-4CA7-9C22-8144D70E150D}" srcOrd="0" destOrd="0" presId="urn:microsoft.com/office/officeart/2005/8/layout/list1"/>
    <dgm:cxn modelId="{64397E99-AC03-4F65-B46D-BED974E25B3B}" type="presParOf" srcId="{11F2BBE7-4B78-4CA7-9C22-8144D70E150D}" destId="{76985E26-4687-4CE6-8621-01C139E31977}" srcOrd="0" destOrd="0" presId="urn:microsoft.com/office/officeart/2005/8/layout/list1"/>
    <dgm:cxn modelId="{63F3039B-01E3-44D8-960A-C0C0C082BEAC}" type="presParOf" srcId="{11F2BBE7-4B78-4CA7-9C22-8144D70E150D}" destId="{645B3D2A-5E51-4A3F-AA66-51CC36D90CDE}" srcOrd="1" destOrd="0" presId="urn:microsoft.com/office/officeart/2005/8/layout/list1"/>
    <dgm:cxn modelId="{FEB890EC-2C64-4E2F-A1B5-DB05E516CC58}" type="presParOf" srcId="{5D6BDC4E-761F-4429-8EB9-C7A75D1ED76E}" destId="{DAAFA513-95FB-4F43-A20B-CF801C8A2371}" srcOrd="1" destOrd="0" presId="urn:microsoft.com/office/officeart/2005/8/layout/list1"/>
    <dgm:cxn modelId="{A82637D6-D0CC-4F12-AFC7-E000022A8424}" type="presParOf" srcId="{5D6BDC4E-761F-4429-8EB9-C7A75D1ED76E}" destId="{C1DA3764-BA37-419A-B0CA-8AF2AC6EA5E1}" srcOrd="2" destOrd="0" presId="urn:microsoft.com/office/officeart/2005/8/layout/list1"/>
    <dgm:cxn modelId="{A6EE96FB-92AA-4AD8-A33E-8F74218408EE}" type="presParOf" srcId="{5D6BDC4E-761F-4429-8EB9-C7A75D1ED76E}" destId="{973C507F-F136-4952-9062-9A6E68C9EB4D}" srcOrd="3" destOrd="0" presId="urn:microsoft.com/office/officeart/2005/8/layout/list1"/>
    <dgm:cxn modelId="{32E5151A-170C-441B-976F-1E90EB65D65F}" type="presParOf" srcId="{5D6BDC4E-761F-4429-8EB9-C7A75D1ED76E}" destId="{1EB6628A-371F-4969-B69E-9A376A760674}" srcOrd="4" destOrd="0" presId="urn:microsoft.com/office/officeart/2005/8/layout/list1"/>
    <dgm:cxn modelId="{F230C35F-CF51-4E25-8E64-DF8EA9791CAF}" type="presParOf" srcId="{1EB6628A-371F-4969-B69E-9A376A760674}" destId="{F85D9930-15B1-46FD-81CA-B16831025DDE}" srcOrd="0" destOrd="0" presId="urn:microsoft.com/office/officeart/2005/8/layout/list1"/>
    <dgm:cxn modelId="{B571583D-AE37-419E-80F4-8513366C445A}" type="presParOf" srcId="{1EB6628A-371F-4969-B69E-9A376A760674}" destId="{BBFC88E6-E146-4D60-8A9F-AF74B63A9D14}" srcOrd="1" destOrd="0" presId="urn:microsoft.com/office/officeart/2005/8/layout/list1"/>
    <dgm:cxn modelId="{2372E84D-FEFF-435E-90E7-4DFB14F411FD}" type="presParOf" srcId="{5D6BDC4E-761F-4429-8EB9-C7A75D1ED76E}" destId="{A0C5EB31-E874-477D-B6D9-9FEB6B042D4E}" srcOrd="5" destOrd="0" presId="urn:microsoft.com/office/officeart/2005/8/layout/list1"/>
    <dgm:cxn modelId="{0C64A6CA-706F-4C1E-A717-948AD9688DA2}" type="presParOf" srcId="{5D6BDC4E-761F-4429-8EB9-C7A75D1ED76E}" destId="{827513BE-EE7E-406B-B91B-36824114B664}" srcOrd="6" destOrd="0" presId="urn:microsoft.com/office/officeart/2005/8/layout/list1"/>
    <dgm:cxn modelId="{16159D87-B30A-431E-BB2D-F9025A2EF4EB}" type="presParOf" srcId="{5D6BDC4E-761F-4429-8EB9-C7A75D1ED76E}" destId="{1E7E5B4A-D80E-473E-A79C-65B5471F8D7B}" srcOrd="7" destOrd="0" presId="urn:microsoft.com/office/officeart/2005/8/layout/list1"/>
    <dgm:cxn modelId="{BFEEA498-2E58-4D6D-876D-5D1B9FF05718}" type="presParOf" srcId="{5D6BDC4E-761F-4429-8EB9-C7A75D1ED76E}" destId="{AC06557C-EEF2-4FC4-AF91-D3D38DD79AEE}" srcOrd="8" destOrd="0" presId="urn:microsoft.com/office/officeart/2005/8/layout/list1"/>
    <dgm:cxn modelId="{888C2201-DDAC-4D97-9320-3A2A82D37992}" type="presParOf" srcId="{AC06557C-EEF2-4FC4-AF91-D3D38DD79AEE}" destId="{B4ED4F71-32AA-42DE-AC5F-A2C695DCCF1B}" srcOrd="0" destOrd="0" presId="urn:microsoft.com/office/officeart/2005/8/layout/list1"/>
    <dgm:cxn modelId="{E2A78CCE-7680-4AD8-94F7-5EF6A01EF8A2}" type="presParOf" srcId="{AC06557C-EEF2-4FC4-AF91-D3D38DD79AEE}" destId="{04624BBB-CBE0-4304-B80C-8073F1D8C8DF}" srcOrd="1" destOrd="0" presId="urn:microsoft.com/office/officeart/2005/8/layout/list1"/>
    <dgm:cxn modelId="{BCC00FD7-8FD6-489D-B17C-75CF4D7B683D}" type="presParOf" srcId="{5D6BDC4E-761F-4429-8EB9-C7A75D1ED76E}" destId="{DC6AC7BC-9D73-476F-8F87-97674102E7AB}" srcOrd="9" destOrd="0" presId="urn:microsoft.com/office/officeart/2005/8/layout/list1"/>
    <dgm:cxn modelId="{F33E4AF4-B2AA-4702-B40B-4C77B2731B82}" type="presParOf" srcId="{5D6BDC4E-761F-4429-8EB9-C7A75D1ED76E}" destId="{C412A686-8F32-4AF5-8A7A-E7EA4BD5AB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2815D-E585-42A6-A8D3-AE68A53BD6E3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97AF6FE7-7CB9-4536-B390-B1074E6BFD49}">
      <dgm:prSet phldrT="[Κείμενο]" custT="1"/>
      <dgm:spPr/>
      <dgm:t>
        <a:bodyPr/>
        <a:lstStyle/>
        <a:p>
          <a:r>
            <a:rPr lang="el-GR" sz="1000" dirty="0" smtClean="0">
              <a:latin typeface="Tahoma" pitchFamily="34" charset="0"/>
              <a:cs typeface="Tahoma" pitchFamily="34" charset="0"/>
            </a:rPr>
            <a:t>ΕΡΓΑΖΟΜΕΝΟΙ</a:t>
          </a:r>
        </a:p>
        <a:p>
          <a:r>
            <a:rPr lang="en-US" sz="1000" dirty="0" smtClean="0">
              <a:latin typeface="Tahoma" pitchFamily="34" charset="0"/>
              <a:cs typeface="Tahoma" pitchFamily="34" charset="0"/>
            </a:rPr>
            <a:t>SHI contributions</a:t>
          </a:r>
          <a:endParaRPr lang="el-GR" sz="1000" dirty="0">
            <a:latin typeface="Tahoma" pitchFamily="34" charset="0"/>
            <a:cs typeface="Tahoma" pitchFamily="34" charset="0"/>
          </a:endParaRPr>
        </a:p>
      </dgm:t>
    </dgm:pt>
    <dgm:pt modelId="{CA3D7F22-3734-4E8C-BB45-6D5BB754F5F9}" type="parTrans" cxnId="{F3DC5A4F-26C9-4014-B206-17C31D11C676}">
      <dgm:prSet/>
      <dgm:spPr/>
      <dgm:t>
        <a:bodyPr/>
        <a:lstStyle/>
        <a:p>
          <a:endParaRPr lang="el-GR"/>
        </a:p>
      </dgm:t>
    </dgm:pt>
    <dgm:pt modelId="{BE7BEA62-A1D8-48B7-BEC8-A0D3046CA47D}" type="sibTrans" cxnId="{F3DC5A4F-26C9-4014-B206-17C31D11C676}">
      <dgm:prSet/>
      <dgm:spPr/>
      <dgm:t>
        <a:bodyPr/>
        <a:lstStyle/>
        <a:p>
          <a:endParaRPr lang="el-GR"/>
        </a:p>
      </dgm:t>
    </dgm:pt>
    <dgm:pt modelId="{9E2D59A2-DBE0-4543-83EA-EEF748EAD8E9}">
      <dgm:prSet phldrT="[Κείμενο]" custT="1"/>
      <dgm:spPr/>
      <dgm:t>
        <a:bodyPr/>
        <a:lstStyle/>
        <a:p>
          <a:r>
            <a:rPr lang="el-GR" sz="1000" dirty="0" smtClean="0">
              <a:latin typeface="Tahoma" pitchFamily="34" charset="0"/>
              <a:cs typeface="Tahoma" pitchFamily="34" charset="0"/>
            </a:rPr>
            <a:t>ΑΣΦΑΛΙΣΤΙΚΟΙ ΦΟΡΕΙΣ (</a:t>
          </a:r>
          <a:r>
            <a:rPr lang="en-US" sz="1000" dirty="0" smtClean="0">
              <a:latin typeface="Tahoma" pitchFamily="34" charset="0"/>
              <a:cs typeface="Tahoma" pitchFamily="34" charset="0"/>
            </a:rPr>
            <a:t>SHI  FUNDS</a:t>
          </a:r>
          <a:r>
            <a:rPr lang="el-GR" sz="1000" dirty="0" smtClean="0">
              <a:latin typeface="Tahoma" pitchFamily="34" charset="0"/>
              <a:cs typeface="Tahoma" pitchFamily="34" charset="0"/>
            </a:rPr>
            <a:t> &gt; Ε.Ο.Π.Υ.Υ.</a:t>
          </a:r>
          <a:endParaRPr lang="el-GR" sz="1000" dirty="0">
            <a:latin typeface="Tahoma" pitchFamily="34" charset="0"/>
            <a:cs typeface="Tahoma" pitchFamily="34" charset="0"/>
          </a:endParaRPr>
        </a:p>
      </dgm:t>
    </dgm:pt>
    <dgm:pt modelId="{35C82203-CC2C-47C9-94A9-B3B5BF0658F9}" type="parTrans" cxnId="{F2F42C66-FA52-4CD5-9E98-6629833DA17C}">
      <dgm:prSet/>
      <dgm:spPr/>
      <dgm:t>
        <a:bodyPr/>
        <a:lstStyle/>
        <a:p>
          <a:endParaRPr lang="el-GR"/>
        </a:p>
      </dgm:t>
    </dgm:pt>
    <dgm:pt modelId="{F32D20DD-55FA-49B1-BB10-3DE77BE861DD}" type="sibTrans" cxnId="{F2F42C66-FA52-4CD5-9E98-6629833DA17C}">
      <dgm:prSet/>
      <dgm:spPr/>
      <dgm:t>
        <a:bodyPr/>
        <a:lstStyle/>
        <a:p>
          <a:endParaRPr lang="el-GR"/>
        </a:p>
      </dgm:t>
    </dgm:pt>
    <dgm:pt modelId="{4C065F1C-F978-4CB7-940E-C0F44440D288}">
      <dgm:prSet phldrT="[Κείμενο]" custT="1"/>
      <dgm:spPr/>
      <dgm:t>
        <a:bodyPr/>
        <a:lstStyle/>
        <a:p>
          <a:r>
            <a:rPr lang="el-GR" sz="1000" dirty="0" smtClean="0">
              <a:latin typeface="Tahoma" pitchFamily="34" charset="0"/>
              <a:cs typeface="Tahoma" pitchFamily="34" charset="0"/>
            </a:rPr>
            <a:t>ΚΑΛΥΨΗ ΚΙΝΔΥΝΟΥ</a:t>
          </a:r>
        </a:p>
        <a:p>
          <a:r>
            <a:rPr lang="el-GR" sz="1000" dirty="0" smtClean="0">
              <a:latin typeface="Tahoma" pitchFamily="34" charset="0"/>
              <a:cs typeface="Tahoma" pitchFamily="34" charset="0"/>
            </a:rPr>
            <a:t>ΑΣΦΑΛΙΣΤΙΚΕΣ ΠΑΡΟΧΕΣ</a:t>
          </a:r>
          <a:endParaRPr lang="el-GR" sz="1000" dirty="0">
            <a:latin typeface="Tahoma" pitchFamily="34" charset="0"/>
            <a:cs typeface="Tahoma" pitchFamily="34" charset="0"/>
          </a:endParaRPr>
        </a:p>
      </dgm:t>
    </dgm:pt>
    <dgm:pt modelId="{EAD71EE2-6DFF-4619-B780-A3A2CBBEF3FE}" type="parTrans" cxnId="{92FD9884-512C-48B9-9399-6C53C30B3028}">
      <dgm:prSet/>
      <dgm:spPr/>
      <dgm:t>
        <a:bodyPr/>
        <a:lstStyle/>
        <a:p>
          <a:endParaRPr lang="el-GR"/>
        </a:p>
      </dgm:t>
    </dgm:pt>
    <dgm:pt modelId="{28CF2DCC-D1C1-41EA-83FB-14F64DB5037E}" type="sibTrans" cxnId="{92FD9884-512C-48B9-9399-6C53C30B3028}">
      <dgm:prSet/>
      <dgm:spPr/>
      <dgm:t>
        <a:bodyPr/>
        <a:lstStyle/>
        <a:p>
          <a:endParaRPr lang="el-GR"/>
        </a:p>
      </dgm:t>
    </dgm:pt>
    <dgm:pt modelId="{813CF892-AAA9-403E-8F91-C43965E37F46}" type="pres">
      <dgm:prSet presAssocID="{C102815D-E585-42A6-A8D3-AE68A53BD6E3}" presName="CompostProcess" presStyleCnt="0">
        <dgm:presLayoutVars>
          <dgm:dir/>
          <dgm:resizeHandles val="exact"/>
        </dgm:presLayoutVars>
      </dgm:prSet>
      <dgm:spPr/>
    </dgm:pt>
    <dgm:pt modelId="{5EF48C40-A831-4AEC-9C69-07E7A0264249}" type="pres">
      <dgm:prSet presAssocID="{C102815D-E585-42A6-A8D3-AE68A53BD6E3}" presName="arrow" presStyleLbl="bgShp" presStyleIdx="0" presStyleCnt="1" custScaleX="89830" custScaleY="63094"/>
      <dgm:spPr>
        <a:solidFill>
          <a:schemeClr val="accent4">
            <a:lumMod val="60000"/>
            <a:lumOff val="40000"/>
          </a:schemeClr>
        </a:solidFill>
      </dgm:spPr>
    </dgm:pt>
    <dgm:pt modelId="{ED153B2D-042F-47BD-B67F-44B0D59482A9}" type="pres">
      <dgm:prSet presAssocID="{C102815D-E585-42A6-A8D3-AE68A53BD6E3}" presName="linearProcess" presStyleCnt="0"/>
      <dgm:spPr/>
    </dgm:pt>
    <dgm:pt modelId="{C71B4B71-91F6-40F8-A833-8F39D1E13CF9}" type="pres">
      <dgm:prSet presAssocID="{97AF6FE7-7CB9-4536-B390-B1074E6BFD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3FACB0-20FE-4A1E-BD9E-7CD6DC0ABAAE}" type="pres">
      <dgm:prSet presAssocID="{BE7BEA62-A1D8-48B7-BEC8-A0D3046CA47D}" presName="sibTrans" presStyleCnt="0"/>
      <dgm:spPr/>
    </dgm:pt>
    <dgm:pt modelId="{C4848499-9F47-4C50-9556-581A7C8E769D}" type="pres">
      <dgm:prSet presAssocID="{9E2D59A2-DBE0-4543-83EA-EEF748EAD8E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593CD4-5977-487F-B92A-B2F7C9EF9AD6}" type="pres">
      <dgm:prSet presAssocID="{F32D20DD-55FA-49B1-BB10-3DE77BE861DD}" presName="sibTrans" presStyleCnt="0"/>
      <dgm:spPr/>
    </dgm:pt>
    <dgm:pt modelId="{7E5D3FA6-A205-4B88-AA37-B09E77506EEC}" type="pres">
      <dgm:prSet presAssocID="{4C065F1C-F978-4CB7-940E-C0F44440D28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151565E-C6A8-4DB4-BAB5-73E2A3BF845C}" type="presOf" srcId="{C102815D-E585-42A6-A8D3-AE68A53BD6E3}" destId="{813CF892-AAA9-403E-8F91-C43965E37F46}" srcOrd="0" destOrd="0" presId="urn:microsoft.com/office/officeart/2005/8/layout/hProcess9"/>
    <dgm:cxn modelId="{92FD9884-512C-48B9-9399-6C53C30B3028}" srcId="{C102815D-E585-42A6-A8D3-AE68A53BD6E3}" destId="{4C065F1C-F978-4CB7-940E-C0F44440D288}" srcOrd="2" destOrd="0" parTransId="{EAD71EE2-6DFF-4619-B780-A3A2CBBEF3FE}" sibTransId="{28CF2DCC-D1C1-41EA-83FB-14F64DB5037E}"/>
    <dgm:cxn modelId="{F2F42C66-FA52-4CD5-9E98-6629833DA17C}" srcId="{C102815D-E585-42A6-A8D3-AE68A53BD6E3}" destId="{9E2D59A2-DBE0-4543-83EA-EEF748EAD8E9}" srcOrd="1" destOrd="0" parTransId="{35C82203-CC2C-47C9-94A9-B3B5BF0658F9}" sibTransId="{F32D20DD-55FA-49B1-BB10-3DE77BE861DD}"/>
    <dgm:cxn modelId="{F3DC5A4F-26C9-4014-B206-17C31D11C676}" srcId="{C102815D-E585-42A6-A8D3-AE68A53BD6E3}" destId="{97AF6FE7-7CB9-4536-B390-B1074E6BFD49}" srcOrd="0" destOrd="0" parTransId="{CA3D7F22-3734-4E8C-BB45-6D5BB754F5F9}" sibTransId="{BE7BEA62-A1D8-48B7-BEC8-A0D3046CA47D}"/>
    <dgm:cxn modelId="{754435DB-D93B-45FB-8336-253C7FE01654}" type="presOf" srcId="{9E2D59A2-DBE0-4543-83EA-EEF748EAD8E9}" destId="{C4848499-9F47-4C50-9556-581A7C8E769D}" srcOrd="0" destOrd="0" presId="urn:microsoft.com/office/officeart/2005/8/layout/hProcess9"/>
    <dgm:cxn modelId="{53C1BB9C-4478-423F-81BC-FAE5C8E056C1}" type="presOf" srcId="{97AF6FE7-7CB9-4536-B390-B1074E6BFD49}" destId="{C71B4B71-91F6-40F8-A833-8F39D1E13CF9}" srcOrd="0" destOrd="0" presId="urn:microsoft.com/office/officeart/2005/8/layout/hProcess9"/>
    <dgm:cxn modelId="{49CC91E0-FC14-4A94-AA1F-6E5799A809D8}" type="presOf" srcId="{4C065F1C-F978-4CB7-940E-C0F44440D288}" destId="{7E5D3FA6-A205-4B88-AA37-B09E77506EEC}" srcOrd="0" destOrd="0" presId="urn:microsoft.com/office/officeart/2005/8/layout/hProcess9"/>
    <dgm:cxn modelId="{65FFABE1-21B3-4457-BE6F-2780771898CC}" type="presParOf" srcId="{813CF892-AAA9-403E-8F91-C43965E37F46}" destId="{5EF48C40-A831-4AEC-9C69-07E7A0264249}" srcOrd="0" destOrd="0" presId="urn:microsoft.com/office/officeart/2005/8/layout/hProcess9"/>
    <dgm:cxn modelId="{EC0FA9F2-978B-49B3-8DAC-D276E04C62B1}" type="presParOf" srcId="{813CF892-AAA9-403E-8F91-C43965E37F46}" destId="{ED153B2D-042F-47BD-B67F-44B0D59482A9}" srcOrd="1" destOrd="0" presId="urn:microsoft.com/office/officeart/2005/8/layout/hProcess9"/>
    <dgm:cxn modelId="{4CC27EA6-53C8-4A11-A24C-15C3CE72980E}" type="presParOf" srcId="{ED153B2D-042F-47BD-B67F-44B0D59482A9}" destId="{C71B4B71-91F6-40F8-A833-8F39D1E13CF9}" srcOrd="0" destOrd="0" presId="urn:microsoft.com/office/officeart/2005/8/layout/hProcess9"/>
    <dgm:cxn modelId="{74E8134C-3548-4B84-B1E1-1B2DB6E09757}" type="presParOf" srcId="{ED153B2D-042F-47BD-B67F-44B0D59482A9}" destId="{E53FACB0-20FE-4A1E-BD9E-7CD6DC0ABAAE}" srcOrd="1" destOrd="0" presId="urn:microsoft.com/office/officeart/2005/8/layout/hProcess9"/>
    <dgm:cxn modelId="{F7230309-60CB-4008-B5EE-B90815C4803B}" type="presParOf" srcId="{ED153B2D-042F-47BD-B67F-44B0D59482A9}" destId="{C4848499-9F47-4C50-9556-581A7C8E769D}" srcOrd="2" destOrd="0" presId="urn:microsoft.com/office/officeart/2005/8/layout/hProcess9"/>
    <dgm:cxn modelId="{7520CE07-D7E7-4B32-8D3F-BE51D47A0112}" type="presParOf" srcId="{ED153B2D-042F-47BD-B67F-44B0D59482A9}" destId="{69593CD4-5977-487F-B92A-B2F7C9EF9AD6}" srcOrd="3" destOrd="0" presId="urn:microsoft.com/office/officeart/2005/8/layout/hProcess9"/>
    <dgm:cxn modelId="{357328CD-53D9-4E8F-8CC0-593955F01B01}" type="presParOf" srcId="{ED153B2D-042F-47BD-B67F-44B0D59482A9}" destId="{7E5D3FA6-A205-4B88-AA37-B09E77506E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BCFAD5-D4D6-4457-BE61-654D08A8FBDA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205DEF4A-2EED-4B9B-ACC5-4048B0D09ABF}">
      <dgm:prSet phldrT="[Κείμενο]" custT="1"/>
      <dgm:spPr/>
      <dgm:t>
        <a:bodyPr/>
        <a:lstStyle/>
        <a:p>
          <a:r>
            <a:rPr lang="el-GR" sz="1600" dirty="0" smtClean="0">
              <a:latin typeface="Tahoma" pitchFamily="34" charset="0"/>
              <a:cs typeface="Tahoma" pitchFamily="34" charset="0"/>
            </a:rPr>
            <a:t>ΚΟΙΝΩΝΙΚΗ ΑΣΦΑΛΙΣΗ</a:t>
          </a:r>
          <a:endParaRPr lang="el-GR" sz="1600" dirty="0">
            <a:latin typeface="Tahoma" pitchFamily="34" charset="0"/>
            <a:cs typeface="Tahoma" pitchFamily="34" charset="0"/>
          </a:endParaRPr>
        </a:p>
      </dgm:t>
    </dgm:pt>
    <dgm:pt modelId="{72378FB6-E822-4ADC-885D-B0EB57FE4259}" type="parTrans" cxnId="{7286160A-E3DE-4B84-93DD-4D8CC2F6FF90}">
      <dgm:prSet/>
      <dgm:spPr/>
      <dgm:t>
        <a:bodyPr/>
        <a:lstStyle/>
        <a:p>
          <a:endParaRPr lang="el-GR"/>
        </a:p>
      </dgm:t>
    </dgm:pt>
    <dgm:pt modelId="{6BFB7DB7-7AE9-453F-A271-251960B48227}" type="sibTrans" cxnId="{7286160A-E3DE-4B84-93DD-4D8CC2F6FF90}">
      <dgm:prSet/>
      <dgm:spPr/>
      <dgm:t>
        <a:bodyPr/>
        <a:lstStyle/>
        <a:p>
          <a:endParaRPr lang="el-GR"/>
        </a:p>
      </dgm:t>
    </dgm:pt>
    <dgm:pt modelId="{BA5B2C17-5055-4373-8486-EA621772CF05}">
      <dgm:prSet phldrT="[Κείμενο]" custT="1"/>
      <dgm:spPr/>
      <dgm:t>
        <a:bodyPr/>
        <a:lstStyle/>
        <a:p>
          <a:r>
            <a:rPr lang="el-GR" sz="1600" dirty="0" smtClean="0">
              <a:latin typeface="Tahoma" pitchFamily="34" charset="0"/>
              <a:cs typeface="Tahoma" pitchFamily="34" charset="0"/>
            </a:rPr>
            <a:t>ΙΔΙΩΤΙΚΗ ΑΣΦΑΛΙΣΗ</a:t>
          </a:r>
          <a:endParaRPr lang="el-GR" sz="1600" dirty="0">
            <a:latin typeface="Tahoma" pitchFamily="34" charset="0"/>
            <a:cs typeface="Tahoma" pitchFamily="34" charset="0"/>
          </a:endParaRPr>
        </a:p>
      </dgm:t>
    </dgm:pt>
    <dgm:pt modelId="{B7FDDED4-2AD6-4462-822B-A37882ABFB75}" type="parTrans" cxnId="{4C5946C8-1312-4D82-A308-52455B441AA6}">
      <dgm:prSet/>
      <dgm:spPr/>
      <dgm:t>
        <a:bodyPr/>
        <a:lstStyle/>
        <a:p>
          <a:endParaRPr lang="el-GR"/>
        </a:p>
      </dgm:t>
    </dgm:pt>
    <dgm:pt modelId="{13B369D1-EFF5-4A11-ABAE-C764AEF56B12}" type="sibTrans" cxnId="{4C5946C8-1312-4D82-A308-52455B441AA6}">
      <dgm:prSet/>
      <dgm:spPr/>
      <dgm:t>
        <a:bodyPr/>
        <a:lstStyle/>
        <a:p>
          <a:endParaRPr lang="el-GR"/>
        </a:p>
      </dgm:t>
    </dgm:pt>
    <dgm:pt modelId="{9C8899B9-6A2C-4D0A-90BA-17B94124EF20}">
      <dgm:prSet phldrT="[Κείμενο]" custT="1"/>
      <dgm:spPr/>
      <dgm:t>
        <a:bodyPr/>
        <a:lstStyle/>
        <a:p>
          <a:r>
            <a:rPr lang="el-GR" sz="1600" dirty="0" smtClean="0">
              <a:latin typeface="Tahoma" pitchFamily="34" charset="0"/>
              <a:cs typeface="Tahoma" pitchFamily="34" charset="0"/>
            </a:rPr>
            <a:t>ΣΥΝΤΑΞΗ &amp; ΥΓΕΙΑ</a:t>
          </a:r>
          <a:endParaRPr lang="el-GR" sz="1600" dirty="0">
            <a:latin typeface="Tahoma" pitchFamily="34" charset="0"/>
            <a:cs typeface="Tahoma" pitchFamily="34" charset="0"/>
          </a:endParaRPr>
        </a:p>
      </dgm:t>
    </dgm:pt>
    <dgm:pt modelId="{E7FD9111-5E6E-40E3-AD23-322C3AC3D673}" type="parTrans" cxnId="{5839B7F2-0BC4-4865-BEC2-5EF14427D32A}">
      <dgm:prSet/>
      <dgm:spPr/>
      <dgm:t>
        <a:bodyPr/>
        <a:lstStyle/>
        <a:p>
          <a:endParaRPr lang="el-GR"/>
        </a:p>
      </dgm:t>
    </dgm:pt>
    <dgm:pt modelId="{CBF2B693-6925-47E3-A07D-6809C09C39C6}" type="sibTrans" cxnId="{5839B7F2-0BC4-4865-BEC2-5EF14427D32A}">
      <dgm:prSet/>
      <dgm:spPr/>
      <dgm:t>
        <a:bodyPr/>
        <a:lstStyle/>
        <a:p>
          <a:endParaRPr lang="el-GR"/>
        </a:p>
      </dgm:t>
    </dgm:pt>
    <dgm:pt modelId="{DDBCA1B0-6680-4E04-9102-A3C55C34D80D}" type="pres">
      <dgm:prSet presAssocID="{D2BCFAD5-D4D6-4457-BE61-654D08A8FBDA}" presName="linearFlow" presStyleCnt="0">
        <dgm:presLayoutVars>
          <dgm:dir/>
          <dgm:resizeHandles val="exact"/>
        </dgm:presLayoutVars>
      </dgm:prSet>
      <dgm:spPr/>
    </dgm:pt>
    <dgm:pt modelId="{003D7333-CDD1-42A0-BDC7-5286F1523D30}" type="pres">
      <dgm:prSet presAssocID="{205DEF4A-2EED-4B9B-ACC5-4048B0D09ABF}" presName="node" presStyleLbl="node1" presStyleIdx="0" presStyleCnt="3" custScaleX="1488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9C42ED-E797-4300-AC72-F9D0D18EFAE2}" type="pres">
      <dgm:prSet presAssocID="{6BFB7DB7-7AE9-453F-A271-251960B48227}" presName="spacerL" presStyleCnt="0"/>
      <dgm:spPr/>
    </dgm:pt>
    <dgm:pt modelId="{E3A91267-5383-4610-A1B2-B29504E52107}" type="pres">
      <dgm:prSet presAssocID="{6BFB7DB7-7AE9-453F-A271-251960B48227}" presName="sibTrans" presStyleLbl="sibTrans2D1" presStyleIdx="0" presStyleCnt="2"/>
      <dgm:spPr/>
      <dgm:t>
        <a:bodyPr/>
        <a:lstStyle/>
        <a:p>
          <a:endParaRPr lang="el-GR"/>
        </a:p>
      </dgm:t>
    </dgm:pt>
    <dgm:pt modelId="{573B342C-7E6A-4E74-AEEE-BA35140ABB56}" type="pres">
      <dgm:prSet presAssocID="{6BFB7DB7-7AE9-453F-A271-251960B48227}" presName="spacerR" presStyleCnt="0"/>
      <dgm:spPr/>
    </dgm:pt>
    <dgm:pt modelId="{44EB276E-2976-4DFF-B7D5-075DAAC013CF}" type="pres">
      <dgm:prSet presAssocID="{BA5B2C17-5055-4373-8486-EA621772CF05}" presName="node" presStyleLbl="node1" presStyleIdx="1" presStyleCnt="3" custScaleX="1352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5F24B3-1AEA-41F8-A192-0E95D4D01CD5}" type="pres">
      <dgm:prSet presAssocID="{13B369D1-EFF5-4A11-ABAE-C764AEF56B12}" presName="spacerL" presStyleCnt="0"/>
      <dgm:spPr/>
    </dgm:pt>
    <dgm:pt modelId="{ADD1CE78-0D43-432A-9DB8-EEB10ADB463E}" type="pres">
      <dgm:prSet presAssocID="{13B369D1-EFF5-4A11-ABAE-C764AEF56B12}" presName="sibTrans" presStyleLbl="sibTrans2D1" presStyleIdx="1" presStyleCnt="2"/>
      <dgm:spPr/>
      <dgm:t>
        <a:bodyPr/>
        <a:lstStyle/>
        <a:p>
          <a:endParaRPr lang="el-GR"/>
        </a:p>
      </dgm:t>
    </dgm:pt>
    <dgm:pt modelId="{20A52BCF-FA2B-4EC0-9F29-26F89528C2FA}" type="pres">
      <dgm:prSet presAssocID="{13B369D1-EFF5-4A11-ABAE-C764AEF56B12}" presName="spacerR" presStyleCnt="0"/>
      <dgm:spPr/>
    </dgm:pt>
    <dgm:pt modelId="{9FB7E340-D73D-427F-9CE2-08AE2F024E3D}" type="pres">
      <dgm:prSet presAssocID="{9C8899B9-6A2C-4D0A-90BA-17B94124EF20}" presName="node" presStyleLbl="node1" presStyleIdx="2" presStyleCnt="3" custScaleX="229591" custLinFactNeighborX="-59966" custLinFactNeighborY="-5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730B01-CEAA-4D27-97F3-E717C6603FCE}" type="presOf" srcId="{6BFB7DB7-7AE9-453F-A271-251960B48227}" destId="{E3A91267-5383-4610-A1B2-B29504E52107}" srcOrd="0" destOrd="0" presId="urn:microsoft.com/office/officeart/2005/8/layout/equation1"/>
    <dgm:cxn modelId="{5839B7F2-0BC4-4865-BEC2-5EF14427D32A}" srcId="{D2BCFAD5-D4D6-4457-BE61-654D08A8FBDA}" destId="{9C8899B9-6A2C-4D0A-90BA-17B94124EF20}" srcOrd="2" destOrd="0" parTransId="{E7FD9111-5E6E-40E3-AD23-322C3AC3D673}" sibTransId="{CBF2B693-6925-47E3-A07D-6809C09C39C6}"/>
    <dgm:cxn modelId="{F23792CD-DCC1-4786-A740-E8E9782DE9DA}" type="presOf" srcId="{205DEF4A-2EED-4B9B-ACC5-4048B0D09ABF}" destId="{003D7333-CDD1-42A0-BDC7-5286F1523D30}" srcOrd="0" destOrd="0" presId="urn:microsoft.com/office/officeart/2005/8/layout/equation1"/>
    <dgm:cxn modelId="{7286160A-E3DE-4B84-93DD-4D8CC2F6FF90}" srcId="{D2BCFAD5-D4D6-4457-BE61-654D08A8FBDA}" destId="{205DEF4A-2EED-4B9B-ACC5-4048B0D09ABF}" srcOrd="0" destOrd="0" parTransId="{72378FB6-E822-4ADC-885D-B0EB57FE4259}" sibTransId="{6BFB7DB7-7AE9-453F-A271-251960B48227}"/>
    <dgm:cxn modelId="{4C5946C8-1312-4D82-A308-52455B441AA6}" srcId="{D2BCFAD5-D4D6-4457-BE61-654D08A8FBDA}" destId="{BA5B2C17-5055-4373-8486-EA621772CF05}" srcOrd="1" destOrd="0" parTransId="{B7FDDED4-2AD6-4462-822B-A37882ABFB75}" sibTransId="{13B369D1-EFF5-4A11-ABAE-C764AEF56B12}"/>
    <dgm:cxn modelId="{E0981961-C6E4-49C8-85C3-BEAD9F1F9F79}" type="presOf" srcId="{9C8899B9-6A2C-4D0A-90BA-17B94124EF20}" destId="{9FB7E340-D73D-427F-9CE2-08AE2F024E3D}" srcOrd="0" destOrd="0" presId="urn:microsoft.com/office/officeart/2005/8/layout/equation1"/>
    <dgm:cxn modelId="{B48076D1-11D0-4394-B648-9967E817CB49}" type="presOf" srcId="{BA5B2C17-5055-4373-8486-EA621772CF05}" destId="{44EB276E-2976-4DFF-B7D5-075DAAC013CF}" srcOrd="0" destOrd="0" presId="urn:microsoft.com/office/officeart/2005/8/layout/equation1"/>
    <dgm:cxn modelId="{FD70F759-AD50-4941-A5A7-3FE81C022640}" type="presOf" srcId="{13B369D1-EFF5-4A11-ABAE-C764AEF56B12}" destId="{ADD1CE78-0D43-432A-9DB8-EEB10ADB463E}" srcOrd="0" destOrd="0" presId="urn:microsoft.com/office/officeart/2005/8/layout/equation1"/>
    <dgm:cxn modelId="{0A920311-9642-4991-A7CD-79C91AB34B4C}" type="presOf" srcId="{D2BCFAD5-D4D6-4457-BE61-654D08A8FBDA}" destId="{DDBCA1B0-6680-4E04-9102-A3C55C34D80D}" srcOrd="0" destOrd="0" presId="urn:microsoft.com/office/officeart/2005/8/layout/equation1"/>
    <dgm:cxn modelId="{DBD3C970-9D63-4152-B8B4-2AAD31B9310F}" type="presParOf" srcId="{DDBCA1B0-6680-4E04-9102-A3C55C34D80D}" destId="{003D7333-CDD1-42A0-BDC7-5286F1523D30}" srcOrd="0" destOrd="0" presId="urn:microsoft.com/office/officeart/2005/8/layout/equation1"/>
    <dgm:cxn modelId="{D6B2BB3B-D45C-4044-A145-AED07228FA5F}" type="presParOf" srcId="{DDBCA1B0-6680-4E04-9102-A3C55C34D80D}" destId="{079C42ED-E797-4300-AC72-F9D0D18EFAE2}" srcOrd="1" destOrd="0" presId="urn:microsoft.com/office/officeart/2005/8/layout/equation1"/>
    <dgm:cxn modelId="{8A3E148F-2FCD-4F55-8448-7C5AD950A4D6}" type="presParOf" srcId="{DDBCA1B0-6680-4E04-9102-A3C55C34D80D}" destId="{E3A91267-5383-4610-A1B2-B29504E52107}" srcOrd="2" destOrd="0" presId="urn:microsoft.com/office/officeart/2005/8/layout/equation1"/>
    <dgm:cxn modelId="{6844ADA8-0996-4476-BE52-B15C71D3BD62}" type="presParOf" srcId="{DDBCA1B0-6680-4E04-9102-A3C55C34D80D}" destId="{573B342C-7E6A-4E74-AEEE-BA35140ABB56}" srcOrd="3" destOrd="0" presId="urn:microsoft.com/office/officeart/2005/8/layout/equation1"/>
    <dgm:cxn modelId="{E956FB0E-B02C-4FE4-89B0-6B5737C675FB}" type="presParOf" srcId="{DDBCA1B0-6680-4E04-9102-A3C55C34D80D}" destId="{44EB276E-2976-4DFF-B7D5-075DAAC013CF}" srcOrd="4" destOrd="0" presId="urn:microsoft.com/office/officeart/2005/8/layout/equation1"/>
    <dgm:cxn modelId="{37422D08-2114-4E08-BCFD-7131D93F386B}" type="presParOf" srcId="{DDBCA1B0-6680-4E04-9102-A3C55C34D80D}" destId="{CB5F24B3-1AEA-41F8-A192-0E95D4D01CD5}" srcOrd="5" destOrd="0" presId="urn:microsoft.com/office/officeart/2005/8/layout/equation1"/>
    <dgm:cxn modelId="{5475BEEE-5E56-48BA-9E32-01986EF2D10F}" type="presParOf" srcId="{DDBCA1B0-6680-4E04-9102-A3C55C34D80D}" destId="{ADD1CE78-0D43-432A-9DB8-EEB10ADB463E}" srcOrd="6" destOrd="0" presId="urn:microsoft.com/office/officeart/2005/8/layout/equation1"/>
    <dgm:cxn modelId="{58935335-D312-43FD-BABA-A477C6BD3C12}" type="presParOf" srcId="{DDBCA1B0-6680-4E04-9102-A3C55C34D80D}" destId="{20A52BCF-FA2B-4EC0-9F29-26F89528C2FA}" srcOrd="7" destOrd="0" presId="urn:microsoft.com/office/officeart/2005/8/layout/equation1"/>
    <dgm:cxn modelId="{6DCAF839-931E-4B31-B777-26506CE8913B}" type="presParOf" srcId="{DDBCA1B0-6680-4E04-9102-A3C55C34D80D}" destId="{9FB7E340-D73D-427F-9CE2-08AE2F024E3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9E63C-9E18-4F5E-BC36-A799056B66C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D533902-E6A8-4A61-9D47-541E6F36A66E}">
      <dgm:prSet phldrT="[Κείμενο]" custT="1"/>
      <dgm:spPr/>
      <dgm:t>
        <a:bodyPr/>
        <a:lstStyle/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ΙΔΙΩΤΙΚΗ ΑΣΦΑΛΙΣΗ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B2604BA0-FFE0-43ED-AA28-3075DF52DD88}" type="par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77CD79-14A9-4709-9840-2956AF1EE141}" type="sib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FE4DBAB4-67AF-47F6-AC74-DD936C4B44F6}">
      <dgm:prSet phldrT="[Κείμενο]" custT="1"/>
      <dgm:spPr/>
      <dgm:t>
        <a:bodyPr/>
        <a:lstStyle/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2EC8D985-9612-4196-86C5-AF9E72D84BC5}" type="par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B00BAE48-E7BD-4BAF-8661-63518D9193F1}" type="sib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7C32A96D-7B69-4470-A516-9DE7EA8E55CA}">
      <dgm:prSet phldrT="[Κείμενο]" custT="1"/>
      <dgm:spPr/>
      <dgm:t>
        <a:bodyPr/>
        <a:lstStyle/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420EA602-94F4-4DAE-B5EB-9393D20A30A8}" type="parTrans" cxnId="{6B973552-AA82-4CCF-83DA-6BC11CEA54E8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748E908-BDF3-4F20-8787-10A0910E1751}" type="sibTrans" cxnId="{6B973552-AA82-4CCF-83DA-6BC11CEA54E8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BF0D27-58CA-4D2A-B250-8A778C602BC0}" type="pres">
      <dgm:prSet presAssocID="{EF59E63C-9E18-4F5E-BC36-A799056B6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8A0931D-D601-4E27-8B1B-2F01BFA788E7}" type="pres">
      <dgm:prSet presAssocID="{ED533902-E6A8-4A61-9D47-541E6F36A66E}" presName="hierRoot1" presStyleCnt="0">
        <dgm:presLayoutVars>
          <dgm:hierBranch val="init"/>
        </dgm:presLayoutVars>
      </dgm:prSet>
      <dgm:spPr/>
    </dgm:pt>
    <dgm:pt modelId="{3C4D5C36-67B4-40F1-AB9C-AC8E29F5E47E}" type="pres">
      <dgm:prSet presAssocID="{ED533902-E6A8-4A61-9D47-541E6F36A66E}" presName="rootComposite1" presStyleCnt="0"/>
      <dgm:spPr/>
    </dgm:pt>
    <dgm:pt modelId="{F6AA0662-CCB0-40CA-A892-8ACD52AB0AA0}" type="pres">
      <dgm:prSet presAssocID="{ED533902-E6A8-4A61-9D47-541E6F36A66E}" presName="rootText1" presStyleLbl="node0" presStyleIdx="0" presStyleCnt="1" custScaleX="1147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5A0A2A-8A7F-4E06-B093-FD31F73E6AA2}" type="pres">
      <dgm:prSet presAssocID="{ED533902-E6A8-4A61-9D47-541E6F36A66E}" presName="rootConnector1" presStyleLbl="node1" presStyleIdx="0" presStyleCnt="0"/>
      <dgm:spPr/>
      <dgm:t>
        <a:bodyPr/>
        <a:lstStyle/>
        <a:p>
          <a:endParaRPr lang="el-GR"/>
        </a:p>
      </dgm:t>
    </dgm:pt>
    <dgm:pt modelId="{CF70F294-23B1-403C-B5C9-4B6B862BFDC7}" type="pres">
      <dgm:prSet presAssocID="{ED533902-E6A8-4A61-9D47-541E6F36A66E}" presName="hierChild2" presStyleCnt="0"/>
      <dgm:spPr/>
    </dgm:pt>
    <dgm:pt modelId="{9D205850-F3AC-494F-8F22-D5CF38DB5018}" type="pres">
      <dgm:prSet presAssocID="{2EC8D985-9612-4196-86C5-AF9E72D84BC5}" presName="Name37" presStyleLbl="parChTrans1D2" presStyleIdx="0" presStyleCnt="2"/>
      <dgm:spPr/>
      <dgm:t>
        <a:bodyPr/>
        <a:lstStyle/>
        <a:p>
          <a:endParaRPr lang="el-GR"/>
        </a:p>
      </dgm:t>
    </dgm:pt>
    <dgm:pt modelId="{BE35AFC1-4221-4829-81FA-F1E523D8C0AE}" type="pres">
      <dgm:prSet presAssocID="{FE4DBAB4-67AF-47F6-AC74-DD936C4B44F6}" presName="hierRoot2" presStyleCnt="0">
        <dgm:presLayoutVars>
          <dgm:hierBranch val="init"/>
        </dgm:presLayoutVars>
      </dgm:prSet>
      <dgm:spPr/>
    </dgm:pt>
    <dgm:pt modelId="{A6E654EA-1257-4B51-9720-3970EB346516}" type="pres">
      <dgm:prSet presAssocID="{FE4DBAB4-67AF-47F6-AC74-DD936C4B44F6}" presName="rootComposite" presStyleCnt="0"/>
      <dgm:spPr/>
    </dgm:pt>
    <dgm:pt modelId="{B8AEA153-D1A4-4819-A108-50A6353450EE}" type="pres">
      <dgm:prSet presAssocID="{FE4DBAB4-67AF-47F6-AC74-DD936C4B44F6}" presName="rootText" presStyleLbl="node2" presStyleIdx="0" presStyleCnt="2" custScaleX="12201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149055-D59B-4030-AB69-0A8E7B4EDD3E}" type="pres">
      <dgm:prSet presAssocID="{FE4DBAB4-67AF-47F6-AC74-DD936C4B44F6}" presName="rootConnector" presStyleLbl="node2" presStyleIdx="0" presStyleCnt="2"/>
      <dgm:spPr/>
      <dgm:t>
        <a:bodyPr/>
        <a:lstStyle/>
        <a:p>
          <a:endParaRPr lang="el-GR"/>
        </a:p>
      </dgm:t>
    </dgm:pt>
    <dgm:pt modelId="{93D829FF-3F75-42C3-AAF8-80BA41F518FD}" type="pres">
      <dgm:prSet presAssocID="{FE4DBAB4-67AF-47F6-AC74-DD936C4B44F6}" presName="hierChild4" presStyleCnt="0"/>
      <dgm:spPr/>
    </dgm:pt>
    <dgm:pt modelId="{8BD39E21-1245-4FE2-8A5B-8B51441DF047}" type="pres">
      <dgm:prSet presAssocID="{FE4DBAB4-67AF-47F6-AC74-DD936C4B44F6}" presName="hierChild5" presStyleCnt="0"/>
      <dgm:spPr/>
    </dgm:pt>
    <dgm:pt modelId="{A10B98A5-6B92-49CB-9CC9-186F0FD72FCF}" type="pres">
      <dgm:prSet presAssocID="{420EA602-94F4-4DAE-B5EB-9393D20A30A8}" presName="Name37" presStyleLbl="parChTrans1D2" presStyleIdx="1" presStyleCnt="2"/>
      <dgm:spPr/>
      <dgm:t>
        <a:bodyPr/>
        <a:lstStyle/>
        <a:p>
          <a:endParaRPr lang="el-GR"/>
        </a:p>
      </dgm:t>
    </dgm:pt>
    <dgm:pt modelId="{331F2C0E-0AC6-46A8-9E2F-D3E5EACD7969}" type="pres">
      <dgm:prSet presAssocID="{7C32A96D-7B69-4470-A516-9DE7EA8E55CA}" presName="hierRoot2" presStyleCnt="0">
        <dgm:presLayoutVars>
          <dgm:hierBranch val="init"/>
        </dgm:presLayoutVars>
      </dgm:prSet>
      <dgm:spPr/>
    </dgm:pt>
    <dgm:pt modelId="{238FE73D-CF58-4D9A-A92E-D6AF80DB58F3}" type="pres">
      <dgm:prSet presAssocID="{7C32A96D-7B69-4470-A516-9DE7EA8E55CA}" presName="rootComposite" presStyleCnt="0"/>
      <dgm:spPr/>
    </dgm:pt>
    <dgm:pt modelId="{B3AAE297-ADEE-4444-A47E-DD19C2C570AE}" type="pres">
      <dgm:prSet presAssocID="{7C32A96D-7B69-4470-A516-9DE7EA8E55CA}" presName="rootText" presStyleLbl="node2" presStyleIdx="1" presStyleCnt="2" custScaleX="1201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F9935D6-D263-4FDB-B93E-0019ED98968B}" type="pres">
      <dgm:prSet presAssocID="{7C32A96D-7B69-4470-A516-9DE7EA8E55CA}" presName="rootConnector" presStyleLbl="node2" presStyleIdx="1" presStyleCnt="2"/>
      <dgm:spPr/>
      <dgm:t>
        <a:bodyPr/>
        <a:lstStyle/>
        <a:p>
          <a:endParaRPr lang="el-GR"/>
        </a:p>
      </dgm:t>
    </dgm:pt>
    <dgm:pt modelId="{2C70DF27-1484-474A-9C1F-06BD3101F317}" type="pres">
      <dgm:prSet presAssocID="{7C32A96D-7B69-4470-A516-9DE7EA8E55CA}" presName="hierChild4" presStyleCnt="0"/>
      <dgm:spPr/>
    </dgm:pt>
    <dgm:pt modelId="{F36810CD-8083-4BC1-9B5E-BDD849AE83CC}" type="pres">
      <dgm:prSet presAssocID="{7C32A96D-7B69-4470-A516-9DE7EA8E55CA}" presName="hierChild5" presStyleCnt="0"/>
      <dgm:spPr/>
    </dgm:pt>
    <dgm:pt modelId="{4F0BA601-BE81-44F9-A9F4-EA9231354189}" type="pres">
      <dgm:prSet presAssocID="{ED533902-E6A8-4A61-9D47-541E6F36A66E}" presName="hierChild3" presStyleCnt="0"/>
      <dgm:spPr/>
    </dgm:pt>
  </dgm:ptLst>
  <dgm:cxnLst>
    <dgm:cxn modelId="{4FDD5B3B-B84E-4454-96A2-693066CE3534}" type="presOf" srcId="{EF59E63C-9E18-4F5E-BC36-A799056B66CB}" destId="{01BF0D27-58CA-4D2A-B250-8A778C602BC0}" srcOrd="0" destOrd="0" presId="urn:microsoft.com/office/officeart/2005/8/layout/orgChart1"/>
    <dgm:cxn modelId="{23E9713B-DBC0-4278-BC02-9E1DFB971E8C}" type="presOf" srcId="{FE4DBAB4-67AF-47F6-AC74-DD936C4B44F6}" destId="{CA149055-D59B-4030-AB69-0A8E7B4EDD3E}" srcOrd="1" destOrd="0" presId="urn:microsoft.com/office/officeart/2005/8/layout/orgChart1"/>
    <dgm:cxn modelId="{0F1A7F1A-940E-425D-85D9-FBEFFACC227A}" type="presOf" srcId="{420EA602-94F4-4DAE-B5EB-9393D20A30A8}" destId="{A10B98A5-6B92-49CB-9CC9-186F0FD72FCF}" srcOrd="0" destOrd="0" presId="urn:microsoft.com/office/officeart/2005/8/layout/orgChart1"/>
    <dgm:cxn modelId="{DC825B43-2503-48D2-85A7-0926A2B36725}" type="presOf" srcId="{7C32A96D-7B69-4470-A516-9DE7EA8E55CA}" destId="{8F9935D6-D263-4FDB-B93E-0019ED98968B}" srcOrd="1" destOrd="0" presId="urn:microsoft.com/office/officeart/2005/8/layout/orgChart1"/>
    <dgm:cxn modelId="{D628956D-1DC4-4A12-9956-0957FD31E3F5}" type="presOf" srcId="{2EC8D985-9612-4196-86C5-AF9E72D84BC5}" destId="{9D205850-F3AC-494F-8F22-D5CF38DB5018}" srcOrd="0" destOrd="0" presId="urn:microsoft.com/office/officeart/2005/8/layout/orgChart1"/>
    <dgm:cxn modelId="{1ADAD022-4AB9-4CCE-80BE-F591F1E3642F}" type="presOf" srcId="{FE4DBAB4-67AF-47F6-AC74-DD936C4B44F6}" destId="{B8AEA153-D1A4-4819-A108-50A6353450EE}" srcOrd="0" destOrd="0" presId="urn:microsoft.com/office/officeart/2005/8/layout/orgChart1"/>
    <dgm:cxn modelId="{6B973552-AA82-4CCF-83DA-6BC11CEA54E8}" srcId="{ED533902-E6A8-4A61-9D47-541E6F36A66E}" destId="{7C32A96D-7B69-4470-A516-9DE7EA8E55CA}" srcOrd="1" destOrd="0" parTransId="{420EA602-94F4-4DAE-B5EB-9393D20A30A8}" sibTransId="{0748E908-BDF3-4F20-8787-10A0910E1751}"/>
    <dgm:cxn modelId="{444C0ED2-A351-4474-A999-4B432EA3889E}" srcId="{ED533902-E6A8-4A61-9D47-541E6F36A66E}" destId="{FE4DBAB4-67AF-47F6-AC74-DD936C4B44F6}" srcOrd="0" destOrd="0" parTransId="{2EC8D985-9612-4196-86C5-AF9E72D84BC5}" sibTransId="{B00BAE48-E7BD-4BAF-8661-63518D9193F1}"/>
    <dgm:cxn modelId="{05817124-D801-452B-9470-4E80F4536685}" type="presOf" srcId="{7C32A96D-7B69-4470-A516-9DE7EA8E55CA}" destId="{B3AAE297-ADEE-4444-A47E-DD19C2C570AE}" srcOrd="0" destOrd="0" presId="urn:microsoft.com/office/officeart/2005/8/layout/orgChart1"/>
    <dgm:cxn modelId="{9A010ED8-79A2-4BEF-9D67-6B89678BFF32}" type="presOf" srcId="{ED533902-E6A8-4A61-9D47-541E6F36A66E}" destId="{4F5A0A2A-8A7F-4E06-B093-FD31F73E6AA2}" srcOrd="1" destOrd="0" presId="urn:microsoft.com/office/officeart/2005/8/layout/orgChart1"/>
    <dgm:cxn modelId="{DACE60CC-56B6-432B-8F67-93ED6CFAACCA}" type="presOf" srcId="{ED533902-E6A8-4A61-9D47-541E6F36A66E}" destId="{F6AA0662-CCB0-40CA-A892-8ACD52AB0AA0}" srcOrd="0" destOrd="0" presId="urn:microsoft.com/office/officeart/2005/8/layout/orgChart1"/>
    <dgm:cxn modelId="{DA4CBC07-F59A-489E-8D1D-42073B67484B}" srcId="{EF59E63C-9E18-4F5E-BC36-A799056B66CB}" destId="{ED533902-E6A8-4A61-9D47-541E6F36A66E}" srcOrd="0" destOrd="0" parTransId="{B2604BA0-FFE0-43ED-AA28-3075DF52DD88}" sibTransId="{0177CD79-14A9-4709-9840-2956AF1EE141}"/>
    <dgm:cxn modelId="{98A3C0D4-A2F3-4898-83DF-D4D08102D1BC}" type="presParOf" srcId="{01BF0D27-58CA-4D2A-B250-8A778C602BC0}" destId="{38A0931D-D601-4E27-8B1B-2F01BFA788E7}" srcOrd="0" destOrd="0" presId="urn:microsoft.com/office/officeart/2005/8/layout/orgChart1"/>
    <dgm:cxn modelId="{DA8DF837-DD96-4CFE-9D57-18B95EBA6B0C}" type="presParOf" srcId="{38A0931D-D601-4E27-8B1B-2F01BFA788E7}" destId="{3C4D5C36-67B4-40F1-AB9C-AC8E29F5E47E}" srcOrd="0" destOrd="0" presId="urn:microsoft.com/office/officeart/2005/8/layout/orgChart1"/>
    <dgm:cxn modelId="{A9445E99-BAF0-46C3-9B77-AD7A25A1CCC6}" type="presParOf" srcId="{3C4D5C36-67B4-40F1-AB9C-AC8E29F5E47E}" destId="{F6AA0662-CCB0-40CA-A892-8ACD52AB0AA0}" srcOrd="0" destOrd="0" presId="urn:microsoft.com/office/officeart/2005/8/layout/orgChart1"/>
    <dgm:cxn modelId="{85E7B114-C6F9-43BC-A4D8-D4D868E1B267}" type="presParOf" srcId="{3C4D5C36-67B4-40F1-AB9C-AC8E29F5E47E}" destId="{4F5A0A2A-8A7F-4E06-B093-FD31F73E6AA2}" srcOrd="1" destOrd="0" presId="urn:microsoft.com/office/officeart/2005/8/layout/orgChart1"/>
    <dgm:cxn modelId="{603F41B6-8EEF-4EA3-9BE9-9291BDC2CA6C}" type="presParOf" srcId="{38A0931D-D601-4E27-8B1B-2F01BFA788E7}" destId="{CF70F294-23B1-403C-B5C9-4B6B862BFDC7}" srcOrd="1" destOrd="0" presId="urn:microsoft.com/office/officeart/2005/8/layout/orgChart1"/>
    <dgm:cxn modelId="{1D031BB0-578F-4F1B-8B8A-F80EF173D6BC}" type="presParOf" srcId="{CF70F294-23B1-403C-B5C9-4B6B862BFDC7}" destId="{9D205850-F3AC-494F-8F22-D5CF38DB5018}" srcOrd="0" destOrd="0" presId="urn:microsoft.com/office/officeart/2005/8/layout/orgChart1"/>
    <dgm:cxn modelId="{C0251648-01D1-4DC5-B83A-F0375A199E25}" type="presParOf" srcId="{CF70F294-23B1-403C-B5C9-4B6B862BFDC7}" destId="{BE35AFC1-4221-4829-81FA-F1E523D8C0AE}" srcOrd="1" destOrd="0" presId="urn:microsoft.com/office/officeart/2005/8/layout/orgChart1"/>
    <dgm:cxn modelId="{EF9BF2BC-905A-4F13-8CEE-F392E03806FC}" type="presParOf" srcId="{BE35AFC1-4221-4829-81FA-F1E523D8C0AE}" destId="{A6E654EA-1257-4B51-9720-3970EB346516}" srcOrd="0" destOrd="0" presId="urn:microsoft.com/office/officeart/2005/8/layout/orgChart1"/>
    <dgm:cxn modelId="{525D9363-5FD0-4A3F-839F-33E4F68CF210}" type="presParOf" srcId="{A6E654EA-1257-4B51-9720-3970EB346516}" destId="{B8AEA153-D1A4-4819-A108-50A6353450EE}" srcOrd="0" destOrd="0" presId="urn:microsoft.com/office/officeart/2005/8/layout/orgChart1"/>
    <dgm:cxn modelId="{E207C68A-6367-4930-A99A-696A295880DB}" type="presParOf" srcId="{A6E654EA-1257-4B51-9720-3970EB346516}" destId="{CA149055-D59B-4030-AB69-0A8E7B4EDD3E}" srcOrd="1" destOrd="0" presId="urn:microsoft.com/office/officeart/2005/8/layout/orgChart1"/>
    <dgm:cxn modelId="{6747A345-243C-4F26-AB17-58E1A2B26EEB}" type="presParOf" srcId="{BE35AFC1-4221-4829-81FA-F1E523D8C0AE}" destId="{93D829FF-3F75-42C3-AAF8-80BA41F518FD}" srcOrd="1" destOrd="0" presId="urn:microsoft.com/office/officeart/2005/8/layout/orgChart1"/>
    <dgm:cxn modelId="{BFF6A8AB-0A5D-4972-A792-6DA31817CC56}" type="presParOf" srcId="{BE35AFC1-4221-4829-81FA-F1E523D8C0AE}" destId="{8BD39E21-1245-4FE2-8A5B-8B51441DF047}" srcOrd="2" destOrd="0" presId="urn:microsoft.com/office/officeart/2005/8/layout/orgChart1"/>
    <dgm:cxn modelId="{4E41B66D-1052-4A72-83C5-BF8911E8E96A}" type="presParOf" srcId="{CF70F294-23B1-403C-B5C9-4B6B862BFDC7}" destId="{A10B98A5-6B92-49CB-9CC9-186F0FD72FCF}" srcOrd="2" destOrd="0" presId="urn:microsoft.com/office/officeart/2005/8/layout/orgChart1"/>
    <dgm:cxn modelId="{A0BAA4F3-5529-4E2F-B529-D0C5453AE06A}" type="presParOf" srcId="{CF70F294-23B1-403C-B5C9-4B6B862BFDC7}" destId="{331F2C0E-0AC6-46A8-9E2F-D3E5EACD7969}" srcOrd="3" destOrd="0" presId="urn:microsoft.com/office/officeart/2005/8/layout/orgChart1"/>
    <dgm:cxn modelId="{2B617C2D-523A-400C-BD9B-19CC5729B4D1}" type="presParOf" srcId="{331F2C0E-0AC6-46A8-9E2F-D3E5EACD7969}" destId="{238FE73D-CF58-4D9A-A92E-D6AF80DB58F3}" srcOrd="0" destOrd="0" presId="urn:microsoft.com/office/officeart/2005/8/layout/orgChart1"/>
    <dgm:cxn modelId="{563B3E88-C6AD-457B-8789-20CFB9014230}" type="presParOf" srcId="{238FE73D-CF58-4D9A-A92E-D6AF80DB58F3}" destId="{B3AAE297-ADEE-4444-A47E-DD19C2C570AE}" srcOrd="0" destOrd="0" presId="urn:microsoft.com/office/officeart/2005/8/layout/orgChart1"/>
    <dgm:cxn modelId="{532C13D7-2C9C-4BB0-B7B2-34DB8599B3BC}" type="presParOf" srcId="{238FE73D-CF58-4D9A-A92E-D6AF80DB58F3}" destId="{8F9935D6-D263-4FDB-B93E-0019ED98968B}" srcOrd="1" destOrd="0" presId="urn:microsoft.com/office/officeart/2005/8/layout/orgChart1"/>
    <dgm:cxn modelId="{92395BCF-B220-4DC1-A296-41671DBBFDC8}" type="presParOf" srcId="{331F2C0E-0AC6-46A8-9E2F-D3E5EACD7969}" destId="{2C70DF27-1484-474A-9C1F-06BD3101F317}" srcOrd="1" destOrd="0" presId="urn:microsoft.com/office/officeart/2005/8/layout/orgChart1"/>
    <dgm:cxn modelId="{C553E499-085C-4634-B71A-943217B7D8EC}" type="presParOf" srcId="{331F2C0E-0AC6-46A8-9E2F-D3E5EACD7969}" destId="{F36810CD-8083-4BC1-9B5E-BDD849AE83CC}" srcOrd="2" destOrd="0" presId="urn:microsoft.com/office/officeart/2005/8/layout/orgChart1"/>
    <dgm:cxn modelId="{07B49A0C-3948-400C-A42D-F9D41D18EBF0}" type="presParOf" srcId="{38A0931D-D601-4E27-8B1B-2F01BFA788E7}" destId="{4F0BA601-BE81-44F9-A9F4-EA9231354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9E63C-9E18-4F5E-BC36-A799056B66C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D533902-E6A8-4A61-9D47-541E6F36A66E}">
      <dgm:prSet phldrT="[Κείμενο]" custT="1"/>
      <dgm:spPr/>
      <dgm:t>
        <a:bodyPr/>
        <a:lstStyle/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B2604BA0-FFE0-43ED-AA28-3075DF52DD88}" type="par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77CD79-14A9-4709-9840-2956AF1EE141}" type="sib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FE4DBAB4-67AF-47F6-AC74-DD936C4B44F6}">
      <dgm:prSet phldrT="[Κείμενο]" custT="1"/>
      <dgm:spPr/>
      <dgm:t>
        <a:bodyPr/>
        <a:lstStyle/>
        <a:p>
          <a:pPr marL="265113" indent="-265113" algn="l"/>
          <a:r>
            <a:rPr lang="el-GR" sz="1400" b="1" dirty="0" smtClean="0">
              <a:latin typeface="Tahoma" pitchFamily="34" charset="0"/>
              <a:cs typeface="Tahoma" pitchFamily="34" charset="0"/>
            </a:rPr>
            <a:t> 1. Κίνδυνοι οι οποίοι αφορούν την περιουσία (π.χ. οικήματα, αυτοκίνητα – χερσαία οχήματα,</a:t>
          </a:r>
          <a:r>
            <a:rPr lang="en-US" sz="14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l-GR" sz="1400" b="1" dirty="0" smtClean="0">
              <a:latin typeface="Tahoma" pitchFamily="34" charset="0"/>
              <a:cs typeface="Tahoma" pitchFamily="34" charset="0"/>
            </a:rPr>
            <a:t>πυρκαγιά και στοιχεία της φύσης, λοιπές ζημιές αγαθών, επιχειρήσεις, πλοία &gt; ναυτική ασφάλιση, αεροσκάφη, εμπορεύματα, μεταφορά εμπορευμάτων,  ασφάλιση περιουσιακών στοιχείων ή ενεργητικού &gt; βλ. ασφάλιση πιστώσεων, ασφάλιση διακοπής εργασιών &amp; απώλειας κερδών, ασφάλιση μηχανικών βλαβών, ασφάλιση φωτοβολταϊκών μονάδων, ασφάλιση παθητικού &gt; νομική προστασία)</a:t>
          </a:r>
        </a:p>
        <a:p>
          <a:pPr marL="265113" indent="-265113" algn="l"/>
          <a:r>
            <a:rPr lang="el-GR" sz="1400" b="1" dirty="0" smtClean="0">
              <a:latin typeface="Tahoma" pitchFamily="34" charset="0"/>
              <a:cs typeface="Tahoma" pitchFamily="34" charset="0"/>
            </a:rPr>
            <a:t> 2. Αστική Ευθύνη (π.χ. χερσαίων οχημάτων, αεροσκαφών, πλοίων, γενική αστική ευθύνη &gt; αστική ευθύνη οικογενειάρχη, επαγγελματικής αμέλειας &gt; βλ. ασφάλιση ιατρικής ευθύνης, ελαττωματικού προϊόντος)</a:t>
          </a:r>
        </a:p>
        <a:p>
          <a:pPr marL="265113" indent="-212725" algn="l"/>
          <a:r>
            <a:rPr lang="el-GR" sz="1400" b="1" dirty="0" smtClean="0">
              <a:latin typeface="Tahoma" pitchFamily="34" charset="0"/>
              <a:cs typeface="Tahoma" pitchFamily="34" charset="0"/>
            </a:rPr>
            <a:t>3. Κίνδυνοι κατά προσώπων ( προσωπικά ατυχήματα, εργατικά ατυχήματα, ασθένειες, ανικανότητα για εργασία, χρηματικές απώλειες – βλ. προγράμματα προστασίας πληρωμών δόσεων (</a:t>
          </a:r>
          <a:r>
            <a:rPr lang="en-US" sz="1400" b="1" dirty="0" smtClean="0">
              <a:latin typeface="Tahoma" pitchFamily="34" charset="0"/>
              <a:cs typeface="Tahoma" pitchFamily="34" charset="0"/>
            </a:rPr>
            <a:t>PPI payment protection insurance)</a:t>
          </a:r>
          <a:r>
            <a:rPr lang="el-GR" sz="1400" b="1" dirty="0" smtClean="0">
              <a:latin typeface="Tahoma" pitchFamily="34" charset="0"/>
              <a:cs typeface="Tahoma" pitchFamily="34" charset="0"/>
            </a:rPr>
            <a:t> τραπεζικών προϊόντων στεγαστικής και καταναλωτικής πίστης είτε από ανεργία είτε από πρόσκαιρη ή ολική ανικανότητα, απώλεια κερδών λόγω Επακόλουθης Ζημιάς επιχείρησης  ή λόγω πρόσκαιρης ολικής ανικανότητας από ασθένεια ή ατύχημα του ιδιοκτήτη/των)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2EC8D985-9612-4196-86C5-AF9E72D84BC5}" type="par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B00BAE48-E7BD-4BAF-8661-63518D9193F1}" type="sib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BF0D27-58CA-4D2A-B250-8A778C602BC0}" type="pres">
      <dgm:prSet presAssocID="{EF59E63C-9E18-4F5E-BC36-A799056B6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8A0931D-D601-4E27-8B1B-2F01BFA788E7}" type="pres">
      <dgm:prSet presAssocID="{ED533902-E6A8-4A61-9D47-541E6F36A66E}" presName="hierRoot1" presStyleCnt="0">
        <dgm:presLayoutVars>
          <dgm:hierBranch val="init"/>
        </dgm:presLayoutVars>
      </dgm:prSet>
      <dgm:spPr/>
    </dgm:pt>
    <dgm:pt modelId="{3C4D5C36-67B4-40F1-AB9C-AC8E29F5E47E}" type="pres">
      <dgm:prSet presAssocID="{ED533902-E6A8-4A61-9D47-541E6F36A66E}" presName="rootComposite1" presStyleCnt="0"/>
      <dgm:spPr/>
    </dgm:pt>
    <dgm:pt modelId="{F6AA0662-CCB0-40CA-A892-8ACD52AB0AA0}" type="pres">
      <dgm:prSet presAssocID="{ED533902-E6A8-4A61-9D47-541E6F36A66E}" presName="rootText1" presStyleLbl="node0" presStyleIdx="0" presStyleCnt="1" custScaleX="114723" custLinFactX="-31805" custLinFactNeighborX="-100000" custLinFactNeighborY="-26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5A0A2A-8A7F-4E06-B093-FD31F73E6AA2}" type="pres">
      <dgm:prSet presAssocID="{ED533902-E6A8-4A61-9D47-541E6F36A66E}" presName="rootConnector1" presStyleLbl="node1" presStyleIdx="0" presStyleCnt="0"/>
      <dgm:spPr/>
      <dgm:t>
        <a:bodyPr/>
        <a:lstStyle/>
        <a:p>
          <a:endParaRPr lang="el-GR"/>
        </a:p>
      </dgm:t>
    </dgm:pt>
    <dgm:pt modelId="{CF70F294-23B1-403C-B5C9-4B6B862BFDC7}" type="pres">
      <dgm:prSet presAssocID="{ED533902-E6A8-4A61-9D47-541E6F36A66E}" presName="hierChild2" presStyleCnt="0"/>
      <dgm:spPr/>
    </dgm:pt>
    <dgm:pt modelId="{9D205850-F3AC-494F-8F22-D5CF38DB5018}" type="pres">
      <dgm:prSet presAssocID="{2EC8D985-9612-4196-86C5-AF9E72D84BC5}" presName="Name37" presStyleLbl="parChTrans1D2" presStyleIdx="0" presStyleCnt="1"/>
      <dgm:spPr/>
      <dgm:t>
        <a:bodyPr/>
        <a:lstStyle/>
        <a:p>
          <a:endParaRPr lang="el-GR"/>
        </a:p>
      </dgm:t>
    </dgm:pt>
    <dgm:pt modelId="{BE35AFC1-4221-4829-81FA-F1E523D8C0AE}" type="pres">
      <dgm:prSet presAssocID="{FE4DBAB4-67AF-47F6-AC74-DD936C4B44F6}" presName="hierRoot2" presStyleCnt="0">
        <dgm:presLayoutVars>
          <dgm:hierBranch val="init"/>
        </dgm:presLayoutVars>
      </dgm:prSet>
      <dgm:spPr/>
    </dgm:pt>
    <dgm:pt modelId="{A6E654EA-1257-4B51-9720-3970EB346516}" type="pres">
      <dgm:prSet presAssocID="{FE4DBAB4-67AF-47F6-AC74-DD936C4B44F6}" presName="rootComposite" presStyleCnt="0"/>
      <dgm:spPr/>
    </dgm:pt>
    <dgm:pt modelId="{B8AEA153-D1A4-4819-A108-50A6353450EE}" type="pres">
      <dgm:prSet presAssocID="{FE4DBAB4-67AF-47F6-AC74-DD936C4B44F6}" presName="rootText" presStyleLbl="node2" presStyleIdx="0" presStyleCnt="1" custScaleX="391493" custScaleY="333970" custLinFactNeighborX="-9870" custLinFactNeighborY="-13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149055-D59B-4030-AB69-0A8E7B4EDD3E}" type="pres">
      <dgm:prSet presAssocID="{FE4DBAB4-67AF-47F6-AC74-DD936C4B44F6}" presName="rootConnector" presStyleLbl="node2" presStyleIdx="0" presStyleCnt="1"/>
      <dgm:spPr/>
      <dgm:t>
        <a:bodyPr/>
        <a:lstStyle/>
        <a:p>
          <a:endParaRPr lang="el-GR"/>
        </a:p>
      </dgm:t>
    </dgm:pt>
    <dgm:pt modelId="{93D829FF-3F75-42C3-AAF8-80BA41F518FD}" type="pres">
      <dgm:prSet presAssocID="{FE4DBAB4-67AF-47F6-AC74-DD936C4B44F6}" presName="hierChild4" presStyleCnt="0"/>
      <dgm:spPr/>
    </dgm:pt>
    <dgm:pt modelId="{8BD39E21-1245-4FE2-8A5B-8B51441DF047}" type="pres">
      <dgm:prSet presAssocID="{FE4DBAB4-67AF-47F6-AC74-DD936C4B44F6}" presName="hierChild5" presStyleCnt="0"/>
      <dgm:spPr/>
    </dgm:pt>
    <dgm:pt modelId="{4F0BA601-BE81-44F9-A9F4-EA9231354189}" type="pres">
      <dgm:prSet presAssocID="{ED533902-E6A8-4A61-9D47-541E6F36A66E}" presName="hierChild3" presStyleCnt="0"/>
      <dgm:spPr/>
    </dgm:pt>
  </dgm:ptLst>
  <dgm:cxnLst>
    <dgm:cxn modelId="{1B620431-CCDA-40DD-A4CF-87BB757586C0}" type="presOf" srcId="{FE4DBAB4-67AF-47F6-AC74-DD936C4B44F6}" destId="{B8AEA153-D1A4-4819-A108-50A6353450EE}" srcOrd="0" destOrd="0" presId="urn:microsoft.com/office/officeart/2005/8/layout/orgChart1"/>
    <dgm:cxn modelId="{444C0ED2-A351-4474-A999-4B432EA3889E}" srcId="{ED533902-E6A8-4A61-9D47-541E6F36A66E}" destId="{FE4DBAB4-67AF-47F6-AC74-DD936C4B44F6}" srcOrd="0" destOrd="0" parTransId="{2EC8D985-9612-4196-86C5-AF9E72D84BC5}" sibTransId="{B00BAE48-E7BD-4BAF-8661-63518D9193F1}"/>
    <dgm:cxn modelId="{7606011C-DCF4-4A65-8578-22B4CC2DFD22}" type="presOf" srcId="{ED533902-E6A8-4A61-9D47-541E6F36A66E}" destId="{4F5A0A2A-8A7F-4E06-B093-FD31F73E6AA2}" srcOrd="1" destOrd="0" presId="urn:microsoft.com/office/officeart/2005/8/layout/orgChart1"/>
    <dgm:cxn modelId="{D3BBC652-4168-4389-9328-E0CFD7A57006}" type="presOf" srcId="{ED533902-E6A8-4A61-9D47-541E6F36A66E}" destId="{F6AA0662-CCB0-40CA-A892-8ACD52AB0AA0}" srcOrd="0" destOrd="0" presId="urn:microsoft.com/office/officeart/2005/8/layout/orgChart1"/>
    <dgm:cxn modelId="{2CBE77AD-6913-4E7F-8D4C-B3E180BC3558}" type="presOf" srcId="{EF59E63C-9E18-4F5E-BC36-A799056B66CB}" destId="{01BF0D27-58CA-4D2A-B250-8A778C602BC0}" srcOrd="0" destOrd="0" presId="urn:microsoft.com/office/officeart/2005/8/layout/orgChart1"/>
    <dgm:cxn modelId="{A4972F81-4B8B-4BDC-B602-2C5CFD76F574}" type="presOf" srcId="{2EC8D985-9612-4196-86C5-AF9E72D84BC5}" destId="{9D205850-F3AC-494F-8F22-D5CF38DB5018}" srcOrd="0" destOrd="0" presId="urn:microsoft.com/office/officeart/2005/8/layout/orgChart1"/>
    <dgm:cxn modelId="{DA4CBC07-F59A-489E-8D1D-42073B67484B}" srcId="{EF59E63C-9E18-4F5E-BC36-A799056B66CB}" destId="{ED533902-E6A8-4A61-9D47-541E6F36A66E}" srcOrd="0" destOrd="0" parTransId="{B2604BA0-FFE0-43ED-AA28-3075DF52DD88}" sibTransId="{0177CD79-14A9-4709-9840-2956AF1EE141}"/>
    <dgm:cxn modelId="{2C658C14-439C-4D7A-BD73-01743CFFF529}" type="presOf" srcId="{FE4DBAB4-67AF-47F6-AC74-DD936C4B44F6}" destId="{CA149055-D59B-4030-AB69-0A8E7B4EDD3E}" srcOrd="1" destOrd="0" presId="urn:microsoft.com/office/officeart/2005/8/layout/orgChart1"/>
    <dgm:cxn modelId="{2D879816-1E8A-423B-A9E1-4AF3D225EBF9}" type="presParOf" srcId="{01BF0D27-58CA-4D2A-B250-8A778C602BC0}" destId="{38A0931D-D601-4E27-8B1B-2F01BFA788E7}" srcOrd="0" destOrd="0" presId="urn:microsoft.com/office/officeart/2005/8/layout/orgChart1"/>
    <dgm:cxn modelId="{B5B33F9A-C031-4FDE-B9E6-E153959B1088}" type="presParOf" srcId="{38A0931D-D601-4E27-8B1B-2F01BFA788E7}" destId="{3C4D5C36-67B4-40F1-AB9C-AC8E29F5E47E}" srcOrd="0" destOrd="0" presId="urn:microsoft.com/office/officeart/2005/8/layout/orgChart1"/>
    <dgm:cxn modelId="{39A1BF9D-D966-4890-88F3-F029DA1893BE}" type="presParOf" srcId="{3C4D5C36-67B4-40F1-AB9C-AC8E29F5E47E}" destId="{F6AA0662-CCB0-40CA-A892-8ACD52AB0AA0}" srcOrd="0" destOrd="0" presId="urn:microsoft.com/office/officeart/2005/8/layout/orgChart1"/>
    <dgm:cxn modelId="{D3CBBF76-8C06-426C-8DE1-F81946805129}" type="presParOf" srcId="{3C4D5C36-67B4-40F1-AB9C-AC8E29F5E47E}" destId="{4F5A0A2A-8A7F-4E06-B093-FD31F73E6AA2}" srcOrd="1" destOrd="0" presId="urn:microsoft.com/office/officeart/2005/8/layout/orgChart1"/>
    <dgm:cxn modelId="{28D5FF22-534E-4355-84B0-9A53EDD782CC}" type="presParOf" srcId="{38A0931D-D601-4E27-8B1B-2F01BFA788E7}" destId="{CF70F294-23B1-403C-B5C9-4B6B862BFDC7}" srcOrd="1" destOrd="0" presId="urn:microsoft.com/office/officeart/2005/8/layout/orgChart1"/>
    <dgm:cxn modelId="{CF3F6AC6-7047-4490-BEF9-F4723A25B08D}" type="presParOf" srcId="{CF70F294-23B1-403C-B5C9-4B6B862BFDC7}" destId="{9D205850-F3AC-494F-8F22-D5CF38DB5018}" srcOrd="0" destOrd="0" presId="urn:microsoft.com/office/officeart/2005/8/layout/orgChart1"/>
    <dgm:cxn modelId="{AFE6E123-4BDC-4CAA-AB47-995CE7ECBCD5}" type="presParOf" srcId="{CF70F294-23B1-403C-B5C9-4B6B862BFDC7}" destId="{BE35AFC1-4221-4829-81FA-F1E523D8C0AE}" srcOrd="1" destOrd="0" presId="urn:microsoft.com/office/officeart/2005/8/layout/orgChart1"/>
    <dgm:cxn modelId="{A26EBD8F-2445-41BC-AEFD-9E4418706938}" type="presParOf" srcId="{BE35AFC1-4221-4829-81FA-F1E523D8C0AE}" destId="{A6E654EA-1257-4B51-9720-3970EB346516}" srcOrd="0" destOrd="0" presId="urn:microsoft.com/office/officeart/2005/8/layout/orgChart1"/>
    <dgm:cxn modelId="{FF8590B6-F5CC-45CB-A539-97372D207230}" type="presParOf" srcId="{A6E654EA-1257-4B51-9720-3970EB346516}" destId="{B8AEA153-D1A4-4819-A108-50A6353450EE}" srcOrd="0" destOrd="0" presId="urn:microsoft.com/office/officeart/2005/8/layout/orgChart1"/>
    <dgm:cxn modelId="{05E622F1-C83F-4B93-BFB0-2E2C0697A090}" type="presParOf" srcId="{A6E654EA-1257-4B51-9720-3970EB346516}" destId="{CA149055-D59B-4030-AB69-0A8E7B4EDD3E}" srcOrd="1" destOrd="0" presId="urn:microsoft.com/office/officeart/2005/8/layout/orgChart1"/>
    <dgm:cxn modelId="{CB3B2A74-2EDF-4DFF-924F-386A790B26A6}" type="presParOf" srcId="{BE35AFC1-4221-4829-81FA-F1E523D8C0AE}" destId="{93D829FF-3F75-42C3-AAF8-80BA41F518FD}" srcOrd="1" destOrd="0" presId="urn:microsoft.com/office/officeart/2005/8/layout/orgChart1"/>
    <dgm:cxn modelId="{BEB53E67-83B4-49FF-A6DC-F26EE29F2EC1}" type="presParOf" srcId="{BE35AFC1-4221-4829-81FA-F1E523D8C0AE}" destId="{8BD39E21-1245-4FE2-8A5B-8B51441DF047}" srcOrd="2" destOrd="0" presId="urn:microsoft.com/office/officeart/2005/8/layout/orgChart1"/>
    <dgm:cxn modelId="{059C75AD-7939-4FD0-8821-98C1C59FEE92}" type="presParOf" srcId="{38A0931D-D601-4E27-8B1B-2F01BFA788E7}" destId="{4F0BA601-BE81-44F9-A9F4-EA9231354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9E63C-9E18-4F5E-BC36-A799056B66C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D533902-E6A8-4A61-9D47-541E6F36A66E}">
      <dgm:prSet phldrT="[Κείμενο]" custT="1"/>
      <dgm:spPr/>
      <dgm:t>
        <a:bodyPr/>
        <a:lstStyle/>
        <a:p>
          <a:r>
            <a:rPr lang="el-GR" sz="1400" b="1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B2604BA0-FFE0-43ED-AA28-3075DF52DD88}" type="par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77CD79-14A9-4709-9840-2956AF1EE141}" type="sib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FE4DBAB4-67AF-47F6-AC74-DD936C4B44F6}">
      <dgm:prSet phldrT="[Κείμενο]" custT="1"/>
      <dgm:spPr/>
      <dgm:t>
        <a:bodyPr/>
        <a:lstStyle/>
        <a:p>
          <a:pPr marL="265113" indent="-265113" algn="l">
            <a:lnSpc>
              <a:spcPct val="100000"/>
            </a:lnSpc>
            <a:spcAft>
              <a:spcPts val="0"/>
            </a:spcAft>
          </a:pPr>
          <a:r>
            <a:rPr lang="el-GR" sz="1400" b="1" dirty="0" smtClean="0">
              <a:latin typeface="Tahoma" pitchFamily="34" charset="0"/>
              <a:cs typeface="Tahoma" pitchFamily="34" charset="0"/>
            </a:rPr>
            <a:t> 1. Απώλεια Ζωής (συνήθως αποκαλείται με τον πιο διαδεδομένο όρο Ασφάλεια Ζωής &gt; </a:t>
          </a:r>
          <a:endParaRPr lang="en-US" sz="1400" b="1" dirty="0" smtClean="0">
            <a:latin typeface="Tahoma" pitchFamily="34" charset="0"/>
            <a:cs typeface="Tahoma" pitchFamily="34" charset="0"/>
          </a:endParaRPr>
        </a:p>
        <a:p>
          <a:pPr marL="265113" indent="-265113"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ahoma" pitchFamily="34" charset="0"/>
              <a:cs typeface="Tahoma" pitchFamily="34" charset="0"/>
            </a:rPr>
            <a:t>     </a:t>
          </a:r>
          <a:r>
            <a:rPr lang="el-GR" sz="1400" b="1" dirty="0" smtClean="0">
              <a:latin typeface="Tahoma" pitchFamily="34" charset="0"/>
              <a:cs typeface="Tahoma" pitchFamily="34" charset="0"/>
            </a:rPr>
            <a:t>Θανάτου , Μικτές, Συνδεμένες με Επενδυτικά Προϊόντα – </a:t>
          </a:r>
          <a:r>
            <a:rPr lang="en-US" sz="1400" b="1" dirty="0" smtClean="0">
              <a:latin typeface="Tahoma" pitchFamily="34" charset="0"/>
              <a:cs typeface="Tahoma" pitchFamily="34" charset="0"/>
            </a:rPr>
            <a:t>Unit Linked</a:t>
          </a:r>
          <a:r>
            <a:rPr lang="el-GR" sz="1400" b="1" dirty="0" smtClean="0">
              <a:latin typeface="Tahoma" pitchFamily="34" charset="0"/>
              <a:cs typeface="Tahoma" pitchFamily="34" charset="0"/>
            </a:rPr>
            <a:t>)</a:t>
          </a: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endParaRPr lang="el-GR" sz="1400" b="1" dirty="0" smtClean="0">
            <a:latin typeface="Tahoma" pitchFamily="34" charset="0"/>
            <a:cs typeface="Tahoma" pitchFamily="34" charset="0"/>
          </a:endParaRP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endParaRPr lang="el-GR" sz="1400" b="1" dirty="0" smtClean="0">
            <a:latin typeface="Tahoma" pitchFamily="34" charset="0"/>
            <a:cs typeface="Tahoma" pitchFamily="34" charset="0"/>
          </a:endParaRP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r>
            <a:rPr lang="el-GR" sz="1400" b="1" dirty="0" smtClean="0">
              <a:latin typeface="Tahoma" pitchFamily="34" charset="0"/>
              <a:cs typeface="Tahoma" pitchFamily="34" charset="0"/>
            </a:rPr>
            <a:t> </a:t>
          </a: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r>
            <a:rPr lang="el-GR" sz="1400" b="1" dirty="0" smtClean="0">
              <a:latin typeface="Tahoma" pitchFamily="34" charset="0"/>
              <a:cs typeface="Tahoma" pitchFamily="34" charset="0"/>
            </a:rPr>
            <a:t>2. Ασφάλιση Επιβίωσης – Γήρατος (περιλαμβάνει τα ατομικά και ομαδικά αποταμιευτικά συνταξιοδοτικά προγράμματα, π.χ. ισόβια συμπληρωματική σύνταξη παράλληλα με την σύνταξη του ασφαλισμένου από τον κύριο ασφαλιστικό του φορέα)</a:t>
          </a: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endParaRPr lang="el-GR" sz="1400" b="1" dirty="0" smtClean="0">
            <a:latin typeface="Tahoma" pitchFamily="34" charset="0"/>
            <a:cs typeface="Tahoma" pitchFamily="34" charset="0"/>
          </a:endParaRP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endParaRPr lang="el-GR" sz="1400" b="1" dirty="0" smtClean="0">
            <a:latin typeface="Tahoma" pitchFamily="34" charset="0"/>
            <a:cs typeface="Tahoma" pitchFamily="34" charset="0"/>
          </a:endParaRPr>
        </a:p>
        <a:p>
          <a:pPr marL="265113" indent="-265113" algn="l">
            <a:lnSpc>
              <a:spcPct val="90000"/>
            </a:lnSpc>
            <a:spcAft>
              <a:spcPct val="35000"/>
            </a:spcAft>
          </a:pPr>
          <a:endParaRPr lang="el-GR" sz="1400" b="1" dirty="0" smtClean="0">
            <a:latin typeface="Tahoma" pitchFamily="34" charset="0"/>
            <a:cs typeface="Tahoma" pitchFamily="34" charset="0"/>
          </a:endParaRPr>
        </a:p>
        <a:p>
          <a:pPr marL="265113" indent="-212725" algn="l">
            <a:lnSpc>
              <a:spcPct val="90000"/>
            </a:lnSpc>
            <a:spcAft>
              <a:spcPct val="35000"/>
            </a:spcAft>
          </a:pPr>
          <a:r>
            <a:rPr lang="el-GR" sz="1400" b="1" dirty="0" smtClean="0">
              <a:latin typeface="Tahoma" pitchFamily="34" charset="0"/>
              <a:cs typeface="Tahoma" pitchFamily="34" charset="0"/>
            </a:rPr>
            <a:t>3. Ασφάλιση Υγείας &amp; Ασθενείας (περιλαμβάνει την κάλυψη νοσοκομειακών και έξω-νοσοκομειακών εξόδων, την κάλυψη από ατύχημα</a:t>
          </a:r>
          <a:r>
            <a:rPr lang="en-US" sz="1400" b="1" dirty="0" smtClean="0">
              <a:latin typeface="Tahoma" pitchFamily="34" charset="0"/>
              <a:cs typeface="Tahoma" pitchFamily="34" charset="0"/>
            </a:rPr>
            <a:t> - </a:t>
          </a:r>
          <a:r>
            <a:rPr lang="el-GR" sz="1400" b="1" dirty="0" smtClean="0">
              <a:latin typeface="Tahoma" pitchFamily="34" charset="0"/>
              <a:cs typeface="Tahoma" pitchFamily="34" charset="0"/>
            </a:rPr>
            <a:t>τραυματισμός, ασθένεια)</a:t>
          </a:r>
          <a:endParaRPr lang="el-GR" sz="1400" b="1" dirty="0">
            <a:latin typeface="Tahoma" pitchFamily="34" charset="0"/>
            <a:cs typeface="Tahoma" pitchFamily="34" charset="0"/>
          </a:endParaRPr>
        </a:p>
      </dgm:t>
    </dgm:pt>
    <dgm:pt modelId="{2EC8D985-9612-4196-86C5-AF9E72D84BC5}" type="par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B00BAE48-E7BD-4BAF-8661-63518D9193F1}" type="sib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BF0D27-58CA-4D2A-B250-8A778C602BC0}" type="pres">
      <dgm:prSet presAssocID="{EF59E63C-9E18-4F5E-BC36-A799056B6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8A0931D-D601-4E27-8B1B-2F01BFA788E7}" type="pres">
      <dgm:prSet presAssocID="{ED533902-E6A8-4A61-9D47-541E6F36A66E}" presName="hierRoot1" presStyleCnt="0">
        <dgm:presLayoutVars>
          <dgm:hierBranch val="init"/>
        </dgm:presLayoutVars>
      </dgm:prSet>
      <dgm:spPr/>
    </dgm:pt>
    <dgm:pt modelId="{3C4D5C36-67B4-40F1-AB9C-AC8E29F5E47E}" type="pres">
      <dgm:prSet presAssocID="{ED533902-E6A8-4A61-9D47-541E6F36A66E}" presName="rootComposite1" presStyleCnt="0"/>
      <dgm:spPr/>
    </dgm:pt>
    <dgm:pt modelId="{F6AA0662-CCB0-40CA-A892-8ACD52AB0AA0}" type="pres">
      <dgm:prSet presAssocID="{ED533902-E6A8-4A61-9D47-541E6F36A66E}" presName="rootText1" presStyleLbl="node0" presStyleIdx="0" presStyleCnt="1" custScaleX="114723" custLinFactX="-31805" custLinFactNeighborX="-100000" custLinFactNeighborY="-26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5A0A2A-8A7F-4E06-B093-FD31F73E6AA2}" type="pres">
      <dgm:prSet presAssocID="{ED533902-E6A8-4A61-9D47-541E6F36A66E}" presName="rootConnector1" presStyleLbl="node1" presStyleIdx="0" presStyleCnt="0"/>
      <dgm:spPr/>
      <dgm:t>
        <a:bodyPr/>
        <a:lstStyle/>
        <a:p>
          <a:endParaRPr lang="el-GR"/>
        </a:p>
      </dgm:t>
    </dgm:pt>
    <dgm:pt modelId="{CF70F294-23B1-403C-B5C9-4B6B862BFDC7}" type="pres">
      <dgm:prSet presAssocID="{ED533902-E6A8-4A61-9D47-541E6F36A66E}" presName="hierChild2" presStyleCnt="0"/>
      <dgm:spPr/>
    </dgm:pt>
    <dgm:pt modelId="{9D205850-F3AC-494F-8F22-D5CF38DB5018}" type="pres">
      <dgm:prSet presAssocID="{2EC8D985-9612-4196-86C5-AF9E72D84BC5}" presName="Name37" presStyleLbl="parChTrans1D2" presStyleIdx="0" presStyleCnt="1"/>
      <dgm:spPr/>
      <dgm:t>
        <a:bodyPr/>
        <a:lstStyle/>
        <a:p>
          <a:endParaRPr lang="el-GR"/>
        </a:p>
      </dgm:t>
    </dgm:pt>
    <dgm:pt modelId="{BE35AFC1-4221-4829-81FA-F1E523D8C0AE}" type="pres">
      <dgm:prSet presAssocID="{FE4DBAB4-67AF-47F6-AC74-DD936C4B44F6}" presName="hierRoot2" presStyleCnt="0">
        <dgm:presLayoutVars>
          <dgm:hierBranch val="init"/>
        </dgm:presLayoutVars>
      </dgm:prSet>
      <dgm:spPr/>
    </dgm:pt>
    <dgm:pt modelId="{A6E654EA-1257-4B51-9720-3970EB346516}" type="pres">
      <dgm:prSet presAssocID="{FE4DBAB4-67AF-47F6-AC74-DD936C4B44F6}" presName="rootComposite" presStyleCnt="0"/>
      <dgm:spPr/>
    </dgm:pt>
    <dgm:pt modelId="{B8AEA153-D1A4-4819-A108-50A6353450EE}" type="pres">
      <dgm:prSet presAssocID="{FE4DBAB4-67AF-47F6-AC74-DD936C4B44F6}" presName="rootText" presStyleLbl="node2" presStyleIdx="0" presStyleCnt="1" custScaleX="391493" custScaleY="333970" custLinFactNeighborX="-9870" custLinFactNeighborY="-13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149055-D59B-4030-AB69-0A8E7B4EDD3E}" type="pres">
      <dgm:prSet presAssocID="{FE4DBAB4-67AF-47F6-AC74-DD936C4B44F6}" presName="rootConnector" presStyleLbl="node2" presStyleIdx="0" presStyleCnt="1"/>
      <dgm:spPr/>
      <dgm:t>
        <a:bodyPr/>
        <a:lstStyle/>
        <a:p>
          <a:endParaRPr lang="el-GR"/>
        </a:p>
      </dgm:t>
    </dgm:pt>
    <dgm:pt modelId="{93D829FF-3F75-42C3-AAF8-80BA41F518FD}" type="pres">
      <dgm:prSet presAssocID="{FE4DBAB4-67AF-47F6-AC74-DD936C4B44F6}" presName="hierChild4" presStyleCnt="0"/>
      <dgm:spPr/>
    </dgm:pt>
    <dgm:pt modelId="{8BD39E21-1245-4FE2-8A5B-8B51441DF047}" type="pres">
      <dgm:prSet presAssocID="{FE4DBAB4-67AF-47F6-AC74-DD936C4B44F6}" presName="hierChild5" presStyleCnt="0"/>
      <dgm:spPr/>
    </dgm:pt>
    <dgm:pt modelId="{4F0BA601-BE81-44F9-A9F4-EA9231354189}" type="pres">
      <dgm:prSet presAssocID="{ED533902-E6A8-4A61-9D47-541E6F36A66E}" presName="hierChild3" presStyleCnt="0"/>
      <dgm:spPr/>
    </dgm:pt>
  </dgm:ptLst>
  <dgm:cxnLst>
    <dgm:cxn modelId="{EBDFE547-C92D-41F8-9D01-9191C5044866}" type="presOf" srcId="{ED533902-E6A8-4A61-9D47-541E6F36A66E}" destId="{F6AA0662-CCB0-40CA-A892-8ACD52AB0AA0}" srcOrd="0" destOrd="0" presId="urn:microsoft.com/office/officeart/2005/8/layout/orgChart1"/>
    <dgm:cxn modelId="{E3F7B1F1-CB39-440A-8032-7D1F0387B318}" type="presOf" srcId="{2EC8D985-9612-4196-86C5-AF9E72D84BC5}" destId="{9D205850-F3AC-494F-8F22-D5CF38DB5018}" srcOrd="0" destOrd="0" presId="urn:microsoft.com/office/officeart/2005/8/layout/orgChart1"/>
    <dgm:cxn modelId="{934BE68C-EA3C-498D-889E-576213437E3F}" type="presOf" srcId="{FE4DBAB4-67AF-47F6-AC74-DD936C4B44F6}" destId="{CA149055-D59B-4030-AB69-0A8E7B4EDD3E}" srcOrd="1" destOrd="0" presId="urn:microsoft.com/office/officeart/2005/8/layout/orgChart1"/>
    <dgm:cxn modelId="{49B74993-4203-4DA0-8599-245197B7D18D}" type="presOf" srcId="{EF59E63C-9E18-4F5E-BC36-A799056B66CB}" destId="{01BF0D27-58CA-4D2A-B250-8A778C602BC0}" srcOrd="0" destOrd="0" presId="urn:microsoft.com/office/officeart/2005/8/layout/orgChart1"/>
    <dgm:cxn modelId="{170D0ADB-A3F7-4C52-A895-FDD351BCAC5D}" type="presOf" srcId="{FE4DBAB4-67AF-47F6-AC74-DD936C4B44F6}" destId="{B8AEA153-D1A4-4819-A108-50A6353450EE}" srcOrd="0" destOrd="0" presId="urn:microsoft.com/office/officeart/2005/8/layout/orgChart1"/>
    <dgm:cxn modelId="{444C0ED2-A351-4474-A999-4B432EA3889E}" srcId="{ED533902-E6A8-4A61-9D47-541E6F36A66E}" destId="{FE4DBAB4-67AF-47F6-AC74-DD936C4B44F6}" srcOrd="0" destOrd="0" parTransId="{2EC8D985-9612-4196-86C5-AF9E72D84BC5}" sibTransId="{B00BAE48-E7BD-4BAF-8661-63518D9193F1}"/>
    <dgm:cxn modelId="{FF0D81AA-5C22-4EC5-8034-2C8E36DC97B8}" type="presOf" srcId="{ED533902-E6A8-4A61-9D47-541E6F36A66E}" destId="{4F5A0A2A-8A7F-4E06-B093-FD31F73E6AA2}" srcOrd="1" destOrd="0" presId="urn:microsoft.com/office/officeart/2005/8/layout/orgChart1"/>
    <dgm:cxn modelId="{DA4CBC07-F59A-489E-8D1D-42073B67484B}" srcId="{EF59E63C-9E18-4F5E-BC36-A799056B66CB}" destId="{ED533902-E6A8-4A61-9D47-541E6F36A66E}" srcOrd="0" destOrd="0" parTransId="{B2604BA0-FFE0-43ED-AA28-3075DF52DD88}" sibTransId="{0177CD79-14A9-4709-9840-2956AF1EE141}"/>
    <dgm:cxn modelId="{44965029-EE8A-4CC2-8983-0B8FF054F732}" type="presParOf" srcId="{01BF0D27-58CA-4D2A-B250-8A778C602BC0}" destId="{38A0931D-D601-4E27-8B1B-2F01BFA788E7}" srcOrd="0" destOrd="0" presId="urn:microsoft.com/office/officeart/2005/8/layout/orgChart1"/>
    <dgm:cxn modelId="{691A965B-BE77-4344-9765-060CDBDF60C1}" type="presParOf" srcId="{38A0931D-D601-4E27-8B1B-2F01BFA788E7}" destId="{3C4D5C36-67B4-40F1-AB9C-AC8E29F5E47E}" srcOrd="0" destOrd="0" presId="urn:microsoft.com/office/officeart/2005/8/layout/orgChart1"/>
    <dgm:cxn modelId="{ECA352D5-1D11-418F-BFE1-123E927EA885}" type="presParOf" srcId="{3C4D5C36-67B4-40F1-AB9C-AC8E29F5E47E}" destId="{F6AA0662-CCB0-40CA-A892-8ACD52AB0AA0}" srcOrd="0" destOrd="0" presId="urn:microsoft.com/office/officeart/2005/8/layout/orgChart1"/>
    <dgm:cxn modelId="{087EB600-20A3-4CA4-AE1F-096D0803C19C}" type="presParOf" srcId="{3C4D5C36-67B4-40F1-AB9C-AC8E29F5E47E}" destId="{4F5A0A2A-8A7F-4E06-B093-FD31F73E6AA2}" srcOrd="1" destOrd="0" presId="urn:microsoft.com/office/officeart/2005/8/layout/orgChart1"/>
    <dgm:cxn modelId="{CC341673-87BA-45CB-B053-081D82A42894}" type="presParOf" srcId="{38A0931D-D601-4E27-8B1B-2F01BFA788E7}" destId="{CF70F294-23B1-403C-B5C9-4B6B862BFDC7}" srcOrd="1" destOrd="0" presId="urn:microsoft.com/office/officeart/2005/8/layout/orgChart1"/>
    <dgm:cxn modelId="{99A31523-E9A0-4F5F-9DDB-7372E482FF68}" type="presParOf" srcId="{CF70F294-23B1-403C-B5C9-4B6B862BFDC7}" destId="{9D205850-F3AC-494F-8F22-D5CF38DB5018}" srcOrd="0" destOrd="0" presId="urn:microsoft.com/office/officeart/2005/8/layout/orgChart1"/>
    <dgm:cxn modelId="{D1AA2662-96A0-4DE1-8C3E-A45B8CC7D4D2}" type="presParOf" srcId="{CF70F294-23B1-403C-B5C9-4B6B862BFDC7}" destId="{BE35AFC1-4221-4829-81FA-F1E523D8C0AE}" srcOrd="1" destOrd="0" presId="urn:microsoft.com/office/officeart/2005/8/layout/orgChart1"/>
    <dgm:cxn modelId="{88A77DCF-152B-48EA-A102-366A1EDB8852}" type="presParOf" srcId="{BE35AFC1-4221-4829-81FA-F1E523D8C0AE}" destId="{A6E654EA-1257-4B51-9720-3970EB346516}" srcOrd="0" destOrd="0" presId="urn:microsoft.com/office/officeart/2005/8/layout/orgChart1"/>
    <dgm:cxn modelId="{BCFA2877-EEFC-4422-ADFD-D67C94B882ED}" type="presParOf" srcId="{A6E654EA-1257-4B51-9720-3970EB346516}" destId="{B8AEA153-D1A4-4819-A108-50A6353450EE}" srcOrd="0" destOrd="0" presId="urn:microsoft.com/office/officeart/2005/8/layout/orgChart1"/>
    <dgm:cxn modelId="{8DE3659E-2B5F-4DEC-A0ED-321DD1ADA138}" type="presParOf" srcId="{A6E654EA-1257-4B51-9720-3970EB346516}" destId="{CA149055-D59B-4030-AB69-0A8E7B4EDD3E}" srcOrd="1" destOrd="0" presId="urn:microsoft.com/office/officeart/2005/8/layout/orgChart1"/>
    <dgm:cxn modelId="{A9536F3D-0C26-4DF6-85EF-7F8A50C66538}" type="presParOf" srcId="{BE35AFC1-4221-4829-81FA-F1E523D8C0AE}" destId="{93D829FF-3F75-42C3-AAF8-80BA41F518FD}" srcOrd="1" destOrd="0" presId="urn:microsoft.com/office/officeart/2005/8/layout/orgChart1"/>
    <dgm:cxn modelId="{9692B4CA-5E7D-4EAC-9DB5-6B65FAF23531}" type="presParOf" srcId="{BE35AFC1-4221-4829-81FA-F1E523D8C0AE}" destId="{8BD39E21-1245-4FE2-8A5B-8B51441DF047}" srcOrd="2" destOrd="0" presId="urn:microsoft.com/office/officeart/2005/8/layout/orgChart1"/>
    <dgm:cxn modelId="{D22AEA6F-9D72-47A0-975B-176A8E57A60B}" type="presParOf" srcId="{38A0931D-D601-4E27-8B1B-2F01BFA788E7}" destId="{4F0BA601-BE81-44F9-A9F4-EA9231354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8C0C-BC78-4744-BD20-379E61FAE847}">
      <dsp:nvSpPr>
        <dsp:cNvPr id="0" name=""/>
        <dsp:cNvSpPr/>
      </dsp:nvSpPr>
      <dsp:spPr>
        <a:xfrm>
          <a:off x="1080119" y="0"/>
          <a:ext cx="6120680" cy="1625269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F416-1D68-4864-91C6-3F5C9A5E9DAE}">
      <dsp:nvSpPr>
        <dsp:cNvPr id="0" name=""/>
        <dsp:cNvSpPr/>
      </dsp:nvSpPr>
      <dsp:spPr>
        <a:xfrm>
          <a:off x="3516" y="487580"/>
          <a:ext cx="2172897" cy="650107"/>
        </a:xfrm>
        <a:prstGeom prst="roundRect">
          <a:avLst/>
        </a:prstGeom>
        <a:solidFill>
          <a:srgbClr val="000099"/>
        </a:solidFill>
        <a:ln w="42500" cap="flat" cmpd="sng" algn="ctr">
          <a:solidFill>
            <a:srgbClr val="33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latin typeface="Tahoma" pitchFamily="34" charset="0"/>
              <a:cs typeface="Tahoma" pitchFamily="34" charset="0"/>
            </a:rPr>
            <a:t>ΕΠΙΔΙΩΞΗ ΠΡΟΣΤΑΣΙΑΣ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ΦΥΣΙΚΑ &amp; ΝΟΜΙΚΑ ΠΡΟΣΩΠΑ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ΑΣΦΑΛΙΣΜΕΝΟΙ</a:t>
          </a:r>
          <a:endParaRPr lang="el-GR" sz="1200" kern="1200" dirty="0">
            <a:latin typeface="Tahoma" pitchFamily="34" charset="0"/>
            <a:cs typeface="Tahoma" pitchFamily="34" charset="0"/>
          </a:endParaRPr>
        </a:p>
      </dsp:txBody>
      <dsp:txXfrm>
        <a:off x="35252" y="519316"/>
        <a:ext cx="2109425" cy="586635"/>
      </dsp:txXfrm>
    </dsp:sp>
    <dsp:sp modelId="{99D8C7F0-8396-46A9-84CF-5856CCEB3710}">
      <dsp:nvSpPr>
        <dsp:cNvPr id="0" name=""/>
        <dsp:cNvSpPr/>
      </dsp:nvSpPr>
      <dsp:spPr>
        <a:xfrm>
          <a:off x="2513951" y="487580"/>
          <a:ext cx="2172897" cy="650107"/>
        </a:xfrm>
        <a:prstGeom prst="roundRect">
          <a:avLst/>
        </a:prstGeom>
        <a:solidFill>
          <a:srgbClr val="00B0F0"/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latin typeface="Tahoma" pitchFamily="34" charset="0"/>
              <a:cs typeface="Tahoma" pitchFamily="34" charset="0"/>
            </a:rPr>
            <a:t>ΦΟΡΕΑΣ ΠΡΟΣΤΑΣΙΑΣ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ΑΣΦΑΛΙΣΤΙΚΕΣ ΕΠΙΧΕΙΡΗΣΕΙΣ</a:t>
          </a:r>
          <a:endParaRPr lang="el-GR" sz="1200" kern="1200" dirty="0">
            <a:latin typeface="Tahoma" pitchFamily="34" charset="0"/>
            <a:cs typeface="Tahoma" pitchFamily="34" charset="0"/>
          </a:endParaRPr>
        </a:p>
      </dsp:txBody>
      <dsp:txXfrm>
        <a:off x="2545687" y="519316"/>
        <a:ext cx="2109425" cy="586635"/>
      </dsp:txXfrm>
    </dsp:sp>
    <dsp:sp modelId="{774C9A39-4D1B-46AA-91FD-EF4DF970643B}">
      <dsp:nvSpPr>
        <dsp:cNvPr id="0" name=""/>
        <dsp:cNvSpPr/>
      </dsp:nvSpPr>
      <dsp:spPr>
        <a:xfrm>
          <a:off x="5024386" y="487580"/>
          <a:ext cx="2172897" cy="650107"/>
        </a:xfrm>
        <a:prstGeom prst="roundRect">
          <a:avLst/>
        </a:prstGeom>
        <a:solidFill>
          <a:schemeClr val="accent4">
            <a:lumMod val="75000"/>
          </a:schemeClr>
        </a:solidFill>
        <a:ln w="425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200" b="1" kern="1200" dirty="0" smtClean="0">
              <a:latin typeface="Tahoma" pitchFamily="34" charset="0"/>
              <a:cs typeface="Tahoma" pitchFamily="34" charset="0"/>
            </a:rPr>
            <a:t>ΣΥΜΒΑΣΗ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ΑΣΦΑΛΙΣΤΗΡΙΟ</a:t>
          </a:r>
          <a:endParaRPr lang="el-GR" sz="1200" kern="1200" dirty="0">
            <a:latin typeface="Tahoma" pitchFamily="34" charset="0"/>
            <a:cs typeface="Tahoma" pitchFamily="34" charset="0"/>
          </a:endParaRPr>
        </a:p>
      </dsp:txBody>
      <dsp:txXfrm>
        <a:off x="5056122" y="519316"/>
        <a:ext cx="2109425" cy="586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A3764-BA37-419A-B0CA-8AF2AC6EA5E1}">
      <dsp:nvSpPr>
        <dsp:cNvPr id="0" name=""/>
        <dsp:cNvSpPr/>
      </dsp:nvSpPr>
      <dsp:spPr>
        <a:xfrm>
          <a:off x="0" y="433658"/>
          <a:ext cx="567826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3D2A-5E51-4A3F-AA66-51CC36D90CDE}">
      <dsp:nvSpPr>
        <dsp:cNvPr id="0" name=""/>
        <dsp:cNvSpPr/>
      </dsp:nvSpPr>
      <dsp:spPr>
        <a:xfrm>
          <a:off x="283913" y="49898"/>
          <a:ext cx="397478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237" tIns="0" rIns="150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</a:rPr>
            <a:t>ΚΑΘΑΡΟΙ &amp; ΚΕΡΔΟΣΚΟΠΙΚΟΙ</a:t>
          </a:r>
          <a:endParaRPr lang="el-GR" sz="1600" kern="1200" dirty="0">
            <a:latin typeface="+mn-lt"/>
          </a:endParaRPr>
        </a:p>
      </dsp:txBody>
      <dsp:txXfrm>
        <a:off x="321380" y="87365"/>
        <a:ext cx="3899850" cy="692586"/>
      </dsp:txXfrm>
    </dsp:sp>
    <dsp:sp modelId="{827513BE-EE7E-406B-B91B-36824114B664}">
      <dsp:nvSpPr>
        <dsp:cNvPr id="0" name=""/>
        <dsp:cNvSpPr/>
      </dsp:nvSpPr>
      <dsp:spPr>
        <a:xfrm>
          <a:off x="0" y="1613018"/>
          <a:ext cx="567826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C88E6-E146-4D60-8A9F-AF74B63A9D14}">
      <dsp:nvSpPr>
        <dsp:cNvPr id="0" name=""/>
        <dsp:cNvSpPr/>
      </dsp:nvSpPr>
      <dsp:spPr>
        <a:xfrm>
          <a:off x="283913" y="1229258"/>
          <a:ext cx="397478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237" tIns="0" rIns="150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ΣΤΑΤΙΚΟΙ &amp; ΔΥΝΑΜΙΚΟΙ</a:t>
          </a:r>
          <a:endParaRPr lang="el-GR" sz="1600" kern="1200" dirty="0"/>
        </a:p>
      </dsp:txBody>
      <dsp:txXfrm>
        <a:off x="321380" y="1266725"/>
        <a:ext cx="3899850" cy="692586"/>
      </dsp:txXfrm>
    </dsp:sp>
    <dsp:sp modelId="{C412A686-8F32-4AF5-8A7A-E7EA4BD5AB15}">
      <dsp:nvSpPr>
        <dsp:cNvPr id="0" name=""/>
        <dsp:cNvSpPr/>
      </dsp:nvSpPr>
      <dsp:spPr>
        <a:xfrm>
          <a:off x="0" y="2792378"/>
          <a:ext cx="567826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24BBB-CBE0-4304-B80C-8073F1D8C8DF}">
      <dsp:nvSpPr>
        <dsp:cNvPr id="0" name=""/>
        <dsp:cNvSpPr/>
      </dsp:nvSpPr>
      <dsp:spPr>
        <a:xfrm>
          <a:off x="283913" y="2408618"/>
          <a:ext cx="397478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237" tIns="0" rIns="150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ΓΕΝΙΚΕΥΜΕΝΟΙ &amp; ΕΙΔΙΚΟΙ</a:t>
          </a:r>
          <a:endParaRPr lang="el-GR" sz="1600" kern="1200" dirty="0"/>
        </a:p>
      </dsp:txBody>
      <dsp:txXfrm>
        <a:off x="321380" y="2446085"/>
        <a:ext cx="3899850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48C40-A831-4AEC-9C69-07E7A0264249}">
      <dsp:nvSpPr>
        <dsp:cNvPr id="0" name=""/>
        <dsp:cNvSpPr/>
      </dsp:nvSpPr>
      <dsp:spPr>
        <a:xfrm>
          <a:off x="449623" y="383382"/>
          <a:ext cx="2709360" cy="732992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B4B71-91F6-40F8-A833-8F39D1E13CF9}">
      <dsp:nvSpPr>
        <dsp:cNvPr id="0" name=""/>
        <dsp:cNvSpPr/>
      </dsp:nvSpPr>
      <dsp:spPr>
        <a:xfrm>
          <a:off x="421" y="721393"/>
          <a:ext cx="1200041" cy="736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latin typeface="Tahoma" pitchFamily="34" charset="0"/>
              <a:cs typeface="Tahoma" pitchFamily="34" charset="0"/>
            </a:rPr>
            <a:t>ΕΡΓΑΖΟΜΕΝΟΙ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cs typeface="Tahoma" pitchFamily="34" charset="0"/>
            </a:rPr>
            <a:t>SHI contributions</a:t>
          </a:r>
          <a:endParaRPr lang="el-GR" sz="1000" kern="1200" dirty="0">
            <a:latin typeface="Tahoma" pitchFamily="34" charset="0"/>
            <a:cs typeface="Tahoma" pitchFamily="34" charset="0"/>
          </a:endParaRPr>
        </a:p>
      </dsp:txBody>
      <dsp:txXfrm>
        <a:off x="36375" y="757347"/>
        <a:ext cx="1128133" cy="664609"/>
      </dsp:txXfrm>
    </dsp:sp>
    <dsp:sp modelId="{C4848499-9F47-4C50-9556-581A7C8E769D}">
      <dsp:nvSpPr>
        <dsp:cNvPr id="0" name=""/>
        <dsp:cNvSpPr/>
      </dsp:nvSpPr>
      <dsp:spPr>
        <a:xfrm>
          <a:off x="1375015" y="721393"/>
          <a:ext cx="1200041" cy="736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latin typeface="Tahoma" pitchFamily="34" charset="0"/>
              <a:cs typeface="Tahoma" pitchFamily="34" charset="0"/>
            </a:rPr>
            <a:t>ΑΣΦΑΛΙΣΤΙΚΟΙ ΦΟΡΕΙΣ (</a:t>
          </a:r>
          <a:r>
            <a:rPr lang="en-US" sz="1000" kern="1200" dirty="0" smtClean="0">
              <a:latin typeface="Tahoma" pitchFamily="34" charset="0"/>
              <a:cs typeface="Tahoma" pitchFamily="34" charset="0"/>
            </a:rPr>
            <a:t>SHI  FUNDS</a:t>
          </a:r>
          <a:r>
            <a:rPr lang="el-GR" sz="1000" kern="1200" dirty="0" smtClean="0">
              <a:latin typeface="Tahoma" pitchFamily="34" charset="0"/>
              <a:cs typeface="Tahoma" pitchFamily="34" charset="0"/>
            </a:rPr>
            <a:t> &gt; Ε.Ο.Π.Υ.Υ.</a:t>
          </a:r>
          <a:endParaRPr lang="el-GR" sz="1000" kern="1200" dirty="0">
            <a:latin typeface="Tahoma" pitchFamily="34" charset="0"/>
            <a:cs typeface="Tahoma" pitchFamily="34" charset="0"/>
          </a:endParaRPr>
        </a:p>
      </dsp:txBody>
      <dsp:txXfrm>
        <a:off x="1410969" y="757347"/>
        <a:ext cx="1128133" cy="664609"/>
      </dsp:txXfrm>
    </dsp:sp>
    <dsp:sp modelId="{7E5D3FA6-A205-4B88-AA37-B09E77506EEC}">
      <dsp:nvSpPr>
        <dsp:cNvPr id="0" name=""/>
        <dsp:cNvSpPr/>
      </dsp:nvSpPr>
      <dsp:spPr>
        <a:xfrm>
          <a:off x="2749608" y="721393"/>
          <a:ext cx="1200041" cy="736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latin typeface="Tahoma" pitchFamily="34" charset="0"/>
              <a:cs typeface="Tahoma" pitchFamily="34" charset="0"/>
            </a:rPr>
            <a:t>ΚΑΛΥΨΗ ΚΙΝΔΥΝΟΥ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latin typeface="Tahoma" pitchFamily="34" charset="0"/>
              <a:cs typeface="Tahoma" pitchFamily="34" charset="0"/>
            </a:rPr>
            <a:t>ΑΣΦΑΛΙΣΤΙΚΕΣ ΠΑΡΟΧΕΣ</a:t>
          </a:r>
          <a:endParaRPr lang="el-GR" sz="1000" kern="1200" dirty="0">
            <a:latin typeface="Tahoma" pitchFamily="34" charset="0"/>
            <a:cs typeface="Tahoma" pitchFamily="34" charset="0"/>
          </a:endParaRPr>
        </a:p>
      </dsp:txBody>
      <dsp:txXfrm>
        <a:off x="2785562" y="757347"/>
        <a:ext cx="1128133" cy="664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7333-CDD1-42A0-BDC7-5286F1523D30}">
      <dsp:nvSpPr>
        <dsp:cNvPr id="0" name=""/>
        <dsp:cNvSpPr/>
      </dsp:nvSpPr>
      <dsp:spPr>
        <a:xfrm>
          <a:off x="3032" y="1658109"/>
          <a:ext cx="1617244" cy="1086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ahoma" pitchFamily="34" charset="0"/>
              <a:cs typeface="Tahoma" pitchFamily="34" charset="0"/>
            </a:rPr>
            <a:t>ΚΟΙΝΩΝΙΚΗ ΑΣΦΑΛΙΣΗ</a:t>
          </a:r>
          <a:endParaRPr lang="el-GR" sz="1600" kern="1200" dirty="0">
            <a:latin typeface="Tahoma" pitchFamily="34" charset="0"/>
            <a:cs typeface="Tahoma" pitchFamily="34" charset="0"/>
          </a:endParaRPr>
        </a:p>
      </dsp:txBody>
      <dsp:txXfrm>
        <a:off x="239872" y="1817216"/>
        <a:ext cx="1143564" cy="768234"/>
      </dsp:txXfrm>
    </dsp:sp>
    <dsp:sp modelId="{E3A91267-5383-4610-A1B2-B29504E52107}">
      <dsp:nvSpPr>
        <dsp:cNvPr id="0" name=""/>
        <dsp:cNvSpPr/>
      </dsp:nvSpPr>
      <dsp:spPr>
        <a:xfrm>
          <a:off x="1708496" y="1886263"/>
          <a:ext cx="630140" cy="63014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1792021" y="2127229"/>
        <a:ext cx="463090" cy="148208"/>
      </dsp:txXfrm>
    </dsp:sp>
    <dsp:sp modelId="{44EB276E-2976-4DFF-B7D5-075DAAC013CF}">
      <dsp:nvSpPr>
        <dsp:cNvPr id="0" name=""/>
        <dsp:cNvSpPr/>
      </dsp:nvSpPr>
      <dsp:spPr>
        <a:xfrm>
          <a:off x="2426856" y="1658109"/>
          <a:ext cx="1469943" cy="10864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ahoma" pitchFamily="34" charset="0"/>
              <a:cs typeface="Tahoma" pitchFamily="34" charset="0"/>
            </a:rPr>
            <a:t>ΙΔΙΩΤΙΚΗ ΑΣΦΑΛΙΣΗ</a:t>
          </a:r>
          <a:endParaRPr lang="el-GR" sz="1600" kern="1200" dirty="0">
            <a:latin typeface="Tahoma" pitchFamily="34" charset="0"/>
            <a:cs typeface="Tahoma" pitchFamily="34" charset="0"/>
          </a:endParaRPr>
        </a:p>
      </dsp:txBody>
      <dsp:txXfrm>
        <a:off x="2642124" y="1817216"/>
        <a:ext cx="1039407" cy="768234"/>
      </dsp:txXfrm>
    </dsp:sp>
    <dsp:sp modelId="{ADD1CE78-0D43-432A-9DB8-EEB10ADB463E}">
      <dsp:nvSpPr>
        <dsp:cNvPr id="0" name=""/>
        <dsp:cNvSpPr/>
      </dsp:nvSpPr>
      <dsp:spPr>
        <a:xfrm>
          <a:off x="3985019" y="1886263"/>
          <a:ext cx="630140" cy="630140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4068544" y="2016072"/>
        <a:ext cx="463090" cy="370522"/>
      </dsp:txXfrm>
    </dsp:sp>
    <dsp:sp modelId="{9FB7E340-D73D-427F-9CE2-08AE2F024E3D}">
      <dsp:nvSpPr>
        <dsp:cNvPr id="0" name=""/>
        <dsp:cNvSpPr/>
      </dsp:nvSpPr>
      <dsp:spPr>
        <a:xfrm>
          <a:off x="4650477" y="1652177"/>
          <a:ext cx="2494388" cy="10864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ahoma" pitchFamily="34" charset="0"/>
              <a:cs typeface="Tahoma" pitchFamily="34" charset="0"/>
            </a:rPr>
            <a:t>ΣΥΝΤΑΞΗ &amp; ΥΓΕΙΑ</a:t>
          </a:r>
          <a:endParaRPr lang="el-GR" sz="1600" kern="1200" dirty="0">
            <a:latin typeface="Tahoma" pitchFamily="34" charset="0"/>
            <a:cs typeface="Tahoma" pitchFamily="34" charset="0"/>
          </a:endParaRPr>
        </a:p>
      </dsp:txBody>
      <dsp:txXfrm>
        <a:off x="5015772" y="1811284"/>
        <a:ext cx="1763798" cy="768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98A5-6B92-49CB-9CC9-186F0FD72FCF}">
      <dsp:nvSpPr>
        <dsp:cNvPr id="0" name=""/>
        <dsp:cNvSpPr/>
      </dsp:nvSpPr>
      <dsp:spPr>
        <a:xfrm>
          <a:off x="2911140" y="969318"/>
          <a:ext cx="1384870" cy="40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56"/>
              </a:lnTo>
              <a:lnTo>
                <a:pt x="1384870" y="203356"/>
              </a:lnTo>
              <a:lnTo>
                <a:pt x="1384870" y="406713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05850-F3AC-494F-8F22-D5CF38DB5018}">
      <dsp:nvSpPr>
        <dsp:cNvPr id="0" name=""/>
        <dsp:cNvSpPr/>
      </dsp:nvSpPr>
      <dsp:spPr>
        <a:xfrm>
          <a:off x="1544426" y="969318"/>
          <a:ext cx="1366713" cy="406713"/>
        </a:xfrm>
        <a:custGeom>
          <a:avLst/>
          <a:gdLst/>
          <a:ahLst/>
          <a:cxnLst/>
          <a:rect l="0" t="0" r="0" b="0"/>
          <a:pathLst>
            <a:path>
              <a:moveTo>
                <a:pt x="1366713" y="0"/>
              </a:moveTo>
              <a:lnTo>
                <a:pt x="1366713" y="203356"/>
              </a:lnTo>
              <a:lnTo>
                <a:pt x="0" y="203356"/>
              </a:lnTo>
              <a:lnTo>
                <a:pt x="0" y="406713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0662-CCB0-40CA-A892-8ACD52AB0AA0}">
      <dsp:nvSpPr>
        <dsp:cNvPr id="0" name=""/>
        <dsp:cNvSpPr/>
      </dsp:nvSpPr>
      <dsp:spPr>
        <a:xfrm>
          <a:off x="1800201" y="951"/>
          <a:ext cx="2221877" cy="968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ΙΔΙΩΤΙΚΗ ΑΣΦΑΛΙΣΗ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1800201" y="951"/>
        <a:ext cx="2221877" cy="968366"/>
      </dsp:txXfrm>
    </dsp:sp>
    <dsp:sp modelId="{B8AEA153-D1A4-4819-A108-50A6353450EE}">
      <dsp:nvSpPr>
        <dsp:cNvPr id="0" name=""/>
        <dsp:cNvSpPr/>
      </dsp:nvSpPr>
      <dsp:spPr>
        <a:xfrm>
          <a:off x="362913" y="1376031"/>
          <a:ext cx="2363026" cy="968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362913" y="1376031"/>
        <a:ext cx="2363026" cy="968366"/>
      </dsp:txXfrm>
    </dsp:sp>
    <dsp:sp modelId="{B3AAE297-ADEE-4444-A47E-DD19C2C570AE}">
      <dsp:nvSpPr>
        <dsp:cNvPr id="0" name=""/>
        <dsp:cNvSpPr/>
      </dsp:nvSpPr>
      <dsp:spPr>
        <a:xfrm>
          <a:off x="3132653" y="1376031"/>
          <a:ext cx="2326713" cy="968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3132653" y="1376031"/>
        <a:ext cx="2326713" cy="9683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05850-F3AC-494F-8F22-D5CF38DB5018}">
      <dsp:nvSpPr>
        <dsp:cNvPr id="0" name=""/>
        <dsp:cNvSpPr/>
      </dsp:nvSpPr>
      <dsp:spPr>
        <a:xfrm>
          <a:off x="1399547" y="1094392"/>
          <a:ext cx="2884924" cy="44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42"/>
              </a:lnTo>
              <a:lnTo>
                <a:pt x="2884924" y="218042"/>
              </a:lnTo>
              <a:lnTo>
                <a:pt x="2884924" y="447865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0662-CCB0-40CA-A892-8ACD52AB0AA0}">
      <dsp:nvSpPr>
        <dsp:cNvPr id="0" name=""/>
        <dsp:cNvSpPr/>
      </dsp:nvSpPr>
      <dsp:spPr>
        <a:xfrm>
          <a:off x="144026" y="0"/>
          <a:ext cx="2511040" cy="1094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144026" y="0"/>
        <a:ext cx="2511040" cy="1094392"/>
      </dsp:txXfrm>
    </dsp:sp>
    <dsp:sp modelId="{B8AEA153-D1A4-4819-A108-50A6353450EE}">
      <dsp:nvSpPr>
        <dsp:cNvPr id="0" name=""/>
        <dsp:cNvSpPr/>
      </dsp:nvSpPr>
      <dsp:spPr>
        <a:xfrm>
          <a:off x="0" y="1542257"/>
          <a:ext cx="8568942" cy="3654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 1. Κίνδυνοι οι οποίοι αφορούν την περιουσία (π.χ. οικήματα, αυτοκίνητα – χερσαία οχήματα,</a:t>
          </a:r>
          <a:r>
            <a:rPr lang="en-US" sz="1400" b="1" kern="1200" dirty="0" smtClean="0">
              <a:latin typeface="Tahoma" pitchFamily="34" charset="0"/>
              <a:cs typeface="Tahoma" pitchFamily="34" charset="0"/>
            </a:rPr>
            <a:t> </a:t>
          </a: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πυρκαγιά και στοιχεία της φύσης, λοιπές ζημιές αγαθών, επιχειρήσεις, πλοία &gt; ναυτική ασφάλιση, αεροσκάφη, εμπορεύματα, μεταφορά εμπορευμάτων,  ασφάλιση περιουσιακών στοιχείων ή ενεργητικού &gt; βλ. ασφάλιση πιστώσεων, ασφάλιση διακοπής εργασιών &amp; απώλειας κερδών, ασφάλιση μηχανικών βλαβών, ασφάλιση φωτοβολταϊκών μονάδων, ασφάλιση παθητικού &gt; νομική προστασία)</a:t>
          </a: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 2. Αστική Ευθύνη (π.χ. χερσαίων οχημάτων, αεροσκαφών, πλοίων, γενική αστική ευθύνη &gt; αστική ευθύνη οικογενειάρχη, επαγγελματικής αμέλειας &gt; βλ. ασφάλιση ιατρικής ευθύνης, ελαττωματικού προϊόντος)</a:t>
          </a:r>
        </a:p>
        <a:p>
          <a:pPr marL="265113" lvl="0" indent="-2127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3. Κίνδυνοι κατά προσώπων ( προσωπικά ατυχήματα, εργατικά ατυχήματα, ασθένειες, ανικανότητα για εργασία, χρηματικές απώλειες – βλ. προγράμματα προστασίας πληρωμών δόσεων (</a:t>
          </a:r>
          <a:r>
            <a:rPr lang="en-US" sz="1400" b="1" kern="1200" dirty="0" smtClean="0">
              <a:latin typeface="Tahoma" pitchFamily="34" charset="0"/>
              <a:cs typeface="Tahoma" pitchFamily="34" charset="0"/>
            </a:rPr>
            <a:t>PPI payment protection insurance)</a:t>
          </a: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 τραπεζικών προϊόντων στεγαστικής και καταναλωτικής πίστης είτε από ανεργία είτε από πρόσκαιρη ή ολική ανικανότητα, απώλεια κερδών λόγω Επακόλουθης Ζημιάς επιχείρησης  ή λόγω πρόσκαιρης ολικής ανικανότητας από ασθένεια ή ατύχημα του ιδιοκτήτη/των)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0" y="1542257"/>
        <a:ext cx="8568942" cy="3654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05850-F3AC-494F-8F22-D5CF38DB5018}">
      <dsp:nvSpPr>
        <dsp:cNvPr id="0" name=""/>
        <dsp:cNvSpPr/>
      </dsp:nvSpPr>
      <dsp:spPr>
        <a:xfrm>
          <a:off x="1399547" y="1094392"/>
          <a:ext cx="2884924" cy="44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42"/>
              </a:lnTo>
              <a:lnTo>
                <a:pt x="2884924" y="218042"/>
              </a:lnTo>
              <a:lnTo>
                <a:pt x="2884924" y="447865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0662-CCB0-40CA-A892-8ACD52AB0AA0}">
      <dsp:nvSpPr>
        <dsp:cNvPr id="0" name=""/>
        <dsp:cNvSpPr/>
      </dsp:nvSpPr>
      <dsp:spPr>
        <a:xfrm>
          <a:off x="144026" y="0"/>
          <a:ext cx="2511040" cy="1094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144026" y="0"/>
        <a:ext cx="2511040" cy="1094392"/>
      </dsp:txXfrm>
    </dsp:sp>
    <dsp:sp modelId="{B8AEA153-D1A4-4819-A108-50A6353450EE}">
      <dsp:nvSpPr>
        <dsp:cNvPr id="0" name=""/>
        <dsp:cNvSpPr/>
      </dsp:nvSpPr>
      <dsp:spPr>
        <a:xfrm>
          <a:off x="0" y="1542257"/>
          <a:ext cx="8568942" cy="3654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65113" lvl="0" indent="-265113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 1. Απώλεια Ζωής (συνήθως αποκαλείται με τον πιο διαδεδομένο όρο Ασφάλεια Ζωής &gt; </a:t>
          </a:r>
          <a:endParaRPr lang="en-US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65113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ahoma" pitchFamily="34" charset="0"/>
              <a:cs typeface="Tahoma" pitchFamily="34" charset="0"/>
            </a:rPr>
            <a:t>     </a:t>
          </a: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Θανάτου , Μικτές, Συνδεμένες με Επενδυτικά Προϊόντα – </a:t>
          </a:r>
          <a:r>
            <a:rPr lang="en-US" sz="1400" b="1" kern="1200" dirty="0" smtClean="0">
              <a:latin typeface="Tahoma" pitchFamily="34" charset="0"/>
              <a:cs typeface="Tahoma" pitchFamily="34" charset="0"/>
            </a:rPr>
            <a:t>Unit Linked</a:t>
          </a: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)</a:t>
          </a: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 </a:t>
          </a: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2. Ασφάλιση Επιβίωσης – Γήρατος (περιλαμβάνει τα ατομικά και ομαδικά αποταμιευτικά συνταξιοδοτικά προγράμματα, π.χ. ισόβια συμπληρωματική σύνταξη παράλληλα με την σύνταξη του ασφαλισμένου από τον κύριο ασφαλιστικό του φορέα)</a:t>
          </a: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651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Tahoma" pitchFamily="34" charset="0"/>
            <a:cs typeface="Tahoma" pitchFamily="34" charset="0"/>
          </a:endParaRPr>
        </a:p>
        <a:p>
          <a:pPr marL="265113" lvl="0" indent="-2127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3. Ασφάλιση Υγείας &amp; Ασθενείας (περιλαμβάνει την κάλυψη νοσοκομειακών και έξω-νοσοκομειακών εξόδων, την κάλυψη από ατύχημα</a:t>
          </a:r>
          <a:r>
            <a:rPr lang="en-US" sz="1400" b="1" kern="1200" dirty="0" smtClean="0">
              <a:latin typeface="Tahoma" pitchFamily="34" charset="0"/>
              <a:cs typeface="Tahoma" pitchFamily="34" charset="0"/>
            </a:rPr>
            <a:t> - </a:t>
          </a:r>
          <a:r>
            <a:rPr lang="el-GR" sz="1400" b="1" kern="1200" dirty="0" smtClean="0">
              <a:latin typeface="Tahoma" pitchFamily="34" charset="0"/>
              <a:cs typeface="Tahoma" pitchFamily="34" charset="0"/>
            </a:rPr>
            <a:t>τραυματισμός, ασθένεια)</a:t>
          </a:r>
          <a:endParaRPr lang="el-GR" sz="1400" b="1" kern="1200" dirty="0">
            <a:latin typeface="Tahoma" pitchFamily="34" charset="0"/>
            <a:cs typeface="Tahoma" pitchFamily="34" charset="0"/>
          </a:endParaRPr>
        </a:p>
      </dsp:txBody>
      <dsp:txXfrm>
        <a:off x="0" y="1542257"/>
        <a:ext cx="8568942" cy="365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337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11113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32925"/>
            <a:ext cx="29337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3292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fld id="{808B96CC-4860-4D4F-A12E-8899E5E29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1438" y="96838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eaLnBrk="0" hangingPunct="0"/>
            <a:r>
              <a:rPr lang="en-GB" sz="1400">
                <a:latin typeface="Book Antiqua" pitchFamily="18" charset="0"/>
              </a:rPr>
              <a:t>Meridian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280150" y="9498013"/>
            <a:ext cx="41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algn="r" eaLnBrk="0" hangingPunct="0"/>
            <a:fld id="{237C91CA-F5A5-4BE9-9760-FA48B80974D4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337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l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11113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r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32925"/>
            <a:ext cx="29337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l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3292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r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8F1E409E-0311-45A7-83CD-5EAB51A28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2774" name="Rectangle 6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44538" y="768350"/>
            <a:ext cx="5322887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8525"/>
            <a:ext cx="496411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9" tIns="46535" rIns="93069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1438" y="96838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eaLnBrk="0" hangingPunct="0"/>
            <a:r>
              <a:rPr lang="en-GB" sz="1400">
                <a:latin typeface="Book Antiqua" pitchFamily="18" charset="0"/>
              </a:rPr>
              <a:t>Meridian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280150" y="9498013"/>
            <a:ext cx="41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algn="r" eaLnBrk="0" hangingPunct="0"/>
            <a:fld id="{ACA0A155-B2EB-4A7B-82D5-09576EC7DF83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4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9CD07C-C8B3-41C9-B229-998965632840}" type="slidenum">
              <a:rPr lang="en-GB" sz="1000" smtClean="0"/>
              <a:pPr/>
              <a:t>1</a:t>
            </a:fld>
            <a:endParaRPr lang="en-GB" sz="10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0452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15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326687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318494-7C37-4584-B601-1754F57764AF}" type="slidenum">
              <a:rPr lang="en-GB" sz="1000" smtClean="0"/>
              <a:pPr/>
              <a:t>16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421053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318494-7C37-4584-B601-1754F57764AF}" type="slidenum">
              <a:rPr lang="en-GB" sz="1000" smtClean="0"/>
              <a:pPr/>
              <a:t>17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325362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318494-7C37-4584-B601-1754F57764AF}" type="slidenum">
              <a:rPr lang="en-GB" sz="1000" smtClean="0"/>
              <a:pPr/>
              <a:t>18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144587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6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74691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7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239003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8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70946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10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244821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11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97060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12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36368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13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153312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BB74B-DC28-4C47-ADB8-EBAEE22576F3}" type="slidenum">
              <a:rPr lang="en-GB" sz="1000" smtClean="0"/>
              <a:pPr/>
              <a:t>14</a:t>
            </a:fld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9535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47D3A-E6A1-4C36-BDF7-29A51B6C6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7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46A7-47E8-4339-B4E1-4BDAAE1E0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5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0" y="533404"/>
            <a:ext cx="21463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F661-1337-4524-8FEB-66B8AD938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2954-4B92-48EC-B2C3-1F5C6F592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10 - Στρογγυλεμένο ορθογώνιο"/>
          <p:cNvSpPr/>
          <p:nvPr/>
        </p:nvSpPr>
        <p:spPr>
          <a:xfrm>
            <a:off x="453480" y="434162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841F01-9811-4E22-992D-1BDB67822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9CA4-CA36-4D78-B743-8814580B7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5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F69E-1001-4EE0-A9F4-57D2D21BB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9483-E119-4B71-A7B2-F8406B3DC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1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E018D-BDBD-441F-9ADA-78AD78336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1168-D108-49ED-AB77-895375444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6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10 - Στρογγύλεμα μίας γωνίας ορθογωνίου"/>
          <p:cNvSpPr/>
          <p:nvPr/>
        </p:nvSpPr>
        <p:spPr>
          <a:xfrm>
            <a:off x="6934200" y="433388"/>
            <a:ext cx="251777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0C715-5421-4C65-99C5-F7CB9C02A1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44513" y="4986338"/>
            <a:ext cx="8866187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1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44513" y="530225"/>
            <a:ext cx="88661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0909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5674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9043988" y="6111875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73476B9-4FAB-4C78-B027-F2A32FD72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4" r:id="rId2"/>
    <p:sldLayoutId id="2147484142" r:id="rId3"/>
    <p:sldLayoutId id="2147484135" r:id="rId4"/>
    <p:sldLayoutId id="2147484136" r:id="rId5"/>
    <p:sldLayoutId id="2147484137" r:id="rId6"/>
    <p:sldLayoutId id="2147484143" r:id="rId7"/>
    <p:sldLayoutId id="2147484138" r:id="rId8"/>
    <p:sldLayoutId id="2147484144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diagramData" Target="../diagrams/data5.xml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microsoft.com/office/2007/relationships/diagramDrawing" Target="../diagrams/drawing5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jpeg"/><Relationship Id="rId44" Type="http://schemas.openxmlformats.org/officeDocument/2006/relationships/image" Target="../media/image5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8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3775" y="2009775"/>
            <a:ext cx="8280400" cy="1800225"/>
          </a:xfrm>
        </p:spPr>
        <p:txBody>
          <a:bodyPr lIns="92075" tIns="46038" rIns="92075" bIns="46038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l-GR" sz="3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ΑΣΦΑΛΙΣΗ </a:t>
            </a:r>
            <a:br>
              <a:rPr lang="el-GR" sz="3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el-GR" sz="3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ΖΩΗΣ - ΠΕΡΙΟΥΣΙΑΣ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.” </a:t>
            </a:r>
            <a:r>
              <a:rPr lang="en-US" sz="1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dirty="0" smtClean="0">
                <a:solidFill>
                  <a:schemeClr val="accent1"/>
                </a:solidFill>
              </a:rPr>
              <a:t/>
            </a:r>
            <a:br>
              <a:rPr lang="en-US" sz="1400" dirty="0" smtClean="0">
                <a:solidFill>
                  <a:schemeClr val="accent1"/>
                </a:solidFill>
              </a:rPr>
            </a:br>
            <a:r>
              <a:rPr lang="el-GR" sz="1400" dirty="0" smtClean="0">
                <a:solidFill>
                  <a:schemeClr val="accent1"/>
                </a:solidFill>
              </a:rPr>
              <a:t/>
            </a:r>
            <a:br>
              <a:rPr lang="el-GR" sz="1400" dirty="0" smtClean="0">
                <a:solidFill>
                  <a:schemeClr val="accent1"/>
                </a:solidFill>
              </a:rPr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endParaRPr lang="en-GB" sz="1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0750" y="3810000"/>
            <a:ext cx="8353425" cy="1876425"/>
          </a:xfrm>
        </p:spPr>
        <p:txBody>
          <a:bodyPr lIns="92075" tIns="46038" rIns="92075" bIns="46038"/>
          <a:lstStyle/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Επιμέλεια</a:t>
            </a:r>
            <a:r>
              <a:rPr lang="en-US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el-GR" sz="23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r>
              <a:rPr lang="el-GR" sz="23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Δρ. Νικόλαος Γρηγοράκης (</a:t>
            </a:r>
            <a:r>
              <a:rPr lang="en-US" sz="23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PhD</a:t>
            </a:r>
            <a:r>
              <a:rPr lang="el-GR" sz="23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3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MSc, BA</a:t>
            </a:r>
            <a:r>
              <a:rPr lang="el-GR" sz="23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endParaRPr lang="el-GR" sz="2300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endParaRPr lang="en-GB" b="1" dirty="0" smtClean="0">
              <a:solidFill>
                <a:srgbClr val="3333CC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001627" y="54868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ΕΛΛΗΝΙΚΟ ΜΕΣΟΓΕΙΑΚΟ ΠΑΝΕΠΙΣΤΗΜΙΟ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ΣΧΟΛΗ ΔΙΟΙΚΗΣΗΣ ΚΑΙ ΟΙΚΟΝΟΜΙΑΣ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ΤΜΗΜΑ ΛΟΓΙΣΤΙΚΗΣ &amp; ΧΡΗΜΑΤΟΟΙΚΟΝΟΜΙΚΗΣ</a:t>
            </a:r>
            <a:endParaRPr lang="el-G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ΔΙΑΚΡΙΣΕΙΣ ΑΣΦΑΛΙΣΕΩΝ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88504" y="828192"/>
            <a:ext cx="8784976" cy="58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ΚΟΙΝΩΝΙΚΗ ΑΣΦΑΛΙΣΗ</a:t>
            </a:r>
          </a:p>
          <a:p>
            <a:pPr marL="0" indent="0" algn="just">
              <a:buNone/>
            </a:pPr>
            <a:r>
              <a:rPr lang="el-GR" sz="2600" i="1" dirty="0" smtClean="0">
                <a:latin typeface="Tahoma" pitchFamily="34" charset="0"/>
                <a:cs typeface="Tahoma" pitchFamily="34" charset="0"/>
              </a:rPr>
              <a:t>«Κοινωνική Ασφάλιση είναι η δραστηριότητα με την οποία το κράτος άμεσα ή με τη μεσολάβηση οργανισμών που βρίσκονται υπό τον έλεγχό του προσφέρει  στον εργαζόμενο, αντί ορισμένης τακτικής χρηματικής καταβολής, υλικές παροχές και υπηρεσίες σε περιπτώσεις ασθένειας, σωματικής ή πνευματικής βλάβης, αναπηρίας και γήρατος. Οι δαπάνες καλύπτονται με τις υποχρεωτικές εισφορές των εργαζομένων και των εργοδοτών, τις οποίες έχουν θεσπίσει οι σύγχρονες νομοθεσίες.» </a:t>
            </a:r>
          </a:p>
          <a:p>
            <a:pPr marL="0" indent="0" algn="just">
              <a:buNone/>
            </a:pPr>
            <a:endParaRPr lang="el-GR" sz="1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l-GR" sz="1600" b="1" dirty="0">
                <a:latin typeface="Tahoma" pitchFamily="34" charset="0"/>
                <a:cs typeface="Tahoma" pitchFamily="34" charset="0"/>
              </a:rPr>
              <a:t>Νεκτάριος, Μ.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 (2003) </a:t>
            </a:r>
            <a:r>
              <a:rPr lang="el-GR" sz="1600" i="1" dirty="0">
                <a:latin typeface="Tahoma" pitchFamily="34" charset="0"/>
                <a:cs typeface="Tahoma" pitchFamily="34" charset="0"/>
              </a:rPr>
              <a:t>Εισαγωγή στην Ιδιωτική Ασφάλιση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. Αθήνα: Εκδόσεις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Financial Forum </a:t>
            </a: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dirty="0" smtClean="0"/>
          </a:p>
          <a:p>
            <a:pPr marL="0" indent="0" algn="just">
              <a:buNone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On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the demand side of health care services, the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system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was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operating as a Bismarck model through a broad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range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SHI funds for the previous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years.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Since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the beginning of 2012 almost all insurance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carriers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are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under the umbrella of a unique SHI institution,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which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now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covers over 90% of the insured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population. The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creation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of the National Organization for the Provision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of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Health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Services (EOPYY), as a unified SHI fund, was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among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Country’s major reforms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EOPYY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, nowadays, purchases for its insured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members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primary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and secondary health care services, from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both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public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and private health providers through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contractual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mechanisms 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and payment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systems</a:t>
            </a:r>
            <a:r>
              <a:rPr lang="el-GR" sz="22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 Grigorakis, N., Floros, C., Tsangari, H., &amp; Tsoukatos, E.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(2016). Out of pocket payments and social health insurance for private hospital care: Evidence from Greece. </a:t>
            </a:r>
            <a:r>
              <a:rPr lang="en-US" sz="1600" i="1" dirty="0">
                <a:latin typeface="Tahoma" pitchFamily="34" charset="0"/>
                <a:cs typeface="Tahoma" pitchFamily="34" charset="0"/>
              </a:rPr>
              <a:t>Health Policy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i="1" dirty="0">
                <a:latin typeface="Tahoma" pitchFamily="34" charset="0"/>
                <a:cs typeface="Tahoma" pitchFamily="34" charset="0"/>
              </a:rPr>
              <a:t>120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(8), 948-959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dirty="0" smtClean="0"/>
          </a:p>
          <a:p>
            <a:pPr marL="0" indent="0" algn="just">
              <a:buNone/>
            </a:pPr>
            <a:r>
              <a:rPr lang="el-GR" sz="2200" dirty="0" smtClean="0"/>
              <a:t>ΠΥΛΩΝΕΣ ΚΟΙΝΩΝΙΚΗΣ ΑΣΦΑΛΙΣΗΣ</a:t>
            </a:r>
          </a:p>
          <a:p>
            <a:r>
              <a:rPr lang="el-GR" sz="2200" b="1" dirty="0"/>
              <a:t>Σύστημα κοινωνικής ασφάλισης </a:t>
            </a:r>
            <a:endParaRPr lang="en-US" sz="2200" b="1" dirty="0" smtClean="0"/>
          </a:p>
          <a:p>
            <a:r>
              <a:rPr lang="el-GR" sz="2200" b="1" dirty="0" smtClean="0"/>
              <a:t>Σύστημα </a:t>
            </a:r>
            <a:r>
              <a:rPr lang="el-GR" sz="2200" b="1" dirty="0"/>
              <a:t>κοινωνικής πρόνοιας </a:t>
            </a:r>
            <a:endParaRPr lang="en-US" sz="2200" dirty="0"/>
          </a:p>
          <a:p>
            <a:r>
              <a:rPr lang="el-GR" sz="2200" b="1" dirty="0" smtClean="0"/>
              <a:t>Εθνικό </a:t>
            </a:r>
            <a:r>
              <a:rPr lang="el-GR" sz="2200" b="1" dirty="0"/>
              <a:t>Σύστημα </a:t>
            </a:r>
            <a:r>
              <a:rPr lang="el-GR" sz="2200" b="1" dirty="0" smtClean="0"/>
              <a:t>Υγείας (Ε.Σ.Υ.)</a:t>
            </a:r>
            <a:endParaRPr lang="el-GR" sz="22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1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65703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4244479770"/>
              </p:ext>
            </p:extLst>
          </p:nvPr>
        </p:nvGraphicFramePr>
        <p:xfrm>
          <a:off x="4471184" y="4040022"/>
          <a:ext cx="3950072" cy="184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" y="5722608"/>
            <a:ext cx="608856" cy="63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6" y="5722608"/>
            <a:ext cx="687288" cy="53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54" y="5722608"/>
            <a:ext cx="576063" cy="5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47" y="5722608"/>
            <a:ext cx="792087" cy="5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5" y="5722608"/>
            <a:ext cx="661760" cy="5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65" y="5558260"/>
            <a:ext cx="1008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0" y="5578423"/>
            <a:ext cx="7920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15" y="5722608"/>
            <a:ext cx="4873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5722608"/>
            <a:ext cx="4873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01" y="5563690"/>
            <a:ext cx="864096" cy="66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ΔΙΑΚΡΙΣΕΙΣ ΑΣΦΑΛΙΣΕΩΝ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ΙΔΙΩΤΙΚΗ ΑΣΦΑΛΙΣΗ</a:t>
            </a:r>
          </a:p>
          <a:p>
            <a:pPr marL="0" indent="0" algn="just">
              <a:buNone/>
            </a:pPr>
            <a:r>
              <a:rPr lang="el-GR" sz="1800" dirty="0"/>
              <a:t>Ιδιωτική Ασφάλιση είναι η ασφάλιση που ασκείται από ασφαλιστικές </a:t>
            </a:r>
            <a:r>
              <a:rPr lang="el-GR" sz="1800" dirty="0" smtClean="0"/>
              <a:t>επιχειρήσεις (κατά </a:t>
            </a:r>
            <a:r>
              <a:rPr lang="el-GR" sz="1800" dirty="0"/>
              <a:t>κανόνα εμπορική επιχείρηση), διέπεται από διατάξεις του ιδιωτικού δικαίου </a:t>
            </a:r>
            <a:r>
              <a:rPr lang="el-GR" sz="1800" dirty="0" smtClean="0"/>
              <a:t>και βασίζεται </a:t>
            </a:r>
            <a:r>
              <a:rPr lang="el-GR" sz="1800" dirty="0"/>
              <a:t>στην </a:t>
            </a:r>
            <a:r>
              <a:rPr lang="el-GR" sz="1800" b="1" dirty="0">
                <a:solidFill>
                  <a:srgbClr val="7030A0"/>
                </a:solidFill>
              </a:rPr>
              <a:t>ασφαλιστική σύμβαση</a:t>
            </a:r>
            <a:r>
              <a:rPr lang="el-GR" sz="1800" dirty="0"/>
              <a:t> (με τον ασφαλισμένο ή τους ασφαλισμένους</a:t>
            </a:r>
            <a:r>
              <a:rPr lang="el-GR" sz="1800" dirty="0" smtClean="0"/>
              <a:t>). Η </a:t>
            </a:r>
            <a:r>
              <a:rPr lang="el-GR" sz="1800" dirty="0"/>
              <a:t>αρχή της ελευθερίας των συμβάσεων που διέπει την ιδιωτική ασφάλιση </a:t>
            </a:r>
            <a:r>
              <a:rPr lang="el-GR" sz="1800" dirty="0" smtClean="0"/>
              <a:t>κάμπτεται μόνο </a:t>
            </a:r>
            <a:r>
              <a:rPr lang="el-GR" sz="1800" dirty="0"/>
              <a:t>στις υποχρεωτικές </a:t>
            </a:r>
            <a:r>
              <a:rPr lang="el-GR" sz="1800" dirty="0" smtClean="0"/>
              <a:t>ασφαλίσεις (π.χ. αυτοκίνητο, σκάφη) </a:t>
            </a:r>
            <a:r>
              <a:rPr lang="el-GR" sz="1800" dirty="0"/>
              <a:t>και μόνο ως προς την υποχρέωση σύναψης </a:t>
            </a:r>
            <a:r>
              <a:rPr lang="el-GR" sz="1800" dirty="0" smtClean="0"/>
              <a:t>ασφάλισης </a:t>
            </a:r>
            <a:r>
              <a:rPr lang="el-GR" sz="1800" dirty="0"/>
              <a:t>για κάλυψη ορισμένων κινδύνων και μέχρι κάποιου ανώτατου ορίου</a:t>
            </a:r>
            <a:endParaRPr lang="el-GR" sz="1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800" dirty="0" smtClean="0"/>
              <a:t>Ιδιωτική Ασφάλιση </a:t>
            </a:r>
            <a:r>
              <a:rPr lang="el-GR" sz="1800" dirty="0"/>
              <a:t>είναι η </a:t>
            </a:r>
            <a:r>
              <a:rPr lang="el-GR" sz="1800" b="1" dirty="0">
                <a:solidFill>
                  <a:srgbClr val="7030A0"/>
                </a:solidFill>
              </a:rPr>
              <a:t>συγκέντρωση τυχαίων και απρόβλεπτων κινδύνων με τη μεταφορά τους σε ασφαλιστές</a:t>
            </a:r>
            <a:r>
              <a:rPr lang="el-GR" sz="1800" dirty="0"/>
              <a:t>, που συμφωνούν, έναντι </a:t>
            </a:r>
            <a:r>
              <a:rPr lang="el-GR" sz="1800" b="1" dirty="0">
                <a:solidFill>
                  <a:srgbClr val="7030A0"/>
                </a:solidFill>
              </a:rPr>
              <a:t>ασφαλίστρου</a:t>
            </a:r>
            <a:r>
              <a:rPr lang="el-GR" sz="1800" dirty="0"/>
              <a:t>, να αποζημιώνουν τους ασφαλισμένους για τυχαίες ζημιές ή να παρέχουν άλλες χρηματικές παροχές ή υπηρεσίες, που συνδέονται με τον κίνδυνο (</a:t>
            </a:r>
            <a:r>
              <a:rPr lang="el-GR" sz="1800" dirty="0" smtClean="0">
                <a:solidFill>
                  <a:srgbClr val="FF0000"/>
                </a:solidFill>
              </a:rPr>
              <a:t>Νεκτάριος, </a:t>
            </a:r>
            <a:r>
              <a:rPr lang="el-GR" sz="1800" dirty="0">
                <a:solidFill>
                  <a:srgbClr val="FF0000"/>
                </a:solidFill>
              </a:rPr>
              <a:t>2003</a:t>
            </a:r>
            <a:r>
              <a:rPr lang="el-GR" sz="1800" dirty="0"/>
              <a:t>)</a:t>
            </a: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solidFill>
                  <a:srgbClr val="FF0000"/>
                </a:solidFill>
              </a:rPr>
              <a:t>Source:</a:t>
            </a:r>
            <a:r>
              <a:rPr lang="en-US" sz="1100" b="1" dirty="0" smtClean="0"/>
              <a:t> </a:t>
            </a:r>
            <a:r>
              <a:rPr lang="el-GR" sz="1100" b="1" dirty="0" smtClean="0"/>
              <a:t>Νεκτάριος</a:t>
            </a:r>
            <a:r>
              <a:rPr lang="el-GR" sz="1100" b="1" dirty="0"/>
              <a:t>, Μ.</a:t>
            </a:r>
            <a:r>
              <a:rPr lang="el-GR" sz="1100" dirty="0"/>
              <a:t> (2003) </a:t>
            </a:r>
            <a:r>
              <a:rPr lang="el-GR" sz="1100" i="1" dirty="0"/>
              <a:t>Εισαγωγή στην Ιδιωτική Ασφάλιση</a:t>
            </a:r>
            <a:r>
              <a:rPr lang="el-GR" sz="1100" dirty="0"/>
              <a:t>. Αθήνα: Εκδόσεις </a:t>
            </a:r>
            <a:r>
              <a:rPr lang="en-US" sz="1100" dirty="0"/>
              <a:t>Financial Forum </a:t>
            </a:r>
            <a:endParaRPr lang="el-GR" sz="1100" dirty="0"/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ΔΙΑΚΡΙΣΕΙΣ ΑΣΦΑΛΙΣΕΩΝ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ΙΔΙΩΤΙΚΗ ΑΣΦΑΛΙΣΗ και ΚΟΙΝΩΝΙΚΗ ΑΣΦΑΛΙΣΗ</a:t>
            </a:r>
          </a:p>
          <a:p>
            <a:pPr marL="0" indent="0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Μπορεί η Ιδιωτική Ασφάλιση να συμπληρώσει την Κοινωνική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ή οι δύο τους να λειτουργήσουν συμπληρωματικά</a:t>
            </a: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dirty="0" smtClean="0"/>
              <a:t> </a:t>
            </a:r>
            <a:endParaRPr lang="el-GR" sz="1100" dirty="0"/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4233916932"/>
              </p:ext>
            </p:extLst>
          </p:nvPr>
        </p:nvGraphicFramePr>
        <p:xfrm>
          <a:off x="1208584" y="1227666"/>
          <a:ext cx="72008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484784"/>
            <a:ext cx="105003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76" y="5301208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ΔΙΑΚΡΙΣΗ ΙΔΙΩΤΙΚΗΣ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dirty="0" smtClean="0"/>
              <a:t> </a:t>
            </a:r>
            <a:endParaRPr lang="el-GR" sz="1100" dirty="0"/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2057861615"/>
              </p:ext>
            </p:extLst>
          </p:nvPr>
        </p:nvGraphicFramePr>
        <p:xfrm>
          <a:off x="1651000" y="1227667"/>
          <a:ext cx="5822280" cy="234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Επεξήγηση με γραμμή 1 11"/>
          <p:cNvSpPr/>
          <p:nvPr/>
        </p:nvSpPr>
        <p:spPr>
          <a:xfrm>
            <a:off x="2417628" y="3782757"/>
            <a:ext cx="5946576" cy="787149"/>
          </a:xfrm>
          <a:prstGeom prst="borderCallout1">
            <a:avLst>
              <a:gd name="adj1" fmla="val 3530"/>
              <a:gd name="adj2" fmla="val -1331"/>
              <a:gd name="adj3" fmla="val 20418"/>
              <a:gd name="adj4" fmla="val -7973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AutoNum type="arabicPeriod"/>
            </a:pP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ΑΣΦΑΛΙΣΤΙΚΕΣ ΕΠΙΧΕΙΡΗΣΕΙΣ (ΖΗΜΙΩΝ – ΓΕΝΙΚΕΣ ΑΣΦΑΛΙΣΕΙΣ)</a:t>
            </a:r>
          </a:p>
          <a:p>
            <a:pPr marL="228600" indent="-228600">
              <a:buAutoNum type="arabicPeriod"/>
            </a:pP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ΑΣΦΑΛΙΣΤΙΚΕΣ ΕΠΙΧΕΙΡΗΣΕΙΣ</a:t>
            </a:r>
            <a:r>
              <a:rPr lang="el-GR" sz="1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(ΖΩΗΣ &amp; ΥΓΕΙΑΣ)</a:t>
            </a:r>
          </a:p>
          <a:p>
            <a:pPr marL="228600" indent="-228600">
              <a:buAutoNum type="arabicPeriod"/>
            </a:pP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ΜΙΚΤΕΣ ΑΣΦΑΛΙΣΤΙΚΕΣ ΕΠΙΧΕΙΡΗΣΕΙΣ (ΓΕΝΙΚΕΣ &amp; ΖΩΗΣ-ΑΣΦΑΛΙΣΕΙΣ)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5" y="5085184"/>
            <a:ext cx="34040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6" y="5466528"/>
            <a:ext cx="376201" cy="24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6" y="5805264"/>
            <a:ext cx="309414" cy="3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2" y="6165304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5085184"/>
            <a:ext cx="573038" cy="26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2" y="3871446"/>
            <a:ext cx="1438844" cy="78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98" y="5456305"/>
            <a:ext cx="545639" cy="50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8" y="6114678"/>
            <a:ext cx="624656" cy="38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33" y="5085184"/>
            <a:ext cx="614041" cy="2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5064704"/>
            <a:ext cx="570557" cy="36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21" y="5432229"/>
            <a:ext cx="373035" cy="3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28" y="5064705"/>
            <a:ext cx="463982" cy="34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30" y="5507086"/>
            <a:ext cx="884378" cy="2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31" y="6165304"/>
            <a:ext cx="670805" cy="34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43" y="5901060"/>
            <a:ext cx="542934" cy="32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29" y="6226821"/>
            <a:ext cx="526216" cy="27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80" y="5496018"/>
            <a:ext cx="597793" cy="4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17" y="5988823"/>
            <a:ext cx="446938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99" y="5048563"/>
            <a:ext cx="752872" cy="37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77" y="6180663"/>
            <a:ext cx="717858" cy="36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0" y="5512917"/>
            <a:ext cx="386788" cy="29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45" y="5843557"/>
            <a:ext cx="519726" cy="37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08" y="6208254"/>
            <a:ext cx="407534" cy="26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5070718"/>
            <a:ext cx="2163099" cy="142613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5016972"/>
            <a:ext cx="768643" cy="51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55" y="5528469"/>
            <a:ext cx="795561" cy="53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27" y="5016366"/>
            <a:ext cx="668032" cy="3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27" y="5528469"/>
            <a:ext cx="556832" cy="3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9" y="5016973"/>
            <a:ext cx="576064" cy="3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56" y="5959971"/>
            <a:ext cx="2292532" cy="10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56" y="5507086"/>
            <a:ext cx="393691" cy="3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0" y="6517102"/>
            <a:ext cx="973186" cy="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06" y="5864188"/>
            <a:ext cx="516099" cy="3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7" y="6525344"/>
            <a:ext cx="597180" cy="2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6" y="6529617"/>
            <a:ext cx="793782" cy="27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22" y="6543010"/>
            <a:ext cx="522734" cy="522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35" y="6585713"/>
            <a:ext cx="399109" cy="32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ΔΙΑΚΡΙΣΗ ΙΔΙΩΤΙΚΗΣ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dirty="0" smtClean="0"/>
              <a:t> </a:t>
            </a:r>
            <a:endParaRPr lang="el-GR" sz="1100" dirty="0"/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1214911849"/>
              </p:ext>
            </p:extLst>
          </p:nvPr>
        </p:nvGraphicFramePr>
        <p:xfrm>
          <a:off x="704528" y="950640"/>
          <a:ext cx="8568952" cy="521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Επεξήγηση με γραμμή 1 37"/>
          <p:cNvSpPr/>
          <p:nvPr/>
        </p:nvSpPr>
        <p:spPr>
          <a:xfrm>
            <a:off x="3584848" y="908720"/>
            <a:ext cx="5760640" cy="1080120"/>
          </a:xfrm>
          <a:prstGeom prst="borderCallout1">
            <a:avLst>
              <a:gd name="adj1" fmla="val 3530"/>
              <a:gd name="adj2" fmla="val -1331"/>
              <a:gd name="adj3" fmla="val 31246"/>
              <a:gd name="adj4" fmla="val -3281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l-GR" sz="1200" b="1" dirty="0"/>
              <a:t>Α</a:t>
            </a:r>
            <a:r>
              <a:rPr lang="el-GR" sz="1200" b="1" dirty="0" smtClean="0"/>
              <a:t>σφάλιση </a:t>
            </a:r>
            <a:r>
              <a:rPr lang="el-GR" sz="1200" b="1" dirty="0"/>
              <a:t>πραγμάτων και γενικότερα ενεργητικού, ή παθητικού, </a:t>
            </a:r>
            <a:r>
              <a:rPr lang="el-GR" sz="1200" b="1" dirty="0" smtClean="0"/>
              <a:t>ή θαλάσσια </a:t>
            </a:r>
            <a:r>
              <a:rPr lang="el-GR" sz="1200" b="1" dirty="0"/>
              <a:t>ασφάλιση και μερικές φορές ίσως και την ασφάλιση </a:t>
            </a:r>
            <a:r>
              <a:rPr lang="el-GR" sz="1200" b="1" dirty="0" smtClean="0"/>
              <a:t>προσώπων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(π.χ. προσωπικά ατυχήματα). Η Ασφαλιστική Εταιρεία καταβάλει λόγω επέλευσης ζημιογόνου γεγονότος αποζημίωση βάσει της ευθύνης (σύμβαση) που έχει αναλάβει.</a:t>
            </a:r>
            <a:endParaRPr lang="el-G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5215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ΔΙΑΚΡΙΣΗ ΙΔΙΩΤΙΚΗΣ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100" dirty="0" smtClean="0"/>
              <a:t> </a:t>
            </a:r>
            <a:endParaRPr lang="el-GR" sz="1100" dirty="0"/>
          </a:p>
          <a:p>
            <a:pPr marL="0" indent="0" algn="just">
              <a:buNone/>
            </a:pPr>
            <a:endParaRPr lang="el-GR" sz="11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1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4025969463"/>
              </p:ext>
            </p:extLst>
          </p:nvPr>
        </p:nvGraphicFramePr>
        <p:xfrm>
          <a:off x="704528" y="950640"/>
          <a:ext cx="8568952" cy="521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Επεξήγηση με γραμμή 1 37"/>
          <p:cNvSpPr/>
          <p:nvPr/>
        </p:nvSpPr>
        <p:spPr>
          <a:xfrm>
            <a:off x="3584848" y="908720"/>
            <a:ext cx="5760640" cy="1080120"/>
          </a:xfrm>
          <a:prstGeom prst="borderCallout1">
            <a:avLst>
              <a:gd name="adj1" fmla="val 3530"/>
              <a:gd name="adj2" fmla="val -1331"/>
              <a:gd name="adj3" fmla="val 31246"/>
              <a:gd name="adj4" fmla="val -3281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Οι Ασφαλίσεις Προσώπων καταβάλλουν ασφαλιστική αποζημίωση στους ασφαλισμένους (φυσικά πρόσωπα και σε αρκετές περιπτώσεις νομικά πρόσωπα) στις περιπτώσεις που επέλθουν τα παρακάτω: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2" y="5877272"/>
            <a:ext cx="14208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2" y="4653136"/>
            <a:ext cx="14208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6" y="3356992"/>
            <a:ext cx="14274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45380"/>
            <a:ext cx="1279971" cy="5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6" y="3352986"/>
            <a:ext cx="1195286" cy="5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765175"/>
            <a:ext cx="8870950" cy="142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Η ΣΥΜΒΟΛΗ ΤΗΣ ΙΔΙΩΤΙΚΗΣ ΑΣΦΑΛΙΣΗΣ ΣΤΗΝ ΟΙΚΟΝΟΜΙΑ</a:t>
            </a:r>
            <a:endParaRPr lang="el-GR" sz="1800" dirty="0" smtClean="0">
              <a:solidFill>
                <a:srgbClr val="92D050"/>
              </a:solidFill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16496" y="981074"/>
            <a:ext cx="8928992" cy="547226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16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Αποκατάσταση ζημιών</a:t>
            </a:r>
            <a:r>
              <a:rPr lang="el-GR" sz="1600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Με την αποκατάσταση των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ζημιών περιορίζεται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η σοβαρή διατάραξη των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οικονομικών, επιχειρηματικών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, επαγγελματικών και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κοινωνικών δραστηριοτήτων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. Με την μετάθεση των κινδύνων στην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ασφάλιση ενδυναμώνεται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η ανανεωτική ικανότητα της οικονομίας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ενθαρρύνονται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οι επιχειρηματικές πρωτοβουλίες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Μειωμένος Πιστωτικός Κίνδυνος. 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Ασφαλιστική κάλυψη τραπεζικών δανειοδοτήσεων.</a:t>
            </a:r>
          </a:p>
          <a:p>
            <a:pPr algn="just"/>
            <a:r>
              <a:rPr lang="el-GR" sz="16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Ενθαρρύνει την αποταμίευση.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Η ιδιωτική ασφάλιση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δημιουργεί αποταμιεύσεις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. Ο όγκος των χρημάτων και άλλης περιουσίας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που συσσωρεύεται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μέσω των ασφαλίστρων δημιουργεί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αποθέματα που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συγκεντρώνουν οι ασφαλιστικοί φορείς προκειμένου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να αντιμετωπίσουν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τους κινδύνους που αναλαμβάνουν.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Τα αποταμιευμένα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κεφάλαια που συσσωρεύονται δημιουργούν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μια δεξαμενή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πόρων στη διάθεση της οικονομίας ενισχύοντας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την εθνική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κεφαλαιαγορά. Ο μηχανισμός της ιδιωτικής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ασφάλισης επομένως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, με την συγκέντρωση αποθεμάτων και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κεφαλαίων, συμβάλλει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στην σταθερή και πιο αξιόπιστη πηγή πόρων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στη διάθεση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της οικονομίας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l-GR" sz="16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Χρηματοδότηση </a:t>
            </a:r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επενδύσεων – Πηγή Κεφαλαίων</a:t>
            </a:r>
            <a:r>
              <a:rPr lang="el-GR" sz="16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Η δημιουργία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αποταμιευτικών κεφαλαίων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δημιουργεί τις συνθήκες αξιόπιστης ενίσχυσης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των παραγωγικών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επενδύσεων, που συμβάλλουν στην ανάπτυξη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ισχυροποίηση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της οικονομίας και την αύξηση του Α.Ε.Π.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Οι ασφαλιστικοί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φορείς αναλαμβάνουν την επένδυση των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διαθεσίμων είτε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με την μορφή δανεισμού σε επιχειρήσεις είτε τα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διοχετεύουν σε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άλλες εναλλακτικού τύπου επενδύσεις. Δανεισμός για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τους ασφαλιστικούς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φορείς σημαίνει ότι χρησιμοποιούν τα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ασφάλιστρα που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έχουν κατατεθεί από τους κατόχους των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ασφαλιστηρίων συμβολαίων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, προκειμένου να παραχωρούν μακροχρόνια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δάνεια και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άλλες εναλλακτικές μορφές επένδυσης. Αυτό ωφελεί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άμεσα την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οικονομία δημιουργώντας πηγές χρηματοδότησης για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τη δημιουργία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νέων επιχειρήσεων, για νέα ακίνητα, για τους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αγρότες και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τον εξοπλισμό τους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l-GR" sz="16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Ενθάρρυνση της επιχειρηματικής πρωτοβουλίας. </a:t>
            </a:r>
            <a:r>
              <a:rPr lang="el-GR" sz="1600" dirty="0"/>
              <a:t>Με </a:t>
            </a:r>
            <a:r>
              <a:rPr lang="el-GR" sz="1600" dirty="0" smtClean="0"/>
              <a:t>τις σημερινές </a:t>
            </a:r>
            <a:r>
              <a:rPr lang="el-GR" sz="1600" dirty="0"/>
              <a:t>συνθήκες της παγκοσμιοποίησης και του </a:t>
            </a:r>
            <a:r>
              <a:rPr lang="el-GR" sz="1600" dirty="0" smtClean="0"/>
              <a:t>οξύτατου ανταγωνισμού </a:t>
            </a:r>
            <a:r>
              <a:rPr lang="el-GR" sz="1600" dirty="0"/>
              <a:t>οι επιχειρηματικές πρωτοβουλίες και ιδιαίτερα </a:t>
            </a:r>
            <a:r>
              <a:rPr lang="el-GR" sz="1600" dirty="0" smtClean="0"/>
              <a:t>οι καινοτόμες </a:t>
            </a:r>
            <a:r>
              <a:rPr lang="el-GR" sz="1600" dirty="0"/>
              <a:t>και κατά συνέπεια οι πλέον ριψοκίνδυνες, θα </a:t>
            </a:r>
            <a:r>
              <a:rPr lang="el-GR" sz="1600" dirty="0" smtClean="0"/>
              <a:t>ήταν πολύ </a:t>
            </a:r>
            <a:r>
              <a:rPr lang="el-GR" sz="1600" dirty="0"/>
              <a:t>λιγότερες, αν οι επιχειρηματίες δεν είχαν το </a:t>
            </a:r>
            <a:r>
              <a:rPr lang="el-GR" sz="1600" dirty="0" smtClean="0"/>
              <a:t>προστατευτικό δίκτυο </a:t>
            </a:r>
            <a:r>
              <a:rPr lang="el-GR" sz="1600" dirty="0"/>
              <a:t>των ασφαλειών</a:t>
            </a:r>
            <a:r>
              <a:rPr lang="el-GR" sz="1600" dirty="0" smtClean="0"/>
              <a:t>.</a:t>
            </a: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Ανάπτυξη Έρευνας και Τεχνολογίας.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Χρηματοδότηση ερευνών για την υγεία, πρόκληση τροχαίων ατυχημάτων, ασφάλεια κτιρίων κτλ.</a:t>
            </a:r>
            <a:endParaRPr lang="el-GR" sz="16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Source: 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Γκαραγκούνης(2008). </a:t>
            </a:r>
            <a:r>
              <a:rPr lang="el-GR" sz="1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Ασφάλιση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Ελληνικό Τραπεζικό Ινστιτούτο   </a:t>
            </a:r>
            <a:r>
              <a:rPr lang="el-GR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06" y="5867651"/>
            <a:ext cx="1665366" cy="111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765175"/>
            <a:ext cx="8870950" cy="142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Η ΣΥΜΒΟΛΗ ΤΗΣ ΙΔΙΩΤΙΚΗΣ ΑΣΦΑΛΙΣΗΣ ΣΤΗΝ ΚΟΙΝΩΝΙΑ</a:t>
            </a:r>
            <a:endParaRPr lang="el-GR" sz="1800" dirty="0" smtClean="0">
              <a:solidFill>
                <a:srgbClr val="92D050"/>
              </a:solidFill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16496" y="981074"/>
            <a:ext cx="8928992" cy="5472261"/>
          </a:xfrm>
        </p:spPr>
        <p:txBody>
          <a:bodyPr>
            <a:normAutofit/>
          </a:bodyPr>
          <a:lstStyle/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Συμπληρώνει την Κοινωνική Ασφάλιση.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Παράδειγμα: Η Ιδιωτική Ασφάλιση Υγείας (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Private Health Insurance) </a:t>
            </a:r>
            <a:r>
              <a:rPr lang="el-GR" sz="1600" dirty="0" smtClean="0"/>
              <a:t>είναι μία σημαντική κύρια ή εναλλακτική πηγή χρηματοδότησης της ιατρικής φροντίδας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3300"/>
                </a:solidFill>
              </a:rPr>
              <a:t>Pearson </a:t>
            </a:r>
            <a:r>
              <a:rPr lang="en-US" sz="1600" dirty="0">
                <a:solidFill>
                  <a:srgbClr val="FF3300"/>
                </a:solidFill>
              </a:rPr>
              <a:t>and Martin, 2005; Docteur and Oxley, 2003</a:t>
            </a:r>
            <a:r>
              <a:rPr lang="en-US" sz="1600" dirty="0"/>
              <a:t>). </a:t>
            </a:r>
            <a:endParaRPr lang="el-G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 PHI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Supplementary PHI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Complementary PHI</a:t>
            </a:r>
          </a:p>
          <a:p>
            <a:pPr marL="0" indent="0" algn="just">
              <a:buNone/>
            </a:pPr>
            <a:r>
              <a:rPr lang="en-US" sz="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Source:</a:t>
            </a:r>
            <a:r>
              <a:rPr lang="en-US" sz="900" b="1" dirty="0" smtClean="0">
                <a:latin typeface="Tahoma" pitchFamily="34" charset="0"/>
                <a:cs typeface="Tahoma" pitchFamily="34" charset="0"/>
              </a:rPr>
              <a:t> Grigorakis, N., Floros, C., Tsangari, H., Tsoukatos, E.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 (2015), “Combined Social and Private health insurance versus catastrophic out of pocket payments for hospital care in Greece”, </a:t>
            </a:r>
            <a:r>
              <a:rPr lang="en-US" sz="900" i="1" dirty="0" smtClean="0">
                <a:latin typeface="Tahoma" pitchFamily="34" charset="0"/>
                <a:cs typeface="Tahoma" pitchFamily="34" charset="0"/>
              </a:rPr>
              <a:t>Proceedings of the 8th EuroMed Academy of Business Conference, 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September 2015, Verona, Italy.</a:t>
            </a:r>
            <a:endParaRPr lang="el-GR" sz="13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Μειώνει την ανάγκη για πρόσθετα αποθεματικά.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Η ιδιωτική ασφάλιση συντελεί στο να μειωθεί η ανάγκη φυσικών και νομικών προσώπων να δημιουργούν αποθεματικά προκειμένου να καλύψουν ζημιά για πιθανό κίνδυνο στο μέλλον.</a:t>
            </a:r>
            <a:endParaRPr lang="el-GR" sz="16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Πρόληψη Ζημιών.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Ενισχύει τα μέτρα πρόληψης και αποσόβησης για μια σειρά κινδύνων.</a:t>
            </a:r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Πηγή Επενδυτικών Κεφαλαίων</a:t>
            </a:r>
            <a:r>
              <a:rPr lang="el-GR" sz="16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Βέλτιστη κατανομή των διαθέσιμων πόρων (Αποταμίευση &gt; Κατανάλωση &gt; Επένδυση.</a:t>
            </a:r>
          </a:p>
          <a:p>
            <a:pPr algn="just"/>
            <a:r>
              <a:rPr lang="el-GR" sz="16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Στήριξη – Βελτίωση Κοινωνικής &amp; Επιχειρηματικής Σταθερότητας. </a:t>
            </a:r>
            <a:r>
              <a:rPr lang="el-GR" sz="1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Παραδείγματα ?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(επιχειρήσεις – νοικοκυριά)</a:t>
            </a:r>
          </a:p>
          <a:p>
            <a:pPr algn="just"/>
            <a:endParaRPr lang="el-GR" sz="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Source: </a:t>
            </a:r>
            <a:r>
              <a:rPr lang="el-GR" sz="9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Γκαραγκούνης(2008). </a:t>
            </a:r>
            <a:r>
              <a:rPr lang="el-GR" sz="9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Ασφάλιση</a:t>
            </a:r>
            <a:r>
              <a:rPr lang="el-GR" sz="9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Ελληνικό Τραπεζικό Ινστιτούτο  </a:t>
            </a:r>
            <a:r>
              <a:rPr lang="el-GR" sz="1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1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373216"/>
            <a:ext cx="1584176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765175"/>
            <a:ext cx="8870950" cy="142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ΔΙΑΦΟΡΕΣ ΚΟΙΝΩΝΙΚΗΣ ΚΑΙ ΙΔΙΩΤΙΚΗΣ ΑΣΦΑΛΙΣΗΣ </a:t>
            </a:r>
            <a:endParaRPr lang="el-GR" sz="1800" dirty="0" smtClean="0">
              <a:solidFill>
                <a:srgbClr val="92D050"/>
              </a:solidFill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16496" y="981074"/>
            <a:ext cx="8928992" cy="54722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28036"/>
              </p:ext>
            </p:extLst>
          </p:nvPr>
        </p:nvGraphicFramePr>
        <p:xfrm>
          <a:off x="848544" y="1052736"/>
          <a:ext cx="8136904" cy="49225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8452"/>
                <a:gridCol w="4068452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ΙΔΙΩΤΙΚΗ ΑΣΦΑΛΙΣΗ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ΚΟΙΝΩΝΙΚΗ ΑΣΦΑΛΙΣΗ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 anchor="b">
                    <a:noFill/>
                  </a:tcPr>
                </a:tc>
              </a:tr>
              <a:tr h="449541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Ασκείται από ασφαλιστικές επιχειρήσεις (for profit institutions)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Ασκείται από Φορείς Κοινωνικής Ασφάλισης (ΝΠΔΔ) (non for profit institutions)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686141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Διέπεται από διατάξεις του Ιδιωτικού Δικαίου και βασίζεται σε ασφαλιστική σύμβαση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Διέπεται από διατάξεις του Δημοσίου Δικαίου και δεν βασίζεται σε ασφαλιστική </a:t>
                      </a:r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σύμβαση</a:t>
                      </a:r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αλλά</a:t>
                      </a:r>
                      <a:r>
                        <a:rPr lang="el-GR" sz="140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στο νόμο</a:t>
                      </a:r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(προϋποθέσεις ασφάλισης &gt; σχέση εργασίας)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299694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Καλύπτει κινδύνους αγαθών, προσώπων, αστικής ευθύνης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Καλύπτει κυρίως κινδύνους προσώπων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796554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Το ασφάλιστρο είναι ανάλογο με το ύψος των κινδύνων - παροχών. Το ασφάλιστρο δεν είναι συνδεμένο με το εισόδημα των ασφαλισμένων (non-income related premium).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Δεν υπάρχει αναλογία μεταξύ ασφαλιστικής εισφοράς και ύψους κινδύνου-παροχών. Η ασφαλιστική εισφορά συνδέεται με τον φορέα κοινωνικής ασφάλισης.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299694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Κεφαλοποιητικό Σύστημα (συσσώρευση κεφαλαίου)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Διανεμητικό Σύστημα (διανομή κεφαλαίου)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299694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Διερεύνηση </a:t>
                      </a:r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Ασφαλισιμότητας (</a:t>
                      </a:r>
                      <a:r>
                        <a:rPr lang="en-US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cream skimming) - Underwriting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Μη </a:t>
                      </a:r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Διερεύνηση  Ασφαλισιμότητας </a:t>
                      </a:r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cream skimming) - Underwriting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899081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Δεν είναι υποχρεωτική (εκτός εξαιρέσεων τις οποίες επιβάλει η νομοθεσία, π.χ. αυτοκίνητα, σκάφη αναψυχής ή σε μερικά κράτη η υποχρεωτική ασφάλισης υγειονομικής περίθαλψης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Είναι </a:t>
                      </a:r>
                      <a:r>
                        <a:rPr lang="el-GR" sz="140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υποχρεωτική.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  <a:tr h="299694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Χρηματοδότηση από τους ιδιώτες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Χρηματοδότηση από τους εργαζόμενους, εργοδότες, κράτος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887" marR="7887" marT="7887" marB="0">
                    <a:noFill/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6165304"/>
            <a:ext cx="1034896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ΣΤΟΧΟΣ ΤΟΥ ΜΑΘΗΜΑΤΟΣ</a:t>
            </a:r>
            <a:endParaRPr lang="el-GR" sz="28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496888"/>
            <a:ext cx="8640762" cy="5380383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buNone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Ο Στόχος του μαθήματος «</a:t>
            </a:r>
            <a:r>
              <a:rPr lang="el-GR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Ασφάλιση Ζωής &amp; Περιουσίας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» σε συνδυασμό με το μάθημα «</a:t>
            </a:r>
            <a:r>
              <a:rPr lang="el-GR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Εισαγωγή στην Ασφαλιστική Επιστήμη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» είναι η θεωρητική εμβάθυνση και πρακτική κατάρτιση των φοιτητών στην έννοια και στα γνωστικά πεδία της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Ασφαλιστικής Επιστήμης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marL="0" indent="0" algn="just" eaLnBrk="1" hangingPunct="1">
              <a:buNone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Ιδιαίτερη βαρύτητα στο μάθημα «</a:t>
            </a:r>
            <a:r>
              <a:rPr lang="el-GR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Ασφάλιση </a:t>
            </a:r>
            <a:r>
              <a:rPr lang="el-GR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Ζωής &amp; Περιουσίας</a:t>
            </a:r>
            <a:r>
              <a:rPr lang="el-GR" dirty="0">
                <a:latin typeface="Tahoma" pitchFamily="34" charset="0"/>
                <a:cs typeface="Tahoma" pitchFamily="34" charset="0"/>
              </a:rPr>
              <a:t>» δίδεται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στην ανάλυση των ασφαλίσεων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Προσώπων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(Ζωής και Υγείας) και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Περιουσίας.</a:t>
            </a:r>
            <a:endParaRPr lang="en-US" sz="3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3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3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ΕΙΣΑΓΩΓΗ ΣΤΗΝ ΕΝΝΟΙΑ ΤΗΣ ΑΣΦΑΛΙΣΗΣ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981075"/>
            <a:ext cx="8850312" cy="5326063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el-GR" sz="2100" b="1" dirty="0" smtClean="0">
                <a:solidFill>
                  <a:srgbClr val="0070C0"/>
                </a:solidFill>
              </a:rPr>
              <a:t>Ασφάλιση</a:t>
            </a:r>
            <a:r>
              <a:rPr lang="el-GR" sz="2100" dirty="0" smtClean="0"/>
              <a:t> σημαίνει </a:t>
            </a:r>
            <a:r>
              <a:rPr lang="el-GR" sz="2100" b="1" dirty="0">
                <a:solidFill>
                  <a:srgbClr val="0070C0"/>
                </a:solidFill>
              </a:rPr>
              <a:t>εξασφάλιση</a:t>
            </a:r>
            <a:r>
              <a:rPr lang="el-GR" sz="2100" dirty="0"/>
              <a:t> από διάφορες πηγές κινδύνων, στους </a:t>
            </a:r>
            <a:r>
              <a:rPr lang="el-GR" sz="2100" dirty="0" smtClean="0"/>
              <a:t>οποίους εκτίθενται τα άτομα και οι επιχειρήσεις. Τα φυσικά και νομικά πρόσωπα εκτίθενται καθημερινά </a:t>
            </a:r>
            <a:r>
              <a:rPr lang="el-GR" sz="2100" dirty="0"/>
              <a:t>σε μικρούς και μεγάλους κινδύνους, οι οποίοι δεν μπορούν να αποτραπούν παρά τη </a:t>
            </a:r>
            <a:r>
              <a:rPr lang="el-GR" sz="2100" dirty="0" smtClean="0"/>
              <a:t> συνδρομή </a:t>
            </a:r>
            <a:r>
              <a:rPr lang="el-GR" sz="2100" b="1" dirty="0">
                <a:solidFill>
                  <a:srgbClr val="0070C0"/>
                </a:solidFill>
              </a:rPr>
              <a:t>του </a:t>
            </a:r>
            <a:r>
              <a:rPr lang="el-GR" sz="2100" b="1" dirty="0" smtClean="0">
                <a:solidFill>
                  <a:srgbClr val="0070C0"/>
                </a:solidFill>
              </a:rPr>
              <a:t>Κράτους και της Ιδιωτικής </a:t>
            </a:r>
            <a:r>
              <a:rPr lang="el-GR" sz="2100" b="1" dirty="0">
                <a:solidFill>
                  <a:srgbClr val="0070C0"/>
                </a:solidFill>
              </a:rPr>
              <a:t>Α</a:t>
            </a:r>
            <a:r>
              <a:rPr lang="el-GR" sz="2100" b="1" dirty="0" smtClean="0">
                <a:solidFill>
                  <a:srgbClr val="0070C0"/>
                </a:solidFill>
              </a:rPr>
              <a:t>σφάλισης</a:t>
            </a:r>
            <a:r>
              <a:rPr lang="el-GR" sz="2100" dirty="0" smtClean="0"/>
              <a:t> </a:t>
            </a:r>
            <a:r>
              <a:rPr lang="el-GR" sz="2100" dirty="0"/>
              <a:t>και τη λήψη μέτρων ασφαλείας. </a:t>
            </a:r>
            <a:endParaRPr lang="el-GR" sz="2100" dirty="0" smtClean="0"/>
          </a:p>
          <a:p>
            <a:pPr marL="0" indent="0" algn="just" eaLnBrk="1" hangingPunct="1">
              <a:buNone/>
              <a:defRPr/>
            </a:pPr>
            <a:endParaRPr lang="el-GR" sz="2100" dirty="0" smtClean="0"/>
          </a:p>
          <a:p>
            <a:pPr marL="0" indent="0" algn="just">
              <a:buNone/>
            </a:pPr>
            <a:r>
              <a:rPr lang="el-GR" sz="2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Ασφάλιση</a:t>
            </a:r>
            <a:r>
              <a:rPr lang="el-GR" sz="2100" dirty="0">
                <a:latin typeface="Tahoma" pitchFamily="34" charset="0"/>
                <a:cs typeface="Tahoma" pitchFamily="34" charset="0"/>
              </a:rPr>
              <a:t> είναι, η διαδικασία δια της οποίας, μια μεγάλη ομάδα ή ένωση </a:t>
            </a:r>
            <a:r>
              <a:rPr lang="el-GR" sz="2100" dirty="0" smtClean="0">
                <a:latin typeface="Tahoma" pitchFamily="34" charset="0"/>
                <a:cs typeface="Tahoma" pitchFamily="34" charset="0"/>
              </a:rPr>
              <a:t>προσώπων μπορεί</a:t>
            </a:r>
            <a:r>
              <a:rPr lang="el-GR" sz="2100" dirty="0">
                <a:latin typeface="Tahoma" pitchFamily="34" charset="0"/>
                <a:cs typeface="Tahoma" pitchFamily="34" charset="0"/>
              </a:rPr>
              <a:t>, μέσω ενός συστήματος ισομερών εισφορών, να περιορίσει ή να εξαλείψει </a:t>
            </a:r>
            <a:r>
              <a:rPr lang="el-GR" sz="2100" dirty="0" smtClean="0">
                <a:latin typeface="Tahoma" pitchFamily="34" charset="0"/>
                <a:cs typeface="Tahoma" pitchFamily="34" charset="0"/>
              </a:rPr>
              <a:t>την οικονομική </a:t>
            </a:r>
            <a:r>
              <a:rPr lang="el-GR" sz="2100" dirty="0">
                <a:latin typeface="Tahoma" pitchFamily="34" charset="0"/>
                <a:cs typeface="Tahoma" pitchFamily="34" charset="0"/>
              </a:rPr>
              <a:t>ζημία που προκαλείται αν επέλθουν συγκεκριμένοι και μετρήσιμοι </a:t>
            </a:r>
            <a:r>
              <a:rPr lang="el-GR" sz="2100" dirty="0" smtClean="0">
                <a:latin typeface="Tahoma" pitchFamily="34" charset="0"/>
                <a:cs typeface="Tahoma" pitchFamily="34" charset="0"/>
              </a:rPr>
              <a:t>κίνδυνοι</a:t>
            </a:r>
            <a:r>
              <a:rPr lang="el-GR" sz="2100" dirty="0">
                <a:latin typeface="Tahoma" pitchFamily="34" charset="0"/>
                <a:cs typeface="Tahoma" pitchFamily="34" charset="0"/>
              </a:rPr>
              <a:t>, ομοειδείς για όλα τα μέλη της </a:t>
            </a:r>
            <a:r>
              <a:rPr lang="el-GR" sz="2100" dirty="0" smtClean="0">
                <a:latin typeface="Tahoma" pitchFamily="34" charset="0"/>
                <a:cs typeface="Tahoma" pitchFamily="34" charset="0"/>
              </a:rPr>
              <a:t>ομάδας (</a:t>
            </a:r>
            <a:r>
              <a:rPr lang="el-GR" sz="2000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Ιδιωτική </a:t>
            </a:r>
            <a:r>
              <a:rPr lang="el-GR" sz="20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Ασφάλιση, Έκδοση 2006, </a:t>
            </a:r>
            <a:r>
              <a:rPr lang="el-GR" sz="2000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ΕΙΑΣ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100" dirty="0" smtClean="0">
                <a:latin typeface="Tahoma" pitchFamily="34" charset="0"/>
                <a:cs typeface="Tahoma" pitchFamily="34" charset="0"/>
              </a:rPr>
              <a:t>.</a:t>
            </a:r>
            <a:endParaRPr lang="el-GR" sz="2100" b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l-GR" sz="1800" b="1" dirty="0" smtClean="0"/>
          </a:p>
          <a:p>
            <a:pPr marL="0" indent="0" algn="just" eaLnBrk="1" hangingPunct="1">
              <a:buNone/>
              <a:defRPr/>
            </a:pPr>
            <a:endParaRPr lang="el-GR" sz="1800" b="1" dirty="0"/>
          </a:p>
          <a:p>
            <a:pPr marL="0" indent="0" algn="just" eaLnBrk="1" hangingPunct="1">
              <a:buNone/>
              <a:defRPr/>
            </a:pPr>
            <a:r>
              <a:rPr lang="el-GR" sz="1800" b="1" dirty="0" smtClean="0"/>
              <a:t>Είναι </a:t>
            </a:r>
            <a:r>
              <a:rPr lang="el-GR" sz="1800" b="1" dirty="0"/>
              <a:t>ιδιαίτερα </a:t>
            </a:r>
            <a:r>
              <a:rPr lang="el-GR" sz="1800" b="1" dirty="0" smtClean="0"/>
              <a:t>σημαντικός ο </a:t>
            </a:r>
            <a:r>
              <a:rPr lang="el-GR" sz="1800" b="1" dirty="0"/>
              <a:t>ρόλος </a:t>
            </a:r>
            <a:r>
              <a:rPr lang="el-GR" sz="1800" b="1" dirty="0">
                <a:solidFill>
                  <a:srgbClr val="0070C0"/>
                </a:solidFill>
              </a:rPr>
              <a:t>της </a:t>
            </a:r>
            <a:r>
              <a:rPr lang="el-GR" sz="1800" b="1" dirty="0" smtClean="0">
                <a:solidFill>
                  <a:srgbClr val="0070C0"/>
                </a:solidFill>
              </a:rPr>
              <a:t>Ιδιωτικής </a:t>
            </a:r>
            <a:r>
              <a:rPr lang="el-GR" sz="1800" b="1" dirty="0">
                <a:solidFill>
                  <a:srgbClr val="0070C0"/>
                </a:solidFill>
              </a:rPr>
              <a:t>Α</a:t>
            </a:r>
            <a:r>
              <a:rPr lang="el-GR" sz="1800" b="1" dirty="0" smtClean="0">
                <a:solidFill>
                  <a:srgbClr val="0070C0"/>
                </a:solidFill>
              </a:rPr>
              <a:t>σφάλισης</a:t>
            </a:r>
            <a:r>
              <a:rPr lang="el-GR" sz="1800" dirty="0" smtClean="0">
                <a:solidFill>
                  <a:srgbClr val="0070C0"/>
                </a:solidFill>
              </a:rPr>
              <a:t> </a:t>
            </a:r>
            <a:endParaRPr lang="el-GR" sz="1800" dirty="0">
              <a:solidFill>
                <a:srgbClr val="0070C0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el-GR" sz="1800" dirty="0" smtClean="0"/>
          </a:p>
          <a:p>
            <a:pPr marL="0" indent="0" algn="just" eaLnBrk="1" hangingPunct="1">
              <a:buNone/>
              <a:defRPr/>
            </a:pPr>
            <a:r>
              <a:rPr lang="el-GR" sz="1800" dirty="0" smtClean="0"/>
              <a:t>Μέσω της </a:t>
            </a:r>
            <a:r>
              <a:rPr lang="el-GR" sz="1800" b="1" dirty="0" smtClean="0">
                <a:solidFill>
                  <a:srgbClr val="0070C0"/>
                </a:solidFill>
              </a:rPr>
              <a:t>Ιδιωτικής Ασφάλισης </a:t>
            </a:r>
            <a:r>
              <a:rPr lang="el-GR" sz="1800" dirty="0" smtClean="0"/>
              <a:t>(Ασφαλιστικές επιχειρήσεις) </a:t>
            </a:r>
            <a:r>
              <a:rPr lang="el-GR" sz="1800" dirty="0"/>
              <a:t>υλοποιείται η μετάθεση των </a:t>
            </a:r>
            <a:r>
              <a:rPr lang="el-GR" sz="1800" dirty="0" smtClean="0"/>
              <a:t>κινδύνων που </a:t>
            </a:r>
            <a:r>
              <a:rPr lang="el-GR" sz="1800" dirty="0"/>
              <a:t>απειλούν μεμονωμένα πρόσωπα και </a:t>
            </a:r>
            <a:r>
              <a:rPr lang="el-GR" sz="1800" dirty="0" smtClean="0"/>
              <a:t>επιχειρήσεις</a:t>
            </a:r>
            <a:r>
              <a:rPr lang="el-GR" sz="1800" dirty="0"/>
              <a:t>, σε μία πολύ μεγάλη «</a:t>
            </a:r>
            <a:r>
              <a:rPr lang="el-GR" sz="1800" dirty="0" smtClean="0"/>
              <a:t>κοινωνία ατόμων</a:t>
            </a:r>
            <a:r>
              <a:rPr lang="el-GR" sz="1800" dirty="0"/>
              <a:t>», πράγμα που συνεπάγεται την αντικατάσταση των διάφορων αρνητικών οικονομικών </a:t>
            </a:r>
            <a:r>
              <a:rPr lang="el-GR" sz="1800" dirty="0" smtClean="0"/>
              <a:t>συνεπειών </a:t>
            </a:r>
            <a:r>
              <a:rPr lang="el-GR" sz="1800" dirty="0"/>
              <a:t>του </a:t>
            </a:r>
            <a:r>
              <a:rPr lang="el-GR" sz="1800" b="1" dirty="0" smtClean="0">
                <a:solidFill>
                  <a:srgbClr val="0070C0"/>
                </a:solidFill>
              </a:rPr>
              <a:t>κινδύνου (</a:t>
            </a:r>
            <a:r>
              <a:rPr lang="en-US" sz="1800" b="1" dirty="0" smtClean="0">
                <a:solidFill>
                  <a:srgbClr val="0070C0"/>
                </a:solidFill>
              </a:rPr>
              <a:t>hazard or risk) </a:t>
            </a:r>
            <a:r>
              <a:rPr lang="el-GR" sz="1800" dirty="0" smtClean="0"/>
              <a:t>με </a:t>
            </a:r>
            <a:r>
              <a:rPr lang="el-GR" sz="1800" dirty="0"/>
              <a:t>το </a:t>
            </a:r>
            <a:r>
              <a:rPr lang="el-GR" sz="1800" dirty="0" smtClean="0"/>
              <a:t>ασφάλιστρο</a:t>
            </a:r>
            <a:r>
              <a:rPr lang="en-US" sz="1800" dirty="0" smtClean="0"/>
              <a:t>, </a:t>
            </a:r>
            <a:r>
              <a:rPr lang="el-GR" sz="1800" dirty="0" smtClean="0"/>
              <a:t>ενώ </a:t>
            </a:r>
            <a:r>
              <a:rPr lang="el-GR" sz="1800" dirty="0"/>
              <a:t>συγχρόνως η εν λόγω δραστηριότητα συμβάλλει στη διατήρηση </a:t>
            </a:r>
            <a:r>
              <a:rPr lang="el-GR" sz="1800" dirty="0" smtClean="0"/>
              <a:t>της περιουσίας </a:t>
            </a:r>
            <a:r>
              <a:rPr lang="el-GR" sz="1800" dirty="0"/>
              <a:t>και στη </a:t>
            </a:r>
            <a:r>
              <a:rPr lang="el-GR" sz="1800" dirty="0" smtClean="0"/>
              <a:t>συγκέντρωση </a:t>
            </a:r>
            <a:r>
              <a:rPr lang="el-GR" sz="1800" dirty="0"/>
              <a:t>των αναγκαίων κεφαλαίων για </a:t>
            </a:r>
            <a:r>
              <a:rPr lang="el-GR" sz="1800" dirty="0" smtClean="0"/>
              <a:t>επενδύσεις (</a:t>
            </a:r>
            <a:r>
              <a:rPr lang="el-GR" sz="1800" dirty="0" smtClean="0">
                <a:solidFill>
                  <a:srgbClr val="FF3300"/>
                </a:solidFill>
              </a:rPr>
              <a:t>Μακαρίτου, 2014</a:t>
            </a:r>
            <a:r>
              <a:rPr lang="el-GR" sz="1800" dirty="0" smtClean="0"/>
              <a:t>).</a:t>
            </a:r>
            <a:endParaRPr lang="el-GR" sz="18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8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18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         </a:t>
            </a:r>
            <a:r>
              <a:rPr lang="el-GR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49" y="3645024"/>
            <a:ext cx="8799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ΕΙΣΑΓΩΓΗ ΣΤΗΝ ΕΝΝΟΙΑ ΤΗΣ ΑΣΦΑΛΙΣΗΣ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3"/>
            <a:ext cx="8641084" cy="547042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endParaRPr lang="el-GR" sz="1800" dirty="0" smtClean="0"/>
          </a:p>
          <a:p>
            <a:pPr marL="0" indent="0" algn="just">
              <a:buNone/>
            </a:pPr>
            <a:r>
              <a:rPr lang="el-GR" sz="1800" dirty="0" smtClean="0"/>
              <a:t>H </a:t>
            </a:r>
            <a:r>
              <a:rPr lang="el-GR" sz="1800" dirty="0"/>
              <a:t>έννοια της ασφάλισης, ορίζεται στην ελληνική ασφαλιστική νομοθεσία </a:t>
            </a:r>
            <a:r>
              <a:rPr lang="el-GR" sz="1800" dirty="0" smtClean="0"/>
              <a:t>από τον </a:t>
            </a:r>
            <a:r>
              <a:rPr lang="el-GR" sz="1800" dirty="0"/>
              <a:t>ισχύοντα </a:t>
            </a:r>
            <a:r>
              <a:rPr lang="el-GR" sz="1800" b="1" dirty="0"/>
              <a:t>Νόμο 2496 /1997 με το άρθρο 1</a:t>
            </a:r>
            <a:r>
              <a:rPr lang="el-GR" sz="1800" dirty="0"/>
              <a:t>: </a:t>
            </a:r>
            <a:r>
              <a:rPr lang="el-GR" sz="1800" i="1" dirty="0"/>
              <a:t>«Με την </a:t>
            </a:r>
            <a:r>
              <a:rPr lang="el-GR" sz="1800" i="1" dirty="0" smtClean="0"/>
              <a:t>ασφαλιστική σύμβαση </a:t>
            </a:r>
            <a:r>
              <a:rPr lang="el-GR" sz="1800" i="1" dirty="0"/>
              <a:t>η ασφαλιστική επιχείρηση (</a:t>
            </a:r>
            <a:r>
              <a:rPr lang="el-GR" sz="1800" b="1" i="1" dirty="0">
                <a:solidFill>
                  <a:srgbClr val="00B0F0"/>
                </a:solidFill>
              </a:rPr>
              <a:t>ασφαλιστής</a:t>
            </a:r>
            <a:r>
              <a:rPr lang="el-GR" sz="1800" i="1" dirty="0"/>
              <a:t>) αναλαμβάνει </a:t>
            </a:r>
            <a:r>
              <a:rPr lang="el-GR" sz="1800" i="1" dirty="0" smtClean="0"/>
              <a:t>την υποχρέωση </a:t>
            </a:r>
            <a:r>
              <a:rPr lang="el-GR" sz="1800" i="1" dirty="0"/>
              <a:t>να καταβάλει έναντι ασφαλίστρου στον Συμβαλλόμενό της (</a:t>
            </a:r>
            <a:r>
              <a:rPr lang="el-GR" sz="1800" b="1" i="1" dirty="0" smtClean="0">
                <a:solidFill>
                  <a:srgbClr val="00B0F0"/>
                </a:solidFill>
              </a:rPr>
              <a:t>λήπτη της </a:t>
            </a:r>
            <a:r>
              <a:rPr lang="el-GR" sz="1800" b="1" i="1" dirty="0">
                <a:solidFill>
                  <a:srgbClr val="00B0F0"/>
                </a:solidFill>
              </a:rPr>
              <a:t>ασφάλισης</a:t>
            </a:r>
            <a:r>
              <a:rPr lang="el-GR" sz="1800" i="1" dirty="0"/>
              <a:t>) ή σε </a:t>
            </a:r>
            <a:r>
              <a:rPr lang="el-GR" sz="1800" b="1" i="1" dirty="0">
                <a:solidFill>
                  <a:srgbClr val="00B0F0"/>
                </a:solidFill>
              </a:rPr>
              <a:t>τρίτον</a:t>
            </a:r>
            <a:r>
              <a:rPr lang="el-GR" sz="1800" i="1" dirty="0"/>
              <a:t>, παροχή (ασφάλισμα) σε χρήμα ή εφόσον </a:t>
            </a:r>
            <a:r>
              <a:rPr lang="el-GR" sz="1800" i="1" dirty="0" smtClean="0"/>
              <a:t>υπάρχει ειδική </a:t>
            </a:r>
            <a:r>
              <a:rPr lang="el-GR" sz="1800" i="1" dirty="0"/>
              <a:t>συμφωνία, άλλη παροχή σε είδος, όταν επέλθει το περιστατικό από </a:t>
            </a:r>
            <a:r>
              <a:rPr lang="el-GR" sz="1800" i="1" dirty="0" smtClean="0"/>
              <a:t>το οποίο </a:t>
            </a:r>
            <a:r>
              <a:rPr lang="el-GR" sz="1800" i="1" dirty="0"/>
              <a:t>συμφωνήθηκε να εξαρτάται η υποχρέωσή του (</a:t>
            </a:r>
            <a:r>
              <a:rPr lang="el-GR" sz="1800" i="1" dirty="0" smtClean="0"/>
              <a:t>ασφαλιστική περίπτωση</a:t>
            </a:r>
            <a:r>
              <a:rPr lang="el-GR" sz="1800" i="1" dirty="0"/>
              <a:t>)». </a:t>
            </a:r>
            <a:endParaRPr lang="el-GR" sz="1800" i="1" dirty="0" smtClean="0"/>
          </a:p>
          <a:p>
            <a:pPr marL="0" indent="0" algn="just">
              <a:buNone/>
            </a:pPr>
            <a:r>
              <a:rPr lang="el-GR" sz="1800" b="1" dirty="0" smtClean="0">
                <a:solidFill>
                  <a:srgbClr val="0070C0"/>
                </a:solidFill>
              </a:rPr>
              <a:t>Ασφάλιση</a:t>
            </a:r>
            <a:r>
              <a:rPr lang="el-GR" sz="1800" b="1" dirty="0">
                <a:solidFill>
                  <a:srgbClr val="0070C0"/>
                </a:solidFill>
              </a:rPr>
              <a:t>, κατά τη νομική, έννοια είναι κοινωνία </a:t>
            </a:r>
            <a:r>
              <a:rPr lang="el-GR" sz="1800" b="1" dirty="0" smtClean="0">
                <a:solidFill>
                  <a:srgbClr val="0070C0"/>
                </a:solidFill>
              </a:rPr>
              <a:t>ομοίων κινδύνων </a:t>
            </a:r>
            <a:r>
              <a:rPr lang="el-GR" sz="1800" b="1" dirty="0">
                <a:solidFill>
                  <a:srgbClr val="0070C0"/>
                </a:solidFill>
              </a:rPr>
              <a:t>που παρέχει στα μέλη της, με αντάλλαγμα (ασφάλιστρο </a:t>
            </a:r>
            <a:r>
              <a:rPr lang="el-GR" sz="1800" b="1" dirty="0" smtClean="0">
                <a:solidFill>
                  <a:srgbClr val="0070C0"/>
                </a:solidFill>
              </a:rPr>
              <a:t>ή εισφορά</a:t>
            </a:r>
            <a:r>
              <a:rPr lang="el-GR" sz="1800" b="1" dirty="0">
                <a:solidFill>
                  <a:srgbClr val="0070C0"/>
                </a:solidFill>
              </a:rPr>
              <a:t>), αυτόνομη αξίωση για κάλυψη οικονομικής ανάγκης. </a:t>
            </a:r>
            <a:r>
              <a:rPr lang="el-GR" sz="1800" b="1" dirty="0" smtClean="0">
                <a:solidFill>
                  <a:srgbClr val="0070C0"/>
                </a:solidFill>
              </a:rPr>
              <a:t>Ο ορισμός </a:t>
            </a:r>
            <a:r>
              <a:rPr lang="el-GR" sz="1800" b="1" dirty="0">
                <a:solidFill>
                  <a:srgbClr val="0070C0"/>
                </a:solidFill>
              </a:rPr>
              <a:t>αυτός καλύπτει όλες τις μορφές ασφάλισης</a:t>
            </a:r>
            <a:r>
              <a:rPr lang="el-GR" sz="1800" dirty="0">
                <a:solidFill>
                  <a:srgbClr val="0070C0"/>
                </a:solidFill>
              </a:rPr>
              <a:t>.</a:t>
            </a:r>
            <a:endParaRPr lang="el-GR" sz="1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400" b="1" i="1" dirty="0">
                <a:latin typeface="Tahoma" pitchFamily="34" charset="0"/>
                <a:cs typeface="Tahoma" pitchFamily="34" charset="0"/>
              </a:rPr>
              <a:t>ΑΣΦΑΛΕΙΑ</a:t>
            </a:r>
            <a:r>
              <a:rPr lang="en-GB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GB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1400" dirty="0">
                <a:latin typeface="Tahoma" pitchFamily="34" charset="0"/>
                <a:cs typeface="Tahoma" pitchFamily="34" charset="0"/>
              </a:rPr>
              <a:t>η εξασφάλιση που παρέχουν τα διάφορα μέτρα αποφυγής του κινδύνου, ενώ </a:t>
            </a:r>
            <a:endParaRPr lang="el-GR" sz="1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sz="1400" i="1" dirty="0" smtClean="0">
                <a:latin typeface="Tahoma" pitchFamily="34" charset="0"/>
                <a:cs typeface="Tahoma" pitchFamily="34" charset="0"/>
              </a:rPr>
              <a:t> </a:t>
            </a:r>
            <a:endParaRPr lang="el-GR" sz="1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400" b="1" i="1" dirty="0" smtClean="0">
                <a:latin typeface="Tahoma" pitchFamily="34" charset="0"/>
                <a:cs typeface="Tahoma" pitchFamily="34" charset="0"/>
              </a:rPr>
              <a:t>ΑΣΦΑΛΙΣΗ</a:t>
            </a:r>
            <a:r>
              <a:rPr lang="en-GB" sz="1400" dirty="0" smtClean="0">
                <a:solidFill>
                  <a:srgbClr val="33CC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en-GB" sz="1400" dirty="0" smtClean="0">
                <a:latin typeface="Tahoma" pitchFamily="34" charset="0"/>
                <a:cs typeface="Tahoma" pitchFamily="34" charset="0"/>
              </a:rPr>
              <a:t>η </a:t>
            </a:r>
            <a:r>
              <a:rPr lang="en-GB" sz="1400" dirty="0">
                <a:latin typeface="Tahoma" pitchFamily="34" charset="0"/>
                <a:cs typeface="Tahoma" pitchFamily="34" charset="0"/>
              </a:rPr>
              <a:t>κάλυψη των οικονομικών συνεπειών από την επέλευση του κινδύνου</a:t>
            </a:r>
            <a:endParaRPr lang="el-GR" sz="14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Source: </a:t>
            </a:r>
            <a:r>
              <a:rPr lang="el-GR" sz="1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Γκαραγκούνης(2008). </a:t>
            </a:r>
            <a:r>
              <a:rPr lang="el-GR" sz="1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Ασφάλιση</a:t>
            </a:r>
            <a:r>
              <a:rPr lang="el-GR" sz="1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Ελληνικό Τραπεζικό Ινστιτούτο     </a:t>
            </a:r>
            <a:endParaRPr lang="en-US" sz="1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54" y="4797152"/>
            <a:ext cx="673422" cy="7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ΕΙΣΑΓΩΓΗ ΣΤΗΝ ΕΝΝΟΙΑ ΤΗΣ ΑΣΦΑΛΙΣΗΣ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60388" y="692696"/>
                <a:ext cx="8641084" cy="583264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endParaRPr lang="el-GR" sz="4000" dirty="0" smtClean="0">
                  <a:latin typeface="Tahoma" pitchFamily="34" charset="0"/>
                  <a:cs typeface="Tahoma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H 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έννοια της </a:t>
                </a: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ασφάλισης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στηρίζεται στο νόμο των μεγάλων αριθμών.</a:t>
                </a:r>
                <a:endParaRPr lang="el-GR" sz="6400" b="1" i="1" dirty="0">
                  <a:latin typeface="Tahoma" pitchFamily="34" charset="0"/>
                  <a:cs typeface="Tahoma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l-GR" sz="6400" dirty="0" smtClean="0">
                  <a:latin typeface="Tahoma" pitchFamily="34" charset="0"/>
                  <a:cs typeface="Tahoma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Βασίζεται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, δηλαδή, στο γεγονός ότι όσο </a:t>
                </a: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μεγαλύτερος είναι 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ο αριθμός των </a:t>
                </a:r>
                <a:r>
                  <a:rPr lang="el-GR" sz="6400" b="1" dirty="0">
                    <a:solidFill>
                      <a:srgbClr val="3333CC"/>
                    </a:solidFill>
                    <a:latin typeface="Tahoma" pitchFamily="34" charset="0"/>
                    <a:cs typeface="Tahoma" pitchFamily="34" charset="0"/>
                  </a:rPr>
                  <a:t>ασφαλιζόμενων κινδύνων 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τόσο μικρότερη θα είναι </a:t>
                </a:r>
                <a:r>
                  <a:rPr lang="el-GR" sz="6400" dirty="0" smtClean="0">
                    <a:latin typeface="Tahoma" pitchFamily="34" charset="0"/>
                    <a:cs typeface="Tahoma" pitchFamily="34" charset="0"/>
                  </a:rPr>
                  <a:t>η απόκλιση </a:t>
                </a:r>
                <a:r>
                  <a:rPr lang="el-GR" sz="6400" dirty="0">
                    <a:latin typeface="Tahoma" pitchFamily="34" charset="0"/>
                    <a:cs typeface="Tahoma" pitchFamily="34" charset="0"/>
                  </a:rPr>
                  <a:t>μεταξύ </a:t>
                </a:r>
                <a:r>
                  <a:rPr lang="el-GR" sz="6400" b="1" dirty="0">
                    <a:solidFill>
                      <a:srgbClr val="3333CC"/>
                    </a:solidFill>
                    <a:latin typeface="Tahoma" pitchFamily="34" charset="0"/>
                    <a:cs typeface="Tahoma" pitchFamily="34" charset="0"/>
                  </a:rPr>
                  <a:t>αναμενόμενων κινδύνων και πραγματικών ζημιών</a:t>
                </a:r>
                <a:r>
                  <a:rPr lang="el-GR" sz="6400" dirty="0">
                    <a:solidFill>
                      <a:srgbClr val="3333CC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l-GR" sz="6400" b="1" dirty="0">
                  <a:solidFill>
                    <a:srgbClr val="3333CC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6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l-GR" sz="6400" b="1" dirty="0" smtClean="0">
                    <a:solidFill>
                      <a:srgbClr val="0070C0"/>
                    </a:solidFill>
                  </a:rPr>
                  <a:t>ΑΣΦΑΛΙΣΗ</a:t>
                </a:r>
                <a:r>
                  <a:rPr lang="el-GR" sz="6400" dirty="0" smtClean="0"/>
                  <a:t> = Η</a:t>
                </a:r>
                <a:r>
                  <a:rPr lang="en-GB" sz="6400" dirty="0" smtClean="0"/>
                  <a:t> </a:t>
                </a:r>
                <a:r>
                  <a:rPr lang="el-GR" sz="6400" i="1" dirty="0" smtClean="0"/>
                  <a:t>ΜΕΤΑΦΟΡΑ</a:t>
                </a:r>
                <a:r>
                  <a:rPr lang="en-GB" sz="6400" i="1" dirty="0" smtClean="0"/>
                  <a:t> </a:t>
                </a:r>
                <a:r>
                  <a:rPr lang="en-GB" sz="6400" i="1" dirty="0"/>
                  <a:t>συγκεντρωμένων, τυχαίων και απρόβλεπτων κινδύνων</a:t>
                </a:r>
                <a:r>
                  <a:rPr lang="en-GB" sz="6400" dirty="0"/>
                  <a:t> σε ασφαλιστές έναντι </a:t>
                </a:r>
                <a:r>
                  <a:rPr lang="en-GB" sz="6400" b="1" dirty="0">
                    <a:solidFill>
                      <a:srgbClr val="7030A0"/>
                    </a:solidFill>
                  </a:rPr>
                  <a:t>ασφαλίστρων</a:t>
                </a:r>
                <a:r>
                  <a:rPr lang="en-GB" sz="6400" dirty="0"/>
                  <a:t>, που συμφωνούν να </a:t>
                </a:r>
                <a:r>
                  <a:rPr lang="en-GB" sz="6400" i="1" dirty="0"/>
                  <a:t>αποζημιώσουν</a:t>
                </a:r>
                <a:r>
                  <a:rPr lang="en-GB" sz="6400" dirty="0"/>
                  <a:t> </a:t>
                </a:r>
                <a:r>
                  <a:rPr lang="en-GB" sz="6400" dirty="0" smtClean="0"/>
                  <a:t>τους</a:t>
                </a:r>
                <a:r>
                  <a:rPr lang="el-GR" sz="6400" dirty="0" smtClean="0"/>
                  <a:t> </a:t>
                </a:r>
                <a:r>
                  <a:rPr lang="el-GR" sz="6400" b="1" dirty="0" smtClean="0">
                    <a:solidFill>
                      <a:srgbClr val="7030A0"/>
                    </a:solidFill>
                  </a:rPr>
                  <a:t>ασφαλισμένους</a:t>
                </a:r>
                <a:r>
                  <a:rPr lang="el-GR" sz="6400" dirty="0" smtClean="0"/>
                  <a:t> </a:t>
                </a:r>
                <a:r>
                  <a:rPr lang="en-GB" sz="6400" dirty="0" smtClean="0"/>
                  <a:t>για </a:t>
                </a:r>
                <a:r>
                  <a:rPr lang="en-GB" sz="6400" i="1" dirty="0"/>
                  <a:t>τυχαίες</a:t>
                </a:r>
                <a:r>
                  <a:rPr lang="en-GB" sz="6400" dirty="0"/>
                  <a:t> ζημιές</a:t>
                </a:r>
                <a:r>
                  <a:rPr lang="en-GB" sz="6400" dirty="0" smtClean="0"/>
                  <a:t>.</a:t>
                </a:r>
                <a:endParaRPr lang="el-GR" sz="6400" dirty="0" smtClean="0"/>
              </a:p>
              <a:p>
                <a:pPr marL="0" lvl="0" indent="0" algn="just">
                  <a:buNone/>
                </a:pPr>
                <a:endParaRPr lang="el-GR" sz="2100" dirty="0"/>
              </a:p>
              <a:p>
                <a:pPr marL="0" indent="0" algn="ctr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64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ΑΣΦΑΛΙΣΗ </a:t>
                </a:r>
                <a:r>
                  <a:rPr lang="el-GR" sz="6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= ΣΥΜΦΩΝΙΑ = ΣΥΜΒΑΣΗ</a:t>
                </a:r>
              </a:p>
              <a:p>
                <a:pPr marL="0" lv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1600" dirty="0"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600" dirty="0"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6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algn="ctr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9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9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9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9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9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56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ΜΕΤΑΦΟΡΑ </a:t>
                </a:r>
                <a:r>
                  <a:rPr lang="el-GR" sz="56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ΤΟΥ </a:t>
                </a:r>
                <a:r>
                  <a:rPr lang="el-GR" sz="56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ΚΙΝΔΥΝΟΥ           </a:t>
                </a:r>
                <a:r>
                  <a:rPr lang="el-GR" sz="5600" b="1" dirty="0" smtClean="0">
                    <a:solidFill>
                      <a:srgbClr val="3333CC"/>
                    </a:solidFill>
                    <a:latin typeface="Tahoma" pitchFamily="34" charset="0"/>
                    <a:cs typeface="Tahoma" pitchFamily="34" charset="0"/>
                  </a:rPr>
                  <a:t>ΜΕΙΩΣΗ ΑΒΕΒΑΙΟΤΗΤΑΣ (ασφάλιστρο)</a:t>
                </a:r>
                <a:endParaRPr lang="el-GR" sz="4000" b="0" i="0" dirty="0" smtClean="0">
                  <a:latin typeface="Cambria Math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4000" b="0" i="0" dirty="0" smtClean="0">
                  <a:latin typeface="Cambria Math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4000" b="0" i="0" dirty="0" smtClean="0">
                  <a:latin typeface="Cambria Math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600" b="0" i="0" smtClean="0">
                          <a:latin typeface="Cambria Math"/>
                        </a:rPr>
                        <m:t>Ασφάλιστρο</m:t>
                      </m:r>
                      <m:r>
                        <a:rPr lang="el-GR" sz="5600" b="0" i="0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5600" b="0" i="0" smtClean="0">
                          <a:latin typeface="Cambria Math"/>
                        </a:rPr>
                        <m:t>Premium</m:t>
                      </m:r>
                      <m:r>
                        <a:rPr lang="el-GR" sz="5600" b="0" i="0" smtClean="0">
                          <a:latin typeface="Cambria Math"/>
                        </a:rPr>
                        <m:t>)</m:t>
                      </m:r>
                      <m:r>
                        <a:rPr lang="en-US" sz="5600" b="0" i="0" smtClean="0">
                          <a:latin typeface="Cambria Math"/>
                        </a:rPr>
                        <m:t> </m:t>
                      </m:r>
                      <m:r>
                        <a:rPr lang="en-US" sz="5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5600" b="0" i="0" smtClean="0">
                              <a:latin typeface="Cambria Math"/>
                            </a:rPr>
                            <m:t>ΜΕΣΗ</m:t>
                          </m:r>
                          <m:r>
                            <a:rPr lang="el-GR" sz="5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5600" b="0" i="0" smtClean="0">
                              <a:latin typeface="Cambria Math"/>
                            </a:rPr>
                            <m:t>ΖΗΜΙΑ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5600" b="0" i="0" smtClean="0">
                              <a:latin typeface="Cambria Math"/>
                            </a:rPr>
                            <m:t>Αριθμ</m:t>
                          </m:r>
                          <m:r>
                            <m:rPr>
                              <m:sty m:val="p"/>
                            </m:rPr>
                            <a:rPr lang="el-GR" sz="5600" b="0" i="1" smtClean="0">
                              <a:latin typeface="Cambria Math"/>
                            </a:rPr>
                            <m:t>ό</m:t>
                          </m:r>
                          <m:r>
                            <a:rPr lang="el-GR" sz="5600" b="0" i="1" smtClean="0">
                              <a:latin typeface="Cambria Math"/>
                            </a:rPr>
                            <m:t>𝜍</m:t>
                          </m:r>
                          <m:r>
                            <a:rPr lang="el-GR" sz="56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5600" b="0" i="0" smtClean="0">
                              <a:latin typeface="Cambria Math"/>
                            </a:rPr>
                            <m:t>ΑΣΦΑΛΙΣΜΕΝΩΝ</m:t>
                          </m:r>
                        </m:den>
                      </m:f>
                    </m:oMath>
                  </m:oMathPara>
                </a14:m>
                <a:endParaRPr lang="el-GR" sz="5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l-GR" sz="10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Source: </a:t>
                </a:r>
                <a:r>
                  <a:rPr lang="el-GR" sz="3200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Γκαραγκούνης (2008)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; </a:t>
                </a:r>
                <a:r>
                  <a:rPr lang="el-GR" sz="3200" b="1" dirty="0" smtClean="0">
                    <a:solidFill>
                      <a:srgbClr val="0070C0"/>
                    </a:solidFill>
                  </a:rPr>
                  <a:t>Νεκτάριος (1998)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; </a:t>
                </a:r>
                <a:r>
                  <a:rPr lang="el-GR" sz="3200" b="1" dirty="0" smtClean="0">
                    <a:solidFill>
                      <a:srgbClr val="0070C0"/>
                    </a:solidFill>
                  </a:rPr>
                  <a:t>Πριναράκης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 (</a:t>
                </a:r>
                <a:r>
                  <a:rPr lang="el-GR" sz="3200" b="1" dirty="0" smtClean="0">
                    <a:solidFill>
                      <a:srgbClr val="0070C0"/>
                    </a:solidFill>
                  </a:rPr>
                  <a:t>1987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)</a:t>
                </a:r>
                <a:endParaRPr lang="el-GR" sz="3200" b="1" dirty="0">
                  <a:solidFill>
                    <a:srgbClr val="0070C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2"/>
                  <a:buNone/>
                  <a:defRPr/>
                </a:pPr>
                <a:endParaRPr lang="en-US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388" y="692696"/>
                <a:ext cx="8641084" cy="5832648"/>
              </a:xfrm>
              <a:blipFill rotWithShape="1">
                <a:blip r:embed="rId2"/>
                <a:stretch>
                  <a:fillRect r="-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97152"/>
            <a:ext cx="415354" cy="41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3477973428"/>
              </p:ext>
            </p:extLst>
          </p:nvPr>
        </p:nvGraphicFramePr>
        <p:xfrm>
          <a:off x="1136576" y="3140968"/>
          <a:ext cx="7200800" cy="162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Επεξήγηση με γραμμή 1 6"/>
          <p:cNvSpPr/>
          <p:nvPr/>
        </p:nvSpPr>
        <p:spPr>
          <a:xfrm>
            <a:off x="7494240" y="4581128"/>
            <a:ext cx="2448272" cy="1008112"/>
          </a:xfrm>
          <a:prstGeom prst="borderCallout1">
            <a:avLst>
              <a:gd name="adj1" fmla="val 22441"/>
              <a:gd name="adj2" fmla="val -3834"/>
              <a:gd name="adj3" fmla="val 24397"/>
              <a:gd name="adj4" fmla="val -59232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Ανταλλαγή μίας πιθανής μεγάλης ζημιάς έναντι μίας δαπάνης (ΑΣΦΑΛΙΣΤΡΟ)</a:t>
            </a:r>
            <a:endParaRPr lang="el-G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Επεξήγηση με γραμμή 1 7"/>
          <p:cNvSpPr/>
          <p:nvPr/>
        </p:nvSpPr>
        <p:spPr>
          <a:xfrm>
            <a:off x="6033120" y="5733256"/>
            <a:ext cx="3066256" cy="1008112"/>
          </a:xfrm>
          <a:prstGeom prst="borderCallout1">
            <a:avLst>
              <a:gd name="adj1" fmla="val 22441"/>
              <a:gd name="adj2" fmla="val -3834"/>
              <a:gd name="adj3" fmla="val -14627"/>
              <a:gd name="adj4" fmla="val -34669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ΧΡΗΜΑΤΙΚΟ ΠΟΣΟ ΑΠΟ ΤΟΝ ΛΗΠΤΗ ΤΗΣ ΑΣΦΑΛΙΣΗΣ ΣΤΗΝ ΑΣΦΑΛΙΣΤΙΚΗ ΕΤΑΙΡΕΙΑ ΓΙΑ ΤΗΝ ΠΑΡΟΧΗ ΑΣΦΑΛΙΣΤΙΚΗΣ ΠΡΟΣΤΑΣΙΑΣ (ΑΣΦΑΛΙΣΤΡΟ)</a:t>
            </a:r>
            <a:endParaRPr lang="el-GR" sz="1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ΧΑΡΑΚΤΗΡΙΣΤΙΚΑ ΣΤΟΙΧΕΙΑ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el-GR" sz="18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Ο </a:t>
            </a:r>
            <a:r>
              <a:rPr lang="el-GR" sz="1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κίνδυνος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, δηλαδή το ενδεχόμενο επέλευσης ενός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ζημιογόνου ενδεχομένου – περιστατικού, το οποίο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είναι σε θέση να δημιουργήσει ένα οικονομικό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βάρος (οικονομική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ανάγκη), η οποία αποτελεί το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βασικότερο χαρακτηριστικό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της ασφάλισης. </a:t>
            </a: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Στη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θεωρία των κινδύνων,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ως κίνδυνος (risk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) νοείται </a:t>
            </a:r>
            <a:r>
              <a:rPr lang="el-GR" sz="1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η οικονομική απώλεια που </a:t>
            </a:r>
            <a:r>
              <a:rPr lang="el-GR" sz="18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ενδέχεται να </a:t>
            </a:r>
            <a:r>
              <a:rPr lang="el-GR" sz="1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προκύψει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 είτε από κάποιο </a:t>
            </a: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α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) φυσικό κίνδυνο (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θάνατο, ασθένεια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, ναυάγιο, πυρκαγιά, θεομηνία κ.ο.κ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.) </a:t>
            </a:r>
          </a:p>
          <a:p>
            <a:pPr marL="0" indent="0" algn="just"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β) ανθρώπινη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πράξη (τροχαίο ατύχημα κ.ο.κ.), είτε στο πλαίσιο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της </a:t>
            </a:r>
          </a:p>
          <a:p>
            <a:pPr marL="0" indent="0" algn="just">
              <a:buNone/>
              <a:tabLst>
                <a:tab pos="307975" algn="l"/>
              </a:tabLst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γ) άσκησης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οικονομικής δραστηριότητας (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επιχειρηματικοί, επενδυτικοί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, συναλλαγματικοί κίνδυνοι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).</a:t>
            </a:r>
            <a:endParaRPr lang="el-GR" sz="1800" b="1" dirty="0">
              <a:latin typeface="Tahoma" pitchFamily="34" charset="0"/>
              <a:cs typeface="Tahoma" pitchFamily="34" charset="0"/>
            </a:endParaRPr>
          </a:p>
          <a:p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Κα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θαροί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κίνδυνοι</a:t>
            </a:r>
            <a:r>
              <a:rPr lang="en-GB" sz="1800" dirty="0">
                <a:latin typeface="Tahoma" pitchFamily="34" charset="0"/>
                <a:cs typeface="Tahoma" pitchFamily="34" charset="0"/>
              </a:rPr>
              <a:t>: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Η επέλευση ζημιογόνου ενδεχομένου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το οποίο δημιουργεί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πιθανότητες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1800" dirty="0">
                <a:latin typeface="Tahoma" pitchFamily="34" charset="0"/>
                <a:cs typeface="Tahoma" pitchFamily="34" charset="0"/>
              </a:rPr>
              <a:t>απώλειας/μη απώλειας (όχι κέρδος) </a:t>
            </a:r>
            <a:r>
              <a:rPr lang="en-US" sz="1800" b="1" i="1" dirty="0">
                <a:latin typeface="Tahoma" pitchFamily="34" charset="0"/>
                <a:cs typeface="Tahoma" pitchFamily="34" charset="0"/>
              </a:rPr>
              <a:t>pure </a:t>
            </a:r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risks</a:t>
            </a:r>
            <a:endParaRPr lang="el-GR" sz="1800" b="1" i="1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Κερδοσκοπικοί </a:t>
            </a:r>
            <a:r>
              <a:rPr lang="el-GR" sz="18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κίνδυνοι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: κατάσταση από την οποία μπορεί να προκύψει κέρδος/ζημιά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e.g.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>
                <a:latin typeface="Tahoma" pitchFamily="34" charset="0"/>
                <a:cs typeface="Tahoma" pitchFamily="34" charset="0"/>
              </a:rPr>
              <a:t>μετοχές,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τυχερά παίγνια) </a:t>
            </a:r>
            <a:r>
              <a:rPr lang="en-US" sz="1800" b="1" i="1" dirty="0">
                <a:latin typeface="Tahoma" pitchFamily="34" charset="0"/>
                <a:cs typeface="Tahoma" pitchFamily="34" charset="0"/>
              </a:rPr>
              <a:t>speculative risks</a:t>
            </a:r>
            <a:endParaRPr lang="el-GR" sz="18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tabLst>
                <a:tab pos="307975" algn="l"/>
              </a:tabLst>
            </a:pP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547225" y="5163287"/>
            <a:ext cx="8582240" cy="1624264"/>
            <a:chOff x="704528" y="5085686"/>
            <a:chExt cx="8369457" cy="1624264"/>
          </a:xfrm>
        </p:grpSpPr>
        <p:sp>
          <p:nvSpPr>
            <p:cNvPr id="4" name="Ελεύθερη σχεδίαση 3"/>
            <p:cNvSpPr/>
            <p:nvPr/>
          </p:nvSpPr>
          <p:spPr>
            <a:xfrm>
              <a:off x="704528" y="5085686"/>
              <a:ext cx="3960441" cy="1624264"/>
            </a:xfrm>
            <a:custGeom>
              <a:avLst/>
              <a:gdLst>
                <a:gd name="connsiteX0" fmla="*/ 0 w 1624264"/>
                <a:gd name="connsiteY0" fmla="*/ 1055772 h 1624264"/>
                <a:gd name="connsiteX1" fmla="*/ 406066 w 1624264"/>
                <a:gd name="connsiteY1" fmla="*/ 1055772 h 1624264"/>
                <a:gd name="connsiteX2" fmla="*/ 406066 w 1624264"/>
                <a:gd name="connsiteY2" fmla="*/ 0 h 1624264"/>
                <a:gd name="connsiteX3" fmla="*/ 1218198 w 1624264"/>
                <a:gd name="connsiteY3" fmla="*/ 0 h 1624264"/>
                <a:gd name="connsiteX4" fmla="*/ 1218198 w 1624264"/>
                <a:gd name="connsiteY4" fmla="*/ 1055772 h 1624264"/>
                <a:gd name="connsiteX5" fmla="*/ 1624264 w 1624264"/>
                <a:gd name="connsiteY5" fmla="*/ 1055772 h 1624264"/>
                <a:gd name="connsiteX6" fmla="*/ 812132 w 1624264"/>
                <a:gd name="connsiteY6" fmla="*/ 1624264 h 1624264"/>
                <a:gd name="connsiteX7" fmla="*/ 0 w 1624264"/>
                <a:gd name="connsiteY7" fmla="*/ 1055772 h 162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264" h="1624264">
                  <a:moveTo>
                    <a:pt x="1055772" y="1624264"/>
                  </a:moveTo>
                  <a:lnTo>
                    <a:pt x="1055772" y="1218198"/>
                  </a:lnTo>
                  <a:lnTo>
                    <a:pt x="0" y="1218198"/>
                  </a:lnTo>
                  <a:lnTo>
                    <a:pt x="0" y="406066"/>
                  </a:lnTo>
                  <a:lnTo>
                    <a:pt x="1055772" y="406066"/>
                  </a:lnTo>
                  <a:lnTo>
                    <a:pt x="1055772" y="0"/>
                  </a:lnTo>
                  <a:lnTo>
                    <a:pt x="1624264" y="812132"/>
                  </a:lnTo>
                  <a:lnTo>
                    <a:pt x="1055772" y="16242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84297" rIns="362478" bIns="484298" numCol="1" spcCol="1270" anchor="ctr" anchorCtr="0">
              <a:noAutofit/>
            </a:bodyPr>
            <a:lstStyle/>
            <a:p>
              <a:pPr marL="228600" lvl="0" indent="-22860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l-GR" sz="1100" b="1" kern="1200" dirty="0" smtClean="0">
                  <a:latin typeface="Tahoma" pitchFamily="34" charset="0"/>
                  <a:cs typeface="Tahoma" pitchFamily="34" charset="0"/>
                </a:rPr>
                <a:t>Τα παίγνια δημιουργούν κίνδυνο που δεν υπήρχε πριν</a:t>
              </a:r>
            </a:p>
            <a:p>
              <a:pPr marL="228600" lvl="0" indent="-22860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l-GR" sz="1100" b="1" dirty="0" smtClean="0">
                  <a:latin typeface="Tahoma" pitchFamily="34" charset="0"/>
                  <a:cs typeface="Tahoma" pitchFamily="34" charset="0"/>
                </a:rPr>
                <a:t>Το παίγνιο δεν έχει κανένα κοινωνικό όφελος</a:t>
              </a:r>
            </a:p>
            <a:p>
              <a:pPr marL="228600" lvl="0" indent="-22860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endParaRPr lang="el-GR" sz="1100" kern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4664969" y="5085686"/>
              <a:ext cx="4409016" cy="1624264"/>
            </a:xfrm>
            <a:custGeom>
              <a:avLst/>
              <a:gdLst>
                <a:gd name="connsiteX0" fmla="*/ 0 w 1624264"/>
                <a:gd name="connsiteY0" fmla="*/ 1055772 h 1624264"/>
                <a:gd name="connsiteX1" fmla="*/ 406066 w 1624264"/>
                <a:gd name="connsiteY1" fmla="*/ 1055772 h 1624264"/>
                <a:gd name="connsiteX2" fmla="*/ 406066 w 1624264"/>
                <a:gd name="connsiteY2" fmla="*/ 0 h 1624264"/>
                <a:gd name="connsiteX3" fmla="*/ 1218198 w 1624264"/>
                <a:gd name="connsiteY3" fmla="*/ 0 h 1624264"/>
                <a:gd name="connsiteX4" fmla="*/ 1218198 w 1624264"/>
                <a:gd name="connsiteY4" fmla="*/ 1055772 h 1624264"/>
                <a:gd name="connsiteX5" fmla="*/ 1624264 w 1624264"/>
                <a:gd name="connsiteY5" fmla="*/ 1055772 h 1624264"/>
                <a:gd name="connsiteX6" fmla="*/ 812132 w 1624264"/>
                <a:gd name="connsiteY6" fmla="*/ 1624264 h 1624264"/>
                <a:gd name="connsiteX7" fmla="*/ 0 w 1624264"/>
                <a:gd name="connsiteY7" fmla="*/ 1055772 h 162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264" h="1624264">
                  <a:moveTo>
                    <a:pt x="568492" y="0"/>
                  </a:moveTo>
                  <a:lnTo>
                    <a:pt x="568492" y="406066"/>
                  </a:lnTo>
                  <a:lnTo>
                    <a:pt x="1624264" y="406066"/>
                  </a:lnTo>
                  <a:lnTo>
                    <a:pt x="1624264" y="1218198"/>
                  </a:lnTo>
                  <a:lnTo>
                    <a:pt x="568492" y="1218198"/>
                  </a:lnTo>
                  <a:lnTo>
                    <a:pt x="568492" y="1624264"/>
                  </a:lnTo>
                  <a:lnTo>
                    <a:pt x="0" y="812132"/>
                  </a:lnTo>
                  <a:lnTo>
                    <a:pt x="56849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478" tIns="484298" rIns="78233" bIns="484298" numCol="1" spcCol="1270" anchor="ctr" anchorCtr="0">
              <a:noAutofit/>
            </a:bodyPr>
            <a:lstStyle/>
            <a:p>
              <a:pPr marL="228600" lvl="0" indent="-47625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l-GR" sz="1100" b="1" kern="1200" dirty="0" smtClean="0">
                  <a:latin typeface="Tahoma" pitchFamily="34" charset="0"/>
                  <a:cs typeface="Tahoma" pitchFamily="34" charset="0"/>
                </a:rPr>
                <a:t> Η Ασφάλιση διαχειρίζεται ένα υπαρκτό κίνδυνο</a:t>
              </a:r>
            </a:p>
            <a:p>
              <a:pPr marL="228600" lvl="0" indent="-47625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l-GR" sz="1100" b="1" dirty="0" smtClean="0">
                  <a:latin typeface="Tahoma" pitchFamily="34" charset="0"/>
                  <a:cs typeface="Tahoma" pitchFamily="34" charset="0"/>
                </a:rPr>
                <a:t>Στην Ασφάλιση και τα δύο μέρη έχουν συμφέρον για τη μη επέλευση του ζημιογόνου ενδεχομένου</a:t>
              </a:r>
              <a:endParaRPr lang="el-GR" sz="1100" b="1" kern="12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Επεξήγηση με γραμμή 1 14"/>
          <p:cNvSpPr/>
          <p:nvPr/>
        </p:nvSpPr>
        <p:spPr>
          <a:xfrm>
            <a:off x="8822056" y="3789040"/>
            <a:ext cx="1216902" cy="1008112"/>
          </a:xfrm>
          <a:prstGeom prst="borderCallout1">
            <a:avLst>
              <a:gd name="adj1" fmla="val 22441"/>
              <a:gd name="adj2" fmla="val -3834"/>
              <a:gd name="adj3" fmla="val 46546"/>
              <a:gd name="adj4" fmla="val -70481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l-GR" sz="1000" b="1" dirty="0">
                <a:latin typeface="Tahoma" pitchFamily="34" charset="0"/>
                <a:cs typeface="Tahoma" pitchFamily="34" charset="0"/>
              </a:rPr>
              <a:t>Οι κίνδυνοι που αποτελούν αντικείμενο ασφάλισης είναι οι </a:t>
            </a:r>
            <a:r>
              <a:rPr lang="el-GR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καθαροί κίνδυνοι</a:t>
            </a:r>
            <a:r>
              <a:rPr lang="el-GR" sz="1000" b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ΧΑΡΑΚΤΗΡΙΣΤΙΚΑ ΣΤΟΙΧΕΙΑ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l-GR" sz="1800" b="1" dirty="0">
                <a:solidFill>
                  <a:srgbClr val="3333CC"/>
                </a:solidFill>
              </a:rPr>
              <a:t>Η κοινωνία κινδύνων</a:t>
            </a:r>
            <a:r>
              <a:rPr lang="el-GR" sz="1800" dirty="0"/>
              <a:t>, δηλαδή, η ένωση </a:t>
            </a:r>
            <a:r>
              <a:rPr lang="el-GR" sz="1800" dirty="0" smtClean="0"/>
              <a:t>προσώπων (φυσικών και νομικών) τα οποία εκτίθενται σε </a:t>
            </a:r>
            <a:r>
              <a:rPr lang="el-GR" sz="1800" dirty="0"/>
              <a:t>ομοειδείς, κατά κανόνα κινδύνους. Κάθε </a:t>
            </a:r>
            <a:r>
              <a:rPr lang="el-GR" sz="1800" dirty="0" smtClean="0"/>
              <a:t>ασφάλιση βασίζεται </a:t>
            </a:r>
            <a:r>
              <a:rPr lang="el-GR" sz="1800" dirty="0"/>
              <a:t>στο αξίωμα του «μεγάλου αριθμού» </a:t>
            </a:r>
            <a:r>
              <a:rPr lang="el-GR" sz="1800" dirty="0" smtClean="0"/>
              <a:t>(δηλ</a:t>
            </a:r>
            <a:r>
              <a:rPr lang="el-GR" sz="1800" dirty="0"/>
              <a:t>. </a:t>
            </a:r>
            <a:r>
              <a:rPr lang="el-GR" sz="1800" dirty="0" smtClean="0"/>
              <a:t>στην έννοια του κατακερματισμού </a:t>
            </a:r>
            <a:r>
              <a:rPr lang="el-GR" sz="1800" dirty="0"/>
              <a:t>του κινδύνου, </a:t>
            </a:r>
            <a:r>
              <a:rPr lang="el-GR" sz="1800" dirty="0" smtClean="0"/>
              <a:t>που σύμφωνα </a:t>
            </a:r>
            <a:r>
              <a:rPr lang="el-GR" sz="1800" dirty="0"/>
              <a:t>με το νόμο των πιθανοτήτων, πραγματοποιείται </a:t>
            </a:r>
            <a:r>
              <a:rPr lang="el-GR" sz="1800" dirty="0" smtClean="0"/>
              <a:t>σε βάρος </a:t>
            </a:r>
            <a:r>
              <a:rPr lang="el-GR" sz="1800" dirty="0"/>
              <a:t>ενός πολύ μικρότερου αριθμού προσώπων από </a:t>
            </a:r>
            <a:r>
              <a:rPr lang="el-GR" sz="1800" dirty="0" smtClean="0"/>
              <a:t>όσα απειλεί.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Συγκέντρωση Κινδύνων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risk pooling)</a:t>
            </a:r>
            <a:endParaRPr lang="el-GR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l-GR" sz="1800" b="1" dirty="0" smtClean="0">
                <a:solidFill>
                  <a:srgbClr val="3333CC"/>
                </a:solidFill>
              </a:rPr>
              <a:t>Η </a:t>
            </a:r>
            <a:r>
              <a:rPr lang="el-GR" sz="1800" b="1" dirty="0">
                <a:solidFill>
                  <a:srgbClr val="3333CC"/>
                </a:solidFill>
              </a:rPr>
              <a:t>μετάθεση του </a:t>
            </a:r>
            <a:r>
              <a:rPr lang="el-GR" sz="1800" b="1" dirty="0" smtClean="0">
                <a:solidFill>
                  <a:srgbClr val="3333CC"/>
                </a:solidFill>
              </a:rPr>
              <a:t>κινδύνου των μελών της κοινωνίας κινδύνων </a:t>
            </a:r>
            <a:r>
              <a:rPr lang="el-GR" sz="1800" dirty="0"/>
              <a:t>στον φορέα της </a:t>
            </a:r>
            <a:r>
              <a:rPr lang="el-GR" sz="1800" dirty="0" smtClean="0"/>
              <a:t>Ασφάλισης (Ασφαλιστικές Εταιρείες)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risk transfer and reduction</a:t>
            </a:r>
            <a:r>
              <a:rPr lang="en-US" sz="1800" dirty="0" smtClean="0"/>
              <a:t>)</a:t>
            </a:r>
            <a:r>
              <a:rPr lang="el-GR" sz="1800" dirty="0" smtClean="0"/>
              <a:t>.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el-GR" sz="1800" b="1" dirty="0" smtClean="0">
                <a:solidFill>
                  <a:srgbClr val="3333CC"/>
                </a:solidFill>
              </a:rPr>
              <a:t>Η </a:t>
            </a:r>
            <a:r>
              <a:rPr lang="el-GR" sz="1800" b="1" dirty="0">
                <a:solidFill>
                  <a:srgbClr val="3333CC"/>
                </a:solidFill>
              </a:rPr>
              <a:t>δυνατότητα δημιουργίας οικονομικού βάρους (οικονομικής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3333CC"/>
                </a:solidFill>
              </a:rPr>
              <a:t>ανάγκης</a:t>
            </a:r>
            <a:r>
              <a:rPr lang="el-GR" sz="1800" b="1" dirty="0">
                <a:solidFill>
                  <a:srgbClr val="3333CC"/>
                </a:solidFill>
              </a:rPr>
              <a:t>)</a:t>
            </a:r>
            <a:r>
              <a:rPr lang="el-GR" sz="1800" b="1" dirty="0"/>
              <a:t> </a:t>
            </a:r>
            <a:r>
              <a:rPr lang="el-GR" sz="1800" dirty="0"/>
              <a:t>από την επέλευση του </a:t>
            </a:r>
            <a:r>
              <a:rPr lang="el-GR" sz="1800" dirty="0" smtClean="0"/>
              <a:t>κινδύνου ή του ζημιογόνου ενδεχομένου.</a:t>
            </a: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8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el-GR" sz="1800" b="1" dirty="0" smtClean="0">
                <a:solidFill>
                  <a:srgbClr val="3333CC"/>
                </a:solidFill>
              </a:rPr>
              <a:t>Το </a:t>
            </a:r>
            <a:r>
              <a:rPr lang="el-GR" sz="1800" b="1" dirty="0">
                <a:solidFill>
                  <a:srgbClr val="3333CC"/>
                </a:solidFill>
              </a:rPr>
              <a:t>αντάλλαγμα </a:t>
            </a:r>
            <a:r>
              <a:rPr lang="el-GR" sz="1800" b="1" dirty="0" smtClean="0">
                <a:solidFill>
                  <a:srgbClr val="3333CC"/>
                </a:solidFill>
              </a:rPr>
              <a:t>(ασφάλιστρο) </a:t>
            </a:r>
            <a:r>
              <a:rPr lang="el-GR" sz="1800" dirty="0"/>
              <a:t>για την κάλυψη </a:t>
            </a:r>
            <a:r>
              <a:rPr lang="el-GR" sz="1800" dirty="0" smtClean="0"/>
              <a:t>της οικονομικής ανάγκης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premium</a:t>
            </a:r>
            <a:r>
              <a:rPr lang="en-US" sz="1800" dirty="0" smtClean="0"/>
              <a:t>)</a:t>
            </a:r>
            <a:r>
              <a:rPr lang="el-GR" sz="1800" dirty="0" smtClean="0"/>
              <a:t>.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6. </a:t>
            </a:r>
            <a:r>
              <a:rPr lang="el-GR" sz="1800" b="1" dirty="0" smtClean="0">
                <a:solidFill>
                  <a:srgbClr val="3333CC"/>
                </a:solidFill>
              </a:rPr>
              <a:t>Η </a:t>
            </a:r>
            <a:r>
              <a:rPr lang="el-GR" sz="1800" b="1" dirty="0">
                <a:solidFill>
                  <a:srgbClr val="3333CC"/>
                </a:solidFill>
              </a:rPr>
              <a:t>νομική αξίωση κατά του φορέα </a:t>
            </a:r>
            <a:r>
              <a:rPr lang="el-GR" sz="1800" b="1" dirty="0" smtClean="0">
                <a:solidFill>
                  <a:srgbClr val="3333CC"/>
                </a:solidFill>
              </a:rPr>
              <a:t>ασφάλισης</a:t>
            </a:r>
            <a:r>
              <a:rPr lang="en-US" sz="1800" b="1" dirty="0" smtClean="0">
                <a:solidFill>
                  <a:srgbClr val="3333CC"/>
                </a:solidFill>
              </a:rPr>
              <a:t> (</a:t>
            </a:r>
            <a:r>
              <a:rPr lang="el-GR" sz="1800" b="1" dirty="0" smtClean="0">
                <a:solidFill>
                  <a:srgbClr val="3333CC"/>
                </a:solidFill>
              </a:rPr>
              <a:t>αποζημίωση) </a:t>
            </a:r>
            <a:r>
              <a:rPr lang="el-GR" sz="1800" dirty="0" smtClean="0"/>
              <a:t>προς ασφαλιστική παροχή, σε ενδεχόμενες απώλειες κατά την επέλευση του ζημιογόνου ενδεχομένου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indemnification</a:t>
            </a:r>
            <a:r>
              <a:rPr lang="en-US" sz="1800" dirty="0" smtClean="0"/>
              <a:t>)</a:t>
            </a:r>
            <a:r>
              <a:rPr lang="el-GR" sz="1800" dirty="0" smtClean="0"/>
              <a:t> .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Δεξιό βέλος 1"/>
          <p:cNvSpPr/>
          <p:nvPr/>
        </p:nvSpPr>
        <p:spPr>
          <a:xfrm>
            <a:off x="836803" y="2658309"/>
            <a:ext cx="307985" cy="125572"/>
          </a:xfrm>
          <a:prstGeom prst="rightArrow">
            <a:avLst/>
          </a:prstGeom>
          <a:solidFill>
            <a:srgbClr val="3333CC"/>
          </a:solidFill>
          <a:ln>
            <a:solidFill>
              <a:srgbClr val="3333CC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5803992"/>
            <a:ext cx="1482080" cy="9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404813"/>
            <a:ext cx="8728075" cy="455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ΧΑΡΑΚΤΗΡΙΣΤΙΚΑ ΣΤΟΙΧΕΙΑ ΑΣΦΑΛΙΣΗΣ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704528" y="995078"/>
            <a:ext cx="8416925" cy="518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Κατηγοριοποίηση Κινδύνων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ΕΠΕΛΕΥΣΗ ΚΙΝΔΥΝΟΥ </a:t>
            </a: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el-GR" sz="18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ΟΙΚΟΝΟΜΙΚΗ ΑΝΑΓΚΗ</a:t>
            </a: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1600" b="1" dirty="0">
                <a:solidFill>
                  <a:srgbClr val="3333CC"/>
                </a:solidFill>
              </a:rPr>
              <a:t>Σε ποιες από τις παραπάνω κατηγορίες ανήκει ο κίνδυνος του σεισμού; </a:t>
            </a:r>
            <a:endParaRPr lang="el-GR" sz="1600" b="1" dirty="0" smtClean="0">
              <a:solidFill>
                <a:srgbClr val="3333CC"/>
              </a:solidFill>
              <a:cs typeface="Tahoma" pitchFamily="34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5803992"/>
            <a:ext cx="1482080" cy="9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1444616034"/>
              </p:ext>
            </p:extLst>
          </p:nvPr>
        </p:nvGraphicFramePr>
        <p:xfrm>
          <a:off x="776536" y="1772816"/>
          <a:ext cx="5678264" cy="349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041232" y="908720"/>
            <a:ext cx="2058144" cy="2880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ΠΡΟΣΟΧΗ:</a:t>
            </a:r>
            <a:r>
              <a:rPr lang="el-G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 </a:t>
            </a:r>
            <a:r>
              <a:rPr lang="el-GR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κίνδυνος μπορεί να προκύψει </a:t>
            </a:r>
            <a:r>
              <a:rPr lang="el-GR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από</a:t>
            </a:r>
            <a:r>
              <a:rPr lang="el-GR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l-GR" sz="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l-G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Φυσικά 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αίτια</a:t>
            </a:r>
          </a:p>
          <a:p>
            <a:pPr algn="ctr">
              <a:lnSpc>
                <a:spcPct val="150000"/>
              </a:lnSpc>
            </a:pP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Ανθρώπινη πράξη</a:t>
            </a:r>
          </a:p>
          <a:p>
            <a:pPr algn="ctr">
              <a:lnSpc>
                <a:spcPct val="150000"/>
              </a:lnSpc>
            </a:pP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l-G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Άσκηση οικονομικής </a:t>
            </a:r>
            <a:r>
              <a:rPr lang="el-G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δραστηριότητας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l-GR" sz="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l-GR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793862" cy="504056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ahoma" pitchFamily="34" charset="0"/>
                <a:cs typeface="Tahoma" pitchFamily="34" charset="0"/>
              </a:rPr>
              <a:t>ΔΙΑΚΡΙΣΕΙΣ ΑΣΦΑΛΙΣΕΩΝ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124744"/>
            <a:ext cx="7888908" cy="362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Επεξήγηση με γραμμή 1 3"/>
          <p:cNvSpPr/>
          <p:nvPr/>
        </p:nvSpPr>
        <p:spPr>
          <a:xfrm>
            <a:off x="5230239" y="5032861"/>
            <a:ext cx="2808312" cy="1008112"/>
          </a:xfrm>
          <a:prstGeom prst="borderCallout1">
            <a:avLst>
              <a:gd name="adj1" fmla="val 22441"/>
              <a:gd name="adj2" fmla="val -3834"/>
              <a:gd name="adj3" fmla="val -38884"/>
              <a:gd name="adj4" fmla="val -75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ΦΟΡΕΑΣ</a:t>
            </a:r>
          </a:p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ΑΣΦΑΛΙΣΤΙΚΗ ΕΠΙΧΕΙΡΗΣΗ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(Ιδιωτικό Δίκαιο, Ασφαλιστική Σύμβαση)</a:t>
            </a:r>
            <a:endParaRPr lang="el-GR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Επεξήγηση με γραμμή 1 4"/>
          <p:cNvSpPr/>
          <p:nvPr/>
        </p:nvSpPr>
        <p:spPr>
          <a:xfrm>
            <a:off x="1853273" y="5032861"/>
            <a:ext cx="2808312" cy="1008112"/>
          </a:xfrm>
          <a:prstGeom prst="borderCallout1">
            <a:avLst>
              <a:gd name="adj1" fmla="val 22441"/>
              <a:gd name="adj2" fmla="val -3834"/>
              <a:gd name="adj3" fmla="val -32557"/>
              <a:gd name="adj4" fmla="val -233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ΦΟΡΕΑΣ</a:t>
            </a:r>
          </a:p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ΚΡΑΤΟΣ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(φορείς κοινωνικής ασφάλισης  ΝΠΔΔ, Δημόσιο Δίκαιο)</a:t>
            </a:r>
            <a:endParaRPr lang="el-GR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</TotalTime>
  <Pages>1</Pages>
  <Words>2602</Words>
  <Application>Microsoft Office PowerPoint</Application>
  <PresentationFormat>Α4 (210x297 χιλ.)</PresentationFormat>
  <Paragraphs>256</Paragraphs>
  <Slides>18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Άποψη</vt:lpstr>
      <vt:lpstr>  “ΑΣΦΑΛΙΣΗ  ΖΩΗΣ - ΠΕΡΙΟΥΣΙΑΣ.”      </vt:lpstr>
      <vt:lpstr>ΣΤΟΧΟΣ ΤΟΥ ΜΑΘΗΜΑΤΟΣ</vt:lpstr>
      <vt:lpstr>ΕΙΣΑΓΩΓΗ ΣΤΗΝ ΕΝΝΟΙΑ ΤΗΣ ΑΣΦΑΛΙΣΗΣ</vt:lpstr>
      <vt:lpstr>ΕΙΣΑΓΩΓΗ ΣΤΗΝ ΕΝΝΟΙΑ ΤΗΣ ΑΣΦΑΛΙΣΗΣ</vt:lpstr>
      <vt:lpstr>ΕΙΣΑΓΩΓΗ ΣΤΗΝ ΕΝΝΟΙΑ ΤΗΣ ΑΣΦΑΛΙΣΗΣ</vt:lpstr>
      <vt:lpstr>ΧΑΡΑΚΤΗΡΙΣΤΙΚΑ ΣΤΟΙΧΕΙΑ ΑΣΦΑΛΙΣΗΣ</vt:lpstr>
      <vt:lpstr>ΧΑΡΑΚΤΗΡΙΣΤΙΚΑ ΣΤΟΙΧΕΙΑ ΑΣΦΑΛΙΣΗΣ</vt:lpstr>
      <vt:lpstr>ΧΑΡΑΚΤΗΡΙΣΤΙΚΑ ΣΤΟΙΧΕΙΑ ΑΣΦΑΛΙΣΗΣ</vt:lpstr>
      <vt:lpstr>ΔΙΑΚΡΙΣΕΙΣ ΑΣΦΑΛΙΣΕΩΝ</vt:lpstr>
      <vt:lpstr>ΔΙΑΚΡΙΣΕΙΣ ΑΣΦΑΛΙΣΕΩΝ</vt:lpstr>
      <vt:lpstr>ΔΙΑΚΡΙΣΕΙΣ ΑΣΦΑΛΙΣΕΩΝ</vt:lpstr>
      <vt:lpstr>ΔΙΑΚΡΙΣΕΙΣ ΑΣΦΑΛΙΣΕΩΝ</vt:lpstr>
      <vt:lpstr>ΔΙΑΚΡΙΣΗ ΙΔΙΩΤΙΚΗΣ ΑΣΦΑΛΙΣΗΣ</vt:lpstr>
      <vt:lpstr>ΔΙΑΚΡΙΣΗ ΙΔΙΩΤΙΚΗΣ ΑΣΦΑΛΙΣΗΣ</vt:lpstr>
      <vt:lpstr>ΔΙΑΚΡΙΣΗ ΙΔΙΩΤΙΚΗΣ ΑΣΦΑΛΙΣΗΣ</vt:lpstr>
      <vt:lpstr>Η ΣΥΜΒΟΛΗ ΤΗΣ ΙΔΙΩΤΙΚΗΣ ΑΣΦΑΛΙΣΗΣ ΣΤΗΝ ΟΙΚΟΝΟΜΙΑ</vt:lpstr>
      <vt:lpstr>Η ΣΥΜΒΟΛΗ ΤΗΣ ΙΔΙΩΤΙΚΗΣ ΑΣΦΑΛΙΣΗΣ ΣΤΗΝ ΚΟΙΝΩΝΙΑ</vt:lpstr>
      <vt:lpstr>ΔΙΑΦΟΡΕΣ ΚΟΙΝΩΝΙΚΗΣ ΚΑΙ ΙΔΙΩΤΙΚΗΣ ΑΣΦΑΛΙΣΗΣ </vt:lpstr>
    </vt:vector>
  </TitlesOfParts>
  <Company>ΕΚΠΑΙΔΕΥΣΗ ΜΕΛΛΟΝΤΟΣ Α.Ε.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Αποστολή για Δυτικές Ινδίες</dc:title>
  <dc:subject>PowerPoint 2002</dc:subject>
  <dc:creator>Manos Leontios/Anastasia D. Gavanas</dc:creator>
  <cp:keywords>ECDL Syllabus 4.0</cp:keywords>
  <dc:description>ΕΚΠΑΙΔΕΥΣΗ ΜΕΛΛΟΝΤΟΣ Α.Ε. (c) 2003</dc:description>
  <cp:lastModifiedBy>admin</cp:lastModifiedBy>
  <cp:revision>806</cp:revision>
  <cp:lastPrinted>2016-08-26T11:23:52Z</cp:lastPrinted>
  <dcterms:created xsi:type="dcterms:W3CDTF">1996-06-21T16:28:18Z</dcterms:created>
  <dcterms:modified xsi:type="dcterms:W3CDTF">2020-10-15T08:30:22Z</dcterms:modified>
  <cp:category>Αρχείο Άσκησης</cp:category>
</cp:coreProperties>
</file>