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03" r:id="rId1"/>
  </p:sldMasterIdLst>
  <p:notesMasterIdLst>
    <p:notesMasterId r:id="rId16"/>
  </p:notesMasterIdLst>
  <p:handoutMasterIdLst>
    <p:handoutMasterId r:id="rId17"/>
  </p:handoutMasterIdLst>
  <p:sldIdLst>
    <p:sldId id="256" r:id="rId2"/>
    <p:sldId id="352" r:id="rId3"/>
    <p:sldId id="353" r:id="rId4"/>
    <p:sldId id="375" r:id="rId5"/>
    <p:sldId id="355" r:id="rId6"/>
    <p:sldId id="367" r:id="rId7"/>
    <p:sldId id="368" r:id="rId8"/>
    <p:sldId id="373" r:id="rId9"/>
    <p:sldId id="369" r:id="rId10"/>
    <p:sldId id="370" r:id="rId11"/>
    <p:sldId id="371" r:id="rId12"/>
    <p:sldId id="372" r:id="rId13"/>
    <p:sldId id="374" r:id="rId14"/>
    <p:sldId id="376" r:id="rId15"/>
  </p:sldIdLst>
  <p:sldSz cx="9906000" cy="6858000" type="A4"/>
  <p:notesSz cx="67691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99"/>
    <a:srgbClr val="FF9933"/>
    <a:srgbClr val="FFFF00"/>
    <a:srgbClr val="3333CC"/>
    <a:srgbClr val="33CC33"/>
    <a:srgbClr val="AF213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Στυλ με θέμα 2 - Έμφαση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7" autoAdjust="0"/>
    <p:restoredTop sz="90522" autoAdjust="0"/>
  </p:normalViewPr>
  <p:slideViewPr>
    <p:cSldViewPr>
      <p:cViewPr>
        <p:scale>
          <a:sx n="90" d="100"/>
          <a:sy n="90" d="100"/>
        </p:scale>
        <p:origin x="-1884" y="-3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3360EA-7512-44DE-B23B-F39EE8A35949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1B8C5563-891B-4AF3-AB86-975F5D617EBD}">
      <dgm:prSet phldrT="[Κείμενο]" custT="1"/>
      <dgm:spPr/>
      <dgm:t>
        <a:bodyPr/>
        <a:lstStyle/>
        <a:p>
          <a:r>
            <a:rPr lang="el-GR" sz="1200" dirty="0" smtClean="0"/>
            <a:t>ΟΙΚΟΝΟΜΙΚΗ ΣΧΕΣΗ ΑΓΑΘΟΥ ΜΕ ΠΡΟΣΩΠΑ (ΦΥΣΙΚΑ-ΝΟΜΙΚΑ) / ΟΙΚΟΝΟΜΙΚΗ ΑΞΙΑ</a:t>
          </a:r>
          <a:endParaRPr lang="el-GR" sz="1200" dirty="0"/>
        </a:p>
      </dgm:t>
    </dgm:pt>
    <dgm:pt modelId="{71762FD3-793C-40F0-9130-8E3297A6EDE3}" type="parTrans" cxnId="{45D6679B-6AEA-425E-AD8A-584921F94690}">
      <dgm:prSet/>
      <dgm:spPr/>
      <dgm:t>
        <a:bodyPr/>
        <a:lstStyle/>
        <a:p>
          <a:endParaRPr lang="el-GR"/>
        </a:p>
      </dgm:t>
    </dgm:pt>
    <dgm:pt modelId="{C92A7CF7-17C6-491C-A78A-F6797A2DC1AC}" type="sibTrans" cxnId="{45D6679B-6AEA-425E-AD8A-584921F94690}">
      <dgm:prSet/>
      <dgm:spPr/>
      <dgm:t>
        <a:bodyPr/>
        <a:lstStyle/>
        <a:p>
          <a:endParaRPr lang="el-GR"/>
        </a:p>
      </dgm:t>
    </dgm:pt>
    <dgm:pt modelId="{AF40E767-60C3-460F-A3B0-1E044EB4EEDC}">
      <dgm:prSet phldrT="[Κείμενο]" custT="1"/>
      <dgm:spPr/>
      <dgm:t>
        <a:bodyPr/>
        <a:lstStyle/>
        <a:p>
          <a:r>
            <a:rPr lang="el-GR" sz="1400" b="1" dirty="0" smtClean="0"/>
            <a:t>ΑΣΦΑΛΙΣΤΙΚΟ ΣΥΜΦΕΡΟΝ=</a:t>
          </a:r>
        </a:p>
        <a:p>
          <a:r>
            <a:rPr lang="el-GR" sz="1400" b="1" dirty="0" smtClean="0"/>
            <a:t>ΟΙΚΟΝΟΜΙΚΗ ΣΧΕΣΗ</a:t>
          </a:r>
          <a:endParaRPr lang="el-GR" sz="1400" b="1" dirty="0"/>
        </a:p>
      </dgm:t>
    </dgm:pt>
    <dgm:pt modelId="{31A18307-1E54-4BDB-BC03-917751641416}" type="parTrans" cxnId="{E1F0A0F2-A626-40E2-8D93-A3931504E55F}">
      <dgm:prSet/>
      <dgm:spPr/>
      <dgm:t>
        <a:bodyPr/>
        <a:lstStyle/>
        <a:p>
          <a:endParaRPr lang="el-GR"/>
        </a:p>
      </dgm:t>
    </dgm:pt>
    <dgm:pt modelId="{5A604725-51D2-4CAE-9C55-376BE078F275}" type="sibTrans" cxnId="{E1F0A0F2-A626-40E2-8D93-A3931504E55F}">
      <dgm:prSet/>
      <dgm:spPr/>
      <dgm:t>
        <a:bodyPr/>
        <a:lstStyle/>
        <a:p>
          <a:endParaRPr lang="el-GR"/>
        </a:p>
      </dgm:t>
    </dgm:pt>
    <dgm:pt modelId="{0ABD4996-67F6-4C90-8B7A-5940032D8FA9}" type="pres">
      <dgm:prSet presAssocID="{DB3360EA-7512-44DE-B23B-F39EE8A359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FB15A4F-051B-4A7A-8F3C-B48873199683}" type="pres">
      <dgm:prSet presAssocID="{1B8C5563-891B-4AF3-AB86-975F5D617EB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1F22472-AA90-4624-9364-A54E30E7A718}" type="pres">
      <dgm:prSet presAssocID="{AF40E767-60C3-460F-A3B0-1E044EB4EEDC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5D6679B-6AEA-425E-AD8A-584921F94690}" srcId="{DB3360EA-7512-44DE-B23B-F39EE8A35949}" destId="{1B8C5563-891B-4AF3-AB86-975F5D617EBD}" srcOrd="0" destOrd="0" parTransId="{71762FD3-793C-40F0-9130-8E3297A6EDE3}" sibTransId="{C92A7CF7-17C6-491C-A78A-F6797A2DC1AC}"/>
    <dgm:cxn modelId="{35B81EC2-FFF2-46A2-89AD-CFB9CB5770BE}" type="presOf" srcId="{DB3360EA-7512-44DE-B23B-F39EE8A35949}" destId="{0ABD4996-67F6-4C90-8B7A-5940032D8FA9}" srcOrd="0" destOrd="0" presId="urn:microsoft.com/office/officeart/2005/8/layout/arrow5"/>
    <dgm:cxn modelId="{41F98131-784A-4FCA-B32D-5511B1D6BFE4}" type="presOf" srcId="{AF40E767-60C3-460F-A3B0-1E044EB4EEDC}" destId="{71F22472-AA90-4624-9364-A54E30E7A718}" srcOrd="0" destOrd="0" presId="urn:microsoft.com/office/officeart/2005/8/layout/arrow5"/>
    <dgm:cxn modelId="{861DAD3F-EB0C-4A3E-826F-58AA51E3F92D}" type="presOf" srcId="{1B8C5563-891B-4AF3-AB86-975F5D617EBD}" destId="{4FB15A4F-051B-4A7A-8F3C-B48873199683}" srcOrd="0" destOrd="0" presId="urn:microsoft.com/office/officeart/2005/8/layout/arrow5"/>
    <dgm:cxn modelId="{E1F0A0F2-A626-40E2-8D93-A3931504E55F}" srcId="{DB3360EA-7512-44DE-B23B-F39EE8A35949}" destId="{AF40E767-60C3-460F-A3B0-1E044EB4EEDC}" srcOrd="1" destOrd="0" parTransId="{31A18307-1E54-4BDB-BC03-917751641416}" sibTransId="{5A604725-51D2-4CAE-9C55-376BE078F275}"/>
    <dgm:cxn modelId="{3C91D26A-3552-4703-B080-526DFA82C563}" type="presParOf" srcId="{0ABD4996-67F6-4C90-8B7A-5940032D8FA9}" destId="{4FB15A4F-051B-4A7A-8F3C-B48873199683}" srcOrd="0" destOrd="0" presId="urn:microsoft.com/office/officeart/2005/8/layout/arrow5"/>
    <dgm:cxn modelId="{E3D6F3A6-E1E7-4F21-B65E-A3502AF00398}" type="presParOf" srcId="{0ABD4996-67F6-4C90-8B7A-5940032D8FA9}" destId="{71F22472-AA90-4624-9364-A54E30E7A71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CAF07-1A6D-4695-881B-82539B84CDB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917B92E-3B55-4CBA-A453-CA1E0178DF04}">
      <dgm:prSet phldrT="[Κείμενο]" custT="1"/>
      <dgm:spPr>
        <a:solidFill>
          <a:srgbClr val="000099"/>
        </a:solidFill>
        <a:ln>
          <a:solidFill>
            <a:srgbClr val="3333CC"/>
          </a:solidFill>
        </a:ln>
      </dgm:spPr>
      <dgm:t>
        <a:bodyPr/>
        <a:lstStyle/>
        <a:p>
          <a:r>
            <a:rPr lang="el-GR" sz="1200" dirty="0" smtClean="0">
              <a:latin typeface="Tahoma" pitchFamily="34" charset="0"/>
              <a:cs typeface="Tahoma" pitchFamily="34" charset="0"/>
            </a:rPr>
            <a:t>ΠΡΟΤΑΣΗ - ΣΥΜΠΛΗΡΩΣΗ ΓΡΑΠΤΗΣ ΑΙΤΗΣΗΣ</a:t>
          </a:r>
          <a:endParaRPr lang="el-GR" sz="1200" dirty="0">
            <a:latin typeface="Tahoma" pitchFamily="34" charset="0"/>
            <a:cs typeface="Tahoma" pitchFamily="34" charset="0"/>
          </a:endParaRPr>
        </a:p>
      </dgm:t>
    </dgm:pt>
    <dgm:pt modelId="{17292143-717A-44F4-8953-5941707CFF32}" type="parTrans" cxnId="{F3C39820-50A0-49E1-B49C-CCD641B55042}">
      <dgm:prSet/>
      <dgm:spPr/>
      <dgm:t>
        <a:bodyPr/>
        <a:lstStyle/>
        <a:p>
          <a:endParaRPr lang="el-GR"/>
        </a:p>
      </dgm:t>
    </dgm:pt>
    <dgm:pt modelId="{7CCB917C-6A20-4C19-BC24-6F05FCF94169}" type="sibTrans" cxnId="{F3C39820-50A0-49E1-B49C-CCD641B55042}">
      <dgm:prSet/>
      <dgm:spPr/>
      <dgm:t>
        <a:bodyPr/>
        <a:lstStyle/>
        <a:p>
          <a:endParaRPr lang="el-GR"/>
        </a:p>
      </dgm:t>
    </dgm:pt>
    <dgm:pt modelId="{6DD8CC02-7893-43F4-9602-D388AE6DC627}">
      <dgm:prSet phldrT="[Κείμενο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l-GR" sz="1200" b="1" dirty="0" smtClean="0">
              <a:latin typeface="Tahoma" pitchFamily="34" charset="0"/>
              <a:cs typeface="Tahoma" pitchFamily="34" charset="0"/>
            </a:rPr>
            <a:t>ΠΑΡΑΔΟΣΗ -ΣΥΜΒΑΣΗΣ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sz="1200" dirty="0" smtClean="0">
              <a:latin typeface="Tahoma" pitchFamily="34" charset="0"/>
              <a:cs typeface="Tahoma" pitchFamily="34" charset="0"/>
            </a:rPr>
            <a:t>ΑΣΦΑΛΙΣΤΗΡΙΟ</a:t>
          </a:r>
          <a:endParaRPr lang="el-GR" sz="1200" dirty="0">
            <a:latin typeface="Tahoma" pitchFamily="34" charset="0"/>
            <a:cs typeface="Tahoma" pitchFamily="34" charset="0"/>
          </a:endParaRPr>
        </a:p>
      </dgm:t>
    </dgm:pt>
    <dgm:pt modelId="{F6D6E666-7A98-4378-8526-A3DE62E19036}" type="parTrans" cxnId="{B1F7B264-4297-45FB-8CBD-9A7A001665A0}">
      <dgm:prSet/>
      <dgm:spPr/>
      <dgm:t>
        <a:bodyPr/>
        <a:lstStyle/>
        <a:p>
          <a:endParaRPr lang="el-GR"/>
        </a:p>
      </dgm:t>
    </dgm:pt>
    <dgm:pt modelId="{0167E9F9-D413-4EDA-8608-FEEBA3A7669E}" type="sibTrans" cxnId="{B1F7B264-4297-45FB-8CBD-9A7A001665A0}">
      <dgm:prSet/>
      <dgm:spPr/>
      <dgm:t>
        <a:bodyPr/>
        <a:lstStyle/>
        <a:p>
          <a:endParaRPr lang="el-GR"/>
        </a:p>
      </dgm:t>
    </dgm:pt>
    <dgm:pt modelId="{BCD1D9A3-937A-4733-8950-606E3125805A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1200" b="1" dirty="0" smtClean="0">
              <a:latin typeface="Tahoma" pitchFamily="34" charset="0"/>
              <a:cs typeface="Tahoma" pitchFamily="34" charset="0"/>
            </a:rPr>
            <a:t>UNDERWRITING</a:t>
          </a:r>
        </a:p>
        <a:p>
          <a:r>
            <a:rPr lang="el-GR" sz="1200" b="1" dirty="0" smtClean="0">
              <a:latin typeface="Tahoma" pitchFamily="34" charset="0"/>
              <a:cs typeface="Tahoma" pitchFamily="34" charset="0"/>
            </a:rPr>
            <a:t>ΑΣΦΑΛΙΣΤΙΚΗΣ ΕΠΙΧΕΙΡΗΣΗΣ</a:t>
          </a:r>
        </a:p>
      </dgm:t>
    </dgm:pt>
    <dgm:pt modelId="{4999DCD9-BFC9-4EA4-A63B-47BA125EC087}" type="parTrans" cxnId="{D1DA1424-B5E0-45A1-B6E4-50CCFAF54596}">
      <dgm:prSet/>
      <dgm:spPr/>
      <dgm:t>
        <a:bodyPr/>
        <a:lstStyle/>
        <a:p>
          <a:endParaRPr lang="el-GR"/>
        </a:p>
      </dgm:t>
    </dgm:pt>
    <dgm:pt modelId="{6E59525C-1275-4590-827A-176569E1C610}" type="sibTrans" cxnId="{D1DA1424-B5E0-45A1-B6E4-50CCFAF54596}">
      <dgm:prSet/>
      <dgm:spPr/>
      <dgm:t>
        <a:bodyPr/>
        <a:lstStyle/>
        <a:p>
          <a:endParaRPr lang="el-GR"/>
        </a:p>
      </dgm:t>
    </dgm:pt>
    <dgm:pt modelId="{0A515CE1-28E8-4F1F-B74B-0E8F93F0A971}" type="pres">
      <dgm:prSet presAssocID="{BD3CAF07-1A6D-4695-881B-82539B84CDB9}" presName="CompostProcess" presStyleCnt="0">
        <dgm:presLayoutVars>
          <dgm:dir/>
          <dgm:resizeHandles val="exact"/>
        </dgm:presLayoutVars>
      </dgm:prSet>
      <dgm:spPr/>
    </dgm:pt>
    <dgm:pt modelId="{41768C0C-BC78-4744-BD20-379E61FAE847}" type="pres">
      <dgm:prSet presAssocID="{BD3CAF07-1A6D-4695-881B-82539B84CDB9}" presName="arrow" presStyleLbl="bgShp" presStyleIdx="0" presStyleCnt="1" custLinFactNeighborX="13020"/>
      <dgm:spPr>
        <a:solidFill>
          <a:schemeClr val="bg1">
            <a:lumMod val="50000"/>
          </a:schemeClr>
        </a:solidFill>
      </dgm:spPr>
    </dgm:pt>
    <dgm:pt modelId="{CE700836-61D2-4136-A6BD-5B08ED03AD84}" type="pres">
      <dgm:prSet presAssocID="{BD3CAF07-1A6D-4695-881B-82539B84CDB9}" presName="linearProcess" presStyleCnt="0"/>
      <dgm:spPr/>
    </dgm:pt>
    <dgm:pt modelId="{6083F416-1D68-4864-91C6-3F5C9A5E9DAE}" type="pres">
      <dgm:prSet presAssocID="{F917B92E-3B55-4CBA-A453-CA1E0178DF0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F13B24-6CD0-479B-989A-D30B730CDC58}" type="pres">
      <dgm:prSet presAssocID="{7CCB917C-6A20-4C19-BC24-6F05FCF94169}" presName="sibTrans" presStyleCnt="0"/>
      <dgm:spPr/>
    </dgm:pt>
    <dgm:pt modelId="{99D8C7F0-8396-46A9-84CF-5856CCEB3710}" type="pres">
      <dgm:prSet presAssocID="{BCD1D9A3-937A-4733-8950-606E3125805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192E995-531A-4D36-BAFE-B9565083BBC5}" type="pres">
      <dgm:prSet presAssocID="{6E59525C-1275-4590-827A-176569E1C610}" presName="sibTrans" presStyleCnt="0"/>
      <dgm:spPr/>
    </dgm:pt>
    <dgm:pt modelId="{774C9A39-4D1B-46AA-91FD-EF4DF970643B}" type="pres">
      <dgm:prSet presAssocID="{6DD8CC02-7893-43F4-9602-D388AE6DC62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09E1902-21A9-4FDE-97B2-B697D3E39D2E}" type="presOf" srcId="{6DD8CC02-7893-43F4-9602-D388AE6DC627}" destId="{774C9A39-4D1B-46AA-91FD-EF4DF970643B}" srcOrd="0" destOrd="0" presId="urn:microsoft.com/office/officeart/2005/8/layout/hProcess9"/>
    <dgm:cxn modelId="{0682477A-3085-49A0-B870-A5FD183F82E6}" type="presOf" srcId="{BD3CAF07-1A6D-4695-881B-82539B84CDB9}" destId="{0A515CE1-28E8-4F1F-B74B-0E8F93F0A971}" srcOrd="0" destOrd="0" presId="urn:microsoft.com/office/officeart/2005/8/layout/hProcess9"/>
    <dgm:cxn modelId="{F3C39820-50A0-49E1-B49C-CCD641B55042}" srcId="{BD3CAF07-1A6D-4695-881B-82539B84CDB9}" destId="{F917B92E-3B55-4CBA-A453-CA1E0178DF04}" srcOrd="0" destOrd="0" parTransId="{17292143-717A-44F4-8953-5941707CFF32}" sibTransId="{7CCB917C-6A20-4C19-BC24-6F05FCF94169}"/>
    <dgm:cxn modelId="{6E90FF32-3D3F-4DAF-AC63-F060DD159EF3}" type="presOf" srcId="{F917B92E-3B55-4CBA-A453-CA1E0178DF04}" destId="{6083F416-1D68-4864-91C6-3F5C9A5E9DAE}" srcOrd="0" destOrd="0" presId="urn:microsoft.com/office/officeart/2005/8/layout/hProcess9"/>
    <dgm:cxn modelId="{B1F7B264-4297-45FB-8CBD-9A7A001665A0}" srcId="{BD3CAF07-1A6D-4695-881B-82539B84CDB9}" destId="{6DD8CC02-7893-43F4-9602-D388AE6DC627}" srcOrd="2" destOrd="0" parTransId="{F6D6E666-7A98-4378-8526-A3DE62E19036}" sibTransId="{0167E9F9-D413-4EDA-8608-FEEBA3A7669E}"/>
    <dgm:cxn modelId="{D1DA1424-B5E0-45A1-B6E4-50CCFAF54596}" srcId="{BD3CAF07-1A6D-4695-881B-82539B84CDB9}" destId="{BCD1D9A3-937A-4733-8950-606E3125805A}" srcOrd="1" destOrd="0" parTransId="{4999DCD9-BFC9-4EA4-A63B-47BA125EC087}" sibTransId="{6E59525C-1275-4590-827A-176569E1C610}"/>
    <dgm:cxn modelId="{53BB941D-0760-413B-B64F-627EF26301F8}" type="presOf" srcId="{BCD1D9A3-937A-4733-8950-606E3125805A}" destId="{99D8C7F0-8396-46A9-84CF-5856CCEB3710}" srcOrd="0" destOrd="0" presId="urn:microsoft.com/office/officeart/2005/8/layout/hProcess9"/>
    <dgm:cxn modelId="{FD48D61A-4509-4F03-ADB3-35D547C964FD}" type="presParOf" srcId="{0A515CE1-28E8-4F1F-B74B-0E8F93F0A971}" destId="{41768C0C-BC78-4744-BD20-379E61FAE847}" srcOrd="0" destOrd="0" presId="urn:microsoft.com/office/officeart/2005/8/layout/hProcess9"/>
    <dgm:cxn modelId="{40302CB8-B515-426D-9283-54F6A88FE28C}" type="presParOf" srcId="{0A515CE1-28E8-4F1F-B74B-0E8F93F0A971}" destId="{CE700836-61D2-4136-A6BD-5B08ED03AD84}" srcOrd="1" destOrd="0" presId="urn:microsoft.com/office/officeart/2005/8/layout/hProcess9"/>
    <dgm:cxn modelId="{454427F3-8EB8-41AB-8D1C-59F2D8B38FA7}" type="presParOf" srcId="{CE700836-61D2-4136-A6BD-5B08ED03AD84}" destId="{6083F416-1D68-4864-91C6-3F5C9A5E9DAE}" srcOrd="0" destOrd="0" presId="urn:microsoft.com/office/officeart/2005/8/layout/hProcess9"/>
    <dgm:cxn modelId="{B86C8A77-90F4-4CB0-B9E8-9C470C9F2C45}" type="presParOf" srcId="{CE700836-61D2-4136-A6BD-5B08ED03AD84}" destId="{36F13B24-6CD0-479B-989A-D30B730CDC58}" srcOrd="1" destOrd="0" presId="urn:microsoft.com/office/officeart/2005/8/layout/hProcess9"/>
    <dgm:cxn modelId="{F9714009-5473-46DF-8F2F-98641A6D6F11}" type="presParOf" srcId="{CE700836-61D2-4136-A6BD-5B08ED03AD84}" destId="{99D8C7F0-8396-46A9-84CF-5856CCEB3710}" srcOrd="2" destOrd="0" presId="urn:microsoft.com/office/officeart/2005/8/layout/hProcess9"/>
    <dgm:cxn modelId="{CA9DF378-8F22-4E61-8E90-257E7AB2F8A5}" type="presParOf" srcId="{CE700836-61D2-4136-A6BD-5B08ED03AD84}" destId="{A192E995-531A-4D36-BAFE-B9565083BBC5}" srcOrd="3" destOrd="0" presId="urn:microsoft.com/office/officeart/2005/8/layout/hProcess9"/>
    <dgm:cxn modelId="{9140DCE1-E8E6-4F1D-8067-732AFC7A5967}" type="presParOf" srcId="{CE700836-61D2-4136-A6BD-5B08ED03AD84}" destId="{774C9A39-4D1B-46AA-91FD-EF4DF970643B}" srcOrd="4" destOrd="0" presId="urn:microsoft.com/office/officeart/2005/8/layout/hProcess9"/>
  </dgm:cxnLst>
  <dgm:bg/>
  <dgm:whole>
    <a:ln>
      <a:solidFill>
        <a:srgbClr val="000099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59E63C-9E18-4F5E-BC36-A799056B66CB}" type="doc">
      <dgm:prSet loTypeId="urn:microsoft.com/office/officeart/2005/8/layout/orgChart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ED533902-E6A8-4A61-9D47-541E6F36A66E}">
      <dgm:prSet phldrT="[Κείμενο]" custT="1"/>
      <dgm:spPr/>
      <dgm:t>
        <a:bodyPr/>
        <a:lstStyle/>
        <a:p>
          <a:r>
            <a:rPr lang="el-GR" sz="1000" b="1" dirty="0" smtClean="0">
              <a:latin typeface="Tahoma" pitchFamily="34" charset="0"/>
              <a:cs typeface="Tahoma" pitchFamily="34" charset="0"/>
            </a:rPr>
            <a:t>ΠΑΡΑΔΕΙΓΜΑΤΑ ?</a:t>
          </a:r>
          <a:endParaRPr lang="el-GR" sz="1000" b="1" dirty="0">
            <a:latin typeface="Tahoma" pitchFamily="34" charset="0"/>
            <a:cs typeface="Tahoma" pitchFamily="34" charset="0"/>
          </a:endParaRPr>
        </a:p>
      </dgm:t>
    </dgm:pt>
    <dgm:pt modelId="{B2604BA0-FFE0-43ED-AA28-3075DF52DD88}" type="parTrans" cxnId="{DA4CBC07-F59A-489E-8D1D-42073B67484B}">
      <dgm:prSet/>
      <dgm:spPr/>
      <dgm:t>
        <a:bodyPr/>
        <a:lstStyle/>
        <a:p>
          <a:endParaRPr lang="el-GR" sz="1400">
            <a:latin typeface="Tahoma" pitchFamily="34" charset="0"/>
            <a:cs typeface="Tahoma" pitchFamily="34" charset="0"/>
          </a:endParaRPr>
        </a:p>
      </dgm:t>
    </dgm:pt>
    <dgm:pt modelId="{0177CD79-14A9-4709-9840-2956AF1EE141}" type="sibTrans" cxnId="{DA4CBC07-F59A-489E-8D1D-42073B67484B}">
      <dgm:prSet/>
      <dgm:spPr/>
      <dgm:t>
        <a:bodyPr/>
        <a:lstStyle/>
        <a:p>
          <a:endParaRPr lang="el-GR" sz="1400">
            <a:latin typeface="Tahoma" pitchFamily="34" charset="0"/>
            <a:cs typeface="Tahoma" pitchFamily="34" charset="0"/>
          </a:endParaRPr>
        </a:p>
      </dgm:t>
    </dgm:pt>
    <dgm:pt modelId="{FE4DBAB4-67AF-47F6-AC74-DD936C4B44F6}">
      <dgm:prSet phldrT="[Κείμενο]" custT="1"/>
      <dgm:spPr>
        <a:ln w="31750"/>
      </dgm:spPr>
      <dgm:t>
        <a:bodyPr/>
        <a:lstStyle/>
        <a:p>
          <a:r>
            <a:rPr lang="el-GR" sz="1000" b="1" dirty="0" smtClean="0">
              <a:latin typeface="Tahoma" pitchFamily="34" charset="0"/>
              <a:cs typeface="Tahoma" pitchFamily="34" charset="0"/>
            </a:rPr>
            <a:t>ΑΣΦΑΛΙΣΕΙΣ ΖΗΜΙΩΝ</a:t>
          </a:r>
        </a:p>
        <a:p>
          <a:r>
            <a:rPr lang="el-GR" sz="1000" b="1" dirty="0" smtClean="0">
              <a:latin typeface="Tahoma" pitchFamily="34" charset="0"/>
              <a:cs typeface="Tahoma" pitchFamily="34" charset="0"/>
            </a:rPr>
            <a:t>(ΓΕΝΙΚΟΣ ΚΛΑΔΟΣ)</a:t>
          </a:r>
          <a:endParaRPr lang="el-GR" sz="1000" b="1" dirty="0">
            <a:latin typeface="Tahoma" pitchFamily="34" charset="0"/>
            <a:cs typeface="Tahoma" pitchFamily="34" charset="0"/>
          </a:endParaRPr>
        </a:p>
      </dgm:t>
    </dgm:pt>
    <dgm:pt modelId="{2EC8D985-9612-4196-86C5-AF9E72D84BC5}" type="parTrans" cxnId="{444C0ED2-A351-4474-A999-4B432EA3889E}">
      <dgm:prSet/>
      <dgm:spPr/>
      <dgm:t>
        <a:bodyPr/>
        <a:lstStyle/>
        <a:p>
          <a:endParaRPr lang="el-GR" sz="1400">
            <a:latin typeface="Tahoma" pitchFamily="34" charset="0"/>
            <a:cs typeface="Tahoma" pitchFamily="34" charset="0"/>
          </a:endParaRPr>
        </a:p>
      </dgm:t>
    </dgm:pt>
    <dgm:pt modelId="{B00BAE48-E7BD-4BAF-8661-63518D9193F1}" type="sibTrans" cxnId="{444C0ED2-A351-4474-A999-4B432EA3889E}">
      <dgm:prSet/>
      <dgm:spPr/>
      <dgm:t>
        <a:bodyPr/>
        <a:lstStyle/>
        <a:p>
          <a:endParaRPr lang="el-GR" sz="1400">
            <a:latin typeface="Tahoma" pitchFamily="34" charset="0"/>
            <a:cs typeface="Tahoma" pitchFamily="34" charset="0"/>
          </a:endParaRPr>
        </a:p>
      </dgm:t>
    </dgm:pt>
    <dgm:pt modelId="{7C32A96D-7B69-4470-A516-9DE7EA8E55CA}">
      <dgm:prSet phldrT="[Κείμενο]" custT="1"/>
      <dgm:spPr>
        <a:ln w="31750"/>
      </dgm:spPr>
      <dgm:t>
        <a:bodyPr/>
        <a:lstStyle/>
        <a:p>
          <a:r>
            <a:rPr lang="el-GR" sz="1000" b="1" dirty="0" smtClean="0">
              <a:latin typeface="Tahoma" pitchFamily="34" charset="0"/>
              <a:cs typeface="Tahoma" pitchFamily="34" charset="0"/>
            </a:rPr>
            <a:t>ΑΣΦΑΛΙΣΕΙΣ ΠΡΟΣΩΠΩΝ (ΚΛΑΔΟΣ ΖΩΗΣ &amp; ΥΓΕΙΑΣ)</a:t>
          </a:r>
          <a:endParaRPr lang="el-GR" sz="1000" b="1" dirty="0">
            <a:latin typeface="Tahoma" pitchFamily="34" charset="0"/>
            <a:cs typeface="Tahoma" pitchFamily="34" charset="0"/>
          </a:endParaRPr>
        </a:p>
      </dgm:t>
    </dgm:pt>
    <dgm:pt modelId="{420EA602-94F4-4DAE-B5EB-9393D20A30A8}" type="parTrans" cxnId="{6B973552-AA82-4CCF-83DA-6BC11CEA54E8}">
      <dgm:prSet/>
      <dgm:spPr/>
      <dgm:t>
        <a:bodyPr/>
        <a:lstStyle/>
        <a:p>
          <a:endParaRPr lang="el-GR" sz="1400">
            <a:latin typeface="Tahoma" pitchFamily="34" charset="0"/>
            <a:cs typeface="Tahoma" pitchFamily="34" charset="0"/>
          </a:endParaRPr>
        </a:p>
      </dgm:t>
    </dgm:pt>
    <dgm:pt modelId="{0748E908-BDF3-4F20-8787-10A0910E1751}" type="sibTrans" cxnId="{6B973552-AA82-4CCF-83DA-6BC11CEA54E8}">
      <dgm:prSet/>
      <dgm:spPr/>
      <dgm:t>
        <a:bodyPr/>
        <a:lstStyle/>
        <a:p>
          <a:endParaRPr lang="el-GR" sz="1400">
            <a:latin typeface="Tahoma" pitchFamily="34" charset="0"/>
            <a:cs typeface="Tahoma" pitchFamily="34" charset="0"/>
          </a:endParaRPr>
        </a:p>
      </dgm:t>
    </dgm:pt>
    <dgm:pt modelId="{01BF0D27-58CA-4D2A-B250-8A778C602BC0}" type="pres">
      <dgm:prSet presAssocID="{EF59E63C-9E18-4F5E-BC36-A799056B66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38A0931D-D601-4E27-8B1B-2F01BFA788E7}" type="pres">
      <dgm:prSet presAssocID="{ED533902-E6A8-4A61-9D47-541E6F36A66E}" presName="hierRoot1" presStyleCnt="0">
        <dgm:presLayoutVars>
          <dgm:hierBranch val="init"/>
        </dgm:presLayoutVars>
      </dgm:prSet>
      <dgm:spPr/>
    </dgm:pt>
    <dgm:pt modelId="{3C4D5C36-67B4-40F1-AB9C-AC8E29F5E47E}" type="pres">
      <dgm:prSet presAssocID="{ED533902-E6A8-4A61-9D47-541E6F36A66E}" presName="rootComposite1" presStyleCnt="0"/>
      <dgm:spPr/>
    </dgm:pt>
    <dgm:pt modelId="{F6AA0662-CCB0-40CA-A892-8ACD52AB0AA0}" type="pres">
      <dgm:prSet presAssocID="{ED533902-E6A8-4A61-9D47-541E6F36A66E}" presName="rootText1" presStyleLbl="node0" presStyleIdx="0" presStyleCnt="1" custScaleX="11472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F5A0A2A-8A7F-4E06-B093-FD31F73E6AA2}" type="pres">
      <dgm:prSet presAssocID="{ED533902-E6A8-4A61-9D47-541E6F36A66E}" presName="rootConnector1" presStyleLbl="node1" presStyleIdx="0" presStyleCnt="0"/>
      <dgm:spPr/>
      <dgm:t>
        <a:bodyPr/>
        <a:lstStyle/>
        <a:p>
          <a:endParaRPr lang="el-GR"/>
        </a:p>
      </dgm:t>
    </dgm:pt>
    <dgm:pt modelId="{CF70F294-23B1-403C-B5C9-4B6B862BFDC7}" type="pres">
      <dgm:prSet presAssocID="{ED533902-E6A8-4A61-9D47-541E6F36A66E}" presName="hierChild2" presStyleCnt="0"/>
      <dgm:spPr/>
    </dgm:pt>
    <dgm:pt modelId="{9D205850-F3AC-494F-8F22-D5CF38DB5018}" type="pres">
      <dgm:prSet presAssocID="{2EC8D985-9612-4196-86C5-AF9E72D84BC5}" presName="Name37" presStyleLbl="parChTrans1D2" presStyleIdx="0" presStyleCnt="2"/>
      <dgm:spPr/>
      <dgm:t>
        <a:bodyPr/>
        <a:lstStyle/>
        <a:p>
          <a:endParaRPr lang="el-GR"/>
        </a:p>
      </dgm:t>
    </dgm:pt>
    <dgm:pt modelId="{BE35AFC1-4221-4829-81FA-F1E523D8C0AE}" type="pres">
      <dgm:prSet presAssocID="{FE4DBAB4-67AF-47F6-AC74-DD936C4B44F6}" presName="hierRoot2" presStyleCnt="0">
        <dgm:presLayoutVars>
          <dgm:hierBranch val="init"/>
        </dgm:presLayoutVars>
      </dgm:prSet>
      <dgm:spPr/>
    </dgm:pt>
    <dgm:pt modelId="{A6E654EA-1257-4B51-9720-3970EB346516}" type="pres">
      <dgm:prSet presAssocID="{FE4DBAB4-67AF-47F6-AC74-DD936C4B44F6}" presName="rootComposite" presStyleCnt="0"/>
      <dgm:spPr/>
    </dgm:pt>
    <dgm:pt modelId="{B8AEA153-D1A4-4819-A108-50A6353450EE}" type="pres">
      <dgm:prSet presAssocID="{FE4DBAB4-67AF-47F6-AC74-DD936C4B44F6}" presName="rootText" presStyleLbl="node2" presStyleIdx="0" presStyleCnt="2" custScaleX="12201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A149055-D59B-4030-AB69-0A8E7B4EDD3E}" type="pres">
      <dgm:prSet presAssocID="{FE4DBAB4-67AF-47F6-AC74-DD936C4B44F6}" presName="rootConnector" presStyleLbl="node2" presStyleIdx="0" presStyleCnt="2"/>
      <dgm:spPr/>
      <dgm:t>
        <a:bodyPr/>
        <a:lstStyle/>
        <a:p>
          <a:endParaRPr lang="el-GR"/>
        </a:p>
      </dgm:t>
    </dgm:pt>
    <dgm:pt modelId="{93D829FF-3F75-42C3-AAF8-80BA41F518FD}" type="pres">
      <dgm:prSet presAssocID="{FE4DBAB4-67AF-47F6-AC74-DD936C4B44F6}" presName="hierChild4" presStyleCnt="0"/>
      <dgm:spPr/>
    </dgm:pt>
    <dgm:pt modelId="{8BD39E21-1245-4FE2-8A5B-8B51441DF047}" type="pres">
      <dgm:prSet presAssocID="{FE4DBAB4-67AF-47F6-AC74-DD936C4B44F6}" presName="hierChild5" presStyleCnt="0"/>
      <dgm:spPr/>
    </dgm:pt>
    <dgm:pt modelId="{A10B98A5-6B92-49CB-9CC9-186F0FD72FCF}" type="pres">
      <dgm:prSet presAssocID="{420EA602-94F4-4DAE-B5EB-9393D20A30A8}" presName="Name37" presStyleLbl="parChTrans1D2" presStyleIdx="1" presStyleCnt="2"/>
      <dgm:spPr/>
      <dgm:t>
        <a:bodyPr/>
        <a:lstStyle/>
        <a:p>
          <a:endParaRPr lang="el-GR"/>
        </a:p>
      </dgm:t>
    </dgm:pt>
    <dgm:pt modelId="{331F2C0E-0AC6-46A8-9E2F-D3E5EACD7969}" type="pres">
      <dgm:prSet presAssocID="{7C32A96D-7B69-4470-A516-9DE7EA8E55CA}" presName="hierRoot2" presStyleCnt="0">
        <dgm:presLayoutVars>
          <dgm:hierBranch val="init"/>
        </dgm:presLayoutVars>
      </dgm:prSet>
      <dgm:spPr/>
    </dgm:pt>
    <dgm:pt modelId="{238FE73D-CF58-4D9A-A92E-D6AF80DB58F3}" type="pres">
      <dgm:prSet presAssocID="{7C32A96D-7B69-4470-A516-9DE7EA8E55CA}" presName="rootComposite" presStyleCnt="0"/>
      <dgm:spPr/>
    </dgm:pt>
    <dgm:pt modelId="{B3AAE297-ADEE-4444-A47E-DD19C2C570AE}" type="pres">
      <dgm:prSet presAssocID="{7C32A96D-7B69-4470-A516-9DE7EA8E55CA}" presName="rootText" presStyleLbl="node2" presStyleIdx="1" presStyleCnt="2" custScaleX="12013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F9935D6-D263-4FDB-B93E-0019ED98968B}" type="pres">
      <dgm:prSet presAssocID="{7C32A96D-7B69-4470-A516-9DE7EA8E55CA}" presName="rootConnector" presStyleLbl="node2" presStyleIdx="1" presStyleCnt="2"/>
      <dgm:spPr/>
      <dgm:t>
        <a:bodyPr/>
        <a:lstStyle/>
        <a:p>
          <a:endParaRPr lang="el-GR"/>
        </a:p>
      </dgm:t>
    </dgm:pt>
    <dgm:pt modelId="{2C70DF27-1484-474A-9C1F-06BD3101F317}" type="pres">
      <dgm:prSet presAssocID="{7C32A96D-7B69-4470-A516-9DE7EA8E55CA}" presName="hierChild4" presStyleCnt="0"/>
      <dgm:spPr/>
    </dgm:pt>
    <dgm:pt modelId="{F36810CD-8083-4BC1-9B5E-BDD849AE83CC}" type="pres">
      <dgm:prSet presAssocID="{7C32A96D-7B69-4470-A516-9DE7EA8E55CA}" presName="hierChild5" presStyleCnt="0"/>
      <dgm:spPr/>
    </dgm:pt>
    <dgm:pt modelId="{4F0BA601-BE81-44F9-A9F4-EA9231354189}" type="pres">
      <dgm:prSet presAssocID="{ED533902-E6A8-4A61-9D47-541E6F36A66E}" presName="hierChild3" presStyleCnt="0"/>
      <dgm:spPr/>
    </dgm:pt>
  </dgm:ptLst>
  <dgm:cxnLst>
    <dgm:cxn modelId="{1F671E19-E521-4A6A-A237-E5A7F39513B1}" type="presOf" srcId="{7C32A96D-7B69-4470-A516-9DE7EA8E55CA}" destId="{8F9935D6-D263-4FDB-B93E-0019ED98968B}" srcOrd="1" destOrd="0" presId="urn:microsoft.com/office/officeart/2005/8/layout/orgChart1"/>
    <dgm:cxn modelId="{FFDA5027-0B7C-40EF-B545-FD90AEC876F3}" type="presOf" srcId="{420EA602-94F4-4DAE-B5EB-9393D20A30A8}" destId="{A10B98A5-6B92-49CB-9CC9-186F0FD72FCF}" srcOrd="0" destOrd="0" presId="urn:microsoft.com/office/officeart/2005/8/layout/orgChart1"/>
    <dgm:cxn modelId="{FCB80A66-DB26-464B-BA8B-740A30A1E168}" type="presOf" srcId="{7C32A96D-7B69-4470-A516-9DE7EA8E55CA}" destId="{B3AAE297-ADEE-4444-A47E-DD19C2C570AE}" srcOrd="0" destOrd="0" presId="urn:microsoft.com/office/officeart/2005/8/layout/orgChart1"/>
    <dgm:cxn modelId="{450BE857-675A-4E22-81D0-411F7855CE38}" type="presOf" srcId="{FE4DBAB4-67AF-47F6-AC74-DD936C4B44F6}" destId="{CA149055-D59B-4030-AB69-0A8E7B4EDD3E}" srcOrd="1" destOrd="0" presId="urn:microsoft.com/office/officeart/2005/8/layout/orgChart1"/>
    <dgm:cxn modelId="{25D459FA-0714-4514-990E-7CE6CB999C81}" type="presOf" srcId="{ED533902-E6A8-4A61-9D47-541E6F36A66E}" destId="{4F5A0A2A-8A7F-4E06-B093-FD31F73E6AA2}" srcOrd="1" destOrd="0" presId="urn:microsoft.com/office/officeart/2005/8/layout/orgChart1"/>
    <dgm:cxn modelId="{6B973552-AA82-4CCF-83DA-6BC11CEA54E8}" srcId="{ED533902-E6A8-4A61-9D47-541E6F36A66E}" destId="{7C32A96D-7B69-4470-A516-9DE7EA8E55CA}" srcOrd="1" destOrd="0" parTransId="{420EA602-94F4-4DAE-B5EB-9393D20A30A8}" sibTransId="{0748E908-BDF3-4F20-8787-10A0910E1751}"/>
    <dgm:cxn modelId="{444C0ED2-A351-4474-A999-4B432EA3889E}" srcId="{ED533902-E6A8-4A61-9D47-541E6F36A66E}" destId="{FE4DBAB4-67AF-47F6-AC74-DD936C4B44F6}" srcOrd="0" destOrd="0" parTransId="{2EC8D985-9612-4196-86C5-AF9E72D84BC5}" sibTransId="{B00BAE48-E7BD-4BAF-8661-63518D9193F1}"/>
    <dgm:cxn modelId="{43CFAB52-FDF4-4EE9-A40B-4060AA909FD1}" type="presOf" srcId="{2EC8D985-9612-4196-86C5-AF9E72D84BC5}" destId="{9D205850-F3AC-494F-8F22-D5CF38DB5018}" srcOrd="0" destOrd="0" presId="urn:microsoft.com/office/officeart/2005/8/layout/orgChart1"/>
    <dgm:cxn modelId="{011E0CF6-3041-425E-8934-F07736B39B89}" type="presOf" srcId="{ED533902-E6A8-4A61-9D47-541E6F36A66E}" destId="{F6AA0662-CCB0-40CA-A892-8ACD52AB0AA0}" srcOrd="0" destOrd="0" presId="urn:microsoft.com/office/officeart/2005/8/layout/orgChart1"/>
    <dgm:cxn modelId="{F30FE58D-DCF3-4A4A-8BBF-41568E57B8EB}" type="presOf" srcId="{FE4DBAB4-67AF-47F6-AC74-DD936C4B44F6}" destId="{B8AEA153-D1A4-4819-A108-50A6353450EE}" srcOrd="0" destOrd="0" presId="urn:microsoft.com/office/officeart/2005/8/layout/orgChart1"/>
    <dgm:cxn modelId="{DA4CBC07-F59A-489E-8D1D-42073B67484B}" srcId="{EF59E63C-9E18-4F5E-BC36-A799056B66CB}" destId="{ED533902-E6A8-4A61-9D47-541E6F36A66E}" srcOrd="0" destOrd="0" parTransId="{B2604BA0-FFE0-43ED-AA28-3075DF52DD88}" sibTransId="{0177CD79-14A9-4709-9840-2956AF1EE141}"/>
    <dgm:cxn modelId="{254D8D8B-9121-43D7-860D-0B01FE788360}" type="presOf" srcId="{EF59E63C-9E18-4F5E-BC36-A799056B66CB}" destId="{01BF0D27-58CA-4D2A-B250-8A778C602BC0}" srcOrd="0" destOrd="0" presId="urn:microsoft.com/office/officeart/2005/8/layout/orgChart1"/>
    <dgm:cxn modelId="{502B72B0-60A7-4508-AF69-0A6D08B267C7}" type="presParOf" srcId="{01BF0D27-58CA-4D2A-B250-8A778C602BC0}" destId="{38A0931D-D601-4E27-8B1B-2F01BFA788E7}" srcOrd="0" destOrd="0" presId="urn:microsoft.com/office/officeart/2005/8/layout/orgChart1"/>
    <dgm:cxn modelId="{73867A97-EFF8-47AF-9779-9EF4497A6876}" type="presParOf" srcId="{38A0931D-D601-4E27-8B1B-2F01BFA788E7}" destId="{3C4D5C36-67B4-40F1-AB9C-AC8E29F5E47E}" srcOrd="0" destOrd="0" presId="urn:microsoft.com/office/officeart/2005/8/layout/orgChart1"/>
    <dgm:cxn modelId="{76487DC4-D510-4E38-805E-666F60EB2C2D}" type="presParOf" srcId="{3C4D5C36-67B4-40F1-AB9C-AC8E29F5E47E}" destId="{F6AA0662-CCB0-40CA-A892-8ACD52AB0AA0}" srcOrd="0" destOrd="0" presId="urn:microsoft.com/office/officeart/2005/8/layout/orgChart1"/>
    <dgm:cxn modelId="{02420F69-1450-463C-9611-C9C8281C71DB}" type="presParOf" srcId="{3C4D5C36-67B4-40F1-AB9C-AC8E29F5E47E}" destId="{4F5A0A2A-8A7F-4E06-B093-FD31F73E6AA2}" srcOrd="1" destOrd="0" presId="urn:microsoft.com/office/officeart/2005/8/layout/orgChart1"/>
    <dgm:cxn modelId="{8DD9B98A-6C72-4490-9A9A-BC990A1F9F85}" type="presParOf" srcId="{38A0931D-D601-4E27-8B1B-2F01BFA788E7}" destId="{CF70F294-23B1-403C-B5C9-4B6B862BFDC7}" srcOrd="1" destOrd="0" presId="urn:microsoft.com/office/officeart/2005/8/layout/orgChart1"/>
    <dgm:cxn modelId="{7DA4A432-9506-499A-95C4-6E54F20F4A88}" type="presParOf" srcId="{CF70F294-23B1-403C-B5C9-4B6B862BFDC7}" destId="{9D205850-F3AC-494F-8F22-D5CF38DB5018}" srcOrd="0" destOrd="0" presId="urn:microsoft.com/office/officeart/2005/8/layout/orgChart1"/>
    <dgm:cxn modelId="{B1F627C1-350B-48C8-9BFB-44E3B0CC6A5D}" type="presParOf" srcId="{CF70F294-23B1-403C-B5C9-4B6B862BFDC7}" destId="{BE35AFC1-4221-4829-81FA-F1E523D8C0AE}" srcOrd="1" destOrd="0" presId="urn:microsoft.com/office/officeart/2005/8/layout/orgChart1"/>
    <dgm:cxn modelId="{82C57662-49C2-4C2D-B196-806BB7C7DAF3}" type="presParOf" srcId="{BE35AFC1-4221-4829-81FA-F1E523D8C0AE}" destId="{A6E654EA-1257-4B51-9720-3970EB346516}" srcOrd="0" destOrd="0" presId="urn:microsoft.com/office/officeart/2005/8/layout/orgChart1"/>
    <dgm:cxn modelId="{41149835-6E1C-4A36-B089-2AD9A98F36CB}" type="presParOf" srcId="{A6E654EA-1257-4B51-9720-3970EB346516}" destId="{B8AEA153-D1A4-4819-A108-50A6353450EE}" srcOrd="0" destOrd="0" presId="urn:microsoft.com/office/officeart/2005/8/layout/orgChart1"/>
    <dgm:cxn modelId="{9F8F4A1C-0280-49DF-9DC8-9572FBBFD975}" type="presParOf" srcId="{A6E654EA-1257-4B51-9720-3970EB346516}" destId="{CA149055-D59B-4030-AB69-0A8E7B4EDD3E}" srcOrd="1" destOrd="0" presId="urn:microsoft.com/office/officeart/2005/8/layout/orgChart1"/>
    <dgm:cxn modelId="{8E4103FE-6FB7-42CD-827C-7E5B3CF21157}" type="presParOf" srcId="{BE35AFC1-4221-4829-81FA-F1E523D8C0AE}" destId="{93D829FF-3F75-42C3-AAF8-80BA41F518FD}" srcOrd="1" destOrd="0" presId="urn:microsoft.com/office/officeart/2005/8/layout/orgChart1"/>
    <dgm:cxn modelId="{6DC52B34-C9BC-4020-8755-2ED4E041DD8C}" type="presParOf" srcId="{BE35AFC1-4221-4829-81FA-F1E523D8C0AE}" destId="{8BD39E21-1245-4FE2-8A5B-8B51441DF047}" srcOrd="2" destOrd="0" presId="urn:microsoft.com/office/officeart/2005/8/layout/orgChart1"/>
    <dgm:cxn modelId="{7F296DFF-8157-40CE-9F07-CC213B0A67A2}" type="presParOf" srcId="{CF70F294-23B1-403C-B5C9-4B6B862BFDC7}" destId="{A10B98A5-6B92-49CB-9CC9-186F0FD72FCF}" srcOrd="2" destOrd="0" presId="urn:microsoft.com/office/officeart/2005/8/layout/orgChart1"/>
    <dgm:cxn modelId="{8E44AA27-5506-47CB-B966-1E60FCF6A92E}" type="presParOf" srcId="{CF70F294-23B1-403C-B5C9-4B6B862BFDC7}" destId="{331F2C0E-0AC6-46A8-9E2F-D3E5EACD7969}" srcOrd="3" destOrd="0" presId="urn:microsoft.com/office/officeart/2005/8/layout/orgChart1"/>
    <dgm:cxn modelId="{6349C780-6DEB-4AEA-B3BC-954FA2AB1B70}" type="presParOf" srcId="{331F2C0E-0AC6-46A8-9E2F-D3E5EACD7969}" destId="{238FE73D-CF58-4D9A-A92E-D6AF80DB58F3}" srcOrd="0" destOrd="0" presId="urn:microsoft.com/office/officeart/2005/8/layout/orgChart1"/>
    <dgm:cxn modelId="{7955FBB6-9226-4FD8-814F-D2BE0C24F1E5}" type="presParOf" srcId="{238FE73D-CF58-4D9A-A92E-D6AF80DB58F3}" destId="{B3AAE297-ADEE-4444-A47E-DD19C2C570AE}" srcOrd="0" destOrd="0" presId="urn:microsoft.com/office/officeart/2005/8/layout/orgChart1"/>
    <dgm:cxn modelId="{52E06E30-098E-4545-8ECE-0357F1BAB5BD}" type="presParOf" srcId="{238FE73D-CF58-4D9A-A92E-D6AF80DB58F3}" destId="{8F9935D6-D263-4FDB-B93E-0019ED98968B}" srcOrd="1" destOrd="0" presId="urn:microsoft.com/office/officeart/2005/8/layout/orgChart1"/>
    <dgm:cxn modelId="{4FD7CBE8-4416-4492-AE4A-9DD092B2ABA5}" type="presParOf" srcId="{331F2C0E-0AC6-46A8-9E2F-D3E5EACD7969}" destId="{2C70DF27-1484-474A-9C1F-06BD3101F317}" srcOrd="1" destOrd="0" presId="urn:microsoft.com/office/officeart/2005/8/layout/orgChart1"/>
    <dgm:cxn modelId="{79DDC3CA-2D2A-4BF8-994F-49DB2D3F03D5}" type="presParOf" srcId="{331F2C0E-0AC6-46A8-9E2F-D3E5EACD7969}" destId="{F36810CD-8083-4BC1-9B5E-BDD849AE83CC}" srcOrd="2" destOrd="0" presId="urn:microsoft.com/office/officeart/2005/8/layout/orgChart1"/>
    <dgm:cxn modelId="{2FD79687-4A6E-45EB-B2C4-6A915D074238}" type="presParOf" srcId="{38A0931D-D601-4E27-8B1B-2F01BFA788E7}" destId="{4F0BA601-BE81-44F9-A9F4-EA9231354189}" srcOrd="2" destOrd="0" presId="urn:microsoft.com/office/officeart/2005/8/layout/orgChart1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15A4F-051B-4A7A-8F3C-B48873199683}">
      <dsp:nvSpPr>
        <dsp:cNvPr id="0" name=""/>
        <dsp:cNvSpPr/>
      </dsp:nvSpPr>
      <dsp:spPr>
        <a:xfrm rot="16200000">
          <a:off x="1455" y="575"/>
          <a:ext cx="2272190" cy="2272190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ΟΙΚΟΝΟΜΙΚΗ ΣΧΕΣΗ ΑΓΑΘΟΥ ΜΕ ΠΡΟΣΩΠΑ (ΦΥΣΙΚΑ-ΝΟΜΙΚΑ) / ΟΙΚΟΝΟΜΙΚΗ ΑΞΙΑ</a:t>
          </a:r>
          <a:endParaRPr lang="el-GR" sz="1200" kern="1200" dirty="0"/>
        </a:p>
      </dsp:txBody>
      <dsp:txXfrm rot="5400000">
        <a:off x="1455" y="568622"/>
        <a:ext cx="1874557" cy="1136095"/>
      </dsp:txXfrm>
    </dsp:sp>
    <dsp:sp modelId="{71F22472-AA90-4624-9364-A54E30E7A718}">
      <dsp:nvSpPr>
        <dsp:cNvPr id="0" name=""/>
        <dsp:cNvSpPr/>
      </dsp:nvSpPr>
      <dsp:spPr>
        <a:xfrm rot="5400000">
          <a:off x="3044578" y="575"/>
          <a:ext cx="2272190" cy="2272190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ΑΣΦΑΛΙΣΤΙΚΟ ΣΥΜΦΕΡΟΝ=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ΟΙΚΟΝΟΜΙΚΗ ΣΧΕΣΗ</a:t>
          </a:r>
          <a:endParaRPr lang="el-GR" sz="1400" b="1" kern="1200" dirty="0"/>
        </a:p>
      </dsp:txBody>
      <dsp:txXfrm rot="-5400000">
        <a:off x="3442211" y="568623"/>
        <a:ext cx="1874557" cy="1136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68C0C-BC78-4744-BD20-379E61FAE847}">
      <dsp:nvSpPr>
        <dsp:cNvPr id="0" name=""/>
        <dsp:cNvSpPr/>
      </dsp:nvSpPr>
      <dsp:spPr>
        <a:xfrm>
          <a:off x="1026113" y="0"/>
          <a:ext cx="5814646" cy="1296144"/>
        </a:xfrm>
        <a:prstGeom prst="rightArrow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3F416-1D68-4864-91C6-3F5C9A5E9DAE}">
      <dsp:nvSpPr>
        <dsp:cNvPr id="0" name=""/>
        <dsp:cNvSpPr/>
      </dsp:nvSpPr>
      <dsp:spPr>
        <a:xfrm>
          <a:off x="2244" y="388843"/>
          <a:ext cx="2088364" cy="518457"/>
        </a:xfrm>
        <a:prstGeom prst="roundRect">
          <a:avLst/>
        </a:prstGeom>
        <a:solidFill>
          <a:srgbClr val="000099"/>
        </a:solidFill>
        <a:ln w="42500" cap="flat" cmpd="sng" algn="ctr">
          <a:solidFill>
            <a:srgbClr val="33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latin typeface="Tahoma" pitchFamily="34" charset="0"/>
              <a:cs typeface="Tahoma" pitchFamily="34" charset="0"/>
            </a:rPr>
            <a:t>ΠΡΟΤΑΣΗ - ΣΥΜΠΛΗΡΩΣΗ ΓΡΑΠΤΗΣ ΑΙΤΗΣΗΣ</a:t>
          </a:r>
          <a:endParaRPr lang="el-GR" sz="1200" kern="1200" dirty="0">
            <a:latin typeface="Tahoma" pitchFamily="34" charset="0"/>
            <a:cs typeface="Tahoma" pitchFamily="34" charset="0"/>
          </a:endParaRPr>
        </a:p>
      </dsp:txBody>
      <dsp:txXfrm>
        <a:off x="27553" y="414152"/>
        <a:ext cx="2037746" cy="467839"/>
      </dsp:txXfrm>
    </dsp:sp>
    <dsp:sp modelId="{99D8C7F0-8396-46A9-84CF-5856CCEB3710}">
      <dsp:nvSpPr>
        <dsp:cNvPr id="0" name=""/>
        <dsp:cNvSpPr/>
      </dsp:nvSpPr>
      <dsp:spPr>
        <a:xfrm>
          <a:off x="2376197" y="388843"/>
          <a:ext cx="2088364" cy="518457"/>
        </a:xfrm>
        <a:prstGeom prst="roundRect">
          <a:avLst/>
        </a:prstGeom>
        <a:solidFill>
          <a:srgbClr val="00B0F0"/>
        </a:solidFill>
        <a:ln w="425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ahoma" pitchFamily="34" charset="0"/>
              <a:cs typeface="Tahoma" pitchFamily="34" charset="0"/>
            </a:rPr>
            <a:t>UNDERWRITING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latin typeface="Tahoma" pitchFamily="34" charset="0"/>
              <a:cs typeface="Tahoma" pitchFamily="34" charset="0"/>
            </a:rPr>
            <a:t>ΑΣΦΑΛΙΣΤΙΚΗΣ ΕΠΙΧΕΙΡΗΣΗΣ</a:t>
          </a:r>
        </a:p>
      </dsp:txBody>
      <dsp:txXfrm>
        <a:off x="2401506" y="414152"/>
        <a:ext cx="2037746" cy="467839"/>
      </dsp:txXfrm>
    </dsp:sp>
    <dsp:sp modelId="{774C9A39-4D1B-46AA-91FD-EF4DF970643B}">
      <dsp:nvSpPr>
        <dsp:cNvPr id="0" name=""/>
        <dsp:cNvSpPr/>
      </dsp:nvSpPr>
      <dsp:spPr>
        <a:xfrm>
          <a:off x="4750150" y="388843"/>
          <a:ext cx="2088364" cy="518457"/>
        </a:xfrm>
        <a:prstGeom prst="roundRect">
          <a:avLst/>
        </a:prstGeom>
        <a:solidFill>
          <a:schemeClr val="accent4">
            <a:lumMod val="75000"/>
          </a:schemeClr>
        </a:solidFill>
        <a:ln w="425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1200" b="1" kern="1200" dirty="0" smtClean="0">
              <a:latin typeface="Tahoma" pitchFamily="34" charset="0"/>
              <a:cs typeface="Tahoma" pitchFamily="34" charset="0"/>
            </a:rPr>
            <a:t>ΠΑΡΑΔΟΣΗ -ΣΥΜΒΑΣΗΣ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1200" kern="1200" dirty="0" smtClean="0">
              <a:latin typeface="Tahoma" pitchFamily="34" charset="0"/>
              <a:cs typeface="Tahoma" pitchFamily="34" charset="0"/>
            </a:rPr>
            <a:t>ΑΣΦΑΛΙΣΤΗΡΙΟ</a:t>
          </a:r>
          <a:endParaRPr lang="el-GR" sz="1200" kern="1200" dirty="0">
            <a:latin typeface="Tahoma" pitchFamily="34" charset="0"/>
            <a:cs typeface="Tahoma" pitchFamily="34" charset="0"/>
          </a:endParaRPr>
        </a:p>
      </dsp:txBody>
      <dsp:txXfrm>
        <a:off x="4775459" y="414152"/>
        <a:ext cx="2037746" cy="467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B98A5-6B92-49CB-9CC9-186F0FD72FCF}">
      <dsp:nvSpPr>
        <dsp:cNvPr id="0" name=""/>
        <dsp:cNvSpPr/>
      </dsp:nvSpPr>
      <dsp:spPr>
        <a:xfrm>
          <a:off x="2633588" y="657084"/>
          <a:ext cx="939051" cy="275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892"/>
              </a:lnTo>
              <a:lnTo>
                <a:pt x="939051" y="137892"/>
              </a:lnTo>
              <a:lnTo>
                <a:pt x="939051" y="275784"/>
              </a:lnTo>
            </a:path>
          </a:pathLst>
        </a:custGeom>
        <a:noFill/>
        <a:ln w="425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05850-F3AC-494F-8F22-D5CF38DB5018}">
      <dsp:nvSpPr>
        <dsp:cNvPr id="0" name=""/>
        <dsp:cNvSpPr/>
      </dsp:nvSpPr>
      <dsp:spPr>
        <a:xfrm>
          <a:off x="1706848" y="657084"/>
          <a:ext cx="926739" cy="275784"/>
        </a:xfrm>
        <a:custGeom>
          <a:avLst/>
          <a:gdLst/>
          <a:ahLst/>
          <a:cxnLst/>
          <a:rect l="0" t="0" r="0" b="0"/>
          <a:pathLst>
            <a:path>
              <a:moveTo>
                <a:pt x="926739" y="0"/>
              </a:moveTo>
              <a:lnTo>
                <a:pt x="926739" y="137892"/>
              </a:lnTo>
              <a:lnTo>
                <a:pt x="0" y="137892"/>
              </a:lnTo>
              <a:lnTo>
                <a:pt x="0" y="275784"/>
              </a:lnTo>
            </a:path>
          </a:pathLst>
        </a:custGeom>
        <a:noFill/>
        <a:ln w="425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A0662-CCB0-40CA-A892-8ACD52AB0AA0}">
      <dsp:nvSpPr>
        <dsp:cNvPr id="0" name=""/>
        <dsp:cNvSpPr/>
      </dsp:nvSpPr>
      <dsp:spPr>
        <a:xfrm>
          <a:off x="1880283" y="455"/>
          <a:ext cx="1506608" cy="6566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smtClean="0">
              <a:latin typeface="Tahoma" pitchFamily="34" charset="0"/>
              <a:cs typeface="Tahoma" pitchFamily="34" charset="0"/>
            </a:rPr>
            <a:t>ΠΑΡΑΔΕΙΓΜΑΤΑ ?</a:t>
          </a:r>
          <a:endParaRPr lang="el-GR" sz="1000" b="1" kern="1200" dirty="0">
            <a:latin typeface="Tahoma" pitchFamily="34" charset="0"/>
            <a:cs typeface="Tahoma" pitchFamily="34" charset="0"/>
          </a:endParaRPr>
        </a:p>
      </dsp:txBody>
      <dsp:txXfrm>
        <a:off x="1880283" y="455"/>
        <a:ext cx="1506608" cy="656628"/>
      </dsp:txXfrm>
    </dsp:sp>
    <dsp:sp modelId="{B8AEA153-D1A4-4819-A108-50A6353450EE}">
      <dsp:nvSpPr>
        <dsp:cNvPr id="0" name=""/>
        <dsp:cNvSpPr/>
      </dsp:nvSpPr>
      <dsp:spPr>
        <a:xfrm>
          <a:off x="905688" y="932868"/>
          <a:ext cx="1602318" cy="6566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smtClean="0">
              <a:latin typeface="Tahoma" pitchFamily="34" charset="0"/>
              <a:cs typeface="Tahoma" pitchFamily="34" charset="0"/>
            </a:rPr>
            <a:t>ΑΣΦΑΛΙΣΕΙΣ ΖΗΜΙΩΝ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smtClean="0">
              <a:latin typeface="Tahoma" pitchFamily="34" charset="0"/>
              <a:cs typeface="Tahoma" pitchFamily="34" charset="0"/>
            </a:rPr>
            <a:t>(ΓΕΝΙΚΟΣ ΚΛΑΔΟΣ)</a:t>
          </a:r>
          <a:endParaRPr lang="el-GR" sz="1000" b="1" kern="1200" dirty="0">
            <a:latin typeface="Tahoma" pitchFamily="34" charset="0"/>
            <a:cs typeface="Tahoma" pitchFamily="34" charset="0"/>
          </a:endParaRPr>
        </a:p>
      </dsp:txBody>
      <dsp:txXfrm>
        <a:off x="905688" y="932868"/>
        <a:ext cx="1602318" cy="656628"/>
      </dsp:txXfrm>
    </dsp:sp>
    <dsp:sp modelId="{B3AAE297-ADEE-4444-A47E-DD19C2C570AE}">
      <dsp:nvSpPr>
        <dsp:cNvPr id="0" name=""/>
        <dsp:cNvSpPr/>
      </dsp:nvSpPr>
      <dsp:spPr>
        <a:xfrm>
          <a:off x="2783791" y="932868"/>
          <a:ext cx="1577695" cy="6566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smtClean="0">
              <a:latin typeface="Tahoma" pitchFamily="34" charset="0"/>
              <a:cs typeface="Tahoma" pitchFamily="34" charset="0"/>
            </a:rPr>
            <a:t>ΑΣΦΑΛΙΣΕΙΣ ΠΡΟΣΩΠΩΝ (ΚΛΑΔΟΣ ΖΩΗΣ &amp; ΥΓΕΙΑΣ)</a:t>
          </a:r>
          <a:endParaRPr lang="el-GR" sz="1000" b="1" kern="1200" dirty="0">
            <a:latin typeface="Tahoma" pitchFamily="34" charset="0"/>
            <a:cs typeface="Tahoma" pitchFamily="34" charset="0"/>
          </a:endParaRPr>
        </a:p>
      </dsp:txBody>
      <dsp:txXfrm>
        <a:off x="2783791" y="932868"/>
        <a:ext cx="1577695" cy="656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11113"/>
            <a:ext cx="293370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6" tIns="0" rIns="19256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000" i="1">
                <a:latin typeface="Book Antiqua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11113"/>
            <a:ext cx="2933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6" tIns="0" rIns="19256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i="1">
                <a:latin typeface="Book Antiqua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432925"/>
            <a:ext cx="293370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6" tIns="0" rIns="19256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000" i="1">
                <a:latin typeface="Book Antiqua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32925"/>
            <a:ext cx="293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6" tIns="0" rIns="19256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i="1">
                <a:latin typeface="Book Antiqua" pitchFamily="18" charset="0"/>
              </a:defRPr>
            </a:lvl1pPr>
          </a:lstStyle>
          <a:p>
            <a:pPr>
              <a:defRPr/>
            </a:pPr>
            <a:fld id="{808B96CC-4860-4D4F-A12E-8899E5E291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71438" y="96838"/>
            <a:ext cx="971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69" tIns="46535" rIns="93069" bIns="46535" anchor="ctr">
            <a:spAutoFit/>
          </a:bodyPr>
          <a:lstStyle/>
          <a:p>
            <a:pPr eaLnBrk="0" hangingPunct="0"/>
            <a:r>
              <a:rPr lang="en-GB" sz="1400">
                <a:latin typeface="Book Antiqua" pitchFamily="18" charset="0"/>
              </a:rPr>
              <a:t>Meridian 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6280150" y="9498013"/>
            <a:ext cx="41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69" tIns="46535" rIns="93069" bIns="46535" anchor="ctr">
            <a:spAutoFit/>
          </a:bodyPr>
          <a:lstStyle/>
          <a:p>
            <a:pPr algn="r" eaLnBrk="0" hangingPunct="0"/>
            <a:fld id="{237C91CA-F5A5-4BE9-9760-FA48B80974D4}" type="slidenum">
              <a:rPr lang="en-GB" sz="1400">
                <a:latin typeface="Book Antiqua" pitchFamily="18" charset="0"/>
              </a:rPr>
              <a:pPr algn="r" eaLnBrk="0" hangingPunct="0"/>
              <a:t>‹#›</a:t>
            </a:fld>
            <a:endParaRPr lang="en-GB" sz="1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60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11113"/>
            <a:ext cx="293370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6" tIns="0" rIns="19256" bIns="0" numCol="1" anchor="t" anchorCtr="0" compatLnSpc="1">
            <a:prstTxWarp prst="textNoShape">
              <a:avLst/>
            </a:prstTxWarp>
          </a:bodyPr>
          <a:lstStyle>
            <a:lvl1pPr algn="l" defTabSz="770230" eaLnBrk="0" hangingPunct="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400" y="11113"/>
            <a:ext cx="2933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6" tIns="0" rIns="19256" bIns="0" numCol="1" anchor="t" anchorCtr="0" compatLnSpc="1">
            <a:prstTxWarp prst="textNoShape">
              <a:avLst/>
            </a:prstTxWarp>
          </a:bodyPr>
          <a:lstStyle>
            <a:lvl1pPr algn="r" defTabSz="770230" eaLnBrk="0" hangingPunct="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32925"/>
            <a:ext cx="293370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6" tIns="0" rIns="19256" bIns="0" numCol="1" anchor="b" anchorCtr="0" compatLnSpc="1">
            <a:prstTxWarp prst="textNoShape">
              <a:avLst/>
            </a:prstTxWarp>
          </a:bodyPr>
          <a:lstStyle>
            <a:lvl1pPr algn="l" defTabSz="770230" eaLnBrk="0" hangingPunct="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400" y="9432925"/>
            <a:ext cx="293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56" tIns="0" rIns="19256" bIns="0" numCol="1" anchor="b" anchorCtr="0" compatLnSpc="1">
            <a:prstTxWarp prst="textNoShape">
              <a:avLst/>
            </a:prstTxWarp>
          </a:bodyPr>
          <a:lstStyle>
            <a:lvl1pPr algn="r" defTabSz="770230" eaLnBrk="0" hangingPunct="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8F1E409E-0311-45A7-83CD-5EAB51A28E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2774" name="Rectangle 6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744538" y="768350"/>
            <a:ext cx="5322887" cy="3684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08525"/>
            <a:ext cx="4964113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9" tIns="46535" rIns="93069" bIns="46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71438" y="96838"/>
            <a:ext cx="971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69" tIns="46535" rIns="93069" bIns="46535" anchor="ctr">
            <a:spAutoFit/>
          </a:bodyPr>
          <a:lstStyle/>
          <a:p>
            <a:pPr eaLnBrk="0" hangingPunct="0"/>
            <a:r>
              <a:rPr lang="en-GB" sz="1400">
                <a:latin typeface="Book Antiqua" pitchFamily="18" charset="0"/>
              </a:rPr>
              <a:t>Meridian 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280150" y="9498013"/>
            <a:ext cx="41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69" tIns="46535" rIns="93069" bIns="46535" anchor="ctr">
            <a:spAutoFit/>
          </a:bodyPr>
          <a:lstStyle/>
          <a:p>
            <a:pPr algn="r" eaLnBrk="0" hangingPunct="0"/>
            <a:fld id="{ACA0A155-B2EB-4A7B-82D5-09576EC7DF83}" type="slidenum">
              <a:rPr lang="en-GB" sz="1400">
                <a:latin typeface="Book Antiqua" pitchFamily="18" charset="0"/>
              </a:rPr>
              <a:pPr algn="r" eaLnBrk="0" hangingPunct="0"/>
              <a:t>‹#›</a:t>
            </a:fld>
            <a:endParaRPr lang="en-GB" sz="1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45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9938" eaLnBrk="0" hangingPunct="0">
              <a:defRPr sz="6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9938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9CD07C-C8B3-41C9-B229-998965632840}" type="slidenum">
              <a:rPr lang="en-GB" sz="1000" smtClean="0"/>
              <a:pPr/>
              <a:t>1</a:t>
            </a:fld>
            <a:endParaRPr lang="en-GB" sz="1000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- Στρογγυλεμένο ορθογώνιο"/>
          <p:cNvSpPr/>
          <p:nvPr/>
        </p:nvSpPr>
        <p:spPr>
          <a:xfrm>
            <a:off x="330200" y="328613"/>
            <a:ext cx="92424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6" name="9 - Στρογγυλεμένο ορθογώνιο"/>
          <p:cNvSpPr/>
          <p:nvPr/>
        </p:nvSpPr>
        <p:spPr>
          <a:xfrm>
            <a:off x="453480" y="434162"/>
            <a:ext cx="8999043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82574" y="1820206"/>
            <a:ext cx="84201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82574" y="3685032"/>
            <a:ext cx="84201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7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947D3A-E6A1-4C36-BDF7-29A51B6C64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47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44830" y="530352"/>
            <a:ext cx="8865870" cy="4187952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46A7-47E8-4339-B4E1-4BDAAE1E08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15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181850" y="533404"/>
            <a:ext cx="2146300" cy="5257799"/>
          </a:xfrm>
        </p:spPr>
        <p:txBody>
          <a:bodyPr vert="eaVer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77850" y="533403"/>
            <a:ext cx="6438900" cy="5257801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AF661-1337-4524-8FEB-66B8AD9389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01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44830" y="530352"/>
            <a:ext cx="8865870" cy="4187952"/>
          </a:xfrm>
        </p:spPr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E2954-4B92-48EC-B2C3-1F5C6F5928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95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- Στρογγυλεμένο ορθογώνιο"/>
          <p:cNvSpPr/>
          <p:nvPr/>
        </p:nvSpPr>
        <p:spPr>
          <a:xfrm>
            <a:off x="330200" y="328613"/>
            <a:ext cx="92424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5" name="10 - Στρογγυλεμένο ορθογώνιο"/>
          <p:cNvSpPr/>
          <p:nvPr/>
        </p:nvSpPr>
        <p:spPr>
          <a:xfrm>
            <a:off x="453480" y="434162"/>
            <a:ext cx="8999043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7373" y="4928616"/>
            <a:ext cx="886587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7373" y="5624484"/>
            <a:ext cx="886587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841F01-9811-4E22-992D-1BDB678227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31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57215" y="530352"/>
            <a:ext cx="425958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51640" y="530352"/>
            <a:ext cx="425958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9CA4-CA36-4D78-B743-8814580B79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55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57826" y="579438"/>
            <a:ext cx="425958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5039850" y="579438"/>
            <a:ext cx="425958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57826" y="1447800"/>
            <a:ext cx="425958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039850" y="1447800"/>
            <a:ext cx="425958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4F69E-1001-4EE0-A9F4-57D2D21BB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9483-E119-4B71-A7B2-F8406B3DC0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1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- Στρογγυλεμένο ορθογώνιο"/>
          <p:cNvSpPr/>
          <p:nvPr/>
        </p:nvSpPr>
        <p:spPr>
          <a:xfrm>
            <a:off x="330200" y="328613"/>
            <a:ext cx="92424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4E018D-BDBD-441F-9ADA-78AD78336A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76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00349" y="533400"/>
            <a:ext cx="321945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00418" y="1447802"/>
            <a:ext cx="321945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824820" y="930144"/>
            <a:ext cx="501167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71168-D108-49ED-AB77-895375444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06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4 - Στρογγυλεμένο ορθογώνιο"/>
          <p:cNvSpPr/>
          <p:nvPr/>
        </p:nvSpPr>
        <p:spPr>
          <a:xfrm>
            <a:off x="330200" y="328613"/>
            <a:ext cx="92424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6" name="10 - Στρογγύλεμα μίας γωνίας ορθογωνίου"/>
          <p:cNvSpPr/>
          <p:nvPr/>
        </p:nvSpPr>
        <p:spPr>
          <a:xfrm>
            <a:off x="6934200" y="433388"/>
            <a:ext cx="251777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5012056"/>
            <a:ext cx="89154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7001271" y="533400"/>
            <a:ext cx="242697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6603" y="435768"/>
            <a:ext cx="6419088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/>
          </a:p>
        </p:txBody>
      </p:sp>
      <p:sp>
        <p:nvSpPr>
          <p:cNvPr id="7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40C715-5421-4C65-99C5-F7CB9C02A1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81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30200" y="328613"/>
            <a:ext cx="9242425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53480" y="434162"/>
            <a:ext cx="8999043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44513" y="4986338"/>
            <a:ext cx="8866187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31" name="3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544513" y="530225"/>
            <a:ext cx="8866187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090988" y="6111875"/>
            <a:ext cx="24765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spcBef>
                <a:spcPct val="20000"/>
              </a:spcBef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567488" y="6111875"/>
            <a:ext cx="24765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spcBef>
                <a:spcPct val="20000"/>
              </a:spcBef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9043988" y="6111875"/>
            <a:ext cx="4953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spcBef>
                <a:spcPct val="20000"/>
              </a:spcBef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773476B9-4FAB-4C78-B027-F2A32FD72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34" r:id="rId2"/>
    <p:sldLayoutId id="2147484142" r:id="rId3"/>
    <p:sldLayoutId id="2147484135" r:id="rId4"/>
    <p:sldLayoutId id="2147484136" r:id="rId5"/>
    <p:sldLayoutId id="2147484137" r:id="rId6"/>
    <p:sldLayoutId id="2147484143" r:id="rId7"/>
    <p:sldLayoutId id="2147484138" r:id="rId8"/>
    <p:sldLayoutId id="2147484144" r:id="rId9"/>
    <p:sldLayoutId id="2147484139" r:id="rId10"/>
    <p:sldLayoutId id="21474841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8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0750" y="1916113"/>
            <a:ext cx="8280400" cy="1800225"/>
          </a:xfrm>
        </p:spPr>
        <p:txBody>
          <a:bodyPr lIns="92075" tIns="46038" rIns="92075" bIns="46038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n-US" sz="54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el-GR" sz="54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ΑΣΦΑΛΙΣΗ </a:t>
            </a:r>
            <a:br>
              <a:rPr lang="el-GR" sz="54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</a:br>
            <a:r>
              <a:rPr lang="el-GR" sz="54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ΖΩΗΣ - ΠΕΡΙΟΥΣΙΑΣ</a:t>
            </a:r>
            <a:r>
              <a:rPr lang="en-US" sz="54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.” </a:t>
            </a:r>
            <a:r>
              <a:rPr lang="en-US" sz="14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4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400" dirty="0" smtClean="0">
                <a:solidFill>
                  <a:schemeClr val="accent1"/>
                </a:solidFill>
              </a:rPr>
              <a:t/>
            </a:r>
            <a:br>
              <a:rPr lang="en-US" sz="1400" dirty="0" smtClean="0">
                <a:solidFill>
                  <a:schemeClr val="accent1"/>
                </a:solidFill>
              </a:rPr>
            </a:br>
            <a:r>
              <a:rPr lang="el-GR" sz="1400" dirty="0" smtClean="0">
                <a:solidFill>
                  <a:schemeClr val="accent1"/>
                </a:solidFill>
              </a:rPr>
              <a:t/>
            </a:r>
            <a:br>
              <a:rPr lang="el-GR" sz="1400" dirty="0" smtClean="0">
                <a:solidFill>
                  <a:schemeClr val="accent1"/>
                </a:solidFill>
              </a:rPr>
            </a:b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dirty="0" smtClean="0"/>
              <a:t/>
            </a:r>
            <a:br>
              <a:rPr lang="el-GR" sz="1400" dirty="0" smtClean="0"/>
            </a:br>
            <a:endParaRPr lang="en-GB" sz="1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0750" y="3810000"/>
            <a:ext cx="8353425" cy="1876425"/>
          </a:xfrm>
        </p:spPr>
        <p:txBody>
          <a:bodyPr lIns="92075" tIns="46038" rIns="92075" bIns="46038"/>
          <a:lstStyle/>
          <a:p>
            <a:pPr marL="342900" indent="-342900" algn="ctr" eaLnBrk="1" hangingPunct="1">
              <a:lnSpc>
                <a:spcPct val="101000"/>
              </a:lnSpc>
              <a:spcBef>
                <a:spcPct val="0"/>
              </a:spcBef>
              <a:spcAft>
                <a:spcPct val="51000"/>
              </a:spcAft>
            </a:pPr>
            <a:r>
              <a:rPr lang="el-GR" sz="23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Επιμέλεια</a:t>
            </a:r>
            <a:r>
              <a:rPr lang="en-US" sz="2300" b="1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: </a:t>
            </a:r>
            <a:endParaRPr lang="el-GR" sz="2300" b="1" dirty="0" smtClean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ctr" eaLnBrk="1" hangingPunct="1">
              <a:lnSpc>
                <a:spcPct val="101000"/>
              </a:lnSpc>
              <a:spcBef>
                <a:spcPct val="0"/>
              </a:spcBef>
              <a:spcAft>
                <a:spcPct val="51000"/>
              </a:spcAft>
            </a:pPr>
            <a:r>
              <a:rPr lang="el-GR" sz="2300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ΝΙΚΟΛΑΟΣ ΓΡΗΓΟΡΑΚΗΣ (</a:t>
            </a:r>
            <a:r>
              <a:rPr lang="en-US" sz="2300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PhD</a:t>
            </a:r>
            <a:r>
              <a:rPr lang="el-GR" sz="2300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300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MSc, B.A.</a:t>
            </a:r>
            <a:r>
              <a:rPr lang="el-GR" sz="2300" dirty="0" smtClean="0">
                <a:solidFill>
                  <a:srgbClr val="3333CC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342900" indent="-342900" algn="ctr" eaLnBrk="1" hangingPunct="1">
              <a:lnSpc>
                <a:spcPct val="101000"/>
              </a:lnSpc>
              <a:spcBef>
                <a:spcPct val="0"/>
              </a:spcBef>
              <a:spcAft>
                <a:spcPct val="51000"/>
              </a:spcAft>
            </a:pPr>
            <a:endParaRPr lang="el-GR" sz="2300" dirty="0" smtClean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ct val="101000"/>
              </a:lnSpc>
              <a:spcBef>
                <a:spcPct val="0"/>
              </a:spcBef>
              <a:spcAft>
                <a:spcPct val="51000"/>
              </a:spcAft>
            </a:pPr>
            <a:endParaRPr lang="en-GB" b="1" dirty="0" smtClean="0">
              <a:solidFill>
                <a:srgbClr val="3333CC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288704" y="598608"/>
            <a:ext cx="4953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ΕΛΛΗΝΙΚΟ ΜΕΣΟΓΕΙΑΚΟ ΠΑΝΕΠΙΣΤΗΜΙΟ</a:t>
            </a:r>
          </a:p>
          <a:p>
            <a:pPr algn="ctr"/>
            <a:r>
              <a:rPr lang="el-GR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ΣΧΟΛΗ ΔΙΟΙΚΗΣΗΣ ΚΑΙ ΟΙΚΟΝΟΜΙΑΣ</a:t>
            </a:r>
          </a:p>
          <a:p>
            <a:pPr algn="ctr"/>
            <a:r>
              <a:rPr lang="el-GR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ΤΜΗΜΑ ΛΟΓΙΣΤΙΚΗΣ &amp; ΧΡΗΜΑΤΟΟΙΚΟΝΟΜΙΚΗΣ</a:t>
            </a:r>
            <a:endParaRPr lang="el-GR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1825" y="404813"/>
            <a:ext cx="8866188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  <a:cs typeface="Tahoma" pitchFamily="34" charset="0"/>
              </a:rPr>
              <a:t>ΥΠΟΘΕΣΗ ΕΡΓΑΣΙΑΣ (1)</a:t>
            </a:r>
            <a:endParaRPr lang="el-GR" sz="2000" dirty="0">
              <a:solidFill>
                <a:schemeClr val="accent1">
                  <a:tint val="88000"/>
                  <a:satMod val="1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0388" y="836712"/>
            <a:ext cx="8641084" cy="525658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l-GR" sz="24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ΛΗΠΤΗΣ </a:t>
            </a:r>
            <a:r>
              <a:rPr lang="el-GR" sz="24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ΑΣΦΑΛΙΣΗΣ = ΑΣΦΑΛΙΣΜΕΝΟΣ = </a:t>
            </a:r>
            <a:r>
              <a:rPr lang="el-GR" sz="24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ΔΙΚΑΙΟΥΧΟΣ</a:t>
            </a:r>
          </a:p>
          <a:p>
            <a:pPr marL="0" indent="0" algn="just">
              <a:buNone/>
            </a:pPr>
            <a:endParaRPr lang="el-GR" sz="18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l-GR" sz="23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ΑΣΦΑΛΙΖΗ ΖΗΜΙΩΝ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300" b="1" dirty="0" smtClean="0">
                <a:latin typeface="Tahoma" pitchFamily="34" charset="0"/>
                <a:cs typeface="Tahoma" pitchFamily="34" charset="0"/>
              </a:rPr>
              <a:t>Ιδιοκτήτης κατοικίας (ασφάλιση πυρός - σεισμού – κλοπής)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300" b="1" dirty="0" smtClean="0">
                <a:latin typeface="Tahoma" pitchFamily="34" charset="0"/>
                <a:cs typeface="Tahoma" pitchFamily="34" charset="0"/>
              </a:rPr>
              <a:t>Ιδιοκτήτης αυτοκινήτου (ασφάλιση πυρός, κλοπής, αστικής ευθύνης)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sz="2300" b="1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300" b="1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300" b="1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3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2300" b="1" dirty="0" smtClean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23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l-GR" sz="23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ΑΣΦΑΛΙΖΗ ΠΡΟΣΩΠΩΝ</a:t>
            </a:r>
            <a:endParaRPr lang="el-GR" sz="23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300" b="1" dirty="0" smtClean="0">
                <a:latin typeface="Tahoma" pitchFamily="34" charset="0"/>
                <a:cs typeface="Tahoma" pitchFamily="34" charset="0"/>
              </a:rPr>
              <a:t>Συνταξιοδοτικό Πρόγραμμα (αποταμίευση)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300" b="1" dirty="0" smtClean="0">
                <a:latin typeface="Tahoma" pitchFamily="34" charset="0"/>
                <a:cs typeface="Tahoma" pitchFamily="34" charset="0"/>
              </a:rPr>
              <a:t>Πρόγραμμα Υγείας (πρωτοβάθμια &amp; δευτεροβάθμια περίθαλψη)</a:t>
            </a:r>
            <a:endParaRPr lang="el-GR" sz="23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3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3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9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en-US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2132856"/>
            <a:ext cx="1851695" cy="10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65" y="2132856"/>
            <a:ext cx="1729581" cy="10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1" y="4293096"/>
            <a:ext cx="185169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8" y="5013176"/>
            <a:ext cx="1296144" cy="86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65" y="4293096"/>
            <a:ext cx="172958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4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1825" y="404813"/>
            <a:ext cx="8866188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  <a:cs typeface="Tahoma" pitchFamily="34" charset="0"/>
              </a:rPr>
              <a:t>ΥΠΟΘΕΣΗ ΕΡΓΑΣΙΑΣ (2)</a:t>
            </a:r>
            <a:endParaRPr lang="el-GR" sz="2000" dirty="0">
              <a:solidFill>
                <a:schemeClr val="accent1">
                  <a:tint val="88000"/>
                  <a:satMod val="1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0388" y="836712"/>
            <a:ext cx="8641084" cy="5256584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24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ΛΗΠΤΗΣ ΑΣΦΑΛΙΣΗΣ = ΑΣΦΑΛΙΣΜΕΝΟΣ ≠ ΔΙΚΑΙΟΥΧΟΣ</a:t>
            </a:r>
          </a:p>
          <a:p>
            <a:pPr marL="0" indent="0" algn="just">
              <a:buNone/>
            </a:pPr>
            <a:endParaRPr lang="el-GR" sz="18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l-GR" sz="23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ΑΣΦΑΛΙΖΗ ΖΗΜΙΩΝ (ΕΜΠΡΑΓΜΑΤΕΣ ΕΞΑΣΦΑΛΙΣΕΙΣ)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300" b="1" dirty="0" smtClean="0">
                <a:latin typeface="Tahoma" pitchFamily="34" charset="0"/>
                <a:cs typeface="Tahoma" pitchFamily="34" charset="0"/>
              </a:rPr>
              <a:t>Ιδιοκτήτης κατοικίας (ασφάλιση πυρός - σεισμού)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300" b="1" dirty="0" smtClean="0">
                <a:latin typeface="Tahoma" pitchFamily="34" charset="0"/>
                <a:cs typeface="Tahoma" pitchFamily="34" charset="0"/>
              </a:rPr>
              <a:t>Ιδιοκτήτης αυτοκινήτου (ασφάλιση πυρός, κλοπής, αστικής ευθύνης)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sz="2300" b="1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300" b="1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300" b="1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3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2300" b="1" dirty="0" smtClean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23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l-GR" sz="23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ΑΣΦΑΛΙΖΗ ΠΡΟΣΩΠΩΝ</a:t>
            </a:r>
            <a:endParaRPr lang="el-GR" sz="23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300" b="1" dirty="0" smtClean="0">
                <a:latin typeface="Tahoma" pitchFamily="34" charset="0"/>
                <a:cs typeface="Tahoma" pitchFamily="34" charset="0"/>
              </a:rPr>
              <a:t>Αποταμιευτικό Πρόγραμμα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300" b="1" dirty="0" smtClean="0">
                <a:latin typeface="Tahoma" pitchFamily="34" charset="0"/>
                <a:cs typeface="Tahoma" pitchFamily="34" charset="0"/>
              </a:rPr>
              <a:t>Ασφάλιση Ζωής – ΜΟΑ</a:t>
            </a:r>
            <a:endParaRPr lang="el-GR" sz="23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3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9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en-US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2132856"/>
            <a:ext cx="1851695" cy="10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5013176"/>
            <a:ext cx="12922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51" y="3501008"/>
            <a:ext cx="925847" cy="58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57" y="2132856"/>
            <a:ext cx="1788219" cy="10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2132856"/>
            <a:ext cx="1805186" cy="10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96" y="2468402"/>
            <a:ext cx="365696" cy="36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3" y="4223692"/>
            <a:ext cx="1368152" cy="90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098" y="4492603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36" y="4223693"/>
            <a:ext cx="1804988" cy="90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5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1825" y="404813"/>
            <a:ext cx="8866188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  <a:cs typeface="Tahoma" pitchFamily="34" charset="0"/>
              </a:rPr>
              <a:t>ΥΠΟΘΕΣΗ ΕΡΓΑΣΙΑΣ (3)</a:t>
            </a:r>
            <a:endParaRPr lang="el-GR" sz="2000" dirty="0">
              <a:solidFill>
                <a:schemeClr val="accent1">
                  <a:tint val="88000"/>
                  <a:satMod val="1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0388" y="836712"/>
            <a:ext cx="9001124" cy="5256584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24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ΛΗΠΤΗΣ ΑΣΦΑΛΙΣΗΣ ≠ ΑΣΦΑΛΙΣΜΕΝΟΣ≠ ΔΙΚΑΙΟΥΧΟΣ</a:t>
            </a:r>
          </a:p>
          <a:p>
            <a:pPr marL="0" indent="0" algn="just">
              <a:buNone/>
            </a:pPr>
            <a:endParaRPr lang="el-GR" sz="18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l-GR" sz="23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ΑΣΦΑΛΙΖΗ ΖΗΜΙΩΝ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300" b="1" dirty="0" smtClean="0">
                <a:latin typeface="Tahoma" pitchFamily="34" charset="0"/>
                <a:cs typeface="Tahoma" pitchFamily="34" charset="0"/>
              </a:rPr>
              <a:t>Ενοικιαστής κατοικίας, καταστήματος κτλ (ασφάλιση πυρός - σεισμού)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300" b="1" dirty="0" smtClean="0"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sz="2300" b="1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300" b="1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300" b="1" dirty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3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2300" b="1" dirty="0" smtClean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2300" b="1" dirty="0" smtClean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23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l-GR" sz="23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ΑΣΦΑΛΙΖΗ ΠΡΟΣΩΠΩΝ</a:t>
            </a:r>
            <a:endParaRPr lang="el-GR" sz="23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300" b="1" dirty="0" smtClean="0">
                <a:latin typeface="Tahoma" pitchFamily="34" charset="0"/>
                <a:cs typeface="Tahoma" pitchFamily="34" charset="0"/>
              </a:rPr>
              <a:t>Ασφάλιση Ζωής (Λήπτης: ο σύζυγος, Ασφαλισμένη: ή σύζυγος, Δικαιούχοι: Τέκνα)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3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3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9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en-US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8" y="2204864"/>
            <a:ext cx="1851695" cy="118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5013176"/>
            <a:ext cx="12922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93" y="4446191"/>
            <a:ext cx="1889104" cy="121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1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1825" y="404813"/>
            <a:ext cx="8866188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  <a:cs typeface="Tahoma" pitchFamily="34" charset="0"/>
              </a:rPr>
              <a:t>ΑΣΦΑΛΙΣΤΙΚΑ ΒΑΡΗ</a:t>
            </a:r>
            <a:endParaRPr lang="el-GR" sz="2000" dirty="0">
              <a:solidFill>
                <a:schemeClr val="accent1">
                  <a:tint val="88000"/>
                  <a:satMod val="1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0388" y="836712"/>
            <a:ext cx="8785100" cy="57606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55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ΚΑΝΟΝΕΣ ΣΥΜΠΕΡΙΦΟΡΑΣ ΓΙΑ ΤΟΝ ΛΗΠΤΗ ΑΣΦΑΛΙΣΗΣ Ή ΤΟΝ ΑΣΦΑΛΙΣΜΕΝΟ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5500" b="1" dirty="0" smtClean="0">
                <a:latin typeface="Tahoma" pitchFamily="34" charset="0"/>
                <a:cs typeface="Tahoma" pitchFamily="34" charset="0"/>
              </a:rPr>
              <a:t>Αρχή της ύψιστης καλής πίστης (</a:t>
            </a:r>
            <a:r>
              <a:rPr lang="en-US" sz="5500" b="1" dirty="0" smtClean="0">
                <a:latin typeface="Tahoma" pitchFamily="34" charset="0"/>
                <a:cs typeface="Tahoma" pitchFamily="34" charset="0"/>
              </a:rPr>
              <a:t>utmost good faith)</a:t>
            </a:r>
            <a:endParaRPr lang="el-GR" sz="55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68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l-GR" sz="68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ΠΡΙΝ ΤΗΝ ΑΣΦΑΛΙΣΗ: ΠΕΡΙΓΡΑΦΗ ΤΟΥ ΚΙΝΔΥΝΟΥ</a:t>
            </a:r>
            <a:endParaRPr lang="en-US" sz="6800" b="1" dirty="0" smtClean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n-US" sz="6800" dirty="0" smtClean="0"/>
              <a:t>O</a:t>
            </a:r>
            <a:r>
              <a:rPr lang="el-GR" sz="6800" dirty="0" smtClean="0"/>
              <a:t>/η </a:t>
            </a:r>
            <a:r>
              <a:rPr lang="el-GR" sz="6800" dirty="0"/>
              <a:t>λήπτης της ασφάλισης </a:t>
            </a:r>
            <a:r>
              <a:rPr lang="el-GR" sz="6800" dirty="0" smtClean="0"/>
              <a:t>πρέπει να προβεί σε δηλώσεις,</a:t>
            </a:r>
            <a:r>
              <a:rPr lang="en-US" sz="6800" dirty="0" smtClean="0"/>
              <a:t> </a:t>
            </a:r>
            <a:r>
              <a:rPr lang="el-GR" sz="6800" dirty="0" smtClean="0"/>
              <a:t>οι </a:t>
            </a:r>
            <a:r>
              <a:rPr lang="el-GR" sz="6800" dirty="0"/>
              <a:t>οποίες συνήθως είναι οι απαντήσεις </a:t>
            </a:r>
            <a:r>
              <a:rPr lang="el-GR" sz="6800" dirty="0" smtClean="0"/>
              <a:t>του/της </a:t>
            </a:r>
            <a:r>
              <a:rPr lang="el-GR" sz="6800" dirty="0"/>
              <a:t>στο ερωτηματολόγιο </a:t>
            </a:r>
            <a:r>
              <a:rPr lang="el-GR" sz="6800" dirty="0" smtClean="0"/>
              <a:t>της ασφαλιστικής επιχείρησης στην </a:t>
            </a:r>
            <a:r>
              <a:rPr lang="el-GR" sz="6800" dirty="0"/>
              <a:t>αίτηση ασφάλισης. Αποκαλούνται και </a:t>
            </a:r>
            <a:r>
              <a:rPr lang="el-GR" sz="6800" b="1" dirty="0" smtClean="0"/>
              <a:t>προ-συμβατικές</a:t>
            </a:r>
            <a:r>
              <a:rPr lang="en-US" sz="6800" b="1" dirty="0" smtClean="0"/>
              <a:t> </a:t>
            </a:r>
            <a:r>
              <a:rPr lang="el-GR" sz="6800" b="1" dirty="0" smtClean="0"/>
              <a:t>δηλώσεις </a:t>
            </a:r>
            <a:r>
              <a:rPr lang="el-GR" sz="6800" dirty="0"/>
              <a:t>και ρυθμίζονται από τον Ασφαλιστικό Νόμο.</a:t>
            </a:r>
            <a:endParaRPr lang="el-GR" sz="6800" b="1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6800" b="1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l-GR" sz="68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ΝΟΜΟΘΕΣΙΑ:</a:t>
            </a:r>
            <a:r>
              <a:rPr lang="el-GR" sz="6800" b="1" i="1" dirty="0" smtClean="0">
                <a:latin typeface="Tahoma" pitchFamily="34" charset="0"/>
                <a:cs typeface="Tahoma" pitchFamily="34" charset="0"/>
              </a:rPr>
              <a:t> «Κατά </a:t>
            </a:r>
            <a:r>
              <a:rPr lang="el-GR" sz="6800" b="1" i="1" dirty="0">
                <a:latin typeface="Tahoma" pitchFamily="34" charset="0"/>
                <a:cs typeface="Tahoma" pitchFamily="34" charset="0"/>
              </a:rPr>
              <a:t>τη σύναψη της σύμβασης, ο λήπτης της ασφάλισης </a:t>
            </a:r>
            <a:r>
              <a:rPr lang="el-GR" sz="6800" b="1" i="1" dirty="0" smtClean="0">
                <a:latin typeface="Tahoma" pitchFamily="34" charset="0"/>
                <a:cs typeface="Tahoma" pitchFamily="34" charset="0"/>
              </a:rPr>
              <a:t>υποχρεούται να </a:t>
            </a:r>
            <a:r>
              <a:rPr lang="el-GR" sz="6800" b="1" i="1" dirty="0">
                <a:latin typeface="Tahoma" pitchFamily="34" charset="0"/>
                <a:cs typeface="Tahoma" pitchFamily="34" charset="0"/>
              </a:rPr>
              <a:t>δηλώσει στον ασφαλιστή κάθε στοιχείο ή περιστατικό που </a:t>
            </a:r>
            <a:r>
              <a:rPr lang="el-GR" sz="6800" b="1" i="1" dirty="0" smtClean="0">
                <a:latin typeface="Tahoma" pitchFamily="34" charset="0"/>
                <a:cs typeface="Tahoma" pitchFamily="34" charset="0"/>
              </a:rPr>
              <a:t>γνωρίζει, το </a:t>
            </a:r>
            <a:r>
              <a:rPr lang="el-GR" sz="6800" b="1" i="1" dirty="0">
                <a:latin typeface="Tahoma" pitchFamily="34" charset="0"/>
                <a:cs typeface="Tahoma" pitchFamily="34" charset="0"/>
              </a:rPr>
              <a:t>οποίο είναι αντικειμενικά ουσιώδες για την εκτίμηση του </a:t>
            </a:r>
            <a:r>
              <a:rPr lang="el-GR" sz="6800" b="1" i="1" dirty="0" smtClean="0">
                <a:latin typeface="Tahoma" pitchFamily="34" charset="0"/>
                <a:cs typeface="Tahoma" pitchFamily="34" charset="0"/>
              </a:rPr>
              <a:t>κινδύνου καθώς </a:t>
            </a:r>
            <a:r>
              <a:rPr lang="el-GR" sz="6800" b="1" i="1" dirty="0">
                <a:latin typeface="Tahoma" pitchFamily="34" charset="0"/>
                <a:cs typeface="Tahoma" pitchFamily="34" charset="0"/>
              </a:rPr>
              <a:t>επίσης να απαντήσει σε κάθε σχετική ερώτηση του ασφαλιστή».</a:t>
            </a:r>
            <a:endParaRPr lang="el-GR" sz="68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6800" b="1" dirty="0" smtClean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6800" b="1" dirty="0" smtClean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l-GR" sz="6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Παραδείγματα ?</a:t>
            </a:r>
          </a:p>
          <a:p>
            <a:pPr marL="0" indent="0">
              <a:buNone/>
            </a:pPr>
            <a:r>
              <a:rPr lang="el-GR" sz="6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Παρακαλώ για δικές σας υποθέσεις εργασίας </a:t>
            </a:r>
          </a:p>
          <a:p>
            <a:pPr marL="0" indent="0">
              <a:buNone/>
            </a:pPr>
            <a:endParaRPr lang="el-GR" sz="68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l-GR" sz="6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ΑΣΦΑΛΙΣΗ ΖΗΜΙΩΝ</a:t>
            </a:r>
          </a:p>
          <a:p>
            <a:pPr marL="0" indent="0">
              <a:buNone/>
            </a:pPr>
            <a:r>
              <a:rPr lang="el-GR" sz="68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ΑΣΦΑΛΙΣΗ ΠΡΟΣΩΠΩΝ </a:t>
            </a:r>
          </a:p>
          <a:p>
            <a:pPr marL="0" indent="0">
              <a:buNone/>
            </a:pPr>
            <a:endParaRPr lang="el-GR" sz="2900" b="1" dirty="0" smtClean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3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23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l-GR" sz="4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 αναληθής δήλωση ηλικίας θεωρείται </a:t>
            </a:r>
            <a:r>
              <a:rPr lang="el-GR" sz="4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ότι </a:t>
            </a:r>
            <a:r>
              <a:rPr lang="el-GR" sz="4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συνιστά </a:t>
            </a:r>
            <a:r>
              <a:rPr lang="el-GR" sz="4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απόκρυψη ουσιώδους </a:t>
            </a:r>
            <a:r>
              <a:rPr lang="el-GR" sz="4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στοιχείου </a:t>
            </a:r>
            <a:endParaRPr lang="el-GR" sz="48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l-GR" sz="4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για </a:t>
            </a:r>
            <a:r>
              <a:rPr lang="el-GR" sz="4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την εκτίμηση του κινδύνου </a:t>
            </a:r>
            <a:r>
              <a:rPr lang="el-GR" sz="4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από την ασφαλιστική σύμβαση</a:t>
            </a:r>
            <a:r>
              <a:rPr lang="en-US" sz="4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4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marL="0" indent="0">
              <a:buNone/>
            </a:pPr>
            <a:r>
              <a:rPr lang="el-GR" sz="4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 πραγματοποίηση επικίνδυνων δραστηριοτήτων (επάγγελμα, </a:t>
            </a:r>
            <a:r>
              <a:rPr lang="en-US" sz="4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hobby) ?</a:t>
            </a:r>
          </a:p>
          <a:p>
            <a:pPr marL="0" indent="0">
              <a:buNone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9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en-US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63" y="5878363"/>
            <a:ext cx="12922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Ευθύγραμμο βέλος σύνδεσης 5"/>
          <p:cNvCxnSpPr/>
          <p:nvPr/>
        </p:nvCxnSpPr>
        <p:spPr>
          <a:xfrm flipH="1">
            <a:off x="3184907" y="2671267"/>
            <a:ext cx="1152128" cy="14401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2" y="4833118"/>
            <a:ext cx="8778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Δεξιό άγκιστρο 6"/>
          <p:cNvSpPr/>
          <p:nvPr/>
        </p:nvSpPr>
        <p:spPr>
          <a:xfrm>
            <a:off x="3400032" y="4923147"/>
            <a:ext cx="45719" cy="61210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3888257"/>
            <a:ext cx="1351398" cy="96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3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1825" y="404813"/>
            <a:ext cx="8866188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  <a:cs typeface="Tahoma" pitchFamily="34" charset="0"/>
              </a:rPr>
              <a:t>ΑΣΦΑΛΙΣΤΙΚΑ ΒΑΡΗ</a:t>
            </a:r>
            <a:endParaRPr lang="el-GR" sz="2000" dirty="0">
              <a:solidFill>
                <a:schemeClr val="accent1">
                  <a:tint val="88000"/>
                  <a:satMod val="1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0388" y="836712"/>
            <a:ext cx="8785100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dirty="0" smtClean="0"/>
              <a:t>Η τήρηση της συμμόρφωσης (όχι δικαστικής) των ασφαλιστικών βαρών από τον λήπτη της ασφάλισης στοχεύει στη </a:t>
            </a:r>
            <a:r>
              <a:rPr lang="el-GR" sz="1800" dirty="0"/>
              <a:t>σωστή εκτίμηση </a:t>
            </a:r>
            <a:r>
              <a:rPr lang="el-GR" sz="1800" dirty="0" smtClean="0"/>
              <a:t>του κινδύνου </a:t>
            </a:r>
            <a:r>
              <a:rPr lang="el-GR" sz="1800" dirty="0"/>
              <a:t>και στον ορθό υπολογισμό του ασφαλίστρου </a:t>
            </a:r>
            <a:r>
              <a:rPr lang="el-GR" sz="1800" dirty="0" smtClean="0"/>
              <a:t>από τις ασφαλιστικές εταιρείες αλλά </a:t>
            </a:r>
            <a:r>
              <a:rPr lang="el-GR" sz="1800" dirty="0"/>
              <a:t>και στην αποφυγή ή στον περιορισμό της </a:t>
            </a:r>
            <a:r>
              <a:rPr lang="el-GR" sz="1800" dirty="0" smtClean="0"/>
              <a:t>ζημίας από την επέλευση της ασφαλιστικής περίπτωσης.</a:t>
            </a:r>
            <a:endParaRPr lang="en-US" sz="1800" b="1" dirty="0" smtClean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1400" b="1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l-GR" sz="1400" b="1" dirty="0" smtClean="0">
                <a:solidFill>
                  <a:srgbClr val="FF0000"/>
                </a:solidFill>
                <a:cs typeface="Tahoma" pitchFamily="34" charset="0"/>
              </a:rPr>
              <a:t>Η παραβίαση των κανόνων συμπεριφοράς από τον λήπτη της ασφάλισης  </a:t>
            </a:r>
            <a:r>
              <a:rPr lang="el-GR" sz="1400" b="1" dirty="0" smtClean="0">
                <a:solidFill>
                  <a:srgbClr val="FF0000"/>
                </a:solidFill>
              </a:rPr>
              <a:t>δύναται να προκαλέσει αρνητικές </a:t>
            </a:r>
            <a:r>
              <a:rPr lang="el-GR" sz="1400" b="1" dirty="0">
                <a:solidFill>
                  <a:srgbClr val="FF0000"/>
                </a:solidFill>
              </a:rPr>
              <a:t>συνέπειες </a:t>
            </a:r>
            <a:r>
              <a:rPr lang="el-GR" sz="1400" b="1" dirty="0" smtClean="0">
                <a:solidFill>
                  <a:srgbClr val="FF0000"/>
                </a:solidFill>
              </a:rPr>
              <a:t>σε βάρος του (απώλειας </a:t>
            </a:r>
            <a:r>
              <a:rPr lang="el-GR" sz="1400" b="1" dirty="0">
                <a:solidFill>
                  <a:srgbClr val="FF0000"/>
                </a:solidFill>
              </a:rPr>
              <a:t>του δικαιώματος </a:t>
            </a:r>
            <a:r>
              <a:rPr lang="el-GR" sz="1400" b="1" dirty="0" smtClean="0">
                <a:solidFill>
                  <a:srgbClr val="FF0000"/>
                </a:solidFill>
              </a:rPr>
              <a:t>ασφαλιστικής αποζημίωσής από την ασφαλιστική εταιρεία).</a:t>
            </a:r>
            <a:endParaRPr lang="el-GR" sz="1400" b="1" dirty="0" smtClean="0">
              <a:solidFill>
                <a:srgbClr val="FF0000"/>
              </a:solidFill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1400" b="1" dirty="0" smtClean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16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ΚΑΤΑ ΤΗΝ ΔΙΑΡΚΕΙΑ ΤΗΣ ΑΣΦΑΛΙΣΗΣ: </a:t>
            </a:r>
            <a:r>
              <a:rPr lang="el-GR" sz="1600" b="1" u="sng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ΕΠΙΤΑΣΗ ΚΙΝΔΥΝΟΥ</a:t>
            </a:r>
            <a:endParaRPr lang="en-US" sz="1600" b="1" u="sng" dirty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l-GR" sz="1600" dirty="0"/>
              <a:t>Κατά τη διάρκεια της ασφαλιστικής σύμβασης, </a:t>
            </a:r>
            <a:r>
              <a:rPr lang="el-GR" sz="1600" b="1" dirty="0">
                <a:solidFill>
                  <a:srgbClr val="002060"/>
                </a:solidFill>
              </a:rPr>
              <a:t>ο λήπτης της </a:t>
            </a:r>
            <a:r>
              <a:rPr lang="el-GR" sz="1600" b="1" dirty="0" smtClean="0">
                <a:solidFill>
                  <a:srgbClr val="002060"/>
                </a:solidFill>
              </a:rPr>
              <a:t>ασφάλισης υποχρεούται </a:t>
            </a:r>
            <a:r>
              <a:rPr lang="el-GR" sz="1600" b="1" dirty="0">
                <a:solidFill>
                  <a:srgbClr val="002060"/>
                </a:solidFill>
              </a:rPr>
              <a:t>εντός 14 ημερών από τότε που έλαβε γνώση να δηλώσει</a:t>
            </a:r>
          </a:p>
          <a:p>
            <a:pPr marL="0" indent="0" algn="just">
              <a:buNone/>
            </a:pPr>
            <a:r>
              <a:rPr lang="el-GR" sz="1600" b="1" dirty="0">
                <a:solidFill>
                  <a:srgbClr val="002060"/>
                </a:solidFill>
              </a:rPr>
              <a:t>κάθε στοιχείο ή περιστατικό που μπορεί να επιφέρει σημαντική επίταση</a:t>
            </a:r>
          </a:p>
          <a:p>
            <a:pPr marL="0" indent="0" algn="just">
              <a:buNone/>
            </a:pPr>
            <a:r>
              <a:rPr lang="el-GR" sz="1600" b="1" dirty="0">
                <a:solidFill>
                  <a:srgbClr val="002060"/>
                </a:solidFill>
              </a:rPr>
              <a:t>του κινδύνου</a:t>
            </a:r>
            <a:r>
              <a:rPr lang="el-GR" sz="1600" b="1" dirty="0"/>
              <a:t> </a:t>
            </a:r>
            <a:r>
              <a:rPr lang="el-GR" sz="1600" dirty="0"/>
              <a:t>σε βαθμό που αν το γνώριζε ο ασφαλιστής δε θα είχε συνάψει</a:t>
            </a:r>
          </a:p>
          <a:p>
            <a:pPr marL="0" indent="0" algn="just">
              <a:buNone/>
            </a:pPr>
            <a:r>
              <a:rPr lang="el-GR" sz="1600" dirty="0"/>
              <a:t>τη σύμβαση ή θα την είχε συνάψει με άλλους όρους. </a:t>
            </a:r>
            <a:r>
              <a:rPr lang="el-GR" sz="1600" b="1" dirty="0">
                <a:solidFill>
                  <a:srgbClr val="002060"/>
                </a:solidFill>
              </a:rPr>
              <a:t>Ο ασφαλιστής </a:t>
            </a:r>
            <a:r>
              <a:rPr lang="el-GR" sz="1600" dirty="0"/>
              <a:t>μόλις</a:t>
            </a:r>
          </a:p>
          <a:p>
            <a:pPr marL="0" indent="0" algn="just">
              <a:buNone/>
            </a:pPr>
            <a:r>
              <a:rPr lang="el-GR" sz="1600" dirty="0"/>
              <a:t>λάβει γνώση της επίτασης </a:t>
            </a:r>
            <a:r>
              <a:rPr lang="el-GR" sz="1600" b="1" dirty="0">
                <a:solidFill>
                  <a:srgbClr val="002060"/>
                </a:solidFill>
              </a:rPr>
              <a:t>έχει δικαίωμα καταγγελίας ή τροποποίησης </a:t>
            </a:r>
            <a:r>
              <a:rPr lang="el-GR" sz="1600" dirty="0"/>
              <a:t>της</a:t>
            </a:r>
          </a:p>
          <a:p>
            <a:pPr marL="0" indent="0" algn="just">
              <a:buNone/>
            </a:pPr>
            <a:r>
              <a:rPr lang="el-GR" sz="1600" dirty="0"/>
              <a:t>ασφαλιστικής </a:t>
            </a:r>
            <a:r>
              <a:rPr lang="el-GR" sz="1600" dirty="0" smtClean="0"/>
              <a:t>σύμβασης (Γκαραγκούνης, 2008).</a:t>
            </a:r>
            <a:endParaRPr lang="el-GR" sz="1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Προσοχή στο παράδειγμα επίτασης κινδύνου.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Στην ασφάλιση ζωής ή/και υγείας ισχύει η επίταση κινδύνου?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Στις ασφαλίσεις προσωπικών ατυχημάτων?</a:t>
            </a:r>
            <a:endParaRPr lang="en-US" sz="12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345" y="5013176"/>
            <a:ext cx="735632" cy="52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9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1825" y="404813"/>
            <a:ext cx="8866188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  <a:cs typeface="Tahoma" pitchFamily="34" charset="0"/>
              </a:rPr>
              <a:t>ΣΤΟΧΟΙ ΠΑΡΟΥΣΙΑΣΗΣ</a:t>
            </a:r>
            <a:endParaRPr lang="el-GR" sz="2000" dirty="0">
              <a:solidFill>
                <a:schemeClr val="accent1">
                  <a:tint val="88000"/>
                  <a:satMod val="1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0388" y="981075"/>
            <a:ext cx="8850312" cy="5326063"/>
          </a:xfrm>
        </p:spPr>
        <p:txBody>
          <a:bodyPr>
            <a:normAutofit/>
          </a:bodyPr>
          <a:lstStyle/>
          <a:p>
            <a:pPr algn="just"/>
            <a:r>
              <a:rPr lang="el-GR" dirty="0" smtClean="0"/>
              <a:t>Ασφαλιστικό συμφέρον</a:t>
            </a:r>
            <a:endParaRPr lang="en-US" dirty="0" smtClean="0"/>
          </a:p>
          <a:p>
            <a:pPr algn="just"/>
            <a:r>
              <a:rPr lang="el-GR" dirty="0" smtClean="0"/>
              <a:t>Εισαγωγή </a:t>
            </a:r>
            <a:r>
              <a:rPr lang="el-GR" dirty="0"/>
              <a:t>στην έννοια και </a:t>
            </a:r>
            <a:r>
              <a:rPr lang="el-GR" dirty="0" smtClean="0"/>
              <a:t>στην περιγραφή του </a:t>
            </a:r>
            <a:r>
              <a:rPr lang="el-GR" dirty="0"/>
              <a:t>περιεχομένου της ασφαλιστικής σύμβασης</a:t>
            </a:r>
            <a:r>
              <a:rPr lang="el-GR" dirty="0" smtClean="0"/>
              <a:t>.</a:t>
            </a:r>
          </a:p>
          <a:p>
            <a:pPr algn="just"/>
            <a:r>
              <a:rPr lang="el-GR" dirty="0" smtClean="0"/>
              <a:t>Ανάλυση των προσώπων που </a:t>
            </a:r>
            <a:r>
              <a:rPr lang="el-GR" dirty="0"/>
              <a:t>συμμετέχουν σε μια ασφαλιστική </a:t>
            </a:r>
            <a:r>
              <a:rPr lang="el-GR" dirty="0" smtClean="0"/>
              <a:t>σύμβαση. </a:t>
            </a:r>
          </a:p>
          <a:p>
            <a:pPr algn="just"/>
            <a:r>
              <a:rPr lang="el-GR" dirty="0" smtClean="0"/>
              <a:t>Η σημασία </a:t>
            </a:r>
            <a:r>
              <a:rPr lang="el-GR" dirty="0"/>
              <a:t>της αίτησης </a:t>
            </a:r>
            <a:r>
              <a:rPr lang="el-GR" dirty="0" smtClean="0"/>
              <a:t>ασφάλισης. </a:t>
            </a:r>
          </a:p>
          <a:p>
            <a:pPr algn="just"/>
            <a:r>
              <a:rPr lang="el-GR" dirty="0"/>
              <a:t>Τ</a:t>
            </a:r>
            <a:r>
              <a:rPr lang="el-GR" dirty="0" smtClean="0"/>
              <a:t>α </a:t>
            </a:r>
            <a:r>
              <a:rPr lang="el-GR" dirty="0"/>
              <a:t>δικαιώματα και τις υποχρεώσεις </a:t>
            </a:r>
            <a:r>
              <a:rPr lang="el-GR" dirty="0" smtClean="0"/>
              <a:t>του ασφαλιστή (</a:t>
            </a:r>
            <a:r>
              <a:rPr lang="en-US" b="1" dirty="0" smtClean="0">
                <a:solidFill>
                  <a:srgbClr val="000099"/>
                </a:solidFill>
              </a:rPr>
              <a:t>insurer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και του </a:t>
            </a:r>
            <a:r>
              <a:rPr lang="el-GR" dirty="0" smtClean="0"/>
              <a:t>λήπτη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000099"/>
                </a:solidFill>
              </a:rPr>
              <a:t>policyholder – insured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της ασφάλισης. </a:t>
            </a:r>
            <a:endParaRPr lang="el-GR" dirty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            </a:t>
            </a:r>
            <a:r>
              <a:rPr lang="el-G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dirty="0" smtClean="0">
              <a:solidFill>
                <a:srgbClr val="3333CC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1825" y="404813"/>
            <a:ext cx="8866188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  <a:cs typeface="Tahoma" pitchFamily="34" charset="0"/>
              </a:rPr>
              <a:t>ΑΣΦΑΛΙΣΤΙΚΟ ΣΥΜΦΕΡΟΝ</a:t>
            </a:r>
            <a:endParaRPr lang="el-GR" sz="2000" dirty="0">
              <a:solidFill>
                <a:schemeClr val="accent1">
                  <a:tint val="88000"/>
                  <a:satMod val="1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0388" y="836713"/>
            <a:ext cx="8641084" cy="5470426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l-GR" sz="1600" b="1" dirty="0">
                <a:solidFill>
                  <a:srgbClr val="002060"/>
                </a:solidFill>
              </a:rPr>
              <a:t>Ασφαλιστικό συμφέρον, στην ασφάλιση κατά ζημιών, είναι το </a:t>
            </a:r>
            <a:r>
              <a:rPr lang="el-GR" sz="1600" b="1" dirty="0" smtClean="0">
                <a:solidFill>
                  <a:srgbClr val="002060"/>
                </a:solidFill>
              </a:rPr>
              <a:t>έννομο συμφέρον </a:t>
            </a:r>
            <a:r>
              <a:rPr lang="el-GR" sz="1600" b="1" dirty="0">
                <a:solidFill>
                  <a:srgbClr val="002060"/>
                </a:solidFill>
              </a:rPr>
              <a:t>που έχει ένα πρόσωπο για τη διατήρηση περιουσίας </a:t>
            </a:r>
            <a:r>
              <a:rPr lang="el-GR" sz="1600" b="1" dirty="0" smtClean="0">
                <a:solidFill>
                  <a:srgbClr val="002060"/>
                </a:solidFill>
              </a:rPr>
              <a:t>ή</a:t>
            </a:r>
            <a:r>
              <a:rPr lang="el-GR" sz="1600" dirty="0">
                <a:solidFill>
                  <a:srgbClr val="002060"/>
                </a:solidFill>
              </a:rPr>
              <a:t> </a:t>
            </a:r>
            <a:r>
              <a:rPr lang="el-GR" sz="1600" b="1" dirty="0" smtClean="0">
                <a:solidFill>
                  <a:srgbClr val="002060"/>
                </a:solidFill>
              </a:rPr>
              <a:t>δικαιώματος </a:t>
            </a:r>
            <a:r>
              <a:rPr lang="el-GR" sz="1600" b="1" dirty="0">
                <a:solidFill>
                  <a:srgbClr val="002060"/>
                </a:solidFill>
              </a:rPr>
              <a:t>και το οποίο μπορεί να ασφαλιστεί (απειλείται </a:t>
            </a:r>
            <a:r>
              <a:rPr lang="el-GR" sz="1600" b="1" dirty="0" smtClean="0">
                <a:solidFill>
                  <a:srgbClr val="002060"/>
                </a:solidFill>
              </a:rPr>
              <a:t>από  την επέλευση του ασφαλιστικού κινδύνου-γεγονότος). </a:t>
            </a:r>
            <a:r>
              <a:rPr lang="el-GR" sz="1600" b="1" dirty="0">
                <a:solidFill>
                  <a:srgbClr val="002060"/>
                </a:solidFill>
              </a:rPr>
              <a:t>Η έλλειψη ασφαλιστικού συμφέροντος </a:t>
            </a:r>
            <a:r>
              <a:rPr lang="el-GR" sz="1600" b="1" dirty="0" smtClean="0">
                <a:solidFill>
                  <a:srgbClr val="002060"/>
                </a:solidFill>
              </a:rPr>
              <a:t>καθιστά την </a:t>
            </a:r>
            <a:r>
              <a:rPr lang="el-GR" sz="1600" b="1" dirty="0">
                <a:solidFill>
                  <a:srgbClr val="002060"/>
                </a:solidFill>
              </a:rPr>
              <a:t>ασφάλιση </a:t>
            </a:r>
            <a:r>
              <a:rPr lang="el-GR" sz="1600" b="1" dirty="0" smtClean="0">
                <a:solidFill>
                  <a:srgbClr val="002060"/>
                </a:solidFill>
              </a:rPr>
              <a:t>άκυρη (Γκαραγκούνης, 2008).</a:t>
            </a:r>
            <a:endParaRPr lang="el-GR" sz="1600" b="1" dirty="0">
              <a:solidFill>
                <a:srgbClr val="002060"/>
              </a:solidFill>
              <a:cs typeface="Tahoma" pitchFamily="34" charset="0"/>
            </a:endParaRPr>
          </a:p>
          <a:p>
            <a:pPr marL="0" indent="0" algn="just">
              <a:buNone/>
            </a:pPr>
            <a:endParaRPr lang="el-GR" sz="2000" b="1" i="1" dirty="0" smtClean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2000" b="1" i="1" dirty="0" smtClean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2000" b="1" i="1" dirty="0" smtClean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18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18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18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18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18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l-GR" sz="1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ΥΠΟΚΕΙΜΕΝΟ: ΦΟΡΕΑΣ ΑΣΦΑΛΙΣΤΙΚΟΥ ΣΥΜΦΕΡΟΝΤΟΣ?</a:t>
            </a:r>
          </a:p>
          <a:p>
            <a:pPr marL="0" indent="0" algn="just">
              <a:buNone/>
            </a:pPr>
            <a:r>
              <a:rPr lang="el-GR" sz="1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ΑΝΤΙΚΕΙΜΕΝΟ ΑΣΦΑΛΙΣΤΙΚΟΥ ΣΥΜΦΕΡΟΝΤΟΣ?</a:t>
            </a:r>
          </a:p>
          <a:p>
            <a:pPr marL="0" indent="0" algn="just">
              <a:buNone/>
            </a:pPr>
            <a:r>
              <a:rPr lang="el-GR" sz="1400" b="1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ΠΡΟΣΟΧΗ ΣΤΑ ΠΑΡΑΔΕΙΓΜΑΤΑ</a:t>
            </a:r>
            <a:endParaRPr lang="en-US" sz="1400" b="1" dirty="0" smtClean="0">
              <a:solidFill>
                <a:srgbClr val="FF33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2348567708"/>
              </p:ext>
            </p:extLst>
          </p:nvPr>
        </p:nvGraphicFramePr>
        <p:xfrm>
          <a:off x="2000672" y="2780928"/>
          <a:ext cx="5318224" cy="2273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4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1825" y="404813"/>
            <a:ext cx="8866188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  <a:cs typeface="Tahoma" pitchFamily="34" charset="0"/>
              </a:rPr>
              <a:t>ΑΣΦΑΛΙΣΤΙΚΗ ΣΥΜΒΑΣΗ</a:t>
            </a:r>
            <a:endParaRPr lang="el-GR" sz="2000" dirty="0">
              <a:solidFill>
                <a:schemeClr val="accent1">
                  <a:tint val="88000"/>
                  <a:satMod val="1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0388" y="836713"/>
            <a:ext cx="8641084" cy="5470426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l-GR" sz="2000" b="1" i="1" dirty="0">
                <a:latin typeface="Tahoma" pitchFamily="34" charset="0"/>
                <a:cs typeface="Tahoma" pitchFamily="34" charset="0"/>
              </a:rPr>
              <a:t>«Ασφαλιστική σύμβαση είναι η σύμβαση με την οποία η </a:t>
            </a:r>
            <a:r>
              <a:rPr lang="el-GR" sz="2000" b="1" i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ασφαλιστική επιχείρηση </a:t>
            </a:r>
            <a:r>
              <a:rPr lang="el-GR" sz="2000" b="1" i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(ασφαλιστής) </a:t>
            </a:r>
            <a:r>
              <a:rPr lang="el-GR" sz="2000" b="1" i="1" dirty="0">
                <a:latin typeface="Tahoma" pitchFamily="34" charset="0"/>
                <a:cs typeface="Tahoma" pitchFamily="34" charset="0"/>
              </a:rPr>
              <a:t>αναλαμβάνει την υποχρέωση να </a:t>
            </a:r>
            <a:r>
              <a:rPr lang="el-GR" sz="2000" b="1" i="1" dirty="0" smtClean="0">
                <a:latin typeface="Tahoma" pitchFamily="34" charset="0"/>
                <a:cs typeface="Tahoma" pitchFamily="34" charset="0"/>
              </a:rPr>
              <a:t>καταβάλει, έναντι </a:t>
            </a:r>
            <a:r>
              <a:rPr lang="el-GR" sz="2000" b="1" i="1" dirty="0">
                <a:latin typeface="Tahoma" pitchFamily="34" charset="0"/>
                <a:cs typeface="Tahoma" pitchFamily="34" charset="0"/>
              </a:rPr>
              <a:t>ασφαλίστρου, </a:t>
            </a:r>
            <a:r>
              <a:rPr lang="el-GR" sz="2000" b="1" i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στο συμβαλλόμενο (λήπτη της ασφάλισης) ή </a:t>
            </a:r>
            <a:r>
              <a:rPr lang="el-GR" sz="2000" b="1" i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σε τρίτον</a:t>
            </a:r>
            <a:r>
              <a:rPr lang="el-GR" sz="2000" b="1" i="1" dirty="0">
                <a:latin typeface="Tahoma" pitchFamily="34" charset="0"/>
                <a:cs typeface="Tahoma" pitchFamily="34" charset="0"/>
              </a:rPr>
              <a:t>, παροχή (ασφάλισμα) σε χρήμα ή, εφόσον υπάρχει </a:t>
            </a:r>
            <a:r>
              <a:rPr lang="el-GR" sz="2000" b="1" i="1" dirty="0" smtClean="0">
                <a:latin typeface="Tahoma" pitchFamily="34" charset="0"/>
                <a:cs typeface="Tahoma" pitchFamily="34" charset="0"/>
              </a:rPr>
              <a:t>ειδική συμφωνία</a:t>
            </a:r>
            <a:r>
              <a:rPr lang="el-GR" sz="2000" b="1" i="1" dirty="0">
                <a:latin typeface="Tahoma" pitchFamily="34" charset="0"/>
                <a:cs typeface="Tahoma" pitchFamily="34" charset="0"/>
              </a:rPr>
              <a:t>, άλλη παροχή σε είδος, όταν επέλθει το περιστατικό από </a:t>
            </a:r>
            <a:r>
              <a:rPr lang="el-GR" sz="2000" b="1" i="1" dirty="0" smtClean="0">
                <a:latin typeface="Tahoma" pitchFamily="34" charset="0"/>
                <a:cs typeface="Tahoma" pitchFamily="34" charset="0"/>
              </a:rPr>
              <a:t>το οποίο </a:t>
            </a:r>
            <a:r>
              <a:rPr lang="el-GR" sz="2000" b="1" i="1" dirty="0">
                <a:latin typeface="Tahoma" pitchFamily="34" charset="0"/>
                <a:cs typeface="Tahoma" pitchFamily="34" charset="0"/>
              </a:rPr>
              <a:t>συμφωνήθηκε να εξαρτάται η υποχρέωσή του (</a:t>
            </a:r>
            <a:r>
              <a:rPr lang="el-GR" sz="2000" b="1" i="1" dirty="0" smtClean="0">
                <a:latin typeface="Tahoma" pitchFamily="34" charset="0"/>
                <a:cs typeface="Tahoma" pitchFamily="34" charset="0"/>
              </a:rPr>
              <a:t>ασφαλιστική περίπτωση).»</a:t>
            </a:r>
          </a:p>
          <a:p>
            <a:pPr marL="0" indent="0" algn="just">
              <a:buNone/>
            </a:pPr>
            <a:endParaRPr lang="el-GR" sz="2000" b="1" i="1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2000" b="1" i="1" dirty="0" smtClean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2000" b="1" i="1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2000" b="1" i="1" dirty="0" smtClean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2000" b="1" i="1" dirty="0" smtClean="0">
              <a:latin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l-GR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ΥΠΟΧΡΕΩΣΕΙΣ – ΔΙΚΑΙΩΜΑΤΑ (ΑΣΦΑΛΙΣΤΗ – ΛΗΠΤΗ ΑΣΦΑΛΙΣΗΣ Ή ΚΑΙ ΣΕ ΤΡΙΤΟΝ)</a:t>
            </a:r>
            <a:endParaRPr lang="el-GR" sz="16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2000" b="1" i="1" dirty="0" smtClean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2000" b="1" i="1" dirty="0" smtClean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n-US" sz="18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97" y="3789040"/>
            <a:ext cx="241220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213" y="3501008"/>
            <a:ext cx="518457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44" y="5589240"/>
            <a:ext cx="6762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2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1825" y="404813"/>
            <a:ext cx="8866188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  <a:cs typeface="Tahoma" pitchFamily="34" charset="0"/>
              </a:rPr>
              <a:t>ΥΠΟΧΡΕΩΣΕΙΣ ΑΣΦΑΛΙΣΤΙΚΗΣ ΣΥΜΒΑΣΗΣ</a:t>
            </a:r>
            <a:endParaRPr lang="el-GR" sz="2000" dirty="0">
              <a:solidFill>
                <a:schemeClr val="accent1">
                  <a:tint val="88000"/>
                  <a:satMod val="1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0388" y="692696"/>
            <a:ext cx="8641084" cy="54006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l-GR" sz="4000" dirty="0" smtClean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l-GR" sz="11200" b="1" dirty="0" smtClean="0">
                <a:solidFill>
                  <a:srgbClr val="FF9933"/>
                </a:solidFill>
                <a:latin typeface="Tahoma" pitchFamily="34" charset="0"/>
                <a:cs typeface="Tahoma" pitchFamily="34" charset="0"/>
              </a:rPr>
              <a:t>Α.</a:t>
            </a:r>
            <a:r>
              <a:rPr lang="el-GR" sz="11200" dirty="0" smtClean="0">
                <a:latin typeface="Tahoma" pitchFamily="34" charset="0"/>
                <a:cs typeface="Tahoma" pitchFamily="34" charset="0"/>
              </a:rPr>
              <a:t> Η </a:t>
            </a:r>
            <a:r>
              <a:rPr lang="el-GR" sz="11200" dirty="0">
                <a:latin typeface="Tahoma" pitchFamily="34" charset="0"/>
                <a:cs typeface="Tahoma" pitchFamily="34" charset="0"/>
              </a:rPr>
              <a:t>υποχρέωση της ασφαλιστικής </a:t>
            </a:r>
            <a:r>
              <a:rPr lang="el-GR" sz="11200" dirty="0" smtClean="0">
                <a:latin typeface="Tahoma" pitchFamily="34" charset="0"/>
                <a:cs typeface="Tahoma" pitchFamily="34" charset="0"/>
              </a:rPr>
              <a:t>επιχείρησης </a:t>
            </a:r>
            <a:r>
              <a:rPr lang="el-GR" sz="11200" dirty="0">
                <a:latin typeface="Tahoma" pitchFamily="34" charset="0"/>
                <a:cs typeface="Tahoma" pitchFamily="34" charset="0"/>
              </a:rPr>
              <a:t>να καταβάλει την ασφαλιστική αποζημίωση. Η υποχρέωση </a:t>
            </a:r>
            <a:r>
              <a:rPr lang="el-GR" sz="11200" dirty="0" smtClean="0">
                <a:latin typeface="Tahoma" pitchFamily="34" charset="0"/>
                <a:cs typeface="Tahoma" pitchFamily="34" charset="0"/>
              </a:rPr>
              <a:t>αυτή γεννάται </a:t>
            </a:r>
            <a:r>
              <a:rPr lang="el-GR" sz="11200" dirty="0">
                <a:latin typeface="Tahoma" pitchFamily="34" charset="0"/>
                <a:cs typeface="Tahoma" pitchFamily="34" charset="0"/>
              </a:rPr>
              <a:t>όταν επέλθει το περιστατικό που </a:t>
            </a:r>
            <a:r>
              <a:rPr lang="el-GR" sz="11200" dirty="0" smtClean="0">
                <a:latin typeface="Tahoma" pitchFamily="34" charset="0"/>
                <a:cs typeface="Tahoma" pitchFamily="34" charset="0"/>
              </a:rPr>
              <a:t>συμφωνήθηκε (</a:t>
            </a:r>
            <a:r>
              <a:rPr lang="el-GR" sz="11200" b="1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ΚΙΝΔΥΝΟΣ</a:t>
            </a:r>
            <a:r>
              <a:rPr lang="el-GR" sz="11200" dirty="0" smtClean="0">
                <a:latin typeface="Tahoma" pitchFamily="34" charset="0"/>
                <a:cs typeface="Tahoma" pitchFamily="34" charset="0"/>
              </a:rPr>
              <a:t>). </a:t>
            </a:r>
            <a:r>
              <a:rPr lang="el-GR" sz="11200" dirty="0">
                <a:latin typeface="Tahoma" pitchFamily="34" charset="0"/>
                <a:cs typeface="Tahoma" pitchFamily="34" charset="0"/>
              </a:rPr>
              <a:t>Το </a:t>
            </a:r>
            <a:r>
              <a:rPr lang="el-GR" sz="11200" dirty="0" smtClean="0">
                <a:latin typeface="Tahoma" pitchFamily="34" charset="0"/>
                <a:cs typeface="Tahoma" pitchFamily="34" charset="0"/>
              </a:rPr>
              <a:t>τελευταίο αποκαλείται </a:t>
            </a:r>
            <a:r>
              <a:rPr lang="el-GR" sz="11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ασφαλιστική περίπτωση</a:t>
            </a:r>
            <a:r>
              <a:rPr lang="el-GR" sz="112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l-GR" sz="11200" b="1" dirty="0">
                <a:solidFill>
                  <a:srgbClr val="FF9933"/>
                </a:solidFill>
                <a:latin typeface="Tahoma" pitchFamily="34" charset="0"/>
                <a:cs typeface="Tahoma" pitchFamily="34" charset="0"/>
              </a:rPr>
              <a:t>Β</a:t>
            </a:r>
            <a:r>
              <a:rPr lang="el-GR" sz="11200" b="1" dirty="0" smtClean="0">
                <a:solidFill>
                  <a:srgbClr val="FF9933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l-GR" sz="1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sz="11200" dirty="0">
                <a:latin typeface="Tahoma" pitchFamily="34" charset="0"/>
                <a:cs typeface="Tahoma" pitchFamily="34" charset="0"/>
              </a:rPr>
              <a:t>Η υποχρέωση </a:t>
            </a:r>
            <a:r>
              <a:rPr lang="el-GR" sz="11200" dirty="0" smtClean="0">
                <a:latin typeface="Tahoma" pitchFamily="34" charset="0"/>
                <a:cs typeface="Tahoma" pitchFamily="34" charset="0"/>
              </a:rPr>
              <a:t>του ασφαλισμένου να </a:t>
            </a:r>
            <a:r>
              <a:rPr lang="el-GR" sz="11200" dirty="0">
                <a:latin typeface="Tahoma" pitchFamily="34" charset="0"/>
                <a:cs typeface="Tahoma" pitchFamily="34" charset="0"/>
              </a:rPr>
              <a:t>καταβάλει </a:t>
            </a:r>
            <a:r>
              <a:rPr lang="el-GR" sz="11200" dirty="0" smtClean="0">
                <a:latin typeface="Tahoma" pitchFamily="34" charset="0"/>
                <a:cs typeface="Tahoma" pitchFamily="34" charset="0"/>
              </a:rPr>
              <a:t>το ασφάλιστρο, προκειμένου να έχει ασφαλιστική κάλυψη.</a:t>
            </a:r>
            <a:endParaRPr lang="el-GR" sz="112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3200" b="1" dirty="0" smtClean="0"/>
          </a:p>
          <a:p>
            <a:pPr marL="0" indent="0">
              <a:buNone/>
            </a:pPr>
            <a:endParaRPr lang="el-GR" sz="3200" b="1" dirty="0"/>
          </a:p>
          <a:p>
            <a:pPr marL="0" indent="0">
              <a:buNone/>
            </a:pPr>
            <a:endParaRPr lang="el-GR" sz="3200" b="1" dirty="0" smtClean="0"/>
          </a:p>
          <a:p>
            <a:pPr marL="0" indent="0">
              <a:buNone/>
            </a:pPr>
            <a:endParaRPr lang="el-GR" sz="3200" b="1" dirty="0"/>
          </a:p>
          <a:p>
            <a:pPr marL="0" indent="0">
              <a:buNone/>
            </a:pPr>
            <a:endParaRPr lang="el-GR" sz="3200" b="1" dirty="0" smtClean="0"/>
          </a:p>
          <a:p>
            <a:pPr marL="0" indent="0">
              <a:buNone/>
            </a:pPr>
            <a:endParaRPr lang="el-GR" sz="5000" b="1" dirty="0" smtClean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l-GR" sz="72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Η </a:t>
            </a:r>
            <a:r>
              <a:rPr lang="el-GR" sz="72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ασφαλιστική σύμβαση συνάπτεται</a:t>
            </a:r>
            <a:r>
              <a:rPr lang="el-GR" sz="72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, όπως και </a:t>
            </a:r>
            <a:r>
              <a:rPr lang="el-GR" sz="72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οι υπόλοιπες </a:t>
            </a:r>
            <a:r>
              <a:rPr lang="el-GR" sz="72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συμβάσεις, </a:t>
            </a:r>
            <a:r>
              <a:rPr lang="el-GR" sz="72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με πρόταση και αποδοχή</a:t>
            </a:r>
            <a:r>
              <a:rPr lang="el-GR" sz="72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. </a:t>
            </a:r>
            <a:endParaRPr lang="el-GR" sz="72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72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7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9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en-US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Επεξήγηση με γραμμή 1 6"/>
          <p:cNvSpPr/>
          <p:nvPr/>
        </p:nvSpPr>
        <p:spPr>
          <a:xfrm>
            <a:off x="5745088" y="3645024"/>
            <a:ext cx="2715344" cy="792088"/>
          </a:xfrm>
          <a:prstGeom prst="borderCallout1">
            <a:avLst>
              <a:gd name="adj1" fmla="val -4406"/>
              <a:gd name="adj2" fmla="val 90802"/>
              <a:gd name="adj3" fmla="val -34570"/>
              <a:gd name="adj4" fmla="val 32955"/>
            </a:avLst>
          </a:prstGeom>
          <a:solidFill>
            <a:schemeClr val="accent1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l-GR" sz="1400" b="1" dirty="0" smtClean="0">
                <a:latin typeface="Tahoma" pitchFamily="34" charset="0"/>
                <a:cs typeface="Tahoma" pitchFamily="34" charset="0"/>
              </a:rPr>
              <a:t>Ανταλλαγή μίας πιθανής μεγάλης ζημιάς έναντι μίας δαπάνης (ΑΣΦΑΛΙΣΤΡΟ)</a:t>
            </a:r>
            <a:endParaRPr lang="el-GR" sz="14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Διάγραμμα 9"/>
          <p:cNvGraphicFramePr/>
          <p:nvPr>
            <p:extLst>
              <p:ext uri="{D42A27DB-BD31-4B8C-83A1-F6EECF244321}">
                <p14:modId xmlns:p14="http://schemas.microsoft.com/office/powerpoint/2010/main" val="2768573383"/>
              </p:ext>
            </p:extLst>
          </p:nvPr>
        </p:nvGraphicFramePr>
        <p:xfrm>
          <a:off x="1352600" y="5157192"/>
          <a:ext cx="684076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19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1825" y="404813"/>
            <a:ext cx="8866188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  <a:cs typeface="Tahoma" pitchFamily="34" charset="0"/>
              </a:rPr>
              <a:t>ΑΣΦΑΛΙΣΤΙΚΗ ΣΥΜΒΑΣΗ</a:t>
            </a:r>
            <a:endParaRPr lang="el-GR" sz="2000" dirty="0">
              <a:solidFill>
                <a:schemeClr val="accent1">
                  <a:tint val="88000"/>
                  <a:satMod val="1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0388" y="692696"/>
            <a:ext cx="8641084" cy="4824536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Ø"/>
            </a:pPr>
            <a:endParaRPr lang="el-GR" sz="7200" b="1" dirty="0" smtClean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l-GR" sz="72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Ουσιώδη </a:t>
            </a:r>
            <a:r>
              <a:rPr lang="el-GR" sz="72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ή συστατικά στοιχεία της ασφαλιστικής </a:t>
            </a:r>
            <a:r>
              <a:rPr lang="el-GR" sz="72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σύμβασης</a:t>
            </a:r>
          </a:p>
          <a:p>
            <a:pPr marL="0" indent="0" algn="just">
              <a:buNone/>
            </a:pPr>
            <a:endParaRPr lang="el-GR" sz="29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sz="9600" dirty="0">
                <a:latin typeface="Tahoma" pitchFamily="34" charset="0"/>
                <a:cs typeface="Tahoma" pitchFamily="34" charset="0"/>
              </a:rPr>
              <a:t>τα στοιχεία των συμβαλλομένων και του δικαιούχου του ασφαλίσματος, </a:t>
            </a:r>
            <a:r>
              <a:rPr lang="el-GR" sz="9600" dirty="0" smtClean="0">
                <a:latin typeface="Tahoma" pitchFamily="34" charset="0"/>
                <a:cs typeface="Tahoma" pitchFamily="34" charset="0"/>
              </a:rPr>
              <a:t>αν αυτός </a:t>
            </a:r>
            <a:r>
              <a:rPr lang="el-GR" sz="9600" dirty="0">
                <a:latin typeface="Tahoma" pitchFamily="34" charset="0"/>
                <a:cs typeface="Tahoma" pitchFamily="34" charset="0"/>
              </a:rPr>
              <a:t>είναι διαφορετικό πρόσωπο,</a:t>
            </a:r>
          </a:p>
          <a:p>
            <a:r>
              <a:rPr lang="el-GR" sz="9600" dirty="0" smtClean="0">
                <a:latin typeface="Tahoma" pitchFamily="34" charset="0"/>
                <a:cs typeface="Tahoma" pitchFamily="34" charset="0"/>
              </a:rPr>
              <a:t>η </a:t>
            </a:r>
            <a:r>
              <a:rPr lang="el-GR" sz="9600" dirty="0">
                <a:latin typeface="Tahoma" pitchFamily="34" charset="0"/>
                <a:cs typeface="Tahoma" pitchFamily="34" charset="0"/>
              </a:rPr>
              <a:t>διάρκεια της ασφαλιστικής κάλυψης,</a:t>
            </a:r>
          </a:p>
          <a:p>
            <a:r>
              <a:rPr lang="el-GR" sz="9600" dirty="0" smtClean="0">
                <a:latin typeface="Tahoma" pitchFamily="34" charset="0"/>
                <a:cs typeface="Tahoma" pitchFamily="34" charset="0"/>
              </a:rPr>
              <a:t>το </a:t>
            </a:r>
            <a:r>
              <a:rPr lang="el-GR" sz="9600" dirty="0">
                <a:latin typeface="Tahoma" pitchFamily="34" charset="0"/>
                <a:cs typeface="Tahoma" pitchFamily="34" charset="0"/>
              </a:rPr>
              <a:t>πρόσωπο ή το αντικείμενο και η χρηματική του αξία ή η περιουσία </a:t>
            </a:r>
            <a:r>
              <a:rPr lang="el-GR" sz="9600" dirty="0" smtClean="0">
                <a:latin typeface="Tahoma" pitchFamily="34" charset="0"/>
                <a:cs typeface="Tahoma" pitchFamily="34" charset="0"/>
              </a:rPr>
              <a:t>που απειλούνται </a:t>
            </a:r>
            <a:r>
              <a:rPr lang="el-GR" sz="9600" dirty="0">
                <a:latin typeface="Tahoma" pitchFamily="34" charset="0"/>
                <a:cs typeface="Tahoma" pitchFamily="34" charset="0"/>
              </a:rPr>
              <a:t>ή σχετίζονται με την επέλευση του κινδύνου,</a:t>
            </a:r>
          </a:p>
          <a:p>
            <a:r>
              <a:rPr lang="el-GR" sz="9600" dirty="0" smtClean="0">
                <a:latin typeface="Tahoma" pitchFamily="34" charset="0"/>
                <a:cs typeface="Tahoma" pitchFamily="34" charset="0"/>
              </a:rPr>
              <a:t>το </a:t>
            </a:r>
            <a:r>
              <a:rPr lang="el-GR" sz="9600" dirty="0">
                <a:latin typeface="Tahoma" pitchFamily="34" charset="0"/>
                <a:cs typeface="Tahoma" pitchFamily="34" charset="0"/>
              </a:rPr>
              <a:t>είδος των κινδύνων (ασφαλιστικοί κίνδυνοι),</a:t>
            </a:r>
          </a:p>
          <a:p>
            <a:r>
              <a:rPr lang="el-GR" sz="9600" dirty="0" smtClean="0">
                <a:latin typeface="Tahoma" pitchFamily="34" charset="0"/>
                <a:cs typeface="Tahoma" pitchFamily="34" charset="0"/>
              </a:rPr>
              <a:t>το </a:t>
            </a:r>
            <a:r>
              <a:rPr lang="el-GR" sz="9600" dirty="0">
                <a:latin typeface="Tahoma" pitchFamily="34" charset="0"/>
                <a:cs typeface="Tahoma" pitchFamily="34" charset="0"/>
              </a:rPr>
              <a:t>τυχόν ανώτατο όριο ευθύνης του ασφαλιστή (ασφαλιστικό ποσό),</a:t>
            </a:r>
          </a:p>
          <a:p>
            <a:r>
              <a:rPr lang="el-GR" sz="9600" dirty="0" smtClean="0">
                <a:latin typeface="Tahoma" pitchFamily="34" charset="0"/>
                <a:cs typeface="Tahoma" pitchFamily="34" charset="0"/>
              </a:rPr>
              <a:t>οι </a:t>
            </a:r>
            <a:r>
              <a:rPr lang="el-GR" sz="9600" dirty="0">
                <a:latin typeface="Tahoma" pitchFamily="34" charset="0"/>
                <a:cs typeface="Tahoma" pitchFamily="34" charset="0"/>
              </a:rPr>
              <a:t>τυχόν εξαιρέσεις κάλυψης,</a:t>
            </a:r>
          </a:p>
          <a:p>
            <a:r>
              <a:rPr lang="el-GR" sz="9600" dirty="0" smtClean="0">
                <a:latin typeface="Tahoma" pitchFamily="34" charset="0"/>
                <a:cs typeface="Tahoma" pitchFamily="34" charset="0"/>
              </a:rPr>
              <a:t>το </a:t>
            </a:r>
            <a:r>
              <a:rPr lang="el-GR" sz="9600" dirty="0">
                <a:latin typeface="Tahoma" pitchFamily="34" charset="0"/>
                <a:cs typeface="Tahoma" pitchFamily="34" charset="0"/>
              </a:rPr>
              <a:t>ασφάλιστρο, και</a:t>
            </a:r>
          </a:p>
          <a:p>
            <a:r>
              <a:rPr lang="el-GR" sz="9600" dirty="0" smtClean="0">
                <a:latin typeface="Tahoma" pitchFamily="34" charset="0"/>
                <a:cs typeface="Tahoma" pitchFamily="34" charset="0"/>
              </a:rPr>
              <a:t>το </a:t>
            </a:r>
            <a:r>
              <a:rPr lang="el-GR" sz="9600" dirty="0">
                <a:latin typeface="Tahoma" pitchFamily="34" charset="0"/>
                <a:cs typeface="Tahoma" pitchFamily="34" charset="0"/>
              </a:rPr>
              <a:t>εφαρμοστέο δίκαιο, αν αυτό δεν είναι το ελληνικό.</a:t>
            </a:r>
            <a:endParaRPr lang="el-GR" sz="96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3200" b="1" dirty="0"/>
          </a:p>
          <a:p>
            <a:pPr marL="0" indent="0">
              <a:buNone/>
            </a:pPr>
            <a:endParaRPr lang="el-GR" sz="3200" b="1" dirty="0" smtClean="0"/>
          </a:p>
          <a:p>
            <a:pPr marL="0" indent="0">
              <a:buNone/>
            </a:pPr>
            <a:endParaRPr lang="el-GR" sz="5000" b="1" dirty="0" smtClean="0">
              <a:latin typeface="Tahoma" pitchFamily="34" charset="0"/>
              <a:cs typeface="Tahoma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72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7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9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en-US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5229200"/>
            <a:ext cx="27786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8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1825" y="404813"/>
            <a:ext cx="8866188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  <a:cs typeface="Tahoma" pitchFamily="34" charset="0"/>
              </a:rPr>
              <a:t>ΔΟΜΗ ΑΣΦΑΛΙΣΤΙΚΗΣ ΣΥΜΒΑΣΗΣ</a:t>
            </a:r>
            <a:endParaRPr lang="el-GR" sz="2000" dirty="0">
              <a:solidFill>
                <a:schemeClr val="accent1">
                  <a:tint val="88000"/>
                  <a:satMod val="1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0388" y="404664"/>
            <a:ext cx="8641084" cy="511256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l-GR" sz="7200" b="1" dirty="0" smtClean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29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361950" algn="just">
              <a:buFont typeface="+mj-lt"/>
              <a:buAutoNum type="arabicPeriod"/>
            </a:pPr>
            <a:endParaRPr lang="el-GR" sz="8600" dirty="0" smtClean="0">
              <a:latin typeface="Tahoma" pitchFamily="34" charset="0"/>
              <a:cs typeface="Tahoma" pitchFamily="34" charset="0"/>
            </a:endParaRPr>
          </a:p>
          <a:p>
            <a:pPr marL="361950" indent="-361950" algn="just">
              <a:buFont typeface="+mj-lt"/>
              <a:buAutoNum type="arabicPeriod"/>
            </a:pPr>
            <a:r>
              <a:rPr lang="el-GR" sz="12800" dirty="0" smtClean="0">
                <a:latin typeface="Tahoma" pitchFamily="34" charset="0"/>
                <a:cs typeface="Tahoma" pitchFamily="34" charset="0"/>
              </a:rPr>
              <a:t>Τα ουσιώδη ή συστατικά στοιχεία, όπως αυτά περιγράφονται στην προηγούμενη διαφάνεια</a:t>
            </a:r>
          </a:p>
          <a:p>
            <a:pPr marL="361950" indent="-361950" algn="just">
              <a:buFont typeface="+mj-lt"/>
              <a:buAutoNum type="arabicPeriod"/>
            </a:pPr>
            <a:r>
              <a:rPr lang="el-GR" sz="12800" dirty="0" smtClean="0">
                <a:latin typeface="Tahoma" pitchFamily="34" charset="0"/>
                <a:cs typeface="Tahoma" pitchFamily="34" charset="0"/>
              </a:rPr>
              <a:t>Το </a:t>
            </a:r>
            <a:r>
              <a:rPr lang="el-GR" sz="12800" dirty="0">
                <a:latin typeface="Tahoma" pitchFamily="34" charset="0"/>
                <a:cs typeface="Tahoma" pitchFamily="34" charset="0"/>
              </a:rPr>
              <a:t>τμήμα το οποίο περιλαμβάνει τους </a:t>
            </a:r>
            <a:r>
              <a:rPr lang="el-GR" sz="128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γενικούς και ειδικούς όρους </a:t>
            </a:r>
            <a:r>
              <a:rPr lang="el-GR" sz="12800" dirty="0" smtClean="0">
                <a:latin typeface="Tahoma" pitchFamily="34" charset="0"/>
                <a:cs typeface="Tahoma" pitchFamily="34" charset="0"/>
              </a:rPr>
              <a:t>της ασφάλισης </a:t>
            </a:r>
            <a:r>
              <a:rPr lang="el-GR" sz="12800" dirty="0">
                <a:latin typeface="Tahoma" pitchFamily="34" charset="0"/>
                <a:cs typeface="Tahoma" pitchFamily="34" charset="0"/>
              </a:rPr>
              <a:t>που ο νόμος αποκαλεί «ασφαλιστικούς όρους</a:t>
            </a:r>
            <a:r>
              <a:rPr lang="el-GR" sz="12800" dirty="0" smtClean="0">
                <a:latin typeface="Tahoma" pitchFamily="34" charset="0"/>
                <a:cs typeface="Tahoma" pitchFamily="34" charset="0"/>
              </a:rPr>
              <a:t>».</a:t>
            </a:r>
          </a:p>
          <a:p>
            <a:pPr marL="361950" indent="-361950" algn="just">
              <a:buFont typeface="+mj-lt"/>
              <a:buAutoNum type="arabicPeriod"/>
            </a:pPr>
            <a:r>
              <a:rPr lang="el-GR" sz="12800" dirty="0" smtClean="0">
                <a:latin typeface="Tahoma" pitchFamily="34" charset="0"/>
                <a:cs typeface="Tahoma" pitchFamily="34" charset="0"/>
              </a:rPr>
              <a:t>Η αίτηση </a:t>
            </a:r>
            <a:r>
              <a:rPr lang="el-GR" sz="12800" dirty="0">
                <a:latin typeface="Tahoma" pitchFamily="34" charset="0"/>
                <a:cs typeface="Tahoma" pitchFamily="34" charset="0"/>
              </a:rPr>
              <a:t>ασφάλισης </a:t>
            </a:r>
            <a:endParaRPr lang="el-GR" sz="12800" dirty="0" smtClean="0">
              <a:latin typeface="Tahoma" pitchFamily="34" charset="0"/>
              <a:cs typeface="Tahoma" pitchFamily="34" charset="0"/>
            </a:endParaRPr>
          </a:p>
          <a:p>
            <a:pPr marL="361950" indent="-361950" algn="just">
              <a:buFont typeface="+mj-lt"/>
              <a:buAutoNum type="arabicPeriod"/>
            </a:pPr>
            <a:r>
              <a:rPr lang="el-GR" sz="12800" dirty="0">
                <a:latin typeface="Tahoma" pitchFamily="34" charset="0"/>
                <a:cs typeface="Tahoma" pitchFamily="34" charset="0"/>
              </a:rPr>
              <a:t>Τ</a:t>
            </a:r>
            <a:r>
              <a:rPr lang="el-GR" sz="12800" dirty="0" smtClean="0">
                <a:latin typeface="Tahoma" pitchFamily="34" charset="0"/>
                <a:cs typeface="Tahoma" pitchFamily="34" charset="0"/>
              </a:rPr>
              <a:t>υχόν πρόσθετες πράξεις </a:t>
            </a:r>
            <a:r>
              <a:rPr lang="el-GR" sz="12800" dirty="0">
                <a:latin typeface="Tahoma" pitchFamily="34" charset="0"/>
                <a:cs typeface="Tahoma" pitchFamily="34" charset="0"/>
              </a:rPr>
              <a:t>του ασφαλιστηρίου.</a:t>
            </a:r>
            <a:endParaRPr lang="el-GR" sz="128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5000" b="1" dirty="0" smtClean="0">
              <a:latin typeface="Tahoma" pitchFamily="34" charset="0"/>
              <a:cs typeface="Tahoma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72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7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9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en-US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5229200"/>
            <a:ext cx="277864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3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1825" y="404813"/>
            <a:ext cx="8866188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  <a:cs typeface="Tahoma" pitchFamily="34" charset="0"/>
              </a:rPr>
              <a:t>ΑΣΦΑΛΙΣΤΙΚΟ ΣΥΜΦΕΡΟΝ</a:t>
            </a:r>
            <a:endParaRPr lang="el-GR" sz="2000" dirty="0">
              <a:solidFill>
                <a:schemeClr val="accent1">
                  <a:tint val="88000"/>
                  <a:satMod val="1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0388" y="950640"/>
            <a:ext cx="8713092" cy="521466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l-GR" sz="7200" dirty="0" smtClean="0">
                <a:latin typeface="Tahoma" pitchFamily="34" charset="0"/>
                <a:cs typeface="Tahoma" pitchFamily="34" charset="0"/>
              </a:rPr>
              <a:t>Ασφαλιστικό </a:t>
            </a:r>
            <a:r>
              <a:rPr lang="el-GR" sz="7200" dirty="0">
                <a:latin typeface="Tahoma" pitchFamily="34" charset="0"/>
                <a:cs typeface="Tahoma" pitchFamily="34" charset="0"/>
              </a:rPr>
              <a:t>συμφέρον, στην ασφάλιση κατά ζημιών, είναι το </a:t>
            </a:r>
            <a:r>
              <a:rPr lang="el-GR" sz="7200" dirty="0" smtClean="0">
                <a:latin typeface="Tahoma" pitchFamily="34" charset="0"/>
                <a:cs typeface="Tahoma" pitchFamily="34" charset="0"/>
              </a:rPr>
              <a:t>έννομο συμφέρον </a:t>
            </a:r>
            <a:r>
              <a:rPr lang="el-GR" sz="7200" dirty="0">
                <a:latin typeface="Tahoma" pitchFamily="34" charset="0"/>
                <a:cs typeface="Tahoma" pitchFamily="34" charset="0"/>
              </a:rPr>
              <a:t>που έχει ένα πρόσωπο για τη διατήρηση περιουσίας </a:t>
            </a:r>
            <a:r>
              <a:rPr lang="el-GR" sz="7200" dirty="0" smtClean="0">
                <a:latin typeface="Tahoma" pitchFamily="34" charset="0"/>
                <a:cs typeface="Tahoma" pitchFamily="34" charset="0"/>
              </a:rPr>
              <a:t>ή δικαιώματος </a:t>
            </a:r>
            <a:r>
              <a:rPr lang="el-GR" sz="7200" dirty="0">
                <a:latin typeface="Tahoma" pitchFamily="34" charset="0"/>
                <a:cs typeface="Tahoma" pitchFamily="34" charset="0"/>
              </a:rPr>
              <a:t>και το οποίο μπορεί να ασφαλιστεί </a:t>
            </a:r>
            <a:r>
              <a:rPr lang="el-GR" sz="72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l-GR" sz="72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απειλή από ασφαλιστικό </a:t>
            </a:r>
            <a:r>
              <a:rPr lang="el-GR" sz="72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κίνδυνο</a:t>
            </a:r>
            <a:r>
              <a:rPr lang="el-GR" sz="7200" dirty="0">
                <a:latin typeface="Tahoma" pitchFamily="34" charset="0"/>
                <a:cs typeface="Tahoma" pitchFamily="34" charset="0"/>
              </a:rPr>
              <a:t>). </a:t>
            </a:r>
            <a:r>
              <a:rPr lang="el-GR" sz="7200" dirty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Η έλλειψη ασφαλιστικού συμφέροντος </a:t>
            </a:r>
            <a:r>
              <a:rPr lang="el-GR" sz="7200" dirty="0" smtClean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καθιστά την ασφάλιση άκυρη.</a:t>
            </a:r>
          </a:p>
          <a:p>
            <a:pPr marL="0" indent="0" algn="just">
              <a:buNone/>
            </a:pPr>
            <a:r>
              <a:rPr lang="el-GR" sz="56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ΥΠΟΚΕΙΜΕΝΟ – ΑΝΤΙΚΕΙΜΕΝΟ      {ΑΣΦΑΛΙΣΤΙΚΟ ΣΥΜΦΕΡΟΝ = ΑΣΦΑΛΙΣΤΙΚΟΣ ΚΙΝΔΥΝΟΣ}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72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7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ΛΥΣΗ ΑΣΦΑΛΙΣΤΙΚΗΣ ΣΥΜΒΑΣΗΣ</a:t>
            </a:r>
          </a:p>
          <a:p>
            <a:pPr marL="361950" indent="-361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7200" dirty="0" smtClean="0">
                <a:latin typeface="Tahoma" pitchFamily="34" charset="0"/>
                <a:cs typeface="Tahoma" pitchFamily="34" charset="0"/>
              </a:rPr>
              <a:t>Καθυστέρηση ή μη πληρωμής ασφαλίστρων από λήπτη ασφάλισης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7200" dirty="0"/>
              <a:t>Η μη δήλωση – αποσιώπηση κατά τη σύναψη της σύμβασης, εκ </a:t>
            </a:r>
            <a:r>
              <a:rPr lang="el-GR" sz="7200" dirty="0" smtClean="0"/>
              <a:t>μέρους του </a:t>
            </a:r>
            <a:r>
              <a:rPr lang="el-GR" sz="7200" dirty="0"/>
              <a:t>λήπτη της ασφάλισης των περιστατικών που είναι αντικειμενικά </a:t>
            </a:r>
            <a:r>
              <a:rPr lang="el-GR" sz="7200" dirty="0" smtClean="0"/>
              <a:t>ουσιώδη για </a:t>
            </a:r>
            <a:r>
              <a:rPr lang="el-GR" sz="7200" dirty="0"/>
              <a:t>την εκτίμηση του κινδύνου</a:t>
            </a:r>
            <a:r>
              <a:rPr lang="el-GR" sz="7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7200" dirty="0"/>
              <a:t>Η μη δήλωση εκ μέρους του λήπτη της ασφάλισης, κατά τη διάρκεια </a:t>
            </a:r>
            <a:r>
              <a:rPr lang="el-GR" sz="7200" dirty="0" smtClean="0"/>
              <a:t>της σύμβασης</a:t>
            </a:r>
            <a:r>
              <a:rPr lang="el-GR" sz="7200" dirty="0"/>
              <a:t>, περιστατικών που </a:t>
            </a:r>
            <a:r>
              <a:rPr lang="el-GR" sz="7200" b="1" dirty="0"/>
              <a:t>συνιστούν επίταση</a:t>
            </a:r>
            <a:r>
              <a:rPr lang="el-GR" sz="7200" dirty="0"/>
              <a:t> του </a:t>
            </a:r>
            <a:r>
              <a:rPr lang="el-GR" sz="7200" dirty="0" smtClean="0"/>
              <a:t>κινδύνου.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7200" dirty="0" smtClean="0">
                <a:latin typeface="Tahoma" pitchFamily="34" charset="0"/>
                <a:cs typeface="Tahoma" pitchFamily="34" charset="0"/>
              </a:rPr>
              <a:t>Η μεταβίβαση για οποιοδήποτε λόγο του ασφαλισμένου αντικειμένου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7200" dirty="0" smtClean="0">
                <a:latin typeface="Tahoma" pitchFamily="34" charset="0"/>
                <a:cs typeface="Tahoma" pitchFamily="34" charset="0"/>
              </a:rPr>
              <a:t>Πτώχευση, Αναγκαστική Διαχείριση του λήπτη της ασφάλισης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7200" dirty="0" smtClean="0">
                <a:latin typeface="Tahoma" pitchFamily="34" charset="0"/>
                <a:cs typeface="Tahoma" pitchFamily="34" charset="0"/>
              </a:rPr>
              <a:t>Η πραγματοποίηση του κινδύνου.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7200" dirty="0" smtClean="0">
                <a:latin typeface="Tahoma" pitchFamily="34" charset="0"/>
                <a:cs typeface="Tahoma" pitchFamily="34" charset="0"/>
              </a:rPr>
              <a:t>Η μείωση του κινδύνου.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7200" dirty="0" smtClean="0">
                <a:latin typeface="Tahoma" pitchFamily="34" charset="0"/>
                <a:cs typeface="Tahoma" pitchFamily="34" charset="0"/>
              </a:rPr>
              <a:t>Λήξη ασφαλιστικής περιόδου (</a:t>
            </a:r>
            <a:r>
              <a:rPr lang="el-GR" sz="7200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ΑΣΦΑΛΙΣΗ ΠΡΟΣΩΠΩΝ</a:t>
            </a:r>
            <a:r>
              <a:rPr lang="el-GR" sz="7200" dirty="0" smtClean="0">
                <a:latin typeface="Tahoma" pitchFamily="34" charset="0"/>
                <a:cs typeface="Tahoma" pitchFamily="34" charset="0"/>
              </a:rPr>
              <a:t>&gt; βλ. ασφάλιση ζωής (πρόσκαιρη, μικτή ή τα συνταξιοδοτικά – αποταμιευτικά προγράμματα)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7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9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en-US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4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1825" y="404813"/>
            <a:ext cx="8866188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ahoma" pitchFamily="34" charset="0"/>
                <a:cs typeface="Tahoma" pitchFamily="34" charset="0"/>
              </a:rPr>
              <a:t>ΣΥΜΒΑΛΟΜΜΕΝΑ ΜΕΡΗ ΑΣΦΑΛΙΣΤΙΚΗΣ ΣΥΜΒΑΣΗΣ</a:t>
            </a:r>
            <a:endParaRPr lang="el-GR" sz="2000" dirty="0">
              <a:solidFill>
                <a:schemeClr val="accent1">
                  <a:tint val="88000"/>
                  <a:satMod val="1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0388" y="476672"/>
            <a:ext cx="8641084" cy="504056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l-GR" sz="7200" b="1" dirty="0" smtClean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l-GR" sz="8600" dirty="0" smtClean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l-GR" sz="8000" b="1" dirty="0" smtClean="0">
                <a:latin typeface="Tahoma" pitchFamily="34" charset="0"/>
                <a:cs typeface="Tahoma" pitchFamily="34" charset="0"/>
              </a:rPr>
              <a:t>Ασφαλιστής: </a:t>
            </a:r>
            <a:r>
              <a:rPr lang="el-GR" sz="8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νοείται η ασφαλιστική επιχείρηση που </a:t>
            </a:r>
            <a:r>
              <a:rPr lang="el-GR" sz="80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αναλαμβάνει την </a:t>
            </a:r>
            <a:r>
              <a:rPr lang="el-GR" sz="8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κάλυψη του κινδύνου. Σύμφωνα με την ελληνική νομοθεσία, η </a:t>
            </a:r>
            <a:r>
              <a:rPr lang="el-GR" sz="80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λέξη </a:t>
            </a:r>
            <a:r>
              <a:rPr lang="el-GR" sz="8000" i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«ασφαλιστής</a:t>
            </a:r>
            <a:r>
              <a:rPr lang="el-GR" sz="8000" i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» </a:t>
            </a:r>
            <a:r>
              <a:rPr lang="el-GR" sz="8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δηλώνει αποκλειστικά ασφαλιστική επιχείρηση που </a:t>
            </a:r>
            <a:r>
              <a:rPr lang="el-GR" sz="80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λειτουργεί νόμιμα </a:t>
            </a:r>
            <a:r>
              <a:rPr lang="el-GR" sz="80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στην Ελλάδα και πάντοτε λαμβάνει τη μορφή της </a:t>
            </a:r>
            <a:r>
              <a:rPr lang="el-GR" sz="80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Α.Ε.</a:t>
            </a:r>
          </a:p>
          <a:p>
            <a:pPr algn="just"/>
            <a:r>
              <a:rPr lang="el-GR" sz="8000" b="1" dirty="0" smtClean="0">
                <a:latin typeface="Tahoma" pitchFamily="34" charset="0"/>
                <a:cs typeface="Tahoma" pitchFamily="34" charset="0"/>
              </a:rPr>
              <a:t>Λήπτης της Ασφάλισης (Αντισυμβαλλόμενος): </a:t>
            </a:r>
            <a:r>
              <a:rPr lang="el-GR" sz="8000" dirty="0" smtClean="0">
                <a:solidFill>
                  <a:srgbClr val="000099"/>
                </a:solidFill>
                <a:latin typeface="Arial-BoldMT"/>
              </a:rPr>
              <a:t>Λήπτης </a:t>
            </a:r>
            <a:r>
              <a:rPr lang="el-GR" sz="8000" dirty="0">
                <a:solidFill>
                  <a:srgbClr val="000099"/>
                </a:solidFill>
                <a:latin typeface="Arial-BoldMT"/>
              </a:rPr>
              <a:t>της ασφάλισης είναι το πρόσωπο που </a:t>
            </a:r>
            <a:r>
              <a:rPr lang="el-GR" sz="8000" dirty="0" smtClean="0">
                <a:solidFill>
                  <a:srgbClr val="000099"/>
                </a:solidFill>
                <a:latin typeface="Arial-BoldMT"/>
              </a:rPr>
              <a:t>συμβάλλεται (αντισυμβαλλόμενος</a:t>
            </a:r>
            <a:r>
              <a:rPr lang="el-GR" sz="8000" dirty="0">
                <a:solidFill>
                  <a:srgbClr val="000099"/>
                </a:solidFill>
                <a:latin typeface="Arial-BoldMT"/>
              </a:rPr>
              <a:t>) με τον ασφαλιστή και συνάπτει την </a:t>
            </a:r>
            <a:r>
              <a:rPr lang="el-GR" sz="8000" dirty="0" smtClean="0">
                <a:solidFill>
                  <a:srgbClr val="000099"/>
                </a:solidFill>
                <a:latin typeface="Arial-BoldMT"/>
              </a:rPr>
              <a:t>ασφαλιστική σύμβαση</a:t>
            </a:r>
            <a:r>
              <a:rPr lang="el-GR" sz="8000" dirty="0">
                <a:solidFill>
                  <a:srgbClr val="000099"/>
                </a:solidFill>
                <a:latin typeface="Arial-BoldMT"/>
              </a:rPr>
              <a:t>. Έχει κατά κανόνα την υποχρέωση καταβολής </a:t>
            </a:r>
            <a:r>
              <a:rPr lang="el-GR" sz="8000" dirty="0" smtClean="0">
                <a:solidFill>
                  <a:srgbClr val="000099"/>
                </a:solidFill>
                <a:latin typeface="Arial-BoldMT"/>
              </a:rPr>
              <a:t>του ασφαλίστρου.</a:t>
            </a:r>
            <a:endParaRPr lang="el-GR" sz="8000" dirty="0" smtClean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  <a:tabLst>
                <a:tab pos="265113" algn="l"/>
                <a:tab pos="361950" algn="l"/>
              </a:tabLst>
            </a:pPr>
            <a:r>
              <a:rPr lang="el-GR" sz="7200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Α.)Ασφαλισμένος: </a:t>
            </a:r>
            <a:r>
              <a:rPr lang="el-GR" sz="7200" b="1" dirty="0" smtClean="0">
                <a:latin typeface="Tahoma" pitchFamily="34" charset="0"/>
                <a:cs typeface="Tahoma" pitchFamily="34" charset="0"/>
              </a:rPr>
              <a:t>Είναι </a:t>
            </a:r>
            <a:r>
              <a:rPr lang="el-GR" sz="7200" b="1" dirty="0">
                <a:latin typeface="Tahoma" pitchFamily="34" charset="0"/>
                <a:cs typeface="Tahoma" pitchFamily="34" charset="0"/>
              </a:rPr>
              <a:t>το πρόσωπο που πλήττεται </a:t>
            </a:r>
            <a:r>
              <a:rPr lang="el-GR" sz="7200" b="1" dirty="0" smtClean="0">
                <a:latin typeface="Tahoma" pitchFamily="34" charset="0"/>
                <a:cs typeface="Tahoma" pitchFamily="34" charset="0"/>
              </a:rPr>
              <a:t>από την </a:t>
            </a:r>
            <a:r>
              <a:rPr lang="el-GR" sz="7200" b="1" dirty="0">
                <a:latin typeface="Tahoma" pitchFamily="34" charset="0"/>
                <a:cs typeface="Tahoma" pitchFamily="34" charset="0"/>
              </a:rPr>
              <a:t>πραγματοποίηση </a:t>
            </a:r>
            <a:r>
              <a:rPr lang="el-GR" sz="7200" b="1" dirty="0" smtClean="0">
                <a:latin typeface="Tahoma" pitchFamily="34" charset="0"/>
                <a:cs typeface="Tahoma" pitchFamily="34" charset="0"/>
              </a:rPr>
              <a:t>του ασφαλισμένου </a:t>
            </a:r>
            <a:r>
              <a:rPr lang="el-GR" sz="7200" b="1" dirty="0">
                <a:latin typeface="Tahoma" pitchFamily="34" charset="0"/>
                <a:cs typeface="Tahoma" pitchFamily="34" charset="0"/>
              </a:rPr>
              <a:t>κινδύνου.</a:t>
            </a:r>
            <a:endParaRPr lang="el-GR" sz="7200" dirty="0" smtClean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el-GR" sz="7200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Β.)Δικαιούχος του Ασφαλίσματος: </a:t>
            </a:r>
            <a:r>
              <a:rPr lang="el-GR" sz="7200" b="1" dirty="0">
                <a:latin typeface="Tahoma" pitchFamily="34" charset="0"/>
                <a:cs typeface="Tahoma" pitchFamily="34" charset="0"/>
              </a:rPr>
              <a:t>Δικαιούχος είναι το πρόσωπο που έχει το δικαίωμα να εισπράξει </a:t>
            </a:r>
            <a:r>
              <a:rPr lang="el-GR" sz="7200" b="1" dirty="0" smtClean="0">
                <a:latin typeface="Tahoma" pitchFamily="34" charset="0"/>
                <a:cs typeface="Tahoma" pitchFamily="34" charset="0"/>
              </a:rPr>
              <a:t>το ασφάλισμα</a:t>
            </a:r>
            <a:r>
              <a:rPr lang="el-GR" sz="7200" b="1" dirty="0">
                <a:latin typeface="Tahoma" pitchFamily="34" charset="0"/>
                <a:cs typeface="Tahoma" pitchFamily="34" charset="0"/>
              </a:rPr>
              <a:t>.</a:t>
            </a:r>
            <a:endParaRPr lang="el-GR" sz="7200" dirty="0" smtClean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l-GR" sz="5000" b="1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72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ΛΗΠΤΗΣ ΑΣΦΑΛΙΣΗΣ = ΑΣΦΑΛΙΣΜΕΝΟΣ = ΔΙΚΑΙΟΥΧΟΣ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72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ΛΗΠΤΗΣ ΑΣΦΑΛΙΣΗΣ ≠ ΑΣΦΑΛΙΣΜΕΝΟΣ≠ ΔΙΚΑΙΟΥΧΟΣ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72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ΛΗΠΤΗΣ ΑΣΦΑΛΙΣΗΣ = ΑΣΦΑΛΙΣΜΕΝΟΣ ≠ ΔΙΚΑΙΟΥΧΟΣ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7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l-GR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sz="29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l-GR" sz="29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en-US" sz="1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4293096"/>
            <a:ext cx="8778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5301208"/>
            <a:ext cx="16637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8" y="5605831"/>
            <a:ext cx="588443" cy="58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4293095"/>
            <a:ext cx="87788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Διάγραμμα 9"/>
          <p:cNvGraphicFramePr/>
          <p:nvPr>
            <p:extLst>
              <p:ext uri="{D42A27DB-BD31-4B8C-83A1-F6EECF244321}">
                <p14:modId xmlns:p14="http://schemas.microsoft.com/office/powerpoint/2010/main" val="2314771911"/>
              </p:ext>
            </p:extLst>
          </p:nvPr>
        </p:nvGraphicFramePr>
        <p:xfrm>
          <a:off x="3451200" y="5151415"/>
          <a:ext cx="5267176" cy="1589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63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6535</TotalTime>
  <Pages>1</Pages>
  <Words>1271</Words>
  <Application>Microsoft Office PowerPoint</Application>
  <PresentationFormat>Α4 (210x297 χιλ.)</PresentationFormat>
  <Paragraphs>268</Paragraphs>
  <Slides>14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Άποψη</vt:lpstr>
      <vt:lpstr>  “ΑΣΦΑΛΙΣΗ  ΖΩΗΣ - ΠΕΡΙΟΥΣΙΑΣ.”      </vt:lpstr>
      <vt:lpstr>ΣΤΟΧΟΙ ΠΑΡΟΥΣΙΑΣΗΣ</vt:lpstr>
      <vt:lpstr>ΑΣΦΑΛΙΣΤΙΚΟ ΣΥΜΦΕΡΟΝ</vt:lpstr>
      <vt:lpstr>ΑΣΦΑΛΙΣΤΙΚΗ ΣΥΜΒΑΣΗ</vt:lpstr>
      <vt:lpstr>ΥΠΟΧΡΕΩΣΕΙΣ ΑΣΦΑΛΙΣΤΙΚΗΣ ΣΥΜΒΑΣΗΣ</vt:lpstr>
      <vt:lpstr>ΑΣΦΑΛΙΣΤΙΚΗ ΣΥΜΒΑΣΗ</vt:lpstr>
      <vt:lpstr>ΔΟΜΗ ΑΣΦΑΛΙΣΤΙΚΗΣ ΣΥΜΒΑΣΗΣ</vt:lpstr>
      <vt:lpstr>ΑΣΦΑΛΙΣΤΙΚΟ ΣΥΜΦΕΡΟΝ</vt:lpstr>
      <vt:lpstr>ΣΥΜΒΑΛΟΜΜΕΝΑ ΜΕΡΗ ΑΣΦΑΛΙΣΤΙΚΗΣ ΣΥΜΒΑΣΗΣ</vt:lpstr>
      <vt:lpstr>ΥΠΟΘΕΣΗ ΕΡΓΑΣΙΑΣ (1)</vt:lpstr>
      <vt:lpstr>ΥΠΟΘΕΣΗ ΕΡΓΑΣΙΑΣ (2)</vt:lpstr>
      <vt:lpstr>ΥΠΟΘΕΣΗ ΕΡΓΑΣΙΑΣ (3)</vt:lpstr>
      <vt:lpstr>ΑΣΦΑΛΙΣΤΙΚΑ ΒΑΡΗ</vt:lpstr>
      <vt:lpstr>ΑΣΦΑΛΙΣΤΙΚΑ ΒΑΡΗ</vt:lpstr>
    </vt:vector>
  </TitlesOfParts>
  <Company>ΕΚΠΑΙΔΕΥΣΗ ΜΕΛΛΟΝΤΟΣ Α.Ε.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Αποστολή για Δυτικές Ινδίες</dc:title>
  <dc:subject>PowerPoint 2002</dc:subject>
  <dc:creator>Manos Leontios/Anastasia D. Gavanas</dc:creator>
  <cp:keywords>ECDL Syllabus 4.0</cp:keywords>
  <dc:description>ΕΚΠΑΙΔΕΥΣΗ ΜΕΛΛΟΝΤΟΣ Α.Ε. (c) 2003</dc:description>
  <cp:lastModifiedBy>admin</cp:lastModifiedBy>
  <cp:revision>843</cp:revision>
  <cp:lastPrinted>2016-08-26T11:23:52Z</cp:lastPrinted>
  <dcterms:created xsi:type="dcterms:W3CDTF">1996-06-21T16:28:18Z</dcterms:created>
  <dcterms:modified xsi:type="dcterms:W3CDTF">2020-10-15T08:29:02Z</dcterms:modified>
  <cp:category>Αρχείο Άσκησης</cp:category>
</cp:coreProperties>
</file>