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103" r:id="rId1"/>
  </p:sldMasterIdLst>
  <p:notesMasterIdLst>
    <p:notesMasterId r:id="rId10"/>
  </p:notesMasterIdLst>
  <p:handoutMasterIdLst>
    <p:handoutMasterId r:id="rId11"/>
  </p:handoutMasterIdLst>
  <p:sldIdLst>
    <p:sldId id="256" r:id="rId2"/>
    <p:sldId id="352" r:id="rId3"/>
    <p:sldId id="353" r:id="rId4"/>
    <p:sldId id="355" r:id="rId5"/>
    <p:sldId id="382" r:id="rId6"/>
    <p:sldId id="383" r:id="rId7"/>
    <p:sldId id="375" r:id="rId8"/>
    <p:sldId id="381" r:id="rId9"/>
  </p:sldIdLst>
  <p:sldSz cx="9906000" cy="6858000" type="A4"/>
  <p:notesSz cx="6769100" cy="9906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3300"/>
    <a:srgbClr val="CC6600"/>
    <a:srgbClr val="FF9933"/>
    <a:srgbClr val="FFFF00"/>
    <a:srgbClr val="3333CC"/>
    <a:srgbClr val="33CC33"/>
    <a:srgbClr val="AF21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Μεσαίο στυλ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Μεσαίο στυλ 2 - Έμφαση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269D01E-BC32-4049-B463-5C60D7B0CCD2}" styleName="Στυλ με θέμα 2 - Έμφαση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Στυλ με θέμα 1 - Έμφαση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7" autoAdjust="0"/>
    <p:restoredTop sz="90522" autoAdjust="0"/>
  </p:normalViewPr>
  <p:slideViewPr>
    <p:cSldViewPr>
      <p:cViewPr>
        <p:scale>
          <a:sx n="90" d="100"/>
          <a:sy n="90" d="100"/>
        </p:scale>
        <p:origin x="-1884" y="-36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30" y="-102"/>
      </p:cViewPr>
      <p:guideLst>
        <p:guide orient="horz" pos="3120"/>
        <p:guide pos="21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02815D-E585-42A6-A8D3-AE68A53BD6E3}" type="doc">
      <dgm:prSet loTypeId="urn:microsoft.com/office/officeart/2005/8/layout/hProcess9" loCatId="process" qsTypeId="urn:microsoft.com/office/officeart/2005/8/quickstyle/simple1" qsCatId="simple" csTypeId="urn:microsoft.com/office/officeart/2005/8/colors/accent3_2" csCatId="accent3" phldr="1"/>
      <dgm:spPr/>
    </dgm:pt>
    <dgm:pt modelId="{97AF6FE7-7CB9-4536-B390-B1074E6BFD49}">
      <dgm:prSet phldrT="[Κείμενο]" custT="1"/>
      <dgm:spPr/>
      <dgm:t>
        <a:bodyPr/>
        <a:lstStyle/>
        <a:p>
          <a:r>
            <a:rPr lang="el-GR" sz="1000" b="1" dirty="0" smtClean="0">
              <a:latin typeface="Tahoma" pitchFamily="34" charset="0"/>
              <a:cs typeface="Tahoma" pitchFamily="34" charset="0"/>
            </a:rPr>
            <a:t>ΑΝΑΓΝΩΡΙΣΗ ΚΙΝΔΥΝΟΥ</a:t>
          </a:r>
          <a:endParaRPr lang="el-GR" sz="1000" b="1" dirty="0">
            <a:latin typeface="Tahoma" pitchFamily="34" charset="0"/>
            <a:cs typeface="Tahoma" pitchFamily="34" charset="0"/>
          </a:endParaRPr>
        </a:p>
      </dgm:t>
    </dgm:pt>
    <dgm:pt modelId="{CA3D7F22-3734-4E8C-BB45-6D5BB754F5F9}" type="parTrans" cxnId="{F3DC5A4F-26C9-4014-B206-17C31D11C676}">
      <dgm:prSet/>
      <dgm:spPr/>
      <dgm:t>
        <a:bodyPr/>
        <a:lstStyle/>
        <a:p>
          <a:endParaRPr lang="el-GR"/>
        </a:p>
      </dgm:t>
    </dgm:pt>
    <dgm:pt modelId="{BE7BEA62-A1D8-48B7-BEC8-A0D3046CA47D}" type="sibTrans" cxnId="{F3DC5A4F-26C9-4014-B206-17C31D11C676}">
      <dgm:prSet/>
      <dgm:spPr/>
      <dgm:t>
        <a:bodyPr/>
        <a:lstStyle/>
        <a:p>
          <a:endParaRPr lang="el-GR"/>
        </a:p>
      </dgm:t>
    </dgm:pt>
    <dgm:pt modelId="{9E2D59A2-DBE0-4543-83EA-EEF748EAD8E9}">
      <dgm:prSet phldrT="[Κείμενο]" custT="1"/>
      <dgm:spPr/>
      <dgm:t>
        <a:bodyPr/>
        <a:lstStyle/>
        <a:p>
          <a:r>
            <a:rPr lang="el-GR" sz="1000" dirty="0" smtClean="0">
              <a:latin typeface="Tahoma" pitchFamily="34" charset="0"/>
              <a:cs typeface="Tahoma" pitchFamily="34" charset="0"/>
            </a:rPr>
            <a:t>ΑΝΤΙΜΕΤΩΠΙΣΗ ΚΙΝΔΥΝΟΥ:</a:t>
          </a:r>
        </a:p>
        <a:p>
          <a:r>
            <a:rPr lang="el-GR" sz="1000" b="1" dirty="0" smtClean="0">
              <a:latin typeface="Tahoma" pitchFamily="34" charset="0"/>
              <a:cs typeface="Tahoma" pitchFamily="34" charset="0"/>
            </a:rPr>
            <a:t>ΙΔΙΩΤΙΚΗ ΑΣΦΑΛΙΣΗ</a:t>
          </a:r>
          <a:endParaRPr lang="el-GR" sz="1000" b="1" dirty="0">
            <a:latin typeface="Tahoma" pitchFamily="34" charset="0"/>
            <a:cs typeface="Tahoma" pitchFamily="34" charset="0"/>
          </a:endParaRPr>
        </a:p>
      </dgm:t>
    </dgm:pt>
    <dgm:pt modelId="{35C82203-CC2C-47C9-94A9-B3B5BF0658F9}" type="parTrans" cxnId="{F2F42C66-FA52-4CD5-9E98-6629833DA17C}">
      <dgm:prSet/>
      <dgm:spPr/>
      <dgm:t>
        <a:bodyPr/>
        <a:lstStyle/>
        <a:p>
          <a:endParaRPr lang="el-GR"/>
        </a:p>
      </dgm:t>
    </dgm:pt>
    <dgm:pt modelId="{F32D20DD-55FA-49B1-BB10-3DE77BE861DD}" type="sibTrans" cxnId="{F2F42C66-FA52-4CD5-9E98-6629833DA17C}">
      <dgm:prSet/>
      <dgm:spPr/>
      <dgm:t>
        <a:bodyPr/>
        <a:lstStyle/>
        <a:p>
          <a:endParaRPr lang="el-GR"/>
        </a:p>
      </dgm:t>
    </dgm:pt>
    <dgm:pt modelId="{4C065F1C-F978-4CB7-940E-C0F44440D288}">
      <dgm:prSet phldrT="[Κείμενο]" custT="1"/>
      <dgm:spPr/>
      <dgm:t>
        <a:bodyPr/>
        <a:lstStyle/>
        <a:p>
          <a:r>
            <a:rPr lang="el-GR" sz="1000" dirty="0" smtClean="0">
              <a:latin typeface="Tahoma" pitchFamily="34" charset="0"/>
              <a:cs typeface="Tahoma" pitchFamily="34" charset="0"/>
            </a:rPr>
            <a:t>ΕΚΤΙΜΗΣΗ ΤΟΥ ΚΙΝΔΥΝΟΥ: </a:t>
          </a:r>
        </a:p>
        <a:p>
          <a:r>
            <a:rPr lang="el-GR" sz="1000" b="1" dirty="0" smtClean="0">
              <a:latin typeface="Tahoma" pitchFamily="34" charset="0"/>
              <a:cs typeface="Tahoma" pitchFamily="34" charset="0"/>
            </a:rPr>
            <a:t>ΜΕΤΡΗΣΗ ΜΕΓΕΘΟΥΣ &amp; ΣΥΧΝΟΤΗΤΑΣ</a:t>
          </a:r>
          <a:endParaRPr lang="el-GR" sz="1000" b="1" dirty="0">
            <a:latin typeface="Tahoma" pitchFamily="34" charset="0"/>
            <a:cs typeface="Tahoma" pitchFamily="34" charset="0"/>
          </a:endParaRPr>
        </a:p>
      </dgm:t>
    </dgm:pt>
    <dgm:pt modelId="{EAD71EE2-6DFF-4619-B780-A3A2CBBEF3FE}" type="parTrans" cxnId="{92FD9884-512C-48B9-9399-6C53C30B3028}">
      <dgm:prSet/>
      <dgm:spPr/>
      <dgm:t>
        <a:bodyPr/>
        <a:lstStyle/>
        <a:p>
          <a:endParaRPr lang="el-GR"/>
        </a:p>
      </dgm:t>
    </dgm:pt>
    <dgm:pt modelId="{28CF2DCC-D1C1-41EA-83FB-14F64DB5037E}" type="sibTrans" cxnId="{92FD9884-512C-48B9-9399-6C53C30B3028}">
      <dgm:prSet/>
      <dgm:spPr/>
      <dgm:t>
        <a:bodyPr/>
        <a:lstStyle/>
        <a:p>
          <a:endParaRPr lang="el-GR"/>
        </a:p>
      </dgm:t>
    </dgm:pt>
    <dgm:pt modelId="{813CF892-AAA9-403E-8F91-C43965E37F46}" type="pres">
      <dgm:prSet presAssocID="{C102815D-E585-42A6-A8D3-AE68A53BD6E3}" presName="CompostProcess" presStyleCnt="0">
        <dgm:presLayoutVars>
          <dgm:dir/>
          <dgm:resizeHandles val="exact"/>
        </dgm:presLayoutVars>
      </dgm:prSet>
      <dgm:spPr/>
    </dgm:pt>
    <dgm:pt modelId="{5EF48C40-A831-4AEC-9C69-07E7A0264249}" type="pres">
      <dgm:prSet presAssocID="{C102815D-E585-42A6-A8D3-AE68A53BD6E3}" presName="arrow" presStyleLbl="bgShp" presStyleIdx="0" presStyleCnt="1" custScaleX="89830" custScaleY="63094"/>
      <dgm:spPr>
        <a:solidFill>
          <a:schemeClr val="accent4">
            <a:lumMod val="60000"/>
            <a:lumOff val="40000"/>
          </a:schemeClr>
        </a:solidFill>
      </dgm:spPr>
    </dgm:pt>
    <dgm:pt modelId="{ED153B2D-042F-47BD-B67F-44B0D59482A9}" type="pres">
      <dgm:prSet presAssocID="{C102815D-E585-42A6-A8D3-AE68A53BD6E3}" presName="linearProcess" presStyleCnt="0"/>
      <dgm:spPr/>
    </dgm:pt>
    <dgm:pt modelId="{C71B4B71-91F6-40F8-A833-8F39D1E13CF9}" type="pres">
      <dgm:prSet presAssocID="{97AF6FE7-7CB9-4536-B390-B1074E6BFD49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53FACB0-20FE-4A1E-BD9E-7CD6DC0ABAAE}" type="pres">
      <dgm:prSet presAssocID="{BE7BEA62-A1D8-48B7-BEC8-A0D3046CA47D}" presName="sibTrans" presStyleCnt="0"/>
      <dgm:spPr/>
    </dgm:pt>
    <dgm:pt modelId="{C4848499-9F47-4C50-9556-581A7C8E769D}" type="pres">
      <dgm:prSet presAssocID="{9E2D59A2-DBE0-4543-83EA-EEF748EAD8E9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9593CD4-5977-487F-B92A-B2F7C9EF9AD6}" type="pres">
      <dgm:prSet presAssocID="{F32D20DD-55FA-49B1-BB10-3DE77BE861DD}" presName="sibTrans" presStyleCnt="0"/>
      <dgm:spPr/>
    </dgm:pt>
    <dgm:pt modelId="{7E5D3FA6-A205-4B88-AA37-B09E77506EEC}" type="pres">
      <dgm:prSet presAssocID="{4C065F1C-F978-4CB7-940E-C0F44440D288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92FD9884-512C-48B9-9399-6C53C30B3028}" srcId="{C102815D-E585-42A6-A8D3-AE68A53BD6E3}" destId="{4C065F1C-F978-4CB7-940E-C0F44440D288}" srcOrd="2" destOrd="0" parTransId="{EAD71EE2-6DFF-4619-B780-A3A2CBBEF3FE}" sibTransId="{28CF2DCC-D1C1-41EA-83FB-14F64DB5037E}"/>
    <dgm:cxn modelId="{F2F42C66-FA52-4CD5-9E98-6629833DA17C}" srcId="{C102815D-E585-42A6-A8D3-AE68A53BD6E3}" destId="{9E2D59A2-DBE0-4543-83EA-EEF748EAD8E9}" srcOrd="1" destOrd="0" parTransId="{35C82203-CC2C-47C9-94A9-B3B5BF0658F9}" sibTransId="{F32D20DD-55FA-49B1-BB10-3DE77BE861DD}"/>
    <dgm:cxn modelId="{44B8897D-5297-492A-B49A-46963D45B3CE}" type="presOf" srcId="{4C065F1C-F978-4CB7-940E-C0F44440D288}" destId="{7E5D3FA6-A205-4B88-AA37-B09E77506EEC}" srcOrd="0" destOrd="0" presId="urn:microsoft.com/office/officeart/2005/8/layout/hProcess9"/>
    <dgm:cxn modelId="{711AD0AD-C4A5-494D-B00D-CB5DF037439E}" type="presOf" srcId="{9E2D59A2-DBE0-4543-83EA-EEF748EAD8E9}" destId="{C4848499-9F47-4C50-9556-581A7C8E769D}" srcOrd="0" destOrd="0" presId="urn:microsoft.com/office/officeart/2005/8/layout/hProcess9"/>
    <dgm:cxn modelId="{F3DC5A4F-26C9-4014-B206-17C31D11C676}" srcId="{C102815D-E585-42A6-A8D3-AE68A53BD6E3}" destId="{97AF6FE7-7CB9-4536-B390-B1074E6BFD49}" srcOrd="0" destOrd="0" parTransId="{CA3D7F22-3734-4E8C-BB45-6D5BB754F5F9}" sibTransId="{BE7BEA62-A1D8-48B7-BEC8-A0D3046CA47D}"/>
    <dgm:cxn modelId="{45A68B36-D59B-4520-8439-DEE05962AD09}" type="presOf" srcId="{C102815D-E585-42A6-A8D3-AE68A53BD6E3}" destId="{813CF892-AAA9-403E-8F91-C43965E37F46}" srcOrd="0" destOrd="0" presId="urn:microsoft.com/office/officeart/2005/8/layout/hProcess9"/>
    <dgm:cxn modelId="{82B69A72-85A3-4203-A48A-74A949E79688}" type="presOf" srcId="{97AF6FE7-7CB9-4536-B390-B1074E6BFD49}" destId="{C71B4B71-91F6-40F8-A833-8F39D1E13CF9}" srcOrd="0" destOrd="0" presId="urn:microsoft.com/office/officeart/2005/8/layout/hProcess9"/>
    <dgm:cxn modelId="{94BC9034-43D0-42F7-BFAF-9B6942E49363}" type="presParOf" srcId="{813CF892-AAA9-403E-8F91-C43965E37F46}" destId="{5EF48C40-A831-4AEC-9C69-07E7A0264249}" srcOrd="0" destOrd="0" presId="urn:microsoft.com/office/officeart/2005/8/layout/hProcess9"/>
    <dgm:cxn modelId="{E40175F1-D20D-4C5D-B585-C243F686BD7C}" type="presParOf" srcId="{813CF892-AAA9-403E-8F91-C43965E37F46}" destId="{ED153B2D-042F-47BD-B67F-44B0D59482A9}" srcOrd="1" destOrd="0" presId="urn:microsoft.com/office/officeart/2005/8/layout/hProcess9"/>
    <dgm:cxn modelId="{2A1622F9-7F6F-480C-8F88-E29F0AB37628}" type="presParOf" srcId="{ED153B2D-042F-47BD-B67F-44B0D59482A9}" destId="{C71B4B71-91F6-40F8-A833-8F39D1E13CF9}" srcOrd="0" destOrd="0" presId="urn:microsoft.com/office/officeart/2005/8/layout/hProcess9"/>
    <dgm:cxn modelId="{43030AF9-9DCA-44C2-9598-2E83AD4196BC}" type="presParOf" srcId="{ED153B2D-042F-47BD-B67F-44B0D59482A9}" destId="{E53FACB0-20FE-4A1E-BD9E-7CD6DC0ABAAE}" srcOrd="1" destOrd="0" presId="urn:microsoft.com/office/officeart/2005/8/layout/hProcess9"/>
    <dgm:cxn modelId="{A2B6F910-6003-421B-B3EE-B137C2FA36EF}" type="presParOf" srcId="{ED153B2D-042F-47BD-B67F-44B0D59482A9}" destId="{C4848499-9F47-4C50-9556-581A7C8E769D}" srcOrd="2" destOrd="0" presId="urn:microsoft.com/office/officeart/2005/8/layout/hProcess9"/>
    <dgm:cxn modelId="{B7DB087D-1FCA-459C-9BDC-09FB4335B0D3}" type="presParOf" srcId="{ED153B2D-042F-47BD-B67F-44B0D59482A9}" destId="{69593CD4-5977-487F-B92A-B2F7C9EF9AD6}" srcOrd="3" destOrd="0" presId="urn:microsoft.com/office/officeart/2005/8/layout/hProcess9"/>
    <dgm:cxn modelId="{C01B7D0B-2F24-49CB-BB18-A623C8E5DE16}" type="presParOf" srcId="{ED153B2D-042F-47BD-B67F-44B0D59482A9}" destId="{7E5D3FA6-A205-4B88-AA37-B09E77506EE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02815D-E585-42A6-A8D3-AE68A53BD6E3}" type="doc">
      <dgm:prSet loTypeId="urn:microsoft.com/office/officeart/2005/8/layout/hProcess9" loCatId="process" qsTypeId="urn:microsoft.com/office/officeart/2005/8/quickstyle/simple1" qsCatId="simple" csTypeId="urn:microsoft.com/office/officeart/2005/8/colors/accent3_2" csCatId="accent3" phldr="1"/>
      <dgm:spPr/>
    </dgm:pt>
    <dgm:pt modelId="{97AF6FE7-7CB9-4536-B390-B1074E6BFD49}">
      <dgm:prSet phldrT="[Κείμενο]" custT="1"/>
      <dgm:spPr/>
      <dgm:t>
        <a:bodyPr/>
        <a:lstStyle/>
        <a:p>
          <a:r>
            <a:rPr lang="el-GR" sz="1000" b="1" dirty="0" smtClean="0">
              <a:latin typeface="Tahoma" pitchFamily="34" charset="0"/>
              <a:cs typeface="Tahoma" pitchFamily="34" charset="0"/>
            </a:rPr>
            <a:t>ΕΚΤΙΜΗΣΗ ΚΙΝΔΥΝΟΥ</a:t>
          </a:r>
          <a:endParaRPr lang="el-GR" sz="1000" b="1" dirty="0">
            <a:latin typeface="Tahoma" pitchFamily="34" charset="0"/>
            <a:cs typeface="Tahoma" pitchFamily="34" charset="0"/>
          </a:endParaRPr>
        </a:p>
      </dgm:t>
    </dgm:pt>
    <dgm:pt modelId="{CA3D7F22-3734-4E8C-BB45-6D5BB754F5F9}" type="parTrans" cxnId="{F3DC5A4F-26C9-4014-B206-17C31D11C676}">
      <dgm:prSet/>
      <dgm:spPr/>
      <dgm:t>
        <a:bodyPr/>
        <a:lstStyle/>
        <a:p>
          <a:endParaRPr lang="el-GR"/>
        </a:p>
      </dgm:t>
    </dgm:pt>
    <dgm:pt modelId="{BE7BEA62-A1D8-48B7-BEC8-A0D3046CA47D}" type="sibTrans" cxnId="{F3DC5A4F-26C9-4014-B206-17C31D11C676}">
      <dgm:prSet/>
      <dgm:spPr/>
      <dgm:t>
        <a:bodyPr/>
        <a:lstStyle/>
        <a:p>
          <a:endParaRPr lang="el-GR"/>
        </a:p>
      </dgm:t>
    </dgm:pt>
    <dgm:pt modelId="{9E2D59A2-DBE0-4543-83EA-EEF748EAD8E9}">
      <dgm:prSet phldrT="[Κείμενο]" custT="1"/>
      <dgm:spPr/>
      <dgm:t>
        <a:bodyPr/>
        <a:lstStyle/>
        <a:p>
          <a:r>
            <a:rPr lang="en-US" sz="1000" b="1" dirty="0" smtClean="0">
              <a:latin typeface="Tahoma" pitchFamily="34" charset="0"/>
              <a:cs typeface="Tahoma" pitchFamily="34" charset="0"/>
            </a:rPr>
            <a:t>UNDERWRITING STANDARDS</a:t>
          </a:r>
          <a:endParaRPr lang="el-GR" sz="1000" b="1" dirty="0">
            <a:latin typeface="Tahoma" pitchFamily="34" charset="0"/>
            <a:cs typeface="Tahoma" pitchFamily="34" charset="0"/>
          </a:endParaRPr>
        </a:p>
      </dgm:t>
    </dgm:pt>
    <dgm:pt modelId="{35C82203-CC2C-47C9-94A9-B3B5BF0658F9}" type="parTrans" cxnId="{F2F42C66-FA52-4CD5-9E98-6629833DA17C}">
      <dgm:prSet/>
      <dgm:spPr/>
      <dgm:t>
        <a:bodyPr/>
        <a:lstStyle/>
        <a:p>
          <a:endParaRPr lang="el-GR"/>
        </a:p>
      </dgm:t>
    </dgm:pt>
    <dgm:pt modelId="{F32D20DD-55FA-49B1-BB10-3DE77BE861DD}" type="sibTrans" cxnId="{F2F42C66-FA52-4CD5-9E98-6629833DA17C}">
      <dgm:prSet/>
      <dgm:spPr/>
      <dgm:t>
        <a:bodyPr/>
        <a:lstStyle/>
        <a:p>
          <a:endParaRPr lang="el-GR"/>
        </a:p>
      </dgm:t>
    </dgm:pt>
    <dgm:pt modelId="{4C065F1C-F978-4CB7-940E-C0F44440D288}">
      <dgm:prSet phldrT="[Κείμενο]" custT="1"/>
      <dgm:spPr/>
      <dgm:t>
        <a:bodyPr/>
        <a:lstStyle/>
        <a:p>
          <a:r>
            <a:rPr lang="el-GR" sz="1000" b="1" dirty="0" smtClean="0">
              <a:latin typeface="Tahoma" pitchFamily="34" charset="0"/>
              <a:cs typeface="Tahoma" pitchFamily="34" charset="0"/>
            </a:rPr>
            <a:t>ΔΗΜΙΟΥΡΓΙΑ ΚΕΡΔΟΦΟΡΟΥ ΧΑΡΤΟΦΥΛΑΚΙΟΥ</a:t>
          </a:r>
          <a:endParaRPr lang="el-GR" sz="1000" b="1" dirty="0">
            <a:latin typeface="Tahoma" pitchFamily="34" charset="0"/>
            <a:cs typeface="Tahoma" pitchFamily="34" charset="0"/>
          </a:endParaRPr>
        </a:p>
      </dgm:t>
    </dgm:pt>
    <dgm:pt modelId="{EAD71EE2-6DFF-4619-B780-A3A2CBBEF3FE}" type="parTrans" cxnId="{92FD9884-512C-48B9-9399-6C53C30B3028}">
      <dgm:prSet/>
      <dgm:spPr/>
      <dgm:t>
        <a:bodyPr/>
        <a:lstStyle/>
        <a:p>
          <a:endParaRPr lang="el-GR"/>
        </a:p>
      </dgm:t>
    </dgm:pt>
    <dgm:pt modelId="{28CF2DCC-D1C1-41EA-83FB-14F64DB5037E}" type="sibTrans" cxnId="{92FD9884-512C-48B9-9399-6C53C30B3028}">
      <dgm:prSet/>
      <dgm:spPr/>
      <dgm:t>
        <a:bodyPr/>
        <a:lstStyle/>
        <a:p>
          <a:endParaRPr lang="el-GR"/>
        </a:p>
      </dgm:t>
    </dgm:pt>
    <dgm:pt modelId="{813CF892-AAA9-403E-8F91-C43965E37F46}" type="pres">
      <dgm:prSet presAssocID="{C102815D-E585-42A6-A8D3-AE68A53BD6E3}" presName="CompostProcess" presStyleCnt="0">
        <dgm:presLayoutVars>
          <dgm:dir/>
          <dgm:resizeHandles val="exact"/>
        </dgm:presLayoutVars>
      </dgm:prSet>
      <dgm:spPr/>
    </dgm:pt>
    <dgm:pt modelId="{5EF48C40-A831-4AEC-9C69-07E7A0264249}" type="pres">
      <dgm:prSet presAssocID="{C102815D-E585-42A6-A8D3-AE68A53BD6E3}" presName="arrow" presStyleLbl="bgShp" presStyleIdx="0" presStyleCnt="1" custScaleX="89830" custScaleY="63094"/>
      <dgm:spPr>
        <a:solidFill>
          <a:schemeClr val="accent4">
            <a:lumMod val="60000"/>
            <a:lumOff val="40000"/>
          </a:schemeClr>
        </a:solidFill>
      </dgm:spPr>
    </dgm:pt>
    <dgm:pt modelId="{ED153B2D-042F-47BD-B67F-44B0D59482A9}" type="pres">
      <dgm:prSet presAssocID="{C102815D-E585-42A6-A8D3-AE68A53BD6E3}" presName="linearProcess" presStyleCnt="0"/>
      <dgm:spPr/>
    </dgm:pt>
    <dgm:pt modelId="{C71B4B71-91F6-40F8-A833-8F39D1E13CF9}" type="pres">
      <dgm:prSet presAssocID="{97AF6FE7-7CB9-4536-B390-B1074E6BFD49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53FACB0-20FE-4A1E-BD9E-7CD6DC0ABAAE}" type="pres">
      <dgm:prSet presAssocID="{BE7BEA62-A1D8-48B7-BEC8-A0D3046CA47D}" presName="sibTrans" presStyleCnt="0"/>
      <dgm:spPr/>
    </dgm:pt>
    <dgm:pt modelId="{C4848499-9F47-4C50-9556-581A7C8E769D}" type="pres">
      <dgm:prSet presAssocID="{9E2D59A2-DBE0-4543-83EA-EEF748EAD8E9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9593CD4-5977-487F-B92A-B2F7C9EF9AD6}" type="pres">
      <dgm:prSet presAssocID="{F32D20DD-55FA-49B1-BB10-3DE77BE861DD}" presName="sibTrans" presStyleCnt="0"/>
      <dgm:spPr/>
    </dgm:pt>
    <dgm:pt modelId="{7E5D3FA6-A205-4B88-AA37-B09E77506EEC}" type="pres">
      <dgm:prSet presAssocID="{4C065F1C-F978-4CB7-940E-C0F44440D288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FAE76AA7-536D-40A3-A084-3BB9FEDD4889}" type="presOf" srcId="{97AF6FE7-7CB9-4536-B390-B1074E6BFD49}" destId="{C71B4B71-91F6-40F8-A833-8F39D1E13CF9}" srcOrd="0" destOrd="0" presId="urn:microsoft.com/office/officeart/2005/8/layout/hProcess9"/>
    <dgm:cxn modelId="{92FD9884-512C-48B9-9399-6C53C30B3028}" srcId="{C102815D-E585-42A6-A8D3-AE68A53BD6E3}" destId="{4C065F1C-F978-4CB7-940E-C0F44440D288}" srcOrd="2" destOrd="0" parTransId="{EAD71EE2-6DFF-4619-B780-A3A2CBBEF3FE}" sibTransId="{28CF2DCC-D1C1-41EA-83FB-14F64DB5037E}"/>
    <dgm:cxn modelId="{F2F42C66-FA52-4CD5-9E98-6629833DA17C}" srcId="{C102815D-E585-42A6-A8D3-AE68A53BD6E3}" destId="{9E2D59A2-DBE0-4543-83EA-EEF748EAD8E9}" srcOrd="1" destOrd="0" parTransId="{35C82203-CC2C-47C9-94A9-B3B5BF0658F9}" sibTransId="{F32D20DD-55FA-49B1-BB10-3DE77BE861DD}"/>
    <dgm:cxn modelId="{FE25E68D-5781-4183-9DC3-EF2DA078221D}" type="presOf" srcId="{4C065F1C-F978-4CB7-940E-C0F44440D288}" destId="{7E5D3FA6-A205-4B88-AA37-B09E77506EEC}" srcOrd="0" destOrd="0" presId="urn:microsoft.com/office/officeart/2005/8/layout/hProcess9"/>
    <dgm:cxn modelId="{5FBE0C78-9139-41F2-B296-57DAAEE03B2B}" type="presOf" srcId="{9E2D59A2-DBE0-4543-83EA-EEF748EAD8E9}" destId="{C4848499-9F47-4C50-9556-581A7C8E769D}" srcOrd="0" destOrd="0" presId="urn:microsoft.com/office/officeart/2005/8/layout/hProcess9"/>
    <dgm:cxn modelId="{BB3BCBDD-A012-4573-A41A-B98B348E0F2F}" type="presOf" srcId="{C102815D-E585-42A6-A8D3-AE68A53BD6E3}" destId="{813CF892-AAA9-403E-8F91-C43965E37F46}" srcOrd="0" destOrd="0" presId="urn:microsoft.com/office/officeart/2005/8/layout/hProcess9"/>
    <dgm:cxn modelId="{F3DC5A4F-26C9-4014-B206-17C31D11C676}" srcId="{C102815D-E585-42A6-A8D3-AE68A53BD6E3}" destId="{97AF6FE7-7CB9-4536-B390-B1074E6BFD49}" srcOrd="0" destOrd="0" parTransId="{CA3D7F22-3734-4E8C-BB45-6D5BB754F5F9}" sibTransId="{BE7BEA62-A1D8-48B7-BEC8-A0D3046CA47D}"/>
    <dgm:cxn modelId="{AEDBF379-715C-498D-80E8-1234204E289C}" type="presParOf" srcId="{813CF892-AAA9-403E-8F91-C43965E37F46}" destId="{5EF48C40-A831-4AEC-9C69-07E7A0264249}" srcOrd="0" destOrd="0" presId="urn:microsoft.com/office/officeart/2005/8/layout/hProcess9"/>
    <dgm:cxn modelId="{1384169C-CD6F-4491-91AF-F1981F5CDAC4}" type="presParOf" srcId="{813CF892-AAA9-403E-8F91-C43965E37F46}" destId="{ED153B2D-042F-47BD-B67F-44B0D59482A9}" srcOrd="1" destOrd="0" presId="urn:microsoft.com/office/officeart/2005/8/layout/hProcess9"/>
    <dgm:cxn modelId="{701C67B1-8072-4FBC-9353-A22A4226E69B}" type="presParOf" srcId="{ED153B2D-042F-47BD-B67F-44B0D59482A9}" destId="{C71B4B71-91F6-40F8-A833-8F39D1E13CF9}" srcOrd="0" destOrd="0" presId="urn:microsoft.com/office/officeart/2005/8/layout/hProcess9"/>
    <dgm:cxn modelId="{F1D23D34-A893-419F-8409-7725F6C744AD}" type="presParOf" srcId="{ED153B2D-042F-47BD-B67F-44B0D59482A9}" destId="{E53FACB0-20FE-4A1E-BD9E-7CD6DC0ABAAE}" srcOrd="1" destOrd="0" presId="urn:microsoft.com/office/officeart/2005/8/layout/hProcess9"/>
    <dgm:cxn modelId="{2BED7A01-2D7A-435F-9E43-F91747EE9979}" type="presParOf" srcId="{ED153B2D-042F-47BD-B67F-44B0D59482A9}" destId="{C4848499-9F47-4C50-9556-581A7C8E769D}" srcOrd="2" destOrd="0" presId="urn:microsoft.com/office/officeart/2005/8/layout/hProcess9"/>
    <dgm:cxn modelId="{6AED8225-8B08-4EA5-B4DD-3C23ABD37BE9}" type="presParOf" srcId="{ED153B2D-042F-47BD-B67F-44B0D59482A9}" destId="{69593CD4-5977-487F-B92A-B2F7C9EF9AD6}" srcOrd="3" destOrd="0" presId="urn:microsoft.com/office/officeart/2005/8/layout/hProcess9"/>
    <dgm:cxn modelId="{49B03027-3C1A-474C-BA98-F902FD7434B2}" type="presParOf" srcId="{ED153B2D-042F-47BD-B67F-44B0D59482A9}" destId="{7E5D3FA6-A205-4B88-AA37-B09E77506EE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F59E63C-9E18-4F5E-BC36-A799056B66CB}" type="doc">
      <dgm:prSet loTypeId="urn:microsoft.com/office/officeart/2005/8/layout/orgChart1" loCatId="hierarchy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l-GR"/>
        </a:p>
      </dgm:t>
    </dgm:pt>
    <dgm:pt modelId="{ED533902-E6A8-4A61-9D47-541E6F36A66E}">
      <dgm:prSet phldrT="[Κείμενο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1400" b="1" dirty="0" smtClean="0">
              <a:latin typeface="Tahoma" pitchFamily="34" charset="0"/>
              <a:cs typeface="Tahoma" pitchFamily="34" charset="0"/>
            </a:rPr>
            <a:t>Underwriter</a:t>
          </a:r>
          <a:endParaRPr lang="el-GR" sz="1400" b="1" dirty="0">
            <a:latin typeface="Tahoma" pitchFamily="34" charset="0"/>
            <a:cs typeface="Tahoma" pitchFamily="34" charset="0"/>
          </a:endParaRPr>
        </a:p>
      </dgm:t>
    </dgm:pt>
    <dgm:pt modelId="{B2604BA0-FFE0-43ED-AA28-3075DF52DD88}" type="parTrans" cxnId="{DA4CBC07-F59A-489E-8D1D-42073B67484B}">
      <dgm:prSet/>
      <dgm:spPr/>
      <dgm:t>
        <a:bodyPr/>
        <a:lstStyle/>
        <a:p>
          <a:endParaRPr lang="el-GR" sz="1400">
            <a:latin typeface="Tahoma" pitchFamily="34" charset="0"/>
            <a:cs typeface="Tahoma" pitchFamily="34" charset="0"/>
          </a:endParaRPr>
        </a:p>
      </dgm:t>
    </dgm:pt>
    <dgm:pt modelId="{0177CD79-14A9-4709-9840-2956AF1EE141}" type="sibTrans" cxnId="{DA4CBC07-F59A-489E-8D1D-42073B67484B}">
      <dgm:prSet/>
      <dgm:spPr/>
      <dgm:t>
        <a:bodyPr/>
        <a:lstStyle/>
        <a:p>
          <a:endParaRPr lang="el-GR" sz="1400">
            <a:latin typeface="Tahoma" pitchFamily="34" charset="0"/>
            <a:cs typeface="Tahoma" pitchFamily="34" charset="0"/>
          </a:endParaRPr>
        </a:p>
      </dgm:t>
    </dgm:pt>
    <dgm:pt modelId="{FE4DBAB4-67AF-47F6-AC74-DD936C4B44F6}">
      <dgm:prSet phldrT="[Κείμενο]" custT="1"/>
      <dgm:spPr/>
      <dgm:t>
        <a:bodyPr/>
        <a:lstStyle/>
        <a:p>
          <a:r>
            <a:rPr lang="el-GR" sz="1400" b="1" dirty="0" smtClean="0">
              <a:latin typeface="Tahoma" pitchFamily="34" charset="0"/>
              <a:cs typeface="Tahoma" pitchFamily="34" charset="0"/>
            </a:rPr>
            <a:t>Αποδοχή</a:t>
          </a:r>
          <a:endParaRPr lang="el-GR" sz="1400" b="1" dirty="0">
            <a:latin typeface="Tahoma" pitchFamily="34" charset="0"/>
            <a:cs typeface="Tahoma" pitchFamily="34" charset="0"/>
          </a:endParaRPr>
        </a:p>
      </dgm:t>
    </dgm:pt>
    <dgm:pt modelId="{2EC8D985-9612-4196-86C5-AF9E72D84BC5}" type="parTrans" cxnId="{444C0ED2-A351-4474-A999-4B432EA3889E}">
      <dgm:prSet/>
      <dgm:spPr/>
      <dgm:t>
        <a:bodyPr/>
        <a:lstStyle/>
        <a:p>
          <a:endParaRPr lang="el-GR" sz="1400">
            <a:latin typeface="Tahoma" pitchFamily="34" charset="0"/>
            <a:cs typeface="Tahoma" pitchFamily="34" charset="0"/>
          </a:endParaRPr>
        </a:p>
      </dgm:t>
    </dgm:pt>
    <dgm:pt modelId="{B00BAE48-E7BD-4BAF-8661-63518D9193F1}" type="sibTrans" cxnId="{444C0ED2-A351-4474-A999-4B432EA3889E}">
      <dgm:prSet/>
      <dgm:spPr/>
      <dgm:t>
        <a:bodyPr/>
        <a:lstStyle/>
        <a:p>
          <a:endParaRPr lang="el-GR" sz="1400">
            <a:latin typeface="Tahoma" pitchFamily="34" charset="0"/>
            <a:cs typeface="Tahoma" pitchFamily="34" charset="0"/>
          </a:endParaRPr>
        </a:p>
      </dgm:t>
    </dgm:pt>
    <dgm:pt modelId="{7C32A96D-7B69-4470-A516-9DE7EA8E55CA}">
      <dgm:prSet phldrT="[Κείμενο]" custT="1"/>
      <dgm:spPr/>
      <dgm:t>
        <a:bodyPr/>
        <a:lstStyle/>
        <a:p>
          <a:r>
            <a:rPr lang="el-GR" sz="1400" b="1" dirty="0" smtClean="0">
              <a:latin typeface="Tahoma" pitchFamily="34" charset="0"/>
              <a:cs typeface="Tahoma" pitchFamily="34" charset="0"/>
            </a:rPr>
            <a:t>Απόρριψη</a:t>
          </a:r>
          <a:endParaRPr lang="el-GR" sz="1400" b="1" dirty="0">
            <a:latin typeface="Tahoma" pitchFamily="34" charset="0"/>
            <a:cs typeface="Tahoma" pitchFamily="34" charset="0"/>
          </a:endParaRPr>
        </a:p>
      </dgm:t>
    </dgm:pt>
    <dgm:pt modelId="{420EA602-94F4-4DAE-B5EB-9393D20A30A8}" type="parTrans" cxnId="{6B973552-AA82-4CCF-83DA-6BC11CEA54E8}">
      <dgm:prSet/>
      <dgm:spPr/>
      <dgm:t>
        <a:bodyPr/>
        <a:lstStyle/>
        <a:p>
          <a:endParaRPr lang="el-GR" sz="1400">
            <a:latin typeface="Tahoma" pitchFamily="34" charset="0"/>
            <a:cs typeface="Tahoma" pitchFamily="34" charset="0"/>
          </a:endParaRPr>
        </a:p>
      </dgm:t>
    </dgm:pt>
    <dgm:pt modelId="{0748E908-BDF3-4F20-8787-10A0910E1751}" type="sibTrans" cxnId="{6B973552-AA82-4CCF-83DA-6BC11CEA54E8}">
      <dgm:prSet/>
      <dgm:spPr/>
      <dgm:t>
        <a:bodyPr/>
        <a:lstStyle/>
        <a:p>
          <a:endParaRPr lang="el-GR" sz="1400">
            <a:latin typeface="Tahoma" pitchFamily="34" charset="0"/>
            <a:cs typeface="Tahoma" pitchFamily="34" charset="0"/>
          </a:endParaRPr>
        </a:p>
      </dgm:t>
    </dgm:pt>
    <dgm:pt modelId="{25FF3B3E-8D64-400A-9C9C-2CD9567759A1}">
      <dgm:prSet custT="1"/>
      <dgm:spPr/>
      <dgm:t>
        <a:bodyPr/>
        <a:lstStyle/>
        <a:p>
          <a:r>
            <a:rPr lang="el-GR" sz="1400" b="1" dirty="0" smtClean="0">
              <a:latin typeface="Tahoma" pitchFamily="34" charset="0"/>
              <a:cs typeface="Tahoma" pitchFamily="34" charset="0"/>
            </a:rPr>
            <a:t>Αποδοχή με όρους</a:t>
          </a:r>
          <a:endParaRPr lang="el-GR" sz="1400" b="1" dirty="0">
            <a:latin typeface="Tahoma" pitchFamily="34" charset="0"/>
            <a:cs typeface="Tahoma" pitchFamily="34" charset="0"/>
          </a:endParaRPr>
        </a:p>
      </dgm:t>
    </dgm:pt>
    <dgm:pt modelId="{8B0E371D-24D1-41DD-AF7C-8C0B898E9268}" type="parTrans" cxnId="{FC26BC12-E5FB-4CF0-84E5-1482738C81E9}">
      <dgm:prSet/>
      <dgm:spPr/>
      <dgm:t>
        <a:bodyPr/>
        <a:lstStyle/>
        <a:p>
          <a:endParaRPr lang="el-GR"/>
        </a:p>
      </dgm:t>
    </dgm:pt>
    <dgm:pt modelId="{D152F9A9-E128-4CFB-9A04-2E9970052AD6}" type="sibTrans" cxnId="{FC26BC12-E5FB-4CF0-84E5-1482738C81E9}">
      <dgm:prSet/>
      <dgm:spPr/>
      <dgm:t>
        <a:bodyPr/>
        <a:lstStyle/>
        <a:p>
          <a:endParaRPr lang="el-GR"/>
        </a:p>
      </dgm:t>
    </dgm:pt>
    <dgm:pt modelId="{01BF0D27-58CA-4D2A-B250-8A778C602BC0}" type="pres">
      <dgm:prSet presAssocID="{EF59E63C-9E18-4F5E-BC36-A799056B66C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38A0931D-D601-4E27-8B1B-2F01BFA788E7}" type="pres">
      <dgm:prSet presAssocID="{ED533902-E6A8-4A61-9D47-541E6F36A66E}" presName="hierRoot1" presStyleCnt="0">
        <dgm:presLayoutVars>
          <dgm:hierBranch val="init"/>
        </dgm:presLayoutVars>
      </dgm:prSet>
      <dgm:spPr/>
    </dgm:pt>
    <dgm:pt modelId="{3C4D5C36-67B4-40F1-AB9C-AC8E29F5E47E}" type="pres">
      <dgm:prSet presAssocID="{ED533902-E6A8-4A61-9D47-541E6F36A66E}" presName="rootComposite1" presStyleCnt="0"/>
      <dgm:spPr/>
    </dgm:pt>
    <dgm:pt modelId="{F6AA0662-CCB0-40CA-A892-8ACD52AB0AA0}" type="pres">
      <dgm:prSet presAssocID="{ED533902-E6A8-4A61-9D47-541E6F36A66E}" presName="rootText1" presStyleLbl="node0" presStyleIdx="0" presStyleCnt="1" custScaleX="137115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4F5A0A2A-8A7F-4E06-B093-FD31F73E6AA2}" type="pres">
      <dgm:prSet presAssocID="{ED533902-E6A8-4A61-9D47-541E6F36A66E}" presName="rootConnector1" presStyleLbl="node1" presStyleIdx="0" presStyleCnt="0"/>
      <dgm:spPr/>
      <dgm:t>
        <a:bodyPr/>
        <a:lstStyle/>
        <a:p>
          <a:endParaRPr lang="el-GR"/>
        </a:p>
      </dgm:t>
    </dgm:pt>
    <dgm:pt modelId="{CF70F294-23B1-403C-B5C9-4B6B862BFDC7}" type="pres">
      <dgm:prSet presAssocID="{ED533902-E6A8-4A61-9D47-541E6F36A66E}" presName="hierChild2" presStyleCnt="0"/>
      <dgm:spPr/>
    </dgm:pt>
    <dgm:pt modelId="{9D205850-F3AC-494F-8F22-D5CF38DB5018}" type="pres">
      <dgm:prSet presAssocID="{2EC8D985-9612-4196-86C5-AF9E72D84BC5}" presName="Name37" presStyleLbl="parChTrans1D2" presStyleIdx="0" presStyleCnt="3"/>
      <dgm:spPr/>
      <dgm:t>
        <a:bodyPr/>
        <a:lstStyle/>
        <a:p>
          <a:endParaRPr lang="el-GR"/>
        </a:p>
      </dgm:t>
    </dgm:pt>
    <dgm:pt modelId="{BE35AFC1-4221-4829-81FA-F1E523D8C0AE}" type="pres">
      <dgm:prSet presAssocID="{FE4DBAB4-67AF-47F6-AC74-DD936C4B44F6}" presName="hierRoot2" presStyleCnt="0">
        <dgm:presLayoutVars>
          <dgm:hierBranch val="init"/>
        </dgm:presLayoutVars>
      </dgm:prSet>
      <dgm:spPr/>
    </dgm:pt>
    <dgm:pt modelId="{A6E654EA-1257-4B51-9720-3970EB346516}" type="pres">
      <dgm:prSet presAssocID="{FE4DBAB4-67AF-47F6-AC74-DD936C4B44F6}" presName="rootComposite" presStyleCnt="0"/>
      <dgm:spPr/>
    </dgm:pt>
    <dgm:pt modelId="{B8AEA153-D1A4-4819-A108-50A6353450EE}" type="pres">
      <dgm:prSet presAssocID="{FE4DBAB4-67AF-47F6-AC74-DD936C4B44F6}" presName="rootText" presStyleLbl="node2" presStyleIdx="0" presStyleCnt="3" custScaleX="12201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A149055-D59B-4030-AB69-0A8E7B4EDD3E}" type="pres">
      <dgm:prSet presAssocID="{FE4DBAB4-67AF-47F6-AC74-DD936C4B44F6}" presName="rootConnector" presStyleLbl="node2" presStyleIdx="0" presStyleCnt="3"/>
      <dgm:spPr/>
      <dgm:t>
        <a:bodyPr/>
        <a:lstStyle/>
        <a:p>
          <a:endParaRPr lang="el-GR"/>
        </a:p>
      </dgm:t>
    </dgm:pt>
    <dgm:pt modelId="{93D829FF-3F75-42C3-AAF8-80BA41F518FD}" type="pres">
      <dgm:prSet presAssocID="{FE4DBAB4-67AF-47F6-AC74-DD936C4B44F6}" presName="hierChild4" presStyleCnt="0"/>
      <dgm:spPr/>
    </dgm:pt>
    <dgm:pt modelId="{8BD39E21-1245-4FE2-8A5B-8B51441DF047}" type="pres">
      <dgm:prSet presAssocID="{FE4DBAB4-67AF-47F6-AC74-DD936C4B44F6}" presName="hierChild5" presStyleCnt="0"/>
      <dgm:spPr/>
    </dgm:pt>
    <dgm:pt modelId="{3BFD4C26-EA12-45E1-AAC8-E43560736B9A}" type="pres">
      <dgm:prSet presAssocID="{8B0E371D-24D1-41DD-AF7C-8C0B898E9268}" presName="Name37" presStyleLbl="parChTrans1D2" presStyleIdx="1" presStyleCnt="3"/>
      <dgm:spPr/>
      <dgm:t>
        <a:bodyPr/>
        <a:lstStyle/>
        <a:p>
          <a:endParaRPr lang="el-GR"/>
        </a:p>
      </dgm:t>
    </dgm:pt>
    <dgm:pt modelId="{CAB3CA98-E779-4F55-AE80-F97A9B815F50}" type="pres">
      <dgm:prSet presAssocID="{25FF3B3E-8D64-400A-9C9C-2CD9567759A1}" presName="hierRoot2" presStyleCnt="0">
        <dgm:presLayoutVars>
          <dgm:hierBranch val="init"/>
        </dgm:presLayoutVars>
      </dgm:prSet>
      <dgm:spPr/>
    </dgm:pt>
    <dgm:pt modelId="{58AAF7A0-5BA6-4B3E-AB84-ADC242F94366}" type="pres">
      <dgm:prSet presAssocID="{25FF3B3E-8D64-400A-9C9C-2CD9567759A1}" presName="rootComposite" presStyleCnt="0"/>
      <dgm:spPr/>
    </dgm:pt>
    <dgm:pt modelId="{F5190BAE-D484-4D7B-A21E-BA3A42FC7B90}" type="pres">
      <dgm:prSet presAssocID="{25FF3B3E-8D64-400A-9C9C-2CD9567759A1}" presName="rootText" presStyleLbl="node2" presStyleIdx="1" presStyleCnt="3" custScaleX="12015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9B905CF3-52D3-47F5-A8CA-6242A2C8EF3F}" type="pres">
      <dgm:prSet presAssocID="{25FF3B3E-8D64-400A-9C9C-2CD9567759A1}" presName="rootConnector" presStyleLbl="node2" presStyleIdx="1" presStyleCnt="3"/>
      <dgm:spPr/>
      <dgm:t>
        <a:bodyPr/>
        <a:lstStyle/>
        <a:p>
          <a:endParaRPr lang="el-GR"/>
        </a:p>
      </dgm:t>
    </dgm:pt>
    <dgm:pt modelId="{2F85F542-D31D-4A6B-BF0D-794C08B8B673}" type="pres">
      <dgm:prSet presAssocID="{25FF3B3E-8D64-400A-9C9C-2CD9567759A1}" presName="hierChild4" presStyleCnt="0"/>
      <dgm:spPr/>
    </dgm:pt>
    <dgm:pt modelId="{EDD79D3F-D328-4742-ABC8-B2A5B99947AB}" type="pres">
      <dgm:prSet presAssocID="{25FF3B3E-8D64-400A-9C9C-2CD9567759A1}" presName="hierChild5" presStyleCnt="0"/>
      <dgm:spPr/>
    </dgm:pt>
    <dgm:pt modelId="{A10B98A5-6B92-49CB-9CC9-186F0FD72FCF}" type="pres">
      <dgm:prSet presAssocID="{420EA602-94F4-4DAE-B5EB-9393D20A30A8}" presName="Name37" presStyleLbl="parChTrans1D2" presStyleIdx="2" presStyleCnt="3"/>
      <dgm:spPr/>
      <dgm:t>
        <a:bodyPr/>
        <a:lstStyle/>
        <a:p>
          <a:endParaRPr lang="el-GR"/>
        </a:p>
      </dgm:t>
    </dgm:pt>
    <dgm:pt modelId="{331F2C0E-0AC6-46A8-9E2F-D3E5EACD7969}" type="pres">
      <dgm:prSet presAssocID="{7C32A96D-7B69-4470-A516-9DE7EA8E55CA}" presName="hierRoot2" presStyleCnt="0">
        <dgm:presLayoutVars>
          <dgm:hierBranch val="init"/>
        </dgm:presLayoutVars>
      </dgm:prSet>
      <dgm:spPr/>
    </dgm:pt>
    <dgm:pt modelId="{238FE73D-CF58-4D9A-A92E-D6AF80DB58F3}" type="pres">
      <dgm:prSet presAssocID="{7C32A96D-7B69-4470-A516-9DE7EA8E55CA}" presName="rootComposite" presStyleCnt="0"/>
      <dgm:spPr/>
    </dgm:pt>
    <dgm:pt modelId="{B3AAE297-ADEE-4444-A47E-DD19C2C570AE}" type="pres">
      <dgm:prSet presAssocID="{7C32A96D-7B69-4470-A516-9DE7EA8E55CA}" presName="rootText" presStyleLbl="node2" presStyleIdx="2" presStyleCnt="3" custScaleX="120136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8F9935D6-D263-4FDB-B93E-0019ED98968B}" type="pres">
      <dgm:prSet presAssocID="{7C32A96D-7B69-4470-A516-9DE7EA8E55CA}" presName="rootConnector" presStyleLbl="node2" presStyleIdx="2" presStyleCnt="3"/>
      <dgm:spPr/>
      <dgm:t>
        <a:bodyPr/>
        <a:lstStyle/>
        <a:p>
          <a:endParaRPr lang="el-GR"/>
        </a:p>
      </dgm:t>
    </dgm:pt>
    <dgm:pt modelId="{2C70DF27-1484-474A-9C1F-06BD3101F317}" type="pres">
      <dgm:prSet presAssocID="{7C32A96D-7B69-4470-A516-9DE7EA8E55CA}" presName="hierChild4" presStyleCnt="0"/>
      <dgm:spPr/>
    </dgm:pt>
    <dgm:pt modelId="{F36810CD-8083-4BC1-9B5E-BDD849AE83CC}" type="pres">
      <dgm:prSet presAssocID="{7C32A96D-7B69-4470-A516-9DE7EA8E55CA}" presName="hierChild5" presStyleCnt="0"/>
      <dgm:spPr/>
    </dgm:pt>
    <dgm:pt modelId="{4F0BA601-BE81-44F9-A9F4-EA9231354189}" type="pres">
      <dgm:prSet presAssocID="{ED533902-E6A8-4A61-9D47-541E6F36A66E}" presName="hierChild3" presStyleCnt="0"/>
      <dgm:spPr/>
    </dgm:pt>
  </dgm:ptLst>
  <dgm:cxnLst>
    <dgm:cxn modelId="{E06E289B-6A82-4B23-83E9-651322CDFFB0}" type="presOf" srcId="{2EC8D985-9612-4196-86C5-AF9E72D84BC5}" destId="{9D205850-F3AC-494F-8F22-D5CF38DB5018}" srcOrd="0" destOrd="0" presId="urn:microsoft.com/office/officeart/2005/8/layout/orgChart1"/>
    <dgm:cxn modelId="{6B973552-AA82-4CCF-83DA-6BC11CEA54E8}" srcId="{ED533902-E6A8-4A61-9D47-541E6F36A66E}" destId="{7C32A96D-7B69-4470-A516-9DE7EA8E55CA}" srcOrd="2" destOrd="0" parTransId="{420EA602-94F4-4DAE-B5EB-9393D20A30A8}" sibTransId="{0748E908-BDF3-4F20-8787-10A0910E1751}"/>
    <dgm:cxn modelId="{6C556E2E-460C-4E93-87AD-E33E76E3043D}" type="presOf" srcId="{FE4DBAB4-67AF-47F6-AC74-DD936C4B44F6}" destId="{B8AEA153-D1A4-4819-A108-50A6353450EE}" srcOrd="0" destOrd="0" presId="urn:microsoft.com/office/officeart/2005/8/layout/orgChart1"/>
    <dgm:cxn modelId="{DF55C590-50FA-42F0-982B-F1A0C8E09E0E}" type="presOf" srcId="{8B0E371D-24D1-41DD-AF7C-8C0B898E9268}" destId="{3BFD4C26-EA12-45E1-AAC8-E43560736B9A}" srcOrd="0" destOrd="0" presId="urn:microsoft.com/office/officeart/2005/8/layout/orgChart1"/>
    <dgm:cxn modelId="{3E8751C0-A051-4EB0-8E60-B408D9FC12AC}" type="presOf" srcId="{ED533902-E6A8-4A61-9D47-541E6F36A66E}" destId="{F6AA0662-CCB0-40CA-A892-8ACD52AB0AA0}" srcOrd="0" destOrd="0" presId="urn:microsoft.com/office/officeart/2005/8/layout/orgChart1"/>
    <dgm:cxn modelId="{444C0ED2-A351-4474-A999-4B432EA3889E}" srcId="{ED533902-E6A8-4A61-9D47-541E6F36A66E}" destId="{FE4DBAB4-67AF-47F6-AC74-DD936C4B44F6}" srcOrd="0" destOrd="0" parTransId="{2EC8D985-9612-4196-86C5-AF9E72D84BC5}" sibTransId="{B00BAE48-E7BD-4BAF-8661-63518D9193F1}"/>
    <dgm:cxn modelId="{65B623C8-5039-44EB-ADEB-551B9471C141}" type="presOf" srcId="{7C32A96D-7B69-4470-A516-9DE7EA8E55CA}" destId="{8F9935D6-D263-4FDB-B93E-0019ED98968B}" srcOrd="1" destOrd="0" presId="urn:microsoft.com/office/officeart/2005/8/layout/orgChart1"/>
    <dgm:cxn modelId="{C966BDA2-1621-4A5B-89F8-9F7A6A799226}" type="presOf" srcId="{ED533902-E6A8-4A61-9D47-541E6F36A66E}" destId="{4F5A0A2A-8A7F-4E06-B093-FD31F73E6AA2}" srcOrd="1" destOrd="0" presId="urn:microsoft.com/office/officeart/2005/8/layout/orgChart1"/>
    <dgm:cxn modelId="{DA4CBC07-F59A-489E-8D1D-42073B67484B}" srcId="{EF59E63C-9E18-4F5E-BC36-A799056B66CB}" destId="{ED533902-E6A8-4A61-9D47-541E6F36A66E}" srcOrd="0" destOrd="0" parTransId="{B2604BA0-FFE0-43ED-AA28-3075DF52DD88}" sibTransId="{0177CD79-14A9-4709-9840-2956AF1EE141}"/>
    <dgm:cxn modelId="{00EA4FFB-6DDC-4D85-923A-F5A2F0AD0D71}" type="presOf" srcId="{FE4DBAB4-67AF-47F6-AC74-DD936C4B44F6}" destId="{CA149055-D59B-4030-AB69-0A8E7B4EDD3E}" srcOrd="1" destOrd="0" presId="urn:microsoft.com/office/officeart/2005/8/layout/orgChart1"/>
    <dgm:cxn modelId="{023D82F9-6093-4E82-8D89-B62F17FB9300}" type="presOf" srcId="{420EA602-94F4-4DAE-B5EB-9393D20A30A8}" destId="{A10B98A5-6B92-49CB-9CC9-186F0FD72FCF}" srcOrd="0" destOrd="0" presId="urn:microsoft.com/office/officeart/2005/8/layout/orgChart1"/>
    <dgm:cxn modelId="{FC26BC12-E5FB-4CF0-84E5-1482738C81E9}" srcId="{ED533902-E6A8-4A61-9D47-541E6F36A66E}" destId="{25FF3B3E-8D64-400A-9C9C-2CD9567759A1}" srcOrd="1" destOrd="0" parTransId="{8B0E371D-24D1-41DD-AF7C-8C0B898E9268}" sibTransId="{D152F9A9-E128-4CFB-9A04-2E9970052AD6}"/>
    <dgm:cxn modelId="{CD4C5DCA-CBFC-404E-AAA2-61760618CD5D}" type="presOf" srcId="{EF59E63C-9E18-4F5E-BC36-A799056B66CB}" destId="{01BF0D27-58CA-4D2A-B250-8A778C602BC0}" srcOrd="0" destOrd="0" presId="urn:microsoft.com/office/officeart/2005/8/layout/orgChart1"/>
    <dgm:cxn modelId="{4CD40039-38D9-438C-811C-97C2BC54886F}" type="presOf" srcId="{7C32A96D-7B69-4470-A516-9DE7EA8E55CA}" destId="{B3AAE297-ADEE-4444-A47E-DD19C2C570AE}" srcOrd="0" destOrd="0" presId="urn:microsoft.com/office/officeart/2005/8/layout/orgChart1"/>
    <dgm:cxn modelId="{75CAA46D-35B9-428A-A63F-F3C8B8570378}" type="presOf" srcId="{25FF3B3E-8D64-400A-9C9C-2CD9567759A1}" destId="{9B905CF3-52D3-47F5-A8CA-6242A2C8EF3F}" srcOrd="1" destOrd="0" presId="urn:microsoft.com/office/officeart/2005/8/layout/orgChart1"/>
    <dgm:cxn modelId="{291A3DF5-932E-4135-899A-1A4EDA8DA472}" type="presOf" srcId="{25FF3B3E-8D64-400A-9C9C-2CD9567759A1}" destId="{F5190BAE-D484-4D7B-A21E-BA3A42FC7B90}" srcOrd="0" destOrd="0" presId="urn:microsoft.com/office/officeart/2005/8/layout/orgChart1"/>
    <dgm:cxn modelId="{8B47A097-68A6-4670-A715-ED3906E20700}" type="presParOf" srcId="{01BF0D27-58CA-4D2A-B250-8A778C602BC0}" destId="{38A0931D-D601-4E27-8B1B-2F01BFA788E7}" srcOrd="0" destOrd="0" presId="urn:microsoft.com/office/officeart/2005/8/layout/orgChart1"/>
    <dgm:cxn modelId="{6E047848-59FD-4A7F-B8F4-97E28D82EF81}" type="presParOf" srcId="{38A0931D-D601-4E27-8B1B-2F01BFA788E7}" destId="{3C4D5C36-67B4-40F1-AB9C-AC8E29F5E47E}" srcOrd="0" destOrd="0" presId="urn:microsoft.com/office/officeart/2005/8/layout/orgChart1"/>
    <dgm:cxn modelId="{F00CED53-ABC3-40FC-9E8B-1B8CF60BB003}" type="presParOf" srcId="{3C4D5C36-67B4-40F1-AB9C-AC8E29F5E47E}" destId="{F6AA0662-CCB0-40CA-A892-8ACD52AB0AA0}" srcOrd="0" destOrd="0" presId="urn:microsoft.com/office/officeart/2005/8/layout/orgChart1"/>
    <dgm:cxn modelId="{F0B3AD3D-E876-4B1F-856F-2147CCD1007F}" type="presParOf" srcId="{3C4D5C36-67B4-40F1-AB9C-AC8E29F5E47E}" destId="{4F5A0A2A-8A7F-4E06-B093-FD31F73E6AA2}" srcOrd="1" destOrd="0" presId="urn:microsoft.com/office/officeart/2005/8/layout/orgChart1"/>
    <dgm:cxn modelId="{BC0701A3-1A09-4CD5-9673-56DA3E30FFF3}" type="presParOf" srcId="{38A0931D-D601-4E27-8B1B-2F01BFA788E7}" destId="{CF70F294-23B1-403C-B5C9-4B6B862BFDC7}" srcOrd="1" destOrd="0" presId="urn:microsoft.com/office/officeart/2005/8/layout/orgChart1"/>
    <dgm:cxn modelId="{B999BD56-9AF2-49BB-A289-81FAAF3C048A}" type="presParOf" srcId="{CF70F294-23B1-403C-B5C9-4B6B862BFDC7}" destId="{9D205850-F3AC-494F-8F22-D5CF38DB5018}" srcOrd="0" destOrd="0" presId="urn:microsoft.com/office/officeart/2005/8/layout/orgChart1"/>
    <dgm:cxn modelId="{0DCC6BCD-7E7C-4F91-A727-C5A1906DC46C}" type="presParOf" srcId="{CF70F294-23B1-403C-B5C9-4B6B862BFDC7}" destId="{BE35AFC1-4221-4829-81FA-F1E523D8C0AE}" srcOrd="1" destOrd="0" presId="urn:microsoft.com/office/officeart/2005/8/layout/orgChart1"/>
    <dgm:cxn modelId="{BB7B1273-CBCF-42DC-B525-BD1117B0869F}" type="presParOf" srcId="{BE35AFC1-4221-4829-81FA-F1E523D8C0AE}" destId="{A6E654EA-1257-4B51-9720-3970EB346516}" srcOrd="0" destOrd="0" presId="urn:microsoft.com/office/officeart/2005/8/layout/orgChart1"/>
    <dgm:cxn modelId="{918BE81E-CD3E-49C7-8DBE-2DAC3A383243}" type="presParOf" srcId="{A6E654EA-1257-4B51-9720-3970EB346516}" destId="{B8AEA153-D1A4-4819-A108-50A6353450EE}" srcOrd="0" destOrd="0" presId="urn:microsoft.com/office/officeart/2005/8/layout/orgChart1"/>
    <dgm:cxn modelId="{95384637-CF55-45EE-ACC2-9AD5813D6A2F}" type="presParOf" srcId="{A6E654EA-1257-4B51-9720-3970EB346516}" destId="{CA149055-D59B-4030-AB69-0A8E7B4EDD3E}" srcOrd="1" destOrd="0" presId="urn:microsoft.com/office/officeart/2005/8/layout/orgChart1"/>
    <dgm:cxn modelId="{4A45A691-3A64-4D4A-A408-1BAA9A8C9023}" type="presParOf" srcId="{BE35AFC1-4221-4829-81FA-F1E523D8C0AE}" destId="{93D829FF-3F75-42C3-AAF8-80BA41F518FD}" srcOrd="1" destOrd="0" presId="urn:microsoft.com/office/officeart/2005/8/layout/orgChart1"/>
    <dgm:cxn modelId="{C7CAF716-67F5-404E-B03E-6B04539E5C0C}" type="presParOf" srcId="{BE35AFC1-4221-4829-81FA-F1E523D8C0AE}" destId="{8BD39E21-1245-4FE2-8A5B-8B51441DF047}" srcOrd="2" destOrd="0" presId="urn:microsoft.com/office/officeart/2005/8/layout/orgChart1"/>
    <dgm:cxn modelId="{F3282041-A64D-46C6-9073-F05F4535B62E}" type="presParOf" srcId="{CF70F294-23B1-403C-B5C9-4B6B862BFDC7}" destId="{3BFD4C26-EA12-45E1-AAC8-E43560736B9A}" srcOrd="2" destOrd="0" presId="urn:microsoft.com/office/officeart/2005/8/layout/orgChart1"/>
    <dgm:cxn modelId="{FBBF3A0C-F229-472D-B000-24F4DFC242A0}" type="presParOf" srcId="{CF70F294-23B1-403C-B5C9-4B6B862BFDC7}" destId="{CAB3CA98-E779-4F55-AE80-F97A9B815F50}" srcOrd="3" destOrd="0" presId="urn:microsoft.com/office/officeart/2005/8/layout/orgChart1"/>
    <dgm:cxn modelId="{48AC1052-6494-4FE6-A549-D5D983A1A841}" type="presParOf" srcId="{CAB3CA98-E779-4F55-AE80-F97A9B815F50}" destId="{58AAF7A0-5BA6-4B3E-AB84-ADC242F94366}" srcOrd="0" destOrd="0" presId="urn:microsoft.com/office/officeart/2005/8/layout/orgChart1"/>
    <dgm:cxn modelId="{3A5D12F1-41A0-4FDA-B986-3F0D96BC9AEC}" type="presParOf" srcId="{58AAF7A0-5BA6-4B3E-AB84-ADC242F94366}" destId="{F5190BAE-D484-4D7B-A21E-BA3A42FC7B90}" srcOrd="0" destOrd="0" presId="urn:microsoft.com/office/officeart/2005/8/layout/orgChart1"/>
    <dgm:cxn modelId="{E808A2A0-6B60-43A5-9B38-B8C315130DD3}" type="presParOf" srcId="{58AAF7A0-5BA6-4B3E-AB84-ADC242F94366}" destId="{9B905CF3-52D3-47F5-A8CA-6242A2C8EF3F}" srcOrd="1" destOrd="0" presId="urn:microsoft.com/office/officeart/2005/8/layout/orgChart1"/>
    <dgm:cxn modelId="{FC43671A-8CDF-4C9F-A492-EEA4E6BD07DB}" type="presParOf" srcId="{CAB3CA98-E779-4F55-AE80-F97A9B815F50}" destId="{2F85F542-D31D-4A6B-BF0D-794C08B8B673}" srcOrd="1" destOrd="0" presId="urn:microsoft.com/office/officeart/2005/8/layout/orgChart1"/>
    <dgm:cxn modelId="{28522506-9686-48A7-B33B-8E48FAC143FC}" type="presParOf" srcId="{CAB3CA98-E779-4F55-AE80-F97A9B815F50}" destId="{EDD79D3F-D328-4742-ABC8-B2A5B99947AB}" srcOrd="2" destOrd="0" presId="urn:microsoft.com/office/officeart/2005/8/layout/orgChart1"/>
    <dgm:cxn modelId="{9E86F44D-F502-4C88-84BD-2B61E22BDF20}" type="presParOf" srcId="{CF70F294-23B1-403C-B5C9-4B6B862BFDC7}" destId="{A10B98A5-6B92-49CB-9CC9-186F0FD72FCF}" srcOrd="4" destOrd="0" presId="urn:microsoft.com/office/officeart/2005/8/layout/orgChart1"/>
    <dgm:cxn modelId="{DC509376-EEC3-4936-B4A6-D15392D33854}" type="presParOf" srcId="{CF70F294-23B1-403C-B5C9-4B6B862BFDC7}" destId="{331F2C0E-0AC6-46A8-9E2F-D3E5EACD7969}" srcOrd="5" destOrd="0" presId="urn:microsoft.com/office/officeart/2005/8/layout/orgChart1"/>
    <dgm:cxn modelId="{1C20E750-52C1-45BE-B0CD-3F230C8069AD}" type="presParOf" srcId="{331F2C0E-0AC6-46A8-9E2F-D3E5EACD7969}" destId="{238FE73D-CF58-4D9A-A92E-D6AF80DB58F3}" srcOrd="0" destOrd="0" presId="urn:microsoft.com/office/officeart/2005/8/layout/orgChart1"/>
    <dgm:cxn modelId="{26BA9C54-1416-4F40-9447-4984F530F45D}" type="presParOf" srcId="{238FE73D-CF58-4D9A-A92E-D6AF80DB58F3}" destId="{B3AAE297-ADEE-4444-A47E-DD19C2C570AE}" srcOrd="0" destOrd="0" presId="urn:microsoft.com/office/officeart/2005/8/layout/orgChart1"/>
    <dgm:cxn modelId="{B3B8171D-151A-4D21-8750-A5836EC2900C}" type="presParOf" srcId="{238FE73D-CF58-4D9A-A92E-D6AF80DB58F3}" destId="{8F9935D6-D263-4FDB-B93E-0019ED98968B}" srcOrd="1" destOrd="0" presId="urn:microsoft.com/office/officeart/2005/8/layout/orgChart1"/>
    <dgm:cxn modelId="{6FF7B3EA-96D4-45F0-A153-D8B621087D2C}" type="presParOf" srcId="{331F2C0E-0AC6-46A8-9E2F-D3E5EACD7969}" destId="{2C70DF27-1484-474A-9C1F-06BD3101F317}" srcOrd="1" destOrd="0" presId="urn:microsoft.com/office/officeart/2005/8/layout/orgChart1"/>
    <dgm:cxn modelId="{A66F2809-342E-469A-B253-DE0DB2BD4F9F}" type="presParOf" srcId="{331F2C0E-0AC6-46A8-9E2F-D3E5EACD7969}" destId="{F36810CD-8083-4BC1-9B5E-BDD849AE83CC}" srcOrd="2" destOrd="0" presId="urn:microsoft.com/office/officeart/2005/8/layout/orgChart1"/>
    <dgm:cxn modelId="{43F6BE95-13C1-4B2A-989E-DF3CAF2584D2}" type="presParOf" srcId="{38A0931D-D601-4E27-8B1B-2F01BFA788E7}" destId="{4F0BA601-BE81-44F9-A9F4-EA923135418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102815D-E585-42A6-A8D3-AE68A53BD6E3}" type="doc">
      <dgm:prSet loTypeId="urn:microsoft.com/office/officeart/2005/8/layout/hProcess9" loCatId="process" qsTypeId="urn:microsoft.com/office/officeart/2005/8/quickstyle/simple1" qsCatId="simple" csTypeId="urn:microsoft.com/office/officeart/2005/8/colors/accent3_2" csCatId="accent3" phldr="1"/>
      <dgm:spPr/>
    </dgm:pt>
    <dgm:pt modelId="{97AF6FE7-7CB9-4536-B390-B1074E6BFD49}">
      <dgm:prSet phldrT="[Κείμενο]" custT="1"/>
      <dgm:spPr/>
      <dgm:t>
        <a:bodyPr/>
        <a:lstStyle/>
        <a:p>
          <a:r>
            <a:rPr lang="el-GR" sz="1000" b="1" dirty="0" smtClean="0">
              <a:latin typeface="Tahoma" pitchFamily="34" charset="0"/>
              <a:cs typeface="Tahoma" pitchFamily="34" charset="0"/>
            </a:rPr>
            <a:t>Συλλογή Πληροφοριών (</a:t>
          </a:r>
          <a:r>
            <a:rPr lang="en-US" sz="1000" b="1" dirty="0" smtClean="0">
              <a:latin typeface="Tahoma" pitchFamily="34" charset="0"/>
              <a:cs typeface="Tahoma" pitchFamily="34" charset="0"/>
            </a:rPr>
            <a:t>Quantitative &amp; Qualitative Data)</a:t>
          </a:r>
          <a:endParaRPr lang="el-GR" sz="1000" b="1" dirty="0">
            <a:latin typeface="Tahoma" pitchFamily="34" charset="0"/>
            <a:cs typeface="Tahoma" pitchFamily="34" charset="0"/>
          </a:endParaRPr>
        </a:p>
      </dgm:t>
    </dgm:pt>
    <dgm:pt modelId="{CA3D7F22-3734-4E8C-BB45-6D5BB754F5F9}" type="parTrans" cxnId="{F3DC5A4F-26C9-4014-B206-17C31D11C676}">
      <dgm:prSet/>
      <dgm:spPr/>
      <dgm:t>
        <a:bodyPr/>
        <a:lstStyle/>
        <a:p>
          <a:endParaRPr lang="el-GR"/>
        </a:p>
      </dgm:t>
    </dgm:pt>
    <dgm:pt modelId="{BE7BEA62-A1D8-48B7-BEC8-A0D3046CA47D}" type="sibTrans" cxnId="{F3DC5A4F-26C9-4014-B206-17C31D11C676}">
      <dgm:prSet/>
      <dgm:spPr/>
      <dgm:t>
        <a:bodyPr/>
        <a:lstStyle/>
        <a:p>
          <a:endParaRPr lang="el-GR"/>
        </a:p>
      </dgm:t>
    </dgm:pt>
    <dgm:pt modelId="{9E2D59A2-DBE0-4543-83EA-EEF748EAD8E9}">
      <dgm:prSet phldrT="[Κείμενο]" custT="1"/>
      <dgm:spPr/>
      <dgm:t>
        <a:bodyPr/>
        <a:lstStyle/>
        <a:p>
          <a:r>
            <a:rPr lang="el-GR" sz="1000" b="1" dirty="0" smtClean="0">
              <a:latin typeface="Tahoma" pitchFamily="34" charset="0"/>
              <a:cs typeface="Tahoma" pitchFamily="34" charset="0"/>
            </a:rPr>
            <a:t>Ανάλυση Δεδομένων (</a:t>
          </a:r>
          <a:r>
            <a:rPr lang="en-US" sz="1000" b="1" dirty="0" smtClean="0">
              <a:latin typeface="Tahoma" pitchFamily="34" charset="0"/>
              <a:cs typeface="Tahoma" pitchFamily="34" charset="0"/>
            </a:rPr>
            <a:t>regression analysis, time series analysis)</a:t>
          </a:r>
          <a:endParaRPr lang="el-GR" sz="1000" b="1" dirty="0">
            <a:latin typeface="Tahoma" pitchFamily="34" charset="0"/>
            <a:cs typeface="Tahoma" pitchFamily="34" charset="0"/>
          </a:endParaRPr>
        </a:p>
      </dgm:t>
    </dgm:pt>
    <dgm:pt modelId="{35C82203-CC2C-47C9-94A9-B3B5BF0658F9}" type="parTrans" cxnId="{F2F42C66-FA52-4CD5-9E98-6629833DA17C}">
      <dgm:prSet/>
      <dgm:spPr/>
      <dgm:t>
        <a:bodyPr/>
        <a:lstStyle/>
        <a:p>
          <a:endParaRPr lang="el-GR"/>
        </a:p>
      </dgm:t>
    </dgm:pt>
    <dgm:pt modelId="{F32D20DD-55FA-49B1-BB10-3DE77BE861DD}" type="sibTrans" cxnId="{F2F42C66-FA52-4CD5-9E98-6629833DA17C}">
      <dgm:prSet/>
      <dgm:spPr/>
      <dgm:t>
        <a:bodyPr/>
        <a:lstStyle/>
        <a:p>
          <a:endParaRPr lang="el-GR"/>
        </a:p>
      </dgm:t>
    </dgm:pt>
    <dgm:pt modelId="{4C065F1C-F978-4CB7-940E-C0F44440D288}">
      <dgm:prSet phldrT="[Κείμενο]" custT="1"/>
      <dgm:spPr/>
      <dgm:t>
        <a:bodyPr/>
        <a:lstStyle/>
        <a:p>
          <a:r>
            <a:rPr lang="el-GR" sz="1000" b="1" dirty="0" smtClean="0">
              <a:latin typeface="Tahoma" pitchFamily="34" charset="0"/>
              <a:cs typeface="Tahoma" pitchFamily="34" charset="0"/>
            </a:rPr>
            <a:t>ΜΕΤΡΗΣΗ ΜΕΓΕΘΟΥΣ &amp; ΣΥΧΝΟΤΗΤΑΣ</a:t>
          </a:r>
          <a:r>
            <a:rPr lang="en-US" sz="1000" b="1" dirty="0" smtClean="0">
              <a:latin typeface="Tahoma" pitchFamily="34" charset="0"/>
              <a:cs typeface="Tahoma" pitchFamily="34" charset="0"/>
            </a:rPr>
            <a:t> </a:t>
          </a:r>
          <a:r>
            <a:rPr lang="el-GR" sz="1000" b="1" dirty="0" smtClean="0">
              <a:latin typeface="Tahoma" pitchFamily="34" charset="0"/>
              <a:cs typeface="Tahoma" pitchFamily="34" charset="0"/>
            </a:rPr>
            <a:t>μέσω </a:t>
          </a:r>
          <a:r>
            <a:rPr lang="en-US" sz="1000" b="1" dirty="0" smtClean="0">
              <a:latin typeface="Tahoma" pitchFamily="34" charset="0"/>
              <a:cs typeface="Tahoma" pitchFamily="34" charset="0"/>
            </a:rPr>
            <a:t>SCORE</a:t>
          </a:r>
          <a:endParaRPr lang="el-GR" sz="1000" b="1" dirty="0">
            <a:latin typeface="Tahoma" pitchFamily="34" charset="0"/>
            <a:cs typeface="Tahoma" pitchFamily="34" charset="0"/>
          </a:endParaRPr>
        </a:p>
      </dgm:t>
    </dgm:pt>
    <dgm:pt modelId="{EAD71EE2-6DFF-4619-B780-A3A2CBBEF3FE}" type="parTrans" cxnId="{92FD9884-512C-48B9-9399-6C53C30B3028}">
      <dgm:prSet/>
      <dgm:spPr/>
      <dgm:t>
        <a:bodyPr/>
        <a:lstStyle/>
        <a:p>
          <a:endParaRPr lang="el-GR"/>
        </a:p>
      </dgm:t>
    </dgm:pt>
    <dgm:pt modelId="{28CF2DCC-D1C1-41EA-83FB-14F64DB5037E}" type="sibTrans" cxnId="{92FD9884-512C-48B9-9399-6C53C30B3028}">
      <dgm:prSet/>
      <dgm:spPr/>
      <dgm:t>
        <a:bodyPr/>
        <a:lstStyle/>
        <a:p>
          <a:endParaRPr lang="el-GR"/>
        </a:p>
      </dgm:t>
    </dgm:pt>
    <dgm:pt modelId="{813CF892-AAA9-403E-8F91-C43965E37F46}" type="pres">
      <dgm:prSet presAssocID="{C102815D-E585-42A6-A8D3-AE68A53BD6E3}" presName="CompostProcess" presStyleCnt="0">
        <dgm:presLayoutVars>
          <dgm:dir/>
          <dgm:resizeHandles val="exact"/>
        </dgm:presLayoutVars>
      </dgm:prSet>
      <dgm:spPr/>
    </dgm:pt>
    <dgm:pt modelId="{5EF48C40-A831-4AEC-9C69-07E7A0264249}" type="pres">
      <dgm:prSet presAssocID="{C102815D-E585-42A6-A8D3-AE68A53BD6E3}" presName="arrow" presStyleLbl="bgShp" presStyleIdx="0" presStyleCnt="1" custScaleX="89830" custScaleY="63094"/>
      <dgm:spPr>
        <a:solidFill>
          <a:schemeClr val="accent4">
            <a:lumMod val="60000"/>
            <a:lumOff val="40000"/>
          </a:schemeClr>
        </a:solidFill>
      </dgm:spPr>
    </dgm:pt>
    <dgm:pt modelId="{ED153B2D-042F-47BD-B67F-44B0D59482A9}" type="pres">
      <dgm:prSet presAssocID="{C102815D-E585-42A6-A8D3-AE68A53BD6E3}" presName="linearProcess" presStyleCnt="0"/>
      <dgm:spPr/>
    </dgm:pt>
    <dgm:pt modelId="{C71B4B71-91F6-40F8-A833-8F39D1E13CF9}" type="pres">
      <dgm:prSet presAssocID="{97AF6FE7-7CB9-4536-B390-B1074E6BFD49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53FACB0-20FE-4A1E-BD9E-7CD6DC0ABAAE}" type="pres">
      <dgm:prSet presAssocID="{BE7BEA62-A1D8-48B7-BEC8-A0D3046CA47D}" presName="sibTrans" presStyleCnt="0"/>
      <dgm:spPr/>
    </dgm:pt>
    <dgm:pt modelId="{C4848499-9F47-4C50-9556-581A7C8E769D}" type="pres">
      <dgm:prSet presAssocID="{9E2D59A2-DBE0-4543-83EA-EEF748EAD8E9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9593CD4-5977-487F-B92A-B2F7C9EF9AD6}" type="pres">
      <dgm:prSet presAssocID="{F32D20DD-55FA-49B1-BB10-3DE77BE861DD}" presName="sibTrans" presStyleCnt="0"/>
      <dgm:spPr/>
    </dgm:pt>
    <dgm:pt modelId="{7E5D3FA6-A205-4B88-AA37-B09E77506EEC}" type="pres">
      <dgm:prSet presAssocID="{4C065F1C-F978-4CB7-940E-C0F44440D288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F2F42C66-FA52-4CD5-9E98-6629833DA17C}" srcId="{C102815D-E585-42A6-A8D3-AE68A53BD6E3}" destId="{9E2D59A2-DBE0-4543-83EA-EEF748EAD8E9}" srcOrd="1" destOrd="0" parTransId="{35C82203-CC2C-47C9-94A9-B3B5BF0658F9}" sibTransId="{F32D20DD-55FA-49B1-BB10-3DE77BE861DD}"/>
    <dgm:cxn modelId="{92FD9884-512C-48B9-9399-6C53C30B3028}" srcId="{C102815D-E585-42A6-A8D3-AE68A53BD6E3}" destId="{4C065F1C-F978-4CB7-940E-C0F44440D288}" srcOrd="2" destOrd="0" parTransId="{EAD71EE2-6DFF-4619-B780-A3A2CBBEF3FE}" sibTransId="{28CF2DCC-D1C1-41EA-83FB-14F64DB5037E}"/>
    <dgm:cxn modelId="{DC384668-8925-4670-99C9-61FF4D8330C3}" type="presOf" srcId="{4C065F1C-F978-4CB7-940E-C0F44440D288}" destId="{7E5D3FA6-A205-4B88-AA37-B09E77506EEC}" srcOrd="0" destOrd="0" presId="urn:microsoft.com/office/officeart/2005/8/layout/hProcess9"/>
    <dgm:cxn modelId="{39F219CD-5712-4802-ACFF-6C6CCFD3F369}" type="presOf" srcId="{97AF6FE7-7CB9-4536-B390-B1074E6BFD49}" destId="{C71B4B71-91F6-40F8-A833-8F39D1E13CF9}" srcOrd="0" destOrd="0" presId="urn:microsoft.com/office/officeart/2005/8/layout/hProcess9"/>
    <dgm:cxn modelId="{03A88D32-05C4-4217-A618-5758685E87D7}" type="presOf" srcId="{9E2D59A2-DBE0-4543-83EA-EEF748EAD8E9}" destId="{C4848499-9F47-4C50-9556-581A7C8E769D}" srcOrd="0" destOrd="0" presId="urn:microsoft.com/office/officeart/2005/8/layout/hProcess9"/>
    <dgm:cxn modelId="{CC926D0C-4F69-4CBB-9F03-FB64E00EDD6E}" type="presOf" srcId="{C102815D-E585-42A6-A8D3-AE68A53BD6E3}" destId="{813CF892-AAA9-403E-8F91-C43965E37F46}" srcOrd="0" destOrd="0" presId="urn:microsoft.com/office/officeart/2005/8/layout/hProcess9"/>
    <dgm:cxn modelId="{F3DC5A4F-26C9-4014-B206-17C31D11C676}" srcId="{C102815D-E585-42A6-A8D3-AE68A53BD6E3}" destId="{97AF6FE7-7CB9-4536-B390-B1074E6BFD49}" srcOrd="0" destOrd="0" parTransId="{CA3D7F22-3734-4E8C-BB45-6D5BB754F5F9}" sibTransId="{BE7BEA62-A1D8-48B7-BEC8-A0D3046CA47D}"/>
    <dgm:cxn modelId="{0CB56715-D813-48EF-96AB-86BF45CCAD66}" type="presParOf" srcId="{813CF892-AAA9-403E-8F91-C43965E37F46}" destId="{5EF48C40-A831-4AEC-9C69-07E7A0264249}" srcOrd="0" destOrd="0" presId="urn:microsoft.com/office/officeart/2005/8/layout/hProcess9"/>
    <dgm:cxn modelId="{B4CDD84D-34FD-4C52-B6A3-35167130B76E}" type="presParOf" srcId="{813CF892-AAA9-403E-8F91-C43965E37F46}" destId="{ED153B2D-042F-47BD-B67F-44B0D59482A9}" srcOrd="1" destOrd="0" presId="urn:microsoft.com/office/officeart/2005/8/layout/hProcess9"/>
    <dgm:cxn modelId="{DD5ABFE4-5D6F-474C-A2EC-8EE7D21CF262}" type="presParOf" srcId="{ED153B2D-042F-47BD-B67F-44B0D59482A9}" destId="{C71B4B71-91F6-40F8-A833-8F39D1E13CF9}" srcOrd="0" destOrd="0" presId="urn:microsoft.com/office/officeart/2005/8/layout/hProcess9"/>
    <dgm:cxn modelId="{E3C51941-B9ED-4212-A98D-B5D66A3BEF82}" type="presParOf" srcId="{ED153B2D-042F-47BD-B67F-44B0D59482A9}" destId="{E53FACB0-20FE-4A1E-BD9E-7CD6DC0ABAAE}" srcOrd="1" destOrd="0" presId="urn:microsoft.com/office/officeart/2005/8/layout/hProcess9"/>
    <dgm:cxn modelId="{4DF85024-65D4-4DAB-9871-E8ACEA43B0B4}" type="presParOf" srcId="{ED153B2D-042F-47BD-B67F-44B0D59482A9}" destId="{C4848499-9F47-4C50-9556-581A7C8E769D}" srcOrd="2" destOrd="0" presId="urn:microsoft.com/office/officeart/2005/8/layout/hProcess9"/>
    <dgm:cxn modelId="{B4AEA7F2-09CD-4B8D-8326-68EC1B184B62}" type="presParOf" srcId="{ED153B2D-042F-47BD-B67F-44B0D59482A9}" destId="{69593CD4-5977-487F-B92A-B2F7C9EF9AD6}" srcOrd="3" destOrd="0" presId="urn:microsoft.com/office/officeart/2005/8/layout/hProcess9"/>
    <dgm:cxn modelId="{90DA56EF-679F-4914-9136-2EDE1E032419}" type="presParOf" srcId="{ED153B2D-042F-47BD-B67F-44B0D59482A9}" destId="{7E5D3FA6-A205-4B88-AA37-B09E77506EE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F48C40-A831-4AEC-9C69-07E7A0264249}">
      <dsp:nvSpPr>
        <dsp:cNvPr id="0" name=""/>
        <dsp:cNvSpPr/>
      </dsp:nvSpPr>
      <dsp:spPr>
        <a:xfrm>
          <a:off x="754072" y="284867"/>
          <a:ext cx="4543916" cy="544641"/>
        </a:xfrm>
        <a:prstGeom prst="rightArrow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1B4B71-91F6-40F8-A833-8F39D1E13CF9}">
      <dsp:nvSpPr>
        <dsp:cNvPr id="0" name=""/>
        <dsp:cNvSpPr/>
      </dsp:nvSpPr>
      <dsp:spPr>
        <a:xfrm>
          <a:off x="363" y="536023"/>
          <a:ext cx="2033111" cy="5472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b="1" kern="1200" dirty="0" smtClean="0">
              <a:latin typeface="Tahoma" pitchFamily="34" charset="0"/>
              <a:cs typeface="Tahoma" pitchFamily="34" charset="0"/>
            </a:rPr>
            <a:t>ΑΝΑΓΝΩΡΙΣΗ ΚΙΝΔΥΝΟΥ</a:t>
          </a:r>
          <a:endParaRPr lang="el-GR" sz="1000" b="1" kern="1200" dirty="0">
            <a:latin typeface="Tahoma" pitchFamily="34" charset="0"/>
            <a:cs typeface="Tahoma" pitchFamily="34" charset="0"/>
          </a:endParaRPr>
        </a:p>
      </dsp:txBody>
      <dsp:txXfrm>
        <a:off x="27078" y="562738"/>
        <a:ext cx="1979681" cy="493830"/>
      </dsp:txXfrm>
    </dsp:sp>
    <dsp:sp modelId="{C4848499-9F47-4C50-9556-581A7C8E769D}">
      <dsp:nvSpPr>
        <dsp:cNvPr id="0" name=""/>
        <dsp:cNvSpPr/>
      </dsp:nvSpPr>
      <dsp:spPr>
        <a:xfrm>
          <a:off x="2295812" y="536023"/>
          <a:ext cx="2033111" cy="5472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kern="1200" dirty="0" smtClean="0">
              <a:latin typeface="Tahoma" pitchFamily="34" charset="0"/>
              <a:cs typeface="Tahoma" pitchFamily="34" charset="0"/>
            </a:rPr>
            <a:t>ΑΝΤΙΜΕΤΩΠΙΣΗ ΚΙΝΔΥΝΟΥ: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b="1" kern="1200" dirty="0" smtClean="0">
              <a:latin typeface="Tahoma" pitchFamily="34" charset="0"/>
              <a:cs typeface="Tahoma" pitchFamily="34" charset="0"/>
            </a:rPr>
            <a:t>ΙΔΙΩΤΙΚΗ ΑΣΦΑΛΙΣΗ</a:t>
          </a:r>
          <a:endParaRPr lang="el-GR" sz="1000" b="1" kern="1200" dirty="0">
            <a:latin typeface="Tahoma" pitchFamily="34" charset="0"/>
            <a:cs typeface="Tahoma" pitchFamily="34" charset="0"/>
          </a:endParaRPr>
        </a:p>
      </dsp:txBody>
      <dsp:txXfrm>
        <a:off x="2322527" y="562738"/>
        <a:ext cx="1979681" cy="493830"/>
      </dsp:txXfrm>
    </dsp:sp>
    <dsp:sp modelId="{7E5D3FA6-A205-4B88-AA37-B09E77506EEC}">
      <dsp:nvSpPr>
        <dsp:cNvPr id="0" name=""/>
        <dsp:cNvSpPr/>
      </dsp:nvSpPr>
      <dsp:spPr>
        <a:xfrm>
          <a:off x="4591260" y="536023"/>
          <a:ext cx="2033111" cy="5472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kern="1200" dirty="0" smtClean="0">
              <a:latin typeface="Tahoma" pitchFamily="34" charset="0"/>
              <a:cs typeface="Tahoma" pitchFamily="34" charset="0"/>
            </a:rPr>
            <a:t>ΕΚΤΙΜΗΣΗ ΤΟΥ ΚΙΝΔΥΝΟΥ: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b="1" kern="1200" dirty="0" smtClean="0">
              <a:latin typeface="Tahoma" pitchFamily="34" charset="0"/>
              <a:cs typeface="Tahoma" pitchFamily="34" charset="0"/>
            </a:rPr>
            <a:t>ΜΕΤΡΗΣΗ ΜΕΓΕΘΟΥΣ &amp; ΣΥΧΝΟΤΗΤΑΣ</a:t>
          </a:r>
          <a:endParaRPr lang="el-GR" sz="1000" b="1" kern="1200" dirty="0">
            <a:latin typeface="Tahoma" pitchFamily="34" charset="0"/>
            <a:cs typeface="Tahoma" pitchFamily="34" charset="0"/>
          </a:endParaRPr>
        </a:p>
      </dsp:txBody>
      <dsp:txXfrm>
        <a:off x="4617975" y="562738"/>
        <a:ext cx="1979681" cy="4938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F48C40-A831-4AEC-9C69-07E7A0264249}">
      <dsp:nvSpPr>
        <dsp:cNvPr id="0" name=""/>
        <dsp:cNvSpPr/>
      </dsp:nvSpPr>
      <dsp:spPr>
        <a:xfrm>
          <a:off x="516375" y="254881"/>
          <a:ext cx="3111594" cy="487310"/>
        </a:xfrm>
        <a:prstGeom prst="rightArrow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1B4B71-91F6-40F8-A833-8F39D1E13CF9}">
      <dsp:nvSpPr>
        <dsp:cNvPr id="0" name=""/>
        <dsp:cNvSpPr/>
      </dsp:nvSpPr>
      <dsp:spPr>
        <a:xfrm>
          <a:off x="2187" y="479599"/>
          <a:ext cx="1402318" cy="48965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b="1" kern="1200" dirty="0" smtClean="0">
              <a:latin typeface="Tahoma" pitchFamily="34" charset="0"/>
              <a:cs typeface="Tahoma" pitchFamily="34" charset="0"/>
            </a:rPr>
            <a:t>ΕΚΤΙΜΗΣΗ ΚΙΝΔΥΝΟΥ</a:t>
          </a:r>
          <a:endParaRPr lang="el-GR" sz="1000" b="1" kern="1200" dirty="0">
            <a:latin typeface="Tahoma" pitchFamily="34" charset="0"/>
            <a:cs typeface="Tahoma" pitchFamily="34" charset="0"/>
          </a:endParaRPr>
        </a:p>
      </dsp:txBody>
      <dsp:txXfrm>
        <a:off x="26090" y="503502"/>
        <a:ext cx="1354512" cy="441848"/>
      </dsp:txXfrm>
    </dsp:sp>
    <dsp:sp modelId="{C4848499-9F47-4C50-9556-581A7C8E769D}">
      <dsp:nvSpPr>
        <dsp:cNvPr id="0" name=""/>
        <dsp:cNvSpPr/>
      </dsp:nvSpPr>
      <dsp:spPr>
        <a:xfrm>
          <a:off x="1567092" y="479599"/>
          <a:ext cx="1402318" cy="48965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Tahoma" pitchFamily="34" charset="0"/>
              <a:cs typeface="Tahoma" pitchFamily="34" charset="0"/>
            </a:rPr>
            <a:t>UNDERWRITING STANDARDS</a:t>
          </a:r>
          <a:endParaRPr lang="el-GR" sz="1000" b="1" kern="1200" dirty="0">
            <a:latin typeface="Tahoma" pitchFamily="34" charset="0"/>
            <a:cs typeface="Tahoma" pitchFamily="34" charset="0"/>
          </a:endParaRPr>
        </a:p>
      </dsp:txBody>
      <dsp:txXfrm>
        <a:off x="1590995" y="503502"/>
        <a:ext cx="1354512" cy="441848"/>
      </dsp:txXfrm>
    </dsp:sp>
    <dsp:sp modelId="{7E5D3FA6-A205-4B88-AA37-B09E77506EEC}">
      <dsp:nvSpPr>
        <dsp:cNvPr id="0" name=""/>
        <dsp:cNvSpPr/>
      </dsp:nvSpPr>
      <dsp:spPr>
        <a:xfrm>
          <a:off x="3131998" y="479599"/>
          <a:ext cx="1402318" cy="48965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b="1" kern="1200" dirty="0" smtClean="0">
              <a:latin typeface="Tahoma" pitchFamily="34" charset="0"/>
              <a:cs typeface="Tahoma" pitchFamily="34" charset="0"/>
            </a:rPr>
            <a:t>ΔΗΜΙΟΥΡΓΙΑ ΚΕΡΔΟΦΟΡΟΥ ΧΑΡΤΟΦΥΛΑΚΙΟΥ</a:t>
          </a:r>
          <a:endParaRPr lang="el-GR" sz="1000" b="1" kern="1200" dirty="0">
            <a:latin typeface="Tahoma" pitchFamily="34" charset="0"/>
            <a:cs typeface="Tahoma" pitchFamily="34" charset="0"/>
          </a:endParaRPr>
        </a:p>
      </dsp:txBody>
      <dsp:txXfrm>
        <a:off x="3155901" y="503502"/>
        <a:ext cx="1354512" cy="4418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0B98A5-6B92-49CB-9CC9-186F0FD72FCF}">
      <dsp:nvSpPr>
        <dsp:cNvPr id="0" name=""/>
        <dsp:cNvSpPr/>
      </dsp:nvSpPr>
      <dsp:spPr>
        <a:xfrm>
          <a:off x="2024112" y="615007"/>
          <a:ext cx="1421805" cy="2101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072"/>
              </a:lnTo>
              <a:lnTo>
                <a:pt x="1421805" y="105072"/>
              </a:lnTo>
              <a:lnTo>
                <a:pt x="1421805" y="210144"/>
              </a:lnTo>
            </a:path>
          </a:pathLst>
        </a:custGeom>
        <a:noFill/>
        <a:ln w="425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FD4C26-EA12-45E1-AAC8-E43560736B9A}">
      <dsp:nvSpPr>
        <dsp:cNvPr id="0" name=""/>
        <dsp:cNvSpPr/>
      </dsp:nvSpPr>
      <dsp:spPr>
        <a:xfrm>
          <a:off x="1978392" y="615007"/>
          <a:ext cx="91440" cy="2101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5072"/>
              </a:lnTo>
              <a:lnTo>
                <a:pt x="55101" y="105072"/>
              </a:lnTo>
              <a:lnTo>
                <a:pt x="55101" y="210144"/>
              </a:lnTo>
            </a:path>
          </a:pathLst>
        </a:custGeom>
        <a:noFill/>
        <a:ln w="425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205850-F3AC-494F-8F22-D5CF38DB5018}">
      <dsp:nvSpPr>
        <dsp:cNvPr id="0" name=""/>
        <dsp:cNvSpPr/>
      </dsp:nvSpPr>
      <dsp:spPr>
        <a:xfrm>
          <a:off x="611687" y="615007"/>
          <a:ext cx="1412424" cy="210144"/>
        </a:xfrm>
        <a:custGeom>
          <a:avLst/>
          <a:gdLst/>
          <a:ahLst/>
          <a:cxnLst/>
          <a:rect l="0" t="0" r="0" b="0"/>
          <a:pathLst>
            <a:path>
              <a:moveTo>
                <a:pt x="1412424" y="0"/>
              </a:moveTo>
              <a:lnTo>
                <a:pt x="1412424" y="105072"/>
              </a:lnTo>
              <a:lnTo>
                <a:pt x="0" y="105072"/>
              </a:lnTo>
              <a:lnTo>
                <a:pt x="0" y="210144"/>
              </a:lnTo>
            </a:path>
          </a:pathLst>
        </a:custGeom>
        <a:noFill/>
        <a:ln w="425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AA0662-CCB0-40CA-A892-8ACD52AB0AA0}">
      <dsp:nvSpPr>
        <dsp:cNvPr id="0" name=""/>
        <dsp:cNvSpPr/>
      </dsp:nvSpPr>
      <dsp:spPr>
        <a:xfrm>
          <a:off x="1338063" y="114662"/>
          <a:ext cx="1372096" cy="500345"/>
        </a:xfrm>
        <a:prstGeom prst="rect">
          <a:avLst/>
        </a:prstGeom>
        <a:solidFill>
          <a:schemeClr val="accent4">
            <a:lumMod val="7500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latin typeface="Tahoma" pitchFamily="34" charset="0"/>
              <a:cs typeface="Tahoma" pitchFamily="34" charset="0"/>
            </a:rPr>
            <a:t>Underwriter</a:t>
          </a:r>
          <a:endParaRPr lang="el-GR" sz="1400" b="1" kern="1200" dirty="0">
            <a:latin typeface="Tahoma" pitchFamily="34" charset="0"/>
            <a:cs typeface="Tahoma" pitchFamily="34" charset="0"/>
          </a:endParaRPr>
        </a:p>
      </dsp:txBody>
      <dsp:txXfrm>
        <a:off x="1338063" y="114662"/>
        <a:ext cx="1372096" cy="500345"/>
      </dsp:txXfrm>
    </dsp:sp>
    <dsp:sp modelId="{B8AEA153-D1A4-4819-A108-50A6353450EE}">
      <dsp:nvSpPr>
        <dsp:cNvPr id="0" name=""/>
        <dsp:cNvSpPr/>
      </dsp:nvSpPr>
      <dsp:spPr>
        <a:xfrm>
          <a:off x="1211" y="825152"/>
          <a:ext cx="1220952" cy="50034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 smtClean="0">
              <a:latin typeface="Tahoma" pitchFamily="34" charset="0"/>
              <a:cs typeface="Tahoma" pitchFamily="34" charset="0"/>
            </a:rPr>
            <a:t>Αποδοχή</a:t>
          </a:r>
          <a:endParaRPr lang="el-GR" sz="1400" b="1" kern="1200" dirty="0">
            <a:latin typeface="Tahoma" pitchFamily="34" charset="0"/>
            <a:cs typeface="Tahoma" pitchFamily="34" charset="0"/>
          </a:endParaRPr>
        </a:p>
      </dsp:txBody>
      <dsp:txXfrm>
        <a:off x="1211" y="825152"/>
        <a:ext cx="1220952" cy="500345"/>
      </dsp:txXfrm>
    </dsp:sp>
    <dsp:sp modelId="{F5190BAE-D484-4D7B-A21E-BA3A42FC7B90}">
      <dsp:nvSpPr>
        <dsp:cNvPr id="0" name=""/>
        <dsp:cNvSpPr/>
      </dsp:nvSpPr>
      <dsp:spPr>
        <a:xfrm>
          <a:off x="1432308" y="825152"/>
          <a:ext cx="1202369" cy="50034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 smtClean="0">
              <a:latin typeface="Tahoma" pitchFamily="34" charset="0"/>
              <a:cs typeface="Tahoma" pitchFamily="34" charset="0"/>
            </a:rPr>
            <a:t>Αποδοχή με όρους</a:t>
          </a:r>
          <a:endParaRPr lang="el-GR" sz="1400" b="1" kern="1200" dirty="0">
            <a:latin typeface="Tahoma" pitchFamily="34" charset="0"/>
            <a:cs typeface="Tahoma" pitchFamily="34" charset="0"/>
          </a:endParaRPr>
        </a:p>
      </dsp:txBody>
      <dsp:txXfrm>
        <a:off x="1432308" y="825152"/>
        <a:ext cx="1202369" cy="500345"/>
      </dsp:txXfrm>
    </dsp:sp>
    <dsp:sp modelId="{B3AAE297-ADEE-4444-A47E-DD19C2C570AE}">
      <dsp:nvSpPr>
        <dsp:cNvPr id="0" name=""/>
        <dsp:cNvSpPr/>
      </dsp:nvSpPr>
      <dsp:spPr>
        <a:xfrm>
          <a:off x="2844823" y="825152"/>
          <a:ext cx="1202189" cy="50034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 smtClean="0">
              <a:latin typeface="Tahoma" pitchFamily="34" charset="0"/>
              <a:cs typeface="Tahoma" pitchFamily="34" charset="0"/>
            </a:rPr>
            <a:t>Απόρριψη</a:t>
          </a:r>
          <a:endParaRPr lang="el-GR" sz="1400" b="1" kern="1200" dirty="0">
            <a:latin typeface="Tahoma" pitchFamily="34" charset="0"/>
            <a:cs typeface="Tahoma" pitchFamily="34" charset="0"/>
          </a:endParaRPr>
        </a:p>
      </dsp:txBody>
      <dsp:txXfrm>
        <a:off x="2844823" y="825152"/>
        <a:ext cx="1202189" cy="50034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F48C40-A831-4AEC-9C69-07E7A0264249}">
      <dsp:nvSpPr>
        <dsp:cNvPr id="0" name=""/>
        <dsp:cNvSpPr/>
      </dsp:nvSpPr>
      <dsp:spPr>
        <a:xfrm>
          <a:off x="992459" y="358766"/>
          <a:ext cx="6409928" cy="1226683"/>
        </a:xfrm>
        <a:prstGeom prst="rightArrow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1B4B71-91F6-40F8-A833-8F39D1E13CF9}">
      <dsp:nvSpPr>
        <dsp:cNvPr id="0" name=""/>
        <dsp:cNvSpPr/>
      </dsp:nvSpPr>
      <dsp:spPr>
        <a:xfrm>
          <a:off x="0" y="583264"/>
          <a:ext cx="2518454" cy="77768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b="1" kern="1200" dirty="0" smtClean="0">
              <a:latin typeface="Tahoma" pitchFamily="34" charset="0"/>
              <a:cs typeface="Tahoma" pitchFamily="34" charset="0"/>
            </a:rPr>
            <a:t>Συλλογή Πληροφοριών (</a:t>
          </a:r>
          <a:r>
            <a:rPr lang="en-US" sz="1000" b="1" kern="1200" dirty="0" smtClean="0">
              <a:latin typeface="Tahoma" pitchFamily="34" charset="0"/>
              <a:cs typeface="Tahoma" pitchFamily="34" charset="0"/>
            </a:rPr>
            <a:t>Quantitative &amp; Qualitative Data)</a:t>
          </a:r>
          <a:endParaRPr lang="el-GR" sz="1000" b="1" kern="1200" dirty="0">
            <a:latin typeface="Tahoma" pitchFamily="34" charset="0"/>
            <a:cs typeface="Tahoma" pitchFamily="34" charset="0"/>
          </a:endParaRPr>
        </a:p>
      </dsp:txBody>
      <dsp:txXfrm>
        <a:off x="37964" y="621228"/>
        <a:ext cx="2442526" cy="701758"/>
      </dsp:txXfrm>
    </dsp:sp>
    <dsp:sp modelId="{C4848499-9F47-4C50-9556-581A7C8E769D}">
      <dsp:nvSpPr>
        <dsp:cNvPr id="0" name=""/>
        <dsp:cNvSpPr/>
      </dsp:nvSpPr>
      <dsp:spPr>
        <a:xfrm>
          <a:off x="2938196" y="583264"/>
          <a:ext cx="2518454" cy="77768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b="1" kern="1200" dirty="0" smtClean="0">
              <a:latin typeface="Tahoma" pitchFamily="34" charset="0"/>
              <a:cs typeface="Tahoma" pitchFamily="34" charset="0"/>
            </a:rPr>
            <a:t>Ανάλυση Δεδομένων (</a:t>
          </a:r>
          <a:r>
            <a:rPr lang="en-US" sz="1000" b="1" kern="1200" dirty="0" smtClean="0">
              <a:latin typeface="Tahoma" pitchFamily="34" charset="0"/>
              <a:cs typeface="Tahoma" pitchFamily="34" charset="0"/>
            </a:rPr>
            <a:t>regression analysis, time series analysis)</a:t>
          </a:r>
          <a:endParaRPr lang="el-GR" sz="1000" b="1" kern="1200" dirty="0">
            <a:latin typeface="Tahoma" pitchFamily="34" charset="0"/>
            <a:cs typeface="Tahoma" pitchFamily="34" charset="0"/>
          </a:endParaRPr>
        </a:p>
      </dsp:txBody>
      <dsp:txXfrm>
        <a:off x="2976160" y="621228"/>
        <a:ext cx="2442526" cy="701758"/>
      </dsp:txXfrm>
    </dsp:sp>
    <dsp:sp modelId="{7E5D3FA6-A205-4B88-AA37-B09E77506EEC}">
      <dsp:nvSpPr>
        <dsp:cNvPr id="0" name=""/>
        <dsp:cNvSpPr/>
      </dsp:nvSpPr>
      <dsp:spPr>
        <a:xfrm>
          <a:off x="5876393" y="583264"/>
          <a:ext cx="2518454" cy="77768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b="1" kern="1200" dirty="0" smtClean="0">
              <a:latin typeface="Tahoma" pitchFamily="34" charset="0"/>
              <a:cs typeface="Tahoma" pitchFamily="34" charset="0"/>
            </a:rPr>
            <a:t>ΜΕΤΡΗΣΗ ΜΕΓΕΘΟΥΣ &amp; ΣΥΧΝΟΤΗΤΑΣ</a:t>
          </a:r>
          <a:r>
            <a:rPr lang="en-US" sz="1000" b="1" kern="1200" dirty="0" smtClean="0">
              <a:latin typeface="Tahoma" pitchFamily="34" charset="0"/>
              <a:cs typeface="Tahoma" pitchFamily="34" charset="0"/>
            </a:rPr>
            <a:t> </a:t>
          </a:r>
          <a:r>
            <a:rPr lang="el-GR" sz="1000" b="1" kern="1200" dirty="0" smtClean="0">
              <a:latin typeface="Tahoma" pitchFamily="34" charset="0"/>
              <a:cs typeface="Tahoma" pitchFamily="34" charset="0"/>
            </a:rPr>
            <a:t>μέσω </a:t>
          </a:r>
          <a:r>
            <a:rPr lang="en-US" sz="1000" b="1" kern="1200" dirty="0" smtClean="0">
              <a:latin typeface="Tahoma" pitchFamily="34" charset="0"/>
              <a:cs typeface="Tahoma" pitchFamily="34" charset="0"/>
            </a:rPr>
            <a:t>SCORE</a:t>
          </a:r>
          <a:endParaRPr lang="el-GR" sz="1000" b="1" kern="1200" dirty="0">
            <a:latin typeface="Tahoma" pitchFamily="34" charset="0"/>
            <a:cs typeface="Tahoma" pitchFamily="34" charset="0"/>
          </a:endParaRPr>
        </a:p>
      </dsp:txBody>
      <dsp:txXfrm>
        <a:off x="5914357" y="621228"/>
        <a:ext cx="2442526" cy="701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11113"/>
            <a:ext cx="2933701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6" tIns="0" rIns="19256" bIns="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000" i="1">
                <a:latin typeface="Book Antiqua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5400" y="11113"/>
            <a:ext cx="29337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6" tIns="0" rIns="19256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000" i="1">
                <a:latin typeface="Book Antiqua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588" y="9432925"/>
            <a:ext cx="2933701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6" tIns="0" rIns="19256" bIns="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000" i="1">
                <a:latin typeface="Book Antiqua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5400" y="9432925"/>
            <a:ext cx="2933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6" tIns="0" rIns="19256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000" i="1">
                <a:latin typeface="Book Antiqua" pitchFamily="18" charset="0"/>
              </a:defRPr>
            </a:lvl1pPr>
          </a:lstStyle>
          <a:p>
            <a:pPr>
              <a:defRPr/>
            </a:pPr>
            <a:fld id="{808B96CC-4860-4D4F-A12E-8899E5E291A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8374" name="Rectangle 6"/>
          <p:cNvSpPr>
            <a:spLocks noChangeArrowheads="1"/>
          </p:cNvSpPr>
          <p:nvPr/>
        </p:nvSpPr>
        <p:spPr bwMode="auto">
          <a:xfrm>
            <a:off x="71438" y="96838"/>
            <a:ext cx="9715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69" tIns="46535" rIns="93069" bIns="46535" anchor="ctr">
            <a:spAutoFit/>
          </a:bodyPr>
          <a:lstStyle/>
          <a:p>
            <a:pPr eaLnBrk="0" hangingPunct="0"/>
            <a:r>
              <a:rPr lang="en-GB" sz="1400" dirty="0">
                <a:latin typeface="Book Antiqua" pitchFamily="18" charset="0"/>
              </a:rPr>
              <a:t>Meridian </a:t>
            </a:r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6280150" y="9498013"/>
            <a:ext cx="415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69" tIns="46535" rIns="93069" bIns="46535" anchor="ctr">
            <a:spAutoFit/>
          </a:bodyPr>
          <a:lstStyle/>
          <a:p>
            <a:pPr algn="r" eaLnBrk="0" hangingPunct="0"/>
            <a:fld id="{237C91CA-F5A5-4BE9-9760-FA48B80974D4}" type="slidenum">
              <a:rPr lang="en-GB" sz="1400">
                <a:latin typeface="Book Antiqua" pitchFamily="18" charset="0"/>
              </a:rPr>
              <a:pPr algn="r" eaLnBrk="0" hangingPunct="0"/>
              <a:t>‹#›</a:t>
            </a:fld>
            <a:endParaRPr lang="en-GB" sz="14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7602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11113"/>
            <a:ext cx="2933701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6" tIns="0" rIns="19256" bIns="0" numCol="1" anchor="t" anchorCtr="0" compatLnSpc="1">
            <a:prstTxWarp prst="textNoShape">
              <a:avLst/>
            </a:prstTxWarp>
          </a:bodyPr>
          <a:lstStyle>
            <a:lvl1pPr algn="l" defTabSz="770230" eaLnBrk="0" hangingPunct="0">
              <a:spcBef>
                <a:spcPct val="0"/>
              </a:spcBef>
              <a:defRPr sz="1000" i="1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5400" y="11113"/>
            <a:ext cx="29337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6" tIns="0" rIns="19256" bIns="0" numCol="1" anchor="t" anchorCtr="0" compatLnSpc="1">
            <a:prstTxWarp prst="textNoShape">
              <a:avLst/>
            </a:prstTxWarp>
          </a:bodyPr>
          <a:lstStyle>
            <a:lvl1pPr algn="r" defTabSz="770230" eaLnBrk="0" hangingPunct="0">
              <a:spcBef>
                <a:spcPct val="0"/>
              </a:spcBef>
              <a:defRPr sz="1000" i="1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1588" y="9432925"/>
            <a:ext cx="2933701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6" tIns="0" rIns="19256" bIns="0" numCol="1" anchor="b" anchorCtr="0" compatLnSpc="1">
            <a:prstTxWarp prst="textNoShape">
              <a:avLst/>
            </a:prstTxWarp>
          </a:bodyPr>
          <a:lstStyle>
            <a:lvl1pPr algn="l" defTabSz="770230" eaLnBrk="0" hangingPunct="0">
              <a:spcBef>
                <a:spcPct val="0"/>
              </a:spcBef>
              <a:defRPr sz="1000" i="1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5400" y="9432925"/>
            <a:ext cx="2933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6" tIns="0" rIns="19256" bIns="0" numCol="1" anchor="b" anchorCtr="0" compatLnSpc="1">
            <a:prstTxWarp prst="textNoShape">
              <a:avLst/>
            </a:prstTxWarp>
          </a:bodyPr>
          <a:lstStyle>
            <a:lvl1pPr algn="r" defTabSz="770230" eaLnBrk="0" hangingPunct="0">
              <a:spcBef>
                <a:spcPct val="0"/>
              </a:spcBef>
              <a:defRPr sz="1000" i="1">
                <a:latin typeface="Times New Roman" charset="0"/>
              </a:defRPr>
            </a:lvl1pPr>
          </a:lstStyle>
          <a:p>
            <a:pPr>
              <a:defRPr/>
            </a:pPr>
            <a:fld id="{8F1E409E-0311-45A7-83CD-5EAB51A28E5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32774" name="Rectangle 6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744538" y="768350"/>
            <a:ext cx="5322887" cy="36845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5" name="Rectangle 7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1700" y="4708525"/>
            <a:ext cx="4964113" cy="417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69" tIns="46535" rIns="93069" bIns="465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71438" y="96838"/>
            <a:ext cx="9715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69" tIns="46535" rIns="93069" bIns="46535" anchor="ctr">
            <a:spAutoFit/>
          </a:bodyPr>
          <a:lstStyle/>
          <a:p>
            <a:pPr eaLnBrk="0" hangingPunct="0"/>
            <a:r>
              <a:rPr lang="en-GB" sz="1400" dirty="0">
                <a:latin typeface="Book Antiqua" pitchFamily="18" charset="0"/>
              </a:rPr>
              <a:t>Meridian </a:t>
            </a: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6280150" y="9498013"/>
            <a:ext cx="415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69" tIns="46535" rIns="93069" bIns="46535" anchor="ctr">
            <a:spAutoFit/>
          </a:bodyPr>
          <a:lstStyle/>
          <a:p>
            <a:pPr algn="r" eaLnBrk="0" hangingPunct="0"/>
            <a:fld id="{ACA0A155-B2EB-4A7B-82D5-09576EC7DF83}" type="slidenum">
              <a:rPr lang="en-GB" sz="1400">
                <a:latin typeface="Book Antiqua" pitchFamily="18" charset="0"/>
              </a:rPr>
              <a:pPr algn="r" eaLnBrk="0" hangingPunct="0"/>
              <a:t>‹#›</a:t>
            </a:fld>
            <a:endParaRPr lang="en-GB" sz="14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545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9938" eaLnBrk="0" hangingPunct="0">
              <a:defRPr sz="6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9938" eaLnBrk="0" hangingPunct="0">
              <a:defRPr sz="6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9938" eaLnBrk="0" hangingPunct="0">
              <a:defRPr sz="6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9938" eaLnBrk="0" hangingPunct="0">
              <a:defRPr sz="6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9938" eaLnBrk="0" hangingPunct="0">
              <a:defRPr sz="6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9938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9938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9938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9938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D9CD07C-C8B3-41C9-B229-998965632840}" type="slidenum">
              <a:rPr lang="en-GB" sz="1000" smtClean="0"/>
              <a:pPr/>
              <a:t>1</a:t>
            </a:fld>
            <a:endParaRPr lang="en-GB" sz="1000" dirty="0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4 - Στρογγυλεμένο ορθογώνιο"/>
          <p:cNvSpPr/>
          <p:nvPr/>
        </p:nvSpPr>
        <p:spPr>
          <a:xfrm>
            <a:off x="330200" y="328613"/>
            <a:ext cx="9242425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spcBef>
                <a:spcPct val="20000"/>
              </a:spcBef>
              <a:defRPr/>
            </a:pPr>
            <a:endParaRPr lang="en-US" dirty="0"/>
          </a:p>
        </p:txBody>
      </p:sp>
      <p:sp>
        <p:nvSpPr>
          <p:cNvPr id="6" name="9 - Στρογγυλεμένο ορθογώνιο"/>
          <p:cNvSpPr/>
          <p:nvPr/>
        </p:nvSpPr>
        <p:spPr>
          <a:xfrm>
            <a:off x="453480" y="434162"/>
            <a:ext cx="8999043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spcBef>
                <a:spcPct val="20000"/>
              </a:spcBef>
              <a:defRPr/>
            </a:pPr>
            <a:endParaRPr lang="en-US" dirty="0"/>
          </a:p>
        </p:txBody>
      </p:sp>
      <p:sp>
        <p:nvSpPr>
          <p:cNvPr id="5" name="4 - Τίτλος"/>
          <p:cNvSpPr>
            <a:spLocks noGrp="1"/>
          </p:cNvSpPr>
          <p:nvPr>
            <p:ph type="ctrTitle"/>
          </p:nvPr>
        </p:nvSpPr>
        <p:spPr>
          <a:xfrm>
            <a:off x="782574" y="1820206"/>
            <a:ext cx="84201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20" name="19 - Υπότιτλος"/>
          <p:cNvSpPr>
            <a:spLocks noGrp="1"/>
          </p:cNvSpPr>
          <p:nvPr>
            <p:ph type="subTitle" idx="1"/>
          </p:nvPr>
        </p:nvSpPr>
        <p:spPr>
          <a:xfrm>
            <a:off x="782574" y="3685032"/>
            <a:ext cx="84201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7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9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C947D3A-E6A1-4C36-BDF7-29A51B6C642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9471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830" y="4983480"/>
            <a:ext cx="8865870" cy="1051560"/>
          </a:xfrm>
        </p:spPr>
        <p:txBody>
          <a:bodyPr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44830" y="530352"/>
            <a:ext cx="8865870" cy="4187952"/>
          </a:xfrm>
        </p:spPr>
        <p:txBody>
          <a:bodyPr vert="eaVert"/>
          <a:lstStyle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1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B46A7-47E8-4339-B4E1-4BDAAE1E08D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8152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181850" y="533404"/>
            <a:ext cx="2146300" cy="5257799"/>
          </a:xfrm>
        </p:spPr>
        <p:txBody>
          <a:bodyPr vert="eaVert"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77850" y="533403"/>
            <a:ext cx="6438900" cy="5257801"/>
          </a:xfrm>
        </p:spPr>
        <p:txBody>
          <a:bodyPr vert="eaVert"/>
          <a:lstStyle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1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AF661-1337-4524-8FEB-66B8AD9389C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4012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830" y="4983480"/>
            <a:ext cx="8865870" cy="1051560"/>
          </a:xfrm>
        </p:spPr>
        <p:txBody>
          <a:bodyPr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44830" y="530352"/>
            <a:ext cx="8865870" cy="4187952"/>
          </a:xfrm>
        </p:spPr>
        <p:txBody>
          <a:bodyPr/>
          <a:lstStyle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1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E2954-4B92-48EC-B2C3-1F5C6F5928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3952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3 - Στρογγυλεμένο ορθογώνιο"/>
          <p:cNvSpPr/>
          <p:nvPr/>
        </p:nvSpPr>
        <p:spPr>
          <a:xfrm>
            <a:off x="330200" y="328613"/>
            <a:ext cx="9242425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spcBef>
                <a:spcPct val="20000"/>
              </a:spcBef>
              <a:defRPr/>
            </a:pPr>
            <a:endParaRPr lang="en-US" dirty="0"/>
          </a:p>
        </p:txBody>
      </p:sp>
      <p:sp>
        <p:nvSpPr>
          <p:cNvPr id="5" name="10 - Στρογγυλεμένο ορθογώνιο"/>
          <p:cNvSpPr/>
          <p:nvPr/>
        </p:nvSpPr>
        <p:spPr>
          <a:xfrm>
            <a:off x="453480" y="434162"/>
            <a:ext cx="8999043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spcBef>
                <a:spcPct val="20000"/>
              </a:spcBef>
              <a:defRPr/>
            </a:pPr>
            <a:endParaRPr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7373" y="4928616"/>
            <a:ext cx="886587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07373" y="5624484"/>
            <a:ext cx="886587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7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8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7841F01-9811-4E22-992D-1BDB6782279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5312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57215" y="530352"/>
            <a:ext cx="425958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151640" y="530352"/>
            <a:ext cx="425958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1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59CA4-CA36-4D78-B743-8814580B79C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3555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830" y="4983480"/>
            <a:ext cx="886587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57826" y="579438"/>
            <a:ext cx="425958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5039850" y="579438"/>
            <a:ext cx="425958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657826" y="1447800"/>
            <a:ext cx="425958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039850" y="1447800"/>
            <a:ext cx="425958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1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4F69E-1001-4EE0-A9F4-57D2D21BB35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7394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1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E9483-E119-4B71-A7B2-F8406B3DC0B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8714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 - Στρογγυλεμένο ορθογώνιο"/>
          <p:cNvSpPr/>
          <p:nvPr/>
        </p:nvSpPr>
        <p:spPr>
          <a:xfrm>
            <a:off x="330200" y="328613"/>
            <a:ext cx="9242425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spcBef>
                <a:spcPct val="20000"/>
              </a:spcBef>
              <a:defRPr/>
            </a:pPr>
            <a:endParaRPr lang="en-US" dirty="0"/>
          </a:p>
        </p:txBody>
      </p:sp>
      <p:sp>
        <p:nvSpPr>
          <p:cNvPr id="3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4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5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4E018D-BDBD-441F-9ADA-78AD78336A3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2762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00349" y="533400"/>
            <a:ext cx="321945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000418" y="1447802"/>
            <a:ext cx="321945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824820" y="930144"/>
            <a:ext cx="501167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1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71168-D108-49ED-AB77-895375444F6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1067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4 - Στρογγυλεμένο ορθογώνιο"/>
          <p:cNvSpPr/>
          <p:nvPr/>
        </p:nvSpPr>
        <p:spPr>
          <a:xfrm>
            <a:off x="330200" y="328613"/>
            <a:ext cx="9242425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spcBef>
                <a:spcPct val="20000"/>
              </a:spcBef>
              <a:defRPr/>
            </a:pPr>
            <a:endParaRPr lang="en-US" dirty="0"/>
          </a:p>
        </p:txBody>
      </p:sp>
      <p:sp>
        <p:nvSpPr>
          <p:cNvPr id="6" name="10 - Στρογγύλεμα μίας γωνίας ορθογωνίου"/>
          <p:cNvSpPr/>
          <p:nvPr/>
        </p:nvSpPr>
        <p:spPr>
          <a:xfrm>
            <a:off x="6934200" y="433388"/>
            <a:ext cx="251777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spcBef>
                <a:spcPct val="20000"/>
              </a:spcBef>
              <a:defRPr/>
            </a:pPr>
            <a:endParaRPr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95300" y="5012056"/>
            <a:ext cx="89154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7001271" y="533400"/>
            <a:ext cx="242697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56603" y="435768"/>
            <a:ext cx="6419088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l-GR" noProof="0" dirty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7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8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9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40C715-5421-4C65-99C5-F7CB9C02A1A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3817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30200" y="328613"/>
            <a:ext cx="9242425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spcBef>
                <a:spcPct val="20000"/>
              </a:spcBef>
              <a:defRPr/>
            </a:pPr>
            <a:endParaRPr lang="en-US" dirty="0"/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453480" y="434162"/>
            <a:ext cx="8999043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spcBef>
                <a:spcPct val="20000"/>
              </a:spcBef>
              <a:defRPr/>
            </a:pPr>
            <a:endParaRPr lang="en-US" dirty="0"/>
          </a:p>
        </p:txBody>
      </p:sp>
      <p:sp>
        <p:nvSpPr>
          <p:cNvPr id="13" name="12 - Θέση τίτλου"/>
          <p:cNvSpPr>
            <a:spLocks noGrp="1"/>
          </p:cNvSpPr>
          <p:nvPr>
            <p:ph type="title"/>
          </p:nvPr>
        </p:nvSpPr>
        <p:spPr>
          <a:xfrm>
            <a:off x="544513" y="4986338"/>
            <a:ext cx="8866187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031" name="3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544513" y="530225"/>
            <a:ext cx="8866187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090988" y="6111875"/>
            <a:ext cx="24765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spcBef>
                <a:spcPct val="20000"/>
              </a:spcBef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567488" y="6111875"/>
            <a:ext cx="24765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spcBef>
                <a:spcPct val="20000"/>
              </a:spcBef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9043988" y="6111875"/>
            <a:ext cx="4953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spcBef>
                <a:spcPct val="20000"/>
              </a:spcBef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773476B9-4FAB-4C78-B027-F2A32FD72F3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1" r:id="rId1"/>
    <p:sldLayoutId id="2147484134" r:id="rId2"/>
    <p:sldLayoutId id="2147484142" r:id="rId3"/>
    <p:sldLayoutId id="2147484135" r:id="rId4"/>
    <p:sldLayoutId id="2147484136" r:id="rId5"/>
    <p:sldLayoutId id="2147484137" r:id="rId6"/>
    <p:sldLayoutId id="2147484143" r:id="rId7"/>
    <p:sldLayoutId id="2147484138" r:id="rId8"/>
    <p:sldLayoutId id="2147484144" r:id="rId9"/>
    <p:sldLayoutId id="2147484139" r:id="rId10"/>
    <p:sldLayoutId id="214748414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20750" y="1916113"/>
            <a:ext cx="8280400" cy="1800225"/>
          </a:xfrm>
        </p:spPr>
        <p:txBody>
          <a:bodyPr lIns="92075" tIns="46038" rIns="92075" bIns="46038" anchor="ctr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1400" dirty="0" smtClean="0"/>
              <a:t/>
            </a:r>
            <a:br>
              <a:rPr lang="el-GR" sz="1400" dirty="0" smtClean="0"/>
            </a:br>
            <a:r>
              <a:rPr lang="el-GR" sz="1400" dirty="0" smtClean="0"/>
              <a:t/>
            </a:r>
            <a:br>
              <a:rPr lang="el-GR" sz="1400" dirty="0" smtClean="0"/>
            </a:br>
            <a:r>
              <a:rPr lang="en-US" sz="5400" dirty="0" smtClean="0">
                <a:solidFill>
                  <a:schemeClr val="accent1"/>
                </a:solidFill>
                <a:latin typeface="Tahoma" pitchFamily="34" charset="0"/>
                <a:cs typeface="Tahoma" pitchFamily="34" charset="0"/>
              </a:rPr>
              <a:t>“</a:t>
            </a:r>
            <a:r>
              <a:rPr lang="el-GR" sz="5400" dirty="0" smtClean="0">
                <a:solidFill>
                  <a:schemeClr val="accent1"/>
                </a:solidFill>
                <a:latin typeface="Tahoma" pitchFamily="34" charset="0"/>
                <a:cs typeface="Tahoma" pitchFamily="34" charset="0"/>
              </a:rPr>
              <a:t>ΑΣΦΑΛΙΣΗ </a:t>
            </a:r>
            <a:br>
              <a:rPr lang="el-GR" sz="5400" dirty="0" smtClean="0">
                <a:solidFill>
                  <a:schemeClr val="accent1"/>
                </a:solidFill>
                <a:latin typeface="Tahoma" pitchFamily="34" charset="0"/>
                <a:cs typeface="Tahoma" pitchFamily="34" charset="0"/>
              </a:rPr>
            </a:br>
            <a:r>
              <a:rPr lang="el-GR" sz="5400" dirty="0" smtClean="0">
                <a:solidFill>
                  <a:schemeClr val="accent1"/>
                </a:solidFill>
                <a:latin typeface="Tahoma" pitchFamily="34" charset="0"/>
                <a:cs typeface="Tahoma" pitchFamily="34" charset="0"/>
              </a:rPr>
              <a:t>ΖΩΗΣ - ΠΕΡΙΟΥΣΙΑΣ</a:t>
            </a:r>
            <a:r>
              <a:rPr lang="en-US" sz="5400" dirty="0" smtClean="0">
                <a:solidFill>
                  <a:schemeClr val="accent1"/>
                </a:solidFill>
                <a:latin typeface="Tahoma" pitchFamily="34" charset="0"/>
                <a:cs typeface="Tahoma" pitchFamily="34" charset="0"/>
              </a:rPr>
              <a:t>.” </a:t>
            </a:r>
            <a:r>
              <a:rPr lang="en-US" sz="1400" dirty="0" smtClean="0">
                <a:solidFill>
                  <a:schemeClr val="accent1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n-US" sz="1400" dirty="0" smtClean="0">
                <a:solidFill>
                  <a:schemeClr val="accent1"/>
                </a:solidFill>
                <a:latin typeface="Tahoma" pitchFamily="34" charset="0"/>
                <a:cs typeface="Tahoma" pitchFamily="34" charset="0"/>
              </a:rPr>
            </a:br>
            <a:r>
              <a:rPr lang="en-US" sz="1400" dirty="0" smtClean="0">
                <a:solidFill>
                  <a:schemeClr val="accent1"/>
                </a:solidFill>
              </a:rPr>
              <a:t/>
            </a:r>
            <a:br>
              <a:rPr lang="en-US" sz="1400" dirty="0" smtClean="0">
                <a:solidFill>
                  <a:schemeClr val="accent1"/>
                </a:solidFill>
              </a:rPr>
            </a:br>
            <a:r>
              <a:rPr lang="el-GR" sz="1400" dirty="0" smtClean="0">
                <a:solidFill>
                  <a:schemeClr val="accent1"/>
                </a:solidFill>
              </a:rPr>
              <a:t/>
            </a:r>
            <a:br>
              <a:rPr lang="el-GR" sz="1400" dirty="0" smtClean="0">
                <a:solidFill>
                  <a:schemeClr val="accent1"/>
                </a:solidFill>
              </a:rPr>
            </a:br>
            <a:r>
              <a:rPr lang="el-GR" sz="1400" dirty="0" smtClean="0"/>
              <a:t/>
            </a:r>
            <a:br>
              <a:rPr lang="el-GR" sz="1400" dirty="0" smtClean="0"/>
            </a:br>
            <a:r>
              <a:rPr lang="el-GR" sz="1400" dirty="0" smtClean="0"/>
              <a:t/>
            </a:r>
            <a:br>
              <a:rPr lang="el-GR" sz="1400" dirty="0" smtClean="0"/>
            </a:br>
            <a:endParaRPr lang="en-GB" sz="14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20750" y="3810000"/>
            <a:ext cx="8353425" cy="1876425"/>
          </a:xfrm>
        </p:spPr>
        <p:txBody>
          <a:bodyPr lIns="92075" tIns="46038" rIns="92075" bIns="46038"/>
          <a:lstStyle/>
          <a:p>
            <a:pPr marL="342900" indent="-342900" algn="ctr" eaLnBrk="1" hangingPunct="1">
              <a:lnSpc>
                <a:spcPct val="101000"/>
              </a:lnSpc>
              <a:spcBef>
                <a:spcPct val="0"/>
              </a:spcBef>
              <a:spcAft>
                <a:spcPct val="51000"/>
              </a:spcAft>
            </a:pPr>
            <a:r>
              <a:rPr lang="el-GR" sz="2300" b="1" dirty="0" smtClean="0">
                <a:solidFill>
                  <a:srgbClr val="3333CC"/>
                </a:solidFill>
                <a:latin typeface="Tahoma" pitchFamily="34" charset="0"/>
                <a:cs typeface="Tahoma" pitchFamily="34" charset="0"/>
              </a:rPr>
              <a:t>Επιμέλεια</a:t>
            </a:r>
            <a:r>
              <a:rPr lang="en-US" sz="2300" b="1" dirty="0" smtClean="0">
                <a:solidFill>
                  <a:srgbClr val="3333CC"/>
                </a:solidFill>
                <a:latin typeface="Tahoma" pitchFamily="34" charset="0"/>
                <a:cs typeface="Tahoma" pitchFamily="34" charset="0"/>
              </a:rPr>
              <a:t>: </a:t>
            </a:r>
            <a:endParaRPr lang="el-GR" sz="2300" b="1" dirty="0" smtClean="0">
              <a:solidFill>
                <a:srgbClr val="3333CC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algn="ctr" eaLnBrk="1" hangingPunct="1">
              <a:lnSpc>
                <a:spcPct val="101000"/>
              </a:lnSpc>
              <a:spcBef>
                <a:spcPct val="0"/>
              </a:spcBef>
              <a:spcAft>
                <a:spcPct val="51000"/>
              </a:spcAft>
            </a:pPr>
            <a:r>
              <a:rPr lang="el-GR" sz="2300" dirty="0" smtClean="0">
                <a:solidFill>
                  <a:srgbClr val="3333CC"/>
                </a:solidFill>
                <a:latin typeface="Tahoma" pitchFamily="34" charset="0"/>
                <a:cs typeface="Tahoma" pitchFamily="34" charset="0"/>
              </a:rPr>
              <a:t>ΝΙΚΟΛΑΟΣ ΓΡΗΓΟΡΑΚΗΣ (</a:t>
            </a:r>
            <a:r>
              <a:rPr lang="en-US" sz="2300" dirty="0" smtClean="0">
                <a:solidFill>
                  <a:srgbClr val="3333CC"/>
                </a:solidFill>
                <a:latin typeface="Tahoma" pitchFamily="34" charset="0"/>
                <a:cs typeface="Tahoma" pitchFamily="34" charset="0"/>
              </a:rPr>
              <a:t>PhD</a:t>
            </a:r>
            <a:r>
              <a:rPr lang="el-GR" sz="2300" dirty="0" smtClean="0">
                <a:solidFill>
                  <a:srgbClr val="3333CC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sz="2300" dirty="0" smtClean="0">
                <a:solidFill>
                  <a:srgbClr val="3333CC"/>
                </a:solidFill>
                <a:latin typeface="Tahoma" pitchFamily="34" charset="0"/>
                <a:cs typeface="Tahoma" pitchFamily="34" charset="0"/>
              </a:rPr>
              <a:t>MSc, B.A.</a:t>
            </a:r>
            <a:r>
              <a:rPr lang="el-GR" sz="2300" dirty="0" smtClean="0">
                <a:solidFill>
                  <a:srgbClr val="3333CC"/>
                </a:solidFill>
                <a:latin typeface="Tahoma" pitchFamily="34" charset="0"/>
                <a:cs typeface="Tahoma" pitchFamily="34" charset="0"/>
              </a:rPr>
              <a:t>)</a:t>
            </a:r>
          </a:p>
          <a:p>
            <a:pPr marL="342900" indent="-342900" algn="ctr" eaLnBrk="1" hangingPunct="1">
              <a:lnSpc>
                <a:spcPct val="101000"/>
              </a:lnSpc>
              <a:spcBef>
                <a:spcPct val="0"/>
              </a:spcBef>
              <a:spcAft>
                <a:spcPct val="51000"/>
              </a:spcAft>
            </a:pPr>
            <a:endParaRPr lang="el-GR" sz="2300" dirty="0" smtClean="0">
              <a:solidFill>
                <a:srgbClr val="3333CC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eaLnBrk="1" hangingPunct="1">
              <a:lnSpc>
                <a:spcPct val="101000"/>
              </a:lnSpc>
              <a:spcBef>
                <a:spcPct val="0"/>
              </a:spcBef>
              <a:spcAft>
                <a:spcPct val="51000"/>
              </a:spcAft>
            </a:pPr>
            <a:endParaRPr lang="en-GB" b="1" dirty="0" smtClean="0">
              <a:solidFill>
                <a:srgbClr val="3333CC"/>
              </a:solidFill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2360712" y="583857"/>
            <a:ext cx="4953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b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ΕΛΛΗΝΙΚΟ ΜΕΣΟΓΕΙΑΚΟ ΠΑΝΕΠΙΣΤΗΜΙΟ</a:t>
            </a:r>
          </a:p>
          <a:p>
            <a:pPr algn="ctr"/>
            <a:r>
              <a:rPr lang="el-GR" sz="1600" b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ΣΧΟΛΗ ΔΙΟΙΚΗΣΗΣ ΚΑΙ ΟΙΚΟΝΟΜΙΑΣ</a:t>
            </a:r>
          </a:p>
          <a:p>
            <a:pPr algn="ctr"/>
            <a:r>
              <a:rPr lang="el-GR" sz="1600" b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ΤΜΗΜΑ ΛΟΓΙΣΤΙΚΗΣ &amp; ΧΡΗΜΑΤΟΟΙΚΟΝΟΜΙΚΗΣ</a:t>
            </a:r>
            <a:endParaRPr lang="el-GR" sz="1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9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/>
      <p:bldP spid="4099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1825" y="404813"/>
            <a:ext cx="8866188" cy="431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ΣΤΟΧΟΙ ΠΑΡΟΥΣΙΑΣΗΣ</a:t>
            </a:r>
            <a:endParaRPr lang="el-GR" sz="2000" dirty="0">
              <a:solidFill>
                <a:schemeClr val="accent1">
                  <a:tint val="88000"/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60388" y="981075"/>
            <a:ext cx="8850312" cy="5326063"/>
          </a:xfrm>
        </p:spPr>
        <p:txBody>
          <a:bodyPr>
            <a:normAutofit/>
          </a:bodyPr>
          <a:lstStyle/>
          <a:p>
            <a:pPr algn="just"/>
            <a:r>
              <a:rPr lang="el-GR" dirty="0" smtClean="0"/>
              <a:t>Εισαγωγή </a:t>
            </a:r>
            <a:r>
              <a:rPr lang="el-GR" dirty="0"/>
              <a:t>στην έννοια και </a:t>
            </a:r>
            <a:r>
              <a:rPr lang="el-GR" dirty="0" smtClean="0"/>
              <a:t>στην περιγραφή βασικών αρχών ασφάλισης.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Underwriting</a:t>
            </a:r>
            <a:r>
              <a:rPr lang="el-GR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endParaRPr lang="en-US" dirty="0" smtClean="0">
              <a:solidFill>
                <a:srgbClr val="000099"/>
              </a:solidFill>
              <a:latin typeface="Tahoma" pitchFamily="34" charset="0"/>
              <a:cs typeface="Tahoma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Επέλευση Ζημιογόνου Κινδύνου – Γεγονότος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1825" y="404813"/>
            <a:ext cx="8866188" cy="431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ΒΑΣΙΚΕΣ ΑΡΧΕΣ ΑΣΦΑΛΙΣΕΙΣ </a:t>
            </a:r>
            <a:endParaRPr lang="el-GR" sz="2000" dirty="0">
              <a:solidFill>
                <a:schemeClr val="accent1">
                  <a:tint val="88000"/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60388" y="836713"/>
            <a:ext cx="8641084" cy="54704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18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Εκτίμηση του Κινδύνου</a:t>
            </a:r>
          </a:p>
          <a:p>
            <a:pPr marL="0" indent="0" algn="just">
              <a:buNone/>
            </a:pPr>
            <a:endParaRPr lang="el-GR" sz="2000" b="1" i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2000" b="1" i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2000" b="1" i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1600" b="1" i="1" dirty="0" smtClean="0">
                <a:latin typeface="Tahoma" pitchFamily="34" charset="0"/>
                <a:cs typeface="Tahoma" pitchFamily="34" charset="0"/>
              </a:rPr>
              <a:t>Εφόσον επιλεγεί η αντιμετώπιση κινδύνου μέσω της</a:t>
            </a:r>
          </a:p>
          <a:p>
            <a:pPr marL="0" indent="0" algn="just">
              <a:buNone/>
            </a:pPr>
            <a:r>
              <a:rPr lang="el-GR" sz="1600" b="1" i="1" dirty="0" smtClean="0">
                <a:latin typeface="Tahoma" pitchFamily="34" charset="0"/>
                <a:cs typeface="Tahoma" pitchFamily="34" charset="0"/>
              </a:rPr>
              <a:t>Ιδιωτικής Ασφάλισης τα φυσικά και νομικά πρόσωπα πρέπει</a:t>
            </a:r>
          </a:p>
          <a:p>
            <a:pPr marL="0" indent="0" algn="just">
              <a:buNone/>
            </a:pPr>
            <a:r>
              <a:rPr lang="el-GR" sz="1600" b="1" i="1" dirty="0">
                <a:latin typeface="Tahoma" pitchFamily="34" charset="0"/>
                <a:cs typeface="Tahoma" pitchFamily="34" charset="0"/>
              </a:rPr>
              <a:t>ν</a:t>
            </a:r>
            <a:r>
              <a:rPr lang="el-GR" sz="1600" b="1" i="1" dirty="0" smtClean="0">
                <a:latin typeface="Tahoma" pitchFamily="34" charset="0"/>
                <a:cs typeface="Tahoma" pitchFamily="34" charset="0"/>
              </a:rPr>
              <a:t>α δώσουν ιδιαίτερη προσοχή:</a:t>
            </a:r>
          </a:p>
          <a:p>
            <a:pPr marL="0" indent="0">
              <a:buNone/>
            </a:pPr>
            <a:r>
              <a:rPr lang="el-GR" sz="2000" dirty="0">
                <a:latin typeface="Tahoma" pitchFamily="34" charset="0"/>
                <a:cs typeface="Tahoma" pitchFamily="34" charset="0"/>
              </a:rPr>
              <a:t>• </a:t>
            </a:r>
            <a:r>
              <a:rPr lang="el-GR" sz="2000" dirty="0" smtClean="0">
                <a:latin typeface="Tahoma" pitchFamily="34" charset="0"/>
                <a:cs typeface="Tahoma" pitchFamily="34" charset="0"/>
              </a:rPr>
              <a:t>στην </a:t>
            </a:r>
            <a:r>
              <a:rPr lang="el-GR" sz="2000" dirty="0">
                <a:latin typeface="Tahoma" pitchFamily="34" charset="0"/>
                <a:cs typeface="Tahoma" pitchFamily="34" charset="0"/>
              </a:rPr>
              <a:t>επιλογή των ασφαλιστικών καλύψεων,</a:t>
            </a:r>
          </a:p>
          <a:p>
            <a:pPr marL="0" indent="0">
              <a:buNone/>
            </a:pPr>
            <a:r>
              <a:rPr lang="el-GR" sz="2000" dirty="0">
                <a:latin typeface="Tahoma" pitchFamily="34" charset="0"/>
                <a:cs typeface="Tahoma" pitchFamily="34" charset="0"/>
              </a:rPr>
              <a:t>• </a:t>
            </a:r>
            <a:r>
              <a:rPr lang="el-GR" sz="2000" dirty="0" smtClean="0">
                <a:latin typeface="Tahoma" pitchFamily="34" charset="0"/>
                <a:cs typeface="Tahoma" pitchFamily="34" charset="0"/>
              </a:rPr>
              <a:t>στην </a:t>
            </a:r>
            <a:r>
              <a:rPr lang="el-GR" sz="2000" dirty="0">
                <a:latin typeface="Tahoma" pitchFamily="34" charset="0"/>
                <a:cs typeface="Tahoma" pitchFamily="34" charset="0"/>
              </a:rPr>
              <a:t>επιλογή του Ασφαλιστή (Ασφαλιστική Εταιρεία),</a:t>
            </a:r>
          </a:p>
          <a:p>
            <a:pPr marL="0" indent="0">
              <a:buNone/>
            </a:pPr>
            <a:r>
              <a:rPr lang="el-GR" sz="2000" dirty="0">
                <a:latin typeface="Tahoma" pitchFamily="34" charset="0"/>
                <a:cs typeface="Tahoma" pitchFamily="34" charset="0"/>
              </a:rPr>
              <a:t>• </a:t>
            </a:r>
            <a:r>
              <a:rPr lang="el-GR" sz="2000" dirty="0" smtClean="0">
                <a:latin typeface="Tahoma" pitchFamily="34" charset="0"/>
                <a:cs typeface="Tahoma" pitchFamily="34" charset="0"/>
              </a:rPr>
              <a:t>στη </a:t>
            </a:r>
            <a:r>
              <a:rPr lang="el-GR" sz="2000" dirty="0">
                <a:latin typeface="Tahoma" pitchFamily="34" charset="0"/>
                <a:cs typeface="Tahoma" pitchFamily="34" charset="0"/>
              </a:rPr>
              <a:t>διαπραγμάτευση των όρων ασφάλισης,</a:t>
            </a:r>
          </a:p>
          <a:p>
            <a:pPr marL="0" indent="0">
              <a:buNone/>
            </a:pPr>
            <a:r>
              <a:rPr lang="el-GR" sz="2000" dirty="0">
                <a:latin typeface="Tahoma" pitchFamily="34" charset="0"/>
                <a:cs typeface="Tahoma" pitchFamily="34" charset="0"/>
              </a:rPr>
              <a:t>• </a:t>
            </a:r>
            <a:r>
              <a:rPr lang="el-GR" sz="2000" dirty="0" smtClean="0">
                <a:latin typeface="Tahoma" pitchFamily="34" charset="0"/>
                <a:cs typeface="Tahoma" pitchFamily="34" charset="0"/>
              </a:rPr>
              <a:t>στην </a:t>
            </a:r>
            <a:r>
              <a:rPr lang="el-GR" sz="2000" dirty="0">
                <a:latin typeface="Tahoma" pitchFamily="34" charset="0"/>
                <a:cs typeface="Tahoma" pitchFamily="34" charset="0"/>
              </a:rPr>
              <a:t>ενημέρωση για τις ασφαλιστικές καλύψεις, και</a:t>
            </a:r>
          </a:p>
          <a:p>
            <a:pPr marL="0" indent="0">
              <a:buNone/>
            </a:pPr>
            <a:r>
              <a:rPr lang="el-GR" sz="2000" dirty="0">
                <a:latin typeface="Tahoma" pitchFamily="34" charset="0"/>
                <a:cs typeface="Tahoma" pitchFamily="34" charset="0"/>
              </a:rPr>
              <a:t>• </a:t>
            </a:r>
            <a:r>
              <a:rPr lang="el-GR" sz="2000" dirty="0" smtClean="0">
                <a:latin typeface="Tahoma" pitchFamily="34" charset="0"/>
                <a:cs typeface="Tahoma" pitchFamily="34" charset="0"/>
              </a:rPr>
              <a:t>στην </a:t>
            </a:r>
            <a:r>
              <a:rPr lang="el-GR" sz="2000" dirty="0">
                <a:latin typeface="Tahoma" pitchFamily="34" charset="0"/>
                <a:cs typeface="Tahoma" pitchFamily="34" charset="0"/>
              </a:rPr>
              <a:t>περιοδική αναθεώρηση του ασφαλιστικού προγράμματος.</a:t>
            </a:r>
            <a:endParaRPr lang="el-GR" sz="2000" b="1" i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2000" b="1" i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0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0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0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n-US" sz="10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Source</a:t>
            </a:r>
            <a:r>
              <a:rPr lang="en-US" sz="10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el-GR" sz="10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Γκαραγκούνης(2008). </a:t>
            </a:r>
            <a:r>
              <a:rPr lang="el-GR" sz="1000" b="1" i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Ασφάλιση</a:t>
            </a:r>
            <a:r>
              <a:rPr lang="el-GR" sz="10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. Ελληνικό Τραπεζικό Ινστιτούτο     </a:t>
            </a:r>
            <a:endParaRPr lang="en-US" sz="1000" b="1" dirty="0">
              <a:solidFill>
                <a:srgbClr val="0070C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n-US" sz="1800" b="1" dirty="0" smtClean="0">
              <a:solidFill>
                <a:srgbClr val="0070C0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8" name="Διάγραμμα 7"/>
          <p:cNvGraphicFramePr/>
          <p:nvPr>
            <p:extLst>
              <p:ext uri="{D42A27DB-BD31-4B8C-83A1-F6EECF244321}">
                <p14:modId xmlns:p14="http://schemas.microsoft.com/office/powerpoint/2010/main" val="469812899"/>
              </p:ext>
            </p:extLst>
          </p:nvPr>
        </p:nvGraphicFramePr>
        <p:xfrm>
          <a:off x="704528" y="836712"/>
          <a:ext cx="6624736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Επεξήγηση με γραμμή 1 8"/>
          <p:cNvSpPr/>
          <p:nvPr/>
        </p:nvSpPr>
        <p:spPr>
          <a:xfrm>
            <a:off x="7689304" y="692696"/>
            <a:ext cx="2016224" cy="1728192"/>
          </a:xfrm>
          <a:prstGeom prst="borderCallout1">
            <a:avLst>
              <a:gd name="adj1" fmla="val 22441"/>
              <a:gd name="adj2" fmla="val -3834"/>
              <a:gd name="adj3" fmla="val 31588"/>
              <a:gd name="adj4" fmla="val -23181"/>
            </a:avLst>
          </a:prstGeom>
          <a:solidFill>
            <a:schemeClr val="accent1"/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indent="0">
              <a:buNone/>
            </a:pPr>
            <a:r>
              <a:rPr lang="el-GR" sz="1200" b="1" dirty="0" smtClean="0">
                <a:latin typeface="Tahoma" pitchFamily="34" charset="0"/>
                <a:cs typeface="Tahoma" pitchFamily="34" charset="0"/>
              </a:rPr>
              <a:t>Η διαχείριση κινδύνων επιβάλλεται να αναθεωρείται περιοδικά ως προς την συχνότητα και το μέγεθος των κινδύνων καθώς και τις εξελίξεις που επηρεάζουν τις αρχικές επιλογές. </a:t>
            </a:r>
            <a:endParaRPr lang="el-GR" sz="1200" b="1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46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1825" y="404813"/>
            <a:ext cx="8866188" cy="431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ΒΑΣΙΚΕΣ ΑΡΧΕΣ ΑΣΦΑΛΙΣΗΣ - </a:t>
            </a:r>
            <a:r>
              <a:rPr lang="en-US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UNDERWRITING</a:t>
            </a:r>
            <a:endParaRPr lang="el-GR" sz="2000" dirty="0">
              <a:solidFill>
                <a:schemeClr val="accent1">
                  <a:tint val="88000"/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8292" y="764704"/>
            <a:ext cx="8641084" cy="54006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l-GR" sz="7200" b="1" dirty="0" smtClean="0">
                <a:latin typeface="Tahoma" pitchFamily="34" charset="0"/>
                <a:cs typeface="Tahoma" pitchFamily="34" charset="0"/>
              </a:rPr>
              <a:t>Εκτίμηση </a:t>
            </a:r>
            <a:r>
              <a:rPr lang="el-GR" sz="7200" b="1" dirty="0">
                <a:latin typeface="Tahoma" pitchFamily="34" charset="0"/>
                <a:cs typeface="Tahoma" pitchFamily="34" charset="0"/>
              </a:rPr>
              <a:t>κινδύνου από </a:t>
            </a:r>
            <a:r>
              <a:rPr lang="el-GR" sz="7200" b="1" dirty="0" smtClean="0">
                <a:latin typeface="Tahoma" pitchFamily="34" charset="0"/>
                <a:cs typeface="Tahoma" pitchFamily="34" charset="0"/>
              </a:rPr>
              <a:t>την Ασφαλιστική Εταιρεία</a:t>
            </a:r>
            <a:endParaRPr lang="el-GR" sz="7200" b="1" dirty="0"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el-GR" sz="7200" b="1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(</a:t>
            </a:r>
            <a:r>
              <a:rPr lang="en-US" sz="7200" b="1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Underwriting</a:t>
            </a:r>
            <a:r>
              <a:rPr lang="el-GR" sz="7200" b="1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)</a:t>
            </a:r>
          </a:p>
          <a:p>
            <a:pPr marL="0" indent="0" algn="just">
              <a:buNone/>
            </a:pPr>
            <a:r>
              <a:rPr lang="el-GR" sz="7200" dirty="0">
                <a:latin typeface="Tahoma" pitchFamily="34" charset="0"/>
                <a:cs typeface="Tahoma" pitchFamily="34" charset="0"/>
              </a:rPr>
              <a:t>Το underwriting είναι η διαδικασία μέσω της οποίας η </a:t>
            </a:r>
            <a:r>
              <a:rPr lang="el-GR" sz="7200" dirty="0" smtClean="0">
                <a:latin typeface="Tahoma" pitchFamily="34" charset="0"/>
                <a:cs typeface="Tahoma" pitchFamily="34" charset="0"/>
              </a:rPr>
              <a:t>ασφαλιστική εταιρεία </a:t>
            </a:r>
            <a:r>
              <a:rPr lang="el-GR" sz="7200" dirty="0">
                <a:latin typeface="Tahoma" pitchFamily="34" charset="0"/>
                <a:cs typeface="Tahoma" pitchFamily="34" charset="0"/>
              </a:rPr>
              <a:t>αναγνωρίζει και ταξινομεί κάθε </a:t>
            </a:r>
            <a:r>
              <a:rPr lang="el-GR" sz="72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υποψήφιο προς ασφάλιση </a:t>
            </a:r>
            <a:r>
              <a:rPr lang="el-GR" sz="72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κίνδυνο</a:t>
            </a:r>
            <a:r>
              <a:rPr lang="el-GR" sz="7200" dirty="0" smtClean="0">
                <a:latin typeface="Tahoma" pitchFamily="34" charset="0"/>
                <a:cs typeface="Tahoma" pitchFamily="34" charset="0"/>
              </a:rPr>
              <a:t>. Δηλαδή</a:t>
            </a:r>
            <a:r>
              <a:rPr lang="el-GR" sz="7200" dirty="0">
                <a:latin typeface="Tahoma" pitchFamily="34" charset="0"/>
                <a:cs typeface="Tahoma" pitchFamily="34" charset="0"/>
              </a:rPr>
              <a:t>, </a:t>
            </a:r>
            <a:r>
              <a:rPr lang="el-GR" sz="72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αποφασίζει εάν θα αναλάβει ή όχι να καλύψει τον </a:t>
            </a:r>
            <a:r>
              <a:rPr lang="el-GR" sz="72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κίνδυνο</a:t>
            </a:r>
            <a:r>
              <a:rPr lang="el-GR" sz="7200" dirty="0" smtClean="0">
                <a:latin typeface="Tahoma" pitchFamily="34" charset="0"/>
                <a:cs typeface="Tahoma" pitchFamily="34" charset="0"/>
              </a:rPr>
              <a:t>, προσδιορίζει </a:t>
            </a:r>
            <a:r>
              <a:rPr lang="el-GR" sz="7200" dirty="0">
                <a:latin typeface="Tahoma" pitchFamily="34" charset="0"/>
                <a:cs typeface="Tahoma" pitchFamily="34" charset="0"/>
              </a:rPr>
              <a:t>την τιμή του ασφαλίστρου και καθορίζει τους όρους </a:t>
            </a:r>
            <a:r>
              <a:rPr lang="el-GR" sz="7200" dirty="0" smtClean="0">
                <a:latin typeface="Tahoma" pitchFamily="34" charset="0"/>
                <a:cs typeface="Tahoma" pitchFamily="34" charset="0"/>
              </a:rPr>
              <a:t>της ασφαλιστικής </a:t>
            </a:r>
            <a:r>
              <a:rPr lang="el-GR" sz="7200" dirty="0">
                <a:latin typeface="Tahoma" pitchFamily="34" charset="0"/>
                <a:cs typeface="Tahoma" pitchFamily="34" charset="0"/>
              </a:rPr>
              <a:t>σύμβασης.</a:t>
            </a:r>
            <a:endParaRPr lang="el-GR" sz="7200" b="1" dirty="0"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l-GR" sz="7200" b="1" dirty="0" smtClean="0"/>
          </a:p>
          <a:p>
            <a:pPr marL="0" indent="0">
              <a:buNone/>
            </a:pPr>
            <a:endParaRPr lang="en-US" sz="7200" b="1" dirty="0" smtClean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n-US" sz="7200" b="1" dirty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n-US" sz="1800" b="1" dirty="0" smtClean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n-US" sz="1800" b="1" dirty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el-GR" sz="7200" b="1" dirty="0" smtClean="0">
                <a:solidFill>
                  <a:srgbClr val="FF3300"/>
                </a:solidFill>
                <a:latin typeface="Tahoma" pitchFamily="34" charset="0"/>
                <a:cs typeface="Tahoma" pitchFamily="34" charset="0"/>
              </a:rPr>
              <a:t>Ποιος κατά την γνώμη σας είναι ο πρώτος </a:t>
            </a:r>
            <a:r>
              <a:rPr lang="en-US" sz="7200" b="1" dirty="0" smtClean="0">
                <a:solidFill>
                  <a:srgbClr val="FF3300"/>
                </a:solidFill>
                <a:latin typeface="Tahoma" pitchFamily="34" charset="0"/>
                <a:cs typeface="Tahoma" pitchFamily="34" charset="0"/>
              </a:rPr>
              <a:t>underwriter ? </a:t>
            </a:r>
            <a:r>
              <a:rPr lang="el-GR" sz="7200" b="1" dirty="0" smtClean="0">
                <a:solidFill>
                  <a:srgbClr val="FF3300"/>
                </a:solidFill>
                <a:latin typeface="Tahoma" pitchFamily="34" charset="0"/>
                <a:cs typeface="Tahoma" pitchFamily="34" charset="0"/>
              </a:rPr>
              <a:t>Μέσω ποιών διαδικασιών επιτυγχάνεται η επιλογή ενός «ασφαλούς» κινδύνου?</a:t>
            </a:r>
            <a:endParaRPr lang="el-GR" sz="7200" b="1" dirty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l-GR" sz="7200" b="1" dirty="0" smtClean="0">
              <a:latin typeface="Tahoma" pitchFamily="34" charset="0"/>
              <a:cs typeface="Tahoma" pitchFamily="34" charset="0"/>
            </a:endParaRPr>
          </a:p>
          <a:p>
            <a:r>
              <a:rPr lang="el-GR" sz="7200" b="1" dirty="0" smtClean="0"/>
              <a:t>της αίτηση ασφάλισης, </a:t>
            </a:r>
            <a:endParaRPr lang="en-US" sz="7200" b="1" dirty="0" smtClean="0"/>
          </a:p>
          <a:p>
            <a:r>
              <a:rPr lang="el-GR" sz="7200" b="1" dirty="0" smtClean="0"/>
              <a:t>της </a:t>
            </a:r>
            <a:r>
              <a:rPr lang="el-GR" sz="7200" b="1" dirty="0"/>
              <a:t>αναφορά του πωλητή </a:t>
            </a:r>
            <a:endParaRPr lang="en-US" sz="7200" b="1" dirty="0" smtClean="0"/>
          </a:p>
          <a:p>
            <a:r>
              <a:rPr lang="el-GR" sz="7200" b="1" dirty="0" smtClean="0"/>
              <a:t>της </a:t>
            </a:r>
            <a:r>
              <a:rPr lang="el-GR" sz="7200" b="1" dirty="0"/>
              <a:t>έρευνα, </a:t>
            </a:r>
            <a:endParaRPr lang="en-US" sz="7200" b="1" dirty="0" smtClean="0"/>
          </a:p>
          <a:p>
            <a:r>
              <a:rPr lang="el-GR" sz="7200" b="1" dirty="0" smtClean="0"/>
              <a:t>της επιτόπιας εξέτασης </a:t>
            </a:r>
            <a:endParaRPr lang="el-GR" sz="7200" dirty="0" smtClean="0"/>
          </a:p>
          <a:p>
            <a:r>
              <a:rPr lang="el-GR" sz="7200" b="1" dirty="0" smtClean="0"/>
              <a:t>των εξετάσεων υγείας</a:t>
            </a:r>
            <a:endParaRPr lang="el-GR" sz="72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l-GR" sz="10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l-GR" sz="10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l-GR" sz="10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l-GR" sz="10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9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32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Source: </a:t>
            </a:r>
            <a:r>
              <a:rPr lang="el-GR" sz="32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Γκαραγκούνης(2008). </a:t>
            </a:r>
            <a:r>
              <a:rPr lang="el-GR" sz="3200" b="1" i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Ασφάλιση</a:t>
            </a:r>
            <a:r>
              <a:rPr lang="el-GR" sz="32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. Ελληνικό Τραπεζικό Ινστιτούτο     </a:t>
            </a:r>
            <a:endParaRPr lang="en-US" sz="3200" b="1" dirty="0">
              <a:solidFill>
                <a:srgbClr val="0070C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9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9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9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l-GR" sz="29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 </a:t>
            </a:r>
            <a:endParaRPr lang="en-US" sz="10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7" name="Επεξήγηση με γραμμή 1 6"/>
          <p:cNvSpPr/>
          <p:nvPr/>
        </p:nvSpPr>
        <p:spPr>
          <a:xfrm>
            <a:off x="5817096" y="2600908"/>
            <a:ext cx="2346176" cy="504056"/>
          </a:xfrm>
          <a:prstGeom prst="borderCallout1">
            <a:avLst>
              <a:gd name="adj1" fmla="val -4406"/>
              <a:gd name="adj2" fmla="val 90802"/>
              <a:gd name="adj3" fmla="val -61992"/>
              <a:gd name="adj4" fmla="val 31204"/>
            </a:avLst>
          </a:prstGeom>
          <a:solidFill>
            <a:schemeClr val="accent1"/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indent="0" algn="ctr">
              <a:buNone/>
            </a:pP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ΑΣΦΑΛΙΣΗ ΖΩΗΣ ΚΑΙ ΠΕΡΙΟΥΣΙΑΣ</a:t>
            </a:r>
            <a:endParaRPr lang="el-GR" sz="1400" b="1" dirty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8" name="Διάγραμμα 7"/>
          <p:cNvGraphicFramePr/>
          <p:nvPr>
            <p:extLst>
              <p:ext uri="{D42A27DB-BD31-4B8C-83A1-F6EECF244321}">
                <p14:modId xmlns:p14="http://schemas.microsoft.com/office/powerpoint/2010/main" val="1116176386"/>
              </p:ext>
            </p:extLst>
          </p:nvPr>
        </p:nvGraphicFramePr>
        <p:xfrm>
          <a:off x="560512" y="2060848"/>
          <a:ext cx="4536504" cy="1224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Διάγραμμα 8"/>
          <p:cNvGraphicFramePr/>
          <p:nvPr>
            <p:extLst>
              <p:ext uri="{D42A27DB-BD31-4B8C-83A1-F6EECF244321}">
                <p14:modId xmlns:p14="http://schemas.microsoft.com/office/powerpoint/2010/main" val="172280637"/>
              </p:ext>
            </p:extLst>
          </p:nvPr>
        </p:nvGraphicFramePr>
        <p:xfrm>
          <a:off x="5051152" y="4005064"/>
          <a:ext cx="4048224" cy="144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Δεξιό άγκιστρο 3"/>
          <p:cNvSpPr/>
          <p:nvPr/>
        </p:nvSpPr>
        <p:spPr>
          <a:xfrm>
            <a:off x="4376936" y="3933056"/>
            <a:ext cx="216024" cy="1584176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5195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1825" y="404813"/>
            <a:ext cx="8866188" cy="431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ΒΑΣΙΚΕΣ ΑΡΧΕΣ ΑΣΦΑΛΙΣΗΣ - </a:t>
            </a:r>
            <a:r>
              <a:rPr lang="en-US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UNDERWRITING</a:t>
            </a:r>
            <a:endParaRPr lang="el-GR" sz="2000" dirty="0">
              <a:solidFill>
                <a:schemeClr val="accent1">
                  <a:tint val="88000"/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8292" y="764704"/>
            <a:ext cx="8641084" cy="54006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l-GR" sz="72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Τι είναι το </a:t>
            </a:r>
            <a:r>
              <a:rPr lang="en-US" sz="72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Underwriting </a:t>
            </a:r>
            <a:r>
              <a:rPr lang="el-GR" sz="72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και ποια η χρησιμότητα ή ο στόχος του?</a:t>
            </a:r>
            <a:endParaRPr lang="el-GR" sz="72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7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72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Underwriting </a:t>
            </a:r>
            <a:r>
              <a:rPr lang="el-GR" sz="72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είναι η διαδικασία εκτίμησης των </a:t>
            </a:r>
            <a:r>
              <a:rPr lang="el-GR" sz="72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πληροφοριών, από την πλευρά της ασφαλιστικής εταιρείας </a:t>
            </a:r>
            <a:r>
              <a:rPr lang="el-GR" sz="72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και η απόφαση </a:t>
            </a:r>
            <a:r>
              <a:rPr lang="el-GR" sz="72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αποδοχής </a:t>
            </a:r>
            <a:r>
              <a:rPr lang="el-GR" sz="72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ή άρνησης κάλυψης </a:t>
            </a:r>
            <a:r>
              <a:rPr lang="el-GR" sz="72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του προς ασφάλιση κινδύνου/</a:t>
            </a:r>
            <a:r>
              <a:rPr lang="el-GR" sz="7200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νων</a:t>
            </a:r>
            <a:r>
              <a:rPr lang="el-GR" sz="72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όπως αυτός/</a:t>
            </a:r>
            <a:r>
              <a:rPr lang="el-GR" sz="7200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τοί</a:t>
            </a:r>
            <a:r>
              <a:rPr lang="el-GR" sz="72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μνημονεύονται στην ασφαλιστική πρόταση και στις προ-συμβατικές δηλώσεις του λήπτη της ασφάλισης. </a:t>
            </a:r>
            <a:r>
              <a:rPr lang="el-GR" sz="72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Στη διαδικασία περιλαμβάνεται επίσης </a:t>
            </a:r>
            <a:r>
              <a:rPr lang="el-GR" sz="72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η ταξινόμηση </a:t>
            </a:r>
            <a:r>
              <a:rPr lang="el-GR" sz="72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των κινδύνων και στη </a:t>
            </a:r>
            <a:r>
              <a:rPr lang="el-GR" sz="72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συνέχεια:</a:t>
            </a:r>
          </a:p>
          <a:p>
            <a:pPr marL="0" indent="0" algn="just">
              <a:buNone/>
            </a:pPr>
            <a:endParaRPr lang="el-GR" sz="72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72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Α. Ο </a:t>
            </a:r>
            <a:r>
              <a:rPr lang="el-GR" sz="72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καθορισμός των ασφαλίστρων και</a:t>
            </a:r>
          </a:p>
          <a:p>
            <a:pPr marL="0" indent="0" algn="just">
              <a:buNone/>
            </a:pPr>
            <a:r>
              <a:rPr lang="el-GR" sz="72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Β. Η </a:t>
            </a:r>
            <a:r>
              <a:rPr lang="el-GR" sz="72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διατύπωση των όρων με τους οποίους θα γίνει δεκτός για ασφάλιση ο </a:t>
            </a:r>
            <a:r>
              <a:rPr lang="el-GR" sz="72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εξεταζόμενος κίνδυνος</a:t>
            </a:r>
          </a:p>
          <a:p>
            <a:pPr marL="0" indent="0" algn="just">
              <a:buNone/>
            </a:pPr>
            <a:endParaRPr lang="el-GR" sz="72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72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Στόχος του underwriting είναι να σχηματίσει ασφαλές και κερδοφόρο </a:t>
            </a:r>
            <a:r>
              <a:rPr lang="el-GR" sz="72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χαρτοφυλάκιο για την ασφαλιστική </a:t>
            </a:r>
            <a:r>
              <a:rPr lang="el-GR" sz="72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εταιρεία. Επίσης εξαρτάται και από τους στόχους της εταιρείας. Μία </a:t>
            </a:r>
            <a:r>
              <a:rPr lang="el-GR" sz="72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εταιρεία μπορεί </a:t>
            </a:r>
            <a:r>
              <a:rPr lang="el-GR" sz="72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να θέλει επέκταση των </a:t>
            </a:r>
            <a:r>
              <a:rPr lang="el-GR" sz="72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εργασιών (ανάπτυξη μεριδίων στην αγορά) </a:t>
            </a:r>
            <a:r>
              <a:rPr lang="el-GR" sz="72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της ανεξαρτήτως αποτελέσματος και </a:t>
            </a:r>
            <a:r>
              <a:rPr lang="el-GR" sz="72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άλλη να </a:t>
            </a:r>
            <a:r>
              <a:rPr lang="el-GR" sz="72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θέλει μόνο κερδοφόρες εργασίες. Με βάση αυτούς τους στόχους, η εταιρεία </a:t>
            </a:r>
            <a:r>
              <a:rPr lang="el-GR" sz="72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καθορίζει </a:t>
            </a:r>
            <a:r>
              <a:rPr lang="el-GR" sz="72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standards για την επιλογή κινδύνων και τα διατυπώνει στα </a:t>
            </a:r>
            <a:r>
              <a:rPr lang="el-GR" sz="72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Underwriting</a:t>
            </a:r>
            <a:r>
              <a:rPr lang="el-GR" sz="72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72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Manuals</a:t>
            </a:r>
            <a:r>
              <a:rPr lang="en-US" sz="72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el-GR" sz="7200" b="1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n-US" sz="7200" b="1" dirty="0" smtClean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el-GR" sz="7200" b="1" dirty="0" smtClean="0">
                <a:solidFill>
                  <a:srgbClr val="FF3300"/>
                </a:solidFill>
                <a:latin typeface="Tahoma" pitchFamily="34" charset="0"/>
                <a:cs typeface="Tahoma" pitchFamily="34" charset="0"/>
              </a:rPr>
              <a:t>ΕΤΑΙΡΙΚΗ ΠΟΛΙΤΙΚΗ ΕΤΑΙΡΕΙΑΣ!!! </a:t>
            </a:r>
            <a:r>
              <a:rPr lang="el-GR" sz="72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Μεγάλος ή Μικρός Όγκος Εργασιών?</a:t>
            </a:r>
            <a:endParaRPr lang="en-US" sz="7200" b="1" dirty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n-US" sz="1800" b="1" dirty="0" smtClean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l-GR" sz="10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l-GR" sz="10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l-GR" sz="10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l-GR" sz="10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9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9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9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9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l-GR" sz="29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 </a:t>
            </a:r>
            <a:endParaRPr lang="en-US" sz="10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25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1825" y="404813"/>
            <a:ext cx="8866188" cy="431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ΒΑΣΙΚΕΣ ΑΡΧΕΣ ΑΣΦΑΛΙΣΗΣ - </a:t>
            </a:r>
            <a:r>
              <a:rPr lang="en-US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UNDERWRITING</a:t>
            </a:r>
            <a:endParaRPr lang="el-GR" sz="2000" dirty="0">
              <a:solidFill>
                <a:schemeClr val="accent1">
                  <a:tint val="88000"/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8292" y="764704"/>
            <a:ext cx="8641084" cy="54006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l-GR" sz="72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Δημιουργία υγιούς χαρτοφυλακίου κινδύνων προκειμένου να εξασφαλίζεται στο μέτρο του εφικτού, κερδοφόρος όγκος εργασιών για την ασφαλιστική εταιρεία. </a:t>
            </a:r>
            <a:endParaRPr lang="el-GR" sz="7200" b="1" dirty="0">
              <a:solidFill>
                <a:srgbClr val="000099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7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72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Αρχές Underwriting:</a:t>
            </a:r>
            <a:endParaRPr lang="el-GR" sz="72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7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Α. </a:t>
            </a:r>
            <a:r>
              <a:rPr lang="el-GR" sz="7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Επιλογή προς ασφάλιση κινδύνων (Γενικού Κλάδου &amp; Ζωής)</a:t>
            </a:r>
            <a:endParaRPr lang="el-GR" sz="7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7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Β. </a:t>
            </a:r>
            <a:r>
              <a:rPr lang="el-GR" sz="7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Επιδίωξη Ασφαλίστρου για κάθε τιμολογιακή κλάση</a:t>
            </a:r>
          </a:p>
          <a:p>
            <a:pPr marL="0" indent="0" algn="just">
              <a:buNone/>
            </a:pPr>
            <a:r>
              <a:rPr lang="el-GR" sz="7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Γ. Επιδίωξη Δίκαιου συστήματος ασφαλίστρων</a:t>
            </a:r>
            <a:endParaRPr lang="el-GR" sz="7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7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80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ΤΜΗΜΑ ΠΩΛΗΣΕΩΝ-ΠΡΟΩΘΗΣΗΣ ΑΣΦΑΛΙΣΤΙΚΩΝ ΠΡΟΪΟΝΤΩΝ-ΥΠΗΡΕΣΙΩΝ &amp; ΤΜΗΜΑ </a:t>
            </a:r>
            <a:r>
              <a:rPr lang="en-US" sz="80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UNDERWRITING ?</a:t>
            </a:r>
            <a:endParaRPr lang="el-GR" sz="8000" b="1" dirty="0" smtClean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n-US" sz="7200" b="1" dirty="0" smtClean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el-GR" sz="7200" b="1" dirty="0" smtClean="0">
                <a:solidFill>
                  <a:srgbClr val="FF3300"/>
                </a:solidFill>
                <a:latin typeface="Tahoma" pitchFamily="34" charset="0"/>
                <a:cs typeface="Tahoma" pitchFamily="34" charset="0"/>
              </a:rPr>
              <a:t>ΕΤΑΙΡΙΚΗ ΠΟΛΙΤΙΚΗ ΕΤΑΙΡΕΙΑΣ!!! </a:t>
            </a:r>
            <a:r>
              <a:rPr lang="el-GR" sz="72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Μεγάλος ή Μικρός Όγκος Εργασιών?</a:t>
            </a:r>
            <a:endParaRPr lang="en-US" sz="7200" b="1" dirty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n-US" sz="1800" b="1" dirty="0" smtClean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l-GR" sz="10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l-GR" sz="10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l-GR" sz="10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l-GR" sz="10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9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9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9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9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l-GR" sz="29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 </a:t>
            </a:r>
            <a:endParaRPr lang="en-US" sz="10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Επεξήγηση με γραμμή 1 3"/>
          <p:cNvSpPr/>
          <p:nvPr/>
        </p:nvSpPr>
        <p:spPr>
          <a:xfrm>
            <a:off x="7545288" y="1556792"/>
            <a:ext cx="1800200" cy="1368152"/>
          </a:xfrm>
          <a:prstGeom prst="borderCallout1">
            <a:avLst>
              <a:gd name="adj1" fmla="val 18750"/>
              <a:gd name="adj2" fmla="val -8333"/>
              <a:gd name="adj3" fmla="val 46297"/>
              <a:gd name="adj4" fmla="val -336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 smtClean="0">
                <a:latin typeface="+mj-lt"/>
              </a:rPr>
              <a:t>Loss Ratio:</a:t>
            </a:r>
          </a:p>
          <a:p>
            <a:pPr algn="ctr"/>
            <a:r>
              <a:rPr lang="en-US" sz="1300" dirty="0" smtClean="0">
                <a:latin typeface="+mj-lt"/>
              </a:rPr>
              <a:t>the </a:t>
            </a:r>
            <a:r>
              <a:rPr lang="en-US" sz="1300" dirty="0">
                <a:latin typeface="+mj-lt"/>
              </a:rPr>
              <a:t>total incurred losses by the total collected insurance premiums</a:t>
            </a:r>
            <a:endParaRPr lang="el-GR" sz="13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7208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88504" y="404813"/>
            <a:ext cx="9009509" cy="431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ΒΑΣΙΚΕΣ ΑΡΧΕΣ ΑΣΦΑΛΙΣΗΣ - </a:t>
            </a:r>
            <a:r>
              <a:rPr lang="en-US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UNDERWRITING</a:t>
            </a:r>
            <a:endParaRPr lang="el-GR" sz="2000" dirty="0">
              <a:solidFill>
                <a:schemeClr val="accent1">
                  <a:tint val="88000"/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8292" y="764704"/>
            <a:ext cx="8641084" cy="5400600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buNone/>
            </a:pPr>
            <a:r>
              <a:rPr lang="el-GR" sz="62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ΝΕΕΣ ΤΑΣΕΙΣ ΣΤ</a:t>
            </a:r>
            <a:r>
              <a:rPr lang="en-US" sz="62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HN </a:t>
            </a:r>
            <a:r>
              <a:rPr lang="el-GR" sz="62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ΔΙΑΔΙΚΑΣΙΑ </a:t>
            </a:r>
            <a:r>
              <a:rPr lang="en-US" sz="62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UNDERWRITING</a:t>
            </a:r>
            <a:r>
              <a:rPr lang="el-GR" sz="62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l-GR" sz="6200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Predictive </a:t>
            </a:r>
            <a:r>
              <a:rPr lang="el-GR" sz="62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Analytics</a:t>
            </a:r>
            <a:r>
              <a:rPr lang="en-US" sz="62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sz="62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- (Προγνωστικές Αναλύσεις</a:t>
            </a:r>
            <a:r>
              <a:rPr lang="el-GR" sz="6200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) </a:t>
            </a:r>
            <a:endParaRPr lang="el-GR" sz="6200" dirty="0" smtClean="0">
              <a:solidFill>
                <a:srgbClr val="000099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n-US" sz="6200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n-US" sz="6200" dirty="0" smtClean="0">
                <a:latin typeface="Tahoma" pitchFamily="34" charset="0"/>
                <a:cs typeface="Tahoma" pitchFamily="34" charset="0"/>
              </a:rPr>
              <a:t>To </a:t>
            </a:r>
            <a:r>
              <a:rPr lang="en-US" sz="62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Modus Operandi </a:t>
            </a:r>
            <a:r>
              <a:rPr lang="el-GR" sz="6200" dirty="0" smtClean="0">
                <a:latin typeface="Tahoma" pitchFamily="34" charset="0"/>
                <a:cs typeface="Tahoma" pitchFamily="34" charset="0"/>
              </a:rPr>
              <a:t>των Ασφαλιστικών Εταιρειών: </a:t>
            </a:r>
          </a:p>
          <a:p>
            <a:pPr marL="0" indent="0" algn="just">
              <a:buNone/>
            </a:pPr>
            <a:r>
              <a:rPr lang="el-GR" sz="62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Πολιτική Ασφαλίστρων </a:t>
            </a:r>
            <a:r>
              <a:rPr lang="el-GR" sz="62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και </a:t>
            </a:r>
            <a:r>
              <a:rPr lang="el-GR" sz="62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Διαχείρισης </a:t>
            </a:r>
            <a:r>
              <a:rPr lang="el-GR" sz="62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ζημιών. </a:t>
            </a:r>
          </a:p>
          <a:p>
            <a:pPr marL="0" indent="0">
              <a:buNone/>
            </a:pPr>
            <a:endParaRPr lang="en-US" sz="6200" b="1" dirty="0" smtClean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5500" dirty="0" smtClean="0"/>
              <a:t>Στατιστικές και </a:t>
            </a:r>
            <a:r>
              <a:rPr lang="el-GR" sz="5500" dirty="0"/>
              <a:t>αναλυτικές τεχνικές </a:t>
            </a:r>
            <a:r>
              <a:rPr lang="el-GR" sz="5500" dirty="0" smtClean="0"/>
              <a:t>οι οποίες χρησιμοποιούνται για </a:t>
            </a:r>
            <a:r>
              <a:rPr lang="el-GR" sz="5500" dirty="0"/>
              <a:t>την ανάπτυξη μοντέλων </a:t>
            </a:r>
            <a:r>
              <a:rPr lang="el-GR" sz="5500" dirty="0" smtClean="0"/>
              <a:t>με κύριο στόχο την πρόβλεψη γεγονότων ή προτύπων συμπεριφοράς των ληπτών ασφάλισης ή/και των ασφαλισμένων. </a:t>
            </a:r>
          </a:p>
          <a:p>
            <a:pPr marL="0" indent="0">
              <a:buNone/>
            </a:pPr>
            <a:endParaRPr lang="el-GR" sz="4500" dirty="0"/>
          </a:p>
          <a:p>
            <a:pPr marL="0" indent="0">
              <a:buNone/>
            </a:pPr>
            <a:r>
              <a:rPr lang="el-GR" sz="4500" b="1" dirty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Π</a:t>
            </a:r>
            <a:r>
              <a:rPr lang="el-GR" sz="4500" b="1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ρογνωστική Μοντελοποίηση &gt; </a:t>
            </a:r>
            <a:r>
              <a:rPr lang="en-US" sz="4500" b="1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SCORE &gt; </a:t>
            </a:r>
            <a:r>
              <a:rPr lang="el-GR" sz="4500" b="1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Πιθανότητα Κινδύνου .</a:t>
            </a:r>
            <a:r>
              <a:rPr lang="el-GR" sz="4500" b="1" dirty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 </a:t>
            </a:r>
            <a:endParaRPr lang="en-US" sz="4500" b="1" dirty="0">
              <a:solidFill>
                <a:schemeClr val="accent4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l-GR" sz="3400" b="1" dirty="0" smtClean="0"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l-GR" sz="10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l-GR" sz="10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l-GR" sz="10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9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32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32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32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32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32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32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9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9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9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l-GR" sz="29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 </a:t>
            </a:r>
            <a:endParaRPr lang="en-US" sz="10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200" y="692696"/>
            <a:ext cx="1368152" cy="720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" name="Διάγραμμα 9"/>
          <p:cNvGraphicFramePr/>
          <p:nvPr>
            <p:extLst>
              <p:ext uri="{D42A27DB-BD31-4B8C-83A1-F6EECF244321}">
                <p14:modId xmlns:p14="http://schemas.microsoft.com/office/powerpoint/2010/main" val="2331977769"/>
              </p:ext>
            </p:extLst>
          </p:nvPr>
        </p:nvGraphicFramePr>
        <p:xfrm>
          <a:off x="704528" y="3573016"/>
          <a:ext cx="8394848" cy="1944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750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88504" y="404813"/>
            <a:ext cx="9009509" cy="431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ΒΑΣΙΚΕΣ ΑΡΧΕΣ ΑΣΦΑΛΙΣΗΣ – ΕΠΕΛΕΥΣΗ ΚΙΝΔΥΝΟΥ</a:t>
            </a:r>
            <a:endParaRPr lang="el-GR" sz="2000" dirty="0">
              <a:solidFill>
                <a:schemeClr val="accent1">
                  <a:tint val="88000"/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8292" y="764704"/>
            <a:ext cx="8641084" cy="5400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sz="19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ΔΙΑΔΙΚΑΣΙΕΣ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l-GR" sz="10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l-GR" sz="10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l-GR" sz="10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9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32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32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32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32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32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32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9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9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9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9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9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Source</a:t>
            </a:r>
            <a:r>
              <a:rPr lang="en-US" sz="9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el-GR" sz="9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Γκαραγκούνης(2008). </a:t>
            </a:r>
            <a:r>
              <a:rPr lang="el-GR" sz="900" b="1" i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Ασφάλιση</a:t>
            </a:r>
            <a:r>
              <a:rPr lang="el-GR" sz="9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. Ελληνικό Τραπεζικό Ινστιτούτο     </a:t>
            </a:r>
            <a:endParaRPr lang="en-US" sz="900" b="1" dirty="0">
              <a:solidFill>
                <a:srgbClr val="0070C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l-GR" sz="9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endParaRPr lang="en-US" sz="9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8613" y="1173163"/>
            <a:ext cx="6711950" cy="451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724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Άποψη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Άποψη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Άπο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6785</TotalTime>
  <Pages>1</Pages>
  <Words>653</Words>
  <Application>Microsoft Office PowerPoint</Application>
  <PresentationFormat>Α4 (210x297 χιλ.)</PresentationFormat>
  <Paragraphs>159</Paragraphs>
  <Slides>8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Άποψη</vt:lpstr>
      <vt:lpstr>  “ΑΣΦΑΛΙΣΗ  ΖΩΗΣ - ΠΕΡΙΟΥΣΙΑΣ.”      </vt:lpstr>
      <vt:lpstr>ΣΤΟΧΟΙ ΠΑΡΟΥΣΙΑΣΗΣ</vt:lpstr>
      <vt:lpstr>ΒΑΣΙΚΕΣ ΑΡΧΕΣ ΑΣΦΑΛΙΣΕΙΣ </vt:lpstr>
      <vt:lpstr>ΒΑΣΙΚΕΣ ΑΡΧΕΣ ΑΣΦΑΛΙΣΗΣ - UNDERWRITING</vt:lpstr>
      <vt:lpstr>ΒΑΣΙΚΕΣ ΑΡΧΕΣ ΑΣΦΑΛΙΣΗΣ - UNDERWRITING</vt:lpstr>
      <vt:lpstr>ΒΑΣΙΚΕΣ ΑΡΧΕΣ ΑΣΦΑΛΙΣΗΣ - UNDERWRITING</vt:lpstr>
      <vt:lpstr>ΒΑΣΙΚΕΣ ΑΡΧΕΣ ΑΣΦΑΛΙΣΗΣ - UNDERWRITING</vt:lpstr>
      <vt:lpstr>ΒΑΣΙΚΕΣ ΑΡΧΕΣ ΑΣΦΑΛΙΣΗΣ – ΕΠΕΛΕΥΣΗ ΚΙΝΔΥΝΟΥ</vt:lpstr>
    </vt:vector>
  </TitlesOfParts>
  <Company>ΕΚΠΑΙΔΕΥΣΗ ΜΕΛΛΟΝΤΟΣ Α.Ε.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Αποστολή για Δυτικές Ινδίες</dc:title>
  <dc:subject>PowerPoint 2002</dc:subject>
  <dc:creator>Manos Leontios/Anastasia D. Gavanas</dc:creator>
  <cp:keywords>ECDL Syllabus 4.0</cp:keywords>
  <dc:description>ΕΚΠΑΙΔΕΥΣΗ ΜΕΛΛΟΝΤΟΣ Α.Ε. (c) 2003</dc:description>
  <cp:lastModifiedBy>admin</cp:lastModifiedBy>
  <cp:revision>864</cp:revision>
  <cp:lastPrinted>2016-08-26T11:23:52Z</cp:lastPrinted>
  <dcterms:created xsi:type="dcterms:W3CDTF">1996-06-21T16:28:18Z</dcterms:created>
  <dcterms:modified xsi:type="dcterms:W3CDTF">2020-11-06T10:12:03Z</dcterms:modified>
  <cp:category>Αρχείο Άσκησης</cp:category>
</cp:coreProperties>
</file>