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03" r:id="rId1"/>
  </p:sldMasterIdLst>
  <p:notesMasterIdLst>
    <p:notesMasterId r:id="rId13"/>
  </p:notesMasterIdLst>
  <p:handoutMasterIdLst>
    <p:handoutMasterId r:id="rId14"/>
  </p:handoutMasterIdLst>
  <p:sldIdLst>
    <p:sldId id="256" r:id="rId2"/>
    <p:sldId id="352" r:id="rId3"/>
    <p:sldId id="353" r:id="rId4"/>
    <p:sldId id="384" r:id="rId5"/>
    <p:sldId id="385" r:id="rId6"/>
    <p:sldId id="386" r:id="rId7"/>
    <p:sldId id="387" r:id="rId8"/>
    <p:sldId id="388" r:id="rId9"/>
    <p:sldId id="389" r:id="rId10"/>
    <p:sldId id="390" r:id="rId11"/>
    <p:sldId id="391" r:id="rId12"/>
  </p:sldIdLst>
  <p:sldSz cx="9906000" cy="6858000" type="A4"/>
  <p:notesSz cx="6769100" cy="9906000"/>
  <p:defaultTextStyle>
    <a:defPPr>
      <a:defRPr lang="en-GB"/>
    </a:defPPr>
    <a:lvl1pPr algn="l" rtl="0" fontAlgn="base">
      <a:spcBef>
        <a:spcPct val="0"/>
      </a:spcBef>
      <a:spcAft>
        <a:spcPct val="0"/>
      </a:spcAft>
      <a:defRPr sz="6000" kern="1200">
        <a:solidFill>
          <a:schemeClr val="tx1"/>
        </a:solidFill>
        <a:latin typeface="Times New Roman" pitchFamily="18" charset="0"/>
        <a:ea typeface="+mn-ea"/>
        <a:cs typeface="+mn-cs"/>
      </a:defRPr>
    </a:lvl1pPr>
    <a:lvl2pPr marL="457200" algn="l" rtl="0" fontAlgn="base">
      <a:spcBef>
        <a:spcPct val="0"/>
      </a:spcBef>
      <a:spcAft>
        <a:spcPct val="0"/>
      </a:spcAft>
      <a:defRPr sz="6000" kern="1200">
        <a:solidFill>
          <a:schemeClr val="tx1"/>
        </a:solidFill>
        <a:latin typeface="Times New Roman" pitchFamily="18" charset="0"/>
        <a:ea typeface="+mn-ea"/>
        <a:cs typeface="+mn-cs"/>
      </a:defRPr>
    </a:lvl2pPr>
    <a:lvl3pPr marL="914400" algn="l" rtl="0" fontAlgn="base">
      <a:spcBef>
        <a:spcPct val="0"/>
      </a:spcBef>
      <a:spcAft>
        <a:spcPct val="0"/>
      </a:spcAft>
      <a:defRPr sz="6000" kern="1200">
        <a:solidFill>
          <a:schemeClr val="tx1"/>
        </a:solidFill>
        <a:latin typeface="Times New Roman" pitchFamily="18" charset="0"/>
        <a:ea typeface="+mn-ea"/>
        <a:cs typeface="+mn-cs"/>
      </a:defRPr>
    </a:lvl3pPr>
    <a:lvl4pPr marL="1371600" algn="l" rtl="0" fontAlgn="base">
      <a:spcBef>
        <a:spcPct val="0"/>
      </a:spcBef>
      <a:spcAft>
        <a:spcPct val="0"/>
      </a:spcAft>
      <a:defRPr sz="6000" kern="1200">
        <a:solidFill>
          <a:schemeClr val="tx1"/>
        </a:solidFill>
        <a:latin typeface="Times New Roman" pitchFamily="18" charset="0"/>
        <a:ea typeface="+mn-ea"/>
        <a:cs typeface="+mn-cs"/>
      </a:defRPr>
    </a:lvl4pPr>
    <a:lvl5pPr marL="1828800" algn="l" rtl="0" fontAlgn="base">
      <a:spcBef>
        <a:spcPct val="0"/>
      </a:spcBef>
      <a:spcAft>
        <a:spcPct val="0"/>
      </a:spcAft>
      <a:defRPr sz="6000" kern="1200">
        <a:solidFill>
          <a:schemeClr val="tx1"/>
        </a:solidFill>
        <a:latin typeface="Times New Roman" pitchFamily="18" charset="0"/>
        <a:ea typeface="+mn-ea"/>
        <a:cs typeface="+mn-cs"/>
      </a:defRPr>
    </a:lvl5pPr>
    <a:lvl6pPr marL="2286000" algn="l" defTabSz="914400" rtl="0" eaLnBrk="1" latinLnBrk="0" hangingPunct="1">
      <a:defRPr sz="6000" kern="1200">
        <a:solidFill>
          <a:schemeClr val="tx1"/>
        </a:solidFill>
        <a:latin typeface="Times New Roman" pitchFamily="18" charset="0"/>
        <a:ea typeface="+mn-ea"/>
        <a:cs typeface="+mn-cs"/>
      </a:defRPr>
    </a:lvl6pPr>
    <a:lvl7pPr marL="2743200" algn="l" defTabSz="914400" rtl="0" eaLnBrk="1" latinLnBrk="0" hangingPunct="1">
      <a:defRPr sz="6000" kern="1200">
        <a:solidFill>
          <a:schemeClr val="tx1"/>
        </a:solidFill>
        <a:latin typeface="Times New Roman" pitchFamily="18" charset="0"/>
        <a:ea typeface="+mn-ea"/>
        <a:cs typeface="+mn-cs"/>
      </a:defRPr>
    </a:lvl7pPr>
    <a:lvl8pPr marL="3200400" algn="l" defTabSz="914400" rtl="0" eaLnBrk="1" latinLnBrk="0" hangingPunct="1">
      <a:defRPr sz="6000" kern="1200">
        <a:solidFill>
          <a:schemeClr val="tx1"/>
        </a:solidFill>
        <a:latin typeface="Times New Roman" pitchFamily="18" charset="0"/>
        <a:ea typeface="+mn-ea"/>
        <a:cs typeface="+mn-cs"/>
      </a:defRPr>
    </a:lvl8pPr>
    <a:lvl9pPr marL="3657600" algn="l" defTabSz="914400" rtl="0" eaLnBrk="1" latinLnBrk="0" hangingPunct="1">
      <a:defRPr sz="6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00"/>
    <a:srgbClr val="CC6600"/>
    <a:srgbClr val="FF9933"/>
    <a:srgbClr val="FFFF00"/>
    <a:srgbClr val="3333CC"/>
    <a:srgbClr val="33CC33"/>
    <a:srgbClr val="AF2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Στυλ με θέμα 2 - Έμφαση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0522" autoAdjust="0"/>
  </p:normalViewPr>
  <p:slideViewPr>
    <p:cSldViewPr>
      <p:cViewPr>
        <p:scale>
          <a:sx n="90" d="100"/>
          <a:sy n="90" d="100"/>
        </p:scale>
        <p:origin x="-1884" y="-3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30" y="-102"/>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FA93C-4B27-47E3-9584-18AA1359B5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EED5811-AF68-4238-9960-808CBDEED3E7}">
      <dgm:prSet phldrT="[Κείμενο]" custT="1"/>
      <dgm:spPr/>
      <dgm:t>
        <a:bodyPr/>
        <a:lstStyle/>
        <a:p>
          <a:r>
            <a:rPr lang="el-GR" sz="1800" b="1" dirty="0" smtClean="0">
              <a:latin typeface="Tahoma" pitchFamily="34" charset="0"/>
              <a:cs typeface="Tahoma" pitchFamily="34" charset="0"/>
            </a:rPr>
            <a:t>Α.</a:t>
          </a:r>
          <a:r>
            <a:rPr lang="el-GR" sz="1800" dirty="0" smtClean="0">
              <a:latin typeface="Tahoma" pitchFamily="34" charset="0"/>
              <a:cs typeface="Tahoma" pitchFamily="34" charset="0"/>
            </a:rPr>
            <a:t> ΥΠΟΧΡΕΩΤΙΚΗ ΚΑΛΥΨΗ ΑΣΤΙΚΗΣ ΕΥΘΥΝΗΣ ΠΡΟΣ ΤΡΙΤΟΥΣ</a:t>
          </a:r>
          <a:endParaRPr lang="el-GR" sz="1800" dirty="0">
            <a:latin typeface="Tahoma" pitchFamily="34" charset="0"/>
            <a:cs typeface="Tahoma" pitchFamily="34" charset="0"/>
          </a:endParaRPr>
        </a:p>
      </dgm:t>
    </dgm:pt>
    <dgm:pt modelId="{67894919-B3DF-470E-A7CA-DF202542A6EF}" type="parTrans" cxnId="{5C3EDAB5-0FA9-47B3-8785-47E5312EA9A1}">
      <dgm:prSet/>
      <dgm:spPr/>
      <dgm:t>
        <a:bodyPr/>
        <a:lstStyle/>
        <a:p>
          <a:endParaRPr lang="el-GR"/>
        </a:p>
      </dgm:t>
    </dgm:pt>
    <dgm:pt modelId="{298835D9-E455-4696-97C1-4613BB09C9C0}" type="sibTrans" cxnId="{5C3EDAB5-0FA9-47B3-8785-47E5312EA9A1}">
      <dgm:prSet/>
      <dgm:spPr/>
      <dgm:t>
        <a:bodyPr/>
        <a:lstStyle/>
        <a:p>
          <a:endParaRPr lang="el-GR"/>
        </a:p>
      </dgm:t>
    </dgm:pt>
    <dgm:pt modelId="{7F856334-0173-480D-8DEA-422329F4674E}">
      <dgm:prSet phldrT="[Κείμενο]" custT="1"/>
      <dgm:spPr/>
      <dgm:t>
        <a:bodyPr/>
        <a:lstStyle/>
        <a:p>
          <a:r>
            <a:rPr lang="el-GR" sz="1800" b="1" dirty="0" smtClean="0">
              <a:latin typeface="Tahoma" pitchFamily="34" charset="0"/>
              <a:cs typeface="Tahoma" pitchFamily="34" charset="0"/>
            </a:rPr>
            <a:t>Β.</a:t>
          </a:r>
          <a:r>
            <a:rPr lang="el-GR" sz="1800" dirty="0" smtClean="0">
              <a:latin typeface="Tahoma" pitchFamily="34" charset="0"/>
              <a:cs typeface="Tahoma" pitchFamily="34" charset="0"/>
            </a:rPr>
            <a:t> ΠΡΟΑΙΡΕΤΙΚΕΣ ΚΑΛΥΨΕΙΣ ΠΕΡΑ ΤΗΣ ΑΣΤΙΚΗΣ ΕΥΘΥΝΗΣ</a:t>
          </a:r>
          <a:endParaRPr lang="el-GR" sz="1800" dirty="0">
            <a:latin typeface="Tahoma" pitchFamily="34" charset="0"/>
            <a:cs typeface="Tahoma" pitchFamily="34" charset="0"/>
          </a:endParaRPr>
        </a:p>
      </dgm:t>
    </dgm:pt>
    <dgm:pt modelId="{485AE7D7-E87C-4960-8B87-B524386122A9}" type="parTrans" cxnId="{BF99221B-044A-4B86-8195-C872172A3F9D}">
      <dgm:prSet/>
      <dgm:spPr/>
      <dgm:t>
        <a:bodyPr/>
        <a:lstStyle/>
        <a:p>
          <a:endParaRPr lang="el-GR"/>
        </a:p>
      </dgm:t>
    </dgm:pt>
    <dgm:pt modelId="{9E4A1FCC-4136-48B1-BB4A-D3F3F1035269}" type="sibTrans" cxnId="{BF99221B-044A-4B86-8195-C872172A3F9D}">
      <dgm:prSet/>
      <dgm:spPr/>
      <dgm:t>
        <a:bodyPr/>
        <a:lstStyle/>
        <a:p>
          <a:endParaRPr lang="el-GR"/>
        </a:p>
      </dgm:t>
    </dgm:pt>
    <dgm:pt modelId="{C5B4D50D-00BA-4CA3-ADFE-F4FAB7761D43}" type="pres">
      <dgm:prSet presAssocID="{0ACFA93C-4B27-47E3-9584-18AA1359B5DB}" presName="linear" presStyleCnt="0">
        <dgm:presLayoutVars>
          <dgm:animLvl val="lvl"/>
          <dgm:resizeHandles val="exact"/>
        </dgm:presLayoutVars>
      </dgm:prSet>
      <dgm:spPr/>
      <dgm:t>
        <a:bodyPr/>
        <a:lstStyle/>
        <a:p>
          <a:endParaRPr lang="el-GR"/>
        </a:p>
      </dgm:t>
    </dgm:pt>
    <dgm:pt modelId="{38D96B43-3D5B-4669-8A3F-FE20BC4D3EF7}" type="pres">
      <dgm:prSet presAssocID="{CEED5811-AF68-4238-9960-808CBDEED3E7}" presName="parentText" presStyleLbl="node1" presStyleIdx="0" presStyleCnt="2">
        <dgm:presLayoutVars>
          <dgm:chMax val="0"/>
          <dgm:bulletEnabled val="1"/>
        </dgm:presLayoutVars>
      </dgm:prSet>
      <dgm:spPr/>
      <dgm:t>
        <a:bodyPr/>
        <a:lstStyle/>
        <a:p>
          <a:endParaRPr lang="el-GR"/>
        </a:p>
      </dgm:t>
    </dgm:pt>
    <dgm:pt modelId="{32F4F1C0-B48D-4C83-981E-83F9A3DAB125}" type="pres">
      <dgm:prSet presAssocID="{298835D9-E455-4696-97C1-4613BB09C9C0}" presName="spacer" presStyleCnt="0"/>
      <dgm:spPr/>
    </dgm:pt>
    <dgm:pt modelId="{3BF7EED2-83D8-4B68-AC08-AFAD9A4F1D6E}" type="pres">
      <dgm:prSet presAssocID="{7F856334-0173-480D-8DEA-422329F4674E}" presName="parentText" presStyleLbl="node1" presStyleIdx="1" presStyleCnt="2">
        <dgm:presLayoutVars>
          <dgm:chMax val="0"/>
          <dgm:bulletEnabled val="1"/>
        </dgm:presLayoutVars>
      </dgm:prSet>
      <dgm:spPr/>
      <dgm:t>
        <a:bodyPr/>
        <a:lstStyle/>
        <a:p>
          <a:endParaRPr lang="el-GR"/>
        </a:p>
      </dgm:t>
    </dgm:pt>
  </dgm:ptLst>
  <dgm:cxnLst>
    <dgm:cxn modelId="{5C3EDAB5-0FA9-47B3-8785-47E5312EA9A1}" srcId="{0ACFA93C-4B27-47E3-9584-18AA1359B5DB}" destId="{CEED5811-AF68-4238-9960-808CBDEED3E7}" srcOrd="0" destOrd="0" parTransId="{67894919-B3DF-470E-A7CA-DF202542A6EF}" sibTransId="{298835D9-E455-4696-97C1-4613BB09C9C0}"/>
    <dgm:cxn modelId="{6A4960C7-E5F0-49A7-8925-9B9419D5675B}" type="presOf" srcId="{0ACFA93C-4B27-47E3-9584-18AA1359B5DB}" destId="{C5B4D50D-00BA-4CA3-ADFE-F4FAB7761D43}" srcOrd="0" destOrd="0" presId="urn:microsoft.com/office/officeart/2005/8/layout/vList2"/>
    <dgm:cxn modelId="{BF99221B-044A-4B86-8195-C872172A3F9D}" srcId="{0ACFA93C-4B27-47E3-9584-18AA1359B5DB}" destId="{7F856334-0173-480D-8DEA-422329F4674E}" srcOrd="1" destOrd="0" parTransId="{485AE7D7-E87C-4960-8B87-B524386122A9}" sibTransId="{9E4A1FCC-4136-48B1-BB4A-D3F3F1035269}"/>
    <dgm:cxn modelId="{2419958D-55D1-49E8-BD69-A9119A602EED}" type="presOf" srcId="{CEED5811-AF68-4238-9960-808CBDEED3E7}" destId="{38D96B43-3D5B-4669-8A3F-FE20BC4D3EF7}" srcOrd="0" destOrd="0" presId="urn:microsoft.com/office/officeart/2005/8/layout/vList2"/>
    <dgm:cxn modelId="{64551AD4-CAB3-49CB-8A22-85CD70605E67}" type="presOf" srcId="{7F856334-0173-480D-8DEA-422329F4674E}" destId="{3BF7EED2-83D8-4B68-AC08-AFAD9A4F1D6E}" srcOrd="0" destOrd="0" presId="urn:microsoft.com/office/officeart/2005/8/layout/vList2"/>
    <dgm:cxn modelId="{861BEBF3-C5CF-4B00-A14B-D32A5989B181}" type="presParOf" srcId="{C5B4D50D-00BA-4CA3-ADFE-F4FAB7761D43}" destId="{38D96B43-3D5B-4669-8A3F-FE20BC4D3EF7}" srcOrd="0" destOrd="0" presId="urn:microsoft.com/office/officeart/2005/8/layout/vList2"/>
    <dgm:cxn modelId="{59BE8350-FCEA-4333-9DEF-5BCB78487F64}" type="presParOf" srcId="{C5B4D50D-00BA-4CA3-ADFE-F4FAB7761D43}" destId="{32F4F1C0-B48D-4C83-981E-83F9A3DAB125}" srcOrd="1" destOrd="0" presId="urn:microsoft.com/office/officeart/2005/8/layout/vList2"/>
    <dgm:cxn modelId="{3BCA77BC-1DBE-4747-B0AD-2EA8F5621018}" type="presParOf" srcId="{C5B4D50D-00BA-4CA3-ADFE-F4FAB7761D43}" destId="{3BF7EED2-83D8-4B68-AC08-AFAD9A4F1D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96B43-3D5B-4669-8A3F-FE20BC4D3EF7}">
      <dsp:nvSpPr>
        <dsp:cNvPr id="0" name=""/>
        <dsp:cNvSpPr/>
      </dsp:nvSpPr>
      <dsp:spPr>
        <a:xfrm>
          <a:off x="0" y="587"/>
          <a:ext cx="5174208" cy="712306"/>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latin typeface="Tahoma" pitchFamily="34" charset="0"/>
              <a:cs typeface="Tahoma" pitchFamily="34" charset="0"/>
            </a:rPr>
            <a:t>Α.</a:t>
          </a:r>
          <a:r>
            <a:rPr lang="el-GR" sz="1800" kern="1200" dirty="0" smtClean="0">
              <a:latin typeface="Tahoma" pitchFamily="34" charset="0"/>
              <a:cs typeface="Tahoma" pitchFamily="34" charset="0"/>
            </a:rPr>
            <a:t> ΥΠΟΧΡΕΩΤΙΚΗ ΚΑΛΥΨΗ ΑΣΤΙΚΗΣ ΕΥΘΥΝΗΣ ΠΡΟΣ ΤΡΙΤΟΥΣ</a:t>
          </a:r>
          <a:endParaRPr lang="el-GR" sz="1800" kern="1200" dirty="0">
            <a:latin typeface="Tahoma" pitchFamily="34" charset="0"/>
            <a:cs typeface="Tahoma" pitchFamily="34" charset="0"/>
          </a:endParaRPr>
        </a:p>
      </dsp:txBody>
      <dsp:txXfrm>
        <a:off x="34772" y="35359"/>
        <a:ext cx="5104664" cy="642762"/>
      </dsp:txXfrm>
    </dsp:sp>
    <dsp:sp modelId="{3BF7EED2-83D8-4B68-AC08-AFAD9A4F1D6E}">
      <dsp:nvSpPr>
        <dsp:cNvPr id="0" name=""/>
        <dsp:cNvSpPr/>
      </dsp:nvSpPr>
      <dsp:spPr>
        <a:xfrm>
          <a:off x="0" y="727265"/>
          <a:ext cx="5174208" cy="712306"/>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latin typeface="Tahoma" pitchFamily="34" charset="0"/>
              <a:cs typeface="Tahoma" pitchFamily="34" charset="0"/>
            </a:rPr>
            <a:t>Β.</a:t>
          </a:r>
          <a:r>
            <a:rPr lang="el-GR" sz="1800" kern="1200" dirty="0" smtClean="0">
              <a:latin typeface="Tahoma" pitchFamily="34" charset="0"/>
              <a:cs typeface="Tahoma" pitchFamily="34" charset="0"/>
            </a:rPr>
            <a:t> ΠΡΟΑΙΡΕΤΙΚΕΣ ΚΑΛΥΨΕΙΣ ΠΕΡΑ ΤΗΣ ΑΣΤΙΚΗΣ ΕΥΘΥΝΗΣ</a:t>
          </a:r>
          <a:endParaRPr lang="el-GR" sz="1800" kern="1200" dirty="0">
            <a:latin typeface="Tahoma" pitchFamily="34" charset="0"/>
            <a:cs typeface="Tahoma" pitchFamily="34" charset="0"/>
          </a:endParaRPr>
        </a:p>
      </dsp:txBody>
      <dsp:txXfrm>
        <a:off x="34772" y="762037"/>
        <a:ext cx="5104664" cy="64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1113"/>
            <a:ext cx="2933701"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l" eaLnBrk="0" hangingPunct="0">
              <a:spcBef>
                <a:spcPct val="0"/>
              </a:spcBef>
              <a:defRPr sz="1000" i="1">
                <a:latin typeface="Book Antiqua" pitchFamily="18" charset="0"/>
              </a:defRPr>
            </a:lvl1pPr>
          </a:lstStyle>
          <a:p>
            <a:pPr>
              <a:defRPr/>
            </a:pPr>
            <a:endParaRPr lang="en-GB" dirty="0"/>
          </a:p>
        </p:txBody>
      </p:sp>
      <p:sp>
        <p:nvSpPr>
          <p:cNvPr id="3075" name="Rectangle 3"/>
          <p:cNvSpPr>
            <a:spLocks noGrp="1" noChangeArrowheads="1"/>
          </p:cNvSpPr>
          <p:nvPr>
            <p:ph type="dt" sz="quarter" idx="1"/>
          </p:nvPr>
        </p:nvSpPr>
        <p:spPr bwMode="auto">
          <a:xfrm>
            <a:off x="3835400" y="11113"/>
            <a:ext cx="2933700"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r" eaLnBrk="0" hangingPunct="0">
              <a:spcBef>
                <a:spcPct val="0"/>
              </a:spcBef>
              <a:defRPr sz="1000" i="1">
                <a:latin typeface="Book Antiqua" pitchFamily="18" charset="0"/>
              </a:defRPr>
            </a:lvl1pPr>
          </a:lstStyle>
          <a:p>
            <a:pPr>
              <a:defRPr/>
            </a:pPr>
            <a:endParaRPr lang="en-GB" dirty="0"/>
          </a:p>
        </p:txBody>
      </p:sp>
      <p:sp>
        <p:nvSpPr>
          <p:cNvPr id="3076" name="Rectangle 4"/>
          <p:cNvSpPr>
            <a:spLocks noGrp="1" noChangeArrowheads="1"/>
          </p:cNvSpPr>
          <p:nvPr>
            <p:ph type="ftr" sz="quarter" idx="2"/>
          </p:nvPr>
        </p:nvSpPr>
        <p:spPr bwMode="auto">
          <a:xfrm>
            <a:off x="-1588" y="9432925"/>
            <a:ext cx="2933701"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l" eaLnBrk="0" hangingPunct="0">
              <a:spcBef>
                <a:spcPct val="0"/>
              </a:spcBef>
              <a:defRPr sz="1000" i="1">
                <a:latin typeface="Book Antiqua" pitchFamily="18" charset="0"/>
              </a:defRPr>
            </a:lvl1pPr>
          </a:lstStyle>
          <a:p>
            <a:pPr>
              <a:defRPr/>
            </a:pPr>
            <a:endParaRPr lang="en-GB" dirty="0"/>
          </a:p>
        </p:txBody>
      </p:sp>
      <p:sp>
        <p:nvSpPr>
          <p:cNvPr id="3077" name="Rectangle 5"/>
          <p:cNvSpPr>
            <a:spLocks noGrp="1" noChangeArrowheads="1"/>
          </p:cNvSpPr>
          <p:nvPr>
            <p:ph type="sldNum" sz="quarter" idx="3"/>
          </p:nvPr>
        </p:nvSpPr>
        <p:spPr bwMode="auto">
          <a:xfrm>
            <a:off x="3835400" y="9432925"/>
            <a:ext cx="2933700"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r" eaLnBrk="0" hangingPunct="0">
              <a:spcBef>
                <a:spcPct val="0"/>
              </a:spcBef>
              <a:defRPr sz="1000" i="1">
                <a:latin typeface="Book Antiqua" pitchFamily="18" charset="0"/>
              </a:defRPr>
            </a:lvl1pPr>
          </a:lstStyle>
          <a:p>
            <a:pPr>
              <a:defRPr/>
            </a:pPr>
            <a:fld id="{808B96CC-4860-4D4F-A12E-8899E5E291A1}" type="slidenum">
              <a:rPr lang="en-GB"/>
              <a:pPr>
                <a:defRPr/>
              </a:pPr>
              <a:t>‹#›</a:t>
            </a:fld>
            <a:endParaRPr lang="en-GB" dirty="0"/>
          </a:p>
        </p:txBody>
      </p:sp>
      <p:sp>
        <p:nvSpPr>
          <p:cNvPr id="58374" name="Rectangle 6"/>
          <p:cNvSpPr>
            <a:spLocks noChangeArrowheads="1"/>
          </p:cNvSpPr>
          <p:nvPr/>
        </p:nvSpPr>
        <p:spPr bwMode="auto">
          <a:xfrm>
            <a:off x="71438" y="96838"/>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eaLnBrk="0" hangingPunct="0"/>
            <a:r>
              <a:rPr lang="en-GB" sz="1400" dirty="0">
                <a:latin typeface="Book Antiqua" pitchFamily="18" charset="0"/>
              </a:rPr>
              <a:t>Meridian </a:t>
            </a:r>
          </a:p>
        </p:txBody>
      </p:sp>
      <p:sp>
        <p:nvSpPr>
          <p:cNvPr id="58375" name="Rectangle 7"/>
          <p:cNvSpPr>
            <a:spLocks noChangeArrowheads="1"/>
          </p:cNvSpPr>
          <p:nvPr/>
        </p:nvSpPr>
        <p:spPr bwMode="auto">
          <a:xfrm>
            <a:off x="6280150" y="9498013"/>
            <a:ext cx="41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algn="r" eaLnBrk="0" hangingPunct="0"/>
            <a:fld id="{237C91CA-F5A5-4BE9-9760-FA48B80974D4}" type="slidenum">
              <a:rPr lang="en-GB" sz="1400">
                <a:latin typeface="Book Antiqua" pitchFamily="18" charset="0"/>
              </a:rPr>
              <a:pPr algn="r" eaLnBrk="0" hangingPunct="0"/>
              <a:t>‹#›</a:t>
            </a:fld>
            <a:endParaRPr lang="en-GB" sz="1400" dirty="0">
              <a:latin typeface="Book Antiqua" pitchFamily="18" charset="0"/>
            </a:endParaRPr>
          </a:p>
        </p:txBody>
      </p:sp>
    </p:spTree>
    <p:extLst>
      <p:ext uri="{BB962C8B-B14F-4D97-AF65-F5344CB8AC3E}">
        <p14:creationId xmlns:p14="http://schemas.microsoft.com/office/powerpoint/2010/main" val="144876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1113"/>
            <a:ext cx="2933701"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l" defTabSz="770230" eaLnBrk="0" hangingPunct="0">
              <a:spcBef>
                <a:spcPct val="0"/>
              </a:spcBef>
              <a:defRPr sz="1000" i="1">
                <a:latin typeface="Times New Roman" charset="0"/>
              </a:defRPr>
            </a:lvl1pPr>
          </a:lstStyle>
          <a:p>
            <a:pPr>
              <a:defRPr/>
            </a:pPr>
            <a:endParaRPr lang="en-GB" dirty="0"/>
          </a:p>
        </p:txBody>
      </p:sp>
      <p:sp>
        <p:nvSpPr>
          <p:cNvPr id="2051" name="Rectangle 3"/>
          <p:cNvSpPr>
            <a:spLocks noGrp="1" noChangeArrowheads="1"/>
          </p:cNvSpPr>
          <p:nvPr>
            <p:ph type="dt" idx="1"/>
          </p:nvPr>
        </p:nvSpPr>
        <p:spPr bwMode="auto">
          <a:xfrm>
            <a:off x="3835400" y="11113"/>
            <a:ext cx="2933700"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r" defTabSz="770230" eaLnBrk="0" hangingPunct="0">
              <a:spcBef>
                <a:spcPct val="0"/>
              </a:spcBef>
              <a:defRPr sz="1000" i="1">
                <a:latin typeface="Times New Roman" charset="0"/>
              </a:defRPr>
            </a:lvl1pPr>
          </a:lstStyle>
          <a:p>
            <a:pPr>
              <a:defRPr/>
            </a:pPr>
            <a:endParaRPr lang="en-GB" dirty="0"/>
          </a:p>
        </p:txBody>
      </p:sp>
      <p:sp>
        <p:nvSpPr>
          <p:cNvPr id="2052" name="Rectangle 4"/>
          <p:cNvSpPr>
            <a:spLocks noGrp="1" noChangeArrowheads="1"/>
          </p:cNvSpPr>
          <p:nvPr>
            <p:ph type="ftr" sz="quarter" idx="4"/>
          </p:nvPr>
        </p:nvSpPr>
        <p:spPr bwMode="auto">
          <a:xfrm>
            <a:off x="-1588" y="9432925"/>
            <a:ext cx="2933701"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l" defTabSz="770230" eaLnBrk="0" hangingPunct="0">
              <a:spcBef>
                <a:spcPct val="0"/>
              </a:spcBef>
              <a:defRPr sz="1000" i="1">
                <a:latin typeface="Times New Roman" charset="0"/>
              </a:defRPr>
            </a:lvl1pPr>
          </a:lstStyle>
          <a:p>
            <a:pPr>
              <a:defRPr/>
            </a:pPr>
            <a:endParaRPr lang="en-GB" dirty="0"/>
          </a:p>
        </p:txBody>
      </p:sp>
      <p:sp>
        <p:nvSpPr>
          <p:cNvPr id="2053" name="Rectangle 5"/>
          <p:cNvSpPr>
            <a:spLocks noGrp="1" noChangeArrowheads="1"/>
          </p:cNvSpPr>
          <p:nvPr>
            <p:ph type="sldNum" sz="quarter" idx="5"/>
          </p:nvPr>
        </p:nvSpPr>
        <p:spPr bwMode="auto">
          <a:xfrm>
            <a:off x="3835400" y="9432925"/>
            <a:ext cx="2933700"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r" defTabSz="770230" eaLnBrk="0" hangingPunct="0">
              <a:spcBef>
                <a:spcPct val="0"/>
              </a:spcBef>
              <a:defRPr sz="1000" i="1">
                <a:latin typeface="Times New Roman" charset="0"/>
              </a:defRPr>
            </a:lvl1pPr>
          </a:lstStyle>
          <a:p>
            <a:pPr>
              <a:defRPr/>
            </a:pPr>
            <a:fld id="{8F1E409E-0311-45A7-83CD-5EAB51A28E59}" type="slidenum">
              <a:rPr lang="en-GB"/>
              <a:pPr>
                <a:defRPr/>
              </a:pPr>
              <a:t>‹#›</a:t>
            </a:fld>
            <a:endParaRPr lang="en-GB" dirty="0"/>
          </a:p>
        </p:txBody>
      </p:sp>
      <p:sp>
        <p:nvSpPr>
          <p:cNvPr id="32774" name="Rectangle 6"/>
          <p:cNvSpPr>
            <a:spLocks noGrp="1" noRot="1" noChangeAspect="1" noChangeArrowheads="1"/>
          </p:cNvSpPr>
          <p:nvPr>
            <p:ph type="sldImg" idx="2"/>
          </p:nvPr>
        </p:nvSpPr>
        <p:spPr bwMode="auto">
          <a:xfrm>
            <a:off x="744538" y="768350"/>
            <a:ext cx="5322887" cy="3684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01700" y="4708525"/>
            <a:ext cx="4964113" cy="4170363"/>
          </a:xfrm>
          <a:prstGeom prst="rect">
            <a:avLst/>
          </a:prstGeom>
          <a:noFill/>
          <a:ln w="9525">
            <a:noFill/>
            <a:miter lim="800000"/>
            <a:headEnd/>
            <a:tailEnd/>
          </a:ln>
          <a:effectLst/>
        </p:spPr>
        <p:txBody>
          <a:bodyPr vert="horz" wrap="square" lIns="93069" tIns="46535" rIns="93069" bIns="4653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2776" name="Rectangle 8"/>
          <p:cNvSpPr>
            <a:spLocks noChangeArrowheads="1"/>
          </p:cNvSpPr>
          <p:nvPr/>
        </p:nvSpPr>
        <p:spPr bwMode="auto">
          <a:xfrm>
            <a:off x="71438" y="96838"/>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eaLnBrk="0" hangingPunct="0"/>
            <a:r>
              <a:rPr lang="en-GB" sz="1400" dirty="0">
                <a:latin typeface="Book Antiqua" pitchFamily="18" charset="0"/>
              </a:rPr>
              <a:t>Meridian </a:t>
            </a:r>
          </a:p>
        </p:txBody>
      </p:sp>
      <p:sp>
        <p:nvSpPr>
          <p:cNvPr id="32777" name="Rectangle 9"/>
          <p:cNvSpPr>
            <a:spLocks noChangeArrowheads="1"/>
          </p:cNvSpPr>
          <p:nvPr/>
        </p:nvSpPr>
        <p:spPr bwMode="auto">
          <a:xfrm>
            <a:off x="6280150" y="9498013"/>
            <a:ext cx="41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algn="r" eaLnBrk="0" hangingPunct="0"/>
            <a:fld id="{ACA0A155-B2EB-4A7B-82D5-09576EC7DF83}" type="slidenum">
              <a:rPr lang="en-GB" sz="1400">
                <a:latin typeface="Book Antiqua" pitchFamily="18" charset="0"/>
              </a:rPr>
              <a:pPr algn="r" eaLnBrk="0" hangingPunct="0"/>
              <a:t>‹#›</a:t>
            </a:fld>
            <a:endParaRPr lang="en-GB" sz="1400" dirty="0">
              <a:latin typeface="Book Antiqua" pitchFamily="18" charset="0"/>
            </a:endParaRPr>
          </a:p>
        </p:txBody>
      </p:sp>
    </p:spTree>
    <p:extLst>
      <p:ext uri="{BB962C8B-B14F-4D97-AF65-F5344CB8AC3E}">
        <p14:creationId xmlns:p14="http://schemas.microsoft.com/office/powerpoint/2010/main" val="1772545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eaLnBrk="0" hangingPunct="0">
              <a:defRPr sz="6000">
                <a:solidFill>
                  <a:schemeClr val="tx1"/>
                </a:solidFill>
                <a:latin typeface="Times New Roman" pitchFamily="18" charset="0"/>
              </a:defRPr>
            </a:lvl1pPr>
            <a:lvl2pPr marL="742950" indent="-285750" defTabSz="769938" eaLnBrk="0" hangingPunct="0">
              <a:defRPr sz="6000">
                <a:solidFill>
                  <a:schemeClr val="tx1"/>
                </a:solidFill>
                <a:latin typeface="Times New Roman" pitchFamily="18" charset="0"/>
              </a:defRPr>
            </a:lvl2pPr>
            <a:lvl3pPr marL="1143000" indent="-228600" defTabSz="769938" eaLnBrk="0" hangingPunct="0">
              <a:defRPr sz="6000">
                <a:solidFill>
                  <a:schemeClr val="tx1"/>
                </a:solidFill>
                <a:latin typeface="Times New Roman" pitchFamily="18" charset="0"/>
              </a:defRPr>
            </a:lvl3pPr>
            <a:lvl4pPr marL="1600200" indent="-228600" defTabSz="769938" eaLnBrk="0" hangingPunct="0">
              <a:defRPr sz="6000">
                <a:solidFill>
                  <a:schemeClr val="tx1"/>
                </a:solidFill>
                <a:latin typeface="Times New Roman" pitchFamily="18" charset="0"/>
              </a:defRPr>
            </a:lvl4pPr>
            <a:lvl5pPr marL="2057400" indent="-228600" defTabSz="769938" eaLnBrk="0" hangingPunct="0">
              <a:defRPr sz="6000">
                <a:solidFill>
                  <a:schemeClr val="tx1"/>
                </a:solidFill>
                <a:latin typeface="Times New Roman" pitchFamily="18" charset="0"/>
              </a:defRPr>
            </a:lvl5pPr>
            <a:lvl6pPr marL="2514600" indent="-228600" defTabSz="769938" eaLnBrk="0" fontAlgn="base" hangingPunct="0">
              <a:spcBef>
                <a:spcPct val="0"/>
              </a:spcBef>
              <a:spcAft>
                <a:spcPct val="0"/>
              </a:spcAft>
              <a:defRPr sz="6000">
                <a:solidFill>
                  <a:schemeClr val="tx1"/>
                </a:solidFill>
                <a:latin typeface="Times New Roman" pitchFamily="18" charset="0"/>
              </a:defRPr>
            </a:lvl6pPr>
            <a:lvl7pPr marL="2971800" indent="-228600" defTabSz="769938" eaLnBrk="0" fontAlgn="base" hangingPunct="0">
              <a:spcBef>
                <a:spcPct val="0"/>
              </a:spcBef>
              <a:spcAft>
                <a:spcPct val="0"/>
              </a:spcAft>
              <a:defRPr sz="6000">
                <a:solidFill>
                  <a:schemeClr val="tx1"/>
                </a:solidFill>
                <a:latin typeface="Times New Roman" pitchFamily="18" charset="0"/>
              </a:defRPr>
            </a:lvl7pPr>
            <a:lvl8pPr marL="3429000" indent="-228600" defTabSz="769938" eaLnBrk="0" fontAlgn="base" hangingPunct="0">
              <a:spcBef>
                <a:spcPct val="0"/>
              </a:spcBef>
              <a:spcAft>
                <a:spcPct val="0"/>
              </a:spcAft>
              <a:defRPr sz="6000">
                <a:solidFill>
                  <a:schemeClr val="tx1"/>
                </a:solidFill>
                <a:latin typeface="Times New Roman" pitchFamily="18" charset="0"/>
              </a:defRPr>
            </a:lvl8pPr>
            <a:lvl9pPr marL="3886200" indent="-228600" defTabSz="769938" eaLnBrk="0" fontAlgn="base" hangingPunct="0">
              <a:spcBef>
                <a:spcPct val="0"/>
              </a:spcBef>
              <a:spcAft>
                <a:spcPct val="0"/>
              </a:spcAft>
              <a:defRPr sz="6000">
                <a:solidFill>
                  <a:schemeClr val="tx1"/>
                </a:solidFill>
                <a:latin typeface="Times New Roman" pitchFamily="18" charset="0"/>
              </a:defRPr>
            </a:lvl9pPr>
          </a:lstStyle>
          <a:p>
            <a:fld id="{FD9CD07C-C8B3-41C9-B229-998965632840}" type="slidenum">
              <a:rPr lang="en-GB" sz="1000" smtClean="0"/>
              <a:pPr/>
              <a:t>1</a:t>
            </a:fld>
            <a:endParaRPr lang="en-GB" sz="1000" dirty="0" smtClean="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4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6" name="9 - Στρογγυλεμένο ορθογώνιο"/>
          <p:cNvSpPr/>
          <p:nvPr/>
        </p:nvSpPr>
        <p:spPr>
          <a:xfrm>
            <a:off x="453480" y="434162"/>
            <a:ext cx="8999043"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5" name="4 - Τίτλος"/>
          <p:cNvSpPr>
            <a:spLocks noGrp="1"/>
          </p:cNvSpPr>
          <p:nvPr>
            <p:ph type="ctrTitle"/>
          </p:nvPr>
        </p:nvSpPr>
        <p:spPr>
          <a:xfrm>
            <a:off x="782574" y="1820206"/>
            <a:ext cx="84201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l-GR" smtClean="0"/>
              <a:t>Kλικ για επεξεργασία του τίτλου</a:t>
            </a:r>
            <a:endParaRPr lang="en-US"/>
          </a:p>
        </p:txBody>
      </p:sp>
      <p:sp>
        <p:nvSpPr>
          <p:cNvPr id="20" name="19 - Υπότιτλος"/>
          <p:cNvSpPr>
            <a:spLocks noGrp="1"/>
          </p:cNvSpPr>
          <p:nvPr>
            <p:ph type="subTitle" idx="1"/>
          </p:nvPr>
        </p:nvSpPr>
        <p:spPr>
          <a:xfrm>
            <a:off x="782574" y="3685032"/>
            <a:ext cx="84201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7" name="18 - Θέση ημερομηνίας"/>
          <p:cNvSpPr>
            <a:spLocks noGrp="1"/>
          </p:cNvSpPr>
          <p:nvPr>
            <p:ph type="dt" sz="half" idx="10"/>
          </p:nvPr>
        </p:nvSpPr>
        <p:spPr/>
        <p:txBody>
          <a:bodyPr/>
          <a:lstStyle>
            <a:lvl1pPr>
              <a:defRPr/>
            </a:lvl1pPr>
            <a:extLst/>
          </a:lstStyle>
          <a:p>
            <a:pPr>
              <a:defRPr/>
            </a:pPr>
            <a:endParaRPr lang="en-GB" dirty="0"/>
          </a:p>
        </p:txBody>
      </p:sp>
      <p:sp>
        <p:nvSpPr>
          <p:cNvPr id="8" name="7 - Θέση υποσέλιδου"/>
          <p:cNvSpPr>
            <a:spLocks noGrp="1"/>
          </p:cNvSpPr>
          <p:nvPr>
            <p:ph type="ftr" sz="quarter" idx="11"/>
          </p:nvPr>
        </p:nvSpPr>
        <p:spPr/>
        <p:txBody>
          <a:bodyPr/>
          <a:lstStyle>
            <a:lvl1pPr>
              <a:defRPr/>
            </a:lvl1pPr>
            <a:extLst/>
          </a:lstStyle>
          <a:p>
            <a:pPr>
              <a:defRPr/>
            </a:pPr>
            <a:endParaRPr lang="en-GB" dirty="0"/>
          </a:p>
        </p:txBody>
      </p:sp>
      <p:sp>
        <p:nvSpPr>
          <p:cNvPr id="9" name="10 - Θέση αριθμού διαφάνειας"/>
          <p:cNvSpPr>
            <a:spLocks noGrp="1"/>
          </p:cNvSpPr>
          <p:nvPr>
            <p:ph type="sldNum" sz="quarter" idx="12"/>
          </p:nvPr>
        </p:nvSpPr>
        <p:spPr/>
        <p:txBody>
          <a:bodyPr/>
          <a:lstStyle>
            <a:lvl1pPr>
              <a:defRPr/>
            </a:lvl1pPr>
            <a:extLst/>
          </a:lstStyle>
          <a:p>
            <a:pPr>
              <a:defRPr/>
            </a:pPr>
            <a:fld id="{2C947D3A-E6A1-4C36-BDF7-29A51B6C6425}" type="slidenum">
              <a:rPr lang="en-GB"/>
              <a:pPr>
                <a:defRPr/>
              </a:pPr>
              <a:t>‹#›</a:t>
            </a:fld>
            <a:endParaRPr lang="en-GB" dirty="0"/>
          </a:p>
        </p:txBody>
      </p:sp>
    </p:spTree>
    <p:extLst>
      <p:ext uri="{BB962C8B-B14F-4D97-AF65-F5344CB8AC3E}">
        <p14:creationId xmlns:p14="http://schemas.microsoft.com/office/powerpoint/2010/main" val="277947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44830" y="4983480"/>
            <a:ext cx="8865870" cy="1051560"/>
          </a:xfrm>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44830" y="530352"/>
            <a:ext cx="8865870" cy="4187952"/>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n-GB" dirty="0"/>
          </a:p>
        </p:txBody>
      </p:sp>
      <p:sp>
        <p:nvSpPr>
          <p:cNvPr id="5" name="17 - Θέση υποσέλιδου"/>
          <p:cNvSpPr>
            <a:spLocks noGrp="1"/>
          </p:cNvSpPr>
          <p:nvPr>
            <p:ph type="ftr" sz="quarter" idx="11"/>
          </p:nvPr>
        </p:nvSpPr>
        <p:spPr/>
        <p:txBody>
          <a:bodyPr/>
          <a:lstStyle>
            <a:lvl1pPr>
              <a:defRPr/>
            </a:lvl1pPr>
          </a:lstStyle>
          <a:p>
            <a:pPr>
              <a:defRPr/>
            </a:pPr>
            <a:endParaRPr lang="en-GB" dirty="0"/>
          </a:p>
        </p:txBody>
      </p:sp>
      <p:sp>
        <p:nvSpPr>
          <p:cNvPr id="6" name="4 - Θέση αριθμού διαφάνειας"/>
          <p:cNvSpPr>
            <a:spLocks noGrp="1"/>
          </p:cNvSpPr>
          <p:nvPr>
            <p:ph type="sldNum" sz="quarter" idx="12"/>
          </p:nvPr>
        </p:nvSpPr>
        <p:spPr/>
        <p:txBody>
          <a:bodyPr/>
          <a:lstStyle>
            <a:lvl1pPr>
              <a:defRPr/>
            </a:lvl1pPr>
          </a:lstStyle>
          <a:p>
            <a:pPr>
              <a:defRPr/>
            </a:pPr>
            <a:fld id="{A77B46A7-47E8-4339-B4E1-4BDAAE1E08DE}" type="slidenum">
              <a:rPr lang="en-GB"/>
              <a:pPr>
                <a:defRPr/>
              </a:pPr>
              <a:t>‹#›</a:t>
            </a:fld>
            <a:endParaRPr lang="en-GB" dirty="0"/>
          </a:p>
        </p:txBody>
      </p:sp>
    </p:spTree>
    <p:extLst>
      <p:ext uri="{BB962C8B-B14F-4D97-AF65-F5344CB8AC3E}">
        <p14:creationId xmlns:p14="http://schemas.microsoft.com/office/powerpoint/2010/main" val="136815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533404"/>
            <a:ext cx="2146300" cy="5257799"/>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77850" y="533403"/>
            <a:ext cx="6438900" cy="525780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n-GB" dirty="0"/>
          </a:p>
        </p:txBody>
      </p:sp>
      <p:sp>
        <p:nvSpPr>
          <p:cNvPr id="5" name="17 - Θέση υποσέλιδου"/>
          <p:cNvSpPr>
            <a:spLocks noGrp="1"/>
          </p:cNvSpPr>
          <p:nvPr>
            <p:ph type="ftr" sz="quarter" idx="11"/>
          </p:nvPr>
        </p:nvSpPr>
        <p:spPr/>
        <p:txBody>
          <a:bodyPr/>
          <a:lstStyle>
            <a:lvl1pPr>
              <a:defRPr/>
            </a:lvl1pPr>
          </a:lstStyle>
          <a:p>
            <a:pPr>
              <a:defRPr/>
            </a:pPr>
            <a:endParaRPr lang="en-GB" dirty="0"/>
          </a:p>
        </p:txBody>
      </p:sp>
      <p:sp>
        <p:nvSpPr>
          <p:cNvPr id="6" name="4 - Θέση αριθμού διαφάνειας"/>
          <p:cNvSpPr>
            <a:spLocks noGrp="1"/>
          </p:cNvSpPr>
          <p:nvPr>
            <p:ph type="sldNum" sz="quarter" idx="12"/>
          </p:nvPr>
        </p:nvSpPr>
        <p:spPr/>
        <p:txBody>
          <a:bodyPr/>
          <a:lstStyle>
            <a:lvl1pPr>
              <a:defRPr/>
            </a:lvl1pPr>
          </a:lstStyle>
          <a:p>
            <a:pPr>
              <a:defRPr/>
            </a:pPr>
            <a:fld id="{6A1AF661-1337-4524-8FEB-66B8AD9389CB}" type="slidenum">
              <a:rPr lang="en-GB"/>
              <a:pPr>
                <a:defRPr/>
              </a:pPr>
              <a:t>‹#›</a:t>
            </a:fld>
            <a:endParaRPr lang="en-GB" dirty="0"/>
          </a:p>
        </p:txBody>
      </p:sp>
    </p:spTree>
    <p:extLst>
      <p:ext uri="{BB962C8B-B14F-4D97-AF65-F5344CB8AC3E}">
        <p14:creationId xmlns:p14="http://schemas.microsoft.com/office/powerpoint/2010/main" val="48401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44830" y="4983480"/>
            <a:ext cx="8865870" cy="105156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544830" y="530352"/>
            <a:ext cx="8865870" cy="4187952"/>
          </a:xfrm>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n-GB" dirty="0"/>
          </a:p>
        </p:txBody>
      </p:sp>
      <p:sp>
        <p:nvSpPr>
          <p:cNvPr id="5" name="17 - Θέση υποσέλιδου"/>
          <p:cNvSpPr>
            <a:spLocks noGrp="1"/>
          </p:cNvSpPr>
          <p:nvPr>
            <p:ph type="ftr" sz="quarter" idx="11"/>
          </p:nvPr>
        </p:nvSpPr>
        <p:spPr/>
        <p:txBody>
          <a:bodyPr/>
          <a:lstStyle>
            <a:lvl1pPr>
              <a:defRPr/>
            </a:lvl1pPr>
          </a:lstStyle>
          <a:p>
            <a:pPr>
              <a:defRPr/>
            </a:pPr>
            <a:endParaRPr lang="en-GB" dirty="0"/>
          </a:p>
        </p:txBody>
      </p:sp>
      <p:sp>
        <p:nvSpPr>
          <p:cNvPr id="6" name="4 - Θέση αριθμού διαφάνειας"/>
          <p:cNvSpPr>
            <a:spLocks noGrp="1"/>
          </p:cNvSpPr>
          <p:nvPr>
            <p:ph type="sldNum" sz="quarter" idx="12"/>
          </p:nvPr>
        </p:nvSpPr>
        <p:spPr/>
        <p:txBody>
          <a:bodyPr/>
          <a:lstStyle>
            <a:lvl1pPr>
              <a:defRPr/>
            </a:lvl1pPr>
          </a:lstStyle>
          <a:p>
            <a:pPr>
              <a:defRPr/>
            </a:pPr>
            <a:fld id="{B9FE2954-4B92-48EC-B2C3-1F5C6F5928D5}" type="slidenum">
              <a:rPr lang="en-GB"/>
              <a:pPr>
                <a:defRPr/>
              </a:pPr>
              <a:t>‹#›</a:t>
            </a:fld>
            <a:endParaRPr lang="en-GB" dirty="0"/>
          </a:p>
        </p:txBody>
      </p:sp>
    </p:spTree>
    <p:extLst>
      <p:ext uri="{BB962C8B-B14F-4D97-AF65-F5344CB8AC3E}">
        <p14:creationId xmlns:p14="http://schemas.microsoft.com/office/powerpoint/2010/main" val="5539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13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5" name="10 - Στρογγυλεμένο ορθογώνιο"/>
          <p:cNvSpPr/>
          <p:nvPr/>
        </p:nvSpPr>
        <p:spPr>
          <a:xfrm>
            <a:off x="453480" y="434162"/>
            <a:ext cx="8999043"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2" name="1 - Τίτλος"/>
          <p:cNvSpPr>
            <a:spLocks noGrp="1"/>
          </p:cNvSpPr>
          <p:nvPr>
            <p:ph type="title"/>
          </p:nvPr>
        </p:nvSpPr>
        <p:spPr>
          <a:xfrm>
            <a:off x="507373" y="4928616"/>
            <a:ext cx="8865870" cy="676656"/>
          </a:xfrm>
        </p:spPr>
        <p:txBody>
          <a:bodyPr lIns="91440" bIns="0"/>
          <a:lstStyle>
            <a:lvl1pPr algn="l">
              <a:buNone/>
              <a:defRPr sz="3600" b="0" cap="none" baseline="0">
                <a:solidFill>
                  <a:schemeClr val="bg2">
                    <a:shade val="25000"/>
                  </a:schemeClr>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07373" y="5624484"/>
            <a:ext cx="886587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endParaRPr lang="en-GB" dirty="0"/>
          </a:p>
        </p:txBody>
      </p:sp>
      <p:sp>
        <p:nvSpPr>
          <p:cNvPr id="7" name="4 - Θέση υποσέλιδου"/>
          <p:cNvSpPr>
            <a:spLocks noGrp="1"/>
          </p:cNvSpPr>
          <p:nvPr>
            <p:ph type="ftr" sz="quarter" idx="11"/>
          </p:nvPr>
        </p:nvSpPr>
        <p:spPr/>
        <p:txBody>
          <a:bodyPr/>
          <a:lstStyle>
            <a:lvl1pPr>
              <a:defRPr/>
            </a:lvl1pPr>
            <a:extLst/>
          </a:lstStyle>
          <a:p>
            <a:pPr>
              <a:defRPr/>
            </a:pPr>
            <a:endParaRPr lang="en-GB" dirty="0"/>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C7841F01-9811-4E22-992D-1BDB67822792}" type="slidenum">
              <a:rPr lang="en-GB"/>
              <a:pPr>
                <a:defRPr/>
              </a:pPr>
              <a:t>‹#›</a:t>
            </a:fld>
            <a:endParaRPr lang="en-GB" dirty="0"/>
          </a:p>
        </p:txBody>
      </p:sp>
    </p:spTree>
    <p:extLst>
      <p:ext uri="{BB962C8B-B14F-4D97-AF65-F5344CB8AC3E}">
        <p14:creationId xmlns:p14="http://schemas.microsoft.com/office/powerpoint/2010/main" val="295531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557215" y="530352"/>
            <a:ext cx="425958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5151640" y="530352"/>
            <a:ext cx="425958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n-GB" dirty="0"/>
          </a:p>
        </p:txBody>
      </p:sp>
      <p:sp>
        <p:nvSpPr>
          <p:cNvPr id="6" name="17 - Θέση υποσέλιδου"/>
          <p:cNvSpPr>
            <a:spLocks noGrp="1"/>
          </p:cNvSpPr>
          <p:nvPr>
            <p:ph type="ftr" sz="quarter" idx="11"/>
          </p:nvPr>
        </p:nvSpPr>
        <p:spPr/>
        <p:txBody>
          <a:bodyPr/>
          <a:lstStyle>
            <a:lvl1pPr>
              <a:defRPr/>
            </a:lvl1pPr>
          </a:lstStyle>
          <a:p>
            <a:pPr>
              <a:defRPr/>
            </a:pPr>
            <a:endParaRPr lang="en-GB" dirty="0"/>
          </a:p>
        </p:txBody>
      </p:sp>
      <p:sp>
        <p:nvSpPr>
          <p:cNvPr id="7" name="4 - Θέση αριθμού διαφάνειας"/>
          <p:cNvSpPr>
            <a:spLocks noGrp="1"/>
          </p:cNvSpPr>
          <p:nvPr>
            <p:ph type="sldNum" sz="quarter" idx="12"/>
          </p:nvPr>
        </p:nvSpPr>
        <p:spPr/>
        <p:txBody>
          <a:bodyPr/>
          <a:lstStyle>
            <a:lvl1pPr>
              <a:defRPr/>
            </a:lvl1pPr>
          </a:lstStyle>
          <a:p>
            <a:pPr>
              <a:defRPr/>
            </a:pPr>
            <a:fld id="{C6C59CA4-CA36-4D78-B743-8814580B79CC}" type="slidenum">
              <a:rPr lang="en-GB"/>
              <a:pPr>
                <a:defRPr/>
              </a:pPr>
              <a:t>‹#›</a:t>
            </a:fld>
            <a:endParaRPr lang="en-GB" dirty="0"/>
          </a:p>
        </p:txBody>
      </p:sp>
    </p:spTree>
    <p:extLst>
      <p:ext uri="{BB962C8B-B14F-4D97-AF65-F5344CB8AC3E}">
        <p14:creationId xmlns:p14="http://schemas.microsoft.com/office/powerpoint/2010/main" val="140355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44830" y="4983480"/>
            <a:ext cx="8865870" cy="1051560"/>
          </a:xfrm>
        </p:spPr>
        <p:txBody>
          <a:bodyPr/>
          <a:lstStyle>
            <a:lvl1pPr>
              <a:defRPr b="1"/>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57826" y="579438"/>
            <a:ext cx="425958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039850" y="579438"/>
            <a:ext cx="425958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57826" y="1447800"/>
            <a:ext cx="425958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5039850" y="1447800"/>
            <a:ext cx="425958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4 - Θέση ημερομηνίας"/>
          <p:cNvSpPr>
            <a:spLocks noGrp="1"/>
          </p:cNvSpPr>
          <p:nvPr>
            <p:ph type="dt" sz="half" idx="10"/>
          </p:nvPr>
        </p:nvSpPr>
        <p:spPr/>
        <p:txBody>
          <a:bodyPr/>
          <a:lstStyle>
            <a:lvl1pPr>
              <a:defRPr/>
            </a:lvl1pPr>
          </a:lstStyle>
          <a:p>
            <a:pPr>
              <a:defRPr/>
            </a:pPr>
            <a:endParaRPr lang="en-GB" dirty="0"/>
          </a:p>
        </p:txBody>
      </p:sp>
      <p:sp>
        <p:nvSpPr>
          <p:cNvPr id="8" name="17 - Θέση υποσέλιδου"/>
          <p:cNvSpPr>
            <a:spLocks noGrp="1"/>
          </p:cNvSpPr>
          <p:nvPr>
            <p:ph type="ftr" sz="quarter" idx="11"/>
          </p:nvPr>
        </p:nvSpPr>
        <p:spPr/>
        <p:txBody>
          <a:bodyPr/>
          <a:lstStyle>
            <a:lvl1pPr>
              <a:defRPr/>
            </a:lvl1pPr>
          </a:lstStyle>
          <a:p>
            <a:pPr>
              <a:defRPr/>
            </a:pPr>
            <a:endParaRPr lang="en-GB" dirty="0"/>
          </a:p>
        </p:txBody>
      </p:sp>
      <p:sp>
        <p:nvSpPr>
          <p:cNvPr id="9" name="4 - Θέση αριθμού διαφάνειας"/>
          <p:cNvSpPr>
            <a:spLocks noGrp="1"/>
          </p:cNvSpPr>
          <p:nvPr>
            <p:ph type="sldNum" sz="quarter" idx="12"/>
          </p:nvPr>
        </p:nvSpPr>
        <p:spPr/>
        <p:txBody>
          <a:bodyPr/>
          <a:lstStyle>
            <a:lvl1pPr>
              <a:defRPr/>
            </a:lvl1pPr>
          </a:lstStyle>
          <a:p>
            <a:pPr>
              <a:defRPr/>
            </a:pPr>
            <a:fld id="{09C4F69E-1001-4EE0-A9F4-57D2D21BB359}" type="slidenum">
              <a:rPr lang="en-GB"/>
              <a:pPr>
                <a:defRPr/>
              </a:pPr>
              <a:t>‹#›</a:t>
            </a:fld>
            <a:endParaRPr lang="en-GB" dirty="0"/>
          </a:p>
        </p:txBody>
      </p:sp>
    </p:spTree>
    <p:extLst>
      <p:ext uri="{BB962C8B-B14F-4D97-AF65-F5344CB8AC3E}">
        <p14:creationId xmlns:p14="http://schemas.microsoft.com/office/powerpoint/2010/main" val="47739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4 - Θέση ημερομηνίας"/>
          <p:cNvSpPr>
            <a:spLocks noGrp="1"/>
          </p:cNvSpPr>
          <p:nvPr>
            <p:ph type="dt" sz="half" idx="10"/>
          </p:nvPr>
        </p:nvSpPr>
        <p:spPr/>
        <p:txBody>
          <a:bodyPr/>
          <a:lstStyle>
            <a:lvl1pPr>
              <a:defRPr/>
            </a:lvl1pPr>
          </a:lstStyle>
          <a:p>
            <a:pPr>
              <a:defRPr/>
            </a:pPr>
            <a:endParaRPr lang="en-GB" dirty="0"/>
          </a:p>
        </p:txBody>
      </p:sp>
      <p:sp>
        <p:nvSpPr>
          <p:cNvPr id="4" name="17 - Θέση υποσέλιδου"/>
          <p:cNvSpPr>
            <a:spLocks noGrp="1"/>
          </p:cNvSpPr>
          <p:nvPr>
            <p:ph type="ftr" sz="quarter" idx="11"/>
          </p:nvPr>
        </p:nvSpPr>
        <p:spPr/>
        <p:txBody>
          <a:bodyPr/>
          <a:lstStyle>
            <a:lvl1pPr>
              <a:defRPr/>
            </a:lvl1pPr>
          </a:lstStyle>
          <a:p>
            <a:pPr>
              <a:defRPr/>
            </a:pPr>
            <a:endParaRPr lang="en-GB" dirty="0"/>
          </a:p>
        </p:txBody>
      </p:sp>
      <p:sp>
        <p:nvSpPr>
          <p:cNvPr id="5" name="4 - Θέση αριθμού διαφάνειας"/>
          <p:cNvSpPr>
            <a:spLocks noGrp="1"/>
          </p:cNvSpPr>
          <p:nvPr>
            <p:ph type="sldNum" sz="quarter" idx="12"/>
          </p:nvPr>
        </p:nvSpPr>
        <p:spPr/>
        <p:txBody>
          <a:bodyPr/>
          <a:lstStyle>
            <a:lvl1pPr>
              <a:defRPr/>
            </a:lvl1pPr>
          </a:lstStyle>
          <a:p>
            <a:pPr>
              <a:defRPr/>
            </a:pPr>
            <a:fld id="{348E9483-E119-4B71-A7B2-F8406B3DC0B3}" type="slidenum">
              <a:rPr lang="en-GB"/>
              <a:pPr>
                <a:defRPr/>
              </a:pPr>
              <a:t>‹#›</a:t>
            </a:fld>
            <a:endParaRPr lang="en-GB" dirty="0"/>
          </a:p>
        </p:txBody>
      </p:sp>
    </p:spTree>
    <p:extLst>
      <p:ext uri="{BB962C8B-B14F-4D97-AF65-F5344CB8AC3E}">
        <p14:creationId xmlns:p14="http://schemas.microsoft.com/office/powerpoint/2010/main" val="39787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6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3" name="1 - Θέση ημερομηνίας"/>
          <p:cNvSpPr>
            <a:spLocks noGrp="1"/>
          </p:cNvSpPr>
          <p:nvPr>
            <p:ph type="dt" sz="half" idx="10"/>
          </p:nvPr>
        </p:nvSpPr>
        <p:spPr/>
        <p:txBody>
          <a:bodyPr/>
          <a:lstStyle>
            <a:lvl1pPr>
              <a:defRPr/>
            </a:lvl1pPr>
            <a:extLst/>
          </a:lstStyle>
          <a:p>
            <a:pPr>
              <a:defRPr/>
            </a:pPr>
            <a:endParaRPr lang="en-GB" dirty="0"/>
          </a:p>
        </p:txBody>
      </p:sp>
      <p:sp>
        <p:nvSpPr>
          <p:cNvPr id="4" name="2 - Θέση υποσέλιδου"/>
          <p:cNvSpPr>
            <a:spLocks noGrp="1"/>
          </p:cNvSpPr>
          <p:nvPr>
            <p:ph type="ftr" sz="quarter" idx="11"/>
          </p:nvPr>
        </p:nvSpPr>
        <p:spPr/>
        <p:txBody>
          <a:bodyPr/>
          <a:lstStyle>
            <a:lvl1pPr>
              <a:defRPr/>
            </a:lvl1pPr>
            <a:extLst/>
          </a:lstStyle>
          <a:p>
            <a:pPr>
              <a:defRPr/>
            </a:pPr>
            <a:endParaRPr lang="en-GB" dirty="0"/>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D64E018D-BDBD-441F-9ADA-78AD78336A3B}" type="slidenum">
              <a:rPr lang="en-GB"/>
              <a:pPr>
                <a:defRPr/>
              </a:pPr>
              <a:t>‹#›</a:t>
            </a:fld>
            <a:endParaRPr lang="en-GB" dirty="0"/>
          </a:p>
        </p:txBody>
      </p:sp>
    </p:spTree>
    <p:extLst>
      <p:ext uri="{BB962C8B-B14F-4D97-AF65-F5344CB8AC3E}">
        <p14:creationId xmlns:p14="http://schemas.microsoft.com/office/powerpoint/2010/main" val="236276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00349" y="533400"/>
            <a:ext cx="3219450" cy="914400"/>
          </a:xfrm>
        </p:spPr>
        <p:txBody>
          <a:bodyPr/>
          <a:lstStyle>
            <a:lvl1pPr algn="l">
              <a:buNone/>
              <a:defRPr sz="2200" b="1">
                <a:solidFill>
                  <a:schemeClr val="accent1"/>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00418" y="1447802"/>
            <a:ext cx="321945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1"/>
          </p:nvPr>
        </p:nvSpPr>
        <p:spPr>
          <a:xfrm>
            <a:off x="824820" y="930144"/>
            <a:ext cx="501167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n-GB" dirty="0"/>
          </a:p>
        </p:txBody>
      </p:sp>
      <p:sp>
        <p:nvSpPr>
          <p:cNvPr id="6" name="17 - Θέση υποσέλιδου"/>
          <p:cNvSpPr>
            <a:spLocks noGrp="1"/>
          </p:cNvSpPr>
          <p:nvPr>
            <p:ph type="ftr" sz="quarter" idx="11"/>
          </p:nvPr>
        </p:nvSpPr>
        <p:spPr/>
        <p:txBody>
          <a:bodyPr/>
          <a:lstStyle>
            <a:lvl1pPr>
              <a:defRPr/>
            </a:lvl1pPr>
          </a:lstStyle>
          <a:p>
            <a:pPr>
              <a:defRPr/>
            </a:pPr>
            <a:endParaRPr lang="en-GB" dirty="0"/>
          </a:p>
        </p:txBody>
      </p:sp>
      <p:sp>
        <p:nvSpPr>
          <p:cNvPr id="7" name="4 - Θέση αριθμού διαφάνειας"/>
          <p:cNvSpPr>
            <a:spLocks noGrp="1"/>
          </p:cNvSpPr>
          <p:nvPr>
            <p:ph type="sldNum" sz="quarter" idx="12"/>
          </p:nvPr>
        </p:nvSpPr>
        <p:spPr/>
        <p:txBody>
          <a:bodyPr/>
          <a:lstStyle>
            <a:lvl1pPr>
              <a:defRPr/>
            </a:lvl1pPr>
          </a:lstStyle>
          <a:p>
            <a:pPr>
              <a:defRPr/>
            </a:pPr>
            <a:fld id="{90271168-D108-49ED-AB77-895375444F6F}" type="slidenum">
              <a:rPr lang="en-GB"/>
              <a:pPr>
                <a:defRPr/>
              </a:pPr>
              <a:t>‹#›</a:t>
            </a:fld>
            <a:endParaRPr lang="en-GB" dirty="0"/>
          </a:p>
        </p:txBody>
      </p:sp>
    </p:spTree>
    <p:extLst>
      <p:ext uri="{BB962C8B-B14F-4D97-AF65-F5344CB8AC3E}">
        <p14:creationId xmlns:p14="http://schemas.microsoft.com/office/powerpoint/2010/main" val="211106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4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6" name="10 - Στρογγύλεμα μίας γωνίας ορθογωνίου"/>
          <p:cNvSpPr/>
          <p:nvPr/>
        </p:nvSpPr>
        <p:spPr>
          <a:xfrm>
            <a:off x="6934200" y="433388"/>
            <a:ext cx="251777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2" name="1 - Τίτλος"/>
          <p:cNvSpPr>
            <a:spLocks noGrp="1"/>
          </p:cNvSpPr>
          <p:nvPr>
            <p:ph type="title"/>
          </p:nvPr>
        </p:nvSpPr>
        <p:spPr>
          <a:xfrm>
            <a:off x="495300" y="5012056"/>
            <a:ext cx="8915400" cy="1051560"/>
          </a:xfrm>
        </p:spPr>
        <p:txBody>
          <a:bodyPr anchor="t"/>
          <a:lstStyle>
            <a:lvl1pPr algn="l">
              <a:buNone/>
              <a:defRPr sz="3600" b="0">
                <a:solidFill>
                  <a:schemeClr val="bg2">
                    <a:shade val="25000"/>
                  </a:schemeClr>
                </a:solidFill>
                <a:effectLst/>
              </a:defRPr>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bwMode="grayWhite">
          <a:xfrm>
            <a:off x="7001271" y="533400"/>
            <a:ext cx="242697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εικόνας"/>
          <p:cNvSpPr>
            <a:spLocks noGrp="1"/>
          </p:cNvSpPr>
          <p:nvPr>
            <p:ph type="pic" idx="1"/>
          </p:nvPr>
        </p:nvSpPr>
        <p:spPr>
          <a:xfrm>
            <a:off x="456603" y="435768"/>
            <a:ext cx="6419088"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l-GR" noProof="0" dirty="0" smtClean="0"/>
              <a:t>Κάντε κλικ στο εικονίδιο για να προσθέσετε μια εικόνα</a:t>
            </a:r>
            <a:endParaRPr lang="en-US" noProof="0" dirty="0"/>
          </a:p>
        </p:txBody>
      </p:sp>
      <p:sp>
        <p:nvSpPr>
          <p:cNvPr id="7" name="4 - Θέση ημερομηνίας"/>
          <p:cNvSpPr>
            <a:spLocks noGrp="1"/>
          </p:cNvSpPr>
          <p:nvPr>
            <p:ph type="dt" sz="half" idx="10"/>
          </p:nvPr>
        </p:nvSpPr>
        <p:spPr/>
        <p:txBody>
          <a:bodyPr/>
          <a:lstStyle>
            <a:lvl1pPr>
              <a:defRPr/>
            </a:lvl1pPr>
            <a:extLst/>
          </a:lstStyle>
          <a:p>
            <a:pPr>
              <a:defRPr/>
            </a:pPr>
            <a:endParaRPr lang="en-GB" dirty="0"/>
          </a:p>
        </p:txBody>
      </p:sp>
      <p:sp>
        <p:nvSpPr>
          <p:cNvPr id="8" name="5 - Θέση υποσέλιδου"/>
          <p:cNvSpPr>
            <a:spLocks noGrp="1"/>
          </p:cNvSpPr>
          <p:nvPr>
            <p:ph type="ftr" sz="quarter" idx="11"/>
          </p:nvPr>
        </p:nvSpPr>
        <p:spPr/>
        <p:txBody>
          <a:bodyPr/>
          <a:lstStyle>
            <a:lvl1pPr>
              <a:defRPr/>
            </a:lvl1pPr>
            <a:extLst/>
          </a:lstStyle>
          <a:p>
            <a:pPr>
              <a:defRPr/>
            </a:pPr>
            <a:endParaRPr lang="en-GB" dirty="0"/>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0A40C715-5421-4C65-99C5-F7CB9C02A1A9}" type="slidenum">
              <a:rPr lang="en-GB"/>
              <a:pPr>
                <a:defRPr/>
              </a:pPr>
              <a:t>‹#›</a:t>
            </a:fld>
            <a:endParaRPr lang="en-GB" dirty="0"/>
          </a:p>
        </p:txBody>
      </p:sp>
    </p:spTree>
    <p:extLst>
      <p:ext uri="{BB962C8B-B14F-4D97-AF65-F5344CB8AC3E}">
        <p14:creationId xmlns:p14="http://schemas.microsoft.com/office/powerpoint/2010/main" val="13538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9" name="8 - Στρογγυλεμένο ορθογώνιο"/>
          <p:cNvSpPr/>
          <p:nvPr/>
        </p:nvSpPr>
        <p:spPr>
          <a:xfrm>
            <a:off x="453480" y="434162"/>
            <a:ext cx="8999043"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13" name="12 - Θέση τίτλου"/>
          <p:cNvSpPr>
            <a:spLocks noGrp="1"/>
          </p:cNvSpPr>
          <p:nvPr>
            <p:ph type="title"/>
          </p:nvPr>
        </p:nvSpPr>
        <p:spPr>
          <a:xfrm>
            <a:off x="544513" y="4986338"/>
            <a:ext cx="8866187" cy="1050925"/>
          </a:xfrm>
          <a:prstGeom prst="rect">
            <a:avLst/>
          </a:prstGeom>
        </p:spPr>
        <p:txBody>
          <a:bodyPr vert="horz" anchor="b">
            <a:normAutofit/>
          </a:bodyPr>
          <a:lstStyle>
            <a:extLst/>
          </a:lstStyle>
          <a:p>
            <a:r>
              <a:rPr lang="el-GR" smtClean="0"/>
              <a:t>Kλικ για επεξεργασία του τίτλου</a:t>
            </a:r>
            <a:endParaRPr lang="en-US"/>
          </a:p>
        </p:txBody>
      </p:sp>
      <p:sp>
        <p:nvSpPr>
          <p:cNvPr id="1031" name="3 - Θέση κειμένου"/>
          <p:cNvSpPr>
            <a:spLocks noGrp="1"/>
          </p:cNvSpPr>
          <p:nvPr>
            <p:ph type="body" idx="1"/>
          </p:nvPr>
        </p:nvSpPr>
        <p:spPr bwMode="auto">
          <a:xfrm>
            <a:off x="544513" y="530225"/>
            <a:ext cx="8866187"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5" name="24 - Θέση ημερομηνίας"/>
          <p:cNvSpPr>
            <a:spLocks noGrp="1"/>
          </p:cNvSpPr>
          <p:nvPr>
            <p:ph type="dt" sz="half" idx="2"/>
          </p:nvPr>
        </p:nvSpPr>
        <p:spPr>
          <a:xfrm>
            <a:off x="4090988" y="6111875"/>
            <a:ext cx="2476500" cy="365125"/>
          </a:xfrm>
          <a:prstGeom prst="rect">
            <a:avLst/>
          </a:prstGeom>
        </p:spPr>
        <p:txBody>
          <a:bodyPr vert="horz" anchor="b"/>
          <a:lstStyle>
            <a:lvl1pPr algn="r" eaLnBrk="1" latinLnBrk="0" hangingPunct="1">
              <a:spcBef>
                <a:spcPct val="20000"/>
              </a:spcBef>
              <a:defRPr kumimoji="0" sz="1000">
                <a:solidFill>
                  <a:schemeClr val="bg2">
                    <a:shade val="50000"/>
                  </a:schemeClr>
                </a:solidFill>
              </a:defRPr>
            </a:lvl1pPr>
            <a:extLst/>
          </a:lstStyle>
          <a:p>
            <a:pPr>
              <a:defRPr/>
            </a:pPr>
            <a:endParaRPr lang="en-GB" dirty="0"/>
          </a:p>
        </p:txBody>
      </p:sp>
      <p:sp>
        <p:nvSpPr>
          <p:cNvPr id="18" name="17 - Θέση υποσέλιδου"/>
          <p:cNvSpPr>
            <a:spLocks noGrp="1"/>
          </p:cNvSpPr>
          <p:nvPr>
            <p:ph type="ftr" sz="quarter" idx="3"/>
          </p:nvPr>
        </p:nvSpPr>
        <p:spPr>
          <a:xfrm>
            <a:off x="6567488" y="6111875"/>
            <a:ext cx="2476500" cy="365125"/>
          </a:xfrm>
          <a:prstGeom prst="rect">
            <a:avLst/>
          </a:prstGeom>
        </p:spPr>
        <p:txBody>
          <a:bodyPr vert="horz" anchor="b"/>
          <a:lstStyle>
            <a:lvl1pPr algn="l" eaLnBrk="1" latinLnBrk="0" hangingPunct="1">
              <a:spcBef>
                <a:spcPct val="20000"/>
              </a:spcBef>
              <a:defRPr kumimoji="0" sz="1000">
                <a:solidFill>
                  <a:schemeClr val="bg2">
                    <a:shade val="50000"/>
                  </a:schemeClr>
                </a:solidFill>
              </a:defRPr>
            </a:lvl1pPr>
            <a:extLst/>
          </a:lstStyle>
          <a:p>
            <a:pPr>
              <a:defRPr/>
            </a:pPr>
            <a:endParaRPr lang="en-GB" dirty="0"/>
          </a:p>
        </p:txBody>
      </p:sp>
      <p:sp>
        <p:nvSpPr>
          <p:cNvPr id="5" name="4 - Θέση αριθμού διαφάνειας"/>
          <p:cNvSpPr>
            <a:spLocks noGrp="1"/>
          </p:cNvSpPr>
          <p:nvPr>
            <p:ph type="sldNum" sz="quarter" idx="4"/>
          </p:nvPr>
        </p:nvSpPr>
        <p:spPr>
          <a:xfrm>
            <a:off x="9043988" y="6111875"/>
            <a:ext cx="495300" cy="365125"/>
          </a:xfrm>
          <a:prstGeom prst="rect">
            <a:avLst/>
          </a:prstGeom>
        </p:spPr>
        <p:txBody>
          <a:bodyPr vert="horz" anchor="b"/>
          <a:lstStyle>
            <a:lvl1pPr algn="r" eaLnBrk="1" latinLnBrk="0" hangingPunct="1">
              <a:spcBef>
                <a:spcPct val="20000"/>
              </a:spcBef>
              <a:defRPr kumimoji="0" sz="1000">
                <a:solidFill>
                  <a:schemeClr val="bg2">
                    <a:shade val="50000"/>
                  </a:schemeClr>
                </a:solidFill>
              </a:defRPr>
            </a:lvl1pPr>
            <a:extLst/>
          </a:lstStyle>
          <a:p>
            <a:pPr>
              <a:defRPr/>
            </a:pPr>
            <a:fld id="{773476B9-4FAB-4C78-B027-F2A32FD72F3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41" r:id="rId1"/>
    <p:sldLayoutId id="2147484134" r:id="rId2"/>
    <p:sldLayoutId id="2147484142" r:id="rId3"/>
    <p:sldLayoutId id="2147484135" r:id="rId4"/>
    <p:sldLayoutId id="2147484136" r:id="rId5"/>
    <p:sldLayoutId id="2147484137" r:id="rId6"/>
    <p:sldLayoutId id="2147484143" r:id="rId7"/>
    <p:sldLayoutId id="2147484138" r:id="rId8"/>
    <p:sldLayoutId id="2147484144" r:id="rId9"/>
    <p:sldLayoutId id="2147484139" r:id="rId10"/>
    <p:sldLayoutId id="2147484140"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20750" y="1916113"/>
            <a:ext cx="8280400" cy="1800225"/>
          </a:xfrm>
        </p:spPr>
        <p:txBody>
          <a:bodyPr lIns="92075" tIns="46038" rIns="92075" bIns="46038" anchor="ctr">
            <a:noAutofit/>
          </a:bodyPr>
          <a:lstStyle/>
          <a:p>
            <a:pPr algn="ctr" eaLnBrk="1" fontAlgn="auto" hangingPunct="1">
              <a:spcAft>
                <a:spcPts val="0"/>
              </a:spcAft>
              <a:defRPr/>
            </a:pPr>
            <a:r>
              <a:rPr lang="el-GR" sz="1400" dirty="0" smtClean="0"/>
              <a:t/>
            </a:r>
            <a:br>
              <a:rPr lang="el-GR" sz="1400" dirty="0" smtClean="0"/>
            </a:br>
            <a:r>
              <a:rPr lang="el-GR" sz="1400" dirty="0" smtClean="0"/>
              <a:t/>
            </a:r>
            <a:br>
              <a:rPr lang="el-GR" sz="1400" dirty="0" smtClean="0"/>
            </a:br>
            <a:r>
              <a:rPr lang="en-US" sz="5400" dirty="0" smtClean="0">
                <a:solidFill>
                  <a:schemeClr val="accent1"/>
                </a:solidFill>
                <a:latin typeface="Tahoma" pitchFamily="34" charset="0"/>
                <a:cs typeface="Tahoma" pitchFamily="34" charset="0"/>
              </a:rPr>
              <a:t>“</a:t>
            </a:r>
            <a:r>
              <a:rPr lang="el-GR" sz="5400" dirty="0" smtClean="0">
                <a:solidFill>
                  <a:schemeClr val="accent1"/>
                </a:solidFill>
                <a:latin typeface="Tahoma" pitchFamily="34" charset="0"/>
                <a:cs typeface="Tahoma" pitchFamily="34" charset="0"/>
              </a:rPr>
              <a:t>ΑΣΦΑΛΙΣΗ </a:t>
            </a:r>
            <a:br>
              <a:rPr lang="el-GR" sz="5400" dirty="0" smtClean="0">
                <a:solidFill>
                  <a:schemeClr val="accent1"/>
                </a:solidFill>
                <a:latin typeface="Tahoma" pitchFamily="34" charset="0"/>
                <a:cs typeface="Tahoma" pitchFamily="34" charset="0"/>
              </a:rPr>
            </a:br>
            <a:r>
              <a:rPr lang="el-GR" sz="5400" dirty="0" smtClean="0">
                <a:solidFill>
                  <a:schemeClr val="accent1"/>
                </a:solidFill>
                <a:latin typeface="Tahoma" pitchFamily="34" charset="0"/>
                <a:cs typeface="Tahoma" pitchFamily="34" charset="0"/>
              </a:rPr>
              <a:t>ΖΩΗΣ - ΠΕΡΙΟΥΣΙΑΣ</a:t>
            </a:r>
            <a:r>
              <a:rPr lang="en-US" sz="5400" dirty="0" smtClean="0">
                <a:solidFill>
                  <a:schemeClr val="accent1"/>
                </a:solidFill>
                <a:latin typeface="Tahoma" pitchFamily="34" charset="0"/>
                <a:cs typeface="Tahoma" pitchFamily="34" charset="0"/>
              </a:rPr>
              <a:t>.” </a:t>
            </a:r>
            <a:r>
              <a:rPr lang="en-US" sz="1400" dirty="0" smtClean="0">
                <a:solidFill>
                  <a:schemeClr val="accent1"/>
                </a:solidFill>
                <a:latin typeface="Tahoma" pitchFamily="34" charset="0"/>
                <a:cs typeface="Tahoma" pitchFamily="34" charset="0"/>
              </a:rPr>
              <a:t/>
            </a:r>
            <a:br>
              <a:rPr lang="en-US" sz="1400" dirty="0" smtClean="0">
                <a:solidFill>
                  <a:schemeClr val="accent1"/>
                </a:solidFill>
                <a:latin typeface="Tahoma" pitchFamily="34" charset="0"/>
                <a:cs typeface="Tahoma" pitchFamily="34" charset="0"/>
              </a:rPr>
            </a:br>
            <a:r>
              <a:rPr lang="en-US" sz="1400" dirty="0" smtClean="0">
                <a:solidFill>
                  <a:schemeClr val="accent1"/>
                </a:solidFill>
              </a:rPr>
              <a:t/>
            </a:r>
            <a:br>
              <a:rPr lang="en-US" sz="1400" dirty="0" smtClean="0">
                <a:solidFill>
                  <a:schemeClr val="accent1"/>
                </a:solidFill>
              </a:rPr>
            </a:br>
            <a:r>
              <a:rPr lang="el-GR" sz="1400" dirty="0" smtClean="0">
                <a:solidFill>
                  <a:schemeClr val="accent1"/>
                </a:solidFill>
              </a:rPr>
              <a:t/>
            </a:r>
            <a:br>
              <a:rPr lang="el-GR" sz="1400" dirty="0" smtClean="0">
                <a:solidFill>
                  <a:schemeClr val="accent1"/>
                </a:solidFill>
              </a:rPr>
            </a:br>
            <a:r>
              <a:rPr lang="el-GR" sz="1400" dirty="0" smtClean="0"/>
              <a:t/>
            </a:r>
            <a:br>
              <a:rPr lang="el-GR" sz="1400" dirty="0" smtClean="0"/>
            </a:br>
            <a:r>
              <a:rPr lang="el-GR" sz="1400" dirty="0" smtClean="0"/>
              <a:t/>
            </a:r>
            <a:br>
              <a:rPr lang="el-GR" sz="1400" dirty="0" smtClean="0"/>
            </a:br>
            <a:endParaRPr lang="en-GB" sz="1400" dirty="0" smtClean="0"/>
          </a:p>
        </p:txBody>
      </p:sp>
      <p:sp>
        <p:nvSpPr>
          <p:cNvPr id="4099" name="Rectangle 3"/>
          <p:cNvSpPr>
            <a:spLocks noGrp="1" noChangeArrowheads="1"/>
          </p:cNvSpPr>
          <p:nvPr>
            <p:ph type="subTitle" idx="1"/>
          </p:nvPr>
        </p:nvSpPr>
        <p:spPr>
          <a:xfrm>
            <a:off x="920750" y="3810000"/>
            <a:ext cx="8353425" cy="1876425"/>
          </a:xfrm>
        </p:spPr>
        <p:txBody>
          <a:bodyPr lIns="92075" tIns="46038" rIns="92075" bIns="46038"/>
          <a:lstStyle/>
          <a:p>
            <a:pPr marL="342900" indent="-342900" algn="ctr" eaLnBrk="1" hangingPunct="1">
              <a:lnSpc>
                <a:spcPct val="101000"/>
              </a:lnSpc>
              <a:spcBef>
                <a:spcPct val="0"/>
              </a:spcBef>
              <a:spcAft>
                <a:spcPct val="51000"/>
              </a:spcAft>
            </a:pPr>
            <a:r>
              <a:rPr lang="el-GR" sz="2300" b="1" dirty="0" smtClean="0">
                <a:solidFill>
                  <a:srgbClr val="3333CC"/>
                </a:solidFill>
                <a:latin typeface="Tahoma" pitchFamily="34" charset="0"/>
                <a:cs typeface="Tahoma" pitchFamily="34" charset="0"/>
              </a:rPr>
              <a:t>Επιμέλεια</a:t>
            </a:r>
            <a:r>
              <a:rPr lang="en-US" sz="2300" b="1" dirty="0" smtClean="0">
                <a:solidFill>
                  <a:srgbClr val="3333CC"/>
                </a:solidFill>
                <a:latin typeface="Tahoma" pitchFamily="34" charset="0"/>
                <a:cs typeface="Tahoma" pitchFamily="34" charset="0"/>
              </a:rPr>
              <a:t>: </a:t>
            </a:r>
            <a:endParaRPr lang="el-GR" sz="2300" b="1" dirty="0" smtClean="0">
              <a:solidFill>
                <a:srgbClr val="3333CC"/>
              </a:solidFill>
              <a:latin typeface="Tahoma" pitchFamily="34" charset="0"/>
              <a:cs typeface="Tahoma" pitchFamily="34" charset="0"/>
            </a:endParaRPr>
          </a:p>
          <a:p>
            <a:pPr marL="342900" indent="-342900" algn="ctr" eaLnBrk="1" hangingPunct="1">
              <a:lnSpc>
                <a:spcPct val="101000"/>
              </a:lnSpc>
              <a:spcBef>
                <a:spcPct val="0"/>
              </a:spcBef>
              <a:spcAft>
                <a:spcPct val="51000"/>
              </a:spcAft>
            </a:pPr>
            <a:r>
              <a:rPr lang="el-GR" sz="2300" dirty="0" smtClean="0">
                <a:solidFill>
                  <a:srgbClr val="3333CC"/>
                </a:solidFill>
                <a:latin typeface="Tahoma" pitchFamily="34" charset="0"/>
                <a:cs typeface="Tahoma" pitchFamily="34" charset="0"/>
              </a:rPr>
              <a:t>ΝΙΚΟΛΑΟΣ ΓΡΗΓΟΡΑΚΗΣ (</a:t>
            </a:r>
            <a:r>
              <a:rPr lang="en-US" sz="2300" dirty="0" smtClean="0">
                <a:solidFill>
                  <a:srgbClr val="3333CC"/>
                </a:solidFill>
                <a:latin typeface="Tahoma" pitchFamily="34" charset="0"/>
                <a:cs typeface="Tahoma" pitchFamily="34" charset="0"/>
              </a:rPr>
              <a:t>PhD</a:t>
            </a:r>
            <a:r>
              <a:rPr lang="el-GR" sz="2300" dirty="0" smtClean="0">
                <a:solidFill>
                  <a:srgbClr val="3333CC"/>
                </a:solidFill>
                <a:latin typeface="Tahoma" pitchFamily="34" charset="0"/>
                <a:cs typeface="Tahoma" pitchFamily="34" charset="0"/>
              </a:rPr>
              <a:t>, </a:t>
            </a:r>
            <a:r>
              <a:rPr lang="en-US" sz="2300" dirty="0" smtClean="0">
                <a:solidFill>
                  <a:srgbClr val="3333CC"/>
                </a:solidFill>
                <a:latin typeface="Tahoma" pitchFamily="34" charset="0"/>
                <a:cs typeface="Tahoma" pitchFamily="34" charset="0"/>
              </a:rPr>
              <a:t>MSc, B.A.</a:t>
            </a:r>
            <a:r>
              <a:rPr lang="el-GR" sz="2300" dirty="0" smtClean="0">
                <a:solidFill>
                  <a:srgbClr val="3333CC"/>
                </a:solidFill>
                <a:latin typeface="Tahoma" pitchFamily="34" charset="0"/>
                <a:cs typeface="Tahoma" pitchFamily="34" charset="0"/>
              </a:rPr>
              <a:t>)</a:t>
            </a:r>
          </a:p>
          <a:p>
            <a:pPr marL="342900" indent="-342900" algn="ctr" eaLnBrk="1" hangingPunct="1">
              <a:lnSpc>
                <a:spcPct val="101000"/>
              </a:lnSpc>
              <a:spcBef>
                <a:spcPct val="0"/>
              </a:spcBef>
              <a:spcAft>
                <a:spcPct val="51000"/>
              </a:spcAft>
            </a:pPr>
            <a:endParaRPr lang="el-GR" sz="2300" dirty="0" smtClean="0">
              <a:solidFill>
                <a:srgbClr val="3333CC"/>
              </a:solidFill>
              <a:latin typeface="Tahoma" pitchFamily="34" charset="0"/>
              <a:cs typeface="Tahoma" pitchFamily="34" charset="0"/>
            </a:endParaRPr>
          </a:p>
          <a:p>
            <a:pPr marL="342900" indent="-342900" eaLnBrk="1" hangingPunct="1">
              <a:lnSpc>
                <a:spcPct val="101000"/>
              </a:lnSpc>
              <a:spcBef>
                <a:spcPct val="0"/>
              </a:spcBef>
              <a:spcAft>
                <a:spcPct val="51000"/>
              </a:spcAft>
            </a:pPr>
            <a:endParaRPr lang="en-GB" b="1" dirty="0" smtClean="0">
              <a:solidFill>
                <a:srgbClr val="3333CC"/>
              </a:solidFill>
            </a:endParaRPr>
          </a:p>
        </p:txBody>
      </p:sp>
      <p:sp>
        <p:nvSpPr>
          <p:cNvPr id="2" name="Ορθογώνιο 1"/>
          <p:cNvSpPr/>
          <p:nvPr/>
        </p:nvSpPr>
        <p:spPr>
          <a:xfrm>
            <a:off x="2288704" y="616595"/>
            <a:ext cx="4953000" cy="1077218"/>
          </a:xfrm>
          <a:prstGeom prst="rect">
            <a:avLst/>
          </a:prstGeom>
        </p:spPr>
        <p:txBody>
          <a:bodyPr>
            <a:spAutoFit/>
          </a:bodyPr>
          <a:lstStyle/>
          <a:p>
            <a:pPr algn="ctr"/>
            <a:r>
              <a:rPr lang="el-GR" sz="1600" b="1" dirty="0">
                <a:solidFill>
                  <a:srgbClr val="002060"/>
                </a:solidFill>
                <a:latin typeface="Tahoma" pitchFamily="34" charset="0"/>
                <a:cs typeface="Tahoma" pitchFamily="34" charset="0"/>
              </a:rPr>
              <a:t>ΕΛΛΗΝΙΚΟ ΜΕΣΟΓΕΙΑΚΟ ΠΑΝΕΠΙΣΤΗΜΙΟ</a:t>
            </a:r>
          </a:p>
          <a:p>
            <a:pPr algn="ctr"/>
            <a:r>
              <a:rPr lang="el-GR" sz="1600" b="1" dirty="0">
                <a:solidFill>
                  <a:srgbClr val="002060"/>
                </a:solidFill>
                <a:latin typeface="Tahoma" pitchFamily="34" charset="0"/>
                <a:cs typeface="Tahoma" pitchFamily="34" charset="0"/>
              </a:rPr>
              <a:t>ΣΧΟΛΗ ΔΙΟΙΚΗΣΗΣ ΚΑΙ ΟΙΚΟΝΟΜΙΑΣ</a:t>
            </a:r>
          </a:p>
          <a:p>
            <a:pPr algn="ctr"/>
            <a:r>
              <a:rPr lang="el-GR" sz="1600" b="1" dirty="0">
                <a:solidFill>
                  <a:srgbClr val="002060"/>
                </a:solidFill>
                <a:latin typeface="Tahoma" pitchFamily="34" charset="0"/>
                <a:cs typeface="Tahoma" pitchFamily="34" charset="0"/>
              </a:rPr>
              <a:t>ΤΜΗΜΑ ΛΟΓΙΣΤΙΚΗΣ &amp; ΧΡΗΜΑΤΟΟΙΚΟΝΟΜΙΚΗΣ</a:t>
            </a:r>
            <a:endParaRPr lang="el-GR" sz="1600" b="1"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anim calcmode="lin" valueType="num">
                                      <p:cBhvr>
                                        <p:cTn id="15" dur="500" fill="hold"/>
                                        <p:tgtEl>
                                          <p:spTgt spid="4099">
                                            <p:bg/>
                                          </p:spTgt>
                                        </p:tgtEl>
                                        <p:attrNameLst>
                                          <p:attrName>ppt_x</p:attrName>
                                        </p:attrNameLst>
                                      </p:cBhvr>
                                      <p:tavLst>
                                        <p:tav tm="0">
                                          <p:val>
                                            <p:strVal val="#ppt_x"/>
                                          </p:val>
                                        </p:tav>
                                        <p:tav tm="100000">
                                          <p:val>
                                            <p:strVal val="#ppt_x"/>
                                          </p:val>
                                        </p:tav>
                                      </p:tavLst>
                                    </p:anim>
                                    <p:anim calcmode="lin" valueType="num">
                                      <p:cBhvr>
                                        <p:cTn id="16" dur="500" fill="hold"/>
                                        <p:tgtEl>
                                          <p:spTgt spid="4099">
                                            <p:bg/>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9">
                                            <p:txEl>
                                              <p:pRg st="0" end="0"/>
                                            </p:txEl>
                                          </p:spTgt>
                                        </p:tgtEl>
                                        <p:attrNameLst>
                                          <p:attrName>style.visibility</p:attrName>
                                        </p:attrNameLst>
                                      </p:cBhvr>
                                      <p:to>
                                        <p:strVal val="visible"/>
                                      </p:to>
                                    </p:set>
                                    <p:animEffect transition="in" filter="fade">
                                      <p:cBhvr>
                                        <p:cTn id="21" dur="500"/>
                                        <p:tgtEl>
                                          <p:spTgt spid="4099">
                                            <p:txEl>
                                              <p:pRg st="0" end="0"/>
                                            </p:txEl>
                                          </p:spTgt>
                                        </p:tgtEl>
                                      </p:cBhvr>
                                    </p:animEffect>
                                    <p:anim calcmode="lin" valueType="num">
                                      <p:cBhvr>
                                        <p:cTn id="2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9">
                                            <p:txEl>
                                              <p:pRg st="1" end="1"/>
                                            </p:txEl>
                                          </p:spTgt>
                                        </p:tgtEl>
                                        <p:attrNameLst>
                                          <p:attrName>style.visibility</p:attrName>
                                        </p:attrNameLst>
                                      </p:cBhvr>
                                      <p:to>
                                        <p:strVal val="visible"/>
                                      </p:to>
                                    </p:set>
                                    <p:animEffect transition="in" filter="fade">
                                      <p:cBhvr>
                                        <p:cTn id="28" dur="500"/>
                                        <p:tgtEl>
                                          <p:spTgt spid="4099">
                                            <p:txEl>
                                              <p:pRg st="1" end="1"/>
                                            </p:txEl>
                                          </p:spTgt>
                                        </p:tgtEl>
                                      </p:cBhvr>
                                    </p:animEffect>
                                    <p:anim calcmode="lin" valueType="num">
                                      <p:cBhvr>
                                        <p:cTn id="2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409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ΟΡΟΛΟΓΙΑ στην ΑΣΦΑΛΙΣΗ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764704"/>
            <a:ext cx="8985921" cy="5688631"/>
          </a:xfrm>
        </p:spPr>
        <p:txBody>
          <a:bodyPr>
            <a:normAutofit/>
          </a:bodyPr>
          <a:lstStyle/>
          <a:p>
            <a:pPr marL="0" indent="0" algn="just">
              <a:buNone/>
            </a:pPr>
            <a:r>
              <a:rPr lang="el-GR" sz="1800" b="1" dirty="0" smtClean="0">
                <a:solidFill>
                  <a:srgbClr val="00B050"/>
                </a:solidFill>
                <a:latin typeface="Tahoma" pitchFamily="34" charset="0"/>
                <a:cs typeface="Tahoma" pitchFamily="34" charset="0"/>
              </a:rPr>
              <a:t>Πράσινη Κάρτα</a:t>
            </a:r>
            <a:endParaRPr lang="en-US" sz="1800" b="1" dirty="0" smtClean="0">
              <a:solidFill>
                <a:srgbClr val="00B050"/>
              </a:solidFill>
              <a:latin typeface="Tahoma" pitchFamily="34" charset="0"/>
              <a:cs typeface="Tahoma" pitchFamily="34" charset="0"/>
            </a:endParaRPr>
          </a:p>
          <a:p>
            <a:pPr marL="0" indent="0" algn="just">
              <a:buNone/>
            </a:pPr>
            <a:r>
              <a:rPr lang="el-GR" sz="1800" dirty="0">
                <a:latin typeface="Tahoma" pitchFamily="34" charset="0"/>
                <a:cs typeface="Tahoma" pitchFamily="34" charset="0"/>
              </a:rPr>
              <a:t>Η πράσινη κάρτα είναι το αποδεικτικό στοιχείο του ασφαλισμένου για </a:t>
            </a:r>
            <a:r>
              <a:rPr lang="el-GR" sz="1800" dirty="0" smtClean="0">
                <a:latin typeface="Tahoma" pitchFamily="34" charset="0"/>
                <a:cs typeface="Tahoma" pitchFamily="34" charset="0"/>
              </a:rPr>
              <a:t>να μπορεί </a:t>
            </a:r>
            <a:r>
              <a:rPr lang="el-GR" sz="1800" dirty="0">
                <a:latin typeface="Tahoma" pitchFamily="34" charset="0"/>
                <a:cs typeface="Tahoma" pitchFamily="34" charset="0"/>
              </a:rPr>
              <a:t>να ταξιδέψει το αυτοκίνητο στο εξωτερικό. Η ασφάλεια αυτή καλύπτει </a:t>
            </a:r>
            <a:r>
              <a:rPr lang="el-GR" sz="1800" dirty="0" smtClean="0">
                <a:latin typeface="Tahoma" pitchFamily="34" charset="0"/>
                <a:cs typeface="Tahoma" pitchFamily="34" charset="0"/>
              </a:rPr>
              <a:t>την αστική </a:t>
            </a:r>
            <a:r>
              <a:rPr lang="el-GR" sz="1800" dirty="0">
                <a:latin typeface="Tahoma" pitchFamily="34" charset="0"/>
                <a:cs typeface="Tahoma" pitchFamily="34" charset="0"/>
              </a:rPr>
              <a:t>ευθύνη σε όλη την Ευρωπαϊκή Ένωση, είτε το ατύχημα γίνει στο </a:t>
            </a:r>
            <a:r>
              <a:rPr lang="el-GR" sz="1800" dirty="0" smtClean="0">
                <a:latin typeface="Tahoma" pitchFamily="34" charset="0"/>
                <a:cs typeface="Tahoma" pitchFamily="34" charset="0"/>
              </a:rPr>
              <a:t>κράτος μέλος</a:t>
            </a:r>
            <a:r>
              <a:rPr lang="el-GR" sz="1800" dirty="0">
                <a:latin typeface="Tahoma" pitchFamily="34" charset="0"/>
                <a:cs typeface="Tahoma" pitchFamily="34" charset="0"/>
              </a:rPr>
              <a:t>, όπου διαμένει ο ασφαλισμένος, είτε σε οποιοδήποτε άλλο κράτος </a:t>
            </a:r>
            <a:r>
              <a:rPr lang="el-GR" sz="1800" dirty="0" smtClean="0">
                <a:latin typeface="Tahoma" pitchFamily="34" charset="0"/>
                <a:cs typeface="Tahoma" pitchFamily="34" charset="0"/>
              </a:rPr>
              <a:t>μέλος.</a:t>
            </a:r>
            <a:r>
              <a:rPr lang="el-GR" sz="1800" dirty="0">
                <a:latin typeface="Tahoma" pitchFamily="34" charset="0"/>
                <a:cs typeface="Tahoma" pitchFamily="34" charset="0"/>
              </a:rPr>
              <a:t> </a:t>
            </a:r>
            <a:r>
              <a:rPr lang="el-GR" sz="1800" dirty="0" smtClean="0">
                <a:latin typeface="Tahoma" pitchFamily="34" charset="0"/>
                <a:cs typeface="Tahoma" pitchFamily="34" charset="0"/>
              </a:rPr>
              <a:t>(ΑΛΒΑΝΙΑ</a:t>
            </a:r>
            <a:r>
              <a:rPr lang="el-GR" sz="1800" dirty="0">
                <a:latin typeface="Tahoma" pitchFamily="34" charset="0"/>
                <a:cs typeface="Tahoma" pitchFamily="34" charset="0"/>
              </a:rPr>
              <a:t>, ΒΟΣΝΙΑ-ΕΡΖΕΓΟΒΙΝΗ, ΛΕΥΚΟΡΩΣΙΑ, ΙΣΡΑΗΛ, ΙΡΑΝ, ΜΑΡΟΚΟ, ΜΟΛΔΑΒΙΑ, ΠΓΔΜ, ΣΕΡΒΙΑ, ΤΥΝΗΣΙΑ, ΤΟΥΡΚΙΑ, ΟΥΚΡΑΝΙΑ &amp; </a:t>
            </a:r>
            <a:r>
              <a:rPr lang="el-GR" sz="1800" dirty="0" smtClean="0">
                <a:latin typeface="Tahoma" pitchFamily="34" charset="0"/>
                <a:cs typeface="Tahoma" pitchFamily="34" charset="0"/>
              </a:rPr>
              <a:t>ΡΩΣΙΑ) </a:t>
            </a:r>
            <a:endParaRPr lang="el-GR" sz="1800" dirty="0">
              <a:latin typeface="Tahoma" pitchFamily="34" charset="0"/>
              <a:cs typeface="Tahoma" pitchFamily="34" charset="0"/>
            </a:endParaRPr>
          </a:p>
          <a:p>
            <a:pPr marL="0" indent="0" algn="just">
              <a:buNone/>
            </a:pPr>
            <a:r>
              <a:rPr lang="el-GR" sz="1800" dirty="0" smtClean="0">
                <a:latin typeface="Tahoma" pitchFamily="34" charset="0"/>
                <a:cs typeface="Tahoma" pitchFamily="34" charset="0"/>
              </a:rPr>
              <a:t>Η </a:t>
            </a:r>
            <a:r>
              <a:rPr lang="el-GR" sz="1800" dirty="0">
                <a:latin typeface="Tahoma" pitchFamily="34" charset="0"/>
                <a:cs typeface="Tahoma" pitchFamily="34" charset="0"/>
              </a:rPr>
              <a:t>Πράσινη Κάρτα καλύπτει την αστική ευθύνη έναντι τρίτων σε περίπτωση τροχαίου ατυχήματος </a:t>
            </a:r>
            <a:r>
              <a:rPr lang="el-GR" sz="1800" b="1" dirty="0">
                <a:latin typeface="Tahoma" pitchFamily="34" charset="0"/>
                <a:cs typeface="Tahoma" pitchFamily="34" charset="0"/>
              </a:rPr>
              <a:t>και όχι την ασφάλιση προαιρετικών κινδύνων (ασφάλιση πυρός, κλοπής, μικτή ασφάλιση κ.λπ.) </a:t>
            </a:r>
            <a:r>
              <a:rPr lang="el-GR" sz="1800" dirty="0">
                <a:latin typeface="Tahoma" pitchFamily="34" charset="0"/>
                <a:cs typeface="Tahoma" pitchFamily="34" charset="0"/>
              </a:rPr>
              <a:t>που τυχόν διαθέτει κανείς στην Ελλάδα. </a:t>
            </a: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3789041"/>
            <a:ext cx="6408712"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6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ΟΡΟΛΟΓΙΑ στην ΑΣΦΑΛΙΣΗ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764704"/>
            <a:ext cx="8985921" cy="5688631"/>
          </a:xfrm>
        </p:spPr>
        <p:txBody>
          <a:bodyPr>
            <a:normAutofit/>
          </a:bodyPr>
          <a:lstStyle/>
          <a:p>
            <a:pPr marL="0" indent="0" algn="just">
              <a:buNone/>
            </a:pPr>
            <a:r>
              <a:rPr lang="el-GR" sz="1800" b="1" dirty="0" smtClean="0">
                <a:solidFill>
                  <a:srgbClr val="000099"/>
                </a:solidFill>
                <a:latin typeface="Tahoma" pitchFamily="34" charset="0"/>
                <a:cs typeface="Tahoma" pitchFamily="34" charset="0"/>
              </a:rPr>
              <a:t>Επασφάλιστρο </a:t>
            </a:r>
          </a:p>
          <a:p>
            <a:pPr marL="0" indent="0">
              <a:buNone/>
            </a:pPr>
            <a:r>
              <a:rPr lang="el-GR" sz="1800" b="1" dirty="0" smtClean="0">
                <a:latin typeface="Tahoma" pitchFamily="34" charset="0"/>
                <a:cs typeface="Tahoma" pitchFamily="34" charset="0"/>
              </a:rPr>
              <a:t>1</a:t>
            </a:r>
            <a:r>
              <a:rPr lang="el-GR" sz="1800" b="1" dirty="0">
                <a:latin typeface="Tahoma" pitchFamily="34" charset="0"/>
                <a:cs typeface="Tahoma" pitchFamily="34" charset="0"/>
              </a:rPr>
              <a:t>.</a:t>
            </a:r>
            <a:r>
              <a:rPr lang="el-GR" sz="1800" dirty="0">
                <a:latin typeface="Tahoma" pitchFamily="34" charset="0"/>
                <a:cs typeface="Tahoma" pitchFamily="34" charset="0"/>
              </a:rPr>
              <a:t> Όταν ο ασφαλιζόμενος είναι κάτω των 23 ετών.</a:t>
            </a:r>
            <a:br>
              <a:rPr lang="el-GR" sz="1800" dirty="0">
                <a:latin typeface="Tahoma" pitchFamily="34" charset="0"/>
                <a:cs typeface="Tahoma" pitchFamily="34" charset="0"/>
              </a:rPr>
            </a:br>
            <a:r>
              <a:rPr lang="el-GR" sz="1800" b="1" dirty="0">
                <a:latin typeface="Tahoma" pitchFamily="34" charset="0"/>
                <a:cs typeface="Tahoma" pitchFamily="34" charset="0"/>
              </a:rPr>
              <a:t>2.</a:t>
            </a:r>
            <a:r>
              <a:rPr lang="el-GR" sz="1800" dirty="0">
                <a:latin typeface="Tahoma" pitchFamily="34" charset="0"/>
                <a:cs typeface="Tahoma" pitchFamily="34" charset="0"/>
              </a:rPr>
              <a:t> Όταν ο ασφαλιζόμενος έχει άδεια ικανότητας </a:t>
            </a:r>
            <a:r>
              <a:rPr lang="el-GR" sz="1800" dirty="0" smtClean="0">
                <a:latin typeface="Tahoma" pitchFamily="34" charset="0"/>
                <a:cs typeface="Tahoma" pitchFamily="34" charset="0"/>
              </a:rPr>
              <a:t>οδηγήσεως </a:t>
            </a:r>
            <a:r>
              <a:rPr lang="el-GR" sz="1800" dirty="0">
                <a:latin typeface="Tahoma" pitchFamily="34" charset="0"/>
                <a:cs typeface="Tahoma" pitchFamily="34" charset="0"/>
              </a:rPr>
              <a:t>για διάρκεια μικρότερη του ενός έτους.</a:t>
            </a:r>
            <a:br>
              <a:rPr lang="el-GR" sz="1800" dirty="0">
                <a:latin typeface="Tahoma" pitchFamily="34" charset="0"/>
                <a:cs typeface="Tahoma" pitchFamily="34" charset="0"/>
              </a:rPr>
            </a:br>
            <a:r>
              <a:rPr lang="el-GR" sz="1800" b="1" dirty="0">
                <a:latin typeface="Tahoma" pitchFamily="34" charset="0"/>
                <a:cs typeface="Tahoma" pitchFamily="34" charset="0"/>
              </a:rPr>
              <a:t>3.</a:t>
            </a:r>
            <a:r>
              <a:rPr lang="el-GR" sz="1800" dirty="0">
                <a:latin typeface="Tahoma" pitchFamily="34" charset="0"/>
                <a:cs typeface="Tahoma" pitchFamily="34" charset="0"/>
              </a:rPr>
              <a:t> Όταν η άδεια ικανότητας οδηγήσεως δεν έχει εκδοθεί στην Ελλάδα.</a:t>
            </a:r>
            <a:br>
              <a:rPr lang="el-GR" sz="1800" dirty="0">
                <a:latin typeface="Tahoma" pitchFamily="34" charset="0"/>
                <a:cs typeface="Tahoma" pitchFamily="34" charset="0"/>
              </a:rPr>
            </a:br>
            <a:r>
              <a:rPr lang="el-GR" sz="1800" b="1" dirty="0">
                <a:latin typeface="Tahoma" pitchFamily="34" charset="0"/>
                <a:cs typeface="Tahoma" pitchFamily="34" charset="0"/>
              </a:rPr>
              <a:t>4.</a:t>
            </a:r>
            <a:r>
              <a:rPr lang="el-GR" sz="1800" dirty="0">
                <a:latin typeface="Tahoma" pitchFamily="34" charset="0"/>
                <a:cs typeface="Tahoma" pitchFamily="34" charset="0"/>
              </a:rPr>
              <a:t> Όταν στο αυτοκίνητο έχει προστεθεί κοτσαδόρος για </a:t>
            </a:r>
            <a:r>
              <a:rPr lang="el-GR" sz="1800" dirty="0" smtClean="0">
                <a:latin typeface="Tahoma" pitchFamily="34" charset="0"/>
                <a:cs typeface="Tahoma" pitchFamily="34" charset="0"/>
              </a:rPr>
              <a:t>ρυμούλκηση (χρήση ρυμουλκών 2 ή 4 τροχών).</a:t>
            </a:r>
            <a:r>
              <a:rPr lang="el-GR" sz="1800" dirty="0">
                <a:latin typeface="Tahoma" pitchFamily="34" charset="0"/>
                <a:cs typeface="Tahoma" pitchFamily="34" charset="0"/>
              </a:rPr>
              <a:t/>
            </a:r>
            <a:br>
              <a:rPr lang="el-GR" sz="1800" dirty="0">
                <a:latin typeface="Tahoma" pitchFamily="34" charset="0"/>
                <a:cs typeface="Tahoma" pitchFamily="34" charset="0"/>
              </a:rPr>
            </a:br>
            <a:r>
              <a:rPr lang="el-GR" sz="1800" b="1" dirty="0">
                <a:latin typeface="Tahoma" pitchFamily="34" charset="0"/>
                <a:cs typeface="Tahoma" pitchFamily="34" charset="0"/>
              </a:rPr>
              <a:t>5.</a:t>
            </a:r>
            <a:r>
              <a:rPr lang="el-GR" sz="1800" dirty="0">
                <a:latin typeface="Tahoma" pitchFamily="34" charset="0"/>
                <a:cs typeface="Tahoma" pitchFamily="34" charset="0"/>
              </a:rPr>
              <a:t> Όταν ο ασφαλιζόμενος είναι υπαίτιος για πάνω </a:t>
            </a:r>
            <a:r>
              <a:rPr lang="el-GR" sz="1800" dirty="0" smtClean="0">
                <a:latin typeface="Tahoma" pitchFamily="34" charset="0"/>
                <a:cs typeface="Tahoma" pitchFamily="34" charset="0"/>
              </a:rPr>
              <a:t>από </a:t>
            </a:r>
            <a:r>
              <a:rPr lang="el-GR" sz="1800" dirty="0">
                <a:latin typeface="Tahoma" pitchFamily="34" charset="0"/>
                <a:cs typeface="Tahoma" pitchFamily="34" charset="0"/>
              </a:rPr>
              <a:t>2 ατυχημάτων μέσα σε ένα χρόνο</a:t>
            </a:r>
            <a:br>
              <a:rPr lang="el-GR" sz="1800" dirty="0">
                <a:latin typeface="Tahoma" pitchFamily="34" charset="0"/>
                <a:cs typeface="Tahoma" pitchFamily="34" charset="0"/>
              </a:rPr>
            </a:br>
            <a:r>
              <a:rPr lang="el-GR" sz="1800" b="1" dirty="0">
                <a:latin typeface="Tahoma" pitchFamily="34" charset="0"/>
                <a:cs typeface="Tahoma" pitchFamily="34" charset="0"/>
              </a:rPr>
              <a:t>6.</a:t>
            </a:r>
            <a:r>
              <a:rPr lang="el-GR" sz="1800" dirty="0">
                <a:latin typeface="Tahoma" pitchFamily="34" charset="0"/>
                <a:cs typeface="Tahoma" pitchFamily="34" charset="0"/>
              </a:rPr>
              <a:t> Όταν το ασφαλισμένο όχημα οδηγείται και από οδηγό άνω των 70 </a:t>
            </a:r>
            <a:r>
              <a:rPr lang="el-GR" sz="1800" dirty="0" smtClean="0">
                <a:latin typeface="Tahoma" pitchFamily="34" charset="0"/>
                <a:cs typeface="Tahoma" pitchFamily="34" charset="0"/>
              </a:rPr>
              <a:t>ετών</a:t>
            </a: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412404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ΣΤΟΧΟΙ ΠΑΡΟΥΣΙΑΣΗΣ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560388" y="981075"/>
            <a:ext cx="8785100" cy="5326063"/>
          </a:xfrm>
        </p:spPr>
        <p:txBody>
          <a:bodyPr>
            <a:normAutofit/>
          </a:bodyPr>
          <a:lstStyle/>
          <a:p>
            <a:pPr marL="0" indent="0" algn="just">
              <a:buNone/>
            </a:pPr>
            <a:r>
              <a:rPr lang="el-GR" sz="2400" dirty="0" smtClean="0">
                <a:latin typeface="Tahoma" pitchFamily="34" charset="0"/>
                <a:cs typeface="Tahoma" pitchFamily="34" charset="0"/>
              </a:rPr>
              <a:t>Εισαγωγή </a:t>
            </a:r>
            <a:r>
              <a:rPr lang="el-GR" sz="2400" dirty="0">
                <a:latin typeface="Tahoma" pitchFamily="34" charset="0"/>
                <a:cs typeface="Tahoma" pitchFamily="34" charset="0"/>
              </a:rPr>
              <a:t>στην έννοια και </a:t>
            </a:r>
            <a:r>
              <a:rPr lang="el-GR" sz="2400" dirty="0" smtClean="0">
                <a:latin typeface="Tahoma" pitchFamily="34" charset="0"/>
                <a:cs typeface="Tahoma" pitchFamily="34" charset="0"/>
              </a:rPr>
              <a:t>στην περιγραφή της ασφάλισης αυτοκινήτου – χερσαίων οχημάτων.</a:t>
            </a:r>
          </a:p>
          <a:p>
            <a:pPr marL="0" indent="0" algn="just" defTabSz="1116013">
              <a:buNone/>
            </a:pPr>
            <a:r>
              <a:rPr lang="el-GR" sz="1900" dirty="0">
                <a:latin typeface="Tahoma" pitchFamily="34" charset="0"/>
                <a:cs typeface="Tahoma" pitchFamily="34" charset="0"/>
              </a:rPr>
              <a:t>Ο συγκεκριμένος κλάδος ασφάλισης ασχολείται με την κάλυψη των </a:t>
            </a:r>
            <a:r>
              <a:rPr lang="el-GR" sz="1900" dirty="0" smtClean="0">
                <a:latin typeface="Tahoma" pitchFamily="34" charset="0"/>
                <a:cs typeface="Tahoma" pitchFamily="34" charset="0"/>
              </a:rPr>
              <a:t>κινδύνων που </a:t>
            </a:r>
            <a:r>
              <a:rPr lang="el-GR" sz="1900" dirty="0">
                <a:latin typeface="Tahoma" pitchFamily="34" charset="0"/>
                <a:cs typeface="Tahoma" pitchFamily="34" charset="0"/>
              </a:rPr>
              <a:t>μπορούν να προκαλέσουν ζημία ή απώλεια των χερσαίων οχημάτων. </a:t>
            </a:r>
            <a:endParaRPr lang="el-GR" sz="1900" dirty="0" smtClean="0">
              <a:latin typeface="Tahoma" pitchFamily="34" charset="0"/>
              <a:cs typeface="Tahoma" pitchFamily="34" charset="0"/>
            </a:endParaRPr>
          </a:p>
          <a:p>
            <a:pPr marL="0" indent="0" algn="just" defTabSz="1116013">
              <a:buNone/>
            </a:pPr>
            <a:r>
              <a:rPr lang="el-GR" sz="1900" dirty="0" smtClean="0">
                <a:latin typeface="Tahoma" pitchFamily="34" charset="0"/>
                <a:cs typeface="Tahoma" pitchFamily="34" charset="0"/>
              </a:rPr>
              <a:t>Οι</a:t>
            </a:r>
            <a:r>
              <a:rPr lang="el-GR" sz="1900" dirty="0">
                <a:latin typeface="Tahoma" pitchFamily="34" charset="0"/>
                <a:cs typeface="Tahoma" pitchFamily="34" charset="0"/>
              </a:rPr>
              <a:t> </a:t>
            </a:r>
            <a:r>
              <a:rPr lang="el-GR" sz="1900" dirty="0" smtClean="0">
                <a:latin typeface="Tahoma" pitchFamily="34" charset="0"/>
                <a:cs typeface="Tahoma" pitchFamily="34" charset="0"/>
              </a:rPr>
              <a:t>καλύψεις </a:t>
            </a:r>
            <a:r>
              <a:rPr lang="el-GR" sz="1900" dirty="0">
                <a:latin typeface="Tahoma" pitchFamily="34" charset="0"/>
                <a:cs typeface="Tahoma" pitchFamily="34" charset="0"/>
              </a:rPr>
              <a:t>αυτές παρέχονται </a:t>
            </a:r>
            <a:r>
              <a:rPr lang="el-GR" sz="1900" b="1" dirty="0">
                <a:solidFill>
                  <a:srgbClr val="000099"/>
                </a:solidFill>
                <a:latin typeface="Tahoma" pitchFamily="34" charset="0"/>
                <a:cs typeface="Tahoma" pitchFamily="34" charset="0"/>
              </a:rPr>
              <a:t>συμπληρωματικά</a:t>
            </a:r>
            <a:r>
              <a:rPr lang="el-GR" sz="1900" dirty="0">
                <a:latin typeface="Tahoma" pitchFamily="34" charset="0"/>
                <a:cs typeface="Tahoma" pitchFamily="34" charset="0"/>
              </a:rPr>
              <a:t> στην κύρια κάλυψη </a:t>
            </a:r>
            <a:r>
              <a:rPr lang="el-GR" sz="1900" dirty="0" smtClean="0">
                <a:latin typeface="Tahoma" pitchFamily="34" charset="0"/>
                <a:cs typeface="Tahoma" pitchFamily="34" charset="0"/>
              </a:rPr>
              <a:t>του συμβολαίου </a:t>
            </a:r>
            <a:r>
              <a:rPr lang="el-GR" sz="1900" dirty="0">
                <a:latin typeface="Tahoma" pitchFamily="34" charset="0"/>
                <a:cs typeface="Tahoma" pitchFamily="34" charset="0"/>
              </a:rPr>
              <a:t>αστικής ευθύνης κυκλοφορίας του οχήματος και </a:t>
            </a:r>
            <a:r>
              <a:rPr lang="el-GR" sz="1900" dirty="0" smtClean="0">
                <a:latin typeface="Tahoma" pitchFamily="34" charset="0"/>
                <a:cs typeface="Tahoma" pitchFamily="34" charset="0"/>
              </a:rPr>
              <a:t>είναι </a:t>
            </a:r>
            <a:r>
              <a:rPr lang="el-GR" sz="1900" b="1" dirty="0" smtClean="0">
                <a:solidFill>
                  <a:srgbClr val="000099"/>
                </a:solidFill>
                <a:latin typeface="Tahoma" pitchFamily="34" charset="0"/>
                <a:cs typeface="Tahoma" pitchFamily="34" charset="0"/>
              </a:rPr>
              <a:t>προαιρετικές</a:t>
            </a:r>
            <a:r>
              <a:rPr lang="el-GR" sz="1900" dirty="0" smtClean="0">
                <a:latin typeface="Tahoma" pitchFamily="34" charset="0"/>
                <a:cs typeface="Tahoma" pitchFamily="34" charset="0"/>
              </a:rPr>
              <a:t> </a:t>
            </a:r>
            <a:r>
              <a:rPr lang="el-GR" sz="1900" dirty="0">
                <a:latin typeface="Tahoma" pitchFamily="34" charset="0"/>
                <a:cs typeface="Tahoma" pitchFamily="34" charset="0"/>
              </a:rPr>
              <a:t>σε αντίθεση με αυτές της </a:t>
            </a:r>
            <a:r>
              <a:rPr lang="el-GR" sz="1900" b="1" u="sng" dirty="0">
                <a:solidFill>
                  <a:srgbClr val="FF3300"/>
                </a:solidFill>
                <a:latin typeface="Tahoma" pitchFamily="34" charset="0"/>
                <a:cs typeface="Tahoma" pitchFamily="34" charset="0"/>
              </a:rPr>
              <a:t>αστικής ευθύνης όπου </a:t>
            </a:r>
            <a:r>
              <a:rPr lang="el-GR" sz="1900" b="1" u="sng" dirty="0" smtClean="0">
                <a:solidFill>
                  <a:srgbClr val="FF3300"/>
                </a:solidFill>
                <a:latin typeface="Tahoma" pitchFamily="34" charset="0"/>
                <a:cs typeface="Tahoma" pitchFamily="34" charset="0"/>
              </a:rPr>
              <a:t>η υποχρεωτικότητα </a:t>
            </a:r>
            <a:r>
              <a:rPr lang="el-GR" sz="1900" b="1" u="sng" dirty="0">
                <a:solidFill>
                  <a:srgbClr val="FF3300"/>
                </a:solidFill>
                <a:latin typeface="Tahoma" pitchFamily="34" charset="0"/>
                <a:cs typeface="Tahoma" pitchFamily="34" charset="0"/>
              </a:rPr>
              <a:t>τους εξασφαλίζεται βάσει νόμου</a:t>
            </a:r>
            <a:r>
              <a:rPr lang="el-GR" sz="1900" dirty="0">
                <a:latin typeface="Tahoma" pitchFamily="34" charset="0"/>
                <a:cs typeface="Tahoma" pitchFamily="34" charset="0"/>
              </a:rPr>
              <a:t>.</a:t>
            </a:r>
            <a:r>
              <a:rPr lang="el-GR" sz="1900" dirty="0" smtClean="0">
                <a:solidFill>
                  <a:srgbClr val="000099"/>
                </a:solidFill>
                <a:latin typeface="Tahoma" pitchFamily="34" charset="0"/>
                <a:cs typeface="Tahoma" pitchFamily="34" charset="0"/>
              </a:rPr>
              <a:t> </a:t>
            </a:r>
          </a:p>
          <a:p>
            <a:endParaRPr lang="el-GR" sz="2000" dirty="0"/>
          </a:p>
          <a:p>
            <a:pPr marL="0" indent="0" algn="just">
              <a:buNone/>
            </a:pPr>
            <a:r>
              <a:rPr lang="el-GR" sz="1800" b="1" dirty="0" smtClean="0">
                <a:latin typeface="Tahoma" pitchFamily="34" charset="0"/>
                <a:cs typeface="Tahoma" pitchFamily="34" charset="0"/>
              </a:rPr>
              <a:t>Σύμφωνα </a:t>
            </a:r>
            <a:r>
              <a:rPr lang="el-GR" sz="1800" b="1" dirty="0">
                <a:latin typeface="Tahoma" pitchFamily="34" charset="0"/>
                <a:cs typeface="Tahoma" pitchFamily="34" charset="0"/>
              </a:rPr>
              <a:t>με το </a:t>
            </a:r>
            <a:r>
              <a:rPr lang="el-GR" sz="1800" b="1" dirty="0" smtClean="0">
                <a:latin typeface="Tahoma" pitchFamily="34" charset="0"/>
                <a:cs typeface="Tahoma" pitchFamily="34" charset="0"/>
              </a:rPr>
              <a:t>Νόμο (Ν.489/1976, Π.Δ. 237/1986, ν.2496/1997) </a:t>
            </a:r>
            <a:r>
              <a:rPr lang="el-GR" sz="1800" b="1" dirty="0">
                <a:latin typeface="Tahoma" pitchFamily="34" charset="0"/>
                <a:cs typeface="Tahoma" pitchFamily="34" charset="0"/>
              </a:rPr>
              <a:t>όλοι έχουν υποχρέωση να συνάψουν ασφάλιση για την κάλυψη της “αστικής ευθύνης” τους έναντι τρίτων από ατύχημα που μπορεί να προκαλέσει το αυτοκίνητό τους. </a:t>
            </a:r>
            <a:endParaRPr lang="en-US" sz="1800" b="1" dirty="0" smtClean="0">
              <a:solidFill>
                <a:srgbClr val="000099"/>
              </a:solidFill>
              <a:latin typeface="Tahoma" pitchFamily="34" charset="0"/>
              <a:cs typeface="Tahom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299" y="5098665"/>
            <a:ext cx="2088232" cy="117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a:bodyPr>
          <a:lstStyle/>
          <a:p>
            <a:pPr marL="0" indent="0" algn="just">
              <a:buNone/>
            </a:pPr>
            <a:r>
              <a:rPr lang="el-GR" sz="1800" b="1" dirty="0" smtClean="0">
                <a:solidFill>
                  <a:srgbClr val="000099"/>
                </a:solidFill>
                <a:latin typeface="Tahoma" pitchFamily="34" charset="0"/>
                <a:cs typeface="Tahoma" pitchFamily="34" charset="0"/>
              </a:rPr>
              <a:t>Ασφαλιστήριο Συμβόλαιο Αυτοκινήτου</a:t>
            </a:r>
            <a:endParaRPr lang="el-GR" sz="2000" b="1" i="1" dirty="0">
              <a:latin typeface="Tahoma" pitchFamily="34" charset="0"/>
              <a:cs typeface="Tahoma" pitchFamily="34" charset="0"/>
            </a:endParaRPr>
          </a:p>
          <a:p>
            <a:pPr marL="0" indent="0" algn="just">
              <a:buNone/>
            </a:pPr>
            <a:r>
              <a:rPr lang="el-GR" sz="1800" b="1" dirty="0" smtClean="0">
                <a:solidFill>
                  <a:srgbClr val="000099"/>
                </a:solidFill>
                <a:latin typeface="Tahoma" pitchFamily="34" charset="0"/>
                <a:cs typeface="Tahoma" pitchFamily="34" charset="0"/>
              </a:rPr>
              <a:t>Αναλυτική Περιγραφή Τροχοφόρου Οχήματος</a:t>
            </a:r>
          </a:p>
          <a:p>
            <a:pPr marL="0" indent="0">
              <a:buNone/>
            </a:pPr>
            <a:r>
              <a:rPr lang="el-GR" sz="1600" dirty="0">
                <a:latin typeface="Tahoma" pitchFamily="34" charset="0"/>
                <a:cs typeface="Tahoma" pitchFamily="34" charset="0"/>
              </a:rPr>
              <a:t>• </a:t>
            </a:r>
            <a:r>
              <a:rPr lang="el-GR" sz="1600" dirty="0" smtClean="0">
                <a:latin typeface="Tahoma" pitchFamily="34" charset="0"/>
                <a:cs typeface="Tahoma" pitchFamily="34" charset="0"/>
              </a:rPr>
              <a:t>Εταιρεία Κατασκευής</a:t>
            </a:r>
            <a:endParaRPr lang="el-GR" sz="1600" dirty="0">
              <a:latin typeface="Tahoma" pitchFamily="34" charset="0"/>
              <a:cs typeface="Tahoma" pitchFamily="34" charset="0"/>
            </a:endParaRPr>
          </a:p>
          <a:p>
            <a:pPr marL="0" indent="0">
              <a:buNone/>
            </a:pPr>
            <a:r>
              <a:rPr lang="el-GR" sz="1600" dirty="0">
                <a:latin typeface="Tahoma" pitchFamily="34" charset="0"/>
                <a:cs typeface="Tahoma" pitchFamily="34" charset="0"/>
              </a:rPr>
              <a:t>• </a:t>
            </a:r>
            <a:r>
              <a:rPr lang="el-GR" sz="1600" dirty="0" smtClean="0">
                <a:latin typeface="Tahoma" pitchFamily="34" charset="0"/>
                <a:cs typeface="Tahoma" pitchFamily="34" charset="0"/>
              </a:rPr>
              <a:t>Αριθμός Κυκλοφορίας</a:t>
            </a:r>
            <a:endParaRPr lang="el-GR" sz="1600" dirty="0">
              <a:latin typeface="Tahoma" pitchFamily="34" charset="0"/>
              <a:cs typeface="Tahoma" pitchFamily="34" charset="0"/>
            </a:endParaRPr>
          </a:p>
          <a:p>
            <a:pPr marL="0" indent="0">
              <a:buNone/>
            </a:pPr>
            <a:r>
              <a:rPr lang="el-GR" sz="1600" dirty="0">
                <a:latin typeface="Tahoma" pitchFamily="34" charset="0"/>
                <a:cs typeface="Tahoma" pitchFamily="34" charset="0"/>
              </a:rPr>
              <a:t>• </a:t>
            </a:r>
            <a:r>
              <a:rPr lang="el-GR" sz="1600" dirty="0" smtClean="0">
                <a:latin typeface="Tahoma" pitchFamily="34" charset="0"/>
                <a:cs typeface="Tahoma" pitchFamily="34" charset="0"/>
              </a:rPr>
              <a:t>Φορολογήσιμοι Ίπποι</a:t>
            </a:r>
          </a:p>
          <a:p>
            <a:pPr marL="0" indent="0">
              <a:buNone/>
            </a:pPr>
            <a:r>
              <a:rPr lang="el-GR" sz="1600" dirty="0" smtClean="0">
                <a:latin typeface="Tahoma" pitchFamily="34" charset="0"/>
                <a:cs typeface="Tahoma" pitchFamily="34" charset="0"/>
              </a:rPr>
              <a:t>• Αριθμός Κινητήρα, Αριθμός Πλαισίου (από άδεια κυκλοφορίας)</a:t>
            </a:r>
            <a:endParaRPr lang="el-GR" sz="1600" dirty="0">
              <a:latin typeface="Tahoma" pitchFamily="34" charset="0"/>
              <a:cs typeface="Tahoma" pitchFamily="34" charset="0"/>
            </a:endParaRPr>
          </a:p>
          <a:p>
            <a:pPr marL="0" indent="0">
              <a:buNone/>
            </a:pPr>
            <a:r>
              <a:rPr lang="el-GR" sz="1600" dirty="0">
                <a:latin typeface="Tahoma" pitchFamily="34" charset="0"/>
                <a:cs typeface="Tahoma" pitchFamily="34" charset="0"/>
              </a:rPr>
              <a:t>• </a:t>
            </a:r>
            <a:r>
              <a:rPr lang="el-GR" sz="1600" dirty="0" smtClean="0">
                <a:latin typeface="Tahoma" pitchFamily="34" charset="0"/>
                <a:cs typeface="Tahoma" pitchFamily="34" charset="0"/>
              </a:rPr>
              <a:t>Χρώμα, θέσεις επιβαινόντων, τύπος οχήματος, χρήση (Ι.Χ. ή Δ.Χ.)</a:t>
            </a: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r>
              <a:rPr lang="el-GR" sz="1800" b="1" dirty="0" smtClean="0">
                <a:solidFill>
                  <a:srgbClr val="000099"/>
                </a:solidFill>
                <a:latin typeface="Tahoma" pitchFamily="34" charset="0"/>
                <a:cs typeface="Tahoma" pitchFamily="34" charset="0"/>
              </a:rPr>
              <a:t>Περιγραφή Ασφαλιζόμενων Κινδύνων (Καλύψεις), Ανώτατα Ποσά, Ασφάλιστρα</a:t>
            </a:r>
            <a:r>
              <a:rPr lang="en-US" sz="1800" b="1" dirty="0" smtClean="0">
                <a:solidFill>
                  <a:srgbClr val="000099"/>
                </a:solidFill>
                <a:latin typeface="Tahoma" pitchFamily="34" charset="0"/>
                <a:cs typeface="Tahoma" pitchFamily="34" charset="0"/>
              </a:rPr>
              <a:t>, </a:t>
            </a:r>
            <a:r>
              <a:rPr lang="el-GR" sz="1800" b="1" dirty="0" smtClean="0">
                <a:solidFill>
                  <a:srgbClr val="000099"/>
                </a:solidFill>
                <a:latin typeface="Tahoma" pitchFamily="34" charset="0"/>
                <a:cs typeface="Tahoma" pitchFamily="34" charset="0"/>
              </a:rPr>
              <a:t>Χρονική </a:t>
            </a:r>
            <a:r>
              <a:rPr lang="el-GR" sz="1800" b="1" smtClean="0">
                <a:solidFill>
                  <a:srgbClr val="000099"/>
                </a:solidFill>
                <a:latin typeface="Tahoma" pitchFamily="34" charset="0"/>
                <a:cs typeface="Tahoma" pitchFamily="34" charset="0"/>
              </a:rPr>
              <a:t>Διάρκεια Ισχύος</a:t>
            </a:r>
            <a:endParaRPr lang="el-GR" sz="1800" b="1" dirty="0" smtClean="0">
              <a:solidFill>
                <a:srgbClr val="000099"/>
              </a:solidFill>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
        <p:nvSpPr>
          <p:cNvPr id="9" name="Επεξήγηση με γραμμή 1 8"/>
          <p:cNvSpPr/>
          <p:nvPr/>
        </p:nvSpPr>
        <p:spPr>
          <a:xfrm>
            <a:off x="5313040" y="188640"/>
            <a:ext cx="1512168" cy="1080120"/>
          </a:xfrm>
          <a:prstGeom prst="borderCallout1">
            <a:avLst>
              <a:gd name="adj1" fmla="val 22441"/>
              <a:gd name="adj2" fmla="val -3834"/>
              <a:gd name="adj3" fmla="val 58533"/>
              <a:gd name="adj4" fmla="val -26391"/>
            </a:avLst>
          </a:prstGeom>
          <a:solidFill>
            <a:schemeClr val="accent1"/>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el-GR" sz="1200" b="1" dirty="0" smtClean="0">
                <a:latin typeface="Tahoma" pitchFamily="34" charset="0"/>
                <a:cs typeface="Tahoma" pitchFamily="34" charset="0"/>
              </a:rPr>
              <a:t>Βλ. σημειώσεις για ασφαλιστική σύμβαση: ουσιώδη στοιχεία και δομή της</a:t>
            </a:r>
            <a:endParaRPr lang="el-GR" sz="1200" b="1" dirty="0">
              <a:latin typeface="Tahoma" pitchFamily="34" charset="0"/>
              <a:cs typeface="Tahom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173982"/>
            <a:ext cx="1368152" cy="112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36" y="3157008"/>
            <a:ext cx="2081808" cy="127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Δεξιό βέλος 4"/>
          <p:cNvSpPr/>
          <p:nvPr/>
        </p:nvSpPr>
        <p:spPr>
          <a:xfrm>
            <a:off x="3000833" y="3793260"/>
            <a:ext cx="144016" cy="102102"/>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816" y="2924945"/>
            <a:ext cx="5040560" cy="243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6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ΥΠΟΧΡΕΩΤΙΚΗ ΑΣΦΑΛΙΣΗ ΑΣΤΙΚΗ ΕΥΘΥΝΗΣ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8913913" cy="5616623"/>
          </a:xfrm>
        </p:spPr>
        <p:txBody>
          <a:bodyPr>
            <a:normAutofit/>
          </a:bodyPr>
          <a:lstStyle/>
          <a:p>
            <a:pPr marL="0" indent="0" algn="just">
              <a:buNone/>
            </a:pPr>
            <a:r>
              <a:rPr lang="el-GR" sz="1800" b="1" dirty="0" smtClean="0">
                <a:solidFill>
                  <a:srgbClr val="000099"/>
                </a:solidFill>
                <a:latin typeface="Tahoma" pitchFamily="34" charset="0"/>
                <a:cs typeface="Tahoma" pitchFamily="34" charset="0"/>
              </a:rPr>
              <a:t>Ασφαλιστήριο Συμβόλαιο Αυτοκινήτου</a:t>
            </a:r>
            <a:endParaRPr lang="el-GR" sz="2000" b="1" i="1" dirty="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lgn="just">
              <a:buNone/>
            </a:pPr>
            <a:r>
              <a:rPr lang="el-GR" sz="2000" b="1" dirty="0" smtClean="0">
                <a:latin typeface="Tahoma" pitchFamily="34" charset="0"/>
                <a:cs typeface="Tahoma" pitchFamily="34" charset="0"/>
              </a:rPr>
              <a:t>Α. Η </a:t>
            </a:r>
            <a:r>
              <a:rPr lang="el-GR" sz="2000" b="1" dirty="0">
                <a:latin typeface="Tahoma" pitchFamily="34" charset="0"/>
                <a:cs typeface="Tahoma" pitchFamily="34" charset="0"/>
              </a:rPr>
              <a:t>Αστική Ευθύνη προς </a:t>
            </a:r>
            <a:r>
              <a:rPr lang="el-GR" sz="2000" b="1" dirty="0" smtClean="0">
                <a:latin typeface="Tahoma" pitchFamily="34" charset="0"/>
                <a:cs typeface="Tahoma" pitchFamily="34" charset="0"/>
              </a:rPr>
              <a:t>τρίτους:</a:t>
            </a:r>
            <a:r>
              <a:rPr lang="el-GR" sz="2000" dirty="0">
                <a:latin typeface="Tahoma" pitchFamily="34" charset="0"/>
                <a:cs typeface="Tahoma" pitchFamily="34" charset="0"/>
              </a:rPr>
              <a:t> </a:t>
            </a:r>
            <a:r>
              <a:rPr lang="el-GR" sz="2000" dirty="0" smtClean="0">
                <a:latin typeface="Tahoma" pitchFamily="34" charset="0"/>
                <a:cs typeface="Tahoma" pitchFamily="34" charset="0"/>
              </a:rPr>
              <a:t>Αστική </a:t>
            </a:r>
            <a:r>
              <a:rPr lang="el-GR" sz="2000" dirty="0">
                <a:latin typeface="Tahoma" pitchFamily="34" charset="0"/>
                <a:cs typeface="Tahoma" pitchFamily="34" charset="0"/>
              </a:rPr>
              <a:t>Ευθύνη είναι η υποχρέωση που έχει κάθε άτομο να αποκαταστήσει τη ζημιά που προκάλεσε σε </a:t>
            </a:r>
            <a:r>
              <a:rPr lang="el-GR" sz="2000" dirty="0" smtClean="0">
                <a:latin typeface="Tahoma" pitchFamily="34" charset="0"/>
                <a:cs typeface="Tahoma" pitchFamily="34" charset="0"/>
              </a:rPr>
              <a:t>τρίτους (</a:t>
            </a:r>
            <a:r>
              <a:rPr lang="el-GR" sz="2000" u="sng" dirty="0" smtClean="0">
                <a:latin typeface="Tahoma" pitchFamily="34" charset="0"/>
                <a:cs typeface="Tahoma" pitchFamily="34" charset="0"/>
              </a:rPr>
              <a:t>υλική και σωματική</a:t>
            </a:r>
            <a:r>
              <a:rPr lang="el-GR" sz="2000" dirty="0" smtClean="0">
                <a:latin typeface="Tahoma" pitchFamily="34" charset="0"/>
                <a:cs typeface="Tahoma" pitchFamily="34" charset="0"/>
              </a:rPr>
              <a:t>), </a:t>
            </a:r>
            <a:r>
              <a:rPr lang="el-GR" sz="2000" dirty="0">
                <a:latin typeface="Tahoma" pitchFamily="34" charset="0"/>
                <a:cs typeface="Tahoma" pitchFamily="34" charset="0"/>
              </a:rPr>
              <a:t>παράνομα και υπαίτια. </a:t>
            </a:r>
            <a:r>
              <a:rPr lang="el-GR" sz="2000" dirty="0" smtClean="0">
                <a:latin typeface="Tahoma" pitchFamily="34" charset="0"/>
                <a:cs typeface="Tahoma" pitchFamily="34" charset="0"/>
              </a:rPr>
              <a:t>Περιλαμβάνει:</a:t>
            </a:r>
            <a:endParaRPr lang="el-GR" sz="2000" b="1" dirty="0" smtClean="0">
              <a:latin typeface="Tahoma" pitchFamily="34" charset="0"/>
              <a:cs typeface="Tahoma" pitchFamily="34" charset="0"/>
            </a:endParaRPr>
          </a:p>
          <a:p>
            <a:pPr marL="0" indent="0">
              <a:buNone/>
            </a:pPr>
            <a:endParaRPr lang="el-GR" sz="2000" dirty="0">
              <a:latin typeface="Tahoma" pitchFamily="34" charset="0"/>
              <a:cs typeface="Tahoma" pitchFamily="34" charset="0"/>
            </a:endParaRPr>
          </a:p>
          <a:p>
            <a:r>
              <a:rPr lang="el-GR" sz="2000" dirty="0" smtClean="0">
                <a:latin typeface="Tahoma" pitchFamily="34" charset="0"/>
                <a:cs typeface="Tahoma" pitchFamily="34" charset="0"/>
              </a:rPr>
              <a:t>1.Κάλυψη </a:t>
            </a:r>
            <a:r>
              <a:rPr lang="el-GR" sz="2000" dirty="0">
                <a:latin typeface="Tahoma" pitchFamily="34" charset="0"/>
                <a:cs typeface="Tahoma" pitchFamily="34" charset="0"/>
              </a:rPr>
              <a:t>σωματικών </a:t>
            </a:r>
            <a:r>
              <a:rPr lang="el-GR" sz="2000" dirty="0" smtClean="0">
                <a:latin typeface="Tahoma" pitchFamily="34" charset="0"/>
                <a:cs typeface="Tahoma" pitchFamily="34" charset="0"/>
              </a:rPr>
              <a:t>βλαβών (</a:t>
            </a:r>
            <a:r>
              <a:rPr lang="el-GR" sz="2000" u="sng" dirty="0" smtClean="0">
                <a:latin typeface="Tahoma" pitchFamily="34" charset="0"/>
                <a:cs typeface="Tahoma" pitchFamily="34" charset="0"/>
              </a:rPr>
              <a:t>ψυχική οδύνη και ηθική βλάβη επίσης</a:t>
            </a:r>
            <a:r>
              <a:rPr lang="el-GR" sz="2000" dirty="0" smtClean="0">
                <a:latin typeface="Tahoma" pitchFamily="34" charset="0"/>
                <a:cs typeface="Tahoma" pitchFamily="34" charset="0"/>
              </a:rPr>
              <a:t>)</a:t>
            </a:r>
          </a:p>
          <a:p>
            <a:r>
              <a:rPr lang="el-GR" sz="2000" dirty="0" smtClean="0">
                <a:latin typeface="Tahoma" pitchFamily="34" charset="0"/>
                <a:cs typeface="Tahoma" pitchFamily="34" charset="0"/>
              </a:rPr>
              <a:t>2.Κάλυψη </a:t>
            </a:r>
            <a:r>
              <a:rPr lang="el-GR" sz="2000" dirty="0">
                <a:latin typeface="Tahoma" pitchFamily="34" charset="0"/>
                <a:cs typeface="Tahoma" pitchFamily="34" charset="0"/>
              </a:rPr>
              <a:t>υλικών </a:t>
            </a:r>
            <a:r>
              <a:rPr lang="el-GR" sz="2000" dirty="0" smtClean="0">
                <a:latin typeface="Tahoma" pitchFamily="34" charset="0"/>
                <a:cs typeface="Tahoma" pitchFamily="34" charset="0"/>
              </a:rPr>
              <a:t>ζημιών </a:t>
            </a:r>
          </a:p>
          <a:p>
            <a:r>
              <a:rPr lang="el-GR" sz="2000" dirty="0" smtClean="0">
                <a:latin typeface="Tahoma" pitchFamily="34" charset="0"/>
                <a:cs typeface="Tahoma" pitchFamily="34" charset="0"/>
              </a:rPr>
              <a:t>3.Κάλυψη αστικής </a:t>
            </a:r>
            <a:r>
              <a:rPr lang="el-GR" sz="2000" dirty="0">
                <a:latin typeface="Tahoma" pitchFamily="34" charset="0"/>
                <a:cs typeface="Tahoma" pitchFamily="34" charset="0"/>
              </a:rPr>
              <a:t>ευθύνης του ιδιοκτήτη σε περίπτωση κλοπής </a:t>
            </a:r>
            <a:endParaRPr lang="el-GR" sz="2000" dirty="0" smtClean="0">
              <a:latin typeface="Tahoma" pitchFamily="34" charset="0"/>
              <a:cs typeface="Tahoma" pitchFamily="34" charset="0"/>
            </a:endParaRPr>
          </a:p>
          <a:p>
            <a:r>
              <a:rPr lang="el-GR" sz="2000" dirty="0" smtClean="0">
                <a:latin typeface="Tahoma" pitchFamily="34" charset="0"/>
                <a:cs typeface="Tahoma" pitchFamily="34" charset="0"/>
              </a:rPr>
              <a:t>4.Κάλυψη σωματικών βλαβών </a:t>
            </a:r>
            <a:r>
              <a:rPr lang="el-GR" sz="2000" dirty="0">
                <a:latin typeface="Tahoma" pitchFamily="34" charset="0"/>
                <a:cs typeface="Tahoma" pitchFamily="34" charset="0"/>
              </a:rPr>
              <a:t>επιβαινόντων.</a:t>
            </a: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graphicFrame>
        <p:nvGraphicFramePr>
          <p:cNvPr id="6" name="Διάγραμμα 5"/>
          <p:cNvGraphicFramePr/>
          <p:nvPr>
            <p:extLst>
              <p:ext uri="{D42A27DB-BD31-4B8C-83A1-F6EECF244321}">
                <p14:modId xmlns:p14="http://schemas.microsoft.com/office/powerpoint/2010/main" val="29468371"/>
              </p:ext>
            </p:extLst>
          </p:nvPr>
        </p:nvGraphicFramePr>
        <p:xfrm>
          <a:off x="560512" y="1268761"/>
          <a:ext cx="5174208" cy="144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917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ΥΠΟΧΡΕΩΤΙΚΗ ΑΣΦΑΛΙΣΗ ΑΣΤΙΚΗ ΕΥΘΥΝΗΣ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a:bodyPr>
          <a:lstStyle/>
          <a:p>
            <a:r>
              <a:rPr lang="el-GR" sz="1800" b="1" dirty="0">
                <a:solidFill>
                  <a:srgbClr val="000099"/>
                </a:solidFill>
                <a:latin typeface="Tahoma" pitchFamily="34" charset="0"/>
                <a:cs typeface="Tahoma" pitchFamily="34" charset="0"/>
              </a:rPr>
              <a:t>1.Κάλυψη σωματικών </a:t>
            </a:r>
            <a:r>
              <a:rPr lang="el-GR" sz="1800" b="1" dirty="0" smtClean="0">
                <a:solidFill>
                  <a:srgbClr val="000099"/>
                </a:solidFill>
                <a:latin typeface="Tahoma" pitchFamily="34" charset="0"/>
                <a:cs typeface="Tahoma" pitchFamily="34" charset="0"/>
              </a:rPr>
              <a:t>βλαβών</a:t>
            </a:r>
            <a:endParaRPr lang="el-GR" sz="1800" b="1" dirty="0">
              <a:solidFill>
                <a:srgbClr val="000099"/>
              </a:solidFill>
              <a:latin typeface="Tahoma" pitchFamily="34" charset="0"/>
              <a:cs typeface="Tahoma" pitchFamily="34" charset="0"/>
            </a:endParaRPr>
          </a:p>
          <a:p>
            <a:pPr marL="0" indent="0" algn="just">
              <a:buNone/>
            </a:pPr>
            <a:r>
              <a:rPr lang="el-GR" sz="1800" dirty="0">
                <a:latin typeface="Tahoma" pitchFamily="34" charset="0"/>
                <a:cs typeface="Tahoma" pitchFamily="34" charset="0"/>
              </a:rPr>
              <a:t>Ο ασφαλισμένος καλύπτεται για </a:t>
            </a:r>
            <a:r>
              <a:rPr lang="el-GR" sz="1800" dirty="0" smtClean="0">
                <a:latin typeface="Tahoma" pitchFamily="34" charset="0"/>
                <a:cs typeface="Tahoma" pitchFamily="34" charset="0"/>
              </a:rPr>
              <a:t>σωματικές </a:t>
            </a:r>
            <a:r>
              <a:rPr lang="el-GR" sz="1800" dirty="0">
                <a:latin typeface="Tahoma" pitchFamily="34" charset="0"/>
                <a:cs typeface="Tahoma" pitchFamily="34" charset="0"/>
              </a:rPr>
              <a:t>βλάβες (τραυματισμός </a:t>
            </a:r>
            <a:r>
              <a:rPr lang="el-GR" sz="1800" dirty="0" smtClean="0">
                <a:latin typeface="Tahoma" pitchFamily="34" charset="0"/>
                <a:cs typeface="Tahoma" pitchFamily="34" charset="0"/>
              </a:rPr>
              <a:t>ή θάνατος</a:t>
            </a:r>
            <a:r>
              <a:rPr lang="el-GR" sz="1800" dirty="0">
                <a:latin typeface="Tahoma" pitchFamily="34" charset="0"/>
                <a:cs typeface="Tahoma" pitchFamily="34" charset="0"/>
              </a:rPr>
              <a:t>) που θα </a:t>
            </a:r>
            <a:r>
              <a:rPr lang="el-GR" sz="1800" b="1" dirty="0" smtClean="0">
                <a:latin typeface="Tahoma" pitchFamily="34" charset="0"/>
                <a:cs typeface="Tahoma" pitchFamily="34" charset="0"/>
              </a:rPr>
              <a:t>προκαλέσει με υπαιτιότητα του</a:t>
            </a:r>
            <a:r>
              <a:rPr lang="el-GR" sz="1800" dirty="0" smtClean="0">
                <a:latin typeface="Tahoma" pitchFamily="34" charset="0"/>
                <a:cs typeface="Tahoma" pitchFamily="34" charset="0"/>
              </a:rPr>
              <a:t> σε τρίτους (πεζούς, επιβαίνοντες σε άλλα οχήματα</a:t>
            </a:r>
            <a:r>
              <a:rPr lang="el-GR" sz="1800" dirty="0">
                <a:latin typeface="Tahoma" pitchFamily="34" charset="0"/>
                <a:cs typeface="Tahoma" pitchFamily="34" charset="0"/>
              </a:rPr>
              <a:t>)</a:t>
            </a:r>
            <a:r>
              <a:rPr lang="el-GR" sz="1800" dirty="0" smtClean="0">
                <a:latin typeface="Tahoma" pitchFamily="34" charset="0"/>
                <a:cs typeface="Tahoma" pitchFamily="34" charset="0"/>
              </a:rPr>
              <a:t> </a:t>
            </a:r>
          </a:p>
          <a:p>
            <a:r>
              <a:rPr lang="el-GR" sz="1800" b="1" dirty="0" smtClean="0">
                <a:solidFill>
                  <a:srgbClr val="000099"/>
                </a:solidFill>
                <a:latin typeface="Tahoma" pitchFamily="34" charset="0"/>
                <a:cs typeface="Tahoma" pitchFamily="34" charset="0"/>
              </a:rPr>
              <a:t>2.Κάλυψη </a:t>
            </a:r>
            <a:r>
              <a:rPr lang="el-GR" sz="1800" b="1" dirty="0">
                <a:solidFill>
                  <a:srgbClr val="000099"/>
                </a:solidFill>
                <a:latin typeface="Tahoma" pitchFamily="34" charset="0"/>
                <a:cs typeface="Tahoma" pitchFamily="34" charset="0"/>
              </a:rPr>
              <a:t>υλικών </a:t>
            </a:r>
            <a:r>
              <a:rPr lang="el-GR" sz="1800" b="1" dirty="0" smtClean="0">
                <a:solidFill>
                  <a:srgbClr val="000099"/>
                </a:solidFill>
                <a:latin typeface="Tahoma" pitchFamily="34" charset="0"/>
                <a:cs typeface="Tahoma" pitchFamily="34" charset="0"/>
              </a:rPr>
              <a:t>ζημιών</a:t>
            </a:r>
          </a:p>
          <a:p>
            <a:pPr marL="0" indent="0" algn="just">
              <a:buNone/>
            </a:pPr>
            <a:r>
              <a:rPr lang="el-GR" sz="1800" dirty="0">
                <a:latin typeface="Tahoma" pitchFamily="34" charset="0"/>
                <a:cs typeface="Tahoma" pitchFamily="34" charset="0"/>
              </a:rPr>
              <a:t>Ο ασφαλισμένος καλύπτεται για τις υλικές ζημίες που θα προκαλέσει </a:t>
            </a:r>
            <a:r>
              <a:rPr lang="el-GR" sz="1800" dirty="0" smtClean="0">
                <a:latin typeface="Tahoma" pitchFamily="34" charset="0"/>
                <a:cs typeface="Tahoma" pitchFamily="34" charset="0"/>
              </a:rPr>
              <a:t>σε τρίτους </a:t>
            </a:r>
            <a:r>
              <a:rPr lang="el-GR" sz="1800" dirty="0">
                <a:latin typeface="Tahoma" pitchFamily="34" charset="0"/>
                <a:cs typeface="Tahoma" pitchFamily="34" charset="0"/>
              </a:rPr>
              <a:t>λόγω πρόσκρουσης, ανατροπής ή εκτροπής του αυτοκινήτου του επί </a:t>
            </a:r>
            <a:r>
              <a:rPr lang="el-GR" sz="1800" dirty="0" smtClean="0">
                <a:latin typeface="Tahoma" pitchFamily="34" charset="0"/>
                <a:cs typeface="Tahoma" pitchFamily="34" charset="0"/>
              </a:rPr>
              <a:t>των άλλων </a:t>
            </a:r>
            <a:r>
              <a:rPr lang="el-GR" sz="1800" dirty="0">
                <a:latin typeface="Tahoma" pitchFamily="34" charset="0"/>
                <a:cs typeface="Tahoma" pitchFamily="34" charset="0"/>
              </a:rPr>
              <a:t>αυτοκινήτων, αντικειμένων ή ζώων</a:t>
            </a:r>
            <a:r>
              <a:rPr lang="el-GR" sz="1800" dirty="0" smtClean="0">
                <a:latin typeface="Tahoma" pitchFamily="34" charset="0"/>
                <a:cs typeface="Tahoma" pitchFamily="34" charset="0"/>
              </a:rPr>
              <a:t>.</a:t>
            </a:r>
            <a:endParaRPr lang="el-GR" sz="1800" b="1" dirty="0" smtClean="0">
              <a:latin typeface="Tahoma" pitchFamily="34" charset="0"/>
              <a:cs typeface="Tahoma" pitchFamily="34" charset="0"/>
            </a:endParaRPr>
          </a:p>
          <a:p>
            <a:r>
              <a:rPr lang="el-GR" sz="1800" b="1" dirty="0" smtClean="0">
                <a:solidFill>
                  <a:srgbClr val="000099"/>
                </a:solidFill>
                <a:latin typeface="Tahoma" pitchFamily="34" charset="0"/>
                <a:cs typeface="Tahoma" pitchFamily="34" charset="0"/>
              </a:rPr>
              <a:t>3.Κάλυψη αστικής </a:t>
            </a:r>
            <a:r>
              <a:rPr lang="el-GR" sz="1800" b="1" dirty="0">
                <a:solidFill>
                  <a:srgbClr val="000099"/>
                </a:solidFill>
                <a:latin typeface="Tahoma" pitchFamily="34" charset="0"/>
                <a:cs typeface="Tahoma" pitchFamily="34" charset="0"/>
              </a:rPr>
              <a:t>ευθύνης του ιδιοκτήτη σε περίπτωση κλοπής </a:t>
            </a:r>
            <a:endParaRPr lang="el-GR" sz="1800" b="1" dirty="0" smtClean="0">
              <a:solidFill>
                <a:srgbClr val="000099"/>
              </a:solidFill>
              <a:latin typeface="Tahoma" pitchFamily="34" charset="0"/>
              <a:cs typeface="Tahoma" pitchFamily="34" charset="0"/>
            </a:endParaRPr>
          </a:p>
          <a:p>
            <a:pPr marL="0" indent="0" algn="just">
              <a:buNone/>
            </a:pPr>
            <a:r>
              <a:rPr lang="el-GR" sz="1800" dirty="0">
                <a:latin typeface="Tahoma" pitchFamily="34" charset="0"/>
                <a:cs typeface="Tahoma" pitchFamily="34" charset="0"/>
              </a:rPr>
              <a:t>Ο ασφαλισμένος καλύπτεται για τις σωματικές βλάβες και για τις </a:t>
            </a:r>
            <a:r>
              <a:rPr lang="el-GR" sz="1800" dirty="0" smtClean="0">
                <a:latin typeface="Tahoma" pitchFamily="34" charset="0"/>
                <a:cs typeface="Tahoma" pitchFamily="34" charset="0"/>
              </a:rPr>
              <a:t>υλικές ζημίες </a:t>
            </a:r>
            <a:r>
              <a:rPr lang="el-GR" sz="1800" dirty="0">
                <a:latin typeface="Tahoma" pitchFamily="34" charset="0"/>
                <a:cs typeface="Tahoma" pitchFamily="34" charset="0"/>
              </a:rPr>
              <a:t>τις οποίες μπορεί να προκαλέσει το αυτοκίνητο του σε τρίτους κατά </a:t>
            </a:r>
            <a:r>
              <a:rPr lang="el-GR" sz="1800" dirty="0" smtClean="0">
                <a:latin typeface="Tahoma" pitchFamily="34" charset="0"/>
                <a:cs typeface="Tahoma" pitchFamily="34" charset="0"/>
              </a:rPr>
              <a:t>τη διάρκεια </a:t>
            </a:r>
            <a:r>
              <a:rPr lang="el-GR" sz="1800" dirty="0">
                <a:latin typeface="Tahoma" pitchFamily="34" charset="0"/>
                <a:cs typeface="Tahoma" pitchFamily="34" charset="0"/>
              </a:rPr>
              <a:t>της οδήγησής του από τον κλέφτη που το έχει κλέψει ή το απέκτησε </a:t>
            </a:r>
            <a:r>
              <a:rPr lang="el-GR" sz="1800" dirty="0" smtClean="0">
                <a:latin typeface="Tahoma" pitchFamily="34" charset="0"/>
                <a:cs typeface="Tahoma" pitchFamily="34" charset="0"/>
              </a:rPr>
              <a:t>με χρήση βίας (</a:t>
            </a:r>
            <a:r>
              <a:rPr lang="el-GR" sz="1800" i="1" dirty="0" smtClean="0">
                <a:latin typeface="Tahoma" pitchFamily="34" charset="0"/>
                <a:cs typeface="Tahoma" pitchFamily="34" charset="0"/>
              </a:rPr>
              <a:t>αυτογνώμων αφαίρεση</a:t>
            </a:r>
            <a:r>
              <a:rPr lang="el-GR" sz="1800" dirty="0" smtClean="0">
                <a:latin typeface="Tahoma" pitchFamily="34" charset="0"/>
                <a:cs typeface="Tahoma" pitchFamily="34" charset="0"/>
              </a:rPr>
              <a:t>)</a:t>
            </a:r>
            <a:endParaRPr lang="el-GR" sz="1800" b="1" dirty="0" smtClean="0">
              <a:latin typeface="Tahoma" pitchFamily="34" charset="0"/>
              <a:cs typeface="Tahoma" pitchFamily="34" charset="0"/>
            </a:endParaRPr>
          </a:p>
          <a:p>
            <a:r>
              <a:rPr lang="el-GR" sz="1800" b="1" dirty="0" smtClean="0">
                <a:solidFill>
                  <a:srgbClr val="000099"/>
                </a:solidFill>
                <a:latin typeface="Tahoma" pitchFamily="34" charset="0"/>
                <a:cs typeface="Tahoma" pitchFamily="34" charset="0"/>
              </a:rPr>
              <a:t>4.Κάλυψη σωματικών βλαβών </a:t>
            </a:r>
            <a:r>
              <a:rPr lang="el-GR" sz="1800" b="1" dirty="0">
                <a:solidFill>
                  <a:srgbClr val="000099"/>
                </a:solidFill>
                <a:latin typeface="Tahoma" pitchFamily="34" charset="0"/>
                <a:cs typeface="Tahoma" pitchFamily="34" charset="0"/>
              </a:rPr>
              <a:t>επιβαινόντων</a:t>
            </a:r>
            <a:r>
              <a:rPr lang="el-GR" sz="1800" b="1" dirty="0" smtClean="0">
                <a:solidFill>
                  <a:srgbClr val="000099"/>
                </a:solidFill>
                <a:latin typeface="Tahoma" pitchFamily="34" charset="0"/>
                <a:cs typeface="Tahoma" pitchFamily="34" charset="0"/>
              </a:rPr>
              <a:t>.</a:t>
            </a:r>
          </a:p>
          <a:p>
            <a:pPr marL="0" indent="0" algn="just">
              <a:buNone/>
            </a:pPr>
            <a:r>
              <a:rPr lang="el-GR" sz="1800" dirty="0">
                <a:latin typeface="Tahoma" pitchFamily="34" charset="0"/>
                <a:cs typeface="Tahoma" pitchFamily="34" charset="0"/>
              </a:rPr>
              <a:t>Ο ασφαλισμένος καλύπτεται είτε για σωματικές βλάβες, είτε για θάνατο </a:t>
            </a:r>
            <a:r>
              <a:rPr lang="el-GR" sz="1800" dirty="0" smtClean="0">
                <a:latin typeface="Tahoma" pitchFamily="34" charset="0"/>
                <a:cs typeface="Tahoma" pitchFamily="34" charset="0"/>
              </a:rPr>
              <a:t>έναντι των </a:t>
            </a:r>
            <a:r>
              <a:rPr lang="el-GR" sz="1800" dirty="0">
                <a:latin typeface="Tahoma" pitchFamily="34" charset="0"/>
                <a:cs typeface="Tahoma" pitchFamily="34" charset="0"/>
              </a:rPr>
              <a:t>επιβατών του αυτοκινήτου.</a:t>
            </a:r>
            <a:endParaRPr lang="el-GR" sz="18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413132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ΥΠΟΧΡΕΩΤΙΚΗ ΑΣΦΑΛΙΣΗ ΑΣΤΙΚΗ ΕΥΘΥΝΗΣ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a:bodyPr>
          <a:lstStyle/>
          <a:p>
            <a:pPr marL="0" indent="0">
              <a:buNone/>
            </a:pPr>
            <a:r>
              <a:rPr lang="el-GR" sz="1800" b="1" dirty="0" smtClean="0">
                <a:solidFill>
                  <a:srgbClr val="000099"/>
                </a:solidFill>
                <a:latin typeface="Tahoma" pitchFamily="34" charset="0"/>
                <a:cs typeface="Tahoma" pitchFamily="34" charset="0"/>
              </a:rPr>
              <a:t>Ασφαλιστικά Ποσά κάλυψης </a:t>
            </a:r>
            <a:r>
              <a:rPr lang="el-GR" sz="1800" b="1" dirty="0">
                <a:solidFill>
                  <a:srgbClr val="000099"/>
                </a:solidFill>
                <a:latin typeface="Tahoma" pitchFamily="34" charset="0"/>
                <a:cs typeface="Tahoma" pitchFamily="34" charset="0"/>
              </a:rPr>
              <a:t>για ζημιές σε τρίτους από ατύχημα </a:t>
            </a:r>
            <a:r>
              <a:rPr lang="el-GR" sz="1800" b="1" dirty="0" smtClean="0">
                <a:solidFill>
                  <a:srgbClr val="000099"/>
                </a:solidFill>
                <a:latin typeface="Tahoma" pitchFamily="34" charset="0"/>
                <a:cs typeface="Tahoma" pitchFamily="34" charset="0"/>
              </a:rPr>
              <a:t>αυτοκινήτου</a:t>
            </a:r>
            <a:endParaRPr lang="el-GR" sz="1800" dirty="0" smtClean="0">
              <a:solidFill>
                <a:srgbClr val="000099"/>
              </a:solidFill>
              <a:latin typeface="Tahoma" pitchFamily="34" charset="0"/>
              <a:cs typeface="Tahoma" pitchFamily="34" charset="0"/>
            </a:endParaRPr>
          </a:p>
          <a:p>
            <a:pPr marL="0" indent="0" algn="just">
              <a:buNone/>
            </a:pPr>
            <a:r>
              <a:rPr lang="el-GR" sz="1800" dirty="0" smtClean="0">
                <a:latin typeface="Tahoma" pitchFamily="34" charset="0"/>
                <a:cs typeface="Tahoma" pitchFamily="34" charset="0"/>
              </a:rPr>
              <a:t>Με το Νόμο 3746/2009</a:t>
            </a:r>
            <a:r>
              <a:rPr lang="el-GR" sz="1800" dirty="0">
                <a:latin typeface="Tahoma" pitchFamily="34" charset="0"/>
                <a:cs typeface="Tahoma" pitchFamily="34" charset="0"/>
              </a:rPr>
              <a:t>, </a:t>
            </a:r>
            <a:r>
              <a:rPr lang="el-GR" sz="1800" dirty="0" smtClean="0">
                <a:latin typeface="Tahoma" pitchFamily="34" charset="0"/>
                <a:cs typeface="Tahoma" pitchFamily="34" charset="0"/>
              </a:rPr>
              <a:t>στον οποίο </a:t>
            </a:r>
            <a:r>
              <a:rPr lang="el-GR" sz="1800" dirty="0">
                <a:latin typeface="Tahoma" pitchFamily="34" charset="0"/>
                <a:cs typeface="Tahoma" pitchFamily="34" charset="0"/>
              </a:rPr>
              <a:t>ενσωματώθηκε η 5η Κοινοτική Οδηγία στην Ελληνική Νομοθεσία </a:t>
            </a:r>
            <a:r>
              <a:rPr lang="el-GR" sz="1800" dirty="0" smtClean="0">
                <a:latin typeface="Tahoma" pitchFamily="34" charset="0"/>
                <a:cs typeface="Tahoma" pitchFamily="34" charset="0"/>
              </a:rPr>
              <a:t>από 01-06-2012 τα ποσά ασφαλιστικής </a:t>
            </a:r>
            <a:r>
              <a:rPr lang="el-GR" sz="1800" dirty="0">
                <a:latin typeface="Tahoma" pitchFamily="34" charset="0"/>
                <a:cs typeface="Tahoma" pitchFamily="34" charset="0"/>
              </a:rPr>
              <a:t>κάλυψης για Σωματικές Βλάβες και Υλικές Ζημιές </a:t>
            </a:r>
            <a:r>
              <a:rPr lang="el-GR" sz="1800" dirty="0" smtClean="0">
                <a:latin typeface="Tahoma" pitchFamily="34" charset="0"/>
                <a:cs typeface="Tahoma" pitchFamily="34" charset="0"/>
              </a:rPr>
              <a:t>τρίτων ανέρχονται: </a:t>
            </a:r>
            <a:endParaRPr lang="el-GR" sz="1800" dirty="0"/>
          </a:p>
          <a:p>
            <a:r>
              <a:rPr lang="el-GR" sz="1800" dirty="0" smtClean="0"/>
              <a:t>Σωματικές </a:t>
            </a:r>
            <a:r>
              <a:rPr lang="el-GR" sz="1800" dirty="0"/>
              <a:t>Βλάβες σε </a:t>
            </a:r>
            <a:r>
              <a:rPr lang="el-GR" sz="1800" b="1" dirty="0"/>
              <a:t>€</a:t>
            </a:r>
            <a:r>
              <a:rPr lang="el-GR" sz="1800" dirty="0"/>
              <a:t> </a:t>
            </a:r>
            <a:r>
              <a:rPr lang="el-GR" sz="1800" b="1" dirty="0" smtClean="0"/>
              <a:t>1.</a:t>
            </a:r>
            <a:r>
              <a:rPr lang="en-US" sz="1800" b="1" dirty="0" smtClean="0"/>
              <a:t>22</a:t>
            </a:r>
            <a:r>
              <a:rPr lang="el-GR" sz="1800" b="1" dirty="0" smtClean="0"/>
              <a:t>0.000</a:t>
            </a:r>
            <a:r>
              <a:rPr lang="el-GR" sz="1800" dirty="0" smtClean="0"/>
              <a:t> ανά </a:t>
            </a:r>
            <a:r>
              <a:rPr lang="el-GR" sz="1800" dirty="0"/>
              <a:t>θύμα και </a:t>
            </a:r>
            <a:endParaRPr lang="el-GR" sz="1800" dirty="0" smtClean="0"/>
          </a:p>
          <a:p>
            <a:r>
              <a:rPr lang="el-GR" sz="1800" dirty="0" smtClean="0"/>
              <a:t>Υλικές </a:t>
            </a:r>
            <a:r>
              <a:rPr lang="el-GR" sz="1800" dirty="0"/>
              <a:t>Ζημίες σε </a:t>
            </a:r>
            <a:r>
              <a:rPr lang="el-GR" sz="1800" b="1" dirty="0"/>
              <a:t>€</a:t>
            </a:r>
            <a:r>
              <a:rPr lang="el-GR" sz="1800" dirty="0"/>
              <a:t> </a:t>
            </a:r>
            <a:r>
              <a:rPr lang="el-GR" sz="1800" b="1" dirty="0" smtClean="0"/>
              <a:t>1.</a:t>
            </a:r>
            <a:r>
              <a:rPr lang="en-US" sz="1800" b="1" dirty="0" smtClean="0"/>
              <a:t>22</a:t>
            </a:r>
            <a:r>
              <a:rPr lang="el-GR" sz="1800" b="1" dirty="0" smtClean="0"/>
              <a:t>0.000</a:t>
            </a:r>
            <a:r>
              <a:rPr lang="el-GR" sz="1800" dirty="0" smtClean="0"/>
              <a:t> ανά ατύχημα</a:t>
            </a:r>
            <a:endParaRPr lang="el-GR" sz="1800" b="1" dirty="0">
              <a:solidFill>
                <a:srgbClr val="000099"/>
              </a:solidFill>
              <a:latin typeface="Tahoma" pitchFamily="34" charset="0"/>
              <a:cs typeface="Tahoma" pitchFamily="34" charset="0"/>
            </a:endParaRPr>
          </a:p>
          <a:p>
            <a:pPr marL="0" indent="0" algn="just">
              <a:buNone/>
            </a:pPr>
            <a:r>
              <a:rPr lang="el-GR" sz="1800" b="1" dirty="0" smtClean="0">
                <a:solidFill>
                  <a:srgbClr val="000099"/>
                </a:solidFill>
                <a:latin typeface="Tahoma" pitchFamily="34" charset="0"/>
                <a:cs typeface="Tahoma" pitchFamily="34" charset="0"/>
              </a:rPr>
              <a:t>Σε ποιες περιπτώσεις μπορεί η ασφαλιστική εταιρεία να απαιτήσει από τον ασφαλισμένο το ποσό που κατέβαλε σε τρίτο ζημιωθέντα λόγω υπαιτιότητας από τροχαίο ατύχημα του ασφαλισμένους της</a:t>
            </a:r>
            <a:r>
              <a:rPr lang="en-US" sz="1800" b="1" dirty="0" smtClean="0">
                <a:solidFill>
                  <a:srgbClr val="000099"/>
                </a:solidFill>
                <a:latin typeface="Tahoma" pitchFamily="34" charset="0"/>
                <a:cs typeface="Tahoma" pitchFamily="34" charset="0"/>
              </a:rPr>
              <a:t> ;  </a:t>
            </a:r>
            <a:endParaRPr lang="el-GR" sz="2000" dirty="0"/>
          </a:p>
          <a:p>
            <a:pPr algn="just"/>
            <a:r>
              <a:rPr lang="el-GR" sz="1800" dirty="0" smtClean="0">
                <a:latin typeface="Tahoma" pitchFamily="34" charset="0"/>
                <a:cs typeface="Tahoma" pitchFamily="34" charset="0"/>
              </a:rPr>
              <a:t>Από </a:t>
            </a:r>
            <a:r>
              <a:rPr lang="el-GR" sz="1800" dirty="0">
                <a:latin typeface="Tahoma" pitchFamily="34" charset="0"/>
                <a:cs typeface="Tahoma" pitchFamily="34" charset="0"/>
              </a:rPr>
              <a:t>ο</a:t>
            </a:r>
            <a:r>
              <a:rPr lang="el-GR" sz="1800" dirty="0" smtClean="0">
                <a:latin typeface="Tahoma" pitchFamily="34" charset="0"/>
                <a:cs typeface="Tahoma" pitchFamily="34" charset="0"/>
              </a:rPr>
              <a:t>δηγό </a:t>
            </a:r>
            <a:r>
              <a:rPr lang="el-GR" sz="1800" dirty="0">
                <a:latin typeface="Tahoma" pitchFamily="34" charset="0"/>
                <a:cs typeface="Tahoma" pitchFamily="34" charset="0"/>
              </a:rPr>
              <a:t>ο οποίος δεν έχει την προβλεπόμενη από το νόμο άδεια οδήγησης για την κατηγορία του οχήματος που οδηγεί. </a:t>
            </a:r>
          </a:p>
          <a:p>
            <a:pPr algn="just"/>
            <a:r>
              <a:rPr lang="el-GR" sz="1800" dirty="0">
                <a:latin typeface="Tahoma" pitchFamily="34" charset="0"/>
                <a:cs typeface="Tahoma" pitchFamily="34" charset="0"/>
              </a:rPr>
              <a:t>Α</a:t>
            </a:r>
            <a:r>
              <a:rPr lang="el-GR" sz="1800" dirty="0" smtClean="0">
                <a:latin typeface="Tahoma" pitchFamily="34" charset="0"/>
                <a:cs typeface="Tahoma" pitchFamily="34" charset="0"/>
              </a:rPr>
              <a:t>πό </a:t>
            </a:r>
            <a:r>
              <a:rPr lang="el-GR" sz="1800" dirty="0">
                <a:latin typeface="Tahoma" pitchFamily="34" charset="0"/>
                <a:cs typeface="Tahoma" pitchFamily="34" charset="0"/>
              </a:rPr>
              <a:t>οδηγό ο οποίος κατά το χρόνο του ατυχήματος τελούσε υπό την επίδραση οινοπνεύματος ή τοξικών ουσιών, εφόσον η εν λόγω παράβαση τελεί σε αιτιώδη συνάφεια με την πρόκληση του ατυχήματος. </a:t>
            </a:r>
          </a:p>
          <a:p>
            <a:pPr algn="just"/>
            <a:r>
              <a:rPr lang="el-GR" sz="1800" dirty="0">
                <a:latin typeface="Tahoma" pitchFamily="34" charset="0"/>
                <a:cs typeface="Tahoma" pitchFamily="34" charset="0"/>
              </a:rPr>
              <a:t>Α</a:t>
            </a:r>
            <a:r>
              <a:rPr lang="el-GR" sz="1800" dirty="0" smtClean="0">
                <a:latin typeface="Tahoma" pitchFamily="34" charset="0"/>
                <a:cs typeface="Tahoma" pitchFamily="34" charset="0"/>
              </a:rPr>
              <a:t>πό </a:t>
            </a:r>
            <a:r>
              <a:rPr lang="el-GR" sz="1800" dirty="0">
                <a:latin typeface="Tahoma" pitchFamily="34" charset="0"/>
                <a:cs typeface="Tahoma" pitchFamily="34" charset="0"/>
              </a:rPr>
              <a:t>οδηγό ο οποίος χρησιμοποιεί το όχημά του για διαφορετική χρήση από αυτή που προβλέπεται στο ασφαλιστήριο συμβόλαιο και στην άδεια κυκλοφορίας </a:t>
            </a:r>
            <a:r>
              <a:rPr lang="el-GR" sz="1800" dirty="0" smtClean="0">
                <a:latin typeface="Tahoma" pitchFamily="34" charset="0"/>
                <a:cs typeface="Tahoma" pitchFamily="34" charset="0"/>
              </a:rPr>
              <a:t>του. </a:t>
            </a:r>
            <a:endParaRPr lang="el-GR" sz="1800" dirty="0">
              <a:latin typeface="Tahoma" pitchFamily="34" charset="0"/>
              <a:cs typeface="Tahoma" pitchFamily="34" charset="0"/>
            </a:endParaRPr>
          </a:p>
          <a:p>
            <a:pPr algn="just"/>
            <a:endParaRPr lang="el-GR" sz="1800" dirty="0">
              <a:latin typeface="Tahoma" pitchFamily="34" charset="0"/>
              <a:cs typeface="Tahoma" pitchFamily="34" charset="0"/>
            </a:endParaRPr>
          </a:p>
          <a:p>
            <a:pPr algn="just"/>
            <a:endParaRPr lang="el-GR" sz="2000" dirty="0">
              <a:latin typeface="Tahoma" pitchFamily="34" charset="0"/>
              <a:cs typeface="Tahoma" pitchFamily="34" charset="0"/>
            </a:endParaRPr>
          </a:p>
          <a:p>
            <a:pPr algn="just"/>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47950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ΠΡΟΑΙΡΕΤΙΚΕΣ ΚΑΛΥΨΕΙΣ ΑΣΦΑΛΙΣΕΙΣ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lnSpcReduction="10000"/>
          </a:bodyPr>
          <a:lstStyle/>
          <a:p>
            <a:pPr marL="0" indent="0" algn="just">
              <a:buNone/>
            </a:pPr>
            <a:r>
              <a:rPr lang="el-GR" sz="1800" dirty="0"/>
              <a:t>Με τις προαιρετικές ασφαλίσεις του κλάδου αυτοκινήτου </a:t>
            </a:r>
            <a:r>
              <a:rPr lang="el-GR" sz="1800" b="1" dirty="0"/>
              <a:t>συμπληρώνεται και επεκτείνεται</a:t>
            </a:r>
            <a:r>
              <a:rPr lang="el-GR" sz="1800" dirty="0"/>
              <a:t> η κάλυψη του ασφαλισμένου και του αυτοκινήτου του σε τομείς που δεν καλύπτονται από την υποχρεωτική ασφάλιση αστικής ευθύνης. </a:t>
            </a:r>
            <a:endParaRPr lang="el-GR" sz="1800" b="1" dirty="0">
              <a:solidFill>
                <a:srgbClr val="000099"/>
              </a:solidFill>
              <a:latin typeface="Tahoma" pitchFamily="34" charset="0"/>
              <a:cs typeface="Tahoma" pitchFamily="34" charset="0"/>
            </a:endParaRPr>
          </a:p>
          <a:p>
            <a:pPr algn="just"/>
            <a:r>
              <a:rPr lang="el-GR" sz="1800" dirty="0" smtClean="0">
                <a:latin typeface="Tahoma" pitchFamily="34" charset="0"/>
                <a:cs typeface="Tahoma" pitchFamily="34" charset="0"/>
              </a:rPr>
              <a:t>Ίδιες Ζημίες ή Μικτή Ασφάλιση</a:t>
            </a:r>
            <a:endParaRPr lang="el-GR" sz="1800" dirty="0">
              <a:latin typeface="Tahoma" pitchFamily="34" charset="0"/>
              <a:cs typeface="Tahoma" pitchFamily="34" charset="0"/>
            </a:endParaRPr>
          </a:p>
          <a:p>
            <a:pPr algn="just"/>
            <a:r>
              <a:rPr lang="el-GR" sz="1800" dirty="0" smtClean="0">
                <a:latin typeface="Tahoma" pitchFamily="34" charset="0"/>
                <a:cs typeface="Tahoma" pitchFamily="34" charset="0"/>
              </a:rPr>
              <a:t>Ολική ή/και Μερική Κλοπή</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Α</a:t>
            </a:r>
            <a:r>
              <a:rPr lang="el-GR" sz="1800" dirty="0" smtClean="0">
                <a:latin typeface="Tahoma" pitchFamily="34" charset="0"/>
                <a:cs typeface="Tahoma" pitchFamily="34" charset="0"/>
              </a:rPr>
              <a:t>σφάλιση </a:t>
            </a:r>
            <a:r>
              <a:rPr lang="el-GR" sz="1800" dirty="0">
                <a:latin typeface="Tahoma" pitchFamily="34" charset="0"/>
                <a:cs typeface="Tahoma" pitchFamily="34" charset="0"/>
              </a:rPr>
              <a:t>πυρός, με την οποία καλύπτονται οι ζημιές στο αυτοκίνητό από πυρκαγιά, πτώση </a:t>
            </a:r>
            <a:r>
              <a:rPr lang="el-GR" sz="1800" dirty="0" smtClean="0">
                <a:latin typeface="Tahoma" pitchFamily="34" charset="0"/>
                <a:cs typeface="Tahoma" pitchFamily="34" charset="0"/>
              </a:rPr>
              <a:t>κεραυνού, έκρηξη, πρόσκρουση</a:t>
            </a:r>
            <a:r>
              <a:rPr lang="el-GR" sz="1800" dirty="0">
                <a:latin typeface="Tahoma" pitchFamily="34" charset="0"/>
                <a:cs typeface="Tahoma" pitchFamily="34" charset="0"/>
              </a:rPr>
              <a:t>, </a:t>
            </a:r>
            <a:r>
              <a:rPr lang="el-GR" sz="1800" dirty="0" smtClean="0">
                <a:latin typeface="Tahoma" pitchFamily="34" charset="0"/>
                <a:cs typeface="Tahoma" pitchFamily="34" charset="0"/>
              </a:rPr>
              <a:t>σύγκρουση, ανατροπή</a:t>
            </a:r>
            <a:r>
              <a:rPr lang="el-GR" sz="1800" dirty="0">
                <a:latin typeface="Tahoma" pitchFamily="34" charset="0"/>
                <a:cs typeface="Tahoma" pitchFamily="34" charset="0"/>
              </a:rPr>
              <a:t>, εκτροπή, </a:t>
            </a:r>
            <a:r>
              <a:rPr lang="el-GR" sz="1800" dirty="0" smtClean="0">
                <a:latin typeface="Tahoma" pitchFamily="34" charset="0"/>
                <a:cs typeface="Tahoma" pitchFamily="34" charset="0"/>
              </a:rPr>
              <a:t> </a:t>
            </a:r>
            <a:r>
              <a:rPr lang="el-GR" sz="1800" dirty="0">
                <a:latin typeface="Tahoma" pitchFamily="34" charset="0"/>
                <a:cs typeface="Tahoma" pitchFamily="34" charset="0"/>
              </a:rPr>
              <a:t>αυτόματη ανάφλεξη, κεραυνό κ.λπ.. Επίσης, </a:t>
            </a:r>
            <a:r>
              <a:rPr lang="el-GR" sz="1800" dirty="0" smtClean="0">
                <a:latin typeface="Tahoma" pitchFamily="34" charset="0"/>
                <a:cs typeface="Tahoma" pitchFamily="34" charset="0"/>
              </a:rPr>
              <a:t>καλύπτει την </a:t>
            </a:r>
            <a:r>
              <a:rPr lang="el-GR" sz="1800" dirty="0">
                <a:latin typeface="Tahoma" pitchFamily="34" charset="0"/>
                <a:cs typeface="Tahoma" pitchFamily="34" charset="0"/>
              </a:rPr>
              <a:t>πυρκαγιά από τρομοκρατικές ενέργειες περιλαμβανομένης και της </a:t>
            </a:r>
            <a:r>
              <a:rPr lang="el-GR" sz="1800" dirty="0" smtClean="0">
                <a:latin typeface="Tahoma" pitchFamily="34" charset="0"/>
                <a:cs typeface="Tahoma" pitchFamily="34" charset="0"/>
              </a:rPr>
              <a:t>πυρκαγιάς συνεπεία </a:t>
            </a:r>
            <a:r>
              <a:rPr lang="el-GR" sz="1800" dirty="0">
                <a:latin typeface="Tahoma" pitchFamily="34" charset="0"/>
                <a:cs typeface="Tahoma" pitchFamily="34" charset="0"/>
              </a:rPr>
              <a:t>κακόβουλης βλάβης</a:t>
            </a:r>
            <a:r>
              <a:rPr lang="el-GR" sz="1800" dirty="0" smtClean="0">
                <a:latin typeface="Tahoma" pitchFamily="34" charset="0"/>
                <a:cs typeface="Tahoma" pitchFamily="34" charset="0"/>
              </a:rPr>
              <a:t>.</a:t>
            </a:r>
          </a:p>
          <a:p>
            <a:pPr algn="just"/>
            <a:r>
              <a:rPr lang="el-GR" sz="1800" dirty="0" smtClean="0">
                <a:latin typeface="Tahoma" pitchFamily="34" charset="0"/>
                <a:cs typeface="Tahoma" pitchFamily="34" charset="0"/>
              </a:rPr>
              <a:t>Θραύση Κρυστάλλων – Υάλινων μερών αυτοκινήτου</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ζημιών στο αυτοκίνητό από φυσικά φαινόμενα, όπως χαλάζι, σεισμό, πλημμύρα κλπ</a:t>
            </a:r>
            <a:r>
              <a:rPr lang="el-GR" sz="1800" dirty="0" smtClean="0">
                <a:latin typeface="Tahoma" pitchFamily="34" charset="0"/>
                <a:cs typeface="Tahoma" pitchFamily="34" charset="0"/>
              </a:rPr>
              <a:t>.</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ζημιών του αυτοκινήτου από τρομοκρατικές </a:t>
            </a:r>
            <a:r>
              <a:rPr lang="el-GR" sz="1800" dirty="0" smtClean="0">
                <a:latin typeface="Tahoma" pitchFamily="34" charset="0"/>
                <a:cs typeface="Tahoma" pitchFamily="34" charset="0"/>
              </a:rPr>
              <a:t>ενέργειες</a:t>
            </a:r>
            <a:endParaRPr lang="el-GR" sz="1800" dirty="0">
              <a:latin typeface="Tahoma" pitchFamily="34" charset="0"/>
              <a:cs typeface="Tahoma" pitchFamily="34" charset="0"/>
            </a:endParaRPr>
          </a:p>
          <a:p>
            <a:pPr algn="just"/>
            <a:r>
              <a:rPr lang="el-GR" sz="1800" dirty="0" smtClean="0">
                <a:latin typeface="Tahoma" pitchFamily="34" charset="0"/>
                <a:cs typeface="Tahoma" pitchFamily="34" charset="0"/>
              </a:rPr>
              <a:t>Η κάλυψη </a:t>
            </a:r>
            <a:r>
              <a:rPr lang="el-GR" sz="1800" dirty="0">
                <a:latin typeface="Tahoma" pitchFamily="34" charset="0"/>
                <a:cs typeface="Tahoma" pitchFamily="34" charset="0"/>
              </a:rPr>
              <a:t>ζημιών του αυτοκινήτου από κακόβουλες ενέργειες </a:t>
            </a:r>
            <a:r>
              <a:rPr lang="el-GR" sz="1800" dirty="0" smtClean="0">
                <a:latin typeface="Tahoma" pitchFamily="34" charset="0"/>
                <a:cs typeface="Tahoma" pitchFamily="34" charset="0"/>
              </a:rPr>
              <a:t>τρίτων </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ζημιών που προκλήθηκαν στο αυτοκίνητό κατά τη διάρκεια στάσεων, απεργιών, οχλαγωγιών και πολιτικών </a:t>
            </a:r>
            <a:r>
              <a:rPr lang="el-GR" sz="1800" dirty="0" smtClean="0">
                <a:latin typeface="Tahoma" pitchFamily="34" charset="0"/>
                <a:cs typeface="Tahoma" pitchFamily="34" charset="0"/>
              </a:rPr>
              <a:t>ταραχών </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εξόδων ενοικίασης </a:t>
            </a:r>
            <a:r>
              <a:rPr lang="el-GR" sz="1800" dirty="0" smtClean="0">
                <a:latin typeface="Tahoma" pitchFamily="34" charset="0"/>
                <a:cs typeface="Tahoma" pitchFamily="34" charset="0"/>
              </a:rPr>
              <a:t>αυτοκινήτου </a:t>
            </a:r>
            <a:endParaRPr lang="el-GR" sz="1800" dirty="0">
              <a:latin typeface="Tahoma" pitchFamily="34" charset="0"/>
              <a:cs typeface="Tahoma" pitchFamily="34" charset="0"/>
            </a:endParaRPr>
          </a:p>
          <a:p>
            <a:endParaRPr lang="el-GR" sz="1800" dirty="0"/>
          </a:p>
          <a:p>
            <a:pPr algn="just"/>
            <a:endParaRPr lang="el-GR" sz="1800" dirty="0">
              <a:latin typeface="Tahoma" pitchFamily="34" charset="0"/>
              <a:cs typeface="Tahoma" pitchFamily="34" charset="0"/>
            </a:endParaRPr>
          </a:p>
          <a:p>
            <a:endParaRPr lang="el-GR" sz="1800" dirty="0"/>
          </a:p>
          <a:p>
            <a:pPr algn="just"/>
            <a:endParaRPr lang="el-GR" sz="1800" dirty="0">
              <a:latin typeface="Tahoma" pitchFamily="34" charset="0"/>
              <a:cs typeface="Tahoma" pitchFamily="34" charset="0"/>
            </a:endParaRPr>
          </a:p>
          <a:p>
            <a:pPr algn="just"/>
            <a:endParaRPr lang="el-GR" sz="2000" dirty="0">
              <a:latin typeface="Tahoma" pitchFamily="34" charset="0"/>
              <a:cs typeface="Tahoma" pitchFamily="34" charset="0"/>
            </a:endParaRPr>
          </a:p>
          <a:p>
            <a:pPr algn="just"/>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90505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ΠΡΟΑΙΡΕΤΙΚΕΣ ΚΑΛΥΨΕΙΣ ΑΣΦΑΛΙΣΕΙΣ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764704"/>
            <a:ext cx="8985921" cy="5688631"/>
          </a:xfrm>
        </p:spPr>
        <p:txBody>
          <a:bodyPr>
            <a:normAutofit/>
          </a:bodyPr>
          <a:lstStyle/>
          <a:p>
            <a:pPr algn="just"/>
            <a:r>
              <a:rPr lang="el-GR" sz="1800" dirty="0" smtClean="0">
                <a:latin typeface="Tahoma" pitchFamily="34" charset="0"/>
                <a:cs typeface="Tahoma" pitchFamily="34" charset="0"/>
              </a:rPr>
              <a:t>Η </a:t>
            </a:r>
            <a:r>
              <a:rPr lang="el-GR" sz="1800" dirty="0">
                <a:latin typeface="Tahoma" pitchFamily="34" charset="0"/>
                <a:cs typeface="Tahoma" pitchFamily="34" charset="0"/>
              </a:rPr>
              <a:t>κάλυψη υλικών ζημιών του αυτοκινήτου από την πρόκληση ατυχήματος από ανασφάλιστο όχημα. </a:t>
            </a:r>
            <a:endParaRPr lang="el-GR" sz="1800" dirty="0" smtClean="0">
              <a:latin typeface="Tahoma" pitchFamily="34" charset="0"/>
              <a:cs typeface="Tahoma" pitchFamily="34" charset="0"/>
            </a:endParaRPr>
          </a:p>
          <a:p>
            <a:pPr algn="just"/>
            <a:r>
              <a:rPr lang="el-GR" sz="1800" dirty="0" smtClean="0">
                <a:latin typeface="Tahoma" pitchFamily="34" charset="0"/>
                <a:cs typeface="Tahoma" pitchFamily="34" charset="0"/>
              </a:rPr>
              <a:t>Αστική Ευθύνη Πυρός</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οδικής βοήθειας, </a:t>
            </a: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νομικής </a:t>
            </a:r>
            <a:r>
              <a:rPr lang="el-GR" sz="1800" dirty="0" smtClean="0">
                <a:latin typeface="Tahoma" pitchFamily="34" charset="0"/>
                <a:cs typeface="Tahoma" pitchFamily="34" charset="0"/>
              </a:rPr>
              <a:t>προστασίας</a:t>
            </a:r>
            <a:endParaRPr lang="el-GR" sz="1800" dirty="0">
              <a:latin typeface="Tahoma" pitchFamily="34" charset="0"/>
              <a:cs typeface="Tahoma" pitchFamily="34" charset="0"/>
            </a:endParaRPr>
          </a:p>
          <a:p>
            <a:pPr algn="just"/>
            <a:r>
              <a:rPr lang="el-GR" sz="1800" dirty="0" smtClean="0">
                <a:latin typeface="Tahoma" pitchFamily="34" charset="0"/>
                <a:cs typeface="Tahoma" pitchFamily="34" charset="0"/>
              </a:rPr>
              <a:t>Φροντίδα Ατυχήματος</a:t>
            </a:r>
          </a:p>
          <a:p>
            <a:pPr algn="just"/>
            <a:r>
              <a:rPr lang="el-GR" sz="1800" dirty="0" smtClean="0">
                <a:latin typeface="Tahoma" pitchFamily="34" charset="0"/>
                <a:cs typeface="Tahoma" pitchFamily="34" charset="0"/>
              </a:rPr>
              <a:t>Προστασία </a:t>
            </a:r>
            <a:r>
              <a:rPr lang="en-US" sz="1800" dirty="0" smtClean="0">
                <a:latin typeface="Tahoma" pitchFamily="34" charset="0"/>
                <a:cs typeface="Tahoma" pitchFamily="34" charset="0"/>
              </a:rPr>
              <a:t>Bonus - Malus</a:t>
            </a:r>
            <a:endParaRPr lang="el-GR" sz="1800" dirty="0">
              <a:latin typeface="Tahoma" pitchFamily="34" charset="0"/>
              <a:cs typeface="Tahoma" pitchFamily="34" charset="0"/>
            </a:endParaRPr>
          </a:p>
          <a:p>
            <a:pPr algn="just"/>
            <a:r>
              <a:rPr lang="el-GR" sz="1800" dirty="0">
                <a:latin typeface="Tahoma" pitchFamily="34" charset="0"/>
                <a:cs typeface="Tahoma" pitchFamily="34" charset="0"/>
              </a:rPr>
              <a:t>Η</a:t>
            </a:r>
            <a:r>
              <a:rPr lang="el-GR" sz="1800" dirty="0" smtClean="0">
                <a:latin typeface="Tahoma" pitchFamily="34" charset="0"/>
                <a:cs typeface="Tahoma" pitchFamily="34" charset="0"/>
              </a:rPr>
              <a:t> </a:t>
            </a:r>
            <a:r>
              <a:rPr lang="el-GR" sz="1800" dirty="0">
                <a:latin typeface="Tahoma" pitchFamily="34" charset="0"/>
                <a:cs typeface="Tahoma" pitchFamily="34" charset="0"/>
              </a:rPr>
              <a:t>κάλυψη προσωπικού ατυχήματος </a:t>
            </a:r>
            <a:r>
              <a:rPr lang="el-GR" sz="1800" dirty="0" smtClean="0">
                <a:latin typeface="Tahoma" pitchFamily="34" charset="0"/>
                <a:cs typeface="Tahoma" pitchFamily="34" charset="0"/>
              </a:rPr>
              <a:t>οδηγού </a:t>
            </a:r>
            <a:endParaRPr lang="el-GR" sz="1800" dirty="0">
              <a:latin typeface="Tahoma" pitchFamily="34" charset="0"/>
              <a:cs typeface="Tahoma" pitchFamily="34" charset="0"/>
            </a:endParaRPr>
          </a:p>
          <a:p>
            <a:pPr marL="0" indent="0" algn="just">
              <a:buNone/>
            </a:pPr>
            <a:r>
              <a:rPr lang="el-GR" sz="1800" dirty="0" smtClean="0">
                <a:solidFill>
                  <a:schemeClr val="accent4">
                    <a:lumMod val="75000"/>
                  </a:schemeClr>
                </a:solidFill>
                <a:latin typeface="Tahoma" pitchFamily="34" charset="0"/>
                <a:cs typeface="Tahoma" pitchFamily="34" charset="0"/>
              </a:rPr>
              <a:t>Παρακαλώ για την προσοχή σας στο απεικονιζόμενο ασφαλιστήριο συμβόλαιο αυτοκινήτου το οποίο θα παρουσιαστεί</a:t>
            </a:r>
            <a:r>
              <a:rPr lang="en-US" sz="1800" dirty="0" smtClean="0">
                <a:solidFill>
                  <a:schemeClr val="accent4">
                    <a:lumMod val="75000"/>
                  </a:schemeClr>
                </a:solidFill>
                <a:latin typeface="Tahoma" pitchFamily="34" charset="0"/>
                <a:cs typeface="Tahoma" pitchFamily="34" charset="0"/>
              </a:rPr>
              <a:t> </a:t>
            </a:r>
            <a:r>
              <a:rPr lang="el-GR" sz="1800" dirty="0" smtClean="0">
                <a:solidFill>
                  <a:schemeClr val="accent4">
                    <a:lumMod val="75000"/>
                  </a:schemeClr>
                </a:solidFill>
                <a:latin typeface="Tahoma" pitchFamily="34" charset="0"/>
                <a:cs typeface="Tahoma" pitchFamily="34" charset="0"/>
              </a:rPr>
              <a:t>κατά την διάρκεια της διάλεξης (</a:t>
            </a:r>
            <a:r>
              <a:rPr lang="en-US" sz="1800" dirty="0" smtClean="0">
                <a:solidFill>
                  <a:schemeClr val="accent4">
                    <a:lumMod val="75000"/>
                  </a:schemeClr>
                </a:solidFill>
                <a:latin typeface="Tahoma" pitchFamily="34" charset="0"/>
                <a:cs typeface="Tahoma" pitchFamily="34" charset="0"/>
              </a:rPr>
              <a:t>pdf. File)</a:t>
            </a:r>
            <a:endParaRPr lang="el-GR" sz="1800" dirty="0">
              <a:solidFill>
                <a:schemeClr val="accent4">
                  <a:lumMod val="75000"/>
                </a:schemeClr>
              </a:solidFill>
              <a:latin typeface="Tahoma" pitchFamily="34" charset="0"/>
              <a:cs typeface="Tahoma" pitchFamily="34" charset="0"/>
            </a:endParaRPr>
          </a:p>
          <a:p>
            <a:endParaRPr lang="el-GR" sz="1800" dirty="0"/>
          </a:p>
          <a:p>
            <a:pPr algn="just"/>
            <a:endParaRPr lang="el-GR" sz="1800" dirty="0">
              <a:latin typeface="Tahoma" pitchFamily="34" charset="0"/>
              <a:cs typeface="Tahoma" pitchFamily="34" charset="0"/>
            </a:endParaRPr>
          </a:p>
          <a:p>
            <a:pPr algn="just"/>
            <a:endParaRPr lang="el-GR" sz="2000" dirty="0">
              <a:latin typeface="Tahoma" pitchFamily="34" charset="0"/>
              <a:cs typeface="Tahoma" pitchFamily="34" charset="0"/>
            </a:endParaRPr>
          </a:p>
          <a:p>
            <a:pPr algn="just"/>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728" y="3861049"/>
            <a:ext cx="4896544"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96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ΟΡΟΛΟΓΙΑ στην ΑΣΦΑΛΙΣΗ ΑΥΤΟΚΙΝΗΤΟΥ</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764704"/>
            <a:ext cx="8985921" cy="5688631"/>
          </a:xfrm>
        </p:spPr>
        <p:txBody>
          <a:bodyPr>
            <a:normAutofit/>
          </a:bodyPr>
          <a:lstStyle/>
          <a:p>
            <a:pPr marL="0" indent="0" algn="just">
              <a:buNone/>
            </a:pPr>
            <a:r>
              <a:rPr lang="en-US" sz="1800" b="1" dirty="0" smtClean="0">
                <a:solidFill>
                  <a:srgbClr val="000099"/>
                </a:solidFill>
              </a:rPr>
              <a:t>Bonus – Malus</a:t>
            </a:r>
          </a:p>
          <a:p>
            <a:pPr marL="0" indent="0" algn="just">
              <a:buNone/>
            </a:pPr>
            <a:r>
              <a:rPr lang="el-GR" sz="1800" dirty="0">
                <a:latin typeface="Tahoma" pitchFamily="34" charset="0"/>
                <a:cs typeface="Tahoma" pitchFamily="34" charset="0"/>
              </a:rPr>
              <a:t>Το </a:t>
            </a:r>
            <a:r>
              <a:rPr lang="en-US" sz="1800" dirty="0" smtClean="0">
                <a:latin typeface="Tahoma" pitchFamily="34" charset="0"/>
                <a:cs typeface="Tahoma" pitchFamily="34" charset="0"/>
              </a:rPr>
              <a:t>B</a:t>
            </a:r>
            <a:r>
              <a:rPr lang="el-GR" sz="1800" dirty="0" smtClean="0">
                <a:latin typeface="Tahoma" pitchFamily="34" charset="0"/>
                <a:cs typeface="Tahoma" pitchFamily="34" charset="0"/>
              </a:rPr>
              <a:t>onus </a:t>
            </a:r>
            <a:r>
              <a:rPr lang="en-US" sz="1800" dirty="0" smtClean="0">
                <a:latin typeface="Tahoma" pitchFamily="34" charset="0"/>
                <a:cs typeface="Tahoma" pitchFamily="34" charset="0"/>
              </a:rPr>
              <a:t>M</a:t>
            </a:r>
            <a:r>
              <a:rPr lang="el-GR" sz="1800" dirty="0" smtClean="0">
                <a:latin typeface="Tahoma" pitchFamily="34" charset="0"/>
                <a:cs typeface="Tahoma" pitchFamily="34" charset="0"/>
              </a:rPr>
              <a:t>alus </a:t>
            </a:r>
            <a:r>
              <a:rPr lang="el-GR" sz="1800" dirty="0">
                <a:latin typeface="Tahoma" pitchFamily="34" charset="0"/>
                <a:cs typeface="Tahoma" pitchFamily="34" charset="0"/>
              </a:rPr>
              <a:t>είναι ένα σύστημα που τηρούν οι ασφαλιστικές εταιρίες για να επιβραβεύουν τους οδηγούς που δεν κάνουν ζημίες, δίνοντας τους εκπτώσεις στα ασφάλιστρα των αυτοκινήτων και αντίστοιχα να επιβαρύνουν τους οδηγούς που κάνουν συχνές ζημίες. </a:t>
            </a:r>
            <a:endParaRPr lang="el-GR" sz="1800" dirty="0"/>
          </a:p>
          <a:p>
            <a:pPr marL="0" indent="0">
              <a:buNone/>
            </a:pPr>
            <a:r>
              <a:rPr lang="el-GR" sz="1800" b="1" dirty="0">
                <a:solidFill>
                  <a:srgbClr val="000099"/>
                </a:solidFill>
                <a:latin typeface="Tahoma" pitchFamily="34" charset="0"/>
                <a:cs typeface="Tahoma" pitchFamily="34" charset="0"/>
              </a:rPr>
              <a:t>Σύστημα Άμεσης Πληρωμής ή Φιλικός Διακανονισμός </a:t>
            </a:r>
            <a:endParaRPr lang="el-GR" sz="1800" dirty="0">
              <a:solidFill>
                <a:srgbClr val="000099"/>
              </a:solidFill>
              <a:latin typeface="Tahoma" pitchFamily="34" charset="0"/>
              <a:cs typeface="Tahoma" pitchFamily="34" charset="0"/>
            </a:endParaRPr>
          </a:p>
          <a:p>
            <a:pPr marL="0" indent="0" algn="just">
              <a:buNone/>
            </a:pPr>
            <a:r>
              <a:rPr lang="el-GR" sz="1800" dirty="0">
                <a:latin typeface="Tahoma" pitchFamily="34" charset="0"/>
                <a:cs typeface="Tahoma" pitchFamily="34" charset="0"/>
              </a:rPr>
              <a:t>Είναι ένας τρόπος αποζημίωσης και διαχείρισης των ζημιών υλικών αλλά και μικρών σωματικών βλαβών με τον οποίο επιτυγχάνεται, κατά κύριο λόγο, ταχύτητα και μείωση των δικαστικών διενέξεων. Σε αυτή την περίπτωση, η αποζημίωση δίνεται στον αναίτιο από την δική </a:t>
            </a:r>
            <a:r>
              <a:rPr lang="el-GR" sz="1800" dirty="0" smtClean="0">
                <a:latin typeface="Tahoma" pitchFamily="34" charset="0"/>
                <a:cs typeface="Tahoma" pitchFamily="34" charset="0"/>
              </a:rPr>
              <a:t>του</a:t>
            </a:r>
            <a:r>
              <a:rPr lang="en-US" sz="1800" dirty="0" smtClean="0">
                <a:latin typeface="Tahoma" pitchFamily="34" charset="0"/>
                <a:cs typeface="Tahoma" pitchFamily="34" charset="0"/>
              </a:rPr>
              <a:t> </a:t>
            </a:r>
            <a:r>
              <a:rPr lang="el-GR" sz="1800" dirty="0" smtClean="0">
                <a:latin typeface="Tahoma" pitchFamily="34" charset="0"/>
                <a:cs typeface="Tahoma" pitchFamily="34" charset="0"/>
              </a:rPr>
              <a:t>εταιρία </a:t>
            </a:r>
            <a:r>
              <a:rPr lang="el-GR" sz="1800" dirty="0">
                <a:latin typeface="Tahoma" pitchFamily="34" charset="0"/>
                <a:cs typeface="Tahoma" pitchFamily="34" charset="0"/>
              </a:rPr>
              <a:t>και όχι από την εταιρία του υπαίτιου της ζημιάς</a:t>
            </a:r>
          </a:p>
          <a:p>
            <a:pPr marL="0" indent="0" algn="just">
              <a:buNone/>
            </a:pPr>
            <a:endParaRPr lang="el-GR" sz="1800" b="1" dirty="0" smtClean="0">
              <a:solidFill>
                <a:srgbClr val="000099"/>
              </a:solidFill>
              <a:latin typeface="Tahoma" pitchFamily="34" charset="0"/>
              <a:cs typeface="Tahoma" pitchFamily="34" charset="0"/>
            </a:endParaRPr>
          </a:p>
          <a:p>
            <a:pPr marL="0" indent="0" algn="just">
              <a:buNone/>
            </a:pPr>
            <a:endParaRPr lang="el-GR" sz="1800" b="1" dirty="0">
              <a:solidFill>
                <a:srgbClr val="000099"/>
              </a:solidFill>
              <a:latin typeface="Tahoma" pitchFamily="34" charset="0"/>
              <a:cs typeface="Tahoma" pitchFamily="34" charset="0"/>
            </a:endParaRPr>
          </a:p>
          <a:p>
            <a:pPr marL="0" indent="0" algn="just">
              <a:buNone/>
            </a:pPr>
            <a:r>
              <a:rPr lang="el-GR" sz="1800" b="1" dirty="0" smtClean="0">
                <a:solidFill>
                  <a:srgbClr val="000099"/>
                </a:solidFill>
                <a:latin typeface="Tahoma" pitchFamily="34" charset="0"/>
                <a:cs typeface="Tahoma" pitchFamily="34" charset="0"/>
              </a:rPr>
              <a:t>Επικουρικό Κεφάλαιο</a:t>
            </a:r>
            <a:endParaRPr lang="el-GR" sz="1800" dirty="0">
              <a:latin typeface="Tahoma" pitchFamily="34" charset="0"/>
              <a:cs typeface="Tahoma" pitchFamily="34" charset="0"/>
            </a:endParaRPr>
          </a:p>
          <a:p>
            <a:pPr marL="0" indent="0" algn="just">
              <a:buNone/>
            </a:pPr>
            <a:r>
              <a:rPr lang="el-GR" sz="1800" dirty="0">
                <a:latin typeface="Tahoma" pitchFamily="34" charset="0"/>
                <a:cs typeface="Tahoma" pitchFamily="34" charset="0"/>
              </a:rPr>
              <a:t>Το Eπικουρικό Kεφάλαιο είναι </a:t>
            </a:r>
            <a:r>
              <a:rPr lang="el-GR" sz="1800" dirty="0" smtClean="0">
                <a:latin typeface="Tahoma" pitchFamily="34" charset="0"/>
                <a:cs typeface="Tahoma" pitchFamily="34" charset="0"/>
              </a:rPr>
              <a:t>Ν.Π.Ι.Δ., </a:t>
            </a:r>
            <a:r>
              <a:rPr lang="el-GR" sz="1800" dirty="0">
                <a:latin typeface="Tahoma" pitchFamily="34" charset="0"/>
                <a:cs typeface="Tahoma" pitchFamily="34" charset="0"/>
              </a:rPr>
              <a:t>που </a:t>
            </a:r>
            <a:r>
              <a:rPr lang="el-GR" sz="1800" dirty="0" smtClean="0">
                <a:latin typeface="Tahoma" pitchFamily="34" charset="0"/>
                <a:cs typeface="Tahoma" pitchFamily="34" charset="0"/>
              </a:rPr>
              <a:t>έχει</a:t>
            </a:r>
            <a:r>
              <a:rPr lang="en-US" sz="1800" dirty="0" smtClean="0">
                <a:latin typeface="Tahoma" pitchFamily="34" charset="0"/>
                <a:cs typeface="Tahoma" pitchFamily="34" charset="0"/>
              </a:rPr>
              <a:t> </a:t>
            </a:r>
            <a:r>
              <a:rPr lang="el-GR" sz="1800" dirty="0" smtClean="0">
                <a:latin typeface="Tahoma" pitchFamily="34" charset="0"/>
                <a:cs typeface="Tahoma" pitchFamily="34" charset="0"/>
              </a:rPr>
              <a:t>σαν </a:t>
            </a:r>
            <a:r>
              <a:rPr lang="el-GR" sz="1800" dirty="0">
                <a:latin typeface="Tahoma" pitchFamily="34" charset="0"/>
                <a:cs typeface="Tahoma" pitchFamily="34" charset="0"/>
              </a:rPr>
              <a:t>στόχο να αποζημιώνει οχήματα που ζημιώθηκαν από </a:t>
            </a:r>
            <a:r>
              <a:rPr lang="el-GR" sz="1800" b="1" dirty="0">
                <a:latin typeface="Tahoma" pitchFamily="34" charset="0"/>
                <a:cs typeface="Tahoma" pitchFamily="34" charset="0"/>
              </a:rPr>
              <a:t>άγνωστο ή </a:t>
            </a:r>
            <a:r>
              <a:rPr lang="el-GR" sz="1800" b="1" dirty="0" smtClean="0">
                <a:latin typeface="Tahoma" pitchFamily="34" charset="0"/>
                <a:cs typeface="Tahoma" pitchFamily="34" charset="0"/>
              </a:rPr>
              <a:t>ανασφάλιστο</a:t>
            </a:r>
            <a:r>
              <a:rPr lang="en-US" sz="1800" b="1" dirty="0" smtClean="0">
                <a:latin typeface="Tahoma" pitchFamily="34" charset="0"/>
                <a:cs typeface="Tahoma" pitchFamily="34" charset="0"/>
              </a:rPr>
              <a:t> </a:t>
            </a:r>
            <a:r>
              <a:rPr lang="el-GR" sz="1800" b="1" dirty="0" smtClean="0">
                <a:latin typeface="Tahoma" pitchFamily="34" charset="0"/>
                <a:cs typeface="Tahoma" pitchFamily="34" charset="0"/>
              </a:rPr>
              <a:t>όχημα</a:t>
            </a:r>
            <a:r>
              <a:rPr lang="en-US" sz="1800" dirty="0" smtClean="0">
                <a:latin typeface="Tahoma" pitchFamily="34" charset="0"/>
                <a:cs typeface="Tahoma" pitchFamily="34" charset="0"/>
              </a:rPr>
              <a:t>.</a:t>
            </a:r>
            <a:r>
              <a:rPr lang="el-GR" sz="1800" dirty="0" smtClean="0">
                <a:latin typeface="Tahoma" pitchFamily="34" charset="0"/>
                <a:cs typeface="Tahoma" pitchFamily="34" charset="0"/>
              </a:rPr>
              <a:t> </a:t>
            </a:r>
            <a:r>
              <a:rPr lang="el-GR" sz="1800" dirty="0">
                <a:latin typeface="Tahoma" pitchFamily="34" charset="0"/>
                <a:cs typeface="Tahoma" pitchFamily="34" charset="0"/>
              </a:rPr>
              <a:t>Ακόμα, έχει την δυνατότητα να αποζημιώνει για τριάντα (30) </a:t>
            </a:r>
            <a:r>
              <a:rPr lang="el-GR" sz="1800" dirty="0" smtClean="0">
                <a:latin typeface="Tahoma" pitchFamily="34" charset="0"/>
                <a:cs typeface="Tahoma" pitchFamily="34" charset="0"/>
              </a:rPr>
              <a:t>μέρες</a:t>
            </a:r>
            <a:r>
              <a:rPr lang="en-US" sz="1800" dirty="0" smtClean="0">
                <a:latin typeface="Tahoma" pitchFamily="34" charset="0"/>
                <a:cs typeface="Tahoma" pitchFamily="34" charset="0"/>
              </a:rPr>
              <a:t> </a:t>
            </a:r>
            <a:r>
              <a:rPr lang="el-GR" sz="1800" dirty="0" smtClean="0">
                <a:latin typeface="Tahoma" pitchFamily="34" charset="0"/>
                <a:cs typeface="Tahoma" pitchFamily="34" charset="0"/>
              </a:rPr>
              <a:t>ασφαλισμένους </a:t>
            </a:r>
            <a:r>
              <a:rPr lang="el-GR" sz="1800" dirty="0">
                <a:latin typeface="Tahoma" pitchFamily="34" charset="0"/>
                <a:cs typeface="Tahoma" pitchFamily="34" charset="0"/>
              </a:rPr>
              <a:t>των οποίων έκλεισε η ασφαλιστική εταιρία μέχρι να </a:t>
            </a:r>
            <a:r>
              <a:rPr lang="el-GR" sz="1800" dirty="0" smtClean="0">
                <a:latin typeface="Tahoma" pitchFamily="34" charset="0"/>
                <a:cs typeface="Tahoma" pitchFamily="34" charset="0"/>
              </a:rPr>
              <a:t>ασφαλιστούν σε κάποια άλλη. </a:t>
            </a:r>
            <a:r>
              <a:rPr lang="el-GR" sz="1800" dirty="0">
                <a:latin typeface="Tahoma" pitchFamily="34" charset="0"/>
                <a:cs typeface="Tahoma" pitchFamily="34" charset="0"/>
              </a:rPr>
              <a:t>Η αποζημίωση όμως, σε αυτή την περίπτωση, αφορά τις </a:t>
            </a:r>
            <a:r>
              <a:rPr lang="el-GR" sz="1800" dirty="0" smtClean="0">
                <a:latin typeface="Tahoma" pitchFamily="34" charset="0"/>
                <a:cs typeface="Tahoma" pitchFamily="34" charset="0"/>
              </a:rPr>
              <a:t>καλύψεις</a:t>
            </a:r>
            <a:r>
              <a:rPr lang="en-US" sz="1800" dirty="0" smtClean="0">
                <a:latin typeface="Tahoma" pitchFamily="34" charset="0"/>
                <a:cs typeface="Tahoma" pitchFamily="34" charset="0"/>
              </a:rPr>
              <a:t> </a:t>
            </a:r>
            <a:r>
              <a:rPr lang="el-GR" sz="1800" dirty="0" smtClean="0">
                <a:latin typeface="Tahoma" pitchFamily="34" charset="0"/>
                <a:cs typeface="Tahoma" pitchFamily="34" charset="0"/>
              </a:rPr>
              <a:t>αστικής </a:t>
            </a:r>
            <a:r>
              <a:rPr lang="el-GR" sz="1800" dirty="0">
                <a:latin typeface="Tahoma" pitchFamily="34" charset="0"/>
                <a:cs typeface="Tahoma" pitchFamily="34" charset="0"/>
              </a:rPr>
              <a:t>ευθύνης και όχι τις προαιρετικές καλύψεις.</a:t>
            </a:r>
            <a:endParaRPr lang="el-GR" sz="18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888" y="3717032"/>
            <a:ext cx="1584176" cy="84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641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6929</TotalTime>
  <Pages>1</Pages>
  <Words>1139</Words>
  <Application>Microsoft Office PowerPoint</Application>
  <PresentationFormat>Α4 (210x297 χιλ.)</PresentationFormat>
  <Paragraphs>136</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Άποψη</vt:lpstr>
      <vt:lpstr>  “ΑΣΦΑΛΙΣΗ  ΖΩΗΣ - ΠΕΡΙΟΥΣΙΑΣ.”      </vt:lpstr>
      <vt:lpstr>ΣΤΟΧΟΙ ΠΑΡΟΥΣΙΑΣΗΣ</vt:lpstr>
      <vt:lpstr>ΑΣΦΑΛΙΣΗ ΑΥΤΟΚΙΝΗΤΟΥ</vt:lpstr>
      <vt:lpstr>ΥΠΟΧΡΕΩΤΙΚΗ ΑΣΦΑΛΙΣΗ ΑΣΤΙΚΗ ΕΥΘΥΝΗΣ ΑΥΤΟΚΙΝΗΤΟΥ</vt:lpstr>
      <vt:lpstr>ΥΠΟΧΡΕΩΤΙΚΗ ΑΣΦΑΛΙΣΗ ΑΣΤΙΚΗ ΕΥΘΥΝΗΣ ΑΥΤΟΚΙΝΗΤΟΥ</vt:lpstr>
      <vt:lpstr>ΥΠΟΧΡΕΩΤΙΚΗ ΑΣΦΑΛΙΣΗ ΑΣΤΙΚΗ ΕΥΘΥΝΗΣ ΑΥΤΟΚΙΝΗΤΟΥ</vt:lpstr>
      <vt:lpstr>ΠΡΟΑΙΡΕΤΙΚΕΣ ΚΑΛΥΨΕΙΣ ΑΣΦΑΛΙΣΕΙΣ ΑΥΤΟΚΙΝΗΤΟΥ</vt:lpstr>
      <vt:lpstr>ΠΡΟΑΙΡΕΤΙΚΕΣ ΚΑΛΥΨΕΙΣ ΑΣΦΑΛΙΣΕΙΣ ΑΥΤΟΚΙΝΗΤΟΥ</vt:lpstr>
      <vt:lpstr>ΟΡΟΛΟΓΙΑ στην ΑΣΦΑΛΙΣΗ ΑΥΤΟΚΙΝΗΤΟΥ</vt:lpstr>
      <vt:lpstr>ΟΡΟΛΟΓΙΑ στην ΑΣΦΑΛΙΣΗ ΑΥΤΟΚΙΝΗΤΟΥ</vt:lpstr>
      <vt:lpstr>ΟΡΟΛΟΓΙΑ στην ΑΣΦΑΛΙΣΗ ΑΥΤΟΚΙΝΗΤΟΥ</vt:lpstr>
    </vt:vector>
  </TitlesOfParts>
  <Company>ΕΚΠΑΙΔΕΥΣΗ ΜΕΛΛΟΝΤΟΣ Α.Ε.</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Αποστολή για Δυτικές Ινδίες</dc:title>
  <dc:subject>PowerPoint 2002</dc:subject>
  <dc:creator>Manos Leontios/Anastasia D. Gavanas</dc:creator>
  <cp:keywords>ECDL Syllabus 4.0</cp:keywords>
  <dc:description>ΕΚΠΑΙΔΕΥΣΗ ΜΕΛΛΟΝΤΟΣ Α.Ε. (c) 2003</dc:description>
  <cp:lastModifiedBy>admin</cp:lastModifiedBy>
  <cp:revision>885</cp:revision>
  <cp:lastPrinted>2016-08-26T11:23:52Z</cp:lastPrinted>
  <dcterms:created xsi:type="dcterms:W3CDTF">1996-06-21T16:28:18Z</dcterms:created>
  <dcterms:modified xsi:type="dcterms:W3CDTF">2020-10-15T09:21:33Z</dcterms:modified>
  <cp:category>Αρχείο Άσκησης</cp:category>
</cp:coreProperties>
</file>