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03" r:id="rId1"/>
  </p:sldMasterIdLst>
  <p:notesMasterIdLst>
    <p:notesMasterId r:id="rId26"/>
  </p:notesMasterIdLst>
  <p:handoutMasterIdLst>
    <p:handoutMasterId r:id="rId27"/>
  </p:handoutMasterIdLst>
  <p:sldIdLst>
    <p:sldId id="256" r:id="rId2"/>
    <p:sldId id="352" r:id="rId3"/>
    <p:sldId id="353" r:id="rId4"/>
    <p:sldId id="404" r:id="rId5"/>
    <p:sldId id="405" r:id="rId6"/>
    <p:sldId id="406" r:id="rId7"/>
    <p:sldId id="407" r:id="rId8"/>
    <p:sldId id="408" r:id="rId9"/>
    <p:sldId id="409" r:id="rId10"/>
    <p:sldId id="403" r:id="rId11"/>
    <p:sldId id="392" r:id="rId12"/>
    <p:sldId id="393" r:id="rId13"/>
    <p:sldId id="384" r:id="rId14"/>
    <p:sldId id="385" r:id="rId15"/>
    <p:sldId id="386" r:id="rId16"/>
    <p:sldId id="394" r:id="rId17"/>
    <p:sldId id="395" r:id="rId18"/>
    <p:sldId id="396" r:id="rId19"/>
    <p:sldId id="397" r:id="rId20"/>
    <p:sldId id="398" r:id="rId21"/>
    <p:sldId id="399" r:id="rId22"/>
    <p:sldId id="400" r:id="rId23"/>
    <p:sldId id="401" r:id="rId24"/>
    <p:sldId id="402" r:id="rId25"/>
  </p:sldIdLst>
  <p:sldSz cx="9906000" cy="6858000" type="A4"/>
  <p:notesSz cx="6769100" cy="9906000"/>
  <p:defaultTextStyle>
    <a:defPPr>
      <a:defRPr lang="en-GB"/>
    </a:defPPr>
    <a:lvl1pPr algn="l" rtl="0" fontAlgn="base">
      <a:spcBef>
        <a:spcPct val="0"/>
      </a:spcBef>
      <a:spcAft>
        <a:spcPct val="0"/>
      </a:spcAft>
      <a:defRPr sz="6000" kern="1200">
        <a:solidFill>
          <a:schemeClr val="tx1"/>
        </a:solidFill>
        <a:latin typeface="Times New Roman" pitchFamily="18" charset="0"/>
        <a:ea typeface="+mn-ea"/>
        <a:cs typeface="+mn-cs"/>
      </a:defRPr>
    </a:lvl1pPr>
    <a:lvl2pPr marL="457200" algn="l" rtl="0" fontAlgn="base">
      <a:spcBef>
        <a:spcPct val="0"/>
      </a:spcBef>
      <a:spcAft>
        <a:spcPct val="0"/>
      </a:spcAft>
      <a:defRPr sz="6000" kern="1200">
        <a:solidFill>
          <a:schemeClr val="tx1"/>
        </a:solidFill>
        <a:latin typeface="Times New Roman" pitchFamily="18" charset="0"/>
        <a:ea typeface="+mn-ea"/>
        <a:cs typeface="+mn-cs"/>
      </a:defRPr>
    </a:lvl2pPr>
    <a:lvl3pPr marL="914400" algn="l" rtl="0" fontAlgn="base">
      <a:spcBef>
        <a:spcPct val="0"/>
      </a:spcBef>
      <a:spcAft>
        <a:spcPct val="0"/>
      </a:spcAft>
      <a:defRPr sz="6000" kern="1200">
        <a:solidFill>
          <a:schemeClr val="tx1"/>
        </a:solidFill>
        <a:latin typeface="Times New Roman" pitchFamily="18" charset="0"/>
        <a:ea typeface="+mn-ea"/>
        <a:cs typeface="+mn-cs"/>
      </a:defRPr>
    </a:lvl3pPr>
    <a:lvl4pPr marL="1371600" algn="l" rtl="0" fontAlgn="base">
      <a:spcBef>
        <a:spcPct val="0"/>
      </a:spcBef>
      <a:spcAft>
        <a:spcPct val="0"/>
      </a:spcAft>
      <a:defRPr sz="6000" kern="1200">
        <a:solidFill>
          <a:schemeClr val="tx1"/>
        </a:solidFill>
        <a:latin typeface="Times New Roman" pitchFamily="18" charset="0"/>
        <a:ea typeface="+mn-ea"/>
        <a:cs typeface="+mn-cs"/>
      </a:defRPr>
    </a:lvl4pPr>
    <a:lvl5pPr marL="1828800" algn="l" rtl="0" fontAlgn="base">
      <a:spcBef>
        <a:spcPct val="0"/>
      </a:spcBef>
      <a:spcAft>
        <a:spcPct val="0"/>
      </a:spcAft>
      <a:defRPr sz="6000" kern="1200">
        <a:solidFill>
          <a:schemeClr val="tx1"/>
        </a:solidFill>
        <a:latin typeface="Times New Roman" pitchFamily="18" charset="0"/>
        <a:ea typeface="+mn-ea"/>
        <a:cs typeface="+mn-cs"/>
      </a:defRPr>
    </a:lvl5pPr>
    <a:lvl6pPr marL="2286000" algn="l" defTabSz="914400" rtl="0" eaLnBrk="1" latinLnBrk="0" hangingPunct="1">
      <a:defRPr sz="6000" kern="1200">
        <a:solidFill>
          <a:schemeClr val="tx1"/>
        </a:solidFill>
        <a:latin typeface="Times New Roman" pitchFamily="18" charset="0"/>
        <a:ea typeface="+mn-ea"/>
        <a:cs typeface="+mn-cs"/>
      </a:defRPr>
    </a:lvl6pPr>
    <a:lvl7pPr marL="2743200" algn="l" defTabSz="914400" rtl="0" eaLnBrk="1" latinLnBrk="0" hangingPunct="1">
      <a:defRPr sz="6000" kern="1200">
        <a:solidFill>
          <a:schemeClr val="tx1"/>
        </a:solidFill>
        <a:latin typeface="Times New Roman" pitchFamily="18" charset="0"/>
        <a:ea typeface="+mn-ea"/>
        <a:cs typeface="+mn-cs"/>
      </a:defRPr>
    </a:lvl7pPr>
    <a:lvl8pPr marL="3200400" algn="l" defTabSz="914400" rtl="0" eaLnBrk="1" latinLnBrk="0" hangingPunct="1">
      <a:defRPr sz="6000" kern="1200">
        <a:solidFill>
          <a:schemeClr val="tx1"/>
        </a:solidFill>
        <a:latin typeface="Times New Roman" pitchFamily="18" charset="0"/>
        <a:ea typeface="+mn-ea"/>
        <a:cs typeface="+mn-cs"/>
      </a:defRPr>
    </a:lvl8pPr>
    <a:lvl9pPr marL="3657600" algn="l" defTabSz="914400" rtl="0" eaLnBrk="1" latinLnBrk="0" hangingPunct="1">
      <a:defRPr sz="6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CC33"/>
    <a:srgbClr val="FF3300"/>
    <a:srgbClr val="000099"/>
    <a:srgbClr val="CC6600"/>
    <a:srgbClr val="FF9933"/>
    <a:srgbClr val="FFFF00"/>
    <a:srgbClr val="AF2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Στυλ με θέμα 2 - Έμφαση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7" autoAdjust="0"/>
    <p:restoredTop sz="90522" autoAdjust="0"/>
  </p:normalViewPr>
  <p:slideViewPr>
    <p:cSldViewPr>
      <p:cViewPr>
        <p:scale>
          <a:sx n="90" d="100"/>
          <a:sy n="90" d="100"/>
        </p:scale>
        <p:origin x="-1884" y="-3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30" y="-102"/>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1113"/>
            <a:ext cx="2933701" cy="461962"/>
          </a:xfrm>
          <a:prstGeom prst="rect">
            <a:avLst/>
          </a:prstGeom>
          <a:noFill/>
          <a:ln w="9525">
            <a:noFill/>
            <a:miter lim="800000"/>
            <a:headEnd/>
            <a:tailEnd/>
          </a:ln>
          <a:effectLst/>
        </p:spPr>
        <p:txBody>
          <a:bodyPr vert="horz" wrap="square" lIns="19256" tIns="0" rIns="19256" bIns="0" numCol="1" anchor="t" anchorCtr="0" compatLnSpc="1">
            <a:prstTxWarp prst="textNoShape">
              <a:avLst/>
            </a:prstTxWarp>
          </a:bodyPr>
          <a:lstStyle>
            <a:lvl1pPr algn="l" eaLnBrk="0" hangingPunct="0">
              <a:spcBef>
                <a:spcPct val="0"/>
              </a:spcBef>
              <a:defRPr sz="1000" i="1">
                <a:latin typeface="Book Antiqua" pitchFamily="18" charset="0"/>
              </a:defRPr>
            </a:lvl1pPr>
          </a:lstStyle>
          <a:p>
            <a:pPr>
              <a:defRPr/>
            </a:pPr>
            <a:endParaRPr lang="en-GB" dirty="0"/>
          </a:p>
        </p:txBody>
      </p:sp>
      <p:sp>
        <p:nvSpPr>
          <p:cNvPr id="3075" name="Rectangle 3"/>
          <p:cNvSpPr>
            <a:spLocks noGrp="1" noChangeArrowheads="1"/>
          </p:cNvSpPr>
          <p:nvPr>
            <p:ph type="dt" sz="quarter" idx="1"/>
          </p:nvPr>
        </p:nvSpPr>
        <p:spPr bwMode="auto">
          <a:xfrm>
            <a:off x="3835400" y="11113"/>
            <a:ext cx="2933700" cy="461962"/>
          </a:xfrm>
          <a:prstGeom prst="rect">
            <a:avLst/>
          </a:prstGeom>
          <a:noFill/>
          <a:ln w="9525">
            <a:noFill/>
            <a:miter lim="800000"/>
            <a:headEnd/>
            <a:tailEnd/>
          </a:ln>
          <a:effectLst/>
        </p:spPr>
        <p:txBody>
          <a:bodyPr vert="horz" wrap="square" lIns="19256" tIns="0" rIns="19256" bIns="0" numCol="1" anchor="t" anchorCtr="0" compatLnSpc="1">
            <a:prstTxWarp prst="textNoShape">
              <a:avLst/>
            </a:prstTxWarp>
          </a:bodyPr>
          <a:lstStyle>
            <a:lvl1pPr algn="r" eaLnBrk="0" hangingPunct="0">
              <a:spcBef>
                <a:spcPct val="0"/>
              </a:spcBef>
              <a:defRPr sz="1000" i="1">
                <a:latin typeface="Book Antiqua" pitchFamily="18" charset="0"/>
              </a:defRPr>
            </a:lvl1pPr>
          </a:lstStyle>
          <a:p>
            <a:pPr>
              <a:defRPr/>
            </a:pPr>
            <a:endParaRPr lang="en-GB" dirty="0"/>
          </a:p>
        </p:txBody>
      </p:sp>
      <p:sp>
        <p:nvSpPr>
          <p:cNvPr id="3076" name="Rectangle 4"/>
          <p:cNvSpPr>
            <a:spLocks noGrp="1" noChangeArrowheads="1"/>
          </p:cNvSpPr>
          <p:nvPr>
            <p:ph type="ftr" sz="quarter" idx="2"/>
          </p:nvPr>
        </p:nvSpPr>
        <p:spPr bwMode="auto">
          <a:xfrm>
            <a:off x="-1588" y="9432925"/>
            <a:ext cx="2933701" cy="461963"/>
          </a:xfrm>
          <a:prstGeom prst="rect">
            <a:avLst/>
          </a:prstGeom>
          <a:noFill/>
          <a:ln w="9525">
            <a:noFill/>
            <a:miter lim="800000"/>
            <a:headEnd/>
            <a:tailEnd/>
          </a:ln>
          <a:effectLst/>
        </p:spPr>
        <p:txBody>
          <a:bodyPr vert="horz" wrap="square" lIns="19256" tIns="0" rIns="19256" bIns="0" numCol="1" anchor="b" anchorCtr="0" compatLnSpc="1">
            <a:prstTxWarp prst="textNoShape">
              <a:avLst/>
            </a:prstTxWarp>
          </a:bodyPr>
          <a:lstStyle>
            <a:lvl1pPr algn="l" eaLnBrk="0" hangingPunct="0">
              <a:spcBef>
                <a:spcPct val="0"/>
              </a:spcBef>
              <a:defRPr sz="1000" i="1">
                <a:latin typeface="Book Antiqua" pitchFamily="18" charset="0"/>
              </a:defRPr>
            </a:lvl1pPr>
          </a:lstStyle>
          <a:p>
            <a:pPr>
              <a:defRPr/>
            </a:pPr>
            <a:endParaRPr lang="en-GB" dirty="0"/>
          </a:p>
        </p:txBody>
      </p:sp>
      <p:sp>
        <p:nvSpPr>
          <p:cNvPr id="3077" name="Rectangle 5"/>
          <p:cNvSpPr>
            <a:spLocks noGrp="1" noChangeArrowheads="1"/>
          </p:cNvSpPr>
          <p:nvPr>
            <p:ph type="sldNum" sz="quarter" idx="3"/>
          </p:nvPr>
        </p:nvSpPr>
        <p:spPr bwMode="auto">
          <a:xfrm>
            <a:off x="3835400" y="9432925"/>
            <a:ext cx="2933700" cy="461963"/>
          </a:xfrm>
          <a:prstGeom prst="rect">
            <a:avLst/>
          </a:prstGeom>
          <a:noFill/>
          <a:ln w="9525">
            <a:noFill/>
            <a:miter lim="800000"/>
            <a:headEnd/>
            <a:tailEnd/>
          </a:ln>
          <a:effectLst/>
        </p:spPr>
        <p:txBody>
          <a:bodyPr vert="horz" wrap="square" lIns="19256" tIns="0" rIns="19256" bIns="0" numCol="1" anchor="b" anchorCtr="0" compatLnSpc="1">
            <a:prstTxWarp prst="textNoShape">
              <a:avLst/>
            </a:prstTxWarp>
          </a:bodyPr>
          <a:lstStyle>
            <a:lvl1pPr algn="r" eaLnBrk="0" hangingPunct="0">
              <a:spcBef>
                <a:spcPct val="0"/>
              </a:spcBef>
              <a:defRPr sz="1000" i="1">
                <a:latin typeface="Book Antiqua" pitchFamily="18" charset="0"/>
              </a:defRPr>
            </a:lvl1pPr>
          </a:lstStyle>
          <a:p>
            <a:pPr>
              <a:defRPr/>
            </a:pPr>
            <a:fld id="{808B96CC-4860-4D4F-A12E-8899E5E291A1}" type="slidenum">
              <a:rPr lang="en-GB"/>
              <a:pPr>
                <a:defRPr/>
              </a:pPr>
              <a:t>‹#›</a:t>
            </a:fld>
            <a:endParaRPr lang="en-GB" dirty="0"/>
          </a:p>
        </p:txBody>
      </p:sp>
      <p:sp>
        <p:nvSpPr>
          <p:cNvPr id="58374" name="Rectangle 6"/>
          <p:cNvSpPr>
            <a:spLocks noChangeArrowheads="1"/>
          </p:cNvSpPr>
          <p:nvPr/>
        </p:nvSpPr>
        <p:spPr bwMode="auto">
          <a:xfrm>
            <a:off x="71438" y="96838"/>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69" tIns="46535" rIns="93069" bIns="46535" anchor="ctr">
            <a:spAutoFit/>
          </a:bodyPr>
          <a:lstStyle/>
          <a:p>
            <a:pPr eaLnBrk="0" hangingPunct="0"/>
            <a:r>
              <a:rPr lang="en-GB" sz="1400" dirty="0">
                <a:latin typeface="Book Antiqua" pitchFamily="18" charset="0"/>
              </a:rPr>
              <a:t>Meridian </a:t>
            </a:r>
          </a:p>
        </p:txBody>
      </p:sp>
      <p:sp>
        <p:nvSpPr>
          <p:cNvPr id="58375" name="Rectangle 7"/>
          <p:cNvSpPr>
            <a:spLocks noChangeArrowheads="1"/>
          </p:cNvSpPr>
          <p:nvPr/>
        </p:nvSpPr>
        <p:spPr bwMode="auto">
          <a:xfrm>
            <a:off x="6280150" y="9498013"/>
            <a:ext cx="41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69" tIns="46535" rIns="93069" bIns="46535" anchor="ctr">
            <a:spAutoFit/>
          </a:bodyPr>
          <a:lstStyle/>
          <a:p>
            <a:pPr algn="r" eaLnBrk="0" hangingPunct="0"/>
            <a:fld id="{237C91CA-F5A5-4BE9-9760-FA48B80974D4}" type="slidenum">
              <a:rPr lang="en-GB" sz="1400">
                <a:latin typeface="Book Antiqua" pitchFamily="18" charset="0"/>
              </a:rPr>
              <a:pPr algn="r" eaLnBrk="0" hangingPunct="0"/>
              <a:t>‹#›</a:t>
            </a:fld>
            <a:endParaRPr lang="en-GB" sz="1400" dirty="0">
              <a:latin typeface="Book Antiqua" pitchFamily="18" charset="0"/>
            </a:endParaRPr>
          </a:p>
        </p:txBody>
      </p:sp>
    </p:spTree>
    <p:extLst>
      <p:ext uri="{BB962C8B-B14F-4D97-AF65-F5344CB8AC3E}">
        <p14:creationId xmlns:p14="http://schemas.microsoft.com/office/powerpoint/2010/main" val="1448760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1113"/>
            <a:ext cx="2933701" cy="461962"/>
          </a:xfrm>
          <a:prstGeom prst="rect">
            <a:avLst/>
          </a:prstGeom>
          <a:noFill/>
          <a:ln w="9525">
            <a:noFill/>
            <a:miter lim="800000"/>
            <a:headEnd/>
            <a:tailEnd/>
          </a:ln>
          <a:effectLst/>
        </p:spPr>
        <p:txBody>
          <a:bodyPr vert="horz" wrap="square" lIns="19256" tIns="0" rIns="19256" bIns="0" numCol="1" anchor="t" anchorCtr="0" compatLnSpc="1">
            <a:prstTxWarp prst="textNoShape">
              <a:avLst/>
            </a:prstTxWarp>
          </a:bodyPr>
          <a:lstStyle>
            <a:lvl1pPr algn="l" defTabSz="770230" eaLnBrk="0" hangingPunct="0">
              <a:spcBef>
                <a:spcPct val="0"/>
              </a:spcBef>
              <a:defRPr sz="1000" i="1">
                <a:latin typeface="Times New Roman" charset="0"/>
              </a:defRPr>
            </a:lvl1pPr>
          </a:lstStyle>
          <a:p>
            <a:pPr>
              <a:defRPr/>
            </a:pPr>
            <a:endParaRPr lang="en-GB" dirty="0"/>
          </a:p>
        </p:txBody>
      </p:sp>
      <p:sp>
        <p:nvSpPr>
          <p:cNvPr id="2051" name="Rectangle 3"/>
          <p:cNvSpPr>
            <a:spLocks noGrp="1" noChangeArrowheads="1"/>
          </p:cNvSpPr>
          <p:nvPr>
            <p:ph type="dt" idx="1"/>
          </p:nvPr>
        </p:nvSpPr>
        <p:spPr bwMode="auto">
          <a:xfrm>
            <a:off x="3835400" y="11113"/>
            <a:ext cx="2933700" cy="461962"/>
          </a:xfrm>
          <a:prstGeom prst="rect">
            <a:avLst/>
          </a:prstGeom>
          <a:noFill/>
          <a:ln w="9525">
            <a:noFill/>
            <a:miter lim="800000"/>
            <a:headEnd/>
            <a:tailEnd/>
          </a:ln>
          <a:effectLst/>
        </p:spPr>
        <p:txBody>
          <a:bodyPr vert="horz" wrap="square" lIns="19256" tIns="0" rIns="19256" bIns="0" numCol="1" anchor="t" anchorCtr="0" compatLnSpc="1">
            <a:prstTxWarp prst="textNoShape">
              <a:avLst/>
            </a:prstTxWarp>
          </a:bodyPr>
          <a:lstStyle>
            <a:lvl1pPr algn="r" defTabSz="770230" eaLnBrk="0" hangingPunct="0">
              <a:spcBef>
                <a:spcPct val="0"/>
              </a:spcBef>
              <a:defRPr sz="1000" i="1">
                <a:latin typeface="Times New Roman" charset="0"/>
              </a:defRPr>
            </a:lvl1pPr>
          </a:lstStyle>
          <a:p>
            <a:pPr>
              <a:defRPr/>
            </a:pPr>
            <a:endParaRPr lang="en-GB" dirty="0"/>
          </a:p>
        </p:txBody>
      </p:sp>
      <p:sp>
        <p:nvSpPr>
          <p:cNvPr id="2052" name="Rectangle 4"/>
          <p:cNvSpPr>
            <a:spLocks noGrp="1" noChangeArrowheads="1"/>
          </p:cNvSpPr>
          <p:nvPr>
            <p:ph type="ftr" sz="quarter" idx="4"/>
          </p:nvPr>
        </p:nvSpPr>
        <p:spPr bwMode="auto">
          <a:xfrm>
            <a:off x="-1588" y="9432925"/>
            <a:ext cx="2933701" cy="461963"/>
          </a:xfrm>
          <a:prstGeom prst="rect">
            <a:avLst/>
          </a:prstGeom>
          <a:noFill/>
          <a:ln w="9525">
            <a:noFill/>
            <a:miter lim="800000"/>
            <a:headEnd/>
            <a:tailEnd/>
          </a:ln>
          <a:effectLst/>
        </p:spPr>
        <p:txBody>
          <a:bodyPr vert="horz" wrap="square" lIns="19256" tIns="0" rIns="19256" bIns="0" numCol="1" anchor="b" anchorCtr="0" compatLnSpc="1">
            <a:prstTxWarp prst="textNoShape">
              <a:avLst/>
            </a:prstTxWarp>
          </a:bodyPr>
          <a:lstStyle>
            <a:lvl1pPr algn="l" defTabSz="770230" eaLnBrk="0" hangingPunct="0">
              <a:spcBef>
                <a:spcPct val="0"/>
              </a:spcBef>
              <a:defRPr sz="1000" i="1">
                <a:latin typeface="Times New Roman" charset="0"/>
              </a:defRPr>
            </a:lvl1pPr>
          </a:lstStyle>
          <a:p>
            <a:pPr>
              <a:defRPr/>
            </a:pPr>
            <a:endParaRPr lang="en-GB" dirty="0"/>
          </a:p>
        </p:txBody>
      </p:sp>
      <p:sp>
        <p:nvSpPr>
          <p:cNvPr id="2053" name="Rectangle 5"/>
          <p:cNvSpPr>
            <a:spLocks noGrp="1" noChangeArrowheads="1"/>
          </p:cNvSpPr>
          <p:nvPr>
            <p:ph type="sldNum" sz="quarter" idx="5"/>
          </p:nvPr>
        </p:nvSpPr>
        <p:spPr bwMode="auto">
          <a:xfrm>
            <a:off x="3835400" y="9432925"/>
            <a:ext cx="2933700" cy="461963"/>
          </a:xfrm>
          <a:prstGeom prst="rect">
            <a:avLst/>
          </a:prstGeom>
          <a:noFill/>
          <a:ln w="9525">
            <a:noFill/>
            <a:miter lim="800000"/>
            <a:headEnd/>
            <a:tailEnd/>
          </a:ln>
          <a:effectLst/>
        </p:spPr>
        <p:txBody>
          <a:bodyPr vert="horz" wrap="square" lIns="19256" tIns="0" rIns="19256" bIns="0" numCol="1" anchor="b" anchorCtr="0" compatLnSpc="1">
            <a:prstTxWarp prst="textNoShape">
              <a:avLst/>
            </a:prstTxWarp>
          </a:bodyPr>
          <a:lstStyle>
            <a:lvl1pPr algn="r" defTabSz="770230" eaLnBrk="0" hangingPunct="0">
              <a:spcBef>
                <a:spcPct val="0"/>
              </a:spcBef>
              <a:defRPr sz="1000" i="1">
                <a:latin typeface="Times New Roman" charset="0"/>
              </a:defRPr>
            </a:lvl1pPr>
          </a:lstStyle>
          <a:p>
            <a:pPr>
              <a:defRPr/>
            </a:pPr>
            <a:fld id="{8F1E409E-0311-45A7-83CD-5EAB51A28E59}" type="slidenum">
              <a:rPr lang="en-GB"/>
              <a:pPr>
                <a:defRPr/>
              </a:pPr>
              <a:t>‹#›</a:t>
            </a:fld>
            <a:endParaRPr lang="en-GB" dirty="0"/>
          </a:p>
        </p:txBody>
      </p:sp>
      <p:sp>
        <p:nvSpPr>
          <p:cNvPr id="32774" name="Rectangle 6"/>
          <p:cNvSpPr>
            <a:spLocks noGrp="1" noRot="1" noChangeAspect="1" noChangeArrowheads="1"/>
          </p:cNvSpPr>
          <p:nvPr>
            <p:ph type="sldImg" idx="2"/>
          </p:nvPr>
        </p:nvSpPr>
        <p:spPr bwMode="auto">
          <a:xfrm>
            <a:off x="744538" y="768350"/>
            <a:ext cx="5322887" cy="36845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01700" y="4708525"/>
            <a:ext cx="4964113" cy="4170363"/>
          </a:xfrm>
          <a:prstGeom prst="rect">
            <a:avLst/>
          </a:prstGeom>
          <a:noFill/>
          <a:ln w="9525">
            <a:noFill/>
            <a:miter lim="800000"/>
            <a:headEnd/>
            <a:tailEnd/>
          </a:ln>
          <a:effectLst/>
        </p:spPr>
        <p:txBody>
          <a:bodyPr vert="horz" wrap="square" lIns="93069" tIns="46535" rIns="93069" bIns="4653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2776" name="Rectangle 8"/>
          <p:cNvSpPr>
            <a:spLocks noChangeArrowheads="1"/>
          </p:cNvSpPr>
          <p:nvPr/>
        </p:nvSpPr>
        <p:spPr bwMode="auto">
          <a:xfrm>
            <a:off x="71438" y="96838"/>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69" tIns="46535" rIns="93069" bIns="46535" anchor="ctr">
            <a:spAutoFit/>
          </a:bodyPr>
          <a:lstStyle/>
          <a:p>
            <a:pPr eaLnBrk="0" hangingPunct="0"/>
            <a:r>
              <a:rPr lang="en-GB" sz="1400" dirty="0">
                <a:latin typeface="Book Antiqua" pitchFamily="18" charset="0"/>
              </a:rPr>
              <a:t>Meridian </a:t>
            </a:r>
          </a:p>
        </p:txBody>
      </p:sp>
      <p:sp>
        <p:nvSpPr>
          <p:cNvPr id="32777" name="Rectangle 9"/>
          <p:cNvSpPr>
            <a:spLocks noChangeArrowheads="1"/>
          </p:cNvSpPr>
          <p:nvPr/>
        </p:nvSpPr>
        <p:spPr bwMode="auto">
          <a:xfrm>
            <a:off x="6280150" y="9498013"/>
            <a:ext cx="41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69" tIns="46535" rIns="93069" bIns="46535" anchor="ctr">
            <a:spAutoFit/>
          </a:bodyPr>
          <a:lstStyle/>
          <a:p>
            <a:pPr algn="r" eaLnBrk="0" hangingPunct="0"/>
            <a:fld id="{ACA0A155-B2EB-4A7B-82D5-09576EC7DF83}" type="slidenum">
              <a:rPr lang="en-GB" sz="1400">
                <a:latin typeface="Book Antiqua" pitchFamily="18" charset="0"/>
              </a:rPr>
              <a:pPr algn="r" eaLnBrk="0" hangingPunct="0"/>
              <a:t>‹#›</a:t>
            </a:fld>
            <a:endParaRPr lang="en-GB" sz="1400" dirty="0">
              <a:latin typeface="Book Antiqua" pitchFamily="18" charset="0"/>
            </a:endParaRPr>
          </a:p>
        </p:txBody>
      </p:sp>
    </p:spTree>
    <p:extLst>
      <p:ext uri="{BB962C8B-B14F-4D97-AF65-F5344CB8AC3E}">
        <p14:creationId xmlns:p14="http://schemas.microsoft.com/office/powerpoint/2010/main" val="1772545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eaLnBrk="0" hangingPunct="0">
              <a:defRPr sz="6000">
                <a:solidFill>
                  <a:schemeClr val="tx1"/>
                </a:solidFill>
                <a:latin typeface="Times New Roman" pitchFamily="18" charset="0"/>
              </a:defRPr>
            </a:lvl1pPr>
            <a:lvl2pPr marL="742950" indent="-285750" defTabSz="769938" eaLnBrk="0" hangingPunct="0">
              <a:defRPr sz="6000">
                <a:solidFill>
                  <a:schemeClr val="tx1"/>
                </a:solidFill>
                <a:latin typeface="Times New Roman" pitchFamily="18" charset="0"/>
              </a:defRPr>
            </a:lvl2pPr>
            <a:lvl3pPr marL="1143000" indent="-228600" defTabSz="769938" eaLnBrk="0" hangingPunct="0">
              <a:defRPr sz="6000">
                <a:solidFill>
                  <a:schemeClr val="tx1"/>
                </a:solidFill>
                <a:latin typeface="Times New Roman" pitchFamily="18" charset="0"/>
              </a:defRPr>
            </a:lvl3pPr>
            <a:lvl4pPr marL="1600200" indent="-228600" defTabSz="769938" eaLnBrk="0" hangingPunct="0">
              <a:defRPr sz="6000">
                <a:solidFill>
                  <a:schemeClr val="tx1"/>
                </a:solidFill>
                <a:latin typeface="Times New Roman" pitchFamily="18" charset="0"/>
              </a:defRPr>
            </a:lvl4pPr>
            <a:lvl5pPr marL="2057400" indent="-228600" defTabSz="769938" eaLnBrk="0" hangingPunct="0">
              <a:defRPr sz="6000">
                <a:solidFill>
                  <a:schemeClr val="tx1"/>
                </a:solidFill>
                <a:latin typeface="Times New Roman" pitchFamily="18" charset="0"/>
              </a:defRPr>
            </a:lvl5pPr>
            <a:lvl6pPr marL="2514600" indent="-228600" defTabSz="769938" eaLnBrk="0" fontAlgn="base" hangingPunct="0">
              <a:spcBef>
                <a:spcPct val="0"/>
              </a:spcBef>
              <a:spcAft>
                <a:spcPct val="0"/>
              </a:spcAft>
              <a:defRPr sz="6000">
                <a:solidFill>
                  <a:schemeClr val="tx1"/>
                </a:solidFill>
                <a:latin typeface="Times New Roman" pitchFamily="18" charset="0"/>
              </a:defRPr>
            </a:lvl6pPr>
            <a:lvl7pPr marL="2971800" indent="-228600" defTabSz="769938" eaLnBrk="0" fontAlgn="base" hangingPunct="0">
              <a:spcBef>
                <a:spcPct val="0"/>
              </a:spcBef>
              <a:spcAft>
                <a:spcPct val="0"/>
              </a:spcAft>
              <a:defRPr sz="6000">
                <a:solidFill>
                  <a:schemeClr val="tx1"/>
                </a:solidFill>
                <a:latin typeface="Times New Roman" pitchFamily="18" charset="0"/>
              </a:defRPr>
            </a:lvl7pPr>
            <a:lvl8pPr marL="3429000" indent="-228600" defTabSz="769938" eaLnBrk="0" fontAlgn="base" hangingPunct="0">
              <a:spcBef>
                <a:spcPct val="0"/>
              </a:spcBef>
              <a:spcAft>
                <a:spcPct val="0"/>
              </a:spcAft>
              <a:defRPr sz="6000">
                <a:solidFill>
                  <a:schemeClr val="tx1"/>
                </a:solidFill>
                <a:latin typeface="Times New Roman" pitchFamily="18" charset="0"/>
              </a:defRPr>
            </a:lvl8pPr>
            <a:lvl9pPr marL="3886200" indent="-228600" defTabSz="769938" eaLnBrk="0" fontAlgn="base" hangingPunct="0">
              <a:spcBef>
                <a:spcPct val="0"/>
              </a:spcBef>
              <a:spcAft>
                <a:spcPct val="0"/>
              </a:spcAft>
              <a:defRPr sz="6000">
                <a:solidFill>
                  <a:schemeClr val="tx1"/>
                </a:solidFill>
                <a:latin typeface="Times New Roman" pitchFamily="18" charset="0"/>
              </a:defRPr>
            </a:lvl9pPr>
          </a:lstStyle>
          <a:p>
            <a:fld id="{FD9CD07C-C8B3-41C9-B229-998965632840}" type="slidenum">
              <a:rPr lang="en-GB" sz="1000" smtClean="0"/>
              <a:pPr/>
              <a:t>1</a:t>
            </a:fld>
            <a:endParaRPr lang="en-GB" sz="1000" dirty="0" smtClean="0"/>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14 - Στρογγυλεμένο ορθογώνιο"/>
          <p:cNvSpPr/>
          <p:nvPr/>
        </p:nvSpPr>
        <p:spPr>
          <a:xfrm>
            <a:off x="330200" y="328613"/>
            <a:ext cx="92424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6" name="9 - Στρογγυλεμένο ορθογώνιο"/>
          <p:cNvSpPr/>
          <p:nvPr/>
        </p:nvSpPr>
        <p:spPr>
          <a:xfrm>
            <a:off x="453480" y="434162"/>
            <a:ext cx="8999043"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5" name="4 - Τίτλος"/>
          <p:cNvSpPr>
            <a:spLocks noGrp="1"/>
          </p:cNvSpPr>
          <p:nvPr>
            <p:ph type="ctrTitle"/>
          </p:nvPr>
        </p:nvSpPr>
        <p:spPr>
          <a:xfrm>
            <a:off x="782574" y="1820206"/>
            <a:ext cx="84201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l-GR" smtClean="0"/>
              <a:t>Kλικ για επεξεργασία του τίτλου</a:t>
            </a:r>
            <a:endParaRPr lang="en-US"/>
          </a:p>
        </p:txBody>
      </p:sp>
      <p:sp>
        <p:nvSpPr>
          <p:cNvPr id="20" name="19 - Υπότιτλος"/>
          <p:cNvSpPr>
            <a:spLocks noGrp="1"/>
          </p:cNvSpPr>
          <p:nvPr>
            <p:ph type="subTitle" idx="1"/>
          </p:nvPr>
        </p:nvSpPr>
        <p:spPr>
          <a:xfrm>
            <a:off x="782574" y="3685032"/>
            <a:ext cx="84201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7" name="18 - Θέση ημερομηνίας"/>
          <p:cNvSpPr>
            <a:spLocks noGrp="1"/>
          </p:cNvSpPr>
          <p:nvPr>
            <p:ph type="dt" sz="half" idx="10"/>
          </p:nvPr>
        </p:nvSpPr>
        <p:spPr/>
        <p:txBody>
          <a:bodyPr/>
          <a:lstStyle>
            <a:lvl1pPr>
              <a:defRPr/>
            </a:lvl1pPr>
            <a:extLst/>
          </a:lstStyle>
          <a:p>
            <a:pPr>
              <a:defRPr/>
            </a:pPr>
            <a:endParaRPr lang="en-GB" dirty="0"/>
          </a:p>
        </p:txBody>
      </p:sp>
      <p:sp>
        <p:nvSpPr>
          <p:cNvPr id="8" name="7 - Θέση υποσέλιδου"/>
          <p:cNvSpPr>
            <a:spLocks noGrp="1"/>
          </p:cNvSpPr>
          <p:nvPr>
            <p:ph type="ftr" sz="quarter" idx="11"/>
          </p:nvPr>
        </p:nvSpPr>
        <p:spPr/>
        <p:txBody>
          <a:bodyPr/>
          <a:lstStyle>
            <a:lvl1pPr>
              <a:defRPr/>
            </a:lvl1pPr>
            <a:extLst/>
          </a:lstStyle>
          <a:p>
            <a:pPr>
              <a:defRPr/>
            </a:pPr>
            <a:endParaRPr lang="en-GB" dirty="0"/>
          </a:p>
        </p:txBody>
      </p:sp>
      <p:sp>
        <p:nvSpPr>
          <p:cNvPr id="9" name="10 - Θέση αριθμού διαφάνειας"/>
          <p:cNvSpPr>
            <a:spLocks noGrp="1"/>
          </p:cNvSpPr>
          <p:nvPr>
            <p:ph type="sldNum" sz="quarter" idx="12"/>
          </p:nvPr>
        </p:nvSpPr>
        <p:spPr/>
        <p:txBody>
          <a:bodyPr/>
          <a:lstStyle>
            <a:lvl1pPr>
              <a:defRPr/>
            </a:lvl1pPr>
            <a:extLst/>
          </a:lstStyle>
          <a:p>
            <a:pPr>
              <a:defRPr/>
            </a:pPr>
            <a:fld id="{2C947D3A-E6A1-4C36-BDF7-29A51B6C6425}" type="slidenum">
              <a:rPr lang="en-GB"/>
              <a:pPr>
                <a:defRPr/>
              </a:pPr>
              <a:t>‹#›</a:t>
            </a:fld>
            <a:endParaRPr lang="en-GB" dirty="0"/>
          </a:p>
        </p:txBody>
      </p:sp>
    </p:spTree>
    <p:extLst>
      <p:ext uri="{BB962C8B-B14F-4D97-AF65-F5344CB8AC3E}">
        <p14:creationId xmlns:p14="http://schemas.microsoft.com/office/powerpoint/2010/main" val="277947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44830" y="4983480"/>
            <a:ext cx="8865870" cy="1051560"/>
          </a:xfrm>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44830" y="530352"/>
            <a:ext cx="8865870" cy="4187952"/>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n-GB" dirty="0"/>
          </a:p>
        </p:txBody>
      </p:sp>
      <p:sp>
        <p:nvSpPr>
          <p:cNvPr id="5" name="17 - Θέση υποσέλιδου"/>
          <p:cNvSpPr>
            <a:spLocks noGrp="1"/>
          </p:cNvSpPr>
          <p:nvPr>
            <p:ph type="ftr" sz="quarter" idx="11"/>
          </p:nvPr>
        </p:nvSpPr>
        <p:spPr/>
        <p:txBody>
          <a:bodyPr/>
          <a:lstStyle>
            <a:lvl1pPr>
              <a:defRPr/>
            </a:lvl1pPr>
          </a:lstStyle>
          <a:p>
            <a:pPr>
              <a:defRPr/>
            </a:pPr>
            <a:endParaRPr lang="en-GB" dirty="0"/>
          </a:p>
        </p:txBody>
      </p:sp>
      <p:sp>
        <p:nvSpPr>
          <p:cNvPr id="6" name="4 - Θέση αριθμού διαφάνειας"/>
          <p:cNvSpPr>
            <a:spLocks noGrp="1"/>
          </p:cNvSpPr>
          <p:nvPr>
            <p:ph type="sldNum" sz="quarter" idx="12"/>
          </p:nvPr>
        </p:nvSpPr>
        <p:spPr/>
        <p:txBody>
          <a:bodyPr/>
          <a:lstStyle>
            <a:lvl1pPr>
              <a:defRPr/>
            </a:lvl1pPr>
          </a:lstStyle>
          <a:p>
            <a:pPr>
              <a:defRPr/>
            </a:pPr>
            <a:fld id="{A77B46A7-47E8-4339-B4E1-4BDAAE1E08DE}" type="slidenum">
              <a:rPr lang="en-GB"/>
              <a:pPr>
                <a:defRPr/>
              </a:pPr>
              <a:t>‹#›</a:t>
            </a:fld>
            <a:endParaRPr lang="en-GB" dirty="0"/>
          </a:p>
        </p:txBody>
      </p:sp>
    </p:spTree>
    <p:extLst>
      <p:ext uri="{BB962C8B-B14F-4D97-AF65-F5344CB8AC3E}">
        <p14:creationId xmlns:p14="http://schemas.microsoft.com/office/powerpoint/2010/main" val="136815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181850" y="533404"/>
            <a:ext cx="2146300" cy="5257799"/>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77850" y="533403"/>
            <a:ext cx="6438900" cy="5257801"/>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n-GB" dirty="0"/>
          </a:p>
        </p:txBody>
      </p:sp>
      <p:sp>
        <p:nvSpPr>
          <p:cNvPr id="5" name="17 - Θέση υποσέλιδου"/>
          <p:cNvSpPr>
            <a:spLocks noGrp="1"/>
          </p:cNvSpPr>
          <p:nvPr>
            <p:ph type="ftr" sz="quarter" idx="11"/>
          </p:nvPr>
        </p:nvSpPr>
        <p:spPr/>
        <p:txBody>
          <a:bodyPr/>
          <a:lstStyle>
            <a:lvl1pPr>
              <a:defRPr/>
            </a:lvl1pPr>
          </a:lstStyle>
          <a:p>
            <a:pPr>
              <a:defRPr/>
            </a:pPr>
            <a:endParaRPr lang="en-GB" dirty="0"/>
          </a:p>
        </p:txBody>
      </p:sp>
      <p:sp>
        <p:nvSpPr>
          <p:cNvPr id="6" name="4 - Θέση αριθμού διαφάνειας"/>
          <p:cNvSpPr>
            <a:spLocks noGrp="1"/>
          </p:cNvSpPr>
          <p:nvPr>
            <p:ph type="sldNum" sz="quarter" idx="12"/>
          </p:nvPr>
        </p:nvSpPr>
        <p:spPr/>
        <p:txBody>
          <a:bodyPr/>
          <a:lstStyle>
            <a:lvl1pPr>
              <a:defRPr/>
            </a:lvl1pPr>
          </a:lstStyle>
          <a:p>
            <a:pPr>
              <a:defRPr/>
            </a:pPr>
            <a:fld id="{6A1AF661-1337-4524-8FEB-66B8AD9389CB}" type="slidenum">
              <a:rPr lang="en-GB"/>
              <a:pPr>
                <a:defRPr/>
              </a:pPr>
              <a:t>‹#›</a:t>
            </a:fld>
            <a:endParaRPr lang="en-GB" dirty="0"/>
          </a:p>
        </p:txBody>
      </p:sp>
    </p:spTree>
    <p:extLst>
      <p:ext uri="{BB962C8B-B14F-4D97-AF65-F5344CB8AC3E}">
        <p14:creationId xmlns:p14="http://schemas.microsoft.com/office/powerpoint/2010/main" val="48401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44830" y="4983480"/>
            <a:ext cx="8865870" cy="105156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544830" y="530352"/>
            <a:ext cx="8865870" cy="4187952"/>
          </a:xfrm>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n-GB" dirty="0"/>
          </a:p>
        </p:txBody>
      </p:sp>
      <p:sp>
        <p:nvSpPr>
          <p:cNvPr id="5" name="17 - Θέση υποσέλιδου"/>
          <p:cNvSpPr>
            <a:spLocks noGrp="1"/>
          </p:cNvSpPr>
          <p:nvPr>
            <p:ph type="ftr" sz="quarter" idx="11"/>
          </p:nvPr>
        </p:nvSpPr>
        <p:spPr/>
        <p:txBody>
          <a:bodyPr/>
          <a:lstStyle>
            <a:lvl1pPr>
              <a:defRPr/>
            </a:lvl1pPr>
          </a:lstStyle>
          <a:p>
            <a:pPr>
              <a:defRPr/>
            </a:pPr>
            <a:endParaRPr lang="en-GB" dirty="0"/>
          </a:p>
        </p:txBody>
      </p:sp>
      <p:sp>
        <p:nvSpPr>
          <p:cNvPr id="6" name="4 - Θέση αριθμού διαφάνειας"/>
          <p:cNvSpPr>
            <a:spLocks noGrp="1"/>
          </p:cNvSpPr>
          <p:nvPr>
            <p:ph type="sldNum" sz="quarter" idx="12"/>
          </p:nvPr>
        </p:nvSpPr>
        <p:spPr/>
        <p:txBody>
          <a:bodyPr/>
          <a:lstStyle>
            <a:lvl1pPr>
              <a:defRPr/>
            </a:lvl1pPr>
          </a:lstStyle>
          <a:p>
            <a:pPr>
              <a:defRPr/>
            </a:pPr>
            <a:fld id="{B9FE2954-4B92-48EC-B2C3-1F5C6F5928D5}" type="slidenum">
              <a:rPr lang="en-GB"/>
              <a:pPr>
                <a:defRPr/>
              </a:pPr>
              <a:t>‹#›</a:t>
            </a:fld>
            <a:endParaRPr lang="en-GB" dirty="0"/>
          </a:p>
        </p:txBody>
      </p:sp>
    </p:spTree>
    <p:extLst>
      <p:ext uri="{BB962C8B-B14F-4D97-AF65-F5344CB8AC3E}">
        <p14:creationId xmlns:p14="http://schemas.microsoft.com/office/powerpoint/2010/main" val="55395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13 - Στρογγυλεμένο ορθογώνιο"/>
          <p:cNvSpPr/>
          <p:nvPr/>
        </p:nvSpPr>
        <p:spPr>
          <a:xfrm>
            <a:off x="330200" y="328613"/>
            <a:ext cx="92424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5" name="10 - Στρογγυλεμένο ορθογώνιο"/>
          <p:cNvSpPr/>
          <p:nvPr/>
        </p:nvSpPr>
        <p:spPr>
          <a:xfrm>
            <a:off x="453480" y="434162"/>
            <a:ext cx="8999043"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2" name="1 - Τίτλος"/>
          <p:cNvSpPr>
            <a:spLocks noGrp="1"/>
          </p:cNvSpPr>
          <p:nvPr>
            <p:ph type="title"/>
          </p:nvPr>
        </p:nvSpPr>
        <p:spPr>
          <a:xfrm>
            <a:off x="507373" y="4928616"/>
            <a:ext cx="8865870" cy="676656"/>
          </a:xfrm>
        </p:spPr>
        <p:txBody>
          <a:bodyPr lIns="91440" bIns="0"/>
          <a:lstStyle>
            <a:lvl1pPr algn="l">
              <a:buNone/>
              <a:defRPr sz="3600" b="0" cap="none" baseline="0">
                <a:solidFill>
                  <a:schemeClr val="bg2">
                    <a:shade val="25000"/>
                  </a:schemeClr>
                </a:solidFill>
                <a:effectLst/>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07373" y="5624484"/>
            <a:ext cx="886587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p:txBody>
          <a:bodyPr/>
          <a:lstStyle>
            <a:lvl1pPr>
              <a:defRPr/>
            </a:lvl1pPr>
            <a:extLst/>
          </a:lstStyle>
          <a:p>
            <a:pPr>
              <a:defRPr/>
            </a:pPr>
            <a:endParaRPr lang="en-GB" dirty="0"/>
          </a:p>
        </p:txBody>
      </p:sp>
      <p:sp>
        <p:nvSpPr>
          <p:cNvPr id="7" name="4 - Θέση υποσέλιδου"/>
          <p:cNvSpPr>
            <a:spLocks noGrp="1"/>
          </p:cNvSpPr>
          <p:nvPr>
            <p:ph type="ftr" sz="quarter" idx="11"/>
          </p:nvPr>
        </p:nvSpPr>
        <p:spPr/>
        <p:txBody>
          <a:bodyPr/>
          <a:lstStyle>
            <a:lvl1pPr>
              <a:defRPr/>
            </a:lvl1pPr>
            <a:extLst/>
          </a:lstStyle>
          <a:p>
            <a:pPr>
              <a:defRPr/>
            </a:pPr>
            <a:endParaRPr lang="en-GB" dirty="0"/>
          </a:p>
        </p:txBody>
      </p:sp>
      <p:sp>
        <p:nvSpPr>
          <p:cNvPr id="8" name="5 - Θέση αριθμού διαφάνειας"/>
          <p:cNvSpPr>
            <a:spLocks noGrp="1"/>
          </p:cNvSpPr>
          <p:nvPr>
            <p:ph type="sldNum" sz="quarter" idx="12"/>
          </p:nvPr>
        </p:nvSpPr>
        <p:spPr/>
        <p:txBody>
          <a:bodyPr/>
          <a:lstStyle>
            <a:lvl1pPr>
              <a:defRPr/>
            </a:lvl1pPr>
            <a:extLst/>
          </a:lstStyle>
          <a:p>
            <a:pPr>
              <a:defRPr/>
            </a:pPr>
            <a:fld id="{C7841F01-9811-4E22-992D-1BDB67822792}" type="slidenum">
              <a:rPr lang="en-GB"/>
              <a:pPr>
                <a:defRPr/>
              </a:pPr>
              <a:t>‹#›</a:t>
            </a:fld>
            <a:endParaRPr lang="en-GB" dirty="0"/>
          </a:p>
        </p:txBody>
      </p:sp>
    </p:spTree>
    <p:extLst>
      <p:ext uri="{BB962C8B-B14F-4D97-AF65-F5344CB8AC3E}">
        <p14:creationId xmlns:p14="http://schemas.microsoft.com/office/powerpoint/2010/main" val="295531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557215" y="530352"/>
            <a:ext cx="425958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5151640" y="530352"/>
            <a:ext cx="425958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endParaRPr lang="en-GB" dirty="0"/>
          </a:p>
        </p:txBody>
      </p:sp>
      <p:sp>
        <p:nvSpPr>
          <p:cNvPr id="6" name="17 - Θέση υποσέλιδου"/>
          <p:cNvSpPr>
            <a:spLocks noGrp="1"/>
          </p:cNvSpPr>
          <p:nvPr>
            <p:ph type="ftr" sz="quarter" idx="11"/>
          </p:nvPr>
        </p:nvSpPr>
        <p:spPr/>
        <p:txBody>
          <a:bodyPr/>
          <a:lstStyle>
            <a:lvl1pPr>
              <a:defRPr/>
            </a:lvl1pPr>
          </a:lstStyle>
          <a:p>
            <a:pPr>
              <a:defRPr/>
            </a:pPr>
            <a:endParaRPr lang="en-GB" dirty="0"/>
          </a:p>
        </p:txBody>
      </p:sp>
      <p:sp>
        <p:nvSpPr>
          <p:cNvPr id="7" name="4 - Θέση αριθμού διαφάνειας"/>
          <p:cNvSpPr>
            <a:spLocks noGrp="1"/>
          </p:cNvSpPr>
          <p:nvPr>
            <p:ph type="sldNum" sz="quarter" idx="12"/>
          </p:nvPr>
        </p:nvSpPr>
        <p:spPr/>
        <p:txBody>
          <a:bodyPr/>
          <a:lstStyle>
            <a:lvl1pPr>
              <a:defRPr/>
            </a:lvl1pPr>
          </a:lstStyle>
          <a:p>
            <a:pPr>
              <a:defRPr/>
            </a:pPr>
            <a:fld id="{C6C59CA4-CA36-4D78-B743-8814580B79CC}" type="slidenum">
              <a:rPr lang="en-GB"/>
              <a:pPr>
                <a:defRPr/>
              </a:pPr>
              <a:t>‹#›</a:t>
            </a:fld>
            <a:endParaRPr lang="en-GB" dirty="0"/>
          </a:p>
        </p:txBody>
      </p:sp>
    </p:spTree>
    <p:extLst>
      <p:ext uri="{BB962C8B-B14F-4D97-AF65-F5344CB8AC3E}">
        <p14:creationId xmlns:p14="http://schemas.microsoft.com/office/powerpoint/2010/main" val="140355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44830" y="4983480"/>
            <a:ext cx="8865870" cy="1051560"/>
          </a:xfrm>
        </p:spPr>
        <p:txBody>
          <a:bodyPr/>
          <a:lstStyle>
            <a:lvl1pPr>
              <a:defRPr b="1"/>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57826" y="579438"/>
            <a:ext cx="425958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5039850" y="579438"/>
            <a:ext cx="425958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57826" y="1447800"/>
            <a:ext cx="425958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5039850" y="1447800"/>
            <a:ext cx="425958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24 - Θέση ημερομηνίας"/>
          <p:cNvSpPr>
            <a:spLocks noGrp="1"/>
          </p:cNvSpPr>
          <p:nvPr>
            <p:ph type="dt" sz="half" idx="10"/>
          </p:nvPr>
        </p:nvSpPr>
        <p:spPr/>
        <p:txBody>
          <a:bodyPr/>
          <a:lstStyle>
            <a:lvl1pPr>
              <a:defRPr/>
            </a:lvl1pPr>
          </a:lstStyle>
          <a:p>
            <a:pPr>
              <a:defRPr/>
            </a:pPr>
            <a:endParaRPr lang="en-GB" dirty="0"/>
          </a:p>
        </p:txBody>
      </p:sp>
      <p:sp>
        <p:nvSpPr>
          <p:cNvPr id="8" name="17 - Θέση υποσέλιδου"/>
          <p:cNvSpPr>
            <a:spLocks noGrp="1"/>
          </p:cNvSpPr>
          <p:nvPr>
            <p:ph type="ftr" sz="quarter" idx="11"/>
          </p:nvPr>
        </p:nvSpPr>
        <p:spPr/>
        <p:txBody>
          <a:bodyPr/>
          <a:lstStyle>
            <a:lvl1pPr>
              <a:defRPr/>
            </a:lvl1pPr>
          </a:lstStyle>
          <a:p>
            <a:pPr>
              <a:defRPr/>
            </a:pPr>
            <a:endParaRPr lang="en-GB" dirty="0"/>
          </a:p>
        </p:txBody>
      </p:sp>
      <p:sp>
        <p:nvSpPr>
          <p:cNvPr id="9" name="4 - Θέση αριθμού διαφάνειας"/>
          <p:cNvSpPr>
            <a:spLocks noGrp="1"/>
          </p:cNvSpPr>
          <p:nvPr>
            <p:ph type="sldNum" sz="quarter" idx="12"/>
          </p:nvPr>
        </p:nvSpPr>
        <p:spPr/>
        <p:txBody>
          <a:bodyPr/>
          <a:lstStyle>
            <a:lvl1pPr>
              <a:defRPr/>
            </a:lvl1pPr>
          </a:lstStyle>
          <a:p>
            <a:pPr>
              <a:defRPr/>
            </a:pPr>
            <a:fld id="{09C4F69E-1001-4EE0-A9F4-57D2D21BB359}" type="slidenum">
              <a:rPr lang="en-GB"/>
              <a:pPr>
                <a:defRPr/>
              </a:pPr>
              <a:t>‹#›</a:t>
            </a:fld>
            <a:endParaRPr lang="en-GB" dirty="0"/>
          </a:p>
        </p:txBody>
      </p:sp>
    </p:spTree>
    <p:extLst>
      <p:ext uri="{BB962C8B-B14F-4D97-AF65-F5344CB8AC3E}">
        <p14:creationId xmlns:p14="http://schemas.microsoft.com/office/powerpoint/2010/main" val="47739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4 - Θέση ημερομηνίας"/>
          <p:cNvSpPr>
            <a:spLocks noGrp="1"/>
          </p:cNvSpPr>
          <p:nvPr>
            <p:ph type="dt" sz="half" idx="10"/>
          </p:nvPr>
        </p:nvSpPr>
        <p:spPr/>
        <p:txBody>
          <a:bodyPr/>
          <a:lstStyle>
            <a:lvl1pPr>
              <a:defRPr/>
            </a:lvl1pPr>
          </a:lstStyle>
          <a:p>
            <a:pPr>
              <a:defRPr/>
            </a:pPr>
            <a:endParaRPr lang="en-GB" dirty="0"/>
          </a:p>
        </p:txBody>
      </p:sp>
      <p:sp>
        <p:nvSpPr>
          <p:cNvPr id="4" name="17 - Θέση υποσέλιδου"/>
          <p:cNvSpPr>
            <a:spLocks noGrp="1"/>
          </p:cNvSpPr>
          <p:nvPr>
            <p:ph type="ftr" sz="quarter" idx="11"/>
          </p:nvPr>
        </p:nvSpPr>
        <p:spPr/>
        <p:txBody>
          <a:bodyPr/>
          <a:lstStyle>
            <a:lvl1pPr>
              <a:defRPr/>
            </a:lvl1pPr>
          </a:lstStyle>
          <a:p>
            <a:pPr>
              <a:defRPr/>
            </a:pPr>
            <a:endParaRPr lang="en-GB" dirty="0"/>
          </a:p>
        </p:txBody>
      </p:sp>
      <p:sp>
        <p:nvSpPr>
          <p:cNvPr id="5" name="4 - Θέση αριθμού διαφάνειας"/>
          <p:cNvSpPr>
            <a:spLocks noGrp="1"/>
          </p:cNvSpPr>
          <p:nvPr>
            <p:ph type="sldNum" sz="quarter" idx="12"/>
          </p:nvPr>
        </p:nvSpPr>
        <p:spPr/>
        <p:txBody>
          <a:bodyPr/>
          <a:lstStyle>
            <a:lvl1pPr>
              <a:defRPr/>
            </a:lvl1pPr>
          </a:lstStyle>
          <a:p>
            <a:pPr>
              <a:defRPr/>
            </a:pPr>
            <a:fld id="{348E9483-E119-4B71-A7B2-F8406B3DC0B3}" type="slidenum">
              <a:rPr lang="en-GB"/>
              <a:pPr>
                <a:defRPr/>
              </a:pPr>
              <a:t>‹#›</a:t>
            </a:fld>
            <a:endParaRPr lang="en-GB" dirty="0"/>
          </a:p>
        </p:txBody>
      </p:sp>
    </p:spTree>
    <p:extLst>
      <p:ext uri="{BB962C8B-B14F-4D97-AF65-F5344CB8AC3E}">
        <p14:creationId xmlns:p14="http://schemas.microsoft.com/office/powerpoint/2010/main" val="39787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6 - Στρογγυλεμένο ορθογώνιο"/>
          <p:cNvSpPr/>
          <p:nvPr/>
        </p:nvSpPr>
        <p:spPr>
          <a:xfrm>
            <a:off x="330200" y="328613"/>
            <a:ext cx="92424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3" name="1 - Θέση ημερομηνίας"/>
          <p:cNvSpPr>
            <a:spLocks noGrp="1"/>
          </p:cNvSpPr>
          <p:nvPr>
            <p:ph type="dt" sz="half" idx="10"/>
          </p:nvPr>
        </p:nvSpPr>
        <p:spPr/>
        <p:txBody>
          <a:bodyPr/>
          <a:lstStyle>
            <a:lvl1pPr>
              <a:defRPr/>
            </a:lvl1pPr>
            <a:extLst/>
          </a:lstStyle>
          <a:p>
            <a:pPr>
              <a:defRPr/>
            </a:pPr>
            <a:endParaRPr lang="en-GB" dirty="0"/>
          </a:p>
        </p:txBody>
      </p:sp>
      <p:sp>
        <p:nvSpPr>
          <p:cNvPr id="4" name="2 - Θέση υποσέλιδου"/>
          <p:cNvSpPr>
            <a:spLocks noGrp="1"/>
          </p:cNvSpPr>
          <p:nvPr>
            <p:ph type="ftr" sz="quarter" idx="11"/>
          </p:nvPr>
        </p:nvSpPr>
        <p:spPr/>
        <p:txBody>
          <a:bodyPr/>
          <a:lstStyle>
            <a:lvl1pPr>
              <a:defRPr/>
            </a:lvl1pPr>
            <a:extLst/>
          </a:lstStyle>
          <a:p>
            <a:pPr>
              <a:defRPr/>
            </a:pPr>
            <a:endParaRPr lang="en-GB" dirty="0"/>
          </a:p>
        </p:txBody>
      </p:sp>
      <p:sp>
        <p:nvSpPr>
          <p:cNvPr id="5" name="3 - Θέση αριθμού διαφάνειας"/>
          <p:cNvSpPr>
            <a:spLocks noGrp="1"/>
          </p:cNvSpPr>
          <p:nvPr>
            <p:ph type="sldNum" sz="quarter" idx="12"/>
          </p:nvPr>
        </p:nvSpPr>
        <p:spPr/>
        <p:txBody>
          <a:bodyPr/>
          <a:lstStyle>
            <a:lvl1pPr>
              <a:defRPr/>
            </a:lvl1pPr>
            <a:extLst/>
          </a:lstStyle>
          <a:p>
            <a:pPr>
              <a:defRPr/>
            </a:pPr>
            <a:fld id="{D64E018D-BDBD-441F-9ADA-78AD78336A3B}" type="slidenum">
              <a:rPr lang="en-GB"/>
              <a:pPr>
                <a:defRPr/>
              </a:pPr>
              <a:t>‹#›</a:t>
            </a:fld>
            <a:endParaRPr lang="en-GB" dirty="0"/>
          </a:p>
        </p:txBody>
      </p:sp>
    </p:spTree>
    <p:extLst>
      <p:ext uri="{BB962C8B-B14F-4D97-AF65-F5344CB8AC3E}">
        <p14:creationId xmlns:p14="http://schemas.microsoft.com/office/powerpoint/2010/main" val="236276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00349" y="533400"/>
            <a:ext cx="3219450" cy="914400"/>
          </a:xfrm>
        </p:spPr>
        <p:txBody>
          <a:bodyPr/>
          <a:lstStyle>
            <a:lvl1pPr algn="l">
              <a:buNone/>
              <a:defRPr sz="2200" b="1">
                <a:solidFill>
                  <a:schemeClr val="accent1"/>
                </a:solidFill>
              </a:defRPr>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000418" y="1447802"/>
            <a:ext cx="321945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1"/>
          </p:nvPr>
        </p:nvSpPr>
        <p:spPr>
          <a:xfrm>
            <a:off x="824820" y="930144"/>
            <a:ext cx="501167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endParaRPr lang="en-GB" dirty="0"/>
          </a:p>
        </p:txBody>
      </p:sp>
      <p:sp>
        <p:nvSpPr>
          <p:cNvPr id="6" name="17 - Θέση υποσέλιδου"/>
          <p:cNvSpPr>
            <a:spLocks noGrp="1"/>
          </p:cNvSpPr>
          <p:nvPr>
            <p:ph type="ftr" sz="quarter" idx="11"/>
          </p:nvPr>
        </p:nvSpPr>
        <p:spPr/>
        <p:txBody>
          <a:bodyPr/>
          <a:lstStyle>
            <a:lvl1pPr>
              <a:defRPr/>
            </a:lvl1pPr>
          </a:lstStyle>
          <a:p>
            <a:pPr>
              <a:defRPr/>
            </a:pPr>
            <a:endParaRPr lang="en-GB" dirty="0"/>
          </a:p>
        </p:txBody>
      </p:sp>
      <p:sp>
        <p:nvSpPr>
          <p:cNvPr id="7" name="4 - Θέση αριθμού διαφάνειας"/>
          <p:cNvSpPr>
            <a:spLocks noGrp="1"/>
          </p:cNvSpPr>
          <p:nvPr>
            <p:ph type="sldNum" sz="quarter" idx="12"/>
          </p:nvPr>
        </p:nvSpPr>
        <p:spPr/>
        <p:txBody>
          <a:bodyPr/>
          <a:lstStyle>
            <a:lvl1pPr>
              <a:defRPr/>
            </a:lvl1pPr>
          </a:lstStyle>
          <a:p>
            <a:pPr>
              <a:defRPr/>
            </a:pPr>
            <a:fld id="{90271168-D108-49ED-AB77-895375444F6F}" type="slidenum">
              <a:rPr lang="en-GB"/>
              <a:pPr>
                <a:defRPr/>
              </a:pPr>
              <a:t>‹#›</a:t>
            </a:fld>
            <a:endParaRPr lang="en-GB" dirty="0"/>
          </a:p>
        </p:txBody>
      </p:sp>
    </p:spTree>
    <p:extLst>
      <p:ext uri="{BB962C8B-B14F-4D97-AF65-F5344CB8AC3E}">
        <p14:creationId xmlns:p14="http://schemas.microsoft.com/office/powerpoint/2010/main" val="211106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14 - Στρογγυλεμένο ορθογώνιο"/>
          <p:cNvSpPr/>
          <p:nvPr/>
        </p:nvSpPr>
        <p:spPr>
          <a:xfrm>
            <a:off x="330200" y="328613"/>
            <a:ext cx="92424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6" name="10 - Στρογγύλεμα μίας γωνίας ορθογωνίου"/>
          <p:cNvSpPr/>
          <p:nvPr/>
        </p:nvSpPr>
        <p:spPr>
          <a:xfrm>
            <a:off x="6934200" y="433388"/>
            <a:ext cx="251777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2" name="1 - Τίτλος"/>
          <p:cNvSpPr>
            <a:spLocks noGrp="1"/>
          </p:cNvSpPr>
          <p:nvPr>
            <p:ph type="title"/>
          </p:nvPr>
        </p:nvSpPr>
        <p:spPr>
          <a:xfrm>
            <a:off x="495300" y="5012056"/>
            <a:ext cx="8915400" cy="1051560"/>
          </a:xfrm>
        </p:spPr>
        <p:txBody>
          <a:bodyPr anchor="t"/>
          <a:lstStyle>
            <a:lvl1pPr algn="l">
              <a:buNone/>
              <a:defRPr sz="3600" b="0">
                <a:solidFill>
                  <a:schemeClr val="bg2">
                    <a:shade val="25000"/>
                  </a:schemeClr>
                </a:solidFill>
                <a:effectLst/>
              </a:defRPr>
            </a:lvl1pPr>
            <a:extLst/>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bwMode="grayWhite">
          <a:xfrm>
            <a:off x="7001271" y="533400"/>
            <a:ext cx="242697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εικόνας"/>
          <p:cNvSpPr>
            <a:spLocks noGrp="1"/>
          </p:cNvSpPr>
          <p:nvPr>
            <p:ph type="pic" idx="1"/>
          </p:nvPr>
        </p:nvSpPr>
        <p:spPr>
          <a:xfrm>
            <a:off x="456603" y="435768"/>
            <a:ext cx="6419088"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l-GR" noProof="0" dirty="0" smtClean="0"/>
              <a:t>Κάντε κλικ στο εικονίδιο για να προσθέσετε μια εικόνα</a:t>
            </a:r>
            <a:endParaRPr lang="en-US" noProof="0" dirty="0"/>
          </a:p>
        </p:txBody>
      </p:sp>
      <p:sp>
        <p:nvSpPr>
          <p:cNvPr id="7" name="4 - Θέση ημερομηνίας"/>
          <p:cNvSpPr>
            <a:spLocks noGrp="1"/>
          </p:cNvSpPr>
          <p:nvPr>
            <p:ph type="dt" sz="half" idx="10"/>
          </p:nvPr>
        </p:nvSpPr>
        <p:spPr/>
        <p:txBody>
          <a:bodyPr/>
          <a:lstStyle>
            <a:lvl1pPr>
              <a:defRPr/>
            </a:lvl1pPr>
            <a:extLst/>
          </a:lstStyle>
          <a:p>
            <a:pPr>
              <a:defRPr/>
            </a:pPr>
            <a:endParaRPr lang="en-GB" dirty="0"/>
          </a:p>
        </p:txBody>
      </p:sp>
      <p:sp>
        <p:nvSpPr>
          <p:cNvPr id="8" name="5 - Θέση υποσέλιδου"/>
          <p:cNvSpPr>
            <a:spLocks noGrp="1"/>
          </p:cNvSpPr>
          <p:nvPr>
            <p:ph type="ftr" sz="quarter" idx="11"/>
          </p:nvPr>
        </p:nvSpPr>
        <p:spPr/>
        <p:txBody>
          <a:bodyPr/>
          <a:lstStyle>
            <a:lvl1pPr>
              <a:defRPr/>
            </a:lvl1pPr>
            <a:extLst/>
          </a:lstStyle>
          <a:p>
            <a:pPr>
              <a:defRPr/>
            </a:pPr>
            <a:endParaRPr lang="en-GB" dirty="0"/>
          </a:p>
        </p:txBody>
      </p:sp>
      <p:sp>
        <p:nvSpPr>
          <p:cNvPr id="9" name="6 - Θέση αριθμού διαφάνειας"/>
          <p:cNvSpPr>
            <a:spLocks noGrp="1"/>
          </p:cNvSpPr>
          <p:nvPr>
            <p:ph type="sldNum" sz="quarter" idx="12"/>
          </p:nvPr>
        </p:nvSpPr>
        <p:spPr/>
        <p:txBody>
          <a:bodyPr/>
          <a:lstStyle>
            <a:lvl1pPr>
              <a:defRPr/>
            </a:lvl1pPr>
            <a:extLst/>
          </a:lstStyle>
          <a:p>
            <a:pPr>
              <a:defRPr/>
            </a:pPr>
            <a:fld id="{0A40C715-5421-4C65-99C5-F7CB9C02A1A9}" type="slidenum">
              <a:rPr lang="en-GB"/>
              <a:pPr>
                <a:defRPr/>
              </a:pPr>
              <a:t>‹#›</a:t>
            </a:fld>
            <a:endParaRPr lang="en-GB" dirty="0"/>
          </a:p>
        </p:txBody>
      </p:sp>
    </p:spTree>
    <p:extLst>
      <p:ext uri="{BB962C8B-B14F-4D97-AF65-F5344CB8AC3E}">
        <p14:creationId xmlns:p14="http://schemas.microsoft.com/office/powerpoint/2010/main" val="135381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30200" y="328613"/>
            <a:ext cx="92424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9" name="8 - Στρογγυλεμένο ορθογώνιο"/>
          <p:cNvSpPr/>
          <p:nvPr/>
        </p:nvSpPr>
        <p:spPr>
          <a:xfrm>
            <a:off x="453480" y="434162"/>
            <a:ext cx="8999043"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spcBef>
                <a:spcPct val="20000"/>
              </a:spcBef>
              <a:defRPr/>
            </a:pPr>
            <a:endParaRPr lang="en-US" dirty="0"/>
          </a:p>
        </p:txBody>
      </p:sp>
      <p:sp>
        <p:nvSpPr>
          <p:cNvPr id="13" name="12 - Θέση τίτλου"/>
          <p:cNvSpPr>
            <a:spLocks noGrp="1"/>
          </p:cNvSpPr>
          <p:nvPr>
            <p:ph type="title"/>
          </p:nvPr>
        </p:nvSpPr>
        <p:spPr>
          <a:xfrm>
            <a:off x="544513" y="4986338"/>
            <a:ext cx="8866187" cy="1050925"/>
          </a:xfrm>
          <a:prstGeom prst="rect">
            <a:avLst/>
          </a:prstGeom>
        </p:spPr>
        <p:txBody>
          <a:bodyPr vert="horz" anchor="b">
            <a:normAutofit/>
          </a:bodyPr>
          <a:lstStyle>
            <a:extLst/>
          </a:lstStyle>
          <a:p>
            <a:r>
              <a:rPr lang="el-GR" smtClean="0"/>
              <a:t>Kλικ για επεξεργασία του τίτλου</a:t>
            </a:r>
            <a:endParaRPr lang="en-US"/>
          </a:p>
        </p:txBody>
      </p:sp>
      <p:sp>
        <p:nvSpPr>
          <p:cNvPr id="1031" name="3 - Θέση κειμένου"/>
          <p:cNvSpPr>
            <a:spLocks noGrp="1"/>
          </p:cNvSpPr>
          <p:nvPr>
            <p:ph type="body" idx="1"/>
          </p:nvPr>
        </p:nvSpPr>
        <p:spPr bwMode="auto">
          <a:xfrm>
            <a:off x="544513" y="530225"/>
            <a:ext cx="8866187"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5" name="24 - Θέση ημερομηνίας"/>
          <p:cNvSpPr>
            <a:spLocks noGrp="1"/>
          </p:cNvSpPr>
          <p:nvPr>
            <p:ph type="dt" sz="half" idx="2"/>
          </p:nvPr>
        </p:nvSpPr>
        <p:spPr>
          <a:xfrm>
            <a:off x="4090988" y="6111875"/>
            <a:ext cx="2476500" cy="365125"/>
          </a:xfrm>
          <a:prstGeom prst="rect">
            <a:avLst/>
          </a:prstGeom>
        </p:spPr>
        <p:txBody>
          <a:bodyPr vert="horz" anchor="b"/>
          <a:lstStyle>
            <a:lvl1pPr algn="r" eaLnBrk="1" latinLnBrk="0" hangingPunct="1">
              <a:spcBef>
                <a:spcPct val="20000"/>
              </a:spcBef>
              <a:defRPr kumimoji="0" sz="1000">
                <a:solidFill>
                  <a:schemeClr val="bg2">
                    <a:shade val="50000"/>
                  </a:schemeClr>
                </a:solidFill>
              </a:defRPr>
            </a:lvl1pPr>
            <a:extLst/>
          </a:lstStyle>
          <a:p>
            <a:pPr>
              <a:defRPr/>
            </a:pPr>
            <a:endParaRPr lang="en-GB" dirty="0"/>
          </a:p>
        </p:txBody>
      </p:sp>
      <p:sp>
        <p:nvSpPr>
          <p:cNvPr id="18" name="17 - Θέση υποσέλιδου"/>
          <p:cNvSpPr>
            <a:spLocks noGrp="1"/>
          </p:cNvSpPr>
          <p:nvPr>
            <p:ph type="ftr" sz="quarter" idx="3"/>
          </p:nvPr>
        </p:nvSpPr>
        <p:spPr>
          <a:xfrm>
            <a:off x="6567488" y="6111875"/>
            <a:ext cx="2476500" cy="365125"/>
          </a:xfrm>
          <a:prstGeom prst="rect">
            <a:avLst/>
          </a:prstGeom>
        </p:spPr>
        <p:txBody>
          <a:bodyPr vert="horz" anchor="b"/>
          <a:lstStyle>
            <a:lvl1pPr algn="l" eaLnBrk="1" latinLnBrk="0" hangingPunct="1">
              <a:spcBef>
                <a:spcPct val="20000"/>
              </a:spcBef>
              <a:defRPr kumimoji="0" sz="1000">
                <a:solidFill>
                  <a:schemeClr val="bg2">
                    <a:shade val="50000"/>
                  </a:schemeClr>
                </a:solidFill>
              </a:defRPr>
            </a:lvl1pPr>
            <a:extLst/>
          </a:lstStyle>
          <a:p>
            <a:pPr>
              <a:defRPr/>
            </a:pPr>
            <a:endParaRPr lang="en-GB" dirty="0"/>
          </a:p>
        </p:txBody>
      </p:sp>
      <p:sp>
        <p:nvSpPr>
          <p:cNvPr id="5" name="4 - Θέση αριθμού διαφάνειας"/>
          <p:cNvSpPr>
            <a:spLocks noGrp="1"/>
          </p:cNvSpPr>
          <p:nvPr>
            <p:ph type="sldNum" sz="quarter" idx="4"/>
          </p:nvPr>
        </p:nvSpPr>
        <p:spPr>
          <a:xfrm>
            <a:off x="9043988" y="6111875"/>
            <a:ext cx="495300" cy="365125"/>
          </a:xfrm>
          <a:prstGeom prst="rect">
            <a:avLst/>
          </a:prstGeom>
        </p:spPr>
        <p:txBody>
          <a:bodyPr vert="horz" anchor="b"/>
          <a:lstStyle>
            <a:lvl1pPr algn="r" eaLnBrk="1" latinLnBrk="0" hangingPunct="1">
              <a:spcBef>
                <a:spcPct val="20000"/>
              </a:spcBef>
              <a:defRPr kumimoji="0" sz="1000">
                <a:solidFill>
                  <a:schemeClr val="bg2">
                    <a:shade val="50000"/>
                  </a:schemeClr>
                </a:solidFill>
              </a:defRPr>
            </a:lvl1pPr>
            <a:extLst/>
          </a:lstStyle>
          <a:p>
            <a:pPr>
              <a:defRPr/>
            </a:pPr>
            <a:fld id="{773476B9-4FAB-4C78-B027-F2A32FD72F3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141" r:id="rId1"/>
    <p:sldLayoutId id="2147484134" r:id="rId2"/>
    <p:sldLayoutId id="2147484142" r:id="rId3"/>
    <p:sldLayoutId id="2147484135" r:id="rId4"/>
    <p:sldLayoutId id="2147484136" r:id="rId5"/>
    <p:sldLayoutId id="2147484137" r:id="rId6"/>
    <p:sldLayoutId id="2147484143" r:id="rId7"/>
    <p:sldLayoutId id="2147484138" r:id="rId8"/>
    <p:sldLayoutId id="2147484144" r:id="rId9"/>
    <p:sldLayoutId id="2147484139" r:id="rId10"/>
    <p:sldLayoutId id="2147484140"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20750" y="1916113"/>
            <a:ext cx="8280400" cy="1800225"/>
          </a:xfrm>
        </p:spPr>
        <p:txBody>
          <a:bodyPr lIns="92075" tIns="46038" rIns="92075" bIns="46038" anchor="ctr">
            <a:noAutofit/>
          </a:bodyPr>
          <a:lstStyle/>
          <a:p>
            <a:pPr algn="ctr" eaLnBrk="1" fontAlgn="auto" hangingPunct="1">
              <a:spcAft>
                <a:spcPts val="0"/>
              </a:spcAft>
              <a:defRPr/>
            </a:pPr>
            <a:r>
              <a:rPr lang="el-GR" sz="1400" dirty="0" smtClean="0"/>
              <a:t/>
            </a:r>
            <a:br>
              <a:rPr lang="el-GR" sz="1400" dirty="0" smtClean="0"/>
            </a:br>
            <a:r>
              <a:rPr lang="el-GR" sz="1400" dirty="0" smtClean="0"/>
              <a:t/>
            </a:r>
            <a:br>
              <a:rPr lang="el-GR" sz="1400" dirty="0" smtClean="0"/>
            </a:br>
            <a:r>
              <a:rPr lang="en-US" sz="5400" dirty="0" smtClean="0">
                <a:solidFill>
                  <a:schemeClr val="accent1"/>
                </a:solidFill>
                <a:latin typeface="Tahoma" pitchFamily="34" charset="0"/>
                <a:cs typeface="Tahoma" pitchFamily="34" charset="0"/>
              </a:rPr>
              <a:t>“</a:t>
            </a:r>
            <a:r>
              <a:rPr lang="el-GR" sz="5400" dirty="0" smtClean="0">
                <a:solidFill>
                  <a:schemeClr val="accent1"/>
                </a:solidFill>
                <a:latin typeface="Tahoma" pitchFamily="34" charset="0"/>
                <a:cs typeface="Tahoma" pitchFamily="34" charset="0"/>
              </a:rPr>
              <a:t>ΑΣΦΑΛΙΣΗ </a:t>
            </a:r>
            <a:br>
              <a:rPr lang="el-GR" sz="5400" dirty="0" smtClean="0">
                <a:solidFill>
                  <a:schemeClr val="accent1"/>
                </a:solidFill>
                <a:latin typeface="Tahoma" pitchFamily="34" charset="0"/>
                <a:cs typeface="Tahoma" pitchFamily="34" charset="0"/>
              </a:rPr>
            </a:br>
            <a:r>
              <a:rPr lang="el-GR" sz="5400" dirty="0" smtClean="0">
                <a:solidFill>
                  <a:schemeClr val="accent1"/>
                </a:solidFill>
                <a:latin typeface="Tahoma" pitchFamily="34" charset="0"/>
                <a:cs typeface="Tahoma" pitchFamily="34" charset="0"/>
              </a:rPr>
              <a:t>ΖΩΗΣ - ΠΕΡΙΟΥΣΙΑΣ</a:t>
            </a:r>
            <a:r>
              <a:rPr lang="en-US" sz="5400" dirty="0" smtClean="0">
                <a:solidFill>
                  <a:schemeClr val="accent1"/>
                </a:solidFill>
                <a:latin typeface="Tahoma" pitchFamily="34" charset="0"/>
                <a:cs typeface="Tahoma" pitchFamily="34" charset="0"/>
              </a:rPr>
              <a:t>.” </a:t>
            </a:r>
            <a:r>
              <a:rPr lang="en-US" sz="1400" dirty="0" smtClean="0">
                <a:solidFill>
                  <a:schemeClr val="accent1"/>
                </a:solidFill>
                <a:latin typeface="Tahoma" pitchFamily="34" charset="0"/>
                <a:cs typeface="Tahoma" pitchFamily="34" charset="0"/>
              </a:rPr>
              <a:t/>
            </a:r>
            <a:br>
              <a:rPr lang="en-US" sz="1400" dirty="0" smtClean="0">
                <a:solidFill>
                  <a:schemeClr val="accent1"/>
                </a:solidFill>
                <a:latin typeface="Tahoma" pitchFamily="34" charset="0"/>
                <a:cs typeface="Tahoma" pitchFamily="34" charset="0"/>
              </a:rPr>
            </a:br>
            <a:r>
              <a:rPr lang="en-US" sz="1400" dirty="0" smtClean="0">
                <a:solidFill>
                  <a:schemeClr val="accent1"/>
                </a:solidFill>
              </a:rPr>
              <a:t/>
            </a:r>
            <a:br>
              <a:rPr lang="en-US" sz="1400" dirty="0" smtClean="0">
                <a:solidFill>
                  <a:schemeClr val="accent1"/>
                </a:solidFill>
              </a:rPr>
            </a:br>
            <a:r>
              <a:rPr lang="el-GR" sz="1400" dirty="0" smtClean="0">
                <a:solidFill>
                  <a:schemeClr val="accent1"/>
                </a:solidFill>
              </a:rPr>
              <a:t/>
            </a:r>
            <a:br>
              <a:rPr lang="el-GR" sz="1400" dirty="0" smtClean="0">
                <a:solidFill>
                  <a:schemeClr val="accent1"/>
                </a:solidFill>
              </a:rPr>
            </a:br>
            <a:r>
              <a:rPr lang="el-GR" sz="1400" dirty="0" smtClean="0"/>
              <a:t/>
            </a:r>
            <a:br>
              <a:rPr lang="el-GR" sz="1400" dirty="0" smtClean="0"/>
            </a:br>
            <a:r>
              <a:rPr lang="el-GR" sz="1400" dirty="0" smtClean="0"/>
              <a:t/>
            </a:r>
            <a:br>
              <a:rPr lang="el-GR" sz="1400" dirty="0" smtClean="0"/>
            </a:br>
            <a:endParaRPr lang="en-GB" sz="1400" dirty="0" smtClean="0"/>
          </a:p>
        </p:txBody>
      </p:sp>
      <p:sp>
        <p:nvSpPr>
          <p:cNvPr id="4099" name="Rectangle 3"/>
          <p:cNvSpPr>
            <a:spLocks noGrp="1" noChangeArrowheads="1"/>
          </p:cNvSpPr>
          <p:nvPr>
            <p:ph type="subTitle" idx="1"/>
          </p:nvPr>
        </p:nvSpPr>
        <p:spPr>
          <a:xfrm>
            <a:off x="920750" y="3810000"/>
            <a:ext cx="8353425" cy="1876425"/>
          </a:xfrm>
        </p:spPr>
        <p:txBody>
          <a:bodyPr lIns="92075" tIns="46038" rIns="92075" bIns="46038"/>
          <a:lstStyle/>
          <a:p>
            <a:pPr marL="342900" indent="-342900" algn="ctr" eaLnBrk="1" hangingPunct="1">
              <a:lnSpc>
                <a:spcPct val="101000"/>
              </a:lnSpc>
              <a:spcBef>
                <a:spcPct val="0"/>
              </a:spcBef>
              <a:spcAft>
                <a:spcPct val="51000"/>
              </a:spcAft>
            </a:pPr>
            <a:r>
              <a:rPr lang="el-GR" sz="2300" b="1" dirty="0" smtClean="0">
                <a:solidFill>
                  <a:srgbClr val="3333CC"/>
                </a:solidFill>
                <a:latin typeface="Tahoma" pitchFamily="34" charset="0"/>
                <a:cs typeface="Tahoma" pitchFamily="34" charset="0"/>
              </a:rPr>
              <a:t>Επιμέλεια</a:t>
            </a:r>
            <a:r>
              <a:rPr lang="en-US" sz="2300" b="1" dirty="0" smtClean="0">
                <a:solidFill>
                  <a:srgbClr val="3333CC"/>
                </a:solidFill>
                <a:latin typeface="Tahoma" pitchFamily="34" charset="0"/>
                <a:cs typeface="Tahoma" pitchFamily="34" charset="0"/>
              </a:rPr>
              <a:t>: </a:t>
            </a:r>
            <a:endParaRPr lang="el-GR" sz="2300" b="1" dirty="0" smtClean="0">
              <a:solidFill>
                <a:srgbClr val="3333CC"/>
              </a:solidFill>
              <a:latin typeface="Tahoma" pitchFamily="34" charset="0"/>
              <a:cs typeface="Tahoma" pitchFamily="34" charset="0"/>
            </a:endParaRPr>
          </a:p>
          <a:p>
            <a:pPr marL="342900" indent="-342900" algn="ctr" eaLnBrk="1" hangingPunct="1">
              <a:lnSpc>
                <a:spcPct val="101000"/>
              </a:lnSpc>
              <a:spcBef>
                <a:spcPct val="0"/>
              </a:spcBef>
              <a:spcAft>
                <a:spcPct val="51000"/>
              </a:spcAft>
            </a:pPr>
            <a:r>
              <a:rPr lang="el-GR" sz="2300" dirty="0" smtClean="0">
                <a:solidFill>
                  <a:srgbClr val="3333CC"/>
                </a:solidFill>
                <a:latin typeface="Tahoma" pitchFamily="34" charset="0"/>
                <a:cs typeface="Tahoma" pitchFamily="34" charset="0"/>
              </a:rPr>
              <a:t>ΝΙΚΟΛΑΟΣ ΓΡΗΓΟΡΑΚΗΣ (</a:t>
            </a:r>
            <a:r>
              <a:rPr lang="en-US" sz="2300" dirty="0" smtClean="0">
                <a:solidFill>
                  <a:srgbClr val="3333CC"/>
                </a:solidFill>
                <a:latin typeface="Tahoma" pitchFamily="34" charset="0"/>
                <a:cs typeface="Tahoma" pitchFamily="34" charset="0"/>
              </a:rPr>
              <a:t>PhD</a:t>
            </a:r>
            <a:r>
              <a:rPr lang="el-GR" sz="2300" dirty="0" smtClean="0">
                <a:solidFill>
                  <a:srgbClr val="3333CC"/>
                </a:solidFill>
                <a:latin typeface="Tahoma" pitchFamily="34" charset="0"/>
                <a:cs typeface="Tahoma" pitchFamily="34" charset="0"/>
              </a:rPr>
              <a:t>, </a:t>
            </a:r>
            <a:r>
              <a:rPr lang="en-US" sz="2300" dirty="0" smtClean="0">
                <a:solidFill>
                  <a:srgbClr val="3333CC"/>
                </a:solidFill>
                <a:latin typeface="Tahoma" pitchFamily="34" charset="0"/>
                <a:cs typeface="Tahoma" pitchFamily="34" charset="0"/>
              </a:rPr>
              <a:t>MSc, B.A.</a:t>
            </a:r>
            <a:r>
              <a:rPr lang="el-GR" sz="2300" dirty="0" smtClean="0">
                <a:solidFill>
                  <a:srgbClr val="3333CC"/>
                </a:solidFill>
                <a:latin typeface="Tahoma" pitchFamily="34" charset="0"/>
                <a:cs typeface="Tahoma" pitchFamily="34" charset="0"/>
              </a:rPr>
              <a:t>)</a:t>
            </a:r>
          </a:p>
          <a:p>
            <a:pPr marL="342900" indent="-342900" algn="ctr" eaLnBrk="1" hangingPunct="1">
              <a:lnSpc>
                <a:spcPct val="101000"/>
              </a:lnSpc>
              <a:spcBef>
                <a:spcPct val="0"/>
              </a:spcBef>
              <a:spcAft>
                <a:spcPct val="51000"/>
              </a:spcAft>
            </a:pPr>
            <a:endParaRPr lang="el-GR" sz="2300" dirty="0" smtClean="0">
              <a:solidFill>
                <a:srgbClr val="3333CC"/>
              </a:solidFill>
              <a:latin typeface="Tahoma" pitchFamily="34" charset="0"/>
              <a:cs typeface="Tahoma" pitchFamily="34" charset="0"/>
            </a:endParaRPr>
          </a:p>
          <a:p>
            <a:pPr marL="342900" indent="-342900" eaLnBrk="1" hangingPunct="1">
              <a:lnSpc>
                <a:spcPct val="101000"/>
              </a:lnSpc>
              <a:spcBef>
                <a:spcPct val="0"/>
              </a:spcBef>
              <a:spcAft>
                <a:spcPct val="51000"/>
              </a:spcAft>
            </a:pPr>
            <a:endParaRPr lang="en-GB" b="1" dirty="0" smtClean="0">
              <a:solidFill>
                <a:srgbClr val="3333CC"/>
              </a:solidFill>
            </a:endParaRPr>
          </a:p>
        </p:txBody>
      </p:sp>
      <p:sp>
        <p:nvSpPr>
          <p:cNvPr id="2" name="Ορθογώνιο 1"/>
          <p:cNvSpPr/>
          <p:nvPr/>
        </p:nvSpPr>
        <p:spPr>
          <a:xfrm>
            <a:off x="2504728" y="598608"/>
            <a:ext cx="4953000" cy="1077218"/>
          </a:xfrm>
          <a:prstGeom prst="rect">
            <a:avLst/>
          </a:prstGeom>
        </p:spPr>
        <p:txBody>
          <a:bodyPr>
            <a:spAutoFit/>
          </a:bodyPr>
          <a:lstStyle/>
          <a:p>
            <a:pPr algn="ctr"/>
            <a:r>
              <a:rPr lang="el-GR" sz="1600" b="1" dirty="0">
                <a:solidFill>
                  <a:srgbClr val="002060"/>
                </a:solidFill>
                <a:latin typeface="Tahoma" pitchFamily="34" charset="0"/>
                <a:cs typeface="Tahoma" pitchFamily="34" charset="0"/>
              </a:rPr>
              <a:t>ΕΛΛΗΝΙΚΟ ΜΕΣΟΓΕΙΑΚΟ ΠΑΝΕΠΙΣΤΗΜΙΟ</a:t>
            </a:r>
          </a:p>
          <a:p>
            <a:pPr algn="ctr"/>
            <a:r>
              <a:rPr lang="el-GR" sz="1600" b="1" dirty="0">
                <a:solidFill>
                  <a:srgbClr val="002060"/>
                </a:solidFill>
                <a:latin typeface="Tahoma" pitchFamily="34" charset="0"/>
                <a:cs typeface="Tahoma" pitchFamily="34" charset="0"/>
              </a:rPr>
              <a:t>ΣΧΟΛΗ ΔΙΟΙΚΗΣΗΣ ΚΑΙ ΟΙΚΟΝΟΜΙΑΣ</a:t>
            </a:r>
          </a:p>
          <a:p>
            <a:pPr algn="ctr"/>
            <a:r>
              <a:rPr lang="el-GR" sz="1600" b="1" dirty="0">
                <a:solidFill>
                  <a:srgbClr val="002060"/>
                </a:solidFill>
                <a:latin typeface="Tahoma" pitchFamily="34" charset="0"/>
                <a:cs typeface="Tahoma" pitchFamily="34" charset="0"/>
              </a:rPr>
              <a:t>ΤΜΗΜΑ ΛΟΓΙΣΤΙΚΗΣ &amp; ΧΡΗΜΑΤΟΟΙΚΟΝΟΜΙΚΗΣ</a:t>
            </a:r>
            <a:endParaRPr lang="el-GR" sz="1600" b="1"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099">
                                            <p:bg/>
                                          </p:spTgt>
                                        </p:tgtEl>
                                        <p:attrNameLst>
                                          <p:attrName>style.visibility</p:attrName>
                                        </p:attrNameLst>
                                      </p:cBhvr>
                                      <p:to>
                                        <p:strVal val="visible"/>
                                      </p:to>
                                    </p:set>
                                    <p:animEffect transition="in" filter="fade">
                                      <p:cBhvr>
                                        <p:cTn id="14" dur="500"/>
                                        <p:tgtEl>
                                          <p:spTgt spid="4099">
                                            <p:bg/>
                                          </p:spTgt>
                                        </p:tgtEl>
                                      </p:cBhvr>
                                    </p:animEffect>
                                    <p:anim calcmode="lin" valueType="num">
                                      <p:cBhvr>
                                        <p:cTn id="15" dur="500" fill="hold"/>
                                        <p:tgtEl>
                                          <p:spTgt spid="4099">
                                            <p:bg/>
                                          </p:spTgt>
                                        </p:tgtEl>
                                        <p:attrNameLst>
                                          <p:attrName>ppt_x</p:attrName>
                                        </p:attrNameLst>
                                      </p:cBhvr>
                                      <p:tavLst>
                                        <p:tav tm="0">
                                          <p:val>
                                            <p:strVal val="#ppt_x"/>
                                          </p:val>
                                        </p:tav>
                                        <p:tav tm="100000">
                                          <p:val>
                                            <p:strVal val="#ppt_x"/>
                                          </p:val>
                                        </p:tav>
                                      </p:tavLst>
                                    </p:anim>
                                    <p:anim calcmode="lin" valueType="num">
                                      <p:cBhvr>
                                        <p:cTn id="16" dur="500" fill="hold"/>
                                        <p:tgtEl>
                                          <p:spTgt spid="4099">
                                            <p:bg/>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4099">
                                            <p:txEl>
                                              <p:pRg st="0" end="0"/>
                                            </p:txEl>
                                          </p:spTgt>
                                        </p:tgtEl>
                                        <p:attrNameLst>
                                          <p:attrName>style.visibility</p:attrName>
                                        </p:attrNameLst>
                                      </p:cBhvr>
                                      <p:to>
                                        <p:strVal val="visible"/>
                                      </p:to>
                                    </p:set>
                                    <p:animEffect transition="in" filter="fade">
                                      <p:cBhvr>
                                        <p:cTn id="21" dur="500"/>
                                        <p:tgtEl>
                                          <p:spTgt spid="4099">
                                            <p:txEl>
                                              <p:pRg st="0" end="0"/>
                                            </p:txEl>
                                          </p:spTgt>
                                        </p:tgtEl>
                                      </p:cBhvr>
                                    </p:animEffect>
                                    <p:anim calcmode="lin" valueType="num">
                                      <p:cBhvr>
                                        <p:cTn id="22"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40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4099">
                                            <p:txEl>
                                              <p:pRg st="1" end="1"/>
                                            </p:txEl>
                                          </p:spTgt>
                                        </p:tgtEl>
                                        <p:attrNameLst>
                                          <p:attrName>style.visibility</p:attrName>
                                        </p:attrNameLst>
                                      </p:cBhvr>
                                      <p:to>
                                        <p:strVal val="visible"/>
                                      </p:to>
                                    </p:set>
                                    <p:animEffect transition="in" filter="fade">
                                      <p:cBhvr>
                                        <p:cTn id="28" dur="500"/>
                                        <p:tgtEl>
                                          <p:spTgt spid="4099">
                                            <p:txEl>
                                              <p:pRg st="1" end="1"/>
                                            </p:txEl>
                                          </p:spTgt>
                                        </p:tgtEl>
                                      </p:cBhvr>
                                    </p:animEffect>
                                    <p:anim calcmode="lin" valueType="num">
                                      <p:cBhvr>
                                        <p:cTn id="29"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409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ΥΠΟΛΟΓΙΣΜΟΣ ΑΠΟΖΗΜΙΩΣΗΣ</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9145016" cy="5616623"/>
          </a:xfrm>
        </p:spPr>
        <p:txBody>
          <a:bodyPr>
            <a:normAutofit lnSpcReduction="10000"/>
          </a:bodyPr>
          <a:lstStyle/>
          <a:p>
            <a:pPr marL="609600" indent="-609600" eaLnBrk="1" hangingPunct="1">
              <a:buFontTx/>
              <a:buNone/>
            </a:pPr>
            <a:r>
              <a:rPr lang="el-GR" sz="1600" dirty="0">
                <a:latin typeface="Tahoma" pitchFamily="34" charset="0"/>
                <a:cs typeface="Tahoma" pitchFamily="34" charset="0"/>
              </a:rPr>
              <a:t>Ως προς τον τρόπο  υπολογισμού της αποζημίωσης</a:t>
            </a:r>
            <a:r>
              <a:rPr lang="el-GR" sz="1600" dirty="0" smtClean="0">
                <a:latin typeface="Tahoma" pitchFamily="34" charset="0"/>
                <a:cs typeface="Tahoma" pitchFamily="34" charset="0"/>
              </a:rPr>
              <a:t>:</a:t>
            </a:r>
          </a:p>
          <a:p>
            <a:pPr marL="609600" indent="-609600" eaLnBrk="1" hangingPunct="1">
              <a:buFontTx/>
              <a:buNone/>
            </a:pPr>
            <a:endParaRPr lang="el-GR" sz="1600" dirty="0">
              <a:latin typeface="Tahoma" pitchFamily="34" charset="0"/>
              <a:cs typeface="Tahoma" pitchFamily="34" charset="0"/>
            </a:endParaRPr>
          </a:p>
          <a:p>
            <a:pPr marL="0" indent="0" eaLnBrk="1" hangingPunct="1">
              <a:buNone/>
            </a:pPr>
            <a:r>
              <a:rPr lang="el-GR" sz="2000" dirty="0" smtClean="0">
                <a:solidFill>
                  <a:srgbClr val="000099"/>
                </a:solidFill>
                <a:latin typeface="Tahoma" pitchFamily="34" charset="0"/>
                <a:cs typeface="Tahoma" pitchFamily="34" charset="0"/>
              </a:rPr>
              <a:t>1. Ασφάλιση Ποσού:</a:t>
            </a:r>
          </a:p>
          <a:p>
            <a:pPr marL="0" indent="0" eaLnBrk="1" hangingPunct="1">
              <a:buNone/>
            </a:pPr>
            <a:r>
              <a:rPr lang="el-GR" sz="2000" dirty="0"/>
              <a:t>Βάση υπολογισμού του ασφαλίσματος είναι η τρέχουσα αξία ή η συνηθισμένη αξία των πραγμάτων κατά την επέλευση του </a:t>
            </a:r>
            <a:r>
              <a:rPr lang="el-GR" sz="2000" dirty="0" smtClean="0"/>
              <a:t>κινδύνου</a:t>
            </a:r>
            <a:endParaRPr lang="el-GR" sz="2000" dirty="0">
              <a:latin typeface="Tahoma" pitchFamily="34" charset="0"/>
              <a:cs typeface="Tahoma" pitchFamily="34" charset="0"/>
            </a:endParaRPr>
          </a:p>
          <a:p>
            <a:pPr marL="0" indent="0">
              <a:buNone/>
            </a:pPr>
            <a:r>
              <a:rPr lang="el-GR" sz="2000" dirty="0" smtClean="0">
                <a:solidFill>
                  <a:srgbClr val="000099"/>
                </a:solidFill>
                <a:latin typeface="Tahoma" pitchFamily="34" charset="0"/>
                <a:cs typeface="Tahoma" pitchFamily="34" charset="0"/>
              </a:rPr>
              <a:t>2. Ασφάλιση Ζημίας:</a:t>
            </a:r>
          </a:p>
          <a:p>
            <a:pPr marL="0" indent="0">
              <a:buNone/>
            </a:pPr>
            <a:r>
              <a:rPr lang="el-GR" sz="2000" dirty="0" smtClean="0">
                <a:latin typeface="Tahoma" pitchFamily="34" charset="0"/>
                <a:cs typeface="Tahoma" pitchFamily="34" charset="0"/>
              </a:rPr>
              <a:t>Η ασφαλιστική εταιρεία αναλαμβάνει την υποκατάσταση της ζημίας που έχει συμφωνηθεί (βλ. ασφαλιστική σύμβαση) όταν επέλθει η ασφαλιστική περίπτωση (κίνδυνος) </a:t>
            </a:r>
          </a:p>
          <a:p>
            <a:pPr marL="0" indent="0">
              <a:buNone/>
            </a:pPr>
            <a:endParaRPr lang="el-GR" sz="2000" dirty="0" smtClean="0">
              <a:latin typeface="Tahoma" pitchFamily="34" charset="0"/>
              <a:cs typeface="Tahoma" pitchFamily="34" charset="0"/>
            </a:endParaRPr>
          </a:p>
          <a:p>
            <a:pPr marL="0" indent="0">
              <a:buNone/>
            </a:pPr>
            <a:endParaRPr lang="el-GR" sz="20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1600" dirty="0">
              <a:latin typeface="Tahoma" pitchFamily="34" charset="0"/>
              <a:cs typeface="Tahoma" pitchFamily="34" charset="0"/>
            </a:endParaRPr>
          </a:p>
          <a:p>
            <a:pPr marL="0" indent="0" algn="just">
              <a:buNone/>
            </a:pPr>
            <a:r>
              <a:rPr lang="el-GR" sz="1600" dirty="0"/>
              <a:t>Το ανώτατο όριο ευθύνης που αναλαμβάνει κατά περίπτωση </a:t>
            </a:r>
            <a:r>
              <a:rPr lang="el-GR" sz="1600" dirty="0" smtClean="0"/>
              <a:t>η Ασφαλιστική Εταιρεία </a:t>
            </a:r>
            <a:r>
              <a:rPr lang="el-GR" sz="1600" dirty="0"/>
              <a:t>προσδιορίζεται από την </a:t>
            </a:r>
            <a:r>
              <a:rPr lang="el-GR" sz="1600" b="1" u="sng" dirty="0">
                <a:solidFill>
                  <a:srgbClr val="000099"/>
                </a:solidFill>
              </a:rPr>
              <a:t>Αρχική Αξία</a:t>
            </a:r>
            <a:r>
              <a:rPr lang="el-GR" sz="1600" b="1" dirty="0">
                <a:solidFill>
                  <a:srgbClr val="000099"/>
                </a:solidFill>
              </a:rPr>
              <a:t> </a:t>
            </a:r>
            <a:r>
              <a:rPr lang="el-GR" sz="1600" dirty="0"/>
              <a:t>του ασφαλιζόμενου συμφέροντος και αναγράφεται υποχρεωτικά </a:t>
            </a:r>
            <a:r>
              <a:rPr lang="el-GR" sz="1600" dirty="0" smtClean="0"/>
              <a:t>στην ασφαλιστική </a:t>
            </a:r>
            <a:r>
              <a:rPr lang="el-GR" sz="1600" dirty="0"/>
              <a:t>σύμβαση, ιδιαίτερα δε σε περιπτώσεις που ο ακριβής προσδιορισμός της αρχικής αξίας δεν είναι δυνατός </a:t>
            </a:r>
            <a:r>
              <a:rPr lang="el-GR" sz="1600" i="1" dirty="0"/>
              <a:t>(π.χ. ασφαλίσεις αστικής ευθύνης).</a:t>
            </a:r>
            <a:endParaRPr lang="el-GR" sz="1600" dirty="0"/>
          </a:p>
          <a:p>
            <a:pPr marL="0" indent="0">
              <a:buNone/>
            </a:pPr>
            <a:endParaRPr lang="el-GR" sz="1600" dirty="0" smtClean="0">
              <a:latin typeface="Tahoma" pitchFamily="34" charset="0"/>
              <a:cs typeface="Tahoma" pitchFamily="34" charset="0"/>
            </a:endParaRPr>
          </a:p>
          <a:p>
            <a:pPr marL="0" indent="0">
              <a:buNone/>
            </a:pPr>
            <a:r>
              <a:rPr lang="en-US" sz="1100" b="1" dirty="0" smtClean="0">
                <a:latin typeface="Tahoma" pitchFamily="34" charset="0"/>
                <a:cs typeface="Tahoma" pitchFamily="34" charset="0"/>
              </a:rPr>
              <a:t>Source</a:t>
            </a:r>
            <a:r>
              <a:rPr lang="en-US" sz="1100" dirty="0" smtClean="0">
                <a:latin typeface="Tahoma" pitchFamily="34" charset="0"/>
                <a:cs typeface="Tahoma" pitchFamily="34" charset="0"/>
              </a:rPr>
              <a:t>: </a:t>
            </a:r>
            <a:r>
              <a:rPr lang="el-GR" sz="1100" dirty="0" smtClean="0">
                <a:latin typeface="Tahoma" pitchFamily="34" charset="0"/>
                <a:cs typeface="Tahoma" pitchFamily="34" charset="0"/>
              </a:rPr>
              <a:t>Αναπ. Καθηγητής </a:t>
            </a:r>
            <a:r>
              <a:rPr lang="en-US" sz="1100" dirty="0" smtClean="0">
                <a:latin typeface="Tahoma" pitchFamily="34" charset="0"/>
                <a:cs typeface="Tahoma" pitchFamily="34" charset="0"/>
              </a:rPr>
              <a:t>Dr. Tsoukatos E. (</a:t>
            </a:r>
            <a:r>
              <a:rPr lang="el-GR" sz="1100" dirty="0" smtClean="0">
                <a:latin typeface="Tahoma" pitchFamily="34" charset="0"/>
                <a:cs typeface="Tahoma" pitchFamily="34" charset="0"/>
              </a:rPr>
              <a:t>Διαλέξεις στο Μάθημα: Εισαγωγή στην Ασφαλιστική Επιστήμη).</a:t>
            </a:r>
            <a:endParaRPr lang="el-GR" sz="11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224" y="173982"/>
            <a:ext cx="1368152" cy="112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848" y="3356992"/>
            <a:ext cx="2340669" cy="118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255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ΑΤΥΧΗΜΑΤΟΣ - ΑΤΥΧΗΜΑΤΩΝ</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9073008" cy="5832648"/>
          </a:xfrm>
        </p:spPr>
        <p:txBody>
          <a:bodyPr>
            <a:normAutofit fontScale="92500" lnSpcReduction="10000"/>
          </a:bodyPr>
          <a:lstStyle/>
          <a:p>
            <a:pPr marL="0" indent="0" eaLnBrk="1" fontAlgn="auto" hangingPunct="1">
              <a:lnSpc>
                <a:spcPct val="90000"/>
              </a:lnSpc>
              <a:spcAft>
                <a:spcPts val="0"/>
              </a:spcAft>
              <a:buFontTx/>
              <a:buNone/>
              <a:defRPr/>
            </a:pPr>
            <a:r>
              <a:rPr lang="el-GR" sz="2000" b="1" u="sng" dirty="0" smtClean="0">
                <a:effectLst>
                  <a:outerShdw blurRad="38100" dist="38100" dir="2700000" algn="tl">
                    <a:srgbClr val="FFFFFF"/>
                  </a:outerShdw>
                </a:effectLst>
                <a:latin typeface="Tahoma" pitchFamily="34" charset="0"/>
                <a:cs typeface="Tahoma" pitchFamily="34" charset="0"/>
              </a:rPr>
              <a:t>Ορισμός </a:t>
            </a:r>
            <a:r>
              <a:rPr lang="el-GR" sz="2000" b="1" u="sng" dirty="0">
                <a:effectLst>
                  <a:outerShdw blurRad="38100" dist="38100" dir="2700000" algn="tl">
                    <a:srgbClr val="FFFFFF"/>
                  </a:outerShdw>
                </a:effectLst>
                <a:latin typeface="Tahoma" pitchFamily="34" charset="0"/>
                <a:cs typeface="Tahoma" pitchFamily="34" charset="0"/>
              </a:rPr>
              <a:t>του Ατυχήματος</a:t>
            </a:r>
          </a:p>
          <a:p>
            <a:pPr marL="0" indent="0" algn="just" eaLnBrk="1" fontAlgn="auto" hangingPunct="1">
              <a:lnSpc>
                <a:spcPct val="90000"/>
              </a:lnSpc>
              <a:spcAft>
                <a:spcPts val="0"/>
              </a:spcAft>
              <a:buFontTx/>
              <a:buNone/>
              <a:defRPr/>
            </a:pPr>
            <a:r>
              <a:rPr lang="el-GR" sz="2000" dirty="0">
                <a:latin typeface="Tahoma" pitchFamily="34" charset="0"/>
                <a:cs typeface="Tahoma" pitchFamily="34" charset="0"/>
              </a:rPr>
              <a:t>Σύμφωνα με τον επικρατέστερο ορισμό, </a:t>
            </a:r>
            <a:r>
              <a:rPr lang="el-GR" sz="2000" b="1" i="1" dirty="0">
                <a:latin typeface="Tahoma" pitchFamily="34" charset="0"/>
                <a:cs typeface="Tahoma" pitchFamily="34" charset="0"/>
              </a:rPr>
              <a:t>«</a:t>
            </a:r>
            <a:r>
              <a:rPr lang="el-GR" sz="2000" b="1" i="1" u="sng" dirty="0">
                <a:latin typeface="Tahoma" pitchFamily="34" charset="0"/>
                <a:cs typeface="Tahoma" pitchFamily="34" charset="0"/>
              </a:rPr>
              <a:t>Προσωπικό ατύχημα είναι σωματικές βλάβες που προέκυψαν από τυχαία, βίαια, εξωτερικά και ορατά αίτια, ξένα προς την πρόθεση του ασφαλισμένου, που μπορούν ευθέως να αποδειχθούν, και τα οποία δεν σχετίζονται ή δεν επιδεινώνονται από προηγούμενες αναπηρίες ή σωματικά ελαττώματα</a:t>
            </a:r>
            <a:r>
              <a:rPr lang="el-GR" sz="2000" b="1" i="1" dirty="0">
                <a:latin typeface="Tahoma" pitchFamily="34" charset="0"/>
                <a:cs typeface="Tahoma" pitchFamily="34" charset="0"/>
              </a:rPr>
              <a:t>».</a:t>
            </a:r>
          </a:p>
          <a:p>
            <a:pPr marL="0" indent="0" algn="just">
              <a:buNone/>
            </a:pPr>
            <a:endParaRPr lang="el-GR" sz="2000" dirty="0" smtClean="0">
              <a:solidFill>
                <a:srgbClr val="00B050"/>
              </a:solidFill>
              <a:latin typeface="Tahoma" pitchFamily="34" charset="0"/>
              <a:cs typeface="Tahoma" pitchFamily="34" charset="0"/>
            </a:endParaRPr>
          </a:p>
          <a:p>
            <a:pPr marL="0" indent="0" algn="just">
              <a:buNone/>
            </a:pPr>
            <a:r>
              <a:rPr lang="el-GR" sz="1900" dirty="0" smtClean="0">
                <a:solidFill>
                  <a:srgbClr val="00B050"/>
                </a:solidFill>
                <a:latin typeface="Tahoma" pitchFamily="34" charset="0"/>
                <a:cs typeface="Tahoma" pitchFamily="34" charset="0"/>
              </a:rPr>
              <a:t>Παράδειγμα:</a:t>
            </a:r>
            <a:endParaRPr lang="el-GR" sz="1900" dirty="0">
              <a:solidFill>
                <a:srgbClr val="00B050"/>
              </a:solidFill>
              <a:latin typeface="Tahoma" pitchFamily="34" charset="0"/>
              <a:cs typeface="Tahoma" pitchFamily="34" charset="0"/>
            </a:endParaRPr>
          </a:p>
          <a:p>
            <a:pPr marL="0" indent="0" algn="just">
              <a:buNone/>
            </a:pPr>
            <a:r>
              <a:rPr lang="el-GR" sz="1900" dirty="0">
                <a:solidFill>
                  <a:srgbClr val="000099"/>
                </a:solidFill>
                <a:latin typeface="Tahoma" pitchFamily="34" charset="0"/>
                <a:cs typeface="Tahoma" pitchFamily="34" charset="0"/>
              </a:rPr>
              <a:t>Προσωπικό ατύχημα οδηγού</a:t>
            </a:r>
          </a:p>
          <a:p>
            <a:pPr marL="0" indent="0" algn="just">
              <a:buNone/>
            </a:pPr>
            <a:r>
              <a:rPr lang="el-GR" sz="1900" dirty="0">
                <a:latin typeface="Tahoma" pitchFamily="34" charset="0"/>
                <a:cs typeface="Tahoma" pitchFamily="34" charset="0"/>
              </a:rPr>
              <a:t>Η συγκεκριμένη κάλυψη ανήκει στον κλάδο τον προσωπικών </a:t>
            </a:r>
            <a:r>
              <a:rPr lang="el-GR" sz="1900" dirty="0" smtClean="0">
                <a:latin typeface="Tahoma" pitchFamily="34" charset="0"/>
                <a:cs typeface="Tahoma" pitchFamily="34" charset="0"/>
              </a:rPr>
              <a:t>ατυχημάτων, αλλά </a:t>
            </a:r>
            <a:r>
              <a:rPr lang="el-GR" sz="1900" dirty="0">
                <a:latin typeface="Tahoma" pitchFamily="34" charset="0"/>
                <a:cs typeface="Tahoma" pitchFamily="34" charset="0"/>
              </a:rPr>
              <a:t>συνήθως η διαχείρισή του γίνεται μαζί με τις </a:t>
            </a:r>
            <a:r>
              <a:rPr lang="el-GR" sz="1900" dirty="0" smtClean="0">
                <a:latin typeface="Tahoma" pitchFamily="34" charset="0"/>
                <a:cs typeface="Tahoma" pitchFamily="34" charset="0"/>
              </a:rPr>
              <a:t>υπόλοιπες συμπληρωματικές </a:t>
            </a:r>
            <a:r>
              <a:rPr lang="el-GR" sz="1900" dirty="0">
                <a:latin typeface="Tahoma" pitchFamily="34" charset="0"/>
                <a:cs typeface="Tahoma" pitchFamily="34" charset="0"/>
              </a:rPr>
              <a:t>καλύψεις οχημάτων. Καλύπτει τον εκάστοτε οδηγό </a:t>
            </a:r>
            <a:r>
              <a:rPr lang="el-GR" sz="1900" dirty="0" smtClean="0">
                <a:latin typeface="Tahoma" pitchFamily="34" charset="0"/>
                <a:cs typeface="Tahoma" pitchFamily="34" charset="0"/>
              </a:rPr>
              <a:t>του ασφαλισμένου </a:t>
            </a:r>
            <a:r>
              <a:rPr lang="el-GR" sz="1900" dirty="0">
                <a:latin typeface="Tahoma" pitchFamily="34" charset="0"/>
                <a:cs typeface="Tahoma" pitchFamily="34" charset="0"/>
              </a:rPr>
              <a:t>οχήματος για τροχαίο ατύχημα από το οποίο </a:t>
            </a:r>
            <a:r>
              <a:rPr lang="el-GR" sz="1900" dirty="0" smtClean="0">
                <a:latin typeface="Tahoma" pitchFamily="34" charset="0"/>
                <a:cs typeface="Tahoma" pitchFamily="34" charset="0"/>
              </a:rPr>
              <a:t>προκλήθηκε θάνατος</a:t>
            </a:r>
            <a:r>
              <a:rPr lang="el-GR" sz="1900" dirty="0">
                <a:latin typeface="Tahoma" pitchFamily="34" charset="0"/>
                <a:cs typeface="Tahoma" pitchFamily="34" charset="0"/>
              </a:rPr>
              <a:t>, μόνιμη ολική ή μερική ανικανότητα του ιδίου.</a:t>
            </a:r>
            <a:endParaRPr lang="el-GR" sz="1900" dirty="0" smtClean="0">
              <a:latin typeface="Tahoma" pitchFamily="34" charset="0"/>
              <a:cs typeface="Tahoma" pitchFamily="34" charset="0"/>
            </a:endParaRPr>
          </a:p>
          <a:p>
            <a:pPr marL="0" indent="0">
              <a:buNone/>
            </a:pPr>
            <a:endParaRPr lang="el-GR" sz="1100" b="1" dirty="0" smtClean="0">
              <a:latin typeface="Tahoma" pitchFamily="34" charset="0"/>
              <a:cs typeface="Tahoma" pitchFamily="34" charset="0"/>
            </a:endParaRPr>
          </a:p>
          <a:p>
            <a:pPr marL="0" indent="0">
              <a:buNone/>
            </a:pPr>
            <a:endParaRPr lang="el-GR" sz="1100" b="1" dirty="0">
              <a:latin typeface="Tahoma" pitchFamily="34" charset="0"/>
              <a:cs typeface="Tahoma" pitchFamily="34" charset="0"/>
            </a:endParaRPr>
          </a:p>
          <a:p>
            <a:pPr marL="0" indent="0">
              <a:buNone/>
            </a:pPr>
            <a:endParaRPr lang="el-GR" sz="1100" b="1" dirty="0" smtClean="0">
              <a:latin typeface="Tahoma" pitchFamily="34" charset="0"/>
              <a:cs typeface="Tahoma" pitchFamily="34" charset="0"/>
            </a:endParaRPr>
          </a:p>
          <a:p>
            <a:pPr marL="0" indent="0" algn="just">
              <a:buNone/>
            </a:pPr>
            <a:endParaRPr lang="el-GR" sz="1400" b="1" dirty="0" smtClean="0">
              <a:latin typeface="Tahoma" pitchFamily="34" charset="0"/>
              <a:cs typeface="Tahoma" pitchFamily="34" charset="0"/>
            </a:endParaRPr>
          </a:p>
          <a:p>
            <a:pPr marL="0" indent="0" algn="just">
              <a:buNone/>
            </a:pPr>
            <a:r>
              <a:rPr lang="el-GR" sz="1400" b="1" dirty="0" smtClean="0">
                <a:latin typeface="Tahoma" pitchFamily="34" charset="0"/>
                <a:cs typeface="Tahoma" pitchFamily="34" charset="0"/>
              </a:rPr>
              <a:t>Τι είδους ασφαλιστική κάλυψη  αποτελεί το προσωπικό ατύχημα οδηγού</a:t>
            </a:r>
            <a:r>
              <a:rPr lang="en-US" sz="1400" b="1" dirty="0" smtClean="0">
                <a:latin typeface="Tahoma" pitchFamily="34" charset="0"/>
                <a:cs typeface="Tahoma" pitchFamily="34" charset="0"/>
              </a:rPr>
              <a:t>; </a:t>
            </a:r>
            <a:r>
              <a:rPr lang="el-GR" sz="1400" b="1" dirty="0" smtClean="0">
                <a:latin typeface="Tahoma" pitchFamily="34" charset="0"/>
                <a:cs typeface="Tahoma" pitchFamily="34" charset="0"/>
              </a:rPr>
              <a:t>Ο οδηγός του αυτοκινήτου σε περίπτωση σωματικών του βλαβών μετά από πρόκληση τροχαίου ατυχήματος με υπαιτιότητα του, αποζημιώνεται από την ασφαλιστική του εταιρεία</a:t>
            </a:r>
            <a:r>
              <a:rPr lang="en-US" sz="1400" b="1" dirty="0">
                <a:latin typeface="Tahoma" pitchFamily="34" charset="0"/>
                <a:cs typeface="Tahoma" pitchFamily="34" charset="0"/>
              </a:rPr>
              <a:t> ;</a:t>
            </a:r>
            <a:endParaRPr lang="el-GR" sz="1400" b="1" dirty="0">
              <a:latin typeface="Tahoma" pitchFamily="34" charset="0"/>
              <a:cs typeface="Tahoma" pitchFamily="34" charset="0"/>
            </a:endParaRPr>
          </a:p>
          <a:p>
            <a:pPr marL="0" indent="0">
              <a:buNone/>
            </a:pPr>
            <a:endParaRPr lang="el-GR" sz="1100" b="1" dirty="0" smtClean="0">
              <a:latin typeface="Tahoma" pitchFamily="34" charset="0"/>
              <a:cs typeface="Tahoma" pitchFamily="34" charset="0"/>
            </a:endParaRPr>
          </a:p>
          <a:p>
            <a:pPr marL="0" indent="0">
              <a:buNone/>
            </a:pPr>
            <a:endParaRPr lang="el-GR" sz="1100" b="1" dirty="0">
              <a:latin typeface="Tahoma" pitchFamily="34" charset="0"/>
              <a:cs typeface="Tahoma" pitchFamily="34" charset="0"/>
            </a:endParaRPr>
          </a:p>
          <a:p>
            <a:pPr marL="0" indent="0">
              <a:buNone/>
            </a:pPr>
            <a:endParaRPr lang="el-GR" sz="1100" b="1" dirty="0" smtClean="0">
              <a:latin typeface="Tahoma" pitchFamily="34" charset="0"/>
              <a:cs typeface="Tahoma" pitchFamily="34" charset="0"/>
            </a:endParaRPr>
          </a:p>
          <a:p>
            <a:pPr marL="0" indent="0">
              <a:buNone/>
            </a:pPr>
            <a:r>
              <a:rPr lang="en-US" sz="1100" b="1" dirty="0" smtClean="0">
                <a:latin typeface="Tahoma" pitchFamily="34" charset="0"/>
                <a:cs typeface="Tahoma" pitchFamily="34" charset="0"/>
              </a:rPr>
              <a:t>Source</a:t>
            </a:r>
            <a:r>
              <a:rPr lang="en-US" sz="1100" dirty="0" smtClean="0">
                <a:latin typeface="Tahoma" pitchFamily="34" charset="0"/>
                <a:cs typeface="Tahoma" pitchFamily="34" charset="0"/>
              </a:rPr>
              <a:t>: </a:t>
            </a:r>
            <a:r>
              <a:rPr lang="el-GR" sz="1100" dirty="0" smtClean="0">
                <a:latin typeface="Tahoma" pitchFamily="34" charset="0"/>
                <a:cs typeface="Tahoma" pitchFamily="34" charset="0"/>
              </a:rPr>
              <a:t>Αναπ. Καθηγητής </a:t>
            </a:r>
            <a:r>
              <a:rPr lang="en-US" sz="1100" dirty="0" smtClean="0">
                <a:latin typeface="Tahoma" pitchFamily="34" charset="0"/>
                <a:cs typeface="Tahoma" pitchFamily="34" charset="0"/>
              </a:rPr>
              <a:t>Dr. Tsoukatos E. (</a:t>
            </a:r>
            <a:r>
              <a:rPr lang="el-GR" sz="1100" dirty="0" smtClean="0">
                <a:latin typeface="Tahoma" pitchFamily="34" charset="0"/>
                <a:cs typeface="Tahoma" pitchFamily="34" charset="0"/>
              </a:rPr>
              <a:t>Διαλέξεις στο Μάθημα: Εισαγωγή στην Ασφαλιστική Επιστήμη).</a:t>
            </a:r>
            <a:endParaRPr lang="el-GR" sz="11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4581128"/>
            <a:ext cx="600209" cy="54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ΑΤΥΧΗΜΑΤΟΣ - ΑΤΥΧΗΜΑΤΩΝ</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692696"/>
            <a:ext cx="9073008" cy="6336704"/>
          </a:xfrm>
        </p:spPr>
        <p:txBody>
          <a:bodyPr>
            <a:normAutofit fontScale="47500" lnSpcReduction="20000"/>
          </a:bodyPr>
          <a:lstStyle/>
          <a:p>
            <a:pPr marL="0" indent="0" algn="just" eaLnBrk="1" fontAlgn="auto" hangingPunct="1">
              <a:lnSpc>
                <a:spcPct val="120000"/>
              </a:lnSpc>
              <a:spcAft>
                <a:spcPts val="0"/>
              </a:spcAft>
              <a:buFontTx/>
              <a:buNone/>
              <a:defRPr/>
            </a:pPr>
            <a:r>
              <a:rPr lang="el-GR" sz="3200" b="1" dirty="0">
                <a:latin typeface="Tahoma" pitchFamily="34" charset="0"/>
                <a:cs typeface="Tahoma" pitchFamily="34" charset="0"/>
              </a:rPr>
              <a:t>Ασφάλιση </a:t>
            </a:r>
            <a:r>
              <a:rPr lang="el-GR" sz="3200" b="1" dirty="0" smtClean="0">
                <a:latin typeface="Tahoma" pitchFamily="34" charset="0"/>
                <a:cs typeface="Tahoma" pitchFamily="34" charset="0"/>
              </a:rPr>
              <a:t>Προσωπικών Ατυχημάτων</a:t>
            </a:r>
            <a:r>
              <a:rPr lang="el-GR" sz="3200" dirty="0" smtClean="0">
                <a:latin typeface="Tahoma" pitchFamily="34" charset="0"/>
                <a:cs typeface="Tahoma" pitchFamily="34" charset="0"/>
              </a:rPr>
              <a:t> </a:t>
            </a:r>
            <a:r>
              <a:rPr lang="el-GR" sz="3200" dirty="0">
                <a:latin typeface="Tahoma" pitchFamily="34" charset="0"/>
                <a:cs typeface="Tahoma" pitchFamily="34" charset="0"/>
              </a:rPr>
              <a:t>είναι ασφάλιση έναντι των οικονομικών συνεπειών που προκαλούνται από προσωπικά </a:t>
            </a:r>
            <a:r>
              <a:rPr lang="el-GR" sz="3200" dirty="0" smtClean="0">
                <a:latin typeface="Tahoma" pitchFamily="34" charset="0"/>
                <a:cs typeface="Tahoma" pitchFamily="34" charset="0"/>
              </a:rPr>
              <a:t>ατυχήματα (τροχαίο, εργατικό ατύχημα, τυχαίο γεγονός π.χ. πτώση κτλ). </a:t>
            </a:r>
            <a:r>
              <a:rPr lang="el-GR" sz="3200" dirty="0">
                <a:latin typeface="Tahoma" pitchFamily="34" charset="0"/>
                <a:cs typeface="Tahoma" pitchFamily="34" charset="0"/>
              </a:rPr>
              <a:t>Οι οικονομικές συνέπειες </a:t>
            </a:r>
            <a:r>
              <a:rPr lang="el-GR" sz="3200" dirty="0" smtClean="0">
                <a:latin typeface="Tahoma" pitchFamily="34" charset="0"/>
                <a:cs typeface="Tahoma" pitchFamily="34" charset="0"/>
              </a:rPr>
              <a:t>μπορεί </a:t>
            </a:r>
            <a:r>
              <a:rPr lang="el-GR" sz="3200" dirty="0">
                <a:latin typeface="Tahoma" pitchFamily="34" charset="0"/>
                <a:cs typeface="Tahoma" pitchFamily="34" charset="0"/>
              </a:rPr>
              <a:t>να είναι τα πραγματικά έξοδα αντιμετώπισης των συνεπειών του </a:t>
            </a:r>
            <a:r>
              <a:rPr lang="el-GR" sz="3200" dirty="0" smtClean="0">
                <a:latin typeface="Tahoma" pitchFamily="34" charset="0"/>
                <a:cs typeface="Tahoma" pitchFamily="34" charset="0"/>
              </a:rPr>
              <a:t>ατυχήματος:</a:t>
            </a:r>
          </a:p>
          <a:p>
            <a:pPr marL="0" indent="0" algn="just" eaLnBrk="1" fontAlgn="auto" hangingPunct="1">
              <a:lnSpc>
                <a:spcPct val="120000"/>
              </a:lnSpc>
              <a:spcAft>
                <a:spcPts val="0"/>
              </a:spcAft>
              <a:buNone/>
              <a:defRPr/>
            </a:pPr>
            <a:endParaRPr lang="el-GR" sz="2000" b="1" dirty="0" smtClean="0">
              <a:effectLst>
                <a:outerShdw blurRad="38100" dist="38100" dir="2700000" algn="tl">
                  <a:srgbClr val="FFFFFF"/>
                </a:outerShdw>
              </a:effectLst>
            </a:endParaRPr>
          </a:p>
          <a:p>
            <a:pPr marL="0" indent="0" algn="just" eaLnBrk="1" fontAlgn="auto" hangingPunct="1">
              <a:lnSpc>
                <a:spcPct val="120000"/>
              </a:lnSpc>
              <a:spcAft>
                <a:spcPts val="0"/>
              </a:spcAft>
              <a:buNone/>
              <a:defRPr/>
            </a:pPr>
            <a:r>
              <a:rPr lang="el-GR" sz="3200" b="1" dirty="0" smtClean="0">
                <a:solidFill>
                  <a:srgbClr val="000099"/>
                </a:solidFill>
                <a:effectLst>
                  <a:outerShdw blurRad="38100" dist="38100" dir="2700000" algn="tl">
                    <a:srgbClr val="FFFFFF"/>
                  </a:outerShdw>
                </a:effectLst>
              </a:rPr>
              <a:t>Το </a:t>
            </a:r>
            <a:r>
              <a:rPr lang="el-GR" sz="3200" b="1" dirty="0">
                <a:solidFill>
                  <a:srgbClr val="000099"/>
                </a:solidFill>
                <a:effectLst>
                  <a:outerShdw blurRad="38100" dist="38100" dir="2700000" algn="tl">
                    <a:srgbClr val="FFFFFF"/>
                  </a:outerShdw>
                </a:effectLst>
              </a:rPr>
              <a:t>Ασφάλιστρο προσδιορίζεται ανάλογα με το φύλο, την ηλικία και το </a:t>
            </a:r>
            <a:r>
              <a:rPr lang="el-GR" sz="3200" b="1" dirty="0" smtClean="0">
                <a:solidFill>
                  <a:srgbClr val="000099"/>
                </a:solidFill>
                <a:effectLst>
                  <a:outerShdw blurRad="38100" dist="38100" dir="2700000" algn="tl">
                    <a:srgbClr val="FFFFFF"/>
                  </a:outerShdw>
                </a:effectLst>
              </a:rPr>
              <a:t>επάγγελμα</a:t>
            </a:r>
            <a:endParaRPr lang="el-GR" sz="3200" dirty="0" smtClean="0">
              <a:latin typeface="Tahoma" pitchFamily="34" charset="0"/>
              <a:cs typeface="Tahoma" pitchFamily="34" charset="0"/>
            </a:endParaRPr>
          </a:p>
          <a:p>
            <a:pPr algn="just" eaLnBrk="1" fontAlgn="auto" hangingPunct="1">
              <a:lnSpc>
                <a:spcPct val="120000"/>
              </a:lnSpc>
              <a:spcAft>
                <a:spcPts val="0"/>
              </a:spcAft>
              <a:defRPr/>
            </a:pPr>
            <a:r>
              <a:rPr lang="el-GR" sz="3200" dirty="0" smtClean="0">
                <a:solidFill>
                  <a:srgbClr val="000099"/>
                </a:solidFill>
                <a:latin typeface="Tahoma" pitchFamily="34" charset="0"/>
                <a:cs typeface="Tahoma" pitchFamily="34" charset="0"/>
              </a:rPr>
              <a:t>(μόνιμων ή προσωρινών βλαβών – ανικανότητας ή ακόμα και θάνατος στους δικαιούχους) </a:t>
            </a:r>
            <a:endParaRPr lang="el-GR" sz="3200" dirty="0">
              <a:solidFill>
                <a:srgbClr val="000099"/>
              </a:solidFill>
              <a:latin typeface="Tahoma" pitchFamily="34" charset="0"/>
              <a:cs typeface="Tahoma" pitchFamily="34" charset="0"/>
            </a:endParaRPr>
          </a:p>
          <a:p>
            <a:pPr algn="just" eaLnBrk="1" fontAlgn="auto" hangingPunct="1">
              <a:lnSpc>
                <a:spcPct val="120000"/>
              </a:lnSpc>
              <a:spcAft>
                <a:spcPts val="0"/>
              </a:spcAft>
              <a:defRPr/>
            </a:pPr>
            <a:r>
              <a:rPr lang="el-GR" sz="3200" dirty="0" smtClean="0">
                <a:solidFill>
                  <a:srgbClr val="000099"/>
                </a:solidFill>
                <a:latin typeface="Tahoma" pitchFamily="34" charset="0"/>
                <a:cs typeface="Tahoma" pitchFamily="34" charset="0"/>
              </a:rPr>
              <a:t>Ιατρική Μεταφορά – Κάλυψη Ιατροφαρμακευτικής περίθαλψης, Παροχή Νοσοκομειακού Επιδόματος σε ημερήσια βάση (βάσει του ανώτατου ορίου ασφάλισης ποσού στην ασφαλιστική σύμβαση).</a:t>
            </a:r>
          </a:p>
          <a:p>
            <a:pPr algn="just" eaLnBrk="1" fontAlgn="auto" hangingPunct="1">
              <a:lnSpc>
                <a:spcPct val="120000"/>
              </a:lnSpc>
              <a:spcAft>
                <a:spcPts val="0"/>
              </a:spcAft>
              <a:defRPr/>
            </a:pPr>
            <a:r>
              <a:rPr lang="el-GR" sz="3200" dirty="0" smtClean="0">
                <a:solidFill>
                  <a:srgbClr val="000099"/>
                </a:solidFill>
                <a:latin typeface="Tahoma" pitchFamily="34" charset="0"/>
                <a:cs typeface="Tahoma" pitchFamily="34" charset="0"/>
              </a:rPr>
              <a:t>Πρόσκαιρη Ολική Ανικανότητα για εργασία (παροχή ημερήσιας αποζημίωσης)</a:t>
            </a:r>
          </a:p>
          <a:p>
            <a:pPr algn="just" eaLnBrk="1" fontAlgn="auto" hangingPunct="1">
              <a:lnSpc>
                <a:spcPct val="120000"/>
              </a:lnSpc>
              <a:spcAft>
                <a:spcPts val="0"/>
              </a:spcAft>
              <a:defRPr/>
            </a:pPr>
            <a:r>
              <a:rPr lang="el-GR" sz="3200" dirty="0" smtClean="0">
                <a:solidFill>
                  <a:srgbClr val="000099"/>
                </a:solidFill>
                <a:latin typeface="Tahoma" pitchFamily="34" charset="0"/>
                <a:cs typeface="Tahoma" pitchFamily="34" charset="0"/>
              </a:rPr>
              <a:t>Θάνατος / Μόνιμη Ολική ή Μερική Ανικανότητα (</a:t>
            </a:r>
            <a:r>
              <a:rPr lang="el-GR" sz="3200" dirty="0">
                <a:solidFill>
                  <a:srgbClr val="000099"/>
                </a:solidFill>
                <a:latin typeface="Tahoma" pitchFamily="34" charset="0"/>
                <a:cs typeface="Tahoma" pitchFamily="34" charset="0"/>
              </a:rPr>
              <a:t>βάσει του ανώτατου ορίου ασφάλισης ποσού στην ασφαλιστική </a:t>
            </a:r>
            <a:r>
              <a:rPr lang="el-GR" sz="3200" dirty="0" smtClean="0">
                <a:solidFill>
                  <a:srgbClr val="000099"/>
                </a:solidFill>
                <a:latin typeface="Tahoma" pitchFamily="34" charset="0"/>
                <a:cs typeface="Tahoma" pitchFamily="34" charset="0"/>
              </a:rPr>
              <a:t>σύμβαση και βάση του ποσοστού αναπηρίας).</a:t>
            </a:r>
            <a:endParaRPr lang="el-GR" sz="2000" dirty="0">
              <a:solidFill>
                <a:srgbClr val="000099"/>
              </a:solidFill>
              <a:latin typeface="Tahoma" pitchFamily="34" charset="0"/>
              <a:cs typeface="Tahoma" pitchFamily="34" charset="0"/>
            </a:endParaRPr>
          </a:p>
          <a:p>
            <a:pPr marL="0" indent="0">
              <a:buNone/>
            </a:pPr>
            <a:endParaRPr lang="el-GR" sz="2900" b="1" dirty="0" smtClean="0">
              <a:latin typeface="Tahoma" pitchFamily="34" charset="0"/>
              <a:cs typeface="Tahoma" pitchFamily="34" charset="0"/>
            </a:endParaRPr>
          </a:p>
          <a:p>
            <a:pPr marL="0" indent="0">
              <a:buNone/>
            </a:pPr>
            <a:r>
              <a:rPr lang="el-GR" sz="2900" b="1" dirty="0" smtClean="0">
                <a:latin typeface="Tahoma" pitchFamily="34" charset="0"/>
                <a:cs typeface="Tahoma" pitchFamily="34" charset="0"/>
              </a:rPr>
              <a:t>Καλύψεις Ασφαλιστικού Προγράμματος Προσωπικού Ατυχήματος από την Ασφ. Αγορά (11/2016).</a:t>
            </a:r>
            <a:r>
              <a:rPr lang="el-GR" sz="2900" dirty="0">
                <a:latin typeface="Tahoma" pitchFamily="34" charset="0"/>
                <a:cs typeface="Tahoma" pitchFamily="34" charset="0"/>
              </a:rPr>
              <a:t/>
            </a:r>
            <a:br>
              <a:rPr lang="el-GR" sz="2900" dirty="0">
                <a:latin typeface="Tahoma" pitchFamily="34" charset="0"/>
                <a:cs typeface="Tahoma" pitchFamily="34" charset="0"/>
              </a:rPr>
            </a:br>
            <a:r>
              <a:rPr lang="el-GR" sz="2900" dirty="0">
                <a:latin typeface="Tahoma" pitchFamily="34" charset="0"/>
                <a:cs typeface="Tahoma" pitchFamily="34" charset="0"/>
              </a:rPr>
              <a:t>Απώλεια ζωής εξαιτίας ατυχήματος</a:t>
            </a:r>
          </a:p>
          <a:p>
            <a:pPr marL="0" indent="0">
              <a:buNone/>
            </a:pPr>
            <a:r>
              <a:rPr lang="el-GR" sz="2900" dirty="0">
                <a:latin typeface="Tahoma" pitchFamily="34" charset="0"/>
                <a:cs typeface="Tahoma" pitchFamily="34" charset="0"/>
              </a:rPr>
              <a:t>Μόνιμη ολική ανικανότητα για εργασία εξαιτίας ατυχήματος </a:t>
            </a:r>
          </a:p>
          <a:p>
            <a:pPr marL="0" indent="0">
              <a:buNone/>
            </a:pPr>
            <a:r>
              <a:rPr lang="el-GR" sz="2900" dirty="0">
                <a:latin typeface="Tahoma" pitchFamily="34" charset="0"/>
                <a:cs typeface="Tahoma" pitchFamily="34" charset="0"/>
              </a:rPr>
              <a:t>Μόνιμη μερική ανικανότητα για εργασία εξαιτίας ατυχήματος</a:t>
            </a:r>
          </a:p>
          <a:p>
            <a:pPr marL="0" indent="0">
              <a:buNone/>
            </a:pPr>
            <a:r>
              <a:rPr lang="el-GR" sz="2900" dirty="0">
                <a:latin typeface="Tahoma" pitchFamily="34" charset="0"/>
                <a:cs typeface="Tahoma" pitchFamily="34" charset="0"/>
              </a:rPr>
              <a:t>Πρόσκαιρη ανικανότητα εξαιτίας ατυχήματος ή ασθένειας</a:t>
            </a:r>
          </a:p>
          <a:p>
            <a:pPr marL="0" indent="0">
              <a:buNone/>
            </a:pPr>
            <a:r>
              <a:rPr lang="el-GR" sz="2900" dirty="0">
                <a:latin typeface="Tahoma" pitchFamily="34" charset="0"/>
                <a:cs typeface="Tahoma" pitchFamily="34" charset="0"/>
              </a:rPr>
              <a:t>Νοσοκομειακό επίδομα εξαιτίας ατυχήματος ή ασθένειας</a:t>
            </a:r>
          </a:p>
          <a:p>
            <a:pPr marL="0" indent="0">
              <a:buNone/>
            </a:pPr>
            <a:r>
              <a:rPr lang="el-GR" sz="2900" dirty="0">
                <a:latin typeface="Tahoma" pitchFamily="34" charset="0"/>
                <a:cs typeface="Tahoma" pitchFamily="34" charset="0"/>
              </a:rPr>
              <a:t>Δαπάνες εξωνοσοκομειακής περίθαλψης εξαιτίας ατυχήματος</a:t>
            </a:r>
          </a:p>
          <a:p>
            <a:pPr marL="0" indent="0" algn="just">
              <a:buNone/>
            </a:pPr>
            <a:endParaRPr lang="el-GR" sz="2000" dirty="0" smtClean="0">
              <a:solidFill>
                <a:srgbClr val="00B050"/>
              </a:solidFill>
              <a:latin typeface="Tahoma" pitchFamily="34" charset="0"/>
              <a:cs typeface="Tahoma" pitchFamily="34" charset="0"/>
            </a:endParaRPr>
          </a:p>
          <a:p>
            <a:pPr marL="0" indent="0" algn="just">
              <a:buNone/>
            </a:pPr>
            <a:endParaRPr lang="el-GR" sz="2200" b="1" dirty="0" smtClean="0">
              <a:effectLst>
                <a:outerShdw blurRad="38100" dist="38100" dir="2700000" algn="tl">
                  <a:srgbClr val="FFFFFF"/>
                </a:outerShdw>
              </a:effectLst>
              <a:latin typeface="Tahoma" pitchFamily="34" charset="0"/>
              <a:cs typeface="Tahoma" pitchFamily="34" charset="0"/>
            </a:endParaRPr>
          </a:p>
          <a:p>
            <a:pPr marL="0" indent="0" algn="just">
              <a:buNone/>
            </a:pPr>
            <a:r>
              <a:rPr lang="el-GR" sz="2700" b="1" dirty="0" smtClean="0">
                <a:effectLst>
                  <a:outerShdw blurRad="38100" dist="38100" dir="2700000" algn="tl">
                    <a:srgbClr val="FFFFFF"/>
                  </a:outerShdw>
                </a:effectLst>
                <a:latin typeface="Tahoma" pitchFamily="34" charset="0"/>
                <a:cs typeface="Tahoma" pitchFamily="34" charset="0"/>
              </a:rPr>
              <a:t>Θεωρείται </a:t>
            </a:r>
            <a:r>
              <a:rPr lang="el-GR" sz="2700" b="1" dirty="0">
                <a:effectLst>
                  <a:outerShdw blurRad="38100" dist="38100" dir="2700000" algn="tl">
                    <a:srgbClr val="FFFFFF"/>
                  </a:outerShdw>
                </a:effectLst>
                <a:latin typeface="Tahoma" pitchFamily="34" charset="0"/>
                <a:cs typeface="Tahoma" pitchFamily="34" charset="0"/>
              </a:rPr>
              <a:t>ανεπίτρεπτος πλουτισμός η είσπραξη από τον ασφαλισμένο αυτής της </a:t>
            </a:r>
            <a:r>
              <a:rPr lang="el-GR" sz="2700" b="1" dirty="0" smtClean="0">
                <a:effectLst>
                  <a:outerShdw blurRad="38100" dist="38100" dir="2700000" algn="tl">
                    <a:srgbClr val="FFFFFF"/>
                  </a:outerShdw>
                </a:effectLst>
                <a:latin typeface="Tahoma" pitchFamily="34" charset="0"/>
                <a:cs typeface="Tahoma" pitchFamily="34" charset="0"/>
              </a:rPr>
              <a:t>κατηγορίας</a:t>
            </a:r>
            <a:r>
              <a:rPr lang="en-US" sz="2700" b="1" dirty="0" smtClean="0">
                <a:effectLst>
                  <a:outerShdw blurRad="38100" dist="38100" dir="2700000" algn="tl">
                    <a:srgbClr val="FFFFFF"/>
                  </a:outerShdw>
                </a:effectLst>
                <a:latin typeface="Tahoma" pitchFamily="34" charset="0"/>
                <a:cs typeface="Tahoma" pitchFamily="34" charset="0"/>
              </a:rPr>
              <a:t> </a:t>
            </a:r>
            <a:r>
              <a:rPr lang="el-GR" sz="2700" b="1" dirty="0" smtClean="0">
                <a:effectLst>
                  <a:outerShdw blurRad="38100" dist="38100" dir="2700000" algn="tl">
                    <a:srgbClr val="FFFFFF"/>
                  </a:outerShdw>
                </a:effectLst>
                <a:latin typeface="Tahoma" pitchFamily="34" charset="0"/>
                <a:cs typeface="Tahoma" pitchFamily="34" charset="0"/>
              </a:rPr>
              <a:t>ασφάλισης (προσωπικού ατυχήματος) </a:t>
            </a:r>
            <a:r>
              <a:rPr lang="el-GR" sz="2700" b="1" dirty="0">
                <a:effectLst>
                  <a:outerShdw blurRad="38100" dist="38100" dir="2700000" algn="tl">
                    <a:srgbClr val="FFFFFF"/>
                  </a:outerShdw>
                </a:effectLst>
                <a:latin typeface="Tahoma" pitchFamily="34" charset="0"/>
                <a:cs typeface="Tahoma" pitchFamily="34" charset="0"/>
              </a:rPr>
              <a:t>ταυτόχρονα </a:t>
            </a:r>
            <a:r>
              <a:rPr lang="el-GR" sz="2700" b="1" dirty="0" smtClean="0">
                <a:effectLst>
                  <a:outerShdw blurRad="38100" dist="38100" dir="2700000" algn="tl">
                    <a:srgbClr val="FFFFFF"/>
                  </a:outerShdw>
                </a:effectLst>
                <a:latin typeface="Tahoma" pitchFamily="34" charset="0"/>
                <a:cs typeface="Tahoma" pitchFamily="34" charset="0"/>
              </a:rPr>
              <a:t>με την αποζημίωση από την ασφαλιστική εταιρεία του οδηγού </a:t>
            </a:r>
            <a:r>
              <a:rPr lang="el-GR" sz="2700" b="1" dirty="0">
                <a:effectLst>
                  <a:outerShdw blurRad="38100" dist="38100" dir="2700000" algn="tl">
                    <a:srgbClr val="FFFFFF"/>
                  </a:outerShdw>
                </a:effectLst>
                <a:latin typeface="Tahoma" pitchFamily="34" charset="0"/>
                <a:cs typeface="Tahoma" pitchFamily="34" charset="0"/>
              </a:rPr>
              <a:t>από </a:t>
            </a:r>
            <a:r>
              <a:rPr lang="el-GR" sz="2700" b="1" dirty="0" smtClean="0">
                <a:effectLst>
                  <a:outerShdw blurRad="38100" dist="38100" dir="2700000" algn="tl">
                    <a:srgbClr val="FFFFFF"/>
                  </a:outerShdw>
                </a:effectLst>
                <a:latin typeface="Tahoma" pitchFamily="34" charset="0"/>
                <a:cs typeface="Tahoma" pitchFamily="34" charset="0"/>
              </a:rPr>
              <a:t>που </a:t>
            </a:r>
            <a:r>
              <a:rPr lang="el-GR" sz="2700" b="1" dirty="0">
                <a:effectLst>
                  <a:outerShdw blurRad="38100" dist="38100" dir="2700000" algn="tl">
                    <a:srgbClr val="FFFFFF"/>
                  </a:outerShdw>
                </a:effectLst>
                <a:latin typeface="Tahoma" pitchFamily="34" charset="0"/>
                <a:cs typeface="Tahoma" pitchFamily="34" charset="0"/>
              </a:rPr>
              <a:t>προξένησε το </a:t>
            </a:r>
            <a:r>
              <a:rPr lang="el-GR" sz="2700" b="1" dirty="0" smtClean="0">
                <a:effectLst>
                  <a:outerShdw blurRad="38100" dist="38100" dir="2700000" algn="tl">
                    <a:srgbClr val="FFFFFF"/>
                  </a:outerShdw>
                </a:effectLst>
                <a:latin typeface="Tahoma" pitchFamily="34" charset="0"/>
                <a:cs typeface="Tahoma" pitchFamily="34" charset="0"/>
              </a:rPr>
              <a:t>ατύχημα</a:t>
            </a:r>
            <a:r>
              <a:rPr lang="en-US" sz="2700" b="1" dirty="0" smtClean="0">
                <a:effectLst>
                  <a:outerShdw blurRad="38100" dist="38100" dir="2700000" algn="tl">
                    <a:srgbClr val="FFFFFF"/>
                  </a:outerShdw>
                </a:effectLst>
                <a:latin typeface="Tahoma" pitchFamily="34" charset="0"/>
                <a:cs typeface="Tahoma" pitchFamily="34" charset="0"/>
              </a:rPr>
              <a:t>;</a:t>
            </a:r>
            <a:endParaRPr lang="el-GR" sz="2700" b="1" dirty="0" smtClean="0">
              <a:latin typeface="Tahoma" pitchFamily="34" charset="0"/>
              <a:cs typeface="Tahoma" pitchFamily="34" charset="0"/>
            </a:endParaRPr>
          </a:p>
          <a:p>
            <a:pPr marL="0" indent="0">
              <a:buNone/>
            </a:pPr>
            <a:endParaRPr lang="el-GR" sz="1100" b="1" dirty="0">
              <a:latin typeface="Tahoma" pitchFamily="34" charset="0"/>
              <a:cs typeface="Tahoma" pitchFamily="34" charset="0"/>
            </a:endParaRPr>
          </a:p>
          <a:p>
            <a:pPr marL="0" indent="0">
              <a:buNone/>
            </a:pPr>
            <a:endParaRPr lang="el-GR" sz="1100" b="1" dirty="0" smtClean="0">
              <a:latin typeface="Tahoma" pitchFamily="34" charset="0"/>
              <a:cs typeface="Tahoma" pitchFamily="34" charset="0"/>
            </a:endParaRPr>
          </a:p>
          <a:p>
            <a:pPr marL="0" indent="0">
              <a:buNone/>
            </a:pPr>
            <a:endParaRPr lang="el-GR" sz="1100" b="1" dirty="0" smtClean="0">
              <a:latin typeface="Tahoma" pitchFamily="34" charset="0"/>
              <a:cs typeface="Tahoma" pitchFamily="34" charset="0"/>
            </a:endParaRPr>
          </a:p>
          <a:p>
            <a:pPr marL="0" indent="0">
              <a:buNone/>
            </a:pPr>
            <a:endParaRPr lang="el-GR" sz="1400" b="1" dirty="0" smtClean="0">
              <a:latin typeface="Tahoma" pitchFamily="34" charset="0"/>
              <a:cs typeface="Tahoma" pitchFamily="34" charset="0"/>
            </a:endParaRPr>
          </a:p>
          <a:p>
            <a:pPr marL="0" indent="0">
              <a:buNone/>
            </a:pPr>
            <a:r>
              <a:rPr lang="en-US" sz="2100" b="1" dirty="0" smtClean="0">
                <a:latin typeface="Tahoma" pitchFamily="34" charset="0"/>
                <a:cs typeface="Tahoma" pitchFamily="34" charset="0"/>
              </a:rPr>
              <a:t>Source</a:t>
            </a:r>
            <a:r>
              <a:rPr lang="en-US" sz="2100" dirty="0" smtClean="0">
                <a:latin typeface="Tahoma" pitchFamily="34" charset="0"/>
                <a:cs typeface="Tahoma" pitchFamily="34" charset="0"/>
              </a:rPr>
              <a:t>: </a:t>
            </a:r>
            <a:r>
              <a:rPr lang="el-GR" sz="2100" dirty="0" smtClean="0">
                <a:latin typeface="Tahoma" pitchFamily="34" charset="0"/>
                <a:cs typeface="Tahoma" pitchFamily="34" charset="0"/>
              </a:rPr>
              <a:t>Αναπ. Καθηγητής </a:t>
            </a:r>
            <a:r>
              <a:rPr lang="en-US" sz="2100" dirty="0" smtClean="0">
                <a:latin typeface="Tahoma" pitchFamily="34" charset="0"/>
                <a:cs typeface="Tahoma" pitchFamily="34" charset="0"/>
              </a:rPr>
              <a:t>Dr. Tsoukatos E. (</a:t>
            </a:r>
            <a:r>
              <a:rPr lang="el-GR" sz="2100" dirty="0" smtClean="0">
                <a:latin typeface="Tahoma" pitchFamily="34" charset="0"/>
                <a:cs typeface="Tahoma" pitchFamily="34" charset="0"/>
              </a:rPr>
              <a:t>Διαλέξεις στο Μάθημα: Εισαγωγή στην Ασφαλιστική Επιστήμη).</a:t>
            </a:r>
            <a:endParaRPr lang="el-GR" sz="21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968" y="6109331"/>
            <a:ext cx="515126" cy="46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604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ΣΙΔΗΡΟΔΡΟΜΙΚΩΝ ΟΧΗΜΑΤΩΝ (ΡΑΓΕΣ)</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8913913" cy="5616623"/>
          </a:xfrm>
        </p:spPr>
        <p:txBody>
          <a:bodyPr>
            <a:normAutofit/>
          </a:bodyPr>
          <a:lstStyle/>
          <a:p>
            <a:pPr marL="0" indent="0">
              <a:buNone/>
            </a:pPr>
            <a:r>
              <a:rPr lang="el-GR" sz="1600" dirty="0"/>
              <a:t>Περιλαμβάνει ζημιές που υφίστανται τα σιδηροδρομικά οχήματα, μόνον.</a:t>
            </a:r>
          </a:p>
          <a:p>
            <a:pPr marL="0" indent="0">
              <a:buNone/>
            </a:pPr>
            <a:r>
              <a:rPr lang="el-GR" sz="2200" b="1" dirty="0" smtClean="0">
                <a:solidFill>
                  <a:srgbClr val="000099"/>
                </a:solidFill>
                <a:latin typeface="Tahoma" pitchFamily="34" charset="0"/>
                <a:cs typeface="Tahoma" pitchFamily="34" charset="0"/>
              </a:rPr>
              <a:t>ΑΣΦΑΛΙΣΗ ΑΕΡΟΣΚΑΦΩΝ</a:t>
            </a:r>
            <a:endParaRPr lang="el-GR" sz="2200" b="1" dirty="0">
              <a:solidFill>
                <a:srgbClr val="000099"/>
              </a:solidFill>
              <a:latin typeface="Tahoma" pitchFamily="34" charset="0"/>
              <a:cs typeface="Tahoma" pitchFamily="34" charset="0"/>
            </a:endParaRPr>
          </a:p>
          <a:p>
            <a:pPr marL="0" indent="0" algn="just" eaLnBrk="1" fontAlgn="auto" hangingPunct="1">
              <a:lnSpc>
                <a:spcPct val="80000"/>
              </a:lnSpc>
              <a:spcAft>
                <a:spcPts val="0"/>
              </a:spcAft>
              <a:buFontTx/>
              <a:buNone/>
              <a:defRPr/>
            </a:pPr>
            <a:r>
              <a:rPr lang="el-GR" sz="1800" dirty="0">
                <a:latin typeface="Tahoma" pitchFamily="34" charset="0"/>
                <a:cs typeface="Tahoma" pitchFamily="34" charset="0"/>
              </a:rPr>
              <a:t>Οι κίνδυνοι, στους οποίους είναι εκτεθειμένη η αεροπορική δραστηριότητα, </a:t>
            </a:r>
            <a:r>
              <a:rPr lang="el-GR" sz="1800" dirty="0" smtClean="0">
                <a:latin typeface="Tahoma" pitchFamily="34" charset="0"/>
                <a:cs typeface="Tahoma" pitchFamily="34" charset="0"/>
              </a:rPr>
              <a:t>είναι κακοκαιρία</a:t>
            </a:r>
            <a:r>
              <a:rPr lang="el-GR" sz="1800" dirty="0">
                <a:latin typeface="Tahoma" pitchFamily="34" charset="0"/>
                <a:cs typeface="Tahoma" pitchFamily="34" charset="0"/>
              </a:rPr>
              <a:t>, φωτιά, μηχανικές βλάβες, συγκρούσεις με αεροσκάφη ή άλλα ιπτάμενα αντικείμενα, πρόσκρουση, </a:t>
            </a:r>
            <a:r>
              <a:rPr lang="el-GR" sz="1800" b="1" dirty="0">
                <a:solidFill>
                  <a:srgbClr val="FF0000"/>
                </a:solidFill>
                <a:effectLst>
                  <a:outerShdw blurRad="38100" dist="38100" dir="2700000" algn="tl">
                    <a:srgbClr val="000000"/>
                  </a:outerShdw>
                </a:effectLst>
                <a:latin typeface="Tahoma" pitchFamily="34" charset="0"/>
                <a:cs typeface="Tahoma" pitchFamily="34" charset="0"/>
              </a:rPr>
              <a:t>κίνδυνοι πολέμου</a:t>
            </a:r>
            <a:r>
              <a:rPr lang="el-GR" sz="1800" dirty="0">
                <a:latin typeface="Tahoma" pitchFamily="34" charset="0"/>
                <a:cs typeface="Tahoma" pitchFamily="34" charset="0"/>
              </a:rPr>
              <a:t> και αεροπειρατεία.</a:t>
            </a:r>
          </a:p>
          <a:p>
            <a:pPr marL="274320" indent="-274320" eaLnBrk="1" fontAlgn="auto" hangingPunct="1">
              <a:lnSpc>
                <a:spcPct val="80000"/>
              </a:lnSpc>
              <a:spcAft>
                <a:spcPts val="0"/>
              </a:spcAft>
              <a:buFontTx/>
              <a:buNone/>
              <a:defRPr/>
            </a:pPr>
            <a:r>
              <a:rPr lang="el-GR" sz="1800" dirty="0">
                <a:latin typeface="Tahoma" pitchFamily="34" charset="0"/>
                <a:cs typeface="Tahoma" pitchFamily="34" charset="0"/>
              </a:rPr>
              <a:t>Τα είδη των ασφαλιστικών καλύψεων αφορούν:</a:t>
            </a:r>
          </a:p>
          <a:p>
            <a:pPr marL="274320" indent="-274320" eaLnBrk="1" fontAlgn="auto" hangingPunct="1">
              <a:lnSpc>
                <a:spcPct val="80000"/>
              </a:lnSpc>
              <a:spcAft>
                <a:spcPts val="0"/>
              </a:spcAft>
              <a:buFont typeface="Wingdings 3"/>
              <a:buChar char=""/>
              <a:defRPr/>
            </a:pPr>
            <a:r>
              <a:rPr lang="el-GR" sz="1800" dirty="0">
                <a:latin typeface="Tahoma" pitchFamily="34" charset="0"/>
                <a:cs typeface="Tahoma" pitchFamily="34" charset="0"/>
              </a:rPr>
              <a:t>Καλύψεις ζημιών του αεροπλάνου στον αέρα ή στο έδαφος.</a:t>
            </a:r>
          </a:p>
          <a:p>
            <a:pPr marL="274320" indent="-274320" eaLnBrk="1" fontAlgn="auto" hangingPunct="1">
              <a:lnSpc>
                <a:spcPct val="80000"/>
              </a:lnSpc>
              <a:spcAft>
                <a:spcPts val="0"/>
              </a:spcAft>
              <a:buFont typeface="Wingdings 3"/>
              <a:buChar char=""/>
              <a:defRPr/>
            </a:pPr>
            <a:r>
              <a:rPr lang="el-GR" sz="1800" dirty="0">
                <a:latin typeface="Tahoma" pitchFamily="34" charset="0"/>
                <a:cs typeface="Tahoma" pitchFamily="34" charset="0"/>
              </a:rPr>
              <a:t>Καλύψεις παρεπόμενων οικονομικών απωλειών, από την αδυναμία του αεροσκάφους να χρησιμοποιηθεί εξαιτίας ατυχήματος.</a:t>
            </a:r>
          </a:p>
          <a:p>
            <a:pPr marL="274320" indent="-274320" eaLnBrk="1" fontAlgn="auto" hangingPunct="1">
              <a:lnSpc>
                <a:spcPct val="80000"/>
              </a:lnSpc>
              <a:spcAft>
                <a:spcPts val="0"/>
              </a:spcAft>
              <a:buFont typeface="Wingdings 3"/>
              <a:buChar char=""/>
              <a:defRPr/>
            </a:pPr>
            <a:r>
              <a:rPr lang="el-GR" sz="1800" dirty="0">
                <a:latin typeface="Tahoma" pitchFamily="34" charset="0"/>
                <a:cs typeface="Tahoma" pitchFamily="34" charset="0"/>
              </a:rPr>
              <a:t>Καλύψεις ζημιών αερομεταφερόμενων φορτίων, που καλύπτονται από τον κλάδο μεταφορών.</a:t>
            </a:r>
          </a:p>
          <a:p>
            <a:pPr marL="274320" indent="-274320" eaLnBrk="1" fontAlgn="auto" hangingPunct="1">
              <a:lnSpc>
                <a:spcPct val="80000"/>
              </a:lnSpc>
              <a:spcAft>
                <a:spcPts val="0"/>
              </a:spcAft>
              <a:buFont typeface="Wingdings 3"/>
              <a:buChar char=""/>
              <a:defRPr/>
            </a:pPr>
            <a:r>
              <a:rPr lang="el-GR" sz="1800" dirty="0">
                <a:latin typeface="Tahoma" pitchFamily="34" charset="0"/>
                <a:cs typeface="Tahoma" pitchFamily="34" charset="0"/>
              </a:rPr>
              <a:t>Ειδικές καλύψεις κινδύνων από επιδείξεις δεξιοτεχνίας ή εκδηλώσεις αερολεσχών.</a:t>
            </a:r>
          </a:p>
          <a:p>
            <a:pPr marL="274320" indent="-274320" eaLnBrk="1" fontAlgn="auto" hangingPunct="1">
              <a:lnSpc>
                <a:spcPct val="80000"/>
              </a:lnSpc>
              <a:spcAft>
                <a:spcPts val="0"/>
              </a:spcAft>
              <a:buFontTx/>
              <a:buNone/>
              <a:defRPr/>
            </a:pPr>
            <a:r>
              <a:rPr lang="el-GR" sz="1800" dirty="0">
                <a:latin typeface="Tahoma" pitchFamily="34" charset="0"/>
                <a:cs typeface="Tahoma" pitchFamily="34" charset="0"/>
              </a:rPr>
              <a:t>Συνήθως οι ασφαλιστικές αυτές καλύψεις παρέχονται από εξειδικευμένες ασφαλιστικές εταιρείες.</a:t>
            </a:r>
          </a:p>
          <a:p>
            <a:pPr marL="0" indent="0">
              <a:buNone/>
            </a:pPr>
            <a:endParaRPr lang="el-GR" sz="1600" dirty="0" smtClean="0">
              <a:latin typeface="Tahoma" pitchFamily="34" charset="0"/>
              <a:cs typeface="Tahoma" pitchFamily="34" charset="0"/>
            </a:endParaRPr>
          </a:p>
          <a:p>
            <a:pPr marL="0" indent="0">
              <a:buNone/>
            </a:pPr>
            <a:endParaRPr lang="el-GR" sz="2000" dirty="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1967" y="576064"/>
            <a:ext cx="1236390" cy="6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512" y="5000583"/>
            <a:ext cx="1872208" cy="94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2720" y="5001443"/>
            <a:ext cx="1800200" cy="94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7261" y="5001443"/>
            <a:ext cx="1656184" cy="94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3445" y="5000583"/>
            <a:ext cx="1635100" cy="94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8545" y="5001442"/>
            <a:ext cx="1605186" cy="94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917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ΑΣΤΙΚΗ ΕΥΘΥΝΗ ΣΚΑΦΩΝ ΑΝΑΨΥΧΗΣ</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836712"/>
            <a:ext cx="8985921" cy="5616623"/>
          </a:xfrm>
        </p:spPr>
        <p:txBody>
          <a:bodyPr>
            <a:normAutofit/>
          </a:bodyPr>
          <a:lstStyle/>
          <a:p>
            <a:pPr marL="0" indent="0">
              <a:buNone/>
            </a:pPr>
            <a:r>
              <a:rPr lang="el-GR" sz="1600" dirty="0">
                <a:solidFill>
                  <a:srgbClr val="000099"/>
                </a:solidFill>
                <a:latin typeface="Tahoma" pitchFamily="34" charset="0"/>
                <a:cs typeface="Tahoma" pitchFamily="34" charset="0"/>
              </a:rPr>
              <a:t>Ν</a:t>
            </a:r>
            <a:r>
              <a:rPr lang="el-GR" sz="1600" dirty="0" smtClean="0">
                <a:solidFill>
                  <a:srgbClr val="000099"/>
                </a:solidFill>
                <a:latin typeface="Tahoma" pitchFamily="34" charset="0"/>
                <a:cs typeface="Tahoma" pitchFamily="34" charset="0"/>
              </a:rPr>
              <a:t>ομική </a:t>
            </a:r>
            <a:r>
              <a:rPr lang="el-GR" sz="1600" dirty="0">
                <a:solidFill>
                  <a:srgbClr val="000099"/>
                </a:solidFill>
                <a:latin typeface="Tahoma" pitchFamily="34" charset="0"/>
                <a:cs typeface="Tahoma" pitchFamily="34" charset="0"/>
              </a:rPr>
              <a:t>υποχρέωση κάλυψης </a:t>
            </a:r>
            <a:r>
              <a:rPr lang="el-GR" sz="1600" dirty="0" smtClean="0">
                <a:solidFill>
                  <a:srgbClr val="000099"/>
                </a:solidFill>
                <a:latin typeface="Tahoma" pitchFamily="34" charset="0"/>
                <a:cs typeface="Tahoma" pitchFamily="34" charset="0"/>
              </a:rPr>
              <a:t>αστικής (Ν.4256/2014)ευθύνης </a:t>
            </a:r>
            <a:r>
              <a:rPr lang="el-GR" sz="1600" dirty="0">
                <a:solidFill>
                  <a:srgbClr val="000099"/>
                </a:solidFill>
                <a:latin typeface="Tahoma" pitchFamily="34" charset="0"/>
                <a:cs typeface="Tahoma" pitchFamily="34" charset="0"/>
              </a:rPr>
              <a:t>σκαφών αναψυχής που κινούνται στις ελληνικές θάλασσες για </a:t>
            </a:r>
            <a:r>
              <a:rPr lang="el-GR" sz="1600" dirty="0" smtClean="0">
                <a:solidFill>
                  <a:srgbClr val="000099"/>
                </a:solidFill>
                <a:latin typeface="Tahoma" pitchFamily="34" charset="0"/>
                <a:cs typeface="Tahoma" pitchFamily="34" charset="0"/>
              </a:rPr>
              <a:t>ζημιές σε </a:t>
            </a:r>
            <a:r>
              <a:rPr lang="el-GR" sz="1600" dirty="0">
                <a:solidFill>
                  <a:srgbClr val="000099"/>
                </a:solidFill>
                <a:latin typeface="Tahoma" pitchFamily="34" charset="0"/>
                <a:cs typeface="Tahoma" pitchFamily="34" charset="0"/>
              </a:rPr>
              <a:t>τρίτους (θάνατο, σωματικές βλάβες ή υλικές ζημιές) και για ρύπανση </a:t>
            </a:r>
            <a:r>
              <a:rPr lang="el-GR" sz="1600" dirty="0" smtClean="0">
                <a:solidFill>
                  <a:srgbClr val="000099"/>
                </a:solidFill>
                <a:latin typeface="Tahoma" pitchFamily="34" charset="0"/>
                <a:cs typeface="Tahoma" pitchFamily="34" charset="0"/>
              </a:rPr>
              <a:t>του περιβάλλοντος. </a:t>
            </a:r>
          </a:p>
          <a:p>
            <a:r>
              <a:rPr lang="el-GR" sz="1600" dirty="0" smtClean="0">
                <a:latin typeface="Tahoma" pitchFamily="34" charset="0"/>
                <a:cs typeface="Tahoma" pitchFamily="34" charset="0"/>
              </a:rPr>
              <a:t>Σωματικές </a:t>
            </a:r>
            <a:r>
              <a:rPr lang="el-GR" sz="1600" dirty="0">
                <a:latin typeface="Tahoma" pitchFamily="34" charset="0"/>
                <a:cs typeface="Tahoma" pitchFamily="34" charset="0"/>
              </a:rPr>
              <a:t>Βλάβες / Θάνατος από Ατύχημα κατ</a:t>
            </a:r>
            <a:r>
              <a:rPr lang="el-GR" sz="1600" dirty="0" smtClean="0">
                <a:latin typeface="Tahoma" pitchFamily="34" charset="0"/>
                <a:cs typeface="Tahoma" pitchFamily="34" charset="0"/>
              </a:rPr>
              <a:t>’ άτομο/ομαδικό </a:t>
            </a:r>
            <a:r>
              <a:rPr lang="el-GR" sz="1600" dirty="0">
                <a:latin typeface="Tahoma" pitchFamily="34" charset="0"/>
                <a:cs typeface="Tahoma" pitchFamily="34" charset="0"/>
              </a:rPr>
              <a:t>και ανώτατο όριο κατ</a:t>
            </a:r>
            <a:r>
              <a:rPr lang="el-GR" sz="1600" dirty="0" smtClean="0">
                <a:latin typeface="Tahoma" pitchFamily="34" charset="0"/>
                <a:cs typeface="Tahoma" pitchFamily="34" charset="0"/>
              </a:rPr>
              <a:t>’ ασφαλιστική περίοδο </a:t>
            </a:r>
            <a:r>
              <a:rPr lang="el-GR" sz="1600" b="1" dirty="0" smtClean="0">
                <a:latin typeface="Tahoma" pitchFamily="34" charset="0"/>
                <a:cs typeface="Tahoma" pitchFamily="34" charset="0"/>
              </a:rPr>
              <a:t>300.000 </a:t>
            </a:r>
            <a:r>
              <a:rPr lang="el-GR" sz="1600" b="1" dirty="0">
                <a:latin typeface="Tahoma" pitchFamily="34" charset="0"/>
                <a:cs typeface="Tahoma" pitchFamily="34" charset="0"/>
              </a:rPr>
              <a:t>€</a:t>
            </a:r>
            <a:endParaRPr lang="el-GR" sz="1600" dirty="0">
              <a:latin typeface="Tahoma" pitchFamily="34" charset="0"/>
              <a:cs typeface="Tahoma" pitchFamily="34" charset="0"/>
            </a:endParaRPr>
          </a:p>
          <a:p>
            <a:pPr eaLnBrk="1" hangingPunct="1"/>
            <a:r>
              <a:rPr lang="el-GR" sz="1600" dirty="0">
                <a:latin typeface="Tahoma" pitchFamily="34" charset="0"/>
                <a:cs typeface="Tahoma" pitchFamily="34" charset="0"/>
              </a:rPr>
              <a:t>Υλικές Ζημιές κατά γεγονός και ανώτατο όριο κατ' ασφαλιστική </a:t>
            </a:r>
            <a:r>
              <a:rPr lang="el-GR" sz="1600" dirty="0" smtClean="0">
                <a:latin typeface="Tahoma" pitchFamily="34" charset="0"/>
                <a:cs typeface="Tahoma" pitchFamily="34" charset="0"/>
              </a:rPr>
              <a:t>περίοδο </a:t>
            </a:r>
            <a:r>
              <a:rPr lang="el-GR" sz="1600" b="1" dirty="0" smtClean="0">
                <a:latin typeface="Tahoma" pitchFamily="34" charset="0"/>
                <a:cs typeface="Tahoma" pitchFamily="34" charset="0"/>
              </a:rPr>
              <a:t>150.000 </a:t>
            </a:r>
            <a:r>
              <a:rPr lang="el-GR" sz="1600" b="1" dirty="0">
                <a:latin typeface="Tahoma" pitchFamily="34" charset="0"/>
                <a:cs typeface="Tahoma" pitchFamily="34" charset="0"/>
              </a:rPr>
              <a:t>€</a:t>
            </a:r>
            <a:endParaRPr lang="el-GR" sz="1600" dirty="0">
              <a:latin typeface="Tahoma" pitchFamily="34" charset="0"/>
              <a:cs typeface="Tahoma" pitchFamily="34" charset="0"/>
            </a:endParaRPr>
          </a:p>
          <a:p>
            <a:pPr eaLnBrk="1" hangingPunct="1"/>
            <a:r>
              <a:rPr lang="el-GR" sz="1600" dirty="0">
                <a:latin typeface="Tahoma" pitchFamily="34" charset="0"/>
                <a:cs typeface="Tahoma" pitchFamily="34" charset="0"/>
              </a:rPr>
              <a:t>Πρόκληση Θαλάσσιας ρύπανσης κατά γεγονός και ανώτατο όριο κατ' ασφαλιστική </a:t>
            </a:r>
            <a:r>
              <a:rPr lang="el-GR" sz="1600" dirty="0" smtClean="0">
                <a:latin typeface="Tahoma" pitchFamily="34" charset="0"/>
                <a:cs typeface="Tahoma" pitchFamily="34" charset="0"/>
              </a:rPr>
              <a:t>περίοδο </a:t>
            </a:r>
            <a:r>
              <a:rPr lang="el-GR" sz="1600" b="1" dirty="0" smtClean="0">
                <a:latin typeface="Tahoma" pitchFamily="34" charset="0"/>
                <a:cs typeface="Tahoma" pitchFamily="34" charset="0"/>
              </a:rPr>
              <a:t>90.000 </a:t>
            </a:r>
            <a:r>
              <a:rPr lang="el-GR" sz="1600" b="1" dirty="0">
                <a:latin typeface="Tahoma" pitchFamily="34" charset="0"/>
                <a:cs typeface="Tahoma" pitchFamily="34" charset="0"/>
              </a:rPr>
              <a:t>€</a:t>
            </a:r>
            <a:endParaRPr lang="el-GR" sz="1600" dirty="0">
              <a:latin typeface="Tahoma" pitchFamily="34" charset="0"/>
              <a:cs typeface="Tahoma" pitchFamily="34" charset="0"/>
            </a:endParaRPr>
          </a:p>
          <a:p>
            <a:pPr eaLnBrk="1" hangingPunct="1"/>
            <a:r>
              <a:rPr lang="el-GR" sz="1600" b="1" dirty="0">
                <a:latin typeface="Tahoma" pitchFamily="34" charset="0"/>
                <a:cs typeface="Tahoma" pitchFamily="34" charset="0"/>
              </a:rPr>
              <a:t>Σύνολο Ανώτατου </a:t>
            </a:r>
            <a:r>
              <a:rPr lang="el-GR" sz="1600" b="1" dirty="0" smtClean="0">
                <a:latin typeface="Tahoma" pitchFamily="34" charset="0"/>
                <a:cs typeface="Tahoma" pitchFamily="34" charset="0"/>
              </a:rPr>
              <a:t>ορίου</a:t>
            </a:r>
            <a:r>
              <a:rPr lang="el-GR" sz="1600" b="1" dirty="0">
                <a:latin typeface="Tahoma" pitchFamily="34" charset="0"/>
                <a:cs typeface="Tahoma" pitchFamily="34" charset="0"/>
              </a:rPr>
              <a:t> </a:t>
            </a:r>
            <a:r>
              <a:rPr lang="el-GR" sz="1600" b="1" dirty="0" smtClean="0">
                <a:latin typeface="Tahoma" pitchFamily="34" charset="0"/>
                <a:cs typeface="Tahoma" pitchFamily="34" charset="0"/>
              </a:rPr>
              <a:t>540.000 €</a:t>
            </a:r>
            <a:endParaRPr lang="el-GR" sz="1600" b="1" i="1" dirty="0" smtClean="0">
              <a:latin typeface="Tahoma" pitchFamily="34" charset="0"/>
              <a:cs typeface="Tahoma" pitchFamily="34" charset="0"/>
            </a:endParaRPr>
          </a:p>
          <a:p>
            <a:pPr marL="0" indent="0" algn="just">
              <a:buNone/>
            </a:pPr>
            <a:endParaRPr lang="el-GR" sz="14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4127"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3933056"/>
            <a:ext cx="2160240" cy="185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Πίνακας 4"/>
          <p:cNvGraphicFramePr>
            <a:graphicFrameLocks noGrp="1"/>
          </p:cNvGraphicFramePr>
          <p:nvPr>
            <p:extLst>
              <p:ext uri="{D42A27DB-BD31-4B8C-83A1-F6EECF244321}">
                <p14:modId xmlns:p14="http://schemas.microsoft.com/office/powerpoint/2010/main" val="1784053218"/>
              </p:ext>
            </p:extLst>
          </p:nvPr>
        </p:nvGraphicFramePr>
        <p:xfrm>
          <a:off x="3152800" y="3428999"/>
          <a:ext cx="5040560" cy="3395308"/>
        </p:xfrm>
        <a:graphic>
          <a:graphicData uri="http://schemas.openxmlformats.org/drawingml/2006/table">
            <a:tbl>
              <a:tblPr/>
              <a:tblGrid>
                <a:gridCol w="5040560"/>
              </a:tblGrid>
              <a:tr h="191765">
                <a:tc>
                  <a:txBody>
                    <a:bodyPr/>
                    <a:lstStyle/>
                    <a:p>
                      <a:r>
                        <a:rPr lang="el-GR" sz="1200" b="1" dirty="0">
                          <a:solidFill>
                            <a:srgbClr val="CC0000"/>
                          </a:solidFill>
                          <a:effectLst/>
                          <a:latin typeface="Tahoma" pitchFamily="34" charset="0"/>
                          <a:cs typeface="Tahoma" pitchFamily="34" charset="0"/>
                        </a:rPr>
                        <a:t>Καλύψεις προγραμμάτων</a:t>
                      </a:r>
                      <a:endParaRPr lang="el-GR" sz="1200" dirty="0">
                        <a:effectLst/>
                        <a:latin typeface="Tahoma" pitchFamily="34" charset="0"/>
                        <a:cs typeface="Tahoma" pitchFamily="34" charset="0"/>
                      </a:endParaRPr>
                    </a:p>
                  </a:txBody>
                  <a:tcPr marL="12352" marR="12352" marT="12352" marB="12352" anchor="ctr">
                    <a:lnL>
                      <a:noFill/>
                    </a:lnL>
                    <a:lnR>
                      <a:noFill/>
                    </a:lnR>
                    <a:lnT>
                      <a:noFill/>
                    </a:lnT>
                    <a:lnB>
                      <a:noFill/>
                    </a:lnB>
                    <a:solidFill>
                      <a:srgbClr val="D8D0C7"/>
                    </a:solidFill>
                  </a:tcPr>
                </a:tc>
              </a:tr>
              <a:tr h="360710">
                <a:tc>
                  <a:txBody>
                    <a:bodyPr/>
                    <a:lstStyle/>
                    <a:p>
                      <a:r>
                        <a:rPr lang="el-GR" sz="1200" dirty="0">
                          <a:effectLst/>
                          <a:latin typeface="Tahoma" pitchFamily="34" charset="0"/>
                          <a:cs typeface="Tahoma" pitchFamily="34" charset="0"/>
                        </a:rPr>
                        <a:t>Αστική ευθύνη προς τρίτους και προς επιβαίνοντες (σύμφωνα με το Ν.4256/2014)</a:t>
                      </a:r>
                    </a:p>
                  </a:txBody>
                  <a:tcPr marL="12352" marR="12352" marT="12352" marB="12352" anchor="ctr">
                    <a:lnL>
                      <a:noFill/>
                    </a:lnL>
                    <a:lnR>
                      <a:noFill/>
                    </a:lnR>
                    <a:lnT>
                      <a:noFill/>
                    </a:lnT>
                    <a:lnB>
                      <a:noFill/>
                    </a:lnB>
                    <a:solidFill>
                      <a:srgbClr val="EFEAE5"/>
                    </a:solidFill>
                  </a:tcPr>
                </a:tc>
              </a:tr>
              <a:tr h="191765">
                <a:tc>
                  <a:txBody>
                    <a:bodyPr/>
                    <a:lstStyle/>
                    <a:p>
                      <a:r>
                        <a:rPr lang="el-GR" sz="1200" dirty="0">
                          <a:effectLst/>
                          <a:latin typeface="Tahoma" pitchFamily="34" charset="0"/>
                          <a:cs typeface="Tahoma" pitchFamily="34" charset="0"/>
                        </a:rPr>
                        <a:t>Νομική Προστασία Ιδιοκτήτη*</a:t>
                      </a:r>
                    </a:p>
                  </a:txBody>
                  <a:tcPr marL="12352" marR="12352" marT="12352" marB="12352" anchor="ctr">
                    <a:lnL>
                      <a:noFill/>
                    </a:lnL>
                    <a:lnR>
                      <a:noFill/>
                    </a:lnR>
                    <a:lnT>
                      <a:noFill/>
                    </a:lnT>
                    <a:lnB>
                      <a:noFill/>
                    </a:lnB>
                    <a:solidFill>
                      <a:srgbClr val="EFEAE5"/>
                    </a:solidFill>
                  </a:tcPr>
                </a:tc>
              </a:tr>
              <a:tr h="191765">
                <a:tc>
                  <a:txBody>
                    <a:bodyPr/>
                    <a:lstStyle/>
                    <a:p>
                      <a:r>
                        <a:rPr lang="el-GR" sz="1200" dirty="0">
                          <a:effectLst/>
                          <a:latin typeface="Tahoma" pitchFamily="34" charset="0"/>
                          <a:cs typeface="Tahoma" pitchFamily="34" charset="0"/>
                        </a:rPr>
                        <a:t>Πυρκαγιά</a:t>
                      </a:r>
                    </a:p>
                  </a:txBody>
                  <a:tcPr marL="12352" marR="12352" marT="12352" marB="12352" anchor="ctr">
                    <a:lnL>
                      <a:noFill/>
                    </a:lnL>
                    <a:lnR>
                      <a:noFill/>
                    </a:lnR>
                    <a:lnT>
                      <a:noFill/>
                    </a:lnT>
                    <a:lnB>
                      <a:noFill/>
                    </a:lnB>
                    <a:solidFill>
                      <a:srgbClr val="EFEAE5"/>
                    </a:solidFill>
                  </a:tcPr>
                </a:tc>
              </a:tr>
              <a:tr h="191765">
                <a:tc>
                  <a:txBody>
                    <a:bodyPr/>
                    <a:lstStyle/>
                    <a:p>
                      <a:r>
                        <a:rPr lang="el-GR" sz="1200" dirty="0">
                          <a:effectLst/>
                          <a:latin typeface="Tahoma" pitchFamily="34" charset="0"/>
                          <a:cs typeface="Tahoma" pitchFamily="34" charset="0"/>
                        </a:rPr>
                        <a:t>Έκρηξη</a:t>
                      </a:r>
                    </a:p>
                  </a:txBody>
                  <a:tcPr marL="12352" marR="12352" marT="12352" marB="12352" anchor="ctr">
                    <a:lnL>
                      <a:noFill/>
                    </a:lnL>
                    <a:lnR>
                      <a:noFill/>
                    </a:lnR>
                    <a:lnT>
                      <a:noFill/>
                    </a:lnT>
                    <a:lnB>
                      <a:noFill/>
                    </a:lnB>
                    <a:solidFill>
                      <a:srgbClr val="EFEAE5"/>
                    </a:solidFill>
                  </a:tcPr>
                </a:tc>
              </a:tr>
              <a:tr h="191765">
                <a:tc>
                  <a:txBody>
                    <a:bodyPr/>
                    <a:lstStyle/>
                    <a:p>
                      <a:r>
                        <a:rPr lang="en-US" sz="1200" dirty="0">
                          <a:effectLst/>
                          <a:latin typeface="Tahoma" pitchFamily="34" charset="0"/>
                          <a:cs typeface="Tahoma" pitchFamily="34" charset="0"/>
                        </a:rPr>
                        <a:t>K</a:t>
                      </a:r>
                      <a:r>
                        <a:rPr lang="el-GR" sz="1200" dirty="0" err="1">
                          <a:effectLst/>
                          <a:latin typeface="Tahoma" pitchFamily="34" charset="0"/>
                          <a:cs typeface="Tahoma" pitchFamily="34" charset="0"/>
                        </a:rPr>
                        <a:t>λοπή</a:t>
                      </a:r>
                      <a:r>
                        <a:rPr lang="el-GR" sz="1200" dirty="0">
                          <a:effectLst/>
                          <a:latin typeface="Tahoma" pitchFamily="34" charset="0"/>
                          <a:cs typeface="Tahoma" pitchFamily="34" charset="0"/>
                        </a:rPr>
                        <a:t> (ολική και μερική)</a:t>
                      </a:r>
                    </a:p>
                  </a:txBody>
                  <a:tcPr marL="12352" marR="12352" marT="12352" marB="12352" anchor="ctr">
                    <a:lnL>
                      <a:noFill/>
                    </a:lnL>
                    <a:lnR>
                      <a:noFill/>
                    </a:lnR>
                    <a:lnT>
                      <a:noFill/>
                    </a:lnT>
                    <a:lnB>
                      <a:noFill/>
                    </a:lnB>
                    <a:solidFill>
                      <a:srgbClr val="EFEAE5"/>
                    </a:solidFill>
                  </a:tcPr>
                </a:tc>
              </a:tr>
              <a:tr h="191765">
                <a:tc>
                  <a:txBody>
                    <a:bodyPr/>
                    <a:lstStyle/>
                    <a:p>
                      <a:r>
                        <a:rPr lang="el-GR" sz="1200">
                          <a:effectLst/>
                          <a:latin typeface="Tahoma" pitchFamily="34" charset="0"/>
                          <a:cs typeface="Tahoma" pitchFamily="34" charset="0"/>
                        </a:rPr>
                        <a:t>Κακόβουλη Βλάβη</a:t>
                      </a:r>
                    </a:p>
                  </a:txBody>
                  <a:tcPr marL="12352" marR="12352" marT="12352" marB="12352" anchor="ctr">
                    <a:lnL>
                      <a:noFill/>
                    </a:lnL>
                    <a:lnR>
                      <a:noFill/>
                    </a:lnR>
                    <a:lnT>
                      <a:noFill/>
                    </a:lnT>
                    <a:lnB>
                      <a:noFill/>
                    </a:lnB>
                    <a:solidFill>
                      <a:srgbClr val="EFEAE5"/>
                    </a:solidFill>
                  </a:tcPr>
                </a:tc>
              </a:tr>
              <a:tr h="360710">
                <a:tc>
                  <a:txBody>
                    <a:bodyPr/>
                    <a:lstStyle/>
                    <a:p>
                      <a:r>
                        <a:rPr lang="el-GR" sz="1200">
                          <a:effectLst/>
                          <a:latin typeface="Tahoma" pitchFamily="34" charset="0"/>
                          <a:cs typeface="Tahoma" pitchFamily="34" charset="0"/>
                        </a:rPr>
                        <a:t>Κινδύνους της θάλασσας (π.χ. βύθιση, πρόσκρουση, προσάραξη κ.τ.λ.)</a:t>
                      </a:r>
                    </a:p>
                  </a:txBody>
                  <a:tcPr marL="12352" marR="12352" marT="12352" marB="12352" anchor="ctr">
                    <a:lnL>
                      <a:noFill/>
                    </a:lnL>
                    <a:lnR>
                      <a:noFill/>
                    </a:lnR>
                    <a:lnT>
                      <a:noFill/>
                    </a:lnT>
                    <a:lnB>
                      <a:noFill/>
                    </a:lnB>
                    <a:solidFill>
                      <a:srgbClr val="EFEAE5"/>
                    </a:solidFill>
                  </a:tcPr>
                </a:tc>
              </a:tr>
              <a:tr h="191765">
                <a:tc>
                  <a:txBody>
                    <a:bodyPr/>
                    <a:lstStyle/>
                    <a:p>
                      <a:r>
                        <a:rPr lang="el-GR" sz="1200">
                          <a:effectLst/>
                          <a:latin typeface="Tahoma" pitchFamily="34" charset="0"/>
                          <a:cs typeface="Tahoma" pitchFamily="34" charset="0"/>
                        </a:rPr>
                        <a:t>Αμέλεια χειριστή</a:t>
                      </a:r>
                    </a:p>
                  </a:txBody>
                  <a:tcPr marL="12352" marR="12352" marT="12352" marB="12352" anchor="ctr">
                    <a:lnL>
                      <a:noFill/>
                    </a:lnL>
                    <a:lnR>
                      <a:noFill/>
                    </a:lnR>
                    <a:lnT>
                      <a:noFill/>
                    </a:lnT>
                    <a:lnB>
                      <a:noFill/>
                    </a:lnB>
                    <a:solidFill>
                      <a:srgbClr val="EFEAE5"/>
                    </a:solidFill>
                  </a:tcPr>
                </a:tc>
              </a:tr>
              <a:tr h="191765">
                <a:tc>
                  <a:txBody>
                    <a:bodyPr/>
                    <a:lstStyle/>
                    <a:p>
                      <a:r>
                        <a:rPr lang="el-GR" sz="1200">
                          <a:effectLst/>
                          <a:latin typeface="Tahoma" pitchFamily="34" charset="0"/>
                          <a:cs typeface="Tahoma" pitchFamily="34" charset="0"/>
                        </a:rPr>
                        <a:t>Επιθαλάσσια αρωγή ή/και ρυμούλκηση</a:t>
                      </a:r>
                    </a:p>
                  </a:txBody>
                  <a:tcPr marL="12352" marR="12352" marT="12352" marB="12352" anchor="ctr">
                    <a:lnL>
                      <a:noFill/>
                    </a:lnL>
                    <a:lnR>
                      <a:noFill/>
                    </a:lnR>
                    <a:lnT>
                      <a:noFill/>
                    </a:lnT>
                    <a:lnB>
                      <a:noFill/>
                    </a:lnB>
                    <a:solidFill>
                      <a:srgbClr val="EFEAE5"/>
                    </a:solidFill>
                  </a:tcPr>
                </a:tc>
              </a:tr>
              <a:tr h="360710">
                <a:tc>
                  <a:txBody>
                    <a:bodyPr/>
                    <a:lstStyle/>
                    <a:p>
                      <a:r>
                        <a:rPr lang="el-GR" sz="1200">
                          <a:effectLst/>
                          <a:latin typeface="Tahoma" pitchFamily="34" charset="0"/>
                          <a:cs typeface="Tahoma" pitchFamily="34" charset="0"/>
                        </a:rPr>
                        <a:t>Άμεση Ιατρική Βοήθεια (μόνο ιδιωτικής αναψυχής) για τους επιβαίνοντες</a:t>
                      </a:r>
                    </a:p>
                  </a:txBody>
                  <a:tcPr marL="12352" marR="12352" marT="12352" marB="12352" anchor="ctr">
                    <a:lnL>
                      <a:noFill/>
                    </a:lnL>
                    <a:lnR>
                      <a:noFill/>
                    </a:lnR>
                    <a:lnT>
                      <a:noFill/>
                    </a:lnT>
                    <a:lnB>
                      <a:noFill/>
                    </a:lnB>
                    <a:solidFill>
                      <a:srgbClr val="EFEAE5"/>
                    </a:solidFill>
                  </a:tcPr>
                </a:tc>
              </a:tr>
              <a:tr h="191765">
                <a:tc>
                  <a:txBody>
                    <a:bodyPr/>
                    <a:lstStyle/>
                    <a:p>
                      <a:r>
                        <a:rPr lang="el-GR" sz="1200">
                          <a:effectLst/>
                          <a:latin typeface="Tahoma" pitchFamily="34" charset="0"/>
                          <a:cs typeface="Tahoma" pitchFamily="34" charset="0"/>
                        </a:rPr>
                        <a:t>Ίδιες ζημιές του σκάφους κατά τη διάρκεια της οδικής του μεταφοράς</a:t>
                      </a:r>
                    </a:p>
                  </a:txBody>
                  <a:tcPr marL="12352" marR="12352" marT="12352" marB="12352" anchor="ctr">
                    <a:lnL>
                      <a:noFill/>
                    </a:lnL>
                    <a:lnR>
                      <a:noFill/>
                    </a:lnR>
                    <a:lnT>
                      <a:noFill/>
                    </a:lnT>
                    <a:lnB>
                      <a:noFill/>
                    </a:lnB>
                    <a:solidFill>
                      <a:srgbClr val="EFEAE5"/>
                    </a:solidFill>
                  </a:tcPr>
                </a:tc>
              </a:tr>
              <a:tr h="191765">
                <a:tc>
                  <a:txBody>
                    <a:bodyPr/>
                    <a:lstStyle/>
                    <a:p>
                      <a:r>
                        <a:rPr lang="el-GR" sz="1200">
                          <a:effectLst/>
                          <a:latin typeface="Tahoma" pitchFamily="34" charset="0"/>
                          <a:cs typeface="Tahoma" pitchFamily="34" charset="0"/>
                        </a:rPr>
                        <a:t>Κλοπή Τrailer μαζί με το σκάφος για αξία έως €3.000</a:t>
                      </a:r>
                    </a:p>
                  </a:txBody>
                  <a:tcPr marL="12352" marR="12352" marT="12352" marB="12352" anchor="ctr">
                    <a:lnL>
                      <a:noFill/>
                    </a:lnL>
                    <a:lnR>
                      <a:noFill/>
                    </a:lnR>
                    <a:lnT>
                      <a:noFill/>
                    </a:lnT>
                    <a:lnB>
                      <a:noFill/>
                    </a:lnB>
                    <a:solidFill>
                      <a:srgbClr val="EFEAE5"/>
                    </a:solidFill>
                  </a:tcPr>
                </a:tc>
              </a:tr>
              <a:tr h="191765">
                <a:tc>
                  <a:txBody>
                    <a:bodyPr/>
                    <a:lstStyle/>
                    <a:p>
                      <a:r>
                        <a:rPr lang="el-GR" sz="1200" dirty="0">
                          <a:effectLst/>
                          <a:latin typeface="Tahoma" pitchFamily="34" charset="0"/>
                          <a:cs typeface="Tahoma" pitchFamily="34" charset="0"/>
                        </a:rPr>
                        <a:t>Κάλυψη προσωπικών αντικειμένων έως συνολική αξία €1.500</a:t>
                      </a:r>
                    </a:p>
                  </a:txBody>
                  <a:tcPr marL="12352" marR="12352" marT="12352" marB="12352" anchor="ctr">
                    <a:lnL>
                      <a:noFill/>
                    </a:lnL>
                    <a:lnR>
                      <a:noFill/>
                    </a:lnR>
                    <a:lnT>
                      <a:noFill/>
                    </a:lnT>
                    <a:lnB>
                      <a:noFill/>
                    </a:lnB>
                    <a:solidFill>
                      <a:srgbClr val="EFEAE5"/>
                    </a:solidFill>
                  </a:tcPr>
                </a:tc>
              </a:tr>
            </a:tbl>
          </a:graphicData>
        </a:graphic>
      </p:graphicFrame>
      <p:pic>
        <p:nvPicPr>
          <p:cNvPr id="4129" name="Picture 33"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31" name="Picture 35"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33" name="Picture 37"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34" name="Picture 38"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35" name="Picture 39"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40"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37" name="Picture 41"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38" name="Picture 42"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39" name="Picture 43"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45"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42" name="Picture 46"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43" name="Picture 47"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44" name="Picture 48"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45" name="Picture 49"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50"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47" name="Picture 51"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48" name="Picture 52"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49" name="Picture 53"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54"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03200"/>
            <a:ext cx="323850"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53" name="Picture 57" descr="http://www.interamerican.gr/files/images/buttons/check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3573016"/>
            <a:ext cx="32385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324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ΠΛΟΙΩΝ (ΘΑΛΑΣΣΙΑ, ΛΙΜΝΑΙΑ, ΠΟΤΑΜΙΑ)</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836712"/>
            <a:ext cx="8985921" cy="5616623"/>
          </a:xfrm>
        </p:spPr>
        <p:txBody>
          <a:bodyPr>
            <a:normAutofit/>
          </a:bodyPr>
          <a:lstStyle/>
          <a:p>
            <a:pPr algn="just" eaLnBrk="1" hangingPunct="1">
              <a:lnSpc>
                <a:spcPct val="80000"/>
              </a:lnSpc>
            </a:pPr>
            <a:r>
              <a:rPr lang="el-GR" sz="1800" dirty="0" smtClean="0">
                <a:latin typeface="Tahoma" pitchFamily="34" charset="0"/>
                <a:cs typeface="Tahoma" pitchFamily="34" charset="0"/>
              </a:rPr>
              <a:t>Περιλαμβάνει </a:t>
            </a:r>
            <a:r>
              <a:rPr lang="el-GR" sz="1800" dirty="0">
                <a:latin typeface="Tahoma" pitchFamily="34" charset="0"/>
                <a:cs typeface="Tahoma" pitchFamily="34" charset="0"/>
              </a:rPr>
              <a:t>ζημίες που προκαλούνται στο σκάφος, στο μηχανολογικό και ηλεκτρολογικό εξοπλισμό καθώς και σε όλα τα συστήματα που επηρεάζουν την αξιοπλοία του πλοίου. </a:t>
            </a:r>
          </a:p>
          <a:p>
            <a:pPr algn="just" eaLnBrk="1" hangingPunct="1">
              <a:lnSpc>
                <a:spcPct val="80000"/>
              </a:lnSpc>
            </a:pPr>
            <a:r>
              <a:rPr lang="el-GR" sz="1800" dirty="0">
                <a:latin typeface="Tahoma" pitchFamily="34" charset="0"/>
                <a:cs typeface="Tahoma" pitchFamily="34" charset="0"/>
              </a:rPr>
              <a:t>Η αξία του πλοίου, που λαμβάνεται υπόψη για την καταβολή αποζημίωσης, δεν είναι η τρέχουσα, αλλά, κατά κανόνα και κατά διεθνή συναλλακτική και ναυτασφαλιστική πρακτική, είναι η αξία που συμφωνούν οι συμβαλλόμενοι κατά τη σύναψη της ασφαλιστικής σύμβασης. Έτσι αποφεύγεται η δυσκολία προσδιορισμού της τρέχουσας αξίας του πλοίου και οι κίνδυνοι της υπασφάλισης ή υπερασφάλισης του.</a:t>
            </a:r>
          </a:p>
          <a:p>
            <a:pPr algn="just" eaLnBrk="1" hangingPunct="1">
              <a:lnSpc>
                <a:spcPct val="80000"/>
              </a:lnSpc>
            </a:pPr>
            <a:r>
              <a:rPr lang="el-GR" sz="1800" dirty="0">
                <a:latin typeface="Tahoma" pitchFamily="34" charset="0"/>
                <a:cs typeface="Tahoma" pitchFamily="34" charset="0"/>
              </a:rPr>
              <a:t>Οι κίνδυνοι έναντι των οποίων ασφαλίζεται το πλοίο είναι  προσάραξη, κακοκαιρία, πρόσκρουση, μηχανική βλάβη, ζημίες από στοιχεία της φύσης </a:t>
            </a:r>
            <a:r>
              <a:rPr lang="el-GR" sz="1800" dirty="0" smtClean="0">
                <a:latin typeface="Tahoma" pitchFamily="34" charset="0"/>
                <a:cs typeface="Tahoma" pitchFamily="34" charset="0"/>
              </a:rPr>
              <a:t>κλπ. </a:t>
            </a:r>
            <a:endParaRPr lang="el-GR" sz="1800" dirty="0">
              <a:latin typeface="Tahoma" pitchFamily="34" charset="0"/>
              <a:cs typeface="Tahoma" pitchFamily="34" charset="0"/>
            </a:endParaRPr>
          </a:p>
          <a:p>
            <a:pPr algn="just" eaLnBrk="1" hangingPunct="1">
              <a:lnSpc>
                <a:spcPct val="80000"/>
              </a:lnSpc>
            </a:pPr>
            <a:r>
              <a:rPr lang="el-GR" sz="1800" dirty="0">
                <a:latin typeface="Tahoma" pitchFamily="34" charset="0"/>
                <a:cs typeface="Tahoma" pitchFamily="34" charset="0"/>
              </a:rPr>
              <a:t>Οι κίνδυνοι πολεμικών και παρεμφερών κοινωνικών φαινόμενων συνήθως εξαιρούνται της ασφάλισης.</a:t>
            </a:r>
          </a:p>
          <a:p>
            <a:pPr marL="0" indent="0" algn="just">
              <a:buNone/>
            </a:pPr>
            <a:endParaRPr lang="el-GR" sz="1800" dirty="0">
              <a:latin typeface="Tahoma" pitchFamily="34" charset="0"/>
              <a:cs typeface="Tahoma" pitchFamily="34" charset="0"/>
            </a:endParaRPr>
          </a:p>
          <a:p>
            <a:pPr algn="just"/>
            <a:endParaRPr lang="el-GR" sz="2000" dirty="0">
              <a:latin typeface="Tahoma" pitchFamily="34" charset="0"/>
              <a:cs typeface="Tahoma" pitchFamily="34" charset="0"/>
            </a:endParaRPr>
          </a:p>
          <a:p>
            <a:pPr algn="just"/>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000" b="1" dirty="0" smtClean="0">
              <a:latin typeface="Tahoma" pitchFamily="34" charset="0"/>
              <a:cs typeface="Tahoma" pitchFamily="34" charset="0"/>
            </a:endParaRPr>
          </a:p>
          <a:p>
            <a:pPr marL="0" indent="0" algn="just">
              <a:buNone/>
            </a:pPr>
            <a:r>
              <a:rPr lang="en-US" sz="1000" b="1" dirty="0" smtClean="0">
                <a:latin typeface="Tahoma" pitchFamily="34" charset="0"/>
                <a:cs typeface="Tahoma" pitchFamily="34" charset="0"/>
              </a:rPr>
              <a:t>Source</a:t>
            </a:r>
            <a:r>
              <a:rPr lang="en-US" sz="1000" dirty="0">
                <a:latin typeface="Tahoma" pitchFamily="34" charset="0"/>
                <a:cs typeface="Tahoma" pitchFamily="34" charset="0"/>
              </a:rPr>
              <a:t>: </a:t>
            </a:r>
            <a:r>
              <a:rPr lang="el-GR" sz="1000" dirty="0">
                <a:latin typeface="Tahoma" pitchFamily="34" charset="0"/>
                <a:cs typeface="Tahoma" pitchFamily="34" charset="0"/>
              </a:rPr>
              <a:t>Αναπ. Καθηγητής </a:t>
            </a:r>
            <a:r>
              <a:rPr lang="en-US" sz="1000" dirty="0">
                <a:latin typeface="Tahoma" pitchFamily="34" charset="0"/>
                <a:cs typeface="Tahoma" pitchFamily="34" charset="0"/>
              </a:rPr>
              <a:t>Dr. Tsoukatos E. (</a:t>
            </a:r>
            <a:r>
              <a:rPr lang="el-GR" sz="1000" dirty="0">
                <a:latin typeface="Tahoma" pitchFamily="34" charset="0"/>
                <a:cs typeface="Tahoma" pitchFamily="34" charset="0"/>
              </a:rPr>
              <a:t>Διαλέξεις στο Μάθημα: Εισαγωγή στην Ασφαλιστική Επιστήμη).</a:t>
            </a:r>
          </a:p>
          <a:p>
            <a:pPr marL="0" indent="0" algn="just">
              <a:buNone/>
            </a:pPr>
            <a:endParaRPr lang="en-US" sz="1800" b="1" dirty="0" smtClean="0">
              <a:solidFill>
                <a:srgbClr val="0070C0"/>
              </a:solidFill>
              <a:latin typeface="Tahoma" pitchFamily="34" charset="0"/>
              <a:cs typeface="Tahoma"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28" y="4365104"/>
            <a:ext cx="2232248" cy="123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800" y="4365104"/>
            <a:ext cx="2016224" cy="123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500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ΜΕΤΑΦΕΡΟΜΕΝΩΝ ΕΜΠΟΡΕΥΜΑΤΩΝ</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836712"/>
            <a:ext cx="8985921" cy="5616623"/>
          </a:xfrm>
        </p:spPr>
        <p:txBody>
          <a:bodyPr>
            <a:normAutofit fontScale="92500" lnSpcReduction="20000"/>
          </a:bodyPr>
          <a:lstStyle/>
          <a:p>
            <a:pPr marL="0" indent="0" algn="just">
              <a:buNone/>
            </a:pPr>
            <a:r>
              <a:rPr lang="el-GR" sz="1800" dirty="0" smtClean="0">
                <a:solidFill>
                  <a:srgbClr val="000099"/>
                </a:solidFill>
                <a:latin typeface="Tahoma" pitchFamily="34" charset="0"/>
                <a:cs typeface="Tahoma" pitchFamily="34" charset="0"/>
              </a:rPr>
              <a:t>Ο </a:t>
            </a:r>
            <a:r>
              <a:rPr lang="el-GR" sz="1800" dirty="0">
                <a:solidFill>
                  <a:srgbClr val="000099"/>
                </a:solidFill>
                <a:latin typeface="Tahoma" pitchFamily="34" charset="0"/>
                <a:cs typeface="Tahoma" pitchFamily="34" charset="0"/>
              </a:rPr>
              <a:t>κλάδος της ασφάλισης μεταφορών ασχολείται με την κάλυψη έναντι </a:t>
            </a:r>
            <a:r>
              <a:rPr lang="el-GR" sz="1800" dirty="0" smtClean="0">
                <a:solidFill>
                  <a:srgbClr val="000099"/>
                </a:solidFill>
                <a:latin typeface="Tahoma" pitchFamily="34" charset="0"/>
                <a:cs typeface="Tahoma" pitchFamily="34" charset="0"/>
              </a:rPr>
              <a:t>των κινδύνων </a:t>
            </a:r>
            <a:r>
              <a:rPr lang="el-GR" sz="1800" dirty="0">
                <a:solidFill>
                  <a:srgbClr val="000099"/>
                </a:solidFill>
                <a:latin typeface="Tahoma" pitchFamily="34" charset="0"/>
                <a:cs typeface="Tahoma" pitchFamily="34" charset="0"/>
              </a:rPr>
              <a:t>που απειλούν τα πράγματα που βρίσκονται σε </a:t>
            </a:r>
            <a:r>
              <a:rPr lang="el-GR" sz="1800" dirty="0" smtClean="0">
                <a:solidFill>
                  <a:srgbClr val="000099"/>
                </a:solidFill>
                <a:latin typeface="Tahoma" pitchFamily="34" charset="0"/>
                <a:cs typeface="Tahoma" pitchFamily="34" charset="0"/>
              </a:rPr>
              <a:t>διαδικασία μεταφοράς.</a:t>
            </a:r>
            <a:r>
              <a:rPr lang="el-GR" sz="1800" dirty="0"/>
              <a:t> </a:t>
            </a:r>
            <a:r>
              <a:rPr lang="el-GR" sz="1800" dirty="0">
                <a:solidFill>
                  <a:srgbClr val="000099"/>
                </a:solidFill>
                <a:latin typeface="Tahoma" pitchFamily="34" charset="0"/>
                <a:cs typeface="Tahoma" pitchFamily="34" charset="0"/>
              </a:rPr>
              <a:t>Ανάλογα, λοιπόν, με το </a:t>
            </a:r>
            <a:r>
              <a:rPr lang="el-GR" sz="1800" dirty="0" smtClean="0">
                <a:solidFill>
                  <a:srgbClr val="000099"/>
                </a:solidFill>
                <a:latin typeface="Tahoma" pitchFamily="34" charset="0"/>
                <a:cs typeface="Tahoma" pitchFamily="34" charset="0"/>
              </a:rPr>
              <a:t>είδος της </a:t>
            </a:r>
            <a:r>
              <a:rPr lang="el-GR" sz="1800" dirty="0">
                <a:solidFill>
                  <a:srgbClr val="000099"/>
                </a:solidFill>
                <a:latin typeface="Tahoma" pitchFamily="34" charset="0"/>
                <a:cs typeface="Tahoma" pitchFamily="34" charset="0"/>
              </a:rPr>
              <a:t>μεταφοράς γίνεται διάκριση σε οδική, σιδηροδρομική, αεροπορική </a:t>
            </a:r>
            <a:r>
              <a:rPr lang="el-GR" sz="1800" dirty="0" smtClean="0">
                <a:solidFill>
                  <a:srgbClr val="000099"/>
                </a:solidFill>
                <a:latin typeface="Tahoma" pitchFamily="34" charset="0"/>
                <a:cs typeface="Tahoma" pitchFamily="34" charset="0"/>
              </a:rPr>
              <a:t>ή θαλάσσια </a:t>
            </a:r>
            <a:r>
              <a:rPr lang="el-GR" sz="1800" dirty="0">
                <a:solidFill>
                  <a:srgbClr val="000099"/>
                </a:solidFill>
                <a:latin typeface="Tahoma" pitchFamily="34" charset="0"/>
                <a:cs typeface="Tahoma" pitchFamily="34" charset="0"/>
              </a:rPr>
              <a:t>ασφάλιση μεταφοράς.</a:t>
            </a:r>
            <a:endParaRPr lang="el-GR" sz="1800" dirty="0" smtClean="0">
              <a:solidFill>
                <a:srgbClr val="000099"/>
              </a:solidFill>
              <a:latin typeface="Tahoma" pitchFamily="34" charset="0"/>
              <a:cs typeface="Tahoma" pitchFamily="34" charset="0"/>
            </a:endParaRPr>
          </a:p>
          <a:p>
            <a:pPr marL="0" indent="0" algn="just">
              <a:buNone/>
            </a:pPr>
            <a:r>
              <a:rPr lang="el-GR" sz="1800" dirty="0">
                <a:latin typeface="Tahoma" pitchFamily="34" charset="0"/>
                <a:cs typeface="Tahoma" pitchFamily="34" charset="0"/>
              </a:rPr>
              <a:t>Η διάρκεια μιας τέτοιας κάλυψης διαφέρει ανάλογα με τις ανάγκες </a:t>
            </a:r>
            <a:r>
              <a:rPr lang="el-GR" sz="1800" dirty="0" smtClean="0">
                <a:latin typeface="Tahoma" pitchFamily="34" charset="0"/>
                <a:cs typeface="Tahoma" pitchFamily="34" charset="0"/>
              </a:rPr>
              <a:t>των εμπλεκομένων </a:t>
            </a:r>
            <a:r>
              <a:rPr lang="el-GR" sz="1800" dirty="0">
                <a:latin typeface="Tahoma" pitchFamily="34" charset="0"/>
                <a:cs typeface="Tahoma" pitchFamily="34" charset="0"/>
              </a:rPr>
              <a:t>και τη φύση των μεταφερόμενων προϊόντων και μπορεί </a:t>
            </a:r>
            <a:r>
              <a:rPr lang="el-GR" sz="1800" dirty="0" smtClean="0">
                <a:latin typeface="Tahoma" pitchFamily="34" charset="0"/>
                <a:cs typeface="Tahoma" pitchFamily="34" charset="0"/>
              </a:rPr>
              <a:t>να είναι </a:t>
            </a:r>
            <a:r>
              <a:rPr lang="el-GR" sz="1800" dirty="0">
                <a:latin typeface="Tahoma" pitchFamily="34" charset="0"/>
                <a:cs typeface="Tahoma" pitchFamily="34" charset="0"/>
              </a:rPr>
              <a:t>η ανοιχτή διάρκεια ενός συγκεκριμένου ταξιδιού ή κάλυψη για </a:t>
            </a:r>
            <a:r>
              <a:rPr lang="el-GR" sz="1800" dirty="0" smtClean="0">
                <a:latin typeface="Tahoma" pitchFamily="34" charset="0"/>
                <a:cs typeface="Tahoma" pitchFamily="34" charset="0"/>
              </a:rPr>
              <a:t>ένα προσδιορισμένο </a:t>
            </a:r>
            <a:r>
              <a:rPr lang="el-GR" sz="1800" dirty="0">
                <a:latin typeface="Tahoma" pitchFamily="34" charset="0"/>
                <a:cs typeface="Tahoma" pitchFamily="34" charset="0"/>
              </a:rPr>
              <a:t>εξαρχής διάστημα. </a:t>
            </a:r>
            <a:endParaRPr lang="el-GR" sz="1800" dirty="0" smtClean="0">
              <a:latin typeface="Tahoma" pitchFamily="34" charset="0"/>
              <a:cs typeface="Tahoma" pitchFamily="34" charset="0"/>
            </a:endParaRPr>
          </a:p>
          <a:p>
            <a:pPr marL="0" indent="0" algn="just">
              <a:buNone/>
            </a:pPr>
            <a:r>
              <a:rPr lang="el-GR" sz="1800" dirty="0" smtClean="0">
                <a:latin typeface="Tahoma" pitchFamily="34" charset="0"/>
                <a:cs typeface="Tahoma" pitchFamily="34" charset="0"/>
              </a:rPr>
              <a:t>Η </a:t>
            </a:r>
            <a:r>
              <a:rPr lang="el-GR" sz="1800" dirty="0">
                <a:latin typeface="Tahoma" pitchFamily="34" charset="0"/>
                <a:cs typeface="Tahoma" pitchFamily="34" charset="0"/>
              </a:rPr>
              <a:t>έναρξη και λήξη της κάλυψης </a:t>
            </a:r>
            <a:r>
              <a:rPr lang="el-GR" sz="1800" dirty="0" smtClean="0">
                <a:latin typeface="Tahoma" pitchFamily="34" charset="0"/>
                <a:cs typeface="Tahoma" pitchFamily="34" charset="0"/>
              </a:rPr>
              <a:t>μπορεί να </a:t>
            </a:r>
            <a:r>
              <a:rPr lang="el-GR" sz="1800" dirty="0">
                <a:latin typeface="Tahoma" pitchFamily="34" charset="0"/>
                <a:cs typeface="Tahoma" pitchFamily="34" charset="0"/>
              </a:rPr>
              <a:t>επεκταθεί ανάλογα με τις εκάστοτε ανάγκες εκτός από τον καθαρό </a:t>
            </a:r>
            <a:r>
              <a:rPr lang="el-GR" sz="1800" dirty="0" smtClean="0">
                <a:latin typeface="Tahoma" pitchFamily="34" charset="0"/>
                <a:cs typeface="Tahoma" pitchFamily="34" charset="0"/>
              </a:rPr>
              <a:t>χρόνο της </a:t>
            </a:r>
            <a:r>
              <a:rPr lang="el-GR" sz="1800" dirty="0">
                <a:latin typeface="Tahoma" pitchFamily="34" charset="0"/>
                <a:cs typeface="Tahoma" pitchFamily="34" charset="0"/>
              </a:rPr>
              <a:t>μεταφοράς και για τους κινδύνους κατά την αποθήκευση </a:t>
            </a:r>
            <a:r>
              <a:rPr lang="el-GR" sz="1800" dirty="0" smtClean="0">
                <a:latin typeface="Tahoma" pitchFamily="34" charset="0"/>
                <a:cs typeface="Tahoma" pitchFamily="34" charset="0"/>
              </a:rPr>
              <a:t>των μεταφερόμενων </a:t>
            </a:r>
            <a:r>
              <a:rPr lang="el-GR" sz="1800" dirty="0">
                <a:latin typeface="Tahoma" pitchFamily="34" charset="0"/>
                <a:cs typeface="Tahoma" pitchFamily="34" charset="0"/>
              </a:rPr>
              <a:t>προϊόντων πριν και μετά από </a:t>
            </a:r>
            <a:r>
              <a:rPr lang="el-GR" sz="1800" dirty="0" smtClean="0">
                <a:latin typeface="Tahoma" pitchFamily="34" charset="0"/>
                <a:cs typeface="Tahoma" pitchFamily="34" charset="0"/>
              </a:rPr>
              <a:t>αυτή. </a:t>
            </a:r>
          </a:p>
          <a:p>
            <a:pPr marL="0" indent="0" algn="just">
              <a:buNone/>
            </a:pPr>
            <a:r>
              <a:rPr lang="el-GR" sz="1800" dirty="0" smtClean="0">
                <a:latin typeface="Tahoma" pitchFamily="34" charset="0"/>
                <a:cs typeface="Tahoma" pitchFamily="34" charset="0"/>
              </a:rPr>
              <a:t>Θα </a:t>
            </a:r>
            <a:r>
              <a:rPr lang="el-GR" sz="1800" dirty="0">
                <a:latin typeface="Tahoma" pitchFamily="34" charset="0"/>
                <a:cs typeface="Tahoma" pitchFamily="34" charset="0"/>
              </a:rPr>
              <a:t>πρέπει, επίσης, να σημειωθεί ότι παρότι δεν υπάρχει σχετική </a:t>
            </a:r>
            <a:r>
              <a:rPr lang="el-GR" sz="1800" dirty="0" smtClean="0">
                <a:latin typeface="Tahoma" pitchFamily="34" charset="0"/>
                <a:cs typeface="Tahoma" pitchFamily="34" charset="0"/>
              </a:rPr>
              <a:t>νομική υποχρέωση </a:t>
            </a:r>
            <a:r>
              <a:rPr lang="el-GR" sz="1800" dirty="0">
                <a:latin typeface="Tahoma" pitchFamily="34" charset="0"/>
                <a:cs typeface="Tahoma" pitchFamily="34" charset="0"/>
              </a:rPr>
              <a:t>σύναψης τέτοιων ασφαλιστηρίων, οι τράπεζες που σε </a:t>
            </a:r>
            <a:r>
              <a:rPr lang="el-GR" sz="1800" dirty="0" smtClean="0">
                <a:latin typeface="Tahoma" pitchFamily="34" charset="0"/>
                <a:cs typeface="Tahoma" pitchFamily="34" charset="0"/>
              </a:rPr>
              <a:t>μεγάλο βαθμό </a:t>
            </a:r>
            <a:r>
              <a:rPr lang="el-GR" sz="1800" dirty="0">
                <a:latin typeface="Tahoma" pitchFamily="34" charset="0"/>
                <a:cs typeface="Tahoma" pitchFamily="34" charset="0"/>
              </a:rPr>
              <a:t>χρηματοδοτούν τις εμπορικές δραστηριότητες και </a:t>
            </a:r>
            <a:r>
              <a:rPr lang="el-GR" sz="1800" dirty="0" smtClean="0">
                <a:latin typeface="Tahoma" pitchFamily="34" charset="0"/>
                <a:cs typeface="Tahoma" pitchFamily="34" charset="0"/>
              </a:rPr>
              <a:t>συναλλαγές απαιτούν </a:t>
            </a:r>
            <a:r>
              <a:rPr lang="el-GR" sz="1800" dirty="0">
                <a:latin typeface="Tahoma" pitchFamily="34" charset="0"/>
                <a:cs typeface="Tahoma" pitchFamily="34" charset="0"/>
              </a:rPr>
              <a:t>την ύπαρξη ασφάλισης μεταφορών προς διασφάλιση </a:t>
            </a:r>
            <a:r>
              <a:rPr lang="el-GR" sz="1800" dirty="0" smtClean="0">
                <a:latin typeface="Tahoma" pitchFamily="34" charset="0"/>
                <a:cs typeface="Tahoma" pitchFamily="34" charset="0"/>
              </a:rPr>
              <a:t>των συμφερόντων </a:t>
            </a:r>
            <a:r>
              <a:rPr lang="el-GR" sz="1800" dirty="0">
                <a:latin typeface="Tahoma" pitchFamily="34" charset="0"/>
                <a:cs typeface="Tahoma" pitchFamily="34" charset="0"/>
              </a:rPr>
              <a:t>τους.</a:t>
            </a:r>
          </a:p>
          <a:p>
            <a:pPr marL="0" indent="0" algn="just">
              <a:buNone/>
            </a:pPr>
            <a:endParaRPr lang="el-GR" sz="2000" dirty="0">
              <a:latin typeface="Tahoma" pitchFamily="34" charset="0"/>
              <a:cs typeface="Tahoma" pitchFamily="34" charset="0"/>
            </a:endParaRPr>
          </a:p>
          <a:p>
            <a:pPr marL="0" indent="0" algn="just">
              <a:buNone/>
            </a:pPr>
            <a:r>
              <a:rPr lang="el-GR" sz="2000" b="1" dirty="0" smtClean="0">
                <a:solidFill>
                  <a:srgbClr val="FF0000"/>
                </a:solidFill>
                <a:latin typeface="Tahoma" pitchFamily="34" charset="0"/>
                <a:cs typeface="Tahoma" pitchFamily="34" charset="0"/>
              </a:rPr>
              <a:t>Αντικείμενο </a:t>
            </a:r>
            <a:r>
              <a:rPr lang="el-GR" sz="2000" b="1" dirty="0">
                <a:solidFill>
                  <a:srgbClr val="FF0000"/>
                </a:solidFill>
                <a:latin typeface="Tahoma" pitchFamily="34" charset="0"/>
                <a:cs typeface="Tahoma" pitchFamily="34" charset="0"/>
              </a:rPr>
              <a:t>της ασφάλισης</a:t>
            </a:r>
          </a:p>
          <a:p>
            <a:pPr marL="0" indent="0" algn="just">
              <a:buNone/>
            </a:pPr>
            <a:r>
              <a:rPr lang="el-GR" sz="2000" dirty="0">
                <a:latin typeface="Tahoma" pitchFamily="34" charset="0"/>
                <a:cs typeface="Tahoma" pitchFamily="34" charset="0"/>
              </a:rPr>
              <a:t>Το αντικείμενο της ασφάλισης είναι το μεταφερόμενο φορτίο το </a:t>
            </a:r>
            <a:r>
              <a:rPr lang="el-GR" sz="2000" dirty="0" smtClean="0">
                <a:latin typeface="Tahoma" pitchFamily="34" charset="0"/>
                <a:cs typeface="Tahoma" pitchFamily="34" charset="0"/>
              </a:rPr>
              <a:t>οποίο συνοδεύεται </a:t>
            </a:r>
            <a:r>
              <a:rPr lang="el-GR" sz="2000" dirty="0">
                <a:latin typeface="Tahoma" pitchFamily="34" charset="0"/>
                <a:cs typeface="Tahoma" pitchFamily="34" charset="0"/>
              </a:rPr>
              <a:t>από τα σχετικά φορτωτικά έγγραφα.</a:t>
            </a:r>
          </a:p>
          <a:p>
            <a:pPr algn="just"/>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r>
              <a:rPr lang="en-US" sz="1000" b="1" dirty="0">
                <a:latin typeface="Tahoma" pitchFamily="34" charset="0"/>
                <a:cs typeface="Tahoma" pitchFamily="34" charset="0"/>
              </a:rPr>
              <a:t>Source</a:t>
            </a:r>
            <a:r>
              <a:rPr lang="en-US" sz="1000" dirty="0">
                <a:latin typeface="Tahoma" pitchFamily="34" charset="0"/>
                <a:cs typeface="Tahoma" pitchFamily="34" charset="0"/>
              </a:rPr>
              <a:t>: </a:t>
            </a:r>
            <a:r>
              <a:rPr lang="el-GR" sz="1000" dirty="0">
                <a:latin typeface="Tahoma" pitchFamily="34" charset="0"/>
                <a:cs typeface="Tahoma" pitchFamily="34" charset="0"/>
              </a:rPr>
              <a:t>Αναπ. Καθηγητής </a:t>
            </a:r>
            <a:r>
              <a:rPr lang="en-US" sz="1000" dirty="0">
                <a:latin typeface="Tahoma" pitchFamily="34" charset="0"/>
                <a:cs typeface="Tahoma" pitchFamily="34" charset="0"/>
              </a:rPr>
              <a:t>Dr. Tsoukatos E. (</a:t>
            </a:r>
            <a:r>
              <a:rPr lang="el-GR" sz="1000" dirty="0">
                <a:latin typeface="Tahoma" pitchFamily="34" charset="0"/>
                <a:cs typeface="Tahoma" pitchFamily="34" charset="0"/>
              </a:rPr>
              <a:t>Διαλέξεις στο Μάθημα: Εισαγωγή στην Ασφαλιστική Επιστήμη</a:t>
            </a:r>
            <a:r>
              <a:rPr lang="el-GR" sz="1000" dirty="0" smtClean="0">
                <a:latin typeface="Tahoma" pitchFamily="34" charset="0"/>
                <a:cs typeface="Tahoma" pitchFamily="34" charset="0"/>
              </a:rPr>
              <a:t>).</a:t>
            </a:r>
          </a:p>
          <a:p>
            <a:pPr marL="0" indent="0" algn="just">
              <a:buNone/>
            </a:pPr>
            <a:r>
              <a:rPr lang="en-US" sz="1000" b="1" dirty="0">
                <a:latin typeface="Tahoma" pitchFamily="34" charset="0"/>
                <a:cs typeface="Tahoma" pitchFamily="34" charset="0"/>
              </a:rPr>
              <a:t>Source: </a:t>
            </a:r>
            <a:r>
              <a:rPr lang="el-GR" sz="1000" dirty="0">
                <a:latin typeface="Tahoma" pitchFamily="34" charset="0"/>
                <a:cs typeface="Tahoma" pitchFamily="34" charset="0"/>
              </a:rPr>
              <a:t>Γκαραγκούνης(2008). </a:t>
            </a:r>
            <a:r>
              <a:rPr lang="el-GR" sz="1000" i="1" dirty="0">
                <a:latin typeface="Tahoma" pitchFamily="34" charset="0"/>
                <a:cs typeface="Tahoma" pitchFamily="34" charset="0"/>
              </a:rPr>
              <a:t>Ασφάλιση</a:t>
            </a:r>
            <a:r>
              <a:rPr lang="el-GR" sz="1000" dirty="0">
                <a:latin typeface="Tahoma" pitchFamily="34" charset="0"/>
                <a:cs typeface="Tahoma" pitchFamily="34" charset="0"/>
              </a:rPr>
              <a:t>. Ελληνικό Τραπεζικό Ινστιτούτο   </a:t>
            </a:r>
            <a:r>
              <a:rPr lang="el-GR" sz="1100" dirty="0">
                <a:latin typeface="Tahoma" pitchFamily="34" charset="0"/>
                <a:cs typeface="Tahoma" pitchFamily="34" charset="0"/>
              </a:rPr>
              <a:t>  </a:t>
            </a:r>
            <a:endParaRPr lang="en-US" sz="1100" dirty="0">
              <a:latin typeface="Tahoma" pitchFamily="34" charset="0"/>
              <a:cs typeface="Tahoma" pitchFamily="34" charset="0"/>
            </a:endParaRPr>
          </a:p>
          <a:p>
            <a:pPr marL="0" indent="0" algn="just">
              <a:buNone/>
            </a:pPr>
            <a:endParaRPr lang="el-GR" sz="1000" dirty="0">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spTree>
    <p:extLst>
      <p:ext uri="{BB962C8B-B14F-4D97-AF65-F5344CB8AC3E}">
        <p14:creationId xmlns:p14="http://schemas.microsoft.com/office/powerpoint/2010/main" val="1870704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ΜΕΤΑΦΕΡΟΜΕΝΩΝ ΕΜΠΟΡΕΥΜΑΤΩΝ</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836712"/>
            <a:ext cx="8985921" cy="5616623"/>
          </a:xfrm>
        </p:spPr>
        <p:txBody>
          <a:bodyPr>
            <a:normAutofit lnSpcReduction="10000"/>
          </a:bodyPr>
          <a:lstStyle/>
          <a:p>
            <a:pPr marL="0" indent="0" algn="just">
              <a:buNone/>
            </a:pPr>
            <a:r>
              <a:rPr lang="el-GR" sz="1600" b="1" dirty="0">
                <a:solidFill>
                  <a:srgbClr val="000099"/>
                </a:solidFill>
                <a:latin typeface="Tahoma" pitchFamily="34" charset="0"/>
                <a:cs typeface="Tahoma" pitchFamily="34" charset="0"/>
              </a:rPr>
              <a:t>Ασφαλισμένος, </a:t>
            </a:r>
            <a:r>
              <a:rPr lang="el-GR" sz="1600" dirty="0">
                <a:latin typeface="Tahoma" pitchFamily="34" charset="0"/>
                <a:cs typeface="Tahoma" pitchFamily="34" charset="0"/>
              </a:rPr>
              <a:t>στις ασφαλίσεις μεταφορών, μπορεί να είναι </a:t>
            </a:r>
            <a:r>
              <a:rPr lang="el-GR" sz="1600" dirty="0" smtClean="0">
                <a:latin typeface="Tahoma" pitchFamily="34" charset="0"/>
                <a:cs typeface="Tahoma" pitchFamily="34" charset="0"/>
              </a:rPr>
              <a:t>οποιοδήποτε φυσικό </a:t>
            </a:r>
            <a:r>
              <a:rPr lang="el-GR" sz="1600" dirty="0">
                <a:latin typeface="Tahoma" pitchFamily="34" charset="0"/>
                <a:cs typeface="Tahoma" pitchFamily="34" charset="0"/>
              </a:rPr>
              <a:t>ή νομικό πρόσωπο έχει ασφαλιστικό συμφέρον για το φορτίο, </a:t>
            </a:r>
            <a:r>
              <a:rPr lang="el-GR" sz="1600" dirty="0" smtClean="0">
                <a:latin typeface="Tahoma" pitchFamily="34" charset="0"/>
                <a:cs typeface="Tahoma" pitchFamily="34" charset="0"/>
              </a:rPr>
              <a:t>δηλαδή θα </a:t>
            </a:r>
            <a:r>
              <a:rPr lang="el-GR" sz="1600" dirty="0">
                <a:latin typeface="Tahoma" pitchFamily="34" charset="0"/>
                <a:cs typeface="Tahoma" pitchFamily="34" charset="0"/>
              </a:rPr>
              <a:t>ζημιωθεί από την απώλεια ή τη βλάβη του φορτίου και θα έχει όφελος </a:t>
            </a:r>
            <a:r>
              <a:rPr lang="el-GR" sz="1600" dirty="0" smtClean="0">
                <a:latin typeface="Tahoma" pitchFamily="34" charset="0"/>
                <a:cs typeface="Tahoma" pitchFamily="34" charset="0"/>
              </a:rPr>
              <a:t>από την </a:t>
            </a:r>
            <a:r>
              <a:rPr lang="el-GR" sz="1600" dirty="0">
                <a:latin typeface="Tahoma" pitchFamily="34" charset="0"/>
                <a:cs typeface="Tahoma" pitchFamily="34" charset="0"/>
              </a:rPr>
              <a:t>ομαλή ολοκλήρωση της μεταφοράς. Ο καθορισμός του </a:t>
            </a:r>
            <a:r>
              <a:rPr lang="el-GR" sz="1600" dirty="0" smtClean="0">
                <a:latin typeface="Tahoma" pitchFamily="34" charset="0"/>
                <a:cs typeface="Tahoma" pitchFamily="34" charset="0"/>
              </a:rPr>
              <a:t>ασφαλιστικού συμφέροντος </a:t>
            </a:r>
            <a:r>
              <a:rPr lang="el-GR" sz="1600" dirty="0">
                <a:latin typeface="Tahoma" pitchFamily="34" charset="0"/>
                <a:cs typeface="Tahoma" pitchFamily="34" charset="0"/>
              </a:rPr>
              <a:t>(insurance interest) στις ασφαλίσεις μεταφορών </a:t>
            </a:r>
            <a:r>
              <a:rPr lang="el-GR" sz="1600" dirty="0" smtClean="0">
                <a:latin typeface="Tahoma" pitchFamily="34" charset="0"/>
                <a:cs typeface="Tahoma" pitchFamily="34" charset="0"/>
              </a:rPr>
              <a:t>καθορίζεται από </a:t>
            </a:r>
            <a:r>
              <a:rPr lang="el-GR" sz="1600" dirty="0">
                <a:latin typeface="Tahoma" pitchFamily="34" charset="0"/>
                <a:cs typeface="Tahoma" pitchFamily="34" charset="0"/>
              </a:rPr>
              <a:t>τους όρους πώλησης που έχουν συμφωνηθεί και στους οποίους </a:t>
            </a:r>
            <a:r>
              <a:rPr lang="el-GR" sz="1600" dirty="0" smtClean="0">
                <a:latin typeface="Tahoma" pitchFamily="34" charset="0"/>
                <a:cs typeface="Tahoma" pitchFamily="34" charset="0"/>
              </a:rPr>
              <a:t>ρητά αναφέρεται </a:t>
            </a:r>
            <a:r>
              <a:rPr lang="el-GR" sz="1600" dirty="0">
                <a:latin typeface="Tahoma" pitchFamily="34" charset="0"/>
                <a:cs typeface="Tahoma" pitchFamily="34" charset="0"/>
              </a:rPr>
              <a:t>που τελειώνει η ευθύνη του αποστολέα-πωλητή και αρχίζει </a:t>
            </a:r>
            <a:r>
              <a:rPr lang="el-GR" sz="1600" dirty="0" smtClean="0">
                <a:latin typeface="Tahoma" pitchFamily="34" charset="0"/>
                <a:cs typeface="Tahoma" pitchFamily="34" charset="0"/>
              </a:rPr>
              <a:t>ή ευθύνη </a:t>
            </a:r>
            <a:r>
              <a:rPr lang="el-GR" sz="1600" dirty="0">
                <a:latin typeface="Tahoma" pitchFamily="34" charset="0"/>
                <a:cs typeface="Tahoma" pitchFamily="34" charset="0"/>
              </a:rPr>
              <a:t>του παραλήπτη-αγοραστή.</a:t>
            </a:r>
            <a:endParaRPr lang="el-GR" sz="1600"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algn="just"/>
            <a:r>
              <a:rPr lang="el-GR" sz="1400" b="1" dirty="0">
                <a:solidFill>
                  <a:srgbClr val="000099"/>
                </a:solidFill>
                <a:latin typeface="Tahoma" pitchFamily="34" charset="0"/>
                <a:cs typeface="Tahoma" pitchFamily="34" charset="0"/>
              </a:rPr>
              <a:t>EX WORKS (ή WAREHOUSE)- Ελεύθερα στις εγκαταστάσεις (ή </a:t>
            </a:r>
            <a:r>
              <a:rPr lang="el-GR" sz="1400" b="1" dirty="0" smtClean="0">
                <a:solidFill>
                  <a:srgbClr val="000099"/>
                </a:solidFill>
                <a:latin typeface="Tahoma" pitchFamily="34" charset="0"/>
                <a:cs typeface="Tahoma" pitchFamily="34" charset="0"/>
              </a:rPr>
              <a:t>αποθήκες) του </a:t>
            </a:r>
            <a:r>
              <a:rPr lang="el-GR" sz="1400" b="1" dirty="0">
                <a:solidFill>
                  <a:srgbClr val="000099"/>
                </a:solidFill>
                <a:latin typeface="Tahoma" pitchFamily="34" charset="0"/>
                <a:cs typeface="Tahoma" pitchFamily="34" charset="0"/>
              </a:rPr>
              <a:t>πωλητή:</a:t>
            </a:r>
          </a:p>
          <a:p>
            <a:pPr marL="0" indent="0" algn="just">
              <a:buNone/>
            </a:pPr>
            <a:r>
              <a:rPr lang="el-GR" sz="1400" dirty="0">
                <a:latin typeface="Tahoma" pitchFamily="34" charset="0"/>
                <a:cs typeface="Tahoma" pitchFamily="34" charset="0"/>
              </a:rPr>
              <a:t>Στη συγκεκριμένη συμφωνία προβλέπεται ότι η παραλαβή γίνεται </a:t>
            </a:r>
            <a:r>
              <a:rPr lang="el-GR" sz="1400" dirty="0" smtClean="0">
                <a:latin typeface="Tahoma" pitchFamily="34" charset="0"/>
                <a:cs typeface="Tahoma" pitchFamily="34" charset="0"/>
              </a:rPr>
              <a:t>στις εγκαταστάσεις </a:t>
            </a:r>
            <a:r>
              <a:rPr lang="el-GR" sz="1400" dirty="0">
                <a:latin typeface="Tahoma" pitchFamily="34" charset="0"/>
                <a:cs typeface="Tahoma" pitchFamily="34" charset="0"/>
              </a:rPr>
              <a:t>(ή αποθήκες) του πωλητή οπότε ο αγοραστής αναλαμβάνει </a:t>
            </a:r>
            <a:r>
              <a:rPr lang="el-GR" sz="1400" dirty="0" smtClean="0">
                <a:latin typeface="Tahoma" pitchFamily="34" charset="0"/>
                <a:cs typeface="Tahoma" pitchFamily="34" charset="0"/>
              </a:rPr>
              <a:t>την μεταφορά </a:t>
            </a:r>
            <a:r>
              <a:rPr lang="el-GR" sz="1400" dirty="0">
                <a:latin typeface="Tahoma" pitchFamily="34" charset="0"/>
                <a:cs typeface="Tahoma" pitchFamily="34" charset="0"/>
              </a:rPr>
              <a:t>και κατά συνέπεια την ασφάλιση αυτής</a:t>
            </a:r>
            <a:r>
              <a:rPr lang="el-GR" sz="1400" dirty="0" smtClean="0">
                <a:latin typeface="Tahoma" pitchFamily="34" charset="0"/>
                <a:cs typeface="Tahoma" pitchFamily="34" charset="0"/>
              </a:rPr>
              <a:t>.</a:t>
            </a:r>
          </a:p>
          <a:p>
            <a:pPr algn="just"/>
            <a:r>
              <a:rPr lang="el-GR" sz="1400" b="1" dirty="0">
                <a:solidFill>
                  <a:srgbClr val="000099"/>
                </a:solidFill>
                <a:latin typeface="Tahoma" pitchFamily="34" charset="0"/>
                <a:cs typeface="Tahoma" pitchFamily="34" charset="0"/>
              </a:rPr>
              <a:t>F.O.T. (FREE ON TRUCK) ή F.O.R. (FREE ON RAIL)- ελευθέρα επί </a:t>
            </a:r>
            <a:r>
              <a:rPr lang="el-GR" sz="1400" b="1" dirty="0" smtClean="0">
                <a:solidFill>
                  <a:srgbClr val="000099"/>
                </a:solidFill>
                <a:latin typeface="Tahoma" pitchFamily="34" charset="0"/>
                <a:cs typeface="Tahoma" pitchFamily="34" charset="0"/>
              </a:rPr>
              <a:t>του αυτοκινήτου </a:t>
            </a:r>
            <a:r>
              <a:rPr lang="el-GR" sz="1400" b="1" dirty="0">
                <a:solidFill>
                  <a:srgbClr val="000099"/>
                </a:solidFill>
                <a:latin typeface="Tahoma" pitchFamily="34" charset="0"/>
                <a:cs typeface="Tahoma" pitchFamily="34" charset="0"/>
              </a:rPr>
              <a:t>ή </a:t>
            </a:r>
            <a:r>
              <a:rPr lang="el-GR" sz="1400" b="1" dirty="0" smtClean="0">
                <a:solidFill>
                  <a:srgbClr val="000099"/>
                </a:solidFill>
                <a:latin typeface="Tahoma" pitchFamily="34" charset="0"/>
                <a:cs typeface="Tahoma" pitchFamily="34" charset="0"/>
              </a:rPr>
              <a:t>του</a:t>
            </a:r>
          </a:p>
          <a:p>
            <a:pPr marL="0" indent="0" algn="just">
              <a:buNone/>
            </a:pPr>
            <a:r>
              <a:rPr lang="el-GR" sz="1400" b="1" dirty="0" smtClean="0">
                <a:solidFill>
                  <a:srgbClr val="000099"/>
                </a:solidFill>
                <a:latin typeface="Tahoma" pitchFamily="34" charset="0"/>
                <a:cs typeface="Tahoma" pitchFamily="34" charset="0"/>
              </a:rPr>
              <a:t>τρένου</a:t>
            </a:r>
            <a:r>
              <a:rPr lang="el-GR" sz="1400" b="1" dirty="0">
                <a:solidFill>
                  <a:srgbClr val="000099"/>
                </a:solidFill>
                <a:latin typeface="Tahoma" pitchFamily="34" charset="0"/>
                <a:cs typeface="Tahoma" pitchFamily="34" charset="0"/>
              </a:rPr>
              <a:t>:</a:t>
            </a:r>
          </a:p>
          <a:p>
            <a:pPr marL="0" indent="0" algn="just">
              <a:buNone/>
            </a:pPr>
            <a:r>
              <a:rPr lang="el-GR" sz="1400" dirty="0">
                <a:latin typeface="Tahoma" pitchFamily="34" charset="0"/>
                <a:cs typeface="Tahoma" pitchFamily="34" charset="0"/>
              </a:rPr>
              <a:t>Η ευθύνη του πωλητή ολοκληρώνεται με την εκφόρτωση στο φορτηγό ή </a:t>
            </a:r>
            <a:r>
              <a:rPr lang="el-GR" sz="1400" dirty="0" smtClean="0">
                <a:latin typeface="Tahoma" pitchFamily="34" charset="0"/>
                <a:cs typeface="Tahoma" pitchFamily="34" charset="0"/>
              </a:rPr>
              <a:t>στο τρένο </a:t>
            </a:r>
            <a:r>
              <a:rPr lang="el-GR" sz="1400" dirty="0">
                <a:latin typeface="Tahoma" pitchFamily="34" charset="0"/>
                <a:cs typeface="Tahoma" pitchFamily="34" charset="0"/>
              </a:rPr>
              <a:t>που θα πραγματοποιήσει τη μεταφορά</a:t>
            </a:r>
            <a:r>
              <a:rPr lang="el-GR" sz="1400" dirty="0" smtClean="0">
                <a:latin typeface="Tahoma" pitchFamily="34" charset="0"/>
                <a:cs typeface="Tahoma" pitchFamily="34" charset="0"/>
              </a:rPr>
              <a:t>.</a:t>
            </a:r>
          </a:p>
          <a:p>
            <a:pPr algn="just"/>
            <a:r>
              <a:rPr lang="el-GR" sz="1400" b="1" dirty="0">
                <a:solidFill>
                  <a:srgbClr val="000099"/>
                </a:solidFill>
                <a:latin typeface="Tahoma" pitchFamily="34" charset="0"/>
                <a:cs typeface="Tahoma" pitchFamily="34" charset="0"/>
              </a:rPr>
              <a:t>F.O.B. (FREE ON BOARD) – ελευθέρα επί του πλοίου:</a:t>
            </a:r>
          </a:p>
          <a:p>
            <a:pPr marL="0" indent="0" algn="just">
              <a:buNone/>
            </a:pPr>
            <a:r>
              <a:rPr lang="el-GR" sz="1400" dirty="0">
                <a:latin typeface="Tahoma" pitchFamily="34" charset="0"/>
                <a:cs typeface="Tahoma" pitchFamily="34" charset="0"/>
              </a:rPr>
              <a:t>Η ευθύνη του πωλητή ολοκληρώνεται με την εκφόρτωση του φορτίου </a:t>
            </a:r>
            <a:r>
              <a:rPr lang="el-GR" sz="1400" dirty="0" smtClean="0">
                <a:latin typeface="Tahoma" pitchFamily="34" charset="0"/>
                <a:cs typeface="Tahoma" pitchFamily="34" charset="0"/>
              </a:rPr>
              <a:t>στο κατάστρωμα </a:t>
            </a:r>
            <a:r>
              <a:rPr lang="el-GR" sz="1400" dirty="0">
                <a:latin typeface="Tahoma" pitchFamily="34" charset="0"/>
                <a:cs typeface="Tahoma" pitchFamily="34" charset="0"/>
              </a:rPr>
              <a:t>ή τις αποθήκες του πλοίου.</a:t>
            </a:r>
          </a:p>
          <a:p>
            <a:pPr algn="just"/>
            <a:r>
              <a:rPr lang="el-GR" sz="1400" b="1" dirty="0">
                <a:solidFill>
                  <a:srgbClr val="000099"/>
                </a:solidFill>
                <a:latin typeface="Tahoma" pitchFamily="34" charset="0"/>
                <a:cs typeface="Tahoma" pitchFamily="34" charset="0"/>
              </a:rPr>
              <a:t>F.A.S. (FREE ALONGSIDE SHIP)- ελευθέρα παραπλεύρως του πλοίου:</a:t>
            </a:r>
          </a:p>
          <a:p>
            <a:pPr marL="0" indent="0" algn="just">
              <a:buNone/>
            </a:pPr>
            <a:r>
              <a:rPr lang="el-GR" sz="1400" dirty="0">
                <a:latin typeface="Tahoma" pitchFamily="34" charset="0"/>
                <a:cs typeface="Tahoma" pitchFamily="34" charset="0"/>
              </a:rPr>
              <a:t>Στη συγκεκριμένη συμφωνία η ευθύνη του πωλητή ολοκληρώνεται με </a:t>
            </a:r>
            <a:r>
              <a:rPr lang="el-GR" sz="1400" dirty="0" smtClean="0">
                <a:latin typeface="Tahoma" pitchFamily="34" charset="0"/>
                <a:cs typeface="Tahoma" pitchFamily="34" charset="0"/>
              </a:rPr>
              <a:t>τη μεταφορά </a:t>
            </a:r>
            <a:r>
              <a:rPr lang="el-GR" sz="1400" dirty="0">
                <a:latin typeface="Tahoma" pitchFamily="34" charset="0"/>
                <a:cs typeface="Tahoma" pitchFamily="34" charset="0"/>
              </a:rPr>
              <a:t>του φορτίου έως την προκυμαία παραπλεύρως του πλοίου.</a:t>
            </a: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r>
              <a:rPr lang="en-US" sz="1000" b="1" dirty="0">
                <a:latin typeface="Tahoma" pitchFamily="34" charset="0"/>
                <a:cs typeface="Tahoma" pitchFamily="34" charset="0"/>
              </a:rPr>
              <a:t>Source</a:t>
            </a:r>
            <a:r>
              <a:rPr lang="en-US" sz="1000" dirty="0">
                <a:latin typeface="Tahoma" pitchFamily="34" charset="0"/>
                <a:cs typeface="Tahoma" pitchFamily="34" charset="0"/>
              </a:rPr>
              <a:t>: </a:t>
            </a:r>
            <a:r>
              <a:rPr lang="el-GR" sz="1000" dirty="0">
                <a:latin typeface="Tahoma" pitchFamily="34" charset="0"/>
                <a:cs typeface="Tahoma" pitchFamily="34" charset="0"/>
              </a:rPr>
              <a:t>Αναπ. Καθηγητής </a:t>
            </a:r>
            <a:r>
              <a:rPr lang="en-US" sz="1000" dirty="0">
                <a:latin typeface="Tahoma" pitchFamily="34" charset="0"/>
                <a:cs typeface="Tahoma" pitchFamily="34" charset="0"/>
              </a:rPr>
              <a:t>Dr. Tsoukatos E. (</a:t>
            </a:r>
            <a:r>
              <a:rPr lang="el-GR" sz="1000" dirty="0">
                <a:latin typeface="Tahoma" pitchFamily="34" charset="0"/>
                <a:cs typeface="Tahoma" pitchFamily="34" charset="0"/>
              </a:rPr>
              <a:t>Διαλέξεις στο Μάθημα: Εισαγωγή στην Ασφαλιστική Επιστήμη</a:t>
            </a:r>
            <a:r>
              <a:rPr lang="el-GR" sz="1000" dirty="0" smtClean="0">
                <a:latin typeface="Tahoma" pitchFamily="34" charset="0"/>
                <a:cs typeface="Tahoma" pitchFamily="34" charset="0"/>
              </a:rPr>
              <a:t>).</a:t>
            </a:r>
          </a:p>
          <a:p>
            <a:pPr marL="0" indent="0" algn="just">
              <a:buNone/>
            </a:pPr>
            <a:r>
              <a:rPr lang="en-US" sz="1000" b="1" dirty="0">
                <a:latin typeface="Tahoma" pitchFamily="34" charset="0"/>
                <a:cs typeface="Tahoma" pitchFamily="34" charset="0"/>
              </a:rPr>
              <a:t>Source: </a:t>
            </a:r>
            <a:r>
              <a:rPr lang="el-GR" sz="1000" dirty="0">
                <a:latin typeface="Tahoma" pitchFamily="34" charset="0"/>
                <a:cs typeface="Tahoma" pitchFamily="34" charset="0"/>
              </a:rPr>
              <a:t>Γκαραγκούνης(2008). </a:t>
            </a:r>
            <a:r>
              <a:rPr lang="el-GR" sz="1000" i="1" dirty="0">
                <a:latin typeface="Tahoma" pitchFamily="34" charset="0"/>
                <a:cs typeface="Tahoma" pitchFamily="34" charset="0"/>
              </a:rPr>
              <a:t>Ασφάλιση</a:t>
            </a:r>
            <a:r>
              <a:rPr lang="el-GR" sz="1000" dirty="0">
                <a:latin typeface="Tahoma" pitchFamily="34" charset="0"/>
                <a:cs typeface="Tahoma" pitchFamily="34" charset="0"/>
              </a:rPr>
              <a:t>. Ελληνικό Τραπεζικό Ινστιτούτο   </a:t>
            </a:r>
            <a:r>
              <a:rPr lang="el-GR" sz="1100" dirty="0">
                <a:latin typeface="Tahoma" pitchFamily="34" charset="0"/>
                <a:cs typeface="Tahoma" pitchFamily="34" charset="0"/>
              </a:rPr>
              <a:t>  </a:t>
            </a:r>
            <a:endParaRPr lang="en-US" sz="1100" dirty="0">
              <a:latin typeface="Tahoma" pitchFamily="34" charset="0"/>
              <a:cs typeface="Tahoma" pitchFamily="34" charset="0"/>
            </a:endParaRPr>
          </a:p>
          <a:p>
            <a:pPr marL="0" indent="0" algn="just">
              <a:buNone/>
            </a:pPr>
            <a:endParaRPr lang="el-GR" sz="1000" dirty="0">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spTree>
    <p:extLst>
      <p:ext uri="{BB962C8B-B14F-4D97-AF65-F5344CB8AC3E}">
        <p14:creationId xmlns:p14="http://schemas.microsoft.com/office/powerpoint/2010/main" val="2601023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ΜΕΤΑΦΕΡΟΜΕΝΩΝ ΕΜΠΟΡΕΥΜΑΤΩΝ</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576064"/>
            <a:ext cx="8985921" cy="6093296"/>
          </a:xfrm>
        </p:spPr>
        <p:txBody>
          <a:bodyPr>
            <a:normAutofit fontScale="62500" lnSpcReduction="20000"/>
          </a:bodyPr>
          <a:lstStyle/>
          <a:p>
            <a:pPr marL="0" indent="0" algn="just">
              <a:buNone/>
            </a:pPr>
            <a:endParaRPr lang="el-GR" sz="1000" dirty="0">
              <a:latin typeface="Tahoma" pitchFamily="34" charset="0"/>
              <a:cs typeface="Tahoma" pitchFamily="34" charset="0"/>
            </a:endParaRPr>
          </a:p>
          <a:p>
            <a:pPr algn="just"/>
            <a:endParaRPr lang="el-GR" sz="1400" b="1" dirty="0" smtClean="0">
              <a:solidFill>
                <a:srgbClr val="000099"/>
              </a:solidFill>
              <a:latin typeface="Tahoma" pitchFamily="34" charset="0"/>
              <a:cs typeface="Tahoma" pitchFamily="34" charset="0"/>
            </a:endParaRPr>
          </a:p>
          <a:p>
            <a:pPr algn="just"/>
            <a:endParaRPr lang="el-GR" sz="2100" b="1" dirty="0">
              <a:solidFill>
                <a:srgbClr val="000099"/>
              </a:solidFill>
              <a:latin typeface="Tahoma" pitchFamily="34" charset="0"/>
              <a:cs typeface="Tahoma" pitchFamily="34" charset="0"/>
            </a:endParaRPr>
          </a:p>
          <a:p>
            <a:pPr algn="just"/>
            <a:r>
              <a:rPr lang="el-GR" sz="2400" b="1" dirty="0" smtClean="0">
                <a:solidFill>
                  <a:srgbClr val="000099"/>
                </a:solidFill>
                <a:latin typeface="Tahoma" pitchFamily="34" charset="0"/>
                <a:cs typeface="Tahoma" pitchFamily="34" charset="0"/>
              </a:rPr>
              <a:t>C </a:t>
            </a:r>
            <a:r>
              <a:rPr lang="el-GR" sz="2400" b="1" dirty="0">
                <a:solidFill>
                  <a:srgbClr val="000099"/>
                </a:solidFill>
                <a:latin typeface="Tahoma" pitchFamily="34" charset="0"/>
                <a:cs typeface="Tahoma" pitchFamily="34" charset="0"/>
              </a:rPr>
              <a:t>&amp; F (COST AND FREIGHT) – κόστος και ναύλος:</a:t>
            </a:r>
          </a:p>
          <a:p>
            <a:pPr marL="0" indent="0" algn="just">
              <a:buNone/>
            </a:pPr>
            <a:r>
              <a:rPr lang="el-GR" sz="2400" dirty="0">
                <a:latin typeface="Tahoma" pitchFamily="34" charset="0"/>
                <a:cs typeface="Tahoma" pitchFamily="34" charset="0"/>
              </a:rPr>
              <a:t>Με την συγκεκριμένη συμφωνία ο πωλητής είναι υπεύθυνος για την </a:t>
            </a:r>
            <a:r>
              <a:rPr lang="el-GR" sz="2400" dirty="0" smtClean="0">
                <a:latin typeface="Tahoma" pitchFamily="34" charset="0"/>
                <a:cs typeface="Tahoma" pitchFamily="34" charset="0"/>
              </a:rPr>
              <a:t>πληρωμή όλου </a:t>
            </a:r>
            <a:r>
              <a:rPr lang="el-GR" sz="2400" dirty="0">
                <a:latin typeface="Tahoma" pitchFamily="34" charset="0"/>
                <a:cs typeface="Tahoma" pitchFamily="34" charset="0"/>
              </a:rPr>
              <a:t>του ναύλου της μεταφοράς έως τον τελικό προορισμό του φορτίου. </a:t>
            </a:r>
            <a:r>
              <a:rPr lang="el-GR" sz="2400" dirty="0" smtClean="0">
                <a:latin typeface="Tahoma" pitchFamily="34" charset="0"/>
                <a:cs typeface="Tahoma" pitchFamily="34" charset="0"/>
              </a:rPr>
              <a:t>Η ευθύνη </a:t>
            </a:r>
            <a:r>
              <a:rPr lang="el-GR" sz="2400" dirty="0">
                <a:latin typeface="Tahoma" pitchFamily="34" charset="0"/>
                <a:cs typeface="Tahoma" pitchFamily="34" charset="0"/>
              </a:rPr>
              <a:t>του, όμως, ολοκληρώνεται με την παράδοση του φορτίου </a:t>
            </a:r>
            <a:r>
              <a:rPr lang="el-GR" sz="2400" dirty="0" smtClean="0">
                <a:latin typeface="Tahoma" pitchFamily="34" charset="0"/>
                <a:cs typeface="Tahoma" pitchFamily="34" charset="0"/>
              </a:rPr>
              <a:t>στον μεταφορέα </a:t>
            </a:r>
            <a:r>
              <a:rPr lang="el-GR" sz="2400" dirty="0">
                <a:latin typeface="Tahoma" pitchFamily="34" charset="0"/>
                <a:cs typeface="Tahoma" pitchFamily="34" charset="0"/>
              </a:rPr>
              <a:t>οπότε αρχίζει και το ασφαλιστικό συμφέρον του αγοραστή.</a:t>
            </a:r>
          </a:p>
          <a:p>
            <a:pPr algn="just"/>
            <a:r>
              <a:rPr lang="el-GR" sz="2400" b="1" dirty="0">
                <a:solidFill>
                  <a:srgbClr val="000099"/>
                </a:solidFill>
                <a:latin typeface="Tahoma" pitchFamily="34" charset="0"/>
                <a:cs typeface="Tahoma" pitchFamily="34" charset="0"/>
              </a:rPr>
              <a:t>C.I.F. (COST, INSURANCE AND FREIGHT) – κόστος, ασφάλιση και ναύλος:</a:t>
            </a:r>
          </a:p>
          <a:p>
            <a:pPr marL="0" indent="0" algn="just">
              <a:buNone/>
            </a:pPr>
            <a:r>
              <a:rPr lang="el-GR" sz="2400" dirty="0">
                <a:latin typeface="Tahoma" pitchFamily="34" charset="0"/>
                <a:cs typeface="Tahoma" pitchFamily="34" charset="0"/>
              </a:rPr>
              <a:t>Η ίδια συμφωνία με την C &amp; F με τη διαφορά ότι ο πωλητής αναλαμβάνει </a:t>
            </a:r>
            <a:r>
              <a:rPr lang="el-GR" sz="2400" dirty="0" smtClean="0">
                <a:latin typeface="Tahoma" pitchFamily="34" charset="0"/>
                <a:cs typeface="Tahoma" pitchFamily="34" charset="0"/>
              </a:rPr>
              <a:t>το κόστος </a:t>
            </a:r>
            <a:r>
              <a:rPr lang="el-GR" sz="2400" dirty="0">
                <a:latin typeface="Tahoma" pitchFamily="34" charset="0"/>
                <a:cs typeface="Tahoma" pitchFamily="34" charset="0"/>
              </a:rPr>
              <a:t>της ασφάλισης έως τον τελικό προορισμό του φορτίου</a:t>
            </a:r>
            <a:r>
              <a:rPr lang="el-GR" sz="2400" dirty="0" smtClean="0">
                <a:latin typeface="Tahoma" pitchFamily="34" charset="0"/>
                <a:cs typeface="Tahoma" pitchFamily="34" charset="0"/>
              </a:rPr>
              <a:t>.</a:t>
            </a:r>
          </a:p>
          <a:p>
            <a:pPr marL="0" indent="0" algn="just">
              <a:buNone/>
            </a:pPr>
            <a:endParaRPr lang="el-GR" sz="2400" dirty="0">
              <a:latin typeface="Tahoma" pitchFamily="34" charset="0"/>
              <a:cs typeface="Tahoma" pitchFamily="34" charset="0"/>
            </a:endParaRPr>
          </a:p>
          <a:p>
            <a:pPr marL="0" indent="0" algn="just">
              <a:buNone/>
            </a:pPr>
            <a:r>
              <a:rPr lang="el-GR" sz="2400" b="1" dirty="0" smtClean="0">
                <a:solidFill>
                  <a:srgbClr val="000099"/>
                </a:solidFill>
                <a:latin typeface="Tahoma" pitchFamily="34" charset="0"/>
                <a:cs typeface="Tahoma" pitchFamily="34" charset="0"/>
              </a:rPr>
              <a:t>Ασφαλιστική </a:t>
            </a:r>
            <a:r>
              <a:rPr lang="el-GR" sz="2400" b="1" dirty="0">
                <a:solidFill>
                  <a:srgbClr val="000099"/>
                </a:solidFill>
                <a:latin typeface="Tahoma" pitchFamily="34" charset="0"/>
                <a:cs typeface="Tahoma" pitchFamily="34" charset="0"/>
              </a:rPr>
              <a:t>αξία</a:t>
            </a:r>
          </a:p>
          <a:p>
            <a:pPr marL="0" indent="0" algn="just">
              <a:buNone/>
            </a:pPr>
            <a:r>
              <a:rPr lang="el-GR" sz="2400" dirty="0">
                <a:latin typeface="Tahoma" pitchFamily="34" charset="0"/>
                <a:cs typeface="Tahoma" pitchFamily="34" charset="0"/>
              </a:rPr>
              <a:t>Στις ασφαλίσεις μεταφερόμενων εμπορευμάτων ως </a:t>
            </a:r>
            <a:r>
              <a:rPr lang="el-GR" sz="2400" dirty="0">
                <a:solidFill>
                  <a:srgbClr val="000099"/>
                </a:solidFill>
                <a:latin typeface="Tahoma" pitchFamily="34" charset="0"/>
                <a:cs typeface="Tahoma" pitchFamily="34" charset="0"/>
              </a:rPr>
              <a:t>ασφαλιστική </a:t>
            </a:r>
            <a:r>
              <a:rPr lang="el-GR" sz="2400" dirty="0" smtClean="0">
                <a:solidFill>
                  <a:srgbClr val="000099"/>
                </a:solidFill>
                <a:latin typeface="Tahoma" pitchFamily="34" charset="0"/>
                <a:cs typeface="Tahoma" pitchFamily="34" charset="0"/>
              </a:rPr>
              <a:t>αξία θεωρείται </a:t>
            </a:r>
            <a:r>
              <a:rPr lang="el-GR" sz="2400" dirty="0">
                <a:solidFill>
                  <a:srgbClr val="000099"/>
                </a:solidFill>
                <a:latin typeface="Tahoma" pitchFamily="34" charset="0"/>
                <a:cs typeface="Tahoma" pitchFamily="34" charset="0"/>
              </a:rPr>
              <a:t>η αξία, βάσει τιμολογίου, του μεταφερόμενου εμπορεύματος</a:t>
            </a:r>
            <a:r>
              <a:rPr lang="el-GR" sz="2400" dirty="0">
                <a:latin typeface="Tahoma" pitchFamily="34" charset="0"/>
                <a:cs typeface="Tahoma" pitchFamily="34" charset="0"/>
              </a:rPr>
              <a:t> </a:t>
            </a:r>
            <a:r>
              <a:rPr lang="el-GR" sz="2400" dirty="0" smtClean="0">
                <a:latin typeface="Tahoma" pitchFamily="34" charset="0"/>
                <a:cs typeface="Tahoma" pitchFamily="34" charset="0"/>
              </a:rPr>
              <a:t>στην οποία </a:t>
            </a:r>
            <a:r>
              <a:rPr lang="el-GR" sz="2400" dirty="0">
                <a:latin typeface="Tahoma" pitchFamily="34" charset="0"/>
                <a:cs typeface="Tahoma" pitchFamily="34" charset="0"/>
              </a:rPr>
              <a:t>όμως μπορεί να προστεθούν η αξία του ναύλου, τα ασφάλιστρα της</a:t>
            </a:r>
          </a:p>
          <a:p>
            <a:pPr marL="0" indent="0" algn="just">
              <a:buNone/>
            </a:pPr>
            <a:r>
              <a:rPr lang="el-GR" sz="2400" dirty="0">
                <a:latin typeface="Tahoma" pitchFamily="34" charset="0"/>
                <a:cs typeface="Tahoma" pitchFamily="34" charset="0"/>
              </a:rPr>
              <a:t>μεταφοράς, δασμοί που έχουν καταβληθεί και ένα ποσοστό (π.χ.10</a:t>
            </a:r>
            <a:r>
              <a:rPr lang="el-GR" sz="2400" dirty="0" smtClean="0">
                <a:latin typeface="Tahoma" pitchFamily="34" charset="0"/>
                <a:cs typeface="Tahoma" pitchFamily="34" charset="0"/>
              </a:rPr>
              <a:t>%) επιπλέον </a:t>
            </a:r>
            <a:r>
              <a:rPr lang="el-GR" sz="2400" dirty="0">
                <a:latin typeface="Tahoma" pitchFamily="34" charset="0"/>
                <a:cs typeface="Tahoma" pitchFamily="34" charset="0"/>
              </a:rPr>
              <a:t>του τιμολογίου που περιλαμβάνει τα έξοδα νέας </a:t>
            </a:r>
            <a:r>
              <a:rPr lang="el-GR" sz="2400" dirty="0" smtClean="0">
                <a:latin typeface="Tahoma" pitchFamily="34" charset="0"/>
                <a:cs typeface="Tahoma" pitchFamily="34" charset="0"/>
              </a:rPr>
              <a:t>παραγγελίας, διάφορες </a:t>
            </a:r>
            <a:r>
              <a:rPr lang="el-GR" sz="2400" dirty="0">
                <a:latin typeface="Tahoma" pitchFamily="34" charset="0"/>
                <a:cs typeface="Tahoma" pitchFamily="34" charset="0"/>
              </a:rPr>
              <a:t>σχετικές χρηματικές απώλειες, κ.α.</a:t>
            </a:r>
            <a:endParaRPr lang="el-GR" sz="2400" dirty="0" smtClean="0">
              <a:latin typeface="Tahoma" pitchFamily="34" charset="0"/>
              <a:cs typeface="Tahoma" pitchFamily="34" charset="0"/>
            </a:endParaRPr>
          </a:p>
          <a:p>
            <a:pPr marL="0" indent="0" algn="just">
              <a:buNone/>
            </a:pPr>
            <a:endParaRPr lang="el-GR" sz="2400" b="1" dirty="0" smtClean="0">
              <a:solidFill>
                <a:srgbClr val="000099"/>
              </a:solidFill>
              <a:latin typeface="Tahoma" pitchFamily="34" charset="0"/>
              <a:cs typeface="Tahoma" pitchFamily="34" charset="0"/>
            </a:endParaRPr>
          </a:p>
          <a:p>
            <a:pPr marL="0" indent="0" algn="just">
              <a:buNone/>
            </a:pPr>
            <a:r>
              <a:rPr lang="el-GR" sz="2400" b="1" dirty="0" smtClean="0">
                <a:solidFill>
                  <a:srgbClr val="000099"/>
                </a:solidFill>
                <a:latin typeface="Tahoma" pitchFamily="34" charset="0"/>
                <a:cs typeface="Tahoma" pitchFamily="34" charset="0"/>
              </a:rPr>
              <a:t>Καλύψεις </a:t>
            </a:r>
            <a:r>
              <a:rPr lang="el-GR" sz="2400" b="1" dirty="0">
                <a:solidFill>
                  <a:srgbClr val="000099"/>
                </a:solidFill>
                <a:latin typeface="Tahoma" pitchFamily="34" charset="0"/>
                <a:cs typeface="Tahoma" pitchFamily="34" charset="0"/>
              </a:rPr>
              <a:t>- Ρήτρες</a:t>
            </a:r>
          </a:p>
          <a:p>
            <a:pPr marL="0" indent="0" algn="just">
              <a:buNone/>
            </a:pPr>
            <a:r>
              <a:rPr lang="el-GR" sz="2400" dirty="0">
                <a:latin typeface="Tahoma" pitchFamily="34" charset="0"/>
                <a:cs typeface="Tahoma" pitchFamily="34" charset="0"/>
              </a:rPr>
              <a:t>Οι βασικές καλύψεις που προσφέρονται, έναντι των κινδύνων που </a:t>
            </a:r>
            <a:r>
              <a:rPr lang="el-GR" sz="2400" dirty="0" smtClean="0">
                <a:latin typeface="Tahoma" pitchFamily="34" charset="0"/>
                <a:cs typeface="Tahoma" pitchFamily="34" charset="0"/>
              </a:rPr>
              <a:t>απειλούν το </a:t>
            </a:r>
            <a:r>
              <a:rPr lang="el-GR" sz="2400" dirty="0">
                <a:latin typeface="Tahoma" pitchFamily="34" charset="0"/>
                <a:cs typeface="Tahoma" pitchFamily="34" charset="0"/>
              </a:rPr>
              <a:t>φορτίο, είναι διεθνείς τυποποιημένες ρήτρες (clauses) του </a:t>
            </a:r>
            <a:r>
              <a:rPr lang="el-GR" sz="2400" dirty="0" smtClean="0">
                <a:latin typeface="Tahoma" pitchFamily="34" charset="0"/>
                <a:cs typeface="Tahoma" pitchFamily="34" charset="0"/>
              </a:rPr>
              <a:t>Ινστιτούτου Ασφαλιστών </a:t>
            </a:r>
            <a:r>
              <a:rPr lang="el-GR" sz="2400" dirty="0">
                <a:latin typeface="Tahoma" pitchFamily="34" charset="0"/>
                <a:cs typeface="Tahoma" pitchFamily="34" charset="0"/>
              </a:rPr>
              <a:t>Λονδίνου, όπως προαναφέρθηκε και είναι οι εξής:</a:t>
            </a:r>
          </a:p>
          <a:p>
            <a:pPr marL="0" indent="0" algn="just">
              <a:buNone/>
            </a:pPr>
            <a:endParaRPr lang="el-GR" sz="1400" dirty="0" smtClean="0">
              <a:latin typeface="Tahoma" pitchFamily="34" charset="0"/>
              <a:cs typeface="Tahoma" pitchFamily="34" charset="0"/>
            </a:endParaRPr>
          </a:p>
          <a:p>
            <a:pPr marL="0" indent="0" algn="just">
              <a:buNone/>
            </a:pPr>
            <a:endParaRPr lang="el-GR" sz="1400" dirty="0">
              <a:latin typeface="Tahoma" pitchFamily="34" charset="0"/>
              <a:cs typeface="Tahoma" pitchFamily="34" charset="0"/>
            </a:endParaRPr>
          </a:p>
          <a:p>
            <a:pPr marL="0" indent="0" algn="just">
              <a:buNone/>
            </a:pPr>
            <a:endParaRPr lang="el-GR" sz="1400" dirty="0" smtClean="0">
              <a:latin typeface="Tahoma" pitchFamily="34" charset="0"/>
              <a:cs typeface="Tahoma" pitchFamily="34" charset="0"/>
            </a:endParaRPr>
          </a:p>
          <a:p>
            <a:pPr marL="0" indent="0" algn="just">
              <a:buNone/>
            </a:pPr>
            <a:endParaRPr lang="el-GR" sz="1400" dirty="0">
              <a:latin typeface="Tahoma" pitchFamily="34" charset="0"/>
              <a:cs typeface="Tahoma" pitchFamily="34" charset="0"/>
            </a:endParaRPr>
          </a:p>
          <a:p>
            <a:pPr marL="0" indent="0" algn="just">
              <a:buNone/>
            </a:pPr>
            <a:endParaRPr lang="el-GR" sz="1400" dirty="0" smtClean="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r>
              <a:rPr lang="en-US" sz="1000" b="1" dirty="0" smtClean="0">
                <a:latin typeface="Tahoma" pitchFamily="34" charset="0"/>
                <a:cs typeface="Tahoma" pitchFamily="34" charset="0"/>
              </a:rPr>
              <a:t>Source</a:t>
            </a:r>
            <a:r>
              <a:rPr lang="en-US" sz="1000" dirty="0">
                <a:latin typeface="Tahoma" pitchFamily="34" charset="0"/>
                <a:cs typeface="Tahoma" pitchFamily="34" charset="0"/>
              </a:rPr>
              <a:t>: </a:t>
            </a:r>
            <a:r>
              <a:rPr lang="el-GR" sz="1000" dirty="0">
                <a:latin typeface="Tahoma" pitchFamily="34" charset="0"/>
                <a:cs typeface="Tahoma" pitchFamily="34" charset="0"/>
              </a:rPr>
              <a:t>Αναπ. Καθηγητής </a:t>
            </a:r>
            <a:r>
              <a:rPr lang="en-US" sz="1000" dirty="0">
                <a:latin typeface="Tahoma" pitchFamily="34" charset="0"/>
                <a:cs typeface="Tahoma" pitchFamily="34" charset="0"/>
              </a:rPr>
              <a:t>Dr. Tsoukatos E. (</a:t>
            </a:r>
            <a:r>
              <a:rPr lang="el-GR" sz="1000" dirty="0">
                <a:latin typeface="Tahoma" pitchFamily="34" charset="0"/>
                <a:cs typeface="Tahoma" pitchFamily="34" charset="0"/>
              </a:rPr>
              <a:t>Διαλέξεις στο Μάθημα: Εισαγωγή στην Ασφαλιστική Επιστήμη).</a:t>
            </a:r>
          </a:p>
          <a:p>
            <a:pPr marL="0" indent="0" algn="just">
              <a:buNone/>
            </a:pPr>
            <a:r>
              <a:rPr lang="en-US" sz="1000" b="1" dirty="0">
                <a:latin typeface="Tahoma" pitchFamily="34" charset="0"/>
                <a:cs typeface="Tahoma" pitchFamily="34" charset="0"/>
              </a:rPr>
              <a:t>Source: </a:t>
            </a:r>
            <a:r>
              <a:rPr lang="el-GR" sz="1000" dirty="0">
                <a:latin typeface="Tahoma" pitchFamily="34" charset="0"/>
                <a:cs typeface="Tahoma" pitchFamily="34" charset="0"/>
              </a:rPr>
              <a:t>Γκαραγκούνης(2008). </a:t>
            </a:r>
            <a:r>
              <a:rPr lang="el-GR" sz="1000" i="1" dirty="0">
                <a:latin typeface="Tahoma" pitchFamily="34" charset="0"/>
                <a:cs typeface="Tahoma" pitchFamily="34" charset="0"/>
              </a:rPr>
              <a:t>Ασφάλιση</a:t>
            </a:r>
            <a:r>
              <a:rPr lang="el-GR" sz="1000" dirty="0">
                <a:latin typeface="Tahoma" pitchFamily="34" charset="0"/>
                <a:cs typeface="Tahoma" pitchFamily="34" charset="0"/>
              </a:rPr>
              <a:t>. Ελληνικό Τραπεζικό Ινστιτούτο     </a:t>
            </a:r>
            <a:endParaRPr lang="en-US" sz="1000" dirty="0">
              <a:latin typeface="Tahoma" pitchFamily="34" charset="0"/>
              <a:cs typeface="Tahoma" pitchFamily="34" charset="0"/>
            </a:endParaRPr>
          </a:p>
          <a:p>
            <a:pPr marL="0" indent="0" algn="just">
              <a:buNone/>
            </a:pPr>
            <a:endParaRPr lang="en-US" sz="1400" dirty="0" smtClean="0">
              <a:latin typeface="Tahoma" pitchFamily="34" charset="0"/>
              <a:cs typeface="Tahoma" pitchFamily="34" charset="0"/>
            </a:endParaRPr>
          </a:p>
        </p:txBody>
      </p:sp>
    </p:spTree>
    <p:extLst>
      <p:ext uri="{BB962C8B-B14F-4D97-AF65-F5344CB8AC3E}">
        <p14:creationId xmlns:p14="http://schemas.microsoft.com/office/powerpoint/2010/main" val="4243527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ΜΕΤΑΦΕΡΟΜΕΝΩΝ ΕΜΠΟΡΕΥΜΑΤΩΝ</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576064"/>
            <a:ext cx="8985921" cy="6093296"/>
          </a:xfrm>
        </p:spPr>
        <p:txBody>
          <a:bodyPr>
            <a:normAutofit fontScale="25000" lnSpcReduction="20000"/>
          </a:bodyPr>
          <a:lstStyle/>
          <a:p>
            <a:pPr marL="0" indent="0" algn="just">
              <a:buNone/>
            </a:pPr>
            <a:endParaRPr lang="el-GR" sz="1000" dirty="0">
              <a:latin typeface="Tahoma" pitchFamily="34" charset="0"/>
              <a:cs typeface="Tahoma" pitchFamily="34" charset="0"/>
            </a:endParaRPr>
          </a:p>
          <a:p>
            <a:pPr algn="just"/>
            <a:endParaRPr lang="el-GR" sz="1400" b="1" dirty="0" smtClean="0">
              <a:solidFill>
                <a:srgbClr val="000099"/>
              </a:solidFill>
              <a:latin typeface="Tahoma" pitchFamily="34" charset="0"/>
              <a:cs typeface="Tahoma" pitchFamily="34" charset="0"/>
            </a:endParaRPr>
          </a:p>
          <a:p>
            <a:pPr marL="0" indent="0" algn="just">
              <a:buNone/>
            </a:pPr>
            <a:r>
              <a:rPr lang="el-GR" sz="5200" b="1" dirty="0" smtClean="0">
                <a:solidFill>
                  <a:srgbClr val="000099"/>
                </a:solidFill>
                <a:latin typeface="Tahoma" pitchFamily="34" charset="0"/>
                <a:cs typeface="Tahoma" pitchFamily="34" charset="0"/>
              </a:rPr>
              <a:t>Ρήτρα </a:t>
            </a:r>
            <a:r>
              <a:rPr lang="el-GR" sz="5200" b="1" dirty="0">
                <a:solidFill>
                  <a:srgbClr val="000099"/>
                </a:solidFill>
                <a:latin typeface="Tahoma" pitchFamily="34" charset="0"/>
                <a:cs typeface="Tahoma" pitchFamily="34" charset="0"/>
              </a:rPr>
              <a:t>C (Institute Cargo Clause C)</a:t>
            </a:r>
          </a:p>
          <a:p>
            <a:pPr marL="0" indent="0" algn="just">
              <a:buNone/>
            </a:pPr>
            <a:r>
              <a:rPr lang="el-GR" sz="5200" dirty="0">
                <a:latin typeface="Tahoma" pitchFamily="34" charset="0"/>
                <a:cs typeface="Tahoma" pitchFamily="34" charset="0"/>
              </a:rPr>
              <a:t>Είναι η ρήτρα με την πιο περιορισμένη μορφή κάλυψης η οποία </a:t>
            </a:r>
            <a:r>
              <a:rPr lang="el-GR" sz="5200" dirty="0" smtClean="0">
                <a:latin typeface="Tahoma" pitchFamily="34" charset="0"/>
                <a:cs typeface="Tahoma" pitchFamily="34" charset="0"/>
              </a:rPr>
              <a:t>περιλαμβάνει την </a:t>
            </a:r>
            <a:r>
              <a:rPr lang="el-GR" sz="5200" dirty="0">
                <a:latin typeface="Tahoma" pitchFamily="34" charset="0"/>
                <a:cs typeface="Tahoma" pitchFamily="34" charset="0"/>
              </a:rPr>
              <a:t>ολική ή μερική ζημία ή απώλεια του φορτίου από:</a:t>
            </a:r>
          </a:p>
          <a:p>
            <a:pPr marL="0" indent="0" algn="just">
              <a:buNone/>
            </a:pPr>
            <a:r>
              <a:rPr lang="el-GR" sz="5200" dirty="0">
                <a:latin typeface="Tahoma" pitchFamily="34" charset="0"/>
                <a:cs typeface="Tahoma" pitchFamily="34" charset="0"/>
              </a:rPr>
              <a:t>• έκρηξη ή πυρκαγιά,</a:t>
            </a:r>
          </a:p>
          <a:p>
            <a:pPr marL="0" indent="0" algn="just">
              <a:buNone/>
            </a:pPr>
            <a:r>
              <a:rPr lang="el-GR" sz="5200" dirty="0">
                <a:latin typeface="Tahoma" pitchFamily="34" charset="0"/>
                <a:cs typeface="Tahoma" pitchFamily="34" charset="0"/>
              </a:rPr>
              <a:t>• προσάραξη, ανατροπή ή βύθιση πλωτού μεταφορικού μέσου,</a:t>
            </a:r>
          </a:p>
          <a:p>
            <a:pPr marL="0" indent="0" algn="just">
              <a:buNone/>
            </a:pPr>
            <a:r>
              <a:rPr lang="el-GR" sz="5200" dirty="0">
                <a:latin typeface="Tahoma" pitchFamily="34" charset="0"/>
                <a:cs typeface="Tahoma" pitchFamily="34" charset="0"/>
              </a:rPr>
              <a:t>• ανατροπή, εκτροχιασμό, πρόσκρουση ή σύγκρουση </a:t>
            </a:r>
            <a:r>
              <a:rPr lang="el-GR" sz="5200" dirty="0" smtClean="0">
                <a:latin typeface="Tahoma" pitchFamily="34" charset="0"/>
                <a:cs typeface="Tahoma" pitchFamily="34" charset="0"/>
              </a:rPr>
              <a:t>χερσαίου μεταφορικού </a:t>
            </a:r>
            <a:r>
              <a:rPr lang="el-GR" sz="5200" dirty="0">
                <a:latin typeface="Tahoma" pitchFamily="34" charset="0"/>
                <a:cs typeface="Tahoma" pitchFamily="34" charset="0"/>
              </a:rPr>
              <a:t>μέσου,</a:t>
            </a:r>
          </a:p>
          <a:p>
            <a:pPr marL="0" indent="0" algn="just">
              <a:buNone/>
            </a:pPr>
            <a:r>
              <a:rPr lang="el-GR" sz="5200" dirty="0" smtClean="0">
                <a:latin typeface="Tahoma" pitchFamily="34" charset="0"/>
                <a:cs typeface="Tahoma" pitchFamily="34" charset="0"/>
              </a:rPr>
              <a:t>• </a:t>
            </a:r>
            <a:r>
              <a:rPr lang="el-GR" sz="5200" dirty="0">
                <a:latin typeface="Tahoma" pitchFamily="34" charset="0"/>
                <a:cs typeface="Tahoma" pitchFamily="34" charset="0"/>
              </a:rPr>
              <a:t>πρόσκρουση ή σύγκρουση του πλοίου ή αλλού μεταφορικού μέσου </a:t>
            </a:r>
            <a:r>
              <a:rPr lang="el-GR" sz="5200" dirty="0" smtClean="0">
                <a:latin typeface="Tahoma" pitchFamily="34" charset="0"/>
                <a:cs typeface="Tahoma" pitchFamily="34" charset="0"/>
              </a:rPr>
              <a:t>με άλλο </a:t>
            </a:r>
            <a:r>
              <a:rPr lang="el-GR" sz="5200" dirty="0">
                <a:latin typeface="Tahoma" pitchFamily="34" charset="0"/>
                <a:cs typeface="Tahoma" pitchFamily="34" charset="0"/>
              </a:rPr>
              <a:t>αντικείμενο εκτός νερού,</a:t>
            </a:r>
          </a:p>
          <a:p>
            <a:pPr marL="0" indent="0" algn="just">
              <a:buNone/>
            </a:pPr>
            <a:r>
              <a:rPr lang="el-GR" sz="5200" dirty="0">
                <a:latin typeface="Tahoma" pitchFamily="34" charset="0"/>
                <a:cs typeface="Tahoma" pitchFamily="34" charset="0"/>
              </a:rPr>
              <a:t>• εκφόρτωση του μεταφερόμενου εμπορεύματος σε λιμάνι κινδύνου,</a:t>
            </a:r>
          </a:p>
          <a:p>
            <a:pPr marL="0" indent="0" algn="just">
              <a:buNone/>
            </a:pPr>
            <a:r>
              <a:rPr lang="el-GR" sz="5200" dirty="0">
                <a:latin typeface="Tahoma" pitchFamily="34" charset="0"/>
                <a:cs typeface="Tahoma" pitchFamily="34" charset="0"/>
              </a:rPr>
              <a:t>• θυσία γενικής αβαρίας </a:t>
            </a:r>
            <a:r>
              <a:rPr lang="el-GR" sz="5200" dirty="0" smtClean="0">
                <a:latin typeface="Tahoma" pitchFamily="34" charset="0"/>
                <a:cs typeface="Tahoma" pitchFamily="34" charset="0"/>
              </a:rPr>
              <a:t>– Όλη </a:t>
            </a:r>
            <a:r>
              <a:rPr lang="el-GR" sz="5200" dirty="0">
                <a:latin typeface="Tahoma" pitchFamily="34" charset="0"/>
                <a:cs typeface="Tahoma" pitchFamily="34" charset="0"/>
              </a:rPr>
              <a:t>η απώλεια που προκύπτει, ως συνέπεια εκτάκτου θυσίας </a:t>
            </a:r>
            <a:r>
              <a:rPr lang="el-GR" sz="5200" dirty="0" smtClean="0">
                <a:latin typeface="Tahoma" pitchFamily="34" charset="0"/>
                <a:cs typeface="Tahoma" pitchFamily="34" charset="0"/>
              </a:rPr>
              <a:t>ή εκτάκτως </a:t>
            </a:r>
            <a:r>
              <a:rPr lang="el-GR" sz="5200" dirty="0">
                <a:latin typeface="Tahoma" pitchFamily="34" charset="0"/>
                <a:cs typeface="Tahoma" pitchFamily="34" charset="0"/>
              </a:rPr>
              <a:t>πραγματοποιούμενων εξόδων, για τη διατήρηση του </a:t>
            </a:r>
            <a:r>
              <a:rPr lang="el-GR" sz="5200" dirty="0" smtClean="0">
                <a:latin typeface="Tahoma" pitchFamily="34" charset="0"/>
                <a:cs typeface="Tahoma" pitchFamily="34" charset="0"/>
              </a:rPr>
              <a:t>πλοίου και </a:t>
            </a:r>
            <a:r>
              <a:rPr lang="el-GR" sz="5200" dirty="0">
                <a:latin typeface="Tahoma" pitchFamily="34" charset="0"/>
                <a:cs typeface="Tahoma" pitchFamily="34" charset="0"/>
              </a:rPr>
              <a:t>του φορτίου, θεωρείται γενική αβαρία και πρέπει να </a:t>
            </a:r>
            <a:r>
              <a:rPr lang="el-GR" sz="5200" dirty="0" smtClean="0">
                <a:latin typeface="Tahoma" pitchFamily="34" charset="0"/>
                <a:cs typeface="Tahoma" pitchFamily="34" charset="0"/>
              </a:rPr>
              <a:t>επιβαρύνει αναλογικά </a:t>
            </a:r>
            <a:r>
              <a:rPr lang="el-GR" sz="5200" dirty="0">
                <a:latin typeface="Tahoma" pitchFamily="34" charset="0"/>
                <a:cs typeface="Tahoma" pitchFamily="34" charset="0"/>
              </a:rPr>
              <a:t>όλους τους ενδιαφερόμενους,</a:t>
            </a:r>
          </a:p>
          <a:p>
            <a:pPr marL="0" indent="0" algn="just">
              <a:buNone/>
            </a:pPr>
            <a:r>
              <a:rPr lang="el-GR" sz="5200" dirty="0">
                <a:latin typeface="Tahoma" pitchFamily="34" charset="0"/>
                <a:cs typeface="Tahoma" pitchFamily="34" charset="0"/>
              </a:rPr>
              <a:t>• εκούσια ρήψη εμπορεύματος στην θάλασσα,</a:t>
            </a:r>
          </a:p>
          <a:p>
            <a:pPr marL="0" indent="0" algn="just">
              <a:buNone/>
            </a:pPr>
            <a:r>
              <a:rPr lang="el-GR" sz="5200" dirty="0">
                <a:latin typeface="Tahoma" pitchFamily="34" charset="0"/>
                <a:cs typeface="Tahoma" pitchFamily="34" charset="0"/>
              </a:rPr>
              <a:t>• κάλυψη εξόδων γενικής αβαρίας και σώστρων.</a:t>
            </a:r>
          </a:p>
          <a:p>
            <a:pPr marL="0" indent="0" algn="just">
              <a:buNone/>
            </a:pPr>
            <a:endParaRPr lang="el-GR" sz="5200" dirty="0" smtClean="0">
              <a:latin typeface="Tahoma" pitchFamily="34" charset="0"/>
              <a:cs typeface="Tahoma" pitchFamily="34" charset="0"/>
            </a:endParaRPr>
          </a:p>
          <a:p>
            <a:pPr marL="0" indent="0" algn="just">
              <a:buNone/>
            </a:pPr>
            <a:r>
              <a:rPr lang="el-GR" sz="5200" b="1" dirty="0">
                <a:solidFill>
                  <a:srgbClr val="000099"/>
                </a:solidFill>
                <a:latin typeface="Tahoma" pitchFamily="34" charset="0"/>
                <a:cs typeface="Tahoma" pitchFamily="34" charset="0"/>
              </a:rPr>
              <a:t>Ρήτρα B (Institute Cargo Clause B)</a:t>
            </a:r>
          </a:p>
          <a:p>
            <a:pPr marL="0" indent="0" algn="just">
              <a:buNone/>
            </a:pPr>
            <a:r>
              <a:rPr lang="el-GR" sz="5200" dirty="0">
                <a:latin typeface="Tahoma" pitchFamily="34" charset="0"/>
                <a:cs typeface="Tahoma" pitchFamily="34" charset="0"/>
              </a:rPr>
              <a:t>Η συγκεκριμένη ρήτρα προσφέρει τις καλύψεις της ρήτρας C και </a:t>
            </a:r>
            <a:r>
              <a:rPr lang="el-GR" sz="5200" dirty="0" smtClean="0">
                <a:latin typeface="Tahoma" pitchFamily="34" charset="0"/>
                <a:cs typeface="Tahoma" pitchFamily="34" charset="0"/>
              </a:rPr>
              <a:t>επιπλέον κάλυψη </a:t>
            </a:r>
            <a:r>
              <a:rPr lang="el-GR" sz="5200" dirty="0">
                <a:latin typeface="Tahoma" pitchFamily="34" charset="0"/>
                <a:cs typeface="Tahoma" pitchFamily="34" charset="0"/>
              </a:rPr>
              <a:t>από:</a:t>
            </a:r>
          </a:p>
          <a:p>
            <a:pPr marL="0" indent="0" algn="just">
              <a:buNone/>
            </a:pPr>
            <a:r>
              <a:rPr lang="el-GR" sz="5200" dirty="0">
                <a:latin typeface="Tahoma" pitchFamily="34" charset="0"/>
                <a:cs typeface="Tahoma" pitchFamily="34" charset="0"/>
              </a:rPr>
              <a:t>• ηφαιστειακή έκρηξη, σεισμό ή κεραυνό,</a:t>
            </a:r>
          </a:p>
          <a:p>
            <a:pPr marL="0" indent="0" algn="just">
              <a:buNone/>
            </a:pPr>
            <a:r>
              <a:rPr lang="el-GR" sz="5200" dirty="0">
                <a:latin typeface="Tahoma" pitchFamily="34" charset="0"/>
                <a:cs typeface="Tahoma" pitchFamily="34" charset="0"/>
              </a:rPr>
              <a:t>• παράσυρση εμπορεύματος στη θάλασσα από κύμα,</a:t>
            </a:r>
          </a:p>
          <a:p>
            <a:pPr marL="0" indent="0" algn="just">
              <a:buNone/>
            </a:pPr>
            <a:r>
              <a:rPr lang="el-GR" sz="5200" dirty="0">
                <a:latin typeface="Tahoma" pitchFamily="34" charset="0"/>
                <a:cs typeface="Tahoma" pitchFamily="34" charset="0"/>
              </a:rPr>
              <a:t>• είσοδο νερού στο μεταφορικό μέσο, στο εμπορευματοκιβώτιο ή </a:t>
            </a:r>
            <a:r>
              <a:rPr lang="el-GR" sz="5200" dirty="0" smtClean="0">
                <a:latin typeface="Tahoma" pitchFamily="34" charset="0"/>
                <a:cs typeface="Tahoma" pitchFamily="34" charset="0"/>
              </a:rPr>
              <a:t>στον αποθηκευτικό </a:t>
            </a:r>
            <a:r>
              <a:rPr lang="el-GR" sz="5200" dirty="0">
                <a:latin typeface="Tahoma" pitchFamily="34" charset="0"/>
                <a:cs typeface="Tahoma" pitchFamily="34" charset="0"/>
              </a:rPr>
              <a:t>χώρο (εξαιρείται η βροχή),</a:t>
            </a:r>
          </a:p>
          <a:p>
            <a:pPr marL="0" indent="0" algn="just">
              <a:buNone/>
            </a:pPr>
            <a:r>
              <a:rPr lang="el-GR" sz="5200" dirty="0">
                <a:latin typeface="Tahoma" pitchFamily="34" charset="0"/>
                <a:cs typeface="Tahoma" pitchFamily="34" charset="0"/>
              </a:rPr>
              <a:t>• ολική απώλεια δεμάτων κατά την διάρκεια της φορτοεκφόρτωσης </a:t>
            </a:r>
            <a:r>
              <a:rPr lang="el-GR" sz="5200" dirty="0" smtClean="0">
                <a:latin typeface="Tahoma" pitchFamily="34" charset="0"/>
                <a:cs typeface="Tahoma" pitchFamily="34" charset="0"/>
              </a:rPr>
              <a:t>στο πλοίο</a:t>
            </a:r>
            <a:r>
              <a:rPr lang="el-GR" sz="5200" dirty="0">
                <a:latin typeface="Tahoma" pitchFamily="34" charset="0"/>
                <a:cs typeface="Tahoma" pitchFamily="34" charset="0"/>
              </a:rPr>
              <a:t>.</a:t>
            </a:r>
          </a:p>
          <a:p>
            <a:pPr marL="0" indent="0" algn="just">
              <a:buNone/>
            </a:pPr>
            <a:endParaRPr lang="el-GR" sz="5200" dirty="0" smtClean="0">
              <a:latin typeface="Tahoma" pitchFamily="34" charset="0"/>
              <a:cs typeface="Tahoma" pitchFamily="34" charset="0"/>
            </a:endParaRPr>
          </a:p>
          <a:p>
            <a:pPr marL="0" indent="0" algn="just">
              <a:buNone/>
            </a:pPr>
            <a:r>
              <a:rPr lang="el-GR" sz="5200" b="1" dirty="0">
                <a:solidFill>
                  <a:srgbClr val="000099"/>
                </a:solidFill>
                <a:latin typeface="Tahoma" pitchFamily="34" charset="0"/>
                <a:cs typeface="Tahoma" pitchFamily="34" charset="0"/>
              </a:rPr>
              <a:t>Ρήτρα Α (Institute Cargo Clause Α)</a:t>
            </a:r>
          </a:p>
          <a:p>
            <a:pPr marL="0" indent="0" algn="just">
              <a:buNone/>
            </a:pPr>
            <a:r>
              <a:rPr lang="el-GR" sz="5200" dirty="0">
                <a:latin typeface="Tahoma" pitchFamily="34" charset="0"/>
                <a:cs typeface="Tahoma" pitchFamily="34" charset="0"/>
              </a:rPr>
              <a:t>Η ρήτρα Α παρέχει την κάλυψη του αντικειμένου της ασφάλισης </a:t>
            </a:r>
            <a:r>
              <a:rPr lang="el-GR" sz="5200" dirty="0" smtClean="0">
                <a:latin typeface="Tahoma" pitchFamily="34" charset="0"/>
                <a:cs typeface="Tahoma" pitchFamily="34" charset="0"/>
              </a:rPr>
              <a:t>από οποιαδήποτε </a:t>
            </a:r>
            <a:r>
              <a:rPr lang="el-GR" sz="5200" dirty="0">
                <a:latin typeface="Tahoma" pitchFamily="34" charset="0"/>
                <a:cs typeface="Tahoma" pitchFamily="34" charset="0"/>
              </a:rPr>
              <a:t>αιτία εκτός των πάγιων εξαιρέσεων και αποτελεί την </a:t>
            </a:r>
            <a:r>
              <a:rPr lang="el-GR" sz="5200" dirty="0" smtClean="0">
                <a:latin typeface="Tahoma" pitchFamily="34" charset="0"/>
                <a:cs typeface="Tahoma" pitchFamily="34" charset="0"/>
              </a:rPr>
              <a:t>πληρέστερη βασική </a:t>
            </a:r>
            <a:r>
              <a:rPr lang="el-GR" sz="5200" dirty="0">
                <a:latin typeface="Tahoma" pitchFamily="34" charset="0"/>
                <a:cs typeface="Tahoma" pitchFamily="34" charset="0"/>
              </a:rPr>
              <a:t>κάλυψη.</a:t>
            </a:r>
          </a:p>
          <a:p>
            <a:pPr marL="0" indent="0" algn="just">
              <a:buNone/>
            </a:pPr>
            <a:endParaRPr lang="el-GR" sz="1400" dirty="0" smtClean="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r>
              <a:rPr lang="el-GR" sz="4400" b="1" dirty="0">
                <a:latin typeface="Tahoma" pitchFamily="34" charset="0"/>
                <a:cs typeface="Tahoma" pitchFamily="34" charset="0"/>
              </a:rPr>
              <a:t>Ρήτρα Πολέμου (</a:t>
            </a:r>
            <a:r>
              <a:rPr lang="en-US" sz="4400" b="1" dirty="0">
                <a:latin typeface="Tahoma" pitchFamily="34" charset="0"/>
                <a:cs typeface="Tahoma" pitchFamily="34" charset="0"/>
              </a:rPr>
              <a:t>Institute War Clause Cargo</a:t>
            </a:r>
            <a:r>
              <a:rPr lang="en-US" sz="4400" b="1" dirty="0" smtClean="0">
                <a:latin typeface="Tahoma" pitchFamily="34" charset="0"/>
                <a:cs typeface="Tahoma" pitchFamily="34" charset="0"/>
              </a:rPr>
              <a:t>)</a:t>
            </a:r>
            <a:r>
              <a:rPr lang="el-GR" sz="4400" b="1" dirty="0">
                <a:latin typeface="Tahoma" pitchFamily="34" charset="0"/>
                <a:cs typeface="Tahoma" pitchFamily="34" charset="0"/>
              </a:rPr>
              <a:t>, Ρήτρα Απεργίας (</a:t>
            </a:r>
            <a:r>
              <a:rPr lang="en-US" sz="4400" b="1" dirty="0">
                <a:latin typeface="Tahoma" pitchFamily="34" charset="0"/>
                <a:cs typeface="Tahoma" pitchFamily="34" charset="0"/>
              </a:rPr>
              <a:t>Institute Strike Clause Cargo</a:t>
            </a:r>
            <a:r>
              <a:rPr lang="en-US" sz="4400" b="1" dirty="0" smtClean="0">
                <a:latin typeface="Tahoma" pitchFamily="34" charset="0"/>
                <a:cs typeface="Tahoma" pitchFamily="34" charset="0"/>
              </a:rPr>
              <a:t>)</a:t>
            </a:r>
            <a:r>
              <a:rPr lang="el-GR" sz="4400" b="1" dirty="0">
                <a:latin typeface="Tahoma" pitchFamily="34" charset="0"/>
                <a:cs typeface="Tahoma" pitchFamily="34" charset="0"/>
              </a:rPr>
              <a:t>, Ρήτρες για ειδικά φορτία (Trade Clauses), Ρήτρα ταξινόμησης πλοίου (</a:t>
            </a:r>
            <a:r>
              <a:rPr lang="en-US" sz="4400" b="1" dirty="0">
                <a:latin typeface="Tahoma" pitchFamily="34" charset="0"/>
                <a:cs typeface="Tahoma" pitchFamily="34" charset="0"/>
              </a:rPr>
              <a:t>Classification Clause)</a:t>
            </a:r>
            <a:endParaRPr lang="el-GR" sz="44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4000" b="1" dirty="0">
              <a:latin typeface="Tahoma" pitchFamily="34" charset="0"/>
              <a:cs typeface="Tahoma" pitchFamily="34" charset="0"/>
            </a:endParaRPr>
          </a:p>
          <a:p>
            <a:pPr marL="0" indent="0" algn="just">
              <a:buNone/>
            </a:pPr>
            <a:r>
              <a:rPr lang="en-US" sz="4000" b="1" dirty="0" smtClean="0">
                <a:latin typeface="Tahoma" pitchFamily="34" charset="0"/>
                <a:cs typeface="Tahoma" pitchFamily="34" charset="0"/>
              </a:rPr>
              <a:t>Source</a:t>
            </a:r>
            <a:r>
              <a:rPr lang="en-US" sz="4000" dirty="0">
                <a:latin typeface="Tahoma" pitchFamily="34" charset="0"/>
                <a:cs typeface="Tahoma" pitchFamily="34" charset="0"/>
              </a:rPr>
              <a:t>: </a:t>
            </a:r>
            <a:r>
              <a:rPr lang="el-GR" sz="4000" dirty="0">
                <a:latin typeface="Tahoma" pitchFamily="34" charset="0"/>
                <a:cs typeface="Tahoma" pitchFamily="34" charset="0"/>
              </a:rPr>
              <a:t>Αναπ. Καθηγητής </a:t>
            </a:r>
            <a:r>
              <a:rPr lang="en-US" sz="4000" dirty="0">
                <a:latin typeface="Tahoma" pitchFamily="34" charset="0"/>
                <a:cs typeface="Tahoma" pitchFamily="34" charset="0"/>
              </a:rPr>
              <a:t>Dr. Tsoukatos E. (</a:t>
            </a:r>
            <a:r>
              <a:rPr lang="el-GR" sz="4000" dirty="0">
                <a:latin typeface="Tahoma" pitchFamily="34" charset="0"/>
                <a:cs typeface="Tahoma" pitchFamily="34" charset="0"/>
              </a:rPr>
              <a:t>Διαλέξεις στο Μάθημα: Εισαγωγή στην Ασφαλιστική Επιστήμη).</a:t>
            </a:r>
          </a:p>
          <a:p>
            <a:pPr marL="0" indent="0" algn="just">
              <a:buNone/>
            </a:pPr>
            <a:r>
              <a:rPr lang="en-US" sz="4000" b="1" dirty="0">
                <a:latin typeface="Tahoma" pitchFamily="34" charset="0"/>
                <a:cs typeface="Tahoma" pitchFamily="34" charset="0"/>
              </a:rPr>
              <a:t>Source: </a:t>
            </a:r>
            <a:r>
              <a:rPr lang="el-GR" sz="4000" dirty="0">
                <a:latin typeface="Tahoma" pitchFamily="34" charset="0"/>
                <a:cs typeface="Tahoma" pitchFamily="34" charset="0"/>
              </a:rPr>
              <a:t>Γκαραγκούνης(2008). </a:t>
            </a:r>
            <a:r>
              <a:rPr lang="el-GR" sz="4000" i="1" dirty="0">
                <a:latin typeface="Tahoma" pitchFamily="34" charset="0"/>
                <a:cs typeface="Tahoma" pitchFamily="34" charset="0"/>
              </a:rPr>
              <a:t>Ασφάλιση</a:t>
            </a:r>
            <a:r>
              <a:rPr lang="el-GR" sz="4000" dirty="0">
                <a:latin typeface="Tahoma" pitchFamily="34" charset="0"/>
                <a:cs typeface="Tahoma" pitchFamily="34" charset="0"/>
              </a:rPr>
              <a:t>. Ελληνικό Τραπεζικό Ινστιτούτο     </a:t>
            </a:r>
            <a:endParaRPr lang="en-US" sz="4000" dirty="0">
              <a:latin typeface="Tahoma" pitchFamily="34" charset="0"/>
              <a:cs typeface="Tahoma" pitchFamily="34" charset="0"/>
            </a:endParaRPr>
          </a:p>
          <a:p>
            <a:pPr marL="0" indent="0" algn="just">
              <a:buNone/>
            </a:pPr>
            <a:endParaRPr lang="en-US" sz="1400" dirty="0" smtClean="0">
              <a:latin typeface="Tahoma" pitchFamily="34" charset="0"/>
              <a:cs typeface="Tahoma" pitchFamily="34" charset="0"/>
            </a:endParaRPr>
          </a:p>
        </p:txBody>
      </p:sp>
    </p:spTree>
    <p:extLst>
      <p:ext uri="{BB962C8B-B14F-4D97-AF65-F5344CB8AC3E}">
        <p14:creationId xmlns:p14="http://schemas.microsoft.com/office/powerpoint/2010/main" val="1887171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ΣΤΟΧΟΙ ΠΑΡΟΥΣΙΑΣΗΣ</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560388" y="981075"/>
            <a:ext cx="8785100" cy="5326063"/>
          </a:xfrm>
        </p:spPr>
        <p:txBody>
          <a:bodyPr>
            <a:normAutofit/>
          </a:bodyPr>
          <a:lstStyle/>
          <a:p>
            <a:pPr marL="0" indent="0" algn="just">
              <a:buNone/>
            </a:pPr>
            <a:r>
              <a:rPr lang="el-GR" sz="2400" dirty="0" smtClean="0">
                <a:latin typeface="Tahoma" pitchFamily="34" charset="0"/>
                <a:cs typeface="Tahoma" pitchFamily="34" charset="0"/>
              </a:rPr>
              <a:t>Εισαγωγή </a:t>
            </a:r>
            <a:r>
              <a:rPr lang="el-GR" sz="2400" dirty="0">
                <a:latin typeface="Tahoma" pitchFamily="34" charset="0"/>
                <a:cs typeface="Tahoma" pitchFamily="34" charset="0"/>
              </a:rPr>
              <a:t>στην έννοια και </a:t>
            </a:r>
            <a:r>
              <a:rPr lang="el-GR" sz="2400" dirty="0" smtClean="0">
                <a:latin typeface="Tahoma" pitchFamily="34" charset="0"/>
                <a:cs typeface="Tahoma" pitchFamily="34" charset="0"/>
              </a:rPr>
              <a:t>στην περιγραφή λοιπών ασφαλίσεων περιουσίας (γενικός κλάδος) βάσει της διάκρισης αυτών σε:</a:t>
            </a:r>
          </a:p>
          <a:p>
            <a:pPr marL="0" indent="0" algn="just">
              <a:buNone/>
            </a:pPr>
            <a:endParaRPr lang="el-GR" sz="2400" dirty="0" smtClean="0">
              <a:latin typeface="Tahoma" pitchFamily="34" charset="0"/>
              <a:cs typeface="Tahoma" pitchFamily="34" charset="0"/>
            </a:endParaRPr>
          </a:p>
          <a:p>
            <a:pPr marL="609600" indent="-609600" eaLnBrk="1" hangingPunct="1">
              <a:buFontTx/>
              <a:buNone/>
            </a:pPr>
            <a:r>
              <a:rPr lang="el-GR" sz="2000" dirty="0">
                <a:latin typeface="Tahoma" pitchFamily="34" charset="0"/>
                <a:cs typeface="Tahoma" pitchFamily="34" charset="0"/>
              </a:rPr>
              <a:t>Ως προς τον τρόπο  υπολογισμού της αποζημίωσης:</a:t>
            </a:r>
          </a:p>
          <a:p>
            <a:pPr marL="609600" indent="-609600" eaLnBrk="1" hangingPunct="1">
              <a:buFontTx/>
              <a:buAutoNum type="arabicPeriod"/>
            </a:pPr>
            <a:r>
              <a:rPr lang="el-GR" sz="2000" dirty="0">
                <a:latin typeface="Tahoma" pitchFamily="34" charset="0"/>
                <a:cs typeface="Tahoma" pitchFamily="34" charset="0"/>
              </a:rPr>
              <a:t>Ασφάλιση Ποσού</a:t>
            </a:r>
          </a:p>
          <a:p>
            <a:pPr marL="609600" indent="-609600" eaLnBrk="1" hangingPunct="1">
              <a:buFontTx/>
              <a:buAutoNum type="arabicPeriod"/>
            </a:pPr>
            <a:r>
              <a:rPr lang="el-GR" sz="2000" dirty="0">
                <a:latin typeface="Tahoma" pitchFamily="34" charset="0"/>
                <a:cs typeface="Tahoma" pitchFamily="34" charset="0"/>
              </a:rPr>
              <a:t>Ασφάλιση Ζημίας</a:t>
            </a:r>
          </a:p>
          <a:p>
            <a:pPr marL="609600" indent="-609600" eaLnBrk="1" hangingPunct="1">
              <a:buFontTx/>
              <a:buNone/>
            </a:pPr>
            <a:r>
              <a:rPr lang="el-GR" sz="2000" dirty="0">
                <a:latin typeface="Tahoma" pitchFamily="34" charset="0"/>
                <a:cs typeface="Tahoma" pitchFamily="34" charset="0"/>
              </a:rPr>
              <a:t>Ως προς τον Ασφαλιστικό Νόμο</a:t>
            </a:r>
          </a:p>
          <a:p>
            <a:pPr marL="609600" indent="-609600" eaLnBrk="1" hangingPunct="1">
              <a:buFontTx/>
              <a:buAutoNum type="arabicPeriod"/>
            </a:pPr>
            <a:r>
              <a:rPr lang="el-GR" sz="2000" dirty="0">
                <a:latin typeface="Tahoma" pitchFamily="34" charset="0"/>
                <a:cs typeface="Tahoma" pitchFamily="34" charset="0"/>
              </a:rPr>
              <a:t>Ασφάλιση κατά ζημιών</a:t>
            </a:r>
          </a:p>
          <a:p>
            <a:pPr marL="609600" indent="-609600" eaLnBrk="1" hangingPunct="1">
              <a:buFontTx/>
              <a:buAutoNum type="arabicPeriod"/>
            </a:pPr>
            <a:r>
              <a:rPr lang="el-GR" sz="2000" dirty="0">
                <a:latin typeface="Tahoma" pitchFamily="34" charset="0"/>
                <a:cs typeface="Tahoma" pitchFamily="34" charset="0"/>
              </a:rPr>
              <a:t>Ασφάλιση Προσώπων</a:t>
            </a:r>
          </a:p>
          <a:p>
            <a:pPr marL="0" indent="0">
              <a:buNone/>
            </a:pPr>
            <a:endParaRPr lang="el-GR"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4299" y="5098665"/>
            <a:ext cx="2088232" cy="117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ΓΕΝΙΚΗΣ ΑΣΤΙΚΗΣ ΕΥΘΥΝΗΣ</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576064"/>
            <a:ext cx="8985921" cy="6093296"/>
          </a:xfrm>
        </p:spPr>
        <p:txBody>
          <a:bodyPr>
            <a:normAutofit/>
          </a:bodyPr>
          <a:lstStyle/>
          <a:p>
            <a:pPr marL="0" indent="0" algn="just">
              <a:buNone/>
            </a:pPr>
            <a:endParaRPr lang="el-GR" sz="1000" dirty="0">
              <a:latin typeface="Tahoma" pitchFamily="34" charset="0"/>
              <a:cs typeface="Tahoma" pitchFamily="34" charset="0"/>
            </a:endParaRPr>
          </a:p>
          <a:p>
            <a:pPr algn="just" eaLnBrk="1" hangingPunct="1">
              <a:buFontTx/>
              <a:buNone/>
            </a:pPr>
            <a:r>
              <a:rPr lang="el-GR" sz="2300" dirty="0" smtClean="0">
                <a:solidFill>
                  <a:srgbClr val="000099"/>
                </a:solidFill>
                <a:latin typeface="Tahoma" pitchFamily="34" charset="0"/>
                <a:cs typeface="Tahoma" pitchFamily="34" charset="0"/>
              </a:rPr>
              <a:t>Ασφάλιση Παθητικού: </a:t>
            </a:r>
            <a:r>
              <a:rPr lang="el-GR" sz="2300" dirty="0">
                <a:solidFill>
                  <a:srgbClr val="000099"/>
                </a:solidFill>
                <a:latin typeface="Tahoma" pitchFamily="34" charset="0"/>
                <a:cs typeface="Tahoma" pitchFamily="34" charset="0"/>
              </a:rPr>
              <a:t>Περιλαμβάνει </a:t>
            </a:r>
            <a:r>
              <a:rPr lang="el-GR" sz="2300" dirty="0" smtClean="0">
                <a:solidFill>
                  <a:srgbClr val="000099"/>
                </a:solidFill>
                <a:latin typeface="Tahoma" pitchFamily="34" charset="0"/>
                <a:cs typeface="Tahoma" pitchFamily="34" charset="0"/>
              </a:rPr>
              <a:t>την ασφάλιση </a:t>
            </a:r>
            <a:r>
              <a:rPr lang="el-GR" sz="2300" dirty="0">
                <a:solidFill>
                  <a:srgbClr val="000099"/>
                </a:solidFill>
                <a:latin typeface="Tahoma" pitchFamily="34" charset="0"/>
                <a:cs typeface="Tahoma" pitchFamily="34" charset="0"/>
              </a:rPr>
              <a:t>έναντι </a:t>
            </a:r>
            <a:r>
              <a:rPr lang="el-GR" sz="2300" dirty="0" smtClean="0">
                <a:solidFill>
                  <a:srgbClr val="000099"/>
                </a:solidFill>
                <a:latin typeface="Tahoma" pitchFamily="34" charset="0"/>
                <a:cs typeface="Tahoma" pitchFamily="34" charset="0"/>
              </a:rPr>
              <a:t>αστικών</a:t>
            </a:r>
          </a:p>
          <a:p>
            <a:pPr algn="just" eaLnBrk="1" hangingPunct="1">
              <a:buFontTx/>
              <a:buNone/>
            </a:pPr>
            <a:r>
              <a:rPr lang="el-GR" sz="2300" dirty="0" smtClean="0">
                <a:solidFill>
                  <a:srgbClr val="000099"/>
                </a:solidFill>
                <a:latin typeface="Tahoma" pitchFamily="34" charset="0"/>
                <a:cs typeface="Tahoma" pitchFamily="34" charset="0"/>
              </a:rPr>
              <a:t>ευθυνών </a:t>
            </a:r>
            <a:r>
              <a:rPr lang="el-GR" sz="2300" dirty="0">
                <a:solidFill>
                  <a:srgbClr val="000099"/>
                </a:solidFill>
                <a:latin typeface="Tahoma" pitchFamily="34" charset="0"/>
                <a:cs typeface="Tahoma" pitchFamily="34" charset="0"/>
              </a:rPr>
              <a:t>που προκύπτουν από τη δραστηριότητά μας όπως</a:t>
            </a:r>
            <a:r>
              <a:rPr lang="el-GR" sz="2300" dirty="0" smtClean="0">
                <a:solidFill>
                  <a:srgbClr val="000099"/>
                </a:solidFill>
                <a:latin typeface="Tahoma" pitchFamily="34" charset="0"/>
                <a:cs typeface="Tahoma" pitchFamily="34" charset="0"/>
              </a:rPr>
              <a:t>:</a:t>
            </a:r>
          </a:p>
          <a:p>
            <a:pPr algn="just" eaLnBrk="1" hangingPunct="1">
              <a:buFontTx/>
              <a:buNone/>
            </a:pPr>
            <a:endParaRPr lang="el-GR" sz="2300" dirty="0">
              <a:solidFill>
                <a:srgbClr val="000099"/>
              </a:solidFill>
              <a:latin typeface="Tahoma" pitchFamily="34" charset="0"/>
              <a:cs typeface="Tahoma" pitchFamily="34" charset="0"/>
            </a:endParaRPr>
          </a:p>
          <a:p>
            <a:pPr eaLnBrk="1" hangingPunct="1"/>
            <a:r>
              <a:rPr lang="el-GR" sz="2300" dirty="0">
                <a:latin typeface="Tahoma" pitchFamily="34" charset="0"/>
                <a:cs typeface="Tahoma" pitchFamily="34" charset="0"/>
              </a:rPr>
              <a:t>Επαγγελματική Αστική Ευθύνη</a:t>
            </a:r>
          </a:p>
          <a:p>
            <a:pPr eaLnBrk="1" hangingPunct="1"/>
            <a:r>
              <a:rPr lang="el-GR" sz="2300" dirty="0">
                <a:latin typeface="Tahoma" pitchFamily="34" charset="0"/>
                <a:cs typeface="Tahoma" pitchFamily="34" charset="0"/>
              </a:rPr>
              <a:t>Αστική Ευθύνη Κατασκευαστή</a:t>
            </a:r>
          </a:p>
          <a:p>
            <a:pPr eaLnBrk="1" hangingPunct="1"/>
            <a:r>
              <a:rPr lang="el-GR" sz="2300" dirty="0">
                <a:latin typeface="Tahoma" pitchFamily="34" charset="0"/>
                <a:cs typeface="Tahoma" pitchFamily="34" charset="0"/>
              </a:rPr>
              <a:t>Αστική Ευθύνη Οικογενειάρχη</a:t>
            </a:r>
          </a:p>
          <a:p>
            <a:pPr eaLnBrk="1" hangingPunct="1"/>
            <a:r>
              <a:rPr lang="el-GR" sz="2300" dirty="0">
                <a:latin typeface="Tahoma" pitchFamily="34" charset="0"/>
                <a:cs typeface="Tahoma" pitchFamily="34" charset="0"/>
              </a:rPr>
              <a:t>Αστική Ευθύνη Ιδιοκτήτη Σκύλου</a:t>
            </a:r>
          </a:p>
          <a:p>
            <a:pPr eaLnBrk="1" hangingPunct="1"/>
            <a:r>
              <a:rPr lang="el-GR" sz="2300" dirty="0">
                <a:latin typeface="Tahoma" pitchFamily="34" charset="0"/>
                <a:cs typeface="Tahoma" pitchFamily="34" charset="0"/>
              </a:rPr>
              <a:t>Αστική Ευθύνη Εργοδότη κ.λ.π. </a:t>
            </a: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4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r>
              <a:rPr lang="en-US" sz="1000" b="1" dirty="0" smtClean="0">
                <a:latin typeface="Tahoma" pitchFamily="34" charset="0"/>
                <a:cs typeface="Tahoma" pitchFamily="34" charset="0"/>
              </a:rPr>
              <a:t>Source</a:t>
            </a:r>
            <a:r>
              <a:rPr lang="en-US" sz="1000" dirty="0" smtClean="0">
                <a:latin typeface="Tahoma" pitchFamily="34" charset="0"/>
                <a:cs typeface="Tahoma" pitchFamily="34" charset="0"/>
              </a:rPr>
              <a:t>: </a:t>
            </a:r>
            <a:r>
              <a:rPr lang="el-GR" sz="1000" dirty="0" smtClean="0">
                <a:latin typeface="Tahoma" pitchFamily="34" charset="0"/>
                <a:cs typeface="Tahoma" pitchFamily="34" charset="0"/>
              </a:rPr>
              <a:t>Αναπ. Καθηγητής </a:t>
            </a:r>
            <a:r>
              <a:rPr lang="en-US" sz="1000" dirty="0" smtClean="0">
                <a:latin typeface="Tahoma" pitchFamily="34" charset="0"/>
                <a:cs typeface="Tahoma" pitchFamily="34" charset="0"/>
              </a:rPr>
              <a:t>Dr. Tsoukatos E. (</a:t>
            </a:r>
            <a:r>
              <a:rPr lang="el-GR" sz="1000" dirty="0" smtClean="0">
                <a:latin typeface="Tahoma" pitchFamily="34" charset="0"/>
                <a:cs typeface="Tahoma" pitchFamily="34" charset="0"/>
              </a:rPr>
              <a:t>Διαλέξεις στο Μάθημα: Εισαγωγή στην Ασφαλιστική Επιστήμη).</a:t>
            </a:r>
          </a:p>
          <a:p>
            <a:pPr marL="0" indent="0" algn="just">
              <a:buNone/>
            </a:pPr>
            <a:r>
              <a:rPr lang="en-US" sz="1000" b="1" dirty="0" smtClean="0">
                <a:latin typeface="Tahoma" pitchFamily="34" charset="0"/>
                <a:cs typeface="Tahoma" pitchFamily="34" charset="0"/>
              </a:rPr>
              <a:t>Source: </a:t>
            </a:r>
            <a:r>
              <a:rPr lang="el-GR" sz="1000" dirty="0" smtClean="0">
                <a:latin typeface="Tahoma" pitchFamily="34" charset="0"/>
                <a:cs typeface="Tahoma" pitchFamily="34" charset="0"/>
              </a:rPr>
              <a:t>Γκαραγκούνης(2008). </a:t>
            </a:r>
            <a:r>
              <a:rPr lang="el-GR" sz="1000" i="1" dirty="0" smtClean="0">
                <a:latin typeface="Tahoma" pitchFamily="34" charset="0"/>
                <a:cs typeface="Tahoma" pitchFamily="34" charset="0"/>
              </a:rPr>
              <a:t>Ασφάλιση</a:t>
            </a:r>
            <a:r>
              <a:rPr lang="el-GR" sz="1000" dirty="0" smtClean="0">
                <a:latin typeface="Tahoma" pitchFamily="34" charset="0"/>
                <a:cs typeface="Tahoma" pitchFamily="34" charset="0"/>
              </a:rPr>
              <a:t>. Ελληνικό Τραπεζικό Ινστιτούτο     </a:t>
            </a:r>
            <a:endParaRPr lang="en-US" sz="1000" dirty="0" smtClean="0">
              <a:latin typeface="Tahoma" pitchFamily="34" charset="0"/>
              <a:cs typeface="Tahoma" pitchFamily="34" charset="0"/>
            </a:endParaRPr>
          </a:p>
          <a:p>
            <a:pPr marL="0" indent="0" algn="just">
              <a:buNone/>
            </a:pPr>
            <a:endParaRPr lang="en-US" sz="1400" dirty="0" smtClean="0">
              <a:latin typeface="Tahoma" pitchFamily="34" charset="0"/>
              <a:cs typeface="Tahoma" pitchFamily="34" charset="0"/>
            </a:endParaRPr>
          </a:p>
        </p:txBody>
      </p:sp>
    </p:spTree>
    <p:extLst>
      <p:ext uri="{BB962C8B-B14F-4D97-AF65-F5344CB8AC3E}">
        <p14:creationId xmlns:p14="http://schemas.microsoft.com/office/powerpoint/2010/main" val="566836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ΜΕΤΑΦΕΡΟΜΕΝΩΝ ΕΜΠΟΡΕΥΜΑΤΩΝ</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576064"/>
            <a:ext cx="8985921" cy="6093296"/>
          </a:xfrm>
        </p:spPr>
        <p:txBody>
          <a:bodyPr>
            <a:normAutofit/>
          </a:bodyPr>
          <a:lstStyle/>
          <a:p>
            <a:pPr marL="0" indent="0" algn="just">
              <a:buNone/>
            </a:pPr>
            <a:endParaRPr lang="el-GR" sz="1000" dirty="0">
              <a:latin typeface="Tahoma" pitchFamily="34" charset="0"/>
              <a:cs typeface="Tahoma" pitchFamily="34" charset="0"/>
            </a:endParaRPr>
          </a:p>
          <a:p>
            <a:pPr algn="just" eaLnBrk="1" hangingPunct="1">
              <a:buFontTx/>
              <a:buNone/>
            </a:pPr>
            <a:r>
              <a:rPr lang="el-GR" sz="2300" dirty="0" smtClean="0">
                <a:solidFill>
                  <a:srgbClr val="000099"/>
                </a:solidFill>
                <a:latin typeface="Tahoma" pitchFamily="34" charset="0"/>
                <a:cs typeface="Tahoma" pitchFamily="34" charset="0"/>
              </a:rPr>
              <a:t>Ασφάλιση Παθητικού: </a:t>
            </a:r>
            <a:r>
              <a:rPr lang="el-GR" sz="2300" dirty="0">
                <a:solidFill>
                  <a:srgbClr val="000099"/>
                </a:solidFill>
                <a:latin typeface="Tahoma" pitchFamily="34" charset="0"/>
                <a:cs typeface="Tahoma" pitchFamily="34" charset="0"/>
              </a:rPr>
              <a:t>Περιλαμβάνει </a:t>
            </a:r>
            <a:r>
              <a:rPr lang="el-GR" sz="2300" dirty="0" smtClean="0">
                <a:solidFill>
                  <a:srgbClr val="000099"/>
                </a:solidFill>
                <a:latin typeface="Tahoma" pitchFamily="34" charset="0"/>
                <a:cs typeface="Tahoma" pitchFamily="34" charset="0"/>
              </a:rPr>
              <a:t>την ασφάλιση </a:t>
            </a:r>
            <a:r>
              <a:rPr lang="el-GR" sz="2300" dirty="0">
                <a:solidFill>
                  <a:srgbClr val="000099"/>
                </a:solidFill>
                <a:latin typeface="Tahoma" pitchFamily="34" charset="0"/>
                <a:cs typeface="Tahoma" pitchFamily="34" charset="0"/>
              </a:rPr>
              <a:t>έναντι </a:t>
            </a:r>
            <a:r>
              <a:rPr lang="el-GR" sz="2300" dirty="0" smtClean="0">
                <a:solidFill>
                  <a:srgbClr val="000099"/>
                </a:solidFill>
                <a:latin typeface="Tahoma" pitchFamily="34" charset="0"/>
                <a:cs typeface="Tahoma" pitchFamily="34" charset="0"/>
              </a:rPr>
              <a:t>αστικών</a:t>
            </a:r>
          </a:p>
          <a:p>
            <a:pPr algn="just" eaLnBrk="1" hangingPunct="1">
              <a:buFontTx/>
              <a:buNone/>
            </a:pPr>
            <a:r>
              <a:rPr lang="el-GR" sz="2300" dirty="0" smtClean="0">
                <a:solidFill>
                  <a:srgbClr val="000099"/>
                </a:solidFill>
                <a:latin typeface="Tahoma" pitchFamily="34" charset="0"/>
                <a:cs typeface="Tahoma" pitchFamily="34" charset="0"/>
              </a:rPr>
              <a:t>ευθυνών </a:t>
            </a:r>
            <a:r>
              <a:rPr lang="el-GR" sz="2300" dirty="0">
                <a:solidFill>
                  <a:srgbClr val="000099"/>
                </a:solidFill>
                <a:latin typeface="Tahoma" pitchFamily="34" charset="0"/>
                <a:cs typeface="Tahoma" pitchFamily="34" charset="0"/>
              </a:rPr>
              <a:t>που προκύπτουν από τη δραστηριότητά μας όπως</a:t>
            </a:r>
            <a:r>
              <a:rPr lang="el-GR" sz="2300" dirty="0" smtClean="0">
                <a:solidFill>
                  <a:srgbClr val="000099"/>
                </a:solidFill>
                <a:latin typeface="Tahoma" pitchFamily="34" charset="0"/>
                <a:cs typeface="Tahoma" pitchFamily="34" charset="0"/>
              </a:rPr>
              <a:t>:</a:t>
            </a:r>
          </a:p>
          <a:p>
            <a:pPr algn="just" eaLnBrk="1" hangingPunct="1">
              <a:buFontTx/>
              <a:buNone/>
            </a:pPr>
            <a:endParaRPr lang="el-GR" sz="2300" dirty="0">
              <a:solidFill>
                <a:srgbClr val="000099"/>
              </a:solidFill>
              <a:latin typeface="Tahoma" pitchFamily="34" charset="0"/>
              <a:cs typeface="Tahoma" pitchFamily="34" charset="0"/>
            </a:endParaRPr>
          </a:p>
          <a:p>
            <a:pPr eaLnBrk="1" hangingPunct="1"/>
            <a:r>
              <a:rPr lang="el-GR" sz="2300" dirty="0">
                <a:latin typeface="Tahoma" pitchFamily="34" charset="0"/>
                <a:cs typeface="Tahoma" pitchFamily="34" charset="0"/>
              </a:rPr>
              <a:t>Επαγγελματική Αστική Ευθύνη</a:t>
            </a:r>
          </a:p>
          <a:p>
            <a:pPr eaLnBrk="1" hangingPunct="1"/>
            <a:r>
              <a:rPr lang="el-GR" sz="2300" dirty="0">
                <a:latin typeface="Tahoma" pitchFamily="34" charset="0"/>
                <a:cs typeface="Tahoma" pitchFamily="34" charset="0"/>
              </a:rPr>
              <a:t>Αστική Ευθύνη Κατασκευαστή</a:t>
            </a:r>
          </a:p>
          <a:p>
            <a:pPr eaLnBrk="1" hangingPunct="1"/>
            <a:r>
              <a:rPr lang="el-GR" sz="2300" dirty="0">
                <a:latin typeface="Tahoma" pitchFamily="34" charset="0"/>
                <a:cs typeface="Tahoma" pitchFamily="34" charset="0"/>
              </a:rPr>
              <a:t>Αστική Ευθύνη Οικογενειάρχη</a:t>
            </a:r>
          </a:p>
          <a:p>
            <a:pPr eaLnBrk="1" hangingPunct="1"/>
            <a:r>
              <a:rPr lang="el-GR" sz="2300" dirty="0">
                <a:latin typeface="Tahoma" pitchFamily="34" charset="0"/>
                <a:cs typeface="Tahoma" pitchFamily="34" charset="0"/>
              </a:rPr>
              <a:t>Αστική Ευθύνη Ιδιοκτήτη Σκύλου</a:t>
            </a:r>
          </a:p>
          <a:p>
            <a:pPr eaLnBrk="1" hangingPunct="1"/>
            <a:r>
              <a:rPr lang="el-GR" sz="2300" dirty="0">
                <a:latin typeface="Tahoma" pitchFamily="34" charset="0"/>
                <a:cs typeface="Tahoma" pitchFamily="34" charset="0"/>
              </a:rPr>
              <a:t>Αστική Ευθύνη Εργοδότη κ.λ.π. </a:t>
            </a: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r>
              <a:rPr lang="el-GR" sz="1500" b="1" dirty="0" smtClean="0">
                <a:solidFill>
                  <a:srgbClr val="FF0000"/>
                </a:solidFill>
                <a:latin typeface="Tahoma" pitchFamily="34" charset="0"/>
                <a:cs typeface="Tahoma" pitchFamily="34" charset="0"/>
              </a:rPr>
              <a:t>ΠΡΟΣΟΧΗ: Δεν είναι η Υποχρεωτική </a:t>
            </a:r>
            <a:r>
              <a:rPr lang="el-GR" sz="1500" b="1" dirty="0">
                <a:solidFill>
                  <a:srgbClr val="FF0000"/>
                </a:solidFill>
                <a:latin typeface="Tahoma" pitchFamily="34" charset="0"/>
                <a:cs typeface="Tahoma" pitchFamily="34" charset="0"/>
              </a:rPr>
              <a:t>αστική ευθύνη </a:t>
            </a:r>
            <a:r>
              <a:rPr lang="el-GR" sz="1500" b="1" dirty="0" smtClean="0">
                <a:solidFill>
                  <a:srgbClr val="FF0000"/>
                </a:solidFill>
                <a:latin typeface="Tahoma" pitchFamily="34" charset="0"/>
                <a:cs typeface="Tahoma" pitchFamily="34" charset="0"/>
              </a:rPr>
              <a:t>αλλά αποτελεί καθαρά ιδιωτική υπόθεση και επιλογή.</a:t>
            </a:r>
          </a:p>
          <a:p>
            <a:pPr marL="0" indent="0" algn="just">
              <a:buNone/>
            </a:pPr>
            <a:endParaRPr lang="el-GR" sz="4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r>
              <a:rPr lang="en-US" sz="1000" b="1" dirty="0" smtClean="0">
                <a:latin typeface="Tahoma" pitchFamily="34" charset="0"/>
                <a:cs typeface="Tahoma" pitchFamily="34" charset="0"/>
              </a:rPr>
              <a:t>Source</a:t>
            </a:r>
            <a:r>
              <a:rPr lang="en-US" sz="1000" dirty="0" smtClean="0">
                <a:latin typeface="Tahoma" pitchFamily="34" charset="0"/>
                <a:cs typeface="Tahoma" pitchFamily="34" charset="0"/>
              </a:rPr>
              <a:t>: </a:t>
            </a:r>
            <a:r>
              <a:rPr lang="el-GR" sz="1000" dirty="0" smtClean="0">
                <a:latin typeface="Tahoma" pitchFamily="34" charset="0"/>
                <a:cs typeface="Tahoma" pitchFamily="34" charset="0"/>
              </a:rPr>
              <a:t>Αναπ. Καθηγητής </a:t>
            </a:r>
            <a:r>
              <a:rPr lang="en-US" sz="1000" dirty="0" smtClean="0">
                <a:latin typeface="Tahoma" pitchFamily="34" charset="0"/>
                <a:cs typeface="Tahoma" pitchFamily="34" charset="0"/>
              </a:rPr>
              <a:t>Dr. Tsoukatos E. (</a:t>
            </a:r>
            <a:r>
              <a:rPr lang="el-GR" sz="1000" dirty="0" smtClean="0">
                <a:latin typeface="Tahoma" pitchFamily="34" charset="0"/>
                <a:cs typeface="Tahoma" pitchFamily="34" charset="0"/>
              </a:rPr>
              <a:t>Διαλέξεις στο Μάθημα: Εισαγωγή στην Ασφαλιστική Επιστήμη).</a:t>
            </a:r>
          </a:p>
          <a:p>
            <a:pPr marL="0" indent="0" algn="just">
              <a:buNone/>
            </a:pPr>
            <a:r>
              <a:rPr lang="en-US" sz="1000" b="1" dirty="0" smtClean="0">
                <a:latin typeface="Tahoma" pitchFamily="34" charset="0"/>
                <a:cs typeface="Tahoma" pitchFamily="34" charset="0"/>
              </a:rPr>
              <a:t>Source: </a:t>
            </a:r>
            <a:r>
              <a:rPr lang="el-GR" sz="1000" dirty="0" smtClean="0">
                <a:latin typeface="Tahoma" pitchFamily="34" charset="0"/>
                <a:cs typeface="Tahoma" pitchFamily="34" charset="0"/>
              </a:rPr>
              <a:t>Γκαραγκούνης(2008). </a:t>
            </a:r>
            <a:r>
              <a:rPr lang="el-GR" sz="1000" i="1" dirty="0" smtClean="0">
                <a:latin typeface="Tahoma" pitchFamily="34" charset="0"/>
                <a:cs typeface="Tahoma" pitchFamily="34" charset="0"/>
              </a:rPr>
              <a:t>Ασφάλιση</a:t>
            </a:r>
            <a:r>
              <a:rPr lang="el-GR" sz="1000" dirty="0" smtClean="0">
                <a:latin typeface="Tahoma" pitchFamily="34" charset="0"/>
                <a:cs typeface="Tahoma" pitchFamily="34" charset="0"/>
              </a:rPr>
              <a:t>. Ελληνικό Τραπεζικό Ινστιτούτο     </a:t>
            </a:r>
            <a:endParaRPr lang="en-US" sz="1000" dirty="0" smtClean="0">
              <a:latin typeface="Tahoma" pitchFamily="34" charset="0"/>
              <a:cs typeface="Tahoma" pitchFamily="34" charset="0"/>
            </a:endParaRPr>
          </a:p>
          <a:p>
            <a:pPr marL="0" indent="0" algn="just">
              <a:buNone/>
            </a:pPr>
            <a:endParaRPr lang="en-US" sz="1400" dirty="0" smtClean="0">
              <a:latin typeface="Tahoma" pitchFamily="34" charset="0"/>
              <a:cs typeface="Tahoma" pitchFamily="34" charset="0"/>
            </a:endParaRPr>
          </a:p>
        </p:txBody>
      </p:sp>
    </p:spTree>
    <p:extLst>
      <p:ext uri="{BB962C8B-B14F-4D97-AF65-F5344CB8AC3E}">
        <p14:creationId xmlns:p14="http://schemas.microsoft.com/office/powerpoint/2010/main" val="3991738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404813"/>
            <a:ext cx="9009509"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ΠΙΣΤΩΣΕΩΝ</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344488" y="692696"/>
            <a:ext cx="8985921" cy="5976664"/>
          </a:xfrm>
        </p:spPr>
        <p:txBody>
          <a:bodyPr>
            <a:normAutofit/>
          </a:bodyPr>
          <a:lstStyle/>
          <a:p>
            <a:pPr marL="0" indent="0" algn="just">
              <a:spcBef>
                <a:spcPts val="0"/>
              </a:spcBef>
              <a:buNone/>
            </a:pPr>
            <a:endParaRPr lang="el-GR" sz="1000" dirty="0">
              <a:latin typeface="Tahoma" pitchFamily="34" charset="0"/>
              <a:cs typeface="Tahoma" pitchFamily="34" charset="0"/>
            </a:endParaRPr>
          </a:p>
          <a:p>
            <a:pPr marL="0" indent="0" algn="just" eaLnBrk="1" hangingPunct="1">
              <a:spcBef>
                <a:spcPts val="0"/>
              </a:spcBef>
              <a:buFontTx/>
              <a:buNone/>
            </a:pPr>
            <a:r>
              <a:rPr lang="el-GR" sz="1800" dirty="0" smtClean="0">
                <a:solidFill>
                  <a:srgbClr val="000099"/>
                </a:solidFill>
                <a:latin typeface="Tahoma" pitchFamily="34" charset="0"/>
                <a:cs typeface="Tahoma" pitchFamily="34" charset="0"/>
              </a:rPr>
              <a:t>Η </a:t>
            </a:r>
            <a:r>
              <a:rPr lang="el-GR" sz="1800" dirty="0">
                <a:solidFill>
                  <a:srgbClr val="000099"/>
                </a:solidFill>
                <a:latin typeface="Tahoma" pitchFamily="34" charset="0"/>
                <a:cs typeface="Tahoma" pitchFamily="34" charset="0"/>
              </a:rPr>
              <a:t>Ασφάλιση Πιστώσεων προστατεύει </a:t>
            </a:r>
            <a:r>
              <a:rPr lang="el-GR" sz="1800" dirty="0" smtClean="0">
                <a:solidFill>
                  <a:srgbClr val="000099"/>
                </a:solidFill>
                <a:latin typeface="Tahoma" pitchFamily="34" charset="0"/>
                <a:cs typeface="Tahoma" pitchFamily="34" charset="0"/>
              </a:rPr>
              <a:t>μία επιχείρηση από τον κίνδυνο </a:t>
            </a:r>
            <a:r>
              <a:rPr lang="el-GR" sz="1800" dirty="0">
                <a:solidFill>
                  <a:srgbClr val="000099"/>
                </a:solidFill>
                <a:latin typeface="Tahoma" pitchFamily="34" charset="0"/>
                <a:cs typeface="Tahoma" pitchFamily="34" charset="0"/>
              </a:rPr>
              <a:t>κάποιος αγοραστής </a:t>
            </a:r>
            <a:r>
              <a:rPr lang="el-GR" sz="1800" dirty="0" smtClean="0">
                <a:solidFill>
                  <a:srgbClr val="000099"/>
                </a:solidFill>
                <a:latin typeface="Tahoma" pitchFamily="34" charset="0"/>
                <a:cs typeface="Tahoma" pitchFamily="34" charset="0"/>
              </a:rPr>
              <a:t>να </a:t>
            </a:r>
            <a:r>
              <a:rPr lang="el-GR" sz="1800" dirty="0">
                <a:solidFill>
                  <a:srgbClr val="000099"/>
                </a:solidFill>
                <a:latin typeface="Tahoma" pitchFamily="34" charset="0"/>
                <a:cs typeface="Tahoma" pitchFamily="34" charset="0"/>
              </a:rPr>
              <a:t>μην εξοφλήσει τις </a:t>
            </a:r>
            <a:r>
              <a:rPr lang="el-GR" sz="1800" dirty="0" smtClean="0">
                <a:solidFill>
                  <a:srgbClr val="000099"/>
                </a:solidFill>
                <a:latin typeface="Tahoma" pitchFamily="34" charset="0"/>
                <a:cs typeface="Tahoma" pitchFamily="34" charset="0"/>
              </a:rPr>
              <a:t>υποχρεώσεις του</a:t>
            </a:r>
            <a:r>
              <a:rPr lang="el-GR" sz="1800" dirty="0">
                <a:solidFill>
                  <a:srgbClr val="000099"/>
                </a:solidFill>
                <a:latin typeface="Tahoma" pitchFamily="34" charset="0"/>
                <a:cs typeface="Tahoma" pitchFamily="34" charset="0"/>
              </a:rPr>
              <a:t>. Αυτές οι οφειλές μπορεί να προκύψουν λόγω </a:t>
            </a:r>
            <a:r>
              <a:rPr lang="el-GR" sz="1800" dirty="0" smtClean="0">
                <a:solidFill>
                  <a:srgbClr val="000099"/>
                </a:solidFill>
                <a:latin typeface="Tahoma" pitchFamily="34" charset="0"/>
                <a:cs typeface="Tahoma" pitchFamily="34" charset="0"/>
              </a:rPr>
              <a:t>της αποδεδειγμένης </a:t>
            </a:r>
            <a:r>
              <a:rPr lang="el-GR" sz="1800" dirty="0">
                <a:solidFill>
                  <a:srgbClr val="000099"/>
                </a:solidFill>
                <a:latin typeface="Tahoma" pitchFamily="34" charset="0"/>
                <a:cs typeface="Tahoma" pitchFamily="34" charset="0"/>
              </a:rPr>
              <a:t>αφερεγγυότητας του αγοραστή </a:t>
            </a:r>
            <a:r>
              <a:rPr lang="el-GR" sz="1800" dirty="0" smtClean="0">
                <a:solidFill>
                  <a:srgbClr val="000099"/>
                </a:solidFill>
                <a:latin typeface="Tahoma" pitchFamily="34" charset="0"/>
                <a:cs typeface="Tahoma" pitchFamily="34" charset="0"/>
              </a:rPr>
              <a:t>ή </a:t>
            </a:r>
            <a:r>
              <a:rPr lang="el-GR" sz="1800" dirty="0">
                <a:solidFill>
                  <a:srgbClr val="000099"/>
                </a:solidFill>
                <a:latin typeface="Tahoma" pitchFamily="34" charset="0"/>
                <a:cs typeface="Tahoma" pitchFamily="34" charset="0"/>
              </a:rPr>
              <a:t>της αδυναμίας του να εξοφλήσει τις οφειλές του στην καθορισμένη ημερομηνία («καθυστέρηση πληρωμής»). </a:t>
            </a:r>
            <a:endParaRPr lang="el-GR" sz="18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r>
              <a:rPr lang="el-GR" sz="1400" dirty="0">
                <a:latin typeface="Tahoma" pitchFamily="34" charset="0"/>
                <a:cs typeface="Tahoma" pitchFamily="34" charset="0"/>
              </a:rPr>
              <a:t>Οι εμπορικές απαιτήσεις αντιπροσωπεύουν ένα από τα σημαντικότερα στοιχεία του ενεργητικού του ισολογισμού </a:t>
            </a:r>
            <a:r>
              <a:rPr lang="el-GR" sz="1400" dirty="0" smtClean="0">
                <a:latin typeface="Tahoma" pitchFamily="34" charset="0"/>
                <a:cs typeface="Tahoma" pitchFamily="34" charset="0"/>
              </a:rPr>
              <a:t>της/των επιχείρησής/</a:t>
            </a:r>
            <a:r>
              <a:rPr lang="el-GR" sz="1400" dirty="0" err="1" smtClean="0">
                <a:latin typeface="Tahoma" pitchFamily="34" charset="0"/>
                <a:cs typeface="Tahoma" pitchFamily="34" charset="0"/>
              </a:rPr>
              <a:t>σεων</a:t>
            </a:r>
            <a:r>
              <a:rPr lang="el-GR" sz="1400" dirty="0" smtClean="0">
                <a:latin typeface="Tahoma" pitchFamily="34" charset="0"/>
                <a:cs typeface="Tahoma" pitchFamily="34" charset="0"/>
              </a:rPr>
              <a:t>. </a:t>
            </a:r>
            <a:r>
              <a:rPr lang="el-GR" sz="1400" dirty="0">
                <a:latin typeface="Tahoma" pitchFamily="34" charset="0"/>
                <a:cs typeface="Tahoma" pitchFamily="34" charset="0"/>
              </a:rPr>
              <a:t>Με την Ασφάλιση Πιστώσεων, </a:t>
            </a:r>
            <a:r>
              <a:rPr lang="el-GR" sz="1400" dirty="0" smtClean="0">
                <a:latin typeface="Tahoma" pitchFamily="34" charset="0"/>
                <a:cs typeface="Tahoma" pitchFamily="34" charset="0"/>
              </a:rPr>
              <a:t>δύναται </a:t>
            </a:r>
            <a:r>
              <a:rPr lang="el-GR" sz="1400" dirty="0">
                <a:latin typeface="Tahoma" pitchFamily="34" charset="0"/>
                <a:cs typeface="Tahoma" pitchFamily="34" charset="0"/>
              </a:rPr>
              <a:t>να </a:t>
            </a:r>
            <a:r>
              <a:rPr lang="el-GR" sz="1400" dirty="0" smtClean="0">
                <a:latin typeface="Tahoma" pitchFamily="34" charset="0"/>
                <a:cs typeface="Tahoma" pitchFamily="34" charset="0"/>
              </a:rPr>
              <a:t>προστατευτούν οι </a:t>
            </a:r>
            <a:r>
              <a:rPr lang="el-GR" sz="1400" dirty="0">
                <a:latin typeface="Tahoma" pitchFamily="34" charset="0"/>
                <a:cs typeface="Tahoma" pitchFamily="34" charset="0"/>
              </a:rPr>
              <a:t>τρέχουσες και μελλοντικές ταμειακές ροές </a:t>
            </a:r>
            <a:r>
              <a:rPr lang="el-GR" sz="1400" dirty="0" smtClean="0">
                <a:latin typeface="Tahoma" pitchFamily="34" charset="0"/>
                <a:cs typeface="Tahoma" pitchFamily="34" charset="0"/>
              </a:rPr>
              <a:t>της/των επιχείρησης/</a:t>
            </a:r>
            <a:r>
              <a:rPr lang="el-GR" sz="1400" dirty="0" err="1" smtClean="0">
                <a:latin typeface="Tahoma" pitchFamily="34" charset="0"/>
                <a:cs typeface="Tahoma" pitchFamily="34" charset="0"/>
              </a:rPr>
              <a:t>σεων</a:t>
            </a:r>
            <a:r>
              <a:rPr lang="el-GR" sz="1400" dirty="0" smtClean="0">
                <a:latin typeface="Tahoma" pitchFamily="34" charset="0"/>
                <a:cs typeface="Tahoma" pitchFamily="34" charset="0"/>
              </a:rPr>
              <a:t>, τα κέρδη, </a:t>
            </a:r>
            <a:r>
              <a:rPr lang="el-GR" sz="1400" dirty="0">
                <a:latin typeface="Tahoma" pitchFamily="34" charset="0"/>
                <a:cs typeface="Tahoma" pitchFamily="34" charset="0"/>
              </a:rPr>
              <a:t>απελευθερώνοντας πόρους και ανακατανέμοντάς τους σε πιο κερδοφόρες δραστηριότητες.</a:t>
            </a:r>
          </a:p>
          <a:p>
            <a:pPr marL="0" indent="0" algn="just">
              <a:buNone/>
            </a:pPr>
            <a:endParaRPr lang="el-GR" sz="12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r>
              <a:rPr lang="en-US" sz="1000" b="1" dirty="0" smtClean="0">
                <a:latin typeface="Tahoma" pitchFamily="34" charset="0"/>
                <a:cs typeface="Tahoma" pitchFamily="34" charset="0"/>
              </a:rPr>
              <a:t>Source</a:t>
            </a:r>
            <a:r>
              <a:rPr lang="en-US" sz="1000" dirty="0" smtClean="0">
                <a:latin typeface="Tahoma" pitchFamily="34" charset="0"/>
                <a:cs typeface="Tahoma" pitchFamily="34" charset="0"/>
              </a:rPr>
              <a:t>: </a:t>
            </a:r>
            <a:r>
              <a:rPr lang="el-GR" sz="1000" dirty="0" smtClean="0">
                <a:latin typeface="Tahoma" pitchFamily="34" charset="0"/>
                <a:cs typeface="Tahoma" pitchFamily="34" charset="0"/>
              </a:rPr>
              <a:t>Αναπ. Καθηγητής </a:t>
            </a:r>
            <a:r>
              <a:rPr lang="en-US" sz="1000" dirty="0" smtClean="0">
                <a:latin typeface="Tahoma" pitchFamily="34" charset="0"/>
                <a:cs typeface="Tahoma" pitchFamily="34" charset="0"/>
              </a:rPr>
              <a:t>Dr. Tsoukatos E. (</a:t>
            </a:r>
            <a:r>
              <a:rPr lang="el-GR" sz="1000" dirty="0" smtClean="0">
                <a:latin typeface="Tahoma" pitchFamily="34" charset="0"/>
                <a:cs typeface="Tahoma" pitchFamily="34" charset="0"/>
              </a:rPr>
              <a:t>Διαλέξεις στο Μάθημα: Εισαγωγή στην Ασφαλιστική Επιστήμη).</a:t>
            </a:r>
          </a:p>
          <a:p>
            <a:pPr marL="0" indent="0" algn="just">
              <a:buNone/>
            </a:pPr>
            <a:r>
              <a:rPr lang="en-US" sz="1000" b="1" dirty="0" smtClean="0">
                <a:latin typeface="Tahoma" pitchFamily="34" charset="0"/>
                <a:cs typeface="Tahoma" pitchFamily="34" charset="0"/>
              </a:rPr>
              <a:t>Source: </a:t>
            </a:r>
            <a:r>
              <a:rPr lang="el-GR" sz="1000" dirty="0" smtClean="0">
                <a:latin typeface="Tahoma" pitchFamily="34" charset="0"/>
                <a:cs typeface="Tahoma" pitchFamily="34" charset="0"/>
              </a:rPr>
              <a:t>Γκαραγκούνης(2008). </a:t>
            </a:r>
            <a:r>
              <a:rPr lang="el-GR" sz="1000" i="1" dirty="0" smtClean="0">
                <a:latin typeface="Tahoma" pitchFamily="34" charset="0"/>
                <a:cs typeface="Tahoma" pitchFamily="34" charset="0"/>
              </a:rPr>
              <a:t>Ασφάλιση</a:t>
            </a:r>
            <a:r>
              <a:rPr lang="el-GR" sz="1000" dirty="0" smtClean="0">
                <a:latin typeface="Tahoma" pitchFamily="34" charset="0"/>
                <a:cs typeface="Tahoma" pitchFamily="34" charset="0"/>
              </a:rPr>
              <a:t>. Ελληνικό Τραπεζικό Ινστιτούτο     </a:t>
            </a:r>
            <a:endParaRPr lang="en-US" sz="1000" dirty="0" smtClean="0">
              <a:latin typeface="Tahoma" pitchFamily="34" charset="0"/>
              <a:cs typeface="Tahoma" pitchFamily="34" charset="0"/>
            </a:endParaRPr>
          </a:p>
          <a:p>
            <a:pPr marL="0" indent="0" algn="just">
              <a:buNone/>
            </a:pPr>
            <a:endParaRPr lang="en-US" sz="1400" dirty="0" smtClean="0">
              <a:latin typeface="Tahoma" pitchFamily="34" charset="0"/>
              <a:cs typeface="Tahoma"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04" y="3501008"/>
            <a:ext cx="367240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64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288032"/>
            <a:ext cx="9009509" cy="620688"/>
          </a:xfrm>
        </p:spPr>
        <p:txBody>
          <a:bodyPr>
            <a:normAutofit fontScale="90000"/>
          </a:bodyPr>
          <a:lstStyle/>
          <a:p>
            <a:pPr lvl="0"/>
            <a:r>
              <a:rPr lang="el-GR" sz="2000" dirty="0" smtClean="0">
                <a:latin typeface="Tahoma" pitchFamily="34" charset="0"/>
                <a:cs typeface="Tahoma" pitchFamily="34" charset="0"/>
              </a:rPr>
              <a:t>Προγράμματα </a:t>
            </a:r>
            <a:r>
              <a:rPr lang="el-GR" sz="2000" dirty="0">
                <a:latin typeface="Tahoma" pitchFamily="34" charset="0"/>
                <a:cs typeface="Tahoma" pitchFamily="34" charset="0"/>
              </a:rPr>
              <a:t>προστασίας πληρωμών δόσεων </a:t>
            </a:r>
            <a:r>
              <a:rPr lang="el-GR" sz="2000" dirty="0" smtClean="0">
                <a:latin typeface="Tahoma" pitchFamily="34" charset="0"/>
                <a:cs typeface="Tahoma" pitchFamily="34" charset="0"/>
              </a:rPr>
              <a:t/>
            </a:r>
            <a:br>
              <a:rPr lang="el-GR" sz="2000" dirty="0" smtClean="0">
                <a:latin typeface="Tahoma" pitchFamily="34" charset="0"/>
                <a:cs typeface="Tahoma" pitchFamily="34" charset="0"/>
              </a:rPr>
            </a:br>
            <a:r>
              <a:rPr lang="el-GR" sz="2000" dirty="0" smtClean="0">
                <a:latin typeface="Tahoma" pitchFamily="34" charset="0"/>
                <a:cs typeface="Tahoma" pitchFamily="34" charset="0"/>
              </a:rPr>
              <a:t>(</a:t>
            </a:r>
            <a:r>
              <a:rPr lang="en-US" sz="2000" dirty="0">
                <a:latin typeface="Tahoma" pitchFamily="34" charset="0"/>
                <a:cs typeface="Tahoma" pitchFamily="34" charset="0"/>
              </a:rPr>
              <a:t>PPI payment protection insurance)</a:t>
            </a:r>
            <a:endParaRPr lang="el-GR" sz="2000" dirty="0"/>
          </a:p>
        </p:txBody>
      </p:sp>
      <p:sp>
        <p:nvSpPr>
          <p:cNvPr id="3" name="Θέση περιεχομένου 2"/>
          <p:cNvSpPr>
            <a:spLocks noGrp="1"/>
          </p:cNvSpPr>
          <p:nvPr>
            <p:ph idx="1"/>
          </p:nvPr>
        </p:nvSpPr>
        <p:spPr>
          <a:xfrm>
            <a:off x="344488" y="692696"/>
            <a:ext cx="8985921" cy="6165304"/>
          </a:xfrm>
        </p:spPr>
        <p:txBody>
          <a:bodyPr>
            <a:normAutofit fontScale="62500" lnSpcReduction="20000"/>
          </a:bodyPr>
          <a:lstStyle/>
          <a:p>
            <a:pPr marL="0" indent="0" algn="just">
              <a:spcBef>
                <a:spcPts val="0"/>
              </a:spcBef>
              <a:buNone/>
            </a:pPr>
            <a:endParaRPr lang="el-GR" sz="1000" dirty="0">
              <a:latin typeface="Tahoma" pitchFamily="34" charset="0"/>
              <a:cs typeface="Tahoma" pitchFamily="34" charset="0"/>
            </a:endParaRPr>
          </a:p>
          <a:p>
            <a:pPr marL="0" indent="0">
              <a:buNone/>
            </a:pPr>
            <a:r>
              <a:rPr lang="el-GR" sz="2900" dirty="0" smtClean="0">
                <a:latin typeface="Tahoma" pitchFamily="34" charset="0"/>
                <a:cs typeface="Tahoma" pitchFamily="34" charset="0"/>
              </a:rPr>
              <a:t>Με </a:t>
            </a:r>
            <a:r>
              <a:rPr lang="el-GR" sz="2900" dirty="0">
                <a:latin typeface="Tahoma" pitchFamily="34" charset="0"/>
                <a:cs typeface="Tahoma" pitchFamily="34" charset="0"/>
              </a:rPr>
              <a:t>το πρόγραμμα Προστασίας Πληρωμών </a:t>
            </a:r>
            <a:r>
              <a:rPr lang="el-GR" sz="2900" dirty="0" smtClean="0">
                <a:latin typeface="Tahoma" pitchFamily="34" charset="0"/>
                <a:cs typeface="Tahoma" pitchFamily="34" charset="0"/>
              </a:rPr>
              <a:t>Δανείων εξασφαλίζεται η </a:t>
            </a:r>
            <a:r>
              <a:rPr lang="el-GR" sz="2900" dirty="0">
                <a:latin typeface="Tahoma" pitchFamily="34" charset="0"/>
                <a:cs typeface="Tahoma" pitchFamily="34" charset="0"/>
              </a:rPr>
              <a:t>πληρωμή των </a:t>
            </a:r>
            <a:r>
              <a:rPr lang="el-GR" sz="2900" dirty="0" smtClean="0">
                <a:latin typeface="Tahoma" pitchFamily="34" charset="0"/>
                <a:cs typeface="Tahoma" pitchFamily="34" charset="0"/>
              </a:rPr>
              <a:t>δόσεών για προϊόντα πίστης ιδιωτών (τράπεζες):</a:t>
            </a:r>
            <a:endParaRPr lang="el-GR" sz="2900" dirty="0">
              <a:latin typeface="Tahoma" pitchFamily="34" charset="0"/>
              <a:cs typeface="Tahoma" pitchFamily="34" charset="0"/>
            </a:endParaRPr>
          </a:p>
          <a:p>
            <a:r>
              <a:rPr lang="el-GR" sz="2900" dirty="0">
                <a:latin typeface="Tahoma" pitchFamily="34" charset="0"/>
                <a:cs typeface="Tahoma" pitchFamily="34" charset="0"/>
              </a:rPr>
              <a:t>Σε περίπτωση απόλυσης ή ακούσιας ανεργίας, προσωρινής ανικανότητας για εργασία λόγω ασθένειας ή ατυχήματος, εφόσον είστε ιδιωτικός υπάλληλος με σύμβαση αορίστου χρόνου</a:t>
            </a:r>
          </a:p>
          <a:p>
            <a:r>
              <a:rPr lang="el-GR" sz="2900" dirty="0">
                <a:latin typeface="Tahoma" pitchFamily="34" charset="0"/>
                <a:cs typeface="Tahoma" pitchFamily="34" charset="0"/>
              </a:rPr>
              <a:t>Σε περίπτωση νοσηλείας ή προσωρινής ανικανότητας για εργασία λόγω ασθένειας ή ατυχήματος, εφόσον είστε δημόσιος υπάλληλος, προσωρινά εργαζόμενος ή ελεύθερος επαγγελματίας</a:t>
            </a:r>
          </a:p>
          <a:p>
            <a:r>
              <a:rPr lang="el-GR" sz="2900" dirty="0">
                <a:latin typeface="Tahoma" pitchFamily="34" charset="0"/>
                <a:cs typeface="Tahoma" pitchFamily="34" charset="0"/>
              </a:rPr>
              <a:t>Για διάστημα μέχρι και έξι συνεχόμενων μηνών</a:t>
            </a:r>
          </a:p>
          <a:p>
            <a:pPr marL="0" indent="0" algn="just">
              <a:buNone/>
            </a:pPr>
            <a:endParaRPr lang="el-GR" sz="1000" b="1" dirty="0">
              <a:latin typeface="Tahoma" pitchFamily="34" charset="0"/>
              <a:cs typeface="Tahoma" pitchFamily="34" charset="0"/>
            </a:endParaRPr>
          </a:p>
          <a:p>
            <a:pPr marL="0" indent="0">
              <a:buNone/>
            </a:pPr>
            <a:r>
              <a:rPr lang="el-GR" sz="1800" b="1" dirty="0" smtClean="0">
                <a:latin typeface="Tahoma" pitchFamily="34" charset="0"/>
                <a:cs typeface="Tahoma" pitchFamily="34" charset="0"/>
              </a:rPr>
              <a:t>Ασφάλιστρα (Παραδείγματα) – ΣΤΕΓΑΣΤΙΚΗ ΠΙΣΤΗ</a:t>
            </a:r>
            <a:endParaRPr lang="el-GR" sz="1800" dirty="0" smtClean="0">
              <a:latin typeface="Tahoma" pitchFamily="34" charset="0"/>
              <a:cs typeface="Tahoma" pitchFamily="34" charset="0"/>
            </a:endParaRPr>
          </a:p>
          <a:p>
            <a:pPr marL="0" indent="0">
              <a:buNone/>
            </a:pPr>
            <a:r>
              <a:rPr lang="el-GR" sz="1800" dirty="0" smtClean="0">
                <a:latin typeface="Tahoma" pitchFamily="34" charset="0"/>
                <a:cs typeface="Tahoma" pitchFamily="34" charset="0"/>
              </a:rPr>
              <a:t>Α. Το </a:t>
            </a:r>
            <a:r>
              <a:rPr lang="el-GR" sz="1800" dirty="0">
                <a:latin typeface="Tahoma" pitchFamily="34" charset="0"/>
                <a:cs typeface="Tahoma" pitchFamily="34" charset="0"/>
              </a:rPr>
              <a:t>μηνιαίο ασφάλιστρο υπολογίζεται ως ποσοστό </a:t>
            </a:r>
            <a:r>
              <a:rPr lang="el-GR" sz="1800" dirty="0" smtClean="0">
                <a:latin typeface="Tahoma" pitchFamily="34" charset="0"/>
                <a:cs typeface="Tahoma" pitchFamily="34" charset="0"/>
              </a:rPr>
              <a:t>4-6% </a:t>
            </a:r>
            <a:r>
              <a:rPr lang="el-GR" sz="1800" dirty="0">
                <a:latin typeface="Tahoma" pitchFamily="34" charset="0"/>
                <a:cs typeface="Tahoma" pitchFamily="34" charset="0"/>
              </a:rPr>
              <a:t>επί της εκάστοτε μηνιαίας δόσης στεγαστικού δανείου με ανώτατο υπολογισμό δόσης δανείου τα €</a:t>
            </a:r>
            <a:r>
              <a:rPr lang="el-GR" sz="1800" dirty="0" smtClean="0">
                <a:latin typeface="Tahoma" pitchFamily="34" charset="0"/>
                <a:cs typeface="Tahoma" pitchFamily="34" charset="0"/>
              </a:rPr>
              <a:t>1.500-€2.000.</a:t>
            </a:r>
          </a:p>
          <a:p>
            <a:pPr marL="0" indent="0">
              <a:buNone/>
            </a:pPr>
            <a:r>
              <a:rPr lang="el-GR" sz="1800" dirty="0" smtClean="0">
                <a:latin typeface="Tahoma" pitchFamily="34" charset="0"/>
                <a:cs typeface="Tahoma" pitchFamily="34" charset="0"/>
              </a:rPr>
              <a:t>Β. Το </a:t>
            </a:r>
            <a:r>
              <a:rPr lang="el-GR" sz="1800" dirty="0">
                <a:latin typeface="Tahoma" pitchFamily="34" charset="0"/>
                <a:cs typeface="Tahoma" pitchFamily="34" charset="0"/>
              </a:rPr>
              <a:t>ασφάλιστρο καταβάλλεται εφάπαξ και υπολογίζεται ως ποσοστό % επί του εκάστοτε κεφαλαίου . </a:t>
            </a:r>
            <a:br>
              <a:rPr lang="el-GR" sz="1800" dirty="0">
                <a:latin typeface="Tahoma" pitchFamily="34" charset="0"/>
                <a:cs typeface="Tahoma" pitchFamily="34" charset="0"/>
              </a:rPr>
            </a:br>
            <a:r>
              <a:rPr lang="el-GR" sz="1800" dirty="0">
                <a:latin typeface="Tahoma" pitchFamily="34" charset="0"/>
                <a:cs typeface="Tahoma" pitchFamily="34" charset="0"/>
              </a:rPr>
              <a:t>Κόστος κάλυψης 3 χρόνων : </a:t>
            </a:r>
            <a:r>
              <a:rPr lang="el-GR" sz="1800" dirty="0" smtClean="0">
                <a:latin typeface="Tahoma" pitchFamily="34" charset="0"/>
                <a:cs typeface="Tahoma" pitchFamily="34" charset="0"/>
              </a:rPr>
              <a:t>4,58‰ </a:t>
            </a:r>
            <a:r>
              <a:rPr lang="el-GR" sz="1800" dirty="0">
                <a:latin typeface="Tahoma" pitchFamily="34" charset="0"/>
                <a:cs typeface="Tahoma" pitchFamily="34" charset="0"/>
              </a:rPr>
              <a:t>επί του εκάστοτε κεφαλαίου </a:t>
            </a:r>
            <a:br>
              <a:rPr lang="el-GR" sz="1800" dirty="0">
                <a:latin typeface="Tahoma" pitchFamily="34" charset="0"/>
                <a:cs typeface="Tahoma" pitchFamily="34" charset="0"/>
              </a:rPr>
            </a:br>
            <a:r>
              <a:rPr lang="el-GR" sz="1800" dirty="0">
                <a:latin typeface="Tahoma" pitchFamily="34" charset="0"/>
                <a:cs typeface="Tahoma" pitchFamily="34" charset="0"/>
              </a:rPr>
              <a:t>Κόστος κάλυψης 5 χρόνων : </a:t>
            </a:r>
            <a:r>
              <a:rPr lang="el-GR" sz="1800" dirty="0" smtClean="0">
                <a:latin typeface="Tahoma" pitchFamily="34" charset="0"/>
                <a:cs typeface="Tahoma" pitchFamily="34" charset="0"/>
              </a:rPr>
              <a:t>7,15‰ </a:t>
            </a:r>
            <a:r>
              <a:rPr lang="el-GR" sz="1800" dirty="0">
                <a:latin typeface="Tahoma" pitchFamily="34" charset="0"/>
                <a:cs typeface="Tahoma" pitchFamily="34" charset="0"/>
              </a:rPr>
              <a:t>επί του εκάστοτε κεφαλαίου</a:t>
            </a:r>
          </a:p>
          <a:p>
            <a:pPr marL="0" indent="0" algn="just">
              <a:buNone/>
            </a:pPr>
            <a:endParaRPr lang="el-GR" sz="1800" b="1" dirty="0">
              <a:latin typeface="Tahoma" pitchFamily="34" charset="0"/>
              <a:cs typeface="Tahoma" pitchFamily="34" charset="0"/>
            </a:endParaRPr>
          </a:p>
          <a:p>
            <a:pPr marL="0" indent="0">
              <a:buNone/>
            </a:pPr>
            <a:r>
              <a:rPr lang="el-GR" sz="1800" b="1" dirty="0" smtClean="0">
                <a:latin typeface="Tahoma" pitchFamily="34" charset="0"/>
                <a:cs typeface="Tahoma" pitchFamily="34" charset="0"/>
              </a:rPr>
              <a:t>Ασφάλιστρα (Παράδειγμα – ΠΙΣΤΩΤΙΚΕΣ ΚΑΡΤΕΣ)</a:t>
            </a:r>
            <a:endParaRPr lang="el-GR" sz="1800" b="1" dirty="0">
              <a:latin typeface="Tahoma" pitchFamily="34" charset="0"/>
              <a:cs typeface="Tahoma" pitchFamily="34" charset="0"/>
            </a:endParaRPr>
          </a:p>
          <a:p>
            <a:pPr marL="0" indent="0">
              <a:buNone/>
            </a:pPr>
            <a:r>
              <a:rPr lang="el-GR" sz="1800" dirty="0">
                <a:latin typeface="Tahoma" pitchFamily="34" charset="0"/>
                <a:cs typeface="Tahoma" pitchFamily="34" charset="0"/>
              </a:rPr>
              <a:t>Το μηνιαίο ασφάλιστρο υπολογίζεται ως ποσοστό επί τοις εκατό επί του εκάστοτε οφειλόμενου υπολοίπου (λογαριασμού) του προηγούμενου μήνα της πιστωτικής κάρτας και ανέρχεται σε 0,49%.</a:t>
            </a:r>
          </a:p>
          <a:p>
            <a:pPr marL="0" indent="0">
              <a:buNone/>
            </a:pPr>
            <a:r>
              <a:rPr lang="el-GR" sz="1800" dirty="0" smtClean="0">
                <a:latin typeface="Tahoma" pitchFamily="34" charset="0"/>
                <a:cs typeface="Tahoma" pitchFamily="34" charset="0"/>
              </a:rPr>
              <a:t>Εάν </a:t>
            </a:r>
            <a:r>
              <a:rPr lang="el-GR" sz="1800" dirty="0">
                <a:latin typeface="Tahoma" pitchFamily="34" charset="0"/>
                <a:cs typeface="Tahoma" pitchFamily="34" charset="0"/>
              </a:rPr>
              <a:t>το οφειλόμενο υπόλοιπο είναι €1.000 το μηνιαίο ασφάλιστρο ανέρχεται σε €4,90.</a:t>
            </a:r>
          </a:p>
          <a:p>
            <a:pPr marL="0" indent="0" algn="just">
              <a:buNone/>
            </a:pPr>
            <a:endParaRPr lang="el-GR" sz="1800" b="1" dirty="0" smtClean="0">
              <a:latin typeface="Tahoma" pitchFamily="34" charset="0"/>
              <a:cs typeface="Tahoma" pitchFamily="34" charset="0"/>
            </a:endParaRPr>
          </a:p>
          <a:p>
            <a:pPr marL="0" indent="0" algn="just">
              <a:buNone/>
            </a:pPr>
            <a:endParaRPr lang="el-GR" sz="1800" b="1" dirty="0">
              <a:latin typeface="Tahoma" pitchFamily="34" charset="0"/>
              <a:cs typeface="Tahoma" pitchFamily="34" charset="0"/>
            </a:endParaRPr>
          </a:p>
          <a:p>
            <a:pPr marL="0" indent="0" algn="just">
              <a:buNone/>
            </a:pPr>
            <a:endParaRPr lang="el-GR" sz="1800" b="1" dirty="0" smtClean="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endParaRPr lang="el-GR" sz="1000" b="1" dirty="0">
              <a:latin typeface="Tahoma" pitchFamily="34" charset="0"/>
              <a:cs typeface="Tahoma" pitchFamily="34" charset="0"/>
            </a:endParaRPr>
          </a:p>
          <a:p>
            <a:pPr marL="0" indent="0" algn="just">
              <a:buNone/>
            </a:pPr>
            <a:endParaRPr lang="el-GR" sz="1000" b="1" dirty="0" smtClean="0">
              <a:latin typeface="Tahoma" pitchFamily="34" charset="0"/>
              <a:cs typeface="Tahoma" pitchFamily="34" charset="0"/>
            </a:endParaRPr>
          </a:p>
          <a:p>
            <a:pPr marL="0" indent="0" algn="just">
              <a:buNone/>
            </a:pPr>
            <a:r>
              <a:rPr lang="en-US" sz="1600" b="1" dirty="0" smtClean="0">
                <a:latin typeface="Tahoma" pitchFamily="34" charset="0"/>
                <a:cs typeface="Tahoma" pitchFamily="34" charset="0"/>
              </a:rPr>
              <a:t>Source</a:t>
            </a:r>
            <a:r>
              <a:rPr lang="en-US" sz="1600" dirty="0" smtClean="0">
                <a:latin typeface="Tahoma" pitchFamily="34" charset="0"/>
                <a:cs typeface="Tahoma" pitchFamily="34" charset="0"/>
              </a:rPr>
              <a:t>: </a:t>
            </a:r>
            <a:r>
              <a:rPr lang="el-GR" sz="1600" dirty="0" smtClean="0">
                <a:latin typeface="Tahoma" pitchFamily="34" charset="0"/>
                <a:cs typeface="Tahoma" pitchFamily="34" charset="0"/>
              </a:rPr>
              <a:t>Αναπ. Καθηγητής </a:t>
            </a:r>
            <a:r>
              <a:rPr lang="en-US" sz="1600" dirty="0" smtClean="0">
                <a:latin typeface="Tahoma" pitchFamily="34" charset="0"/>
                <a:cs typeface="Tahoma" pitchFamily="34" charset="0"/>
              </a:rPr>
              <a:t>Dr. Tsoukatos E. (</a:t>
            </a:r>
            <a:r>
              <a:rPr lang="el-GR" sz="1600" dirty="0" smtClean="0">
                <a:latin typeface="Tahoma" pitchFamily="34" charset="0"/>
                <a:cs typeface="Tahoma" pitchFamily="34" charset="0"/>
              </a:rPr>
              <a:t>Διαλέξεις στο Μάθημα: Εισαγωγή στην Ασφαλιστική Επιστήμη).</a:t>
            </a:r>
          </a:p>
          <a:p>
            <a:pPr marL="0" indent="0" algn="just">
              <a:buNone/>
            </a:pPr>
            <a:r>
              <a:rPr lang="en-US" sz="1600" b="1" dirty="0" smtClean="0">
                <a:latin typeface="Tahoma" pitchFamily="34" charset="0"/>
                <a:cs typeface="Tahoma" pitchFamily="34" charset="0"/>
              </a:rPr>
              <a:t>Source: </a:t>
            </a:r>
            <a:r>
              <a:rPr lang="el-GR" sz="1600" dirty="0" smtClean="0">
                <a:latin typeface="Tahoma" pitchFamily="34" charset="0"/>
                <a:cs typeface="Tahoma" pitchFamily="34" charset="0"/>
              </a:rPr>
              <a:t>Γκαραγκούνης(2008). </a:t>
            </a:r>
            <a:r>
              <a:rPr lang="el-GR" sz="1600" i="1" dirty="0" smtClean="0">
                <a:latin typeface="Tahoma" pitchFamily="34" charset="0"/>
                <a:cs typeface="Tahoma" pitchFamily="34" charset="0"/>
              </a:rPr>
              <a:t>Ασφάλιση</a:t>
            </a:r>
            <a:r>
              <a:rPr lang="el-GR" sz="1600" dirty="0" smtClean="0">
                <a:latin typeface="Tahoma" pitchFamily="34" charset="0"/>
                <a:cs typeface="Tahoma" pitchFamily="34" charset="0"/>
              </a:rPr>
              <a:t>. Ελληνικό Τραπεζικό Ινστιτούτο     </a:t>
            </a:r>
            <a:endParaRPr lang="en-US" sz="1600" dirty="0" smtClean="0">
              <a:latin typeface="Tahoma" pitchFamily="34" charset="0"/>
              <a:cs typeface="Tahoma" pitchFamily="34" charset="0"/>
            </a:endParaRPr>
          </a:p>
          <a:p>
            <a:pPr marL="0" indent="0" algn="just">
              <a:buNone/>
            </a:pPr>
            <a:endParaRPr lang="en-US" sz="1400" dirty="0" smtClean="0">
              <a:latin typeface="Tahoma" pitchFamily="34" charset="0"/>
              <a:cs typeface="Tahoma" pitchFamily="34" charset="0"/>
            </a:endParaRPr>
          </a:p>
        </p:txBody>
      </p:sp>
    </p:spTree>
    <p:extLst>
      <p:ext uri="{BB962C8B-B14F-4D97-AF65-F5344CB8AC3E}">
        <p14:creationId xmlns:p14="http://schemas.microsoft.com/office/powerpoint/2010/main" val="3754559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504" y="288032"/>
            <a:ext cx="9009509" cy="620688"/>
          </a:xfrm>
        </p:spPr>
        <p:txBody>
          <a:bodyPr>
            <a:normAutofit fontScale="90000"/>
          </a:bodyPr>
          <a:lstStyle/>
          <a:p>
            <a:r>
              <a:rPr lang="el-GR" sz="2000" dirty="0" smtClean="0">
                <a:latin typeface="Tahoma" pitchFamily="34" charset="0"/>
                <a:cs typeface="Tahoma" pitchFamily="34" charset="0"/>
              </a:rPr>
              <a:t>Ασφάλιση </a:t>
            </a:r>
            <a:r>
              <a:rPr lang="el-GR" sz="2000" dirty="0">
                <a:latin typeface="Tahoma" pitchFamily="34" charset="0"/>
                <a:cs typeface="Tahoma" pitchFamily="34" charset="0"/>
              </a:rPr>
              <a:t>Φωτοβολταϊκών Στέγης </a:t>
            </a:r>
            <a:r>
              <a:rPr lang="el-GR" sz="2000" dirty="0" smtClean="0">
                <a:latin typeface="Tahoma" pitchFamily="34" charset="0"/>
                <a:cs typeface="Tahoma" pitchFamily="34" charset="0"/>
              </a:rPr>
              <a:t> ή </a:t>
            </a:r>
            <a:r>
              <a:rPr lang="el-GR" sz="2000" u="sng" dirty="0" smtClean="0">
                <a:latin typeface="Tahoma" pitchFamily="34" charset="0"/>
                <a:cs typeface="Tahoma" pitchFamily="34" charset="0"/>
              </a:rPr>
              <a:t>Πάρκων (</a:t>
            </a:r>
            <a:r>
              <a:rPr lang="en-US" sz="2000" u="sng" dirty="0" smtClean="0">
                <a:latin typeface="Tahoma" pitchFamily="34" charset="0"/>
                <a:cs typeface="Tahoma" pitchFamily="34" charset="0"/>
              </a:rPr>
              <a:t>Underwriting)</a:t>
            </a:r>
            <a:r>
              <a:rPr lang="el-GR" sz="1800" u="sng" dirty="0"/>
              <a:t> </a:t>
            </a:r>
            <a:br>
              <a:rPr lang="el-GR" sz="1800" u="sng" dirty="0"/>
            </a:br>
            <a:endParaRPr lang="el-GR" sz="2000" u="sng" dirty="0"/>
          </a:p>
        </p:txBody>
      </p:sp>
      <p:sp>
        <p:nvSpPr>
          <p:cNvPr id="3" name="Θέση περιεχομένου 2"/>
          <p:cNvSpPr>
            <a:spLocks noGrp="1"/>
          </p:cNvSpPr>
          <p:nvPr>
            <p:ph idx="1"/>
          </p:nvPr>
        </p:nvSpPr>
        <p:spPr>
          <a:xfrm>
            <a:off x="344488" y="692696"/>
            <a:ext cx="8985921" cy="6165304"/>
          </a:xfrm>
        </p:spPr>
        <p:txBody>
          <a:bodyPr>
            <a:normAutofit fontScale="25000" lnSpcReduction="20000"/>
          </a:bodyPr>
          <a:lstStyle/>
          <a:p>
            <a:pPr marL="0" indent="0" algn="just">
              <a:spcBef>
                <a:spcPts val="0"/>
              </a:spcBef>
              <a:buNone/>
            </a:pPr>
            <a:endParaRPr lang="el-GR" sz="1000" dirty="0">
              <a:latin typeface="Tahoma" pitchFamily="34" charset="0"/>
              <a:cs typeface="Tahoma" pitchFamily="34" charset="0"/>
            </a:endParaRPr>
          </a:p>
          <a:p>
            <a:endParaRPr lang="el-GR" dirty="0"/>
          </a:p>
          <a:p>
            <a:pPr lvl="1"/>
            <a:r>
              <a:rPr lang="el-GR" sz="6400" dirty="0">
                <a:latin typeface="Tahoma" pitchFamily="34" charset="0"/>
                <a:cs typeface="Tahoma" pitchFamily="34" charset="0"/>
              </a:rPr>
              <a:t>Ευρεία έκρηξη</a:t>
            </a:r>
          </a:p>
          <a:p>
            <a:pPr lvl="1"/>
            <a:r>
              <a:rPr lang="el-GR" sz="6400" dirty="0">
                <a:latin typeface="Tahoma" pitchFamily="34" charset="0"/>
                <a:cs typeface="Tahoma" pitchFamily="34" charset="0"/>
              </a:rPr>
              <a:t>Πυρκαγιά από δάσος</a:t>
            </a:r>
          </a:p>
          <a:p>
            <a:pPr lvl="1"/>
            <a:r>
              <a:rPr lang="el-GR" sz="6400" dirty="0">
                <a:latin typeface="Tahoma" pitchFamily="34" charset="0"/>
                <a:cs typeface="Tahoma" pitchFamily="34" charset="0"/>
              </a:rPr>
              <a:t>Στάσεις, απεργίες, πολιτικές ταραχές, οχλαγωγίες</a:t>
            </a:r>
          </a:p>
          <a:p>
            <a:pPr lvl="1"/>
            <a:r>
              <a:rPr lang="el-GR" sz="6400" dirty="0">
                <a:latin typeface="Tahoma" pitchFamily="34" charset="0"/>
                <a:cs typeface="Tahoma" pitchFamily="34" charset="0"/>
              </a:rPr>
              <a:t>Κακόβουλη Βλάβη</a:t>
            </a:r>
          </a:p>
          <a:p>
            <a:pPr lvl="1"/>
            <a:r>
              <a:rPr lang="el-GR" sz="6400" dirty="0">
                <a:latin typeface="Tahoma" pitchFamily="34" charset="0"/>
                <a:cs typeface="Tahoma" pitchFamily="34" charset="0"/>
              </a:rPr>
              <a:t>Τρομοκρατικές ενέργειες</a:t>
            </a:r>
          </a:p>
          <a:p>
            <a:pPr lvl="1"/>
            <a:r>
              <a:rPr lang="el-GR" sz="6400" dirty="0">
                <a:latin typeface="Tahoma" pitchFamily="34" charset="0"/>
                <a:cs typeface="Tahoma" pitchFamily="34" charset="0"/>
              </a:rPr>
              <a:t>Ζημιά πυρκαγιάς/έκρηξης λόγω Βραχυκυκλώματος μηχανημάτων και Ηλεκτρικών Εγκαταστάσεων</a:t>
            </a:r>
          </a:p>
          <a:p>
            <a:pPr lvl="1"/>
            <a:r>
              <a:rPr lang="el-GR" sz="6400" dirty="0">
                <a:latin typeface="Tahoma" pitchFamily="34" charset="0"/>
                <a:cs typeface="Tahoma" pitchFamily="34" charset="0"/>
              </a:rPr>
              <a:t>Ζημιά λόγω Βραχυκυκλώματος, (ζημιά ιδίου βραχυκυκλωθέντος μηχανήματος) υπέρτασης, επαγωγικών ρευμάτων, μηχανημάτων και Ηλεκτρικών Εγκαταστάσεων</a:t>
            </a:r>
          </a:p>
          <a:p>
            <a:pPr lvl="1"/>
            <a:r>
              <a:rPr lang="el-GR" sz="6400" dirty="0">
                <a:latin typeface="Tahoma" pitchFamily="34" charset="0"/>
                <a:cs typeface="Tahoma" pitchFamily="34" charset="0"/>
              </a:rPr>
              <a:t>Πλημμύρα, καταιγίδα, θύελλα</a:t>
            </a:r>
          </a:p>
          <a:p>
            <a:pPr lvl="1"/>
            <a:r>
              <a:rPr lang="el-GR" sz="6400" dirty="0">
                <a:latin typeface="Tahoma" pitchFamily="34" charset="0"/>
                <a:cs typeface="Tahoma" pitchFamily="34" charset="0"/>
              </a:rPr>
              <a:t>Χιόνι, χαλάζι, παγετός</a:t>
            </a:r>
          </a:p>
          <a:p>
            <a:pPr lvl="1"/>
            <a:r>
              <a:rPr lang="el-GR" sz="6400" dirty="0">
                <a:latin typeface="Tahoma" pitchFamily="34" charset="0"/>
                <a:cs typeface="Tahoma" pitchFamily="34" charset="0"/>
              </a:rPr>
              <a:t>Πτώση αεροσκαφών και αντικειμένων που πέφτουν από αυτά</a:t>
            </a:r>
          </a:p>
          <a:p>
            <a:pPr lvl="1"/>
            <a:r>
              <a:rPr lang="el-GR" sz="6400" dirty="0">
                <a:latin typeface="Tahoma" pitchFamily="34" charset="0"/>
                <a:cs typeface="Tahoma" pitchFamily="34" charset="0"/>
              </a:rPr>
              <a:t>Πρόσκρουση οχημάτων τρίτων</a:t>
            </a:r>
          </a:p>
          <a:p>
            <a:pPr lvl="1"/>
            <a:r>
              <a:rPr lang="el-GR" sz="6400" dirty="0">
                <a:latin typeface="Tahoma" pitchFamily="34" charset="0"/>
                <a:cs typeface="Tahoma" pitchFamily="34" charset="0"/>
              </a:rPr>
              <a:t>Κλοπή με διάρρηξη και/ή αναρρίχηση και/ή ληστεία, ζημιές στον εξοπλισμό</a:t>
            </a:r>
          </a:p>
          <a:p>
            <a:pPr lvl="1"/>
            <a:r>
              <a:rPr lang="el-GR" sz="6400" dirty="0">
                <a:latin typeface="Tahoma" pitchFamily="34" charset="0"/>
                <a:cs typeface="Tahoma" pitchFamily="34" charset="0"/>
              </a:rPr>
              <a:t>Απομάκρυνση συντριμμάτων</a:t>
            </a:r>
          </a:p>
          <a:p>
            <a:pPr lvl="1"/>
            <a:r>
              <a:rPr lang="el-GR" sz="6400" dirty="0">
                <a:latin typeface="Tahoma" pitchFamily="34" charset="0"/>
                <a:cs typeface="Tahoma" pitchFamily="34" charset="0"/>
              </a:rPr>
              <a:t>Έξοδα/αμοιβές αρχιτεκτόνων</a:t>
            </a:r>
          </a:p>
          <a:p>
            <a:pPr lvl="1"/>
            <a:r>
              <a:rPr lang="el-GR" sz="6400" dirty="0">
                <a:latin typeface="Tahoma" pitchFamily="34" charset="0"/>
                <a:cs typeface="Tahoma" pitchFamily="34" charset="0"/>
              </a:rPr>
              <a:t>Νόμιμη Αστική Ευθύνη έναντι Γειτόνων ή/και τρίτων ως συνέπεια πυρκαγιάς και/ή έκρηξης</a:t>
            </a:r>
          </a:p>
          <a:p>
            <a:r>
              <a:rPr lang="el-GR" sz="6400" b="1" dirty="0">
                <a:latin typeface="Tahoma" pitchFamily="34" charset="0"/>
                <a:cs typeface="Tahoma" pitchFamily="34" charset="0"/>
              </a:rPr>
              <a:t>Επιπλέον, προαιρετικά περιλαμβάνονται οι παρακάτω καλύψεις:</a:t>
            </a:r>
            <a:endParaRPr lang="el-GR" sz="6400" dirty="0">
              <a:latin typeface="Tahoma" pitchFamily="34" charset="0"/>
              <a:cs typeface="Tahoma" pitchFamily="34" charset="0"/>
            </a:endParaRPr>
          </a:p>
          <a:p>
            <a:pPr lvl="1"/>
            <a:r>
              <a:rPr lang="el-GR" sz="6400" dirty="0">
                <a:latin typeface="Tahoma" pitchFamily="34" charset="0"/>
                <a:cs typeface="Tahoma" pitchFamily="34" charset="0"/>
              </a:rPr>
              <a:t>Σεισμός και/ή πυρκαγιά εκ Σεισμού</a:t>
            </a:r>
          </a:p>
          <a:p>
            <a:pPr lvl="1"/>
            <a:r>
              <a:rPr lang="el-GR" sz="6400" dirty="0">
                <a:latin typeface="Tahoma" pitchFamily="34" charset="0"/>
                <a:cs typeface="Tahoma" pitchFamily="34" charset="0"/>
              </a:rPr>
              <a:t>Απώλεια κερδών</a:t>
            </a:r>
          </a:p>
          <a:p>
            <a:pPr lvl="1"/>
            <a:r>
              <a:rPr lang="el-GR" sz="6400" dirty="0">
                <a:latin typeface="Tahoma" pitchFamily="34" charset="0"/>
                <a:cs typeface="Tahoma" pitchFamily="34" charset="0"/>
              </a:rPr>
              <a:t>Πλήρης κάλυψη Μηχανικών Βλαβών και απώλειας κερδών λόγω των Μηχανικών Βλαβών</a:t>
            </a:r>
          </a:p>
          <a:p>
            <a:pPr lvl="1"/>
            <a:r>
              <a:rPr lang="el-GR" sz="6400" dirty="0">
                <a:latin typeface="Tahoma" pitchFamily="34" charset="0"/>
                <a:cs typeface="Tahoma" pitchFamily="34" charset="0"/>
              </a:rPr>
              <a:t>Γενική Αστική Ευθύνη</a:t>
            </a:r>
          </a:p>
          <a:p>
            <a:pPr marL="0" indent="0" algn="just">
              <a:buNone/>
            </a:pPr>
            <a:endParaRPr lang="el-GR" sz="1800" b="1" dirty="0" smtClean="0">
              <a:latin typeface="Tahoma" pitchFamily="34" charset="0"/>
              <a:cs typeface="Tahoma" pitchFamily="34" charset="0"/>
            </a:endParaRPr>
          </a:p>
          <a:p>
            <a:pPr marL="0" indent="0" algn="just">
              <a:buNone/>
            </a:pPr>
            <a:endParaRPr lang="el-GR" sz="1800" b="1" dirty="0">
              <a:latin typeface="Tahoma" pitchFamily="34" charset="0"/>
              <a:cs typeface="Tahoma" pitchFamily="34" charset="0"/>
            </a:endParaRPr>
          </a:p>
          <a:p>
            <a:pPr marL="0" indent="0" algn="just">
              <a:buNone/>
            </a:pPr>
            <a:endParaRPr lang="el-GR" sz="1800" b="1" dirty="0" smtClean="0">
              <a:latin typeface="Tahoma" pitchFamily="34" charset="0"/>
              <a:cs typeface="Tahoma" pitchFamily="34" charset="0"/>
            </a:endParaRPr>
          </a:p>
          <a:p>
            <a:pPr marL="0" indent="0" algn="just">
              <a:buNone/>
            </a:pPr>
            <a:r>
              <a:rPr lang="en-US" sz="4000" b="1" dirty="0" smtClean="0">
                <a:latin typeface="Tahoma" pitchFamily="34" charset="0"/>
                <a:cs typeface="Tahoma" pitchFamily="34" charset="0"/>
              </a:rPr>
              <a:t>Source</a:t>
            </a:r>
            <a:r>
              <a:rPr lang="en-US" sz="4000" dirty="0" smtClean="0">
                <a:latin typeface="Tahoma" pitchFamily="34" charset="0"/>
                <a:cs typeface="Tahoma" pitchFamily="34" charset="0"/>
              </a:rPr>
              <a:t>: </a:t>
            </a:r>
            <a:r>
              <a:rPr lang="el-GR" sz="4000" dirty="0" smtClean="0">
                <a:latin typeface="Tahoma" pitchFamily="34" charset="0"/>
                <a:cs typeface="Tahoma" pitchFamily="34" charset="0"/>
              </a:rPr>
              <a:t>Αναπ. Καθηγητής </a:t>
            </a:r>
            <a:r>
              <a:rPr lang="en-US" sz="4000" dirty="0" smtClean="0">
                <a:latin typeface="Tahoma" pitchFamily="34" charset="0"/>
                <a:cs typeface="Tahoma" pitchFamily="34" charset="0"/>
              </a:rPr>
              <a:t>Dr. Tsoukatos E. (</a:t>
            </a:r>
            <a:r>
              <a:rPr lang="el-GR" sz="4000" dirty="0" smtClean="0">
                <a:latin typeface="Tahoma" pitchFamily="34" charset="0"/>
                <a:cs typeface="Tahoma" pitchFamily="34" charset="0"/>
              </a:rPr>
              <a:t>Διαλέξεις στο Μάθημα: Εισαγωγή στην Ασφαλιστική Επιστήμη).</a:t>
            </a:r>
          </a:p>
          <a:p>
            <a:pPr marL="0" indent="0" algn="just">
              <a:buNone/>
            </a:pPr>
            <a:r>
              <a:rPr lang="en-US" sz="4000" b="1" dirty="0" smtClean="0">
                <a:latin typeface="Tahoma" pitchFamily="34" charset="0"/>
                <a:cs typeface="Tahoma" pitchFamily="34" charset="0"/>
              </a:rPr>
              <a:t>Source: </a:t>
            </a:r>
            <a:r>
              <a:rPr lang="el-GR" sz="4000" dirty="0" smtClean="0">
                <a:latin typeface="Tahoma" pitchFamily="34" charset="0"/>
                <a:cs typeface="Tahoma" pitchFamily="34" charset="0"/>
              </a:rPr>
              <a:t>Γκαραγκούνης(2008). </a:t>
            </a:r>
            <a:r>
              <a:rPr lang="el-GR" sz="4000" i="1" dirty="0" smtClean="0">
                <a:latin typeface="Tahoma" pitchFamily="34" charset="0"/>
                <a:cs typeface="Tahoma" pitchFamily="34" charset="0"/>
              </a:rPr>
              <a:t>Ασφάλιση</a:t>
            </a:r>
            <a:r>
              <a:rPr lang="el-GR" sz="4000" dirty="0" smtClean="0">
                <a:latin typeface="Tahoma" pitchFamily="34" charset="0"/>
                <a:cs typeface="Tahoma" pitchFamily="34" charset="0"/>
              </a:rPr>
              <a:t>. Ελληνικό Τραπεζικό Ινστιτούτο     </a:t>
            </a:r>
            <a:endParaRPr lang="en-US" sz="4000" dirty="0" smtClean="0">
              <a:latin typeface="Tahoma" pitchFamily="34" charset="0"/>
              <a:cs typeface="Tahoma" pitchFamily="34" charset="0"/>
            </a:endParaRPr>
          </a:p>
          <a:p>
            <a:pPr marL="0" indent="0" algn="just">
              <a:buNone/>
            </a:pPr>
            <a:endParaRPr lang="en-US" sz="1400" dirty="0" smtClean="0">
              <a:latin typeface="Tahoma" pitchFamily="34" charset="0"/>
              <a:cs typeface="Tahoma" pitchFamily="34"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5088" y="836712"/>
            <a:ext cx="1584176" cy="79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128" y="823289"/>
            <a:ext cx="1603614" cy="80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208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ΖΗΜΙΩΝ</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9145016" cy="5616623"/>
          </a:xfrm>
        </p:spPr>
        <p:txBody>
          <a:bodyPr>
            <a:normAutofit fontScale="85000" lnSpcReduction="20000"/>
          </a:bodyPr>
          <a:lstStyle/>
          <a:p>
            <a:pPr marL="0" indent="0">
              <a:buNone/>
            </a:pPr>
            <a:r>
              <a:rPr lang="el-GR" sz="2200" dirty="0" smtClean="0">
                <a:latin typeface="Tahoma" pitchFamily="34" charset="0"/>
                <a:ea typeface="Tahoma" pitchFamily="34" charset="0"/>
                <a:cs typeface="Tahoma" pitchFamily="34" charset="0"/>
              </a:rPr>
              <a:t>Ασφάλιση </a:t>
            </a:r>
            <a:r>
              <a:rPr lang="el-GR" sz="2200" dirty="0">
                <a:latin typeface="Tahoma" pitchFamily="34" charset="0"/>
                <a:ea typeface="Tahoma" pitchFamily="34" charset="0"/>
                <a:cs typeface="Tahoma" pitchFamily="34" charset="0"/>
              </a:rPr>
              <a:t>ζημιών είναι: </a:t>
            </a:r>
          </a:p>
          <a:p>
            <a:pPr algn="just"/>
            <a:r>
              <a:rPr lang="el-GR" sz="2200" dirty="0" smtClean="0">
                <a:latin typeface="Tahoma" pitchFamily="34" charset="0"/>
                <a:ea typeface="Tahoma" pitchFamily="34" charset="0"/>
                <a:cs typeface="Tahoma" pitchFamily="34" charset="0"/>
              </a:rPr>
              <a:t>η </a:t>
            </a:r>
            <a:r>
              <a:rPr lang="el-GR" sz="2200" dirty="0">
                <a:latin typeface="Tahoma" pitchFamily="34" charset="0"/>
                <a:ea typeface="Tahoma" pitchFamily="34" charset="0"/>
                <a:cs typeface="Tahoma" pitchFamily="34" charset="0"/>
              </a:rPr>
              <a:t>ασφάλιση περιουσιακών στοιχείων ή ενεργητικού, </a:t>
            </a:r>
          </a:p>
          <a:p>
            <a:pPr algn="just"/>
            <a:r>
              <a:rPr lang="el-GR" sz="2200" dirty="0" smtClean="0">
                <a:latin typeface="Tahoma" pitchFamily="34" charset="0"/>
                <a:ea typeface="Tahoma" pitchFamily="34" charset="0"/>
                <a:cs typeface="Tahoma" pitchFamily="34" charset="0"/>
              </a:rPr>
              <a:t>η </a:t>
            </a:r>
            <a:r>
              <a:rPr lang="el-GR" sz="2200" dirty="0">
                <a:latin typeface="Tahoma" pitchFamily="34" charset="0"/>
                <a:ea typeface="Tahoma" pitchFamily="34" charset="0"/>
                <a:cs typeface="Tahoma" pitchFamily="34" charset="0"/>
              </a:rPr>
              <a:t>ασφάλιση κινδύνων που απειλούν την δημιουργία παθητικού (ασφάλιση παθητικού), </a:t>
            </a:r>
          </a:p>
          <a:p>
            <a:pPr algn="just"/>
            <a:r>
              <a:rPr lang="el-GR" sz="2200" dirty="0" smtClean="0">
                <a:latin typeface="Tahoma" pitchFamily="34" charset="0"/>
                <a:ea typeface="Tahoma" pitchFamily="34" charset="0"/>
                <a:cs typeface="Tahoma" pitchFamily="34" charset="0"/>
              </a:rPr>
              <a:t>η </a:t>
            </a:r>
            <a:r>
              <a:rPr lang="el-GR" sz="2200" dirty="0">
                <a:latin typeface="Tahoma" pitchFamily="34" charset="0"/>
                <a:ea typeface="Tahoma" pitchFamily="34" charset="0"/>
                <a:cs typeface="Tahoma" pitchFamily="34" charset="0"/>
              </a:rPr>
              <a:t>θαλάσσια ασφάλιση κ.λ.π. </a:t>
            </a:r>
          </a:p>
          <a:p>
            <a:pPr algn="just"/>
            <a:r>
              <a:rPr lang="el-GR" sz="2200" dirty="0" smtClean="0">
                <a:latin typeface="Tahoma" pitchFamily="34" charset="0"/>
                <a:ea typeface="Tahoma" pitchFamily="34" charset="0"/>
                <a:cs typeface="Tahoma" pitchFamily="34" charset="0"/>
              </a:rPr>
              <a:t>σε </a:t>
            </a:r>
            <a:r>
              <a:rPr lang="el-GR" sz="2200" dirty="0">
                <a:latin typeface="Tahoma" pitchFamily="34" charset="0"/>
                <a:ea typeface="Tahoma" pitchFamily="34" charset="0"/>
                <a:cs typeface="Tahoma" pitchFamily="34" charset="0"/>
              </a:rPr>
              <a:t>συγκεκριμένες περιπτώσεις συμπεριλαμβάνεται στην ασφάλιση ζημιών και η ασφάλιση προσώπων. </a:t>
            </a:r>
          </a:p>
          <a:p>
            <a:pPr marL="0" indent="0">
              <a:buNone/>
            </a:pPr>
            <a:endParaRPr lang="el-GR" sz="2200" dirty="0" smtClean="0">
              <a:latin typeface="Tahoma" pitchFamily="34" charset="0"/>
              <a:ea typeface="Tahoma" pitchFamily="34" charset="0"/>
              <a:cs typeface="Tahoma" pitchFamily="34" charset="0"/>
            </a:endParaRPr>
          </a:p>
          <a:p>
            <a:pPr marL="0" indent="0">
              <a:buNone/>
            </a:pPr>
            <a:r>
              <a:rPr lang="el-GR" sz="2200" b="1" dirty="0" smtClean="0">
                <a:solidFill>
                  <a:srgbClr val="3333CC"/>
                </a:solidFill>
                <a:latin typeface="Tahoma" pitchFamily="34" charset="0"/>
                <a:ea typeface="Tahoma" pitchFamily="34" charset="0"/>
                <a:cs typeface="Tahoma" pitchFamily="34" charset="0"/>
              </a:rPr>
              <a:t>ΑΣΦΑΛΙΣΤΙΚΗ ΑΞΙΑ</a:t>
            </a:r>
            <a:endParaRPr lang="el-GR" sz="2200" b="1" dirty="0">
              <a:solidFill>
                <a:srgbClr val="3333CC"/>
              </a:solidFill>
              <a:latin typeface="Tahoma" pitchFamily="34" charset="0"/>
              <a:ea typeface="Tahoma" pitchFamily="34" charset="0"/>
              <a:cs typeface="Tahoma" pitchFamily="34" charset="0"/>
            </a:endParaRPr>
          </a:p>
          <a:p>
            <a:endParaRPr lang="el-GR" sz="2200" dirty="0">
              <a:latin typeface="Tahoma" pitchFamily="34" charset="0"/>
              <a:ea typeface="Tahoma" pitchFamily="34" charset="0"/>
              <a:cs typeface="Tahoma" pitchFamily="34" charset="0"/>
            </a:endParaRPr>
          </a:p>
          <a:p>
            <a:pPr algn="just"/>
            <a:r>
              <a:rPr lang="el-GR" sz="2200" dirty="0">
                <a:latin typeface="Tahoma" pitchFamily="34" charset="0"/>
                <a:ea typeface="Tahoma" pitchFamily="34" charset="0"/>
                <a:cs typeface="Tahoma" pitchFamily="34" charset="0"/>
              </a:rPr>
              <a:t>Η αξία του συμφέροντος που ασφαλίσθηκε. </a:t>
            </a:r>
          </a:p>
          <a:p>
            <a:pPr algn="just"/>
            <a:r>
              <a:rPr lang="el-GR" sz="2200" dirty="0" smtClean="0">
                <a:latin typeface="Tahoma" pitchFamily="34" charset="0"/>
                <a:ea typeface="Tahoma" pitchFamily="34" charset="0"/>
                <a:cs typeface="Tahoma" pitchFamily="34" charset="0"/>
              </a:rPr>
              <a:t>Υπολογίζεται </a:t>
            </a:r>
            <a:r>
              <a:rPr lang="el-GR" sz="2200" dirty="0">
                <a:latin typeface="Tahoma" pitchFamily="34" charset="0"/>
                <a:ea typeface="Tahoma" pitchFamily="34" charset="0"/>
                <a:cs typeface="Tahoma" pitchFamily="34" charset="0"/>
              </a:rPr>
              <a:t>με βάση την αντικειμενική (τρέχουσα) αξία του αντικειμένου. </a:t>
            </a:r>
          </a:p>
          <a:p>
            <a:pPr algn="just"/>
            <a:r>
              <a:rPr lang="el-GR" sz="2200" dirty="0" smtClean="0">
                <a:latin typeface="Tahoma" pitchFamily="34" charset="0"/>
                <a:ea typeface="Tahoma" pitchFamily="34" charset="0"/>
                <a:cs typeface="Tahoma" pitchFamily="34" charset="0"/>
              </a:rPr>
              <a:t>Σε </a:t>
            </a:r>
            <a:r>
              <a:rPr lang="el-GR" sz="2200" dirty="0">
                <a:latin typeface="Tahoma" pitchFamily="34" charset="0"/>
                <a:ea typeface="Tahoma" pitchFamily="34" charset="0"/>
                <a:cs typeface="Tahoma" pitchFamily="34" charset="0"/>
              </a:rPr>
              <a:t>κάποιες περιπτώσεις είναι προϊόν αμοιβαίας </a:t>
            </a:r>
            <a:r>
              <a:rPr lang="el-GR" sz="2200" dirty="0" smtClean="0">
                <a:latin typeface="Tahoma" pitchFamily="34" charset="0"/>
                <a:ea typeface="Tahoma" pitchFamily="34" charset="0"/>
                <a:cs typeface="Tahoma" pitchFamily="34" charset="0"/>
              </a:rPr>
              <a:t>συμφωνίας.</a:t>
            </a:r>
            <a:endParaRPr lang="el-GR" sz="2200" dirty="0">
              <a:latin typeface="Tahoma" pitchFamily="34" charset="0"/>
              <a:ea typeface="Tahoma" pitchFamily="34" charset="0"/>
              <a:cs typeface="Tahoma" pitchFamily="34" charset="0"/>
            </a:endParaRPr>
          </a:p>
          <a:p>
            <a:pPr algn="just"/>
            <a:r>
              <a:rPr lang="el-GR" sz="2200" dirty="0" smtClean="0">
                <a:latin typeface="Tahoma" pitchFamily="34" charset="0"/>
                <a:ea typeface="Tahoma" pitchFamily="34" charset="0"/>
                <a:cs typeface="Tahoma" pitchFamily="34" charset="0"/>
              </a:rPr>
              <a:t>Σε </a:t>
            </a:r>
            <a:r>
              <a:rPr lang="el-GR" sz="2200" dirty="0">
                <a:latin typeface="Tahoma" pitchFamily="34" charset="0"/>
                <a:ea typeface="Tahoma" pitchFamily="34" charset="0"/>
                <a:cs typeface="Tahoma" pitchFamily="34" charset="0"/>
              </a:rPr>
              <a:t>τελείως ειδικές περιπτώσεις μπορεί να υπολογισθεί και με συνυπολογισμό της υποκειμενικής (συναισθηματικής) αξίας του αντικειμένου εφόσον φυσικά αυτό αναγράφεται ρητά στο ασφαλιστήριο συμβόλαιο. </a:t>
            </a:r>
          </a:p>
          <a:p>
            <a:pPr marL="0" indent="0">
              <a:buNone/>
            </a:pPr>
            <a:endParaRPr lang="el-GR" sz="20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16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r>
              <a:rPr lang="en-US" sz="1100" b="1" dirty="0" smtClean="0">
                <a:latin typeface="Tahoma" pitchFamily="34" charset="0"/>
                <a:cs typeface="Tahoma" pitchFamily="34" charset="0"/>
              </a:rPr>
              <a:t>Source</a:t>
            </a:r>
            <a:r>
              <a:rPr lang="en-US" sz="1100" dirty="0" smtClean="0">
                <a:latin typeface="Tahoma" pitchFamily="34" charset="0"/>
                <a:cs typeface="Tahoma" pitchFamily="34" charset="0"/>
              </a:rPr>
              <a:t>: </a:t>
            </a:r>
            <a:r>
              <a:rPr lang="el-GR" sz="1100" dirty="0" smtClean="0">
                <a:latin typeface="Tahoma" pitchFamily="34" charset="0"/>
                <a:cs typeface="Tahoma" pitchFamily="34" charset="0"/>
              </a:rPr>
              <a:t>Αναπ. Καθηγητής </a:t>
            </a:r>
            <a:r>
              <a:rPr lang="en-US" sz="1100" dirty="0" smtClean="0">
                <a:latin typeface="Tahoma" pitchFamily="34" charset="0"/>
                <a:cs typeface="Tahoma" pitchFamily="34" charset="0"/>
              </a:rPr>
              <a:t>Dr. Tsoukatos E. (</a:t>
            </a:r>
            <a:r>
              <a:rPr lang="el-GR" sz="1100" dirty="0" smtClean="0">
                <a:latin typeface="Tahoma" pitchFamily="34" charset="0"/>
                <a:cs typeface="Tahoma" pitchFamily="34" charset="0"/>
              </a:rPr>
              <a:t>Διαλέξεις στο Μάθημα: Εισαγωγή στην Ασφαλιστική Επιστήμη).</a:t>
            </a:r>
            <a:endParaRPr lang="el-GR" sz="11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224" y="173982"/>
            <a:ext cx="1368152" cy="112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1461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ΑΣΦΑΛΙΣΤΙΚΟ ΠΟΣΟ</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9145016" cy="5616623"/>
          </a:xfrm>
        </p:spPr>
        <p:txBody>
          <a:bodyPr>
            <a:normAutofit fontScale="85000" lnSpcReduction="20000"/>
          </a:bodyPr>
          <a:lstStyle/>
          <a:p>
            <a:pPr marL="0" indent="0">
              <a:buNone/>
            </a:pPr>
            <a:endParaRPr lang="el-GR" sz="2000" dirty="0"/>
          </a:p>
          <a:p>
            <a:pPr algn="just"/>
            <a:r>
              <a:rPr lang="el-GR" sz="2000" dirty="0">
                <a:latin typeface="Tahoma" pitchFamily="34" charset="0"/>
                <a:ea typeface="Tahoma" pitchFamily="34" charset="0"/>
                <a:cs typeface="Tahoma" pitchFamily="34" charset="0"/>
              </a:rPr>
              <a:t>Το ασφαλιστικό ποσό είναι το ανώτατο όριο ευθύνης του ασφαλιστή για μια συγκεκριμένη ασφάλιση. </a:t>
            </a:r>
          </a:p>
          <a:p>
            <a:pPr algn="just"/>
            <a:r>
              <a:rPr lang="el-GR" sz="2000" dirty="0" smtClean="0">
                <a:latin typeface="Tahoma" pitchFamily="34" charset="0"/>
                <a:ea typeface="Tahoma" pitchFamily="34" charset="0"/>
                <a:cs typeface="Tahoma" pitchFamily="34" charset="0"/>
              </a:rPr>
              <a:t>Όταν </a:t>
            </a:r>
            <a:r>
              <a:rPr lang="el-GR" sz="2000" dirty="0">
                <a:latin typeface="Tahoma" pitchFamily="34" charset="0"/>
                <a:ea typeface="Tahoma" pitchFamily="34" charset="0"/>
                <a:cs typeface="Tahoma" pitchFamily="34" charset="0"/>
              </a:rPr>
              <a:t>το ασφαλιστικό ποσό συμπίπτει με την ασφαλιστική αξία τότε </a:t>
            </a:r>
            <a:r>
              <a:rPr lang="el-GR" sz="2000" dirty="0" smtClean="0">
                <a:latin typeface="Tahoma" pitchFamily="34" charset="0"/>
                <a:ea typeface="Tahoma" pitchFamily="34" charset="0"/>
                <a:cs typeface="Tahoma" pitchFamily="34" charset="0"/>
              </a:rPr>
              <a:t>έχουμε </a:t>
            </a:r>
            <a:r>
              <a:rPr lang="el-GR" sz="2000" dirty="0">
                <a:latin typeface="Tahoma" pitchFamily="34" charset="0"/>
                <a:ea typeface="Tahoma" pitchFamily="34" charset="0"/>
                <a:cs typeface="Tahoma" pitchFamily="34" charset="0"/>
              </a:rPr>
              <a:t>πλήρη ασφάλιση. </a:t>
            </a:r>
          </a:p>
          <a:p>
            <a:pPr algn="just"/>
            <a:r>
              <a:rPr lang="el-GR" sz="2000" dirty="0" smtClean="0">
                <a:latin typeface="Tahoma" pitchFamily="34" charset="0"/>
                <a:ea typeface="Tahoma" pitchFamily="34" charset="0"/>
                <a:cs typeface="Tahoma" pitchFamily="34" charset="0"/>
              </a:rPr>
              <a:t>Όταν </a:t>
            </a:r>
            <a:r>
              <a:rPr lang="el-GR" sz="2000" dirty="0">
                <a:latin typeface="Tahoma" pitchFamily="34" charset="0"/>
                <a:ea typeface="Tahoma" pitchFamily="34" charset="0"/>
                <a:cs typeface="Tahoma" pitchFamily="34" charset="0"/>
              </a:rPr>
              <a:t>είναι μικρότερο </a:t>
            </a:r>
            <a:r>
              <a:rPr lang="el-GR" sz="2000" dirty="0" smtClean="0">
                <a:latin typeface="Tahoma" pitchFamily="34" charset="0"/>
                <a:ea typeface="Tahoma" pitchFamily="34" charset="0"/>
                <a:cs typeface="Tahoma" pitchFamily="34" charset="0"/>
              </a:rPr>
              <a:t>έχουμε </a:t>
            </a:r>
            <a:r>
              <a:rPr lang="el-GR" sz="2000" dirty="0">
                <a:latin typeface="Tahoma" pitchFamily="34" charset="0"/>
                <a:ea typeface="Tahoma" pitchFamily="34" charset="0"/>
                <a:cs typeface="Tahoma" pitchFamily="34" charset="0"/>
              </a:rPr>
              <a:t>υπασφάλιση και όταν είναι μεγαλύτερο </a:t>
            </a:r>
            <a:r>
              <a:rPr lang="el-GR" sz="2000" dirty="0" smtClean="0">
                <a:latin typeface="Tahoma" pitchFamily="34" charset="0"/>
                <a:ea typeface="Tahoma" pitchFamily="34" charset="0"/>
                <a:cs typeface="Tahoma" pitchFamily="34" charset="0"/>
              </a:rPr>
              <a:t>έχουμε </a:t>
            </a:r>
            <a:r>
              <a:rPr lang="el-GR" sz="2000" dirty="0">
                <a:latin typeface="Tahoma" pitchFamily="34" charset="0"/>
                <a:ea typeface="Tahoma" pitchFamily="34" charset="0"/>
                <a:cs typeface="Tahoma" pitchFamily="34" charset="0"/>
              </a:rPr>
              <a:t>υπερασφάλιση </a:t>
            </a:r>
          </a:p>
          <a:p>
            <a:pPr marL="0" indent="0">
              <a:buNone/>
            </a:pPr>
            <a:endParaRPr lang="el-GR" sz="2000" dirty="0">
              <a:latin typeface="Tahoma" pitchFamily="34" charset="0"/>
              <a:cs typeface="Tahoma" pitchFamily="34" charset="0"/>
            </a:endParaRPr>
          </a:p>
          <a:p>
            <a:pPr marL="0" indent="0">
              <a:buNone/>
            </a:pPr>
            <a:r>
              <a:rPr lang="el-GR" sz="2000" dirty="0" smtClean="0">
                <a:solidFill>
                  <a:srgbClr val="FF3300"/>
                </a:solidFill>
                <a:latin typeface="Tahoma" pitchFamily="34" charset="0"/>
                <a:cs typeface="Tahoma" pitchFamily="34" charset="0"/>
              </a:rPr>
              <a:t>ΑΠΑΓΟΡΕΥΣΗ ΠΛΟΥΤΙΣΜΟΥ</a:t>
            </a:r>
          </a:p>
          <a:p>
            <a:pPr marL="0" indent="0">
              <a:buNone/>
            </a:pPr>
            <a:r>
              <a:rPr lang="el-GR" sz="2000" dirty="0" smtClean="0">
                <a:solidFill>
                  <a:srgbClr val="FF3300"/>
                </a:solidFill>
                <a:latin typeface="Tahoma" pitchFamily="34" charset="0"/>
                <a:cs typeface="Tahoma" pitchFamily="34" charset="0"/>
              </a:rPr>
              <a:t>ΔΙΑΔΟΧΙΚΗ ΑΣΦΑΛΙΣΗ</a:t>
            </a:r>
            <a:endParaRPr lang="el-GR" sz="2000" dirty="0">
              <a:solidFill>
                <a:srgbClr val="FF3300"/>
              </a:solidFill>
              <a:latin typeface="Tahoma" pitchFamily="34" charset="0"/>
              <a:cs typeface="Tahoma" pitchFamily="34" charset="0"/>
            </a:endParaRPr>
          </a:p>
          <a:p>
            <a:pPr marL="0" indent="0">
              <a:buNone/>
            </a:pPr>
            <a:r>
              <a:rPr lang="el-GR" sz="2000" dirty="0" smtClean="0">
                <a:solidFill>
                  <a:srgbClr val="FF3300"/>
                </a:solidFill>
                <a:latin typeface="Tahoma" pitchFamily="34" charset="0"/>
                <a:cs typeface="Tahoma" pitchFamily="34" charset="0"/>
              </a:rPr>
              <a:t>ΣΥΝΑΣΦΑΛΙΣΗ</a:t>
            </a:r>
          </a:p>
          <a:p>
            <a:pPr marL="0" indent="0">
              <a:buNone/>
            </a:pPr>
            <a:endParaRPr lang="el-GR" sz="1600" u="sng" dirty="0" smtClean="0">
              <a:latin typeface="Tahoma" pitchFamily="34" charset="0"/>
              <a:cs typeface="Tahoma" pitchFamily="34" charset="0"/>
            </a:endParaRPr>
          </a:p>
          <a:p>
            <a:pPr marL="0" indent="0" algn="just">
              <a:buNone/>
            </a:pPr>
            <a:r>
              <a:rPr lang="el-GR" sz="2200" b="1" u="sng" dirty="0" smtClean="0">
                <a:solidFill>
                  <a:srgbClr val="3333CC"/>
                </a:solidFill>
                <a:latin typeface="Tahoma" pitchFamily="34" charset="0"/>
                <a:cs typeface="Tahoma" pitchFamily="34" charset="0"/>
              </a:rPr>
              <a:t>ΑΠΟΖΗΜΙΩΤΙΚΗ ΑΡΧΗ:</a:t>
            </a:r>
            <a:r>
              <a:rPr lang="el-GR" sz="2200" dirty="0">
                <a:solidFill>
                  <a:srgbClr val="3333CC"/>
                </a:solidFill>
              </a:rPr>
              <a:t>Ο ασφαλιστής υποχρεούται να αποκαταστήσει την αξία του αντικειμένου της ασφάλισης στην ίδια ακριβώς οικονομική κατάσταση που ήταν πριν την επέλευση του κινδύνου ο οποίος του προκάλεσε οικονομική ζημιά. </a:t>
            </a:r>
          </a:p>
          <a:p>
            <a:pPr marL="0" indent="0">
              <a:buNone/>
            </a:pPr>
            <a:endParaRPr lang="el-GR" sz="1600" u="sng" dirty="0">
              <a:latin typeface="Tahoma" pitchFamily="34" charset="0"/>
              <a:cs typeface="Tahoma" pitchFamily="34" charset="0"/>
            </a:endParaRPr>
          </a:p>
          <a:p>
            <a:pPr marL="0" indent="0">
              <a:buNone/>
            </a:pPr>
            <a:r>
              <a:rPr lang="el-GR" sz="1600" b="1" dirty="0" smtClean="0">
                <a:latin typeface="Tahoma" pitchFamily="34" charset="0"/>
                <a:cs typeface="Tahoma" pitchFamily="34" charset="0"/>
              </a:rPr>
              <a:t>ΠΑΛΑΙΟΤΗΤΑ? </a:t>
            </a:r>
          </a:p>
          <a:p>
            <a:pPr marL="0" indent="0">
              <a:buNone/>
            </a:pPr>
            <a:r>
              <a:rPr lang="el-GR" sz="1600" b="1" dirty="0" smtClean="0">
                <a:latin typeface="Tahoma" pitchFamily="34" charset="0"/>
                <a:cs typeface="Tahoma" pitchFamily="34" charset="0"/>
              </a:rPr>
              <a:t>ΑΣΦΑΛΙΣΗ ΣΕ ΑΞΙΑ ΚΑΙΝΟΥΡΓΙΟΥ?</a:t>
            </a:r>
          </a:p>
          <a:p>
            <a:pPr marL="0" indent="0">
              <a:buNone/>
            </a:pPr>
            <a:endParaRPr lang="en-US" sz="1100" b="1" dirty="0" smtClean="0">
              <a:latin typeface="Tahoma" pitchFamily="34" charset="0"/>
              <a:cs typeface="Tahoma" pitchFamily="34" charset="0"/>
            </a:endParaRPr>
          </a:p>
          <a:p>
            <a:pPr marL="0" indent="0">
              <a:buNone/>
            </a:pPr>
            <a:endParaRPr lang="en-US" sz="1100" b="1" dirty="0">
              <a:latin typeface="Tahoma" pitchFamily="34" charset="0"/>
              <a:cs typeface="Tahoma" pitchFamily="34" charset="0"/>
            </a:endParaRPr>
          </a:p>
          <a:p>
            <a:pPr marL="0" indent="0">
              <a:buNone/>
            </a:pPr>
            <a:endParaRPr lang="en-US" sz="1100" b="1" dirty="0" smtClean="0">
              <a:latin typeface="Tahoma" pitchFamily="34" charset="0"/>
              <a:cs typeface="Tahoma" pitchFamily="34" charset="0"/>
            </a:endParaRPr>
          </a:p>
          <a:p>
            <a:pPr marL="0" indent="0">
              <a:buNone/>
            </a:pPr>
            <a:endParaRPr lang="en-US" sz="1100" b="1" dirty="0">
              <a:latin typeface="Tahoma" pitchFamily="34" charset="0"/>
              <a:cs typeface="Tahoma" pitchFamily="34" charset="0"/>
            </a:endParaRPr>
          </a:p>
          <a:p>
            <a:pPr marL="0" indent="0">
              <a:buNone/>
            </a:pPr>
            <a:endParaRPr lang="en-US" sz="1100" b="1" dirty="0" smtClean="0">
              <a:latin typeface="Tahoma" pitchFamily="34" charset="0"/>
              <a:cs typeface="Tahoma" pitchFamily="34" charset="0"/>
            </a:endParaRPr>
          </a:p>
          <a:p>
            <a:pPr marL="0" indent="0">
              <a:buNone/>
            </a:pPr>
            <a:r>
              <a:rPr lang="en-US" sz="1100" b="1" dirty="0" smtClean="0">
                <a:latin typeface="Tahoma" pitchFamily="34" charset="0"/>
                <a:cs typeface="Tahoma" pitchFamily="34" charset="0"/>
              </a:rPr>
              <a:t>Source</a:t>
            </a:r>
            <a:r>
              <a:rPr lang="en-US" sz="1100" dirty="0" smtClean="0">
                <a:latin typeface="Tahoma" pitchFamily="34" charset="0"/>
                <a:cs typeface="Tahoma" pitchFamily="34" charset="0"/>
              </a:rPr>
              <a:t>: </a:t>
            </a:r>
            <a:r>
              <a:rPr lang="el-GR" sz="1100" dirty="0" smtClean="0">
                <a:latin typeface="Tahoma" pitchFamily="34" charset="0"/>
                <a:cs typeface="Tahoma" pitchFamily="34" charset="0"/>
              </a:rPr>
              <a:t>Αναπ. Καθηγητής </a:t>
            </a:r>
            <a:r>
              <a:rPr lang="en-US" sz="1100" dirty="0" smtClean="0">
                <a:latin typeface="Tahoma" pitchFamily="34" charset="0"/>
                <a:cs typeface="Tahoma" pitchFamily="34" charset="0"/>
              </a:rPr>
              <a:t>Dr. Tsoukatos E. (</a:t>
            </a:r>
            <a:r>
              <a:rPr lang="el-GR" sz="1100" dirty="0" smtClean="0">
                <a:latin typeface="Tahoma" pitchFamily="34" charset="0"/>
                <a:cs typeface="Tahoma" pitchFamily="34" charset="0"/>
              </a:rPr>
              <a:t>Διαλέξεις στο Μάθημα: Εισαγωγή στην Ασφαλιστική Επιστήμη).</a:t>
            </a:r>
            <a:endParaRPr lang="el-GR" sz="11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9224" y="173983"/>
            <a:ext cx="1368152" cy="73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776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ΥΠΕΡΑΣΦΑΛΙΣΗ</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9145016" cy="5616623"/>
          </a:xfrm>
        </p:spPr>
        <p:txBody>
          <a:bodyPr>
            <a:normAutofit lnSpcReduction="10000"/>
          </a:bodyPr>
          <a:lstStyle/>
          <a:p>
            <a:pPr marL="0" indent="0">
              <a:buNone/>
            </a:pPr>
            <a:endParaRPr lang="el-GR" sz="2000" dirty="0" smtClean="0"/>
          </a:p>
          <a:p>
            <a:pPr marL="0" indent="0">
              <a:buNone/>
            </a:pPr>
            <a:r>
              <a:rPr lang="el-GR" sz="2000" dirty="0" smtClean="0"/>
              <a:t>Υπερασφάλιση </a:t>
            </a:r>
            <a:r>
              <a:rPr lang="el-GR" sz="2000" dirty="0"/>
              <a:t>υπάρχει όταν η αξία που έχει δηλωθεί για το ασφαλιστικό συμφέρον κατά την στιγμή σύναψης του ασφαλιστηρίου υπερβαίνει την τελική αξία του ασφαλιστικού συμφέροντος κατά την στιγμή επέλευσης του κινδύνου. </a:t>
            </a:r>
          </a:p>
          <a:p>
            <a:pPr marL="0" indent="0">
              <a:buNone/>
            </a:pPr>
            <a:r>
              <a:rPr lang="el-GR" sz="2000" dirty="0" smtClean="0"/>
              <a:t>Η </a:t>
            </a:r>
            <a:r>
              <a:rPr lang="el-GR" sz="2000" dirty="0"/>
              <a:t>υπερασφάλιση αντιβαίνει την αρχή της απαγόρευσης πλουτισμού από την ασφάλιση και για τον λόγο αυτόν, σε περίπτωση δόλου από πλευράς του λήπτη της ασφάλισης αποτελεί λόγο ακυρότητας του ασφαλιστηρίου. Σε κάθε περίπτωση ο καλόπιστος ασφαλιστής δικαιούται τα δεδουλευμένα ασφάλιστρα αλλά δεν έχει την υποχρέωση να καταβάλει περισσότερα από την τελική αξία του ασφαλισμένου συμφέροντος. </a:t>
            </a:r>
          </a:p>
          <a:p>
            <a:pPr marL="0" indent="0" algn="just">
              <a:buNone/>
            </a:pPr>
            <a:r>
              <a:rPr lang="el-GR" sz="2000" b="1" dirty="0">
                <a:solidFill>
                  <a:srgbClr val="3333CC"/>
                </a:solidFill>
              </a:rPr>
              <a:t>Η περίπτωση της υπερασφάλισης εμφανίζεται όταν το ασφαλισμένο </a:t>
            </a:r>
            <a:r>
              <a:rPr lang="el-GR" sz="2000" b="1" dirty="0" smtClean="0">
                <a:solidFill>
                  <a:srgbClr val="3333CC"/>
                </a:solidFill>
              </a:rPr>
              <a:t>κεφάλαιο,</a:t>
            </a:r>
            <a:r>
              <a:rPr lang="en-US" sz="2000" b="1" dirty="0" smtClean="0">
                <a:solidFill>
                  <a:srgbClr val="3333CC"/>
                </a:solidFill>
              </a:rPr>
              <a:t> </a:t>
            </a:r>
            <a:r>
              <a:rPr lang="el-GR" sz="2000" b="1" dirty="0" smtClean="0">
                <a:solidFill>
                  <a:srgbClr val="3333CC"/>
                </a:solidFill>
              </a:rPr>
              <a:t>που </a:t>
            </a:r>
            <a:r>
              <a:rPr lang="el-GR" sz="2000" b="1" dirty="0">
                <a:solidFill>
                  <a:srgbClr val="3333CC"/>
                </a:solidFill>
              </a:rPr>
              <a:t>δηλώθηκε και εμφανίζεται στο ασφαλιστήριο, υπερβαίνει </a:t>
            </a:r>
            <a:r>
              <a:rPr lang="el-GR" sz="2000" b="1" dirty="0" smtClean="0">
                <a:solidFill>
                  <a:srgbClr val="3333CC"/>
                </a:solidFill>
              </a:rPr>
              <a:t>την</a:t>
            </a:r>
            <a:r>
              <a:rPr lang="en-US" sz="2000" b="1" dirty="0" smtClean="0">
                <a:solidFill>
                  <a:srgbClr val="3333CC"/>
                </a:solidFill>
              </a:rPr>
              <a:t> </a:t>
            </a:r>
            <a:r>
              <a:rPr lang="el-GR" sz="2000" b="1" dirty="0" smtClean="0">
                <a:solidFill>
                  <a:srgbClr val="3333CC"/>
                </a:solidFill>
              </a:rPr>
              <a:t>ασφαλιστική-πραγματική </a:t>
            </a:r>
            <a:r>
              <a:rPr lang="el-GR" sz="2000" b="1" dirty="0">
                <a:solidFill>
                  <a:srgbClr val="3333CC"/>
                </a:solidFill>
              </a:rPr>
              <a:t>αξία του αντικειμένου της ασφάλισης.</a:t>
            </a:r>
            <a:endParaRPr lang="el-GR" sz="2000" b="1" dirty="0">
              <a:solidFill>
                <a:srgbClr val="3333CC"/>
              </a:solidFill>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16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r>
              <a:rPr lang="en-US" sz="1100" b="1" dirty="0" smtClean="0">
                <a:latin typeface="Tahoma" pitchFamily="34" charset="0"/>
                <a:cs typeface="Tahoma" pitchFamily="34" charset="0"/>
              </a:rPr>
              <a:t>Source</a:t>
            </a:r>
            <a:r>
              <a:rPr lang="en-US" sz="1100" dirty="0" smtClean="0">
                <a:latin typeface="Tahoma" pitchFamily="34" charset="0"/>
                <a:cs typeface="Tahoma" pitchFamily="34" charset="0"/>
              </a:rPr>
              <a:t>: </a:t>
            </a:r>
            <a:r>
              <a:rPr lang="el-GR" sz="1100" dirty="0" smtClean="0">
                <a:latin typeface="Tahoma" pitchFamily="34" charset="0"/>
                <a:cs typeface="Tahoma" pitchFamily="34" charset="0"/>
              </a:rPr>
              <a:t>Αναπ. Καθηγητής </a:t>
            </a:r>
            <a:r>
              <a:rPr lang="en-US" sz="1100" dirty="0" smtClean="0">
                <a:latin typeface="Tahoma" pitchFamily="34" charset="0"/>
                <a:cs typeface="Tahoma" pitchFamily="34" charset="0"/>
              </a:rPr>
              <a:t>Dr. Tsoukatos E. (</a:t>
            </a:r>
            <a:r>
              <a:rPr lang="el-GR" sz="1100" dirty="0" smtClean="0">
                <a:latin typeface="Tahoma" pitchFamily="34" charset="0"/>
                <a:cs typeface="Tahoma" pitchFamily="34" charset="0"/>
              </a:rPr>
              <a:t>Διαλέξεις στο Μάθημα: Εισαγωγή στην Ασφαλιστική Επιστήμη).</a:t>
            </a:r>
            <a:endParaRPr lang="el-GR" sz="11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224" y="173983"/>
            <a:ext cx="1368152" cy="95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Δεξιό βέλος 4"/>
          <p:cNvSpPr/>
          <p:nvPr/>
        </p:nvSpPr>
        <p:spPr>
          <a:xfrm>
            <a:off x="0" y="4593629"/>
            <a:ext cx="488504" cy="32403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22260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ΥΠΑΣΦΑΛΙΣΗ</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9145016" cy="5616623"/>
          </a:xfrm>
        </p:spPr>
        <p:txBody>
          <a:bodyPr>
            <a:normAutofit/>
          </a:bodyPr>
          <a:lstStyle/>
          <a:p>
            <a:pPr marL="0" indent="0">
              <a:buNone/>
            </a:pPr>
            <a:endParaRPr lang="el-GR" sz="2000" dirty="0" smtClean="0"/>
          </a:p>
          <a:p>
            <a:endParaRPr lang="el-GR" sz="2000" dirty="0"/>
          </a:p>
          <a:p>
            <a:pPr marL="0" indent="0">
              <a:buNone/>
            </a:pPr>
            <a:r>
              <a:rPr lang="el-GR" sz="2000" dirty="0" smtClean="0"/>
              <a:t>Υπασφάλιση προκύπτει </a:t>
            </a:r>
            <a:r>
              <a:rPr lang="el-GR" sz="2000" dirty="0"/>
              <a:t>όταν η αξία ενός ασφαλιστικού </a:t>
            </a:r>
            <a:r>
              <a:rPr lang="el-GR" sz="2000" dirty="0" smtClean="0"/>
              <a:t>συμφέροντος η οποία </a:t>
            </a:r>
            <a:r>
              <a:rPr lang="el-GR" sz="2000" dirty="0"/>
              <a:t>δηλώνεται κατά τη σύναψη της </a:t>
            </a:r>
            <a:r>
              <a:rPr lang="el-GR" sz="2000" dirty="0" smtClean="0"/>
              <a:t>ασφάλισης είναι </a:t>
            </a:r>
            <a:r>
              <a:rPr lang="el-GR" sz="2000" dirty="0"/>
              <a:t>μικρότερη από την τελική του αξία. Στην περίπτωση αυτή υπάρχει συνασφάλιση του ασφαλιστικού συμφέροντος με συνασφαλιστή τον λήπτη της ασφάλισης για το ποσόν που δεν ασφαλίστηκε. Σε κάθε ζημία ο ασφαλιστής υποχρεούται στην καταβολή ποσοστού επί κάθε ζημίας που προκύπτει από την διαίρεση του ασφαλιστικού ποσού δια της τελικής αξίας του ασφαλιστικού συμφέροντος. </a:t>
            </a:r>
          </a:p>
          <a:p>
            <a:pPr marL="0" indent="0">
              <a:buNone/>
            </a:pPr>
            <a:endParaRPr lang="el-GR" sz="2000" dirty="0">
              <a:latin typeface="Tahoma" pitchFamily="34" charset="0"/>
              <a:cs typeface="Tahoma" pitchFamily="34" charset="0"/>
            </a:endParaRPr>
          </a:p>
          <a:p>
            <a:pPr marL="0" indent="0">
              <a:buNone/>
            </a:pPr>
            <a:r>
              <a:rPr lang="el-GR" sz="1600" b="1" u="sng" dirty="0" smtClean="0">
                <a:solidFill>
                  <a:srgbClr val="FF3300"/>
                </a:solidFill>
                <a:latin typeface="Tahoma" pitchFamily="34" charset="0"/>
                <a:cs typeface="Tahoma" pitchFamily="34" charset="0"/>
              </a:rPr>
              <a:t>ΠΑΡΑΚΑΛΩ ΓΙΑ ΤΗΝ ΠΡΟΣΟΧΗ ΣΑΣ ΣΤΗΝ ΕΠΙΛΥΣΗ ΠΡΟΒΛΗΜΑΤΟΣ ΣΤΗΝ ΔΙΑΛΕΞΗ.</a:t>
            </a:r>
          </a:p>
          <a:p>
            <a:pPr marL="0" indent="0">
              <a:buNone/>
            </a:pPr>
            <a:endParaRPr lang="el-GR" sz="16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r>
              <a:rPr lang="en-US" sz="1100" b="1" dirty="0" smtClean="0">
                <a:latin typeface="Tahoma" pitchFamily="34" charset="0"/>
                <a:cs typeface="Tahoma" pitchFamily="34" charset="0"/>
              </a:rPr>
              <a:t>Source</a:t>
            </a:r>
            <a:r>
              <a:rPr lang="en-US" sz="1100" dirty="0" smtClean="0">
                <a:latin typeface="Tahoma" pitchFamily="34" charset="0"/>
                <a:cs typeface="Tahoma" pitchFamily="34" charset="0"/>
              </a:rPr>
              <a:t>: </a:t>
            </a:r>
            <a:r>
              <a:rPr lang="el-GR" sz="1100" dirty="0" smtClean="0">
                <a:latin typeface="Tahoma" pitchFamily="34" charset="0"/>
                <a:cs typeface="Tahoma" pitchFamily="34" charset="0"/>
              </a:rPr>
              <a:t>Αναπ. Καθηγητής </a:t>
            </a:r>
            <a:r>
              <a:rPr lang="en-US" sz="1100" dirty="0" smtClean="0">
                <a:latin typeface="Tahoma" pitchFamily="34" charset="0"/>
                <a:cs typeface="Tahoma" pitchFamily="34" charset="0"/>
              </a:rPr>
              <a:t>Dr. Tsoukatos E. (</a:t>
            </a:r>
            <a:r>
              <a:rPr lang="el-GR" sz="1100" dirty="0" smtClean="0">
                <a:latin typeface="Tahoma" pitchFamily="34" charset="0"/>
                <a:cs typeface="Tahoma" pitchFamily="34" charset="0"/>
              </a:rPr>
              <a:t>Διαλέξεις στο Μάθημα: Εισαγωγή στην Ασφαλιστική Επιστήμη).</a:t>
            </a:r>
            <a:endParaRPr lang="el-GR" sz="11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224" y="173982"/>
            <a:ext cx="1368152" cy="112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20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ΑΣΦΑΛΙΣΗ ΣΕ ΠΡΩΤΟ ΚΙΝΔΥΝΟ</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9145016" cy="5616623"/>
          </a:xfrm>
        </p:spPr>
        <p:txBody>
          <a:bodyPr>
            <a:normAutofit lnSpcReduction="10000"/>
          </a:bodyPr>
          <a:lstStyle/>
          <a:p>
            <a:pPr marL="0" indent="0">
              <a:buNone/>
            </a:pPr>
            <a:endParaRPr lang="el-GR" sz="2000" dirty="0" smtClean="0"/>
          </a:p>
          <a:p>
            <a:pPr marL="0" indent="0">
              <a:buNone/>
            </a:pPr>
            <a:endParaRPr lang="el-GR" sz="2000" dirty="0"/>
          </a:p>
          <a:p>
            <a:pPr marL="0" indent="0">
              <a:buNone/>
            </a:pPr>
            <a:r>
              <a:rPr lang="el-GR" sz="2000" dirty="0"/>
              <a:t>Αποτελεί μια από κοινού συμφωνημένη παρέκβαση από τον νόμο με σκοπό να παρακάμψει τον σκόπελο της υπασφάλισης έναντι πρόσθετου ασφαλίστρου. Ο ασφαλιστής αναλαμβάνει να καλύψει εξ’ ολοκλήρου μια ζημιά, μέσα στα όρια που προβλέπονται από τι συμβόλαιο, ανεξάρτητα από το αν υπάρχει ή όχι υπασφάλιση. </a:t>
            </a:r>
          </a:p>
          <a:p>
            <a:pPr marL="0" indent="0">
              <a:buNone/>
            </a:pPr>
            <a:r>
              <a:rPr lang="el-GR" sz="2000" dirty="0" smtClean="0"/>
              <a:t>Συνηθίζεται </a:t>
            </a:r>
            <a:r>
              <a:rPr lang="el-GR" sz="2000" dirty="0"/>
              <a:t>σε περιπτώσεις ασφάλισης πυρός και μάλιστα όταν η ασφάλιση αφορά ακίνητο υποθηκευμένο από τράπεζα η οποία συνήθως απαιτεί τον όρο αυτόν. </a:t>
            </a:r>
          </a:p>
          <a:p>
            <a:pPr marL="0" indent="0">
              <a:buNone/>
            </a:pPr>
            <a:endParaRPr lang="el-GR" sz="1600" dirty="0">
              <a:latin typeface="Tahoma" pitchFamily="34" charset="0"/>
              <a:cs typeface="Tahoma" pitchFamily="34" charset="0"/>
            </a:endParaRPr>
          </a:p>
          <a:p>
            <a:pPr marL="0" indent="0">
              <a:buNone/>
            </a:pPr>
            <a:r>
              <a:rPr lang="en-US" sz="1100" b="1" dirty="0" smtClean="0">
                <a:latin typeface="Tahoma" pitchFamily="34" charset="0"/>
                <a:cs typeface="Tahoma" pitchFamily="34" charset="0"/>
              </a:rPr>
              <a:t>Source</a:t>
            </a:r>
            <a:r>
              <a:rPr lang="en-US" sz="1100" dirty="0" smtClean="0">
                <a:latin typeface="Tahoma" pitchFamily="34" charset="0"/>
                <a:cs typeface="Tahoma" pitchFamily="34" charset="0"/>
              </a:rPr>
              <a:t>: </a:t>
            </a:r>
            <a:r>
              <a:rPr lang="el-GR" sz="1100" dirty="0" smtClean="0">
                <a:latin typeface="Tahoma" pitchFamily="34" charset="0"/>
                <a:cs typeface="Tahoma" pitchFamily="34" charset="0"/>
              </a:rPr>
              <a:t>Αναπ. Καθηγητής </a:t>
            </a:r>
            <a:r>
              <a:rPr lang="en-US" sz="1100" dirty="0" smtClean="0">
                <a:latin typeface="Tahoma" pitchFamily="34" charset="0"/>
                <a:cs typeface="Tahoma" pitchFamily="34" charset="0"/>
              </a:rPr>
              <a:t>Dr. Tsoukatos E. (</a:t>
            </a:r>
            <a:r>
              <a:rPr lang="el-GR" sz="1100" dirty="0" smtClean="0">
                <a:latin typeface="Tahoma" pitchFamily="34" charset="0"/>
                <a:cs typeface="Tahoma" pitchFamily="34" charset="0"/>
              </a:rPr>
              <a:t>Διαλέξεις στο Μάθημα: Εισαγωγή στην Ασφαλιστική Επιστήμη).</a:t>
            </a:r>
            <a:endParaRPr lang="el-GR" sz="11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lgn="just">
              <a:buNone/>
            </a:pPr>
            <a:r>
              <a:rPr lang="el-GR" sz="2000" dirty="0" smtClean="0">
                <a:solidFill>
                  <a:srgbClr val="3333CC"/>
                </a:solidFill>
              </a:rPr>
              <a:t>α. Μία </a:t>
            </a:r>
            <a:r>
              <a:rPr lang="el-GR" sz="2000" dirty="0">
                <a:solidFill>
                  <a:srgbClr val="3333CC"/>
                </a:solidFill>
              </a:rPr>
              <a:t>κατοικία κατασκευαστικής αξίας €300.000,00 είναι ασφαλισμένη σε πρώτο κίνδυνο κατά πυρός μέχρι του ποσού των €100.000,00. Στην κατοικία προκλήθηκε ζημία από πυρκαγιά ύφους €50.000,00. Πως θα αποζημιωθεί ο ιδιοκτήτης της κατοικίας από την ασφαλιστική του εταιρεία και γιατί; Τι θα συμβεί αν η ασφάλιση δεν ήταν σε πρώτο </a:t>
            </a:r>
            <a:r>
              <a:rPr lang="el-GR" sz="2000" dirty="0" smtClean="0">
                <a:solidFill>
                  <a:srgbClr val="3333CC"/>
                </a:solidFill>
              </a:rPr>
              <a:t>κίνδυνο; </a:t>
            </a:r>
            <a:endParaRPr lang="el-GR" sz="2000" dirty="0">
              <a:solidFill>
                <a:srgbClr val="3333CC"/>
              </a:solidFill>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224" y="173982"/>
            <a:ext cx="1368152" cy="112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382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ΑΠΑΛΛΑΓΕΣ</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9145016" cy="5616623"/>
          </a:xfrm>
        </p:spPr>
        <p:txBody>
          <a:bodyPr>
            <a:normAutofit/>
          </a:bodyPr>
          <a:lstStyle/>
          <a:p>
            <a:pPr marL="0" indent="0" algn="just">
              <a:buNone/>
            </a:pPr>
            <a:r>
              <a:rPr lang="el-GR" sz="2000" dirty="0" smtClean="0"/>
              <a:t>Αντιπροσωπεύουν </a:t>
            </a:r>
            <a:r>
              <a:rPr lang="el-GR" sz="2000" b="1" dirty="0" smtClean="0"/>
              <a:t>το εκ των προτέρων</a:t>
            </a:r>
            <a:r>
              <a:rPr lang="el-GR" sz="2000" dirty="0" smtClean="0"/>
              <a:t> (όπως αυτό περιγράφεται στην ασφαλιστική σύμβαση) </a:t>
            </a:r>
            <a:r>
              <a:rPr lang="el-GR" sz="2000" dirty="0"/>
              <a:t>συμφωνηθέν αφαιρετέο ποσό από την αποζημίωση που καταβάλλεται </a:t>
            </a:r>
            <a:r>
              <a:rPr lang="el-GR" sz="2000" dirty="0" smtClean="0"/>
              <a:t>από την ασφαλιστική εταιρεία </a:t>
            </a:r>
            <a:r>
              <a:rPr lang="el-GR" sz="2000" dirty="0"/>
              <a:t>και το οποίο επιβαρύνει τον ασφαλισμένο. </a:t>
            </a:r>
            <a:endParaRPr lang="el-GR" sz="2000" dirty="0" smtClean="0"/>
          </a:p>
          <a:p>
            <a:pPr marL="0" indent="0" algn="just">
              <a:buNone/>
            </a:pPr>
            <a:r>
              <a:rPr lang="el-GR" sz="2000" b="1" dirty="0" smtClean="0">
                <a:solidFill>
                  <a:srgbClr val="3333CC"/>
                </a:solidFill>
              </a:rPr>
              <a:t>ΣΤΟΧΟΙ ΑΠΑΛΛΑΓΩΝ</a:t>
            </a:r>
            <a:endParaRPr lang="el-GR" sz="2000" b="1" dirty="0">
              <a:solidFill>
                <a:srgbClr val="3333CC"/>
              </a:solidFill>
            </a:endParaRPr>
          </a:p>
          <a:p>
            <a:pPr marL="0" indent="0" algn="just">
              <a:buNone/>
            </a:pPr>
            <a:r>
              <a:rPr lang="el-GR" sz="2000" dirty="0" smtClean="0"/>
              <a:t>Στόχος των απαλλαγών είναι </a:t>
            </a:r>
            <a:r>
              <a:rPr lang="el-GR" sz="2000" dirty="0"/>
              <a:t>να </a:t>
            </a:r>
            <a:r>
              <a:rPr lang="el-GR" sz="2000" dirty="0" smtClean="0"/>
              <a:t>μειώσουν </a:t>
            </a:r>
            <a:r>
              <a:rPr lang="el-GR" sz="2000" dirty="0"/>
              <a:t>τις υποχρεώσεις του ασφαλιστή από μικρές ζημίες </a:t>
            </a:r>
            <a:r>
              <a:rPr lang="el-GR" sz="2000" dirty="0" smtClean="0"/>
              <a:t>(μείωση κόστους διαχείρισης).</a:t>
            </a:r>
          </a:p>
          <a:p>
            <a:pPr marL="0" indent="0" algn="just">
              <a:buNone/>
            </a:pPr>
            <a:r>
              <a:rPr lang="el-GR" sz="2000" dirty="0" smtClean="0"/>
              <a:t>Μείωση του κόστους </a:t>
            </a:r>
            <a:r>
              <a:rPr lang="el-GR" sz="2000" dirty="0"/>
              <a:t>της ασφάλισης με αποτέλεσμα να μπορεί </a:t>
            </a:r>
            <a:r>
              <a:rPr lang="el-GR" sz="2000" dirty="0" smtClean="0"/>
              <a:t>ο ασφαλιστής </a:t>
            </a:r>
            <a:r>
              <a:rPr lang="el-GR" sz="2000" dirty="0"/>
              <a:t>να </a:t>
            </a:r>
            <a:r>
              <a:rPr lang="el-GR" sz="2000" dirty="0" smtClean="0"/>
              <a:t>μειώσει το </a:t>
            </a:r>
            <a:r>
              <a:rPr lang="el-GR" sz="2000" dirty="0"/>
              <a:t>απαιτούμενο ασφάλιστρο. </a:t>
            </a:r>
            <a:endParaRPr lang="el-GR" sz="2000" dirty="0" smtClean="0"/>
          </a:p>
          <a:p>
            <a:pPr marL="0" indent="0" algn="just">
              <a:buNone/>
            </a:pPr>
            <a:r>
              <a:rPr lang="el-GR" sz="2000" dirty="0" smtClean="0"/>
              <a:t>Περαιτέρω</a:t>
            </a:r>
            <a:r>
              <a:rPr lang="el-GR" sz="2000" dirty="0"/>
              <a:t>, οι απαλλαγές σκοπό έχουν να μειώνουν </a:t>
            </a:r>
            <a:r>
              <a:rPr lang="el-GR" sz="2000" dirty="0" smtClean="0"/>
              <a:t>τον ηθικό </a:t>
            </a:r>
            <a:r>
              <a:rPr lang="el-GR" sz="2000" dirty="0"/>
              <a:t>κίνδυνο της ασφάλισης.</a:t>
            </a:r>
            <a:endParaRPr lang="el-GR" sz="1600" dirty="0">
              <a:latin typeface="Tahoma" pitchFamily="34" charset="0"/>
              <a:cs typeface="Tahoma" pitchFamily="34" charset="0"/>
            </a:endParaRPr>
          </a:p>
          <a:p>
            <a:pPr marL="0" indent="0">
              <a:buNone/>
            </a:pPr>
            <a:endParaRPr lang="el-GR" sz="1100" b="1" dirty="0" smtClean="0">
              <a:latin typeface="Tahoma" pitchFamily="34" charset="0"/>
              <a:cs typeface="Tahoma" pitchFamily="34" charset="0"/>
            </a:endParaRPr>
          </a:p>
          <a:p>
            <a:pPr marL="0" indent="0">
              <a:buNone/>
            </a:pPr>
            <a:r>
              <a:rPr lang="en-US" sz="1100" b="1" dirty="0" smtClean="0">
                <a:latin typeface="Tahoma" pitchFamily="34" charset="0"/>
                <a:cs typeface="Tahoma" pitchFamily="34" charset="0"/>
              </a:rPr>
              <a:t>Source</a:t>
            </a:r>
            <a:r>
              <a:rPr lang="en-US" sz="1100" dirty="0" smtClean="0">
                <a:latin typeface="Tahoma" pitchFamily="34" charset="0"/>
                <a:cs typeface="Tahoma" pitchFamily="34" charset="0"/>
              </a:rPr>
              <a:t>: </a:t>
            </a:r>
            <a:r>
              <a:rPr lang="el-GR" sz="1100" dirty="0" smtClean="0">
                <a:latin typeface="Tahoma" pitchFamily="34" charset="0"/>
                <a:cs typeface="Tahoma" pitchFamily="34" charset="0"/>
              </a:rPr>
              <a:t>Αναπ. Καθηγητής </a:t>
            </a:r>
            <a:r>
              <a:rPr lang="en-US" sz="1100" dirty="0" smtClean="0">
                <a:latin typeface="Tahoma" pitchFamily="34" charset="0"/>
                <a:cs typeface="Tahoma" pitchFamily="34" charset="0"/>
              </a:rPr>
              <a:t>Dr. Tsoukatos E. (</a:t>
            </a:r>
            <a:r>
              <a:rPr lang="el-GR" sz="1100" dirty="0" smtClean="0">
                <a:latin typeface="Tahoma" pitchFamily="34" charset="0"/>
                <a:cs typeface="Tahoma" pitchFamily="34" charset="0"/>
              </a:rPr>
              <a:t>Διαλέξεις στο Μάθημα: Εισαγωγή στην Ασφαλιστική Επιστήμη).</a:t>
            </a:r>
            <a:endParaRPr lang="el-GR" sz="11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spTree>
    <p:extLst>
      <p:ext uri="{BB962C8B-B14F-4D97-AF65-F5344CB8AC3E}">
        <p14:creationId xmlns:p14="http://schemas.microsoft.com/office/powerpoint/2010/main" val="3715562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1825" y="404813"/>
            <a:ext cx="8866188" cy="431800"/>
          </a:xfrm>
        </p:spPr>
        <p:txBody>
          <a:bodyPr/>
          <a:lstStyle/>
          <a:p>
            <a:pPr eaLnBrk="1" fontAlgn="auto" hangingPunct="1">
              <a:spcAft>
                <a:spcPts val="0"/>
              </a:spcAft>
              <a:defRPr/>
            </a:pPr>
            <a:r>
              <a:rPr lang="el-GR" sz="2000" dirty="0" smtClean="0">
                <a:solidFill>
                  <a:schemeClr val="accent1">
                    <a:tint val="88000"/>
                    <a:satMod val="150000"/>
                  </a:schemeClr>
                </a:solidFill>
                <a:latin typeface="Tahoma" pitchFamily="34" charset="0"/>
                <a:cs typeface="Tahoma" pitchFamily="34" charset="0"/>
              </a:rPr>
              <a:t>ΕΙΔΗ ΑΠΑΛΛΑΓΩΝ</a:t>
            </a:r>
            <a:endParaRPr lang="el-GR" sz="2000" dirty="0">
              <a:solidFill>
                <a:schemeClr val="accent1">
                  <a:tint val="88000"/>
                  <a:satMod val="150000"/>
                </a:schemeClr>
              </a:solidFill>
              <a:latin typeface="Tahoma" pitchFamily="34" charset="0"/>
              <a:cs typeface="Tahoma" pitchFamily="34" charset="0"/>
            </a:endParaRPr>
          </a:p>
        </p:txBody>
      </p:sp>
      <p:sp>
        <p:nvSpPr>
          <p:cNvPr id="3" name="Θέση περιεχομένου 2"/>
          <p:cNvSpPr>
            <a:spLocks noGrp="1"/>
          </p:cNvSpPr>
          <p:nvPr>
            <p:ph idx="1"/>
          </p:nvPr>
        </p:nvSpPr>
        <p:spPr>
          <a:xfrm>
            <a:off x="416496" y="836712"/>
            <a:ext cx="9145016" cy="5616623"/>
          </a:xfrm>
        </p:spPr>
        <p:txBody>
          <a:bodyPr>
            <a:normAutofit/>
          </a:bodyPr>
          <a:lstStyle/>
          <a:p>
            <a:pPr marL="0" indent="0" algn="just">
              <a:buNone/>
            </a:pPr>
            <a:r>
              <a:rPr lang="el-GR" sz="2000" b="1" dirty="0"/>
              <a:t>Ευθεία </a:t>
            </a:r>
            <a:r>
              <a:rPr lang="el-GR" sz="2000" b="1" dirty="0" smtClean="0"/>
              <a:t>απαλλαγή: </a:t>
            </a:r>
            <a:r>
              <a:rPr lang="el-GR" sz="2000" dirty="0"/>
              <a:t>Από κάθε ζημία κάποιο αρχικό ποσό επιβαρύνει τον </a:t>
            </a:r>
            <a:r>
              <a:rPr lang="el-GR" sz="2000" dirty="0" smtClean="0"/>
              <a:t>ασφαλιζόμενο</a:t>
            </a:r>
            <a:r>
              <a:rPr lang="el-GR" sz="2000" dirty="0"/>
              <a:t>. Η ευθεία απαλλαγή ορίζεται είτε ως απόλυτο ποσό, είτε ως ποσοστό </a:t>
            </a:r>
            <a:r>
              <a:rPr lang="el-GR" sz="2000" dirty="0" smtClean="0"/>
              <a:t>επί του ασφαλίσματος. </a:t>
            </a:r>
          </a:p>
          <a:p>
            <a:pPr marL="0" indent="0" algn="just">
              <a:buNone/>
            </a:pPr>
            <a:r>
              <a:rPr lang="el-GR" sz="2000" b="1" dirty="0"/>
              <a:t>Σωρευτική </a:t>
            </a:r>
            <a:r>
              <a:rPr lang="el-GR" sz="2000" b="1" dirty="0" smtClean="0"/>
              <a:t>Απαλλαγή: </a:t>
            </a:r>
            <a:r>
              <a:rPr lang="el-GR" sz="2000" dirty="0"/>
              <a:t>όταν κατά την διάρκεια ενός έτους οι ζημίες προστίθενται μέχρι να φτάσουν σε ένα σημείο πέραν του οποίου η εταιρεία αποζημιώνει πλήρως κάθε </a:t>
            </a:r>
            <a:r>
              <a:rPr lang="el-GR" sz="2000" dirty="0" smtClean="0"/>
              <a:t>ζημία.</a:t>
            </a:r>
          </a:p>
          <a:p>
            <a:pPr marL="0" indent="0">
              <a:buNone/>
            </a:pPr>
            <a:r>
              <a:rPr lang="el-GR" sz="2000" b="1" dirty="0"/>
              <a:t>Franchise </a:t>
            </a:r>
            <a:r>
              <a:rPr lang="el-GR" sz="2000" b="1" dirty="0" smtClean="0"/>
              <a:t>απαλλαγή: </a:t>
            </a:r>
            <a:r>
              <a:rPr lang="el-GR" sz="2000" dirty="0"/>
              <a:t>Εφόσον η ζημία είναι μικρότερη από το ποσόν της </a:t>
            </a:r>
            <a:r>
              <a:rPr lang="el-GR" sz="2000" dirty="0" smtClean="0"/>
              <a:t>απαλλαγής </a:t>
            </a:r>
            <a:r>
              <a:rPr lang="el-GR" sz="2000" dirty="0"/>
              <a:t>τότε επιβαρύνει εξ’ ολοκλήρου τον ασφαλιζόμενο. Αν το υπερβαίνει </a:t>
            </a:r>
            <a:r>
              <a:rPr lang="el-GR" sz="2000" dirty="0" smtClean="0"/>
              <a:t>τότε καλύπτεται </a:t>
            </a:r>
            <a:r>
              <a:rPr lang="el-GR" sz="2000" dirty="0"/>
              <a:t>εξ’ ολοκλήρου από τον </a:t>
            </a:r>
            <a:r>
              <a:rPr lang="el-GR" sz="2000" dirty="0" smtClean="0"/>
              <a:t>ασφαλιστή.</a:t>
            </a:r>
          </a:p>
          <a:p>
            <a:pPr marL="0" indent="0">
              <a:buNone/>
            </a:pPr>
            <a:r>
              <a:rPr lang="el-GR" sz="2000" b="1" dirty="0"/>
              <a:t>Περίοδος αναμονής. </a:t>
            </a:r>
            <a:r>
              <a:rPr lang="el-GR" sz="2000" dirty="0"/>
              <a:t>Συνήθως στην ασφάλιση </a:t>
            </a:r>
            <a:r>
              <a:rPr lang="el-GR" sz="2000" dirty="0" smtClean="0"/>
              <a:t>ζωής &amp; υγείας.</a:t>
            </a:r>
            <a:endParaRPr lang="en-US" sz="2000" b="1" dirty="0"/>
          </a:p>
          <a:p>
            <a:pPr marL="0" indent="0">
              <a:buNone/>
            </a:pPr>
            <a:endParaRPr lang="el-GR" sz="1100" b="1" dirty="0" smtClean="0">
              <a:latin typeface="Tahoma" pitchFamily="34" charset="0"/>
              <a:cs typeface="Tahoma" pitchFamily="34" charset="0"/>
            </a:endParaRPr>
          </a:p>
          <a:p>
            <a:pPr marL="0" indent="0">
              <a:buNone/>
            </a:pPr>
            <a:r>
              <a:rPr lang="en-US" sz="1100" b="1" dirty="0" smtClean="0">
                <a:latin typeface="Tahoma" pitchFamily="34" charset="0"/>
                <a:cs typeface="Tahoma" pitchFamily="34" charset="0"/>
              </a:rPr>
              <a:t>Source</a:t>
            </a:r>
            <a:r>
              <a:rPr lang="en-US" sz="1100" dirty="0" smtClean="0">
                <a:latin typeface="Tahoma" pitchFamily="34" charset="0"/>
                <a:cs typeface="Tahoma" pitchFamily="34" charset="0"/>
              </a:rPr>
              <a:t>: </a:t>
            </a:r>
            <a:r>
              <a:rPr lang="el-GR" sz="1100" dirty="0" smtClean="0">
                <a:latin typeface="Tahoma" pitchFamily="34" charset="0"/>
                <a:cs typeface="Tahoma" pitchFamily="34" charset="0"/>
              </a:rPr>
              <a:t>Αναπ. Καθηγητής </a:t>
            </a:r>
            <a:r>
              <a:rPr lang="en-US" sz="1100" dirty="0" smtClean="0">
                <a:latin typeface="Tahoma" pitchFamily="34" charset="0"/>
                <a:cs typeface="Tahoma" pitchFamily="34" charset="0"/>
              </a:rPr>
              <a:t>Dr. Tsoukatos E. (</a:t>
            </a:r>
            <a:r>
              <a:rPr lang="el-GR" sz="1100" dirty="0" smtClean="0">
                <a:latin typeface="Tahoma" pitchFamily="34" charset="0"/>
                <a:cs typeface="Tahoma" pitchFamily="34" charset="0"/>
              </a:rPr>
              <a:t>Διαλέξεις στο Μάθημα: Εισαγωγή στην Ασφαλιστική Επιστήμη).</a:t>
            </a:r>
            <a:endParaRPr lang="el-GR" sz="1100" dirty="0">
              <a:latin typeface="Tahoma" pitchFamily="34" charset="0"/>
              <a:cs typeface="Tahoma" pitchFamily="34" charset="0"/>
            </a:endParaRPr>
          </a:p>
          <a:p>
            <a:pPr marL="0" indent="0">
              <a:buNone/>
            </a:pPr>
            <a:endParaRPr lang="el-GR" sz="1600" dirty="0" smtClean="0">
              <a:latin typeface="Tahoma" pitchFamily="34" charset="0"/>
              <a:cs typeface="Tahoma" pitchFamily="34" charset="0"/>
            </a:endParaRPr>
          </a:p>
          <a:p>
            <a:pPr marL="0" indent="0">
              <a:buNone/>
            </a:pPr>
            <a:endParaRPr lang="el-GR" sz="2000" b="1" i="1" dirty="0" smtClean="0">
              <a:latin typeface="Tahoma" pitchFamily="34" charset="0"/>
              <a:cs typeface="Tahoma" pitchFamily="34" charset="0"/>
            </a:endParaRPr>
          </a:p>
          <a:p>
            <a:pPr marL="0" indent="0" algn="just">
              <a:buNone/>
            </a:pPr>
            <a:endParaRPr lang="el-GR" sz="2000" b="1" i="1" dirty="0" smtClean="0">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l-GR" sz="1000" b="1" dirty="0">
              <a:solidFill>
                <a:srgbClr val="FF0000"/>
              </a:solidFill>
              <a:latin typeface="Tahoma" pitchFamily="34" charset="0"/>
              <a:cs typeface="Tahoma" pitchFamily="34" charset="0"/>
            </a:endParaRPr>
          </a:p>
          <a:p>
            <a:pPr marL="0" indent="0" algn="just">
              <a:buNone/>
            </a:pPr>
            <a:endParaRPr lang="el-GR" sz="1000" b="1" dirty="0" smtClean="0">
              <a:solidFill>
                <a:srgbClr val="FF0000"/>
              </a:solidFill>
              <a:latin typeface="Tahoma" pitchFamily="34" charset="0"/>
              <a:cs typeface="Tahoma" pitchFamily="34" charset="0"/>
            </a:endParaRPr>
          </a:p>
          <a:p>
            <a:pPr marL="0" indent="0" algn="just">
              <a:buNone/>
            </a:pPr>
            <a:endParaRPr lang="en-US" sz="1800" b="1" dirty="0" smtClean="0">
              <a:solidFill>
                <a:srgbClr val="0070C0"/>
              </a:solidFill>
              <a:latin typeface="Tahoma" pitchFamily="34" charset="0"/>
              <a:cs typeface="Tahoma" pitchFamily="34" charset="0"/>
            </a:endParaRPr>
          </a:p>
        </p:txBody>
      </p:sp>
    </p:spTree>
    <p:extLst>
      <p:ext uri="{BB962C8B-B14F-4D97-AF65-F5344CB8AC3E}">
        <p14:creationId xmlns:p14="http://schemas.microsoft.com/office/powerpoint/2010/main" val="2328919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7187</TotalTime>
  <Pages>1</Pages>
  <Words>3245</Words>
  <Application>Microsoft Office PowerPoint</Application>
  <PresentationFormat>Α4 (210x297 χιλ.)</PresentationFormat>
  <Paragraphs>453</Paragraphs>
  <Slides>24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Άποψη</vt:lpstr>
      <vt:lpstr>  “ΑΣΦΑΛΙΣΗ  ΖΩΗΣ - ΠΕΡΙΟΥΣΙΑΣ.”      </vt:lpstr>
      <vt:lpstr>ΣΤΟΧΟΙ ΠΑΡΟΥΣΙΑΣΗΣ</vt:lpstr>
      <vt:lpstr>ΑΣΦΑΛΙΣΗ ΖΗΜΙΩΝ</vt:lpstr>
      <vt:lpstr>ΑΣΦΑΛΙΣΤΙΚΟ ΠΟΣΟ</vt:lpstr>
      <vt:lpstr>ΥΠΕΡΑΣΦΑΛΙΣΗ</vt:lpstr>
      <vt:lpstr>ΥΠΑΣΦΑΛΙΣΗ</vt:lpstr>
      <vt:lpstr>ΑΣΦΑΛΙΣΗ ΣΕ ΠΡΩΤΟ ΚΙΝΔΥΝΟ</vt:lpstr>
      <vt:lpstr>ΑΠΑΛΛΑΓΕΣ</vt:lpstr>
      <vt:lpstr>ΕΙΔΗ ΑΠΑΛΛΑΓΩΝ</vt:lpstr>
      <vt:lpstr>ΥΠΟΛΟΓΙΣΜΟΣ ΑΠΟΖΗΜΙΩΣΗΣ</vt:lpstr>
      <vt:lpstr>ΑΣΦΑΛΙΣΗ ΑΤΥΧΗΜΑΤΟΣ - ΑΤΥΧΗΜΑΤΩΝ</vt:lpstr>
      <vt:lpstr>ΑΣΦΑΛΙΣΗ ΑΤΥΧΗΜΑΤΟΣ - ΑΤΥΧΗΜΑΤΩΝ</vt:lpstr>
      <vt:lpstr>ΑΣΦΑΛΙΣΗ ΣΙΔΗΡΟΔΡΟΜΙΚΩΝ ΟΧΗΜΑΤΩΝ (ΡΑΓΕΣ)</vt:lpstr>
      <vt:lpstr>ΑΣΤΙΚΗ ΕΥΘΥΝΗ ΣΚΑΦΩΝ ΑΝΑΨΥΧΗΣ</vt:lpstr>
      <vt:lpstr>ΑΣΦΑΛΙΣΗ ΠΛΟΙΩΝ (ΘΑΛΑΣΣΙΑ, ΛΙΜΝΑΙΑ, ΠΟΤΑΜΙΑ)</vt:lpstr>
      <vt:lpstr>ΑΣΦΑΛΙΣΗ ΜΕΤΑΦΕΡΟΜΕΝΩΝ ΕΜΠΟΡΕΥΜΑΤΩΝ</vt:lpstr>
      <vt:lpstr>ΑΣΦΑΛΙΣΗ ΜΕΤΑΦΕΡΟΜΕΝΩΝ ΕΜΠΟΡΕΥΜΑΤΩΝ</vt:lpstr>
      <vt:lpstr>ΑΣΦΑΛΙΣΗ ΜΕΤΑΦΕΡΟΜΕΝΩΝ ΕΜΠΟΡΕΥΜΑΤΩΝ</vt:lpstr>
      <vt:lpstr>ΑΣΦΑΛΙΣΗ ΜΕΤΑΦΕΡΟΜΕΝΩΝ ΕΜΠΟΡΕΥΜΑΤΩΝ</vt:lpstr>
      <vt:lpstr>ΑΣΦΑΛΙΣΗ ΓΕΝΙΚΗΣ ΑΣΤΙΚΗΣ ΕΥΘΥΝΗΣ</vt:lpstr>
      <vt:lpstr>ΑΣΦΑΛΙΣΗ ΜΕΤΑΦΕΡΟΜΕΝΩΝ ΕΜΠΟΡΕΥΜΑΤΩΝ</vt:lpstr>
      <vt:lpstr>ΑΣΦΑΛΙΣΗ ΠΙΣΤΩΣΕΩΝ</vt:lpstr>
      <vt:lpstr>Προγράμματα προστασίας πληρωμών δόσεων  (PPI payment protection insurance)</vt:lpstr>
      <vt:lpstr>Ασφάλιση Φωτοβολταϊκών Στέγης  ή Πάρκων (Underwriting)  </vt:lpstr>
    </vt:vector>
  </TitlesOfParts>
  <Company>ΕΚΠΑΙΔΕΥΣΗ ΜΕΛΛΟΝΤΟΣ Α.Ε.</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Αποστολή για Δυτικές Ινδίες</dc:title>
  <dc:subject>PowerPoint 2002</dc:subject>
  <dc:creator>Manos Leontios/Anastasia D. Gavanas</dc:creator>
  <cp:keywords>ECDL Syllabus 4.0</cp:keywords>
  <dc:description>ΕΚΠΑΙΔΕΥΣΗ ΜΕΛΛΟΝΤΟΣ Α.Ε. (c) 2003</dc:description>
  <cp:lastModifiedBy>admin</cp:lastModifiedBy>
  <cp:revision>940</cp:revision>
  <cp:lastPrinted>2016-08-26T11:23:52Z</cp:lastPrinted>
  <dcterms:created xsi:type="dcterms:W3CDTF">1996-06-21T16:28:18Z</dcterms:created>
  <dcterms:modified xsi:type="dcterms:W3CDTF">2020-10-16T07:07:09Z</dcterms:modified>
  <cp:category>Αρχείο Άσκησης</cp:category>
</cp:coreProperties>
</file>