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103" r:id="rId1"/>
  </p:sldMasterIdLst>
  <p:notesMasterIdLst>
    <p:notesMasterId r:id="rId17"/>
  </p:notesMasterIdLst>
  <p:handoutMasterIdLst>
    <p:handoutMasterId r:id="rId18"/>
  </p:handoutMasterIdLst>
  <p:sldIdLst>
    <p:sldId id="256" r:id="rId2"/>
    <p:sldId id="352" r:id="rId3"/>
    <p:sldId id="404" r:id="rId4"/>
    <p:sldId id="353" r:id="rId5"/>
    <p:sldId id="413" r:id="rId6"/>
    <p:sldId id="414" r:id="rId7"/>
    <p:sldId id="405" r:id="rId8"/>
    <p:sldId id="406" r:id="rId9"/>
    <p:sldId id="392" r:id="rId10"/>
    <p:sldId id="407" r:id="rId11"/>
    <p:sldId id="408" r:id="rId12"/>
    <p:sldId id="409" r:id="rId13"/>
    <p:sldId id="410" r:id="rId14"/>
    <p:sldId id="411" r:id="rId15"/>
    <p:sldId id="412" r:id="rId16"/>
  </p:sldIdLst>
  <p:sldSz cx="9906000" cy="6858000" type="A4"/>
  <p:notesSz cx="6769100" cy="9906000"/>
  <p:defaultTextStyle>
    <a:defPPr>
      <a:defRPr lang="en-GB"/>
    </a:defPPr>
    <a:lvl1pPr algn="l" rtl="0" fontAlgn="base">
      <a:spcBef>
        <a:spcPct val="0"/>
      </a:spcBef>
      <a:spcAft>
        <a:spcPct val="0"/>
      </a:spcAft>
      <a:defRPr sz="6000" kern="1200">
        <a:solidFill>
          <a:schemeClr val="tx1"/>
        </a:solidFill>
        <a:latin typeface="Times New Roman" pitchFamily="18" charset="0"/>
        <a:ea typeface="+mn-ea"/>
        <a:cs typeface="+mn-cs"/>
      </a:defRPr>
    </a:lvl1pPr>
    <a:lvl2pPr marL="457200" algn="l" rtl="0" fontAlgn="base">
      <a:spcBef>
        <a:spcPct val="0"/>
      </a:spcBef>
      <a:spcAft>
        <a:spcPct val="0"/>
      </a:spcAft>
      <a:defRPr sz="6000" kern="1200">
        <a:solidFill>
          <a:schemeClr val="tx1"/>
        </a:solidFill>
        <a:latin typeface="Times New Roman" pitchFamily="18" charset="0"/>
        <a:ea typeface="+mn-ea"/>
        <a:cs typeface="+mn-cs"/>
      </a:defRPr>
    </a:lvl2pPr>
    <a:lvl3pPr marL="914400" algn="l" rtl="0" fontAlgn="base">
      <a:spcBef>
        <a:spcPct val="0"/>
      </a:spcBef>
      <a:spcAft>
        <a:spcPct val="0"/>
      </a:spcAft>
      <a:defRPr sz="6000" kern="1200">
        <a:solidFill>
          <a:schemeClr val="tx1"/>
        </a:solidFill>
        <a:latin typeface="Times New Roman" pitchFamily="18" charset="0"/>
        <a:ea typeface="+mn-ea"/>
        <a:cs typeface="+mn-cs"/>
      </a:defRPr>
    </a:lvl3pPr>
    <a:lvl4pPr marL="1371600" algn="l" rtl="0" fontAlgn="base">
      <a:spcBef>
        <a:spcPct val="0"/>
      </a:spcBef>
      <a:spcAft>
        <a:spcPct val="0"/>
      </a:spcAft>
      <a:defRPr sz="6000" kern="1200">
        <a:solidFill>
          <a:schemeClr val="tx1"/>
        </a:solidFill>
        <a:latin typeface="Times New Roman" pitchFamily="18" charset="0"/>
        <a:ea typeface="+mn-ea"/>
        <a:cs typeface="+mn-cs"/>
      </a:defRPr>
    </a:lvl4pPr>
    <a:lvl5pPr marL="1828800" algn="l" rtl="0" fontAlgn="base">
      <a:spcBef>
        <a:spcPct val="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6000" kern="1200">
        <a:solidFill>
          <a:schemeClr val="tx1"/>
        </a:solidFill>
        <a:latin typeface="Times New Roman" pitchFamily="18" charset="0"/>
        <a:ea typeface="+mn-ea"/>
        <a:cs typeface="+mn-cs"/>
      </a:defRPr>
    </a:lvl6pPr>
    <a:lvl7pPr marL="2743200" algn="l" defTabSz="914400" rtl="0" eaLnBrk="1" latinLnBrk="0" hangingPunct="1">
      <a:defRPr sz="6000" kern="1200">
        <a:solidFill>
          <a:schemeClr val="tx1"/>
        </a:solidFill>
        <a:latin typeface="Times New Roman" pitchFamily="18" charset="0"/>
        <a:ea typeface="+mn-ea"/>
        <a:cs typeface="+mn-cs"/>
      </a:defRPr>
    </a:lvl7pPr>
    <a:lvl8pPr marL="3200400" algn="l" defTabSz="914400" rtl="0" eaLnBrk="1" latinLnBrk="0" hangingPunct="1">
      <a:defRPr sz="6000" kern="1200">
        <a:solidFill>
          <a:schemeClr val="tx1"/>
        </a:solidFill>
        <a:latin typeface="Times New Roman" pitchFamily="18" charset="0"/>
        <a:ea typeface="+mn-ea"/>
        <a:cs typeface="+mn-cs"/>
      </a:defRPr>
    </a:lvl8pPr>
    <a:lvl9pPr marL="3657600" algn="l" defTabSz="914400" rtl="0" eaLnBrk="1" latinLnBrk="0" hangingPunct="1">
      <a:defRPr sz="6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0">
          <p15:clr>
            <a:srgbClr val="A4A3A4"/>
          </p15:clr>
        </p15:guide>
        <p15:guide id="2" pos="21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639"/>
    <a:srgbClr val="F15362"/>
    <a:srgbClr val="000099"/>
    <a:srgbClr val="FF9933"/>
    <a:srgbClr val="FF3300"/>
    <a:srgbClr val="CC6600"/>
    <a:srgbClr val="FFFF00"/>
    <a:srgbClr val="3333CC"/>
    <a:srgbClr val="33CC33"/>
    <a:srgbClr val="AF2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7" autoAdjust="0"/>
    <p:restoredTop sz="90522" autoAdjust="0"/>
  </p:normalViewPr>
  <p:slideViewPr>
    <p:cSldViewPr>
      <p:cViewPr varScale="1">
        <p:scale>
          <a:sx n="66" d="100"/>
          <a:sy n="66" d="100"/>
        </p:scale>
        <p:origin x="1206" y="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30" y="-102"/>
      </p:cViewPr>
      <p:guideLst>
        <p:guide orient="horz" pos="3120"/>
        <p:guide pos="21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5" name="Rectangle 3"/>
          <p:cNvSpPr>
            <a:spLocks noGrp="1" noChangeArrowheads="1"/>
          </p:cNvSpPr>
          <p:nvPr>
            <p:ph type="dt" sz="quarter"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eaLnBrk="0" hangingPunct="0">
              <a:spcBef>
                <a:spcPct val="0"/>
              </a:spcBef>
              <a:defRPr sz="1000" i="1">
                <a:latin typeface="Book Antiqua" pitchFamily="18" charset="0"/>
              </a:defRPr>
            </a:lvl1pPr>
          </a:lstStyle>
          <a:p>
            <a:pPr>
              <a:defRPr/>
            </a:pPr>
            <a:endParaRPr lang="en-GB" dirty="0"/>
          </a:p>
        </p:txBody>
      </p:sp>
      <p:sp>
        <p:nvSpPr>
          <p:cNvPr id="3076" name="Rectangle 4"/>
          <p:cNvSpPr>
            <a:spLocks noGrp="1" noChangeArrowheads="1"/>
          </p:cNvSpPr>
          <p:nvPr>
            <p:ph type="ftr" sz="quarter" idx="2"/>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7" name="Rectangle 5"/>
          <p:cNvSpPr>
            <a:spLocks noGrp="1" noChangeArrowheads="1"/>
          </p:cNvSpPr>
          <p:nvPr>
            <p:ph type="sldNum" sz="quarter" idx="3"/>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eaLnBrk="0" hangingPunct="0">
              <a:spcBef>
                <a:spcPct val="0"/>
              </a:spcBef>
              <a:defRPr sz="1000" i="1">
                <a:latin typeface="Book Antiqua" pitchFamily="18" charset="0"/>
              </a:defRPr>
            </a:lvl1pPr>
          </a:lstStyle>
          <a:p>
            <a:pPr>
              <a:defRPr/>
            </a:pPr>
            <a:fld id="{808B96CC-4860-4D4F-A12E-8899E5E291A1}" type="slidenum">
              <a:rPr lang="en-GB"/>
              <a:pPr>
                <a:defRPr/>
              </a:pPr>
              <a:t>‹#›</a:t>
            </a:fld>
            <a:endParaRPr lang="en-GB" dirty="0"/>
          </a:p>
        </p:txBody>
      </p:sp>
      <p:sp>
        <p:nvSpPr>
          <p:cNvPr id="58374" name="Rectangle 6"/>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58375" name="Rectangle 7"/>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237C91CA-F5A5-4BE9-9760-FA48B80974D4}"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448760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1" name="Rectangle 3"/>
          <p:cNvSpPr>
            <a:spLocks noGrp="1" noChangeArrowheads="1"/>
          </p:cNvSpPr>
          <p:nvPr>
            <p:ph type="dt"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defTabSz="770230" eaLnBrk="0" hangingPunct="0">
              <a:spcBef>
                <a:spcPct val="0"/>
              </a:spcBef>
              <a:defRPr sz="1000" i="1">
                <a:latin typeface="Times New Roman" charset="0"/>
              </a:defRPr>
            </a:lvl1pPr>
          </a:lstStyle>
          <a:p>
            <a:pPr>
              <a:defRPr/>
            </a:pPr>
            <a:endParaRPr lang="en-GB" dirty="0"/>
          </a:p>
        </p:txBody>
      </p:sp>
      <p:sp>
        <p:nvSpPr>
          <p:cNvPr id="2052" name="Rectangle 4"/>
          <p:cNvSpPr>
            <a:spLocks noGrp="1" noChangeArrowheads="1"/>
          </p:cNvSpPr>
          <p:nvPr>
            <p:ph type="ftr" sz="quarter" idx="4"/>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3" name="Rectangle 5"/>
          <p:cNvSpPr>
            <a:spLocks noGrp="1" noChangeArrowheads="1"/>
          </p:cNvSpPr>
          <p:nvPr>
            <p:ph type="sldNum" sz="quarter" idx="5"/>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defTabSz="770230" eaLnBrk="0" hangingPunct="0">
              <a:spcBef>
                <a:spcPct val="0"/>
              </a:spcBef>
              <a:defRPr sz="1000" i="1">
                <a:latin typeface="Times New Roman" charset="0"/>
              </a:defRPr>
            </a:lvl1pPr>
          </a:lstStyle>
          <a:p>
            <a:pPr>
              <a:defRPr/>
            </a:pPr>
            <a:fld id="{8F1E409E-0311-45A7-83CD-5EAB51A28E59}" type="slidenum">
              <a:rPr lang="en-GB"/>
              <a:pPr>
                <a:defRPr/>
              </a:pPr>
              <a:t>‹#›</a:t>
            </a:fld>
            <a:endParaRPr lang="en-GB" dirty="0"/>
          </a:p>
        </p:txBody>
      </p:sp>
      <p:sp>
        <p:nvSpPr>
          <p:cNvPr id="32774" name="Rectangle 6"/>
          <p:cNvSpPr>
            <a:spLocks noGrp="1" noRot="1" noChangeAspect="1" noChangeArrowheads="1"/>
          </p:cNvSpPr>
          <p:nvPr>
            <p:ph type="sldImg" idx="2"/>
          </p:nvPr>
        </p:nvSpPr>
        <p:spPr bwMode="auto">
          <a:xfrm>
            <a:off x="744538" y="768350"/>
            <a:ext cx="5322887" cy="36845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5" name="Rectangle 7"/>
          <p:cNvSpPr>
            <a:spLocks noGrp="1" noChangeArrowheads="1"/>
          </p:cNvSpPr>
          <p:nvPr>
            <p:ph type="body" sz="quarter" idx="3"/>
          </p:nvPr>
        </p:nvSpPr>
        <p:spPr bwMode="auto">
          <a:xfrm>
            <a:off x="901700" y="4708525"/>
            <a:ext cx="4964113" cy="4170363"/>
          </a:xfrm>
          <a:prstGeom prst="rect">
            <a:avLst/>
          </a:prstGeom>
          <a:noFill/>
          <a:ln w="9525">
            <a:noFill/>
            <a:miter lim="800000"/>
            <a:headEnd/>
            <a:tailEnd/>
          </a:ln>
          <a:effectLst/>
        </p:spPr>
        <p:txBody>
          <a:bodyPr vert="horz" wrap="square" lIns="93069" tIns="46535" rIns="93069" bIns="4653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2776" name="Rectangle 8"/>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32777" name="Rectangle 9"/>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ACA0A155-B2EB-4A7B-82D5-09576EC7DF83}"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772545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eaLnBrk="0" hangingPunct="0">
              <a:defRPr sz="6000">
                <a:solidFill>
                  <a:schemeClr val="tx1"/>
                </a:solidFill>
                <a:latin typeface="Times New Roman" pitchFamily="18" charset="0"/>
              </a:defRPr>
            </a:lvl1pPr>
            <a:lvl2pPr marL="742950" indent="-285750" defTabSz="769938" eaLnBrk="0" hangingPunct="0">
              <a:defRPr sz="6000">
                <a:solidFill>
                  <a:schemeClr val="tx1"/>
                </a:solidFill>
                <a:latin typeface="Times New Roman" pitchFamily="18" charset="0"/>
              </a:defRPr>
            </a:lvl2pPr>
            <a:lvl3pPr marL="1143000" indent="-228600" defTabSz="769938" eaLnBrk="0" hangingPunct="0">
              <a:defRPr sz="6000">
                <a:solidFill>
                  <a:schemeClr val="tx1"/>
                </a:solidFill>
                <a:latin typeface="Times New Roman" pitchFamily="18" charset="0"/>
              </a:defRPr>
            </a:lvl3pPr>
            <a:lvl4pPr marL="1600200" indent="-228600" defTabSz="769938" eaLnBrk="0" hangingPunct="0">
              <a:defRPr sz="6000">
                <a:solidFill>
                  <a:schemeClr val="tx1"/>
                </a:solidFill>
                <a:latin typeface="Times New Roman" pitchFamily="18" charset="0"/>
              </a:defRPr>
            </a:lvl4pPr>
            <a:lvl5pPr marL="2057400" indent="-228600" defTabSz="769938" eaLnBrk="0" hangingPunct="0">
              <a:defRPr sz="6000">
                <a:solidFill>
                  <a:schemeClr val="tx1"/>
                </a:solidFill>
                <a:latin typeface="Times New Roman" pitchFamily="18" charset="0"/>
              </a:defRPr>
            </a:lvl5pPr>
            <a:lvl6pPr marL="2514600" indent="-228600" defTabSz="769938" eaLnBrk="0" fontAlgn="base" hangingPunct="0">
              <a:spcBef>
                <a:spcPct val="0"/>
              </a:spcBef>
              <a:spcAft>
                <a:spcPct val="0"/>
              </a:spcAft>
              <a:defRPr sz="6000">
                <a:solidFill>
                  <a:schemeClr val="tx1"/>
                </a:solidFill>
                <a:latin typeface="Times New Roman" pitchFamily="18" charset="0"/>
              </a:defRPr>
            </a:lvl6pPr>
            <a:lvl7pPr marL="2971800" indent="-228600" defTabSz="769938" eaLnBrk="0" fontAlgn="base" hangingPunct="0">
              <a:spcBef>
                <a:spcPct val="0"/>
              </a:spcBef>
              <a:spcAft>
                <a:spcPct val="0"/>
              </a:spcAft>
              <a:defRPr sz="6000">
                <a:solidFill>
                  <a:schemeClr val="tx1"/>
                </a:solidFill>
                <a:latin typeface="Times New Roman" pitchFamily="18" charset="0"/>
              </a:defRPr>
            </a:lvl7pPr>
            <a:lvl8pPr marL="3429000" indent="-228600" defTabSz="769938" eaLnBrk="0" fontAlgn="base" hangingPunct="0">
              <a:spcBef>
                <a:spcPct val="0"/>
              </a:spcBef>
              <a:spcAft>
                <a:spcPct val="0"/>
              </a:spcAft>
              <a:defRPr sz="6000">
                <a:solidFill>
                  <a:schemeClr val="tx1"/>
                </a:solidFill>
                <a:latin typeface="Times New Roman" pitchFamily="18" charset="0"/>
              </a:defRPr>
            </a:lvl8pPr>
            <a:lvl9pPr marL="3886200" indent="-228600" defTabSz="769938" eaLnBrk="0" fontAlgn="base" hangingPunct="0">
              <a:spcBef>
                <a:spcPct val="0"/>
              </a:spcBef>
              <a:spcAft>
                <a:spcPct val="0"/>
              </a:spcAft>
              <a:defRPr sz="6000">
                <a:solidFill>
                  <a:schemeClr val="tx1"/>
                </a:solidFill>
                <a:latin typeface="Times New Roman" pitchFamily="18" charset="0"/>
              </a:defRPr>
            </a:lvl9pPr>
          </a:lstStyle>
          <a:p>
            <a:fld id="{FD9CD07C-C8B3-41C9-B229-998965632840}" type="slidenum">
              <a:rPr lang="en-GB" sz="1000" smtClean="0"/>
              <a:pPr/>
              <a:t>1</a:t>
            </a:fld>
            <a:endParaRPr lang="en-GB" sz="1000" dirty="0"/>
          </a:p>
        </p:txBody>
      </p:sp>
      <p:sp>
        <p:nvSpPr>
          <p:cNvPr id="33795" name="Rectangle 2"/>
          <p:cNvSpPr>
            <a:spLocks noGrp="1" noRot="1" noChangeAspect="1" noChangeArrowheads="1" noTextEdit="1"/>
          </p:cNvSpPr>
          <p:nvPr>
            <p:ph type="sldImg"/>
          </p:nvPr>
        </p:nvSpPr>
        <p:spPr>
          <a:ln cap="flat"/>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6" name="9 - Στρογγυλεμένο ορθογώνιο"/>
          <p:cNvSpPr/>
          <p:nvPr/>
        </p:nvSpPr>
        <p:spPr>
          <a:xfrm>
            <a:off x="453480" y="434162"/>
            <a:ext cx="8999043"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5" name="4 - Τίτλος"/>
          <p:cNvSpPr>
            <a:spLocks noGrp="1"/>
          </p:cNvSpPr>
          <p:nvPr>
            <p:ph type="ctrTitle"/>
          </p:nvPr>
        </p:nvSpPr>
        <p:spPr>
          <a:xfrm>
            <a:off x="782574" y="1820206"/>
            <a:ext cx="84201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l-GR"/>
              <a:t>Kλικ για επεξεργασία του τίτλου</a:t>
            </a:r>
            <a:endParaRPr lang="en-US"/>
          </a:p>
        </p:txBody>
      </p:sp>
      <p:sp>
        <p:nvSpPr>
          <p:cNvPr id="20" name="19 - Υπότιτλος"/>
          <p:cNvSpPr>
            <a:spLocks noGrp="1"/>
          </p:cNvSpPr>
          <p:nvPr>
            <p:ph type="subTitle" idx="1"/>
          </p:nvPr>
        </p:nvSpPr>
        <p:spPr>
          <a:xfrm>
            <a:off x="782574" y="3685032"/>
            <a:ext cx="84201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a:t>Κάντε κλικ για να επεξεργαστείτε τον υπότιτλο του υποδείγματος</a:t>
            </a:r>
            <a:endParaRPr lang="en-US"/>
          </a:p>
        </p:txBody>
      </p:sp>
      <p:sp>
        <p:nvSpPr>
          <p:cNvPr id="7" name="18 - Θέση ημερομηνίας"/>
          <p:cNvSpPr>
            <a:spLocks noGrp="1"/>
          </p:cNvSpPr>
          <p:nvPr>
            <p:ph type="dt" sz="half" idx="10"/>
          </p:nvPr>
        </p:nvSpPr>
        <p:spPr/>
        <p:txBody>
          <a:bodyPr/>
          <a:lstStyle>
            <a:lvl1pPr>
              <a:defRPr/>
            </a:lvl1pPr>
            <a:extLst/>
          </a:lstStyle>
          <a:p>
            <a:pPr>
              <a:defRPr/>
            </a:pPr>
            <a:endParaRPr lang="en-GB" dirty="0"/>
          </a:p>
        </p:txBody>
      </p:sp>
      <p:sp>
        <p:nvSpPr>
          <p:cNvPr id="8" name="7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10 - Θέση αριθμού διαφάνειας"/>
          <p:cNvSpPr>
            <a:spLocks noGrp="1"/>
          </p:cNvSpPr>
          <p:nvPr>
            <p:ph type="sldNum" sz="quarter" idx="12"/>
          </p:nvPr>
        </p:nvSpPr>
        <p:spPr/>
        <p:txBody>
          <a:bodyPr/>
          <a:lstStyle>
            <a:lvl1pPr>
              <a:defRPr/>
            </a:lvl1pPr>
            <a:extLst/>
          </a:lstStyle>
          <a:p>
            <a:pPr>
              <a:defRPr/>
            </a:pPr>
            <a:fld id="{2C947D3A-E6A1-4C36-BDF7-29A51B6C6425}" type="slidenum">
              <a:rPr lang="en-GB"/>
              <a:pPr>
                <a:defRPr/>
              </a:pPr>
              <a:t>‹#›</a:t>
            </a:fld>
            <a:endParaRPr lang="en-GB" dirty="0"/>
          </a:p>
        </p:txBody>
      </p:sp>
    </p:spTree>
    <p:extLst>
      <p:ext uri="{BB962C8B-B14F-4D97-AF65-F5344CB8AC3E}">
        <p14:creationId xmlns:p14="http://schemas.microsoft.com/office/powerpoint/2010/main" val="277947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44830" y="530352"/>
            <a:ext cx="8865870" cy="4187952"/>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A77B46A7-47E8-4339-B4E1-4BDAAE1E08DE}" type="slidenum">
              <a:rPr lang="en-GB"/>
              <a:pPr>
                <a:defRPr/>
              </a:pPr>
              <a:t>‹#›</a:t>
            </a:fld>
            <a:endParaRPr lang="en-GB" dirty="0"/>
          </a:p>
        </p:txBody>
      </p:sp>
    </p:spTree>
    <p:extLst>
      <p:ext uri="{BB962C8B-B14F-4D97-AF65-F5344CB8AC3E}">
        <p14:creationId xmlns:p14="http://schemas.microsoft.com/office/powerpoint/2010/main" val="136815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181850" y="533404"/>
            <a:ext cx="2146300" cy="5257799"/>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77850" y="533403"/>
            <a:ext cx="6438900" cy="5257801"/>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6A1AF661-1337-4524-8FEB-66B8AD9389CB}" type="slidenum">
              <a:rPr lang="en-GB"/>
              <a:pPr>
                <a:defRPr/>
              </a:pPr>
              <a:t>‹#›</a:t>
            </a:fld>
            <a:endParaRPr lang="en-GB" dirty="0"/>
          </a:p>
        </p:txBody>
      </p:sp>
    </p:spTree>
    <p:extLst>
      <p:ext uri="{BB962C8B-B14F-4D97-AF65-F5344CB8AC3E}">
        <p14:creationId xmlns:p14="http://schemas.microsoft.com/office/powerpoint/2010/main" val="484012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a:xfrm>
            <a:off x="544830" y="530352"/>
            <a:ext cx="8865870" cy="4187952"/>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B9FE2954-4B92-48EC-B2C3-1F5C6F5928D5}" type="slidenum">
              <a:rPr lang="en-GB"/>
              <a:pPr>
                <a:defRPr/>
              </a:pPr>
              <a:t>‹#›</a:t>
            </a:fld>
            <a:endParaRPr lang="en-GB" dirty="0"/>
          </a:p>
        </p:txBody>
      </p:sp>
    </p:spTree>
    <p:extLst>
      <p:ext uri="{BB962C8B-B14F-4D97-AF65-F5344CB8AC3E}">
        <p14:creationId xmlns:p14="http://schemas.microsoft.com/office/powerpoint/2010/main" val="55395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3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5" name="10 - Στρογγυλεμένο ορθογώνιο"/>
          <p:cNvSpPr/>
          <p:nvPr/>
        </p:nvSpPr>
        <p:spPr>
          <a:xfrm>
            <a:off x="453480" y="434162"/>
            <a:ext cx="8999043"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2" name="1 - Τίτλος"/>
          <p:cNvSpPr>
            <a:spLocks noGrp="1"/>
          </p:cNvSpPr>
          <p:nvPr>
            <p:ph type="title"/>
          </p:nvPr>
        </p:nvSpPr>
        <p:spPr>
          <a:xfrm>
            <a:off x="507373" y="4928616"/>
            <a:ext cx="8865870" cy="676656"/>
          </a:xfrm>
        </p:spPr>
        <p:txBody>
          <a:bodyPr lIns="91440" bIns="0"/>
          <a:lstStyle>
            <a:lvl1pPr algn="l">
              <a:buNone/>
              <a:defRPr sz="3600" b="0" cap="none" baseline="0">
                <a:solidFill>
                  <a:schemeClr val="bg2">
                    <a:shade val="25000"/>
                  </a:schemeClr>
                </a:solidFill>
                <a:effectLst/>
              </a:defRPr>
            </a:lvl1pPr>
            <a:extLst/>
          </a:lstStyle>
          <a:p>
            <a:r>
              <a:rPr lang="el-GR"/>
              <a:t>Kλικ για επεξεργασία του τίτλου</a:t>
            </a:r>
            <a:endParaRPr lang="en-US"/>
          </a:p>
        </p:txBody>
      </p:sp>
      <p:sp>
        <p:nvSpPr>
          <p:cNvPr id="3" name="2 - Θέση κειμένου"/>
          <p:cNvSpPr>
            <a:spLocks noGrp="1"/>
          </p:cNvSpPr>
          <p:nvPr>
            <p:ph type="body" idx="1"/>
          </p:nvPr>
        </p:nvSpPr>
        <p:spPr>
          <a:xfrm>
            <a:off x="507373" y="5624484"/>
            <a:ext cx="886587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a:t>Kλικ για επεξεργασία των στυλ του υποδείγματος</a:t>
            </a:r>
          </a:p>
        </p:txBody>
      </p:sp>
      <p:sp>
        <p:nvSpPr>
          <p:cNvPr id="6" name="3 - Θέση ημερομηνίας"/>
          <p:cNvSpPr>
            <a:spLocks noGrp="1"/>
          </p:cNvSpPr>
          <p:nvPr>
            <p:ph type="dt" sz="half" idx="10"/>
          </p:nvPr>
        </p:nvSpPr>
        <p:spPr/>
        <p:txBody>
          <a:bodyPr/>
          <a:lstStyle>
            <a:lvl1pPr>
              <a:defRPr/>
            </a:lvl1pPr>
            <a:extLst/>
          </a:lstStyle>
          <a:p>
            <a:pPr>
              <a:defRPr/>
            </a:pPr>
            <a:endParaRPr lang="en-GB" dirty="0"/>
          </a:p>
        </p:txBody>
      </p:sp>
      <p:sp>
        <p:nvSpPr>
          <p:cNvPr id="7" name="4 - Θέση υποσέλιδου"/>
          <p:cNvSpPr>
            <a:spLocks noGrp="1"/>
          </p:cNvSpPr>
          <p:nvPr>
            <p:ph type="ftr" sz="quarter" idx="11"/>
          </p:nvPr>
        </p:nvSpPr>
        <p:spPr/>
        <p:txBody>
          <a:bodyPr/>
          <a:lstStyle>
            <a:lvl1pPr>
              <a:defRPr/>
            </a:lvl1pPr>
            <a:extLst/>
          </a:lstStyle>
          <a:p>
            <a:pPr>
              <a:defRPr/>
            </a:pPr>
            <a:endParaRPr lang="en-GB" dirty="0"/>
          </a:p>
        </p:txBody>
      </p:sp>
      <p:sp>
        <p:nvSpPr>
          <p:cNvPr id="8" name="5 - Θέση αριθμού διαφάνειας"/>
          <p:cNvSpPr>
            <a:spLocks noGrp="1"/>
          </p:cNvSpPr>
          <p:nvPr>
            <p:ph type="sldNum" sz="quarter" idx="12"/>
          </p:nvPr>
        </p:nvSpPr>
        <p:spPr/>
        <p:txBody>
          <a:bodyPr/>
          <a:lstStyle>
            <a:lvl1pPr>
              <a:defRPr/>
            </a:lvl1pPr>
            <a:extLst/>
          </a:lstStyle>
          <a:p>
            <a:pPr>
              <a:defRPr/>
            </a:pPr>
            <a:fld id="{C7841F01-9811-4E22-992D-1BDB67822792}" type="slidenum">
              <a:rPr lang="en-GB"/>
              <a:pPr>
                <a:defRPr/>
              </a:pPr>
              <a:t>‹#›</a:t>
            </a:fld>
            <a:endParaRPr lang="en-GB" dirty="0"/>
          </a:p>
        </p:txBody>
      </p:sp>
    </p:spTree>
    <p:extLst>
      <p:ext uri="{BB962C8B-B14F-4D97-AF65-F5344CB8AC3E}">
        <p14:creationId xmlns:p14="http://schemas.microsoft.com/office/powerpoint/2010/main" val="295531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557215"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5151640"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C6C59CA4-CA36-4D78-B743-8814580B79CC}" type="slidenum">
              <a:rPr lang="en-GB"/>
              <a:pPr>
                <a:defRPr/>
              </a:pPr>
              <a:t>‹#›</a:t>
            </a:fld>
            <a:endParaRPr lang="en-GB" dirty="0"/>
          </a:p>
        </p:txBody>
      </p:sp>
    </p:spTree>
    <p:extLst>
      <p:ext uri="{BB962C8B-B14F-4D97-AF65-F5344CB8AC3E}">
        <p14:creationId xmlns:p14="http://schemas.microsoft.com/office/powerpoint/2010/main" val="1403555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lvl1pPr>
              <a:defRPr b="1"/>
            </a:lvl1pPr>
            <a:extLst/>
          </a:lstStyle>
          <a:p>
            <a:r>
              <a:rPr lang="el-GR"/>
              <a:t>Kλικ για επεξεργασία του τίτλου</a:t>
            </a:r>
            <a:endParaRPr lang="en-US"/>
          </a:p>
        </p:txBody>
      </p:sp>
      <p:sp>
        <p:nvSpPr>
          <p:cNvPr id="3" name="2 - Θέση κειμένου"/>
          <p:cNvSpPr>
            <a:spLocks noGrp="1"/>
          </p:cNvSpPr>
          <p:nvPr>
            <p:ph type="body" idx="1"/>
          </p:nvPr>
        </p:nvSpPr>
        <p:spPr>
          <a:xfrm>
            <a:off x="657826" y="579438"/>
            <a:ext cx="425958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5039850" y="579438"/>
            <a:ext cx="425958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a:t>Kλικ για επεξεργασία των στυλ του υποδείγματος</a:t>
            </a:r>
          </a:p>
        </p:txBody>
      </p:sp>
      <p:sp>
        <p:nvSpPr>
          <p:cNvPr id="5" name="4 - Θέση περιεχομένου"/>
          <p:cNvSpPr>
            <a:spLocks noGrp="1"/>
          </p:cNvSpPr>
          <p:nvPr>
            <p:ph sz="quarter" idx="2"/>
          </p:nvPr>
        </p:nvSpPr>
        <p:spPr>
          <a:xfrm>
            <a:off x="657826"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περιεχομένου"/>
          <p:cNvSpPr>
            <a:spLocks noGrp="1"/>
          </p:cNvSpPr>
          <p:nvPr>
            <p:ph sz="quarter" idx="4"/>
          </p:nvPr>
        </p:nvSpPr>
        <p:spPr>
          <a:xfrm>
            <a:off x="5039850"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24 - Θέση ημερομηνίας"/>
          <p:cNvSpPr>
            <a:spLocks noGrp="1"/>
          </p:cNvSpPr>
          <p:nvPr>
            <p:ph type="dt" sz="half" idx="10"/>
          </p:nvPr>
        </p:nvSpPr>
        <p:spPr/>
        <p:txBody>
          <a:bodyPr/>
          <a:lstStyle>
            <a:lvl1pPr>
              <a:defRPr/>
            </a:lvl1pPr>
          </a:lstStyle>
          <a:p>
            <a:pPr>
              <a:defRPr/>
            </a:pPr>
            <a:endParaRPr lang="en-GB" dirty="0"/>
          </a:p>
        </p:txBody>
      </p:sp>
      <p:sp>
        <p:nvSpPr>
          <p:cNvPr id="8" name="17 - Θέση υποσέλιδου"/>
          <p:cNvSpPr>
            <a:spLocks noGrp="1"/>
          </p:cNvSpPr>
          <p:nvPr>
            <p:ph type="ftr" sz="quarter" idx="11"/>
          </p:nvPr>
        </p:nvSpPr>
        <p:spPr/>
        <p:txBody>
          <a:bodyPr/>
          <a:lstStyle>
            <a:lvl1pPr>
              <a:defRPr/>
            </a:lvl1pPr>
          </a:lstStyle>
          <a:p>
            <a:pPr>
              <a:defRPr/>
            </a:pPr>
            <a:endParaRPr lang="en-GB" dirty="0"/>
          </a:p>
        </p:txBody>
      </p:sp>
      <p:sp>
        <p:nvSpPr>
          <p:cNvPr id="9" name="4 - Θέση αριθμού διαφάνειας"/>
          <p:cNvSpPr>
            <a:spLocks noGrp="1"/>
          </p:cNvSpPr>
          <p:nvPr>
            <p:ph type="sldNum" sz="quarter" idx="12"/>
          </p:nvPr>
        </p:nvSpPr>
        <p:spPr/>
        <p:txBody>
          <a:bodyPr/>
          <a:lstStyle>
            <a:lvl1pPr>
              <a:defRPr/>
            </a:lvl1pPr>
          </a:lstStyle>
          <a:p>
            <a:pPr>
              <a:defRPr/>
            </a:pPr>
            <a:fld id="{09C4F69E-1001-4EE0-A9F4-57D2D21BB359}" type="slidenum">
              <a:rPr lang="en-GB"/>
              <a:pPr>
                <a:defRPr/>
              </a:pPr>
              <a:t>‹#›</a:t>
            </a:fld>
            <a:endParaRPr lang="en-GB" dirty="0"/>
          </a:p>
        </p:txBody>
      </p:sp>
    </p:spTree>
    <p:extLst>
      <p:ext uri="{BB962C8B-B14F-4D97-AF65-F5344CB8AC3E}">
        <p14:creationId xmlns:p14="http://schemas.microsoft.com/office/powerpoint/2010/main" val="47739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4 - Θέση ημερομηνίας"/>
          <p:cNvSpPr>
            <a:spLocks noGrp="1"/>
          </p:cNvSpPr>
          <p:nvPr>
            <p:ph type="dt" sz="half" idx="10"/>
          </p:nvPr>
        </p:nvSpPr>
        <p:spPr/>
        <p:txBody>
          <a:bodyPr/>
          <a:lstStyle>
            <a:lvl1pPr>
              <a:defRPr/>
            </a:lvl1pPr>
          </a:lstStyle>
          <a:p>
            <a:pPr>
              <a:defRPr/>
            </a:pPr>
            <a:endParaRPr lang="en-GB" dirty="0"/>
          </a:p>
        </p:txBody>
      </p:sp>
      <p:sp>
        <p:nvSpPr>
          <p:cNvPr id="4" name="17 - Θέση υποσέλιδου"/>
          <p:cNvSpPr>
            <a:spLocks noGrp="1"/>
          </p:cNvSpPr>
          <p:nvPr>
            <p:ph type="ftr" sz="quarter" idx="11"/>
          </p:nvPr>
        </p:nvSpPr>
        <p:spPr/>
        <p:txBody>
          <a:bodyPr/>
          <a:lstStyle>
            <a:lvl1pPr>
              <a:defRPr/>
            </a:lvl1pPr>
          </a:lstStyle>
          <a:p>
            <a:pPr>
              <a:defRPr/>
            </a:pPr>
            <a:endParaRPr lang="en-GB" dirty="0"/>
          </a:p>
        </p:txBody>
      </p:sp>
      <p:sp>
        <p:nvSpPr>
          <p:cNvPr id="5" name="4 - Θέση αριθμού διαφάνειας"/>
          <p:cNvSpPr>
            <a:spLocks noGrp="1"/>
          </p:cNvSpPr>
          <p:nvPr>
            <p:ph type="sldNum" sz="quarter" idx="12"/>
          </p:nvPr>
        </p:nvSpPr>
        <p:spPr/>
        <p:txBody>
          <a:bodyPr/>
          <a:lstStyle>
            <a:lvl1pPr>
              <a:defRPr/>
            </a:lvl1pPr>
          </a:lstStyle>
          <a:p>
            <a:pPr>
              <a:defRPr/>
            </a:pPr>
            <a:fld id="{348E9483-E119-4B71-A7B2-F8406B3DC0B3}" type="slidenum">
              <a:rPr lang="en-GB"/>
              <a:pPr>
                <a:defRPr/>
              </a:pPr>
              <a:t>‹#›</a:t>
            </a:fld>
            <a:endParaRPr lang="en-GB" dirty="0"/>
          </a:p>
        </p:txBody>
      </p:sp>
    </p:spTree>
    <p:extLst>
      <p:ext uri="{BB962C8B-B14F-4D97-AF65-F5344CB8AC3E}">
        <p14:creationId xmlns:p14="http://schemas.microsoft.com/office/powerpoint/2010/main" val="3978714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3" name="1 - Θέση ημερομηνίας"/>
          <p:cNvSpPr>
            <a:spLocks noGrp="1"/>
          </p:cNvSpPr>
          <p:nvPr>
            <p:ph type="dt" sz="half" idx="10"/>
          </p:nvPr>
        </p:nvSpPr>
        <p:spPr/>
        <p:txBody>
          <a:bodyPr/>
          <a:lstStyle>
            <a:lvl1pPr>
              <a:defRPr/>
            </a:lvl1pPr>
            <a:extLst/>
          </a:lstStyle>
          <a:p>
            <a:pPr>
              <a:defRPr/>
            </a:pPr>
            <a:endParaRPr lang="en-GB" dirty="0"/>
          </a:p>
        </p:txBody>
      </p:sp>
      <p:sp>
        <p:nvSpPr>
          <p:cNvPr id="4" name="2 - Θέση υποσέλιδου"/>
          <p:cNvSpPr>
            <a:spLocks noGrp="1"/>
          </p:cNvSpPr>
          <p:nvPr>
            <p:ph type="ftr" sz="quarter" idx="11"/>
          </p:nvPr>
        </p:nvSpPr>
        <p:spPr/>
        <p:txBody>
          <a:bodyPr/>
          <a:lstStyle>
            <a:lvl1pPr>
              <a:defRPr/>
            </a:lvl1pPr>
            <a:extLst/>
          </a:lstStyle>
          <a:p>
            <a:pPr>
              <a:defRPr/>
            </a:pPr>
            <a:endParaRPr lang="en-GB" dirty="0"/>
          </a:p>
        </p:txBody>
      </p:sp>
      <p:sp>
        <p:nvSpPr>
          <p:cNvPr id="5" name="3 - Θέση αριθμού διαφάνειας"/>
          <p:cNvSpPr>
            <a:spLocks noGrp="1"/>
          </p:cNvSpPr>
          <p:nvPr>
            <p:ph type="sldNum" sz="quarter" idx="12"/>
          </p:nvPr>
        </p:nvSpPr>
        <p:spPr/>
        <p:txBody>
          <a:bodyPr/>
          <a:lstStyle>
            <a:lvl1pPr>
              <a:defRPr/>
            </a:lvl1pPr>
            <a:extLst/>
          </a:lstStyle>
          <a:p>
            <a:pPr>
              <a:defRPr/>
            </a:pPr>
            <a:fld id="{D64E018D-BDBD-441F-9ADA-78AD78336A3B}" type="slidenum">
              <a:rPr lang="en-GB"/>
              <a:pPr>
                <a:defRPr/>
              </a:pPr>
              <a:t>‹#›</a:t>
            </a:fld>
            <a:endParaRPr lang="en-GB" dirty="0"/>
          </a:p>
        </p:txBody>
      </p:sp>
    </p:spTree>
    <p:extLst>
      <p:ext uri="{BB962C8B-B14F-4D97-AF65-F5344CB8AC3E}">
        <p14:creationId xmlns:p14="http://schemas.microsoft.com/office/powerpoint/2010/main" val="236276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00349" y="533400"/>
            <a:ext cx="3219450" cy="914400"/>
          </a:xfrm>
        </p:spPr>
        <p:txBody>
          <a:bodyPr/>
          <a:lstStyle>
            <a:lvl1pPr algn="l">
              <a:buNone/>
              <a:defRPr sz="2200" b="1">
                <a:solidFill>
                  <a:schemeClr val="accent1"/>
                </a:solidFill>
              </a:defRPr>
            </a:lvl1pPr>
            <a:extLst/>
          </a:lstStyle>
          <a:p>
            <a:r>
              <a:rPr lang="el-GR"/>
              <a:t>Kλικ για επεξεργασία του τίτλου</a:t>
            </a:r>
            <a:endParaRPr lang="en-US"/>
          </a:p>
        </p:txBody>
      </p:sp>
      <p:sp>
        <p:nvSpPr>
          <p:cNvPr id="3" name="2 - Θέση κειμένου"/>
          <p:cNvSpPr>
            <a:spLocks noGrp="1"/>
          </p:cNvSpPr>
          <p:nvPr>
            <p:ph type="body" idx="2"/>
          </p:nvPr>
        </p:nvSpPr>
        <p:spPr>
          <a:xfrm>
            <a:off x="6000418" y="1447802"/>
            <a:ext cx="321945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1"/>
          </p:nvPr>
        </p:nvSpPr>
        <p:spPr>
          <a:xfrm>
            <a:off x="824820" y="930144"/>
            <a:ext cx="501167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90271168-D108-49ED-AB77-895375444F6F}" type="slidenum">
              <a:rPr lang="en-GB"/>
              <a:pPr>
                <a:defRPr/>
              </a:pPr>
              <a:t>‹#›</a:t>
            </a:fld>
            <a:endParaRPr lang="en-GB" dirty="0"/>
          </a:p>
        </p:txBody>
      </p:sp>
    </p:spTree>
    <p:extLst>
      <p:ext uri="{BB962C8B-B14F-4D97-AF65-F5344CB8AC3E}">
        <p14:creationId xmlns:p14="http://schemas.microsoft.com/office/powerpoint/2010/main" val="211106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6" name="10 - Στρογγύλεμα μίας γωνίας ορθογωνίου"/>
          <p:cNvSpPr/>
          <p:nvPr/>
        </p:nvSpPr>
        <p:spPr>
          <a:xfrm>
            <a:off x="6934200" y="433388"/>
            <a:ext cx="251777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2" name="1 - Τίτλος"/>
          <p:cNvSpPr>
            <a:spLocks noGrp="1"/>
          </p:cNvSpPr>
          <p:nvPr>
            <p:ph type="title"/>
          </p:nvPr>
        </p:nvSpPr>
        <p:spPr>
          <a:xfrm>
            <a:off x="495300" y="5012056"/>
            <a:ext cx="8915400" cy="1051560"/>
          </a:xfrm>
        </p:spPr>
        <p:txBody>
          <a:bodyPr anchor="t"/>
          <a:lstStyle>
            <a:lvl1pPr algn="l">
              <a:buNone/>
              <a:defRPr sz="3600" b="0">
                <a:solidFill>
                  <a:schemeClr val="bg2">
                    <a:shade val="25000"/>
                  </a:schemeClr>
                </a:solidFill>
                <a:effectLst/>
              </a:defRPr>
            </a:lvl1pPr>
            <a:extLst/>
          </a:lstStyle>
          <a:p>
            <a:r>
              <a:rPr lang="el-GR"/>
              <a:t>Kλικ για επεξεργασία του τίτλου</a:t>
            </a:r>
            <a:endParaRPr lang="en-US"/>
          </a:p>
        </p:txBody>
      </p:sp>
      <p:sp>
        <p:nvSpPr>
          <p:cNvPr id="4" name="3 - Θέση κειμένου"/>
          <p:cNvSpPr>
            <a:spLocks noGrp="1"/>
          </p:cNvSpPr>
          <p:nvPr>
            <p:ph type="body" sz="half" idx="2"/>
          </p:nvPr>
        </p:nvSpPr>
        <p:spPr bwMode="grayWhite">
          <a:xfrm>
            <a:off x="7001271" y="533400"/>
            <a:ext cx="242697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3" name="2 - Θέση εικόνας"/>
          <p:cNvSpPr>
            <a:spLocks noGrp="1"/>
          </p:cNvSpPr>
          <p:nvPr>
            <p:ph type="pic" idx="1"/>
          </p:nvPr>
        </p:nvSpPr>
        <p:spPr>
          <a:xfrm>
            <a:off x="456603" y="435768"/>
            <a:ext cx="6419088"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l-GR" noProof="0" dirty="0"/>
              <a:t>Κάντε κλικ στο εικονίδιο για να προσθέσετε μια εικόνα</a:t>
            </a:r>
            <a:endParaRPr lang="en-US" noProof="0" dirty="0"/>
          </a:p>
        </p:txBody>
      </p:sp>
      <p:sp>
        <p:nvSpPr>
          <p:cNvPr id="7" name="4 - Θέση ημερομηνίας"/>
          <p:cNvSpPr>
            <a:spLocks noGrp="1"/>
          </p:cNvSpPr>
          <p:nvPr>
            <p:ph type="dt" sz="half" idx="10"/>
          </p:nvPr>
        </p:nvSpPr>
        <p:spPr/>
        <p:txBody>
          <a:bodyPr/>
          <a:lstStyle>
            <a:lvl1pPr>
              <a:defRPr/>
            </a:lvl1pPr>
            <a:extLst/>
          </a:lstStyle>
          <a:p>
            <a:pPr>
              <a:defRPr/>
            </a:pPr>
            <a:endParaRPr lang="en-GB" dirty="0"/>
          </a:p>
        </p:txBody>
      </p:sp>
      <p:sp>
        <p:nvSpPr>
          <p:cNvPr id="8" name="5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6 - Θέση αριθμού διαφάνειας"/>
          <p:cNvSpPr>
            <a:spLocks noGrp="1"/>
          </p:cNvSpPr>
          <p:nvPr>
            <p:ph type="sldNum" sz="quarter" idx="12"/>
          </p:nvPr>
        </p:nvSpPr>
        <p:spPr/>
        <p:txBody>
          <a:bodyPr/>
          <a:lstStyle>
            <a:lvl1pPr>
              <a:defRPr/>
            </a:lvl1pPr>
            <a:extLst/>
          </a:lstStyle>
          <a:p>
            <a:pPr>
              <a:defRPr/>
            </a:pPr>
            <a:fld id="{0A40C715-5421-4C65-99C5-F7CB9C02A1A9}" type="slidenum">
              <a:rPr lang="en-GB"/>
              <a:pPr>
                <a:defRPr/>
              </a:pPr>
              <a:t>‹#›</a:t>
            </a:fld>
            <a:endParaRPr lang="en-GB" dirty="0"/>
          </a:p>
        </p:txBody>
      </p:sp>
    </p:spTree>
    <p:extLst>
      <p:ext uri="{BB962C8B-B14F-4D97-AF65-F5344CB8AC3E}">
        <p14:creationId xmlns:p14="http://schemas.microsoft.com/office/powerpoint/2010/main" val="135381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9" name="8 - Στρογγυλεμένο ορθογώνιο"/>
          <p:cNvSpPr/>
          <p:nvPr/>
        </p:nvSpPr>
        <p:spPr>
          <a:xfrm>
            <a:off x="453480" y="434162"/>
            <a:ext cx="8999043"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13" name="12 - Θέση τίτλου"/>
          <p:cNvSpPr>
            <a:spLocks noGrp="1"/>
          </p:cNvSpPr>
          <p:nvPr>
            <p:ph type="title"/>
          </p:nvPr>
        </p:nvSpPr>
        <p:spPr>
          <a:xfrm>
            <a:off x="544513" y="4986338"/>
            <a:ext cx="8866187" cy="1050925"/>
          </a:xfrm>
          <a:prstGeom prst="rect">
            <a:avLst/>
          </a:prstGeom>
        </p:spPr>
        <p:txBody>
          <a:bodyPr vert="horz" anchor="b">
            <a:normAutofit/>
          </a:bodyPr>
          <a:lstStyle/>
          <a:p>
            <a:r>
              <a:rPr lang="el-GR"/>
              <a:t>Kλικ για επεξεργασία του τίτλου</a:t>
            </a:r>
            <a:endParaRPr lang="en-US"/>
          </a:p>
        </p:txBody>
      </p:sp>
      <p:sp>
        <p:nvSpPr>
          <p:cNvPr id="1031" name="3 - Θέση κειμένου"/>
          <p:cNvSpPr>
            <a:spLocks noGrp="1"/>
          </p:cNvSpPr>
          <p:nvPr>
            <p:ph type="body" idx="1"/>
          </p:nvPr>
        </p:nvSpPr>
        <p:spPr bwMode="auto">
          <a:xfrm>
            <a:off x="544513" y="530225"/>
            <a:ext cx="8866187"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25" name="24 - Θέση ημερομηνίας"/>
          <p:cNvSpPr>
            <a:spLocks noGrp="1"/>
          </p:cNvSpPr>
          <p:nvPr>
            <p:ph type="dt" sz="half" idx="2"/>
          </p:nvPr>
        </p:nvSpPr>
        <p:spPr>
          <a:xfrm>
            <a:off x="4090988" y="6111875"/>
            <a:ext cx="24765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18" name="17 - Θέση υποσέλιδου"/>
          <p:cNvSpPr>
            <a:spLocks noGrp="1"/>
          </p:cNvSpPr>
          <p:nvPr>
            <p:ph type="ftr" sz="quarter" idx="3"/>
          </p:nvPr>
        </p:nvSpPr>
        <p:spPr>
          <a:xfrm>
            <a:off x="6567488" y="6111875"/>
            <a:ext cx="2476500" cy="365125"/>
          </a:xfrm>
          <a:prstGeom prst="rect">
            <a:avLst/>
          </a:prstGeom>
        </p:spPr>
        <p:txBody>
          <a:bodyPr vert="horz" anchor="b"/>
          <a:lstStyle>
            <a:lvl1pPr algn="l"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5" name="4 - Θέση αριθμού διαφάνειας"/>
          <p:cNvSpPr>
            <a:spLocks noGrp="1"/>
          </p:cNvSpPr>
          <p:nvPr>
            <p:ph type="sldNum" sz="quarter" idx="4"/>
          </p:nvPr>
        </p:nvSpPr>
        <p:spPr>
          <a:xfrm>
            <a:off x="9043988" y="6111875"/>
            <a:ext cx="4953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fld id="{773476B9-4FAB-4C78-B027-F2A32FD72F3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4141" r:id="rId1"/>
    <p:sldLayoutId id="2147484134" r:id="rId2"/>
    <p:sldLayoutId id="2147484142" r:id="rId3"/>
    <p:sldLayoutId id="2147484135" r:id="rId4"/>
    <p:sldLayoutId id="2147484136" r:id="rId5"/>
    <p:sldLayoutId id="2147484137" r:id="rId6"/>
    <p:sldLayoutId id="2147484143" r:id="rId7"/>
    <p:sldLayoutId id="2147484138" r:id="rId8"/>
    <p:sldLayoutId id="2147484144" r:id="rId9"/>
    <p:sldLayoutId id="2147484139" r:id="rId10"/>
    <p:sldLayoutId id="2147484140"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20750" y="1916113"/>
            <a:ext cx="8280400" cy="1800225"/>
          </a:xfrm>
        </p:spPr>
        <p:txBody>
          <a:bodyPr lIns="92075" tIns="46038" rIns="92075" bIns="46038" anchor="ctr">
            <a:noAutofit/>
          </a:bodyPr>
          <a:lstStyle/>
          <a:p>
            <a:pPr algn="ctr" eaLnBrk="1" fontAlgn="auto" hangingPunct="1">
              <a:spcAft>
                <a:spcPts val="0"/>
              </a:spcAft>
              <a:defRPr/>
            </a:pPr>
            <a:br>
              <a:rPr lang="el-GR" sz="1400" dirty="0"/>
            </a:br>
            <a:br>
              <a:rPr lang="el-GR" sz="1400" dirty="0"/>
            </a:br>
            <a:r>
              <a:rPr lang="en-US" sz="5400" dirty="0">
                <a:solidFill>
                  <a:schemeClr val="accent1"/>
                </a:solidFill>
                <a:latin typeface="Tahoma" pitchFamily="34" charset="0"/>
                <a:cs typeface="Tahoma" pitchFamily="34" charset="0"/>
              </a:rPr>
              <a:t>“</a:t>
            </a:r>
            <a:r>
              <a:rPr lang="el-GR" sz="5400" dirty="0">
                <a:solidFill>
                  <a:schemeClr val="accent1"/>
                </a:solidFill>
                <a:latin typeface="Tahoma" pitchFamily="34" charset="0"/>
                <a:cs typeface="Tahoma" pitchFamily="34" charset="0"/>
              </a:rPr>
              <a:t>ΑΣΦΑΛΙΣΗ </a:t>
            </a:r>
            <a:br>
              <a:rPr lang="el-GR" sz="5400" dirty="0">
                <a:solidFill>
                  <a:schemeClr val="accent1"/>
                </a:solidFill>
                <a:latin typeface="Tahoma" pitchFamily="34" charset="0"/>
                <a:cs typeface="Tahoma" pitchFamily="34" charset="0"/>
              </a:rPr>
            </a:br>
            <a:r>
              <a:rPr lang="el-GR" sz="5400" dirty="0">
                <a:solidFill>
                  <a:schemeClr val="accent1"/>
                </a:solidFill>
                <a:latin typeface="Tahoma" pitchFamily="34" charset="0"/>
                <a:cs typeface="Tahoma" pitchFamily="34" charset="0"/>
              </a:rPr>
              <a:t>ΖΩΗΣ - ΠΕΡΙΟΥΣΙΑΣ</a:t>
            </a:r>
            <a:r>
              <a:rPr lang="en-US" sz="5400" dirty="0">
                <a:solidFill>
                  <a:schemeClr val="accent1"/>
                </a:solidFill>
                <a:latin typeface="Tahoma" pitchFamily="34" charset="0"/>
                <a:cs typeface="Tahoma" pitchFamily="34" charset="0"/>
              </a:rPr>
              <a:t>.” </a:t>
            </a:r>
            <a:br>
              <a:rPr lang="en-US" sz="1400" dirty="0">
                <a:solidFill>
                  <a:schemeClr val="accent1"/>
                </a:solidFill>
                <a:latin typeface="Tahoma" pitchFamily="34" charset="0"/>
                <a:cs typeface="Tahoma" pitchFamily="34" charset="0"/>
              </a:rPr>
            </a:br>
            <a:br>
              <a:rPr lang="en-US" sz="1400" dirty="0">
                <a:solidFill>
                  <a:schemeClr val="accent1"/>
                </a:solidFill>
              </a:rPr>
            </a:br>
            <a:br>
              <a:rPr lang="el-GR" sz="1400" dirty="0">
                <a:solidFill>
                  <a:schemeClr val="accent1"/>
                </a:solidFill>
              </a:rPr>
            </a:br>
            <a:br>
              <a:rPr lang="el-GR" sz="1400" dirty="0"/>
            </a:br>
            <a:br>
              <a:rPr lang="el-GR" sz="1400" dirty="0"/>
            </a:br>
            <a:endParaRPr lang="en-GB" sz="1400" dirty="0"/>
          </a:p>
        </p:txBody>
      </p:sp>
      <p:sp>
        <p:nvSpPr>
          <p:cNvPr id="4099" name="Rectangle 3"/>
          <p:cNvSpPr>
            <a:spLocks noGrp="1" noChangeArrowheads="1"/>
          </p:cNvSpPr>
          <p:nvPr>
            <p:ph type="subTitle" idx="1"/>
          </p:nvPr>
        </p:nvSpPr>
        <p:spPr>
          <a:xfrm>
            <a:off x="920750" y="3810000"/>
            <a:ext cx="8353425" cy="1876425"/>
          </a:xfrm>
        </p:spPr>
        <p:txBody>
          <a:bodyPr lIns="92075" tIns="46038" rIns="92075" bIns="46038"/>
          <a:lstStyle/>
          <a:p>
            <a:pPr marL="342900" indent="-342900" algn="ctr" eaLnBrk="1" hangingPunct="1">
              <a:lnSpc>
                <a:spcPct val="101000"/>
              </a:lnSpc>
              <a:spcBef>
                <a:spcPct val="0"/>
              </a:spcBef>
              <a:spcAft>
                <a:spcPct val="51000"/>
              </a:spcAft>
            </a:pPr>
            <a:r>
              <a:rPr lang="el-GR" sz="2300" b="1" dirty="0">
                <a:solidFill>
                  <a:srgbClr val="3333CC"/>
                </a:solidFill>
                <a:latin typeface="Tahoma" pitchFamily="34" charset="0"/>
                <a:cs typeface="Tahoma" pitchFamily="34" charset="0"/>
              </a:rPr>
              <a:t>Επιμέλεια</a:t>
            </a:r>
            <a:r>
              <a:rPr lang="en-US" sz="2300" b="1" dirty="0">
                <a:solidFill>
                  <a:srgbClr val="3333CC"/>
                </a:solidFill>
                <a:latin typeface="Tahoma" pitchFamily="34" charset="0"/>
                <a:cs typeface="Tahoma" pitchFamily="34" charset="0"/>
              </a:rPr>
              <a:t>: </a:t>
            </a:r>
            <a:endParaRPr lang="el-GR" sz="2300" b="1" dirty="0">
              <a:solidFill>
                <a:srgbClr val="3333CC"/>
              </a:solidFill>
              <a:latin typeface="Tahoma" pitchFamily="34" charset="0"/>
              <a:cs typeface="Tahoma" pitchFamily="34" charset="0"/>
            </a:endParaRPr>
          </a:p>
          <a:p>
            <a:pPr marL="342900" indent="-342900" algn="ctr" eaLnBrk="1" hangingPunct="1">
              <a:lnSpc>
                <a:spcPct val="101000"/>
              </a:lnSpc>
              <a:spcBef>
                <a:spcPct val="0"/>
              </a:spcBef>
              <a:spcAft>
                <a:spcPct val="51000"/>
              </a:spcAft>
            </a:pPr>
            <a:r>
              <a:rPr lang="el-GR" sz="2300" dirty="0">
                <a:solidFill>
                  <a:srgbClr val="3333CC"/>
                </a:solidFill>
                <a:latin typeface="Tahoma" pitchFamily="34" charset="0"/>
                <a:cs typeface="Tahoma" pitchFamily="34" charset="0"/>
              </a:rPr>
              <a:t>ΝΙΚΟΛΑΟΣ ΓΡΗΓΟΡΑΚΗΣ (</a:t>
            </a:r>
            <a:r>
              <a:rPr lang="en-US" sz="2300" dirty="0">
                <a:solidFill>
                  <a:srgbClr val="3333CC"/>
                </a:solidFill>
                <a:latin typeface="Tahoma" pitchFamily="34" charset="0"/>
                <a:cs typeface="Tahoma" pitchFamily="34" charset="0"/>
              </a:rPr>
              <a:t>PhD</a:t>
            </a:r>
            <a:r>
              <a:rPr lang="el-GR" sz="2300" dirty="0">
                <a:solidFill>
                  <a:srgbClr val="3333CC"/>
                </a:solidFill>
                <a:latin typeface="Tahoma" pitchFamily="34" charset="0"/>
                <a:cs typeface="Tahoma" pitchFamily="34" charset="0"/>
              </a:rPr>
              <a:t>, </a:t>
            </a:r>
            <a:r>
              <a:rPr lang="en-US" sz="2300" dirty="0">
                <a:solidFill>
                  <a:srgbClr val="3333CC"/>
                </a:solidFill>
                <a:latin typeface="Tahoma" pitchFamily="34" charset="0"/>
                <a:cs typeface="Tahoma" pitchFamily="34" charset="0"/>
              </a:rPr>
              <a:t>MSc, B.A.</a:t>
            </a:r>
            <a:r>
              <a:rPr lang="el-GR" sz="2300" dirty="0">
                <a:solidFill>
                  <a:srgbClr val="3333CC"/>
                </a:solidFill>
                <a:latin typeface="Tahoma" pitchFamily="34" charset="0"/>
                <a:cs typeface="Tahoma" pitchFamily="34" charset="0"/>
              </a:rPr>
              <a:t>)</a:t>
            </a:r>
          </a:p>
          <a:p>
            <a:pPr marL="342900" indent="-342900" algn="ctr" eaLnBrk="1" hangingPunct="1">
              <a:lnSpc>
                <a:spcPct val="101000"/>
              </a:lnSpc>
              <a:spcBef>
                <a:spcPct val="0"/>
              </a:spcBef>
              <a:spcAft>
                <a:spcPct val="51000"/>
              </a:spcAft>
            </a:pPr>
            <a:endParaRPr lang="el-GR" sz="2300" dirty="0">
              <a:solidFill>
                <a:srgbClr val="3333CC"/>
              </a:solidFill>
              <a:latin typeface="Tahoma" pitchFamily="34" charset="0"/>
              <a:cs typeface="Tahoma" pitchFamily="34" charset="0"/>
            </a:endParaRPr>
          </a:p>
          <a:p>
            <a:pPr marL="342900" indent="-342900" eaLnBrk="1" hangingPunct="1">
              <a:lnSpc>
                <a:spcPct val="101000"/>
              </a:lnSpc>
              <a:spcBef>
                <a:spcPct val="0"/>
              </a:spcBef>
              <a:spcAft>
                <a:spcPct val="51000"/>
              </a:spcAft>
            </a:pPr>
            <a:endParaRPr lang="en-GB" b="1" dirty="0">
              <a:solidFill>
                <a:srgbClr val="3333CC"/>
              </a:solidFill>
            </a:endParaRPr>
          </a:p>
        </p:txBody>
      </p:sp>
      <p:sp>
        <p:nvSpPr>
          <p:cNvPr id="2" name="Ορθογώνιο 1"/>
          <p:cNvSpPr/>
          <p:nvPr/>
        </p:nvSpPr>
        <p:spPr>
          <a:xfrm>
            <a:off x="2504728" y="598608"/>
            <a:ext cx="4953000" cy="1077218"/>
          </a:xfrm>
          <a:prstGeom prst="rect">
            <a:avLst/>
          </a:prstGeom>
        </p:spPr>
        <p:txBody>
          <a:bodyPr>
            <a:spAutoFit/>
          </a:bodyPr>
          <a:lstStyle/>
          <a:p>
            <a:pPr algn="ctr"/>
            <a:r>
              <a:rPr lang="el-GR" sz="1600" b="1" dirty="0">
                <a:solidFill>
                  <a:srgbClr val="002060"/>
                </a:solidFill>
                <a:latin typeface="Tahoma" pitchFamily="34" charset="0"/>
                <a:cs typeface="Tahoma" pitchFamily="34" charset="0"/>
              </a:rPr>
              <a:t>ΕΛΛΗΝΙΚΟ ΜΕΣΟΓΕΙΑΚΟ ΠΑΝΕΠΙΣΤΗΜΙΟ</a:t>
            </a:r>
          </a:p>
          <a:p>
            <a:pPr algn="ctr"/>
            <a:r>
              <a:rPr lang="el-GR" sz="1600" b="1" dirty="0">
                <a:solidFill>
                  <a:srgbClr val="002060"/>
                </a:solidFill>
                <a:latin typeface="Tahoma" pitchFamily="34" charset="0"/>
                <a:cs typeface="Tahoma" pitchFamily="34" charset="0"/>
              </a:rPr>
              <a:t>ΣΧΟΛΗ ΔΙΟΙΚΗΣΗΣ ΚΑΙ ΟΙΚΟΝΟΜΙΑΣ</a:t>
            </a:r>
          </a:p>
          <a:p>
            <a:pPr algn="ctr"/>
            <a:r>
              <a:rPr lang="el-GR" sz="1600" b="1" dirty="0">
                <a:solidFill>
                  <a:srgbClr val="002060"/>
                </a:solidFill>
                <a:latin typeface="Tahoma" pitchFamily="34" charset="0"/>
                <a:cs typeface="Tahoma" pitchFamily="34" charset="0"/>
              </a:rPr>
              <a:t>ΤΜΗΜΑ ΛΟΓΙΣΤΙΚΗΣ &amp; ΧΡΗΜΑΤΟΟΙΚΟΝΟΜΙΚΗΣ</a:t>
            </a:r>
            <a:endParaRPr lang="el-GR" sz="1600" b="1" dirty="0">
              <a:solidFill>
                <a:srgbClr val="00206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099">
                                            <p:bg/>
                                          </p:spTgt>
                                        </p:tgtEl>
                                        <p:attrNameLst>
                                          <p:attrName>style.visibility</p:attrName>
                                        </p:attrNameLst>
                                      </p:cBhvr>
                                      <p:to>
                                        <p:strVal val="visible"/>
                                      </p:to>
                                    </p:set>
                                    <p:animEffect transition="in" filter="fade">
                                      <p:cBhvr>
                                        <p:cTn id="14" dur="500"/>
                                        <p:tgtEl>
                                          <p:spTgt spid="4099">
                                            <p:bg/>
                                          </p:spTgt>
                                        </p:tgtEl>
                                      </p:cBhvr>
                                    </p:animEffect>
                                    <p:anim calcmode="lin" valueType="num">
                                      <p:cBhvr>
                                        <p:cTn id="15" dur="500" fill="hold"/>
                                        <p:tgtEl>
                                          <p:spTgt spid="4099">
                                            <p:bg/>
                                          </p:spTgt>
                                        </p:tgtEl>
                                        <p:attrNameLst>
                                          <p:attrName>ppt_x</p:attrName>
                                        </p:attrNameLst>
                                      </p:cBhvr>
                                      <p:tavLst>
                                        <p:tav tm="0">
                                          <p:val>
                                            <p:strVal val="#ppt_x"/>
                                          </p:val>
                                        </p:tav>
                                        <p:tav tm="100000">
                                          <p:val>
                                            <p:strVal val="#ppt_x"/>
                                          </p:val>
                                        </p:tav>
                                      </p:tavLst>
                                    </p:anim>
                                    <p:anim calcmode="lin" valueType="num">
                                      <p:cBhvr>
                                        <p:cTn id="16" dur="500" fill="hold"/>
                                        <p:tgtEl>
                                          <p:spTgt spid="4099">
                                            <p:bg/>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4099">
                                            <p:txEl>
                                              <p:pRg st="0" end="0"/>
                                            </p:txEl>
                                          </p:spTgt>
                                        </p:tgtEl>
                                        <p:attrNameLst>
                                          <p:attrName>style.visibility</p:attrName>
                                        </p:attrNameLst>
                                      </p:cBhvr>
                                      <p:to>
                                        <p:strVal val="visible"/>
                                      </p:to>
                                    </p:set>
                                    <p:animEffect transition="in" filter="fade">
                                      <p:cBhvr>
                                        <p:cTn id="21" dur="500"/>
                                        <p:tgtEl>
                                          <p:spTgt spid="4099">
                                            <p:txEl>
                                              <p:pRg st="0" end="0"/>
                                            </p:txEl>
                                          </p:spTgt>
                                        </p:tgtEl>
                                      </p:cBhvr>
                                    </p:animEffect>
                                    <p:anim calcmode="lin" valueType="num">
                                      <p:cBhvr>
                                        <p:cTn id="22"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409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4099">
                                            <p:txEl>
                                              <p:pRg st="1" end="1"/>
                                            </p:txEl>
                                          </p:spTgt>
                                        </p:tgtEl>
                                        <p:attrNameLst>
                                          <p:attrName>style.visibility</p:attrName>
                                        </p:attrNameLst>
                                      </p:cBhvr>
                                      <p:to>
                                        <p:strVal val="visible"/>
                                      </p:to>
                                    </p:set>
                                    <p:animEffect transition="in" filter="fade">
                                      <p:cBhvr>
                                        <p:cTn id="28" dur="500"/>
                                        <p:tgtEl>
                                          <p:spTgt spid="4099">
                                            <p:txEl>
                                              <p:pRg st="1" end="1"/>
                                            </p:txEl>
                                          </p:spTgt>
                                        </p:tgtEl>
                                      </p:cBhvr>
                                    </p:animEffect>
                                    <p:anim calcmode="lin" valueType="num">
                                      <p:cBhvr>
                                        <p:cTn id="29"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4099">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ΚΑΤΗΓΟΡΙΕΣ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2000" b="1" u="sng" dirty="0">
                <a:solidFill>
                  <a:srgbClr val="000099"/>
                </a:solidFill>
                <a:latin typeface="Tahoma" pitchFamily="34" charset="0"/>
                <a:cs typeface="Tahoma" pitchFamily="34" charset="0"/>
              </a:rPr>
              <a:t>2. ΙΣΟΒΙΑ (Whole Life insurance)</a:t>
            </a:r>
          </a:p>
          <a:p>
            <a:pPr marL="0" indent="0" algn="just">
              <a:buNone/>
            </a:pPr>
            <a:r>
              <a:rPr lang="el-GR" sz="1800" dirty="0">
                <a:latin typeface="Tahoma" pitchFamily="34" charset="0"/>
                <a:cs typeface="Tahoma" pitchFamily="34" charset="0"/>
              </a:rPr>
              <a:t>Η ασφάλιση αυτή αποσκοπεί να συνδυάσει τις παροχές της προστασίας και της αποταμίευσης, δίνοντας μεγαλύτερη έμφαση </a:t>
            </a:r>
            <a:r>
              <a:rPr lang="el-GR" sz="1800" b="1" u="sng" dirty="0">
                <a:solidFill>
                  <a:schemeClr val="accent4">
                    <a:lumMod val="75000"/>
                  </a:schemeClr>
                </a:solidFill>
                <a:latin typeface="Tahoma" pitchFamily="34" charset="0"/>
                <a:cs typeface="Tahoma" pitchFamily="34" charset="0"/>
              </a:rPr>
              <a:t>στην προστασία</a:t>
            </a:r>
            <a:r>
              <a:rPr lang="el-GR" sz="1800" dirty="0">
                <a:latin typeface="Tahoma" pitchFamily="34" charset="0"/>
                <a:cs typeface="Tahoma" pitchFamily="34" charset="0"/>
              </a:rPr>
              <a:t>. Η αποταμίευση παρέχεται αφού δίνονται στον ασφαλισμένο τα δικαιώματα της εξαγοράς.</a:t>
            </a:r>
          </a:p>
          <a:p>
            <a:pPr marL="0" indent="0" algn="just">
              <a:buNone/>
            </a:pPr>
            <a:r>
              <a:rPr lang="el-GR" sz="1800" dirty="0">
                <a:latin typeface="Tahoma" pitchFamily="34" charset="0"/>
                <a:cs typeface="Tahoma" pitchFamily="34" charset="0"/>
              </a:rPr>
              <a:t>Σε περίπτωση επέλευσης της ασφαλιστικής περίπτωσης πριν τη λήξη της ασφάλισης, το ασφαλισμένο κεφάλαιο και το μέχρι τη στιγμή του θανάτου συσσωρευμένο ποσό από την συμμετοχή στα κέρδη από την υπεραπόδοση των επενδύσεων των μαθηματικών αποθεμάτων καταβάλλεται άμεσα στους Δικαιούχους του ασφαλίσματος. Κατά τη διάρκεια της ασφάλισης ο Ασφαλισμένος έχει το δικαίωμα να ζητήσει την Αξία εξαγοράς</a:t>
            </a:r>
          </a:p>
          <a:p>
            <a:pPr marL="0" indent="0">
              <a:buNone/>
            </a:pPr>
            <a:endParaRPr lang="el-GR" sz="1700" dirty="0">
              <a:latin typeface="Tahoma" pitchFamily="34" charset="0"/>
              <a:cs typeface="Tahoma" pitchFamily="34" charset="0"/>
            </a:endParaRPr>
          </a:p>
          <a:p>
            <a:pPr marL="0" indent="0">
              <a:buNone/>
            </a:pPr>
            <a:r>
              <a:rPr lang="el-GR" sz="1700" dirty="0">
                <a:latin typeface="Tahoma" pitchFamily="34" charset="0"/>
                <a:cs typeface="Tahoma" pitchFamily="34" charset="0"/>
              </a:rPr>
              <a:t>Συνήθης (μέχρι τα 100 (Ελλάς) ή 110 (Βέλγιο))</a:t>
            </a:r>
          </a:p>
          <a:p>
            <a:pPr marL="0" indent="0">
              <a:buNone/>
            </a:pPr>
            <a:r>
              <a:rPr lang="el-GR" sz="1700" dirty="0">
                <a:latin typeface="Tahoma" pitchFamily="34" charset="0"/>
                <a:cs typeface="Tahoma" pitchFamily="34" charset="0"/>
              </a:rPr>
              <a:t>Αν ο/η ασφαλισμένος/νη ζει στα 100, του επιστρέφεται το ασφάλισμα!!!</a:t>
            </a:r>
          </a:p>
          <a:p>
            <a:pPr marL="0" indent="0">
              <a:buNone/>
            </a:pPr>
            <a:r>
              <a:rPr lang="el-GR" sz="1700" dirty="0">
                <a:latin typeface="Tahoma" pitchFamily="34" charset="0"/>
                <a:cs typeface="Tahoma" pitchFamily="34" charset="0"/>
              </a:rPr>
              <a:t>Τα ασφάλιστρα είναι σταθερά</a:t>
            </a:r>
          </a:p>
          <a:p>
            <a:pPr marL="0" indent="0">
              <a:buNone/>
            </a:pPr>
            <a:r>
              <a:rPr lang="el-GR" sz="1700" dirty="0">
                <a:latin typeface="Tahoma" pitchFamily="34" charset="0"/>
                <a:cs typeface="Tahoma" pitchFamily="34" charset="0"/>
              </a:rPr>
              <a:t>Δημιουργείται αξία εξαγοράς.</a:t>
            </a:r>
          </a:p>
          <a:p>
            <a:pPr marL="0" indent="0">
              <a:buNone/>
            </a:pPr>
            <a:endParaRPr lang="el-GR" sz="1700" dirty="0">
              <a:latin typeface="Tahoma" pitchFamily="34" charset="0"/>
              <a:cs typeface="Tahoma" pitchFamily="34" charset="0"/>
            </a:endParaRPr>
          </a:p>
          <a:p>
            <a:pPr marL="0" indent="0">
              <a:buNone/>
            </a:pPr>
            <a:r>
              <a:rPr lang="el-GR" sz="1700" dirty="0">
                <a:latin typeface="Tahoma" pitchFamily="34" charset="0"/>
                <a:cs typeface="Tahoma" pitchFamily="34" charset="0"/>
              </a:rPr>
              <a:t>Επιλέγεται για ενδιαφερόμενους που μεταθέτουν ένα πιθανό κίνδυνο στο μέλλον</a:t>
            </a:r>
          </a:p>
          <a:p>
            <a:pPr marL="0" indent="0" algn="just">
              <a:buNone/>
            </a:pPr>
            <a:endParaRPr lang="el-GR" sz="2000" dirty="0">
              <a:solidFill>
                <a:srgbClr val="00B050"/>
              </a:solidFill>
              <a:latin typeface="Tahoma" pitchFamily="34" charset="0"/>
              <a:cs typeface="Tahoma" pitchFamily="34" charset="0"/>
            </a:endParaRPr>
          </a:p>
          <a:p>
            <a:pPr marL="0" indent="0">
              <a:buNone/>
            </a:pPr>
            <a:endParaRPr lang="el-GR" sz="1100" b="1" dirty="0">
              <a:latin typeface="Tahoma" pitchFamily="34" charset="0"/>
              <a:cs typeface="Tahoma" pitchFamily="34" charset="0"/>
            </a:endParaRPr>
          </a:p>
          <a:p>
            <a:pPr marL="0" indent="0">
              <a:buNone/>
            </a:pPr>
            <a:endParaRPr lang="el-GR" sz="1400" b="1" dirty="0">
              <a:latin typeface="Tahoma" pitchFamily="34" charset="0"/>
              <a:cs typeface="Tahoma" pitchFamily="34" charset="0"/>
            </a:endParaRPr>
          </a:p>
          <a:p>
            <a:pPr marL="0" indent="0">
              <a:buNone/>
            </a:pPr>
            <a:endParaRPr lang="el-GR" sz="1100" b="1" dirty="0">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213" y="6093296"/>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136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ΚΑΤΗΓΟΡΙΕΣ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2000" b="1" u="sng" dirty="0">
                <a:solidFill>
                  <a:srgbClr val="000099"/>
                </a:solidFill>
                <a:latin typeface="Tahoma" pitchFamily="34" charset="0"/>
                <a:cs typeface="Tahoma" pitchFamily="34" charset="0"/>
              </a:rPr>
              <a:t>3. ΜΙΚΤΗ ΑΣΦΑΛΙΣΗ (Endowment Insurance) </a:t>
            </a:r>
          </a:p>
          <a:p>
            <a:pPr marL="0" indent="0">
              <a:buNone/>
            </a:pPr>
            <a:r>
              <a:rPr lang="el-GR" sz="1600" b="1" u="sng" dirty="0">
                <a:latin typeface="Tahoma" pitchFamily="34" charset="0"/>
                <a:cs typeface="Tahoma" pitchFamily="34" charset="0"/>
              </a:rPr>
              <a:t>H αποζημίωση (ΤΟ ΚΕΦΑΛΑΙΟ) καταβάλλεται είτε σε θάνατο του ασφαλιζομένου, είτε σε επιβίωσή του στο τέλος της περιόδου ασφάλισης.</a:t>
            </a:r>
          </a:p>
          <a:p>
            <a:pPr marL="0" indent="0">
              <a:buNone/>
            </a:pPr>
            <a:r>
              <a:rPr lang="el-GR" sz="1600" b="1" u="sng" dirty="0">
                <a:latin typeface="Tahoma" pitchFamily="34" charset="0"/>
                <a:cs typeface="Tahoma" pitchFamily="34" charset="0"/>
              </a:rPr>
              <a:t>•Έχει αξία εξαγοράς</a:t>
            </a:r>
          </a:p>
          <a:p>
            <a:pPr marL="0" indent="0">
              <a:buNone/>
            </a:pPr>
            <a:r>
              <a:rPr lang="el-GR" sz="1600" b="1" u="sng" dirty="0">
                <a:latin typeface="Tahoma" pitchFamily="34" charset="0"/>
                <a:cs typeface="Tahoma" pitchFamily="34" charset="0"/>
              </a:rPr>
              <a:t>• Έχει και Αποταμιευτικό χαρακτήρα</a:t>
            </a:r>
          </a:p>
          <a:p>
            <a:pPr marL="0" indent="0" algn="just">
              <a:buNone/>
            </a:pPr>
            <a:r>
              <a:rPr lang="el-GR" sz="1600" b="1" dirty="0">
                <a:latin typeface="Tahoma" pitchFamily="34" charset="0"/>
                <a:cs typeface="Tahoma" pitchFamily="34" charset="0"/>
              </a:rPr>
              <a:t>Η ασφάλιση αυτή αποσκοπεί στην πλήρη κάλυψη του Ασφαλισμένου, τόσο για την προστασία της οικογένειάς του στην περίπτωση θανάτου αυτού κατά τη διάρκεια της ασφάλισης όσο και για την παροχή στον ίδιο στη λήξη της ασφάλισης ποσού τέτοιου που να εξασφαλίζει το επίπεδο ζωής του. Αποτελεί συνδυασμό των δύο προηγουμένων βασικών ασφαλίσεων.</a:t>
            </a:r>
          </a:p>
          <a:p>
            <a:pPr marL="0" indent="0">
              <a:buNone/>
            </a:pPr>
            <a:r>
              <a:rPr lang="el-GR" sz="1600" b="1" dirty="0">
                <a:latin typeface="Tahoma" pitchFamily="34" charset="0"/>
                <a:cs typeface="Tahoma" pitchFamily="34" charset="0"/>
              </a:rPr>
              <a:t>• Σε περίπτωση επέλευσης της ασφαλιστικής περίπτωσης πριν τη λήξη της ασφάλισης, το ασφαλισμένο κεφάλαιο και το μέχρι τη στιγμή του θανάτου συσσωρευμένο ποσό από την συμμετοχή στα κέρδη από την υπεραπόδοση των επενδύσεων των μαθηματικών αποθεμάτων καταβάλλεται άμεσα στους δικαιούχους του ασφαλίσματος</a:t>
            </a:r>
          </a:p>
          <a:p>
            <a:pPr marL="0" indent="0">
              <a:buNone/>
            </a:pPr>
            <a:r>
              <a:rPr lang="el-GR" sz="1600" b="1" dirty="0">
                <a:latin typeface="Tahoma" pitchFamily="34" charset="0"/>
                <a:cs typeface="Tahoma" pitchFamily="34" charset="0"/>
              </a:rPr>
              <a:t>• Σε περίπτωση που ο ασφαλισμένος ζει στη λήξη της ασφάλισης καταβάλλεται στον ίδιο το ασφαλισμένο κεφάλαιο και το συσσωρευμένο ποσό από την συμμετοχή στα κέρδη από την υπεραπόδοση των επενδύσεων των μαθηματικών αποθεμάτων.</a:t>
            </a: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19" y="5805264"/>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7333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8504" y="404813"/>
            <a:ext cx="9009509"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ΚΑΤΗΓΟΡΙΕΣ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2000" b="1" u="sng" dirty="0">
                <a:solidFill>
                  <a:srgbClr val="000099"/>
                </a:solidFill>
                <a:latin typeface="Tahoma" pitchFamily="34" charset="0"/>
                <a:cs typeface="Tahoma" pitchFamily="34" charset="0"/>
              </a:rPr>
              <a:t>4. ΑΣΦΑΛΙΣΗ ΕΠΙΒΙΩΣΗΣ  </a:t>
            </a:r>
          </a:p>
          <a:p>
            <a:pPr marL="0" indent="0" algn="just">
              <a:buNone/>
            </a:pPr>
            <a:r>
              <a:rPr lang="el-GR" sz="1600" b="1" u="sng" dirty="0">
                <a:latin typeface="Tahoma" pitchFamily="34" charset="0"/>
                <a:cs typeface="Tahoma" pitchFamily="34" charset="0"/>
              </a:rPr>
              <a:t>Σε περίπτωση θανάτου του ασφαλισμένου κατά την διάρκεια της ασφάλισης επιστρέφονται στο δικαιούχο, </a:t>
            </a:r>
            <a:r>
              <a:rPr lang="el-GR" sz="1600" b="1" u="sng" dirty="0">
                <a:solidFill>
                  <a:srgbClr val="000099"/>
                </a:solidFill>
                <a:latin typeface="Tahoma" pitchFamily="34" charset="0"/>
                <a:cs typeface="Tahoma" pitchFamily="34" charset="0"/>
              </a:rPr>
              <a:t>τα καταβληθέντα ΚΑΘΑΡΑ ΑΣΦΑΛΙΣΤΡΑ </a:t>
            </a:r>
            <a:r>
              <a:rPr lang="el-GR" sz="1600" b="1" u="sng" dirty="0">
                <a:latin typeface="Tahoma" pitchFamily="34" charset="0"/>
                <a:cs typeface="Tahoma" pitchFamily="34" charset="0"/>
              </a:rPr>
              <a:t>και τα συσσωρευμένα μερίσματα </a:t>
            </a:r>
            <a:r>
              <a:rPr lang="el-GR" sz="1600" b="1" u="sng" dirty="0">
                <a:solidFill>
                  <a:srgbClr val="FF0000"/>
                </a:solidFill>
                <a:latin typeface="Tahoma" pitchFamily="34" charset="0"/>
                <a:cs typeface="Tahoma" pitchFamily="34" charset="0"/>
              </a:rPr>
              <a:t>(ΟΧΙ το ΑΣΦΑΛΙΣΜΕΝΟ ΚΕΦΑΛΑΙΟ).</a:t>
            </a:r>
          </a:p>
          <a:p>
            <a:pPr marL="0" indent="0">
              <a:buNone/>
            </a:pPr>
            <a:r>
              <a:rPr lang="el-GR" sz="1600" b="1" u="sng" dirty="0">
                <a:latin typeface="Tahoma" pitchFamily="34" charset="0"/>
                <a:cs typeface="Tahoma" pitchFamily="34" charset="0"/>
              </a:rPr>
              <a:t>Σε περίπτωση επιβίωσης του ασφαλισμένου στη  λήξη της ασφάλισης, καταβάλλεται το ασφαλισμένο ΚΕΦΑΛΑΙΟ και τα συσσωρευμένα μερίσματα</a:t>
            </a:r>
          </a:p>
          <a:p>
            <a:pPr marL="0" indent="0">
              <a:buNone/>
            </a:pPr>
            <a:endParaRPr lang="el-GR" sz="1600" b="1" u="sng" dirty="0">
              <a:latin typeface="Tahoma" pitchFamily="34" charset="0"/>
              <a:cs typeface="Tahoma" pitchFamily="34" charset="0"/>
            </a:endParaRPr>
          </a:p>
          <a:p>
            <a:pPr marL="0" indent="0">
              <a:buNone/>
            </a:pPr>
            <a:r>
              <a:rPr lang="el-GR" sz="1600" b="1" dirty="0">
                <a:latin typeface="Tahoma" pitchFamily="34" charset="0"/>
                <a:cs typeface="Tahoma" pitchFamily="34" charset="0"/>
              </a:rPr>
              <a:t>Ηλικία στην έναρξη της ασφάλισης:	18 έως 65 ετών</a:t>
            </a:r>
          </a:p>
          <a:p>
            <a:pPr marL="0" indent="0">
              <a:buNone/>
            </a:pPr>
            <a:r>
              <a:rPr lang="el-GR" sz="1600" b="1" dirty="0">
                <a:latin typeface="Tahoma" pitchFamily="34" charset="0"/>
                <a:cs typeface="Tahoma" pitchFamily="34" charset="0"/>
              </a:rPr>
              <a:t>Ηλικία στη λήξη της ασφάλισης: ≤ 75 ετών</a:t>
            </a:r>
          </a:p>
          <a:p>
            <a:pPr marL="0" indent="0">
              <a:buNone/>
            </a:pPr>
            <a:r>
              <a:rPr lang="el-GR" sz="1600" b="1" dirty="0">
                <a:latin typeface="Tahoma" pitchFamily="34" charset="0"/>
                <a:cs typeface="Tahoma" pitchFamily="34" charset="0"/>
              </a:rPr>
              <a:t>Διάρκεια ασφάλισης: ≥ 10 χρόνια</a:t>
            </a:r>
          </a:p>
          <a:p>
            <a:pPr marL="0" indent="0">
              <a:buNone/>
            </a:pPr>
            <a:r>
              <a:rPr lang="el-GR" sz="1600" b="1" dirty="0">
                <a:latin typeface="Tahoma" pitchFamily="34" charset="0"/>
                <a:cs typeface="Tahoma" pitchFamily="34" charset="0"/>
              </a:rPr>
              <a:t>Συμπληρωματικές καλύψεις: Παρέχονται όλες</a:t>
            </a:r>
          </a:p>
          <a:p>
            <a:pPr marL="0" indent="0">
              <a:buNone/>
            </a:pPr>
            <a:endParaRPr lang="el-GR" sz="1600" dirty="0">
              <a:latin typeface="Tahoma" pitchFamily="34" charset="0"/>
              <a:cs typeface="Tahoma" pitchFamily="34" charset="0"/>
            </a:endParaRPr>
          </a:p>
          <a:p>
            <a:pPr marL="0" indent="0" algn="just">
              <a:buNone/>
            </a:pPr>
            <a:r>
              <a:rPr lang="el-GR" sz="1600" b="1" dirty="0">
                <a:solidFill>
                  <a:schemeClr val="accent4">
                    <a:lumMod val="75000"/>
                  </a:schemeClr>
                </a:solidFill>
                <a:latin typeface="Tahoma" pitchFamily="34" charset="0"/>
                <a:cs typeface="Tahoma" pitchFamily="34" charset="0"/>
              </a:rPr>
              <a:t>Η ασφάλιση αυτή χαρακτηρίζεται ως αποταμιευτική κυρίως, αφού στη λήξη της ασφάλισης παρέχει στον ασφαλισμένο, εφόσον αυτός ζει, ποσό τέτοιο ώστε να εξασφαλιστεί το επίπεδο ζωής του. Η ασφάλιση επιβίωσης χρησιμοποιείται και για την εξασφάλιση ενός κεφαλαίου σε μια συγκεκριμένη χρονική στιγμή.</a:t>
            </a: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19" y="5805264"/>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9131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8504" y="404813"/>
            <a:ext cx="9009509"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ΚΑΤΗΓΟΡΙΕΣ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n-US" sz="2000" b="1" u="sng">
                <a:solidFill>
                  <a:srgbClr val="000099"/>
                </a:solidFill>
                <a:latin typeface="Tahoma" pitchFamily="34" charset="0"/>
                <a:cs typeface="Tahoma" pitchFamily="34" charset="0"/>
              </a:rPr>
              <a:t>5</a:t>
            </a:r>
            <a:r>
              <a:rPr lang="el-GR" sz="2000" b="1" u="sng">
                <a:solidFill>
                  <a:srgbClr val="000099"/>
                </a:solidFill>
                <a:latin typeface="Tahoma" pitchFamily="34" charset="0"/>
                <a:cs typeface="Tahoma" pitchFamily="34" charset="0"/>
              </a:rPr>
              <a:t>. </a:t>
            </a:r>
            <a:r>
              <a:rPr lang="el-GR" sz="2000" b="1" u="sng" dirty="0">
                <a:solidFill>
                  <a:srgbClr val="000099"/>
                </a:solidFill>
                <a:latin typeface="Tahoma" pitchFamily="34" charset="0"/>
                <a:cs typeface="Tahoma" pitchFamily="34" charset="0"/>
              </a:rPr>
              <a:t>ΣΥΝΤΑΞΙΟΔΟΤΙΚΗ ΑΣΦΑΛΙΣΗ (</a:t>
            </a:r>
            <a:r>
              <a:rPr lang="en-US" sz="2000" b="1" u="sng" dirty="0">
                <a:solidFill>
                  <a:srgbClr val="000099"/>
                </a:solidFill>
                <a:latin typeface="Tahoma" pitchFamily="34" charset="0"/>
                <a:cs typeface="Tahoma" pitchFamily="34" charset="0"/>
              </a:rPr>
              <a:t>Pension Insurance)</a:t>
            </a:r>
            <a:endParaRPr lang="el-GR" sz="2000" b="1" u="sng" dirty="0">
              <a:solidFill>
                <a:srgbClr val="000099"/>
              </a:solidFill>
              <a:latin typeface="Tahoma" pitchFamily="34" charset="0"/>
              <a:cs typeface="Tahoma" pitchFamily="34" charset="0"/>
            </a:endParaRPr>
          </a:p>
          <a:p>
            <a:pPr marL="0" indent="0" algn="just">
              <a:buNone/>
            </a:pPr>
            <a:r>
              <a:rPr lang="el-GR" sz="1600" b="1" u="sng" dirty="0">
                <a:solidFill>
                  <a:schemeClr val="accent2">
                    <a:lumMod val="75000"/>
                  </a:schemeClr>
                </a:solidFill>
                <a:latin typeface="Tahoma" pitchFamily="34" charset="0"/>
                <a:cs typeface="Tahoma" pitchFamily="34" charset="0"/>
              </a:rPr>
              <a:t>• Σε περίπτωση επέλευσης της ασφαλιστικής περίπτωσης: </a:t>
            </a:r>
          </a:p>
          <a:p>
            <a:pPr marL="0" indent="0" algn="just">
              <a:buNone/>
            </a:pPr>
            <a:r>
              <a:rPr lang="el-GR" sz="1400" b="1" dirty="0">
                <a:latin typeface="Tahoma" pitchFamily="34" charset="0"/>
                <a:cs typeface="Tahoma" pitchFamily="34" charset="0"/>
              </a:rPr>
              <a:t>1. Πριν την έναρξη των συνταξιοδοτικών καταβολών, επιστρέφονται στους δικαιούχους τα ως τη στιγμή του θανάτου καταβληθέντα καθαρά ασφάλιστρα άτοκα και το συσσωρευμένο ποσό από την συμμετοχή στα κέρδη από την υπεραπόδοση των επενδύσεων των μαθηματικών αποθεμάτων.</a:t>
            </a:r>
            <a:endParaRPr lang="el-GR" sz="1400" dirty="0">
              <a:latin typeface="Tahoma" pitchFamily="34" charset="0"/>
              <a:cs typeface="Tahoma" pitchFamily="34" charset="0"/>
            </a:endParaRPr>
          </a:p>
          <a:p>
            <a:pPr marL="0" indent="0" algn="just">
              <a:buNone/>
            </a:pPr>
            <a:r>
              <a:rPr lang="el-GR" sz="1400" b="1" dirty="0">
                <a:latin typeface="Tahoma" pitchFamily="34" charset="0"/>
                <a:cs typeface="Tahoma" pitchFamily="34" charset="0"/>
              </a:rPr>
              <a:t>2. Κατά τη διάρκεια των συνταξιοδοτικών καταβολών, χωρίς εγγυημένη περίοδο, λήγει η ισχύς του ασφαλιστηρίου και παύουν οι συνταξιοδοτικές καταβολές.</a:t>
            </a:r>
          </a:p>
          <a:p>
            <a:pPr marL="0" indent="0" algn="just">
              <a:buNone/>
            </a:pPr>
            <a:r>
              <a:rPr lang="el-GR" sz="1400" b="1" dirty="0">
                <a:latin typeface="Tahoma" pitchFamily="34" charset="0"/>
                <a:cs typeface="Tahoma" pitchFamily="34" charset="0"/>
              </a:rPr>
              <a:t>3. Κατά τη διάρκεια της εγγυημένης περιόδου των συνταξιοδοτικών καταβολών, μεταβιβάζονται οι συνταξιοδοτικές καταβολές στους δικαιούχους ως το τέλος αυτής.</a:t>
            </a:r>
          </a:p>
          <a:p>
            <a:pPr marL="0" indent="0" algn="just">
              <a:buNone/>
            </a:pPr>
            <a:r>
              <a:rPr lang="el-GR" sz="1500" b="1" dirty="0">
                <a:latin typeface="Tahoma" pitchFamily="34" charset="0"/>
                <a:cs typeface="Tahoma" pitchFamily="34" charset="0"/>
              </a:rPr>
              <a:t>4. Σε περίπτωση που ο ασφαλισμένος ζει κατά την έναρξη των συνταξιοδοτικών καταβολών, δίνεται στον ίδιο ισόβια μηνιαία σύνταξη ή το αναλογιστικώς ισοδύναμο εφάπαξ κεφάλαιο, καθώς και το συσσωρευμένο ποσό από την συμμετοχή στα κέρδη από την υπεραπόδοση των επενδύσεων των μαθηματικών αποθεμάτων.</a:t>
            </a:r>
          </a:p>
          <a:p>
            <a:pPr marL="0" indent="0" algn="just">
              <a:buNone/>
            </a:pPr>
            <a:endParaRPr lang="el-GR" sz="1600" b="1" dirty="0">
              <a:solidFill>
                <a:schemeClr val="accent4">
                  <a:lumMod val="75000"/>
                </a:schemeClr>
              </a:solidFill>
              <a:latin typeface="Tahoma" pitchFamily="34" charset="0"/>
              <a:cs typeface="Tahoma" pitchFamily="34" charset="0"/>
            </a:endParaRPr>
          </a:p>
          <a:p>
            <a:pPr marL="0" indent="0" algn="just">
              <a:buNone/>
            </a:pPr>
            <a:r>
              <a:rPr lang="el-GR" sz="1600" b="1" dirty="0">
                <a:solidFill>
                  <a:schemeClr val="accent4">
                    <a:lumMod val="75000"/>
                  </a:schemeClr>
                </a:solidFill>
                <a:latin typeface="Tahoma" pitchFamily="34" charset="0"/>
                <a:cs typeface="Tahoma" pitchFamily="34" charset="0"/>
              </a:rPr>
              <a:t>Η ασφάλιση αυτή</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αποσκοπεί να</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εξασφαλίσει την ισόβια</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καταβολή μιας</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εγγυημένης μηνιαίας</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σύνταξης στον</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Ασφαλισμένο, με</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έναρξη καταβολής την</a:t>
            </a:r>
            <a:r>
              <a:rPr lang="en-US" sz="1600" b="1" dirty="0">
                <a:solidFill>
                  <a:schemeClr val="accent4">
                    <a:lumMod val="75000"/>
                  </a:schemeClr>
                </a:solidFill>
                <a:latin typeface="Tahoma" pitchFamily="34" charset="0"/>
                <a:cs typeface="Tahoma" pitchFamily="34" charset="0"/>
              </a:rPr>
              <a:t> </a:t>
            </a:r>
            <a:r>
              <a:rPr lang="el-GR" sz="1600" b="1" dirty="0">
                <a:solidFill>
                  <a:schemeClr val="accent4">
                    <a:lumMod val="75000"/>
                  </a:schemeClr>
                </a:solidFill>
                <a:latin typeface="Tahoma" pitchFamily="34" charset="0"/>
                <a:cs typeface="Tahoma" pitchFamily="34" charset="0"/>
              </a:rPr>
              <a:t>επιθυμητή ηλικία από</a:t>
            </a:r>
          </a:p>
          <a:p>
            <a:pPr marL="0" indent="0" algn="just">
              <a:buNone/>
            </a:pPr>
            <a:r>
              <a:rPr lang="el-GR" sz="1600" b="1" dirty="0">
                <a:solidFill>
                  <a:schemeClr val="accent4">
                    <a:lumMod val="75000"/>
                  </a:schemeClr>
                </a:solidFill>
                <a:latin typeface="Tahoma" pitchFamily="34" charset="0"/>
                <a:cs typeface="Tahoma" pitchFamily="34" charset="0"/>
              </a:rPr>
              <a:t>τον Ασφαλισμένο.</a:t>
            </a:r>
            <a:r>
              <a:rPr lang="en-US" sz="1600" b="1" dirty="0">
                <a:solidFill>
                  <a:schemeClr val="accent4">
                    <a:lumMod val="75000"/>
                  </a:schemeClr>
                </a:solidFill>
                <a:latin typeface="Tahoma" pitchFamily="34" charset="0"/>
                <a:cs typeface="Tahoma" pitchFamily="34" charset="0"/>
              </a:rPr>
              <a:t> </a:t>
            </a:r>
            <a:r>
              <a:rPr lang="el-GR" sz="1600" b="1" u="sng" dirty="0">
                <a:solidFill>
                  <a:schemeClr val="accent4">
                    <a:lumMod val="75000"/>
                  </a:schemeClr>
                </a:solidFill>
                <a:latin typeface="Tahoma" pitchFamily="34" charset="0"/>
                <a:cs typeface="Tahoma" pitchFamily="34" charset="0"/>
              </a:rPr>
              <a:t>Στηρίζεται στην αρχή του κεφαλοποιητικού συστήματος.</a:t>
            </a:r>
            <a:endParaRPr lang="el-GR" sz="2000" b="1" i="1" u="sng"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19" y="5805264"/>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7315" y="5760137"/>
            <a:ext cx="142081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4748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8504" y="404813"/>
            <a:ext cx="9009509"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ΣΥΜΠΛΗΡΩΜΑΤΙΚΕΣ ΚΑΛΥΨΕΙΣ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1800" b="1" dirty="0">
                <a:latin typeface="Tahoma" pitchFamily="34" charset="0"/>
                <a:cs typeface="Tahoma" pitchFamily="34" charset="0"/>
              </a:rPr>
              <a:t>Θάνατος από ατύχημα</a:t>
            </a:r>
          </a:p>
          <a:p>
            <a:pPr marL="0" indent="0" algn="just">
              <a:buNone/>
            </a:pPr>
            <a:r>
              <a:rPr lang="el-GR" sz="1400" b="1" u="sng" dirty="0">
                <a:solidFill>
                  <a:srgbClr val="000099"/>
                </a:solidFill>
                <a:latin typeface="Tahoma" pitchFamily="34" charset="0"/>
                <a:cs typeface="Tahoma" pitchFamily="34" charset="0"/>
              </a:rPr>
              <a:t>Σε περίπτωση θανάτου του ασφαλισμένου από ατύχημα καταβάλλεται στους δικαιούχους το ασφάλισμα</a:t>
            </a:r>
            <a:endParaRPr lang="el-GR" sz="1600" b="1" dirty="0">
              <a:solidFill>
                <a:srgbClr val="FF0000"/>
              </a:solidFill>
              <a:latin typeface="Tahoma" pitchFamily="34" charset="0"/>
              <a:cs typeface="Tahoma" pitchFamily="34" charset="0"/>
            </a:endParaRPr>
          </a:p>
          <a:p>
            <a:pPr marL="0" indent="0" algn="just">
              <a:buNone/>
            </a:pPr>
            <a:endParaRPr lang="el-GR" sz="1800" b="1" dirty="0">
              <a:latin typeface="Tahoma" pitchFamily="34" charset="0"/>
              <a:cs typeface="Tahoma" pitchFamily="34" charset="0"/>
            </a:endParaRPr>
          </a:p>
          <a:p>
            <a:pPr marL="0" indent="0" algn="just">
              <a:buNone/>
            </a:pPr>
            <a:r>
              <a:rPr lang="el-GR" sz="1800" b="1" dirty="0">
                <a:latin typeface="Tahoma" pitchFamily="34" charset="0"/>
                <a:cs typeface="Tahoma" pitchFamily="34" charset="0"/>
              </a:rPr>
              <a:t>Μόνιμη Ολική Ανικανότητα (Μ.Ο.Α.)</a:t>
            </a:r>
          </a:p>
          <a:p>
            <a:pPr marL="0" indent="0" algn="just">
              <a:spcBef>
                <a:spcPts val="0"/>
              </a:spcBef>
              <a:buNone/>
            </a:pPr>
            <a:r>
              <a:rPr lang="el-GR" sz="1400" b="1" dirty="0">
                <a:solidFill>
                  <a:srgbClr val="000099"/>
                </a:solidFill>
                <a:latin typeface="Tahoma" pitchFamily="34" charset="0"/>
                <a:cs typeface="Tahoma" pitchFamily="34" charset="0"/>
              </a:rPr>
              <a:t>Σε περίπτωση που ασθένεια ή ατύχημα έχει ως αποτέλεσμα τη μόνιμη και ολική ανικανότητα του</a:t>
            </a:r>
          </a:p>
          <a:p>
            <a:pPr marL="0" indent="0" algn="just">
              <a:spcBef>
                <a:spcPts val="0"/>
              </a:spcBef>
              <a:buNone/>
            </a:pPr>
            <a:r>
              <a:rPr lang="el-GR" sz="1400" b="1" dirty="0">
                <a:solidFill>
                  <a:srgbClr val="000099"/>
                </a:solidFill>
                <a:latin typeface="Tahoma" pitchFamily="34" charset="0"/>
                <a:cs typeface="Tahoma" pitchFamily="34" charset="0"/>
              </a:rPr>
              <a:t>ασφαλισμένου για εργασία, καταβάλλεται στον ίδιο το ασφάλισμα. Η ανικανότητα αναγνωρίζεται ως οριστική, όταν ο ασφαλισμένος δεν μπορεί να ασκήσει: α) το επάγγελμα της ειδικότητάς του ή β) οποιοδήποτε άλλο επάγγελμα Αξίζει να σημειωθεί ότι στην Ελληνική ασφαλιστική αγορά υπάρχουν και οι δύο ορισμοί της Μ.Ο.Α.</a:t>
            </a:r>
          </a:p>
          <a:p>
            <a:pPr marL="0" indent="0" algn="just">
              <a:buNone/>
            </a:pPr>
            <a:endParaRPr lang="el-GR" sz="1800" b="1" dirty="0">
              <a:latin typeface="Tahoma" pitchFamily="34" charset="0"/>
              <a:cs typeface="Tahoma" pitchFamily="34" charset="0"/>
            </a:endParaRPr>
          </a:p>
          <a:p>
            <a:pPr marL="0" indent="0" algn="just">
              <a:buNone/>
            </a:pPr>
            <a:r>
              <a:rPr lang="el-GR" sz="1800" b="1" dirty="0">
                <a:latin typeface="Tahoma" pitchFamily="34" charset="0"/>
                <a:cs typeface="Tahoma" pitchFamily="34" charset="0"/>
              </a:rPr>
              <a:t>Μόνιμη Μερική Ανικανότητα (Μ.Μ.Α.)</a:t>
            </a:r>
          </a:p>
          <a:p>
            <a:pPr marL="0" indent="0" algn="just">
              <a:buNone/>
            </a:pPr>
            <a:r>
              <a:rPr lang="el-GR" sz="1400" b="1" dirty="0">
                <a:solidFill>
                  <a:srgbClr val="000099"/>
                </a:solidFill>
                <a:latin typeface="Tahoma" pitchFamily="34" charset="0"/>
                <a:cs typeface="Tahoma" pitchFamily="34" charset="0"/>
              </a:rPr>
              <a:t>Σε περίπτωση που μια ασθένεια ή ένα ατύχημα έχει ως αποτέλεσμα τη μόνιμη και μερική ανικανότητα του ασφαλισμένου για εργασία, καταβάλλεται στον ίδιο ποσοστό του ασφαλίσματος ανάλογο του ποσοστού αναπηρίας (σύμφωνα με τον πίνακα που περιλαμβάνεται στο συμβόλαιο).</a:t>
            </a:r>
            <a:endParaRPr lang="en-US" sz="1400" b="1" dirty="0">
              <a:solidFill>
                <a:srgbClr val="000099"/>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19" y="5805264"/>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8405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8504" y="404813"/>
            <a:ext cx="9009509"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ΣΥΜΠΛΗΡΩΜΑΤΙΚΕΣ ΚΑΛΥΨΕΙΣ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1800" b="1" dirty="0">
                <a:latin typeface="Tahoma" pitchFamily="34" charset="0"/>
                <a:cs typeface="Tahoma" pitchFamily="34" charset="0"/>
              </a:rPr>
              <a:t>Πρόσκαιρη Ανικανότητα –Απώλεια Εισοδήματος</a:t>
            </a:r>
          </a:p>
          <a:p>
            <a:pPr marL="0" indent="0" algn="just">
              <a:buNone/>
            </a:pPr>
            <a:r>
              <a:rPr lang="el-GR" sz="1400" b="1" dirty="0">
                <a:solidFill>
                  <a:srgbClr val="000099"/>
                </a:solidFill>
                <a:latin typeface="Tahoma" pitchFamily="34" charset="0"/>
                <a:cs typeface="Tahoma" pitchFamily="34" charset="0"/>
              </a:rPr>
              <a:t>Σε περίπτωση που ο ασφαλισμένος είναι προσωρινά ανίκανος για εργασία εξαιτίας ασθενείας ή ατυχήματος, καταβάλλεται στον ίδιο συμφωνηθέν ποσό για όσο διάστημα δεν μπορεί να εργαστεί, ανάλογο με το εισόδημα του από την εργασία του. Η πρόσκαιρη ανικανότητα έχει συνήθως τα εξής χαρακτηριστικά: Περιοδικές καταβολές, Περίοδο αναμονής (περίοδο κατά την οποία δεν καταβάλλονται παροχές), Μέγιστη περίοδο καταβολής της αποζημίωσης.</a:t>
            </a:r>
          </a:p>
          <a:p>
            <a:pPr marL="0" indent="0">
              <a:buNone/>
            </a:pPr>
            <a:endParaRPr lang="el-GR" sz="1800" b="1" dirty="0">
              <a:latin typeface="Tahoma" pitchFamily="34" charset="0"/>
              <a:cs typeface="Tahoma" pitchFamily="34" charset="0"/>
            </a:endParaRPr>
          </a:p>
          <a:p>
            <a:pPr marL="0" indent="0">
              <a:buNone/>
            </a:pPr>
            <a:r>
              <a:rPr lang="el-GR" sz="1800" b="1" dirty="0">
                <a:latin typeface="Tahoma" pitchFamily="34" charset="0"/>
                <a:cs typeface="Tahoma" pitchFamily="34" charset="0"/>
              </a:rPr>
              <a:t>Απαλλαγή Πληρωμής Ασφαλίστρων (Α.Π.Α.)</a:t>
            </a:r>
          </a:p>
          <a:p>
            <a:pPr marL="0" indent="0" algn="just">
              <a:buNone/>
            </a:pPr>
            <a:r>
              <a:rPr lang="el-GR" sz="1400" b="1" dirty="0">
                <a:solidFill>
                  <a:srgbClr val="000099"/>
                </a:solidFill>
                <a:latin typeface="Tahoma" pitchFamily="34" charset="0"/>
                <a:cs typeface="Tahoma" pitchFamily="34" charset="0"/>
              </a:rPr>
              <a:t>1. Ασφαλισμένου: Σε περίπτωση μόνιμης ολικής ανικανότητας του ασφαλισμένου, αυτός απαλλάσσεται από την πληρωμή ασφαλίστρων (ασφαλισμένος και λήπτης της ασφάλισης το ίδιο πρόσωπο)</a:t>
            </a:r>
          </a:p>
          <a:p>
            <a:pPr marL="0" indent="0" algn="just">
              <a:buNone/>
            </a:pPr>
            <a:r>
              <a:rPr lang="el-GR" sz="1400" b="1" dirty="0">
                <a:solidFill>
                  <a:srgbClr val="000099"/>
                </a:solidFill>
                <a:latin typeface="Tahoma" pitchFamily="34" charset="0"/>
                <a:cs typeface="Tahoma" pitchFamily="34" charset="0"/>
              </a:rPr>
              <a:t>2. Συμβαλλομένου: Σε περίπτωση θανάτου ή μόνιμης ολικής ανικανότητας του συμβαλλομένου, Ο ΑΣΦΑΛΙΣΜΕΝΟΣ απαλλάσσεται από την πληρωμή ασφαλίστρων (ασφαλισμένος και λήπτης της ασφάλισης διαφορετικό πρόσωπο)</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19" y="5805264"/>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735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ΣΤΟΧΟΙ ΠΑΡΟΥΣΙΑΣΗΣ</a:t>
            </a:r>
          </a:p>
        </p:txBody>
      </p:sp>
      <p:sp>
        <p:nvSpPr>
          <p:cNvPr id="3" name="Θέση περιεχομένου 2"/>
          <p:cNvSpPr>
            <a:spLocks noGrp="1"/>
          </p:cNvSpPr>
          <p:nvPr>
            <p:ph idx="1"/>
          </p:nvPr>
        </p:nvSpPr>
        <p:spPr>
          <a:xfrm>
            <a:off x="560388" y="981075"/>
            <a:ext cx="8785100" cy="5326063"/>
          </a:xfrm>
        </p:spPr>
        <p:txBody>
          <a:bodyPr>
            <a:normAutofit fontScale="92500" lnSpcReduction="20000"/>
          </a:bodyPr>
          <a:lstStyle/>
          <a:p>
            <a:pPr marL="0" indent="0" algn="just">
              <a:buNone/>
            </a:pPr>
            <a:r>
              <a:rPr lang="el-GR" sz="2400" dirty="0">
                <a:latin typeface="Tahoma" pitchFamily="34" charset="0"/>
                <a:cs typeface="Tahoma" pitchFamily="34" charset="0"/>
              </a:rPr>
              <a:t>Εισαγωγή στον σκοπό, στις βασικές έννοιες και τους ορισμούς των ασφαλίσεων ζωής.</a:t>
            </a:r>
          </a:p>
          <a:p>
            <a:pPr marL="0" indent="0" algn="just">
              <a:buNone/>
            </a:pPr>
            <a:endParaRPr lang="el-GR" sz="2400" dirty="0">
              <a:latin typeface="Tahoma" pitchFamily="34" charset="0"/>
              <a:cs typeface="Tahoma" pitchFamily="34" charset="0"/>
            </a:endParaRPr>
          </a:p>
          <a:p>
            <a:pPr marL="0" indent="0" algn="just">
              <a:buNone/>
            </a:pPr>
            <a:r>
              <a:rPr lang="el-GR" sz="2000" dirty="0">
                <a:latin typeface="Tahoma" pitchFamily="34" charset="0"/>
                <a:cs typeface="Tahoma" pitchFamily="34" charset="0"/>
              </a:rPr>
              <a:t>Ο κλάδος των ασφαλίσεων προσώπων </a:t>
            </a:r>
            <a:r>
              <a:rPr lang="el-GR" sz="2000" b="1" dirty="0">
                <a:solidFill>
                  <a:srgbClr val="000099"/>
                </a:solidFill>
                <a:latin typeface="Tahoma" pitchFamily="34" charset="0"/>
                <a:cs typeface="Tahoma" pitchFamily="34" charset="0"/>
              </a:rPr>
              <a:t>(Ασφαλίσεις Ζωής) </a:t>
            </a:r>
            <a:r>
              <a:rPr lang="el-GR" sz="2000" dirty="0">
                <a:latin typeface="Tahoma" pitchFamily="34" charset="0"/>
                <a:cs typeface="Tahoma" pitchFamily="34" charset="0"/>
              </a:rPr>
              <a:t>ασχολείται</a:t>
            </a:r>
          </a:p>
          <a:p>
            <a:pPr marL="0" indent="0" algn="just">
              <a:buNone/>
            </a:pPr>
            <a:r>
              <a:rPr lang="el-GR" sz="2000" dirty="0">
                <a:latin typeface="Tahoma" pitchFamily="34" charset="0"/>
                <a:cs typeface="Tahoma" pitchFamily="34" charset="0"/>
              </a:rPr>
              <a:t>με την κάλυψη των αποζημιώσεων που αφορούν ένα άτομο στην περίπτωση που επέλθει:</a:t>
            </a:r>
          </a:p>
          <a:p>
            <a:pPr marL="0" indent="0" algn="just">
              <a:buNone/>
            </a:pPr>
            <a:r>
              <a:rPr lang="el-GR" sz="2000" dirty="0">
                <a:latin typeface="Tahoma" pitchFamily="34" charset="0"/>
                <a:cs typeface="Tahoma" pitchFamily="34" charset="0"/>
              </a:rPr>
              <a:t>• Απώλεια ζωής, και συνήθως αποκαλείται ασφάλιση ζωής</a:t>
            </a:r>
          </a:p>
          <a:p>
            <a:pPr marL="0" indent="0" algn="just">
              <a:buNone/>
            </a:pPr>
            <a:r>
              <a:rPr lang="el-GR" sz="2000" dirty="0">
                <a:latin typeface="Tahoma" pitchFamily="34" charset="0"/>
                <a:cs typeface="Tahoma" pitchFamily="34" charset="0"/>
              </a:rPr>
              <a:t>• Γήρας (επιβίωση), που εκφράζεται με τις συνταξιοδοτικές παροχές</a:t>
            </a:r>
          </a:p>
          <a:p>
            <a:pPr marL="0" indent="0" algn="just">
              <a:buNone/>
            </a:pPr>
            <a:r>
              <a:rPr lang="el-GR" sz="2000" dirty="0">
                <a:latin typeface="Tahoma" pitchFamily="34" charset="0"/>
                <a:cs typeface="Tahoma" pitchFamily="34" charset="0"/>
              </a:rPr>
              <a:t>• Ανικανότητα - Αναπηρία - Ασθένεια, που αποκαλείται ασφάλιση</a:t>
            </a:r>
          </a:p>
          <a:p>
            <a:pPr marL="0" indent="0" algn="just">
              <a:buNone/>
            </a:pPr>
            <a:r>
              <a:rPr lang="el-GR" sz="2000" dirty="0">
                <a:latin typeface="Tahoma" pitchFamily="34" charset="0"/>
                <a:cs typeface="Tahoma" pitchFamily="34" charset="0"/>
              </a:rPr>
              <a:t>ασθένειας και υγείας και υλοποιείται μέσω της ασφάλισης ατυχήματος</a:t>
            </a:r>
          </a:p>
          <a:p>
            <a:pPr marL="0" indent="0" algn="just">
              <a:buNone/>
            </a:pPr>
            <a:r>
              <a:rPr lang="el-GR" sz="2000" dirty="0">
                <a:latin typeface="Tahoma" pitchFamily="34" charset="0"/>
                <a:cs typeface="Tahoma" pitchFamily="34" charset="0"/>
              </a:rPr>
              <a:t>και καλύψεως νοσοκομειακών εξόδων.</a:t>
            </a:r>
          </a:p>
          <a:p>
            <a:pPr marL="0" indent="0" algn="just">
              <a:buNone/>
            </a:pPr>
            <a:endParaRPr lang="el-GR" sz="1000" dirty="0">
              <a:latin typeface="Tahoma" pitchFamily="34" charset="0"/>
              <a:cs typeface="Tahoma" pitchFamily="34" charset="0"/>
            </a:endParaRPr>
          </a:p>
          <a:p>
            <a:pPr marL="0" indent="0" algn="just">
              <a:buNone/>
            </a:pPr>
            <a:r>
              <a:rPr lang="el-GR" sz="1700" b="1" dirty="0">
                <a:solidFill>
                  <a:schemeClr val="accent4">
                    <a:lumMod val="75000"/>
                  </a:schemeClr>
                </a:solidFill>
                <a:latin typeface="Tahoma" pitchFamily="34" charset="0"/>
                <a:cs typeface="Tahoma" pitchFamily="34" charset="0"/>
              </a:rPr>
              <a:t>Στην ασφάλιση ζωής, ασφαλισμένος είναι το πρόσωπο που κινδυνεύει από την πραγματοποίηση του κινδύνου (π.χ. να πεθάνει, να αρρωστήσει, να πάθει ατύχημα) ή υπέρ του οποίου συνάπτεται η ασφάλιση (π.χ. για την καταβολή σ’ αυτόν ενός ποσού στη λήξη ενός ασφαλιστικού προγράμματος). Στην ασφάλιση ζωής, λήπτης της ασφάλισης και ασφαλισμένος μπορεί να συμπίπτουν.</a:t>
            </a: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n-US" sz="1000" b="1" dirty="0">
                <a:solidFill>
                  <a:srgbClr val="FF0000"/>
                </a:solidFill>
                <a:latin typeface="Tahoma" pitchFamily="34" charset="0"/>
                <a:cs typeface="Tahoma" pitchFamily="34" charset="0"/>
              </a:rPr>
              <a:t>Source: </a:t>
            </a:r>
            <a:r>
              <a:rPr lang="el-GR" sz="1000" b="1" dirty="0">
                <a:solidFill>
                  <a:srgbClr val="0070C0"/>
                </a:solidFill>
                <a:latin typeface="Tahoma" pitchFamily="34" charset="0"/>
                <a:cs typeface="Tahoma" pitchFamily="34" charset="0"/>
              </a:rPr>
              <a:t>Γκαραγκούνης(2008). </a:t>
            </a:r>
            <a:r>
              <a:rPr lang="el-GR" sz="1000" b="1" i="1" dirty="0">
                <a:solidFill>
                  <a:srgbClr val="0070C0"/>
                </a:solidFill>
                <a:latin typeface="Tahoma" pitchFamily="34" charset="0"/>
                <a:cs typeface="Tahoma" pitchFamily="34" charset="0"/>
              </a:rPr>
              <a:t>Ασφάλιση</a:t>
            </a:r>
            <a:r>
              <a:rPr lang="el-GR" sz="1000" b="1" dirty="0">
                <a:solidFill>
                  <a:srgbClr val="0070C0"/>
                </a:solidFill>
                <a:latin typeface="Tahoma" pitchFamily="34" charset="0"/>
                <a:cs typeface="Tahoma" pitchFamily="34" charset="0"/>
              </a:rPr>
              <a:t>. Ελληνικό Τραπεζικό Ινστιτούτο     </a:t>
            </a:r>
            <a:endParaRPr lang="en-US" sz="1000" b="1" dirty="0">
              <a:solidFill>
                <a:srgbClr val="0070C0"/>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ΚΙΝΔΥΝΟΙ ΠΡΟΣΩΠΩΝ</a:t>
            </a:r>
          </a:p>
        </p:txBody>
      </p:sp>
      <p:sp>
        <p:nvSpPr>
          <p:cNvPr id="3" name="Θέση περιεχομένου 2"/>
          <p:cNvSpPr>
            <a:spLocks noGrp="1"/>
          </p:cNvSpPr>
          <p:nvPr>
            <p:ph idx="1"/>
          </p:nvPr>
        </p:nvSpPr>
        <p:spPr>
          <a:xfrm>
            <a:off x="560388" y="981075"/>
            <a:ext cx="8785100" cy="5326063"/>
          </a:xfrm>
        </p:spPr>
        <p:txBody>
          <a:bodyPr>
            <a:normAutofit lnSpcReduction="10000"/>
          </a:bodyPr>
          <a:lstStyle/>
          <a:p>
            <a:pPr marL="0" indent="0" algn="just">
              <a:buNone/>
            </a:pPr>
            <a:r>
              <a:rPr lang="el-GR" sz="2400" dirty="0">
                <a:solidFill>
                  <a:srgbClr val="000099"/>
                </a:solidFill>
                <a:latin typeface="Tahoma" pitchFamily="34" charset="0"/>
                <a:cs typeface="Tahoma" pitchFamily="34" charset="0"/>
              </a:rPr>
              <a:t>Οι κίνδυνοι που επιδρούν άμεσα στο άτομο χαρακτηρίζονται</a:t>
            </a:r>
          </a:p>
          <a:p>
            <a:pPr marL="0" indent="0" algn="just">
              <a:buNone/>
            </a:pPr>
            <a:r>
              <a:rPr lang="el-GR" sz="2400" dirty="0">
                <a:solidFill>
                  <a:srgbClr val="000099"/>
                </a:solidFill>
                <a:latin typeface="Tahoma" pitchFamily="34" charset="0"/>
                <a:cs typeface="Tahoma" pitchFamily="34" charset="0"/>
              </a:rPr>
              <a:t>προσωπικοί. Η επέλευση των κινδύνων αυτών μπορεί να προκαλέσει μείωση ή και απώλεια εισοδημάτων, αύξηση των οικονομικών υποχρεώσεων, κ.λπ.</a:t>
            </a:r>
          </a:p>
          <a:p>
            <a:pPr marL="0" indent="0" algn="just">
              <a:buNone/>
            </a:pPr>
            <a:r>
              <a:rPr lang="el-GR" sz="2400" dirty="0">
                <a:solidFill>
                  <a:srgbClr val="000099"/>
                </a:solidFill>
                <a:latin typeface="Tahoma" pitchFamily="34" charset="0"/>
                <a:cs typeface="Tahoma" pitchFamily="34" charset="0"/>
              </a:rPr>
              <a:t>Οι βασικές υποκατηγορίες των προσωπικών κινδύνων είναι:</a:t>
            </a:r>
          </a:p>
          <a:p>
            <a:pPr marL="0" indent="0" algn="just">
              <a:buNone/>
            </a:pPr>
            <a:endParaRPr lang="el-GR" sz="2400" dirty="0">
              <a:solidFill>
                <a:srgbClr val="000099"/>
              </a:solidFill>
              <a:latin typeface="Tahoma" pitchFamily="34" charset="0"/>
              <a:cs typeface="Tahoma" pitchFamily="34" charset="0"/>
            </a:endParaRPr>
          </a:p>
          <a:p>
            <a:pPr marL="0" indent="0" algn="just">
              <a:buNone/>
            </a:pPr>
            <a:r>
              <a:rPr lang="el-GR" sz="2400" dirty="0">
                <a:solidFill>
                  <a:srgbClr val="000099"/>
                </a:solidFill>
                <a:latin typeface="Tahoma" pitchFamily="34" charset="0"/>
                <a:cs typeface="Tahoma" pitchFamily="34" charset="0"/>
              </a:rPr>
              <a:t>• κίνδυνος πρόωρου θανάτου,</a:t>
            </a:r>
          </a:p>
          <a:p>
            <a:pPr marL="0" indent="0" algn="just">
              <a:buNone/>
            </a:pPr>
            <a:r>
              <a:rPr lang="el-GR" sz="2400" dirty="0">
                <a:solidFill>
                  <a:srgbClr val="000099"/>
                </a:solidFill>
                <a:latin typeface="Tahoma" pitchFamily="34" charset="0"/>
                <a:cs typeface="Tahoma" pitchFamily="34" charset="0"/>
              </a:rPr>
              <a:t>• κίνδυνος γηρατειών,</a:t>
            </a:r>
          </a:p>
          <a:p>
            <a:pPr marL="0" indent="0" algn="just">
              <a:buNone/>
            </a:pPr>
            <a:r>
              <a:rPr lang="el-GR" sz="2400" dirty="0">
                <a:solidFill>
                  <a:srgbClr val="000099"/>
                </a:solidFill>
                <a:latin typeface="Tahoma" pitchFamily="34" charset="0"/>
                <a:cs typeface="Tahoma" pitchFamily="34" charset="0"/>
              </a:rPr>
              <a:t>• κίνδυνος κακής υγείας, και</a:t>
            </a:r>
          </a:p>
          <a:p>
            <a:pPr marL="0" indent="0" algn="just">
              <a:buNone/>
            </a:pPr>
            <a:r>
              <a:rPr lang="el-GR" sz="2400" dirty="0">
                <a:solidFill>
                  <a:srgbClr val="000099"/>
                </a:solidFill>
                <a:latin typeface="Tahoma" pitchFamily="34" charset="0"/>
                <a:cs typeface="Tahoma" pitchFamily="34" charset="0"/>
              </a:rPr>
              <a:t>• κίνδυνος ανεργίας.</a:t>
            </a:r>
            <a:endParaRPr lang="el-GR" sz="2400" b="1" dirty="0">
              <a:solidFill>
                <a:srgbClr val="000099"/>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n-US" sz="1000" b="1" dirty="0">
                <a:solidFill>
                  <a:srgbClr val="FF0000"/>
                </a:solidFill>
                <a:latin typeface="Tahoma" pitchFamily="34" charset="0"/>
                <a:cs typeface="Tahoma" pitchFamily="34" charset="0"/>
              </a:rPr>
              <a:t>Source: </a:t>
            </a:r>
            <a:r>
              <a:rPr lang="el-GR" sz="1000" b="1" dirty="0">
                <a:solidFill>
                  <a:srgbClr val="0070C0"/>
                </a:solidFill>
                <a:latin typeface="Tahoma" pitchFamily="34" charset="0"/>
                <a:cs typeface="Tahoma" pitchFamily="34" charset="0"/>
              </a:rPr>
              <a:t>Γκαραγκούνης(2008). </a:t>
            </a:r>
            <a:r>
              <a:rPr lang="el-GR" sz="1000" b="1" i="1" dirty="0">
                <a:solidFill>
                  <a:srgbClr val="0070C0"/>
                </a:solidFill>
                <a:latin typeface="Tahoma" pitchFamily="34" charset="0"/>
                <a:cs typeface="Tahoma" pitchFamily="34" charset="0"/>
              </a:rPr>
              <a:t>Ασφάλιση</a:t>
            </a:r>
            <a:r>
              <a:rPr lang="el-GR" sz="1000" b="1" dirty="0">
                <a:solidFill>
                  <a:srgbClr val="0070C0"/>
                </a:solidFill>
                <a:latin typeface="Tahoma" pitchFamily="34" charset="0"/>
                <a:cs typeface="Tahoma" pitchFamily="34" charset="0"/>
              </a:rPr>
              <a:t>. Ελληνικό Τραπεζικό Ινστιτούτο     </a:t>
            </a:r>
            <a:endParaRPr lang="en-US" sz="1000" b="1" dirty="0">
              <a:solidFill>
                <a:srgbClr val="0070C0"/>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544" y="4869160"/>
            <a:ext cx="1195388"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2720" y="4847418"/>
            <a:ext cx="1420812" cy="607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0952" y="4847418"/>
            <a:ext cx="1420812" cy="607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0212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ΣΚΟΠΟΣ ΤΗΣ ΑΣΦΑΛΙΣΗΣ ΖΩΗΣ</a:t>
            </a:r>
          </a:p>
        </p:txBody>
      </p:sp>
      <p:sp>
        <p:nvSpPr>
          <p:cNvPr id="3" name="Θέση περιεχομένου 2"/>
          <p:cNvSpPr>
            <a:spLocks noGrp="1"/>
          </p:cNvSpPr>
          <p:nvPr>
            <p:ph idx="1"/>
          </p:nvPr>
        </p:nvSpPr>
        <p:spPr>
          <a:xfrm>
            <a:off x="416496" y="836712"/>
            <a:ext cx="9145016" cy="5616623"/>
          </a:xfrm>
        </p:spPr>
        <p:txBody>
          <a:bodyPr>
            <a:normAutofit fontScale="92500" lnSpcReduction="20000"/>
          </a:bodyPr>
          <a:lstStyle/>
          <a:p>
            <a:pPr marL="0" indent="0">
              <a:buNone/>
            </a:pPr>
            <a:r>
              <a:rPr lang="fr-FR" sz="1800" b="1" dirty="0">
                <a:solidFill>
                  <a:srgbClr val="000099"/>
                </a:solidFill>
                <a:latin typeface="Tahoma" pitchFamily="34" charset="0"/>
                <a:cs typeface="Tahoma" pitchFamily="34" charset="0"/>
              </a:rPr>
              <a:t>LIFE Insurance </a:t>
            </a:r>
            <a:r>
              <a:rPr lang="en-US" sz="1800" b="1" dirty="0">
                <a:solidFill>
                  <a:srgbClr val="000099"/>
                </a:solidFill>
                <a:latin typeface="Tahoma" pitchFamily="34" charset="0"/>
                <a:cs typeface="Tahoma" pitchFamily="34" charset="0"/>
              </a:rPr>
              <a:t>or</a:t>
            </a:r>
            <a:r>
              <a:rPr lang="fr-FR" sz="1800" b="1" dirty="0">
                <a:solidFill>
                  <a:srgbClr val="000099"/>
                </a:solidFill>
                <a:latin typeface="Tahoma" pitchFamily="34" charset="0"/>
                <a:cs typeface="Tahoma" pitchFamily="34" charset="0"/>
              </a:rPr>
              <a:t> Assurance. </a:t>
            </a:r>
            <a:endParaRPr lang="el-GR" sz="1800" b="1" dirty="0">
              <a:solidFill>
                <a:srgbClr val="000099"/>
              </a:solidFill>
              <a:latin typeface="Tahoma" pitchFamily="34" charset="0"/>
              <a:cs typeface="Tahoma" pitchFamily="34" charset="0"/>
            </a:endParaRPr>
          </a:p>
          <a:p>
            <a:pPr marL="0" lvl="0" indent="0">
              <a:buNone/>
            </a:pPr>
            <a:r>
              <a:rPr lang="el-GR" sz="1800" dirty="0">
                <a:latin typeface="Tahoma" pitchFamily="34" charset="0"/>
                <a:cs typeface="Tahoma" pitchFamily="34" charset="0"/>
              </a:rPr>
              <a:t>Ο </a:t>
            </a:r>
            <a:r>
              <a:rPr lang="el-GR" sz="1800" b="1" dirty="0">
                <a:latin typeface="Tahoma" pitchFamily="34" charset="0"/>
                <a:cs typeface="Tahoma" pitchFamily="34" charset="0"/>
              </a:rPr>
              <a:t>κύριος και βασικός σκοπός</a:t>
            </a:r>
            <a:r>
              <a:rPr lang="el-GR" sz="1800" dirty="0">
                <a:latin typeface="Tahoma" pitchFamily="34" charset="0"/>
                <a:cs typeface="Tahoma" pitchFamily="34" charset="0"/>
              </a:rPr>
              <a:t> της ασφάλισης ζωής είναι να εξαλείψει, περιορίσει, μειώσει τις οικονομικές συνέπειες που έρχονται  από το αποτέλεσμα ενός </a:t>
            </a:r>
            <a:r>
              <a:rPr lang="el-GR" sz="1800" b="1" dirty="0">
                <a:latin typeface="Tahoma" pitchFamily="34" charset="0"/>
                <a:cs typeface="Tahoma" pitchFamily="34" charset="0"/>
              </a:rPr>
              <a:t>πρόωρου </a:t>
            </a:r>
            <a:r>
              <a:rPr lang="el-GR" sz="1800" dirty="0">
                <a:latin typeface="Tahoma" pitchFamily="34" charset="0"/>
                <a:cs typeface="Tahoma" pitchFamily="34" charset="0"/>
              </a:rPr>
              <a:t> θανάτου.</a:t>
            </a:r>
          </a:p>
          <a:p>
            <a:pPr marL="0" indent="0">
              <a:buNone/>
            </a:pPr>
            <a:r>
              <a:rPr lang="el-GR" sz="1800" dirty="0">
                <a:latin typeface="Tahoma" pitchFamily="34" charset="0"/>
                <a:cs typeface="Tahoma" pitchFamily="34" charset="0"/>
              </a:rPr>
              <a:t> </a:t>
            </a:r>
          </a:p>
          <a:p>
            <a:pPr marL="0" indent="0" algn="just">
              <a:buNone/>
            </a:pPr>
            <a:r>
              <a:rPr lang="el-GR" sz="1800" dirty="0">
                <a:latin typeface="Tahoma" pitchFamily="34" charset="0"/>
                <a:cs typeface="Tahoma" pitchFamily="34" charset="0"/>
              </a:rPr>
              <a:t>Πρόωρος θεωρείται ο θάνατος ενός ανθρώπου </a:t>
            </a:r>
            <a:r>
              <a:rPr lang="el-GR" sz="1800" b="1" dirty="0">
                <a:latin typeface="Tahoma" pitchFamily="34" charset="0"/>
                <a:cs typeface="Tahoma" pitchFamily="34" charset="0"/>
              </a:rPr>
              <a:t>πριν</a:t>
            </a:r>
            <a:r>
              <a:rPr lang="el-GR" sz="1800" dirty="0">
                <a:latin typeface="Tahoma" pitchFamily="34" charset="0"/>
                <a:cs typeface="Tahoma" pitchFamily="34" charset="0"/>
              </a:rPr>
              <a:t> φθάσει τον μέσο όρο ηλικίας θανάτου.</a:t>
            </a:r>
          </a:p>
          <a:p>
            <a:pPr marL="0" indent="0">
              <a:buNone/>
            </a:pPr>
            <a:endParaRPr lang="el-GR" sz="1600" dirty="0"/>
          </a:p>
          <a:p>
            <a:pPr marL="0" indent="0">
              <a:buNone/>
            </a:pPr>
            <a:r>
              <a:rPr lang="el-GR" sz="2000" b="1" dirty="0">
                <a:solidFill>
                  <a:srgbClr val="FF0000"/>
                </a:solidFill>
                <a:latin typeface="Tahoma" pitchFamily="34" charset="0"/>
                <a:cs typeface="Tahoma" pitchFamily="34" charset="0"/>
              </a:rPr>
              <a:t>ΟΙΚΟΝΟΜΙΚΕΣ ΣΥΝΕΠΕΙΕΣ (ακολουθούν τον ανθρώπινο πόνο)</a:t>
            </a:r>
          </a:p>
          <a:p>
            <a:r>
              <a:rPr lang="el-GR" sz="2000" dirty="0">
                <a:latin typeface="Tahoma" pitchFamily="34" charset="0"/>
                <a:cs typeface="Tahoma" pitchFamily="34" charset="0"/>
              </a:rPr>
              <a:t>Δημιουργία οικονομικής ανασφάλειας</a:t>
            </a:r>
          </a:p>
          <a:p>
            <a:r>
              <a:rPr lang="el-GR" sz="2000" dirty="0">
                <a:latin typeface="Tahoma" pitchFamily="34" charset="0"/>
                <a:cs typeface="Tahoma" pitchFamily="34" charset="0"/>
              </a:rPr>
              <a:t>Δημιουργία οικονομικών εκκρεμοτήτων στην οικογένεια – κληρονόμους</a:t>
            </a:r>
          </a:p>
          <a:p>
            <a:r>
              <a:rPr lang="el-GR" sz="2000" dirty="0">
                <a:latin typeface="Tahoma" pitchFamily="34" charset="0"/>
                <a:cs typeface="Tahoma" pitchFamily="34" charset="0"/>
              </a:rPr>
              <a:t>Μείωση οικογενειακού εισοδήματος</a:t>
            </a:r>
          </a:p>
          <a:p>
            <a:pPr marL="0" indent="0" algn="ctr">
              <a:buNone/>
            </a:pPr>
            <a:endParaRPr lang="el-GR" sz="2000" b="1" dirty="0">
              <a:solidFill>
                <a:srgbClr val="002060"/>
              </a:solidFill>
              <a:latin typeface="Tahoma" pitchFamily="34" charset="0"/>
              <a:cs typeface="Tahoma" pitchFamily="34" charset="0"/>
            </a:endParaRPr>
          </a:p>
          <a:p>
            <a:pPr marL="0" indent="0" algn="ctr">
              <a:buNone/>
            </a:pPr>
            <a:r>
              <a:rPr lang="el-GR" sz="2000" b="1" dirty="0">
                <a:solidFill>
                  <a:srgbClr val="002060"/>
                </a:solidFill>
                <a:latin typeface="Tahoma" pitchFamily="34" charset="0"/>
                <a:cs typeface="Tahoma" pitchFamily="34" charset="0"/>
              </a:rPr>
              <a:t>Η ΑΣΦΑΛΙΣΗ ΖΩΗΣ ΚΑΛΕΙΤΑΙ ΝΑ ΠΡΟΣΦΕΡΕΙ ΕΠΑΝΟΡΘΩΣΗ ΣΤΙΣ ΟΙΚΟΝΟΜΙΚΕΣ ΣΥΝΕΠΕΙΕΣ ΠΟΥ ΕΠΙΦΕΡΕΙ Η ΕΠΕΛΕΥΣΗ ΤΟΥ ΠΡΟΩΡΟΥ ΘΑΝΑΤΟΥ</a:t>
            </a: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200" b="1" dirty="0">
                <a:solidFill>
                  <a:srgbClr val="FF0000"/>
                </a:solidFill>
                <a:latin typeface="Tahoma" pitchFamily="34" charset="0"/>
                <a:cs typeface="Tahoma" pitchFamily="34" charset="0"/>
              </a:rPr>
              <a:t>Source:</a:t>
            </a:r>
            <a:r>
              <a:rPr lang="en-US" sz="1200" b="1" dirty="0">
                <a:latin typeface="Tahoma" pitchFamily="34" charset="0"/>
                <a:cs typeface="Tahoma" pitchFamily="34" charset="0"/>
              </a:rPr>
              <a:t> </a:t>
            </a:r>
            <a:r>
              <a:rPr lang="el-GR" sz="1200" b="1" dirty="0">
                <a:latin typeface="Tahoma" pitchFamily="34" charset="0"/>
                <a:cs typeface="Tahoma" pitchFamily="34" charset="0"/>
              </a:rPr>
              <a:t>Νεκτάριος, Μ.</a:t>
            </a:r>
            <a:r>
              <a:rPr lang="el-GR" sz="1200" dirty="0">
                <a:latin typeface="Tahoma" pitchFamily="34" charset="0"/>
                <a:cs typeface="Tahoma" pitchFamily="34" charset="0"/>
              </a:rPr>
              <a:t> (2003) </a:t>
            </a:r>
            <a:r>
              <a:rPr lang="el-GR" sz="1200" i="1" dirty="0">
                <a:latin typeface="Tahoma" pitchFamily="34" charset="0"/>
                <a:cs typeface="Tahoma" pitchFamily="34" charset="0"/>
              </a:rPr>
              <a:t>Εισαγωγή στην Ιδιωτική Ασφάλιση</a:t>
            </a:r>
            <a:r>
              <a:rPr lang="el-GR" sz="1200" dirty="0">
                <a:latin typeface="Tahoma" pitchFamily="34" charset="0"/>
                <a:cs typeface="Tahoma" pitchFamily="34" charset="0"/>
              </a:rPr>
              <a:t>. Αθήνα: Εκδόσεις </a:t>
            </a:r>
            <a:r>
              <a:rPr lang="en-US" sz="1200" dirty="0">
                <a:latin typeface="Tahoma" pitchFamily="34" charset="0"/>
                <a:cs typeface="Tahoma" pitchFamily="34" charset="0"/>
              </a:rPr>
              <a:t>Financial Forum </a:t>
            </a:r>
            <a:endParaRPr lang="el-GR" sz="1200" dirty="0">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8744" y="4949930"/>
            <a:ext cx="136525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9794" y="5208178"/>
            <a:ext cx="3651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2985" y="4939891"/>
            <a:ext cx="1804988"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146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ΣΚΟΠΟΣ ΤΗΣ ΑΣΦΑΛΙΣΗΣ ΖΩΗΣ</a:t>
            </a:r>
          </a:p>
        </p:txBody>
      </p:sp>
      <p:sp>
        <p:nvSpPr>
          <p:cNvPr id="3" name="Θέση περιεχομένου 2"/>
          <p:cNvSpPr>
            <a:spLocks noGrp="1"/>
          </p:cNvSpPr>
          <p:nvPr>
            <p:ph idx="1"/>
          </p:nvPr>
        </p:nvSpPr>
        <p:spPr>
          <a:xfrm>
            <a:off x="416496" y="836713"/>
            <a:ext cx="9081517" cy="5328592"/>
          </a:xfrm>
        </p:spPr>
        <p:txBody>
          <a:bodyPr>
            <a:normAutofit fontScale="32500" lnSpcReduction="20000"/>
          </a:bodyPr>
          <a:lstStyle/>
          <a:p>
            <a:pPr marL="0" indent="0" algn="just">
              <a:buNone/>
            </a:pPr>
            <a:r>
              <a:rPr lang="el-GR" sz="4500" b="1" dirty="0">
                <a:effectLst/>
                <a:latin typeface="Tahoma" panose="020B0604030504040204" pitchFamily="34" charset="0"/>
                <a:ea typeface="Tahoma" panose="020B0604030504040204" pitchFamily="34" charset="0"/>
                <a:cs typeface="Tahoma" panose="020B0604030504040204" pitchFamily="34" charset="0"/>
              </a:rPr>
              <a:t>Θνησιμότητα</a:t>
            </a:r>
            <a:r>
              <a:rPr lang="el-GR" sz="4500" dirty="0">
                <a:effectLst/>
                <a:latin typeface="Tahoma" panose="020B0604030504040204" pitchFamily="34" charset="0"/>
                <a:ea typeface="Tahoma" panose="020B0604030504040204" pitchFamily="34" charset="0"/>
                <a:cs typeface="Tahoma" panose="020B0604030504040204" pitchFamily="34" charset="0"/>
              </a:rPr>
              <a:t>: Ο όρος αντικατοπτρίζει την συχνότητα των θανάτων σε ένα </a:t>
            </a:r>
            <a:r>
              <a:rPr lang="el-GR" sz="4500" dirty="0">
                <a:latin typeface="Tahoma" panose="020B0604030504040204" pitchFamily="34" charset="0"/>
                <a:ea typeface="Tahoma" panose="020B0604030504040204" pitchFamily="34" charset="0"/>
                <a:cs typeface="Tahoma" panose="020B0604030504040204" pitchFamily="34" charset="0"/>
              </a:rPr>
              <a:t>πληθυσμό,</a:t>
            </a:r>
            <a:r>
              <a:rPr lang="el-GR" sz="4500" dirty="0">
                <a:effectLst/>
                <a:latin typeface="Tahoma" panose="020B0604030504040204" pitchFamily="34" charset="0"/>
                <a:ea typeface="Tahoma" panose="020B0604030504040204" pitchFamily="34" charset="0"/>
                <a:cs typeface="Tahoma" panose="020B0604030504040204" pitchFamily="34" charset="0"/>
              </a:rPr>
              <a:t> δηλαδή το ποσοστό των θανάτων επί του συνολικού αναφερόμενου πληθυσμού σε μία συγκεκριμένη χρονική περίοδο αναφοράς, ο οποίος αναφέρεται ως δείκτης θνησιμότητας. </a:t>
            </a:r>
            <a:endParaRPr lang="el-GR" sz="4500"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l-GR" sz="4500" b="1" dirty="0">
              <a:solidFill>
                <a:srgbClr val="FF0000"/>
              </a:solidFill>
              <a:cs typeface="Tahoma" pitchFamily="34" charset="0"/>
            </a:endParaRPr>
          </a:p>
          <a:p>
            <a:pPr marL="0" indent="0" algn="just">
              <a:buNone/>
            </a:pP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Ο ακαθάριστος</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δείκτης θνησιμότητας</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a:t>
            </a:r>
            <a:r>
              <a:rPr lang="el-GR" sz="4500" dirty="0" err="1">
                <a:solidFill>
                  <a:srgbClr val="002060"/>
                </a:solidFill>
                <a:effectLst/>
                <a:latin typeface="Tahoma" panose="020B0604030504040204" pitchFamily="34" charset="0"/>
                <a:ea typeface="Tahoma" panose="020B0604030504040204" pitchFamily="34" charset="0"/>
                <a:cs typeface="Tahoma" panose="020B0604030504040204" pitchFamily="34" charset="0"/>
              </a:rPr>
              <a:t>Crude</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err="1">
                <a:solidFill>
                  <a:srgbClr val="002060"/>
                </a:solidFill>
                <a:effectLst/>
                <a:latin typeface="Tahoma" panose="020B0604030504040204" pitchFamily="34" charset="0"/>
                <a:ea typeface="Tahoma" panose="020B0604030504040204" pitchFamily="34" charset="0"/>
                <a:cs typeface="Tahoma" panose="020B0604030504040204" pitchFamily="34" charset="0"/>
              </a:rPr>
              <a:t>Death</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err="1">
                <a:solidFill>
                  <a:srgbClr val="002060"/>
                </a:solidFill>
                <a:effectLst/>
                <a:latin typeface="Tahoma" panose="020B0604030504040204" pitchFamily="34" charset="0"/>
                <a:ea typeface="Tahoma" panose="020B0604030504040204" pitchFamily="34" charset="0"/>
                <a:cs typeface="Tahoma" panose="020B0604030504040204" pitchFamily="34" charset="0"/>
              </a:rPr>
              <a:t>Rate</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είναι ο λόγος</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των θανάτων (D) που συντελούνται κατά τη διάρκεια μιας περιόδου</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(συνήθως ενός έτους) προς το μέσο πληθυσμό (P)</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της περιόδου</a:t>
            </a:r>
            <a:r>
              <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 </a:t>
            </a:r>
            <a:r>
              <a:rPr lang="el-GR" sz="4500" dirty="0">
                <a:solidFill>
                  <a:srgbClr val="002060"/>
                </a:solidFill>
                <a:effectLst/>
                <a:latin typeface="Tahoma" panose="020B0604030504040204" pitchFamily="34" charset="0"/>
                <a:ea typeface="Tahoma" panose="020B0604030504040204" pitchFamily="34" charset="0"/>
                <a:cs typeface="Tahoma" panose="020B0604030504040204" pitchFamily="34" charset="0"/>
              </a:rPr>
              <a:t>αυτής.</a:t>
            </a:r>
            <a:endParaRPr lang="en-US" sz="4500" dirty="0">
              <a:solidFill>
                <a:srgbClr val="002060"/>
              </a:solidFill>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4500" b="1" dirty="0">
                <a:solidFill>
                  <a:srgbClr val="002060"/>
                </a:solidFill>
                <a:latin typeface="Tahoma" panose="020B0604030504040204" pitchFamily="34" charset="0"/>
                <a:ea typeface="Tahoma" panose="020B0604030504040204" pitchFamily="34" charset="0"/>
                <a:cs typeface="Tahoma" panose="020B0604030504040204" pitchFamily="34" charset="0"/>
              </a:rPr>
              <a:t>Crude DR = (Deaths / Population)*1000</a:t>
            </a:r>
          </a:p>
          <a:p>
            <a:pPr marL="0" indent="0" algn="just">
              <a:buNone/>
            </a:pPr>
            <a:endParaRPr lang="en-US" sz="45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4500" dirty="0">
                <a:latin typeface="Tahoma" panose="020B0604030504040204" pitchFamily="34" charset="0"/>
                <a:ea typeface="Tahoma" panose="020B0604030504040204" pitchFamily="34" charset="0"/>
                <a:cs typeface="Tahoma" panose="020B0604030504040204" pitchFamily="34" charset="0"/>
              </a:rPr>
              <a:t>Life expectancy at age 65 years old is the average number of years that a person at that age can be expected to live, assuming that age-specific mortality levels remain constant. </a:t>
            </a:r>
            <a:endParaRPr lang="el-GR" sz="4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el-GR" sz="4500" b="1" dirty="0">
              <a:solidFill>
                <a:srgbClr val="FF0000"/>
              </a:solidFill>
              <a:latin typeface="Tahoma" pitchFamily="34" charset="0"/>
              <a:cs typeface="Tahoma" pitchFamily="34" charset="0"/>
            </a:endParaRPr>
          </a:p>
          <a:p>
            <a:pPr algn="just"/>
            <a:r>
              <a:rPr lang="en-US" sz="4500" dirty="0">
                <a:effectLst/>
                <a:latin typeface="Tahoma" panose="020B0604030504040204" pitchFamily="34" charset="0"/>
                <a:ea typeface="Tahoma" panose="020B0604030504040204" pitchFamily="34" charset="0"/>
                <a:cs typeface="Tahoma" panose="020B0604030504040204" pitchFamily="34" charset="0"/>
              </a:rPr>
              <a:t>LE at birth in Greece reached 81.9 years in 2018</a:t>
            </a:r>
          </a:p>
          <a:p>
            <a:pPr algn="just"/>
            <a:r>
              <a:rPr lang="en-US" sz="4500" dirty="0">
                <a:effectLst/>
                <a:latin typeface="Tahoma" panose="020B0604030504040204" pitchFamily="34" charset="0"/>
                <a:ea typeface="Tahoma" panose="020B0604030504040204" pitchFamily="34" charset="0"/>
                <a:cs typeface="Tahoma" panose="020B0604030504040204" pitchFamily="34" charset="0"/>
              </a:rPr>
              <a:t>There is 2.8 years gap in 2018 between women:21,9 and men:19,1 concerning LE at 65 </a:t>
            </a:r>
            <a:r>
              <a:rPr lang="en-US" sz="4500" dirty="0" err="1">
                <a:effectLst/>
                <a:latin typeface="Tahoma" panose="020B0604030504040204" pitchFamily="34" charset="0"/>
                <a:ea typeface="Tahoma" panose="020B0604030504040204" pitchFamily="34" charset="0"/>
                <a:cs typeface="Tahoma" panose="020B0604030504040204" pitchFamily="34" charset="0"/>
              </a:rPr>
              <a:t>y.o</a:t>
            </a:r>
            <a:r>
              <a:rPr lang="en-US" sz="4500" dirty="0">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en-US" sz="4500"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4500" b="1" dirty="0">
                <a:solidFill>
                  <a:srgbClr val="FF0000"/>
                </a:solidFill>
                <a:latin typeface="Tahoma" panose="020B0604030504040204" pitchFamily="34" charset="0"/>
                <a:ea typeface="Tahoma" panose="020B0604030504040204" pitchFamily="34" charset="0"/>
                <a:cs typeface="Tahoma" panose="020B0604030504040204" pitchFamily="34" charset="0"/>
              </a:rPr>
              <a:t>Life insurance objective: offsetting the financial losses from an unexpected</a:t>
            </a:r>
            <a:r>
              <a:rPr lang="el-GR" sz="45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500" b="1" dirty="0">
                <a:solidFill>
                  <a:srgbClr val="FF0000"/>
                </a:solidFill>
                <a:latin typeface="Tahoma" panose="020B0604030504040204" pitchFamily="34" charset="0"/>
                <a:ea typeface="Tahoma" panose="020B0604030504040204" pitchFamily="34" charset="0"/>
                <a:cs typeface="Tahoma" panose="020B0604030504040204" pitchFamily="34" charset="0"/>
              </a:rPr>
              <a:t>and premature death</a:t>
            </a:r>
          </a:p>
          <a:p>
            <a:pPr marL="0" indent="0" algn="just">
              <a:buNone/>
            </a:pPr>
            <a:endParaRPr lang="el-GR" sz="4500" b="1" dirty="0">
              <a:solidFill>
                <a:srgbClr val="FF0000"/>
              </a:solidFill>
              <a:latin typeface="Tahoma" pitchFamily="34" charset="0"/>
              <a:cs typeface="Tahoma" pitchFamily="34" charset="0"/>
            </a:endParaRPr>
          </a:p>
          <a:p>
            <a:pPr marL="0" indent="0" algn="just">
              <a:buNone/>
            </a:pPr>
            <a:r>
              <a:rPr lang="el-GR" sz="4500" b="1" dirty="0">
                <a:solidFill>
                  <a:srgbClr val="002060"/>
                </a:solidFill>
                <a:latin typeface="Tahoma" pitchFamily="34" charset="0"/>
                <a:cs typeface="Tahoma" pitchFamily="34" charset="0"/>
              </a:rPr>
              <a:t>Η ασφάλιση ζωής (έναντι του πρόωρου θανάτου) προσφέρει οικονομική προστασία για την</a:t>
            </a:r>
          </a:p>
          <a:p>
            <a:pPr marL="0" indent="0" algn="just">
              <a:buNone/>
            </a:pPr>
            <a:r>
              <a:rPr lang="el-GR" sz="4500" b="1" dirty="0">
                <a:solidFill>
                  <a:srgbClr val="002060"/>
                </a:solidFill>
                <a:latin typeface="Tahoma" pitchFamily="34" charset="0"/>
                <a:cs typeface="Tahoma" pitchFamily="34" charset="0"/>
              </a:rPr>
              <a:t>Αβεβαιότητα της χρονικής επέλευσης αυτού του δυσάρεστου γεγονότος.</a:t>
            </a:r>
          </a:p>
          <a:p>
            <a:pPr marL="0" indent="0" algn="just">
              <a:buNone/>
            </a:pPr>
            <a:endParaRPr lang="el-GR" sz="2900" b="1" dirty="0">
              <a:solidFill>
                <a:srgbClr val="FF0000"/>
              </a:solidFill>
              <a:latin typeface="Tahoma" pitchFamily="34" charset="0"/>
              <a:cs typeface="Tahoma" pitchFamily="34" charset="0"/>
            </a:endParaRPr>
          </a:p>
          <a:p>
            <a:pPr marL="0" indent="0" algn="just">
              <a:buNone/>
            </a:pPr>
            <a:endParaRPr lang="el-GR" sz="2900" b="1" dirty="0">
              <a:solidFill>
                <a:srgbClr val="FF0000"/>
              </a:solidFill>
              <a:latin typeface="Tahoma" pitchFamily="34" charset="0"/>
              <a:cs typeface="Tahoma" pitchFamily="34" charset="0"/>
            </a:endParaRPr>
          </a:p>
          <a:p>
            <a:pPr marL="0" indent="0" algn="just">
              <a:buNone/>
            </a:pPr>
            <a:r>
              <a:rPr lang="en-US" sz="3100" b="1" dirty="0">
                <a:solidFill>
                  <a:srgbClr val="FF0000"/>
                </a:solidFill>
                <a:latin typeface="Tahoma" pitchFamily="34" charset="0"/>
                <a:cs typeface="Tahoma" pitchFamily="34" charset="0"/>
              </a:rPr>
              <a:t>Source:</a:t>
            </a:r>
            <a:r>
              <a:rPr lang="en-US" sz="3100" b="1" dirty="0">
                <a:latin typeface="Tahoma" pitchFamily="34" charset="0"/>
                <a:cs typeface="Tahoma" pitchFamily="34" charset="0"/>
              </a:rPr>
              <a:t> </a:t>
            </a:r>
            <a:r>
              <a:rPr lang="en-US" sz="3100" b="1" dirty="0">
                <a:solidFill>
                  <a:srgbClr val="002060"/>
                </a:solidFill>
                <a:latin typeface="Tahoma" pitchFamily="34" charset="0"/>
                <a:cs typeface="Tahoma" pitchFamily="34" charset="0"/>
              </a:rPr>
              <a:t>OECD </a:t>
            </a:r>
            <a:r>
              <a:rPr lang="el-GR" sz="3100" dirty="0">
                <a:solidFill>
                  <a:srgbClr val="002060"/>
                </a:solidFill>
                <a:latin typeface="Tahoma" pitchFamily="34" charset="0"/>
                <a:cs typeface="Tahoma" pitchFamily="34" charset="0"/>
              </a:rPr>
              <a:t>(20</a:t>
            </a:r>
            <a:r>
              <a:rPr lang="en-US" sz="3100" dirty="0">
                <a:solidFill>
                  <a:srgbClr val="002060"/>
                </a:solidFill>
                <a:latin typeface="Tahoma" pitchFamily="34" charset="0"/>
                <a:cs typeface="Tahoma" pitchFamily="34" charset="0"/>
              </a:rPr>
              <a:t>20</a:t>
            </a:r>
            <a:r>
              <a:rPr lang="el-GR" sz="3100" dirty="0">
                <a:solidFill>
                  <a:srgbClr val="002060"/>
                </a:solidFill>
                <a:latin typeface="Tahoma" pitchFamily="34" charset="0"/>
                <a:cs typeface="Tahoma" pitchFamily="34" charset="0"/>
              </a:rPr>
              <a:t>)</a:t>
            </a:r>
            <a:r>
              <a:rPr lang="en-US" sz="3100" dirty="0">
                <a:solidFill>
                  <a:srgbClr val="002060"/>
                </a:solidFill>
                <a:latin typeface="Tahoma" pitchFamily="34" charset="0"/>
                <a:cs typeface="Tahoma" pitchFamily="34" charset="0"/>
              </a:rPr>
              <a:t> Available:</a:t>
            </a:r>
            <a:r>
              <a:rPr lang="en-US" sz="3100" dirty="0">
                <a:solidFill>
                  <a:srgbClr val="002060"/>
                </a:solidFill>
                <a:effectLst/>
                <a:latin typeface="Arial" panose="020B0604020202020204" pitchFamily="34" charset="0"/>
              </a:rPr>
              <a:t> ec.europa.eu/health/stateoecd.org/health/health-systems/country-health-profiles-EU.htm</a:t>
            </a:r>
          </a:p>
          <a:p>
            <a:pPr marL="0" indent="0" algn="just">
              <a:buNone/>
            </a:pPr>
            <a:r>
              <a:rPr lang="en-US" sz="3100" dirty="0">
                <a:solidFill>
                  <a:srgbClr val="002060"/>
                </a:solidFill>
                <a:latin typeface="Tahoma" pitchFamily="34" charset="0"/>
                <a:cs typeface="Tahoma" pitchFamily="34" charset="0"/>
              </a:rPr>
              <a:t>             </a:t>
            </a:r>
            <a:r>
              <a:rPr lang="en-US" sz="3100" b="1" dirty="0">
                <a:solidFill>
                  <a:srgbClr val="002060"/>
                </a:solidFill>
                <a:latin typeface="Tahoma" pitchFamily="34" charset="0"/>
                <a:cs typeface="Tahoma" pitchFamily="34" charset="0"/>
              </a:rPr>
              <a:t>OECD</a:t>
            </a:r>
            <a:r>
              <a:rPr lang="en-US" sz="3100" dirty="0">
                <a:solidFill>
                  <a:srgbClr val="002060"/>
                </a:solidFill>
                <a:latin typeface="Tahoma" pitchFamily="34" charset="0"/>
                <a:cs typeface="Tahoma" pitchFamily="34" charset="0"/>
              </a:rPr>
              <a:t> (2020), Life expectancy at 65 (indicator). </a:t>
            </a:r>
            <a:r>
              <a:rPr lang="en-US" sz="3100" dirty="0" err="1">
                <a:solidFill>
                  <a:srgbClr val="002060"/>
                </a:solidFill>
                <a:latin typeface="Tahoma" pitchFamily="34" charset="0"/>
                <a:cs typeface="Tahoma" pitchFamily="34" charset="0"/>
              </a:rPr>
              <a:t>doi</a:t>
            </a:r>
            <a:r>
              <a:rPr lang="en-US" sz="3100" dirty="0">
                <a:solidFill>
                  <a:srgbClr val="002060"/>
                </a:solidFill>
                <a:latin typeface="Tahoma" pitchFamily="34" charset="0"/>
                <a:cs typeface="Tahoma" pitchFamily="34" charset="0"/>
              </a:rPr>
              <a:t>: 10.1787/0e9a3f00-en</a:t>
            </a:r>
            <a:endParaRPr lang="el-GR" sz="31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57" y="3429000"/>
            <a:ext cx="3651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718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ΣΚΟΠΟΣ ΤΗΣ ΑΣΦΑΛΙΣΗΣ ΖΩΗΣ</a:t>
            </a:r>
          </a:p>
        </p:txBody>
      </p:sp>
      <p:sp>
        <p:nvSpPr>
          <p:cNvPr id="3" name="Θέση περιεχομένου 2"/>
          <p:cNvSpPr>
            <a:spLocks noGrp="1"/>
          </p:cNvSpPr>
          <p:nvPr>
            <p:ph idx="1"/>
          </p:nvPr>
        </p:nvSpPr>
        <p:spPr>
          <a:xfrm>
            <a:off x="416496" y="836712"/>
            <a:ext cx="9081517" cy="5616623"/>
          </a:xfrm>
        </p:spPr>
        <p:txBody>
          <a:bodyPr>
            <a:normAutofit/>
          </a:bodyPr>
          <a:lstStyle/>
          <a:p>
            <a:pPr marL="0" indent="0" algn="just">
              <a:buNone/>
            </a:pPr>
            <a:r>
              <a:rPr lang="el-GR" sz="1400" b="1" dirty="0">
                <a:latin typeface="Tahoma" panose="020B0604030504040204" pitchFamily="34" charset="0"/>
                <a:ea typeface="Tahoma" panose="020B0604030504040204" pitchFamily="34" charset="0"/>
                <a:cs typeface="Tahoma" panose="020B0604030504040204" pitchFamily="34" charset="0"/>
              </a:rPr>
              <a:t>Πίνακας</a:t>
            </a:r>
            <a:r>
              <a:rPr lang="el-GR" sz="1400" dirty="0">
                <a:effectLst/>
                <a:latin typeface="Tahoma" panose="020B0604030504040204" pitchFamily="34" charset="0"/>
                <a:ea typeface="Tahoma" panose="020B0604030504040204" pitchFamily="34" charset="0"/>
                <a:cs typeface="Tahoma" panose="020B0604030504040204" pitchFamily="34" charset="0"/>
              </a:rPr>
              <a:t>: Θνησιμότητα σε έτη βάσει επί του συνολικού πληθυσμού στη γέννηση.</a:t>
            </a:r>
            <a:endParaRPr lang="el-GR" sz="1400"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el-GR" sz="2900" b="1" dirty="0">
              <a:solidFill>
                <a:srgbClr val="FF0000"/>
              </a:solidFill>
              <a:latin typeface="Tahoma" pitchFamily="34" charset="0"/>
              <a:cs typeface="Tahoma" pitchFamily="34" charset="0"/>
            </a:endParaRPr>
          </a:p>
          <a:p>
            <a:pPr marL="0" indent="0" algn="just">
              <a:buNone/>
            </a:pPr>
            <a:endParaRPr lang="el-GR" sz="2900" b="1" dirty="0">
              <a:solidFill>
                <a:srgbClr val="FF0000"/>
              </a:solidFill>
              <a:latin typeface="Tahoma" pitchFamily="34" charset="0"/>
              <a:cs typeface="Tahoma" pitchFamily="34" charset="0"/>
            </a:endParaRPr>
          </a:p>
          <a:p>
            <a:pPr marL="0" indent="0" algn="just">
              <a:buNone/>
            </a:pPr>
            <a:endParaRPr lang="el-GR" sz="2900" b="1" dirty="0">
              <a:solidFill>
                <a:srgbClr val="FF0000"/>
              </a:solidFill>
              <a:latin typeface="Tahoma" pitchFamily="34" charset="0"/>
              <a:cs typeface="Tahoma" pitchFamily="34" charset="0"/>
            </a:endParaRPr>
          </a:p>
          <a:p>
            <a:pPr marL="0" indent="0" algn="just">
              <a:buNone/>
            </a:pPr>
            <a:endParaRPr lang="el-GR" sz="29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n-US"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200" b="1" dirty="0">
                <a:solidFill>
                  <a:srgbClr val="FF0000"/>
                </a:solidFill>
                <a:latin typeface="Tahoma" pitchFamily="34" charset="0"/>
                <a:cs typeface="Tahoma" pitchFamily="34" charset="0"/>
              </a:rPr>
              <a:t>Source:</a:t>
            </a:r>
            <a:r>
              <a:rPr lang="en-US" sz="1200" b="1" dirty="0">
                <a:latin typeface="Tahoma" pitchFamily="34" charset="0"/>
                <a:cs typeface="Tahoma" pitchFamily="34" charset="0"/>
              </a:rPr>
              <a:t> </a:t>
            </a:r>
            <a:r>
              <a:rPr lang="en-US" sz="1200" b="1" dirty="0">
                <a:solidFill>
                  <a:srgbClr val="002060"/>
                </a:solidFill>
                <a:latin typeface="Tahoma" pitchFamily="34" charset="0"/>
                <a:cs typeface="Tahoma" pitchFamily="34" charset="0"/>
              </a:rPr>
              <a:t>OECD </a:t>
            </a:r>
            <a:r>
              <a:rPr lang="el-GR" sz="1200" dirty="0">
                <a:solidFill>
                  <a:srgbClr val="002060"/>
                </a:solidFill>
                <a:latin typeface="Tahoma" pitchFamily="34" charset="0"/>
                <a:cs typeface="Tahoma" pitchFamily="34" charset="0"/>
              </a:rPr>
              <a:t>(20</a:t>
            </a:r>
            <a:r>
              <a:rPr lang="en-US" sz="1200" dirty="0">
                <a:solidFill>
                  <a:srgbClr val="002060"/>
                </a:solidFill>
                <a:latin typeface="Tahoma" pitchFamily="34" charset="0"/>
                <a:cs typeface="Tahoma" pitchFamily="34" charset="0"/>
              </a:rPr>
              <a:t>20</a:t>
            </a:r>
            <a:r>
              <a:rPr lang="el-GR" sz="1200" dirty="0">
                <a:solidFill>
                  <a:srgbClr val="002060"/>
                </a:solidFill>
                <a:latin typeface="Tahoma" pitchFamily="34" charset="0"/>
                <a:cs typeface="Tahoma" pitchFamily="34" charset="0"/>
              </a:rPr>
              <a:t>). </a:t>
            </a:r>
            <a:r>
              <a:rPr lang="en-US" sz="1200" dirty="0">
                <a:solidFill>
                  <a:srgbClr val="002060"/>
                </a:solidFill>
                <a:latin typeface="Tahoma" pitchFamily="34" charset="0"/>
                <a:cs typeface="Tahoma" pitchFamily="34" charset="0"/>
              </a:rPr>
              <a:t>Health Statistics (Mortality). Available</a:t>
            </a:r>
            <a:r>
              <a:rPr lang="el-GR" sz="1200" dirty="0">
                <a:solidFill>
                  <a:srgbClr val="002060"/>
                </a:solidFill>
                <a:latin typeface="Tahoma" pitchFamily="34" charset="0"/>
                <a:cs typeface="Tahoma" pitchFamily="34" charset="0"/>
              </a:rPr>
              <a:t>:</a:t>
            </a:r>
            <a:r>
              <a:rPr lang="en-US" sz="1200" dirty="0">
                <a:solidFill>
                  <a:srgbClr val="002060"/>
                </a:solidFill>
                <a:latin typeface="Tahoma" pitchFamily="34" charset="0"/>
                <a:cs typeface="Tahoma" pitchFamily="34" charset="0"/>
              </a:rPr>
              <a:t>https://stats.oecd.org/#</a:t>
            </a: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71" y="2852936"/>
            <a:ext cx="3651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Εικόνα 3">
            <a:extLst>
              <a:ext uri="{FF2B5EF4-FFF2-40B4-BE49-F238E27FC236}">
                <a16:creationId xmlns:a16="http://schemas.microsoft.com/office/drawing/2014/main" id="{1D0421F0-8000-42D4-A9E0-29340F49291C}"/>
              </a:ext>
            </a:extLst>
          </p:cNvPr>
          <p:cNvPicPr>
            <a:picLocks noChangeAspect="1"/>
          </p:cNvPicPr>
          <p:nvPr/>
        </p:nvPicPr>
        <p:blipFill>
          <a:blip r:embed="rId3"/>
          <a:stretch>
            <a:fillRect/>
          </a:stretch>
        </p:blipFill>
        <p:spPr>
          <a:xfrm>
            <a:off x="781621" y="1340768"/>
            <a:ext cx="8419851" cy="3797969"/>
          </a:xfrm>
          <a:prstGeom prst="rect">
            <a:avLst/>
          </a:prstGeom>
        </p:spPr>
      </p:pic>
    </p:spTree>
    <p:extLst>
      <p:ext uri="{BB962C8B-B14F-4D97-AF65-F5344CB8AC3E}">
        <p14:creationId xmlns:p14="http://schemas.microsoft.com/office/powerpoint/2010/main" val="3296418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Ο ΚΛΑΔΟΣ ΤΗΣ ΑΣΦΑΛΙΣΗΣ ΖΩΗΣ</a:t>
            </a:r>
          </a:p>
        </p:txBody>
      </p:sp>
      <p:sp>
        <p:nvSpPr>
          <p:cNvPr id="3" name="Θέση περιεχομένου 2"/>
          <p:cNvSpPr>
            <a:spLocks noGrp="1"/>
          </p:cNvSpPr>
          <p:nvPr>
            <p:ph idx="1"/>
          </p:nvPr>
        </p:nvSpPr>
        <p:spPr>
          <a:xfrm>
            <a:off x="416496" y="836712"/>
            <a:ext cx="9145016" cy="5616623"/>
          </a:xfrm>
        </p:spPr>
        <p:txBody>
          <a:bodyPr>
            <a:normAutofit lnSpcReduction="10000"/>
          </a:bodyPr>
          <a:lstStyle/>
          <a:p>
            <a:pPr marL="0" indent="0">
              <a:buNone/>
            </a:pPr>
            <a:r>
              <a:rPr lang="el-GR" sz="2000" b="1" dirty="0">
                <a:solidFill>
                  <a:srgbClr val="000099"/>
                </a:solidFill>
                <a:latin typeface="Tahoma" pitchFamily="34" charset="0"/>
                <a:cs typeface="Tahoma" pitchFamily="34" charset="0"/>
              </a:rPr>
              <a:t>Ο κλάδος ζωής περιλαμβάνει:</a:t>
            </a:r>
          </a:p>
          <a:p>
            <a:pPr marL="0" indent="0">
              <a:buNone/>
            </a:pPr>
            <a:r>
              <a:rPr lang="el-GR" sz="2400" b="1" dirty="0">
                <a:solidFill>
                  <a:srgbClr val="FF9933"/>
                </a:solidFill>
                <a:latin typeface="Tahoma" pitchFamily="34" charset="0"/>
                <a:cs typeface="Tahoma" pitchFamily="34" charset="0"/>
              </a:rPr>
              <a:t>1)</a:t>
            </a:r>
            <a:r>
              <a:rPr lang="el-GR" sz="2400" b="1" dirty="0">
                <a:latin typeface="Tahoma" pitchFamily="34" charset="0"/>
                <a:cs typeface="Tahoma" pitchFamily="34" charset="0"/>
              </a:rPr>
              <a:t> κυρίως τις ασφαλίσεις θανάτου, επιβίωσης, μικτές (θάνατος και επιβίωση) και την ασφάλιση ζωής με επιστροφή των ασφαλίστρων,</a:t>
            </a:r>
          </a:p>
          <a:p>
            <a:pPr marL="0" indent="0">
              <a:buNone/>
            </a:pPr>
            <a:r>
              <a:rPr lang="el-GR" sz="2400" b="1" dirty="0">
                <a:solidFill>
                  <a:srgbClr val="FF9933"/>
                </a:solidFill>
                <a:latin typeface="Tahoma" pitchFamily="34" charset="0"/>
                <a:cs typeface="Tahoma" pitchFamily="34" charset="0"/>
              </a:rPr>
              <a:t>2)</a:t>
            </a:r>
            <a:r>
              <a:rPr lang="el-GR" sz="2400" b="1" dirty="0">
                <a:latin typeface="Tahoma" pitchFamily="34" charset="0"/>
                <a:cs typeface="Tahoma" pitchFamily="34" charset="0"/>
              </a:rPr>
              <a:t> τις ασφαλίσεις προσόδων, και</a:t>
            </a:r>
          </a:p>
          <a:p>
            <a:pPr marL="0" indent="0">
              <a:buNone/>
            </a:pPr>
            <a:r>
              <a:rPr lang="el-GR" sz="2400" b="1" dirty="0">
                <a:solidFill>
                  <a:srgbClr val="FF9933"/>
                </a:solidFill>
                <a:latin typeface="Tahoma" pitchFamily="34" charset="0"/>
                <a:cs typeface="Tahoma" pitchFamily="34" charset="0"/>
              </a:rPr>
              <a:t>3) </a:t>
            </a:r>
            <a:r>
              <a:rPr lang="el-GR" sz="2400" b="1" dirty="0">
                <a:latin typeface="Tahoma" pitchFamily="34" charset="0"/>
                <a:cs typeface="Tahoma" pitchFamily="34" charset="0"/>
              </a:rPr>
              <a:t>Τις ασφαλίσεις σωματικών βλαβών (στις οποίες περιλαμβάνεται και η ανικανότητα για επαγγελματική εργασία), θανάτου ή αναπηρίας εξαιτίας ατυχήματος ή και ασθενείας, μόνο εφόσον αυτές οι ασφαλίσεις συνάπτονται συμπληρωματικά στις ασφαλίσεις ζωής των κλάδων </a:t>
            </a:r>
            <a:r>
              <a:rPr lang="el-GR" sz="2400" b="1" dirty="0">
                <a:solidFill>
                  <a:srgbClr val="FF9933"/>
                </a:solidFill>
                <a:latin typeface="Tahoma" pitchFamily="34" charset="0"/>
                <a:cs typeface="Tahoma" pitchFamily="34" charset="0"/>
              </a:rPr>
              <a:t>1</a:t>
            </a:r>
            <a:r>
              <a:rPr lang="el-GR" sz="2400" b="1" dirty="0">
                <a:latin typeface="Tahoma" pitchFamily="34" charset="0"/>
                <a:cs typeface="Tahoma" pitchFamily="34" charset="0"/>
              </a:rPr>
              <a:t> και</a:t>
            </a:r>
          </a:p>
          <a:p>
            <a:pPr marL="0" indent="0">
              <a:buNone/>
            </a:pPr>
            <a:r>
              <a:rPr lang="el-GR" sz="2400" b="1" dirty="0">
                <a:solidFill>
                  <a:srgbClr val="FF9933"/>
                </a:solidFill>
                <a:latin typeface="Tahoma" pitchFamily="34" charset="0"/>
                <a:cs typeface="Tahoma" pitchFamily="34" charset="0"/>
              </a:rPr>
              <a:t>2</a:t>
            </a:r>
            <a:r>
              <a:rPr lang="el-GR" sz="2400" b="1" dirty="0">
                <a:latin typeface="Tahoma" pitchFamily="34" charset="0"/>
                <a:cs typeface="Tahoma" pitchFamily="34" charset="0"/>
              </a:rPr>
              <a:t>.</a:t>
            </a:r>
            <a:endParaRPr lang="el-GR" sz="2400" dirty="0">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200" b="1" dirty="0">
                <a:solidFill>
                  <a:srgbClr val="FF0000"/>
                </a:solidFill>
                <a:latin typeface="Tahoma" pitchFamily="34" charset="0"/>
                <a:cs typeface="Tahoma" pitchFamily="34" charset="0"/>
              </a:rPr>
              <a:t>Source:</a:t>
            </a:r>
            <a:r>
              <a:rPr lang="en-US" sz="1200" b="1" dirty="0">
                <a:latin typeface="Tahoma" pitchFamily="34" charset="0"/>
                <a:cs typeface="Tahoma" pitchFamily="34" charset="0"/>
              </a:rPr>
              <a:t> </a:t>
            </a:r>
            <a:r>
              <a:rPr lang="el-GR" sz="1200" b="1" dirty="0">
                <a:latin typeface="Tahoma" pitchFamily="34" charset="0"/>
                <a:cs typeface="Tahoma" pitchFamily="34" charset="0"/>
              </a:rPr>
              <a:t>Νεκτάριος, Μ.</a:t>
            </a:r>
            <a:r>
              <a:rPr lang="el-GR" sz="1200" dirty="0">
                <a:latin typeface="Tahoma" pitchFamily="34" charset="0"/>
                <a:cs typeface="Tahoma" pitchFamily="34" charset="0"/>
              </a:rPr>
              <a:t> (2003) </a:t>
            </a:r>
            <a:r>
              <a:rPr lang="el-GR" sz="1200" i="1" dirty="0">
                <a:latin typeface="Tahoma" pitchFamily="34" charset="0"/>
                <a:cs typeface="Tahoma" pitchFamily="34" charset="0"/>
              </a:rPr>
              <a:t>Εισαγωγή στην Ιδιωτική Ασφάλιση</a:t>
            </a:r>
            <a:r>
              <a:rPr lang="el-GR" sz="1200" dirty="0">
                <a:latin typeface="Tahoma" pitchFamily="34" charset="0"/>
                <a:cs typeface="Tahoma" pitchFamily="34" charset="0"/>
              </a:rPr>
              <a:t>. Αθήνα: Εκδόσεις </a:t>
            </a:r>
            <a:r>
              <a:rPr lang="en-US" sz="1200" dirty="0">
                <a:latin typeface="Tahoma" pitchFamily="34" charset="0"/>
                <a:cs typeface="Tahoma" pitchFamily="34" charset="0"/>
              </a:rPr>
              <a:t>Financial Forum </a:t>
            </a:r>
            <a:endParaRPr lang="el-GR" sz="1200" dirty="0">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spTree>
    <p:extLst>
      <p:ext uri="{BB962C8B-B14F-4D97-AF65-F5344CB8AC3E}">
        <p14:creationId xmlns:p14="http://schemas.microsoft.com/office/powerpoint/2010/main" val="265561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n-US" sz="2000" dirty="0">
                <a:solidFill>
                  <a:schemeClr val="accent1">
                    <a:tint val="88000"/>
                    <a:satMod val="150000"/>
                  </a:schemeClr>
                </a:solidFill>
                <a:latin typeface="Tahoma" pitchFamily="34" charset="0"/>
                <a:cs typeface="Tahoma" pitchFamily="34" charset="0"/>
              </a:rPr>
              <a:t>UNDERWRITING </a:t>
            </a:r>
            <a:r>
              <a:rPr lang="el-GR" sz="2000" dirty="0">
                <a:solidFill>
                  <a:schemeClr val="accent1">
                    <a:tint val="88000"/>
                    <a:satMod val="150000"/>
                  </a:schemeClr>
                </a:solidFill>
                <a:latin typeface="Tahoma" pitchFamily="34" charset="0"/>
                <a:cs typeface="Tahoma" pitchFamily="34" charset="0"/>
              </a:rPr>
              <a:t>ΣΤΗΝ ΑΣΦΑΛΙΣΗΣ ΖΩΗΣ</a:t>
            </a:r>
          </a:p>
        </p:txBody>
      </p:sp>
      <p:sp>
        <p:nvSpPr>
          <p:cNvPr id="3" name="Θέση περιεχομένου 2"/>
          <p:cNvSpPr>
            <a:spLocks noGrp="1"/>
          </p:cNvSpPr>
          <p:nvPr>
            <p:ph idx="1"/>
          </p:nvPr>
        </p:nvSpPr>
        <p:spPr>
          <a:xfrm>
            <a:off x="416496" y="836712"/>
            <a:ext cx="9145016" cy="5616623"/>
          </a:xfrm>
        </p:spPr>
        <p:txBody>
          <a:bodyPr>
            <a:normAutofit fontScale="92500" lnSpcReduction="10000"/>
          </a:bodyPr>
          <a:lstStyle/>
          <a:p>
            <a:pPr marL="0" indent="0">
              <a:buNone/>
            </a:pPr>
            <a:r>
              <a:rPr lang="el-GR" sz="2000" b="1" dirty="0">
                <a:solidFill>
                  <a:srgbClr val="000099"/>
                </a:solidFill>
                <a:latin typeface="Tahoma" pitchFamily="34" charset="0"/>
                <a:cs typeface="Tahoma" pitchFamily="34" charset="0"/>
              </a:rPr>
              <a:t>Η ανάληψη του κινδύνου πραγματοποιείται βάσει των στοιχείων που έχουν δηλωθεί στην αίτηση ασφάλισης, για κάθε άτομο ξεχωριστά. </a:t>
            </a:r>
          </a:p>
          <a:p>
            <a:pPr marL="0" indent="0">
              <a:buNone/>
            </a:pPr>
            <a:r>
              <a:rPr lang="el-GR" sz="2000" b="1" dirty="0">
                <a:solidFill>
                  <a:srgbClr val="000099"/>
                </a:solidFill>
                <a:latin typeface="Tahoma" pitchFamily="34" charset="0"/>
                <a:cs typeface="Tahoma" pitchFamily="34" charset="0"/>
              </a:rPr>
              <a:t>Στις ατομικές ασφαλίσεις τα σημαντικότερα στοιχεία (παράμετροι) για την εκτίμηση του κινδύνου είναι :</a:t>
            </a:r>
          </a:p>
          <a:p>
            <a:pPr marL="0" indent="0">
              <a:buNone/>
            </a:pPr>
            <a:r>
              <a:rPr lang="el-GR" sz="2000" b="1" dirty="0">
                <a:solidFill>
                  <a:srgbClr val="FF0000"/>
                </a:solidFill>
                <a:latin typeface="Tahoma" pitchFamily="34" charset="0"/>
                <a:cs typeface="Tahoma" pitchFamily="34" charset="0"/>
              </a:rPr>
              <a:t>• η ηλικία του ασφαλισμένου,</a:t>
            </a:r>
          </a:p>
          <a:p>
            <a:pPr marL="0" indent="0">
              <a:buNone/>
            </a:pPr>
            <a:r>
              <a:rPr lang="el-GR" sz="2000" b="1" dirty="0">
                <a:solidFill>
                  <a:srgbClr val="FF0000"/>
                </a:solidFill>
                <a:latin typeface="Tahoma" pitchFamily="34" charset="0"/>
                <a:cs typeface="Tahoma" pitchFamily="34" charset="0"/>
              </a:rPr>
              <a:t>• το φύλο,</a:t>
            </a:r>
          </a:p>
          <a:p>
            <a:pPr marL="0" indent="0">
              <a:buNone/>
            </a:pPr>
            <a:r>
              <a:rPr lang="el-GR" sz="2000" b="1" dirty="0">
                <a:solidFill>
                  <a:srgbClr val="FF0000"/>
                </a:solidFill>
                <a:latin typeface="Tahoma" pitchFamily="34" charset="0"/>
                <a:cs typeface="Tahoma" pitchFamily="34" charset="0"/>
              </a:rPr>
              <a:t>• η κατάσταση της υγείας του,</a:t>
            </a:r>
          </a:p>
          <a:p>
            <a:pPr marL="0" indent="0">
              <a:buNone/>
            </a:pPr>
            <a:r>
              <a:rPr lang="el-GR" sz="2000" b="1" dirty="0">
                <a:solidFill>
                  <a:srgbClr val="FF0000"/>
                </a:solidFill>
                <a:latin typeface="Tahoma" pitchFamily="34" charset="0"/>
                <a:cs typeface="Tahoma" pitchFamily="34" charset="0"/>
              </a:rPr>
              <a:t>• οι επαγγελματικές ή άλλες δραστηριότητές του, και</a:t>
            </a:r>
          </a:p>
          <a:p>
            <a:pPr marL="0" indent="0">
              <a:buNone/>
            </a:pPr>
            <a:r>
              <a:rPr lang="el-GR" sz="2000" b="1" dirty="0">
                <a:solidFill>
                  <a:srgbClr val="FF0000"/>
                </a:solidFill>
                <a:latin typeface="Tahoma" pitchFamily="34" charset="0"/>
                <a:cs typeface="Tahoma" pitchFamily="34" charset="0"/>
              </a:rPr>
              <a:t>• η διάρκεια της ασφάλισης.</a:t>
            </a:r>
          </a:p>
          <a:p>
            <a:pPr marL="0" indent="0">
              <a:buNone/>
            </a:pPr>
            <a:r>
              <a:rPr lang="el-GR" sz="2000" b="1" dirty="0">
                <a:solidFill>
                  <a:srgbClr val="000099"/>
                </a:solidFill>
                <a:latin typeface="Tahoma" pitchFamily="34" charset="0"/>
                <a:cs typeface="Tahoma" pitchFamily="34" charset="0"/>
              </a:rPr>
              <a:t>Τα υψηλά κεφάλαια ασφάλισης, όπου ο κίνδυνος εμφανίζεται αυξημένος,</a:t>
            </a:r>
          </a:p>
          <a:p>
            <a:pPr marL="0" indent="0">
              <a:buNone/>
            </a:pPr>
            <a:r>
              <a:rPr lang="el-GR" sz="2000" b="1" dirty="0">
                <a:solidFill>
                  <a:srgbClr val="000099"/>
                </a:solidFill>
                <a:latin typeface="Tahoma" pitchFamily="34" charset="0"/>
                <a:cs typeface="Tahoma" pitchFamily="34" charset="0"/>
              </a:rPr>
              <a:t>χρήζουν ιδιαίτερης προσοχής, γι’ αυτό σε πολλές περιπτώσεις, εκτός των</a:t>
            </a:r>
          </a:p>
          <a:p>
            <a:pPr marL="0" indent="0">
              <a:buNone/>
            </a:pPr>
            <a:r>
              <a:rPr lang="el-GR" sz="2000" b="1" dirty="0">
                <a:solidFill>
                  <a:srgbClr val="000099"/>
                </a:solidFill>
                <a:latin typeface="Tahoma" pitchFamily="34" charset="0"/>
                <a:cs typeface="Tahoma" pitchFamily="34" charset="0"/>
              </a:rPr>
              <a:t>στοιχείων που περιλαμβάνονται στην αίτηση ασφάλισης, ζητούνται επιπλέον στοιχεία, όπως ιατρικές εξετάσεις, ύψος εισοδημάτων κ.λ.π.</a:t>
            </a: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spc="300" dirty="0">
              <a:solidFill>
                <a:srgbClr val="FF0000"/>
              </a:solidFill>
              <a:latin typeface="Tahoma" pitchFamily="34" charset="0"/>
              <a:cs typeface="Tahoma" pitchFamily="34" charset="0"/>
            </a:endParaRPr>
          </a:p>
          <a:p>
            <a:pPr marL="0" indent="0" algn="just">
              <a:buNone/>
            </a:pPr>
            <a:r>
              <a:rPr lang="en-US" sz="1200" b="1" spc="300" dirty="0">
                <a:solidFill>
                  <a:srgbClr val="EE2639"/>
                </a:solidFill>
                <a:latin typeface="Tahoma" pitchFamily="34" charset="0"/>
                <a:cs typeface="Tahoma" pitchFamily="34" charset="0"/>
              </a:rPr>
              <a:t>The person whose life fits our basic calculations is called “an average life”.</a:t>
            </a:r>
            <a:endParaRPr lang="el-GR" sz="1200" b="1" spc="300" dirty="0">
              <a:solidFill>
                <a:srgbClr val="EE2639"/>
              </a:solidFill>
              <a:latin typeface="Tahoma" pitchFamily="34" charset="0"/>
              <a:cs typeface="Tahoma" pitchFamily="34" charset="0"/>
            </a:endParaRPr>
          </a:p>
          <a:p>
            <a:pPr marL="0" indent="0" algn="just">
              <a:buNone/>
            </a:pPr>
            <a:endParaRPr lang="el-GR" sz="1200" b="1" spc="300" dirty="0">
              <a:solidFill>
                <a:srgbClr val="EE2639"/>
              </a:solidFill>
              <a:latin typeface="Tahoma" pitchFamily="34" charset="0"/>
              <a:cs typeface="Tahoma" pitchFamily="34" charset="0"/>
            </a:endParaRPr>
          </a:p>
          <a:p>
            <a:pPr marL="0" indent="0" algn="just">
              <a:buNone/>
            </a:pPr>
            <a:r>
              <a:rPr lang="en-US" sz="1200" b="1" spc="300" dirty="0">
                <a:solidFill>
                  <a:srgbClr val="EE2639"/>
                </a:solidFill>
                <a:latin typeface="Tahoma" pitchFamily="34" charset="0"/>
                <a:cs typeface="Tahoma" pitchFamily="34" charset="0"/>
              </a:rPr>
              <a:t>Health/Occupation/Recreational Activities &amp; Pursuits (HORA)</a:t>
            </a:r>
            <a:endParaRPr lang="el-GR" sz="1200" b="1" spc="300" dirty="0">
              <a:solidFill>
                <a:srgbClr val="EE2639"/>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200" b="1" dirty="0">
                <a:solidFill>
                  <a:srgbClr val="FF0000"/>
                </a:solidFill>
                <a:latin typeface="Tahoma" pitchFamily="34" charset="0"/>
                <a:cs typeface="Tahoma" pitchFamily="34" charset="0"/>
              </a:rPr>
              <a:t>Source:</a:t>
            </a:r>
            <a:r>
              <a:rPr lang="en-US" sz="1200" b="1" dirty="0">
                <a:latin typeface="Tahoma" pitchFamily="34" charset="0"/>
                <a:cs typeface="Tahoma" pitchFamily="34" charset="0"/>
              </a:rPr>
              <a:t> </a:t>
            </a:r>
            <a:r>
              <a:rPr lang="el-GR" sz="1200" b="1" dirty="0">
                <a:latin typeface="Tahoma" pitchFamily="34" charset="0"/>
                <a:cs typeface="Tahoma" pitchFamily="34" charset="0"/>
              </a:rPr>
              <a:t>Νεκτάριος, Μ.</a:t>
            </a:r>
            <a:r>
              <a:rPr lang="el-GR" sz="1200" dirty="0">
                <a:latin typeface="Tahoma" pitchFamily="34" charset="0"/>
                <a:cs typeface="Tahoma" pitchFamily="34" charset="0"/>
              </a:rPr>
              <a:t> (2003) </a:t>
            </a:r>
            <a:r>
              <a:rPr lang="el-GR" sz="1200" i="1" dirty="0">
                <a:latin typeface="Tahoma" pitchFamily="34" charset="0"/>
                <a:cs typeface="Tahoma" pitchFamily="34" charset="0"/>
              </a:rPr>
              <a:t>Εισαγωγή στην Ιδιωτική Ασφάλιση</a:t>
            </a:r>
            <a:r>
              <a:rPr lang="el-GR" sz="1200" dirty="0">
                <a:latin typeface="Tahoma" pitchFamily="34" charset="0"/>
                <a:cs typeface="Tahoma" pitchFamily="34" charset="0"/>
              </a:rPr>
              <a:t>. Αθήνα: Εκδόσεις </a:t>
            </a:r>
            <a:r>
              <a:rPr lang="en-US" sz="1200" dirty="0">
                <a:latin typeface="Tahoma" pitchFamily="34" charset="0"/>
                <a:cs typeface="Tahoma" pitchFamily="34" charset="0"/>
              </a:rPr>
              <a:t>Financial Forum </a:t>
            </a:r>
            <a:endParaRPr lang="el-GR" sz="1200" dirty="0">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spTree>
    <p:extLst>
      <p:ext uri="{BB962C8B-B14F-4D97-AF65-F5344CB8AC3E}">
        <p14:creationId xmlns:p14="http://schemas.microsoft.com/office/powerpoint/2010/main" val="3000373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ΚΑΤΗΓΟΡΙΕΣ ΑΣΦΑΛΙΣΕΩΝ ΖΩΗΣ</a:t>
            </a:r>
          </a:p>
        </p:txBody>
      </p:sp>
      <p:sp>
        <p:nvSpPr>
          <p:cNvPr id="3" name="Θέση περιεχομένου 2"/>
          <p:cNvSpPr>
            <a:spLocks noGrp="1"/>
          </p:cNvSpPr>
          <p:nvPr>
            <p:ph idx="1"/>
          </p:nvPr>
        </p:nvSpPr>
        <p:spPr>
          <a:xfrm>
            <a:off x="416496" y="836712"/>
            <a:ext cx="9073008" cy="5832648"/>
          </a:xfrm>
        </p:spPr>
        <p:txBody>
          <a:bodyPr>
            <a:normAutofit/>
          </a:bodyPr>
          <a:lstStyle/>
          <a:p>
            <a:pPr marL="0" indent="0">
              <a:buNone/>
            </a:pPr>
            <a:r>
              <a:rPr lang="el-GR" sz="2000" b="1" u="sng" dirty="0">
                <a:solidFill>
                  <a:srgbClr val="000099"/>
                </a:solidFill>
                <a:latin typeface="Tahoma" pitchFamily="34" charset="0"/>
                <a:cs typeface="Tahoma" pitchFamily="34" charset="0"/>
              </a:rPr>
              <a:t>1. ΑΠΛΗ ΖΩΗΣ ή ΠΡΟΣΚΑΙΡΗ (</a:t>
            </a:r>
            <a:r>
              <a:rPr lang="en-US" sz="2000" b="1" u="sng" dirty="0">
                <a:solidFill>
                  <a:srgbClr val="000099"/>
                </a:solidFill>
                <a:latin typeface="Tahoma" pitchFamily="34" charset="0"/>
                <a:cs typeface="Tahoma" pitchFamily="34" charset="0"/>
              </a:rPr>
              <a:t>Term Insurance</a:t>
            </a:r>
            <a:r>
              <a:rPr lang="el-GR" sz="2000" b="1" u="sng" dirty="0">
                <a:solidFill>
                  <a:srgbClr val="000099"/>
                </a:solidFill>
                <a:latin typeface="Tahoma" pitchFamily="34" charset="0"/>
                <a:cs typeface="Tahoma" pitchFamily="34" charset="0"/>
              </a:rPr>
              <a:t>)</a:t>
            </a:r>
            <a:endParaRPr lang="el-GR" sz="2000" dirty="0">
              <a:solidFill>
                <a:srgbClr val="000099"/>
              </a:solidFill>
              <a:latin typeface="Tahoma" pitchFamily="34" charset="0"/>
              <a:cs typeface="Tahoma" pitchFamily="34" charset="0"/>
            </a:endParaRPr>
          </a:p>
          <a:p>
            <a:pPr marL="0" indent="0">
              <a:buNone/>
            </a:pPr>
            <a:r>
              <a:rPr lang="el-GR" sz="1800" dirty="0">
                <a:latin typeface="Tahoma" pitchFamily="34" charset="0"/>
                <a:cs typeface="Tahoma" pitchFamily="34" charset="0"/>
              </a:rPr>
              <a:t>Ορισμένης χρονικής περιόδου (10, 15, 20 χρόνια) ή μέχρι κάποια ηλικία (συν. 65 ή 70) </a:t>
            </a:r>
          </a:p>
          <a:p>
            <a:r>
              <a:rPr lang="el-GR" sz="1800" dirty="0">
                <a:latin typeface="Tahoma" pitchFamily="34" charset="0"/>
                <a:cs typeface="Tahoma" pitchFamily="34" charset="0"/>
              </a:rPr>
              <a:t>Στο θάνατο του ασφαλισμένου αποζημιώνονται οι δικαιούχοι (όταν η ασφαλιστική περίπτωση (θάνατος του Ασφαλισμένου) επέλθει κατά τη διάρκεια της ασφάλισης).</a:t>
            </a:r>
          </a:p>
          <a:p>
            <a:r>
              <a:rPr lang="el-GR" sz="1800" dirty="0">
                <a:latin typeface="Tahoma" pitchFamily="34" charset="0"/>
                <a:cs typeface="Tahoma" pitchFamily="34" charset="0"/>
              </a:rPr>
              <a:t>Στην επιβίωση του ασφαλισμένου δεν υπάρχει καμία παροχή</a:t>
            </a:r>
          </a:p>
          <a:p>
            <a:pPr lvl="0"/>
            <a:r>
              <a:rPr lang="el-GR" sz="1800" dirty="0">
                <a:latin typeface="Tahoma" pitchFamily="34" charset="0"/>
                <a:cs typeface="Tahoma" pitchFamily="34" charset="0"/>
              </a:rPr>
              <a:t>Δεν υπάρχει δυνατότητα για αξία εξαγοράς</a:t>
            </a:r>
          </a:p>
          <a:p>
            <a:pPr lvl="0"/>
            <a:r>
              <a:rPr lang="el-GR" sz="1800" dirty="0">
                <a:latin typeface="Tahoma" pitchFamily="34" charset="0"/>
                <a:cs typeface="Tahoma" pitchFamily="34" charset="0"/>
              </a:rPr>
              <a:t>Δεν αποσκοπεί στην αποταμίευση</a:t>
            </a:r>
          </a:p>
          <a:p>
            <a:pPr lvl="0"/>
            <a:r>
              <a:rPr lang="el-GR" sz="1800" dirty="0">
                <a:latin typeface="Tahoma" pitchFamily="34" charset="0"/>
                <a:cs typeface="Tahoma" pitchFamily="34" charset="0"/>
              </a:rPr>
              <a:t>Δεν δύναται να χρησιμοποιηθεί σαν ενέχυρο για δανεισμό</a:t>
            </a:r>
          </a:p>
          <a:p>
            <a:pPr marL="0" indent="0">
              <a:buNone/>
            </a:pPr>
            <a:endParaRPr lang="el-GR" sz="1100" b="1" dirty="0">
              <a:latin typeface="Tahoma" pitchFamily="34" charset="0"/>
              <a:cs typeface="Tahoma" pitchFamily="34" charset="0"/>
            </a:endParaRPr>
          </a:p>
          <a:p>
            <a:pPr marL="0" indent="0">
              <a:buNone/>
            </a:pPr>
            <a:r>
              <a:rPr lang="el-GR" sz="1400" b="1" u="sng" dirty="0">
                <a:latin typeface="Tahoma" pitchFamily="34" charset="0"/>
                <a:cs typeface="Tahoma" pitchFamily="34" charset="0"/>
              </a:rPr>
              <a:t>Πλεονεκτήματα της απλής ασφάλισης ζωής</a:t>
            </a:r>
          </a:p>
          <a:p>
            <a:pPr marL="0" indent="0">
              <a:buNone/>
            </a:pPr>
            <a:r>
              <a:rPr lang="el-GR" sz="1400" b="1" dirty="0">
                <a:latin typeface="Tahoma" pitchFamily="34" charset="0"/>
                <a:cs typeface="Tahoma" pitchFamily="34" charset="0"/>
              </a:rPr>
              <a:t>Κάλυψη δανειακών επιβαρύνσεων</a:t>
            </a:r>
          </a:p>
          <a:p>
            <a:pPr marL="0" indent="0">
              <a:buNone/>
            </a:pPr>
            <a:r>
              <a:rPr lang="el-GR" sz="1400" b="1" dirty="0">
                <a:latin typeface="Tahoma" pitchFamily="34" charset="0"/>
                <a:cs typeface="Tahoma" pitchFamily="34" charset="0"/>
              </a:rPr>
              <a:t>Εξασφάλιση Κληρονόμων (π.χ. ρευστά διαθέσιμα για την οικογένεια, πληρωμή φόρου κληρονομιάς)</a:t>
            </a:r>
          </a:p>
          <a:p>
            <a:pPr marL="0" indent="0">
              <a:buNone/>
            </a:pPr>
            <a:r>
              <a:rPr lang="el-GR" sz="1400" b="1" dirty="0">
                <a:latin typeface="Tahoma" pitchFamily="34" charset="0"/>
                <a:cs typeface="Tahoma" pitchFamily="34" charset="0"/>
              </a:rPr>
              <a:t>Χαμηλά Ασφάλιστρα</a:t>
            </a:r>
          </a:p>
          <a:p>
            <a:pPr marL="0" indent="0">
              <a:buNone/>
            </a:pPr>
            <a:endParaRPr lang="el-GR" sz="1100" b="1" dirty="0">
              <a:latin typeface="Tahoma" pitchFamily="34" charset="0"/>
              <a:cs typeface="Tahoma" pitchFamily="34" charset="0"/>
            </a:endParaRPr>
          </a:p>
          <a:p>
            <a:pPr marL="0" indent="0" algn="just">
              <a:buNone/>
            </a:pPr>
            <a:r>
              <a:rPr lang="el-GR" sz="1400" b="1" dirty="0">
                <a:latin typeface="Tahoma" pitchFamily="34" charset="0"/>
                <a:cs typeface="Tahoma" pitchFamily="34" charset="0"/>
              </a:rPr>
              <a:t>Η ασφάλιση αυτή αποσκοπεί στη προστασία της οικογένειας του Ασφαλισμένου στην περίπτωση που η ασφαλιστική περίπτωση (θάνατος του Ασφαλισμένου) επέλθει κατά τη διάρκεια της ασφάλισης.</a:t>
            </a:r>
          </a:p>
          <a:p>
            <a:pPr marL="0" indent="0">
              <a:buNone/>
            </a:pPr>
            <a:endParaRPr lang="el-GR" sz="1100" b="1" dirty="0">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9064" y="3573016"/>
            <a:ext cx="2664297" cy="519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7411</TotalTime>
  <Pages>1</Pages>
  <Words>2005</Words>
  <Application>Microsoft Office PowerPoint</Application>
  <PresentationFormat>Χαρτί Α4 (210x297 χιλ.)</PresentationFormat>
  <Paragraphs>250</Paragraphs>
  <Slides>15</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Book Antiqua</vt:lpstr>
      <vt:lpstr>Tahoma</vt:lpstr>
      <vt:lpstr>Times New Roman</vt:lpstr>
      <vt:lpstr>Verdana</vt:lpstr>
      <vt:lpstr>Wingdings 2</vt:lpstr>
      <vt:lpstr>Άποψη</vt:lpstr>
      <vt:lpstr>  “ΑΣΦΑΛΙΣΗ  ΖΩΗΣ - ΠΕΡΙΟΥΣΙΑΣ.”      </vt:lpstr>
      <vt:lpstr>ΣΤΟΧΟΙ ΠΑΡΟΥΣΙΑΣΗΣ</vt:lpstr>
      <vt:lpstr>ΚΙΝΔΥΝΟΙ ΠΡΟΣΩΠΩΝ</vt:lpstr>
      <vt:lpstr>ΣΚΟΠΟΣ ΤΗΣ ΑΣΦΑΛΙΣΗΣ ΖΩΗΣ</vt:lpstr>
      <vt:lpstr>ΣΚΟΠΟΣ ΤΗΣ ΑΣΦΑΛΙΣΗΣ ΖΩΗΣ</vt:lpstr>
      <vt:lpstr>ΣΚΟΠΟΣ ΤΗΣ ΑΣΦΑΛΙΣΗΣ ΖΩΗΣ</vt:lpstr>
      <vt:lpstr>Ο ΚΛΑΔΟΣ ΤΗΣ ΑΣΦΑΛΙΣΗΣ ΖΩΗΣ</vt:lpstr>
      <vt:lpstr>UNDERWRITING ΣΤΗΝ ΑΣΦΑΛΙΣΗΣ ΖΩΗΣ</vt:lpstr>
      <vt:lpstr>ΚΑΤΗΓΟΡΙΕΣ ΑΣΦΑΛΙΣΕΩΝ ΖΩΗΣ</vt:lpstr>
      <vt:lpstr>ΚΑΤΗΓΟΡΙΕΣ ΑΣΦΑΛΙΣΕΩΝ ΖΩΗΣ</vt:lpstr>
      <vt:lpstr>ΚΑΤΗΓΟΡΙΕΣ ΑΣΦΑΛΙΣΕΩΝ ΖΩΗΣ</vt:lpstr>
      <vt:lpstr>ΚΑΤΗΓΟΡΙΕΣ ΑΣΦΑΛΙΣΕΩΝ ΖΩΗΣ</vt:lpstr>
      <vt:lpstr>ΚΑΤΗΓΟΡΙΕΣ ΑΣΦΑΛΙΣΕΩΝ ΖΩΗΣ</vt:lpstr>
      <vt:lpstr>ΣΥΜΠΛΗΡΩΜΑΤΙΚΕΣ ΚΑΛΥΨΕΙΣ ΑΣΦΑΛΙΣΕΩΝ ΖΩΗΣ</vt:lpstr>
      <vt:lpstr>ΣΥΜΠΛΗΡΩΜΑΤΙΚΕΣ ΚΑΛΥΨΕΙΣ ΑΣΦΑΛΙΣΕΩΝ ΖΩΗΣ</vt:lpstr>
    </vt:vector>
  </TitlesOfParts>
  <Company>ΕΚΠΑΙΔΕΥΣΗ ΜΕΛΛΟΝΤΟΣ Α.Ε.</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Αποστολή για Δυτικές Ινδίες</dc:title>
  <dc:subject>PowerPoint 2002</dc:subject>
  <dc:creator>Manos Leontios/Anastasia D. Gavanas</dc:creator>
  <cp:keywords>ECDL Syllabus 4.0</cp:keywords>
  <dc:description>ΕΚΠΑΙΔΕΥΣΗ ΜΕΛΛΟΝΤΟΣ Α.Ε. (c) 2003</dc:description>
  <cp:lastModifiedBy>Nikos</cp:lastModifiedBy>
  <cp:revision>977</cp:revision>
  <cp:lastPrinted>2016-08-26T11:23:52Z</cp:lastPrinted>
  <dcterms:created xsi:type="dcterms:W3CDTF">1996-06-21T16:28:18Z</dcterms:created>
  <dcterms:modified xsi:type="dcterms:W3CDTF">2020-12-04T10:21:50Z</dcterms:modified>
  <cp:category>Αρχείο Άσκησης</cp:category>
</cp:coreProperties>
</file>