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103" r:id="rId1"/>
  </p:sldMasterIdLst>
  <p:notesMasterIdLst>
    <p:notesMasterId r:id="rId16"/>
  </p:notesMasterIdLst>
  <p:handoutMasterIdLst>
    <p:handoutMasterId r:id="rId17"/>
  </p:handoutMasterIdLst>
  <p:sldIdLst>
    <p:sldId id="256" r:id="rId2"/>
    <p:sldId id="418" r:id="rId3"/>
    <p:sldId id="419" r:id="rId4"/>
    <p:sldId id="352" r:id="rId5"/>
    <p:sldId id="414" r:id="rId6"/>
    <p:sldId id="422" r:id="rId7"/>
    <p:sldId id="413" r:id="rId8"/>
    <p:sldId id="423" r:id="rId9"/>
    <p:sldId id="415" r:id="rId10"/>
    <p:sldId id="425" r:id="rId11"/>
    <p:sldId id="404" r:id="rId12"/>
    <p:sldId id="353" r:id="rId13"/>
    <p:sldId id="405" r:id="rId14"/>
    <p:sldId id="426" r:id="rId15"/>
  </p:sldIdLst>
  <p:sldSz cx="9906000" cy="6858000" type="A4"/>
  <p:notesSz cx="6769100" cy="9906000"/>
  <p:defaultTextStyle>
    <a:defPPr>
      <a:defRPr lang="en-GB"/>
    </a:defPPr>
    <a:lvl1pPr algn="l" rtl="0" fontAlgn="base">
      <a:spcBef>
        <a:spcPct val="0"/>
      </a:spcBef>
      <a:spcAft>
        <a:spcPct val="0"/>
      </a:spcAft>
      <a:defRPr sz="6000" kern="1200">
        <a:solidFill>
          <a:schemeClr val="tx1"/>
        </a:solidFill>
        <a:latin typeface="Times New Roman" pitchFamily="18" charset="0"/>
        <a:ea typeface="+mn-ea"/>
        <a:cs typeface="+mn-cs"/>
      </a:defRPr>
    </a:lvl1pPr>
    <a:lvl2pPr marL="457200" algn="l" rtl="0" fontAlgn="base">
      <a:spcBef>
        <a:spcPct val="0"/>
      </a:spcBef>
      <a:spcAft>
        <a:spcPct val="0"/>
      </a:spcAft>
      <a:defRPr sz="6000" kern="1200">
        <a:solidFill>
          <a:schemeClr val="tx1"/>
        </a:solidFill>
        <a:latin typeface="Times New Roman" pitchFamily="18" charset="0"/>
        <a:ea typeface="+mn-ea"/>
        <a:cs typeface="+mn-cs"/>
      </a:defRPr>
    </a:lvl2pPr>
    <a:lvl3pPr marL="914400" algn="l" rtl="0" fontAlgn="base">
      <a:spcBef>
        <a:spcPct val="0"/>
      </a:spcBef>
      <a:spcAft>
        <a:spcPct val="0"/>
      </a:spcAft>
      <a:defRPr sz="6000" kern="1200">
        <a:solidFill>
          <a:schemeClr val="tx1"/>
        </a:solidFill>
        <a:latin typeface="Times New Roman" pitchFamily="18" charset="0"/>
        <a:ea typeface="+mn-ea"/>
        <a:cs typeface="+mn-cs"/>
      </a:defRPr>
    </a:lvl3pPr>
    <a:lvl4pPr marL="1371600" algn="l" rtl="0" fontAlgn="base">
      <a:spcBef>
        <a:spcPct val="0"/>
      </a:spcBef>
      <a:spcAft>
        <a:spcPct val="0"/>
      </a:spcAft>
      <a:defRPr sz="6000" kern="1200">
        <a:solidFill>
          <a:schemeClr val="tx1"/>
        </a:solidFill>
        <a:latin typeface="Times New Roman" pitchFamily="18" charset="0"/>
        <a:ea typeface="+mn-ea"/>
        <a:cs typeface="+mn-cs"/>
      </a:defRPr>
    </a:lvl4pPr>
    <a:lvl5pPr marL="1828800" algn="l" rtl="0" fontAlgn="base">
      <a:spcBef>
        <a:spcPct val="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6000" kern="1200">
        <a:solidFill>
          <a:schemeClr val="tx1"/>
        </a:solidFill>
        <a:latin typeface="Times New Roman" pitchFamily="18" charset="0"/>
        <a:ea typeface="+mn-ea"/>
        <a:cs typeface="+mn-cs"/>
      </a:defRPr>
    </a:lvl6pPr>
    <a:lvl7pPr marL="2743200" algn="l" defTabSz="914400" rtl="0" eaLnBrk="1" latinLnBrk="0" hangingPunct="1">
      <a:defRPr sz="6000" kern="1200">
        <a:solidFill>
          <a:schemeClr val="tx1"/>
        </a:solidFill>
        <a:latin typeface="Times New Roman" pitchFamily="18" charset="0"/>
        <a:ea typeface="+mn-ea"/>
        <a:cs typeface="+mn-cs"/>
      </a:defRPr>
    </a:lvl7pPr>
    <a:lvl8pPr marL="3200400" algn="l" defTabSz="914400" rtl="0" eaLnBrk="1" latinLnBrk="0" hangingPunct="1">
      <a:defRPr sz="6000" kern="1200">
        <a:solidFill>
          <a:schemeClr val="tx1"/>
        </a:solidFill>
        <a:latin typeface="Times New Roman" pitchFamily="18" charset="0"/>
        <a:ea typeface="+mn-ea"/>
        <a:cs typeface="+mn-cs"/>
      </a:defRPr>
    </a:lvl8pPr>
    <a:lvl9pPr marL="3657600" algn="l" defTabSz="914400" rtl="0" eaLnBrk="1" latinLnBrk="0" hangingPunct="1">
      <a:defRPr sz="60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0">
          <p15:clr>
            <a:srgbClr val="A4A3A4"/>
          </p15:clr>
        </p15:guide>
        <p15:guide id="2" pos="21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EE2639"/>
    <a:srgbClr val="F15362"/>
    <a:srgbClr val="FF9933"/>
    <a:srgbClr val="FF3300"/>
    <a:srgbClr val="CC6600"/>
    <a:srgbClr val="FFFF00"/>
    <a:srgbClr val="3333CC"/>
    <a:srgbClr val="33CC33"/>
    <a:srgbClr val="AF2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7" autoAdjust="0"/>
    <p:restoredTop sz="90522" autoAdjust="0"/>
  </p:normalViewPr>
  <p:slideViewPr>
    <p:cSldViewPr>
      <p:cViewPr varScale="1">
        <p:scale>
          <a:sx n="66" d="100"/>
          <a:sy n="66" d="100"/>
        </p:scale>
        <p:origin x="1206" y="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30" y="-102"/>
      </p:cViewPr>
      <p:guideLst>
        <p:guide orient="horz" pos="3120"/>
        <p:guide pos="21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9571577917167135"/>
          <c:y val="2.1467582509633105E-2"/>
          <c:w val="0.74169180123670986"/>
          <c:h val="0.88235533849408065"/>
        </c:manualLayout>
      </c:layout>
      <c:barChart>
        <c:barDir val="bar"/>
        <c:grouping val="stacked"/>
        <c:varyColors val="0"/>
        <c:ser>
          <c:idx val="1"/>
          <c:order val="0"/>
          <c:tx>
            <c:strRef>
              <c:f>Data7.2!$C$8</c:f>
              <c:strCache>
                <c:ptCount val="1"/>
                <c:pt idx="0">
                  <c:v>Primary</c:v>
                </c:pt>
              </c:strCache>
            </c:strRef>
          </c:tx>
          <c:spPr>
            <a:solidFill>
              <a:schemeClr val="accent6"/>
            </a:solidFill>
            <a:ln>
              <a:noFill/>
            </a:ln>
          </c:spPr>
          <c:invertIfNegative val="0"/>
          <c:dLbls>
            <c:dLbl>
              <c:idx val="6"/>
              <c:layout>
                <c:manualLayout>
                  <c:x val="8.9406934369424297E-3"/>
                  <c:y val="-2.5148314880039491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368-451B-8B8B-0743DA16EFEB}"/>
                </c:ext>
              </c:extLst>
            </c:dLbl>
            <c:dLbl>
              <c:idx val="7"/>
              <c:layout>
                <c:manualLayout>
                  <c:x val="0.11559811379509764"/>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368-451B-8B8B-0743DA16EFEB}"/>
                </c:ext>
              </c:extLst>
            </c:dLbl>
            <c:dLbl>
              <c:idx val="9"/>
              <c:layout>
                <c:manualLayout>
                  <c:x val="3.3851390846886499E-3"/>
                  <c:y val="2.191792831741543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368-451B-8B8B-0743DA16EFEB}"/>
                </c:ext>
              </c:extLst>
            </c:dLbl>
            <c:dLbl>
              <c:idx val="11"/>
              <c:delete val="1"/>
              <c:extLst>
                <c:ext xmlns:c15="http://schemas.microsoft.com/office/drawing/2012/chart" uri="{CE6537A1-D6FC-4f65-9D91-7224C49458BB}"/>
                <c:ext xmlns:c16="http://schemas.microsoft.com/office/drawing/2014/chart" uri="{C3380CC4-5D6E-409C-BE32-E72D297353CC}">
                  <c16:uniqueId val="{00000003-6368-451B-8B8B-0743DA16EFEB}"/>
                </c:ext>
              </c:extLst>
            </c:dLbl>
            <c:dLbl>
              <c:idx val="13"/>
              <c:delete val="1"/>
              <c:extLst>
                <c:ext xmlns:c15="http://schemas.microsoft.com/office/drawing/2012/chart" uri="{CE6537A1-D6FC-4f65-9D91-7224C49458BB}"/>
                <c:ext xmlns:c16="http://schemas.microsoft.com/office/drawing/2014/chart" uri="{C3380CC4-5D6E-409C-BE32-E72D297353CC}">
                  <c16:uniqueId val="{00000004-6368-451B-8B8B-0743DA16EFEB}"/>
                </c:ext>
              </c:extLst>
            </c:dLbl>
            <c:dLbl>
              <c:idx val="14"/>
              <c:layout>
                <c:manualLayout>
                  <c:x val="5.5392288562354898E-3"/>
                  <c:y val="2.160223799185595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368-451B-8B8B-0743DA16EFEB}"/>
                </c:ext>
              </c:extLst>
            </c:dLbl>
            <c:dLbl>
              <c:idx val="20"/>
              <c:layout>
                <c:manualLayout>
                  <c:x val="0.12190712381424763"/>
                  <c:y val="8.6408951967423823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368-451B-8B8B-0743DA16EFEB}"/>
                </c:ext>
              </c:extLst>
            </c:dLbl>
            <c:dLbl>
              <c:idx val="21"/>
              <c:delete val="1"/>
              <c:extLst>
                <c:ext xmlns:c15="http://schemas.microsoft.com/office/drawing/2012/chart" uri="{CE6537A1-D6FC-4f65-9D91-7224C49458BB}"/>
                <c:ext xmlns:c16="http://schemas.microsoft.com/office/drawing/2014/chart" uri="{C3380CC4-5D6E-409C-BE32-E72D297353CC}">
                  <c16:uniqueId val="{00000007-6368-451B-8B8B-0743DA16EFEB}"/>
                </c:ext>
              </c:extLst>
            </c:dLbl>
            <c:dLbl>
              <c:idx val="24"/>
              <c:delete val="1"/>
              <c:extLst>
                <c:ext xmlns:c15="http://schemas.microsoft.com/office/drawing/2012/chart" uri="{CE6537A1-D6FC-4f65-9D91-7224C49458BB}"/>
                <c:ext xmlns:c16="http://schemas.microsoft.com/office/drawing/2014/chart" uri="{C3380CC4-5D6E-409C-BE32-E72D297353CC}">
                  <c16:uniqueId val="{00000008-6368-451B-8B8B-0743DA16EFEB}"/>
                </c:ext>
              </c:extLst>
            </c:dLbl>
            <c:dLbl>
              <c:idx val="25"/>
              <c:layout>
                <c:manualLayout>
                  <c:x val="7.580534400413066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368-451B-8B8B-0743DA16EFEB}"/>
                </c:ext>
              </c:extLst>
            </c:dLbl>
            <c:dLbl>
              <c:idx val="26"/>
              <c:layout>
                <c:manualLayout>
                  <c:x val="6.5439064211461756E-2"/>
                  <c:y val="-1.0059325952015797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368-451B-8B8B-0743DA16EFEB}"/>
                </c:ext>
              </c:extLst>
            </c:dLbl>
            <c:dLbl>
              <c:idx val="27"/>
              <c:layout>
                <c:manualLayout>
                  <c:x val="5.922567875736840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368-451B-8B8B-0743DA16EFEB}"/>
                </c:ext>
              </c:extLst>
            </c:dLbl>
            <c:dLbl>
              <c:idx val="30"/>
              <c:layout>
                <c:manualLayout>
                  <c:x val="3.9174709460529998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6368-451B-8B8B-0743DA16EFEB}"/>
                </c:ext>
              </c:extLst>
            </c:dLbl>
            <c:dLbl>
              <c:idx val="31"/>
              <c:layout>
                <c:manualLayout>
                  <c:x val="3.2626451354597623E-2"/>
                  <c:y val="4.365358696067357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368-451B-8B8B-0743DA16EFEB}"/>
                </c:ext>
              </c:extLst>
            </c:dLbl>
            <c:numFmt formatCode="#,##0.00" sourceLinked="0"/>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Data7.2!$A$9:$A$40</c:f>
              <c:strCache>
                <c:ptCount val="32"/>
                <c:pt idx="0">
                  <c:v>France</c:v>
                </c:pt>
                <c:pt idx="1">
                  <c:v>Netherlands</c:v>
                </c:pt>
                <c:pt idx="2">
                  <c:v>Israel</c:v>
                </c:pt>
                <c:pt idx="3">
                  <c:v>Belgium</c:v>
                </c:pt>
                <c:pt idx="4">
                  <c:v>Slovenia</c:v>
                </c:pt>
                <c:pt idx="5">
                  <c:v>Canada</c:v>
                </c:pt>
                <c:pt idx="6">
                  <c:v>Korea</c:v>
                </c:pt>
                <c:pt idx="7">
                  <c:v>United States</c:v>
                </c:pt>
                <c:pt idx="8">
                  <c:v>Croatia</c:v>
                </c:pt>
                <c:pt idx="9">
                  <c:v>Australia</c:v>
                </c:pt>
                <c:pt idx="10">
                  <c:v>Luxembourg</c:v>
                </c:pt>
                <c:pt idx="11">
                  <c:v>Ireland</c:v>
                </c:pt>
                <c:pt idx="12">
                  <c:v>Denmark</c:v>
                </c:pt>
                <c:pt idx="13">
                  <c:v>Austria</c:v>
                </c:pt>
                <c:pt idx="14">
                  <c:v>Germany</c:v>
                </c:pt>
                <c:pt idx="15">
                  <c:v>New Zealand</c:v>
                </c:pt>
                <c:pt idx="16">
                  <c:v>Switzerland </c:v>
                </c:pt>
                <c:pt idx="17">
                  <c:v>Portugal</c:v>
                </c:pt>
                <c:pt idx="18">
                  <c:v>Cyprus</c:v>
                </c:pt>
                <c:pt idx="19">
                  <c:v>Malta</c:v>
                </c:pt>
                <c:pt idx="20">
                  <c:v>Chile</c:v>
                </c:pt>
                <c:pt idx="21">
                  <c:v>Spain</c:v>
                </c:pt>
                <c:pt idx="22">
                  <c:v>Finland</c:v>
                </c:pt>
                <c:pt idx="23">
                  <c:v>Greece</c:v>
                </c:pt>
                <c:pt idx="24">
                  <c:v>United Kingdom</c:v>
                </c:pt>
                <c:pt idx="25">
                  <c:v>Mexico</c:v>
                </c:pt>
                <c:pt idx="26">
                  <c:v>Latvia</c:v>
                </c:pt>
                <c:pt idx="27">
                  <c:v>Turkey</c:v>
                </c:pt>
                <c:pt idx="28">
                  <c:v>Bulgaria</c:v>
                </c:pt>
                <c:pt idx="29">
                  <c:v>Lithuania</c:v>
                </c:pt>
                <c:pt idx="30">
                  <c:v>Czech Republic</c:v>
                </c:pt>
                <c:pt idx="31">
                  <c:v>Iceland</c:v>
                </c:pt>
              </c:strCache>
            </c:strRef>
          </c:cat>
          <c:val>
            <c:numRef>
              <c:f>Data7.2!$C$9:$C$40</c:f>
              <c:numCache>
                <c:formatCode>General</c:formatCode>
                <c:ptCount val="32"/>
                <c:pt idx="7" formatCode="0.00">
                  <c:v>52.5</c:v>
                </c:pt>
                <c:pt idx="14" formatCode="0.00">
                  <c:v>10.9</c:v>
                </c:pt>
                <c:pt idx="20" formatCode="0.00">
                  <c:v>18.3</c:v>
                </c:pt>
                <c:pt idx="21" formatCode="0.00">
                  <c:v>0.8</c:v>
                </c:pt>
                <c:pt idx="25" formatCode="0.00">
                  <c:v>7.3</c:v>
                </c:pt>
                <c:pt idx="30" formatCode="0.00">
                  <c:v>0.2</c:v>
                </c:pt>
                <c:pt idx="31" formatCode="0.00">
                  <c:v>0.2</c:v>
                </c:pt>
              </c:numCache>
            </c:numRef>
          </c:val>
          <c:extLst>
            <c:ext xmlns:c16="http://schemas.microsoft.com/office/drawing/2014/chart" uri="{C3380CC4-5D6E-409C-BE32-E72D297353CC}">
              <c16:uniqueId val="{0000000E-6368-451B-8B8B-0743DA16EFEB}"/>
            </c:ext>
          </c:extLst>
        </c:ser>
        <c:ser>
          <c:idx val="3"/>
          <c:order val="1"/>
          <c:tx>
            <c:strRef>
              <c:f>Data7.2!$D$8</c:f>
              <c:strCache>
                <c:ptCount val="1"/>
                <c:pt idx="0">
                  <c:v>Complementary</c:v>
                </c:pt>
              </c:strCache>
            </c:strRef>
          </c:tx>
          <c:spPr>
            <a:solidFill>
              <a:schemeClr val="accent3">
                <a:lumMod val="60000"/>
                <a:lumOff val="40000"/>
              </a:schemeClr>
            </a:solidFill>
          </c:spPr>
          <c:invertIfNegative val="0"/>
          <c:dLbls>
            <c:dLbl>
              <c:idx val="2"/>
              <c:layout>
                <c:manualLayout>
                  <c:x val="0.32299556441907645"/>
                  <c:y val="1.27579133942580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368-451B-8B8B-0743DA16EFEB}"/>
                </c:ext>
              </c:extLst>
            </c:dLbl>
            <c:dLbl>
              <c:idx val="3"/>
              <c:layout>
                <c:manualLayout>
                  <c:x val="0.33333333333333331"/>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6368-451B-8B8B-0743DA16EFEB}"/>
                </c:ext>
              </c:extLst>
            </c:dLbl>
            <c:dLbl>
              <c:idx val="4"/>
              <c:layout>
                <c:manualLayout>
                  <c:x val="-0.11550788434910203"/>
                  <c:y val="6.480671397556786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368-451B-8B8B-0743DA16EFEB}"/>
                </c:ext>
              </c:extLst>
            </c:dLbl>
            <c:dLbl>
              <c:idx val="5"/>
              <c:layout>
                <c:manualLayout>
                  <c:x val="0.19621531478870818"/>
                  <c:y val="2.1917928317415437E-7"/>
                </c:manualLayout>
              </c:layout>
              <c:tx>
                <c:rich>
                  <a:bodyPr/>
                  <a:lstStyle/>
                  <a:p>
                    <a:r>
                      <a:rPr lang="en-GB"/>
                      <a:t>48.0</a:t>
                    </a:r>
                  </a:p>
                </c:rich>
              </c:tx>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2-6368-451B-8B8B-0743DA16EFEB}"/>
                </c:ext>
              </c:extLst>
            </c:dLbl>
            <c:dLbl>
              <c:idx val="6"/>
              <c:layout>
                <c:manualLayout>
                  <c:x val="0.25847057253436539"/>
                  <c:y val="4.365358696067357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6368-451B-8B8B-0743DA16EFEB}"/>
                </c:ext>
              </c:extLst>
            </c:dLbl>
            <c:dLbl>
              <c:idx val="7"/>
              <c:layout>
                <c:manualLayout>
                  <c:x val="-3.4661239378975931E-3"/>
                  <c:y val="4.365358696067357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6368-451B-8B8B-0743DA16EFEB}"/>
                </c:ext>
              </c:extLst>
            </c:dLbl>
            <c:dLbl>
              <c:idx val="8"/>
              <c:layout>
                <c:manualLayout>
                  <c:x val="0.24898905645268918"/>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6368-451B-8B8B-0743DA16EFEB}"/>
                </c:ext>
              </c:extLst>
            </c:dLbl>
            <c:dLbl>
              <c:idx val="9"/>
              <c:layout>
                <c:manualLayout>
                  <c:x val="0.21211895757124846"/>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6368-451B-8B8B-0743DA16EFEB}"/>
                </c:ext>
              </c:extLst>
            </c:dLbl>
            <c:dLbl>
              <c:idx val="10"/>
              <c:layout>
                <c:manualLayout>
                  <c:x val="0.22203456559455492"/>
                  <c:y val="6.54803804410103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6368-451B-8B8B-0743DA16EFEB}"/>
                </c:ext>
              </c:extLst>
            </c:dLbl>
            <c:dLbl>
              <c:idx val="12"/>
              <c:layout>
                <c:manualLayout>
                  <c:x val="0.1695113701338513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6368-451B-8B8B-0743DA16EFEB}"/>
                </c:ext>
              </c:extLst>
            </c:dLbl>
            <c:dLbl>
              <c:idx val="14"/>
              <c:layout>
                <c:manualLayout>
                  <c:x val="5.643244806263624E-2"/>
                  <c:y val="-2.74297313667392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6368-451B-8B8B-0743DA16EFEB}"/>
                </c:ext>
              </c:extLst>
            </c:dLbl>
            <c:dLbl>
              <c:idx val="15"/>
              <c:layout>
                <c:manualLayout>
                  <c:x val="0.14314505962345259"/>
                  <c:y val="-5.029662976007898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6368-451B-8B8B-0743DA16EFEB}"/>
                </c:ext>
              </c:extLst>
            </c:dLbl>
            <c:dLbl>
              <c:idx val="21"/>
              <c:layout>
                <c:manualLayout>
                  <c:x val="2.19202271847166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6368-451B-8B8B-0743DA16EFEB}"/>
                </c:ext>
              </c:extLst>
            </c:dLbl>
            <c:dLbl>
              <c:idx val="24"/>
              <c:layout>
                <c:manualLayout>
                  <c:x val="0.205263112602728"/>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6368-451B-8B8B-0743DA16EFEB}"/>
                </c:ext>
              </c:extLst>
            </c:dLbl>
            <c:dLbl>
              <c:idx val="25"/>
              <c:layout>
                <c:manualLayout>
                  <c:x val="0.13191755948539219"/>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6368-451B-8B8B-0743DA16EFEB}"/>
                </c:ext>
              </c:extLst>
            </c:dLbl>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Data7.2!$A$9:$A$40</c:f>
              <c:strCache>
                <c:ptCount val="32"/>
                <c:pt idx="0">
                  <c:v>France</c:v>
                </c:pt>
                <c:pt idx="1">
                  <c:v>Netherlands</c:v>
                </c:pt>
                <c:pt idx="2">
                  <c:v>Israel</c:v>
                </c:pt>
                <c:pt idx="3">
                  <c:v>Belgium</c:v>
                </c:pt>
                <c:pt idx="4">
                  <c:v>Slovenia</c:v>
                </c:pt>
                <c:pt idx="5">
                  <c:v>Canada</c:v>
                </c:pt>
                <c:pt idx="6">
                  <c:v>Korea</c:v>
                </c:pt>
                <c:pt idx="7">
                  <c:v>United States</c:v>
                </c:pt>
                <c:pt idx="8">
                  <c:v>Croatia</c:v>
                </c:pt>
                <c:pt idx="9">
                  <c:v>Australia</c:v>
                </c:pt>
                <c:pt idx="10">
                  <c:v>Luxembourg</c:v>
                </c:pt>
                <c:pt idx="11">
                  <c:v>Ireland</c:v>
                </c:pt>
                <c:pt idx="12">
                  <c:v>Denmark</c:v>
                </c:pt>
                <c:pt idx="13">
                  <c:v>Austria</c:v>
                </c:pt>
                <c:pt idx="14">
                  <c:v>Germany</c:v>
                </c:pt>
                <c:pt idx="15">
                  <c:v>New Zealand</c:v>
                </c:pt>
                <c:pt idx="16">
                  <c:v>Switzerland </c:v>
                </c:pt>
                <c:pt idx="17">
                  <c:v>Portugal</c:v>
                </c:pt>
                <c:pt idx="18">
                  <c:v>Cyprus</c:v>
                </c:pt>
                <c:pt idx="19">
                  <c:v>Malta</c:v>
                </c:pt>
                <c:pt idx="20">
                  <c:v>Chile</c:v>
                </c:pt>
                <c:pt idx="21">
                  <c:v>Spain</c:v>
                </c:pt>
                <c:pt idx="22">
                  <c:v>Finland</c:v>
                </c:pt>
                <c:pt idx="23">
                  <c:v>Greece</c:v>
                </c:pt>
                <c:pt idx="24">
                  <c:v>United Kingdom</c:v>
                </c:pt>
                <c:pt idx="25">
                  <c:v>Mexico</c:v>
                </c:pt>
                <c:pt idx="26">
                  <c:v>Latvia</c:v>
                </c:pt>
                <c:pt idx="27">
                  <c:v>Turkey</c:v>
                </c:pt>
                <c:pt idx="28">
                  <c:v>Bulgaria</c:v>
                </c:pt>
                <c:pt idx="29">
                  <c:v>Lithuania</c:v>
                </c:pt>
                <c:pt idx="30">
                  <c:v>Czech Republic</c:v>
                </c:pt>
                <c:pt idx="31">
                  <c:v>Iceland</c:v>
                </c:pt>
              </c:strCache>
            </c:strRef>
          </c:cat>
          <c:val>
            <c:numRef>
              <c:f>Data7.2!$D$9:$D$40</c:f>
              <c:numCache>
                <c:formatCode>General</c:formatCode>
                <c:ptCount val="32"/>
                <c:pt idx="0" formatCode="0.00">
                  <c:v>95.5</c:v>
                </c:pt>
                <c:pt idx="3" formatCode="0.00">
                  <c:v>82.2</c:v>
                </c:pt>
                <c:pt idx="4" formatCode="0.00">
                  <c:v>71</c:v>
                </c:pt>
                <c:pt idx="6" formatCode="0.00">
                  <c:v>61</c:v>
                </c:pt>
                <c:pt idx="7" formatCode="0.00">
                  <c:v>7.5</c:v>
                </c:pt>
                <c:pt idx="8" formatCode="0.00">
                  <c:v>58</c:v>
                </c:pt>
                <c:pt idx="10" formatCode="0.00">
                  <c:v>48</c:v>
                </c:pt>
                <c:pt idx="12" formatCode="0.00">
                  <c:v>36.5</c:v>
                </c:pt>
                <c:pt idx="14" formatCode="0.00">
                  <c:v>22.9</c:v>
                </c:pt>
              </c:numCache>
            </c:numRef>
          </c:val>
          <c:extLst>
            <c:ext xmlns:c16="http://schemas.microsoft.com/office/drawing/2014/chart" uri="{C3380CC4-5D6E-409C-BE32-E72D297353CC}">
              <c16:uniqueId val="{0000001E-6368-451B-8B8B-0743DA16EFEB}"/>
            </c:ext>
          </c:extLst>
        </c:ser>
        <c:ser>
          <c:idx val="4"/>
          <c:order val="2"/>
          <c:tx>
            <c:strRef>
              <c:f>Data7.2!$E$8</c:f>
              <c:strCache>
                <c:ptCount val="1"/>
                <c:pt idx="0">
                  <c:v>Supplementary</c:v>
                </c:pt>
              </c:strCache>
            </c:strRef>
          </c:tx>
          <c:spPr>
            <a:solidFill>
              <a:schemeClr val="tx2">
                <a:lumMod val="60000"/>
                <a:lumOff val="40000"/>
              </a:schemeClr>
            </a:solidFill>
          </c:spPr>
          <c:invertIfNegative val="0"/>
          <c:dLbls>
            <c:dLbl>
              <c:idx val="1"/>
              <c:layout>
                <c:manualLayout>
                  <c:x val="0.34413127944159816"/>
                  <c:y val="-2.783576896311760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6368-451B-8B8B-0743DA16EFEB}"/>
                </c:ext>
              </c:extLst>
            </c:dLbl>
            <c:dLbl>
              <c:idx val="2"/>
              <c:layout>
                <c:manualLayout>
                  <c:x val="0.3413296854842298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6368-451B-8B8B-0743DA16EFEB}"/>
                </c:ext>
              </c:extLst>
            </c:dLbl>
            <c:dLbl>
              <c:idx val="3"/>
              <c:delete val="1"/>
              <c:extLst>
                <c:ext xmlns:c15="http://schemas.microsoft.com/office/drawing/2012/chart" uri="{CE6537A1-D6FC-4f65-9D91-7224C49458BB}"/>
                <c:ext xmlns:c16="http://schemas.microsoft.com/office/drawing/2014/chart" uri="{C3380CC4-5D6E-409C-BE32-E72D297353CC}">
                  <c16:uniqueId val="{00000021-6368-451B-8B8B-0743DA16EFEB}"/>
                </c:ext>
              </c:extLst>
            </c:dLbl>
            <c:dLbl>
              <c:idx val="4"/>
              <c:layout>
                <c:manualLayout>
                  <c:x val="-2.8539897079794159E-2"/>
                  <c:y val="6.480671397556786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6368-451B-8B8B-0743DA16EFEB}"/>
                </c:ext>
              </c:extLst>
            </c:dLbl>
            <c:dLbl>
              <c:idx val="5"/>
              <c:layout>
                <c:manualLayout>
                  <c:x val="0.28003912896714683"/>
                  <c:y val="2.160223799185595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6368-451B-8B8B-0743DA16EFEB}"/>
                </c:ext>
              </c:extLst>
            </c:dLbl>
            <c:dLbl>
              <c:idx val="8"/>
              <c:layout>
                <c:manualLayout>
                  <c:x val="5.4885265326086209E-3"/>
                  <c:y val="-1.09732888327230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6368-451B-8B8B-0743DA16EFEB}"/>
                </c:ext>
              </c:extLst>
            </c:dLbl>
            <c:dLbl>
              <c:idx val="9"/>
              <c:layout>
                <c:manualLayout>
                  <c:x val="0.24031762978780194"/>
                  <c:y val="2.182679348033678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6368-451B-8B8B-0743DA16EFEB}"/>
                </c:ext>
              </c:extLst>
            </c:dLbl>
            <c:dLbl>
              <c:idx val="11"/>
              <c:layout>
                <c:manualLayout>
                  <c:x val="0.1184671457552522"/>
                  <c:y val="2.784234434161282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6368-451B-8B8B-0743DA16EFEB}"/>
                </c:ext>
              </c:extLst>
            </c:dLbl>
            <c:dLbl>
              <c:idx val="12"/>
              <c:layout>
                <c:manualLayout>
                  <c:x val="0.12180139600453874"/>
                  <c:y val="2.191792831741543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6368-451B-8B8B-0743DA16EFEB}"/>
                </c:ext>
              </c:extLst>
            </c:dLbl>
            <c:dLbl>
              <c:idx val="13"/>
              <c:layout>
                <c:manualLayout>
                  <c:x val="0.17029284725236118"/>
                  <c:y val="-5.0296629760078983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6368-451B-8B8B-0743DA16EFEB}"/>
                </c:ext>
              </c:extLst>
            </c:dLbl>
            <c:dLbl>
              <c:idx val="14"/>
              <c:layout>
                <c:manualLayout>
                  <c:x val="8.2647938658322692E-2"/>
                  <c:y val="0"/>
                </c:manualLayout>
              </c:layout>
              <c:tx>
                <c:rich>
                  <a:bodyPr/>
                  <a:lstStyle/>
                  <a:p>
                    <a:r>
                      <a:rPr lang="en-GB"/>
                      <a:t>15.0</a:t>
                    </a:r>
                  </a:p>
                </c:rich>
              </c:tx>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9-6368-451B-8B8B-0743DA16EFEB}"/>
                </c:ext>
              </c:extLst>
            </c:dLbl>
            <c:dLbl>
              <c:idx val="16"/>
              <c:layout>
                <c:manualLayout>
                  <c:x val="0.13679128691590717"/>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6368-451B-8B8B-0743DA16EFEB}"/>
                </c:ext>
              </c:extLst>
            </c:dLbl>
            <c:dLbl>
              <c:idx val="17"/>
              <c:layout>
                <c:manualLayout>
                  <c:x val="5.4933762505689349E-2"/>
                  <c:y val="2.2499197341134854E-7"/>
                </c:manualLayout>
              </c:layout>
              <c:tx>
                <c:rich>
                  <a:bodyPr/>
                  <a:lstStyle/>
                  <a:p>
                    <a:r>
                      <a:rPr lang="en-GB"/>
                      <a:t>7.0</a:t>
                    </a:r>
                  </a:p>
                </c:rich>
              </c:tx>
              <c:dLblPos val="ctr"/>
              <c:showLegendKey val="0"/>
              <c:showVal val="0"/>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2B-6368-451B-8B8B-0743DA16EFEB}"/>
                </c:ext>
              </c:extLst>
            </c:dLbl>
            <c:dLbl>
              <c:idx val="18"/>
              <c:layout>
                <c:manualLayout>
                  <c:x val="0.12063926331242493"/>
                  <c:y val="6.54803804410103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6368-451B-8B8B-0743DA16EFEB}"/>
                </c:ext>
              </c:extLst>
            </c:dLbl>
            <c:dLbl>
              <c:idx val="19"/>
              <c:layout>
                <c:manualLayout>
                  <c:x val="0.12441771550209767"/>
                  <c:y val="1.9442014192670362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D-6368-451B-8B8B-0743DA16EFEB}"/>
                </c:ext>
              </c:extLst>
            </c:dLbl>
            <c:dLbl>
              <c:idx val="21"/>
              <c:layout>
                <c:manualLayout>
                  <c:x val="-5.602168581386343E-2"/>
                  <c:y val="3.404255319148936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6368-451B-8B8B-0743DA16EFEB}"/>
                </c:ext>
              </c:extLst>
            </c:dLbl>
            <c:dLbl>
              <c:idx val="22"/>
              <c:layout>
                <c:manualLayout>
                  <c:x val="0.1106580968717493"/>
                  <c:y val="4.3204475983711912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F-6368-451B-8B8B-0743DA16EFEB}"/>
                </c:ext>
              </c:extLst>
            </c:dLbl>
            <c:dLbl>
              <c:idx val="23"/>
              <c:layout>
                <c:manualLayout>
                  <c:x val="7.3903876769502172E-3"/>
                  <c:y val="-8.509521416205952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0-6368-451B-8B8B-0743DA16EFEB}"/>
                </c:ext>
              </c:extLst>
            </c:dLbl>
            <c:dLbl>
              <c:idx val="24"/>
              <c:layout>
                <c:manualLayout>
                  <c:x val="0.31657192031323955"/>
                  <c:y val="1.0401771090807824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1-6368-451B-8B8B-0743DA16EFEB}"/>
                </c:ext>
              </c:extLst>
            </c:dLbl>
            <c:dLbl>
              <c:idx val="25"/>
              <c:layout>
                <c:manualLayout>
                  <c:x val="5.877969978162178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2-6368-451B-8B8B-0743DA16EFEB}"/>
                </c:ext>
              </c:extLst>
            </c:dLbl>
            <c:dLbl>
              <c:idx val="26"/>
              <c:layout>
                <c:manualLayout>
                  <c:x val="5.7032786155967789E-2"/>
                  <c:y val="1.0163892749853799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3-6368-451B-8B8B-0743DA16EFEB}"/>
                </c:ext>
              </c:extLst>
            </c:dLbl>
            <c:dLbl>
              <c:idx val="27"/>
              <c:layout>
                <c:manualLayout>
                  <c:x val="5.820213418204607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4-6368-451B-8B8B-0743DA16EFEB}"/>
                </c:ext>
              </c:extLst>
            </c:dLbl>
            <c:dLbl>
              <c:idx val="28"/>
              <c:layout>
                <c:manualLayout>
                  <c:x val="5.9060767010422913E-2"/>
                  <c:y val="4.3204475983711912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5-6368-451B-8B8B-0743DA16EFEB}"/>
                </c:ext>
              </c:extLst>
            </c:dLbl>
            <c:dLbl>
              <c:idx val="29"/>
              <c:layout>
                <c:manualLayout>
                  <c:x val="4.7605624100137092E-2"/>
                  <c:y val="2.160223798179663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6-6368-451B-8B8B-0743DA16EFEB}"/>
                </c:ext>
              </c:extLst>
            </c:dLbl>
            <c:dLbl>
              <c:idx val="30"/>
              <c:layout>
                <c:manualLayout>
                  <c:x val="0.31657192031323955"/>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7-6368-451B-8B8B-0743DA16EFEB}"/>
                </c:ext>
              </c:extLst>
            </c:dLbl>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Data7.2!$A$9:$A$40</c:f>
              <c:strCache>
                <c:ptCount val="32"/>
                <c:pt idx="0">
                  <c:v>France</c:v>
                </c:pt>
                <c:pt idx="1">
                  <c:v>Netherlands</c:v>
                </c:pt>
                <c:pt idx="2">
                  <c:v>Israel</c:v>
                </c:pt>
                <c:pt idx="3">
                  <c:v>Belgium</c:v>
                </c:pt>
                <c:pt idx="4">
                  <c:v>Slovenia</c:v>
                </c:pt>
                <c:pt idx="5">
                  <c:v>Canada</c:v>
                </c:pt>
                <c:pt idx="6">
                  <c:v>Korea</c:v>
                </c:pt>
                <c:pt idx="7">
                  <c:v>United States</c:v>
                </c:pt>
                <c:pt idx="8">
                  <c:v>Croatia</c:v>
                </c:pt>
                <c:pt idx="9">
                  <c:v>Australia</c:v>
                </c:pt>
                <c:pt idx="10">
                  <c:v>Luxembourg</c:v>
                </c:pt>
                <c:pt idx="11">
                  <c:v>Ireland</c:v>
                </c:pt>
                <c:pt idx="12">
                  <c:v>Denmark</c:v>
                </c:pt>
                <c:pt idx="13">
                  <c:v>Austria</c:v>
                </c:pt>
                <c:pt idx="14">
                  <c:v>Germany</c:v>
                </c:pt>
                <c:pt idx="15">
                  <c:v>New Zealand</c:v>
                </c:pt>
                <c:pt idx="16">
                  <c:v>Switzerland </c:v>
                </c:pt>
                <c:pt idx="17">
                  <c:v>Portugal</c:v>
                </c:pt>
                <c:pt idx="18">
                  <c:v>Cyprus</c:v>
                </c:pt>
                <c:pt idx="19">
                  <c:v>Malta</c:v>
                </c:pt>
                <c:pt idx="20">
                  <c:v>Chile</c:v>
                </c:pt>
                <c:pt idx="21">
                  <c:v>Spain</c:v>
                </c:pt>
                <c:pt idx="22">
                  <c:v>Finland</c:v>
                </c:pt>
                <c:pt idx="23">
                  <c:v>Greece</c:v>
                </c:pt>
                <c:pt idx="24">
                  <c:v>United Kingdom</c:v>
                </c:pt>
                <c:pt idx="25">
                  <c:v>Mexico</c:v>
                </c:pt>
                <c:pt idx="26">
                  <c:v>Latvia</c:v>
                </c:pt>
                <c:pt idx="27">
                  <c:v>Turkey</c:v>
                </c:pt>
                <c:pt idx="28">
                  <c:v>Bulgaria</c:v>
                </c:pt>
                <c:pt idx="29">
                  <c:v>Lithuania</c:v>
                </c:pt>
                <c:pt idx="30">
                  <c:v>Czech Republic</c:v>
                </c:pt>
                <c:pt idx="31">
                  <c:v>Iceland</c:v>
                </c:pt>
              </c:strCache>
            </c:strRef>
          </c:cat>
          <c:val>
            <c:numRef>
              <c:f>Data7.2!$E$9:$E$40</c:f>
              <c:numCache>
                <c:formatCode>0.00</c:formatCode>
                <c:ptCount val="32"/>
                <c:pt idx="1">
                  <c:v>84.5</c:v>
                </c:pt>
                <c:pt idx="2">
                  <c:v>82.9</c:v>
                </c:pt>
                <c:pt idx="4">
                  <c:v>1.9</c:v>
                </c:pt>
                <c:pt idx="5">
                  <c:v>67</c:v>
                </c:pt>
                <c:pt idx="9">
                  <c:v>54.9</c:v>
                </c:pt>
                <c:pt idx="13">
                  <c:v>35.700000000000003</c:v>
                </c:pt>
                <c:pt idx="16">
                  <c:v>27.9</c:v>
                </c:pt>
                <c:pt idx="18">
                  <c:v>21.5</c:v>
                </c:pt>
                <c:pt idx="19">
                  <c:v>21.2</c:v>
                </c:pt>
                <c:pt idx="22">
                  <c:v>15</c:v>
                </c:pt>
                <c:pt idx="26">
                  <c:v>7</c:v>
                </c:pt>
                <c:pt idx="27">
                  <c:v>5.8</c:v>
                </c:pt>
                <c:pt idx="28">
                  <c:v>2.4</c:v>
                </c:pt>
                <c:pt idx="29">
                  <c:v>1</c:v>
                </c:pt>
              </c:numCache>
            </c:numRef>
          </c:val>
          <c:extLst>
            <c:ext xmlns:c16="http://schemas.microsoft.com/office/drawing/2014/chart" uri="{C3380CC4-5D6E-409C-BE32-E72D297353CC}">
              <c16:uniqueId val="{00000038-6368-451B-8B8B-0743DA16EFEB}"/>
            </c:ext>
          </c:extLst>
        </c:ser>
        <c:ser>
          <c:idx val="2"/>
          <c:order val="3"/>
          <c:tx>
            <c:strRef>
              <c:f>Data7.2!$F$8</c:f>
              <c:strCache>
                <c:ptCount val="1"/>
                <c:pt idx="0">
                  <c:v>Duplicate</c:v>
                </c:pt>
              </c:strCache>
            </c:strRef>
          </c:tx>
          <c:spPr>
            <a:solidFill>
              <a:schemeClr val="tx1"/>
            </a:solidFill>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39-6368-451B-8B8B-0743DA16EFEB}"/>
                </c:ext>
              </c:extLst>
            </c:dLbl>
            <c:dLbl>
              <c:idx val="4"/>
              <c:layout>
                <c:manualLayout>
                  <c:x val="3.5675146905849366E-2"/>
                  <c:y val="2.160223799185595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A-6368-451B-8B8B-0743DA16EFEB}"/>
                </c:ext>
              </c:extLst>
            </c:dLbl>
            <c:dLbl>
              <c:idx val="6"/>
              <c:layout>
                <c:manualLayout>
                  <c:x val="0.1861723677982875"/>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B-6368-451B-8B8B-0743DA16EFEB}"/>
                </c:ext>
              </c:extLst>
            </c:dLbl>
            <c:dLbl>
              <c:idx val="8"/>
              <c:layout>
                <c:manualLayout>
                  <c:x val="0.20641053726551897"/>
                  <c:y val="2.1602237991855956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C-6368-451B-8B8B-0743DA16EFEB}"/>
                </c:ext>
              </c:extLst>
            </c:dLbl>
            <c:dLbl>
              <c:idx val="10"/>
              <c:layout>
                <c:manualLayout>
                  <c:x val="0.11248667606505519"/>
                  <c:y val="4.3835856634830874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D-6368-451B-8B8B-0743DA16EFEB}"/>
                </c:ext>
              </c:extLst>
            </c:dLbl>
            <c:dLbl>
              <c:idx val="11"/>
              <c:layout>
                <c:manualLayout>
                  <c:x val="0.20177476756083457"/>
                  <c:y val="2.1826793480336787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E-6368-451B-8B8B-0743DA16EFEB}"/>
                </c:ext>
              </c:extLst>
            </c:dLbl>
            <c:dLbl>
              <c:idx val="13"/>
              <c:delete val="1"/>
              <c:extLst>
                <c:ext xmlns:c15="http://schemas.microsoft.com/office/drawing/2012/chart" uri="{CE6537A1-D6FC-4f65-9D91-7224C49458BB}"/>
                <c:ext xmlns:c16="http://schemas.microsoft.com/office/drawing/2014/chart" uri="{C3380CC4-5D6E-409C-BE32-E72D297353CC}">
                  <c16:uniqueId val="{0000003F-6368-451B-8B8B-0743DA16EFEB}"/>
                </c:ext>
              </c:extLst>
            </c:dLbl>
            <c:dLbl>
              <c:idx val="15"/>
              <c:layout>
                <c:manualLayout>
                  <c:x val="0.14748231682904048"/>
                  <c:y val="-1.1131664674971762E-5"/>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0-6368-451B-8B8B-0743DA16EFEB}"/>
                </c:ext>
              </c:extLst>
            </c:dLbl>
            <c:dLbl>
              <c:idx val="16"/>
              <c:layout>
                <c:manualLayout>
                  <c:x val="0.14298144935272927"/>
                  <c:y val="1.0913396740168394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1-6368-451B-8B8B-0743DA16EFEB}"/>
                </c:ext>
              </c:extLst>
            </c:dLbl>
            <c:dLbl>
              <c:idx val="17"/>
              <c:layout>
                <c:manualLayout>
                  <c:x val="0.12261288313537079"/>
                  <c:y val="2.772439307872378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2-6368-451B-8B8B-0743DA16EFEB}"/>
                </c:ext>
              </c:extLst>
            </c:dLbl>
            <c:dLbl>
              <c:idx val="21"/>
              <c:delete val="1"/>
              <c:extLst>
                <c:ext xmlns:c15="http://schemas.microsoft.com/office/drawing/2012/chart" uri="{CE6537A1-D6FC-4f65-9D91-7224C49458BB}"/>
                <c:ext xmlns:c16="http://schemas.microsoft.com/office/drawing/2014/chart" uri="{C3380CC4-5D6E-409C-BE32-E72D297353CC}">
                  <c16:uniqueId val="{00000043-6368-451B-8B8B-0743DA16EFEB}"/>
                </c:ext>
              </c:extLst>
            </c:dLbl>
            <c:dLbl>
              <c:idx val="23"/>
              <c:layout>
                <c:manualLayout>
                  <c:x val="0.10155510088797956"/>
                  <c:y val="-2.743268202585788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4-6368-451B-8B8B-0743DA16EFEB}"/>
                </c:ext>
              </c:extLst>
            </c:dLbl>
            <c:dLbl>
              <c:idx val="24"/>
              <c:layout>
                <c:manualLayout>
                  <c:x val="0.10488932977865956"/>
                  <c:y val="-2.7432682025857881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45-6368-451B-8B8B-0743DA16EFEB}"/>
                </c:ext>
              </c:extLst>
            </c:dLbl>
            <c:numFmt formatCode="#,##0.00" sourceLinked="0"/>
            <c:spPr>
              <a:noFill/>
              <a:ln>
                <a:noFill/>
              </a:ln>
              <a:effectLst/>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Data7.2!$A$9:$A$40</c:f>
              <c:strCache>
                <c:ptCount val="32"/>
                <c:pt idx="0">
                  <c:v>France</c:v>
                </c:pt>
                <c:pt idx="1">
                  <c:v>Netherlands</c:v>
                </c:pt>
                <c:pt idx="2">
                  <c:v>Israel</c:v>
                </c:pt>
                <c:pt idx="3">
                  <c:v>Belgium</c:v>
                </c:pt>
                <c:pt idx="4">
                  <c:v>Slovenia</c:v>
                </c:pt>
                <c:pt idx="5">
                  <c:v>Canada</c:v>
                </c:pt>
                <c:pt idx="6">
                  <c:v>Korea</c:v>
                </c:pt>
                <c:pt idx="7">
                  <c:v>United States</c:v>
                </c:pt>
                <c:pt idx="8">
                  <c:v>Croatia</c:v>
                </c:pt>
                <c:pt idx="9">
                  <c:v>Australia</c:v>
                </c:pt>
                <c:pt idx="10">
                  <c:v>Luxembourg</c:v>
                </c:pt>
                <c:pt idx="11">
                  <c:v>Ireland</c:v>
                </c:pt>
                <c:pt idx="12">
                  <c:v>Denmark</c:v>
                </c:pt>
                <c:pt idx="13">
                  <c:v>Austria</c:v>
                </c:pt>
                <c:pt idx="14">
                  <c:v>Germany</c:v>
                </c:pt>
                <c:pt idx="15">
                  <c:v>New Zealand</c:v>
                </c:pt>
                <c:pt idx="16">
                  <c:v>Switzerland </c:v>
                </c:pt>
                <c:pt idx="17">
                  <c:v>Portugal</c:v>
                </c:pt>
                <c:pt idx="18">
                  <c:v>Cyprus</c:v>
                </c:pt>
                <c:pt idx="19">
                  <c:v>Malta</c:v>
                </c:pt>
                <c:pt idx="20">
                  <c:v>Chile</c:v>
                </c:pt>
                <c:pt idx="21">
                  <c:v>Spain</c:v>
                </c:pt>
                <c:pt idx="22">
                  <c:v>Finland</c:v>
                </c:pt>
                <c:pt idx="23">
                  <c:v>Greece</c:v>
                </c:pt>
                <c:pt idx="24">
                  <c:v>United Kingdom</c:v>
                </c:pt>
                <c:pt idx="25">
                  <c:v>Mexico</c:v>
                </c:pt>
                <c:pt idx="26">
                  <c:v>Latvia</c:v>
                </c:pt>
                <c:pt idx="27">
                  <c:v>Turkey</c:v>
                </c:pt>
                <c:pt idx="28">
                  <c:v>Bulgaria</c:v>
                </c:pt>
                <c:pt idx="29">
                  <c:v>Lithuania</c:v>
                </c:pt>
                <c:pt idx="30">
                  <c:v>Czech Republic</c:v>
                </c:pt>
                <c:pt idx="31">
                  <c:v>Iceland</c:v>
                </c:pt>
              </c:strCache>
            </c:strRef>
          </c:cat>
          <c:val>
            <c:numRef>
              <c:f>Data7.2!$F$9:$F$40</c:f>
              <c:numCache>
                <c:formatCode>General</c:formatCode>
                <c:ptCount val="32"/>
                <c:pt idx="4" formatCode="0.00">
                  <c:v>0.2</c:v>
                </c:pt>
                <c:pt idx="11" formatCode="0.00">
                  <c:v>43.7</c:v>
                </c:pt>
                <c:pt idx="15" formatCode="0.00">
                  <c:v>29.7</c:v>
                </c:pt>
                <c:pt idx="17" formatCode="0.00">
                  <c:v>22.3</c:v>
                </c:pt>
                <c:pt idx="21" formatCode="0.00">
                  <c:v>14.9</c:v>
                </c:pt>
                <c:pt idx="23" formatCode="0.00">
                  <c:v>11.5</c:v>
                </c:pt>
                <c:pt idx="24" formatCode="0.00">
                  <c:v>10.5</c:v>
                </c:pt>
              </c:numCache>
            </c:numRef>
          </c:val>
          <c:extLst>
            <c:ext xmlns:c16="http://schemas.microsoft.com/office/drawing/2014/chart" uri="{C3380CC4-5D6E-409C-BE32-E72D297353CC}">
              <c16:uniqueId val="{00000046-6368-451B-8B8B-0743DA16EFEB}"/>
            </c:ext>
          </c:extLst>
        </c:ser>
        <c:dLbls>
          <c:showLegendKey val="0"/>
          <c:showVal val="0"/>
          <c:showCatName val="0"/>
          <c:showSerName val="0"/>
          <c:showPercent val="0"/>
          <c:showBubbleSize val="0"/>
        </c:dLbls>
        <c:gapWidth val="150"/>
        <c:overlap val="100"/>
        <c:axId val="156565504"/>
        <c:axId val="156838144"/>
      </c:barChart>
      <c:catAx>
        <c:axId val="156565504"/>
        <c:scaling>
          <c:orientation val="maxMin"/>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a:pPr>
            <a:endParaRPr lang="el-GR"/>
          </a:p>
        </c:txPr>
        <c:crossAx val="156838144"/>
        <c:crosses val="autoZero"/>
        <c:auto val="1"/>
        <c:lblAlgn val="ctr"/>
        <c:lblOffset val="100"/>
        <c:tickLblSkip val="1"/>
        <c:tickMarkSkip val="1"/>
        <c:noMultiLvlLbl val="0"/>
      </c:catAx>
      <c:valAx>
        <c:axId val="156838144"/>
        <c:scaling>
          <c:orientation val="minMax"/>
          <c:max val="100"/>
        </c:scaling>
        <c:delete val="0"/>
        <c:axPos val="b"/>
        <c:majorGridlines>
          <c:spPr>
            <a:ln w="6350">
              <a:solidFill>
                <a:srgbClr val="C0C0C0"/>
              </a:solidFill>
              <a:prstDash val="sysDot"/>
            </a:ln>
          </c:spPr>
        </c:majorGridlines>
        <c:title>
          <c:tx>
            <c:rich>
              <a:bodyPr/>
              <a:lstStyle/>
              <a:p>
                <a:pPr>
                  <a:defRPr/>
                </a:pPr>
                <a:r>
                  <a:rPr lang="en-GB"/>
                  <a:t>Percentage of total population</a:t>
                </a:r>
              </a:p>
            </c:rich>
          </c:tx>
          <c:layout>
            <c:manualLayout>
              <c:xMode val="edge"/>
              <c:yMode val="edge"/>
              <c:x val="0.43398511251667315"/>
              <c:y val="0.95638175015357119"/>
            </c:manualLayout>
          </c:layout>
          <c:overlay val="0"/>
          <c:spPr>
            <a:noFill/>
            <a:ln w="25400">
              <a:noFill/>
            </a:ln>
          </c:spPr>
        </c:title>
        <c:numFmt formatCode="0.00" sourceLinked="0"/>
        <c:majorTickMark val="out"/>
        <c:minorTickMark val="none"/>
        <c:tickLblPos val="nextTo"/>
        <c:spPr>
          <a:ln w="3175">
            <a:solidFill>
              <a:srgbClr val="000000"/>
            </a:solidFill>
            <a:prstDash val="solid"/>
          </a:ln>
        </c:spPr>
        <c:txPr>
          <a:bodyPr rot="0" vert="horz"/>
          <a:lstStyle/>
          <a:p>
            <a:pPr>
              <a:defRPr/>
            </a:pPr>
            <a:endParaRPr lang="el-GR"/>
          </a:p>
        </c:txPr>
        <c:crossAx val="156565504"/>
        <c:crosses val="max"/>
        <c:crossBetween val="between"/>
        <c:majorUnit val="20"/>
      </c:valAx>
      <c:spPr>
        <a:solidFill>
          <a:schemeClr val="bg1">
            <a:lumMod val="95000"/>
          </a:schemeClr>
        </a:solidFill>
        <a:ln w="12700">
          <a:solidFill>
            <a:srgbClr val="808080"/>
          </a:solidFill>
          <a:prstDash val="solid"/>
        </a:ln>
      </c:spPr>
    </c:plotArea>
    <c:legend>
      <c:legendPos val="r"/>
      <c:layout>
        <c:manualLayout>
          <c:xMode val="edge"/>
          <c:yMode val="edge"/>
          <c:x val="0.64194349722032773"/>
          <c:y val="0.38256764200771198"/>
          <c:w val="0.25846406742409794"/>
          <c:h val="0.17375462109789469"/>
        </c:manualLayout>
      </c:layout>
      <c:overlay val="1"/>
    </c:legend>
    <c:plotVisOnly val="1"/>
    <c:dispBlanksAs val="gap"/>
    <c:showDLblsOverMax val="0"/>
  </c:chart>
  <c:spPr>
    <a:solidFill>
      <a:srgbClr val="FFFFFF"/>
    </a:solidFill>
    <a:ln w="9525">
      <a:noFill/>
    </a:ln>
  </c:spPr>
  <c:txPr>
    <a:bodyPr/>
    <a:lstStyle/>
    <a:p>
      <a:pPr>
        <a:defRPr sz="800" b="0" i="0" u="none" strike="noStrike" baseline="0">
          <a:solidFill>
            <a:srgbClr val="000000"/>
          </a:solidFill>
          <a:latin typeface="Times New Roman" pitchFamily="18" charset="0"/>
          <a:ea typeface="Arial"/>
          <a:cs typeface="Times New Roman" pitchFamily="18" charset="0"/>
        </a:defRPr>
      </a:pPr>
      <a:endParaRPr lang="el-GR"/>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084011373578302"/>
          <c:y val="0.1388888888888889"/>
          <c:w val="0.80639523184601924"/>
          <c:h val="0.73261592300962375"/>
        </c:manualLayout>
      </c:layout>
      <c:lineChart>
        <c:grouping val="standard"/>
        <c:varyColors val="0"/>
        <c:ser>
          <c:idx val="0"/>
          <c:order val="0"/>
          <c:tx>
            <c:strRef>
              <c:f>'OECD.Stat export'!$A$9</c:f>
              <c:strCache>
                <c:ptCount val="1"/>
                <c:pt idx="0">
                  <c:v>Greece</c:v>
                </c:pt>
              </c:strCache>
            </c:strRef>
          </c:tx>
          <c:spPr>
            <a:ln w="19050"/>
          </c:spPr>
          <c:marker>
            <c:symbol val="none"/>
          </c:marker>
          <c:cat>
            <c:strRef>
              <c:f>'OECD.Stat export'!$B$7:$O$7</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'OECD.Stat export'!$B$9:$O$9</c:f>
              <c:numCache>
                <c:formatCode>#,##0.0_ ;\-#,##0.0\ </c:formatCode>
                <c:ptCount val="14"/>
                <c:pt idx="0">
                  <c:v>4.4638</c:v>
                </c:pt>
                <c:pt idx="1">
                  <c:v>5.0488</c:v>
                </c:pt>
                <c:pt idx="2">
                  <c:v>4.9779999999999998</c:v>
                </c:pt>
                <c:pt idx="3">
                  <c:v>5.0608000000000004</c:v>
                </c:pt>
                <c:pt idx="4">
                  <c:v>4.8308</c:v>
                </c:pt>
                <c:pt idx="5">
                  <c:v>5.5505000000000004</c:v>
                </c:pt>
                <c:pt idx="6">
                  <c:v>5.7133000000000003</c:v>
                </c:pt>
                <c:pt idx="7">
                  <c:v>5.6048</c:v>
                </c:pt>
                <c:pt idx="8">
                  <c:v>5.8498999999999999</c:v>
                </c:pt>
                <c:pt idx="9">
                  <c:v>6.7771999999999997</c:v>
                </c:pt>
                <c:pt idx="10">
                  <c:v>6.8935000000000004</c:v>
                </c:pt>
                <c:pt idx="11">
                  <c:v>6.3703000000000003</c:v>
                </c:pt>
                <c:pt idx="12">
                  <c:v>5.9663000000000004</c:v>
                </c:pt>
                <c:pt idx="13">
                  <c:v>5.5552000000000001</c:v>
                </c:pt>
              </c:numCache>
            </c:numRef>
          </c:val>
          <c:smooth val="0"/>
          <c:extLst>
            <c:ext xmlns:c16="http://schemas.microsoft.com/office/drawing/2014/chart" uri="{C3380CC4-5D6E-409C-BE32-E72D297353CC}">
              <c16:uniqueId val="{00000000-4341-4DE8-A30C-AC79992AE5C2}"/>
            </c:ext>
          </c:extLst>
        </c:ser>
        <c:ser>
          <c:idx val="1"/>
          <c:order val="1"/>
          <c:tx>
            <c:strRef>
              <c:f>'OECD.Stat export'!$A$10</c:f>
              <c:strCache>
                <c:ptCount val="1"/>
                <c:pt idx="0">
                  <c:v>Italy</c:v>
                </c:pt>
              </c:strCache>
            </c:strRef>
          </c:tx>
          <c:spPr>
            <a:ln w="19050">
              <a:solidFill>
                <a:schemeClr val="accent1"/>
              </a:solidFill>
              <a:prstDash val="dash"/>
            </a:ln>
          </c:spPr>
          <c:marker>
            <c:symbol val="none"/>
          </c:marker>
          <c:cat>
            <c:strRef>
              <c:f>'OECD.Stat export'!$B$7:$O$7</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'OECD.Stat export'!$B$10:$O$10</c:f>
              <c:numCache>
                <c:formatCode>#,##0.0_ ;\-#,##0.0\ </c:formatCode>
                <c:ptCount val="14"/>
                <c:pt idx="0">
                  <c:v>5.5061999999999998</c:v>
                </c:pt>
                <c:pt idx="1">
                  <c:v>5.7972999999999999</c:v>
                </c:pt>
                <c:pt idx="2">
                  <c:v>5.9165000000000001</c:v>
                </c:pt>
                <c:pt idx="3">
                  <c:v>5.9177999999999997</c:v>
                </c:pt>
                <c:pt idx="4">
                  <c:v>6.2427000000000001</c:v>
                </c:pt>
                <c:pt idx="5">
                  <c:v>6.4790000000000001</c:v>
                </c:pt>
                <c:pt idx="6">
                  <c:v>6.5773999999999999</c:v>
                </c:pt>
                <c:pt idx="7">
                  <c:v>6.3251999999999997</c:v>
                </c:pt>
                <c:pt idx="8">
                  <c:v>6.6504000000000003</c:v>
                </c:pt>
                <c:pt idx="9">
                  <c:v>7.0290999999999997</c:v>
                </c:pt>
                <c:pt idx="10">
                  <c:v>7.0244</c:v>
                </c:pt>
                <c:pt idx="11">
                  <c:v>6.8037999999999998</c:v>
                </c:pt>
                <c:pt idx="12">
                  <c:v>6.8113999999999999</c:v>
                </c:pt>
                <c:pt idx="13">
                  <c:v>6.8080999999999996</c:v>
                </c:pt>
              </c:numCache>
            </c:numRef>
          </c:val>
          <c:smooth val="0"/>
          <c:extLst>
            <c:ext xmlns:c16="http://schemas.microsoft.com/office/drawing/2014/chart" uri="{C3380CC4-5D6E-409C-BE32-E72D297353CC}">
              <c16:uniqueId val="{00000001-4341-4DE8-A30C-AC79992AE5C2}"/>
            </c:ext>
          </c:extLst>
        </c:ser>
        <c:ser>
          <c:idx val="2"/>
          <c:order val="2"/>
          <c:tx>
            <c:strRef>
              <c:f>'OECD.Stat export'!$A$11</c:f>
              <c:strCache>
                <c:ptCount val="1"/>
                <c:pt idx="0">
                  <c:v>Portugal</c:v>
                </c:pt>
              </c:strCache>
            </c:strRef>
          </c:tx>
          <c:spPr>
            <a:ln w="19050">
              <a:solidFill>
                <a:srgbClr val="0070C0"/>
              </a:solidFill>
              <a:prstDash val="sysDash"/>
            </a:ln>
          </c:spPr>
          <c:marker>
            <c:symbol val="none"/>
          </c:marker>
          <c:cat>
            <c:strRef>
              <c:f>'OECD.Stat export'!$B$7:$O$7</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'OECD.Stat export'!$B$11:$O$11</c:f>
              <c:numCache>
                <c:formatCode>#,##0.0_ ;\-#,##0.0\ </c:formatCode>
                <c:ptCount val="14"/>
                <c:pt idx="0">
                  <c:v>5.9015000000000004</c:v>
                </c:pt>
                <c:pt idx="1">
                  <c:v>5.9512</c:v>
                </c:pt>
                <c:pt idx="2">
                  <c:v>6.2121000000000004</c:v>
                </c:pt>
                <c:pt idx="3">
                  <c:v>6.3205</c:v>
                </c:pt>
                <c:pt idx="4">
                  <c:v>6.6017000000000001</c:v>
                </c:pt>
                <c:pt idx="5">
                  <c:v>6.7232000000000003</c:v>
                </c:pt>
                <c:pt idx="6">
                  <c:v>6.3160999999999996</c:v>
                </c:pt>
                <c:pt idx="7">
                  <c:v>6.2293000000000003</c:v>
                </c:pt>
                <c:pt idx="8">
                  <c:v>6.3956999999999997</c:v>
                </c:pt>
                <c:pt idx="9">
                  <c:v>6.9074</c:v>
                </c:pt>
                <c:pt idx="10">
                  <c:v>6.8509000000000002</c:v>
                </c:pt>
                <c:pt idx="11">
                  <c:v>6.4520999999999997</c:v>
                </c:pt>
                <c:pt idx="12">
                  <c:v>6.1295999999999999</c:v>
                </c:pt>
                <c:pt idx="13">
                  <c:v>6.0829000000000004</c:v>
                </c:pt>
              </c:numCache>
            </c:numRef>
          </c:val>
          <c:smooth val="0"/>
          <c:extLst>
            <c:ext xmlns:c16="http://schemas.microsoft.com/office/drawing/2014/chart" uri="{C3380CC4-5D6E-409C-BE32-E72D297353CC}">
              <c16:uniqueId val="{00000002-4341-4DE8-A30C-AC79992AE5C2}"/>
            </c:ext>
          </c:extLst>
        </c:ser>
        <c:ser>
          <c:idx val="3"/>
          <c:order val="3"/>
          <c:tx>
            <c:strRef>
              <c:f>'OECD.Stat export'!$A$12</c:f>
              <c:strCache>
                <c:ptCount val="1"/>
                <c:pt idx="0">
                  <c:v>Spain</c:v>
                </c:pt>
              </c:strCache>
            </c:strRef>
          </c:tx>
          <c:spPr>
            <a:ln w="19050">
              <a:solidFill>
                <a:schemeClr val="tx2">
                  <a:lumMod val="60000"/>
                  <a:lumOff val="40000"/>
                </a:schemeClr>
              </a:solidFill>
              <a:prstDash val="sysDot"/>
            </a:ln>
          </c:spPr>
          <c:marker>
            <c:symbol val="none"/>
          </c:marker>
          <c:cat>
            <c:strRef>
              <c:f>'OECD.Stat export'!$B$7:$O$7</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'OECD.Stat export'!$B$12:$O$12</c:f>
              <c:numCache>
                <c:formatCode>#,##0.0_ ;\-#,##0.0\ </c:formatCode>
                <c:ptCount val="14"/>
                <c:pt idx="0">
                  <c:v>4.8638000000000003</c:v>
                </c:pt>
                <c:pt idx="1">
                  <c:v>4.8179999999999996</c:v>
                </c:pt>
                <c:pt idx="2">
                  <c:v>4.8327999999999998</c:v>
                </c:pt>
                <c:pt idx="3">
                  <c:v>5.3701999999999996</c:v>
                </c:pt>
                <c:pt idx="4">
                  <c:v>5.4539999999999997</c:v>
                </c:pt>
                <c:pt idx="5">
                  <c:v>5.5171000000000001</c:v>
                </c:pt>
                <c:pt idx="6">
                  <c:v>5.6200999999999999</c:v>
                </c:pt>
                <c:pt idx="7">
                  <c:v>5.6992000000000003</c:v>
                </c:pt>
                <c:pt idx="8">
                  <c:v>6.1036999999999999</c:v>
                </c:pt>
                <c:pt idx="9">
                  <c:v>6.7668999999999997</c:v>
                </c:pt>
                <c:pt idx="10">
                  <c:v>6.7382999999999997</c:v>
                </c:pt>
                <c:pt idx="11">
                  <c:v>6.7061999999999999</c:v>
                </c:pt>
                <c:pt idx="12">
                  <c:v>6.5372000000000003</c:v>
                </c:pt>
                <c:pt idx="13">
                  <c:v>6.3726000000000003</c:v>
                </c:pt>
              </c:numCache>
            </c:numRef>
          </c:val>
          <c:smooth val="0"/>
          <c:extLst>
            <c:ext xmlns:c16="http://schemas.microsoft.com/office/drawing/2014/chart" uri="{C3380CC4-5D6E-409C-BE32-E72D297353CC}">
              <c16:uniqueId val="{00000003-4341-4DE8-A30C-AC79992AE5C2}"/>
            </c:ext>
          </c:extLst>
        </c:ser>
        <c:ser>
          <c:idx val="4"/>
          <c:order val="4"/>
          <c:tx>
            <c:strRef>
              <c:f>'OECD.Stat export'!$A$13</c:f>
              <c:strCache>
                <c:ptCount val="1"/>
                <c:pt idx="0">
                  <c:v>OECD - Average</c:v>
                </c:pt>
              </c:strCache>
            </c:strRef>
          </c:tx>
          <c:spPr>
            <a:ln w="25400">
              <a:solidFill>
                <a:schemeClr val="tx1"/>
              </a:solidFill>
            </a:ln>
          </c:spPr>
          <c:marker>
            <c:symbol val="none"/>
          </c:marker>
          <c:cat>
            <c:strRef>
              <c:f>'OECD.Stat export'!$B$7:$O$7</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'OECD.Stat export'!$B$13:$O$13</c:f>
              <c:numCache>
                <c:formatCode>0.00</c:formatCode>
                <c:ptCount val="14"/>
                <c:pt idx="0">
                  <c:v>5.1235999999999997</c:v>
                </c:pt>
                <c:pt idx="1">
                  <c:v>5.3119600000000009</c:v>
                </c:pt>
                <c:pt idx="2">
                  <c:v>5.5000685714285709</c:v>
                </c:pt>
                <c:pt idx="3">
                  <c:v>5.6285114285714286</c:v>
                </c:pt>
                <c:pt idx="4">
                  <c:v>5.6585942857142868</c:v>
                </c:pt>
                <c:pt idx="5">
                  <c:v>5.7182257142857127</c:v>
                </c:pt>
                <c:pt idx="6">
                  <c:v>5.7206971428571434</c:v>
                </c:pt>
                <c:pt idx="7">
                  <c:v>5.6952771428571429</c:v>
                </c:pt>
                <c:pt idx="8">
                  <c:v>5.9621657142857165</c:v>
                </c:pt>
                <c:pt idx="9">
                  <c:v>6.5340571428571437</c:v>
                </c:pt>
                <c:pt idx="10">
                  <c:v>6.4402742857142865</c:v>
                </c:pt>
                <c:pt idx="11">
                  <c:v>6.4169771428571449</c:v>
                </c:pt>
                <c:pt idx="12">
                  <c:v>6.4392599999999991</c:v>
                </c:pt>
                <c:pt idx="13">
                  <c:v>6.5286657142857152</c:v>
                </c:pt>
              </c:numCache>
            </c:numRef>
          </c:val>
          <c:smooth val="0"/>
          <c:extLst>
            <c:ext xmlns:c16="http://schemas.microsoft.com/office/drawing/2014/chart" uri="{C3380CC4-5D6E-409C-BE32-E72D297353CC}">
              <c16:uniqueId val="{00000004-4341-4DE8-A30C-AC79992AE5C2}"/>
            </c:ext>
          </c:extLst>
        </c:ser>
        <c:ser>
          <c:idx val="5"/>
          <c:order val="5"/>
          <c:tx>
            <c:v>Ireland</c:v>
          </c:tx>
          <c:spPr>
            <a:ln w="22225">
              <a:solidFill>
                <a:schemeClr val="accent1"/>
              </a:solidFill>
              <a:prstDash val="lgDashDotDot"/>
            </a:ln>
          </c:spPr>
          <c:marker>
            <c:symbol val="none"/>
          </c:marker>
          <c:val>
            <c:numRef>
              <c:f>'OECD.Stat export'!$B$14:$O$14</c:f>
              <c:numCache>
                <c:formatCode>#,##0.0_ ;\-#,##0.0\ </c:formatCode>
                <c:ptCount val="14"/>
                <c:pt idx="0">
                  <c:v>4.5999999999999996</c:v>
                </c:pt>
                <c:pt idx="1">
                  <c:v>5.0221999999999998</c:v>
                </c:pt>
                <c:pt idx="2">
                  <c:v>5.2728000000000002</c:v>
                </c:pt>
                <c:pt idx="3">
                  <c:v>5.5118</c:v>
                </c:pt>
                <c:pt idx="4">
                  <c:v>5.7005999999999997</c:v>
                </c:pt>
                <c:pt idx="5">
                  <c:v>6.0391000000000004</c:v>
                </c:pt>
                <c:pt idx="6">
                  <c:v>5.8494999999999999</c:v>
                </c:pt>
                <c:pt idx="7">
                  <c:v>6.1867999999999999</c:v>
                </c:pt>
                <c:pt idx="8">
                  <c:v>7.2283999999999997</c:v>
                </c:pt>
                <c:pt idx="9">
                  <c:v>8.1143000000000001</c:v>
                </c:pt>
                <c:pt idx="10">
                  <c:v>8.0764999999999993</c:v>
                </c:pt>
                <c:pt idx="11">
                  <c:v>7.5110999999999999</c:v>
                </c:pt>
                <c:pt idx="12">
                  <c:v>7.6695000000000002</c:v>
                </c:pt>
                <c:pt idx="13">
                  <c:v>7.3</c:v>
                </c:pt>
              </c:numCache>
            </c:numRef>
          </c:val>
          <c:smooth val="0"/>
          <c:extLst>
            <c:ext xmlns:c16="http://schemas.microsoft.com/office/drawing/2014/chart" uri="{C3380CC4-5D6E-409C-BE32-E72D297353CC}">
              <c16:uniqueId val="{00000005-4341-4DE8-A30C-AC79992AE5C2}"/>
            </c:ext>
          </c:extLst>
        </c:ser>
        <c:dLbls>
          <c:showLegendKey val="0"/>
          <c:showVal val="0"/>
          <c:showCatName val="0"/>
          <c:showSerName val="0"/>
          <c:showPercent val="0"/>
          <c:showBubbleSize val="0"/>
        </c:dLbls>
        <c:smooth val="0"/>
        <c:axId val="49595136"/>
        <c:axId val="49596672"/>
      </c:lineChart>
      <c:catAx>
        <c:axId val="49595136"/>
        <c:scaling>
          <c:orientation val="minMax"/>
        </c:scaling>
        <c:delete val="0"/>
        <c:axPos val="b"/>
        <c:majorGridlines>
          <c:spPr>
            <a:ln>
              <a:solidFill>
                <a:schemeClr val="bg1"/>
              </a:solidFill>
              <a:prstDash val="sysDash"/>
            </a:ln>
          </c:spPr>
        </c:majorGridlines>
        <c:numFmt formatCode="General" sourceLinked="1"/>
        <c:majorTickMark val="out"/>
        <c:minorTickMark val="none"/>
        <c:tickLblPos val="nextTo"/>
        <c:crossAx val="49596672"/>
        <c:crosses val="autoZero"/>
        <c:auto val="1"/>
        <c:lblAlgn val="ctr"/>
        <c:lblOffset val="100"/>
        <c:noMultiLvlLbl val="0"/>
      </c:catAx>
      <c:valAx>
        <c:axId val="49596672"/>
        <c:scaling>
          <c:orientation val="minMax"/>
          <c:min val="3.5"/>
        </c:scaling>
        <c:delete val="0"/>
        <c:axPos val="l"/>
        <c:majorGridlines>
          <c:spPr>
            <a:ln>
              <a:solidFill>
                <a:schemeClr val="bg1"/>
              </a:solidFill>
              <a:prstDash val="sysDash"/>
            </a:ln>
          </c:spPr>
        </c:majorGridlines>
        <c:title>
          <c:tx>
            <c:rich>
              <a:bodyPr rot="0" vert="horz"/>
              <a:lstStyle/>
              <a:p>
                <a:pPr>
                  <a:defRPr/>
                </a:pPr>
                <a:r>
                  <a:rPr lang="el-GR"/>
                  <a:t> </a:t>
                </a:r>
                <a:r>
                  <a:rPr lang="en-US"/>
                  <a:t>%GDP</a:t>
                </a:r>
                <a:endParaRPr lang="el-GR"/>
              </a:p>
            </c:rich>
          </c:tx>
          <c:layout>
            <c:manualLayout>
              <c:xMode val="edge"/>
              <c:yMode val="edge"/>
              <c:x val="0.11388888888888889"/>
              <c:y val="0.13435185185185186"/>
            </c:manualLayout>
          </c:layout>
          <c:overlay val="0"/>
        </c:title>
        <c:numFmt formatCode="#,##0.0_ ;\-#,##0.0\ " sourceLinked="1"/>
        <c:majorTickMark val="out"/>
        <c:minorTickMark val="none"/>
        <c:tickLblPos val="nextTo"/>
        <c:crossAx val="49595136"/>
        <c:crosses val="autoZero"/>
        <c:crossBetween val="between"/>
      </c:valAx>
      <c:spPr>
        <a:solidFill>
          <a:schemeClr val="bg1">
            <a:lumMod val="75000"/>
            <a:alpha val="73000"/>
          </a:schemeClr>
        </a:solidFill>
      </c:spPr>
    </c:plotArea>
    <c:legend>
      <c:legendPos val="t"/>
      <c:layout>
        <c:manualLayout>
          <c:xMode val="edge"/>
          <c:yMode val="edge"/>
          <c:x val="0.10063101487314086"/>
          <c:y val="2.3148148148148147E-2"/>
          <c:w val="0.81262664041994737"/>
          <c:h val="9.7877661125692628E-2"/>
        </c:manualLayout>
      </c:layout>
      <c:overlay val="0"/>
    </c:legend>
    <c:plotVisOnly val="1"/>
    <c:dispBlanksAs val="gap"/>
    <c:showDLblsOverMax val="0"/>
  </c:chart>
  <c:txPr>
    <a:bodyPr/>
    <a:lstStyle/>
    <a:p>
      <a:pPr>
        <a:defRPr i="1"/>
      </a:pPr>
      <a:endParaRPr lang="el-GR"/>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BB4CB7-9112-4EAF-8E52-24B650F500C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l-GR"/>
        </a:p>
      </dgm:t>
    </dgm:pt>
    <dgm:pt modelId="{70D5987A-55EA-4CAA-9977-87747D62605C}">
      <dgm:prSet phldrT="[Κείμενο]" custT="1"/>
      <dgm:spPr>
        <a:solidFill>
          <a:schemeClr val="bg1">
            <a:lumMod val="85000"/>
          </a:schemeClr>
        </a:solidFill>
      </dgm:spPr>
      <dgm:t>
        <a:bodyPr/>
        <a:lstStyle/>
        <a:p>
          <a:r>
            <a:rPr lang="en-US" sz="1400" b="1" i="1" dirty="0">
              <a:latin typeface="Tahoma" pitchFamily="34" charset="0"/>
              <a:ea typeface="Tahoma" pitchFamily="34" charset="0"/>
              <a:cs typeface="Tahoma" pitchFamily="34" charset="0"/>
            </a:rPr>
            <a:t>Health care financing system</a:t>
          </a:r>
          <a:endParaRPr lang="el-GR" sz="1400" b="1" i="1" dirty="0">
            <a:latin typeface="Tahoma" pitchFamily="34" charset="0"/>
            <a:ea typeface="Tahoma" pitchFamily="34" charset="0"/>
            <a:cs typeface="Tahoma" pitchFamily="34" charset="0"/>
          </a:endParaRPr>
        </a:p>
      </dgm:t>
    </dgm:pt>
    <dgm:pt modelId="{7E14B51D-07D7-4C01-8B5E-2740D41B4018}" type="parTrans" cxnId="{C0ECDD2C-F941-4C41-A33B-DF6FB6F41EAF}">
      <dgm:prSet/>
      <dgm:spPr/>
      <dgm:t>
        <a:bodyPr/>
        <a:lstStyle/>
        <a:p>
          <a:endParaRPr lang="el-GR" sz="1400">
            <a:latin typeface="Tahoma" pitchFamily="34" charset="0"/>
            <a:ea typeface="Tahoma" pitchFamily="34" charset="0"/>
            <a:cs typeface="Tahoma" pitchFamily="34" charset="0"/>
          </a:endParaRPr>
        </a:p>
      </dgm:t>
    </dgm:pt>
    <dgm:pt modelId="{F087DEA6-A543-47FE-ABAF-E0AA3D16EF97}" type="sibTrans" cxnId="{C0ECDD2C-F941-4C41-A33B-DF6FB6F41EAF}">
      <dgm:prSet/>
      <dgm:spPr/>
      <dgm:t>
        <a:bodyPr/>
        <a:lstStyle/>
        <a:p>
          <a:endParaRPr lang="el-GR" sz="1400">
            <a:latin typeface="Tahoma" pitchFamily="34" charset="0"/>
            <a:ea typeface="Tahoma" pitchFamily="34" charset="0"/>
            <a:cs typeface="Tahoma" pitchFamily="34" charset="0"/>
          </a:endParaRPr>
        </a:p>
      </dgm:t>
    </dgm:pt>
    <dgm:pt modelId="{2EE65AFE-0029-4021-8171-A19D06581E0B}">
      <dgm:prSet phldrT="[Κείμενο]" custT="1"/>
      <dgm:spPr/>
      <dgm:t>
        <a:bodyPr/>
        <a:lstStyle/>
        <a:p>
          <a:r>
            <a:rPr lang="en-US" sz="1400" b="1" dirty="0">
              <a:latin typeface="Tahoma" pitchFamily="34" charset="0"/>
              <a:ea typeface="Tahoma" pitchFamily="34" charset="0"/>
              <a:cs typeface="Tahoma" pitchFamily="34" charset="0"/>
            </a:rPr>
            <a:t>Public Financing</a:t>
          </a:r>
          <a:endParaRPr lang="el-GR" sz="1400" b="1" dirty="0">
            <a:latin typeface="Tahoma" pitchFamily="34" charset="0"/>
            <a:ea typeface="Tahoma" pitchFamily="34" charset="0"/>
            <a:cs typeface="Tahoma" pitchFamily="34" charset="0"/>
          </a:endParaRPr>
        </a:p>
      </dgm:t>
    </dgm:pt>
    <dgm:pt modelId="{03BA9679-2627-4A20-BD48-C23BC7007182}" type="parTrans" cxnId="{DFA2DC08-2D51-4C7D-9E85-67A13266BD45}">
      <dgm:prSet/>
      <dgm:spPr/>
      <dgm:t>
        <a:bodyPr/>
        <a:lstStyle/>
        <a:p>
          <a:endParaRPr lang="el-GR" sz="1400">
            <a:latin typeface="Tahoma" pitchFamily="34" charset="0"/>
            <a:ea typeface="Tahoma" pitchFamily="34" charset="0"/>
            <a:cs typeface="Tahoma" pitchFamily="34" charset="0"/>
          </a:endParaRPr>
        </a:p>
      </dgm:t>
    </dgm:pt>
    <dgm:pt modelId="{D531E2EC-59FF-4F10-A0A9-79A1E06AD4AA}" type="sibTrans" cxnId="{DFA2DC08-2D51-4C7D-9E85-67A13266BD45}">
      <dgm:prSet/>
      <dgm:spPr/>
      <dgm:t>
        <a:bodyPr/>
        <a:lstStyle/>
        <a:p>
          <a:endParaRPr lang="el-GR" sz="1400">
            <a:latin typeface="Tahoma" pitchFamily="34" charset="0"/>
            <a:ea typeface="Tahoma" pitchFamily="34" charset="0"/>
            <a:cs typeface="Tahoma" pitchFamily="34" charset="0"/>
          </a:endParaRPr>
        </a:p>
      </dgm:t>
    </dgm:pt>
    <dgm:pt modelId="{95833C4E-E4CE-4FEE-8439-5EBE10C8EC5B}">
      <dgm:prSet phldrT="[Κείμενο]" custT="1"/>
      <dgm:spPr/>
      <dgm:t>
        <a:bodyPr/>
        <a:lstStyle/>
        <a:p>
          <a:r>
            <a:rPr lang="en-US" sz="1400" b="1" dirty="0">
              <a:latin typeface="Tahoma" pitchFamily="34" charset="0"/>
              <a:ea typeface="Tahoma" pitchFamily="34" charset="0"/>
              <a:cs typeface="Tahoma" pitchFamily="34" charset="0"/>
            </a:rPr>
            <a:t>Private financing</a:t>
          </a:r>
          <a:endParaRPr lang="el-GR" sz="1400" b="1" dirty="0">
            <a:latin typeface="Tahoma" pitchFamily="34" charset="0"/>
            <a:ea typeface="Tahoma" pitchFamily="34" charset="0"/>
            <a:cs typeface="Tahoma" pitchFamily="34" charset="0"/>
          </a:endParaRPr>
        </a:p>
      </dgm:t>
    </dgm:pt>
    <dgm:pt modelId="{A2E8F2FA-C619-4CAC-8CD8-B168EDEE4308}" type="parTrans" cxnId="{25D90089-D7FF-4777-A851-DA3877D2D33B}">
      <dgm:prSet/>
      <dgm:spPr/>
      <dgm:t>
        <a:bodyPr/>
        <a:lstStyle/>
        <a:p>
          <a:endParaRPr lang="el-GR" sz="1400">
            <a:latin typeface="Tahoma" pitchFamily="34" charset="0"/>
            <a:ea typeface="Tahoma" pitchFamily="34" charset="0"/>
            <a:cs typeface="Tahoma" pitchFamily="34" charset="0"/>
          </a:endParaRPr>
        </a:p>
      </dgm:t>
    </dgm:pt>
    <dgm:pt modelId="{C66CB247-9870-4885-ACC8-059CB53CB820}" type="sibTrans" cxnId="{25D90089-D7FF-4777-A851-DA3877D2D33B}">
      <dgm:prSet/>
      <dgm:spPr/>
      <dgm:t>
        <a:bodyPr/>
        <a:lstStyle/>
        <a:p>
          <a:endParaRPr lang="el-GR" sz="1400">
            <a:latin typeface="Tahoma" pitchFamily="34" charset="0"/>
            <a:ea typeface="Tahoma" pitchFamily="34" charset="0"/>
            <a:cs typeface="Tahoma" pitchFamily="34" charset="0"/>
          </a:endParaRPr>
        </a:p>
      </dgm:t>
    </dgm:pt>
    <dgm:pt modelId="{678CFA87-9E90-44AF-933B-EF9356A43595}">
      <dgm:prSet custT="1"/>
      <dgm:spPr/>
      <dgm:t>
        <a:bodyPr/>
        <a:lstStyle/>
        <a:p>
          <a:r>
            <a:rPr lang="en-US" sz="1400" dirty="0">
              <a:latin typeface="Tahoma" pitchFamily="34" charset="0"/>
              <a:ea typeface="Tahoma" pitchFamily="34" charset="0"/>
              <a:cs typeface="Tahoma" pitchFamily="34" charset="0"/>
            </a:rPr>
            <a:t>Government tax-based contribution</a:t>
          </a:r>
          <a:endParaRPr lang="el-GR" sz="1400" dirty="0">
            <a:latin typeface="Tahoma" pitchFamily="34" charset="0"/>
            <a:ea typeface="Tahoma" pitchFamily="34" charset="0"/>
            <a:cs typeface="Tahoma" pitchFamily="34" charset="0"/>
          </a:endParaRPr>
        </a:p>
      </dgm:t>
    </dgm:pt>
    <dgm:pt modelId="{96B7C377-2AE3-4EA9-90DD-AD410D2DA6E4}" type="parTrans" cxnId="{E9DC533B-6CDF-4004-98D9-FF5599D8C9C5}">
      <dgm:prSet/>
      <dgm:spPr/>
      <dgm:t>
        <a:bodyPr/>
        <a:lstStyle/>
        <a:p>
          <a:endParaRPr lang="el-GR" sz="1400">
            <a:latin typeface="Tahoma" pitchFamily="34" charset="0"/>
            <a:ea typeface="Tahoma" pitchFamily="34" charset="0"/>
            <a:cs typeface="Tahoma" pitchFamily="34" charset="0"/>
          </a:endParaRPr>
        </a:p>
      </dgm:t>
    </dgm:pt>
    <dgm:pt modelId="{03A03F75-6D15-4106-9C48-024AD38F0416}" type="sibTrans" cxnId="{E9DC533B-6CDF-4004-98D9-FF5599D8C9C5}">
      <dgm:prSet/>
      <dgm:spPr/>
      <dgm:t>
        <a:bodyPr/>
        <a:lstStyle/>
        <a:p>
          <a:endParaRPr lang="el-GR" sz="1400">
            <a:latin typeface="Tahoma" pitchFamily="34" charset="0"/>
            <a:ea typeface="Tahoma" pitchFamily="34" charset="0"/>
            <a:cs typeface="Tahoma" pitchFamily="34" charset="0"/>
          </a:endParaRPr>
        </a:p>
      </dgm:t>
    </dgm:pt>
    <dgm:pt modelId="{A3776B86-9D03-4150-BCBA-D15D9983AF64}">
      <dgm:prSet custT="1"/>
      <dgm:spPr/>
      <dgm:t>
        <a:bodyPr/>
        <a:lstStyle/>
        <a:p>
          <a:r>
            <a:rPr lang="en-US" sz="1400" dirty="0">
              <a:latin typeface="Tahoma" pitchFamily="34" charset="0"/>
              <a:ea typeface="Tahoma" pitchFamily="34" charset="0"/>
              <a:cs typeface="Tahoma" pitchFamily="34" charset="0"/>
            </a:rPr>
            <a:t>SHI contributions basis, may also funded by state budget</a:t>
          </a:r>
          <a:endParaRPr lang="el-GR" sz="1400" dirty="0">
            <a:latin typeface="Tahoma" pitchFamily="34" charset="0"/>
            <a:ea typeface="Tahoma" pitchFamily="34" charset="0"/>
            <a:cs typeface="Tahoma" pitchFamily="34" charset="0"/>
          </a:endParaRPr>
        </a:p>
      </dgm:t>
    </dgm:pt>
    <dgm:pt modelId="{AF2F313D-6738-4FE6-90DE-52FC6AE5BEF4}" type="parTrans" cxnId="{A82F34E7-8AA2-40B4-A477-4EC79DB14D34}">
      <dgm:prSet/>
      <dgm:spPr/>
      <dgm:t>
        <a:bodyPr/>
        <a:lstStyle/>
        <a:p>
          <a:endParaRPr lang="el-GR" sz="1400">
            <a:latin typeface="Tahoma" pitchFamily="34" charset="0"/>
            <a:ea typeface="Tahoma" pitchFamily="34" charset="0"/>
            <a:cs typeface="Tahoma" pitchFamily="34" charset="0"/>
          </a:endParaRPr>
        </a:p>
      </dgm:t>
    </dgm:pt>
    <dgm:pt modelId="{7F4D925C-7030-49A2-889B-BC662BCA2696}" type="sibTrans" cxnId="{A82F34E7-8AA2-40B4-A477-4EC79DB14D34}">
      <dgm:prSet/>
      <dgm:spPr/>
      <dgm:t>
        <a:bodyPr/>
        <a:lstStyle/>
        <a:p>
          <a:endParaRPr lang="el-GR" sz="1400">
            <a:latin typeface="Tahoma" pitchFamily="34" charset="0"/>
            <a:ea typeface="Tahoma" pitchFamily="34" charset="0"/>
            <a:cs typeface="Tahoma" pitchFamily="34" charset="0"/>
          </a:endParaRPr>
        </a:p>
      </dgm:t>
    </dgm:pt>
    <dgm:pt modelId="{91BAC716-EA36-4470-A4D8-48A50E2522DD}">
      <dgm:prSet custT="1"/>
      <dgm:spPr/>
      <dgm:t>
        <a:bodyPr/>
        <a:lstStyle/>
        <a:p>
          <a:r>
            <a:rPr lang="en-US" sz="1400" dirty="0">
              <a:latin typeface="Tahoma" pitchFamily="34" charset="0"/>
              <a:ea typeface="Tahoma" pitchFamily="34" charset="0"/>
              <a:cs typeface="Tahoma" pitchFamily="34" charset="0"/>
            </a:rPr>
            <a:t>Voluntary PHI</a:t>
          </a:r>
          <a:endParaRPr lang="el-GR" sz="1400" dirty="0">
            <a:latin typeface="Tahoma" pitchFamily="34" charset="0"/>
            <a:ea typeface="Tahoma" pitchFamily="34" charset="0"/>
            <a:cs typeface="Tahoma" pitchFamily="34" charset="0"/>
          </a:endParaRPr>
        </a:p>
      </dgm:t>
    </dgm:pt>
    <dgm:pt modelId="{568A7598-47F6-4F06-BB9E-472D35CB0C2D}" type="parTrans" cxnId="{4B539A25-160A-4484-A26A-DF924BD3B194}">
      <dgm:prSet/>
      <dgm:spPr/>
      <dgm:t>
        <a:bodyPr/>
        <a:lstStyle/>
        <a:p>
          <a:endParaRPr lang="el-GR" sz="1400">
            <a:latin typeface="Tahoma" pitchFamily="34" charset="0"/>
            <a:ea typeface="Tahoma" pitchFamily="34" charset="0"/>
            <a:cs typeface="Tahoma" pitchFamily="34" charset="0"/>
          </a:endParaRPr>
        </a:p>
      </dgm:t>
    </dgm:pt>
    <dgm:pt modelId="{16B52C14-42FF-4D57-A3A7-0D16CCAED174}" type="sibTrans" cxnId="{4B539A25-160A-4484-A26A-DF924BD3B194}">
      <dgm:prSet/>
      <dgm:spPr/>
      <dgm:t>
        <a:bodyPr/>
        <a:lstStyle/>
        <a:p>
          <a:endParaRPr lang="el-GR" sz="1400">
            <a:latin typeface="Tahoma" pitchFamily="34" charset="0"/>
            <a:ea typeface="Tahoma" pitchFamily="34" charset="0"/>
            <a:cs typeface="Tahoma" pitchFamily="34" charset="0"/>
          </a:endParaRPr>
        </a:p>
      </dgm:t>
    </dgm:pt>
    <dgm:pt modelId="{ED57EFE7-3A13-4259-9259-A99273AFDA05}">
      <dgm:prSet custT="1"/>
      <dgm:spPr/>
      <dgm:t>
        <a:bodyPr/>
        <a:lstStyle/>
        <a:p>
          <a:r>
            <a:rPr lang="en-US" sz="1400" dirty="0">
              <a:latin typeface="Tahoma" pitchFamily="34" charset="0"/>
              <a:ea typeface="Tahoma" pitchFamily="34" charset="0"/>
              <a:cs typeface="Tahoma" pitchFamily="34" charset="0"/>
            </a:rPr>
            <a:t>Households OOP payments</a:t>
          </a:r>
          <a:endParaRPr lang="el-GR" sz="1400" dirty="0">
            <a:latin typeface="Tahoma" pitchFamily="34" charset="0"/>
            <a:ea typeface="Tahoma" pitchFamily="34" charset="0"/>
            <a:cs typeface="Tahoma" pitchFamily="34" charset="0"/>
          </a:endParaRPr>
        </a:p>
      </dgm:t>
    </dgm:pt>
    <dgm:pt modelId="{455A31B2-2638-446B-A8D4-EE8492C88F5A}" type="parTrans" cxnId="{D54CE5DF-8A3B-4684-B18B-12B5AE64DCE8}">
      <dgm:prSet/>
      <dgm:spPr/>
      <dgm:t>
        <a:bodyPr/>
        <a:lstStyle/>
        <a:p>
          <a:endParaRPr lang="el-GR" sz="1400">
            <a:latin typeface="Tahoma" pitchFamily="34" charset="0"/>
            <a:ea typeface="Tahoma" pitchFamily="34" charset="0"/>
            <a:cs typeface="Tahoma" pitchFamily="34" charset="0"/>
          </a:endParaRPr>
        </a:p>
      </dgm:t>
    </dgm:pt>
    <dgm:pt modelId="{7AF26EA3-107F-4EE4-8580-F4BA7C4D0B79}" type="sibTrans" cxnId="{D54CE5DF-8A3B-4684-B18B-12B5AE64DCE8}">
      <dgm:prSet/>
      <dgm:spPr/>
      <dgm:t>
        <a:bodyPr/>
        <a:lstStyle/>
        <a:p>
          <a:endParaRPr lang="el-GR" sz="1400">
            <a:latin typeface="Tahoma" pitchFamily="34" charset="0"/>
            <a:ea typeface="Tahoma" pitchFamily="34" charset="0"/>
            <a:cs typeface="Tahoma" pitchFamily="34" charset="0"/>
          </a:endParaRPr>
        </a:p>
      </dgm:t>
    </dgm:pt>
    <dgm:pt modelId="{F616F4B8-B13D-4728-B354-3A2D255FE878}">
      <dgm:prSet custT="1"/>
      <dgm:spPr/>
      <dgm:t>
        <a:bodyPr/>
        <a:lstStyle/>
        <a:p>
          <a:r>
            <a:rPr lang="en-US" sz="1400" b="1" dirty="0">
              <a:latin typeface="Tahoma" pitchFamily="34" charset="0"/>
              <a:ea typeface="Tahoma" pitchFamily="34" charset="0"/>
              <a:cs typeface="Tahoma" pitchFamily="34" charset="0"/>
            </a:rPr>
            <a:t>External Financial Aid</a:t>
          </a:r>
          <a:endParaRPr lang="el-GR" sz="1400" b="1" dirty="0">
            <a:latin typeface="Tahoma" pitchFamily="34" charset="0"/>
            <a:ea typeface="Tahoma" pitchFamily="34" charset="0"/>
            <a:cs typeface="Tahoma" pitchFamily="34" charset="0"/>
          </a:endParaRPr>
        </a:p>
      </dgm:t>
    </dgm:pt>
    <dgm:pt modelId="{AEBDB8E2-7F44-42F3-88A9-39046B0A685C}" type="parTrans" cxnId="{80C411FD-32D3-4382-BD93-6A05D072A392}">
      <dgm:prSet/>
      <dgm:spPr/>
      <dgm:t>
        <a:bodyPr/>
        <a:lstStyle/>
        <a:p>
          <a:endParaRPr lang="el-GR" sz="1400">
            <a:latin typeface="Tahoma" pitchFamily="34" charset="0"/>
            <a:ea typeface="Tahoma" pitchFamily="34" charset="0"/>
            <a:cs typeface="Tahoma" pitchFamily="34" charset="0"/>
          </a:endParaRPr>
        </a:p>
      </dgm:t>
    </dgm:pt>
    <dgm:pt modelId="{C75BBD04-CF43-441F-B4DD-6386335DF37B}" type="sibTrans" cxnId="{80C411FD-32D3-4382-BD93-6A05D072A392}">
      <dgm:prSet/>
      <dgm:spPr/>
      <dgm:t>
        <a:bodyPr/>
        <a:lstStyle/>
        <a:p>
          <a:endParaRPr lang="el-GR" sz="1400">
            <a:latin typeface="Tahoma" pitchFamily="34" charset="0"/>
            <a:ea typeface="Tahoma" pitchFamily="34" charset="0"/>
            <a:cs typeface="Tahoma" pitchFamily="34" charset="0"/>
          </a:endParaRPr>
        </a:p>
      </dgm:t>
    </dgm:pt>
    <dgm:pt modelId="{2BF75334-8EEA-4A3C-8CB2-5422B7453C30}">
      <dgm:prSet custT="1"/>
      <dgm:spPr/>
      <dgm:t>
        <a:bodyPr/>
        <a:lstStyle/>
        <a:p>
          <a:r>
            <a:rPr lang="en-US" sz="1400" dirty="0">
              <a:latin typeface="Tahoma" pitchFamily="34" charset="0"/>
              <a:ea typeface="Tahoma" pitchFamily="34" charset="0"/>
              <a:cs typeface="Tahoma" pitchFamily="34" charset="0"/>
            </a:rPr>
            <a:t>Compulsory PHI</a:t>
          </a:r>
          <a:endParaRPr lang="el-GR" sz="1400" dirty="0">
            <a:latin typeface="Tahoma" pitchFamily="34" charset="0"/>
            <a:ea typeface="Tahoma" pitchFamily="34" charset="0"/>
            <a:cs typeface="Tahoma" pitchFamily="34" charset="0"/>
          </a:endParaRPr>
        </a:p>
      </dgm:t>
    </dgm:pt>
    <dgm:pt modelId="{014179B5-2476-4A61-84C0-9030EDF84502}" type="parTrans" cxnId="{09BD7612-1E87-4682-A378-FC4E9E536377}">
      <dgm:prSet/>
      <dgm:spPr/>
      <dgm:t>
        <a:bodyPr/>
        <a:lstStyle/>
        <a:p>
          <a:endParaRPr lang="el-GR" sz="1400">
            <a:latin typeface="Tahoma" pitchFamily="34" charset="0"/>
            <a:ea typeface="Tahoma" pitchFamily="34" charset="0"/>
            <a:cs typeface="Tahoma" pitchFamily="34" charset="0"/>
          </a:endParaRPr>
        </a:p>
      </dgm:t>
    </dgm:pt>
    <dgm:pt modelId="{B596EB16-EDF0-452B-A223-946F79E26BF9}" type="sibTrans" cxnId="{09BD7612-1E87-4682-A378-FC4E9E536377}">
      <dgm:prSet/>
      <dgm:spPr/>
      <dgm:t>
        <a:bodyPr/>
        <a:lstStyle/>
        <a:p>
          <a:endParaRPr lang="el-GR" sz="1400">
            <a:latin typeface="Tahoma" pitchFamily="34" charset="0"/>
            <a:ea typeface="Tahoma" pitchFamily="34" charset="0"/>
            <a:cs typeface="Tahoma" pitchFamily="34" charset="0"/>
          </a:endParaRPr>
        </a:p>
      </dgm:t>
    </dgm:pt>
    <dgm:pt modelId="{5BD82944-E681-483D-B318-40BB883FDD83}">
      <dgm:prSet custT="1"/>
      <dgm:spPr/>
      <dgm:t>
        <a:bodyPr/>
        <a:lstStyle/>
        <a:p>
          <a:r>
            <a:rPr lang="en-US" sz="1400" dirty="0">
              <a:latin typeface="Tahoma" pitchFamily="34" charset="0"/>
              <a:ea typeface="Tahoma" pitchFamily="34" charset="0"/>
              <a:cs typeface="Tahoma" pitchFamily="34" charset="0"/>
            </a:rPr>
            <a:t>Compulsory medical saving accounts</a:t>
          </a:r>
          <a:r>
            <a:rPr lang="el-GR" sz="1400" dirty="0">
              <a:latin typeface="Tahoma" pitchFamily="34" charset="0"/>
              <a:ea typeface="Tahoma" pitchFamily="34" charset="0"/>
              <a:cs typeface="Tahoma" pitchFamily="34" charset="0"/>
            </a:rPr>
            <a:t>*</a:t>
          </a:r>
        </a:p>
      </dgm:t>
    </dgm:pt>
    <dgm:pt modelId="{4ABCE996-1A65-496D-90CE-762CDFD687BA}" type="parTrans" cxnId="{9CE0182D-E606-46EE-A51F-6F7A032664EB}">
      <dgm:prSet/>
      <dgm:spPr/>
      <dgm:t>
        <a:bodyPr/>
        <a:lstStyle/>
        <a:p>
          <a:endParaRPr lang="el-GR" sz="1400">
            <a:latin typeface="Tahoma" pitchFamily="34" charset="0"/>
            <a:ea typeface="Tahoma" pitchFamily="34" charset="0"/>
            <a:cs typeface="Tahoma" pitchFamily="34" charset="0"/>
          </a:endParaRPr>
        </a:p>
      </dgm:t>
    </dgm:pt>
    <dgm:pt modelId="{0C1CDF50-8D39-4A32-A80C-B5A4BA8D61B3}" type="sibTrans" cxnId="{9CE0182D-E606-46EE-A51F-6F7A032664EB}">
      <dgm:prSet/>
      <dgm:spPr/>
      <dgm:t>
        <a:bodyPr/>
        <a:lstStyle/>
        <a:p>
          <a:endParaRPr lang="el-GR" sz="1400">
            <a:latin typeface="Tahoma" pitchFamily="34" charset="0"/>
            <a:ea typeface="Tahoma" pitchFamily="34" charset="0"/>
            <a:cs typeface="Tahoma" pitchFamily="34" charset="0"/>
          </a:endParaRPr>
        </a:p>
      </dgm:t>
    </dgm:pt>
    <dgm:pt modelId="{EEA35081-753D-4F5C-A322-660B0B304FD5}" type="pres">
      <dgm:prSet presAssocID="{1EBB4CB7-9112-4EAF-8E52-24B650F500CB}" presName="hierChild1" presStyleCnt="0">
        <dgm:presLayoutVars>
          <dgm:orgChart val="1"/>
          <dgm:chPref val="1"/>
          <dgm:dir/>
          <dgm:animOne val="branch"/>
          <dgm:animLvl val="lvl"/>
          <dgm:resizeHandles/>
        </dgm:presLayoutVars>
      </dgm:prSet>
      <dgm:spPr/>
    </dgm:pt>
    <dgm:pt modelId="{5927B29C-1293-4908-9685-5E9502F5718D}" type="pres">
      <dgm:prSet presAssocID="{70D5987A-55EA-4CAA-9977-87747D62605C}" presName="hierRoot1" presStyleCnt="0">
        <dgm:presLayoutVars>
          <dgm:hierBranch val="init"/>
        </dgm:presLayoutVars>
      </dgm:prSet>
      <dgm:spPr/>
    </dgm:pt>
    <dgm:pt modelId="{CC6E65E0-6282-41D5-BE52-97639097799E}" type="pres">
      <dgm:prSet presAssocID="{70D5987A-55EA-4CAA-9977-87747D62605C}" presName="rootComposite1" presStyleCnt="0"/>
      <dgm:spPr/>
    </dgm:pt>
    <dgm:pt modelId="{629F82E2-B95C-4FE2-B3E0-AE552C26BA5C}" type="pres">
      <dgm:prSet presAssocID="{70D5987A-55EA-4CAA-9977-87747D62605C}" presName="rootText1" presStyleLbl="node0" presStyleIdx="0" presStyleCnt="1" custScaleX="393927" custScaleY="71482">
        <dgm:presLayoutVars>
          <dgm:chPref val="3"/>
        </dgm:presLayoutVars>
      </dgm:prSet>
      <dgm:spPr/>
    </dgm:pt>
    <dgm:pt modelId="{A300AFF9-8FC1-413E-8650-2F35430D0B92}" type="pres">
      <dgm:prSet presAssocID="{70D5987A-55EA-4CAA-9977-87747D62605C}" presName="rootConnector1" presStyleLbl="node1" presStyleIdx="0" presStyleCnt="0"/>
      <dgm:spPr/>
    </dgm:pt>
    <dgm:pt modelId="{1E9CC1FE-A7F9-4F73-877D-645766FB345E}" type="pres">
      <dgm:prSet presAssocID="{70D5987A-55EA-4CAA-9977-87747D62605C}" presName="hierChild2" presStyleCnt="0"/>
      <dgm:spPr/>
    </dgm:pt>
    <dgm:pt modelId="{12886E72-E19C-4AB6-BC92-34D91FA09676}" type="pres">
      <dgm:prSet presAssocID="{03BA9679-2627-4A20-BD48-C23BC7007182}" presName="Name37" presStyleLbl="parChTrans1D2" presStyleIdx="0" presStyleCnt="3"/>
      <dgm:spPr/>
    </dgm:pt>
    <dgm:pt modelId="{3E9C2045-9168-46FE-8638-7CAD64808E3A}" type="pres">
      <dgm:prSet presAssocID="{2EE65AFE-0029-4021-8171-A19D06581E0B}" presName="hierRoot2" presStyleCnt="0">
        <dgm:presLayoutVars>
          <dgm:hierBranch val="init"/>
        </dgm:presLayoutVars>
      </dgm:prSet>
      <dgm:spPr/>
    </dgm:pt>
    <dgm:pt modelId="{A5971CF2-AB2F-4613-9D3F-6992737A27EE}" type="pres">
      <dgm:prSet presAssocID="{2EE65AFE-0029-4021-8171-A19D06581E0B}" presName="rootComposite" presStyleCnt="0"/>
      <dgm:spPr/>
    </dgm:pt>
    <dgm:pt modelId="{B7CA1961-D95F-4A38-A846-666A8055FB75}" type="pres">
      <dgm:prSet presAssocID="{2EE65AFE-0029-4021-8171-A19D06581E0B}" presName="rootText" presStyleLbl="node2" presStyleIdx="0" presStyleCnt="3" custScaleX="320772" custScaleY="83584">
        <dgm:presLayoutVars>
          <dgm:chPref val="3"/>
        </dgm:presLayoutVars>
      </dgm:prSet>
      <dgm:spPr/>
    </dgm:pt>
    <dgm:pt modelId="{F9685E75-0BDF-451B-B96E-B139EDF372F5}" type="pres">
      <dgm:prSet presAssocID="{2EE65AFE-0029-4021-8171-A19D06581E0B}" presName="rootConnector" presStyleLbl="node2" presStyleIdx="0" presStyleCnt="3"/>
      <dgm:spPr/>
    </dgm:pt>
    <dgm:pt modelId="{046B43CF-3911-41B9-AC31-EDB8449C8E43}" type="pres">
      <dgm:prSet presAssocID="{2EE65AFE-0029-4021-8171-A19D06581E0B}" presName="hierChild4" presStyleCnt="0"/>
      <dgm:spPr/>
    </dgm:pt>
    <dgm:pt modelId="{7D67CA6B-5AD4-431E-99DD-F95B823EE073}" type="pres">
      <dgm:prSet presAssocID="{96B7C377-2AE3-4EA9-90DD-AD410D2DA6E4}" presName="Name37" presStyleLbl="parChTrans1D3" presStyleIdx="0" presStyleCnt="6"/>
      <dgm:spPr/>
    </dgm:pt>
    <dgm:pt modelId="{C017E7EB-6EEC-4194-B07B-FBA3780484D5}" type="pres">
      <dgm:prSet presAssocID="{678CFA87-9E90-44AF-933B-EF9356A43595}" presName="hierRoot2" presStyleCnt="0">
        <dgm:presLayoutVars>
          <dgm:hierBranch val="init"/>
        </dgm:presLayoutVars>
      </dgm:prSet>
      <dgm:spPr/>
    </dgm:pt>
    <dgm:pt modelId="{CBBE2E3F-B1B4-439F-B6F5-95DCD2A64CF3}" type="pres">
      <dgm:prSet presAssocID="{678CFA87-9E90-44AF-933B-EF9356A43595}" presName="rootComposite" presStyleCnt="0"/>
      <dgm:spPr/>
    </dgm:pt>
    <dgm:pt modelId="{196C158A-E9B8-4510-B24C-319355200B04}" type="pres">
      <dgm:prSet presAssocID="{678CFA87-9E90-44AF-933B-EF9356A43595}" presName="rootText" presStyleLbl="node3" presStyleIdx="0" presStyleCnt="6" custScaleX="263935" custScaleY="108092">
        <dgm:presLayoutVars>
          <dgm:chPref val="3"/>
        </dgm:presLayoutVars>
      </dgm:prSet>
      <dgm:spPr/>
    </dgm:pt>
    <dgm:pt modelId="{BCCAFA9A-E940-41C3-8C46-C41C032E149E}" type="pres">
      <dgm:prSet presAssocID="{678CFA87-9E90-44AF-933B-EF9356A43595}" presName="rootConnector" presStyleLbl="node3" presStyleIdx="0" presStyleCnt="6"/>
      <dgm:spPr/>
    </dgm:pt>
    <dgm:pt modelId="{95F4C065-DB9A-46C2-82B3-BE06DD7FC341}" type="pres">
      <dgm:prSet presAssocID="{678CFA87-9E90-44AF-933B-EF9356A43595}" presName="hierChild4" presStyleCnt="0"/>
      <dgm:spPr/>
    </dgm:pt>
    <dgm:pt modelId="{50F854D7-30D2-4A59-85AA-4854CF40429E}" type="pres">
      <dgm:prSet presAssocID="{678CFA87-9E90-44AF-933B-EF9356A43595}" presName="hierChild5" presStyleCnt="0"/>
      <dgm:spPr/>
    </dgm:pt>
    <dgm:pt modelId="{E01A0ED0-604F-4927-BD23-4DF967CC34C7}" type="pres">
      <dgm:prSet presAssocID="{AF2F313D-6738-4FE6-90DE-52FC6AE5BEF4}" presName="Name37" presStyleLbl="parChTrans1D3" presStyleIdx="1" presStyleCnt="6"/>
      <dgm:spPr/>
    </dgm:pt>
    <dgm:pt modelId="{D5407297-D962-45F7-B8FA-7C72BE5555F3}" type="pres">
      <dgm:prSet presAssocID="{A3776B86-9D03-4150-BCBA-D15D9983AF64}" presName="hierRoot2" presStyleCnt="0">
        <dgm:presLayoutVars>
          <dgm:hierBranch val="init"/>
        </dgm:presLayoutVars>
      </dgm:prSet>
      <dgm:spPr/>
    </dgm:pt>
    <dgm:pt modelId="{472B388A-12AC-438D-BA34-51CE485C6A11}" type="pres">
      <dgm:prSet presAssocID="{A3776B86-9D03-4150-BCBA-D15D9983AF64}" presName="rootComposite" presStyleCnt="0"/>
      <dgm:spPr/>
    </dgm:pt>
    <dgm:pt modelId="{C1389459-59ED-40CC-AE8A-0BCA6A4569C3}" type="pres">
      <dgm:prSet presAssocID="{A3776B86-9D03-4150-BCBA-D15D9983AF64}" presName="rootText" presStyleLbl="node3" presStyleIdx="1" presStyleCnt="6" custScaleX="263935" custScaleY="172795">
        <dgm:presLayoutVars>
          <dgm:chPref val="3"/>
        </dgm:presLayoutVars>
      </dgm:prSet>
      <dgm:spPr/>
    </dgm:pt>
    <dgm:pt modelId="{2337D2A2-34DA-4DBC-B49C-4D8BA3CF88B5}" type="pres">
      <dgm:prSet presAssocID="{A3776B86-9D03-4150-BCBA-D15D9983AF64}" presName="rootConnector" presStyleLbl="node3" presStyleIdx="1" presStyleCnt="6"/>
      <dgm:spPr/>
    </dgm:pt>
    <dgm:pt modelId="{9C14E14D-D70E-43F5-B6A1-649043B76CE9}" type="pres">
      <dgm:prSet presAssocID="{A3776B86-9D03-4150-BCBA-D15D9983AF64}" presName="hierChild4" presStyleCnt="0"/>
      <dgm:spPr/>
    </dgm:pt>
    <dgm:pt modelId="{33DFC266-030A-495A-B8D2-683A754A643F}" type="pres">
      <dgm:prSet presAssocID="{A3776B86-9D03-4150-BCBA-D15D9983AF64}" presName="hierChild5" presStyleCnt="0"/>
      <dgm:spPr/>
    </dgm:pt>
    <dgm:pt modelId="{F7322057-32AC-4B74-AE06-B69E2138AB8F}" type="pres">
      <dgm:prSet presAssocID="{014179B5-2476-4A61-84C0-9030EDF84502}" presName="Name37" presStyleLbl="parChTrans1D3" presStyleIdx="2" presStyleCnt="6"/>
      <dgm:spPr/>
    </dgm:pt>
    <dgm:pt modelId="{E8EE2255-8627-442F-A2C7-38396B54C9A2}" type="pres">
      <dgm:prSet presAssocID="{2BF75334-8EEA-4A3C-8CB2-5422B7453C30}" presName="hierRoot2" presStyleCnt="0">
        <dgm:presLayoutVars>
          <dgm:hierBranch val="init"/>
        </dgm:presLayoutVars>
      </dgm:prSet>
      <dgm:spPr/>
    </dgm:pt>
    <dgm:pt modelId="{DE27E2DA-A91C-4303-AB45-EB3BB7054857}" type="pres">
      <dgm:prSet presAssocID="{2BF75334-8EEA-4A3C-8CB2-5422B7453C30}" presName="rootComposite" presStyleCnt="0"/>
      <dgm:spPr/>
    </dgm:pt>
    <dgm:pt modelId="{8FD6F496-19D7-4619-8F7B-A545117F48A1}" type="pres">
      <dgm:prSet presAssocID="{2BF75334-8EEA-4A3C-8CB2-5422B7453C30}" presName="rootText" presStyleLbl="node3" presStyleIdx="2" presStyleCnt="6" custScaleX="267492">
        <dgm:presLayoutVars>
          <dgm:chPref val="3"/>
        </dgm:presLayoutVars>
      </dgm:prSet>
      <dgm:spPr/>
    </dgm:pt>
    <dgm:pt modelId="{BE3D54BB-E876-4CDA-97CC-191CE332782B}" type="pres">
      <dgm:prSet presAssocID="{2BF75334-8EEA-4A3C-8CB2-5422B7453C30}" presName="rootConnector" presStyleLbl="node3" presStyleIdx="2" presStyleCnt="6"/>
      <dgm:spPr/>
    </dgm:pt>
    <dgm:pt modelId="{F56E8F96-C06A-4F7C-A324-F5B41417CBBC}" type="pres">
      <dgm:prSet presAssocID="{2BF75334-8EEA-4A3C-8CB2-5422B7453C30}" presName="hierChild4" presStyleCnt="0"/>
      <dgm:spPr/>
    </dgm:pt>
    <dgm:pt modelId="{0ACDC14B-E0C2-48FF-B79C-043551FF37EF}" type="pres">
      <dgm:prSet presAssocID="{2BF75334-8EEA-4A3C-8CB2-5422B7453C30}" presName="hierChild5" presStyleCnt="0"/>
      <dgm:spPr/>
    </dgm:pt>
    <dgm:pt modelId="{25823A7E-EDB5-4BB4-8540-DE7A72D8BD6B}" type="pres">
      <dgm:prSet presAssocID="{4ABCE996-1A65-496D-90CE-762CDFD687BA}" presName="Name37" presStyleLbl="parChTrans1D3" presStyleIdx="3" presStyleCnt="6"/>
      <dgm:spPr/>
    </dgm:pt>
    <dgm:pt modelId="{614A29FC-FB34-4EFD-A142-10C36F2D4DB1}" type="pres">
      <dgm:prSet presAssocID="{5BD82944-E681-483D-B318-40BB883FDD83}" presName="hierRoot2" presStyleCnt="0">
        <dgm:presLayoutVars>
          <dgm:hierBranch val="init"/>
        </dgm:presLayoutVars>
      </dgm:prSet>
      <dgm:spPr/>
    </dgm:pt>
    <dgm:pt modelId="{478500CF-3F82-41F2-8A41-588E26C395EF}" type="pres">
      <dgm:prSet presAssocID="{5BD82944-E681-483D-B318-40BB883FDD83}" presName="rootComposite" presStyleCnt="0"/>
      <dgm:spPr/>
    </dgm:pt>
    <dgm:pt modelId="{AD1FF785-23CE-4311-BB00-B259C619F388}" type="pres">
      <dgm:prSet presAssocID="{5BD82944-E681-483D-B318-40BB883FDD83}" presName="rootText" presStyleLbl="node3" presStyleIdx="3" presStyleCnt="6" custScaleX="266981" custScaleY="100486">
        <dgm:presLayoutVars>
          <dgm:chPref val="3"/>
        </dgm:presLayoutVars>
      </dgm:prSet>
      <dgm:spPr/>
    </dgm:pt>
    <dgm:pt modelId="{7DEAB095-E459-4589-B971-484CDEC2B328}" type="pres">
      <dgm:prSet presAssocID="{5BD82944-E681-483D-B318-40BB883FDD83}" presName="rootConnector" presStyleLbl="node3" presStyleIdx="3" presStyleCnt="6"/>
      <dgm:spPr/>
    </dgm:pt>
    <dgm:pt modelId="{F3429FEA-AF00-4451-AD7A-8E09C85D3D94}" type="pres">
      <dgm:prSet presAssocID="{5BD82944-E681-483D-B318-40BB883FDD83}" presName="hierChild4" presStyleCnt="0"/>
      <dgm:spPr/>
    </dgm:pt>
    <dgm:pt modelId="{700741A9-1D07-4B70-8FE2-0864BA5732BA}" type="pres">
      <dgm:prSet presAssocID="{5BD82944-E681-483D-B318-40BB883FDD83}" presName="hierChild5" presStyleCnt="0"/>
      <dgm:spPr/>
    </dgm:pt>
    <dgm:pt modelId="{269CEE8F-7F3B-442C-B6FA-539B014A417E}" type="pres">
      <dgm:prSet presAssocID="{2EE65AFE-0029-4021-8171-A19D06581E0B}" presName="hierChild5" presStyleCnt="0"/>
      <dgm:spPr/>
    </dgm:pt>
    <dgm:pt modelId="{766C042C-01CA-4672-8262-2A13E83BD267}" type="pres">
      <dgm:prSet presAssocID="{A2E8F2FA-C619-4CAC-8CD8-B168EDEE4308}" presName="Name37" presStyleLbl="parChTrans1D2" presStyleIdx="1" presStyleCnt="3"/>
      <dgm:spPr/>
    </dgm:pt>
    <dgm:pt modelId="{1231BA82-5070-4B27-8FB2-7F9249FC1D7F}" type="pres">
      <dgm:prSet presAssocID="{95833C4E-E4CE-4FEE-8439-5EBE10C8EC5B}" presName="hierRoot2" presStyleCnt="0">
        <dgm:presLayoutVars>
          <dgm:hierBranch val="init"/>
        </dgm:presLayoutVars>
      </dgm:prSet>
      <dgm:spPr/>
    </dgm:pt>
    <dgm:pt modelId="{E82E267C-2A7A-47F8-85E1-28B9DB6048A1}" type="pres">
      <dgm:prSet presAssocID="{95833C4E-E4CE-4FEE-8439-5EBE10C8EC5B}" presName="rootComposite" presStyleCnt="0"/>
      <dgm:spPr/>
    </dgm:pt>
    <dgm:pt modelId="{2C2F2EFF-68DC-4A96-8692-3A86338D0571}" type="pres">
      <dgm:prSet presAssocID="{95833C4E-E4CE-4FEE-8439-5EBE10C8EC5B}" presName="rootText" presStyleLbl="node2" presStyleIdx="1" presStyleCnt="3" custScaleX="227841" custScaleY="84317">
        <dgm:presLayoutVars>
          <dgm:chPref val="3"/>
        </dgm:presLayoutVars>
      </dgm:prSet>
      <dgm:spPr/>
    </dgm:pt>
    <dgm:pt modelId="{70B01388-C7D7-45A2-B67A-9C4CD878B362}" type="pres">
      <dgm:prSet presAssocID="{95833C4E-E4CE-4FEE-8439-5EBE10C8EC5B}" presName="rootConnector" presStyleLbl="node2" presStyleIdx="1" presStyleCnt="3"/>
      <dgm:spPr/>
    </dgm:pt>
    <dgm:pt modelId="{57EAE0DC-AC5E-462D-B731-96C08A8B11B0}" type="pres">
      <dgm:prSet presAssocID="{95833C4E-E4CE-4FEE-8439-5EBE10C8EC5B}" presName="hierChild4" presStyleCnt="0"/>
      <dgm:spPr/>
    </dgm:pt>
    <dgm:pt modelId="{8AD4847E-CCD7-44F0-9B5E-B55A81F22A38}" type="pres">
      <dgm:prSet presAssocID="{568A7598-47F6-4F06-BB9E-472D35CB0C2D}" presName="Name37" presStyleLbl="parChTrans1D3" presStyleIdx="4" presStyleCnt="6"/>
      <dgm:spPr/>
    </dgm:pt>
    <dgm:pt modelId="{81E0F507-5413-40E4-8AEF-FF21F2F069BE}" type="pres">
      <dgm:prSet presAssocID="{91BAC716-EA36-4470-A4D8-48A50E2522DD}" presName="hierRoot2" presStyleCnt="0">
        <dgm:presLayoutVars>
          <dgm:hierBranch val="init"/>
        </dgm:presLayoutVars>
      </dgm:prSet>
      <dgm:spPr/>
    </dgm:pt>
    <dgm:pt modelId="{470DA9FF-31CB-4185-B78A-707E1B4F93F9}" type="pres">
      <dgm:prSet presAssocID="{91BAC716-EA36-4470-A4D8-48A50E2522DD}" presName="rootComposite" presStyleCnt="0"/>
      <dgm:spPr/>
    </dgm:pt>
    <dgm:pt modelId="{4C527660-4F84-4847-B82A-D096955D3949}" type="pres">
      <dgm:prSet presAssocID="{91BAC716-EA36-4470-A4D8-48A50E2522DD}" presName="rootText" presStyleLbl="node3" presStyleIdx="4" presStyleCnt="6" custScaleX="169608" custScaleY="142281">
        <dgm:presLayoutVars>
          <dgm:chPref val="3"/>
        </dgm:presLayoutVars>
      </dgm:prSet>
      <dgm:spPr/>
    </dgm:pt>
    <dgm:pt modelId="{2FA5D7A5-E686-4BF7-AC3A-95ACCC2607C3}" type="pres">
      <dgm:prSet presAssocID="{91BAC716-EA36-4470-A4D8-48A50E2522DD}" presName="rootConnector" presStyleLbl="node3" presStyleIdx="4" presStyleCnt="6"/>
      <dgm:spPr/>
    </dgm:pt>
    <dgm:pt modelId="{08A30961-DBAC-47E3-8F36-C5E9AE4A5A74}" type="pres">
      <dgm:prSet presAssocID="{91BAC716-EA36-4470-A4D8-48A50E2522DD}" presName="hierChild4" presStyleCnt="0"/>
      <dgm:spPr/>
    </dgm:pt>
    <dgm:pt modelId="{F0227E59-519B-4116-86A2-860F35B95058}" type="pres">
      <dgm:prSet presAssocID="{91BAC716-EA36-4470-A4D8-48A50E2522DD}" presName="hierChild5" presStyleCnt="0"/>
      <dgm:spPr/>
    </dgm:pt>
    <dgm:pt modelId="{B1D82EE0-5B59-4449-80E0-ED2469D3DA02}" type="pres">
      <dgm:prSet presAssocID="{455A31B2-2638-446B-A8D4-EE8492C88F5A}" presName="Name37" presStyleLbl="parChTrans1D3" presStyleIdx="5" presStyleCnt="6"/>
      <dgm:spPr/>
    </dgm:pt>
    <dgm:pt modelId="{1A6BF16A-5C27-45E1-A582-EE59B85C37D0}" type="pres">
      <dgm:prSet presAssocID="{ED57EFE7-3A13-4259-9259-A99273AFDA05}" presName="hierRoot2" presStyleCnt="0">
        <dgm:presLayoutVars>
          <dgm:hierBranch val="init"/>
        </dgm:presLayoutVars>
      </dgm:prSet>
      <dgm:spPr/>
    </dgm:pt>
    <dgm:pt modelId="{DA4552F7-2B57-46FE-A535-4234BBAC758C}" type="pres">
      <dgm:prSet presAssocID="{ED57EFE7-3A13-4259-9259-A99273AFDA05}" presName="rootComposite" presStyleCnt="0"/>
      <dgm:spPr/>
    </dgm:pt>
    <dgm:pt modelId="{9A025C3C-D133-4073-8998-B35BE66EEC2F}" type="pres">
      <dgm:prSet presAssocID="{ED57EFE7-3A13-4259-9259-A99273AFDA05}" presName="rootText" presStyleLbl="node3" presStyleIdx="5" presStyleCnt="6" custScaleX="169608" custScaleY="142281">
        <dgm:presLayoutVars>
          <dgm:chPref val="3"/>
        </dgm:presLayoutVars>
      </dgm:prSet>
      <dgm:spPr/>
    </dgm:pt>
    <dgm:pt modelId="{3A75E771-1330-46AE-BC62-3AB7D7538F64}" type="pres">
      <dgm:prSet presAssocID="{ED57EFE7-3A13-4259-9259-A99273AFDA05}" presName="rootConnector" presStyleLbl="node3" presStyleIdx="5" presStyleCnt="6"/>
      <dgm:spPr/>
    </dgm:pt>
    <dgm:pt modelId="{2E41C906-62E1-4326-A4AD-48A474B6C599}" type="pres">
      <dgm:prSet presAssocID="{ED57EFE7-3A13-4259-9259-A99273AFDA05}" presName="hierChild4" presStyleCnt="0"/>
      <dgm:spPr/>
    </dgm:pt>
    <dgm:pt modelId="{A1BC273C-E847-4002-AA18-F6742D13C752}" type="pres">
      <dgm:prSet presAssocID="{ED57EFE7-3A13-4259-9259-A99273AFDA05}" presName="hierChild5" presStyleCnt="0"/>
      <dgm:spPr/>
    </dgm:pt>
    <dgm:pt modelId="{A2589C82-C7D9-4520-8214-D22EFC4625E4}" type="pres">
      <dgm:prSet presAssocID="{95833C4E-E4CE-4FEE-8439-5EBE10C8EC5B}" presName="hierChild5" presStyleCnt="0"/>
      <dgm:spPr/>
    </dgm:pt>
    <dgm:pt modelId="{06D5C718-4665-4A8B-AC13-D37CD3EDE2BC}" type="pres">
      <dgm:prSet presAssocID="{AEBDB8E2-7F44-42F3-88A9-39046B0A685C}" presName="Name37" presStyleLbl="parChTrans1D2" presStyleIdx="2" presStyleCnt="3"/>
      <dgm:spPr/>
    </dgm:pt>
    <dgm:pt modelId="{6BA90F63-AC0F-459E-A010-391E7361C24C}" type="pres">
      <dgm:prSet presAssocID="{F616F4B8-B13D-4728-B354-3A2D255FE878}" presName="hierRoot2" presStyleCnt="0">
        <dgm:presLayoutVars>
          <dgm:hierBranch val="init"/>
        </dgm:presLayoutVars>
      </dgm:prSet>
      <dgm:spPr/>
    </dgm:pt>
    <dgm:pt modelId="{B805A120-F283-4D9B-A7C2-12C2D86F9BE0}" type="pres">
      <dgm:prSet presAssocID="{F616F4B8-B13D-4728-B354-3A2D255FE878}" presName="rootComposite" presStyleCnt="0"/>
      <dgm:spPr/>
    </dgm:pt>
    <dgm:pt modelId="{C321304F-6FD2-458C-9C45-615983D3AE77}" type="pres">
      <dgm:prSet presAssocID="{F616F4B8-B13D-4728-B354-3A2D255FE878}" presName="rootText" presStyleLbl="node2" presStyleIdx="2" presStyleCnt="3" custScaleX="236883" custScaleY="88301">
        <dgm:presLayoutVars>
          <dgm:chPref val="3"/>
        </dgm:presLayoutVars>
      </dgm:prSet>
      <dgm:spPr/>
    </dgm:pt>
    <dgm:pt modelId="{0D59F180-3309-4BCF-AC50-789646A75F49}" type="pres">
      <dgm:prSet presAssocID="{F616F4B8-B13D-4728-B354-3A2D255FE878}" presName="rootConnector" presStyleLbl="node2" presStyleIdx="2" presStyleCnt="3"/>
      <dgm:spPr/>
    </dgm:pt>
    <dgm:pt modelId="{9BC2831B-5143-434C-A45F-99DCBD9BB2DF}" type="pres">
      <dgm:prSet presAssocID="{F616F4B8-B13D-4728-B354-3A2D255FE878}" presName="hierChild4" presStyleCnt="0"/>
      <dgm:spPr/>
    </dgm:pt>
    <dgm:pt modelId="{CAB172B7-C0CD-4D56-8F65-F2EA8FA58DFA}" type="pres">
      <dgm:prSet presAssocID="{F616F4B8-B13D-4728-B354-3A2D255FE878}" presName="hierChild5" presStyleCnt="0"/>
      <dgm:spPr/>
    </dgm:pt>
    <dgm:pt modelId="{9D36FBD7-1E01-4EB9-8C18-7A98E0C31A20}" type="pres">
      <dgm:prSet presAssocID="{70D5987A-55EA-4CAA-9977-87747D62605C}" presName="hierChild3" presStyleCnt="0"/>
      <dgm:spPr/>
    </dgm:pt>
  </dgm:ptLst>
  <dgm:cxnLst>
    <dgm:cxn modelId="{7A762304-A38E-4F7A-88C4-575797FD4893}" type="presOf" srcId="{4ABCE996-1A65-496D-90CE-762CDFD687BA}" destId="{25823A7E-EDB5-4BB4-8540-DE7A72D8BD6B}" srcOrd="0" destOrd="0" presId="urn:microsoft.com/office/officeart/2005/8/layout/orgChart1"/>
    <dgm:cxn modelId="{8EBCD504-7DDD-40AB-A68C-7D3DD0DE9DBA}" type="presOf" srcId="{95833C4E-E4CE-4FEE-8439-5EBE10C8EC5B}" destId="{70B01388-C7D7-45A2-B67A-9C4CD878B362}" srcOrd="1" destOrd="0" presId="urn:microsoft.com/office/officeart/2005/8/layout/orgChart1"/>
    <dgm:cxn modelId="{D733CE05-35F9-494D-B09A-4B8F26D42A06}" type="presOf" srcId="{678CFA87-9E90-44AF-933B-EF9356A43595}" destId="{BCCAFA9A-E940-41C3-8C46-C41C032E149E}" srcOrd="1" destOrd="0" presId="urn:microsoft.com/office/officeart/2005/8/layout/orgChart1"/>
    <dgm:cxn modelId="{DFA2DC08-2D51-4C7D-9E85-67A13266BD45}" srcId="{70D5987A-55EA-4CAA-9977-87747D62605C}" destId="{2EE65AFE-0029-4021-8171-A19D06581E0B}" srcOrd="0" destOrd="0" parTransId="{03BA9679-2627-4A20-BD48-C23BC7007182}" sibTransId="{D531E2EC-59FF-4F10-A0A9-79A1E06AD4AA}"/>
    <dgm:cxn modelId="{E9B55C0A-E3F3-4CF7-940D-0380EBFBB685}" type="presOf" srcId="{AF2F313D-6738-4FE6-90DE-52FC6AE5BEF4}" destId="{E01A0ED0-604F-4927-BD23-4DF967CC34C7}" srcOrd="0" destOrd="0" presId="urn:microsoft.com/office/officeart/2005/8/layout/orgChart1"/>
    <dgm:cxn modelId="{09BD7612-1E87-4682-A378-FC4E9E536377}" srcId="{2EE65AFE-0029-4021-8171-A19D06581E0B}" destId="{2BF75334-8EEA-4A3C-8CB2-5422B7453C30}" srcOrd="2" destOrd="0" parTransId="{014179B5-2476-4A61-84C0-9030EDF84502}" sibTransId="{B596EB16-EDF0-452B-A223-946F79E26BF9}"/>
    <dgm:cxn modelId="{E45BFA16-E43D-4A43-851A-E7EE5250463D}" type="presOf" srcId="{A2E8F2FA-C619-4CAC-8CD8-B168EDEE4308}" destId="{766C042C-01CA-4672-8262-2A13E83BD267}" srcOrd="0" destOrd="0" presId="urn:microsoft.com/office/officeart/2005/8/layout/orgChart1"/>
    <dgm:cxn modelId="{BB1F9421-DFD2-4EE2-B4CB-89807F97837A}" type="presOf" srcId="{91BAC716-EA36-4470-A4D8-48A50E2522DD}" destId="{2FA5D7A5-E686-4BF7-AC3A-95ACCC2607C3}" srcOrd="1" destOrd="0" presId="urn:microsoft.com/office/officeart/2005/8/layout/orgChart1"/>
    <dgm:cxn modelId="{4B539A25-160A-4484-A26A-DF924BD3B194}" srcId="{95833C4E-E4CE-4FEE-8439-5EBE10C8EC5B}" destId="{91BAC716-EA36-4470-A4D8-48A50E2522DD}" srcOrd="0" destOrd="0" parTransId="{568A7598-47F6-4F06-BB9E-472D35CB0C2D}" sibTransId="{16B52C14-42FF-4D57-A3A7-0D16CCAED174}"/>
    <dgm:cxn modelId="{331AAE2C-CD7E-4326-8CD1-5D18FD53582F}" type="presOf" srcId="{70D5987A-55EA-4CAA-9977-87747D62605C}" destId="{A300AFF9-8FC1-413E-8650-2F35430D0B92}" srcOrd="1" destOrd="0" presId="urn:microsoft.com/office/officeart/2005/8/layout/orgChart1"/>
    <dgm:cxn modelId="{C0ECDD2C-F941-4C41-A33B-DF6FB6F41EAF}" srcId="{1EBB4CB7-9112-4EAF-8E52-24B650F500CB}" destId="{70D5987A-55EA-4CAA-9977-87747D62605C}" srcOrd="0" destOrd="0" parTransId="{7E14B51D-07D7-4C01-8B5E-2740D41B4018}" sibTransId="{F087DEA6-A543-47FE-ABAF-E0AA3D16EF97}"/>
    <dgm:cxn modelId="{9CE0182D-E606-46EE-A51F-6F7A032664EB}" srcId="{2EE65AFE-0029-4021-8171-A19D06581E0B}" destId="{5BD82944-E681-483D-B318-40BB883FDD83}" srcOrd="3" destOrd="0" parTransId="{4ABCE996-1A65-496D-90CE-762CDFD687BA}" sibTransId="{0C1CDF50-8D39-4A32-A80C-B5A4BA8D61B3}"/>
    <dgm:cxn modelId="{1F98CA2D-DFEC-4B65-B13E-58DC48C8E734}" type="presOf" srcId="{5BD82944-E681-483D-B318-40BB883FDD83}" destId="{7DEAB095-E459-4589-B971-484CDEC2B328}" srcOrd="1" destOrd="0" presId="urn:microsoft.com/office/officeart/2005/8/layout/orgChart1"/>
    <dgm:cxn modelId="{E9DC533B-6CDF-4004-98D9-FF5599D8C9C5}" srcId="{2EE65AFE-0029-4021-8171-A19D06581E0B}" destId="{678CFA87-9E90-44AF-933B-EF9356A43595}" srcOrd="0" destOrd="0" parTransId="{96B7C377-2AE3-4EA9-90DD-AD410D2DA6E4}" sibTransId="{03A03F75-6D15-4106-9C48-024AD38F0416}"/>
    <dgm:cxn modelId="{1129B73E-8FFB-4070-803C-E6BC977A4BF2}" type="presOf" srcId="{ED57EFE7-3A13-4259-9259-A99273AFDA05}" destId="{9A025C3C-D133-4073-8998-B35BE66EEC2F}" srcOrd="0" destOrd="0" presId="urn:microsoft.com/office/officeart/2005/8/layout/orgChart1"/>
    <dgm:cxn modelId="{D47F335E-3A00-4E8D-83A0-3EDE3FE67DC1}" type="presOf" srcId="{568A7598-47F6-4F06-BB9E-472D35CB0C2D}" destId="{8AD4847E-CCD7-44F0-9B5E-B55A81F22A38}" srcOrd="0" destOrd="0" presId="urn:microsoft.com/office/officeart/2005/8/layout/orgChart1"/>
    <dgm:cxn modelId="{201B664B-41E4-4CAA-9ECA-7B64AD0AB6EF}" type="presOf" srcId="{5BD82944-E681-483D-B318-40BB883FDD83}" destId="{AD1FF785-23CE-4311-BB00-B259C619F388}" srcOrd="0" destOrd="0" presId="urn:microsoft.com/office/officeart/2005/8/layout/orgChart1"/>
    <dgm:cxn modelId="{707CAF4D-2957-4834-94AC-0A1770585959}" type="presOf" srcId="{ED57EFE7-3A13-4259-9259-A99273AFDA05}" destId="{3A75E771-1330-46AE-BC62-3AB7D7538F64}" srcOrd="1" destOrd="0" presId="urn:microsoft.com/office/officeart/2005/8/layout/orgChart1"/>
    <dgm:cxn modelId="{F6A68854-0441-4498-A1A2-D93417BB31D9}" type="presOf" srcId="{A3776B86-9D03-4150-BCBA-D15D9983AF64}" destId="{2337D2A2-34DA-4DBC-B49C-4D8BA3CF88B5}" srcOrd="1" destOrd="0" presId="urn:microsoft.com/office/officeart/2005/8/layout/orgChart1"/>
    <dgm:cxn modelId="{056F9A56-CEB4-4EE2-82F7-6DD745F1F071}" type="presOf" srcId="{03BA9679-2627-4A20-BD48-C23BC7007182}" destId="{12886E72-E19C-4AB6-BC92-34D91FA09676}" srcOrd="0" destOrd="0" presId="urn:microsoft.com/office/officeart/2005/8/layout/orgChart1"/>
    <dgm:cxn modelId="{D829BD77-BDB0-4FDC-8D05-F62B1E9FD66E}" type="presOf" srcId="{1EBB4CB7-9112-4EAF-8E52-24B650F500CB}" destId="{EEA35081-753D-4F5C-A322-660B0B304FD5}" srcOrd="0" destOrd="0" presId="urn:microsoft.com/office/officeart/2005/8/layout/orgChart1"/>
    <dgm:cxn modelId="{0622617A-D308-439C-89ED-B2A216B7C6A8}" type="presOf" srcId="{2EE65AFE-0029-4021-8171-A19D06581E0B}" destId="{B7CA1961-D95F-4A38-A846-666A8055FB75}" srcOrd="0" destOrd="0" presId="urn:microsoft.com/office/officeart/2005/8/layout/orgChart1"/>
    <dgm:cxn modelId="{25D90089-D7FF-4777-A851-DA3877D2D33B}" srcId="{70D5987A-55EA-4CAA-9977-87747D62605C}" destId="{95833C4E-E4CE-4FEE-8439-5EBE10C8EC5B}" srcOrd="1" destOrd="0" parTransId="{A2E8F2FA-C619-4CAC-8CD8-B168EDEE4308}" sibTransId="{C66CB247-9870-4885-ACC8-059CB53CB820}"/>
    <dgm:cxn modelId="{C0A0828D-1B39-4CA7-8FDA-DC84FB9E5AA8}" type="presOf" srcId="{014179B5-2476-4A61-84C0-9030EDF84502}" destId="{F7322057-32AC-4B74-AE06-B69E2138AB8F}" srcOrd="0" destOrd="0" presId="urn:microsoft.com/office/officeart/2005/8/layout/orgChart1"/>
    <dgm:cxn modelId="{B6921D94-A796-497C-A2D3-DA8D69580EB6}" type="presOf" srcId="{455A31B2-2638-446B-A8D4-EE8492C88F5A}" destId="{B1D82EE0-5B59-4449-80E0-ED2469D3DA02}" srcOrd="0" destOrd="0" presId="urn:microsoft.com/office/officeart/2005/8/layout/orgChart1"/>
    <dgm:cxn modelId="{9AA67CA7-E097-46A6-A24F-77B0CB875900}" type="presOf" srcId="{96B7C377-2AE3-4EA9-90DD-AD410D2DA6E4}" destId="{7D67CA6B-5AD4-431E-99DD-F95B823EE073}" srcOrd="0" destOrd="0" presId="urn:microsoft.com/office/officeart/2005/8/layout/orgChart1"/>
    <dgm:cxn modelId="{916BC1B1-1717-43A6-B021-B5A826416814}" type="presOf" srcId="{2BF75334-8EEA-4A3C-8CB2-5422B7453C30}" destId="{8FD6F496-19D7-4619-8F7B-A545117F48A1}" srcOrd="0" destOrd="0" presId="urn:microsoft.com/office/officeart/2005/8/layout/orgChart1"/>
    <dgm:cxn modelId="{BFE24EBE-EA46-4522-96EC-5FC4C19A11EE}" type="presOf" srcId="{2EE65AFE-0029-4021-8171-A19D06581E0B}" destId="{F9685E75-0BDF-451B-B96E-B139EDF372F5}" srcOrd="1" destOrd="0" presId="urn:microsoft.com/office/officeart/2005/8/layout/orgChart1"/>
    <dgm:cxn modelId="{2E89CFBE-8671-47EA-99B9-AC32EF4D7F60}" type="presOf" srcId="{91BAC716-EA36-4470-A4D8-48A50E2522DD}" destId="{4C527660-4F84-4847-B82A-D096955D3949}" srcOrd="0" destOrd="0" presId="urn:microsoft.com/office/officeart/2005/8/layout/orgChart1"/>
    <dgm:cxn modelId="{E02B8AC8-BDE6-4791-8D13-EE8C1CAA08F8}" type="presOf" srcId="{AEBDB8E2-7F44-42F3-88A9-39046B0A685C}" destId="{06D5C718-4665-4A8B-AC13-D37CD3EDE2BC}" srcOrd="0" destOrd="0" presId="urn:microsoft.com/office/officeart/2005/8/layout/orgChart1"/>
    <dgm:cxn modelId="{3AA6FECA-0B97-42AD-A560-5F8C8C3416E0}" type="presOf" srcId="{95833C4E-E4CE-4FEE-8439-5EBE10C8EC5B}" destId="{2C2F2EFF-68DC-4A96-8692-3A86338D0571}" srcOrd="0" destOrd="0" presId="urn:microsoft.com/office/officeart/2005/8/layout/orgChart1"/>
    <dgm:cxn modelId="{37D626D1-A0CF-4AEA-80E4-E6E167447718}" type="presOf" srcId="{F616F4B8-B13D-4728-B354-3A2D255FE878}" destId="{0D59F180-3309-4BCF-AC50-789646A75F49}" srcOrd="1" destOrd="0" presId="urn:microsoft.com/office/officeart/2005/8/layout/orgChart1"/>
    <dgm:cxn modelId="{D54CE5DF-8A3B-4684-B18B-12B5AE64DCE8}" srcId="{95833C4E-E4CE-4FEE-8439-5EBE10C8EC5B}" destId="{ED57EFE7-3A13-4259-9259-A99273AFDA05}" srcOrd="1" destOrd="0" parTransId="{455A31B2-2638-446B-A8D4-EE8492C88F5A}" sibTransId="{7AF26EA3-107F-4EE4-8580-F4BA7C4D0B79}"/>
    <dgm:cxn modelId="{8269F4E2-1CB4-4D2D-A010-C9AE3DC28677}" type="presOf" srcId="{678CFA87-9E90-44AF-933B-EF9356A43595}" destId="{196C158A-E9B8-4510-B24C-319355200B04}" srcOrd="0" destOrd="0" presId="urn:microsoft.com/office/officeart/2005/8/layout/orgChart1"/>
    <dgm:cxn modelId="{A82F34E7-8AA2-40B4-A477-4EC79DB14D34}" srcId="{2EE65AFE-0029-4021-8171-A19D06581E0B}" destId="{A3776B86-9D03-4150-BCBA-D15D9983AF64}" srcOrd="1" destOrd="0" parTransId="{AF2F313D-6738-4FE6-90DE-52FC6AE5BEF4}" sibTransId="{7F4D925C-7030-49A2-889B-BC662BCA2696}"/>
    <dgm:cxn modelId="{EF3C8DE7-476A-41D3-ABA3-C58798DB7207}" type="presOf" srcId="{A3776B86-9D03-4150-BCBA-D15D9983AF64}" destId="{C1389459-59ED-40CC-AE8A-0BCA6A4569C3}" srcOrd="0" destOrd="0" presId="urn:microsoft.com/office/officeart/2005/8/layout/orgChart1"/>
    <dgm:cxn modelId="{CA9317EC-BBF7-44CB-AD04-BB53808E5748}" type="presOf" srcId="{2BF75334-8EEA-4A3C-8CB2-5422B7453C30}" destId="{BE3D54BB-E876-4CDA-97CC-191CE332782B}" srcOrd="1" destOrd="0" presId="urn:microsoft.com/office/officeart/2005/8/layout/orgChart1"/>
    <dgm:cxn modelId="{0F834DEE-36C6-4E90-876A-B84E0B785B18}" type="presOf" srcId="{70D5987A-55EA-4CAA-9977-87747D62605C}" destId="{629F82E2-B95C-4FE2-B3E0-AE552C26BA5C}" srcOrd="0" destOrd="0" presId="urn:microsoft.com/office/officeart/2005/8/layout/orgChart1"/>
    <dgm:cxn modelId="{0580BEF5-22A8-41D0-A9AA-221B2AFEA57F}" type="presOf" srcId="{F616F4B8-B13D-4728-B354-3A2D255FE878}" destId="{C321304F-6FD2-458C-9C45-615983D3AE77}" srcOrd="0" destOrd="0" presId="urn:microsoft.com/office/officeart/2005/8/layout/orgChart1"/>
    <dgm:cxn modelId="{80C411FD-32D3-4382-BD93-6A05D072A392}" srcId="{70D5987A-55EA-4CAA-9977-87747D62605C}" destId="{F616F4B8-B13D-4728-B354-3A2D255FE878}" srcOrd="2" destOrd="0" parTransId="{AEBDB8E2-7F44-42F3-88A9-39046B0A685C}" sibTransId="{C75BBD04-CF43-441F-B4DD-6386335DF37B}"/>
    <dgm:cxn modelId="{F4F1AD51-D94B-4918-8CED-834DB8C53526}" type="presParOf" srcId="{EEA35081-753D-4F5C-A322-660B0B304FD5}" destId="{5927B29C-1293-4908-9685-5E9502F5718D}" srcOrd="0" destOrd="0" presId="urn:microsoft.com/office/officeart/2005/8/layout/orgChart1"/>
    <dgm:cxn modelId="{B51D0E81-84F1-41DA-9193-6A82C7A73B24}" type="presParOf" srcId="{5927B29C-1293-4908-9685-5E9502F5718D}" destId="{CC6E65E0-6282-41D5-BE52-97639097799E}" srcOrd="0" destOrd="0" presId="urn:microsoft.com/office/officeart/2005/8/layout/orgChart1"/>
    <dgm:cxn modelId="{C562ECC5-8D90-4977-AA79-4A408150499C}" type="presParOf" srcId="{CC6E65E0-6282-41D5-BE52-97639097799E}" destId="{629F82E2-B95C-4FE2-B3E0-AE552C26BA5C}" srcOrd="0" destOrd="0" presId="urn:microsoft.com/office/officeart/2005/8/layout/orgChart1"/>
    <dgm:cxn modelId="{32D3266B-F02A-4B63-9CD4-43E27ABAB4D1}" type="presParOf" srcId="{CC6E65E0-6282-41D5-BE52-97639097799E}" destId="{A300AFF9-8FC1-413E-8650-2F35430D0B92}" srcOrd="1" destOrd="0" presId="urn:microsoft.com/office/officeart/2005/8/layout/orgChart1"/>
    <dgm:cxn modelId="{1DA4B800-8452-41EF-8C14-58140CC47EFD}" type="presParOf" srcId="{5927B29C-1293-4908-9685-5E9502F5718D}" destId="{1E9CC1FE-A7F9-4F73-877D-645766FB345E}" srcOrd="1" destOrd="0" presId="urn:microsoft.com/office/officeart/2005/8/layout/orgChart1"/>
    <dgm:cxn modelId="{CF756B3D-040B-46D0-98DD-6B0DFB829730}" type="presParOf" srcId="{1E9CC1FE-A7F9-4F73-877D-645766FB345E}" destId="{12886E72-E19C-4AB6-BC92-34D91FA09676}" srcOrd="0" destOrd="0" presId="urn:microsoft.com/office/officeart/2005/8/layout/orgChart1"/>
    <dgm:cxn modelId="{A3FCE9A8-EA05-4332-984C-3A9678659CA1}" type="presParOf" srcId="{1E9CC1FE-A7F9-4F73-877D-645766FB345E}" destId="{3E9C2045-9168-46FE-8638-7CAD64808E3A}" srcOrd="1" destOrd="0" presId="urn:microsoft.com/office/officeart/2005/8/layout/orgChart1"/>
    <dgm:cxn modelId="{8C8E4EA5-B7BA-44A8-8EE9-1EAFC803E01C}" type="presParOf" srcId="{3E9C2045-9168-46FE-8638-7CAD64808E3A}" destId="{A5971CF2-AB2F-4613-9D3F-6992737A27EE}" srcOrd="0" destOrd="0" presId="urn:microsoft.com/office/officeart/2005/8/layout/orgChart1"/>
    <dgm:cxn modelId="{C06EB879-EEC9-4756-AEBA-F12DE0AED085}" type="presParOf" srcId="{A5971CF2-AB2F-4613-9D3F-6992737A27EE}" destId="{B7CA1961-D95F-4A38-A846-666A8055FB75}" srcOrd="0" destOrd="0" presId="urn:microsoft.com/office/officeart/2005/8/layout/orgChart1"/>
    <dgm:cxn modelId="{D2A9F623-8E81-4DF1-A368-377A0C49F9ED}" type="presParOf" srcId="{A5971CF2-AB2F-4613-9D3F-6992737A27EE}" destId="{F9685E75-0BDF-451B-B96E-B139EDF372F5}" srcOrd="1" destOrd="0" presId="urn:microsoft.com/office/officeart/2005/8/layout/orgChart1"/>
    <dgm:cxn modelId="{97352267-B9DA-4DE7-9339-4486EA89D233}" type="presParOf" srcId="{3E9C2045-9168-46FE-8638-7CAD64808E3A}" destId="{046B43CF-3911-41B9-AC31-EDB8449C8E43}" srcOrd="1" destOrd="0" presId="urn:microsoft.com/office/officeart/2005/8/layout/orgChart1"/>
    <dgm:cxn modelId="{425A90A1-07DE-45B0-AA98-D260EAE9DB5B}" type="presParOf" srcId="{046B43CF-3911-41B9-AC31-EDB8449C8E43}" destId="{7D67CA6B-5AD4-431E-99DD-F95B823EE073}" srcOrd="0" destOrd="0" presId="urn:microsoft.com/office/officeart/2005/8/layout/orgChart1"/>
    <dgm:cxn modelId="{57130433-66A4-45EA-B00F-388335B5B837}" type="presParOf" srcId="{046B43CF-3911-41B9-AC31-EDB8449C8E43}" destId="{C017E7EB-6EEC-4194-B07B-FBA3780484D5}" srcOrd="1" destOrd="0" presId="urn:microsoft.com/office/officeart/2005/8/layout/orgChart1"/>
    <dgm:cxn modelId="{F1B52E24-EDB0-4272-8473-8EED330679F6}" type="presParOf" srcId="{C017E7EB-6EEC-4194-B07B-FBA3780484D5}" destId="{CBBE2E3F-B1B4-439F-B6F5-95DCD2A64CF3}" srcOrd="0" destOrd="0" presId="urn:microsoft.com/office/officeart/2005/8/layout/orgChart1"/>
    <dgm:cxn modelId="{82FAE6BC-F93F-4406-A500-994364F86BF4}" type="presParOf" srcId="{CBBE2E3F-B1B4-439F-B6F5-95DCD2A64CF3}" destId="{196C158A-E9B8-4510-B24C-319355200B04}" srcOrd="0" destOrd="0" presId="urn:microsoft.com/office/officeart/2005/8/layout/orgChart1"/>
    <dgm:cxn modelId="{B8C7651D-02BA-471F-A95C-8FD2931BCAA2}" type="presParOf" srcId="{CBBE2E3F-B1B4-439F-B6F5-95DCD2A64CF3}" destId="{BCCAFA9A-E940-41C3-8C46-C41C032E149E}" srcOrd="1" destOrd="0" presId="urn:microsoft.com/office/officeart/2005/8/layout/orgChart1"/>
    <dgm:cxn modelId="{0D34A976-0EB5-4905-A0D9-B9BBF2590B62}" type="presParOf" srcId="{C017E7EB-6EEC-4194-B07B-FBA3780484D5}" destId="{95F4C065-DB9A-46C2-82B3-BE06DD7FC341}" srcOrd="1" destOrd="0" presId="urn:microsoft.com/office/officeart/2005/8/layout/orgChart1"/>
    <dgm:cxn modelId="{19AA8ADB-F5D9-4538-BD03-E548DA26E4D3}" type="presParOf" srcId="{C017E7EB-6EEC-4194-B07B-FBA3780484D5}" destId="{50F854D7-30D2-4A59-85AA-4854CF40429E}" srcOrd="2" destOrd="0" presId="urn:microsoft.com/office/officeart/2005/8/layout/orgChart1"/>
    <dgm:cxn modelId="{2887A349-9571-42E0-B798-D193D935B93B}" type="presParOf" srcId="{046B43CF-3911-41B9-AC31-EDB8449C8E43}" destId="{E01A0ED0-604F-4927-BD23-4DF967CC34C7}" srcOrd="2" destOrd="0" presId="urn:microsoft.com/office/officeart/2005/8/layout/orgChart1"/>
    <dgm:cxn modelId="{3655DD8B-C783-4A4B-9B5F-7BB5ACC8C39B}" type="presParOf" srcId="{046B43CF-3911-41B9-AC31-EDB8449C8E43}" destId="{D5407297-D962-45F7-B8FA-7C72BE5555F3}" srcOrd="3" destOrd="0" presId="urn:microsoft.com/office/officeart/2005/8/layout/orgChart1"/>
    <dgm:cxn modelId="{BFF575A9-350E-4081-8791-9387264BAC52}" type="presParOf" srcId="{D5407297-D962-45F7-B8FA-7C72BE5555F3}" destId="{472B388A-12AC-438D-BA34-51CE485C6A11}" srcOrd="0" destOrd="0" presId="urn:microsoft.com/office/officeart/2005/8/layout/orgChart1"/>
    <dgm:cxn modelId="{1639487B-58FD-4A59-92B9-058C127C3CF0}" type="presParOf" srcId="{472B388A-12AC-438D-BA34-51CE485C6A11}" destId="{C1389459-59ED-40CC-AE8A-0BCA6A4569C3}" srcOrd="0" destOrd="0" presId="urn:microsoft.com/office/officeart/2005/8/layout/orgChart1"/>
    <dgm:cxn modelId="{EA830875-A369-4177-B10F-8ECAF2068DE3}" type="presParOf" srcId="{472B388A-12AC-438D-BA34-51CE485C6A11}" destId="{2337D2A2-34DA-4DBC-B49C-4D8BA3CF88B5}" srcOrd="1" destOrd="0" presId="urn:microsoft.com/office/officeart/2005/8/layout/orgChart1"/>
    <dgm:cxn modelId="{864275E2-F26C-472E-A9B6-A90F9EDA808A}" type="presParOf" srcId="{D5407297-D962-45F7-B8FA-7C72BE5555F3}" destId="{9C14E14D-D70E-43F5-B6A1-649043B76CE9}" srcOrd="1" destOrd="0" presId="urn:microsoft.com/office/officeart/2005/8/layout/orgChart1"/>
    <dgm:cxn modelId="{598A9BCA-F09F-44B9-BF8B-317EFAB51963}" type="presParOf" srcId="{D5407297-D962-45F7-B8FA-7C72BE5555F3}" destId="{33DFC266-030A-495A-B8D2-683A754A643F}" srcOrd="2" destOrd="0" presId="urn:microsoft.com/office/officeart/2005/8/layout/orgChart1"/>
    <dgm:cxn modelId="{5A87EEA4-0210-4052-8FC1-67A0486E415B}" type="presParOf" srcId="{046B43CF-3911-41B9-AC31-EDB8449C8E43}" destId="{F7322057-32AC-4B74-AE06-B69E2138AB8F}" srcOrd="4" destOrd="0" presId="urn:microsoft.com/office/officeart/2005/8/layout/orgChart1"/>
    <dgm:cxn modelId="{2FA7287A-9E53-4196-8B24-8582F9023B94}" type="presParOf" srcId="{046B43CF-3911-41B9-AC31-EDB8449C8E43}" destId="{E8EE2255-8627-442F-A2C7-38396B54C9A2}" srcOrd="5" destOrd="0" presId="urn:microsoft.com/office/officeart/2005/8/layout/orgChart1"/>
    <dgm:cxn modelId="{FD31FE2E-2DCD-4A73-8C21-728FAC5C7C29}" type="presParOf" srcId="{E8EE2255-8627-442F-A2C7-38396B54C9A2}" destId="{DE27E2DA-A91C-4303-AB45-EB3BB7054857}" srcOrd="0" destOrd="0" presId="urn:microsoft.com/office/officeart/2005/8/layout/orgChart1"/>
    <dgm:cxn modelId="{25A80238-C6C1-4440-BA17-F2F2F7C2B4C8}" type="presParOf" srcId="{DE27E2DA-A91C-4303-AB45-EB3BB7054857}" destId="{8FD6F496-19D7-4619-8F7B-A545117F48A1}" srcOrd="0" destOrd="0" presId="urn:microsoft.com/office/officeart/2005/8/layout/orgChart1"/>
    <dgm:cxn modelId="{084FC0A9-0E1D-448B-8653-65EE96816CE9}" type="presParOf" srcId="{DE27E2DA-A91C-4303-AB45-EB3BB7054857}" destId="{BE3D54BB-E876-4CDA-97CC-191CE332782B}" srcOrd="1" destOrd="0" presId="urn:microsoft.com/office/officeart/2005/8/layout/orgChart1"/>
    <dgm:cxn modelId="{FCEF0785-1FEF-44A5-87AF-C8AA1E6FD026}" type="presParOf" srcId="{E8EE2255-8627-442F-A2C7-38396B54C9A2}" destId="{F56E8F96-C06A-4F7C-A324-F5B41417CBBC}" srcOrd="1" destOrd="0" presId="urn:microsoft.com/office/officeart/2005/8/layout/orgChart1"/>
    <dgm:cxn modelId="{03E610EF-EF26-42B3-A7BE-2B6033BF7F04}" type="presParOf" srcId="{E8EE2255-8627-442F-A2C7-38396B54C9A2}" destId="{0ACDC14B-E0C2-48FF-B79C-043551FF37EF}" srcOrd="2" destOrd="0" presId="urn:microsoft.com/office/officeart/2005/8/layout/orgChart1"/>
    <dgm:cxn modelId="{ED015729-5940-43B4-8E39-3C4BC2608092}" type="presParOf" srcId="{046B43CF-3911-41B9-AC31-EDB8449C8E43}" destId="{25823A7E-EDB5-4BB4-8540-DE7A72D8BD6B}" srcOrd="6" destOrd="0" presId="urn:microsoft.com/office/officeart/2005/8/layout/orgChart1"/>
    <dgm:cxn modelId="{448B1CD5-0DAB-4199-9FE9-D21B78E7C3DE}" type="presParOf" srcId="{046B43CF-3911-41B9-AC31-EDB8449C8E43}" destId="{614A29FC-FB34-4EFD-A142-10C36F2D4DB1}" srcOrd="7" destOrd="0" presId="urn:microsoft.com/office/officeart/2005/8/layout/orgChart1"/>
    <dgm:cxn modelId="{6B687531-41E3-46E6-AA93-379C82C30D24}" type="presParOf" srcId="{614A29FC-FB34-4EFD-A142-10C36F2D4DB1}" destId="{478500CF-3F82-41F2-8A41-588E26C395EF}" srcOrd="0" destOrd="0" presId="urn:microsoft.com/office/officeart/2005/8/layout/orgChart1"/>
    <dgm:cxn modelId="{A2206CAD-A908-46D4-ABC3-F611708AFE99}" type="presParOf" srcId="{478500CF-3F82-41F2-8A41-588E26C395EF}" destId="{AD1FF785-23CE-4311-BB00-B259C619F388}" srcOrd="0" destOrd="0" presId="urn:microsoft.com/office/officeart/2005/8/layout/orgChart1"/>
    <dgm:cxn modelId="{39C493A1-DDA4-4B01-8642-B0BE9FA15F59}" type="presParOf" srcId="{478500CF-3F82-41F2-8A41-588E26C395EF}" destId="{7DEAB095-E459-4589-B971-484CDEC2B328}" srcOrd="1" destOrd="0" presId="urn:microsoft.com/office/officeart/2005/8/layout/orgChart1"/>
    <dgm:cxn modelId="{E284256D-F842-4035-B11C-1E39A2A741DD}" type="presParOf" srcId="{614A29FC-FB34-4EFD-A142-10C36F2D4DB1}" destId="{F3429FEA-AF00-4451-AD7A-8E09C85D3D94}" srcOrd="1" destOrd="0" presId="urn:microsoft.com/office/officeart/2005/8/layout/orgChart1"/>
    <dgm:cxn modelId="{E80211FD-A93C-4B97-B996-1FC808C3285A}" type="presParOf" srcId="{614A29FC-FB34-4EFD-A142-10C36F2D4DB1}" destId="{700741A9-1D07-4B70-8FE2-0864BA5732BA}" srcOrd="2" destOrd="0" presId="urn:microsoft.com/office/officeart/2005/8/layout/orgChart1"/>
    <dgm:cxn modelId="{5D4441E4-7E08-482E-8565-84F4137FBAD2}" type="presParOf" srcId="{3E9C2045-9168-46FE-8638-7CAD64808E3A}" destId="{269CEE8F-7F3B-442C-B6FA-539B014A417E}" srcOrd="2" destOrd="0" presId="urn:microsoft.com/office/officeart/2005/8/layout/orgChart1"/>
    <dgm:cxn modelId="{16532DE0-1431-4C2E-98B0-4A85874D0DA3}" type="presParOf" srcId="{1E9CC1FE-A7F9-4F73-877D-645766FB345E}" destId="{766C042C-01CA-4672-8262-2A13E83BD267}" srcOrd="2" destOrd="0" presId="urn:microsoft.com/office/officeart/2005/8/layout/orgChart1"/>
    <dgm:cxn modelId="{5980E0F3-58F2-4ED0-A028-1D15BA2566AD}" type="presParOf" srcId="{1E9CC1FE-A7F9-4F73-877D-645766FB345E}" destId="{1231BA82-5070-4B27-8FB2-7F9249FC1D7F}" srcOrd="3" destOrd="0" presId="urn:microsoft.com/office/officeart/2005/8/layout/orgChart1"/>
    <dgm:cxn modelId="{9F709061-2D2A-4D4C-B602-50C93BA6B291}" type="presParOf" srcId="{1231BA82-5070-4B27-8FB2-7F9249FC1D7F}" destId="{E82E267C-2A7A-47F8-85E1-28B9DB6048A1}" srcOrd="0" destOrd="0" presId="urn:microsoft.com/office/officeart/2005/8/layout/orgChart1"/>
    <dgm:cxn modelId="{E836EBC1-CE7A-47F0-A48F-9162CA806CC6}" type="presParOf" srcId="{E82E267C-2A7A-47F8-85E1-28B9DB6048A1}" destId="{2C2F2EFF-68DC-4A96-8692-3A86338D0571}" srcOrd="0" destOrd="0" presId="urn:microsoft.com/office/officeart/2005/8/layout/orgChart1"/>
    <dgm:cxn modelId="{9C1C1C2A-518E-4429-91D7-A7946626BFD8}" type="presParOf" srcId="{E82E267C-2A7A-47F8-85E1-28B9DB6048A1}" destId="{70B01388-C7D7-45A2-B67A-9C4CD878B362}" srcOrd="1" destOrd="0" presId="urn:microsoft.com/office/officeart/2005/8/layout/orgChart1"/>
    <dgm:cxn modelId="{D8BF3429-205A-4A57-81B5-019BE8920231}" type="presParOf" srcId="{1231BA82-5070-4B27-8FB2-7F9249FC1D7F}" destId="{57EAE0DC-AC5E-462D-B731-96C08A8B11B0}" srcOrd="1" destOrd="0" presId="urn:microsoft.com/office/officeart/2005/8/layout/orgChart1"/>
    <dgm:cxn modelId="{B2AD4C2A-8550-49FC-A3B1-8FE5174C0FF9}" type="presParOf" srcId="{57EAE0DC-AC5E-462D-B731-96C08A8B11B0}" destId="{8AD4847E-CCD7-44F0-9B5E-B55A81F22A38}" srcOrd="0" destOrd="0" presId="urn:microsoft.com/office/officeart/2005/8/layout/orgChart1"/>
    <dgm:cxn modelId="{05423446-3470-48CD-8881-5B77537C8997}" type="presParOf" srcId="{57EAE0DC-AC5E-462D-B731-96C08A8B11B0}" destId="{81E0F507-5413-40E4-8AEF-FF21F2F069BE}" srcOrd="1" destOrd="0" presId="urn:microsoft.com/office/officeart/2005/8/layout/orgChart1"/>
    <dgm:cxn modelId="{83D4319D-A23D-447F-B668-F148F3512D44}" type="presParOf" srcId="{81E0F507-5413-40E4-8AEF-FF21F2F069BE}" destId="{470DA9FF-31CB-4185-B78A-707E1B4F93F9}" srcOrd="0" destOrd="0" presId="urn:microsoft.com/office/officeart/2005/8/layout/orgChart1"/>
    <dgm:cxn modelId="{51B018D9-EF1A-451D-BAE8-FD2F09133839}" type="presParOf" srcId="{470DA9FF-31CB-4185-B78A-707E1B4F93F9}" destId="{4C527660-4F84-4847-B82A-D096955D3949}" srcOrd="0" destOrd="0" presId="urn:microsoft.com/office/officeart/2005/8/layout/orgChart1"/>
    <dgm:cxn modelId="{2CAA9A21-B514-4DCE-AEBF-EF76D0B5CF7E}" type="presParOf" srcId="{470DA9FF-31CB-4185-B78A-707E1B4F93F9}" destId="{2FA5D7A5-E686-4BF7-AC3A-95ACCC2607C3}" srcOrd="1" destOrd="0" presId="urn:microsoft.com/office/officeart/2005/8/layout/orgChart1"/>
    <dgm:cxn modelId="{BDD1095C-EEAE-42E3-8DF5-66AF0319D717}" type="presParOf" srcId="{81E0F507-5413-40E4-8AEF-FF21F2F069BE}" destId="{08A30961-DBAC-47E3-8F36-C5E9AE4A5A74}" srcOrd="1" destOrd="0" presId="urn:microsoft.com/office/officeart/2005/8/layout/orgChart1"/>
    <dgm:cxn modelId="{2A8D9E09-5F8E-49E0-A68F-440842A2E59A}" type="presParOf" srcId="{81E0F507-5413-40E4-8AEF-FF21F2F069BE}" destId="{F0227E59-519B-4116-86A2-860F35B95058}" srcOrd="2" destOrd="0" presId="urn:microsoft.com/office/officeart/2005/8/layout/orgChart1"/>
    <dgm:cxn modelId="{6BABE2FA-30E3-4474-AC4A-1A9A1DDE6EE1}" type="presParOf" srcId="{57EAE0DC-AC5E-462D-B731-96C08A8B11B0}" destId="{B1D82EE0-5B59-4449-80E0-ED2469D3DA02}" srcOrd="2" destOrd="0" presId="urn:microsoft.com/office/officeart/2005/8/layout/orgChart1"/>
    <dgm:cxn modelId="{7A10CE00-E933-4DFE-ABB4-3E153EB87B9F}" type="presParOf" srcId="{57EAE0DC-AC5E-462D-B731-96C08A8B11B0}" destId="{1A6BF16A-5C27-45E1-A582-EE59B85C37D0}" srcOrd="3" destOrd="0" presId="urn:microsoft.com/office/officeart/2005/8/layout/orgChart1"/>
    <dgm:cxn modelId="{1F8B6D93-C5D0-4EB2-8E7F-24CA83F3B525}" type="presParOf" srcId="{1A6BF16A-5C27-45E1-A582-EE59B85C37D0}" destId="{DA4552F7-2B57-46FE-A535-4234BBAC758C}" srcOrd="0" destOrd="0" presId="urn:microsoft.com/office/officeart/2005/8/layout/orgChart1"/>
    <dgm:cxn modelId="{966D26F5-34DB-4D46-82F3-4566C58860B1}" type="presParOf" srcId="{DA4552F7-2B57-46FE-A535-4234BBAC758C}" destId="{9A025C3C-D133-4073-8998-B35BE66EEC2F}" srcOrd="0" destOrd="0" presId="urn:microsoft.com/office/officeart/2005/8/layout/orgChart1"/>
    <dgm:cxn modelId="{A0DC9C6C-3ADC-400C-B9AD-BE932FB0D77A}" type="presParOf" srcId="{DA4552F7-2B57-46FE-A535-4234BBAC758C}" destId="{3A75E771-1330-46AE-BC62-3AB7D7538F64}" srcOrd="1" destOrd="0" presId="urn:microsoft.com/office/officeart/2005/8/layout/orgChart1"/>
    <dgm:cxn modelId="{9E470656-2745-46F2-B6B7-7A6AFE19C665}" type="presParOf" srcId="{1A6BF16A-5C27-45E1-A582-EE59B85C37D0}" destId="{2E41C906-62E1-4326-A4AD-48A474B6C599}" srcOrd="1" destOrd="0" presId="urn:microsoft.com/office/officeart/2005/8/layout/orgChart1"/>
    <dgm:cxn modelId="{5FD2D9F5-666F-4ACD-A834-7390E2793BA4}" type="presParOf" srcId="{1A6BF16A-5C27-45E1-A582-EE59B85C37D0}" destId="{A1BC273C-E847-4002-AA18-F6742D13C752}" srcOrd="2" destOrd="0" presId="urn:microsoft.com/office/officeart/2005/8/layout/orgChart1"/>
    <dgm:cxn modelId="{F3906D4D-287D-4139-BDCB-958B214973B6}" type="presParOf" srcId="{1231BA82-5070-4B27-8FB2-7F9249FC1D7F}" destId="{A2589C82-C7D9-4520-8214-D22EFC4625E4}" srcOrd="2" destOrd="0" presId="urn:microsoft.com/office/officeart/2005/8/layout/orgChart1"/>
    <dgm:cxn modelId="{24B8AEAC-A8C7-4935-B86B-433D165317E0}" type="presParOf" srcId="{1E9CC1FE-A7F9-4F73-877D-645766FB345E}" destId="{06D5C718-4665-4A8B-AC13-D37CD3EDE2BC}" srcOrd="4" destOrd="0" presId="urn:microsoft.com/office/officeart/2005/8/layout/orgChart1"/>
    <dgm:cxn modelId="{E1EB63B1-C53A-40A8-ABBD-1A21FFD2F140}" type="presParOf" srcId="{1E9CC1FE-A7F9-4F73-877D-645766FB345E}" destId="{6BA90F63-AC0F-459E-A010-391E7361C24C}" srcOrd="5" destOrd="0" presId="urn:microsoft.com/office/officeart/2005/8/layout/orgChart1"/>
    <dgm:cxn modelId="{EAEC2FCB-1739-43BB-9182-E11C157E7802}" type="presParOf" srcId="{6BA90F63-AC0F-459E-A010-391E7361C24C}" destId="{B805A120-F283-4D9B-A7C2-12C2D86F9BE0}" srcOrd="0" destOrd="0" presId="urn:microsoft.com/office/officeart/2005/8/layout/orgChart1"/>
    <dgm:cxn modelId="{7739D60B-9DC3-4740-A2C1-ADAF853D1436}" type="presParOf" srcId="{B805A120-F283-4D9B-A7C2-12C2D86F9BE0}" destId="{C321304F-6FD2-458C-9C45-615983D3AE77}" srcOrd="0" destOrd="0" presId="urn:microsoft.com/office/officeart/2005/8/layout/orgChart1"/>
    <dgm:cxn modelId="{3A0412F6-73A5-4692-88EC-0316CB439FA3}" type="presParOf" srcId="{B805A120-F283-4D9B-A7C2-12C2D86F9BE0}" destId="{0D59F180-3309-4BCF-AC50-789646A75F49}" srcOrd="1" destOrd="0" presId="urn:microsoft.com/office/officeart/2005/8/layout/orgChart1"/>
    <dgm:cxn modelId="{456C7119-9277-4381-92F8-56D1B2FFC2FE}" type="presParOf" srcId="{6BA90F63-AC0F-459E-A010-391E7361C24C}" destId="{9BC2831B-5143-434C-A45F-99DCBD9BB2DF}" srcOrd="1" destOrd="0" presId="urn:microsoft.com/office/officeart/2005/8/layout/orgChart1"/>
    <dgm:cxn modelId="{47835341-4322-4DA0-9728-D54F6C21CA61}" type="presParOf" srcId="{6BA90F63-AC0F-459E-A010-391E7361C24C}" destId="{CAB172B7-C0CD-4D56-8F65-F2EA8FA58DFA}" srcOrd="2" destOrd="0" presId="urn:microsoft.com/office/officeart/2005/8/layout/orgChart1"/>
    <dgm:cxn modelId="{8068C6F6-6EB4-4244-BD06-C844878E7757}" type="presParOf" srcId="{5927B29C-1293-4908-9685-5E9502F5718D}" destId="{9D36FBD7-1E01-4EB9-8C18-7A98E0C31A2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D5C718-4665-4A8B-AC13-D37CD3EDE2BC}">
      <dsp:nvSpPr>
        <dsp:cNvPr id="0" name=""/>
        <dsp:cNvSpPr/>
      </dsp:nvSpPr>
      <dsp:spPr>
        <a:xfrm>
          <a:off x="3780524" y="323584"/>
          <a:ext cx="2660885" cy="189222"/>
        </a:xfrm>
        <a:custGeom>
          <a:avLst/>
          <a:gdLst/>
          <a:ahLst/>
          <a:cxnLst/>
          <a:rect l="0" t="0" r="0" b="0"/>
          <a:pathLst>
            <a:path>
              <a:moveTo>
                <a:pt x="0" y="0"/>
              </a:moveTo>
              <a:lnTo>
                <a:pt x="0" y="94611"/>
              </a:lnTo>
              <a:lnTo>
                <a:pt x="2660885" y="94611"/>
              </a:lnTo>
              <a:lnTo>
                <a:pt x="2660885" y="189222"/>
              </a:lnTo>
            </a:path>
          </a:pathLst>
        </a:custGeom>
        <a:noFill/>
        <a:ln w="425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D82EE0-5B59-4449-80E0-ED2469D3DA02}">
      <dsp:nvSpPr>
        <dsp:cNvPr id="0" name=""/>
        <dsp:cNvSpPr/>
      </dsp:nvSpPr>
      <dsp:spPr>
        <a:xfrm>
          <a:off x="3337276" y="892679"/>
          <a:ext cx="307947" cy="1339971"/>
        </a:xfrm>
        <a:custGeom>
          <a:avLst/>
          <a:gdLst/>
          <a:ahLst/>
          <a:cxnLst/>
          <a:rect l="0" t="0" r="0" b="0"/>
          <a:pathLst>
            <a:path>
              <a:moveTo>
                <a:pt x="0" y="0"/>
              </a:moveTo>
              <a:lnTo>
                <a:pt x="0" y="1339971"/>
              </a:lnTo>
              <a:lnTo>
                <a:pt x="307947" y="1339971"/>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D4847E-CCD7-44F0-9B5E-B55A81F22A38}">
      <dsp:nvSpPr>
        <dsp:cNvPr id="0" name=""/>
        <dsp:cNvSpPr/>
      </dsp:nvSpPr>
      <dsp:spPr>
        <a:xfrm>
          <a:off x="3337276" y="892679"/>
          <a:ext cx="307947" cy="509731"/>
        </a:xfrm>
        <a:custGeom>
          <a:avLst/>
          <a:gdLst/>
          <a:ahLst/>
          <a:cxnLst/>
          <a:rect l="0" t="0" r="0" b="0"/>
          <a:pathLst>
            <a:path>
              <a:moveTo>
                <a:pt x="0" y="0"/>
              </a:moveTo>
              <a:lnTo>
                <a:pt x="0" y="509731"/>
              </a:lnTo>
              <a:lnTo>
                <a:pt x="307947" y="509731"/>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6C042C-01CA-4672-8262-2A13E83BD267}">
      <dsp:nvSpPr>
        <dsp:cNvPr id="0" name=""/>
        <dsp:cNvSpPr/>
      </dsp:nvSpPr>
      <dsp:spPr>
        <a:xfrm>
          <a:off x="3780524" y="323584"/>
          <a:ext cx="377944" cy="189222"/>
        </a:xfrm>
        <a:custGeom>
          <a:avLst/>
          <a:gdLst/>
          <a:ahLst/>
          <a:cxnLst/>
          <a:rect l="0" t="0" r="0" b="0"/>
          <a:pathLst>
            <a:path>
              <a:moveTo>
                <a:pt x="0" y="0"/>
              </a:moveTo>
              <a:lnTo>
                <a:pt x="0" y="94611"/>
              </a:lnTo>
              <a:lnTo>
                <a:pt x="377944" y="94611"/>
              </a:lnTo>
              <a:lnTo>
                <a:pt x="377944" y="189222"/>
              </a:lnTo>
            </a:path>
          </a:pathLst>
        </a:custGeom>
        <a:noFill/>
        <a:ln w="425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823A7E-EDB5-4BB4-8540-DE7A72D8BD6B}">
      <dsp:nvSpPr>
        <dsp:cNvPr id="0" name=""/>
        <dsp:cNvSpPr/>
      </dsp:nvSpPr>
      <dsp:spPr>
        <a:xfrm>
          <a:off x="341445" y="889376"/>
          <a:ext cx="433551" cy="2699256"/>
        </a:xfrm>
        <a:custGeom>
          <a:avLst/>
          <a:gdLst/>
          <a:ahLst/>
          <a:cxnLst/>
          <a:rect l="0" t="0" r="0" b="0"/>
          <a:pathLst>
            <a:path>
              <a:moveTo>
                <a:pt x="0" y="0"/>
              </a:moveTo>
              <a:lnTo>
                <a:pt x="0" y="2699256"/>
              </a:lnTo>
              <a:lnTo>
                <a:pt x="433551" y="2699256"/>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322057-32AC-4B74-AE06-B69E2138AB8F}">
      <dsp:nvSpPr>
        <dsp:cNvPr id="0" name=""/>
        <dsp:cNvSpPr/>
      </dsp:nvSpPr>
      <dsp:spPr>
        <a:xfrm>
          <a:off x="341445" y="889376"/>
          <a:ext cx="433551" cy="2058410"/>
        </a:xfrm>
        <a:custGeom>
          <a:avLst/>
          <a:gdLst/>
          <a:ahLst/>
          <a:cxnLst/>
          <a:rect l="0" t="0" r="0" b="0"/>
          <a:pathLst>
            <a:path>
              <a:moveTo>
                <a:pt x="0" y="0"/>
              </a:moveTo>
              <a:lnTo>
                <a:pt x="0" y="2058410"/>
              </a:lnTo>
              <a:lnTo>
                <a:pt x="433551" y="2058410"/>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1A0ED0-604F-4927-BD23-4DF967CC34C7}">
      <dsp:nvSpPr>
        <dsp:cNvPr id="0" name=""/>
        <dsp:cNvSpPr/>
      </dsp:nvSpPr>
      <dsp:spPr>
        <a:xfrm>
          <a:off x="341445" y="889376"/>
          <a:ext cx="433551" cy="1254677"/>
        </a:xfrm>
        <a:custGeom>
          <a:avLst/>
          <a:gdLst/>
          <a:ahLst/>
          <a:cxnLst/>
          <a:rect l="0" t="0" r="0" b="0"/>
          <a:pathLst>
            <a:path>
              <a:moveTo>
                <a:pt x="0" y="0"/>
              </a:moveTo>
              <a:lnTo>
                <a:pt x="0" y="1254677"/>
              </a:lnTo>
              <a:lnTo>
                <a:pt x="433551" y="1254677"/>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67CA6B-5AD4-431E-99DD-F95B823EE073}">
      <dsp:nvSpPr>
        <dsp:cNvPr id="0" name=""/>
        <dsp:cNvSpPr/>
      </dsp:nvSpPr>
      <dsp:spPr>
        <a:xfrm>
          <a:off x="341445" y="889376"/>
          <a:ext cx="433551" cy="432715"/>
        </a:xfrm>
        <a:custGeom>
          <a:avLst/>
          <a:gdLst/>
          <a:ahLst/>
          <a:cxnLst/>
          <a:rect l="0" t="0" r="0" b="0"/>
          <a:pathLst>
            <a:path>
              <a:moveTo>
                <a:pt x="0" y="0"/>
              </a:moveTo>
              <a:lnTo>
                <a:pt x="0" y="432715"/>
              </a:lnTo>
              <a:lnTo>
                <a:pt x="433551" y="432715"/>
              </a:lnTo>
            </a:path>
          </a:pathLst>
        </a:custGeom>
        <a:noFill/>
        <a:ln w="425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886E72-E19C-4AB6-BC92-34D91FA09676}">
      <dsp:nvSpPr>
        <dsp:cNvPr id="0" name=""/>
        <dsp:cNvSpPr/>
      </dsp:nvSpPr>
      <dsp:spPr>
        <a:xfrm>
          <a:off x="1497583" y="323584"/>
          <a:ext cx="2282940" cy="189222"/>
        </a:xfrm>
        <a:custGeom>
          <a:avLst/>
          <a:gdLst/>
          <a:ahLst/>
          <a:cxnLst/>
          <a:rect l="0" t="0" r="0" b="0"/>
          <a:pathLst>
            <a:path>
              <a:moveTo>
                <a:pt x="2282940" y="0"/>
              </a:moveTo>
              <a:lnTo>
                <a:pt x="2282940" y="94611"/>
              </a:lnTo>
              <a:lnTo>
                <a:pt x="0" y="94611"/>
              </a:lnTo>
              <a:lnTo>
                <a:pt x="0" y="189222"/>
              </a:lnTo>
            </a:path>
          </a:pathLst>
        </a:custGeom>
        <a:noFill/>
        <a:ln w="425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9F82E2-B95C-4FE2-B3E0-AE552C26BA5C}">
      <dsp:nvSpPr>
        <dsp:cNvPr id="0" name=""/>
        <dsp:cNvSpPr/>
      </dsp:nvSpPr>
      <dsp:spPr>
        <a:xfrm>
          <a:off x="2005767" y="1536"/>
          <a:ext cx="3549514" cy="322047"/>
        </a:xfrm>
        <a:prstGeom prst="rect">
          <a:avLst/>
        </a:prstGeom>
        <a:solidFill>
          <a:schemeClr val="bg1">
            <a:lumMod val="8500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i="1" kern="1200" dirty="0">
              <a:latin typeface="Tahoma" pitchFamily="34" charset="0"/>
              <a:ea typeface="Tahoma" pitchFamily="34" charset="0"/>
              <a:cs typeface="Tahoma" pitchFamily="34" charset="0"/>
            </a:rPr>
            <a:t>Health care financing system</a:t>
          </a:r>
          <a:endParaRPr lang="el-GR" sz="1400" b="1" i="1" kern="1200" dirty="0">
            <a:latin typeface="Tahoma" pitchFamily="34" charset="0"/>
            <a:ea typeface="Tahoma" pitchFamily="34" charset="0"/>
            <a:cs typeface="Tahoma" pitchFamily="34" charset="0"/>
          </a:endParaRPr>
        </a:p>
      </dsp:txBody>
      <dsp:txXfrm>
        <a:off x="2005767" y="1536"/>
        <a:ext cx="3549514" cy="322047"/>
      </dsp:txXfrm>
    </dsp:sp>
    <dsp:sp modelId="{B7CA1961-D95F-4A38-A846-666A8055FB75}">
      <dsp:nvSpPr>
        <dsp:cNvPr id="0" name=""/>
        <dsp:cNvSpPr/>
      </dsp:nvSpPr>
      <dsp:spPr>
        <a:xfrm>
          <a:off x="52411" y="512806"/>
          <a:ext cx="2890344" cy="376570"/>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ahoma" pitchFamily="34" charset="0"/>
              <a:ea typeface="Tahoma" pitchFamily="34" charset="0"/>
              <a:cs typeface="Tahoma" pitchFamily="34" charset="0"/>
            </a:rPr>
            <a:t>Public Financing</a:t>
          </a:r>
          <a:endParaRPr lang="el-GR" sz="1400" b="1" kern="1200" dirty="0">
            <a:latin typeface="Tahoma" pitchFamily="34" charset="0"/>
            <a:ea typeface="Tahoma" pitchFamily="34" charset="0"/>
            <a:cs typeface="Tahoma" pitchFamily="34" charset="0"/>
          </a:endParaRPr>
        </a:p>
      </dsp:txBody>
      <dsp:txXfrm>
        <a:off x="52411" y="512806"/>
        <a:ext cx="2890344" cy="376570"/>
      </dsp:txXfrm>
    </dsp:sp>
    <dsp:sp modelId="{196C158A-E9B8-4510-B24C-319355200B04}">
      <dsp:nvSpPr>
        <dsp:cNvPr id="0" name=""/>
        <dsp:cNvSpPr/>
      </dsp:nvSpPr>
      <dsp:spPr>
        <a:xfrm>
          <a:off x="774997" y="1078599"/>
          <a:ext cx="2378209" cy="486986"/>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Government tax-based contribution</a:t>
          </a:r>
          <a:endParaRPr lang="el-GR" sz="1400" kern="1200" dirty="0">
            <a:latin typeface="Tahoma" pitchFamily="34" charset="0"/>
            <a:ea typeface="Tahoma" pitchFamily="34" charset="0"/>
            <a:cs typeface="Tahoma" pitchFamily="34" charset="0"/>
          </a:endParaRPr>
        </a:p>
      </dsp:txBody>
      <dsp:txXfrm>
        <a:off x="774997" y="1078599"/>
        <a:ext cx="2378209" cy="486986"/>
      </dsp:txXfrm>
    </dsp:sp>
    <dsp:sp modelId="{C1389459-59ED-40CC-AE8A-0BCA6A4569C3}">
      <dsp:nvSpPr>
        <dsp:cNvPr id="0" name=""/>
        <dsp:cNvSpPr/>
      </dsp:nvSpPr>
      <dsp:spPr>
        <a:xfrm>
          <a:off x="774997" y="1754807"/>
          <a:ext cx="2378209" cy="778492"/>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SHI contributions basis, may also funded by state budget</a:t>
          </a:r>
          <a:endParaRPr lang="el-GR" sz="1400" kern="1200" dirty="0">
            <a:latin typeface="Tahoma" pitchFamily="34" charset="0"/>
            <a:ea typeface="Tahoma" pitchFamily="34" charset="0"/>
            <a:cs typeface="Tahoma" pitchFamily="34" charset="0"/>
          </a:endParaRPr>
        </a:p>
      </dsp:txBody>
      <dsp:txXfrm>
        <a:off x="774997" y="1754807"/>
        <a:ext cx="2378209" cy="778492"/>
      </dsp:txXfrm>
    </dsp:sp>
    <dsp:sp modelId="{8FD6F496-19D7-4619-8F7B-A545117F48A1}">
      <dsp:nvSpPr>
        <dsp:cNvPr id="0" name=""/>
        <dsp:cNvSpPr/>
      </dsp:nvSpPr>
      <dsp:spPr>
        <a:xfrm>
          <a:off x="774997" y="2722522"/>
          <a:ext cx="2410260" cy="450529"/>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Compulsory PHI</a:t>
          </a:r>
          <a:endParaRPr lang="el-GR" sz="1400" kern="1200" dirty="0">
            <a:latin typeface="Tahoma" pitchFamily="34" charset="0"/>
            <a:ea typeface="Tahoma" pitchFamily="34" charset="0"/>
            <a:cs typeface="Tahoma" pitchFamily="34" charset="0"/>
          </a:endParaRPr>
        </a:p>
      </dsp:txBody>
      <dsp:txXfrm>
        <a:off x="774997" y="2722522"/>
        <a:ext cx="2410260" cy="450529"/>
      </dsp:txXfrm>
    </dsp:sp>
    <dsp:sp modelId="{AD1FF785-23CE-4311-BB00-B259C619F388}">
      <dsp:nvSpPr>
        <dsp:cNvPr id="0" name=""/>
        <dsp:cNvSpPr/>
      </dsp:nvSpPr>
      <dsp:spPr>
        <a:xfrm>
          <a:off x="774997" y="3362274"/>
          <a:ext cx="2405655" cy="452718"/>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Compulsory medical saving accounts</a:t>
          </a:r>
          <a:r>
            <a:rPr lang="el-GR" sz="1400" kern="1200" dirty="0">
              <a:latin typeface="Tahoma" pitchFamily="34" charset="0"/>
              <a:ea typeface="Tahoma" pitchFamily="34" charset="0"/>
              <a:cs typeface="Tahoma" pitchFamily="34" charset="0"/>
            </a:rPr>
            <a:t>*</a:t>
          </a:r>
        </a:p>
      </dsp:txBody>
      <dsp:txXfrm>
        <a:off x="774997" y="3362274"/>
        <a:ext cx="2405655" cy="452718"/>
      </dsp:txXfrm>
    </dsp:sp>
    <dsp:sp modelId="{2C2F2EFF-68DC-4A96-8692-3A86338D0571}">
      <dsp:nvSpPr>
        <dsp:cNvPr id="0" name=""/>
        <dsp:cNvSpPr/>
      </dsp:nvSpPr>
      <dsp:spPr>
        <a:xfrm>
          <a:off x="3131978" y="512806"/>
          <a:ext cx="2052981" cy="379872"/>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ahoma" pitchFamily="34" charset="0"/>
              <a:ea typeface="Tahoma" pitchFamily="34" charset="0"/>
              <a:cs typeface="Tahoma" pitchFamily="34" charset="0"/>
            </a:rPr>
            <a:t>Private financing</a:t>
          </a:r>
          <a:endParaRPr lang="el-GR" sz="1400" b="1" kern="1200" dirty="0">
            <a:latin typeface="Tahoma" pitchFamily="34" charset="0"/>
            <a:ea typeface="Tahoma" pitchFamily="34" charset="0"/>
            <a:cs typeface="Tahoma" pitchFamily="34" charset="0"/>
          </a:endParaRPr>
        </a:p>
      </dsp:txBody>
      <dsp:txXfrm>
        <a:off x="3131978" y="512806"/>
        <a:ext cx="2052981" cy="379872"/>
      </dsp:txXfrm>
    </dsp:sp>
    <dsp:sp modelId="{4C527660-4F84-4847-B82A-D096955D3949}">
      <dsp:nvSpPr>
        <dsp:cNvPr id="0" name=""/>
        <dsp:cNvSpPr/>
      </dsp:nvSpPr>
      <dsp:spPr>
        <a:xfrm>
          <a:off x="3645223" y="1081901"/>
          <a:ext cx="1528267" cy="641017"/>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Voluntary PHI</a:t>
          </a:r>
          <a:endParaRPr lang="el-GR" sz="1400" kern="1200" dirty="0">
            <a:latin typeface="Tahoma" pitchFamily="34" charset="0"/>
            <a:ea typeface="Tahoma" pitchFamily="34" charset="0"/>
            <a:cs typeface="Tahoma" pitchFamily="34" charset="0"/>
          </a:endParaRPr>
        </a:p>
      </dsp:txBody>
      <dsp:txXfrm>
        <a:off x="3645223" y="1081901"/>
        <a:ext cx="1528267" cy="641017"/>
      </dsp:txXfrm>
    </dsp:sp>
    <dsp:sp modelId="{9A025C3C-D133-4073-8998-B35BE66EEC2F}">
      <dsp:nvSpPr>
        <dsp:cNvPr id="0" name=""/>
        <dsp:cNvSpPr/>
      </dsp:nvSpPr>
      <dsp:spPr>
        <a:xfrm>
          <a:off x="3645223" y="1912141"/>
          <a:ext cx="1528267" cy="641017"/>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Tahoma" pitchFamily="34" charset="0"/>
              <a:ea typeface="Tahoma" pitchFamily="34" charset="0"/>
              <a:cs typeface="Tahoma" pitchFamily="34" charset="0"/>
            </a:rPr>
            <a:t>Households OOP payments</a:t>
          </a:r>
          <a:endParaRPr lang="el-GR" sz="1400" kern="1200" dirty="0">
            <a:latin typeface="Tahoma" pitchFamily="34" charset="0"/>
            <a:ea typeface="Tahoma" pitchFamily="34" charset="0"/>
            <a:cs typeface="Tahoma" pitchFamily="34" charset="0"/>
          </a:endParaRPr>
        </a:p>
      </dsp:txBody>
      <dsp:txXfrm>
        <a:off x="3645223" y="1912141"/>
        <a:ext cx="1528267" cy="641017"/>
      </dsp:txXfrm>
    </dsp:sp>
    <dsp:sp modelId="{C321304F-6FD2-458C-9C45-615983D3AE77}">
      <dsp:nvSpPr>
        <dsp:cNvPr id="0" name=""/>
        <dsp:cNvSpPr/>
      </dsp:nvSpPr>
      <dsp:spPr>
        <a:xfrm>
          <a:off x="5374182" y="512806"/>
          <a:ext cx="2134455" cy="397821"/>
        </a:xfrm>
        <a:prstGeom prst="rect">
          <a:avLst/>
        </a:prstGeom>
        <a:solidFill>
          <a:schemeClr val="lt1">
            <a:hueOff val="0"/>
            <a:satOff val="0"/>
            <a:lumOff val="0"/>
            <a:alphaOff val="0"/>
          </a:schemeClr>
        </a:solidFill>
        <a:ln w="425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Tahoma" pitchFamily="34" charset="0"/>
              <a:ea typeface="Tahoma" pitchFamily="34" charset="0"/>
              <a:cs typeface="Tahoma" pitchFamily="34" charset="0"/>
            </a:rPr>
            <a:t>External Financial Aid</a:t>
          </a:r>
          <a:endParaRPr lang="el-GR" sz="1400" b="1" kern="1200" dirty="0">
            <a:latin typeface="Tahoma" pitchFamily="34" charset="0"/>
            <a:ea typeface="Tahoma" pitchFamily="34" charset="0"/>
            <a:cs typeface="Tahoma" pitchFamily="34" charset="0"/>
          </a:endParaRPr>
        </a:p>
      </dsp:txBody>
      <dsp:txXfrm>
        <a:off x="5374182" y="512806"/>
        <a:ext cx="2134455" cy="39782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0.7916</cdr:x>
      <cdr:y>0.12354</cdr:y>
    </cdr:from>
    <cdr:to>
      <cdr:x>0.85986</cdr:x>
      <cdr:y>0.16008</cdr:y>
    </cdr:to>
    <cdr:sp macro="" textlink="">
      <cdr:nvSpPr>
        <cdr:cNvPr id="2" name="TextBox 1"/>
        <cdr:cNvSpPr txBox="1"/>
      </cdr:nvSpPr>
      <cdr:spPr>
        <a:xfrm xmlns:a="http://schemas.openxmlformats.org/drawingml/2006/main">
          <a:off x="4358115" y="565997"/>
          <a:ext cx="375802" cy="16740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800">
              <a:latin typeface="Times New Roman" pitchFamily="18" charset="0"/>
              <a:cs typeface="Times New Roman" pitchFamily="18" charset="0"/>
            </a:rPr>
            <a:t>72.80</a:t>
          </a:r>
        </a:p>
      </cdr:txBody>
    </cdr:sp>
  </cdr:relSizeAnchor>
  <cdr:relSizeAnchor xmlns:cdr="http://schemas.openxmlformats.org/drawingml/2006/chartDrawing">
    <cdr:from>
      <cdr:x>0.31494</cdr:x>
      <cdr:y>0.59431</cdr:y>
    </cdr:from>
    <cdr:to>
      <cdr:x>0.42499</cdr:x>
      <cdr:y>0.62951</cdr:y>
    </cdr:to>
    <cdr:sp macro="" textlink="">
      <cdr:nvSpPr>
        <cdr:cNvPr id="5" name="TextBox 1"/>
        <cdr:cNvSpPr txBox="1"/>
      </cdr:nvSpPr>
      <cdr:spPr>
        <a:xfrm xmlns:a="http://schemas.openxmlformats.org/drawingml/2006/main">
          <a:off x="1415920" y="2722852"/>
          <a:ext cx="494763" cy="16127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800">
              <a:latin typeface="Times New Roman" pitchFamily="18" charset="0"/>
              <a:cs typeface="Times New Roman" pitchFamily="18" charset="0"/>
            </a:rPr>
            <a:t>15.60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5" name="Rectangle 3"/>
          <p:cNvSpPr>
            <a:spLocks noGrp="1" noChangeArrowheads="1"/>
          </p:cNvSpPr>
          <p:nvPr>
            <p:ph type="dt" sz="quarter"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eaLnBrk="0" hangingPunct="0">
              <a:spcBef>
                <a:spcPct val="0"/>
              </a:spcBef>
              <a:defRPr sz="1000" i="1">
                <a:latin typeface="Book Antiqua" pitchFamily="18" charset="0"/>
              </a:defRPr>
            </a:lvl1pPr>
          </a:lstStyle>
          <a:p>
            <a:pPr>
              <a:defRPr/>
            </a:pPr>
            <a:endParaRPr lang="en-GB" dirty="0"/>
          </a:p>
        </p:txBody>
      </p:sp>
      <p:sp>
        <p:nvSpPr>
          <p:cNvPr id="3076" name="Rectangle 4"/>
          <p:cNvSpPr>
            <a:spLocks noGrp="1" noChangeArrowheads="1"/>
          </p:cNvSpPr>
          <p:nvPr>
            <p:ph type="ftr" sz="quarter" idx="2"/>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7" name="Rectangle 5"/>
          <p:cNvSpPr>
            <a:spLocks noGrp="1" noChangeArrowheads="1"/>
          </p:cNvSpPr>
          <p:nvPr>
            <p:ph type="sldNum" sz="quarter" idx="3"/>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eaLnBrk="0" hangingPunct="0">
              <a:spcBef>
                <a:spcPct val="0"/>
              </a:spcBef>
              <a:defRPr sz="1000" i="1">
                <a:latin typeface="Book Antiqua" pitchFamily="18" charset="0"/>
              </a:defRPr>
            </a:lvl1pPr>
          </a:lstStyle>
          <a:p>
            <a:pPr>
              <a:defRPr/>
            </a:pPr>
            <a:fld id="{808B96CC-4860-4D4F-A12E-8899E5E291A1}" type="slidenum">
              <a:rPr lang="en-GB"/>
              <a:pPr>
                <a:defRPr/>
              </a:pPr>
              <a:t>‹#›</a:t>
            </a:fld>
            <a:endParaRPr lang="en-GB" dirty="0"/>
          </a:p>
        </p:txBody>
      </p:sp>
      <p:sp>
        <p:nvSpPr>
          <p:cNvPr id="58374" name="Rectangle 6"/>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58375" name="Rectangle 7"/>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237C91CA-F5A5-4BE9-9760-FA48B80974D4}"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448760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1" name="Rectangle 3"/>
          <p:cNvSpPr>
            <a:spLocks noGrp="1" noChangeArrowheads="1"/>
          </p:cNvSpPr>
          <p:nvPr>
            <p:ph type="dt"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defTabSz="770230" eaLnBrk="0" hangingPunct="0">
              <a:spcBef>
                <a:spcPct val="0"/>
              </a:spcBef>
              <a:defRPr sz="1000" i="1">
                <a:latin typeface="Times New Roman" charset="0"/>
              </a:defRPr>
            </a:lvl1pPr>
          </a:lstStyle>
          <a:p>
            <a:pPr>
              <a:defRPr/>
            </a:pPr>
            <a:endParaRPr lang="en-GB" dirty="0"/>
          </a:p>
        </p:txBody>
      </p:sp>
      <p:sp>
        <p:nvSpPr>
          <p:cNvPr id="2052" name="Rectangle 4"/>
          <p:cNvSpPr>
            <a:spLocks noGrp="1" noChangeArrowheads="1"/>
          </p:cNvSpPr>
          <p:nvPr>
            <p:ph type="ftr" sz="quarter" idx="4"/>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3" name="Rectangle 5"/>
          <p:cNvSpPr>
            <a:spLocks noGrp="1" noChangeArrowheads="1"/>
          </p:cNvSpPr>
          <p:nvPr>
            <p:ph type="sldNum" sz="quarter" idx="5"/>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defTabSz="770230" eaLnBrk="0" hangingPunct="0">
              <a:spcBef>
                <a:spcPct val="0"/>
              </a:spcBef>
              <a:defRPr sz="1000" i="1">
                <a:latin typeface="Times New Roman" charset="0"/>
              </a:defRPr>
            </a:lvl1pPr>
          </a:lstStyle>
          <a:p>
            <a:pPr>
              <a:defRPr/>
            </a:pPr>
            <a:fld id="{8F1E409E-0311-45A7-83CD-5EAB51A28E59}" type="slidenum">
              <a:rPr lang="en-GB"/>
              <a:pPr>
                <a:defRPr/>
              </a:pPr>
              <a:t>‹#›</a:t>
            </a:fld>
            <a:endParaRPr lang="en-GB" dirty="0"/>
          </a:p>
        </p:txBody>
      </p:sp>
      <p:sp>
        <p:nvSpPr>
          <p:cNvPr id="32774" name="Rectangle 6"/>
          <p:cNvSpPr>
            <a:spLocks noGrp="1" noRot="1" noChangeAspect="1" noChangeArrowheads="1"/>
          </p:cNvSpPr>
          <p:nvPr>
            <p:ph type="sldImg" idx="2"/>
          </p:nvPr>
        </p:nvSpPr>
        <p:spPr bwMode="auto">
          <a:xfrm>
            <a:off x="744538" y="768350"/>
            <a:ext cx="5322887" cy="36845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5" name="Rectangle 7"/>
          <p:cNvSpPr>
            <a:spLocks noGrp="1" noChangeArrowheads="1"/>
          </p:cNvSpPr>
          <p:nvPr>
            <p:ph type="body" sz="quarter" idx="3"/>
          </p:nvPr>
        </p:nvSpPr>
        <p:spPr bwMode="auto">
          <a:xfrm>
            <a:off x="901700" y="4708525"/>
            <a:ext cx="4964113" cy="4170363"/>
          </a:xfrm>
          <a:prstGeom prst="rect">
            <a:avLst/>
          </a:prstGeom>
          <a:noFill/>
          <a:ln w="9525">
            <a:noFill/>
            <a:miter lim="800000"/>
            <a:headEnd/>
            <a:tailEnd/>
          </a:ln>
          <a:effectLst/>
        </p:spPr>
        <p:txBody>
          <a:bodyPr vert="horz" wrap="square" lIns="93069" tIns="46535" rIns="93069" bIns="4653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2776" name="Rectangle 8"/>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32777" name="Rectangle 9"/>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ACA0A155-B2EB-4A7B-82D5-09576EC7DF83}"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772545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eaLnBrk="0" hangingPunct="0">
              <a:defRPr sz="6000">
                <a:solidFill>
                  <a:schemeClr val="tx1"/>
                </a:solidFill>
                <a:latin typeface="Times New Roman" pitchFamily="18" charset="0"/>
              </a:defRPr>
            </a:lvl1pPr>
            <a:lvl2pPr marL="742950" indent="-285750" defTabSz="769938" eaLnBrk="0" hangingPunct="0">
              <a:defRPr sz="6000">
                <a:solidFill>
                  <a:schemeClr val="tx1"/>
                </a:solidFill>
                <a:latin typeface="Times New Roman" pitchFamily="18" charset="0"/>
              </a:defRPr>
            </a:lvl2pPr>
            <a:lvl3pPr marL="1143000" indent="-228600" defTabSz="769938" eaLnBrk="0" hangingPunct="0">
              <a:defRPr sz="6000">
                <a:solidFill>
                  <a:schemeClr val="tx1"/>
                </a:solidFill>
                <a:latin typeface="Times New Roman" pitchFamily="18" charset="0"/>
              </a:defRPr>
            </a:lvl3pPr>
            <a:lvl4pPr marL="1600200" indent="-228600" defTabSz="769938" eaLnBrk="0" hangingPunct="0">
              <a:defRPr sz="6000">
                <a:solidFill>
                  <a:schemeClr val="tx1"/>
                </a:solidFill>
                <a:latin typeface="Times New Roman" pitchFamily="18" charset="0"/>
              </a:defRPr>
            </a:lvl4pPr>
            <a:lvl5pPr marL="2057400" indent="-228600" defTabSz="769938" eaLnBrk="0" hangingPunct="0">
              <a:defRPr sz="6000">
                <a:solidFill>
                  <a:schemeClr val="tx1"/>
                </a:solidFill>
                <a:latin typeface="Times New Roman" pitchFamily="18" charset="0"/>
              </a:defRPr>
            </a:lvl5pPr>
            <a:lvl6pPr marL="2514600" indent="-228600" defTabSz="769938" eaLnBrk="0" fontAlgn="base" hangingPunct="0">
              <a:spcBef>
                <a:spcPct val="0"/>
              </a:spcBef>
              <a:spcAft>
                <a:spcPct val="0"/>
              </a:spcAft>
              <a:defRPr sz="6000">
                <a:solidFill>
                  <a:schemeClr val="tx1"/>
                </a:solidFill>
                <a:latin typeface="Times New Roman" pitchFamily="18" charset="0"/>
              </a:defRPr>
            </a:lvl6pPr>
            <a:lvl7pPr marL="2971800" indent="-228600" defTabSz="769938" eaLnBrk="0" fontAlgn="base" hangingPunct="0">
              <a:spcBef>
                <a:spcPct val="0"/>
              </a:spcBef>
              <a:spcAft>
                <a:spcPct val="0"/>
              </a:spcAft>
              <a:defRPr sz="6000">
                <a:solidFill>
                  <a:schemeClr val="tx1"/>
                </a:solidFill>
                <a:latin typeface="Times New Roman" pitchFamily="18" charset="0"/>
              </a:defRPr>
            </a:lvl7pPr>
            <a:lvl8pPr marL="3429000" indent="-228600" defTabSz="769938" eaLnBrk="0" fontAlgn="base" hangingPunct="0">
              <a:spcBef>
                <a:spcPct val="0"/>
              </a:spcBef>
              <a:spcAft>
                <a:spcPct val="0"/>
              </a:spcAft>
              <a:defRPr sz="6000">
                <a:solidFill>
                  <a:schemeClr val="tx1"/>
                </a:solidFill>
                <a:latin typeface="Times New Roman" pitchFamily="18" charset="0"/>
              </a:defRPr>
            </a:lvl8pPr>
            <a:lvl9pPr marL="3886200" indent="-228600" defTabSz="769938" eaLnBrk="0" fontAlgn="base" hangingPunct="0">
              <a:spcBef>
                <a:spcPct val="0"/>
              </a:spcBef>
              <a:spcAft>
                <a:spcPct val="0"/>
              </a:spcAft>
              <a:defRPr sz="6000">
                <a:solidFill>
                  <a:schemeClr val="tx1"/>
                </a:solidFill>
                <a:latin typeface="Times New Roman" pitchFamily="18" charset="0"/>
              </a:defRPr>
            </a:lvl9pPr>
          </a:lstStyle>
          <a:p>
            <a:fld id="{FD9CD07C-C8B3-41C9-B229-998965632840}" type="slidenum">
              <a:rPr lang="en-GB" sz="1000" smtClean="0"/>
              <a:pPr/>
              <a:t>1</a:t>
            </a:fld>
            <a:endParaRPr lang="en-GB" sz="1000" dirty="0"/>
          </a:p>
        </p:txBody>
      </p:sp>
      <p:sp>
        <p:nvSpPr>
          <p:cNvPr id="33795" name="Rectangle 2"/>
          <p:cNvSpPr>
            <a:spLocks noGrp="1" noRot="1" noChangeAspect="1" noChangeArrowheads="1" noTextEdit="1"/>
          </p:cNvSpPr>
          <p:nvPr>
            <p:ph type="sldImg"/>
          </p:nvPr>
        </p:nvSpPr>
        <p:spPr>
          <a:ln cap="flat"/>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6" name="9 - Στρογγυλεμένο ορθογώνιο"/>
          <p:cNvSpPr/>
          <p:nvPr/>
        </p:nvSpPr>
        <p:spPr>
          <a:xfrm>
            <a:off x="453480" y="434162"/>
            <a:ext cx="8999043"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5" name="4 - Τίτλος"/>
          <p:cNvSpPr>
            <a:spLocks noGrp="1"/>
          </p:cNvSpPr>
          <p:nvPr>
            <p:ph type="ctrTitle"/>
          </p:nvPr>
        </p:nvSpPr>
        <p:spPr>
          <a:xfrm>
            <a:off x="782574" y="1820206"/>
            <a:ext cx="84201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l-GR"/>
              <a:t>Kλικ για επεξεργασία του τίτλου</a:t>
            </a:r>
            <a:endParaRPr lang="en-US"/>
          </a:p>
        </p:txBody>
      </p:sp>
      <p:sp>
        <p:nvSpPr>
          <p:cNvPr id="20" name="19 - Υπότιτλος"/>
          <p:cNvSpPr>
            <a:spLocks noGrp="1"/>
          </p:cNvSpPr>
          <p:nvPr>
            <p:ph type="subTitle" idx="1"/>
          </p:nvPr>
        </p:nvSpPr>
        <p:spPr>
          <a:xfrm>
            <a:off x="782574" y="3685032"/>
            <a:ext cx="84201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a:t>Κάντε κλικ για να επεξεργαστείτε τον υπότιτλο του υποδείγματος</a:t>
            </a:r>
            <a:endParaRPr lang="en-US"/>
          </a:p>
        </p:txBody>
      </p:sp>
      <p:sp>
        <p:nvSpPr>
          <p:cNvPr id="7" name="18 - Θέση ημερομηνίας"/>
          <p:cNvSpPr>
            <a:spLocks noGrp="1"/>
          </p:cNvSpPr>
          <p:nvPr>
            <p:ph type="dt" sz="half" idx="10"/>
          </p:nvPr>
        </p:nvSpPr>
        <p:spPr/>
        <p:txBody>
          <a:bodyPr/>
          <a:lstStyle>
            <a:lvl1pPr>
              <a:defRPr/>
            </a:lvl1pPr>
            <a:extLst/>
          </a:lstStyle>
          <a:p>
            <a:pPr>
              <a:defRPr/>
            </a:pPr>
            <a:endParaRPr lang="en-GB" dirty="0"/>
          </a:p>
        </p:txBody>
      </p:sp>
      <p:sp>
        <p:nvSpPr>
          <p:cNvPr id="8" name="7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10 - Θέση αριθμού διαφάνειας"/>
          <p:cNvSpPr>
            <a:spLocks noGrp="1"/>
          </p:cNvSpPr>
          <p:nvPr>
            <p:ph type="sldNum" sz="quarter" idx="12"/>
          </p:nvPr>
        </p:nvSpPr>
        <p:spPr/>
        <p:txBody>
          <a:bodyPr/>
          <a:lstStyle>
            <a:lvl1pPr>
              <a:defRPr/>
            </a:lvl1pPr>
            <a:extLst/>
          </a:lstStyle>
          <a:p>
            <a:pPr>
              <a:defRPr/>
            </a:pPr>
            <a:fld id="{2C947D3A-E6A1-4C36-BDF7-29A51B6C6425}" type="slidenum">
              <a:rPr lang="en-GB"/>
              <a:pPr>
                <a:defRPr/>
              </a:pPr>
              <a:t>‹#›</a:t>
            </a:fld>
            <a:endParaRPr lang="en-GB" dirty="0"/>
          </a:p>
        </p:txBody>
      </p:sp>
    </p:spTree>
    <p:extLst>
      <p:ext uri="{BB962C8B-B14F-4D97-AF65-F5344CB8AC3E}">
        <p14:creationId xmlns:p14="http://schemas.microsoft.com/office/powerpoint/2010/main" val="277947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44830" y="530352"/>
            <a:ext cx="8865870" cy="4187952"/>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A77B46A7-47E8-4339-B4E1-4BDAAE1E08DE}" type="slidenum">
              <a:rPr lang="en-GB"/>
              <a:pPr>
                <a:defRPr/>
              </a:pPr>
              <a:t>‹#›</a:t>
            </a:fld>
            <a:endParaRPr lang="en-GB" dirty="0"/>
          </a:p>
        </p:txBody>
      </p:sp>
    </p:spTree>
    <p:extLst>
      <p:ext uri="{BB962C8B-B14F-4D97-AF65-F5344CB8AC3E}">
        <p14:creationId xmlns:p14="http://schemas.microsoft.com/office/powerpoint/2010/main" val="136815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181850" y="533404"/>
            <a:ext cx="2146300" cy="5257799"/>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77850" y="533403"/>
            <a:ext cx="6438900" cy="5257801"/>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6A1AF661-1337-4524-8FEB-66B8AD9389CB}" type="slidenum">
              <a:rPr lang="en-GB"/>
              <a:pPr>
                <a:defRPr/>
              </a:pPr>
              <a:t>‹#›</a:t>
            </a:fld>
            <a:endParaRPr lang="en-GB" dirty="0"/>
          </a:p>
        </p:txBody>
      </p:sp>
    </p:spTree>
    <p:extLst>
      <p:ext uri="{BB962C8B-B14F-4D97-AF65-F5344CB8AC3E}">
        <p14:creationId xmlns:p14="http://schemas.microsoft.com/office/powerpoint/2010/main" val="484012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p>
            <a:r>
              <a:rPr lang="el-GR"/>
              <a:t>Kλικ για επεξεργασία του τίτλου</a:t>
            </a:r>
            <a:endParaRPr lang="en-US"/>
          </a:p>
        </p:txBody>
      </p:sp>
      <p:sp>
        <p:nvSpPr>
          <p:cNvPr id="3" name="2 - Θέση περιεχομένου"/>
          <p:cNvSpPr>
            <a:spLocks noGrp="1"/>
          </p:cNvSpPr>
          <p:nvPr>
            <p:ph idx="1"/>
          </p:nvPr>
        </p:nvSpPr>
        <p:spPr>
          <a:xfrm>
            <a:off x="544830" y="530352"/>
            <a:ext cx="8865870" cy="4187952"/>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B9FE2954-4B92-48EC-B2C3-1F5C6F5928D5}" type="slidenum">
              <a:rPr lang="en-GB"/>
              <a:pPr>
                <a:defRPr/>
              </a:pPr>
              <a:t>‹#›</a:t>
            </a:fld>
            <a:endParaRPr lang="en-GB" dirty="0"/>
          </a:p>
        </p:txBody>
      </p:sp>
    </p:spTree>
    <p:extLst>
      <p:ext uri="{BB962C8B-B14F-4D97-AF65-F5344CB8AC3E}">
        <p14:creationId xmlns:p14="http://schemas.microsoft.com/office/powerpoint/2010/main" val="55395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3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5" name="10 - Στρογγυλεμένο ορθογώνιο"/>
          <p:cNvSpPr/>
          <p:nvPr/>
        </p:nvSpPr>
        <p:spPr>
          <a:xfrm>
            <a:off x="453480" y="434162"/>
            <a:ext cx="8999043"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2" name="1 - Τίτλος"/>
          <p:cNvSpPr>
            <a:spLocks noGrp="1"/>
          </p:cNvSpPr>
          <p:nvPr>
            <p:ph type="title"/>
          </p:nvPr>
        </p:nvSpPr>
        <p:spPr>
          <a:xfrm>
            <a:off x="507373" y="4928616"/>
            <a:ext cx="8865870" cy="676656"/>
          </a:xfrm>
        </p:spPr>
        <p:txBody>
          <a:bodyPr lIns="91440" bIns="0"/>
          <a:lstStyle>
            <a:lvl1pPr algn="l">
              <a:buNone/>
              <a:defRPr sz="3600" b="0" cap="none" baseline="0">
                <a:solidFill>
                  <a:schemeClr val="bg2">
                    <a:shade val="25000"/>
                  </a:schemeClr>
                </a:solidFill>
                <a:effectLst/>
              </a:defRPr>
            </a:lvl1pPr>
            <a:extLst/>
          </a:lstStyle>
          <a:p>
            <a:r>
              <a:rPr lang="el-GR"/>
              <a:t>Kλικ για επεξεργασία του τίτλου</a:t>
            </a:r>
            <a:endParaRPr lang="en-US"/>
          </a:p>
        </p:txBody>
      </p:sp>
      <p:sp>
        <p:nvSpPr>
          <p:cNvPr id="3" name="2 - Θέση κειμένου"/>
          <p:cNvSpPr>
            <a:spLocks noGrp="1"/>
          </p:cNvSpPr>
          <p:nvPr>
            <p:ph type="body" idx="1"/>
          </p:nvPr>
        </p:nvSpPr>
        <p:spPr>
          <a:xfrm>
            <a:off x="507373" y="5624484"/>
            <a:ext cx="886587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a:t>Kλικ για επεξεργασία των στυλ του υποδείγματος</a:t>
            </a:r>
          </a:p>
        </p:txBody>
      </p:sp>
      <p:sp>
        <p:nvSpPr>
          <p:cNvPr id="6" name="3 - Θέση ημερομηνίας"/>
          <p:cNvSpPr>
            <a:spLocks noGrp="1"/>
          </p:cNvSpPr>
          <p:nvPr>
            <p:ph type="dt" sz="half" idx="10"/>
          </p:nvPr>
        </p:nvSpPr>
        <p:spPr/>
        <p:txBody>
          <a:bodyPr/>
          <a:lstStyle>
            <a:lvl1pPr>
              <a:defRPr/>
            </a:lvl1pPr>
            <a:extLst/>
          </a:lstStyle>
          <a:p>
            <a:pPr>
              <a:defRPr/>
            </a:pPr>
            <a:endParaRPr lang="en-GB" dirty="0"/>
          </a:p>
        </p:txBody>
      </p:sp>
      <p:sp>
        <p:nvSpPr>
          <p:cNvPr id="7" name="4 - Θέση υποσέλιδου"/>
          <p:cNvSpPr>
            <a:spLocks noGrp="1"/>
          </p:cNvSpPr>
          <p:nvPr>
            <p:ph type="ftr" sz="quarter" idx="11"/>
          </p:nvPr>
        </p:nvSpPr>
        <p:spPr/>
        <p:txBody>
          <a:bodyPr/>
          <a:lstStyle>
            <a:lvl1pPr>
              <a:defRPr/>
            </a:lvl1pPr>
            <a:extLst/>
          </a:lstStyle>
          <a:p>
            <a:pPr>
              <a:defRPr/>
            </a:pPr>
            <a:endParaRPr lang="en-GB" dirty="0"/>
          </a:p>
        </p:txBody>
      </p:sp>
      <p:sp>
        <p:nvSpPr>
          <p:cNvPr id="8" name="5 - Θέση αριθμού διαφάνειας"/>
          <p:cNvSpPr>
            <a:spLocks noGrp="1"/>
          </p:cNvSpPr>
          <p:nvPr>
            <p:ph type="sldNum" sz="quarter" idx="12"/>
          </p:nvPr>
        </p:nvSpPr>
        <p:spPr/>
        <p:txBody>
          <a:bodyPr/>
          <a:lstStyle>
            <a:lvl1pPr>
              <a:defRPr/>
            </a:lvl1pPr>
            <a:extLst/>
          </a:lstStyle>
          <a:p>
            <a:pPr>
              <a:defRPr/>
            </a:pPr>
            <a:fld id="{C7841F01-9811-4E22-992D-1BDB67822792}" type="slidenum">
              <a:rPr lang="en-GB"/>
              <a:pPr>
                <a:defRPr/>
              </a:pPr>
              <a:t>‹#›</a:t>
            </a:fld>
            <a:endParaRPr lang="en-GB" dirty="0"/>
          </a:p>
        </p:txBody>
      </p:sp>
    </p:spTree>
    <p:extLst>
      <p:ext uri="{BB962C8B-B14F-4D97-AF65-F5344CB8AC3E}">
        <p14:creationId xmlns:p14="http://schemas.microsoft.com/office/powerpoint/2010/main" val="295531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557215"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2"/>
          </p:nvPr>
        </p:nvSpPr>
        <p:spPr>
          <a:xfrm>
            <a:off x="5151640"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C6C59CA4-CA36-4D78-B743-8814580B79CC}" type="slidenum">
              <a:rPr lang="en-GB"/>
              <a:pPr>
                <a:defRPr/>
              </a:pPr>
              <a:t>‹#›</a:t>
            </a:fld>
            <a:endParaRPr lang="en-GB" dirty="0"/>
          </a:p>
        </p:txBody>
      </p:sp>
    </p:spTree>
    <p:extLst>
      <p:ext uri="{BB962C8B-B14F-4D97-AF65-F5344CB8AC3E}">
        <p14:creationId xmlns:p14="http://schemas.microsoft.com/office/powerpoint/2010/main" val="1403555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lvl1pPr>
              <a:defRPr b="1"/>
            </a:lvl1pPr>
            <a:extLst/>
          </a:lstStyle>
          <a:p>
            <a:r>
              <a:rPr lang="el-GR"/>
              <a:t>Kλικ για επεξεργασία του τίτλου</a:t>
            </a:r>
            <a:endParaRPr lang="en-US"/>
          </a:p>
        </p:txBody>
      </p:sp>
      <p:sp>
        <p:nvSpPr>
          <p:cNvPr id="3" name="2 - Θέση κειμένου"/>
          <p:cNvSpPr>
            <a:spLocks noGrp="1"/>
          </p:cNvSpPr>
          <p:nvPr>
            <p:ph type="body" idx="1"/>
          </p:nvPr>
        </p:nvSpPr>
        <p:spPr>
          <a:xfrm>
            <a:off x="657826" y="579438"/>
            <a:ext cx="425958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5039850" y="579438"/>
            <a:ext cx="425958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a:t>Kλικ για επεξεργασία των στυλ του υποδείγματος</a:t>
            </a:r>
          </a:p>
        </p:txBody>
      </p:sp>
      <p:sp>
        <p:nvSpPr>
          <p:cNvPr id="5" name="4 - Θέση περιεχομένου"/>
          <p:cNvSpPr>
            <a:spLocks noGrp="1"/>
          </p:cNvSpPr>
          <p:nvPr>
            <p:ph sz="quarter" idx="2"/>
          </p:nvPr>
        </p:nvSpPr>
        <p:spPr>
          <a:xfrm>
            <a:off x="657826"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περιεχομένου"/>
          <p:cNvSpPr>
            <a:spLocks noGrp="1"/>
          </p:cNvSpPr>
          <p:nvPr>
            <p:ph sz="quarter" idx="4"/>
          </p:nvPr>
        </p:nvSpPr>
        <p:spPr>
          <a:xfrm>
            <a:off x="5039850"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24 - Θέση ημερομηνίας"/>
          <p:cNvSpPr>
            <a:spLocks noGrp="1"/>
          </p:cNvSpPr>
          <p:nvPr>
            <p:ph type="dt" sz="half" idx="10"/>
          </p:nvPr>
        </p:nvSpPr>
        <p:spPr/>
        <p:txBody>
          <a:bodyPr/>
          <a:lstStyle>
            <a:lvl1pPr>
              <a:defRPr/>
            </a:lvl1pPr>
          </a:lstStyle>
          <a:p>
            <a:pPr>
              <a:defRPr/>
            </a:pPr>
            <a:endParaRPr lang="en-GB" dirty="0"/>
          </a:p>
        </p:txBody>
      </p:sp>
      <p:sp>
        <p:nvSpPr>
          <p:cNvPr id="8" name="17 - Θέση υποσέλιδου"/>
          <p:cNvSpPr>
            <a:spLocks noGrp="1"/>
          </p:cNvSpPr>
          <p:nvPr>
            <p:ph type="ftr" sz="quarter" idx="11"/>
          </p:nvPr>
        </p:nvSpPr>
        <p:spPr/>
        <p:txBody>
          <a:bodyPr/>
          <a:lstStyle>
            <a:lvl1pPr>
              <a:defRPr/>
            </a:lvl1pPr>
          </a:lstStyle>
          <a:p>
            <a:pPr>
              <a:defRPr/>
            </a:pPr>
            <a:endParaRPr lang="en-GB" dirty="0"/>
          </a:p>
        </p:txBody>
      </p:sp>
      <p:sp>
        <p:nvSpPr>
          <p:cNvPr id="9" name="4 - Θέση αριθμού διαφάνειας"/>
          <p:cNvSpPr>
            <a:spLocks noGrp="1"/>
          </p:cNvSpPr>
          <p:nvPr>
            <p:ph type="sldNum" sz="quarter" idx="12"/>
          </p:nvPr>
        </p:nvSpPr>
        <p:spPr/>
        <p:txBody>
          <a:bodyPr/>
          <a:lstStyle>
            <a:lvl1pPr>
              <a:defRPr/>
            </a:lvl1pPr>
          </a:lstStyle>
          <a:p>
            <a:pPr>
              <a:defRPr/>
            </a:pPr>
            <a:fld id="{09C4F69E-1001-4EE0-A9F4-57D2D21BB359}" type="slidenum">
              <a:rPr lang="en-GB"/>
              <a:pPr>
                <a:defRPr/>
              </a:pPr>
              <a:t>‹#›</a:t>
            </a:fld>
            <a:endParaRPr lang="en-GB" dirty="0"/>
          </a:p>
        </p:txBody>
      </p:sp>
    </p:spTree>
    <p:extLst>
      <p:ext uri="{BB962C8B-B14F-4D97-AF65-F5344CB8AC3E}">
        <p14:creationId xmlns:p14="http://schemas.microsoft.com/office/powerpoint/2010/main" val="47739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4 - Θέση ημερομηνίας"/>
          <p:cNvSpPr>
            <a:spLocks noGrp="1"/>
          </p:cNvSpPr>
          <p:nvPr>
            <p:ph type="dt" sz="half" idx="10"/>
          </p:nvPr>
        </p:nvSpPr>
        <p:spPr/>
        <p:txBody>
          <a:bodyPr/>
          <a:lstStyle>
            <a:lvl1pPr>
              <a:defRPr/>
            </a:lvl1pPr>
          </a:lstStyle>
          <a:p>
            <a:pPr>
              <a:defRPr/>
            </a:pPr>
            <a:endParaRPr lang="en-GB" dirty="0"/>
          </a:p>
        </p:txBody>
      </p:sp>
      <p:sp>
        <p:nvSpPr>
          <p:cNvPr id="4" name="17 - Θέση υποσέλιδου"/>
          <p:cNvSpPr>
            <a:spLocks noGrp="1"/>
          </p:cNvSpPr>
          <p:nvPr>
            <p:ph type="ftr" sz="quarter" idx="11"/>
          </p:nvPr>
        </p:nvSpPr>
        <p:spPr/>
        <p:txBody>
          <a:bodyPr/>
          <a:lstStyle>
            <a:lvl1pPr>
              <a:defRPr/>
            </a:lvl1pPr>
          </a:lstStyle>
          <a:p>
            <a:pPr>
              <a:defRPr/>
            </a:pPr>
            <a:endParaRPr lang="en-GB" dirty="0"/>
          </a:p>
        </p:txBody>
      </p:sp>
      <p:sp>
        <p:nvSpPr>
          <p:cNvPr id="5" name="4 - Θέση αριθμού διαφάνειας"/>
          <p:cNvSpPr>
            <a:spLocks noGrp="1"/>
          </p:cNvSpPr>
          <p:nvPr>
            <p:ph type="sldNum" sz="quarter" idx="12"/>
          </p:nvPr>
        </p:nvSpPr>
        <p:spPr/>
        <p:txBody>
          <a:bodyPr/>
          <a:lstStyle>
            <a:lvl1pPr>
              <a:defRPr/>
            </a:lvl1pPr>
          </a:lstStyle>
          <a:p>
            <a:pPr>
              <a:defRPr/>
            </a:pPr>
            <a:fld id="{348E9483-E119-4B71-A7B2-F8406B3DC0B3}" type="slidenum">
              <a:rPr lang="en-GB"/>
              <a:pPr>
                <a:defRPr/>
              </a:pPr>
              <a:t>‹#›</a:t>
            </a:fld>
            <a:endParaRPr lang="en-GB" dirty="0"/>
          </a:p>
        </p:txBody>
      </p:sp>
    </p:spTree>
    <p:extLst>
      <p:ext uri="{BB962C8B-B14F-4D97-AF65-F5344CB8AC3E}">
        <p14:creationId xmlns:p14="http://schemas.microsoft.com/office/powerpoint/2010/main" val="3978714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3" name="1 - Θέση ημερομηνίας"/>
          <p:cNvSpPr>
            <a:spLocks noGrp="1"/>
          </p:cNvSpPr>
          <p:nvPr>
            <p:ph type="dt" sz="half" idx="10"/>
          </p:nvPr>
        </p:nvSpPr>
        <p:spPr/>
        <p:txBody>
          <a:bodyPr/>
          <a:lstStyle>
            <a:lvl1pPr>
              <a:defRPr/>
            </a:lvl1pPr>
            <a:extLst/>
          </a:lstStyle>
          <a:p>
            <a:pPr>
              <a:defRPr/>
            </a:pPr>
            <a:endParaRPr lang="en-GB" dirty="0"/>
          </a:p>
        </p:txBody>
      </p:sp>
      <p:sp>
        <p:nvSpPr>
          <p:cNvPr id="4" name="2 - Θέση υποσέλιδου"/>
          <p:cNvSpPr>
            <a:spLocks noGrp="1"/>
          </p:cNvSpPr>
          <p:nvPr>
            <p:ph type="ftr" sz="quarter" idx="11"/>
          </p:nvPr>
        </p:nvSpPr>
        <p:spPr/>
        <p:txBody>
          <a:bodyPr/>
          <a:lstStyle>
            <a:lvl1pPr>
              <a:defRPr/>
            </a:lvl1pPr>
            <a:extLst/>
          </a:lstStyle>
          <a:p>
            <a:pPr>
              <a:defRPr/>
            </a:pPr>
            <a:endParaRPr lang="en-GB" dirty="0"/>
          </a:p>
        </p:txBody>
      </p:sp>
      <p:sp>
        <p:nvSpPr>
          <p:cNvPr id="5" name="3 - Θέση αριθμού διαφάνειας"/>
          <p:cNvSpPr>
            <a:spLocks noGrp="1"/>
          </p:cNvSpPr>
          <p:nvPr>
            <p:ph type="sldNum" sz="quarter" idx="12"/>
          </p:nvPr>
        </p:nvSpPr>
        <p:spPr/>
        <p:txBody>
          <a:bodyPr/>
          <a:lstStyle>
            <a:lvl1pPr>
              <a:defRPr/>
            </a:lvl1pPr>
            <a:extLst/>
          </a:lstStyle>
          <a:p>
            <a:pPr>
              <a:defRPr/>
            </a:pPr>
            <a:fld id="{D64E018D-BDBD-441F-9ADA-78AD78336A3B}" type="slidenum">
              <a:rPr lang="en-GB"/>
              <a:pPr>
                <a:defRPr/>
              </a:pPr>
              <a:t>‹#›</a:t>
            </a:fld>
            <a:endParaRPr lang="en-GB" dirty="0"/>
          </a:p>
        </p:txBody>
      </p:sp>
    </p:spTree>
    <p:extLst>
      <p:ext uri="{BB962C8B-B14F-4D97-AF65-F5344CB8AC3E}">
        <p14:creationId xmlns:p14="http://schemas.microsoft.com/office/powerpoint/2010/main" val="236276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00349" y="533400"/>
            <a:ext cx="3219450" cy="914400"/>
          </a:xfrm>
        </p:spPr>
        <p:txBody>
          <a:bodyPr/>
          <a:lstStyle>
            <a:lvl1pPr algn="l">
              <a:buNone/>
              <a:defRPr sz="2200" b="1">
                <a:solidFill>
                  <a:schemeClr val="accent1"/>
                </a:solidFill>
              </a:defRPr>
            </a:lvl1pPr>
            <a:extLst/>
          </a:lstStyle>
          <a:p>
            <a:r>
              <a:rPr lang="el-GR"/>
              <a:t>Kλικ για επεξεργασία του τίτλου</a:t>
            </a:r>
            <a:endParaRPr lang="en-US"/>
          </a:p>
        </p:txBody>
      </p:sp>
      <p:sp>
        <p:nvSpPr>
          <p:cNvPr id="3" name="2 - Θέση κειμένου"/>
          <p:cNvSpPr>
            <a:spLocks noGrp="1"/>
          </p:cNvSpPr>
          <p:nvPr>
            <p:ph type="body" idx="2"/>
          </p:nvPr>
        </p:nvSpPr>
        <p:spPr>
          <a:xfrm>
            <a:off x="6000418" y="1447802"/>
            <a:ext cx="321945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half" idx="1"/>
          </p:nvPr>
        </p:nvSpPr>
        <p:spPr>
          <a:xfrm>
            <a:off x="824820" y="930144"/>
            <a:ext cx="501167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90271168-D108-49ED-AB77-895375444F6F}" type="slidenum">
              <a:rPr lang="en-GB"/>
              <a:pPr>
                <a:defRPr/>
              </a:pPr>
              <a:t>‹#›</a:t>
            </a:fld>
            <a:endParaRPr lang="en-GB" dirty="0"/>
          </a:p>
        </p:txBody>
      </p:sp>
    </p:spTree>
    <p:extLst>
      <p:ext uri="{BB962C8B-B14F-4D97-AF65-F5344CB8AC3E}">
        <p14:creationId xmlns:p14="http://schemas.microsoft.com/office/powerpoint/2010/main" val="211106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6" name="10 - Στρογγύλεμα μίας γωνίας ορθογωνίου"/>
          <p:cNvSpPr/>
          <p:nvPr/>
        </p:nvSpPr>
        <p:spPr>
          <a:xfrm>
            <a:off x="6934200" y="433388"/>
            <a:ext cx="251777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2" name="1 - Τίτλος"/>
          <p:cNvSpPr>
            <a:spLocks noGrp="1"/>
          </p:cNvSpPr>
          <p:nvPr>
            <p:ph type="title"/>
          </p:nvPr>
        </p:nvSpPr>
        <p:spPr>
          <a:xfrm>
            <a:off x="495300" y="5012056"/>
            <a:ext cx="8915400" cy="1051560"/>
          </a:xfrm>
        </p:spPr>
        <p:txBody>
          <a:bodyPr anchor="t"/>
          <a:lstStyle>
            <a:lvl1pPr algn="l">
              <a:buNone/>
              <a:defRPr sz="3600" b="0">
                <a:solidFill>
                  <a:schemeClr val="bg2">
                    <a:shade val="25000"/>
                  </a:schemeClr>
                </a:solidFill>
                <a:effectLst/>
              </a:defRPr>
            </a:lvl1pPr>
            <a:extLst/>
          </a:lstStyle>
          <a:p>
            <a:r>
              <a:rPr lang="el-GR"/>
              <a:t>Kλικ για επεξεργασία του τίτλου</a:t>
            </a:r>
            <a:endParaRPr lang="en-US"/>
          </a:p>
        </p:txBody>
      </p:sp>
      <p:sp>
        <p:nvSpPr>
          <p:cNvPr id="4" name="3 - Θέση κειμένου"/>
          <p:cNvSpPr>
            <a:spLocks noGrp="1"/>
          </p:cNvSpPr>
          <p:nvPr>
            <p:ph type="body" sz="half" idx="2"/>
          </p:nvPr>
        </p:nvSpPr>
        <p:spPr bwMode="grayWhite">
          <a:xfrm>
            <a:off x="7001271" y="533400"/>
            <a:ext cx="242697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3" name="2 - Θέση εικόνας"/>
          <p:cNvSpPr>
            <a:spLocks noGrp="1"/>
          </p:cNvSpPr>
          <p:nvPr>
            <p:ph type="pic" idx="1"/>
          </p:nvPr>
        </p:nvSpPr>
        <p:spPr>
          <a:xfrm>
            <a:off x="456603" y="435768"/>
            <a:ext cx="6419088"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l-GR" noProof="0" dirty="0"/>
              <a:t>Κάντε κλικ στο εικονίδιο για να προσθέσετε μια εικόνα</a:t>
            </a:r>
            <a:endParaRPr lang="en-US" noProof="0" dirty="0"/>
          </a:p>
        </p:txBody>
      </p:sp>
      <p:sp>
        <p:nvSpPr>
          <p:cNvPr id="7" name="4 - Θέση ημερομηνίας"/>
          <p:cNvSpPr>
            <a:spLocks noGrp="1"/>
          </p:cNvSpPr>
          <p:nvPr>
            <p:ph type="dt" sz="half" idx="10"/>
          </p:nvPr>
        </p:nvSpPr>
        <p:spPr/>
        <p:txBody>
          <a:bodyPr/>
          <a:lstStyle>
            <a:lvl1pPr>
              <a:defRPr/>
            </a:lvl1pPr>
            <a:extLst/>
          </a:lstStyle>
          <a:p>
            <a:pPr>
              <a:defRPr/>
            </a:pPr>
            <a:endParaRPr lang="en-GB" dirty="0"/>
          </a:p>
        </p:txBody>
      </p:sp>
      <p:sp>
        <p:nvSpPr>
          <p:cNvPr id="8" name="5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6 - Θέση αριθμού διαφάνειας"/>
          <p:cNvSpPr>
            <a:spLocks noGrp="1"/>
          </p:cNvSpPr>
          <p:nvPr>
            <p:ph type="sldNum" sz="quarter" idx="12"/>
          </p:nvPr>
        </p:nvSpPr>
        <p:spPr/>
        <p:txBody>
          <a:bodyPr/>
          <a:lstStyle>
            <a:lvl1pPr>
              <a:defRPr/>
            </a:lvl1pPr>
            <a:extLst/>
          </a:lstStyle>
          <a:p>
            <a:pPr>
              <a:defRPr/>
            </a:pPr>
            <a:fld id="{0A40C715-5421-4C65-99C5-F7CB9C02A1A9}" type="slidenum">
              <a:rPr lang="en-GB"/>
              <a:pPr>
                <a:defRPr/>
              </a:pPr>
              <a:t>‹#›</a:t>
            </a:fld>
            <a:endParaRPr lang="en-GB" dirty="0"/>
          </a:p>
        </p:txBody>
      </p:sp>
    </p:spTree>
    <p:extLst>
      <p:ext uri="{BB962C8B-B14F-4D97-AF65-F5344CB8AC3E}">
        <p14:creationId xmlns:p14="http://schemas.microsoft.com/office/powerpoint/2010/main" val="135381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9" name="8 - Στρογγυλεμένο ορθογώνιο"/>
          <p:cNvSpPr/>
          <p:nvPr/>
        </p:nvSpPr>
        <p:spPr>
          <a:xfrm>
            <a:off x="453480" y="434162"/>
            <a:ext cx="8999043"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spcBef>
                <a:spcPct val="20000"/>
              </a:spcBef>
              <a:defRPr/>
            </a:pPr>
            <a:endParaRPr lang="en-US" dirty="0"/>
          </a:p>
        </p:txBody>
      </p:sp>
      <p:sp>
        <p:nvSpPr>
          <p:cNvPr id="13" name="12 - Θέση τίτλου"/>
          <p:cNvSpPr>
            <a:spLocks noGrp="1"/>
          </p:cNvSpPr>
          <p:nvPr>
            <p:ph type="title"/>
          </p:nvPr>
        </p:nvSpPr>
        <p:spPr>
          <a:xfrm>
            <a:off x="544513" y="4986338"/>
            <a:ext cx="8866187" cy="1050925"/>
          </a:xfrm>
          <a:prstGeom prst="rect">
            <a:avLst/>
          </a:prstGeom>
        </p:spPr>
        <p:txBody>
          <a:bodyPr vert="horz" anchor="b">
            <a:normAutofit/>
          </a:bodyPr>
          <a:lstStyle/>
          <a:p>
            <a:r>
              <a:rPr lang="el-GR"/>
              <a:t>Kλικ για επεξεργασία του τίτλου</a:t>
            </a:r>
            <a:endParaRPr lang="en-US"/>
          </a:p>
        </p:txBody>
      </p:sp>
      <p:sp>
        <p:nvSpPr>
          <p:cNvPr id="1031" name="3 - Θέση κειμένου"/>
          <p:cNvSpPr>
            <a:spLocks noGrp="1"/>
          </p:cNvSpPr>
          <p:nvPr>
            <p:ph type="body" idx="1"/>
          </p:nvPr>
        </p:nvSpPr>
        <p:spPr bwMode="auto">
          <a:xfrm>
            <a:off x="544513" y="530225"/>
            <a:ext cx="8866187"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25" name="24 - Θέση ημερομηνίας"/>
          <p:cNvSpPr>
            <a:spLocks noGrp="1"/>
          </p:cNvSpPr>
          <p:nvPr>
            <p:ph type="dt" sz="half" idx="2"/>
          </p:nvPr>
        </p:nvSpPr>
        <p:spPr>
          <a:xfrm>
            <a:off x="4090988" y="6111875"/>
            <a:ext cx="24765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18" name="17 - Θέση υποσέλιδου"/>
          <p:cNvSpPr>
            <a:spLocks noGrp="1"/>
          </p:cNvSpPr>
          <p:nvPr>
            <p:ph type="ftr" sz="quarter" idx="3"/>
          </p:nvPr>
        </p:nvSpPr>
        <p:spPr>
          <a:xfrm>
            <a:off x="6567488" y="6111875"/>
            <a:ext cx="2476500" cy="365125"/>
          </a:xfrm>
          <a:prstGeom prst="rect">
            <a:avLst/>
          </a:prstGeom>
        </p:spPr>
        <p:txBody>
          <a:bodyPr vert="horz" anchor="b"/>
          <a:lstStyle>
            <a:lvl1pPr algn="l"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5" name="4 - Θέση αριθμού διαφάνειας"/>
          <p:cNvSpPr>
            <a:spLocks noGrp="1"/>
          </p:cNvSpPr>
          <p:nvPr>
            <p:ph type="sldNum" sz="quarter" idx="4"/>
          </p:nvPr>
        </p:nvSpPr>
        <p:spPr>
          <a:xfrm>
            <a:off x="9043988" y="6111875"/>
            <a:ext cx="4953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fld id="{773476B9-4FAB-4C78-B027-F2A32FD72F3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4141" r:id="rId1"/>
    <p:sldLayoutId id="2147484134" r:id="rId2"/>
    <p:sldLayoutId id="2147484142" r:id="rId3"/>
    <p:sldLayoutId id="2147484135" r:id="rId4"/>
    <p:sldLayoutId id="2147484136" r:id="rId5"/>
    <p:sldLayoutId id="2147484137" r:id="rId6"/>
    <p:sldLayoutId id="2147484143" r:id="rId7"/>
    <p:sldLayoutId id="2147484138" r:id="rId8"/>
    <p:sldLayoutId id="2147484144" r:id="rId9"/>
    <p:sldLayoutId id="2147484139" r:id="rId10"/>
    <p:sldLayoutId id="2147484140"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dx.doi.org/10.1787/health_glance_eur-2016-graph145-e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localhost/OECDStat_Metadata/ShowMetadata.ashx?Dataset=SHA&amp;Coords=%5bLOCATION%5d.%5bGRC%5d&amp;ShowOnWeb=true&amp;Lang=en" TargetMode="External"/><Relationship Id="rId13" Type="http://schemas.openxmlformats.org/officeDocument/2006/relationships/hyperlink" Target="http://localhost/OECDStat_Metadata/ShowMetadata.ashx?Dataset=SHA&amp;Coords=%5bLOCATION%5d.%5bNLD%5d&amp;ShowOnWeb=true&amp;Lang=en" TargetMode="External"/><Relationship Id="rId18" Type="http://schemas.openxmlformats.org/officeDocument/2006/relationships/hyperlink" Target="http://localhost/OECDStat_Metadata/ShowMetadata.ashx?Dataset=SHA&amp;Coords=%5bLOCATION%5d.%5bUSA%5d&amp;ShowOnWeb=true&amp;Lang=en" TargetMode="External"/><Relationship Id="rId3" Type="http://schemas.openxmlformats.org/officeDocument/2006/relationships/hyperlink" Target="http://localhost/OECDStat_Metadata/ShowMetadata.ashx?Dataset=SHA&amp;Coords=%5bLOCATION%5d.%5bBEL%5d&amp;ShowOnWeb=true&amp;Lang=en" TargetMode="External"/><Relationship Id="rId7" Type="http://schemas.openxmlformats.org/officeDocument/2006/relationships/hyperlink" Target="http://localhost/OECDStat_Metadata/ShowMetadata.ashx?Dataset=SHA&amp;Coords=%5bLOCATION%5d.%5bDEU%5d&amp;ShowOnWeb=true&amp;Lang=en" TargetMode="External"/><Relationship Id="rId12" Type="http://schemas.openxmlformats.org/officeDocument/2006/relationships/hyperlink" Target="http://localhost/OECDStat_Metadata/ShowMetadata.ashx?Dataset=SHA&amp;Coords=%5bLOCATION%5d.%5bMEX%5d&amp;ShowOnWeb=true&amp;Lang=en" TargetMode="External"/><Relationship Id="rId17" Type="http://schemas.openxmlformats.org/officeDocument/2006/relationships/hyperlink" Target="http://localhost/OECDStat_Metadata/ShowMetadata.ashx?Dataset=SHA&amp;Coords=%5bLOCATION%5d.%5bGBR%5d&amp;ShowOnWeb=true&amp;Lang=en" TargetMode="External"/><Relationship Id="rId2" Type="http://schemas.openxmlformats.org/officeDocument/2006/relationships/hyperlink" Target="http://localhost/OECDStat_Metadata/ShowMetadata.ashx?Dataset=SHA&amp;Coords=%5bLOCATION%5d.%5bAUT%5d&amp;ShowOnWeb=true&amp;Lang=en" TargetMode="External"/><Relationship Id="rId16" Type="http://schemas.openxmlformats.org/officeDocument/2006/relationships/hyperlink" Target="http://localhost/OECDStat_Metadata/ShowMetadata.ashx?Dataset=SHA&amp;Coords=%5bLOCATION%5d.%5bTUR%5d&amp;ShowOnWeb=true&amp;Lang=en" TargetMode="External"/><Relationship Id="rId1" Type="http://schemas.openxmlformats.org/officeDocument/2006/relationships/slideLayout" Target="../slideLayouts/slideLayout2.xml"/><Relationship Id="rId6" Type="http://schemas.openxmlformats.org/officeDocument/2006/relationships/hyperlink" Target="http://localhost/OECDStat_Metadata/ShowMetadata.ashx?Dataset=SHA&amp;Coords=%5bLOCATION%5d.%5bFRA%5d&amp;ShowOnWeb=true&amp;Lang=en" TargetMode="External"/><Relationship Id="rId11" Type="http://schemas.openxmlformats.org/officeDocument/2006/relationships/hyperlink" Target="http://localhost/OECDStat_Metadata/ShowMetadata.ashx?Dataset=SHA&amp;Coords=%5bLOCATION%5d.%5bKOR%5d&amp;ShowOnWeb=true&amp;Lang=en" TargetMode="External"/><Relationship Id="rId5" Type="http://schemas.openxmlformats.org/officeDocument/2006/relationships/hyperlink" Target="http://localhost/OECDStat_Metadata/ShowMetadata.ashx?Dataset=SHA&amp;Coords=%5bLOCATION%5d.%5bCHL%5d&amp;ShowOnWeb=true&amp;Lang=en" TargetMode="External"/><Relationship Id="rId15" Type="http://schemas.openxmlformats.org/officeDocument/2006/relationships/hyperlink" Target="http://localhost/OECDStat_Metadata/ShowMetadata.ashx?Dataset=SHA&amp;Coords=%5bLOCATION%5d.%5bESP%5d&amp;ShowOnWeb=true&amp;Lang=en" TargetMode="External"/><Relationship Id="rId10" Type="http://schemas.openxmlformats.org/officeDocument/2006/relationships/hyperlink" Target="http://localhost/OECDStat_Metadata/ShowMetadata.ashx?Dataset=SHA&amp;Coords=%5bLOCATION%5d.%5bITA%5d&amp;ShowOnWeb=true&amp;Lang=en" TargetMode="External"/><Relationship Id="rId4" Type="http://schemas.openxmlformats.org/officeDocument/2006/relationships/hyperlink" Target="http://localhost/OECDStat_Metadata/ShowMetadata.ashx?Dataset=SHA&amp;Coords=%5bLOCATION%5d.%5bCAN%5d&amp;ShowOnWeb=true&amp;Lang=en" TargetMode="External"/><Relationship Id="rId9" Type="http://schemas.openxmlformats.org/officeDocument/2006/relationships/hyperlink" Target="http://localhost/OECDStat_Metadata/ShowMetadata.ashx?Dataset=SHA&amp;Coords=%5bLOCATION%5d.%5bIRL%5d&amp;ShowOnWeb=true&amp;Lang=en" TargetMode="External"/><Relationship Id="rId14" Type="http://schemas.openxmlformats.org/officeDocument/2006/relationships/hyperlink" Target="http://localhost/OECDStat_Metadata/ShowMetadata.ashx?Dataset=SHA&amp;Coords=%5bLOCATION%5d.%5bPRT%5d&amp;ShowOnWeb=true&amp;Lang=en" TargetMode="Externa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20750" y="1916113"/>
            <a:ext cx="8280400" cy="1800225"/>
          </a:xfrm>
        </p:spPr>
        <p:txBody>
          <a:bodyPr lIns="92075" tIns="46038" rIns="92075" bIns="46038" anchor="ctr">
            <a:noAutofit/>
          </a:bodyPr>
          <a:lstStyle/>
          <a:p>
            <a:pPr algn="ctr" eaLnBrk="1" fontAlgn="auto" hangingPunct="1">
              <a:spcAft>
                <a:spcPts val="0"/>
              </a:spcAft>
              <a:defRPr/>
            </a:pPr>
            <a:br>
              <a:rPr lang="el-GR" sz="1400" dirty="0"/>
            </a:br>
            <a:br>
              <a:rPr lang="el-GR" sz="1400" dirty="0"/>
            </a:br>
            <a:r>
              <a:rPr lang="en-US" sz="5400" dirty="0">
                <a:solidFill>
                  <a:schemeClr val="accent1"/>
                </a:solidFill>
                <a:latin typeface="Tahoma" pitchFamily="34" charset="0"/>
                <a:cs typeface="Tahoma" pitchFamily="34" charset="0"/>
              </a:rPr>
              <a:t>“</a:t>
            </a:r>
            <a:r>
              <a:rPr lang="el-GR" sz="5400" dirty="0">
                <a:solidFill>
                  <a:schemeClr val="accent1"/>
                </a:solidFill>
                <a:latin typeface="Tahoma" pitchFamily="34" charset="0"/>
                <a:cs typeface="Tahoma" pitchFamily="34" charset="0"/>
              </a:rPr>
              <a:t>ΑΣΦΑΛΙΣΗ </a:t>
            </a:r>
            <a:br>
              <a:rPr lang="el-GR" sz="5400" dirty="0">
                <a:solidFill>
                  <a:schemeClr val="accent1"/>
                </a:solidFill>
                <a:latin typeface="Tahoma" pitchFamily="34" charset="0"/>
                <a:cs typeface="Tahoma" pitchFamily="34" charset="0"/>
              </a:rPr>
            </a:br>
            <a:r>
              <a:rPr lang="el-GR" sz="5400" dirty="0">
                <a:solidFill>
                  <a:schemeClr val="accent1"/>
                </a:solidFill>
                <a:latin typeface="Tahoma" pitchFamily="34" charset="0"/>
                <a:cs typeface="Tahoma" pitchFamily="34" charset="0"/>
              </a:rPr>
              <a:t>ΖΩΗΣ - ΠΕΡΙΟΥΣΙΑΣ</a:t>
            </a:r>
            <a:r>
              <a:rPr lang="en-US" sz="5400" dirty="0">
                <a:solidFill>
                  <a:schemeClr val="accent1"/>
                </a:solidFill>
                <a:latin typeface="Tahoma" pitchFamily="34" charset="0"/>
                <a:cs typeface="Tahoma" pitchFamily="34" charset="0"/>
              </a:rPr>
              <a:t>.” </a:t>
            </a:r>
            <a:br>
              <a:rPr lang="en-US" sz="1400" dirty="0">
                <a:solidFill>
                  <a:schemeClr val="accent1"/>
                </a:solidFill>
                <a:latin typeface="Tahoma" pitchFamily="34" charset="0"/>
                <a:cs typeface="Tahoma" pitchFamily="34" charset="0"/>
              </a:rPr>
            </a:br>
            <a:br>
              <a:rPr lang="en-US" sz="1400" dirty="0">
                <a:solidFill>
                  <a:schemeClr val="accent1"/>
                </a:solidFill>
              </a:rPr>
            </a:br>
            <a:br>
              <a:rPr lang="el-GR" sz="1400" dirty="0">
                <a:solidFill>
                  <a:schemeClr val="accent1"/>
                </a:solidFill>
              </a:rPr>
            </a:br>
            <a:br>
              <a:rPr lang="el-GR" sz="1400" dirty="0"/>
            </a:br>
            <a:br>
              <a:rPr lang="el-GR" sz="1400" dirty="0"/>
            </a:br>
            <a:endParaRPr lang="en-GB" sz="1400" dirty="0"/>
          </a:p>
        </p:txBody>
      </p:sp>
      <p:sp>
        <p:nvSpPr>
          <p:cNvPr id="4099" name="Rectangle 3"/>
          <p:cNvSpPr>
            <a:spLocks noGrp="1" noChangeArrowheads="1"/>
          </p:cNvSpPr>
          <p:nvPr>
            <p:ph type="subTitle" idx="1"/>
          </p:nvPr>
        </p:nvSpPr>
        <p:spPr>
          <a:xfrm>
            <a:off x="920750" y="3810000"/>
            <a:ext cx="8353425" cy="1876425"/>
          </a:xfrm>
        </p:spPr>
        <p:txBody>
          <a:bodyPr lIns="92075" tIns="46038" rIns="92075" bIns="46038"/>
          <a:lstStyle/>
          <a:p>
            <a:pPr marL="342900" indent="-342900" algn="ctr" eaLnBrk="1" hangingPunct="1">
              <a:lnSpc>
                <a:spcPct val="101000"/>
              </a:lnSpc>
              <a:spcBef>
                <a:spcPct val="0"/>
              </a:spcBef>
              <a:spcAft>
                <a:spcPct val="51000"/>
              </a:spcAft>
            </a:pPr>
            <a:r>
              <a:rPr lang="el-GR" sz="2300" b="1" dirty="0">
                <a:solidFill>
                  <a:srgbClr val="3333CC"/>
                </a:solidFill>
                <a:latin typeface="Tahoma" pitchFamily="34" charset="0"/>
                <a:cs typeface="Tahoma" pitchFamily="34" charset="0"/>
              </a:rPr>
              <a:t>Επιμέλεια</a:t>
            </a:r>
            <a:r>
              <a:rPr lang="en-US" sz="2300" b="1" dirty="0">
                <a:solidFill>
                  <a:srgbClr val="3333CC"/>
                </a:solidFill>
                <a:latin typeface="Tahoma" pitchFamily="34" charset="0"/>
                <a:cs typeface="Tahoma" pitchFamily="34" charset="0"/>
              </a:rPr>
              <a:t>: </a:t>
            </a:r>
            <a:endParaRPr lang="el-GR" sz="2300" b="1" dirty="0">
              <a:solidFill>
                <a:srgbClr val="3333CC"/>
              </a:solidFill>
              <a:latin typeface="Tahoma" pitchFamily="34" charset="0"/>
              <a:cs typeface="Tahoma" pitchFamily="34" charset="0"/>
            </a:endParaRPr>
          </a:p>
          <a:p>
            <a:pPr marL="342900" indent="-342900" algn="ctr" eaLnBrk="1" hangingPunct="1">
              <a:lnSpc>
                <a:spcPct val="101000"/>
              </a:lnSpc>
              <a:spcBef>
                <a:spcPct val="0"/>
              </a:spcBef>
              <a:spcAft>
                <a:spcPct val="51000"/>
              </a:spcAft>
            </a:pPr>
            <a:r>
              <a:rPr lang="el-GR" sz="2300" dirty="0">
                <a:solidFill>
                  <a:srgbClr val="3333CC"/>
                </a:solidFill>
                <a:latin typeface="Tahoma" pitchFamily="34" charset="0"/>
                <a:cs typeface="Tahoma" pitchFamily="34" charset="0"/>
              </a:rPr>
              <a:t>ΝΙΚΟΛΑΟΣ ΓΡΗΓΟΡΑΚΗΣ (</a:t>
            </a:r>
            <a:r>
              <a:rPr lang="en-US" sz="2300" dirty="0">
                <a:solidFill>
                  <a:srgbClr val="3333CC"/>
                </a:solidFill>
                <a:latin typeface="Tahoma" pitchFamily="34" charset="0"/>
                <a:cs typeface="Tahoma" pitchFamily="34" charset="0"/>
              </a:rPr>
              <a:t>PhD</a:t>
            </a:r>
            <a:r>
              <a:rPr lang="el-GR" sz="2300" dirty="0">
                <a:solidFill>
                  <a:srgbClr val="3333CC"/>
                </a:solidFill>
                <a:latin typeface="Tahoma" pitchFamily="34" charset="0"/>
                <a:cs typeface="Tahoma" pitchFamily="34" charset="0"/>
              </a:rPr>
              <a:t>, </a:t>
            </a:r>
            <a:r>
              <a:rPr lang="en-US" sz="2300" dirty="0">
                <a:solidFill>
                  <a:srgbClr val="3333CC"/>
                </a:solidFill>
                <a:latin typeface="Tahoma" pitchFamily="34" charset="0"/>
                <a:cs typeface="Tahoma" pitchFamily="34" charset="0"/>
              </a:rPr>
              <a:t>MSc, B.A.</a:t>
            </a:r>
            <a:r>
              <a:rPr lang="el-GR" sz="2300" dirty="0">
                <a:solidFill>
                  <a:srgbClr val="3333CC"/>
                </a:solidFill>
                <a:latin typeface="Tahoma" pitchFamily="34" charset="0"/>
                <a:cs typeface="Tahoma" pitchFamily="34" charset="0"/>
              </a:rPr>
              <a:t>)</a:t>
            </a:r>
          </a:p>
          <a:p>
            <a:pPr marL="342900" indent="-342900" algn="ctr" eaLnBrk="1" hangingPunct="1">
              <a:lnSpc>
                <a:spcPct val="101000"/>
              </a:lnSpc>
              <a:spcBef>
                <a:spcPct val="0"/>
              </a:spcBef>
              <a:spcAft>
                <a:spcPct val="51000"/>
              </a:spcAft>
            </a:pPr>
            <a:endParaRPr lang="el-GR" sz="2300" dirty="0">
              <a:solidFill>
                <a:srgbClr val="3333CC"/>
              </a:solidFill>
              <a:latin typeface="Tahoma" pitchFamily="34" charset="0"/>
              <a:cs typeface="Tahoma" pitchFamily="34" charset="0"/>
            </a:endParaRPr>
          </a:p>
          <a:p>
            <a:pPr marL="342900" indent="-342900" eaLnBrk="1" hangingPunct="1">
              <a:lnSpc>
                <a:spcPct val="101000"/>
              </a:lnSpc>
              <a:spcBef>
                <a:spcPct val="0"/>
              </a:spcBef>
              <a:spcAft>
                <a:spcPct val="51000"/>
              </a:spcAft>
            </a:pPr>
            <a:endParaRPr lang="en-GB" b="1" dirty="0">
              <a:solidFill>
                <a:srgbClr val="3333CC"/>
              </a:solidFill>
            </a:endParaRPr>
          </a:p>
        </p:txBody>
      </p:sp>
      <p:sp>
        <p:nvSpPr>
          <p:cNvPr id="2" name="Ορθογώνιο 1"/>
          <p:cNvSpPr/>
          <p:nvPr/>
        </p:nvSpPr>
        <p:spPr>
          <a:xfrm>
            <a:off x="2648744" y="620713"/>
            <a:ext cx="4953000" cy="1077218"/>
          </a:xfrm>
          <a:prstGeom prst="rect">
            <a:avLst/>
          </a:prstGeom>
        </p:spPr>
        <p:txBody>
          <a:bodyPr>
            <a:spAutoFit/>
          </a:bodyPr>
          <a:lstStyle/>
          <a:p>
            <a:pPr algn="ctr"/>
            <a:r>
              <a:rPr lang="el-GR" sz="1600" b="1" dirty="0">
                <a:solidFill>
                  <a:srgbClr val="002060"/>
                </a:solidFill>
                <a:latin typeface="Tahoma" pitchFamily="34" charset="0"/>
                <a:cs typeface="Tahoma" pitchFamily="34" charset="0"/>
              </a:rPr>
              <a:t>ΕΛΛΗΝΙΚΟ ΜΕΣΟΓΕΙΑΚΟ ΠΑΝΕΠΙΣΤΗΜΙΟ</a:t>
            </a:r>
          </a:p>
          <a:p>
            <a:pPr algn="ctr"/>
            <a:r>
              <a:rPr lang="el-GR" sz="1600" b="1" dirty="0">
                <a:solidFill>
                  <a:srgbClr val="002060"/>
                </a:solidFill>
                <a:latin typeface="Tahoma" pitchFamily="34" charset="0"/>
                <a:cs typeface="Tahoma" pitchFamily="34" charset="0"/>
              </a:rPr>
              <a:t>ΣΧΟΛΗ ΔΙΟΙΚΗΣΗΣ ΚΑΙ ΟΙΚΟΝΟΜΙΑΣ</a:t>
            </a:r>
          </a:p>
          <a:p>
            <a:pPr algn="ctr"/>
            <a:r>
              <a:rPr lang="el-GR" sz="1600" b="1" dirty="0">
                <a:solidFill>
                  <a:srgbClr val="002060"/>
                </a:solidFill>
                <a:latin typeface="Tahoma" pitchFamily="34" charset="0"/>
                <a:cs typeface="Tahoma" pitchFamily="34" charset="0"/>
              </a:rPr>
              <a:t>ΤΜΗΜΑ ΛΟΓΙΣΤΙΚΗΣ &amp; ΧΡΗΜΑΤΟΟΙΚΟΝΟΜΙΚΗΣ</a:t>
            </a:r>
            <a:endParaRPr lang="el-GR" sz="1600" b="1" dirty="0">
              <a:solidFill>
                <a:srgbClr val="00206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099">
                                            <p:bg/>
                                          </p:spTgt>
                                        </p:tgtEl>
                                        <p:attrNameLst>
                                          <p:attrName>style.visibility</p:attrName>
                                        </p:attrNameLst>
                                      </p:cBhvr>
                                      <p:to>
                                        <p:strVal val="visible"/>
                                      </p:to>
                                    </p:set>
                                    <p:animEffect transition="in" filter="fade">
                                      <p:cBhvr>
                                        <p:cTn id="14" dur="500"/>
                                        <p:tgtEl>
                                          <p:spTgt spid="4099">
                                            <p:bg/>
                                          </p:spTgt>
                                        </p:tgtEl>
                                      </p:cBhvr>
                                    </p:animEffect>
                                    <p:anim calcmode="lin" valueType="num">
                                      <p:cBhvr>
                                        <p:cTn id="15" dur="500" fill="hold"/>
                                        <p:tgtEl>
                                          <p:spTgt spid="4099">
                                            <p:bg/>
                                          </p:spTgt>
                                        </p:tgtEl>
                                        <p:attrNameLst>
                                          <p:attrName>ppt_x</p:attrName>
                                        </p:attrNameLst>
                                      </p:cBhvr>
                                      <p:tavLst>
                                        <p:tav tm="0">
                                          <p:val>
                                            <p:strVal val="#ppt_x"/>
                                          </p:val>
                                        </p:tav>
                                        <p:tav tm="100000">
                                          <p:val>
                                            <p:strVal val="#ppt_x"/>
                                          </p:val>
                                        </p:tav>
                                      </p:tavLst>
                                    </p:anim>
                                    <p:anim calcmode="lin" valueType="num">
                                      <p:cBhvr>
                                        <p:cTn id="16" dur="500" fill="hold"/>
                                        <p:tgtEl>
                                          <p:spTgt spid="4099">
                                            <p:bg/>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4099">
                                            <p:txEl>
                                              <p:pRg st="0" end="0"/>
                                            </p:txEl>
                                          </p:spTgt>
                                        </p:tgtEl>
                                        <p:attrNameLst>
                                          <p:attrName>style.visibility</p:attrName>
                                        </p:attrNameLst>
                                      </p:cBhvr>
                                      <p:to>
                                        <p:strVal val="visible"/>
                                      </p:to>
                                    </p:set>
                                    <p:animEffect transition="in" filter="fade">
                                      <p:cBhvr>
                                        <p:cTn id="21" dur="500"/>
                                        <p:tgtEl>
                                          <p:spTgt spid="4099">
                                            <p:txEl>
                                              <p:pRg st="0" end="0"/>
                                            </p:txEl>
                                          </p:spTgt>
                                        </p:tgtEl>
                                      </p:cBhvr>
                                    </p:animEffect>
                                    <p:anim calcmode="lin" valueType="num">
                                      <p:cBhvr>
                                        <p:cTn id="22"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409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4099">
                                            <p:txEl>
                                              <p:pRg st="1" end="1"/>
                                            </p:txEl>
                                          </p:spTgt>
                                        </p:tgtEl>
                                        <p:attrNameLst>
                                          <p:attrName>style.visibility</p:attrName>
                                        </p:attrNameLst>
                                      </p:cBhvr>
                                      <p:to>
                                        <p:strVal val="visible"/>
                                      </p:to>
                                    </p:set>
                                    <p:animEffect transition="in" filter="fade">
                                      <p:cBhvr>
                                        <p:cTn id="28" dur="500"/>
                                        <p:tgtEl>
                                          <p:spTgt spid="4099">
                                            <p:txEl>
                                              <p:pRg st="1" end="1"/>
                                            </p:txEl>
                                          </p:spTgt>
                                        </p:tgtEl>
                                      </p:cBhvr>
                                    </p:animEffect>
                                    <p:anim calcmode="lin" valueType="num">
                                      <p:cBhvr>
                                        <p:cTn id="29"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4099">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16370" y="260560"/>
            <a:ext cx="8929240" cy="527720"/>
          </a:xfrm>
        </p:spPr>
        <p:txBody>
          <a:bodyPr>
            <a:noAutofit/>
          </a:bodyPr>
          <a:lstStyle/>
          <a:p>
            <a:r>
              <a:rPr lang="el-GR" sz="1800" dirty="0">
                <a:latin typeface="Tahoma" pitchFamily="34" charset="0"/>
                <a:ea typeface="Tahoma" pitchFamily="34" charset="0"/>
                <a:cs typeface="Tahoma" pitchFamily="34" charset="0"/>
              </a:rPr>
              <a:t>Χρηματοδότηση των Συστημάτων Υγείας</a:t>
            </a:r>
            <a:r>
              <a:rPr lang="en-US" sz="1800" dirty="0">
                <a:latin typeface="Tahoma" pitchFamily="34" charset="0"/>
                <a:ea typeface="Tahoma" pitchFamily="34" charset="0"/>
                <a:cs typeface="Tahoma" pitchFamily="34" charset="0"/>
              </a:rPr>
              <a:t> </a:t>
            </a:r>
            <a:r>
              <a:rPr lang="el-GR" sz="1800" dirty="0">
                <a:latin typeface="Tahoma" pitchFamily="34" charset="0"/>
                <a:ea typeface="Tahoma" pitchFamily="34" charset="0"/>
                <a:cs typeface="Tahoma" pitchFamily="34" charset="0"/>
              </a:rPr>
              <a:t> (</a:t>
            </a:r>
            <a:r>
              <a:rPr lang="en-US" sz="1800" dirty="0">
                <a:latin typeface="Tahoma" pitchFamily="34" charset="0"/>
                <a:ea typeface="Tahoma" pitchFamily="34" charset="0"/>
                <a:cs typeface="Tahoma" pitchFamily="34" charset="0"/>
              </a:rPr>
              <a:t>Financing of Healthcare Systems</a:t>
            </a:r>
            <a:r>
              <a:rPr lang="el-GR" sz="1800" dirty="0">
                <a:latin typeface="Tahoma" pitchFamily="34" charset="0"/>
                <a:ea typeface="Tahoma" pitchFamily="34" charset="0"/>
                <a:cs typeface="Tahoma" pitchFamily="34" charset="0"/>
              </a:rPr>
              <a:t>)</a:t>
            </a:r>
          </a:p>
        </p:txBody>
      </p:sp>
      <p:sp>
        <p:nvSpPr>
          <p:cNvPr id="3" name="2 - Θέση περιεχομένου"/>
          <p:cNvSpPr>
            <a:spLocks noGrp="1"/>
          </p:cNvSpPr>
          <p:nvPr>
            <p:ph idx="1"/>
          </p:nvPr>
        </p:nvSpPr>
        <p:spPr>
          <a:xfrm>
            <a:off x="272350" y="764630"/>
            <a:ext cx="9217280" cy="5760800"/>
          </a:xfrm>
        </p:spPr>
        <p:txBody>
          <a:bodyPr>
            <a:normAutofit lnSpcReduction="10000"/>
          </a:bodyPr>
          <a:lstStyle/>
          <a:p>
            <a:pPr marL="0" indent="0" algn="just">
              <a:buNone/>
            </a:pPr>
            <a:r>
              <a:rPr lang="el-GR" sz="1700" b="1" dirty="0">
                <a:solidFill>
                  <a:srgbClr val="0070C0"/>
                </a:solidFill>
                <a:latin typeface="Tahoma" pitchFamily="34" charset="0"/>
                <a:ea typeface="Tahoma" pitchFamily="34" charset="0"/>
                <a:cs typeface="Tahoma" pitchFamily="34" charset="0"/>
              </a:rPr>
              <a:t>Ιδιωτική Ασφάλιση Υγείας (</a:t>
            </a:r>
            <a:r>
              <a:rPr lang="en-US" sz="1700" b="1" dirty="0">
                <a:solidFill>
                  <a:srgbClr val="0070C0"/>
                </a:solidFill>
                <a:latin typeface="Tahoma" pitchFamily="34" charset="0"/>
                <a:ea typeface="Tahoma" pitchFamily="34" charset="0"/>
                <a:cs typeface="Tahoma" pitchFamily="34" charset="0"/>
              </a:rPr>
              <a:t>Voluntary PHI</a:t>
            </a:r>
            <a:r>
              <a:rPr lang="el-GR" sz="1700" b="1" dirty="0">
                <a:solidFill>
                  <a:srgbClr val="0070C0"/>
                </a:solidFill>
                <a:latin typeface="Tahoma" pitchFamily="34" charset="0"/>
                <a:ea typeface="Tahoma" pitchFamily="34" charset="0"/>
                <a:cs typeface="Tahoma" pitchFamily="34" charset="0"/>
              </a:rPr>
              <a:t> </a:t>
            </a:r>
            <a:r>
              <a:rPr lang="en-US" sz="1700" b="1" dirty="0">
                <a:solidFill>
                  <a:srgbClr val="0070C0"/>
                </a:solidFill>
                <a:latin typeface="Tahoma" pitchFamily="34" charset="0"/>
                <a:ea typeface="Tahoma" pitchFamily="34" charset="0"/>
                <a:cs typeface="Tahoma" pitchFamily="34" charset="0"/>
              </a:rPr>
              <a:t>institution) </a:t>
            </a:r>
            <a:endParaRPr lang="el-GR" sz="1700" b="1" dirty="0">
              <a:solidFill>
                <a:srgbClr val="0070C0"/>
              </a:solidFill>
              <a:latin typeface="Tahoma" pitchFamily="34" charset="0"/>
              <a:ea typeface="Tahoma" pitchFamily="34" charset="0"/>
              <a:cs typeface="Tahoma" pitchFamily="34" charset="0"/>
            </a:endParaRPr>
          </a:p>
          <a:p>
            <a:pPr marL="0" indent="0" algn="just">
              <a:buNone/>
            </a:pPr>
            <a:r>
              <a:rPr lang="el-GR" sz="1500" b="1" dirty="0">
                <a:latin typeface="Tahoma" pitchFamily="34" charset="0"/>
                <a:ea typeface="Tahoma" pitchFamily="34" charset="0"/>
                <a:cs typeface="Tahoma" pitchFamily="34" charset="0"/>
              </a:rPr>
              <a:t>Γράφημα: </a:t>
            </a:r>
            <a:r>
              <a:rPr lang="en-US" sz="1500" dirty="0">
                <a:latin typeface="Tahoma" pitchFamily="34" charset="0"/>
                <a:ea typeface="Tahoma" pitchFamily="34" charset="0"/>
                <a:cs typeface="Tahoma" pitchFamily="34" charset="0"/>
              </a:rPr>
              <a:t>PHI coverage, by type, 2014 (or nearest year) in EU and OECD countries</a:t>
            </a: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n-US" sz="1600" b="1" dirty="0"/>
          </a:p>
          <a:p>
            <a:pPr marL="0" indent="0" algn="just">
              <a:buNone/>
            </a:pPr>
            <a:endParaRPr lang="en-US" sz="1200" b="1" dirty="0">
              <a:latin typeface="Tahoma" pitchFamily="34" charset="0"/>
              <a:ea typeface="Tahoma" pitchFamily="34" charset="0"/>
              <a:cs typeface="Tahoma" pitchFamily="34" charset="0"/>
            </a:endParaRPr>
          </a:p>
          <a:p>
            <a:pPr marL="0" indent="0" algn="just">
              <a:buNone/>
            </a:pPr>
            <a:r>
              <a:rPr lang="en-US" sz="1000" b="1" dirty="0">
                <a:latin typeface="Tahoma" pitchFamily="34" charset="0"/>
                <a:ea typeface="Tahoma" pitchFamily="34" charset="0"/>
                <a:cs typeface="Tahoma" pitchFamily="34" charset="0"/>
              </a:rPr>
              <a:t>Source</a:t>
            </a:r>
            <a:r>
              <a:rPr lang="en-US" sz="1000" dirty="0">
                <a:latin typeface="Tahoma" pitchFamily="34" charset="0"/>
                <a:ea typeface="Tahoma" pitchFamily="34" charset="0"/>
                <a:cs typeface="Tahoma" pitchFamily="34" charset="0"/>
              </a:rPr>
              <a:t>: OECD (2016), Private health insurance coverage, by type, 2014 (or nearest year), in </a:t>
            </a:r>
            <a:r>
              <a:rPr lang="en-US" sz="1000" i="1" dirty="0">
                <a:latin typeface="Tahoma" pitchFamily="34" charset="0"/>
                <a:ea typeface="Tahoma" pitchFamily="34" charset="0"/>
                <a:cs typeface="Tahoma" pitchFamily="34" charset="0"/>
              </a:rPr>
              <a:t>Health at a Glance: Europe 2016</a:t>
            </a:r>
            <a:r>
              <a:rPr lang="en-US" sz="1000" dirty="0">
                <a:latin typeface="Tahoma" pitchFamily="34" charset="0"/>
                <a:ea typeface="Tahoma" pitchFamily="34" charset="0"/>
                <a:cs typeface="Tahoma" pitchFamily="34" charset="0"/>
              </a:rPr>
              <a:t>, Paris: OECD Publishing. DOI: </a:t>
            </a:r>
            <a:r>
              <a:rPr lang="en-US" sz="1000" u="sng" dirty="0">
                <a:latin typeface="Tahoma" pitchFamily="34" charset="0"/>
                <a:ea typeface="Tahoma" pitchFamily="34" charset="0"/>
                <a:cs typeface="Tahoma" pitchFamily="34" charset="0"/>
                <a:hlinkClick r:id="rId2" tooltip="http://dx.doi.org/10.1787/health_glance_eur-2016-graph145-en"/>
              </a:rPr>
              <a:t>http://dx.doi.org/10.1787/health_glance_eur-2016-graph145-en</a:t>
            </a:r>
            <a:endParaRPr lang="el-GR" sz="10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l-GR" sz="1500" dirty="0">
              <a:latin typeface="Tahoma" pitchFamily="34" charset="0"/>
              <a:ea typeface="Tahoma" pitchFamily="34" charset="0"/>
              <a:cs typeface="Tahoma" pitchFamily="34" charset="0"/>
            </a:endParaRPr>
          </a:p>
          <a:p>
            <a:pPr marL="0" indent="0" algn="just">
              <a:buNone/>
            </a:pPr>
            <a:endParaRPr lang="en-US" sz="1800" dirty="0">
              <a:solidFill>
                <a:srgbClr val="0070C0"/>
              </a:solidFill>
              <a:latin typeface="Tahoma" pitchFamily="34" charset="0"/>
              <a:ea typeface="Tahoma" pitchFamily="34" charset="0"/>
              <a:cs typeface="Tahoma" pitchFamily="34" charset="0"/>
            </a:endParaRPr>
          </a:p>
          <a:p>
            <a:pPr marL="0" indent="0" algn="just">
              <a:buNone/>
            </a:pPr>
            <a:endParaRPr lang="el-GR" sz="1800" dirty="0">
              <a:solidFill>
                <a:srgbClr val="0070C0"/>
              </a:solidFill>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400" b="1" dirty="0"/>
          </a:p>
          <a:p>
            <a:pPr marL="0" indent="0" algn="just">
              <a:buNone/>
            </a:pPr>
            <a:endParaRPr lang="en-US" sz="1800" dirty="0"/>
          </a:p>
          <a:p>
            <a:pPr marL="0" indent="0" algn="just">
              <a:buNone/>
            </a:pPr>
            <a:endParaRPr lang="en-US" sz="1800" dirty="0"/>
          </a:p>
        </p:txBody>
      </p:sp>
      <p:graphicFrame>
        <p:nvGraphicFramePr>
          <p:cNvPr id="5" name="Γράφημα 4"/>
          <p:cNvGraphicFramePr/>
          <p:nvPr/>
        </p:nvGraphicFramePr>
        <p:xfrm>
          <a:off x="920440" y="1412720"/>
          <a:ext cx="7633059" cy="43926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85344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Η ΧΡΗΜΑΤΟΔΟΤΗΣΗ ΤΩΝ ΔΑΠΑΝΩΝ ΥΓΕΙΑΣ ΣΤΗΝ ΕΛΛΑΔΑ  </a:t>
            </a:r>
          </a:p>
        </p:txBody>
      </p:sp>
      <p:sp>
        <p:nvSpPr>
          <p:cNvPr id="3" name="Θέση περιεχομένου 2"/>
          <p:cNvSpPr>
            <a:spLocks noGrp="1"/>
          </p:cNvSpPr>
          <p:nvPr>
            <p:ph idx="1"/>
          </p:nvPr>
        </p:nvSpPr>
        <p:spPr>
          <a:xfrm>
            <a:off x="560388" y="981075"/>
            <a:ext cx="8785100" cy="5326063"/>
          </a:xfrm>
        </p:spPr>
        <p:txBody>
          <a:bodyPr>
            <a:normAutofit/>
          </a:bodyPr>
          <a:lstStyle/>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n-US" sz="1000" b="1" dirty="0">
              <a:solidFill>
                <a:srgbClr val="FF0000"/>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33320" y="5373216"/>
            <a:ext cx="1420812" cy="607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Εικόνα 5">
            <a:extLst>
              <a:ext uri="{FF2B5EF4-FFF2-40B4-BE49-F238E27FC236}">
                <a16:creationId xmlns:a16="http://schemas.microsoft.com/office/drawing/2014/main" id="{6B405764-FB7E-4FB8-83BD-228008EE421D}"/>
              </a:ext>
            </a:extLst>
          </p:cNvPr>
          <p:cNvPicPr>
            <a:picLocks noChangeAspect="1"/>
          </p:cNvPicPr>
          <p:nvPr/>
        </p:nvPicPr>
        <p:blipFill>
          <a:blip r:embed="rId3"/>
          <a:stretch>
            <a:fillRect/>
          </a:stretch>
        </p:blipFill>
        <p:spPr>
          <a:xfrm>
            <a:off x="560388" y="1253918"/>
            <a:ext cx="8693744" cy="4263314"/>
          </a:xfrm>
          <a:prstGeom prst="rect">
            <a:avLst/>
          </a:prstGeom>
        </p:spPr>
      </p:pic>
    </p:spTree>
    <p:extLst>
      <p:ext uri="{BB962C8B-B14F-4D97-AF65-F5344CB8AC3E}">
        <p14:creationId xmlns:p14="http://schemas.microsoft.com/office/powerpoint/2010/main" val="3820212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ΙΔΙΕΣ ΠΛΗΡΩΜΕΣ ΧΡΗΣΤΩΝ ΥΓΕΙΑΣ (</a:t>
            </a:r>
            <a:r>
              <a:rPr lang="en-US" sz="2000" dirty="0">
                <a:solidFill>
                  <a:schemeClr val="accent1">
                    <a:tint val="88000"/>
                    <a:satMod val="150000"/>
                  </a:schemeClr>
                </a:solidFill>
                <a:latin typeface="Tahoma" pitchFamily="34" charset="0"/>
                <a:cs typeface="Tahoma" pitchFamily="34" charset="0"/>
              </a:rPr>
              <a:t>OOP payments)</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416496" y="836712"/>
            <a:ext cx="9145016" cy="5832648"/>
          </a:xfrm>
        </p:spPr>
        <p:txBody>
          <a:bodyPr>
            <a:normAutofit/>
          </a:bodyPr>
          <a:lstStyle/>
          <a:p>
            <a:pPr marL="0" indent="0">
              <a:buNone/>
            </a:pPr>
            <a:r>
              <a:rPr lang="el-GR" sz="2200" dirty="0">
                <a:latin typeface="Tahoma" pitchFamily="34" charset="0"/>
                <a:cs typeface="Tahoma" pitchFamily="34" charset="0"/>
              </a:rPr>
              <a:t> </a:t>
            </a:r>
          </a:p>
          <a:p>
            <a:pPr marL="0" indent="0">
              <a:buNone/>
            </a:pPr>
            <a:endParaRPr lang="el-GR" sz="1600" dirty="0"/>
          </a:p>
          <a:p>
            <a:pPr marL="0" indent="0">
              <a:buNone/>
            </a:pPr>
            <a:endParaRPr lang="el-GR" sz="2000" dirty="0">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000" b="1" dirty="0">
                <a:solidFill>
                  <a:srgbClr val="FF0000"/>
                </a:solidFill>
                <a:latin typeface="Tahoma" pitchFamily="34" charset="0"/>
                <a:cs typeface="Tahoma" pitchFamily="34" charset="0"/>
              </a:rPr>
              <a:t>Source:</a:t>
            </a:r>
            <a:r>
              <a:rPr lang="el-GR" sz="1000" b="1" dirty="0">
                <a:solidFill>
                  <a:srgbClr val="FF0000"/>
                </a:solidFill>
                <a:latin typeface="Tahoma" pitchFamily="34" charset="0"/>
                <a:cs typeface="Tahoma" pitchFamily="34" charset="0"/>
              </a:rPr>
              <a:t> </a:t>
            </a:r>
            <a:r>
              <a:rPr lang="en-US" sz="1000" dirty="0">
                <a:latin typeface="Tahoma" pitchFamily="34" charset="0"/>
                <a:cs typeface="Tahoma" pitchFamily="34" charset="0"/>
              </a:rPr>
              <a:t>OECD (2016) Health Expenditure and Financing Database (http://stats.oecd.org/#). Data extracted on 11 Jul 2016 from OECD.Stat</a:t>
            </a:r>
            <a:endParaRPr lang="el-GR" sz="1000" dirty="0">
              <a:latin typeface="Tahoma" pitchFamily="34" charset="0"/>
              <a:cs typeface="Tahoma" pitchFamily="34" charset="0"/>
            </a:endParaRPr>
          </a:p>
          <a:p>
            <a:pPr marL="0" indent="0" algn="just">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graphicFrame>
        <p:nvGraphicFramePr>
          <p:cNvPr id="6" name="Πίνακας 5"/>
          <p:cNvGraphicFramePr>
            <a:graphicFrameLocks noGrp="1"/>
          </p:cNvGraphicFramePr>
          <p:nvPr>
            <p:extLst>
              <p:ext uri="{D42A27DB-BD31-4B8C-83A1-F6EECF244321}">
                <p14:modId xmlns:p14="http://schemas.microsoft.com/office/powerpoint/2010/main" val="3259568764"/>
              </p:ext>
            </p:extLst>
          </p:nvPr>
        </p:nvGraphicFramePr>
        <p:xfrm>
          <a:off x="920552" y="908720"/>
          <a:ext cx="7200798" cy="4608520"/>
        </p:xfrm>
        <a:graphic>
          <a:graphicData uri="http://schemas.openxmlformats.org/drawingml/2006/table">
            <a:tbl>
              <a:tblPr firstRow="1" firstCol="1" bandRow="1"/>
              <a:tblGrid>
                <a:gridCol w="1664301">
                  <a:extLst>
                    <a:ext uri="{9D8B030D-6E8A-4147-A177-3AD203B41FA5}">
                      <a16:colId xmlns:a16="http://schemas.microsoft.com/office/drawing/2014/main" val="20000"/>
                    </a:ext>
                  </a:extLst>
                </a:gridCol>
                <a:gridCol w="752877">
                  <a:extLst>
                    <a:ext uri="{9D8B030D-6E8A-4147-A177-3AD203B41FA5}">
                      <a16:colId xmlns:a16="http://schemas.microsoft.com/office/drawing/2014/main" val="20001"/>
                    </a:ext>
                  </a:extLst>
                </a:gridCol>
                <a:gridCol w="797270">
                  <a:extLst>
                    <a:ext uri="{9D8B030D-6E8A-4147-A177-3AD203B41FA5}">
                      <a16:colId xmlns:a16="http://schemas.microsoft.com/office/drawing/2014/main" val="20002"/>
                    </a:ext>
                  </a:extLst>
                </a:gridCol>
                <a:gridCol w="797270">
                  <a:extLst>
                    <a:ext uri="{9D8B030D-6E8A-4147-A177-3AD203B41FA5}">
                      <a16:colId xmlns:a16="http://schemas.microsoft.com/office/drawing/2014/main" val="20003"/>
                    </a:ext>
                  </a:extLst>
                </a:gridCol>
                <a:gridCol w="797270">
                  <a:extLst>
                    <a:ext uri="{9D8B030D-6E8A-4147-A177-3AD203B41FA5}">
                      <a16:colId xmlns:a16="http://schemas.microsoft.com/office/drawing/2014/main" val="20004"/>
                    </a:ext>
                  </a:extLst>
                </a:gridCol>
                <a:gridCol w="797270">
                  <a:extLst>
                    <a:ext uri="{9D8B030D-6E8A-4147-A177-3AD203B41FA5}">
                      <a16:colId xmlns:a16="http://schemas.microsoft.com/office/drawing/2014/main" val="20005"/>
                    </a:ext>
                  </a:extLst>
                </a:gridCol>
                <a:gridCol w="797270">
                  <a:extLst>
                    <a:ext uri="{9D8B030D-6E8A-4147-A177-3AD203B41FA5}">
                      <a16:colId xmlns:a16="http://schemas.microsoft.com/office/drawing/2014/main" val="20006"/>
                    </a:ext>
                  </a:extLst>
                </a:gridCol>
                <a:gridCol w="797270">
                  <a:extLst>
                    <a:ext uri="{9D8B030D-6E8A-4147-A177-3AD203B41FA5}">
                      <a16:colId xmlns:a16="http://schemas.microsoft.com/office/drawing/2014/main" val="20007"/>
                    </a:ext>
                  </a:extLst>
                </a:gridCol>
              </a:tblGrid>
              <a:tr h="230426">
                <a:tc gridSpan="8">
                  <a:txBody>
                    <a:bodyPr/>
                    <a:lstStyle/>
                    <a:p>
                      <a:pPr algn="ctr">
                        <a:lnSpc>
                          <a:spcPct val="115000"/>
                        </a:lnSpc>
                        <a:spcAft>
                          <a:spcPts val="0"/>
                        </a:spcAft>
                      </a:pPr>
                      <a:r>
                        <a:rPr lang="en-US" sz="1000" b="1">
                          <a:effectLst/>
                          <a:latin typeface="Times New Roman"/>
                          <a:ea typeface="Times New Roman"/>
                          <a:cs typeface="Times New Roman"/>
                        </a:rPr>
                        <a:t>Table 1</a:t>
                      </a:r>
                      <a:r>
                        <a:rPr lang="en-US" sz="1000">
                          <a:effectLst/>
                          <a:latin typeface="Times New Roman"/>
                          <a:ea typeface="Times New Roman"/>
                          <a:cs typeface="Times New Roman"/>
                        </a:rPr>
                        <a:t> Household out of pocket payments as a share (%) of Current Health  Expenditure </a:t>
                      </a:r>
                      <a:endParaRPr lang="el-GR" sz="110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230426">
                <a:tc>
                  <a:txBody>
                    <a:bodyPr/>
                    <a:lstStyle/>
                    <a:p>
                      <a:pPr algn="ctr">
                        <a:lnSpc>
                          <a:spcPct val="115000"/>
                        </a:lnSpc>
                        <a:spcAft>
                          <a:spcPts val="0"/>
                        </a:spcAft>
                      </a:pPr>
                      <a:r>
                        <a:rPr lang="el-GR" sz="1000" b="1">
                          <a:effectLst/>
                          <a:latin typeface="Times New Roman"/>
                          <a:ea typeface="Times New Roman"/>
                          <a:cs typeface="Times New Roman"/>
                        </a:rPr>
                        <a:t>Country</a:t>
                      </a:r>
                      <a:endParaRPr lang="el-GR" sz="1100">
                        <a:effectLst/>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2008</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2009</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2010</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2011</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2012</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2013</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2014</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2" tooltip="Click once to display linked information. Click and hold to select this cell."/>
                        </a:rPr>
                        <a:t>Austria</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17.48</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17.40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17.72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17.83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17.83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17.88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17.73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3" tooltip="Click once to display linked information. Click and hold to select this cell."/>
                        </a:rPr>
                        <a:t>Belgium</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18.72</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18.51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18.46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18.54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18.07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18.16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17.81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4" tooltip="Click once to display linked information. Click and hold to select this cell."/>
                        </a:rPr>
                        <a:t>Canada</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15.37</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14.99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15.28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14.77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14.51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14.33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14.32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5" tooltip="Click once to display linked information. Click and hold to select this cell."/>
                        </a:rPr>
                        <a:t>Chile</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37.70</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35.17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35.00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34.95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33.88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33.33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32.81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6" tooltip="Click once to display linked information. Click and hold to select this cell."/>
                        </a:rPr>
                        <a:t>France</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7.99</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7.85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7.75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7.53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7.35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7.16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7.00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7" tooltip="Click once to display linked information. Click and hold to select this cell."/>
                        </a:rPr>
                        <a:t>Germany</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14.09</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13.91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14.06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14.07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14.13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13.37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12.97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8" tooltip="Click once to display linked information. Click and hold to select this cell."/>
                        </a:rPr>
                        <a:t>Greece</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37.86</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28.44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27.29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29.72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29.92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32.46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35.37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9" tooltip="Click once to display linked information. Click and hold to select this cell."/>
                        </a:rPr>
                        <a:t>Ireland</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11.86</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12.70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13.80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12.07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11.38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14.95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15.41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0" tooltip="Click once to display linked information. Click and hold to select this cell."/>
                        </a:rPr>
                        <a:t>Italy</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21.34</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20.66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20.55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22.03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21.97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21.66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22.03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1" tooltip="Click once to display linked information. Click and hold to select this cell."/>
                        </a:rPr>
                        <a:t>Korea</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37.99</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36.38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36.05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36.14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36.97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37.20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36.81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2" tooltip="Click once to display linked information. Click and hold to select this cell."/>
                        </a:rPr>
                        <a:t>Mexico</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47.53</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45.71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44.33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41.87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41.83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40.71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40.79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3" tooltip="Click once to display linked information. Click and hold to select this cell."/>
                        </a:rPr>
                        <a:t>Netherlands</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6.21</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5.28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5.29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5.44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10.52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11.82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12.30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4" tooltip="Click once to display linked information. Click and hold to select this cell."/>
                        </a:rPr>
                        <a:t>Portugal</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25.82</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24.61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24.56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26.30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28.18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26.97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27.52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4"/>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5" tooltip="Click once to display linked information. Click and hold to select this cell."/>
                        </a:rPr>
                        <a:t>Spain</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21.02</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19.52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20.75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21.09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22.77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24.06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24.67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5"/>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6" tooltip="Click once to display linked information. Click and hold to select this cell."/>
                        </a:rPr>
                        <a:t>Turkey</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19.18</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14.51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16.87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15.90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15.93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16.93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17.73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6"/>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7" tooltip="Click once to display linked information. Click and hold to select this cell."/>
                        </a:rPr>
                        <a:t>United Kingdom</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9.83</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9.49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9.85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9.98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10.64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14.78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14.75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7"/>
                  </a:ext>
                </a:extLst>
              </a:tr>
              <a:tr h="230426">
                <a:tc>
                  <a:txBody>
                    <a:bodyPr/>
                    <a:lstStyle/>
                    <a:p>
                      <a:pPr algn="ctr">
                        <a:lnSpc>
                          <a:spcPct val="115000"/>
                        </a:lnSpc>
                        <a:spcAft>
                          <a:spcPts val="0"/>
                        </a:spcAft>
                      </a:pPr>
                      <a:r>
                        <a:rPr lang="el-GR" sz="1000" u="sng">
                          <a:solidFill>
                            <a:srgbClr val="0000FF"/>
                          </a:solidFill>
                          <a:effectLst/>
                          <a:latin typeface="Times New Roman"/>
                          <a:ea typeface="Times New Roman"/>
                          <a:cs typeface="Times New Roman"/>
                          <a:hlinkClick r:id="rId18" tooltip="Click once to display linked information. Click and hold to select this cell."/>
                        </a:rPr>
                        <a:t>United States</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13.12</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12.50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12.21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12.16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12.05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11.93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11.46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8"/>
                  </a:ext>
                </a:extLst>
              </a:tr>
              <a:tr h="230426">
                <a:tc>
                  <a:txBody>
                    <a:bodyPr/>
                    <a:lstStyle/>
                    <a:p>
                      <a:pPr algn="ctr">
                        <a:lnSpc>
                          <a:spcPct val="115000"/>
                        </a:lnSpc>
                        <a:spcAft>
                          <a:spcPts val="0"/>
                        </a:spcAft>
                      </a:pPr>
                      <a:r>
                        <a:rPr lang="el-GR" sz="1000" u="sng">
                          <a:effectLst/>
                          <a:latin typeface="Times New Roman"/>
                          <a:ea typeface="Times New Roman"/>
                          <a:cs typeface="Times New Roman"/>
                        </a:rPr>
                        <a:t>OECD Average</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1000">
                          <a:effectLst/>
                          <a:latin typeface="Times New Roman"/>
                          <a:ea typeface="Times New Roman"/>
                          <a:cs typeface="Times New Roman"/>
                        </a:rPr>
                        <a:t>20.35</a:t>
                      </a:r>
                      <a:endParaRPr lang="el-GR" sz="1100">
                        <a:effectLst/>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19.62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19.77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19.60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19.96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a:effectLst/>
                          <a:latin typeface="Times New Roman"/>
                          <a:ea typeface="Times New Roman"/>
                          <a:cs typeface="Times New Roman"/>
                        </a:rPr>
                        <a:t>20.23 </a:t>
                      </a:r>
                      <a:endParaRPr lang="el-GR" sz="110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l-GR" sz="1000" dirty="0">
                          <a:effectLst/>
                          <a:latin typeface="Times New Roman"/>
                          <a:ea typeface="Times New Roman"/>
                          <a:cs typeface="Times New Roman"/>
                        </a:rPr>
                        <a:t>20.00 </a:t>
                      </a:r>
                      <a:endParaRPr lang="el-GR" sz="1100" dirty="0">
                        <a:effectLst/>
                        <a:latin typeface="Calibri"/>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3191461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221" y="360164"/>
            <a:ext cx="8866188" cy="431800"/>
          </a:xfrm>
        </p:spPr>
        <p:txBody>
          <a:bodyPr>
            <a:normAutofit/>
          </a:bodyPr>
          <a:lstStyle/>
          <a:p>
            <a:pPr eaLnBrk="1" fontAlgn="auto" hangingPunct="1">
              <a:spcAft>
                <a:spcPts val="0"/>
              </a:spcAft>
              <a:defRPr/>
            </a:pPr>
            <a:r>
              <a:rPr lang="el-GR" sz="1800" dirty="0">
                <a:solidFill>
                  <a:schemeClr val="accent1">
                    <a:tint val="88000"/>
                    <a:satMod val="150000"/>
                  </a:schemeClr>
                </a:solidFill>
                <a:latin typeface="Tahoma" pitchFamily="34" charset="0"/>
                <a:cs typeface="Tahoma" pitchFamily="34" charset="0"/>
              </a:rPr>
              <a:t>Η ΔΗΜΟΣΙΑ ΧΡΗΜΑΤΟΔΟΤΗΣΗ ΔΑΠΑΝΩΝ ΥΓΕΙΑΣ ΣΤΗΝ ΕΥΡΩΠΗ</a:t>
            </a:r>
          </a:p>
        </p:txBody>
      </p:sp>
      <p:sp>
        <p:nvSpPr>
          <p:cNvPr id="3" name="Θέση περιεχομένου 2"/>
          <p:cNvSpPr>
            <a:spLocks noGrp="1"/>
          </p:cNvSpPr>
          <p:nvPr>
            <p:ph idx="1"/>
          </p:nvPr>
        </p:nvSpPr>
        <p:spPr>
          <a:xfrm>
            <a:off x="272480" y="836712"/>
            <a:ext cx="9289032" cy="5616623"/>
          </a:xfrm>
        </p:spPr>
        <p:txBody>
          <a:bodyPr>
            <a:normAutofit/>
          </a:bodyPr>
          <a:lstStyle/>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graphicFrame>
        <p:nvGraphicFramePr>
          <p:cNvPr id="6" name="Γράφημα 5"/>
          <p:cNvGraphicFramePr/>
          <p:nvPr>
            <p:extLst>
              <p:ext uri="{D42A27DB-BD31-4B8C-83A1-F6EECF244321}">
                <p14:modId xmlns:p14="http://schemas.microsoft.com/office/powerpoint/2010/main" val="135665069"/>
              </p:ext>
            </p:extLst>
          </p:nvPr>
        </p:nvGraphicFramePr>
        <p:xfrm>
          <a:off x="632520" y="908720"/>
          <a:ext cx="8280920" cy="4680519"/>
        </p:xfrm>
        <a:graphic>
          <a:graphicData uri="http://schemas.openxmlformats.org/drawingml/2006/chart">
            <c:chart xmlns:c="http://schemas.openxmlformats.org/drawingml/2006/chart" xmlns:r="http://schemas.openxmlformats.org/officeDocument/2006/relationships" r:id="rId2"/>
          </a:graphicData>
        </a:graphic>
      </p:graphicFrame>
      <p:sp>
        <p:nvSpPr>
          <p:cNvPr id="4" name="Ορθογώνιο 3"/>
          <p:cNvSpPr/>
          <p:nvPr/>
        </p:nvSpPr>
        <p:spPr>
          <a:xfrm>
            <a:off x="488504" y="5949280"/>
            <a:ext cx="4953000" cy="246221"/>
          </a:xfrm>
          <a:prstGeom prst="rect">
            <a:avLst/>
          </a:prstGeom>
        </p:spPr>
        <p:txBody>
          <a:bodyPr>
            <a:spAutoFit/>
          </a:bodyPr>
          <a:lstStyle/>
          <a:p>
            <a:r>
              <a:rPr lang="en-US" sz="1000" b="1" dirty="0">
                <a:solidFill>
                  <a:srgbClr val="FF0000"/>
                </a:solidFill>
              </a:rPr>
              <a:t>Source</a:t>
            </a:r>
            <a:r>
              <a:rPr lang="en-US" sz="1000" dirty="0"/>
              <a:t>: OECD (2016) Health Expenditure and Financing Database </a:t>
            </a:r>
            <a:endParaRPr lang="el-GR" sz="1000" dirty="0"/>
          </a:p>
        </p:txBody>
      </p:sp>
    </p:spTree>
    <p:extLst>
      <p:ext uri="{BB962C8B-B14F-4D97-AF65-F5344CB8AC3E}">
        <p14:creationId xmlns:p14="http://schemas.microsoft.com/office/powerpoint/2010/main" val="2655617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4221" y="360164"/>
            <a:ext cx="8866188" cy="431800"/>
          </a:xfrm>
        </p:spPr>
        <p:txBody>
          <a:bodyPr>
            <a:normAutofit/>
          </a:bodyPr>
          <a:lstStyle/>
          <a:p>
            <a:pPr eaLnBrk="1" fontAlgn="auto" hangingPunct="1">
              <a:spcAft>
                <a:spcPts val="0"/>
              </a:spcAft>
              <a:defRPr/>
            </a:pPr>
            <a:r>
              <a:rPr lang="el-GR" sz="1800" dirty="0">
                <a:solidFill>
                  <a:schemeClr val="accent1">
                    <a:tint val="88000"/>
                    <a:satMod val="150000"/>
                  </a:schemeClr>
                </a:solidFill>
                <a:latin typeface="Tahoma" pitchFamily="34" charset="0"/>
                <a:cs typeface="Tahoma" pitchFamily="34" charset="0"/>
              </a:rPr>
              <a:t>ΙΔΙΩΤΙΚΕΣ ΔΑΠΑΝΕΣ ΥΓΕΙΑΣ ΝΟΙΚΟΚΥΡΙΩΝ ΕΛΛΑΔΑ &amp; ΛΟΙΠΕΣ ΧΩΡΕΣ</a:t>
            </a:r>
          </a:p>
        </p:txBody>
      </p:sp>
      <p:sp>
        <p:nvSpPr>
          <p:cNvPr id="3" name="Θέση περιεχομένου 2"/>
          <p:cNvSpPr>
            <a:spLocks noGrp="1"/>
          </p:cNvSpPr>
          <p:nvPr>
            <p:ph idx="1"/>
          </p:nvPr>
        </p:nvSpPr>
        <p:spPr>
          <a:xfrm>
            <a:off x="272480" y="836712"/>
            <a:ext cx="9289032" cy="5616623"/>
          </a:xfrm>
        </p:spPr>
        <p:txBody>
          <a:bodyPr>
            <a:normAutofit/>
          </a:bodyPr>
          <a:lstStyle/>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sp>
        <p:nvSpPr>
          <p:cNvPr id="4" name="Ορθογώνιο 3"/>
          <p:cNvSpPr/>
          <p:nvPr/>
        </p:nvSpPr>
        <p:spPr>
          <a:xfrm>
            <a:off x="488504" y="5949280"/>
            <a:ext cx="4953000" cy="246221"/>
          </a:xfrm>
          <a:prstGeom prst="rect">
            <a:avLst/>
          </a:prstGeom>
        </p:spPr>
        <p:txBody>
          <a:bodyPr>
            <a:spAutoFit/>
          </a:bodyPr>
          <a:lstStyle/>
          <a:p>
            <a:r>
              <a:rPr lang="en-US" sz="1000" b="1" dirty="0">
                <a:solidFill>
                  <a:srgbClr val="FF0000"/>
                </a:solidFill>
              </a:rPr>
              <a:t>Source</a:t>
            </a:r>
            <a:r>
              <a:rPr lang="en-US" sz="1000" dirty="0"/>
              <a:t>: OECD (2016) Health Expenditure and Financing Database </a:t>
            </a:r>
            <a:endParaRPr lang="el-GR" sz="1000" dirty="0"/>
          </a:p>
        </p:txBody>
      </p:sp>
      <p:pic>
        <p:nvPicPr>
          <p:cNvPr id="9" name="Εικόνα 8">
            <a:extLst>
              <a:ext uri="{FF2B5EF4-FFF2-40B4-BE49-F238E27FC236}">
                <a16:creationId xmlns:a16="http://schemas.microsoft.com/office/drawing/2014/main" id="{11B9CED2-18FA-431D-8A85-2250EB3F18CC}"/>
              </a:ext>
            </a:extLst>
          </p:cNvPr>
          <p:cNvPicPr>
            <a:picLocks noChangeAspect="1"/>
          </p:cNvPicPr>
          <p:nvPr/>
        </p:nvPicPr>
        <p:blipFill>
          <a:blip r:embed="rId2"/>
          <a:stretch>
            <a:fillRect/>
          </a:stretch>
        </p:blipFill>
        <p:spPr>
          <a:xfrm>
            <a:off x="848544" y="1124744"/>
            <a:ext cx="7920880" cy="4566702"/>
          </a:xfrm>
          <a:prstGeom prst="rect">
            <a:avLst/>
          </a:prstGeom>
        </p:spPr>
      </p:pic>
    </p:spTree>
    <p:extLst>
      <p:ext uri="{BB962C8B-B14F-4D97-AF65-F5344CB8AC3E}">
        <p14:creationId xmlns:p14="http://schemas.microsoft.com/office/powerpoint/2010/main" val="2848606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16370" y="620610"/>
            <a:ext cx="8929240" cy="527720"/>
          </a:xfrm>
        </p:spPr>
        <p:txBody>
          <a:bodyPr>
            <a:normAutofit fontScale="90000"/>
          </a:bodyPr>
          <a:lstStyle/>
          <a:p>
            <a:r>
              <a:rPr lang="el-GR" sz="2400" dirty="0">
                <a:latin typeface="Tahoma" pitchFamily="34" charset="0"/>
                <a:ea typeface="Tahoma" pitchFamily="34" charset="0"/>
                <a:cs typeface="Tahoma" pitchFamily="34" charset="0"/>
              </a:rPr>
              <a:t>Χρηματοδότηση των Συστημάτων Υγείας</a:t>
            </a:r>
            <a:r>
              <a:rPr lang="en-US" sz="2400" dirty="0">
                <a:latin typeface="Tahoma" pitchFamily="34" charset="0"/>
                <a:ea typeface="Tahoma" pitchFamily="34" charset="0"/>
                <a:cs typeface="Tahoma" pitchFamily="34" charset="0"/>
              </a:rPr>
              <a:t> </a:t>
            </a:r>
            <a:br>
              <a:rPr lang="en-US" sz="2400" dirty="0">
                <a:latin typeface="Tahoma" pitchFamily="34" charset="0"/>
                <a:ea typeface="Tahoma" pitchFamily="34" charset="0"/>
                <a:cs typeface="Tahoma" pitchFamily="34" charset="0"/>
              </a:rPr>
            </a:br>
            <a:r>
              <a:rPr lang="en-US" sz="2400" dirty="0">
                <a:latin typeface="Tahoma" pitchFamily="34" charset="0"/>
                <a:ea typeface="Tahoma" pitchFamily="34" charset="0"/>
                <a:cs typeface="Tahoma" pitchFamily="34" charset="0"/>
              </a:rPr>
              <a:t>Financing of Healthcare Systems</a:t>
            </a:r>
            <a:endParaRPr lang="el-GR" sz="2400" dirty="0">
              <a:latin typeface="Tahoma" pitchFamily="34" charset="0"/>
              <a:ea typeface="Tahoma" pitchFamily="34" charset="0"/>
              <a:cs typeface="Tahoma" pitchFamily="34" charset="0"/>
            </a:endParaRPr>
          </a:p>
        </p:txBody>
      </p:sp>
      <p:sp>
        <p:nvSpPr>
          <p:cNvPr id="3" name="2 - Θέση περιεχομένου"/>
          <p:cNvSpPr>
            <a:spLocks noGrp="1"/>
          </p:cNvSpPr>
          <p:nvPr>
            <p:ph idx="1"/>
          </p:nvPr>
        </p:nvSpPr>
        <p:spPr>
          <a:xfrm>
            <a:off x="344360" y="1124680"/>
            <a:ext cx="8857110" cy="5733320"/>
          </a:xfrm>
        </p:spPr>
        <p:txBody>
          <a:bodyPr>
            <a:normAutofit fontScale="92500" lnSpcReduction="20000"/>
          </a:bodyPr>
          <a:lstStyle/>
          <a:p>
            <a:pPr marL="0" indent="0" algn="just">
              <a:buNone/>
            </a:pPr>
            <a:r>
              <a:rPr lang="en-US" sz="1800" b="1" dirty="0">
                <a:latin typeface="Tahoma" pitchFamily="34" charset="0"/>
                <a:ea typeface="Tahoma" pitchFamily="34" charset="0"/>
                <a:cs typeface="Tahoma" pitchFamily="34" charset="0"/>
              </a:rPr>
              <a:t>Figure 1</a:t>
            </a:r>
            <a:r>
              <a:rPr lang="el-GR" sz="1800" b="1" dirty="0">
                <a:latin typeface="Tahoma" pitchFamily="34" charset="0"/>
                <a:ea typeface="Tahoma" pitchFamily="34" charset="0"/>
                <a:cs typeface="Tahoma" pitchFamily="34" charset="0"/>
              </a:rPr>
              <a:t>: </a:t>
            </a:r>
            <a:r>
              <a:rPr lang="en-US" sz="1800" dirty="0">
                <a:latin typeface="Tahoma" pitchFamily="34" charset="0"/>
                <a:ea typeface="Tahoma" pitchFamily="34" charset="0"/>
                <a:cs typeface="Tahoma" pitchFamily="34" charset="0"/>
              </a:rPr>
              <a:t>Health care financing system main categorization</a:t>
            </a: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r>
              <a:rPr lang="en-US" sz="1600" b="1" dirty="0">
                <a:latin typeface="Tahoma" pitchFamily="34" charset="0"/>
                <a:ea typeface="Tahoma" pitchFamily="34" charset="0"/>
                <a:cs typeface="Tahoma" pitchFamily="34" charset="0"/>
              </a:rPr>
              <a:t>Source</a:t>
            </a:r>
            <a:r>
              <a:rPr lang="en-US" sz="1600" dirty="0">
                <a:latin typeface="Tahoma" pitchFamily="34" charset="0"/>
                <a:ea typeface="Tahoma" pitchFamily="34" charset="0"/>
                <a:cs typeface="Tahoma" pitchFamily="34" charset="0"/>
              </a:rPr>
              <a:t>: </a:t>
            </a:r>
            <a:r>
              <a:rPr lang="en-US" sz="1600" dirty="0">
                <a:solidFill>
                  <a:srgbClr val="000099"/>
                </a:solidFill>
                <a:latin typeface="Tahoma" pitchFamily="34" charset="0"/>
                <a:ea typeface="Tahoma" pitchFamily="34" charset="0"/>
                <a:cs typeface="Tahoma" pitchFamily="34" charset="0"/>
              </a:rPr>
              <a:t>OECD (2017), Shwetha and Bhat (2014:91-92) and Cichon et al. (2009:38-40)</a:t>
            </a:r>
            <a:endParaRPr lang="el-GR" sz="1600" dirty="0">
              <a:solidFill>
                <a:srgbClr val="000099"/>
              </a:solidFill>
              <a:latin typeface="Tahoma" pitchFamily="34" charset="0"/>
              <a:ea typeface="Tahoma" pitchFamily="34" charset="0"/>
              <a:cs typeface="Tahoma" pitchFamily="34" charset="0"/>
            </a:endParaRPr>
          </a:p>
          <a:p>
            <a:pPr marL="0" indent="0" algn="just">
              <a:buNone/>
            </a:pPr>
            <a:r>
              <a:rPr lang="el-GR" sz="1500" dirty="0">
                <a:latin typeface="Tahoma" pitchFamily="34" charset="0"/>
                <a:ea typeface="Tahoma" pitchFamily="34" charset="0"/>
                <a:cs typeface="Tahoma" pitchFamily="34" charset="0"/>
              </a:rPr>
              <a:t>*</a:t>
            </a:r>
            <a:r>
              <a:rPr lang="en-US" sz="1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According to WHO (2017), compulsory medical savings accounts funding corresponds to 41.74% of Singaporean total health spending and as it is subsequent to the high enough 54.83% of  individuals’ OOP payments. </a:t>
            </a:r>
            <a:endParaRPr lang="el-GR" sz="1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400" b="1" dirty="0"/>
          </a:p>
          <a:p>
            <a:pPr marL="0" indent="0" algn="just">
              <a:buNone/>
            </a:pPr>
            <a:endParaRPr lang="en-US" sz="1800" dirty="0"/>
          </a:p>
          <a:p>
            <a:pPr marL="0" indent="0" algn="just">
              <a:buNone/>
            </a:pPr>
            <a:endParaRPr lang="en-US" sz="1800" dirty="0"/>
          </a:p>
        </p:txBody>
      </p:sp>
      <p:graphicFrame>
        <p:nvGraphicFramePr>
          <p:cNvPr id="4" name="Διάγραμμα 3"/>
          <p:cNvGraphicFramePr/>
          <p:nvPr>
            <p:extLst>
              <p:ext uri="{D42A27DB-BD31-4B8C-83A1-F6EECF244321}">
                <p14:modId xmlns:p14="http://schemas.microsoft.com/office/powerpoint/2010/main" val="411432229"/>
              </p:ext>
            </p:extLst>
          </p:nvPr>
        </p:nvGraphicFramePr>
        <p:xfrm>
          <a:off x="920440" y="1700760"/>
          <a:ext cx="7561049" cy="38165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1916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88380" y="692620"/>
            <a:ext cx="8929240" cy="527720"/>
          </a:xfrm>
        </p:spPr>
        <p:txBody>
          <a:bodyPr>
            <a:noAutofit/>
          </a:bodyPr>
          <a:lstStyle/>
          <a:p>
            <a:br>
              <a:rPr lang="el-GR" sz="1900" dirty="0">
                <a:latin typeface="Tahoma" pitchFamily="34" charset="0"/>
                <a:ea typeface="Tahoma" pitchFamily="34" charset="0"/>
                <a:cs typeface="Tahoma" pitchFamily="34" charset="0"/>
              </a:rPr>
            </a:br>
            <a:br>
              <a:rPr lang="en-US" sz="1900" dirty="0">
                <a:latin typeface="Tahoma" pitchFamily="34" charset="0"/>
                <a:ea typeface="Tahoma" pitchFamily="34" charset="0"/>
                <a:cs typeface="Tahoma" pitchFamily="34" charset="0"/>
              </a:rPr>
            </a:br>
            <a:r>
              <a:rPr lang="el-GR" sz="1800" dirty="0">
                <a:latin typeface="Tahoma" pitchFamily="34" charset="0"/>
                <a:ea typeface="Tahoma" pitchFamily="34" charset="0"/>
                <a:cs typeface="Tahoma" pitchFamily="34" charset="0"/>
              </a:rPr>
              <a:t>Χρηματοδότηση των Συστημάτων Υγείας</a:t>
            </a:r>
            <a:r>
              <a:rPr lang="en-US" sz="1800" dirty="0">
                <a:latin typeface="Tahoma" pitchFamily="34" charset="0"/>
                <a:ea typeface="Tahoma" pitchFamily="34" charset="0"/>
                <a:cs typeface="Tahoma" pitchFamily="34" charset="0"/>
              </a:rPr>
              <a:t> </a:t>
            </a:r>
            <a:r>
              <a:rPr lang="el-GR" sz="1800" dirty="0">
                <a:latin typeface="Tahoma" pitchFamily="34" charset="0"/>
                <a:ea typeface="Tahoma" pitchFamily="34" charset="0"/>
                <a:cs typeface="Tahoma" pitchFamily="34" charset="0"/>
              </a:rPr>
              <a:t> (</a:t>
            </a:r>
            <a:r>
              <a:rPr lang="en-US" sz="1800" dirty="0">
                <a:latin typeface="Tahoma" pitchFamily="34" charset="0"/>
                <a:ea typeface="Tahoma" pitchFamily="34" charset="0"/>
                <a:cs typeface="Tahoma" pitchFamily="34" charset="0"/>
              </a:rPr>
              <a:t>Financing of Healthcare Systems</a:t>
            </a:r>
            <a:r>
              <a:rPr lang="el-GR" sz="1800" dirty="0">
                <a:latin typeface="Tahoma" pitchFamily="34" charset="0"/>
                <a:ea typeface="Tahoma" pitchFamily="34" charset="0"/>
                <a:cs typeface="Tahoma" pitchFamily="34" charset="0"/>
              </a:rPr>
              <a:t>)</a:t>
            </a:r>
            <a:br>
              <a:rPr lang="en-US" sz="1900" dirty="0">
                <a:latin typeface="Tahoma" pitchFamily="34" charset="0"/>
                <a:ea typeface="Tahoma" pitchFamily="34" charset="0"/>
                <a:cs typeface="Tahoma" pitchFamily="34" charset="0"/>
              </a:rPr>
            </a:br>
            <a:r>
              <a:rPr lang="el-GR" sz="1800" dirty="0">
                <a:solidFill>
                  <a:srgbClr val="0070C0"/>
                </a:solidFill>
                <a:effectLst/>
                <a:latin typeface="Tahoma" pitchFamily="34" charset="0"/>
                <a:ea typeface="Tahoma" pitchFamily="34" charset="0"/>
                <a:cs typeface="Tahoma" pitchFamily="34" charset="0"/>
              </a:rPr>
              <a:t>Χρηματοδότηση μέσω της Υποχρεωτικής Ιδιωτικής  Ασφάλισης Υγείας (</a:t>
            </a:r>
            <a:r>
              <a:rPr lang="en-US" sz="1800" dirty="0">
                <a:solidFill>
                  <a:srgbClr val="0070C0"/>
                </a:solidFill>
                <a:effectLst/>
                <a:latin typeface="Tahoma" pitchFamily="34" charset="0"/>
                <a:ea typeface="Tahoma" pitchFamily="34" charset="0"/>
                <a:cs typeface="Tahoma" pitchFamily="34" charset="0"/>
              </a:rPr>
              <a:t>Compulsory private health insurance (PHI) schemes</a:t>
            </a:r>
            <a:r>
              <a:rPr lang="el-GR" sz="1800" dirty="0">
                <a:solidFill>
                  <a:srgbClr val="0070C0"/>
                </a:solidFill>
                <a:effectLst/>
                <a:latin typeface="Tahoma" pitchFamily="34" charset="0"/>
                <a:ea typeface="Tahoma" pitchFamily="34" charset="0"/>
                <a:cs typeface="Tahoma" pitchFamily="34" charset="0"/>
              </a:rPr>
              <a:t> </a:t>
            </a:r>
            <a:r>
              <a:rPr lang="en-US" sz="1800" dirty="0">
                <a:solidFill>
                  <a:srgbClr val="0070C0"/>
                </a:solidFill>
                <a:effectLst/>
                <a:latin typeface="Tahoma" pitchFamily="34" charset="0"/>
                <a:ea typeface="Tahoma" pitchFamily="34" charset="0"/>
                <a:cs typeface="Tahoma" pitchFamily="34" charset="0"/>
              </a:rPr>
              <a:t>Financing</a:t>
            </a:r>
            <a:r>
              <a:rPr lang="el-GR" sz="1800" dirty="0">
                <a:solidFill>
                  <a:srgbClr val="0070C0"/>
                </a:solidFill>
                <a:effectLst/>
                <a:latin typeface="Tahoma" pitchFamily="34" charset="0"/>
                <a:ea typeface="Tahoma" pitchFamily="34" charset="0"/>
                <a:cs typeface="Tahoma" pitchFamily="34" charset="0"/>
              </a:rPr>
              <a:t>)</a:t>
            </a:r>
            <a:endParaRPr lang="el-GR" sz="1900" dirty="0">
              <a:solidFill>
                <a:srgbClr val="0070C0"/>
              </a:solidFill>
              <a:latin typeface="Tahoma" pitchFamily="34" charset="0"/>
              <a:ea typeface="Tahoma" pitchFamily="34" charset="0"/>
              <a:cs typeface="Tahoma" pitchFamily="34" charset="0"/>
            </a:endParaRPr>
          </a:p>
        </p:txBody>
      </p:sp>
      <p:sp>
        <p:nvSpPr>
          <p:cNvPr id="3" name="2 - Θέση περιεχομένου"/>
          <p:cNvSpPr>
            <a:spLocks noGrp="1"/>
          </p:cNvSpPr>
          <p:nvPr>
            <p:ph idx="1"/>
          </p:nvPr>
        </p:nvSpPr>
        <p:spPr>
          <a:xfrm>
            <a:off x="344360" y="1196690"/>
            <a:ext cx="8857110" cy="5400750"/>
          </a:xfrm>
        </p:spPr>
        <p:txBody>
          <a:bodyPr>
            <a:normAutofit/>
          </a:bodyPr>
          <a:lstStyle/>
          <a:p>
            <a:pPr marL="0" indent="0" algn="just">
              <a:buNone/>
            </a:pPr>
            <a:r>
              <a:rPr lang="el-GR" sz="1700" dirty="0">
                <a:latin typeface="Tahoma" pitchFamily="34" charset="0"/>
                <a:ea typeface="Tahoma" pitchFamily="34" charset="0"/>
                <a:cs typeface="Tahoma" pitchFamily="34" charset="0"/>
              </a:rPr>
              <a:t>Ως υποχρεωτική ιδιωτική ασφάλιση ασθενείας μπορεί να αποδοθεί/οριστεί το σύστημα χρηματοδότησης στα διάφορα συστήματα υγειονομικής περίθαλψης, βάσει του οποίου ολόκληρος ο πληθυσμός ή συγκεκριμένες ομάδες ατόμων υποχρεούνται να συμμετέχουν υποχρεωτικά για κάλυψη υγείας σε ιδιωτικές ασφαλιστικές εταιρείες, γεγονός το οποίο σημαίνει ότι ο νομικός δεσμός μεταξύ ασφαλιστή και ασφαλισμένου βασίζεται στη διμερή ασφαλιστική σύμβαση και όχι στην ασφαλιστική νομοθεσία όπως στα συστήματα χρηματοδότησης π.χ. μέσω της κοινωνικής ασφάλισης υγείας (</a:t>
            </a:r>
            <a:r>
              <a:rPr lang="en-US" sz="1700" dirty="0">
                <a:solidFill>
                  <a:srgbClr val="0070C0"/>
                </a:solidFill>
                <a:latin typeface="Tahoma" pitchFamily="34" charset="0"/>
                <a:ea typeface="Tahoma" pitchFamily="34" charset="0"/>
                <a:cs typeface="Tahoma" pitchFamily="34" charset="0"/>
              </a:rPr>
              <a:t>OECD</a:t>
            </a:r>
            <a:r>
              <a:rPr lang="el-GR" sz="1700" dirty="0">
                <a:solidFill>
                  <a:srgbClr val="0070C0"/>
                </a:solidFill>
                <a:latin typeface="Tahoma" pitchFamily="34" charset="0"/>
                <a:ea typeface="Tahoma" pitchFamily="34" charset="0"/>
                <a:cs typeface="Tahoma" pitchFamily="34" charset="0"/>
              </a:rPr>
              <a:t>, 2017: 171</a:t>
            </a:r>
            <a:r>
              <a:rPr lang="el-GR" sz="1700" dirty="0">
                <a:latin typeface="Tahoma" pitchFamily="34" charset="0"/>
                <a:ea typeface="Tahoma" pitchFamily="34" charset="0"/>
                <a:cs typeface="Tahoma" pitchFamily="34" charset="0"/>
              </a:rPr>
              <a:t>). </a:t>
            </a:r>
          </a:p>
          <a:p>
            <a:pPr marL="0" indent="0" algn="just">
              <a:buNone/>
            </a:pPr>
            <a:r>
              <a:rPr lang="el-GR" sz="1700" dirty="0">
                <a:latin typeface="Tahoma" pitchFamily="34" charset="0"/>
                <a:ea typeface="Tahoma" pitchFamily="34" charset="0"/>
                <a:cs typeface="Tahoma" pitchFamily="34" charset="0"/>
              </a:rPr>
              <a:t>Παρόλο που η χρηματοδότηση στα περισσότερα εθνικά συστήματα υγείας των χωρών του ΟΟΣΑ και της ΕΕ, χρηματοδοτείται κυρίως από φόρους και εισφορές (</a:t>
            </a:r>
            <a:r>
              <a:rPr lang="en-US" sz="1700" dirty="0">
                <a:latin typeface="Tahoma" pitchFamily="34" charset="0"/>
                <a:ea typeface="Tahoma" pitchFamily="34" charset="0"/>
                <a:cs typeface="Tahoma" pitchFamily="34" charset="0"/>
              </a:rPr>
              <a:t>tax-based or social health insurance systems)</a:t>
            </a:r>
            <a:r>
              <a:rPr lang="el-GR" sz="1700" dirty="0">
                <a:latin typeface="Tahoma" pitchFamily="34" charset="0"/>
                <a:ea typeface="Tahoma" pitchFamily="34" charset="0"/>
                <a:cs typeface="Tahoma" pitchFamily="34" charset="0"/>
              </a:rPr>
              <a:t>, σε κάποιες χώρες, ορισμένες ομάδες του πληθυσμού αποκλείονται από τη δημόσια ασφάλιση υγείας ή τους επιτρέπεται εθελοντικά να αποχωρήσουν (</a:t>
            </a:r>
            <a:r>
              <a:rPr lang="el-GR" sz="1700" dirty="0">
                <a:solidFill>
                  <a:srgbClr val="0070C0"/>
                </a:solidFill>
                <a:latin typeface="Tahoma" pitchFamily="34" charset="0"/>
                <a:ea typeface="Tahoma" pitchFamily="34" charset="0"/>
                <a:cs typeface="Tahoma" pitchFamily="34" charset="0"/>
              </a:rPr>
              <a:t>Mossialos and Thomson, 2002</a:t>
            </a:r>
            <a:r>
              <a:rPr lang="en-US" sz="1700" dirty="0">
                <a:solidFill>
                  <a:srgbClr val="0070C0"/>
                </a:solidFill>
                <a:latin typeface="Tahoma" pitchFamily="34" charset="0"/>
                <a:ea typeface="Tahoma" pitchFamily="34" charset="0"/>
                <a:cs typeface="Tahoma" pitchFamily="34" charset="0"/>
              </a:rPr>
              <a:t>;</a:t>
            </a:r>
            <a:r>
              <a:rPr lang="el-GR" sz="1700" dirty="0">
                <a:solidFill>
                  <a:srgbClr val="0070C0"/>
                </a:solidFill>
                <a:latin typeface="Tahoma" pitchFamily="34" charset="0"/>
                <a:ea typeface="Tahoma" pitchFamily="34" charset="0"/>
                <a:cs typeface="Tahoma" pitchFamily="34" charset="0"/>
              </a:rPr>
              <a:t> Mossialos and Dixon, 2002</a:t>
            </a:r>
            <a:r>
              <a:rPr lang="el-GR" sz="1700" dirty="0">
                <a:latin typeface="Tahoma" pitchFamily="34" charset="0"/>
                <a:ea typeface="Tahoma" pitchFamily="34" charset="0"/>
                <a:cs typeface="Tahoma" pitchFamily="34" charset="0"/>
              </a:rPr>
              <a:t>).</a:t>
            </a:r>
          </a:p>
          <a:p>
            <a:pPr marL="0" indent="0" algn="just">
              <a:buNone/>
            </a:pPr>
            <a:r>
              <a:rPr lang="el-GR" sz="1600" b="1" dirty="0">
                <a:solidFill>
                  <a:srgbClr val="FF0000"/>
                </a:solidFill>
                <a:latin typeface="Tahoma" pitchFamily="34" charset="0"/>
                <a:ea typeface="Tahoma" pitchFamily="34" charset="0"/>
                <a:cs typeface="Tahoma" pitchFamily="34" charset="0"/>
              </a:rPr>
              <a:t>ΠΑΡΑΔΕΙΓΜΑΤΑ</a:t>
            </a:r>
          </a:p>
          <a:p>
            <a:pPr marL="0" indent="0" algn="just">
              <a:buNone/>
            </a:pPr>
            <a:endParaRPr lang="el-GR" sz="43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n-US" sz="1600" b="1" dirty="0">
              <a:latin typeface="Tahoma" pitchFamily="34" charset="0"/>
              <a:ea typeface="Tahoma" pitchFamily="34" charset="0"/>
              <a:cs typeface="Tahoma" pitchFamily="34" charset="0"/>
            </a:endParaRPr>
          </a:p>
          <a:p>
            <a:pPr marL="0" indent="0" algn="just">
              <a:buNone/>
            </a:pPr>
            <a:endParaRPr lang="en-US" sz="1600" b="1" dirty="0">
              <a:latin typeface="Tahoma" pitchFamily="34" charset="0"/>
              <a:ea typeface="Tahoma" pitchFamily="34" charset="0"/>
              <a:cs typeface="Tahoma" pitchFamily="34" charset="0"/>
            </a:endParaRPr>
          </a:p>
          <a:p>
            <a:pPr marL="0" indent="0" algn="just">
              <a:buNone/>
            </a:pPr>
            <a:endParaRPr lang="en-US" sz="1600" b="1" dirty="0">
              <a:latin typeface="Tahoma" pitchFamily="34" charset="0"/>
              <a:ea typeface="Tahoma" pitchFamily="34" charset="0"/>
              <a:cs typeface="Tahoma" pitchFamily="34" charset="0"/>
            </a:endParaRPr>
          </a:p>
          <a:p>
            <a:pPr marL="0" indent="0" algn="just">
              <a:buNone/>
            </a:pPr>
            <a:endParaRPr lang="en-US"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400" b="1" dirty="0"/>
          </a:p>
          <a:p>
            <a:pPr marL="0" indent="0" algn="just">
              <a:buNone/>
            </a:pPr>
            <a:endParaRPr lang="en-US" sz="1800" dirty="0"/>
          </a:p>
          <a:p>
            <a:pPr marL="0" indent="0" algn="just">
              <a:buNone/>
            </a:pPr>
            <a:endParaRPr lang="en-US" sz="1800" dirty="0"/>
          </a:p>
        </p:txBody>
      </p:sp>
      <p:pic>
        <p:nvPicPr>
          <p:cNvPr id="5" name="Εικόνα 4">
            <a:extLst>
              <a:ext uri="{FF2B5EF4-FFF2-40B4-BE49-F238E27FC236}">
                <a16:creationId xmlns:a16="http://schemas.microsoft.com/office/drawing/2014/main" id="{F3DF72EA-0136-4486-AEBA-7A2ECE6864D7}"/>
              </a:ext>
            </a:extLst>
          </p:cNvPr>
          <p:cNvPicPr>
            <a:picLocks noChangeAspect="1"/>
          </p:cNvPicPr>
          <p:nvPr/>
        </p:nvPicPr>
        <p:blipFill>
          <a:blip r:embed="rId2"/>
          <a:stretch>
            <a:fillRect/>
          </a:stretch>
        </p:blipFill>
        <p:spPr>
          <a:xfrm>
            <a:off x="488380" y="4869160"/>
            <a:ext cx="8376630" cy="975445"/>
          </a:xfrm>
          <a:prstGeom prst="rect">
            <a:avLst/>
          </a:prstGeom>
        </p:spPr>
      </p:pic>
    </p:spTree>
    <p:extLst>
      <p:ext uri="{BB962C8B-B14F-4D97-AF65-F5344CB8AC3E}">
        <p14:creationId xmlns:p14="http://schemas.microsoft.com/office/powerpoint/2010/main" val="1037964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ΣΤΟΧΟΙ ΠΑΡΟΥΣΙΑΣΗΣ</a:t>
            </a:r>
          </a:p>
        </p:txBody>
      </p:sp>
      <p:sp>
        <p:nvSpPr>
          <p:cNvPr id="3" name="Θέση περιεχομένου 2"/>
          <p:cNvSpPr>
            <a:spLocks noGrp="1"/>
          </p:cNvSpPr>
          <p:nvPr>
            <p:ph idx="1"/>
          </p:nvPr>
        </p:nvSpPr>
        <p:spPr>
          <a:xfrm>
            <a:off x="560388" y="981075"/>
            <a:ext cx="8785100" cy="5326063"/>
          </a:xfrm>
        </p:spPr>
        <p:txBody>
          <a:bodyPr>
            <a:normAutofit fontScale="92500" lnSpcReduction="10000"/>
          </a:bodyPr>
          <a:lstStyle/>
          <a:p>
            <a:pPr marL="0" indent="0" algn="just">
              <a:buNone/>
            </a:pPr>
            <a:r>
              <a:rPr lang="el-GR" sz="2400" dirty="0">
                <a:latin typeface="Tahoma" pitchFamily="34" charset="0"/>
                <a:cs typeface="Tahoma" pitchFamily="34" charset="0"/>
              </a:rPr>
              <a:t>Εισαγωγή στον σκοπό, στις βασικές έννοιες και τους ορισμούς των ασφαλιστικών προγραμμάτων υγείας.</a:t>
            </a:r>
          </a:p>
          <a:p>
            <a:pPr marL="0" indent="0" algn="just">
              <a:buNone/>
            </a:pPr>
            <a:endParaRPr lang="el-GR" sz="2400" dirty="0">
              <a:latin typeface="Tahoma" pitchFamily="34" charset="0"/>
              <a:cs typeface="Tahoma" pitchFamily="34" charset="0"/>
            </a:endParaRPr>
          </a:p>
          <a:p>
            <a:pPr marL="0" indent="0" algn="just">
              <a:buNone/>
            </a:pPr>
            <a:r>
              <a:rPr lang="el-GR" sz="2000" dirty="0">
                <a:latin typeface="Tahoma" pitchFamily="34" charset="0"/>
                <a:cs typeface="Tahoma" pitchFamily="34" charset="0"/>
              </a:rPr>
              <a:t>Ο κλάδος των ασφαλίσεων Νοσοκομειακής και Εξωνοσοκομειακής Περίθαλψης </a:t>
            </a:r>
            <a:r>
              <a:rPr lang="el-GR" sz="2000" b="1" dirty="0">
                <a:solidFill>
                  <a:srgbClr val="000099"/>
                </a:solidFill>
                <a:latin typeface="Tahoma" pitchFamily="34" charset="0"/>
                <a:cs typeface="Tahoma" pitchFamily="34" charset="0"/>
              </a:rPr>
              <a:t>(Ασφαλίσεις Υγείας) </a:t>
            </a:r>
            <a:r>
              <a:rPr lang="el-GR" sz="2000" dirty="0">
                <a:latin typeface="Tahoma" pitchFamily="34" charset="0"/>
                <a:cs typeface="Tahoma" pitchFamily="34" charset="0"/>
              </a:rPr>
              <a:t>ασχολείται με την κάλυψη των αποζημιώσεων</a:t>
            </a:r>
            <a:r>
              <a:rPr lang="en-US" sz="2000" dirty="0">
                <a:latin typeface="Tahoma" pitchFamily="34" charset="0"/>
                <a:cs typeface="Tahoma" pitchFamily="34" charset="0"/>
              </a:rPr>
              <a:t> (</a:t>
            </a:r>
            <a:r>
              <a:rPr lang="el-GR" sz="2000" dirty="0">
                <a:latin typeface="Tahoma" pitchFamily="34" charset="0"/>
                <a:cs typeface="Tahoma" pitchFamily="34" charset="0"/>
              </a:rPr>
              <a:t>οικονομικές συνέπειες – έξοδα) που αφορούν ένα άτομο ή/και περισσότερα άτομα στην περίπτωση που επέλθει:</a:t>
            </a:r>
          </a:p>
          <a:p>
            <a:pPr marL="0" indent="0" algn="just">
              <a:buNone/>
            </a:pPr>
            <a:r>
              <a:rPr lang="el-GR" sz="2000" dirty="0">
                <a:latin typeface="Tahoma" pitchFamily="34" charset="0"/>
                <a:cs typeface="Tahoma" pitchFamily="34" charset="0"/>
              </a:rPr>
              <a:t>• Ασθένεια, Ατύχημα ή και Τοκετός</a:t>
            </a:r>
          </a:p>
          <a:p>
            <a:pPr marL="0" indent="0" algn="just">
              <a:buNone/>
            </a:pPr>
            <a:endParaRPr lang="el-GR" sz="1000" dirty="0">
              <a:latin typeface="Tahoma" pitchFamily="34" charset="0"/>
              <a:cs typeface="Tahoma" pitchFamily="34" charset="0"/>
            </a:endParaRPr>
          </a:p>
          <a:p>
            <a:pPr marL="0" indent="0" algn="just">
              <a:buNone/>
            </a:pPr>
            <a:r>
              <a:rPr lang="el-GR" sz="1600" b="1" dirty="0">
                <a:solidFill>
                  <a:srgbClr val="FF0000"/>
                </a:solidFill>
                <a:latin typeface="Tahoma" pitchFamily="34" charset="0"/>
                <a:cs typeface="Tahoma" pitchFamily="34" charset="0"/>
              </a:rPr>
              <a:t>ΠΟΙΟΣ ΕΙΝΑΙ Ο ΚΙΝΔΥΝΟΣ ΠΟΥ ΚΑΛΕΙΤΑΙ ΝΑ ΑΝΤΙΜΕΤΩΠΙΣΕΙ Ο ΘΕΣΜΟΣ ΤΗΣ</a:t>
            </a:r>
          </a:p>
          <a:p>
            <a:pPr marL="0" indent="0" algn="just">
              <a:buNone/>
            </a:pPr>
            <a:r>
              <a:rPr lang="el-GR" sz="1600" b="1" dirty="0">
                <a:solidFill>
                  <a:srgbClr val="FF0000"/>
                </a:solidFill>
                <a:latin typeface="Tahoma" pitchFamily="34" charset="0"/>
                <a:cs typeface="Tahoma" pitchFamily="34" charset="0"/>
              </a:rPr>
              <a:t>ΙΔΙΩΤΙΚΗΣ ΑΣΦΑΛΙΣΗΣ ΥΓΕΙΑΣ?</a:t>
            </a: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n-US" sz="1800" dirty="0">
                <a:effectLst/>
                <a:latin typeface="Times New Roman" panose="02020603050405020304" pitchFamily="18" charset="0"/>
                <a:ea typeface="Calibri" panose="020F0502020204030204" pitchFamily="34" charset="0"/>
              </a:rPr>
              <a:t>OOP healthcare payments constitute an </a:t>
            </a:r>
            <a:r>
              <a:rPr lang="en-US" sz="1800" i="1" dirty="0">
                <a:effectLst/>
                <a:latin typeface="Times New Roman" panose="02020603050405020304" pitchFamily="18" charset="0"/>
                <a:ea typeface="Calibri" panose="020F0502020204030204" pitchFamily="34" charset="0"/>
              </a:rPr>
              <a:t>ex-ante</a:t>
            </a:r>
            <a:r>
              <a:rPr lang="en-US" sz="1800" dirty="0">
                <a:effectLst/>
                <a:latin typeface="Times New Roman" panose="02020603050405020304" pitchFamily="18" charset="0"/>
                <a:ea typeface="Calibri" panose="020F0502020204030204" pitchFamily="34" charset="0"/>
              </a:rPr>
              <a:t> or </a:t>
            </a:r>
            <a:r>
              <a:rPr lang="en-US" sz="1800" i="1" dirty="0">
                <a:effectLst/>
                <a:latin typeface="Times New Roman" panose="02020603050405020304" pitchFamily="18" charset="0"/>
                <a:ea typeface="Calibri" panose="020F0502020204030204" pitchFamily="34" charset="0"/>
              </a:rPr>
              <a:t>ex-post</a:t>
            </a:r>
            <a:r>
              <a:rPr lang="en-US" sz="1800" dirty="0">
                <a:effectLst/>
                <a:latin typeface="Times New Roman" panose="02020603050405020304" pitchFamily="18" charset="0"/>
                <a:ea typeface="Calibri" panose="020F0502020204030204" pitchFamily="34" charset="0"/>
              </a:rPr>
              <a:t> payment in cash from health consumers to health providers without a third-party financially involvement. Thus, this cost for meeting healthcare needs is net of any reimbursement by public or private insurance schemes (</a:t>
            </a:r>
            <a:r>
              <a:rPr lang="en-US" sz="1800" dirty="0">
                <a:solidFill>
                  <a:srgbClr val="0070C0"/>
                </a:solidFill>
                <a:effectLst/>
                <a:latin typeface="Times New Roman" panose="02020603050405020304" pitchFamily="18" charset="0"/>
                <a:ea typeface="Calibri" panose="020F0502020204030204" pitchFamily="34" charset="0"/>
              </a:rPr>
              <a:t>Chen et al., 2012</a:t>
            </a:r>
            <a:r>
              <a:rPr lang="en-US" sz="1800" dirty="0">
                <a:effectLst/>
                <a:latin typeface="Times New Roman" panose="02020603050405020304" pitchFamily="18" charset="0"/>
                <a:ea typeface="Calibri" panose="020F0502020204030204" pitchFamily="34" charset="0"/>
              </a:rPr>
              <a:t>). </a:t>
            </a: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n-US" sz="1000" b="1" dirty="0">
                <a:solidFill>
                  <a:srgbClr val="FF0000"/>
                </a:solidFill>
                <a:latin typeface="Tahoma" pitchFamily="34" charset="0"/>
                <a:cs typeface="Tahoma" pitchFamily="34" charset="0"/>
              </a:rPr>
              <a:t>Source: </a:t>
            </a:r>
            <a:r>
              <a:rPr lang="el-GR" sz="1000" b="1" dirty="0">
                <a:solidFill>
                  <a:srgbClr val="0070C0"/>
                </a:solidFill>
                <a:latin typeface="Tahoma" pitchFamily="34" charset="0"/>
                <a:cs typeface="Tahoma" pitchFamily="34" charset="0"/>
              </a:rPr>
              <a:t>Γκαραγκούνης(2008). </a:t>
            </a:r>
            <a:r>
              <a:rPr lang="el-GR" sz="1000" b="1" i="1" dirty="0">
                <a:solidFill>
                  <a:srgbClr val="0070C0"/>
                </a:solidFill>
                <a:latin typeface="Tahoma" pitchFamily="34" charset="0"/>
                <a:cs typeface="Tahoma" pitchFamily="34" charset="0"/>
              </a:rPr>
              <a:t>Ασφάλιση</a:t>
            </a:r>
            <a:r>
              <a:rPr lang="el-GR" sz="1000" b="1" dirty="0">
                <a:solidFill>
                  <a:srgbClr val="0070C0"/>
                </a:solidFill>
                <a:latin typeface="Tahoma" pitchFamily="34" charset="0"/>
                <a:cs typeface="Tahoma" pitchFamily="34" charset="0"/>
              </a:rPr>
              <a:t>. Ελληνικό Τραπεζικό Ινστιτούτο     </a:t>
            </a:r>
            <a:endParaRPr lang="en-US" sz="1000" b="1" dirty="0">
              <a:solidFill>
                <a:srgbClr val="0070C0"/>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ΙΔΙΩΤΙΚΗ ΑΣΦΑΛΙΣΗ ΥΓΕΙΑΣ (</a:t>
            </a:r>
            <a:r>
              <a:rPr lang="en-US" sz="2000" dirty="0">
                <a:solidFill>
                  <a:schemeClr val="accent1">
                    <a:tint val="88000"/>
                    <a:satMod val="150000"/>
                  </a:schemeClr>
                </a:solidFill>
                <a:latin typeface="Tahoma" pitchFamily="34" charset="0"/>
                <a:cs typeface="Tahoma" pitchFamily="34" charset="0"/>
              </a:rPr>
              <a:t>PHI)</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836713"/>
            <a:ext cx="8785100" cy="5470426"/>
          </a:xfrm>
        </p:spPr>
        <p:txBody>
          <a:bodyPr>
            <a:normAutofit/>
          </a:bodyPr>
          <a:lstStyle/>
          <a:p>
            <a:pPr marL="0" indent="0" algn="just">
              <a:buNone/>
            </a:pPr>
            <a:r>
              <a:rPr lang="el-GR" sz="1600" b="1" dirty="0">
                <a:solidFill>
                  <a:srgbClr val="000099"/>
                </a:solidFill>
                <a:latin typeface="Tahoma" pitchFamily="34" charset="0"/>
                <a:cs typeface="Tahoma" pitchFamily="34" charset="0"/>
              </a:rPr>
              <a:t>ΟΡΙΣΜΟΣ ΤΗΣ ΙΔΙΩΤΙΚΗΣ ΑΣΦΑΛΙΣΗΣ ΥΓΕΙΑΣ</a:t>
            </a:r>
          </a:p>
          <a:p>
            <a:pPr marL="0" indent="0" algn="just">
              <a:buNone/>
            </a:pPr>
            <a:r>
              <a:rPr lang="el-GR" sz="1200" b="1" dirty="0">
                <a:solidFill>
                  <a:srgbClr val="000099"/>
                </a:solidFill>
                <a:latin typeface="Tahoma" pitchFamily="34" charset="0"/>
                <a:cs typeface="Tahoma" pitchFamily="34" charset="0"/>
              </a:rPr>
              <a:t>Η ΙΔΙΩΤΙΚΗ ΑΣΦΑΛΙΣΗ ΥΓΕΙΑΣ ΣΤΗΝ ΧΩΡΑ ΜΑΣ ΔΕΝ ΕΙΝΑΙ ΥΠΟΧΡΕΩΤΙΚΗ</a:t>
            </a:r>
          </a:p>
          <a:p>
            <a:pPr marL="0" indent="0" algn="just">
              <a:buNone/>
            </a:pPr>
            <a:endParaRPr lang="el-GR" sz="1200" b="1" dirty="0">
              <a:solidFill>
                <a:srgbClr val="000099"/>
              </a:solidFill>
              <a:latin typeface="Tahoma" pitchFamily="34" charset="0"/>
              <a:cs typeface="Tahoma" pitchFamily="34" charset="0"/>
            </a:endParaRPr>
          </a:p>
          <a:p>
            <a:pPr marL="0" indent="0" algn="just">
              <a:buNone/>
            </a:pPr>
            <a:r>
              <a:rPr lang="el-GR" sz="1400" b="1" dirty="0">
                <a:solidFill>
                  <a:srgbClr val="000099"/>
                </a:solidFill>
                <a:latin typeface="Tahoma" pitchFamily="34" charset="0"/>
                <a:cs typeface="Tahoma" pitchFamily="34" charset="0"/>
              </a:rPr>
              <a:t>Η ιδιωτική ασφάλιση υγείας είναι η ασφάλιση έναντι των κινδύνων υγείας, την οποία εθελοντικά (</a:t>
            </a:r>
            <a:r>
              <a:rPr lang="en-US" sz="1400" b="1" dirty="0">
                <a:solidFill>
                  <a:srgbClr val="000099"/>
                </a:solidFill>
                <a:latin typeface="Tahoma" pitchFamily="34" charset="0"/>
                <a:cs typeface="Tahoma" pitchFamily="34" charset="0"/>
              </a:rPr>
              <a:t>Voluntarily – Voluntary Private Health Insurance - VPHI) </a:t>
            </a:r>
            <a:r>
              <a:rPr lang="el-GR" sz="1400" b="1" dirty="0">
                <a:solidFill>
                  <a:srgbClr val="000099"/>
                </a:solidFill>
                <a:latin typeface="Tahoma" pitchFamily="34" charset="0"/>
                <a:cs typeface="Tahoma" pitchFamily="34" charset="0"/>
              </a:rPr>
              <a:t>χρηματοδοτούν μέσω ίδιων πόρων άτομα, νοικοκυριά ή και επιχειρήσεις (εργοδότες) για τους εργαζόμενους τους.</a:t>
            </a: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r>
              <a:rPr lang="en-US" sz="1000" b="1" dirty="0">
                <a:solidFill>
                  <a:srgbClr val="FF0000"/>
                </a:solidFill>
                <a:latin typeface="Tahoma" pitchFamily="34" charset="0"/>
                <a:cs typeface="Tahoma" pitchFamily="34" charset="0"/>
              </a:rPr>
              <a:t>Source:</a:t>
            </a:r>
            <a:r>
              <a:rPr lang="en-US" sz="1000" b="1" dirty="0">
                <a:latin typeface="Tahoma" pitchFamily="34" charset="0"/>
                <a:cs typeface="Tahoma" pitchFamily="34" charset="0"/>
              </a:rPr>
              <a:t> </a:t>
            </a:r>
            <a:r>
              <a:rPr lang="en-US" sz="1000" b="1" dirty="0" err="1">
                <a:latin typeface="Tahoma" pitchFamily="34" charset="0"/>
                <a:cs typeface="Tahoma" pitchFamily="34" charset="0"/>
              </a:rPr>
              <a:t>Mossialos</a:t>
            </a:r>
            <a:r>
              <a:rPr lang="en-US" sz="1000" b="1" dirty="0">
                <a:latin typeface="Tahoma" pitchFamily="34" charset="0"/>
                <a:cs typeface="Tahoma" pitchFamily="34" charset="0"/>
              </a:rPr>
              <a:t>, E. and Thomson, S.</a:t>
            </a:r>
            <a:r>
              <a:rPr lang="en-US" sz="1000" dirty="0">
                <a:latin typeface="Tahoma" pitchFamily="34" charset="0"/>
                <a:cs typeface="Tahoma" pitchFamily="34" charset="0"/>
              </a:rPr>
              <a:t> (2004). “Voluntary health insurance in the European Union” pp. 128-160, In </a:t>
            </a:r>
            <a:r>
              <a:rPr lang="en-US" sz="1000" dirty="0" err="1">
                <a:latin typeface="Tahoma" pitchFamily="34" charset="0"/>
                <a:cs typeface="Tahoma" pitchFamily="34" charset="0"/>
              </a:rPr>
              <a:t>Mossialos</a:t>
            </a:r>
            <a:r>
              <a:rPr lang="en-US" sz="1000" dirty="0">
                <a:latin typeface="Tahoma" pitchFamily="34" charset="0"/>
                <a:cs typeface="Tahoma" pitchFamily="34" charset="0"/>
              </a:rPr>
              <a:t>, E., Dixon, A., </a:t>
            </a:r>
            <a:r>
              <a:rPr lang="en-US" sz="1000" dirty="0" err="1">
                <a:latin typeface="Tahoma" pitchFamily="34" charset="0"/>
                <a:cs typeface="Tahoma" pitchFamily="34" charset="0"/>
              </a:rPr>
              <a:t>Figueras</a:t>
            </a:r>
            <a:r>
              <a:rPr lang="en-US" sz="1000" dirty="0">
                <a:latin typeface="Tahoma" pitchFamily="34" charset="0"/>
                <a:cs typeface="Tahoma" pitchFamily="34" charset="0"/>
              </a:rPr>
              <a:t>, J., </a:t>
            </a:r>
            <a:r>
              <a:rPr lang="en-US" sz="1000" dirty="0" err="1">
                <a:latin typeface="Tahoma" pitchFamily="34" charset="0"/>
                <a:cs typeface="Tahoma" pitchFamily="34" charset="0"/>
              </a:rPr>
              <a:t>Kutzin</a:t>
            </a:r>
            <a:r>
              <a:rPr lang="en-US" sz="1000" dirty="0">
                <a:latin typeface="Tahoma" pitchFamily="34" charset="0"/>
                <a:cs typeface="Tahoma" pitchFamily="34" charset="0"/>
              </a:rPr>
              <a:t>, J. (</a:t>
            </a:r>
            <a:r>
              <a:rPr lang="en-US" sz="1000" dirty="0" err="1">
                <a:latin typeface="Tahoma" pitchFamily="34" charset="0"/>
                <a:cs typeface="Tahoma" pitchFamily="34" charset="0"/>
              </a:rPr>
              <a:t>Eds</a:t>
            </a:r>
            <a:r>
              <a:rPr lang="en-US" sz="1000" dirty="0">
                <a:latin typeface="Tahoma" pitchFamily="34" charset="0"/>
                <a:cs typeface="Tahoma" pitchFamily="34" charset="0"/>
              </a:rPr>
              <a:t>). Funding Health Care: Options for Europe. World Health Organization – European Observatory on Health Systems and Policies, Buckingham: Open University Press.</a:t>
            </a:r>
            <a:endParaRPr lang="el-GR" sz="1000" dirty="0">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528" y="2492896"/>
            <a:ext cx="3816424"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422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16370" y="260560"/>
            <a:ext cx="8929240" cy="527720"/>
          </a:xfrm>
        </p:spPr>
        <p:txBody>
          <a:bodyPr>
            <a:noAutofit/>
          </a:bodyPr>
          <a:lstStyle/>
          <a:p>
            <a:r>
              <a:rPr lang="el-GR" sz="1800" dirty="0">
                <a:latin typeface="Tahoma" pitchFamily="34" charset="0"/>
                <a:ea typeface="Tahoma" pitchFamily="34" charset="0"/>
                <a:cs typeface="Tahoma" pitchFamily="34" charset="0"/>
              </a:rPr>
              <a:t>Χρηματοδότηση των Συστημάτων Υγείας</a:t>
            </a:r>
            <a:r>
              <a:rPr lang="en-US" sz="1800" dirty="0">
                <a:latin typeface="Tahoma" pitchFamily="34" charset="0"/>
                <a:ea typeface="Tahoma" pitchFamily="34" charset="0"/>
                <a:cs typeface="Tahoma" pitchFamily="34" charset="0"/>
              </a:rPr>
              <a:t> </a:t>
            </a:r>
            <a:r>
              <a:rPr lang="el-GR" sz="1800" dirty="0">
                <a:latin typeface="Tahoma" pitchFamily="34" charset="0"/>
                <a:ea typeface="Tahoma" pitchFamily="34" charset="0"/>
                <a:cs typeface="Tahoma" pitchFamily="34" charset="0"/>
              </a:rPr>
              <a:t> (</a:t>
            </a:r>
            <a:r>
              <a:rPr lang="en-US" sz="1800" dirty="0">
                <a:latin typeface="Tahoma" pitchFamily="34" charset="0"/>
                <a:ea typeface="Tahoma" pitchFamily="34" charset="0"/>
                <a:cs typeface="Tahoma" pitchFamily="34" charset="0"/>
              </a:rPr>
              <a:t>Financing of Healthcare Systems</a:t>
            </a:r>
            <a:r>
              <a:rPr lang="el-GR" sz="1800" dirty="0">
                <a:latin typeface="Tahoma" pitchFamily="34" charset="0"/>
                <a:ea typeface="Tahoma" pitchFamily="34" charset="0"/>
                <a:cs typeface="Tahoma" pitchFamily="34" charset="0"/>
              </a:rPr>
              <a:t>)</a:t>
            </a:r>
          </a:p>
        </p:txBody>
      </p:sp>
      <p:sp>
        <p:nvSpPr>
          <p:cNvPr id="3" name="2 - Θέση περιεχομένου"/>
          <p:cNvSpPr>
            <a:spLocks noGrp="1"/>
          </p:cNvSpPr>
          <p:nvPr>
            <p:ph idx="1"/>
          </p:nvPr>
        </p:nvSpPr>
        <p:spPr>
          <a:xfrm>
            <a:off x="344360" y="764630"/>
            <a:ext cx="9001250" cy="5616780"/>
          </a:xfrm>
        </p:spPr>
        <p:txBody>
          <a:bodyPr>
            <a:normAutofit/>
          </a:bodyPr>
          <a:lstStyle/>
          <a:p>
            <a:pPr marL="0" indent="0" algn="just">
              <a:buNone/>
            </a:pPr>
            <a:r>
              <a:rPr lang="el-GR" sz="1800" b="1" dirty="0">
                <a:solidFill>
                  <a:srgbClr val="0070C0"/>
                </a:solidFill>
                <a:latin typeface="Tahoma" pitchFamily="34" charset="0"/>
                <a:ea typeface="Tahoma" pitchFamily="34" charset="0"/>
                <a:cs typeface="Tahoma" pitchFamily="34" charset="0"/>
              </a:rPr>
              <a:t>Εθελοντική Ιδιωτική Ασφάλιση Υγείας (</a:t>
            </a:r>
            <a:r>
              <a:rPr lang="en-US" sz="1800" b="1" dirty="0">
                <a:solidFill>
                  <a:srgbClr val="0070C0"/>
                </a:solidFill>
                <a:latin typeface="Tahoma" pitchFamily="34" charset="0"/>
                <a:ea typeface="Tahoma" pitchFamily="34" charset="0"/>
                <a:cs typeface="Tahoma" pitchFamily="34" charset="0"/>
              </a:rPr>
              <a:t>Voluntary PHI) </a:t>
            </a:r>
            <a:endParaRPr lang="el-GR" sz="1800" b="1" dirty="0">
              <a:solidFill>
                <a:srgbClr val="0070C0"/>
              </a:solidFill>
              <a:latin typeface="Tahoma" pitchFamily="34" charset="0"/>
              <a:ea typeface="Tahoma" pitchFamily="34" charset="0"/>
              <a:cs typeface="Tahoma" pitchFamily="34" charset="0"/>
            </a:endParaRPr>
          </a:p>
          <a:p>
            <a:pPr marL="0" indent="0" algn="just">
              <a:buNone/>
            </a:pPr>
            <a:r>
              <a:rPr lang="el-GR" sz="1700" dirty="0">
                <a:latin typeface="Tahoma" pitchFamily="34" charset="0"/>
                <a:ea typeface="Tahoma" pitchFamily="34" charset="0"/>
                <a:cs typeface="Tahoma" pitchFamily="34" charset="0"/>
              </a:rPr>
              <a:t>Η Ιδιωτική Ασφάλιση Υγείας αποτελεί την πρωταρχική ή επιπλέον κάλυψη σε εθελοντική βάση, η οποία καταβάλλεται ιδιωτικά για την αντιστάθμιση της απρόβλεπτης ιατρικής δαπάνης όταν απαιτείται υγειονομική περίθαλψη (</a:t>
            </a:r>
            <a:r>
              <a:rPr lang="el-GR" sz="1700" dirty="0">
                <a:solidFill>
                  <a:srgbClr val="0070C0"/>
                </a:solidFill>
                <a:latin typeface="Tahoma" pitchFamily="34" charset="0"/>
                <a:ea typeface="Tahoma" pitchFamily="34" charset="0"/>
                <a:cs typeface="Tahoma" pitchFamily="34" charset="0"/>
              </a:rPr>
              <a:t>Mossialos and Thomson, 2002</a:t>
            </a:r>
            <a:r>
              <a:rPr lang="el-GR" sz="1700" dirty="0">
                <a:latin typeface="Tahoma" pitchFamily="34" charset="0"/>
                <a:ea typeface="Tahoma" pitchFamily="34" charset="0"/>
                <a:cs typeface="Tahoma" pitchFamily="34" charset="0"/>
              </a:rPr>
              <a:t>). Περαιτέρω, η Ιδιωτική Ασφάλιση Υγείας μπορεί να οριστεί ως οποιοδήποτε υποχρεωτικό ή εθελοντικό προαιρετικό σύστημα ασφάλισης υγείας υπό καθεστώς ιδιωτικής ιδιοκτησίας και παρακολούθησης (</a:t>
            </a:r>
            <a:r>
              <a:rPr lang="el-GR" sz="1700" dirty="0">
                <a:solidFill>
                  <a:srgbClr val="0070C0"/>
                </a:solidFill>
                <a:latin typeface="Tahoma" pitchFamily="34" charset="0"/>
                <a:ea typeface="Tahoma" pitchFamily="34" charset="0"/>
                <a:cs typeface="Tahoma" pitchFamily="34" charset="0"/>
              </a:rPr>
              <a:t>Basset and Kane, 2007: 346</a:t>
            </a:r>
            <a:r>
              <a:rPr lang="el-GR" sz="1700" dirty="0">
                <a:latin typeface="Tahoma" pitchFamily="34" charset="0"/>
                <a:ea typeface="Tahoma" pitchFamily="34" charset="0"/>
                <a:cs typeface="Tahoma" pitchFamily="34" charset="0"/>
              </a:rPr>
              <a:t>). Οι </a:t>
            </a:r>
            <a:r>
              <a:rPr lang="el-GR" sz="1700" dirty="0">
                <a:solidFill>
                  <a:srgbClr val="0070C0"/>
                </a:solidFill>
                <a:latin typeface="Tahoma" pitchFamily="34" charset="0"/>
                <a:ea typeface="Tahoma" pitchFamily="34" charset="0"/>
                <a:cs typeface="Tahoma" pitchFamily="34" charset="0"/>
              </a:rPr>
              <a:t>Paccagnella et </a:t>
            </a:r>
            <a:r>
              <a:rPr lang="en-US" sz="1700" dirty="0">
                <a:solidFill>
                  <a:srgbClr val="0070C0"/>
                </a:solidFill>
                <a:latin typeface="Tahoma" pitchFamily="34" charset="0"/>
                <a:ea typeface="Tahoma" pitchFamily="34" charset="0"/>
                <a:cs typeface="Tahoma" pitchFamily="34" charset="0"/>
              </a:rPr>
              <a:t>al.</a:t>
            </a:r>
            <a:r>
              <a:rPr lang="en-US" sz="1700" dirty="0">
                <a:latin typeface="Tahoma" pitchFamily="34" charset="0"/>
                <a:ea typeface="Tahoma" pitchFamily="34" charset="0"/>
                <a:cs typeface="Tahoma" pitchFamily="34" charset="0"/>
              </a:rPr>
              <a:t> </a:t>
            </a:r>
            <a:r>
              <a:rPr lang="el-GR" sz="1700" dirty="0">
                <a:latin typeface="Tahoma" pitchFamily="34" charset="0"/>
                <a:ea typeface="Tahoma" pitchFamily="34" charset="0"/>
                <a:cs typeface="Tahoma" pitchFamily="34" charset="0"/>
              </a:rPr>
              <a:t>(</a:t>
            </a:r>
            <a:r>
              <a:rPr lang="el-GR" sz="1700" dirty="0">
                <a:solidFill>
                  <a:srgbClr val="0070C0"/>
                </a:solidFill>
                <a:latin typeface="Tahoma" pitchFamily="34" charset="0"/>
                <a:ea typeface="Tahoma" pitchFamily="34" charset="0"/>
                <a:cs typeface="Tahoma" pitchFamily="34" charset="0"/>
              </a:rPr>
              <a:t>2013: 294</a:t>
            </a:r>
            <a:r>
              <a:rPr lang="el-GR" sz="1700" dirty="0">
                <a:latin typeface="Tahoma" pitchFamily="34" charset="0"/>
                <a:ea typeface="Tahoma" pitchFamily="34" charset="0"/>
                <a:cs typeface="Tahoma" pitchFamily="34" charset="0"/>
              </a:rPr>
              <a:t>) αναφέρουν πολύ σωστά ότι "</a:t>
            </a:r>
            <a:r>
              <a:rPr lang="el-GR" sz="1700" i="1" dirty="0">
                <a:latin typeface="Tahoma" pitchFamily="34" charset="0"/>
                <a:ea typeface="Tahoma" pitchFamily="34" charset="0"/>
                <a:cs typeface="Tahoma" pitchFamily="34" charset="0"/>
              </a:rPr>
              <a:t>ο κύριος στόχος της εθελοντικής Ιδιωτικής Ασφάλισης Υγείας, ανεξάρτητα από τη συγκεκριμένη του μορφή, θα πρέπει να είναι η μείωση των χρηματοοικονομικών κινδύνων που συνδέονται με την ασθένεια</a:t>
            </a:r>
            <a:r>
              <a:rPr lang="el-GR" sz="1700" dirty="0">
                <a:latin typeface="Tahoma" pitchFamily="34" charset="0"/>
                <a:ea typeface="Tahoma" pitchFamily="34" charset="0"/>
                <a:cs typeface="Tahoma" pitchFamily="34" charset="0"/>
              </a:rPr>
              <a:t>".</a:t>
            </a:r>
          </a:p>
          <a:p>
            <a:pPr marL="0" indent="0" algn="just">
              <a:buNone/>
            </a:pPr>
            <a:r>
              <a:rPr lang="el-GR" sz="1700" dirty="0">
                <a:latin typeface="Tahoma" pitchFamily="34" charset="0"/>
                <a:ea typeface="Tahoma" pitchFamily="34" charset="0"/>
                <a:cs typeface="Tahoma" pitchFamily="34" charset="0"/>
              </a:rPr>
              <a:t>Η εθελοντική Ιδιωτική Ασφάλιση Υγείας (</a:t>
            </a:r>
            <a:r>
              <a:rPr lang="en-US" sz="1700" dirty="0">
                <a:latin typeface="Tahoma" pitchFamily="34" charset="0"/>
                <a:ea typeface="Tahoma" pitchFamily="34" charset="0"/>
                <a:cs typeface="Tahoma" pitchFamily="34" charset="0"/>
              </a:rPr>
              <a:t>voluntary </a:t>
            </a:r>
            <a:r>
              <a:rPr lang="el-GR" sz="1700" dirty="0">
                <a:latin typeface="Tahoma" pitchFamily="34" charset="0"/>
                <a:ea typeface="Tahoma" pitchFamily="34" charset="0"/>
                <a:cs typeface="Tahoma" pitchFamily="34" charset="0"/>
              </a:rPr>
              <a:t>PHI</a:t>
            </a:r>
            <a:r>
              <a:rPr lang="en-US" sz="1700" dirty="0">
                <a:latin typeface="Tahoma" pitchFamily="34" charset="0"/>
                <a:ea typeface="Tahoma" pitchFamily="34" charset="0"/>
                <a:cs typeface="Tahoma" pitchFamily="34" charset="0"/>
              </a:rPr>
              <a:t>)</a:t>
            </a:r>
            <a:r>
              <a:rPr lang="el-GR" sz="1700" dirty="0">
                <a:latin typeface="Tahoma" pitchFamily="34" charset="0"/>
                <a:ea typeface="Tahoma" pitchFamily="34" charset="0"/>
                <a:cs typeface="Tahoma" pitchFamily="34" charset="0"/>
              </a:rPr>
              <a:t> λειτουργεί παράλληλα με τα υποχρεωτικά χρηματοδοτούμενα συστήματα ασφάλισης υγείας στις περισσότερες χώρες του κόσμου. Εκτός από κάποιες αξιοσημείωτες εξαιρέσεις, στο μεγαλύτερο μέρος της χρηματοδότησης των εθνικών συστημάτων υγείας, η εθελοντική Ιδιωτική Ασφάλιση Υγείας διαδραματίζει δεύτερο ρόλο εξαιτίας της συναίνεσης - κατεύθυνσης των κυβερνήσεων για υποχρεωτική κοινωνικοποίηση της υγειονομικής περίθαλψης και της κυριαρχίας της ασφάλισης υγείας μέσω της δημόσιας χρηματοδότησης (</a:t>
            </a:r>
            <a:r>
              <a:rPr lang="el-GR" sz="1700" dirty="0">
                <a:solidFill>
                  <a:srgbClr val="0070C0"/>
                </a:solidFill>
                <a:latin typeface="Tahoma" pitchFamily="34" charset="0"/>
                <a:ea typeface="Tahoma" pitchFamily="34" charset="0"/>
                <a:cs typeface="Tahoma" pitchFamily="34" charset="0"/>
              </a:rPr>
              <a:t>Thomson and Mossialos, 2009, Maarse, 2006</a:t>
            </a:r>
            <a:r>
              <a:rPr lang="el-GR" sz="1700" dirty="0">
                <a:latin typeface="Tahoma" pitchFamily="34" charset="0"/>
                <a:ea typeface="Tahoma" pitchFamily="34" charset="0"/>
                <a:cs typeface="Tahoma" pitchFamily="34" charset="0"/>
              </a:rPr>
              <a:t>).</a:t>
            </a: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400" b="1" dirty="0"/>
          </a:p>
          <a:p>
            <a:pPr marL="0" indent="0" algn="just">
              <a:buNone/>
            </a:pPr>
            <a:endParaRPr lang="en-US" sz="1800" dirty="0"/>
          </a:p>
          <a:p>
            <a:pPr marL="0" indent="0" algn="just">
              <a:buNone/>
            </a:pPr>
            <a:endParaRPr lang="en-US" sz="1800" dirty="0"/>
          </a:p>
        </p:txBody>
      </p:sp>
    </p:spTree>
    <p:extLst>
      <p:ext uri="{BB962C8B-B14F-4D97-AF65-F5344CB8AC3E}">
        <p14:creationId xmlns:p14="http://schemas.microsoft.com/office/powerpoint/2010/main" val="866957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ΔΙΑΚΡΙΣΗ ΙΔΙΩΤΙΚΗΣ ΑΣΦΑΛΙΣΗΣ ΥΓΕΙΑΣ (</a:t>
            </a:r>
            <a:r>
              <a:rPr lang="en-US" sz="2000" dirty="0">
                <a:solidFill>
                  <a:schemeClr val="accent1">
                    <a:tint val="88000"/>
                    <a:satMod val="150000"/>
                  </a:schemeClr>
                </a:solidFill>
                <a:latin typeface="Tahoma" pitchFamily="34" charset="0"/>
                <a:cs typeface="Tahoma" pitchFamily="34" charset="0"/>
              </a:rPr>
              <a:t>PHI)</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416496" y="836712"/>
            <a:ext cx="9145016" cy="5832648"/>
          </a:xfrm>
        </p:spPr>
        <p:txBody>
          <a:bodyPr>
            <a:normAutofit fontScale="92500" lnSpcReduction="10000"/>
          </a:bodyPr>
          <a:lstStyle/>
          <a:p>
            <a:pPr marL="0" indent="0">
              <a:buNone/>
            </a:pPr>
            <a:r>
              <a:rPr lang="en-US" sz="2200" dirty="0">
                <a:latin typeface="Tahoma" pitchFamily="34" charset="0"/>
                <a:cs typeface="Tahoma" pitchFamily="34" charset="0"/>
              </a:rPr>
              <a:t>A close look at PHI in OECD countries reveals four distinct functions of the institution according to the type and extent of its coverage. </a:t>
            </a:r>
            <a:endParaRPr lang="el-GR" sz="2200" dirty="0">
              <a:latin typeface="Tahoma" pitchFamily="34" charset="0"/>
              <a:cs typeface="Tahoma" pitchFamily="34" charset="0"/>
            </a:endParaRPr>
          </a:p>
          <a:p>
            <a:pPr marL="0" indent="0">
              <a:buNone/>
            </a:pPr>
            <a:r>
              <a:rPr lang="en-US" sz="2200" dirty="0">
                <a:latin typeface="Tahoma" pitchFamily="34" charset="0"/>
                <a:cs typeface="Tahoma" pitchFamily="34" charset="0"/>
              </a:rPr>
              <a:t>First, substituting or acting as alternative of SHI, by offering all-inclusive health care coverage (</a:t>
            </a:r>
            <a:r>
              <a:rPr lang="en-US" sz="2200" dirty="0">
                <a:solidFill>
                  <a:srgbClr val="000099"/>
                </a:solidFill>
                <a:latin typeface="Tahoma" pitchFamily="34" charset="0"/>
                <a:cs typeface="Tahoma" pitchFamily="34" charset="0"/>
              </a:rPr>
              <a:t>Preker et al., 2010</a:t>
            </a:r>
            <a:r>
              <a:rPr lang="en-US" sz="2200" dirty="0">
                <a:latin typeface="Tahoma" pitchFamily="34" charset="0"/>
                <a:cs typeface="Tahoma" pitchFamily="34" charset="0"/>
              </a:rPr>
              <a:t>). </a:t>
            </a:r>
            <a:endParaRPr lang="el-GR" sz="2200" dirty="0">
              <a:latin typeface="Tahoma" pitchFamily="34" charset="0"/>
              <a:cs typeface="Tahoma" pitchFamily="34" charset="0"/>
            </a:endParaRPr>
          </a:p>
          <a:p>
            <a:pPr marL="0" indent="0">
              <a:buNone/>
            </a:pPr>
            <a:r>
              <a:rPr lang="en-US" sz="2200" dirty="0">
                <a:latin typeface="Tahoma" pitchFamily="34" charset="0"/>
                <a:cs typeface="Tahoma" pitchFamily="34" charset="0"/>
              </a:rPr>
              <a:t>Second, supplementing SHI by providing, in part or in full, benefits that social insurance does not provide (</a:t>
            </a:r>
            <a:r>
              <a:rPr lang="en-US" sz="2200" dirty="0">
                <a:solidFill>
                  <a:srgbClr val="000099"/>
                </a:solidFill>
                <a:latin typeface="Tahoma" pitchFamily="34" charset="0"/>
                <a:cs typeface="Tahoma" pitchFamily="34" charset="0"/>
              </a:rPr>
              <a:t>Kumar et al., 20</a:t>
            </a:r>
            <a:r>
              <a:rPr lang="en-US" sz="2200" dirty="0">
                <a:latin typeface="Tahoma" pitchFamily="34" charset="0"/>
                <a:cs typeface="Tahoma" pitchFamily="34" charset="0"/>
              </a:rPr>
              <a:t>14). </a:t>
            </a:r>
            <a:endParaRPr lang="el-GR" sz="2200" dirty="0">
              <a:latin typeface="Tahoma" pitchFamily="34" charset="0"/>
              <a:cs typeface="Tahoma" pitchFamily="34" charset="0"/>
            </a:endParaRPr>
          </a:p>
          <a:p>
            <a:pPr marL="0" indent="0">
              <a:buNone/>
            </a:pPr>
            <a:r>
              <a:rPr lang="en-US" sz="2200" dirty="0">
                <a:latin typeface="Tahoma" pitchFamily="34" charset="0"/>
                <a:cs typeface="Tahoma" pitchFamily="34" charset="0"/>
              </a:rPr>
              <a:t>Third, offering coverage for health services already included under SHI, with the purpose to ensure better access to private health care providers and new technology treatments (</a:t>
            </a:r>
            <a:r>
              <a:rPr lang="en-US" sz="2200" dirty="0">
                <a:solidFill>
                  <a:srgbClr val="000099"/>
                </a:solidFill>
                <a:latin typeface="Tahoma" pitchFamily="34" charset="0"/>
                <a:cs typeface="Tahoma" pitchFamily="34" charset="0"/>
              </a:rPr>
              <a:t>Kiil, 2012</a:t>
            </a:r>
            <a:r>
              <a:rPr lang="en-US" sz="2200" dirty="0">
                <a:latin typeface="Tahoma" pitchFamily="34" charset="0"/>
                <a:cs typeface="Tahoma" pitchFamily="34" charset="0"/>
              </a:rPr>
              <a:t>). </a:t>
            </a:r>
            <a:endParaRPr lang="el-GR" sz="2200" dirty="0">
              <a:latin typeface="Tahoma" pitchFamily="34" charset="0"/>
              <a:cs typeface="Tahoma" pitchFamily="34" charset="0"/>
            </a:endParaRPr>
          </a:p>
          <a:p>
            <a:pPr marL="0" indent="0">
              <a:buNone/>
            </a:pPr>
            <a:r>
              <a:rPr lang="en-US" sz="2200" dirty="0">
                <a:latin typeface="Tahoma" pitchFamily="34" charset="0"/>
                <a:cs typeface="Tahoma" pitchFamily="34" charset="0"/>
              </a:rPr>
              <a:t>Fourth, offering complementary benefits that are provided to insured, against additional premium payment, along with SHI. Complementary PHI provides full or partial financing for not fully reimbursed by the SHI health care costs (</a:t>
            </a:r>
            <a:r>
              <a:rPr lang="en-US" sz="2200" dirty="0">
                <a:solidFill>
                  <a:srgbClr val="000099"/>
                </a:solidFill>
                <a:latin typeface="Tahoma" pitchFamily="34" charset="0"/>
                <a:cs typeface="Tahoma" pitchFamily="34" charset="0"/>
              </a:rPr>
              <a:t>Basset and Kane, 2007</a:t>
            </a:r>
            <a:r>
              <a:rPr lang="en-US" sz="2200" dirty="0">
                <a:latin typeface="Tahoma" pitchFamily="34" charset="0"/>
                <a:cs typeface="Tahoma" pitchFamily="34" charset="0"/>
              </a:rPr>
              <a:t>).</a:t>
            </a:r>
            <a:r>
              <a:rPr lang="el-GR" sz="2200" dirty="0">
                <a:latin typeface="Tahoma" pitchFamily="34" charset="0"/>
                <a:cs typeface="Tahoma" pitchFamily="34" charset="0"/>
              </a:rPr>
              <a:t> </a:t>
            </a:r>
          </a:p>
          <a:p>
            <a:pPr marL="0" indent="0">
              <a:buNone/>
            </a:pPr>
            <a:endParaRPr lang="el-GR" sz="1600" dirty="0"/>
          </a:p>
          <a:p>
            <a:pPr marL="0" indent="0">
              <a:buNone/>
            </a:pPr>
            <a:endParaRPr lang="el-GR" sz="2000" dirty="0">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endParaRPr lang="el-GR" sz="1200" b="1" dirty="0">
              <a:solidFill>
                <a:srgbClr val="FF0000"/>
              </a:solidFill>
              <a:latin typeface="Tahoma" pitchFamily="34" charset="0"/>
              <a:cs typeface="Tahoma" pitchFamily="34" charset="0"/>
            </a:endParaRPr>
          </a:p>
          <a:p>
            <a:pPr marL="0" indent="0" algn="just">
              <a:buNone/>
            </a:pPr>
            <a:r>
              <a:rPr lang="en-US" sz="1100" b="1" dirty="0">
                <a:solidFill>
                  <a:srgbClr val="FF0000"/>
                </a:solidFill>
                <a:latin typeface="Tahoma" pitchFamily="34" charset="0"/>
                <a:cs typeface="Tahoma" pitchFamily="34" charset="0"/>
              </a:rPr>
              <a:t>Source:</a:t>
            </a:r>
            <a:r>
              <a:rPr lang="el-GR" sz="1100" b="1" dirty="0">
                <a:solidFill>
                  <a:srgbClr val="FF0000"/>
                </a:solidFill>
                <a:latin typeface="Tahoma" pitchFamily="34" charset="0"/>
                <a:cs typeface="Tahoma" pitchFamily="34" charset="0"/>
              </a:rPr>
              <a:t> </a:t>
            </a:r>
            <a:r>
              <a:rPr lang="en-US" sz="1100" b="1" dirty="0">
                <a:latin typeface="Tahoma" pitchFamily="34" charset="0"/>
                <a:cs typeface="Tahoma" pitchFamily="34" charset="0"/>
              </a:rPr>
              <a:t>Grigorakis, N., Floros, C., Tsangari, H., Tsoukatos, E.</a:t>
            </a:r>
            <a:r>
              <a:rPr lang="en-US" sz="1100" dirty="0">
                <a:latin typeface="Tahoma" pitchFamily="34" charset="0"/>
                <a:cs typeface="Tahoma" pitchFamily="34" charset="0"/>
              </a:rPr>
              <a:t> (2015), “Combined Social and Private health insurance versus catastrophic out of pocket payments for hospital care in Greece”, </a:t>
            </a:r>
            <a:r>
              <a:rPr lang="en-US" sz="1100" i="1" dirty="0">
                <a:latin typeface="Tahoma" pitchFamily="34" charset="0"/>
                <a:cs typeface="Tahoma" pitchFamily="34" charset="0"/>
              </a:rPr>
              <a:t>Proceedings of the 8th </a:t>
            </a:r>
            <a:r>
              <a:rPr lang="en-US" sz="1100" i="1" dirty="0" err="1">
                <a:latin typeface="Tahoma" pitchFamily="34" charset="0"/>
                <a:cs typeface="Tahoma" pitchFamily="34" charset="0"/>
              </a:rPr>
              <a:t>EuroMed</a:t>
            </a:r>
            <a:r>
              <a:rPr lang="en-US" sz="1100" i="1" dirty="0">
                <a:latin typeface="Tahoma" pitchFamily="34" charset="0"/>
                <a:cs typeface="Tahoma" pitchFamily="34" charset="0"/>
              </a:rPr>
              <a:t> Academy of Business Conference, </a:t>
            </a:r>
            <a:r>
              <a:rPr lang="en-US" sz="1100" dirty="0">
                <a:latin typeface="Tahoma" pitchFamily="34" charset="0"/>
                <a:cs typeface="Tahoma" pitchFamily="34" charset="0"/>
              </a:rPr>
              <a:t>September 2015, Verona, Italy.</a:t>
            </a:r>
            <a:endParaRPr lang="el-GR" sz="1100" dirty="0">
              <a:latin typeface="Tahoma" pitchFamily="34" charset="0"/>
              <a:cs typeface="Tahoma" pitchFamily="34" charset="0"/>
            </a:endParaRPr>
          </a:p>
          <a:p>
            <a:pPr marL="0" indent="0" algn="just">
              <a:buNone/>
            </a:pPr>
            <a:endParaRPr lang="el-GR" sz="1600" dirty="0">
              <a:latin typeface="Tahoma" pitchFamily="34" charset="0"/>
              <a:cs typeface="Tahoma" pitchFamily="34" charset="0"/>
            </a:endParaRPr>
          </a:p>
          <a:p>
            <a:pPr marL="0" indent="0">
              <a:buNone/>
            </a:pPr>
            <a:endParaRPr lang="el-GR" sz="2000" b="1" i="1" dirty="0">
              <a:latin typeface="Tahoma" pitchFamily="34" charset="0"/>
              <a:cs typeface="Tahoma" pitchFamily="34" charset="0"/>
            </a:endParaRPr>
          </a:p>
          <a:p>
            <a:pPr marL="0" indent="0" algn="just">
              <a:buNone/>
            </a:pPr>
            <a:endParaRPr lang="el-GR" sz="2000" b="1" i="1" dirty="0">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n-US" sz="1800" b="1" dirty="0">
              <a:solidFill>
                <a:srgbClr val="0070C0"/>
              </a:solidFill>
              <a:latin typeface="Tahoma" pitchFamily="34" charset="0"/>
              <a:cs typeface="Tahoma" pitchFamily="34" charset="0"/>
            </a:endParaRPr>
          </a:p>
        </p:txBody>
      </p:sp>
    </p:spTree>
    <p:extLst>
      <p:ext uri="{BB962C8B-B14F-4D97-AF65-F5344CB8AC3E}">
        <p14:creationId xmlns:p14="http://schemas.microsoft.com/office/powerpoint/2010/main" val="99213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16370" y="260560"/>
            <a:ext cx="8929240" cy="527720"/>
          </a:xfrm>
        </p:spPr>
        <p:txBody>
          <a:bodyPr>
            <a:noAutofit/>
          </a:bodyPr>
          <a:lstStyle/>
          <a:p>
            <a:r>
              <a:rPr lang="el-GR" sz="1800" dirty="0">
                <a:latin typeface="Tahoma" pitchFamily="34" charset="0"/>
                <a:ea typeface="Tahoma" pitchFamily="34" charset="0"/>
                <a:cs typeface="Tahoma" pitchFamily="34" charset="0"/>
              </a:rPr>
              <a:t>Χρηματοδότηση των Συστημάτων Υγείας</a:t>
            </a:r>
            <a:r>
              <a:rPr lang="en-US" sz="1800" dirty="0">
                <a:latin typeface="Tahoma" pitchFamily="34" charset="0"/>
                <a:ea typeface="Tahoma" pitchFamily="34" charset="0"/>
                <a:cs typeface="Tahoma" pitchFamily="34" charset="0"/>
              </a:rPr>
              <a:t> </a:t>
            </a:r>
            <a:r>
              <a:rPr lang="el-GR" sz="1800" dirty="0">
                <a:latin typeface="Tahoma" pitchFamily="34" charset="0"/>
                <a:ea typeface="Tahoma" pitchFamily="34" charset="0"/>
                <a:cs typeface="Tahoma" pitchFamily="34" charset="0"/>
              </a:rPr>
              <a:t> (</a:t>
            </a:r>
            <a:r>
              <a:rPr lang="en-US" sz="1800" dirty="0">
                <a:latin typeface="Tahoma" pitchFamily="34" charset="0"/>
                <a:ea typeface="Tahoma" pitchFamily="34" charset="0"/>
                <a:cs typeface="Tahoma" pitchFamily="34" charset="0"/>
              </a:rPr>
              <a:t>Financing of Healthcare Systems</a:t>
            </a:r>
            <a:r>
              <a:rPr lang="el-GR" sz="1800" dirty="0">
                <a:latin typeface="Tahoma" pitchFamily="34" charset="0"/>
                <a:ea typeface="Tahoma" pitchFamily="34" charset="0"/>
                <a:cs typeface="Tahoma" pitchFamily="34" charset="0"/>
              </a:rPr>
              <a:t>)</a:t>
            </a:r>
          </a:p>
        </p:txBody>
      </p:sp>
      <p:sp>
        <p:nvSpPr>
          <p:cNvPr id="3" name="2 - Θέση περιεχομένου"/>
          <p:cNvSpPr>
            <a:spLocks noGrp="1"/>
          </p:cNvSpPr>
          <p:nvPr>
            <p:ph idx="1"/>
          </p:nvPr>
        </p:nvSpPr>
        <p:spPr>
          <a:xfrm>
            <a:off x="344360" y="764630"/>
            <a:ext cx="9001250" cy="5616780"/>
          </a:xfrm>
        </p:spPr>
        <p:txBody>
          <a:bodyPr>
            <a:normAutofit/>
          </a:bodyPr>
          <a:lstStyle/>
          <a:p>
            <a:pPr marL="0" indent="0" algn="just">
              <a:buNone/>
            </a:pPr>
            <a:r>
              <a:rPr lang="el-GR" sz="1800" b="1" dirty="0">
                <a:solidFill>
                  <a:srgbClr val="0070C0"/>
                </a:solidFill>
                <a:latin typeface="Tahoma" pitchFamily="34" charset="0"/>
                <a:ea typeface="Tahoma" pitchFamily="34" charset="0"/>
                <a:cs typeface="Tahoma" pitchFamily="34" charset="0"/>
              </a:rPr>
              <a:t>Εθελοντική Ιδιωτική Ασφάλιση Υγείας (</a:t>
            </a:r>
            <a:r>
              <a:rPr lang="en-US" sz="1800" b="1" dirty="0">
                <a:solidFill>
                  <a:srgbClr val="0070C0"/>
                </a:solidFill>
                <a:latin typeface="Tahoma" pitchFamily="34" charset="0"/>
                <a:ea typeface="Tahoma" pitchFamily="34" charset="0"/>
                <a:cs typeface="Tahoma" pitchFamily="34" charset="0"/>
              </a:rPr>
              <a:t>Voluntary PHI) </a:t>
            </a:r>
            <a:endParaRPr lang="el-GR" sz="1800" b="1" dirty="0">
              <a:solidFill>
                <a:srgbClr val="0070C0"/>
              </a:solidFill>
              <a:latin typeface="Tahoma" pitchFamily="34" charset="0"/>
              <a:ea typeface="Tahoma" pitchFamily="34" charset="0"/>
              <a:cs typeface="Tahoma" pitchFamily="34" charset="0"/>
            </a:endParaRPr>
          </a:p>
          <a:p>
            <a:pPr marL="0" indent="0" algn="just">
              <a:buNone/>
            </a:pPr>
            <a:r>
              <a:rPr lang="el-GR" sz="1700" dirty="0">
                <a:latin typeface="Tahoma" pitchFamily="34" charset="0"/>
                <a:ea typeface="Tahoma" pitchFamily="34" charset="0"/>
                <a:cs typeface="Tahoma" pitchFamily="34" charset="0"/>
              </a:rPr>
              <a:t>Πλεονεκτήματα της Ιδιωτικής Ασφάλισης Υγείας</a:t>
            </a:r>
            <a:r>
              <a:rPr lang="en-US" sz="1700" dirty="0">
                <a:latin typeface="Tahoma" pitchFamily="34" charset="0"/>
                <a:ea typeface="Tahoma" pitchFamily="34" charset="0"/>
                <a:cs typeface="Tahoma" pitchFamily="34" charset="0"/>
              </a:rPr>
              <a:t> </a:t>
            </a:r>
            <a:r>
              <a:rPr lang="el-GR" sz="1700" dirty="0">
                <a:latin typeface="Tahoma" pitchFamily="34" charset="0"/>
                <a:ea typeface="Tahoma" pitchFamily="34" charset="0"/>
                <a:cs typeface="Tahoma" pitchFamily="34" charset="0"/>
              </a:rPr>
              <a:t>(</a:t>
            </a:r>
            <a:r>
              <a:rPr lang="el-GR" sz="1700" dirty="0">
                <a:solidFill>
                  <a:srgbClr val="0070C0"/>
                </a:solidFill>
                <a:latin typeface="Tahoma" pitchFamily="34" charset="0"/>
                <a:ea typeface="Tahoma" pitchFamily="34" charset="0"/>
                <a:cs typeface="Tahoma" pitchFamily="34" charset="0"/>
              </a:rPr>
              <a:t>Basset and Kane, 2007, Pearson and Martin, 2005, Zweifel, 2005, Tapay και Colombo, 2004</a:t>
            </a:r>
            <a:r>
              <a:rPr lang="en-US" sz="1700" dirty="0">
                <a:solidFill>
                  <a:srgbClr val="0070C0"/>
                </a:solidFill>
                <a:latin typeface="Tahoma" pitchFamily="34" charset="0"/>
                <a:ea typeface="Tahoma" pitchFamily="34" charset="0"/>
                <a:cs typeface="Tahoma" pitchFamily="34" charset="0"/>
              </a:rPr>
              <a:t>; </a:t>
            </a:r>
            <a:r>
              <a:rPr lang="el-GR" sz="1700" dirty="0">
                <a:solidFill>
                  <a:srgbClr val="0070C0"/>
                </a:solidFill>
                <a:latin typeface="Tahoma" pitchFamily="34" charset="0"/>
                <a:ea typeface="Tahoma" pitchFamily="34" charset="0"/>
                <a:cs typeface="Tahoma" pitchFamily="34" charset="0"/>
              </a:rPr>
              <a:t>Thomson and Mossialos, 2009</a:t>
            </a:r>
            <a:r>
              <a:rPr lang="el-GR" sz="1700" dirty="0">
                <a:latin typeface="Tahoma" pitchFamily="34" charset="0"/>
                <a:ea typeface="Tahoma" pitchFamily="34" charset="0"/>
                <a:cs typeface="Tahoma" pitchFamily="34" charset="0"/>
              </a:rPr>
              <a:t>):</a:t>
            </a:r>
          </a:p>
          <a:p>
            <a:pPr marL="0" indent="0" algn="just">
              <a:buNone/>
            </a:pPr>
            <a:endParaRPr lang="el-GR" sz="1700" dirty="0">
              <a:latin typeface="Tahoma" pitchFamily="34" charset="0"/>
              <a:ea typeface="Tahoma" pitchFamily="34" charset="0"/>
              <a:cs typeface="Tahoma" pitchFamily="34" charset="0"/>
            </a:endParaRPr>
          </a:p>
          <a:p>
            <a:pPr algn="just"/>
            <a:r>
              <a:rPr lang="el-GR" sz="1700" dirty="0">
                <a:latin typeface="Tahoma" pitchFamily="34" charset="0"/>
                <a:ea typeface="Tahoma" pitchFamily="34" charset="0"/>
                <a:cs typeface="Tahoma" pitchFamily="34" charset="0"/>
              </a:rPr>
              <a:t>η δυνατότητα επιβολής μειωμένων ιατρικών εξόδων στους παρόχους υγειονομικής περίθαλψης</a:t>
            </a:r>
          </a:p>
          <a:p>
            <a:pPr algn="just"/>
            <a:r>
              <a:rPr lang="el-GR" sz="1700" dirty="0">
                <a:latin typeface="Tahoma" pitchFamily="34" charset="0"/>
                <a:ea typeface="Tahoma" pitchFamily="34" charset="0"/>
                <a:cs typeface="Tahoma" pitchFamily="34" charset="0"/>
              </a:rPr>
              <a:t>η διατήρηση υψηλών προδιαγραφών και ευκολιών θεραπείας</a:t>
            </a:r>
          </a:p>
          <a:p>
            <a:pPr algn="just"/>
            <a:r>
              <a:rPr lang="el-GR" sz="1700" dirty="0">
                <a:latin typeface="Tahoma" pitchFamily="34" charset="0"/>
                <a:ea typeface="Tahoma" pitchFamily="34" charset="0"/>
                <a:cs typeface="Tahoma" pitchFamily="34" charset="0"/>
              </a:rPr>
              <a:t>καθώς και η παροχή πρόσθετης χρηματοοικονομικής προστασίας στα εισοδήματα και τις αποταμιεύσεις των νοικοκυριών μέσω ασφαλιστικών αποζημιώσεων για ιατρικά αναγκαίες δαπάνες υγείας</a:t>
            </a:r>
          </a:p>
          <a:p>
            <a:pPr algn="just"/>
            <a:r>
              <a:rPr lang="el-GR" sz="1700" dirty="0">
                <a:latin typeface="Tahoma" pitchFamily="34" charset="0"/>
                <a:ea typeface="Tahoma" pitchFamily="34" charset="0"/>
                <a:cs typeface="Tahoma" pitchFamily="34" charset="0"/>
              </a:rPr>
              <a:t>επιπλέον, διευκολύνει τις επιλογές υγειονομικής περίθαλψης, την προσβασιμότητα στις υπηρεσίες υγειονομικής περίθαλψης (π.χ. παρακάμπτοντας τον μεγάλο κατάλογο αναμονής για χειρουργική επέμβαση στα δημόσια νοσοκομεία) </a:t>
            </a:r>
          </a:p>
          <a:p>
            <a:pPr algn="just"/>
            <a:r>
              <a:rPr lang="el-GR" sz="1700" dirty="0">
                <a:latin typeface="Tahoma" pitchFamily="34" charset="0"/>
                <a:ea typeface="Tahoma" pitchFamily="34" charset="0"/>
                <a:cs typeface="Tahoma" pitchFamily="34" charset="0"/>
              </a:rPr>
              <a:t>και τέλος επιτρέπει στις κυβερνήσεις να κατευθύνουν τους πόρους για δημόσια υγεία σε ευάλωτες ομάδες ατόμων</a:t>
            </a: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600" b="1"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l-GR" sz="1800" dirty="0">
              <a:latin typeface="Tahoma" pitchFamily="34" charset="0"/>
              <a:ea typeface="Tahoma" pitchFamily="34" charset="0"/>
              <a:cs typeface="Tahoma" pitchFamily="34" charset="0"/>
            </a:endParaRPr>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000" b="1" dirty="0"/>
          </a:p>
          <a:p>
            <a:pPr marL="0" indent="0" algn="just">
              <a:buNone/>
            </a:pPr>
            <a:endParaRPr lang="en-US" sz="2400" b="1" dirty="0"/>
          </a:p>
          <a:p>
            <a:pPr marL="0" indent="0" algn="just">
              <a:buNone/>
            </a:pPr>
            <a:endParaRPr lang="en-US" sz="1800" dirty="0"/>
          </a:p>
          <a:p>
            <a:pPr marL="0" indent="0" algn="just">
              <a:buNone/>
            </a:pPr>
            <a:endParaRPr lang="en-US" sz="1800" dirty="0"/>
          </a:p>
        </p:txBody>
      </p:sp>
    </p:spTree>
    <p:extLst>
      <p:ext uri="{BB962C8B-B14F-4D97-AF65-F5344CB8AC3E}">
        <p14:creationId xmlns:p14="http://schemas.microsoft.com/office/powerpoint/2010/main" val="980441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ΙΔΙΩΤΙΚΗ ΑΣΦΑΛΙΣΗ ΥΓΕΙΑΣ (</a:t>
            </a:r>
            <a:r>
              <a:rPr lang="en-US" sz="2000" dirty="0">
                <a:solidFill>
                  <a:schemeClr val="accent1">
                    <a:tint val="88000"/>
                    <a:satMod val="150000"/>
                  </a:schemeClr>
                </a:solidFill>
                <a:latin typeface="Tahoma" pitchFamily="34" charset="0"/>
                <a:cs typeface="Tahoma" pitchFamily="34" charset="0"/>
              </a:rPr>
              <a:t>PHI)</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981075"/>
            <a:ext cx="8785100" cy="5326063"/>
          </a:xfrm>
        </p:spPr>
        <p:txBody>
          <a:bodyPr>
            <a:normAutofit lnSpcReduction="10000"/>
          </a:bodyPr>
          <a:lstStyle/>
          <a:p>
            <a:pPr marL="0" indent="0" algn="just">
              <a:buNone/>
            </a:pPr>
            <a:r>
              <a:rPr lang="el-GR" sz="2400" dirty="0">
                <a:latin typeface="Tahoma" pitchFamily="34" charset="0"/>
                <a:cs typeface="Tahoma" pitchFamily="34" charset="0"/>
              </a:rPr>
              <a:t>Στόχοι της Ιδιωτικής Ασφάλισης Υγείας</a:t>
            </a:r>
          </a:p>
          <a:p>
            <a:pPr algn="just"/>
            <a:r>
              <a:rPr lang="el-GR" sz="2000" dirty="0">
                <a:latin typeface="Tahoma" pitchFamily="34" charset="0"/>
                <a:cs typeface="Tahoma" pitchFamily="34" charset="0"/>
              </a:rPr>
              <a:t>Η ιδιωτική Ασφάλιση Υγείας (</a:t>
            </a:r>
            <a:r>
              <a:rPr lang="en-US" sz="2000" b="1" dirty="0">
                <a:solidFill>
                  <a:srgbClr val="000099"/>
                </a:solidFill>
                <a:latin typeface="Tahoma" pitchFamily="34" charset="0"/>
                <a:cs typeface="Tahoma" pitchFamily="34" charset="0"/>
              </a:rPr>
              <a:t>Private Health Insurance – PHI</a:t>
            </a:r>
            <a:r>
              <a:rPr lang="en-US" sz="2000" dirty="0">
                <a:latin typeface="Tahoma" pitchFamily="34" charset="0"/>
                <a:cs typeface="Tahoma" pitchFamily="34" charset="0"/>
              </a:rPr>
              <a:t>)</a:t>
            </a:r>
            <a:r>
              <a:rPr lang="el-GR" sz="2000" dirty="0">
                <a:latin typeface="Tahoma" pitchFamily="34" charset="0"/>
                <a:cs typeface="Tahoma" pitchFamily="34" charset="0"/>
              </a:rPr>
              <a:t> συμπληρώνει τη λειτουργία της Κοινωνικής Ασφάλισης Υγείας (</a:t>
            </a:r>
            <a:r>
              <a:rPr lang="en-US" sz="2000" b="1" dirty="0">
                <a:solidFill>
                  <a:srgbClr val="000099"/>
                </a:solidFill>
                <a:latin typeface="Tahoma" pitchFamily="34" charset="0"/>
                <a:cs typeface="Tahoma" pitchFamily="34" charset="0"/>
              </a:rPr>
              <a:t>Social Health Insurance</a:t>
            </a:r>
            <a:r>
              <a:rPr lang="el-GR" sz="2000" b="1" dirty="0">
                <a:solidFill>
                  <a:srgbClr val="000099"/>
                </a:solidFill>
                <a:latin typeface="Tahoma" pitchFamily="34" charset="0"/>
                <a:cs typeface="Tahoma" pitchFamily="34" charset="0"/>
              </a:rPr>
              <a:t> - </a:t>
            </a:r>
            <a:r>
              <a:rPr lang="en-US" sz="2000" b="1" dirty="0">
                <a:solidFill>
                  <a:srgbClr val="000099"/>
                </a:solidFill>
                <a:latin typeface="Tahoma" pitchFamily="34" charset="0"/>
                <a:cs typeface="Tahoma" pitchFamily="34" charset="0"/>
              </a:rPr>
              <a:t>SHI</a:t>
            </a:r>
            <a:r>
              <a:rPr lang="en-US" sz="2000" dirty="0">
                <a:latin typeface="Tahoma" pitchFamily="34" charset="0"/>
                <a:cs typeface="Tahoma" pitchFamily="34" charset="0"/>
              </a:rPr>
              <a:t>)</a:t>
            </a:r>
            <a:r>
              <a:rPr lang="el-GR" sz="2000" dirty="0">
                <a:latin typeface="Tahoma" pitchFamily="34" charset="0"/>
                <a:cs typeface="Tahoma" pitchFamily="34" charset="0"/>
              </a:rPr>
              <a:t>. </a:t>
            </a:r>
          </a:p>
          <a:p>
            <a:pPr algn="just"/>
            <a:r>
              <a:rPr lang="el-GR" sz="2000" dirty="0">
                <a:latin typeface="Tahoma" pitchFamily="34" charset="0"/>
                <a:cs typeface="Tahoma" pitchFamily="34" charset="0"/>
              </a:rPr>
              <a:t>Να περιορίσει τον οικονομικό κίνδυνο</a:t>
            </a:r>
            <a:r>
              <a:rPr lang="en-US" sz="2000" dirty="0">
                <a:latin typeface="Tahoma" pitchFamily="34" charset="0"/>
                <a:cs typeface="Tahoma" pitchFamily="34" charset="0"/>
              </a:rPr>
              <a:t> (</a:t>
            </a:r>
            <a:r>
              <a:rPr lang="en-US" sz="2000" dirty="0">
                <a:solidFill>
                  <a:srgbClr val="FF0000"/>
                </a:solidFill>
                <a:latin typeface="Tahoma" pitchFamily="34" charset="0"/>
                <a:cs typeface="Tahoma" pitchFamily="34" charset="0"/>
              </a:rPr>
              <a:t>financial risk</a:t>
            </a:r>
            <a:r>
              <a:rPr lang="en-US" sz="2000" dirty="0">
                <a:latin typeface="Tahoma" pitchFamily="34" charset="0"/>
                <a:cs typeface="Tahoma" pitchFamily="34" charset="0"/>
              </a:rPr>
              <a:t>)</a:t>
            </a:r>
            <a:r>
              <a:rPr lang="el-GR" sz="2000" dirty="0">
                <a:latin typeface="Tahoma" pitchFamily="34" charset="0"/>
                <a:cs typeface="Tahoma" pitchFamily="34" charset="0"/>
              </a:rPr>
              <a:t> που αναλαμβάνει τα άτομα ή τα νοικοκυριά, σε περίπτωση ασθένειας - ατυχήματος</a:t>
            </a:r>
          </a:p>
          <a:p>
            <a:pPr algn="just"/>
            <a:r>
              <a:rPr lang="el-GR" sz="2000" dirty="0">
                <a:latin typeface="Tahoma" pitchFamily="34" charset="0"/>
                <a:cs typeface="Tahoma" pitchFamily="34" charset="0"/>
              </a:rPr>
              <a:t>Να έχει αξιοπρέπεια σε όλη τη διαδικασία της φροντίδας. </a:t>
            </a:r>
            <a:endParaRPr lang="en-US" sz="2000" dirty="0">
              <a:latin typeface="Tahoma" pitchFamily="34" charset="0"/>
              <a:cs typeface="Tahoma" pitchFamily="34" charset="0"/>
            </a:endParaRPr>
          </a:p>
          <a:p>
            <a:pPr algn="just"/>
            <a:r>
              <a:rPr lang="el-GR" sz="2000" dirty="0">
                <a:latin typeface="Tahoma" pitchFamily="34" charset="0"/>
                <a:cs typeface="Tahoma" pitchFamily="34" charset="0"/>
              </a:rPr>
              <a:t>Να περιορίσει τον κίνδυνο υγείας</a:t>
            </a:r>
            <a:r>
              <a:rPr lang="en-US" sz="2000" dirty="0">
                <a:latin typeface="Tahoma" pitchFamily="34" charset="0"/>
                <a:cs typeface="Tahoma" pitchFamily="34" charset="0"/>
              </a:rPr>
              <a:t> (</a:t>
            </a:r>
            <a:r>
              <a:rPr lang="en-US" sz="2000" dirty="0">
                <a:solidFill>
                  <a:srgbClr val="FF0000"/>
                </a:solidFill>
                <a:latin typeface="Tahoma" pitchFamily="34" charset="0"/>
                <a:cs typeface="Tahoma" pitchFamily="34" charset="0"/>
              </a:rPr>
              <a:t>health risk</a:t>
            </a:r>
            <a:r>
              <a:rPr lang="en-US" sz="2000" dirty="0">
                <a:latin typeface="Tahoma" pitchFamily="34" charset="0"/>
                <a:cs typeface="Tahoma" pitchFamily="34" charset="0"/>
              </a:rPr>
              <a:t>)</a:t>
            </a:r>
            <a:r>
              <a:rPr lang="el-GR" sz="2000" dirty="0">
                <a:latin typeface="Tahoma" pitchFamily="34" charset="0"/>
                <a:cs typeface="Tahoma" pitchFamily="34" charset="0"/>
              </a:rPr>
              <a:t> μετά από ένα </a:t>
            </a:r>
            <a:r>
              <a:rPr lang="en-US" sz="2000" dirty="0">
                <a:solidFill>
                  <a:srgbClr val="FF0000"/>
                </a:solidFill>
                <a:latin typeface="Tahoma" pitchFamily="34" charset="0"/>
                <a:cs typeface="Tahoma" pitchFamily="34" charset="0"/>
              </a:rPr>
              <a:t>health shock</a:t>
            </a:r>
            <a:r>
              <a:rPr lang="en-US" sz="2000" dirty="0">
                <a:latin typeface="Tahoma" pitchFamily="34" charset="0"/>
                <a:cs typeface="Tahoma" pitchFamily="34" charset="0"/>
              </a:rPr>
              <a:t>.</a:t>
            </a:r>
            <a:endParaRPr lang="el-GR" sz="2000" dirty="0">
              <a:latin typeface="Tahoma" pitchFamily="34" charset="0"/>
              <a:cs typeface="Tahoma" pitchFamily="34" charset="0"/>
            </a:endParaRPr>
          </a:p>
          <a:p>
            <a:pPr algn="just"/>
            <a:r>
              <a:rPr lang="el-GR" sz="2000" dirty="0">
                <a:latin typeface="Tahoma" pitchFamily="34" charset="0"/>
                <a:cs typeface="Tahoma" pitchFamily="34" charset="0"/>
              </a:rPr>
              <a:t>Να έχει άμεση πρόσβαση σε υπηρεσίες υγείας</a:t>
            </a:r>
            <a:r>
              <a:rPr lang="en-US" sz="2000" dirty="0">
                <a:latin typeface="Tahoma" pitchFamily="34" charset="0"/>
                <a:cs typeface="Tahoma" pitchFamily="34" charset="0"/>
              </a:rPr>
              <a:t> (</a:t>
            </a:r>
            <a:r>
              <a:rPr lang="en-US" sz="2000" dirty="0">
                <a:solidFill>
                  <a:srgbClr val="FF0000"/>
                </a:solidFill>
                <a:latin typeface="Tahoma" pitchFamily="34" charset="0"/>
                <a:cs typeface="Tahoma" pitchFamily="34" charset="0"/>
              </a:rPr>
              <a:t>access and accessibility</a:t>
            </a:r>
            <a:r>
              <a:rPr lang="en-US" sz="2000" dirty="0">
                <a:latin typeface="Tahoma" pitchFamily="34" charset="0"/>
                <a:cs typeface="Tahoma" pitchFamily="34" charset="0"/>
              </a:rPr>
              <a:t>)</a:t>
            </a:r>
            <a:r>
              <a:rPr lang="el-GR" sz="2000" dirty="0">
                <a:latin typeface="Tahoma" pitchFamily="34" charset="0"/>
                <a:cs typeface="Tahoma" pitchFamily="34" charset="0"/>
              </a:rPr>
              <a:t> </a:t>
            </a:r>
            <a:endParaRPr lang="el-GR" sz="1000" dirty="0">
              <a:latin typeface="Tahoma" pitchFamily="34" charset="0"/>
              <a:cs typeface="Tahoma" pitchFamily="34" charset="0"/>
            </a:endParaRPr>
          </a:p>
          <a:p>
            <a:pPr marL="0" indent="0" algn="just">
              <a:buNone/>
            </a:pPr>
            <a:r>
              <a:rPr lang="en-US" sz="1200" dirty="0"/>
              <a:t>According to the World Health Organization (WHO) every year 250 million people suffer financially because of OOP payments for healthcare services (</a:t>
            </a:r>
            <a:r>
              <a:rPr lang="en-US" sz="1200" dirty="0">
                <a:solidFill>
                  <a:srgbClr val="000099"/>
                </a:solidFill>
              </a:rPr>
              <a:t>WHO, 2016</a:t>
            </a:r>
            <a:r>
              <a:rPr lang="en-US" sz="1200" dirty="0"/>
              <a:t>). The high share of OOP payments to family income can impose financial hardship, financial catastrophe or even impoverishment on households not only in low-middle income countries but in high income countries too (</a:t>
            </a:r>
            <a:r>
              <a:rPr lang="en-US" sz="1200" dirty="0">
                <a:solidFill>
                  <a:srgbClr val="000099"/>
                </a:solidFill>
              </a:rPr>
              <a:t>Xu et al., 2007; Xu et al., 2005; Murray et al., 2003</a:t>
            </a:r>
            <a:r>
              <a:rPr lang="en-US" sz="1200" dirty="0"/>
              <a:t>).</a:t>
            </a:r>
            <a:endParaRPr lang="el-GR" sz="12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n-US" sz="2000" dirty="0">
                <a:latin typeface="Tahoma" pitchFamily="34" charset="0"/>
                <a:cs typeface="Tahoma" pitchFamily="34" charset="0"/>
              </a:rPr>
              <a:t>fundamental policy goal for healthcare systems and WHO’s financing agenda : </a:t>
            </a:r>
            <a:r>
              <a:rPr lang="en-US" sz="2000" b="1" dirty="0">
                <a:solidFill>
                  <a:srgbClr val="7030A0"/>
                </a:solidFill>
                <a:latin typeface="Tahoma" pitchFamily="34" charset="0"/>
                <a:cs typeface="Tahoma" pitchFamily="34" charset="0"/>
              </a:rPr>
              <a:t>financial protection </a:t>
            </a:r>
            <a:r>
              <a:rPr lang="en-US" sz="2000" dirty="0">
                <a:solidFill>
                  <a:srgbClr val="7030A0"/>
                </a:solidFill>
                <a:latin typeface="Tahoma" pitchFamily="34" charset="0"/>
                <a:cs typeface="Tahoma" pitchFamily="34" charset="0"/>
              </a:rPr>
              <a:t>against household private health expenditures </a:t>
            </a:r>
            <a:endParaRPr lang="el-GR" sz="2000" dirty="0">
              <a:solidFill>
                <a:srgbClr val="7030A0"/>
              </a:solidFill>
              <a:latin typeface="Tahoma" pitchFamily="34" charset="0"/>
              <a:cs typeface="Tahoma" pitchFamily="34" charset="0"/>
            </a:endParaRPr>
          </a:p>
        </p:txBody>
      </p:sp>
    </p:spTree>
    <p:extLst>
      <p:ext uri="{BB962C8B-B14F-4D97-AF65-F5344CB8AC3E}">
        <p14:creationId xmlns:p14="http://schemas.microsoft.com/office/powerpoint/2010/main" val="1272818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7433</TotalTime>
  <Pages>1</Pages>
  <Words>1756</Words>
  <Application>Microsoft Office PowerPoint</Application>
  <PresentationFormat>Χαρτί Α4 (210x297 χιλ.)</PresentationFormat>
  <Paragraphs>498</Paragraphs>
  <Slides>14</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14</vt:i4>
      </vt:variant>
    </vt:vector>
  </HeadingPairs>
  <TitlesOfParts>
    <vt:vector size="22" baseType="lpstr">
      <vt:lpstr>Arial</vt:lpstr>
      <vt:lpstr>Book Antiqua</vt:lpstr>
      <vt:lpstr>Calibri</vt:lpstr>
      <vt:lpstr>Tahoma</vt:lpstr>
      <vt:lpstr>Times New Roman</vt:lpstr>
      <vt:lpstr>Verdana</vt:lpstr>
      <vt:lpstr>Wingdings 2</vt:lpstr>
      <vt:lpstr>Άποψη</vt:lpstr>
      <vt:lpstr>  “ΑΣΦΑΛΙΣΗ  ΖΩΗΣ - ΠΕΡΙΟΥΣΙΑΣ.”      </vt:lpstr>
      <vt:lpstr>Χρηματοδότηση των Συστημάτων Υγείας  Financing of Healthcare Systems</vt:lpstr>
      <vt:lpstr>  Χρηματοδότηση των Συστημάτων Υγείας  (Financing of Healthcare Systems) Χρηματοδότηση μέσω της Υποχρεωτικής Ιδιωτικής  Ασφάλισης Υγείας (Compulsory private health insurance (PHI) schemes Financing)</vt:lpstr>
      <vt:lpstr>ΣΤΟΧΟΙ ΠΑΡΟΥΣΙΑΣΗΣ</vt:lpstr>
      <vt:lpstr>ΙΔΙΩΤΙΚΗ ΑΣΦΑΛΙΣΗ ΥΓΕΙΑΣ (PHI)</vt:lpstr>
      <vt:lpstr>Χρηματοδότηση των Συστημάτων Υγείας  (Financing of Healthcare Systems)</vt:lpstr>
      <vt:lpstr>ΔΙΑΚΡΙΣΗ ΙΔΙΩΤΙΚΗΣ ΑΣΦΑΛΙΣΗΣ ΥΓΕΙΑΣ (PHI)</vt:lpstr>
      <vt:lpstr>Χρηματοδότηση των Συστημάτων Υγείας  (Financing of Healthcare Systems)</vt:lpstr>
      <vt:lpstr>ΙΔΙΩΤΙΚΗ ΑΣΦΑΛΙΣΗ ΥΓΕΙΑΣ (PHI)</vt:lpstr>
      <vt:lpstr>Χρηματοδότηση των Συστημάτων Υγείας  (Financing of Healthcare Systems)</vt:lpstr>
      <vt:lpstr>Η ΧΡΗΜΑΤΟΔΟΤΗΣΗ ΤΩΝ ΔΑΠΑΝΩΝ ΥΓΕΙΑΣ ΣΤΗΝ ΕΛΛΑΔΑ  </vt:lpstr>
      <vt:lpstr>ΙΔΙΕΣ ΠΛΗΡΩΜΕΣ ΧΡΗΣΤΩΝ ΥΓΕΙΑΣ (OOP payments)</vt:lpstr>
      <vt:lpstr>Η ΔΗΜΟΣΙΑ ΧΡΗΜΑΤΟΔΟΤΗΣΗ ΔΑΠΑΝΩΝ ΥΓΕΙΑΣ ΣΤΗΝ ΕΥΡΩΠΗ</vt:lpstr>
      <vt:lpstr>ΙΔΙΩΤΙΚΕΣ ΔΑΠΑΝΕΣ ΥΓΕΙΑΣ ΝΟΙΚΟΚΥΡΙΩΝ ΕΛΛΑΔΑ &amp; ΛΟΙΠΕΣ ΧΩΡΕΣ</vt:lpstr>
    </vt:vector>
  </TitlesOfParts>
  <Company>ΕΚΠΑΙΔΕΥΣΗ ΜΕΛΛΟΝΤΟΣ Α.Ε.</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Αποστολή για Δυτικές Ινδίες</dc:title>
  <dc:subject>PowerPoint 2002</dc:subject>
  <dc:creator>Manos Leontios/Anastasia D. Gavanas</dc:creator>
  <cp:keywords>ECDL Syllabus 4.0</cp:keywords>
  <dc:description>ΕΚΠΑΙΔΕΥΣΗ ΜΕΛΛΟΝΤΟΣ Α.Ε. (c) 2003</dc:description>
  <cp:lastModifiedBy>Nikos</cp:lastModifiedBy>
  <cp:revision>981</cp:revision>
  <cp:lastPrinted>2016-08-26T11:23:52Z</cp:lastPrinted>
  <dcterms:created xsi:type="dcterms:W3CDTF">1996-06-21T16:28:18Z</dcterms:created>
  <dcterms:modified xsi:type="dcterms:W3CDTF">2020-12-11T09:54:40Z</dcterms:modified>
  <cp:category>Αρχείο Άσκησης</cp:category>
</cp:coreProperties>
</file>