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103" r:id="rId1"/>
  </p:sldMasterIdLst>
  <p:notesMasterIdLst>
    <p:notesMasterId r:id="rId9"/>
  </p:notesMasterIdLst>
  <p:handoutMasterIdLst>
    <p:handoutMasterId r:id="rId10"/>
  </p:handoutMasterIdLst>
  <p:sldIdLst>
    <p:sldId id="256" r:id="rId2"/>
    <p:sldId id="352" r:id="rId3"/>
    <p:sldId id="414" r:id="rId4"/>
    <p:sldId id="418" r:id="rId5"/>
    <p:sldId id="415" r:id="rId6"/>
    <p:sldId id="404" r:id="rId7"/>
    <p:sldId id="419" r:id="rId8"/>
  </p:sldIdLst>
  <p:sldSz cx="9906000" cy="6858000" type="A4"/>
  <p:notesSz cx="6769100" cy="9906000"/>
  <p:defaultTextStyle>
    <a:defPPr>
      <a:defRPr lang="en-GB"/>
    </a:defPPr>
    <a:lvl1pPr algn="l" rtl="0" fontAlgn="base">
      <a:spcBef>
        <a:spcPct val="0"/>
      </a:spcBef>
      <a:spcAft>
        <a:spcPct val="0"/>
      </a:spcAft>
      <a:defRPr sz="6000" kern="1200">
        <a:solidFill>
          <a:schemeClr val="tx1"/>
        </a:solidFill>
        <a:latin typeface="Times New Roman" pitchFamily="18" charset="0"/>
        <a:ea typeface="+mn-ea"/>
        <a:cs typeface="+mn-cs"/>
      </a:defRPr>
    </a:lvl1pPr>
    <a:lvl2pPr marL="457200" algn="l" rtl="0" fontAlgn="base">
      <a:spcBef>
        <a:spcPct val="0"/>
      </a:spcBef>
      <a:spcAft>
        <a:spcPct val="0"/>
      </a:spcAft>
      <a:defRPr sz="6000" kern="1200">
        <a:solidFill>
          <a:schemeClr val="tx1"/>
        </a:solidFill>
        <a:latin typeface="Times New Roman" pitchFamily="18" charset="0"/>
        <a:ea typeface="+mn-ea"/>
        <a:cs typeface="+mn-cs"/>
      </a:defRPr>
    </a:lvl2pPr>
    <a:lvl3pPr marL="914400" algn="l" rtl="0" fontAlgn="base">
      <a:spcBef>
        <a:spcPct val="0"/>
      </a:spcBef>
      <a:spcAft>
        <a:spcPct val="0"/>
      </a:spcAft>
      <a:defRPr sz="6000" kern="1200">
        <a:solidFill>
          <a:schemeClr val="tx1"/>
        </a:solidFill>
        <a:latin typeface="Times New Roman" pitchFamily="18" charset="0"/>
        <a:ea typeface="+mn-ea"/>
        <a:cs typeface="+mn-cs"/>
      </a:defRPr>
    </a:lvl3pPr>
    <a:lvl4pPr marL="1371600" algn="l" rtl="0" fontAlgn="base">
      <a:spcBef>
        <a:spcPct val="0"/>
      </a:spcBef>
      <a:spcAft>
        <a:spcPct val="0"/>
      </a:spcAft>
      <a:defRPr sz="6000" kern="1200">
        <a:solidFill>
          <a:schemeClr val="tx1"/>
        </a:solidFill>
        <a:latin typeface="Times New Roman" pitchFamily="18" charset="0"/>
        <a:ea typeface="+mn-ea"/>
        <a:cs typeface="+mn-cs"/>
      </a:defRPr>
    </a:lvl4pPr>
    <a:lvl5pPr marL="1828800" algn="l" rtl="0" fontAlgn="base">
      <a:spcBef>
        <a:spcPct val="0"/>
      </a:spcBef>
      <a:spcAft>
        <a:spcPct val="0"/>
      </a:spcAft>
      <a:defRPr sz="6000" kern="1200">
        <a:solidFill>
          <a:schemeClr val="tx1"/>
        </a:solidFill>
        <a:latin typeface="Times New Roman" pitchFamily="18" charset="0"/>
        <a:ea typeface="+mn-ea"/>
        <a:cs typeface="+mn-cs"/>
      </a:defRPr>
    </a:lvl5pPr>
    <a:lvl6pPr marL="2286000" algn="l" defTabSz="914400" rtl="0" eaLnBrk="1" latinLnBrk="0" hangingPunct="1">
      <a:defRPr sz="6000" kern="1200">
        <a:solidFill>
          <a:schemeClr val="tx1"/>
        </a:solidFill>
        <a:latin typeface="Times New Roman" pitchFamily="18" charset="0"/>
        <a:ea typeface="+mn-ea"/>
        <a:cs typeface="+mn-cs"/>
      </a:defRPr>
    </a:lvl6pPr>
    <a:lvl7pPr marL="2743200" algn="l" defTabSz="914400" rtl="0" eaLnBrk="1" latinLnBrk="0" hangingPunct="1">
      <a:defRPr sz="6000" kern="1200">
        <a:solidFill>
          <a:schemeClr val="tx1"/>
        </a:solidFill>
        <a:latin typeface="Times New Roman" pitchFamily="18" charset="0"/>
        <a:ea typeface="+mn-ea"/>
        <a:cs typeface="+mn-cs"/>
      </a:defRPr>
    </a:lvl7pPr>
    <a:lvl8pPr marL="3200400" algn="l" defTabSz="914400" rtl="0" eaLnBrk="1" latinLnBrk="0" hangingPunct="1">
      <a:defRPr sz="6000" kern="1200">
        <a:solidFill>
          <a:schemeClr val="tx1"/>
        </a:solidFill>
        <a:latin typeface="Times New Roman" pitchFamily="18" charset="0"/>
        <a:ea typeface="+mn-ea"/>
        <a:cs typeface="+mn-cs"/>
      </a:defRPr>
    </a:lvl8pPr>
    <a:lvl9pPr marL="3657600" algn="l" defTabSz="914400" rtl="0" eaLnBrk="1" latinLnBrk="0" hangingPunct="1">
      <a:defRPr sz="6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000099"/>
    <a:srgbClr val="EE2639"/>
    <a:srgbClr val="F15362"/>
    <a:srgbClr val="FF9933"/>
    <a:srgbClr val="FF3300"/>
    <a:srgbClr val="CC6600"/>
    <a:srgbClr val="FFFF00"/>
    <a:srgbClr val="33CC33"/>
    <a:srgbClr val="AF2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269D01E-BC32-4049-B463-5C60D7B0CCD2}" styleName="Στυλ με θέμα 2 - Έμφαση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7" autoAdjust="0"/>
    <p:restoredTop sz="90522" autoAdjust="0"/>
  </p:normalViewPr>
  <p:slideViewPr>
    <p:cSldViewPr>
      <p:cViewPr>
        <p:scale>
          <a:sx n="90" d="100"/>
          <a:sy n="90" d="100"/>
        </p:scale>
        <p:origin x="-1884" y="-36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30" y="-102"/>
      </p:cViewPr>
      <p:guideLst>
        <p:guide orient="horz" pos="3120"/>
        <p:guide pos="213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1113"/>
            <a:ext cx="2933701"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l" eaLnBrk="0" hangingPunct="0">
              <a:spcBef>
                <a:spcPct val="0"/>
              </a:spcBef>
              <a:defRPr sz="1000" i="1">
                <a:latin typeface="Book Antiqua" pitchFamily="18" charset="0"/>
              </a:defRPr>
            </a:lvl1pPr>
          </a:lstStyle>
          <a:p>
            <a:pPr>
              <a:defRPr/>
            </a:pPr>
            <a:endParaRPr lang="en-GB" dirty="0"/>
          </a:p>
        </p:txBody>
      </p:sp>
      <p:sp>
        <p:nvSpPr>
          <p:cNvPr id="3075" name="Rectangle 3"/>
          <p:cNvSpPr>
            <a:spLocks noGrp="1" noChangeArrowheads="1"/>
          </p:cNvSpPr>
          <p:nvPr>
            <p:ph type="dt" sz="quarter" idx="1"/>
          </p:nvPr>
        </p:nvSpPr>
        <p:spPr bwMode="auto">
          <a:xfrm>
            <a:off x="3835400" y="11113"/>
            <a:ext cx="2933700"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r" eaLnBrk="0" hangingPunct="0">
              <a:spcBef>
                <a:spcPct val="0"/>
              </a:spcBef>
              <a:defRPr sz="1000" i="1">
                <a:latin typeface="Book Antiqua" pitchFamily="18" charset="0"/>
              </a:defRPr>
            </a:lvl1pPr>
          </a:lstStyle>
          <a:p>
            <a:pPr>
              <a:defRPr/>
            </a:pPr>
            <a:endParaRPr lang="en-GB" dirty="0"/>
          </a:p>
        </p:txBody>
      </p:sp>
      <p:sp>
        <p:nvSpPr>
          <p:cNvPr id="3076" name="Rectangle 4"/>
          <p:cNvSpPr>
            <a:spLocks noGrp="1" noChangeArrowheads="1"/>
          </p:cNvSpPr>
          <p:nvPr>
            <p:ph type="ftr" sz="quarter" idx="2"/>
          </p:nvPr>
        </p:nvSpPr>
        <p:spPr bwMode="auto">
          <a:xfrm>
            <a:off x="-1588" y="9432925"/>
            <a:ext cx="2933701"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l" eaLnBrk="0" hangingPunct="0">
              <a:spcBef>
                <a:spcPct val="0"/>
              </a:spcBef>
              <a:defRPr sz="1000" i="1">
                <a:latin typeface="Book Antiqua" pitchFamily="18" charset="0"/>
              </a:defRPr>
            </a:lvl1pPr>
          </a:lstStyle>
          <a:p>
            <a:pPr>
              <a:defRPr/>
            </a:pPr>
            <a:endParaRPr lang="en-GB" dirty="0"/>
          </a:p>
        </p:txBody>
      </p:sp>
      <p:sp>
        <p:nvSpPr>
          <p:cNvPr id="3077" name="Rectangle 5"/>
          <p:cNvSpPr>
            <a:spLocks noGrp="1" noChangeArrowheads="1"/>
          </p:cNvSpPr>
          <p:nvPr>
            <p:ph type="sldNum" sz="quarter" idx="3"/>
          </p:nvPr>
        </p:nvSpPr>
        <p:spPr bwMode="auto">
          <a:xfrm>
            <a:off x="3835400" y="9432925"/>
            <a:ext cx="2933700"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r" eaLnBrk="0" hangingPunct="0">
              <a:spcBef>
                <a:spcPct val="0"/>
              </a:spcBef>
              <a:defRPr sz="1000" i="1">
                <a:latin typeface="Book Antiqua" pitchFamily="18" charset="0"/>
              </a:defRPr>
            </a:lvl1pPr>
          </a:lstStyle>
          <a:p>
            <a:pPr>
              <a:defRPr/>
            </a:pPr>
            <a:fld id="{808B96CC-4860-4D4F-A12E-8899E5E291A1}" type="slidenum">
              <a:rPr lang="en-GB"/>
              <a:pPr>
                <a:defRPr/>
              </a:pPr>
              <a:t>‹#›</a:t>
            </a:fld>
            <a:endParaRPr lang="en-GB" dirty="0"/>
          </a:p>
        </p:txBody>
      </p:sp>
      <p:sp>
        <p:nvSpPr>
          <p:cNvPr id="58374" name="Rectangle 6"/>
          <p:cNvSpPr>
            <a:spLocks noChangeArrowheads="1"/>
          </p:cNvSpPr>
          <p:nvPr/>
        </p:nvSpPr>
        <p:spPr bwMode="auto">
          <a:xfrm>
            <a:off x="71438" y="96838"/>
            <a:ext cx="971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eaLnBrk="0" hangingPunct="0"/>
            <a:r>
              <a:rPr lang="en-GB" sz="1400" dirty="0">
                <a:latin typeface="Book Antiqua" pitchFamily="18" charset="0"/>
              </a:rPr>
              <a:t>Meridian </a:t>
            </a:r>
          </a:p>
        </p:txBody>
      </p:sp>
      <p:sp>
        <p:nvSpPr>
          <p:cNvPr id="58375" name="Rectangle 7"/>
          <p:cNvSpPr>
            <a:spLocks noChangeArrowheads="1"/>
          </p:cNvSpPr>
          <p:nvPr/>
        </p:nvSpPr>
        <p:spPr bwMode="auto">
          <a:xfrm>
            <a:off x="6280150" y="9498013"/>
            <a:ext cx="41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algn="r" eaLnBrk="0" hangingPunct="0"/>
            <a:fld id="{237C91CA-F5A5-4BE9-9760-FA48B80974D4}" type="slidenum">
              <a:rPr lang="en-GB" sz="1400">
                <a:latin typeface="Book Antiqua" pitchFamily="18" charset="0"/>
              </a:rPr>
              <a:pPr algn="r" eaLnBrk="0" hangingPunct="0"/>
              <a:t>‹#›</a:t>
            </a:fld>
            <a:endParaRPr lang="en-GB" sz="1400" dirty="0">
              <a:latin typeface="Book Antiqua" pitchFamily="18" charset="0"/>
            </a:endParaRPr>
          </a:p>
        </p:txBody>
      </p:sp>
    </p:spTree>
    <p:extLst>
      <p:ext uri="{BB962C8B-B14F-4D97-AF65-F5344CB8AC3E}">
        <p14:creationId xmlns:p14="http://schemas.microsoft.com/office/powerpoint/2010/main" val="1448760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1113"/>
            <a:ext cx="2933701"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l" defTabSz="770230" eaLnBrk="0" hangingPunct="0">
              <a:spcBef>
                <a:spcPct val="0"/>
              </a:spcBef>
              <a:defRPr sz="1000" i="1">
                <a:latin typeface="Times New Roman" charset="0"/>
              </a:defRPr>
            </a:lvl1pPr>
          </a:lstStyle>
          <a:p>
            <a:pPr>
              <a:defRPr/>
            </a:pPr>
            <a:endParaRPr lang="en-GB" dirty="0"/>
          </a:p>
        </p:txBody>
      </p:sp>
      <p:sp>
        <p:nvSpPr>
          <p:cNvPr id="2051" name="Rectangle 3"/>
          <p:cNvSpPr>
            <a:spLocks noGrp="1" noChangeArrowheads="1"/>
          </p:cNvSpPr>
          <p:nvPr>
            <p:ph type="dt" idx="1"/>
          </p:nvPr>
        </p:nvSpPr>
        <p:spPr bwMode="auto">
          <a:xfrm>
            <a:off x="3835400" y="11113"/>
            <a:ext cx="2933700" cy="461962"/>
          </a:xfrm>
          <a:prstGeom prst="rect">
            <a:avLst/>
          </a:prstGeom>
          <a:noFill/>
          <a:ln w="9525">
            <a:noFill/>
            <a:miter lim="800000"/>
            <a:headEnd/>
            <a:tailEnd/>
          </a:ln>
          <a:effectLst/>
        </p:spPr>
        <p:txBody>
          <a:bodyPr vert="horz" wrap="square" lIns="19256" tIns="0" rIns="19256" bIns="0" numCol="1" anchor="t" anchorCtr="0" compatLnSpc="1">
            <a:prstTxWarp prst="textNoShape">
              <a:avLst/>
            </a:prstTxWarp>
          </a:bodyPr>
          <a:lstStyle>
            <a:lvl1pPr algn="r" defTabSz="770230" eaLnBrk="0" hangingPunct="0">
              <a:spcBef>
                <a:spcPct val="0"/>
              </a:spcBef>
              <a:defRPr sz="1000" i="1">
                <a:latin typeface="Times New Roman" charset="0"/>
              </a:defRPr>
            </a:lvl1pPr>
          </a:lstStyle>
          <a:p>
            <a:pPr>
              <a:defRPr/>
            </a:pPr>
            <a:endParaRPr lang="en-GB" dirty="0"/>
          </a:p>
        </p:txBody>
      </p:sp>
      <p:sp>
        <p:nvSpPr>
          <p:cNvPr id="2052" name="Rectangle 4"/>
          <p:cNvSpPr>
            <a:spLocks noGrp="1" noChangeArrowheads="1"/>
          </p:cNvSpPr>
          <p:nvPr>
            <p:ph type="ftr" sz="quarter" idx="4"/>
          </p:nvPr>
        </p:nvSpPr>
        <p:spPr bwMode="auto">
          <a:xfrm>
            <a:off x="-1588" y="9432925"/>
            <a:ext cx="2933701"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l" defTabSz="770230" eaLnBrk="0" hangingPunct="0">
              <a:spcBef>
                <a:spcPct val="0"/>
              </a:spcBef>
              <a:defRPr sz="1000" i="1">
                <a:latin typeface="Times New Roman" charset="0"/>
              </a:defRPr>
            </a:lvl1pPr>
          </a:lstStyle>
          <a:p>
            <a:pPr>
              <a:defRPr/>
            </a:pPr>
            <a:endParaRPr lang="en-GB" dirty="0"/>
          </a:p>
        </p:txBody>
      </p:sp>
      <p:sp>
        <p:nvSpPr>
          <p:cNvPr id="2053" name="Rectangle 5"/>
          <p:cNvSpPr>
            <a:spLocks noGrp="1" noChangeArrowheads="1"/>
          </p:cNvSpPr>
          <p:nvPr>
            <p:ph type="sldNum" sz="quarter" idx="5"/>
          </p:nvPr>
        </p:nvSpPr>
        <p:spPr bwMode="auto">
          <a:xfrm>
            <a:off x="3835400" y="9432925"/>
            <a:ext cx="2933700" cy="461963"/>
          </a:xfrm>
          <a:prstGeom prst="rect">
            <a:avLst/>
          </a:prstGeom>
          <a:noFill/>
          <a:ln w="9525">
            <a:noFill/>
            <a:miter lim="800000"/>
            <a:headEnd/>
            <a:tailEnd/>
          </a:ln>
          <a:effectLst/>
        </p:spPr>
        <p:txBody>
          <a:bodyPr vert="horz" wrap="square" lIns="19256" tIns="0" rIns="19256" bIns="0" numCol="1" anchor="b" anchorCtr="0" compatLnSpc="1">
            <a:prstTxWarp prst="textNoShape">
              <a:avLst/>
            </a:prstTxWarp>
          </a:bodyPr>
          <a:lstStyle>
            <a:lvl1pPr algn="r" defTabSz="770230" eaLnBrk="0" hangingPunct="0">
              <a:spcBef>
                <a:spcPct val="0"/>
              </a:spcBef>
              <a:defRPr sz="1000" i="1">
                <a:latin typeface="Times New Roman" charset="0"/>
              </a:defRPr>
            </a:lvl1pPr>
          </a:lstStyle>
          <a:p>
            <a:pPr>
              <a:defRPr/>
            </a:pPr>
            <a:fld id="{8F1E409E-0311-45A7-83CD-5EAB51A28E59}" type="slidenum">
              <a:rPr lang="en-GB"/>
              <a:pPr>
                <a:defRPr/>
              </a:pPr>
              <a:t>‹#›</a:t>
            </a:fld>
            <a:endParaRPr lang="en-GB" dirty="0"/>
          </a:p>
        </p:txBody>
      </p:sp>
      <p:sp>
        <p:nvSpPr>
          <p:cNvPr id="32774" name="Rectangle 6"/>
          <p:cNvSpPr>
            <a:spLocks noGrp="1" noRot="1" noChangeAspect="1" noChangeArrowheads="1"/>
          </p:cNvSpPr>
          <p:nvPr>
            <p:ph type="sldImg" idx="2"/>
          </p:nvPr>
        </p:nvSpPr>
        <p:spPr bwMode="auto">
          <a:xfrm>
            <a:off x="744538" y="768350"/>
            <a:ext cx="5322887" cy="36845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5" name="Rectangle 7"/>
          <p:cNvSpPr>
            <a:spLocks noGrp="1" noChangeArrowheads="1"/>
          </p:cNvSpPr>
          <p:nvPr>
            <p:ph type="body" sz="quarter" idx="3"/>
          </p:nvPr>
        </p:nvSpPr>
        <p:spPr bwMode="auto">
          <a:xfrm>
            <a:off x="901700" y="4708525"/>
            <a:ext cx="4964113" cy="4170363"/>
          </a:xfrm>
          <a:prstGeom prst="rect">
            <a:avLst/>
          </a:prstGeom>
          <a:noFill/>
          <a:ln w="9525">
            <a:noFill/>
            <a:miter lim="800000"/>
            <a:headEnd/>
            <a:tailEnd/>
          </a:ln>
          <a:effectLst/>
        </p:spPr>
        <p:txBody>
          <a:bodyPr vert="horz" wrap="square" lIns="93069" tIns="46535" rIns="93069" bIns="46535"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2776" name="Rectangle 8"/>
          <p:cNvSpPr>
            <a:spLocks noChangeArrowheads="1"/>
          </p:cNvSpPr>
          <p:nvPr/>
        </p:nvSpPr>
        <p:spPr bwMode="auto">
          <a:xfrm>
            <a:off x="71438" y="96838"/>
            <a:ext cx="971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eaLnBrk="0" hangingPunct="0"/>
            <a:r>
              <a:rPr lang="en-GB" sz="1400" dirty="0">
                <a:latin typeface="Book Antiqua" pitchFamily="18" charset="0"/>
              </a:rPr>
              <a:t>Meridian </a:t>
            </a:r>
          </a:p>
        </p:txBody>
      </p:sp>
      <p:sp>
        <p:nvSpPr>
          <p:cNvPr id="32777" name="Rectangle 9"/>
          <p:cNvSpPr>
            <a:spLocks noChangeArrowheads="1"/>
          </p:cNvSpPr>
          <p:nvPr/>
        </p:nvSpPr>
        <p:spPr bwMode="auto">
          <a:xfrm>
            <a:off x="6280150" y="9498013"/>
            <a:ext cx="41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3069" tIns="46535" rIns="93069" bIns="46535" anchor="ctr">
            <a:spAutoFit/>
          </a:bodyPr>
          <a:lstStyle/>
          <a:p>
            <a:pPr algn="r" eaLnBrk="0" hangingPunct="0"/>
            <a:fld id="{ACA0A155-B2EB-4A7B-82D5-09576EC7DF83}" type="slidenum">
              <a:rPr lang="en-GB" sz="1400">
                <a:latin typeface="Book Antiqua" pitchFamily="18" charset="0"/>
              </a:rPr>
              <a:pPr algn="r" eaLnBrk="0" hangingPunct="0"/>
              <a:t>‹#›</a:t>
            </a:fld>
            <a:endParaRPr lang="en-GB" sz="1400" dirty="0">
              <a:latin typeface="Book Antiqua" pitchFamily="18" charset="0"/>
            </a:endParaRPr>
          </a:p>
        </p:txBody>
      </p:sp>
    </p:spTree>
    <p:extLst>
      <p:ext uri="{BB962C8B-B14F-4D97-AF65-F5344CB8AC3E}">
        <p14:creationId xmlns:p14="http://schemas.microsoft.com/office/powerpoint/2010/main" val="1772545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9938" eaLnBrk="0" hangingPunct="0">
              <a:defRPr sz="6000">
                <a:solidFill>
                  <a:schemeClr val="tx1"/>
                </a:solidFill>
                <a:latin typeface="Times New Roman" pitchFamily="18" charset="0"/>
              </a:defRPr>
            </a:lvl1pPr>
            <a:lvl2pPr marL="742950" indent="-285750" defTabSz="769938" eaLnBrk="0" hangingPunct="0">
              <a:defRPr sz="6000">
                <a:solidFill>
                  <a:schemeClr val="tx1"/>
                </a:solidFill>
                <a:latin typeface="Times New Roman" pitchFamily="18" charset="0"/>
              </a:defRPr>
            </a:lvl2pPr>
            <a:lvl3pPr marL="1143000" indent="-228600" defTabSz="769938" eaLnBrk="0" hangingPunct="0">
              <a:defRPr sz="6000">
                <a:solidFill>
                  <a:schemeClr val="tx1"/>
                </a:solidFill>
                <a:latin typeface="Times New Roman" pitchFamily="18" charset="0"/>
              </a:defRPr>
            </a:lvl3pPr>
            <a:lvl4pPr marL="1600200" indent="-228600" defTabSz="769938" eaLnBrk="0" hangingPunct="0">
              <a:defRPr sz="6000">
                <a:solidFill>
                  <a:schemeClr val="tx1"/>
                </a:solidFill>
                <a:latin typeface="Times New Roman" pitchFamily="18" charset="0"/>
              </a:defRPr>
            </a:lvl4pPr>
            <a:lvl5pPr marL="2057400" indent="-228600" defTabSz="769938" eaLnBrk="0" hangingPunct="0">
              <a:defRPr sz="6000">
                <a:solidFill>
                  <a:schemeClr val="tx1"/>
                </a:solidFill>
                <a:latin typeface="Times New Roman" pitchFamily="18" charset="0"/>
              </a:defRPr>
            </a:lvl5pPr>
            <a:lvl6pPr marL="2514600" indent="-228600" defTabSz="769938" eaLnBrk="0" fontAlgn="base" hangingPunct="0">
              <a:spcBef>
                <a:spcPct val="0"/>
              </a:spcBef>
              <a:spcAft>
                <a:spcPct val="0"/>
              </a:spcAft>
              <a:defRPr sz="6000">
                <a:solidFill>
                  <a:schemeClr val="tx1"/>
                </a:solidFill>
                <a:latin typeface="Times New Roman" pitchFamily="18" charset="0"/>
              </a:defRPr>
            </a:lvl6pPr>
            <a:lvl7pPr marL="2971800" indent="-228600" defTabSz="769938" eaLnBrk="0" fontAlgn="base" hangingPunct="0">
              <a:spcBef>
                <a:spcPct val="0"/>
              </a:spcBef>
              <a:spcAft>
                <a:spcPct val="0"/>
              </a:spcAft>
              <a:defRPr sz="6000">
                <a:solidFill>
                  <a:schemeClr val="tx1"/>
                </a:solidFill>
                <a:latin typeface="Times New Roman" pitchFamily="18" charset="0"/>
              </a:defRPr>
            </a:lvl7pPr>
            <a:lvl8pPr marL="3429000" indent="-228600" defTabSz="769938" eaLnBrk="0" fontAlgn="base" hangingPunct="0">
              <a:spcBef>
                <a:spcPct val="0"/>
              </a:spcBef>
              <a:spcAft>
                <a:spcPct val="0"/>
              </a:spcAft>
              <a:defRPr sz="6000">
                <a:solidFill>
                  <a:schemeClr val="tx1"/>
                </a:solidFill>
                <a:latin typeface="Times New Roman" pitchFamily="18" charset="0"/>
              </a:defRPr>
            </a:lvl8pPr>
            <a:lvl9pPr marL="3886200" indent="-228600" defTabSz="769938" eaLnBrk="0" fontAlgn="base" hangingPunct="0">
              <a:spcBef>
                <a:spcPct val="0"/>
              </a:spcBef>
              <a:spcAft>
                <a:spcPct val="0"/>
              </a:spcAft>
              <a:defRPr sz="6000">
                <a:solidFill>
                  <a:schemeClr val="tx1"/>
                </a:solidFill>
                <a:latin typeface="Times New Roman" pitchFamily="18" charset="0"/>
              </a:defRPr>
            </a:lvl9pPr>
          </a:lstStyle>
          <a:p>
            <a:fld id="{FD9CD07C-C8B3-41C9-B229-998965632840}" type="slidenum">
              <a:rPr lang="en-GB" sz="1000" smtClean="0"/>
              <a:pPr/>
              <a:t>1</a:t>
            </a:fld>
            <a:endParaRPr lang="en-GB" sz="1000" dirty="0" smtClean="0"/>
          </a:p>
        </p:txBody>
      </p:sp>
      <p:sp>
        <p:nvSpPr>
          <p:cNvPr id="33795" name="Rectangle 2"/>
          <p:cNvSpPr>
            <a:spLocks noGrp="1" noRot="1" noChangeAspect="1" noChangeArrowheads="1" noTextEdit="1"/>
          </p:cNvSpPr>
          <p:nvPr>
            <p:ph type="sldImg"/>
          </p:nvPr>
        </p:nvSpPr>
        <p:spPr>
          <a:ln cap="flat"/>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14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6" name="9 - Στρογγυλεμένο ορθογώνιο"/>
          <p:cNvSpPr/>
          <p:nvPr/>
        </p:nvSpPr>
        <p:spPr>
          <a:xfrm>
            <a:off x="453480" y="434162"/>
            <a:ext cx="8999043"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5" name="4 - Τίτλος"/>
          <p:cNvSpPr>
            <a:spLocks noGrp="1"/>
          </p:cNvSpPr>
          <p:nvPr>
            <p:ph type="ctrTitle"/>
          </p:nvPr>
        </p:nvSpPr>
        <p:spPr>
          <a:xfrm>
            <a:off x="782574" y="1820206"/>
            <a:ext cx="84201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l-GR" smtClean="0"/>
              <a:t>Kλικ για επεξεργασία του τίτλου</a:t>
            </a:r>
            <a:endParaRPr lang="en-US"/>
          </a:p>
        </p:txBody>
      </p:sp>
      <p:sp>
        <p:nvSpPr>
          <p:cNvPr id="20" name="19 - Υπότιτλος"/>
          <p:cNvSpPr>
            <a:spLocks noGrp="1"/>
          </p:cNvSpPr>
          <p:nvPr>
            <p:ph type="subTitle" idx="1"/>
          </p:nvPr>
        </p:nvSpPr>
        <p:spPr>
          <a:xfrm>
            <a:off x="782574" y="3685032"/>
            <a:ext cx="84201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l-GR" smtClean="0"/>
              <a:t>Κάντε κλικ για να επεξεργαστείτε τον υπότιτλο του υποδείγματος</a:t>
            </a:r>
            <a:endParaRPr lang="en-US"/>
          </a:p>
        </p:txBody>
      </p:sp>
      <p:sp>
        <p:nvSpPr>
          <p:cNvPr id="7" name="18 - Θέση ημερομηνίας"/>
          <p:cNvSpPr>
            <a:spLocks noGrp="1"/>
          </p:cNvSpPr>
          <p:nvPr>
            <p:ph type="dt" sz="half" idx="10"/>
          </p:nvPr>
        </p:nvSpPr>
        <p:spPr/>
        <p:txBody>
          <a:bodyPr/>
          <a:lstStyle>
            <a:lvl1pPr>
              <a:defRPr/>
            </a:lvl1pPr>
            <a:extLst/>
          </a:lstStyle>
          <a:p>
            <a:pPr>
              <a:defRPr/>
            </a:pPr>
            <a:endParaRPr lang="en-GB" dirty="0"/>
          </a:p>
        </p:txBody>
      </p:sp>
      <p:sp>
        <p:nvSpPr>
          <p:cNvPr id="8" name="7 - Θέση υποσέλιδου"/>
          <p:cNvSpPr>
            <a:spLocks noGrp="1"/>
          </p:cNvSpPr>
          <p:nvPr>
            <p:ph type="ftr" sz="quarter" idx="11"/>
          </p:nvPr>
        </p:nvSpPr>
        <p:spPr/>
        <p:txBody>
          <a:bodyPr/>
          <a:lstStyle>
            <a:lvl1pPr>
              <a:defRPr/>
            </a:lvl1pPr>
            <a:extLst/>
          </a:lstStyle>
          <a:p>
            <a:pPr>
              <a:defRPr/>
            </a:pPr>
            <a:endParaRPr lang="en-GB" dirty="0"/>
          </a:p>
        </p:txBody>
      </p:sp>
      <p:sp>
        <p:nvSpPr>
          <p:cNvPr id="9" name="10 - Θέση αριθμού διαφάνειας"/>
          <p:cNvSpPr>
            <a:spLocks noGrp="1"/>
          </p:cNvSpPr>
          <p:nvPr>
            <p:ph type="sldNum" sz="quarter" idx="12"/>
          </p:nvPr>
        </p:nvSpPr>
        <p:spPr/>
        <p:txBody>
          <a:bodyPr/>
          <a:lstStyle>
            <a:lvl1pPr>
              <a:defRPr/>
            </a:lvl1pPr>
            <a:extLst/>
          </a:lstStyle>
          <a:p>
            <a:pPr>
              <a:defRPr/>
            </a:pPr>
            <a:fld id="{2C947D3A-E6A1-4C36-BDF7-29A51B6C6425}" type="slidenum">
              <a:rPr lang="en-GB"/>
              <a:pPr>
                <a:defRPr/>
              </a:pPr>
              <a:t>‹#›</a:t>
            </a:fld>
            <a:endParaRPr lang="en-GB" dirty="0"/>
          </a:p>
        </p:txBody>
      </p:sp>
    </p:spTree>
    <p:extLst>
      <p:ext uri="{BB962C8B-B14F-4D97-AF65-F5344CB8AC3E}">
        <p14:creationId xmlns:p14="http://schemas.microsoft.com/office/powerpoint/2010/main" val="277947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extLs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44830" y="530352"/>
            <a:ext cx="8865870" cy="4187952"/>
          </a:xfrm>
        </p:spPr>
        <p:txBody>
          <a:bodyPr vert="eaVert"/>
          <a:lstStyle>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A77B46A7-47E8-4339-B4E1-4BDAAE1E08DE}" type="slidenum">
              <a:rPr lang="en-GB"/>
              <a:pPr>
                <a:defRPr/>
              </a:pPr>
              <a:t>‹#›</a:t>
            </a:fld>
            <a:endParaRPr lang="en-GB" dirty="0"/>
          </a:p>
        </p:txBody>
      </p:sp>
    </p:spTree>
    <p:extLst>
      <p:ext uri="{BB962C8B-B14F-4D97-AF65-F5344CB8AC3E}">
        <p14:creationId xmlns:p14="http://schemas.microsoft.com/office/powerpoint/2010/main" val="1368152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7181850" y="533404"/>
            <a:ext cx="2146300" cy="5257799"/>
          </a:xfrm>
        </p:spPr>
        <p:txBody>
          <a:bodyPr vert="eaVert"/>
          <a:lstStyle>
            <a:extLs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577850" y="533403"/>
            <a:ext cx="6438900" cy="5257801"/>
          </a:xfrm>
        </p:spPr>
        <p:txBody>
          <a:bodyPr vert="eaVert"/>
          <a:lstStyle>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6A1AF661-1337-4524-8FEB-66B8AD9389CB}" type="slidenum">
              <a:rPr lang="en-GB"/>
              <a:pPr>
                <a:defRPr/>
              </a:pPr>
              <a:t>‹#›</a:t>
            </a:fld>
            <a:endParaRPr lang="en-GB" dirty="0"/>
          </a:p>
        </p:txBody>
      </p:sp>
    </p:spTree>
    <p:extLst>
      <p:ext uri="{BB962C8B-B14F-4D97-AF65-F5344CB8AC3E}">
        <p14:creationId xmlns:p14="http://schemas.microsoft.com/office/powerpoint/2010/main" val="4840126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extLst/>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544830" y="530352"/>
            <a:ext cx="8865870" cy="4187952"/>
          </a:xfrm>
        </p:spPr>
        <p:txBody>
          <a:bodyPr/>
          <a:lstStyle>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endParaRPr lang="en-GB" dirty="0"/>
          </a:p>
        </p:txBody>
      </p:sp>
      <p:sp>
        <p:nvSpPr>
          <p:cNvPr id="5" name="17 - Θέση υποσέλιδου"/>
          <p:cNvSpPr>
            <a:spLocks noGrp="1"/>
          </p:cNvSpPr>
          <p:nvPr>
            <p:ph type="ftr" sz="quarter" idx="11"/>
          </p:nvPr>
        </p:nvSpPr>
        <p:spPr/>
        <p:txBody>
          <a:bodyPr/>
          <a:lstStyle>
            <a:lvl1pPr>
              <a:defRPr/>
            </a:lvl1pPr>
          </a:lstStyle>
          <a:p>
            <a:pPr>
              <a:defRPr/>
            </a:pPr>
            <a:endParaRPr lang="en-GB" dirty="0"/>
          </a:p>
        </p:txBody>
      </p:sp>
      <p:sp>
        <p:nvSpPr>
          <p:cNvPr id="6" name="4 - Θέση αριθμού διαφάνειας"/>
          <p:cNvSpPr>
            <a:spLocks noGrp="1"/>
          </p:cNvSpPr>
          <p:nvPr>
            <p:ph type="sldNum" sz="quarter" idx="12"/>
          </p:nvPr>
        </p:nvSpPr>
        <p:spPr/>
        <p:txBody>
          <a:bodyPr/>
          <a:lstStyle>
            <a:lvl1pPr>
              <a:defRPr/>
            </a:lvl1pPr>
          </a:lstStyle>
          <a:p>
            <a:pPr>
              <a:defRPr/>
            </a:pPr>
            <a:fld id="{B9FE2954-4B92-48EC-B2C3-1F5C6F5928D5}" type="slidenum">
              <a:rPr lang="en-GB"/>
              <a:pPr>
                <a:defRPr/>
              </a:pPr>
              <a:t>‹#›</a:t>
            </a:fld>
            <a:endParaRPr lang="en-GB" dirty="0"/>
          </a:p>
        </p:txBody>
      </p:sp>
    </p:spTree>
    <p:extLst>
      <p:ext uri="{BB962C8B-B14F-4D97-AF65-F5344CB8AC3E}">
        <p14:creationId xmlns:p14="http://schemas.microsoft.com/office/powerpoint/2010/main" val="553952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13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5" name="10 - Στρογγυλεμένο ορθογώνιο"/>
          <p:cNvSpPr/>
          <p:nvPr/>
        </p:nvSpPr>
        <p:spPr>
          <a:xfrm>
            <a:off x="453480" y="434162"/>
            <a:ext cx="8999043"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2" name="1 - Τίτλος"/>
          <p:cNvSpPr>
            <a:spLocks noGrp="1"/>
          </p:cNvSpPr>
          <p:nvPr>
            <p:ph type="title"/>
          </p:nvPr>
        </p:nvSpPr>
        <p:spPr>
          <a:xfrm>
            <a:off x="507373" y="4928616"/>
            <a:ext cx="8865870" cy="676656"/>
          </a:xfrm>
        </p:spPr>
        <p:txBody>
          <a:bodyPr lIns="91440" bIns="0"/>
          <a:lstStyle>
            <a:lvl1pPr algn="l">
              <a:buNone/>
              <a:defRPr sz="3600" b="0" cap="none" baseline="0">
                <a:solidFill>
                  <a:schemeClr val="bg2">
                    <a:shade val="25000"/>
                  </a:schemeClr>
                </a:solidFill>
                <a:effectLst/>
              </a:defRPr>
            </a:lvl1pPr>
            <a:extLst/>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507373" y="5624484"/>
            <a:ext cx="886587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l-GR" smtClean="0"/>
              <a:t>Kλικ για επεξεργασία των στυλ του υποδείγματος</a:t>
            </a:r>
          </a:p>
        </p:txBody>
      </p:sp>
      <p:sp>
        <p:nvSpPr>
          <p:cNvPr id="6" name="3 - Θέση ημερομηνίας"/>
          <p:cNvSpPr>
            <a:spLocks noGrp="1"/>
          </p:cNvSpPr>
          <p:nvPr>
            <p:ph type="dt" sz="half" idx="10"/>
          </p:nvPr>
        </p:nvSpPr>
        <p:spPr/>
        <p:txBody>
          <a:bodyPr/>
          <a:lstStyle>
            <a:lvl1pPr>
              <a:defRPr/>
            </a:lvl1pPr>
            <a:extLst/>
          </a:lstStyle>
          <a:p>
            <a:pPr>
              <a:defRPr/>
            </a:pPr>
            <a:endParaRPr lang="en-GB" dirty="0"/>
          </a:p>
        </p:txBody>
      </p:sp>
      <p:sp>
        <p:nvSpPr>
          <p:cNvPr id="7" name="4 - Θέση υποσέλιδου"/>
          <p:cNvSpPr>
            <a:spLocks noGrp="1"/>
          </p:cNvSpPr>
          <p:nvPr>
            <p:ph type="ftr" sz="quarter" idx="11"/>
          </p:nvPr>
        </p:nvSpPr>
        <p:spPr/>
        <p:txBody>
          <a:bodyPr/>
          <a:lstStyle>
            <a:lvl1pPr>
              <a:defRPr/>
            </a:lvl1pPr>
            <a:extLst/>
          </a:lstStyle>
          <a:p>
            <a:pPr>
              <a:defRPr/>
            </a:pPr>
            <a:endParaRPr lang="en-GB" dirty="0"/>
          </a:p>
        </p:txBody>
      </p:sp>
      <p:sp>
        <p:nvSpPr>
          <p:cNvPr id="8" name="5 - Θέση αριθμού διαφάνειας"/>
          <p:cNvSpPr>
            <a:spLocks noGrp="1"/>
          </p:cNvSpPr>
          <p:nvPr>
            <p:ph type="sldNum" sz="quarter" idx="12"/>
          </p:nvPr>
        </p:nvSpPr>
        <p:spPr/>
        <p:txBody>
          <a:bodyPr/>
          <a:lstStyle>
            <a:lvl1pPr>
              <a:defRPr/>
            </a:lvl1pPr>
            <a:extLst/>
          </a:lstStyle>
          <a:p>
            <a:pPr>
              <a:defRPr/>
            </a:pPr>
            <a:fld id="{C7841F01-9811-4E22-992D-1BDB67822792}" type="slidenum">
              <a:rPr lang="en-GB"/>
              <a:pPr>
                <a:defRPr/>
              </a:pPr>
              <a:t>‹#›</a:t>
            </a:fld>
            <a:endParaRPr lang="en-GB" dirty="0"/>
          </a:p>
        </p:txBody>
      </p:sp>
    </p:spTree>
    <p:extLst>
      <p:ext uri="{BB962C8B-B14F-4D97-AF65-F5344CB8AC3E}">
        <p14:creationId xmlns:p14="http://schemas.microsoft.com/office/powerpoint/2010/main" val="2955312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557215" y="530352"/>
            <a:ext cx="4259580" cy="4389120"/>
          </a:xfrm>
        </p:spPr>
        <p:txBody>
          <a:bodyPr/>
          <a:lstStyle>
            <a:lvl1pPr>
              <a:defRPr sz="2600"/>
            </a:lvl1pPr>
            <a:lvl2pPr>
              <a:defRPr sz="2200"/>
            </a:lvl2pPr>
            <a:lvl3pPr>
              <a:defRPr sz="2000"/>
            </a:lvl3pPr>
            <a:lvl4pPr>
              <a:defRPr sz="1800"/>
            </a:lvl4pPr>
            <a:lvl5pPr>
              <a:defRPr sz="18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5151640" y="530352"/>
            <a:ext cx="4259580" cy="4389120"/>
          </a:xfrm>
        </p:spPr>
        <p:txBody>
          <a:bodyPr/>
          <a:lstStyle>
            <a:lvl1pPr>
              <a:defRPr sz="2600"/>
            </a:lvl1pPr>
            <a:lvl2pPr>
              <a:defRPr sz="2200"/>
            </a:lvl2pPr>
            <a:lvl3pPr>
              <a:defRPr sz="2000"/>
            </a:lvl3pPr>
            <a:lvl4pPr>
              <a:defRPr sz="1800"/>
            </a:lvl4pPr>
            <a:lvl5pPr>
              <a:defRPr sz="18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24 - Θέση ημερομηνίας"/>
          <p:cNvSpPr>
            <a:spLocks noGrp="1"/>
          </p:cNvSpPr>
          <p:nvPr>
            <p:ph type="dt" sz="half" idx="10"/>
          </p:nvPr>
        </p:nvSpPr>
        <p:spPr/>
        <p:txBody>
          <a:bodyPr/>
          <a:lstStyle>
            <a:lvl1pPr>
              <a:defRPr/>
            </a:lvl1pPr>
          </a:lstStyle>
          <a:p>
            <a:pPr>
              <a:defRPr/>
            </a:pPr>
            <a:endParaRPr lang="en-GB" dirty="0"/>
          </a:p>
        </p:txBody>
      </p:sp>
      <p:sp>
        <p:nvSpPr>
          <p:cNvPr id="6" name="17 - Θέση υποσέλιδου"/>
          <p:cNvSpPr>
            <a:spLocks noGrp="1"/>
          </p:cNvSpPr>
          <p:nvPr>
            <p:ph type="ftr" sz="quarter" idx="11"/>
          </p:nvPr>
        </p:nvSpPr>
        <p:spPr/>
        <p:txBody>
          <a:bodyPr/>
          <a:lstStyle>
            <a:lvl1pPr>
              <a:defRPr/>
            </a:lvl1pPr>
          </a:lstStyle>
          <a:p>
            <a:pPr>
              <a:defRPr/>
            </a:pPr>
            <a:endParaRPr lang="en-GB" dirty="0"/>
          </a:p>
        </p:txBody>
      </p:sp>
      <p:sp>
        <p:nvSpPr>
          <p:cNvPr id="7" name="4 - Θέση αριθμού διαφάνειας"/>
          <p:cNvSpPr>
            <a:spLocks noGrp="1"/>
          </p:cNvSpPr>
          <p:nvPr>
            <p:ph type="sldNum" sz="quarter" idx="12"/>
          </p:nvPr>
        </p:nvSpPr>
        <p:spPr/>
        <p:txBody>
          <a:bodyPr/>
          <a:lstStyle>
            <a:lvl1pPr>
              <a:defRPr/>
            </a:lvl1pPr>
          </a:lstStyle>
          <a:p>
            <a:pPr>
              <a:defRPr/>
            </a:pPr>
            <a:fld id="{C6C59CA4-CA36-4D78-B743-8814580B79CC}" type="slidenum">
              <a:rPr lang="en-GB"/>
              <a:pPr>
                <a:defRPr/>
              </a:pPr>
              <a:t>‹#›</a:t>
            </a:fld>
            <a:endParaRPr lang="en-GB" dirty="0"/>
          </a:p>
        </p:txBody>
      </p:sp>
    </p:spTree>
    <p:extLst>
      <p:ext uri="{BB962C8B-B14F-4D97-AF65-F5344CB8AC3E}">
        <p14:creationId xmlns:p14="http://schemas.microsoft.com/office/powerpoint/2010/main" val="1403555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44830" y="4983480"/>
            <a:ext cx="8865870" cy="1051560"/>
          </a:xfrm>
        </p:spPr>
        <p:txBody>
          <a:bodyPr/>
          <a:lstStyle>
            <a:lvl1pPr>
              <a:defRPr b="1"/>
            </a:lvl1pPr>
            <a:extLst/>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657826" y="579438"/>
            <a:ext cx="425958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5039850" y="579438"/>
            <a:ext cx="425958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657826" y="1447800"/>
            <a:ext cx="425958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5 - Θέση περιεχομένου"/>
          <p:cNvSpPr>
            <a:spLocks noGrp="1"/>
          </p:cNvSpPr>
          <p:nvPr>
            <p:ph sz="quarter" idx="4"/>
          </p:nvPr>
        </p:nvSpPr>
        <p:spPr>
          <a:xfrm>
            <a:off x="5039850" y="1447800"/>
            <a:ext cx="425958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24 - Θέση ημερομηνίας"/>
          <p:cNvSpPr>
            <a:spLocks noGrp="1"/>
          </p:cNvSpPr>
          <p:nvPr>
            <p:ph type="dt" sz="half" idx="10"/>
          </p:nvPr>
        </p:nvSpPr>
        <p:spPr/>
        <p:txBody>
          <a:bodyPr/>
          <a:lstStyle>
            <a:lvl1pPr>
              <a:defRPr/>
            </a:lvl1pPr>
          </a:lstStyle>
          <a:p>
            <a:pPr>
              <a:defRPr/>
            </a:pPr>
            <a:endParaRPr lang="en-GB" dirty="0"/>
          </a:p>
        </p:txBody>
      </p:sp>
      <p:sp>
        <p:nvSpPr>
          <p:cNvPr id="8" name="17 - Θέση υποσέλιδου"/>
          <p:cNvSpPr>
            <a:spLocks noGrp="1"/>
          </p:cNvSpPr>
          <p:nvPr>
            <p:ph type="ftr" sz="quarter" idx="11"/>
          </p:nvPr>
        </p:nvSpPr>
        <p:spPr/>
        <p:txBody>
          <a:bodyPr/>
          <a:lstStyle>
            <a:lvl1pPr>
              <a:defRPr/>
            </a:lvl1pPr>
          </a:lstStyle>
          <a:p>
            <a:pPr>
              <a:defRPr/>
            </a:pPr>
            <a:endParaRPr lang="en-GB" dirty="0"/>
          </a:p>
        </p:txBody>
      </p:sp>
      <p:sp>
        <p:nvSpPr>
          <p:cNvPr id="9" name="4 - Θέση αριθμού διαφάνειας"/>
          <p:cNvSpPr>
            <a:spLocks noGrp="1"/>
          </p:cNvSpPr>
          <p:nvPr>
            <p:ph type="sldNum" sz="quarter" idx="12"/>
          </p:nvPr>
        </p:nvSpPr>
        <p:spPr/>
        <p:txBody>
          <a:bodyPr/>
          <a:lstStyle>
            <a:lvl1pPr>
              <a:defRPr/>
            </a:lvl1pPr>
          </a:lstStyle>
          <a:p>
            <a:pPr>
              <a:defRPr/>
            </a:pPr>
            <a:fld id="{09C4F69E-1001-4EE0-A9F4-57D2D21BB359}" type="slidenum">
              <a:rPr lang="en-GB"/>
              <a:pPr>
                <a:defRPr/>
              </a:pPr>
              <a:t>‹#›</a:t>
            </a:fld>
            <a:endParaRPr lang="en-GB" dirty="0"/>
          </a:p>
        </p:txBody>
      </p:sp>
    </p:spTree>
    <p:extLst>
      <p:ext uri="{BB962C8B-B14F-4D97-AF65-F5344CB8AC3E}">
        <p14:creationId xmlns:p14="http://schemas.microsoft.com/office/powerpoint/2010/main" val="477394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lang="el-GR" smtClean="0"/>
              <a:t>Kλικ για επεξεργασία του τίτλου</a:t>
            </a:r>
            <a:endParaRPr lang="en-US"/>
          </a:p>
        </p:txBody>
      </p:sp>
      <p:sp>
        <p:nvSpPr>
          <p:cNvPr id="3" name="24 - Θέση ημερομηνίας"/>
          <p:cNvSpPr>
            <a:spLocks noGrp="1"/>
          </p:cNvSpPr>
          <p:nvPr>
            <p:ph type="dt" sz="half" idx="10"/>
          </p:nvPr>
        </p:nvSpPr>
        <p:spPr/>
        <p:txBody>
          <a:bodyPr/>
          <a:lstStyle>
            <a:lvl1pPr>
              <a:defRPr/>
            </a:lvl1pPr>
          </a:lstStyle>
          <a:p>
            <a:pPr>
              <a:defRPr/>
            </a:pPr>
            <a:endParaRPr lang="en-GB" dirty="0"/>
          </a:p>
        </p:txBody>
      </p:sp>
      <p:sp>
        <p:nvSpPr>
          <p:cNvPr id="4" name="17 - Θέση υποσέλιδου"/>
          <p:cNvSpPr>
            <a:spLocks noGrp="1"/>
          </p:cNvSpPr>
          <p:nvPr>
            <p:ph type="ftr" sz="quarter" idx="11"/>
          </p:nvPr>
        </p:nvSpPr>
        <p:spPr/>
        <p:txBody>
          <a:bodyPr/>
          <a:lstStyle>
            <a:lvl1pPr>
              <a:defRPr/>
            </a:lvl1pPr>
          </a:lstStyle>
          <a:p>
            <a:pPr>
              <a:defRPr/>
            </a:pPr>
            <a:endParaRPr lang="en-GB" dirty="0"/>
          </a:p>
        </p:txBody>
      </p:sp>
      <p:sp>
        <p:nvSpPr>
          <p:cNvPr id="5" name="4 - Θέση αριθμού διαφάνειας"/>
          <p:cNvSpPr>
            <a:spLocks noGrp="1"/>
          </p:cNvSpPr>
          <p:nvPr>
            <p:ph type="sldNum" sz="quarter" idx="12"/>
          </p:nvPr>
        </p:nvSpPr>
        <p:spPr/>
        <p:txBody>
          <a:bodyPr/>
          <a:lstStyle>
            <a:lvl1pPr>
              <a:defRPr/>
            </a:lvl1pPr>
          </a:lstStyle>
          <a:p>
            <a:pPr>
              <a:defRPr/>
            </a:pPr>
            <a:fld id="{348E9483-E119-4B71-A7B2-F8406B3DC0B3}" type="slidenum">
              <a:rPr lang="en-GB"/>
              <a:pPr>
                <a:defRPr/>
              </a:pPr>
              <a:t>‹#›</a:t>
            </a:fld>
            <a:endParaRPr lang="en-GB" dirty="0"/>
          </a:p>
        </p:txBody>
      </p:sp>
    </p:spTree>
    <p:extLst>
      <p:ext uri="{BB962C8B-B14F-4D97-AF65-F5344CB8AC3E}">
        <p14:creationId xmlns:p14="http://schemas.microsoft.com/office/powerpoint/2010/main" val="3978714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6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3" name="1 - Θέση ημερομηνίας"/>
          <p:cNvSpPr>
            <a:spLocks noGrp="1"/>
          </p:cNvSpPr>
          <p:nvPr>
            <p:ph type="dt" sz="half" idx="10"/>
          </p:nvPr>
        </p:nvSpPr>
        <p:spPr/>
        <p:txBody>
          <a:bodyPr/>
          <a:lstStyle>
            <a:lvl1pPr>
              <a:defRPr/>
            </a:lvl1pPr>
            <a:extLst/>
          </a:lstStyle>
          <a:p>
            <a:pPr>
              <a:defRPr/>
            </a:pPr>
            <a:endParaRPr lang="en-GB" dirty="0"/>
          </a:p>
        </p:txBody>
      </p:sp>
      <p:sp>
        <p:nvSpPr>
          <p:cNvPr id="4" name="2 - Θέση υποσέλιδου"/>
          <p:cNvSpPr>
            <a:spLocks noGrp="1"/>
          </p:cNvSpPr>
          <p:nvPr>
            <p:ph type="ftr" sz="quarter" idx="11"/>
          </p:nvPr>
        </p:nvSpPr>
        <p:spPr/>
        <p:txBody>
          <a:bodyPr/>
          <a:lstStyle>
            <a:lvl1pPr>
              <a:defRPr/>
            </a:lvl1pPr>
            <a:extLst/>
          </a:lstStyle>
          <a:p>
            <a:pPr>
              <a:defRPr/>
            </a:pPr>
            <a:endParaRPr lang="en-GB" dirty="0"/>
          </a:p>
        </p:txBody>
      </p:sp>
      <p:sp>
        <p:nvSpPr>
          <p:cNvPr id="5" name="3 - Θέση αριθμού διαφάνειας"/>
          <p:cNvSpPr>
            <a:spLocks noGrp="1"/>
          </p:cNvSpPr>
          <p:nvPr>
            <p:ph type="sldNum" sz="quarter" idx="12"/>
          </p:nvPr>
        </p:nvSpPr>
        <p:spPr/>
        <p:txBody>
          <a:bodyPr/>
          <a:lstStyle>
            <a:lvl1pPr>
              <a:defRPr/>
            </a:lvl1pPr>
            <a:extLst/>
          </a:lstStyle>
          <a:p>
            <a:pPr>
              <a:defRPr/>
            </a:pPr>
            <a:fld id="{D64E018D-BDBD-441F-9ADA-78AD78336A3B}" type="slidenum">
              <a:rPr lang="en-GB"/>
              <a:pPr>
                <a:defRPr/>
              </a:pPr>
              <a:t>‹#›</a:t>
            </a:fld>
            <a:endParaRPr lang="en-GB" dirty="0"/>
          </a:p>
        </p:txBody>
      </p:sp>
    </p:spTree>
    <p:extLst>
      <p:ext uri="{BB962C8B-B14F-4D97-AF65-F5344CB8AC3E}">
        <p14:creationId xmlns:p14="http://schemas.microsoft.com/office/powerpoint/2010/main" val="2362762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00349" y="533400"/>
            <a:ext cx="3219450" cy="914400"/>
          </a:xfrm>
        </p:spPr>
        <p:txBody>
          <a:bodyPr/>
          <a:lstStyle>
            <a:lvl1pPr algn="l">
              <a:buNone/>
              <a:defRPr sz="2200" b="1">
                <a:solidFill>
                  <a:schemeClr val="accent1"/>
                </a:solidFill>
              </a:defRPr>
            </a:lvl1pPr>
            <a:extLst/>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6000418" y="1447802"/>
            <a:ext cx="321945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1"/>
          </p:nvPr>
        </p:nvSpPr>
        <p:spPr>
          <a:xfrm>
            <a:off x="824820" y="930144"/>
            <a:ext cx="501167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24 - Θέση ημερομηνίας"/>
          <p:cNvSpPr>
            <a:spLocks noGrp="1"/>
          </p:cNvSpPr>
          <p:nvPr>
            <p:ph type="dt" sz="half" idx="10"/>
          </p:nvPr>
        </p:nvSpPr>
        <p:spPr/>
        <p:txBody>
          <a:bodyPr/>
          <a:lstStyle>
            <a:lvl1pPr>
              <a:defRPr/>
            </a:lvl1pPr>
          </a:lstStyle>
          <a:p>
            <a:pPr>
              <a:defRPr/>
            </a:pPr>
            <a:endParaRPr lang="en-GB" dirty="0"/>
          </a:p>
        </p:txBody>
      </p:sp>
      <p:sp>
        <p:nvSpPr>
          <p:cNvPr id="6" name="17 - Θέση υποσέλιδου"/>
          <p:cNvSpPr>
            <a:spLocks noGrp="1"/>
          </p:cNvSpPr>
          <p:nvPr>
            <p:ph type="ftr" sz="quarter" idx="11"/>
          </p:nvPr>
        </p:nvSpPr>
        <p:spPr/>
        <p:txBody>
          <a:bodyPr/>
          <a:lstStyle>
            <a:lvl1pPr>
              <a:defRPr/>
            </a:lvl1pPr>
          </a:lstStyle>
          <a:p>
            <a:pPr>
              <a:defRPr/>
            </a:pPr>
            <a:endParaRPr lang="en-GB" dirty="0"/>
          </a:p>
        </p:txBody>
      </p:sp>
      <p:sp>
        <p:nvSpPr>
          <p:cNvPr id="7" name="4 - Θέση αριθμού διαφάνειας"/>
          <p:cNvSpPr>
            <a:spLocks noGrp="1"/>
          </p:cNvSpPr>
          <p:nvPr>
            <p:ph type="sldNum" sz="quarter" idx="12"/>
          </p:nvPr>
        </p:nvSpPr>
        <p:spPr/>
        <p:txBody>
          <a:bodyPr/>
          <a:lstStyle>
            <a:lvl1pPr>
              <a:defRPr/>
            </a:lvl1pPr>
          </a:lstStyle>
          <a:p>
            <a:pPr>
              <a:defRPr/>
            </a:pPr>
            <a:fld id="{90271168-D108-49ED-AB77-895375444F6F}" type="slidenum">
              <a:rPr lang="en-GB"/>
              <a:pPr>
                <a:defRPr/>
              </a:pPr>
              <a:t>‹#›</a:t>
            </a:fld>
            <a:endParaRPr lang="en-GB" dirty="0"/>
          </a:p>
        </p:txBody>
      </p:sp>
    </p:spTree>
    <p:extLst>
      <p:ext uri="{BB962C8B-B14F-4D97-AF65-F5344CB8AC3E}">
        <p14:creationId xmlns:p14="http://schemas.microsoft.com/office/powerpoint/2010/main" val="2111067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5" name="14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6" name="10 - Στρογγύλεμα μίας γωνίας ορθογωνίου"/>
          <p:cNvSpPr/>
          <p:nvPr/>
        </p:nvSpPr>
        <p:spPr>
          <a:xfrm>
            <a:off x="6934200" y="433388"/>
            <a:ext cx="251777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2" name="1 - Τίτλος"/>
          <p:cNvSpPr>
            <a:spLocks noGrp="1"/>
          </p:cNvSpPr>
          <p:nvPr>
            <p:ph type="title"/>
          </p:nvPr>
        </p:nvSpPr>
        <p:spPr>
          <a:xfrm>
            <a:off x="495300" y="5012056"/>
            <a:ext cx="8915400" cy="1051560"/>
          </a:xfrm>
        </p:spPr>
        <p:txBody>
          <a:bodyPr anchor="t"/>
          <a:lstStyle>
            <a:lvl1pPr algn="l">
              <a:buNone/>
              <a:defRPr sz="3600" b="0">
                <a:solidFill>
                  <a:schemeClr val="bg2">
                    <a:shade val="25000"/>
                  </a:schemeClr>
                </a:solidFill>
                <a:effectLst/>
              </a:defRPr>
            </a:lvl1pPr>
            <a:extLst/>
          </a:lstStyle>
          <a:p>
            <a:r>
              <a:rPr lang="el-GR" smtClean="0"/>
              <a:t>Kλικ για επεξεργασία του τίτλου</a:t>
            </a:r>
            <a:endParaRPr lang="en-US"/>
          </a:p>
        </p:txBody>
      </p:sp>
      <p:sp>
        <p:nvSpPr>
          <p:cNvPr id="4" name="3 - Θέση κειμένου"/>
          <p:cNvSpPr>
            <a:spLocks noGrp="1"/>
          </p:cNvSpPr>
          <p:nvPr>
            <p:ph type="body" sz="half" idx="2"/>
          </p:nvPr>
        </p:nvSpPr>
        <p:spPr bwMode="grayWhite">
          <a:xfrm>
            <a:off x="7001271" y="533400"/>
            <a:ext cx="242697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3" name="2 - Θέση εικόνας"/>
          <p:cNvSpPr>
            <a:spLocks noGrp="1"/>
          </p:cNvSpPr>
          <p:nvPr>
            <p:ph type="pic" idx="1"/>
          </p:nvPr>
        </p:nvSpPr>
        <p:spPr>
          <a:xfrm>
            <a:off x="456603" y="435768"/>
            <a:ext cx="6419088"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l-GR" noProof="0" dirty="0" smtClean="0"/>
              <a:t>Κάντε κλικ στο εικονίδιο για να προσθέσετε μια εικόνα</a:t>
            </a:r>
            <a:endParaRPr lang="en-US" noProof="0" dirty="0"/>
          </a:p>
        </p:txBody>
      </p:sp>
      <p:sp>
        <p:nvSpPr>
          <p:cNvPr id="7" name="4 - Θέση ημερομηνίας"/>
          <p:cNvSpPr>
            <a:spLocks noGrp="1"/>
          </p:cNvSpPr>
          <p:nvPr>
            <p:ph type="dt" sz="half" idx="10"/>
          </p:nvPr>
        </p:nvSpPr>
        <p:spPr/>
        <p:txBody>
          <a:bodyPr/>
          <a:lstStyle>
            <a:lvl1pPr>
              <a:defRPr/>
            </a:lvl1pPr>
            <a:extLst/>
          </a:lstStyle>
          <a:p>
            <a:pPr>
              <a:defRPr/>
            </a:pPr>
            <a:endParaRPr lang="en-GB" dirty="0"/>
          </a:p>
        </p:txBody>
      </p:sp>
      <p:sp>
        <p:nvSpPr>
          <p:cNvPr id="8" name="5 - Θέση υποσέλιδου"/>
          <p:cNvSpPr>
            <a:spLocks noGrp="1"/>
          </p:cNvSpPr>
          <p:nvPr>
            <p:ph type="ftr" sz="quarter" idx="11"/>
          </p:nvPr>
        </p:nvSpPr>
        <p:spPr/>
        <p:txBody>
          <a:bodyPr/>
          <a:lstStyle>
            <a:lvl1pPr>
              <a:defRPr/>
            </a:lvl1pPr>
            <a:extLst/>
          </a:lstStyle>
          <a:p>
            <a:pPr>
              <a:defRPr/>
            </a:pPr>
            <a:endParaRPr lang="en-GB" dirty="0"/>
          </a:p>
        </p:txBody>
      </p:sp>
      <p:sp>
        <p:nvSpPr>
          <p:cNvPr id="9" name="6 - Θέση αριθμού διαφάνειας"/>
          <p:cNvSpPr>
            <a:spLocks noGrp="1"/>
          </p:cNvSpPr>
          <p:nvPr>
            <p:ph type="sldNum" sz="quarter" idx="12"/>
          </p:nvPr>
        </p:nvSpPr>
        <p:spPr/>
        <p:txBody>
          <a:bodyPr/>
          <a:lstStyle>
            <a:lvl1pPr>
              <a:defRPr/>
            </a:lvl1pPr>
            <a:extLst/>
          </a:lstStyle>
          <a:p>
            <a:pPr>
              <a:defRPr/>
            </a:pPr>
            <a:fld id="{0A40C715-5421-4C65-99C5-F7CB9C02A1A9}" type="slidenum">
              <a:rPr lang="en-GB"/>
              <a:pPr>
                <a:defRPr/>
              </a:pPr>
              <a:t>‹#›</a:t>
            </a:fld>
            <a:endParaRPr lang="en-GB" dirty="0"/>
          </a:p>
        </p:txBody>
      </p:sp>
    </p:spTree>
    <p:extLst>
      <p:ext uri="{BB962C8B-B14F-4D97-AF65-F5344CB8AC3E}">
        <p14:creationId xmlns:p14="http://schemas.microsoft.com/office/powerpoint/2010/main" val="1353817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 Στρογγυλεμένο ορθογώνιο"/>
          <p:cNvSpPr/>
          <p:nvPr/>
        </p:nvSpPr>
        <p:spPr>
          <a:xfrm>
            <a:off x="330200" y="328613"/>
            <a:ext cx="9242425"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9" name="8 - Στρογγυλεμένο ορθογώνιο"/>
          <p:cNvSpPr/>
          <p:nvPr/>
        </p:nvSpPr>
        <p:spPr>
          <a:xfrm>
            <a:off x="453480" y="434162"/>
            <a:ext cx="8999043"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spcBef>
                <a:spcPct val="20000"/>
              </a:spcBef>
              <a:defRPr/>
            </a:pPr>
            <a:endParaRPr lang="en-US" dirty="0"/>
          </a:p>
        </p:txBody>
      </p:sp>
      <p:sp>
        <p:nvSpPr>
          <p:cNvPr id="13" name="12 - Θέση τίτλου"/>
          <p:cNvSpPr>
            <a:spLocks noGrp="1"/>
          </p:cNvSpPr>
          <p:nvPr>
            <p:ph type="title"/>
          </p:nvPr>
        </p:nvSpPr>
        <p:spPr>
          <a:xfrm>
            <a:off x="544513" y="4986338"/>
            <a:ext cx="8866187" cy="1050925"/>
          </a:xfrm>
          <a:prstGeom prst="rect">
            <a:avLst/>
          </a:prstGeom>
        </p:spPr>
        <p:txBody>
          <a:bodyPr vert="horz" anchor="b">
            <a:normAutofit/>
          </a:bodyPr>
          <a:lstStyle>
            <a:extLst/>
          </a:lstStyle>
          <a:p>
            <a:r>
              <a:rPr lang="el-GR" smtClean="0"/>
              <a:t>Kλικ για επεξεργασία του τίτλου</a:t>
            </a:r>
            <a:endParaRPr lang="en-US"/>
          </a:p>
        </p:txBody>
      </p:sp>
      <p:sp>
        <p:nvSpPr>
          <p:cNvPr id="1031" name="3 - Θέση κειμένου"/>
          <p:cNvSpPr>
            <a:spLocks noGrp="1"/>
          </p:cNvSpPr>
          <p:nvPr>
            <p:ph type="body" idx="1"/>
          </p:nvPr>
        </p:nvSpPr>
        <p:spPr bwMode="auto">
          <a:xfrm>
            <a:off x="544513" y="530225"/>
            <a:ext cx="8866187"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80" tIns="9144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25" name="24 - Θέση ημερομηνίας"/>
          <p:cNvSpPr>
            <a:spLocks noGrp="1"/>
          </p:cNvSpPr>
          <p:nvPr>
            <p:ph type="dt" sz="half" idx="2"/>
          </p:nvPr>
        </p:nvSpPr>
        <p:spPr>
          <a:xfrm>
            <a:off x="4090988" y="6111875"/>
            <a:ext cx="2476500" cy="365125"/>
          </a:xfrm>
          <a:prstGeom prst="rect">
            <a:avLst/>
          </a:prstGeom>
        </p:spPr>
        <p:txBody>
          <a:bodyPr vert="horz" anchor="b"/>
          <a:lstStyle>
            <a:lvl1pPr algn="r" eaLnBrk="1" latinLnBrk="0" hangingPunct="1">
              <a:spcBef>
                <a:spcPct val="20000"/>
              </a:spcBef>
              <a:defRPr kumimoji="0" sz="1000">
                <a:solidFill>
                  <a:schemeClr val="bg2">
                    <a:shade val="50000"/>
                  </a:schemeClr>
                </a:solidFill>
              </a:defRPr>
            </a:lvl1pPr>
            <a:extLst/>
          </a:lstStyle>
          <a:p>
            <a:pPr>
              <a:defRPr/>
            </a:pPr>
            <a:endParaRPr lang="en-GB" dirty="0"/>
          </a:p>
        </p:txBody>
      </p:sp>
      <p:sp>
        <p:nvSpPr>
          <p:cNvPr id="18" name="17 - Θέση υποσέλιδου"/>
          <p:cNvSpPr>
            <a:spLocks noGrp="1"/>
          </p:cNvSpPr>
          <p:nvPr>
            <p:ph type="ftr" sz="quarter" idx="3"/>
          </p:nvPr>
        </p:nvSpPr>
        <p:spPr>
          <a:xfrm>
            <a:off x="6567488" y="6111875"/>
            <a:ext cx="2476500" cy="365125"/>
          </a:xfrm>
          <a:prstGeom prst="rect">
            <a:avLst/>
          </a:prstGeom>
        </p:spPr>
        <p:txBody>
          <a:bodyPr vert="horz" anchor="b"/>
          <a:lstStyle>
            <a:lvl1pPr algn="l" eaLnBrk="1" latinLnBrk="0" hangingPunct="1">
              <a:spcBef>
                <a:spcPct val="20000"/>
              </a:spcBef>
              <a:defRPr kumimoji="0" sz="1000">
                <a:solidFill>
                  <a:schemeClr val="bg2">
                    <a:shade val="50000"/>
                  </a:schemeClr>
                </a:solidFill>
              </a:defRPr>
            </a:lvl1pPr>
            <a:extLst/>
          </a:lstStyle>
          <a:p>
            <a:pPr>
              <a:defRPr/>
            </a:pPr>
            <a:endParaRPr lang="en-GB" dirty="0"/>
          </a:p>
        </p:txBody>
      </p:sp>
      <p:sp>
        <p:nvSpPr>
          <p:cNvPr id="5" name="4 - Θέση αριθμού διαφάνειας"/>
          <p:cNvSpPr>
            <a:spLocks noGrp="1"/>
          </p:cNvSpPr>
          <p:nvPr>
            <p:ph type="sldNum" sz="quarter" idx="4"/>
          </p:nvPr>
        </p:nvSpPr>
        <p:spPr>
          <a:xfrm>
            <a:off x="9043988" y="6111875"/>
            <a:ext cx="495300" cy="365125"/>
          </a:xfrm>
          <a:prstGeom prst="rect">
            <a:avLst/>
          </a:prstGeom>
        </p:spPr>
        <p:txBody>
          <a:bodyPr vert="horz" anchor="b"/>
          <a:lstStyle>
            <a:lvl1pPr algn="r" eaLnBrk="1" latinLnBrk="0" hangingPunct="1">
              <a:spcBef>
                <a:spcPct val="20000"/>
              </a:spcBef>
              <a:defRPr kumimoji="0" sz="1000">
                <a:solidFill>
                  <a:schemeClr val="bg2">
                    <a:shade val="50000"/>
                  </a:schemeClr>
                </a:solidFill>
              </a:defRPr>
            </a:lvl1pPr>
            <a:extLst/>
          </a:lstStyle>
          <a:p>
            <a:pPr>
              <a:defRPr/>
            </a:pPr>
            <a:fld id="{773476B9-4FAB-4C78-B027-F2A32FD72F3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4141" r:id="rId1"/>
    <p:sldLayoutId id="2147484134" r:id="rId2"/>
    <p:sldLayoutId id="2147484142" r:id="rId3"/>
    <p:sldLayoutId id="2147484135" r:id="rId4"/>
    <p:sldLayoutId id="2147484136" r:id="rId5"/>
    <p:sldLayoutId id="2147484137" r:id="rId6"/>
    <p:sldLayoutId id="2147484143" r:id="rId7"/>
    <p:sldLayoutId id="2147484138" r:id="rId8"/>
    <p:sldLayoutId id="2147484144" r:id="rId9"/>
    <p:sldLayoutId id="2147484139" r:id="rId10"/>
    <p:sldLayoutId id="2147484140" r:id="rId11"/>
  </p:sldLayoutIdLst>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20750" y="1916113"/>
            <a:ext cx="8280400" cy="1800225"/>
          </a:xfrm>
        </p:spPr>
        <p:txBody>
          <a:bodyPr lIns="92075" tIns="46038" rIns="92075" bIns="46038" anchor="ctr">
            <a:noAutofit/>
          </a:bodyPr>
          <a:lstStyle/>
          <a:p>
            <a:pPr algn="ctr" eaLnBrk="1" fontAlgn="auto" hangingPunct="1">
              <a:spcAft>
                <a:spcPts val="0"/>
              </a:spcAft>
              <a:defRPr/>
            </a:pPr>
            <a:r>
              <a:rPr lang="el-GR" sz="1400" dirty="0" smtClean="0"/>
              <a:t/>
            </a:r>
            <a:br>
              <a:rPr lang="el-GR" sz="1400" dirty="0" smtClean="0"/>
            </a:br>
            <a:r>
              <a:rPr lang="el-GR" sz="1400" dirty="0" smtClean="0"/>
              <a:t/>
            </a:r>
            <a:br>
              <a:rPr lang="el-GR" sz="1400" dirty="0" smtClean="0"/>
            </a:br>
            <a:r>
              <a:rPr lang="en-US" sz="5400" dirty="0" smtClean="0">
                <a:solidFill>
                  <a:schemeClr val="accent1"/>
                </a:solidFill>
                <a:latin typeface="Tahoma" pitchFamily="34" charset="0"/>
                <a:cs typeface="Tahoma" pitchFamily="34" charset="0"/>
              </a:rPr>
              <a:t>“</a:t>
            </a:r>
            <a:r>
              <a:rPr lang="el-GR" sz="5400" dirty="0" smtClean="0">
                <a:solidFill>
                  <a:schemeClr val="accent1"/>
                </a:solidFill>
                <a:latin typeface="Tahoma" pitchFamily="34" charset="0"/>
                <a:cs typeface="Tahoma" pitchFamily="34" charset="0"/>
              </a:rPr>
              <a:t>ΑΣΦΑΛΙΣΗ </a:t>
            </a:r>
            <a:br>
              <a:rPr lang="el-GR" sz="5400" dirty="0" smtClean="0">
                <a:solidFill>
                  <a:schemeClr val="accent1"/>
                </a:solidFill>
                <a:latin typeface="Tahoma" pitchFamily="34" charset="0"/>
                <a:cs typeface="Tahoma" pitchFamily="34" charset="0"/>
              </a:rPr>
            </a:br>
            <a:r>
              <a:rPr lang="el-GR" sz="5400" dirty="0" smtClean="0">
                <a:solidFill>
                  <a:schemeClr val="accent1"/>
                </a:solidFill>
                <a:latin typeface="Tahoma" pitchFamily="34" charset="0"/>
                <a:cs typeface="Tahoma" pitchFamily="34" charset="0"/>
              </a:rPr>
              <a:t>ΖΩΗΣ - ΠΕΡΙΟΥΣΙΑΣ</a:t>
            </a:r>
            <a:r>
              <a:rPr lang="en-US" sz="5400" dirty="0" smtClean="0">
                <a:solidFill>
                  <a:schemeClr val="accent1"/>
                </a:solidFill>
                <a:latin typeface="Tahoma" pitchFamily="34" charset="0"/>
                <a:cs typeface="Tahoma" pitchFamily="34" charset="0"/>
              </a:rPr>
              <a:t>.” </a:t>
            </a:r>
            <a:r>
              <a:rPr lang="en-US" sz="1400" dirty="0" smtClean="0">
                <a:solidFill>
                  <a:schemeClr val="accent1"/>
                </a:solidFill>
                <a:latin typeface="Tahoma" pitchFamily="34" charset="0"/>
                <a:cs typeface="Tahoma" pitchFamily="34" charset="0"/>
              </a:rPr>
              <a:t/>
            </a:r>
            <a:br>
              <a:rPr lang="en-US" sz="1400" dirty="0" smtClean="0">
                <a:solidFill>
                  <a:schemeClr val="accent1"/>
                </a:solidFill>
                <a:latin typeface="Tahoma" pitchFamily="34" charset="0"/>
                <a:cs typeface="Tahoma" pitchFamily="34" charset="0"/>
              </a:rPr>
            </a:br>
            <a:r>
              <a:rPr lang="en-US" sz="1400" dirty="0" smtClean="0">
                <a:solidFill>
                  <a:schemeClr val="accent1"/>
                </a:solidFill>
              </a:rPr>
              <a:t/>
            </a:r>
            <a:br>
              <a:rPr lang="en-US" sz="1400" dirty="0" smtClean="0">
                <a:solidFill>
                  <a:schemeClr val="accent1"/>
                </a:solidFill>
              </a:rPr>
            </a:br>
            <a:r>
              <a:rPr lang="el-GR" sz="1400" dirty="0" smtClean="0">
                <a:solidFill>
                  <a:schemeClr val="accent1"/>
                </a:solidFill>
              </a:rPr>
              <a:t/>
            </a:r>
            <a:br>
              <a:rPr lang="el-GR" sz="1400" dirty="0" smtClean="0">
                <a:solidFill>
                  <a:schemeClr val="accent1"/>
                </a:solidFill>
              </a:rPr>
            </a:br>
            <a:r>
              <a:rPr lang="el-GR" sz="1400" dirty="0" smtClean="0"/>
              <a:t/>
            </a:r>
            <a:br>
              <a:rPr lang="el-GR" sz="1400" dirty="0" smtClean="0"/>
            </a:br>
            <a:r>
              <a:rPr lang="el-GR" sz="1400" dirty="0" smtClean="0"/>
              <a:t/>
            </a:r>
            <a:br>
              <a:rPr lang="el-GR" sz="1400" dirty="0" smtClean="0"/>
            </a:br>
            <a:endParaRPr lang="en-GB" sz="1400" dirty="0" smtClean="0"/>
          </a:p>
        </p:txBody>
      </p:sp>
      <p:sp>
        <p:nvSpPr>
          <p:cNvPr id="4099" name="Rectangle 3"/>
          <p:cNvSpPr>
            <a:spLocks noGrp="1" noChangeArrowheads="1"/>
          </p:cNvSpPr>
          <p:nvPr>
            <p:ph type="subTitle" idx="1"/>
          </p:nvPr>
        </p:nvSpPr>
        <p:spPr>
          <a:xfrm>
            <a:off x="920750" y="3810000"/>
            <a:ext cx="8353425" cy="1876425"/>
          </a:xfrm>
        </p:spPr>
        <p:txBody>
          <a:bodyPr lIns="92075" tIns="46038" rIns="92075" bIns="46038"/>
          <a:lstStyle/>
          <a:p>
            <a:pPr marL="342900" indent="-342900" algn="ctr" eaLnBrk="1" hangingPunct="1">
              <a:lnSpc>
                <a:spcPct val="101000"/>
              </a:lnSpc>
              <a:spcBef>
                <a:spcPct val="0"/>
              </a:spcBef>
              <a:spcAft>
                <a:spcPct val="51000"/>
              </a:spcAft>
            </a:pPr>
            <a:r>
              <a:rPr lang="el-GR" sz="2300" b="1" dirty="0" smtClean="0">
                <a:solidFill>
                  <a:srgbClr val="3333CC"/>
                </a:solidFill>
                <a:latin typeface="Tahoma" pitchFamily="34" charset="0"/>
                <a:cs typeface="Tahoma" pitchFamily="34" charset="0"/>
              </a:rPr>
              <a:t>Επιμέλεια</a:t>
            </a:r>
            <a:r>
              <a:rPr lang="en-US" sz="2300" b="1" dirty="0" smtClean="0">
                <a:solidFill>
                  <a:srgbClr val="3333CC"/>
                </a:solidFill>
                <a:latin typeface="Tahoma" pitchFamily="34" charset="0"/>
                <a:cs typeface="Tahoma" pitchFamily="34" charset="0"/>
              </a:rPr>
              <a:t>: </a:t>
            </a:r>
            <a:endParaRPr lang="el-GR" sz="2300" b="1" dirty="0" smtClean="0">
              <a:solidFill>
                <a:srgbClr val="3333CC"/>
              </a:solidFill>
              <a:latin typeface="Tahoma" pitchFamily="34" charset="0"/>
              <a:cs typeface="Tahoma" pitchFamily="34" charset="0"/>
            </a:endParaRPr>
          </a:p>
          <a:p>
            <a:pPr marL="342900" indent="-342900" algn="ctr" eaLnBrk="1" hangingPunct="1">
              <a:lnSpc>
                <a:spcPct val="101000"/>
              </a:lnSpc>
              <a:spcBef>
                <a:spcPct val="0"/>
              </a:spcBef>
              <a:spcAft>
                <a:spcPct val="51000"/>
              </a:spcAft>
            </a:pPr>
            <a:r>
              <a:rPr lang="el-GR" sz="2300" dirty="0" smtClean="0">
                <a:solidFill>
                  <a:srgbClr val="3333CC"/>
                </a:solidFill>
                <a:latin typeface="Tahoma" pitchFamily="34" charset="0"/>
                <a:cs typeface="Tahoma" pitchFamily="34" charset="0"/>
              </a:rPr>
              <a:t>ΝΙΚΟΛΑΟΣ ΓΡΗΓΟΡΑΚΗΣ (</a:t>
            </a:r>
            <a:r>
              <a:rPr lang="en-US" sz="2300" dirty="0" smtClean="0">
                <a:solidFill>
                  <a:srgbClr val="3333CC"/>
                </a:solidFill>
                <a:latin typeface="Tahoma" pitchFamily="34" charset="0"/>
                <a:cs typeface="Tahoma" pitchFamily="34" charset="0"/>
              </a:rPr>
              <a:t>PhD</a:t>
            </a:r>
            <a:r>
              <a:rPr lang="el-GR" sz="2300" dirty="0" smtClean="0">
                <a:solidFill>
                  <a:srgbClr val="3333CC"/>
                </a:solidFill>
                <a:latin typeface="Tahoma" pitchFamily="34" charset="0"/>
                <a:cs typeface="Tahoma" pitchFamily="34" charset="0"/>
              </a:rPr>
              <a:t>, </a:t>
            </a:r>
            <a:r>
              <a:rPr lang="en-US" sz="2300" dirty="0" smtClean="0">
                <a:solidFill>
                  <a:srgbClr val="3333CC"/>
                </a:solidFill>
                <a:latin typeface="Tahoma" pitchFamily="34" charset="0"/>
                <a:cs typeface="Tahoma" pitchFamily="34" charset="0"/>
              </a:rPr>
              <a:t>MSc, B.A.</a:t>
            </a:r>
            <a:r>
              <a:rPr lang="el-GR" sz="2300" dirty="0" smtClean="0">
                <a:solidFill>
                  <a:srgbClr val="3333CC"/>
                </a:solidFill>
                <a:latin typeface="Tahoma" pitchFamily="34" charset="0"/>
                <a:cs typeface="Tahoma" pitchFamily="34" charset="0"/>
              </a:rPr>
              <a:t>)</a:t>
            </a:r>
          </a:p>
          <a:p>
            <a:pPr marL="342900" indent="-342900" algn="ctr" eaLnBrk="1" hangingPunct="1">
              <a:lnSpc>
                <a:spcPct val="101000"/>
              </a:lnSpc>
              <a:spcBef>
                <a:spcPct val="0"/>
              </a:spcBef>
              <a:spcAft>
                <a:spcPct val="51000"/>
              </a:spcAft>
            </a:pPr>
            <a:endParaRPr lang="el-GR" sz="2300" dirty="0" smtClean="0">
              <a:solidFill>
                <a:srgbClr val="3333CC"/>
              </a:solidFill>
              <a:latin typeface="Tahoma" pitchFamily="34" charset="0"/>
              <a:cs typeface="Tahoma" pitchFamily="34" charset="0"/>
            </a:endParaRPr>
          </a:p>
          <a:p>
            <a:pPr marL="342900" indent="-342900" eaLnBrk="1" hangingPunct="1">
              <a:lnSpc>
                <a:spcPct val="101000"/>
              </a:lnSpc>
              <a:spcBef>
                <a:spcPct val="0"/>
              </a:spcBef>
              <a:spcAft>
                <a:spcPct val="51000"/>
              </a:spcAft>
            </a:pPr>
            <a:endParaRPr lang="en-GB" b="1" dirty="0" smtClean="0">
              <a:solidFill>
                <a:srgbClr val="3333CC"/>
              </a:solidFill>
            </a:endParaRPr>
          </a:p>
        </p:txBody>
      </p:sp>
      <p:sp>
        <p:nvSpPr>
          <p:cNvPr id="2" name="Ορθογώνιο 1"/>
          <p:cNvSpPr/>
          <p:nvPr/>
        </p:nvSpPr>
        <p:spPr>
          <a:xfrm>
            <a:off x="2576736" y="583857"/>
            <a:ext cx="4953000" cy="1077218"/>
          </a:xfrm>
          <a:prstGeom prst="rect">
            <a:avLst/>
          </a:prstGeom>
        </p:spPr>
        <p:txBody>
          <a:bodyPr>
            <a:spAutoFit/>
          </a:bodyPr>
          <a:lstStyle/>
          <a:p>
            <a:pPr algn="ctr"/>
            <a:r>
              <a:rPr lang="el-GR" sz="1600" b="1" dirty="0">
                <a:solidFill>
                  <a:srgbClr val="002060"/>
                </a:solidFill>
                <a:latin typeface="Tahoma" pitchFamily="34" charset="0"/>
                <a:cs typeface="Tahoma" pitchFamily="34" charset="0"/>
              </a:rPr>
              <a:t>ΕΛΛΗΝΙΚΟ ΜΕΣΟΓΕΙΑΚΟ ΠΑΝΕΠΙΣΤΗΜΙΟ</a:t>
            </a:r>
          </a:p>
          <a:p>
            <a:pPr algn="ctr"/>
            <a:r>
              <a:rPr lang="el-GR" sz="1600" b="1" dirty="0">
                <a:solidFill>
                  <a:srgbClr val="002060"/>
                </a:solidFill>
                <a:latin typeface="Tahoma" pitchFamily="34" charset="0"/>
                <a:cs typeface="Tahoma" pitchFamily="34" charset="0"/>
              </a:rPr>
              <a:t>ΣΧΟΛΗ ΔΙΟΙΚΗΣΗΣ ΚΑΙ ΟΙΚΟΝΟΜΙΑΣ</a:t>
            </a:r>
          </a:p>
          <a:p>
            <a:pPr algn="ctr"/>
            <a:r>
              <a:rPr lang="el-GR" sz="1600" b="1" dirty="0">
                <a:solidFill>
                  <a:srgbClr val="002060"/>
                </a:solidFill>
                <a:latin typeface="Tahoma" pitchFamily="34" charset="0"/>
                <a:cs typeface="Tahoma" pitchFamily="34" charset="0"/>
              </a:rPr>
              <a:t>ΤΜΗΜΑ ΛΟΓΙΣΤΙΚΗΣ &amp; ΧΡΗΜΑΤΟΟΙΚΟΝΟΜΙΚΗΣ</a:t>
            </a:r>
            <a:endParaRPr lang="el-GR" sz="1600" b="1" dirty="0">
              <a:solidFill>
                <a:srgbClr val="00206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ppt_x</p:attrName>
                                        </p:attrNameLst>
                                      </p:cBhvr>
                                      <p:tavLst>
                                        <p:tav tm="0">
                                          <p:val>
                                            <p:strVal val="#ppt_x-.2"/>
                                          </p:val>
                                        </p:tav>
                                        <p:tav tm="100000">
                                          <p:val>
                                            <p:strVal val="#ppt_x"/>
                                          </p:val>
                                        </p:tav>
                                      </p:tavLst>
                                    </p:anim>
                                    <p:anim calcmode="lin" valueType="num">
                                      <p:cBhvr>
                                        <p:cTn id="8" dur="1000" fill="hold"/>
                                        <p:tgtEl>
                                          <p:spTgt spid="4098"/>
                                        </p:tgtEl>
                                        <p:attrNameLst>
                                          <p:attrName>ppt_y</p:attrName>
                                        </p:attrNameLst>
                                      </p:cBhvr>
                                      <p:tavLst>
                                        <p:tav tm="0">
                                          <p:val>
                                            <p:strVal val="#ppt_y"/>
                                          </p:val>
                                        </p:tav>
                                        <p:tav tm="100000">
                                          <p:val>
                                            <p:strVal val="#ppt_y"/>
                                          </p:val>
                                        </p:tav>
                                      </p:tavLst>
                                    </p:anim>
                                    <p:animEffect transition="in" filter="wipe(right)" prLst="gradientSize: 0.1">
                                      <p:cBhvr>
                                        <p:cTn id="9" dur="1000"/>
                                        <p:tgtEl>
                                          <p:spTgt spid="40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4099">
                                            <p:bg/>
                                          </p:spTgt>
                                        </p:tgtEl>
                                        <p:attrNameLst>
                                          <p:attrName>style.visibility</p:attrName>
                                        </p:attrNameLst>
                                      </p:cBhvr>
                                      <p:to>
                                        <p:strVal val="visible"/>
                                      </p:to>
                                    </p:set>
                                    <p:animEffect transition="in" filter="fade">
                                      <p:cBhvr>
                                        <p:cTn id="14" dur="500"/>
                                        <p:tgtEl>
                                          <p:spTgt spid="4099">
                                            <p:bg/>
                                          </p:spTgt>
                                        </p:tgtEl>
                                      </p:cBhvr>
                                    </p:animEffect>
                                    <p:anim calcmode="lin" valueType="num">
                                      <p:cBhvr>
                                        <p:cTn id="15" dur="500" fill="hold"/>
                                        <p:tgtEl>
                                          <p:spTgt spid="4099">
                                            <p:bg/>
                                          </p:spTgt>
                                        </p:tgtEl>
                                        <p:attrNameLst>
                                          <p:attrName>ppt_x</p:attrName>
                                        </p:attrNameLst>
                                      </p:cBhvr>
                                      <p:tavLst>
                                        <p:tav tm="0">
                                          <p:val>
                                            <p:strVal val="#ppt_x"/>
                                          </p:val>
                                        </p:tav>
                                        <p:tav tm="100000">
                                          <p:val>
                                            <p:strVal val="#ppt_x"/>
                                          </p:val>
                                        </p:tav>
                                      </p:tavLst>
                                    </p:anim>
                                    <p:anim calcmode="lin" valueType="num">
                                      <p:cBhvr>
                                        <p:cTn id="16" dur="500" fill="hold"/>
                                        <p:tgtEl>
                                          <p:spTgt spid="4099">
                                            <p:bg/>
                                          </p:spTgt>
                                        </p:tgtEl>
                                        <p:attrNameLst>
                                          <p:attrName>ppt_y</p:attrName>
                                        </p:attrNameLst>
                                      </p:cBhvr>
                                      <p:tavLst>
                                        <p:tav tm="0">
                                          <p:val>
                                            <p:strVal val="#ppt_y+.05"/>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4099">
                                            <p:txEl>
                                              <p:pRg st="0" end="0"/>
                                            </p:txEl>
                                          </p:spTgt>
                                        </p:tgtEl>
                                        <p:attrNameLst>
                                          <p:attrName>style.visibility</p:attrName>
                                        </p:attrNameLst>
                                      </p:cBhvr>
                                      <p:to>
                                        <p:strVal val="visible"/>
                                      </p:to>
                                    </p:set>
                                    <p:animEffect transition="in" filter="fade">
                                      <p:cBhvr>
                                        <p:cTn id="21" dur="500"/>
                                        <p:tgtEl>
                                          <p:spTgt spid="4099">
                                            <p:txEl>
                                              <p:pRg st="0" end="0"/>
                                            </p:txEl>
                                          </p:spTgt>
                                        </p:tgtEl>
                                      </p:cBhvr>
                                    </p:animEffect>
                                    <p:anim calcmode="lin" valueType="num">
                                      <p:cBhvr>
                                        <p:cTn id="22"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4099">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4099">
                                            <p:txEl>
                                              <p:pRg st="1" end="1"/>
                                            </p:txEl>
                                          </p:spTgt>
                                        </p:tgtEl>
                                        <p:attrNameLst>
                                          <p:attrName>style.visibility</p:attrName>
                                        </p:attrNameLst>
                                      </p:cBhvr>
                                      <p:to>
                                        <p:strVal val="visible"/>
                                      </p:to>
                                    </p:set>
                                    <p:animEffect transition="in" filter="fade">
                                      <p:cBhvr>
                                        <p:cTn id="28" dur="500"/>
                                        <p:tgtEl>
                                          <p:spTgt spid="4099">
                                            <p:txEl>
                                              <p:pRg st="1" end="1"/>
                                            </p:txEl>
                                          </p:spTgt>
                                        </p:tgtEl>
                                      </p:cBhvr>
                                    </p:animEffect>
                                    <p:anim calcmode="lin" valueType="num">
                                      <p:cBhvr>
                                        <p:cTn id="29"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4099">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nimBg="1"/>
      <p:bldP spid="4099"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smtClean="0">
                <a:solidFill>
                  <a:schemeClr val="accent1">
                    <a:tint val="88000"/>
                    <a:satMod val="150000"/>
                  </a:schemeClr>
                </a:solidFill>
                <a:latin typeface="Tahoma" pitchFamily="34" charset="0"/>
                <a:cs typeface="Tahoma" pitchFamily="34" charset="0"/>
              </a:rPr>
              <a:t>ΣΤΟΧΟΙ ΠΑΡΟΥΣΙΑΣΗΣ</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560388" y="981075"/>
            <a:ext cx="8785100" cy="5326063"/>
          </a:xfrm>
        </p:spPr>
        <p:txBody>
          <a:bodyPr>
            <a:normAutofit/>
          </a:bodyPr>
          <a:lstStyle/>
          <a:p>
            <a:pPr marL="0" indent="0" algn="just">
              <a:buNone/>
            </a:pPr>
            <a:r>
              <a:rPr lang="el-GR" sz="2400" dirty="0" smtClean="0">
                <a:latin typeface="Tahoma" pitchFamily="34" charset="0"/>
                <a:cs typeface="Tahoma" pitchFamily="34" charset="0"/>
              </a:rPr>
              <a:t>Εισαγωγή στον σκοπό, στις βασικές έννοιες και τους ορισμούς των ασφαλιστικών προγραμμάτων υγείας.</a:t>
            </a:r>
          </a:p>
          <a:p>
            <a:pPr marL="0" indent="0" algn="just">
              <a:buNone/>
            </a:pPr>
            <a:endParaRPr lang="el-GR" sz="2400" dirty="0">
              <a:latin typeface="Tahoma" pitchFamily="34" charset="0"/>
              <a:cs typeface="Tahoma" pitchFamily="34" charset="0"/>
            </a:endParaRPr>
          </a:p>
          <a:p>
            <a:pPr marL="0" indent="0" algn="just">
              <a:buNone/>
            </a:pPr>
            <a:r>
              <a:rPr lang="el-GR" sz="2000" dirty="0" smtClean="0">
                <a:latin typeface="Tahoma" pitchFamily="34" charset="0"/>
                <a:cs typeface="Tahoma" pitchFamily="34" charset="0"/>
              </a:rPr>
              <a:t>Περιγραφή - Παρουσίαση Προγραμμάτων Ασφάλισης Νοσοκομειακής και Εξωνοσοκομειακής Περίθαλψης </a:t>
            </a:r>
            <a:r>
              <a:rPr lang="el-GR" sz="2000" b="1" dirty="0">
                <a:solidFill>
                  <a:srgbClr val="000099"/>
                </a:solidFill>
                <a:latin typeface="Tahoma" pitchFamily="34" charset="0"/>
                <a:cs typeface="Tahoma" pitchFamily="34" charset="0"/>
              </a:rPr>
              <a:t>(Ασφαλίσεις </a:t>
            </a:r>
            <a:r>
              <a:rPr lang="el-GR" sz="2000" b="1" dirty="0" smtClean="0">
                <a:solidFill>
                  <a:srgbClr val="000099"/>
                </a:solidFill>
                <a:latin typeface="Tahoma" pitchFamily="34" charset="0"/>
                <a:cs typeface="Tahoma" pitchFamily="34" charset="0"/>
              </a:rPr>
              <a:t>Υγείας)</a:t>
            </a:r>
            <a:endParaRPr lang="el-GR" sz="1000" dirty="0">
              <a:latin typeface="Tahoma" pitchFamily="34" charset="0"/>
              <a:cs typeface="Tahoma" pitchFamily="34" charset="0"/>
            </a:endParaRPr>
          </a:p>
          <a:p>
            <a:pPr marL="0" indent="0" algn="just">
              <a:buNone/>
            </a:pPr>
            <a:r>
              <a:rPr lang="el-GR" sz="1800" b="1" dirty="0" smtClean="0">
                <a:solidFill>
                  <a:srgbClr val="000099"/>
                </a:solidFill>
                <a:latin typeface="Tahoma" pitchFamily="34" charset="0"/>
                <a:cs typeface="Tahoma" pitchFamily="34" charset="0"/>
              </a:rPr>
              <a:t>Παραδείγματα Αποζημίωσης &amp; Παροχής Καλύψεων Προγραμμάτων – Ασφαλιστικών Προγραμμάτων Υγείας:</a:t>
            </a:r>
          </a:p>
          <a:p>
            <a:pPr marL="342900" indent="-342900" algn="just">
              <a:buAutoNum type="arabicPeriod"/>
            </a:pPr>
            <a:r>
              <a:rPr lang="el-GR" sz="1800" b="1" dirty="0" smtClean="0">
                <a:solidFill>
                  <a:srgbClr val="000099"/>
                </a:solidFill>
                <a:latin typeface="Tahoma" pitchFamily="34" charset="0"/>
                <a:cs typeface="Tahoma" pitchFamily="34" charset="0"/>
              </a:rPr>
              <a:t>σε συνδυασμό (συμπληρωματικά) με την Υποχρεωτική Κοινωνική Ασφάλιση Υγείας (παροχές ΕΟΠΥΥ)</a:t>
            </a:r>
          </a:p>
          <a:p>
            <a:pPr marL="342900" indent="-342900" algn="just">
              <a:buAutoNum type="arabicPeriod"/>
            </a:pPr>
            <a:r>
              <a:rPr lang="el-GR" sz="1800" b="1" dirty="0" smtClean="0">
                <a:solidFill>
                  <a:srgbClr val="000099"/>
                </a:solidFill>
                <a:latin typeface="Tahoma" pitchFamily="34" charset="0"/>
                <a:cs typeface="Tahoma" pitchFamily="34" charset="0"/>
              </a:rPr>
              <a:t>Χωρίς την Κοινωνική Ασφάλιση Υγείας (παροχές ΕΟΠΥΥ)</a:t>
            </a:r>
          </a:p>
          <a:p>
            <a:pPr marL="0" indent="0" algn="just">
              <a:buNone/>
            </a:pPr>
            <a:endParaRPr lang="el-GR" sz="1000" b="1" dirty="0">
              <a:solidFill>
                <a:srgbClr val="FF0000"/>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5137" y="4451734"/>
            <a:ext cx="1537885"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8704" y="5315830"/>
            <a:ext cx="1368152"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64968" y="4365104"/>
            <a:ext cx="4053407" cy="2316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4528" y="5326687"/>
            <a:ext cx="1283370" cy="89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44488" y="353740"/>
            <a:ext cx="8866188" cy="596900"/>
          </a:xfrm>
        </p:spPr>
        <p:txBody>
          <a:bodyPr>
            <a:normAutofit fontScale="90000"/>
          </a:bodyPr>
          <a:lstStyle/>
          <a:p>
            <a:pPr eaLnBrk="1" fontAlgn="auto" hangingPunct="1">
              <a:spcAft>
                <a:spcPts val="0"/>
              </a:spcAft>
              <a:defRPr/>
            </a:pPr>
            <a:r>
              <a:rPr lang="el-GR" sz="2000" dirty="0" smtClean="0">
                <a:solidFill>
                  <a:schemeClr val="accent1">
                    <a:tint val="88000"/>
                    <a:satMod val="150000"/>
                  </a:schemeClr>
                </a:solidFill>
                <a:latin typeface="Tahoma" pitchFamily="34" charset="0"/>
                <a:cs typeface="Tahoma" pitchFamily="34" charset="0"/>
              </a:rPr>
              <a:t>ΑΤΟΜΙΚΟ ΙΔΙΩΤΙΚΟ ΠΡΟΓΡΑΜΜΑ ΑΣΦΑΛΙΣΗ ΥΓΕΙΑΣ (</a:t>
            </a:r>
            <a:r>
              <a:rPr lang="en-US" sz="2000" dirty="0" smtClean="0">
                <a:solidFill>
                  <a:schemeClr val="accent1">
                    <a:tint val="88000"/>
                    <a:satMod val="150000"/>
                  </a:schemeClr>
                </a:solidFill>
                <a:latin typeface="Tahoma" pitchFamily="34" charset="0"/>
                <a:cs typeface="Tahoma" pitchFamily="34" charset="0"/>
              </a:rPr>
              <a:t>PHI)</a:t>
            </a:r>
            <a:r>
              <a:rPr lang="el-GR" sz="2000" dirty="0" smtClean="0">
                <a:solidFill>
                  <a:schemeClr val="accent1">
                    <a:tint val="88000"/>
                    <a:satMod val="150000"/>
                  </a:schemeClr>
                </a:solidFill>
                <a:latin typeface="Tahoma" pitchFamily="34" charset="0"/>
                <a:cs typeface="Tahoma" pitchFamily="34" charset="0"/>
              </a:rPr>
              <a:t> – ΝΟΣΟΚΟΜΕΙΑΚΟ (ΔΦΥ)</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560388" y="836713"/>
            <a:ext cx="8785100" cy="5470426"/>
          </a:xfrm>
        </p:spPr>
        <p:txBody>
          <a:bodyPr>
            <a:normAutofit/>
          </a:bodyPr>
          <a:lstStyle/>
          <a:p>
            <a:pPr marL="0" indent="0" algn="just">
              <a:buNone/>
            </a:pPr>
            <a:endParaRPr lang="el-GR" sz="12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0672" y="950640"/>
            <a:ext cx="5544616" cy="564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4223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44488" y="353740"/>
            <a:ext cx="8866188" cy="596900"/>
          </a:xfrm>
        </p:spPr>
        <p:txBody>
          <a:bodyPr>
            <a:normAutofit fontScale="90000"/>
          </a:bodyPr>
          <a:lstStyle/>
          <a:p>
            <a:pPr eaLnBrk="1" fontAlgn="auto" hangingPunct="1">
              <a:spcAft>
                <a:spcPts val="0"/>
              </a:spcAft>
              <a:defRPr/>
            </a:pPr>
            <a:r>
              <a:rPr lang="el-GR" sz="2000" dirty="0" smtClean="0">
                <a:solidFill>
                  <a:schemeClr val="accent1">
                    <a:tint val="88000"/>
                    <a:satMod val="150000"/>
                  </a:schemeClr>
                </a:solidFill>
                <a:latin typeface="Tahoma" pitchFamily="34" charset="0"/>
                <a:cs typeface="Tahoma" pitchFamily="34" charset="0"/>
              </a:rPr>
              <a:t>ΑΤΟΜΙΚΟ ΙΔΙΩΤΙΚΟ ΠΡΟΓΡΑΜΜΑ ΑΣΦΑΛΙΣΗ ΥΓΕΙΑΣ (</a:t>
            </a:r>
            <a:r>
              <a:rPr lang="en-US" sz="2000" dirty="0" smtClean="0">
                <a:solidFill>
                  <a:schemeClr val="accent1">
                    <a:tint val="88000"/>
                    <a:satMod val="150000"/>
                  </a:schemeClr>
                </a:solidFill>
                <a:latin typeface="Tahoma" pitchFamily="34" charset="0"/>
                <a:cs typeface="Tahoma" pitchFamily="34" charset="0"/>
              </a:rPr>
              <a:t>PHI)</a:t>
            </a:r>
            <a:r>
              <a:rPr lang="el-GR" sz="2000" dirty="0" smtClean="0">
                <a:solidFill>
                  <a:schemeClr val="accent1">
                    <a:tint val="88000"/>
                    <a:satMod val="150000"/>
                  </a:schemeClr>
                </a:solidFill>
                <a:latin typeface="Tahoma" pitchFamily="34" charset="0"/>
                <a:cs typeface="Tahoma" pitchFamily="34" charset="0"/>
              </a:rPr>
              <a:t> – ΝΟΣΟΚΟΜΕΙΑΚΟ (ΔΦΥ)</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560388" y="836713"/>
            <a:ext cx="8785100" cy="5470426"/>
          </a:xfrm>
        </p:spPr>
        <p:txBody>
          <a:bodyPr>
            <a:normAutofit/>
          </a:bodyPr>
          <a:lstStyle/>
          <a:p>
            <a:pPr marL="0" indent="0" algn="just">
              <a:buNone/>
            </a:pPr>
            <a:endParaRPr lang="el-GR" sz="1200" b="1" dirty="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a:p>
            <a:pPr marL="0" indent="0" algn="just">
              <a:buNone/>
            </a:pPr>
            <a:endParaRPr lang="el-GR" sz="1400" b="1" dirty="0" smtClean="0">
              <a:solidFill>
                <a:srgbClr val="000099"/>
              </a:solidFill>
              <a:latin typeface="Tahoma" pitchFamily="34" charset="0"/>
              <a:cs typeface="Tahoma" pitchFamily="34" charset="0"/>
            </a:endParaRPr>
          </a:p>
          <a:p>
            <a:pPr marL="0" indent="0" algn="just">
              <a:buNone/>
            </a:pPr>
            <a:endParaRPr lang="el-GR" sz="1400" b="1" dirty="0">
              <a:solidFill>
                <a:srgbClr val="000099"/>
              </a:solidFill>
              <a:latin typeface="Tahoma" pitchFamily="34" charset="0"/>
              <a:cs typeface="Tahoma" pitchFamily="34" charset="0"/>
            </a:endParaRP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544" y="950640"/>
            <a:ext cx="7992888" cy="5331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2074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normAutofit fontScale="90000"/>
          </a:bodyPr>
          <a:lstStyle/>
          <a:p>
            <a:pPr eaLnBrk="1" fontAlgn="auto" hangingPunct="1">
              <a:spcAft>
                <a:spcPts val="0"/>
              </a:spcAft>
              <a:defRPr/>
            </a:pPr>
            <a:r>
              <a:rPr lang="el-GR" sz="2000" dirty="0">
                <a:solidFill>
                  <a:schemeClr val="accent1">
                    <a:tint val="88000"/>
                    <a:satMod val="150000"/>
                  </a:schemeClr>
                </a:solidFill>
                <a:latin typeface="Tahoma" pitchFamily="34" charset="0"/>
                <a:cs typeface="Tahoma" pitchFamily="34" charset="0"/>
              </a:rPr>
              <a:t>ΑΤΟΜΙΚΟ ΙΔΙΩΤΙΚΟ ΠΡΟΓΡΑΜΜΑ ΑΣΦΑΛΙΣΗ ΥΓΕΙΑΣ (</a:t>
            </a:r>
            <a:r>
              <a:rPr lang="en-US" sz="2000" dirty="0">
                <a:solidFill>
                  <a:schemeClr val="accent1">
                    <a:tint val="88000"/>
                    <a:satMod val="150000"/>
                  </a:schemeClr>
                </a:solidFill>
                <a:latin typeface="Tahoma" pitchFamily="34" charset="0"/>
                <a:cs typeface="Tahoma" pitchFamily="34" charset="0"/>
              </a:rPr>
              <a:t>PHI)</a:t>
            </a:r>
            <a:r>
              <a:rPr lang="el-GR" sz="2000" dirty="0">
                <a:solidFill>
                  <a:schemeClr val="accent1">
                    <a:tint val="88000"/>
                    <a:satMod val="150000"/>
                  </a:schemeClr>
                </a:solidFill>
                <a:latin typeface="Tahoma" pitchFamily="34" charset="0"/>
                <a:cs typeface="Tahoma" pitchFamily="34" charset="0"/>
              </a:rPr>
              <a:t> – ΝΟΣΟΚΟΜΕΙΑΚΟ (ΔΦΥ</a:t>
            </a:r>
            <a:r>
              <a:rPr lang="el-GR" sz="2000" dirty="0" smtClean="0">
                <a:solidFill>
                  <a:schemeClr val="accent1">
                    <a:tint val="88000"/>
                    <a:satMod val="150000"/>
                  </a:schemeClr>
                </a:solidFill>
                <a:latin typeface="Tahoma" pitchFamily="34" charset="0"/>
                <a:cs typeface="Tahoma" pitchFamily="34" charset="0"/>
              </a:rPr>
              <a:t>) &amp; ΕΞΩΝΟΣΟΚΟΜΕΙΑΚΟ (ΠΦΥ)</a:t>
            </a:r>
            <a:endParaRPr lang="el-GR" sz="2000" dirty="0">
              <a:solidFill>
                <a:schemeClr val="accent1">
                  <a:tint val="88000"/>
                  <a:satMod val="150000"/>
                </a:schemeClr>
              </a:solidFill>
              <a:latin typeface="Tahoma" pitchFamily="34" charset="0"/>
              <a:cs typeface="Tahoma" pitchFamily="34" charset="0"/>
            </a:endParaRPr>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3400968317"/>
              </p:ext>
            </p:extLst>
          </p:nvPr>
        </p:nvGraphicFramePr>
        <p:xfrm>
          <a:off x="848545" y="981079"/>
          <a:ext cx="7869830" cy="5184224"/>
        </p:xfrm>
        <a:graphic>
          <a:graphicData uri="http://schemas.openxmlformats.org/drawingml/2006/table">
            <a:tbl>
              <a:tblPr/>
              <a:tblGrid>
                <a:gridCol w="1845174"/>
                <a:gridCol w="2135471"/>
                <a:gridCol w="1288442"/>
                <a:gridCol w="1228791"/>
                <a:gridCol w="1371952"/>
              </a:tblGrid>
              <a:tr h="160891">
                <a:tc>
                  <a:txBody>
                    <a:bodyPr/>
                    <a:lstStyle/>
                    <a:p>
                      <a:pPr algn="l" fontAlgn="b"/>
                      <a:r>
                        <a:rPr lang="el-GR" sz="1000" b="0" i="0" u="none" strike="noStrike" dirty="0">
                          <a:solidFill>
                            <a:srgbClr val="000000"/>
                          </a:solidFill>
                          <a:effectLst/>
                          <a:latin typeface="Tahoma"/>
                        </a:rPr>
                        <a:t>ΛΗΠΤΗΣ ΑΣΦΑΛΙΣΗΣ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1000" b="0" i="0" u="none" strike="noStrike">
                          <a:solidFill>
                            <a:srgbClr val="000000"/>
                          </a:solidFill>
                          <a:effectLst/>
                          <a:latin typeface="Tahoma"/>
                        </a:rPr>
                        <a:t>ΓΟΝΕΙΣ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l-GR" sz="1000" b="0" i="0" u="none" strike="noStrike">
                          <a:solidFill>
                            <a:srgbClr val="000000"/>
                          </a:solidFill>
                          <a:effectLst/>
                          <a:latin typeface="Tahoma"/>
                        </a:rPr>
                        <a:t>ΕΤΗΣΙΟ ΚΟΣΤΟΣ ΝΟΣ.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l-GR" sz="1000" b="0" i="0" u="none" strike="noStrike">
                          <a:solidFill>
                            <a:srgbClr val="000000"/>
                          </a:solidFill>
                          <a:effectLst/>
                          <a:latin typeface="Tahoma"/>
                        </a:rPr>
                        <a:t>ΕΤΗΣΙΟ ΚΟΣΤΟΣ ΝΟΣ.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el-GR" sz="1000" b="0" i="0" u="none" strike="noStrike">
                          <a:solidFill>
                            <a:srgbClr val="000000"/>
                          </a:solidFill>
                          <a:effectLst/>
                          <a:latin typeface="Tahoma"/>
                        </a:rPr>
                        <a:t>ΕΤΗΣΙΟ ΚΟΣΤΟΣ ΕΞΩΝ. ΕΠΙΠΛΕΟΝ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2248">
                <a:tc>
                  <a:txBody>
                    <a:bodyPr/>
                    <a:lstStyle/>
                    <a:p>
                      <a:pPr algn="l" fontAlgn="b"/>
                      <a:r>
                        <a:rPr lang="el-GR" sz="1000" b="0" i="0" u="none" strike="noStrike">
                          <a:solidFill>
                            <a:srgbClr val="000000"/>
                          </a:solidFill>
                          <a:effectLst/>
                          <a:latin typeface="Tahoma"/>
                        </a:rPr>
                        <a:t>ΑΣΦΑΛΙΣΜΕΝΟΣ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1000" b="0" i="0" u="none" strike="noStrike">
                          <a:solidFill>
                            <a:srgbClr val="000000"/>
                          </a:solidFill>
                          <a:effectLst/>
                          <a:latin typeface="Tahoma"/>
                        </a:rPr>
                        <a:t>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l-GR"/>
                    </a:p>
                  </a:txBody>
                  <a:tcPr/>
                </a:tc>
                <a:tc vMerge="1">
                  <a:txBody>
                    <a:bodyPr/>
                    <a:lstStyle/>
                    <a:p>
                      <a:endParaRPr lang="el-GR"/>
                    </a:p>
                  </a:txBody>
                  <a:tcPr/>
                </a:tc>
                <a:tc vMerge="1">
                  <a:txBody>
                    <a:bodyPr/>
                    <a:lstStyle/>
                    <a:p>
                      <a:endParaRPr lang="el-GR"/>
                    </a:p>
                  </a:txBody>
                  <a:tcPr/>
                </a:tc>
              </a:tr>
              <a:tr h="165241">
                <a:tc gridSpan="2">
                  <a:txBody>
                    <a:bodyPr/>
                    <a:lstStyle/>
                    <a:p>
                      <a:pPr algn="ctr" fontAlgn="b"/>
                      <a:r>
                        <a:rPr lang="el-GR" sz="1000" b="0" i="0" u="none" strike="noStrike">
                          <a:solidFill>
                            <a:srgbClr val="000000"/>
                          </a:solidFill>
                          <a:effectLst/>
                          <a:latin typeface="Tahoma"/>
                        </a:rPr>
                        <a:t>ΚΑΤΗΓΟΡΙΑ ΑΣΦΑΛΙΣΗΣ ΝΟΣ &amp; ΕΞΩΝ ΠΕΡΙΘ.</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ΠΑΙΔΙΑ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000" b="0" i="0" u="none" strike="noStrike">
                          <a:solidFill>
                            <a:srgbClr val="000000"/>
                          </a:solidFill>
                          <a:effectLst/>
                          <a:latin typeface="Tahoma"/>
                        </a:rPr>
                        <a:t>ΕΝΗΛΙΚΑΣ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000" b="0" i="0" u="none" strike="noStrike">
                          <a:solidFill>
                            <a:srgbClr val="000000"/>
                          </a:solidFill>
                          <a:effectLst/>
                          <a:latin typeface="Tahoma"/>
                        </a:rPr>
                        <a:t>ΑΝΕΞ.ΗΛΙΚΑΣ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5241">
                <a:tc gridSpan="2">
                  <a:txBody>
                    <a:bodyPr/>
                    <a:lstStyle/>
                    <a:p>
                      <a:pPr algn="l" fontAlgn="b"/>
                      <a:r>
                        <a:rPr lang="el-GR" sz="1000" b="0" i="0" u="none" strike="noStrike">
                          <a:solidFill>
                            <a:srgbClr val="000000"/>
                          </a:solidFill>
                          <a:effectLst/>
                          <a:latin typeface="Tahoma"/>
                        </a:rPr>
                        <a:t>ΘΕΣΗ Β (ΔΙΚΛΙΝΟ) ΑΠΑΛΛΑΓΗ €1.500,00ΕΤΟΣ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308,60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000" b="0" i="0" u="none" strike="noStrike">
                          <a:solidFill>
                            <a:srgbClr val="000000"/>
                          </a:solidFill>
                          <a:effectLst/>
                          <a:latin typeface="Tahoma"/>
                        </a:rPr>
                        <a:t>360,40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000" b="0" i="0" u="none" strike="noStrike">
                          <a:solidFill>
                            <a:srgbClr val="000000"/>
                          </a:solidFill>
                          <a:effectLst/>
                          <a:latin typeface="Tahoma"/>
                        </a:rPr>
                        <a:t>178,73</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5241">
                <a:tc gridSpan="2">
                  <a:txBody>
                    <a:bodyPr/>
                    <a:lstStyle/>
                    <a:p>
                      <a:pPr algn="l" fontAlgn="b"/>
                      <a:r>
                        <a:rPr lang="el-GR" sz="1000" b="0" i="0" u="none" strike="noStrike">
                          <a:solidFill>
                            <a:srgbClr val="000000"/>
                          </a:solidFill>
                          <a:effectLst/>
                          <a:latin typeface="Tahoma"/>
                        </a:rPr>
                        <a:t>Κάλυψη Νοσηλείας σε Αναβαθμισμένη Θέση</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700" b="0" i="0" u="none" strike="noStrike">
                          <a:solidFill>
                            <a:srgbClr val="000000"/>
                          </a:solidFill>
                          <a:effectLst/>
                          <a:latin typeface="Tahoma"/>
                        </a:rPr>
                        <a:t>ΕΠΙΒΑΡΥΝΣΗ ΑΣΦ.</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l-GR" sz="1000" b="0" i="0" u="none" strike="noStrike">
                          <a:solidFill>
                            <a:srgbClr val="000000"/>
                          </a:solidFill>
                          <a:effectLst/>
                          <a:latin typeface="Tahoma"/>
                        </a:rPr>
                        <a:t>ΕΞΩΝΟΣ. ΠΕΡΙΘΑΛΨΗ</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hMerge="1">
                  <a:txBody>
                    <a:bodyPr/>
                    <a:lstStyle/>
                    <a:p>
                      <a:endParaRPr lang="el-GR"/>
                    </a:p>
                  </a:txBody>
                  <a:tcPr/>
                </a:tc>
              </a:tr>
              <a:tr h="165241">
                <a:tc gridSpan="2">
                  <a:txBody>
                    <a:bodyPr/>
                    <a:lstStyle/>
                    <a:p>
                      <a:pPr algn="l" fontAlgn="b"/>
                      <a:r>
                        <a:rPr lang="el-GR" sz="1000" b="0" i="0" u="none" strike="noStrike">
                          <a:solidFill>
                            <a:srgbClr val="000000"/>
                          </a:solidFill>
                          <a:effectLst/>
                          <a:latin typeface="Tahoma"/>
                        </a:rPr>
                        <a:t>Ανώτατο Όριο Νοσηλείας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n-US" sz="1000" b="0" i="0" u="none" strike="noStrike">
                          <a:solidFill>
                            <a:srgbClr val="000000"/>
                          </a:solidFill>
                          <a:effectLst/>
                          <a:latin typeface="Tahoma"/>
                        </a:rPr>
                        <a:t>365d</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Tahoma"/>
                        </a:rPr>
                        <a:t>CHECK UP</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5241">
                <a:tc gridSpan="2">
                  <a:txBody>
                    <a:bodyPr/>
                    <a:lstStyle/>
                    <a:p>
                      <a:pPr algn="l" fontAlgn="b"/>
                      <a:r>
                        <a:rPr lang="el-GR" sz="1000" b="0" i="0" u="none" strike="noStrike">
                          <a:solidFill>
                            <a:srgbClr val="000000"/>
                          </a:solidFill>
                          <a:effectLst/>
                          <a:latin typeface="Tahoma"/>
                        </a:rPr>
                        <a:t>ΈΞΟΔΑ ΝΟΣΗΛΕΙΑΣ ΣΕ:</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ΙΑΤΡ.ΕΠΙΣΚΕΨ.</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4386">
                <a:tc gridSpan="2">
                  <a:txBody>
                    <a:bodyPr/>
                    <a:lstStyle/>
                    <a:p>
                      <a:pPr algn="l" fontAlgn="b"/>
                      <a:r>
                        <a:rPr lang="el-GR" sz="1000" b="0" i="0" u="none" strike="noStrike">
                          <a:solidFill>
                            <a:srgbClr val="000000"/>
                          </a:solidFill>
                          <a:effectLst/>
                          <a:latin typeface="Tahoma"/>
                        </a:rPr>
                        <a:t>Συμβεβλημένα Ιδιωτικά Νοσοκομεία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100%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ΙΑΤΡ.ΕΞΕΤΑΣΕΙΣ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7007">
                <a:tc gridSpan="2">
                  <a:txBody>
                    <a:bodyPr/>
                    <a:lstStyle/>
                    <a:p>
                      <a:pPr algn="l" fontAlgn="b"/>
                      <a:r>
                        <a:rPr lang="el-GR" sz="1000" b="0" i="0" u="none" strike="noStrike">
                          <a:solidFill>
                            <a:srgbClr val="000000"/>
                          </a:solidFill>
                          <a:effectLst/>
                          <a:latin typeface="Tahoma"/>
                        </a:rPr>
                        <a:t>Δημόσια Νοσοκομεία, μέχρι 10 ημέρες ημερήσιο Νοσοκομειακό επίδομα €70,00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€70,00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ΙΑΤΡ.ΕΠΙΣΚΕΨ. ΚΑΤ' ΟΙΚΟΝ</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4386">
                <a:tc gridSpan="2">
                  <a:txBody>
                    <a:bodyPr/>
                    <a:lstStyle/>
                    <a:p>
                      <a:pPr algn="l" fontAlgn="b"/>
                      <a:r>
                        <a:rPr lang="el-GR" sz="1000" b="0" i="0" u="none" strike="noStrike">
                          <a:solidFill>
                            <a:srgbClr val="000000"/>
                          </a:solidFill>
                          <a:effectLst/>
                          <a:latin typeface="Tahoma"/>
                        </a:rPr>
                        <a:t>Σε νοσοκομείο της Αλλοδαπής (- €1.500 απαλλ.)</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80%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ΦΥΣΙΚΟΘΕΡΑΠ.</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5241">
                <a:tc gridSpan="2">
                  <a:txBody>
                    <a:bodyPr/>
                    <a:lstStyle/>
                    <a:p>
                      <a:pPr algn="ctr" fontAlgn="b"/>
                      <a:r>
                        <a:rPr lang="el-GR" sz="1000" b="0" i="0" u="none" strike="noStrike">
                          <a:solidFill>
                            <a:srgbClr val="000000"/>
                          </a:solidFill>
                          <a:effectLst/>
                          <a:latin typeface="Tahoma"/>
                        </a:rPr>
                        <a:t>ΒΑΣΙΚΑ ΧΑΡΑΚΤΗΡΙΣΤΙΚΑ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el-GR"/>
                    </a:p>
                  </a:txBody>
                  <a:tcPr/>
                </a:tc>
                <a:tc>
                  <a:txBody>
                    <a:bodyPr/>
                    <a:lstStyle/>
                    <a:p>
                      <a:pPr algn="l" fontAlgn="b"/>
                      <a:r>
                        <a:rPr lang="el-GR" sz="1000" b="0" i="0" u="none" strike="noStrike">
                          <a:solidFill>
                            <a:srgbClr val="000000"/>
                          </a:solidFill>
                          <a:effectLst/>
                          <a:latin typeface="Tahoma"/>
                        </a:rPr>
                        <a:t>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ΟΔΟΝΤΙΑΤΡ.ΦΡ.</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9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5241">
                <a:tc gridSpan="2">
                  <a:txBody>
                    <a:bodyPr/>
                    <a:lstStyle/>
                    <a:p>
                      <a:pPr algn="l" fontAlgn="b"/>
                      <a:r>
                        <a:rPr lang="el-GR" sz="1000" b="0" i="0" u="none" strike="noStrike">
                          <a:solidFill>
                            <a:srgbClr val="000000"/>
                          </a:solidFill>
                          <a:effectLst/>
                          <a:latin typeface="Tahoma"/>
                        </a:rPr>
                        <a:t>Ηλικία Εισόδου στο Πρόγραμμα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n-US" sz="1000" b="0" i="0" u="none" strike="noStrike">
                          <a:solidFill>
                            <a:srgbClr val="000000"/>
                          </a:solidFill>
                          <a:effectLst/>
                          <a:latin typeface="Tahoma"/>
                        </a:rPr>
                        <a:t>90d - 65y</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w="6350" cap="flat" cmpd="sng" algn="ctr">
                      <a:solidFill>
                        <a:srgbClr val="000000"/>
                      </a:solidFill>
                      <a:prstDash val="solid"/>
                      <a:round/>
                      <a:headEnd type="none" w="med" len="med"/>
                      <a:tailEnd type="none" w="med" len="med"/>
                    </a:lnT>
                    <a:lnB>
                      <a:noFill/>
                    </a:lnB>
                  </a:tcPr>
                </a:tc>
              </a:tr>
              <a:tr h="165241">
                <a:tc gridSpan="2">
                  <a:txBody>
                    <a:bodyPr/>
                    <a:lstStyle/>
                    <a:p>
                      <a:pPr algn="l" fontAlgn="b"/>
                      <a:r>
                        <a:rPr lang="el-GR" sz="1000" b="0" i="0" u="none" strike="noStrike">
                          <a:solidFill>
                            <a:srgbClr val="000000"/>
                          </a:solidFill>
                          <a:effectLst/>
                          <a:latin typeface="Tahoma"/>
                        </a:rPr>
                        <a:t>Λήξη της Ασφάλισης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ΙΣΟΒΙΑ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Ιατρικές Εξετάσεις για εισαγωγή στο Πρόγρ.</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n-US" sz="900" b="0" i="0" u="none" strike="noStrike">
                          <a:solidFill>
                            <a:srgbClr val="000000"/>
                          </a:solidFill>
                          <a:effectLst/>
                          <a:latin typeface="Tahoma"/>
                        </a:rPr>
                        <a:t>UNDERWRITING</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Ιατρικό Ερωτηματολόγιο</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Προσθήκη Εξαρτωμένων Μελών</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Ηλικία Εισόδου Εξαρτωμένων Μελών</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n-US" sz="1000" b="0" i="0" u="none" strike="noStrike">
                          <a:solidFill>
                            <a:srgbClr val="000000"/>
                          </a:solidFill>
                          <a:effectLst/>
                          <a:latin typeface="Tahoma"/>
                        </a:rPr>
                        <a:t>90d - 65y</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Τρόποι Πληρωμής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12,6,3,1Μ</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ctr" fontAlgn="b"/>
                      <a:r>
                        <a:rPr lang="el-GR" sz="1000" b="0" i="0" u="none" strike="noStrike" dirty="0">
                          <a:solidFill>
                            <a:srgbClr val="000000"/>
                          </a:solidFill>
                          <a:effectLst/>
                          <a:latin typeface="Tahoma"/>
                        </a:rPr>
                        <a:t>ΠΑΡΟΧΕΣ - ΑΠΟΖΗΜΙΩΣΗ ΝΟΣΟΚ.ΠΕΡΙΘΑΛΨΗΣ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hMerge="1">
                  <a:txBody>
                    <a:bodyPr/>
                    <a:lstStyle/>
                    <a:p>
                      <a:endParaRPr lang="el-GR"/>
                    </a:p>
                  </a:txBody>
                  <a:tcPr/>
                </a:tc>
                <a:tc>
                  <a:txBody>
                    <a:bodyPr/>
                    <a:lstStyle/>
                    <a:p>
                      <a:pPr algn="l" fontAlgn="b"/>
                      <a:r>
                        <a:rPr lang="el-GR" sz="1000" b="0" i="0" u="none" strike="noStrike">
                          <a:solidFill>
                            <a:srgbClr val="000000"/>
                          </a:solidFill>
                          <a:effectLst/>
                          <a:latin typeface="Tahoma"/>
                        </a:rPr>
                        <a:t> </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ΑΝΩΤΑΤΟ ΟΡΙΟ ΚΑΛΥΨΗΣ</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€500.000,00</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Αποκλειστική Νοσοκόμα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Αμοιβές Ιατρών (σύμφωνα με την σύμβαση)</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Αμοιβές Ιατρών (εκτός συμβεβλημένων Νοσ.)</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40% Απαλλαγή</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Εξετάσεις - Ιατρικές Πράξεις χωρίς νοσηλεία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Απευθείας κάλυψη των εξόδων από την Εταιρεία</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Ιατροφαρμακευτική περίθαλψη στο νοσοκομείο</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a:solidFill>
                          <a:srgbClr val="000000"/>
                        </a:solidFill>
                        <a:effectLst/>
                        <a:latin typeface="Tahoma"/>
                      </a:endParaRPr>
                    </a:p>
                  </a:txBody>
                  <a:tcPr marL="8495" marR="8495" marT="8495" marB="0" anchor="b">
                    <a:lnL>
                      <a:noFill/>
                    </a:lnL>
                    <a:lnR>
                      <a:noFill/>
                    </a:lnR>
                    <a:lnT>
                      <a:noFill/>
                    </a:lnT>
                    <a:lnB>
                      <a:noFill/>
                    </a:lnB>
                  </a:tcPr>
                </a:tc>
              </a:tr>
              <a:tr h="165241">
                <a:tc gridSpan="2">
                  <a:txBody>
                    <a:bodyPr/>
                    <a:lstStyle/>
                    <a:p>
                      <a:pPr algn="l" fontAlgn="b"/>
                      <a:r>
                        <a:rPr lang="el-GR" sz="1000" b="0" i="0" u="none" strike="noStrike">
                          <a:solidFill>
                            <a:srgbClr val="000000"/>
                          </a:solidFill>
                          <a:effectLst/>
                          <a:latin typeface="Tahoma"/>
                        </a:rPr>
                        <a:t>Χειρουργείο (Αμοιβές Χειρουργών-Αναισθησ.)</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1000" b="0" i="0" u="none" strike="noStrike">
                          <a:solidFill>
                            <a:srgbClr val="000000"/>
                          </a:solidFill>
                          <a:effectLst/>
                          <a:latin typeface="Tahoma"/>
                        </a:rPr>
                        <a:t>ΝΑΙ</a:t>
                      </a:r>
                    </a:p>
                  </a:txBody>
                  <a:tcPr marL="8495" marR="8495" marT="849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l-GR" sz="1000" b="0" i="0" u="none" strike="noStrike">
                        <a:solidFill>
                          <a:srgbClr val="000000"/>
                        </a:solidFill>
                        <a:effectLst/>
                        <a:latin typeface="Tahoma"/>
                      </a:endParaRPr>
                    </a:p>
                  </a:txBody>
                  <a:tcPr marL="8495" marR="8495" marT="849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l-GR" sz="1000" b="0" i="0" u="none" strike="noStrike" dirty="0">
                        <a:solidFill>
                          <a:srgbClr val="000000"/>
                        </a:solidFill>
                        <a:effectLst/>
                        <a:latin typeface="Tahoma"/>
                      </a:endParaRPr>
                    </a:p>
                  </a:txBody>
                  <a:tcPr marL="8495" marR="8495" marT="8495" marB="0" anchor="b">
                    <a:lnL>
                      <a:noFill/>
                    </a:lnL>
                    <a:lnR>
                      <a:noFill/>
                    </a:lnR>
                    <a:lnT>
                      <a:noFill/>
                    </a:lnT>
                    <a:lnB>
                      <a:noFill/>
                    </a:lnB>
                  </a:tcPr>
                </a:tc>
              </a:tr>
            </a:tbl>
          </a:graphicData>
        </a:graphic>
      </p:graphicFrame>
    </p:spTree>
    <p:extLst>
      <p:ext uri="{BB962C8B-B14F-4D97-AF65-F5344CB8AC3E}">
        <p14:creationId xmlns:p14="http://schemas.microsoft.com/office/powerpoint/2010/main" val="1272818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60512" y="548680"/>
            <a:ext cx="8866188" cy="431800"/>
          </a:xfrm>
        </p:spPr>
        <p:txBody>
          <a:bodyPr>
            <a:normAutofit fontScale="90000"/>
          </a:bodyPr>
          <a:lstStyle/>
          <a:p>
            <a:pPr eaLnBrk="1" fontAlgn="auto" hangingPunct="1">
              <a:spcAft>
                <a:spcPts val="0"/>
              </a:spcAft>
              <a:defRPr/>
            </a:pPr>
            <a:r>
              <a:rPr lang="el-GR" sz="1800" dirty="0" smtClean="0">
                <a:solidFill>
                  <a:schemeClr val="accent1">
                    <a:tint val="88000"/>
                    <a:satMod val="150000"/>
                  </a:schemeClr>
                </a:solidFill>
                <a:latin typeface="Tahoma" pitchFamily="34" charset="0"/>
                <a:cs typeface="Tahoma" pitchFamily="34" charset="0"/>
              </a:rPr>
              <a:t>ΑΣΚΗΣΗ: ΠΕΡΙΠΤΩΣΗ ΧΡΗΣΗΣ ΙΔΙΩΤΙΚΟΥ ΠΡΟΓΡΑΜΜΑΤΟΣ ΥΓΕΙΑΣ</a:t>
            </a:r>
            <a:br>
              <a:rPr lang="el-GR" sz="1800" dirty="0" smtClean="0">
                <a:solidFill>
                  <a:schemeClr val="accent1">
                    <a:tint val="88000"/>
                    <a:satMod val="150000"/>
                  </a:schemeClr>
                </a:solidFill>
                <a:latin typeface="Tahoma" pitchFamily="34" charset="0"/>
                <a:cs typeface="Tahoma" pitchFamily="34" charset="0"/>
              </a:rPr>
            </a:br>
            <a:r>
              <a:rPr lang="el-GR" sz="1800" dirty="0" smtClean="0">
                <a:solidFill>
                  <a:schemeClr val="accent1">
                    <a:tint val="88000"/>
                    <a:satMod val="150000"/>
                  </a:schemeClr>
                </a:solidFill>
                <a:latin typeface="Tahoma" pitchFamily="34" charset="0"/>
                <a:cs typeface="Tahoma" pitchFamily="34" charset="0"/>
              </a:rPr>
              <a:t>ΝΟΣΟΚΟΜΕΙΑΚΗΣ ΠΕΡΙΘΑΛΨΗΣ</a:t>
            </a:r>
            <a:endParaRPr lang="el-GR" sz="18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344488" y="981075"/>
            <a:ext cx="9145016" cy="5326063"/>
          </a:xfrm>
        </p:spPr>
        <p:txBody>
          <a:bodyPr>
            <a:normAutofit/>
          </a:bodyPr>
          <a:lstStyle/>
          <a:p>
            <a:pPr marL="0" indent="0" algn="just">
              <a:buNone/>
            </a:pPr>
            <a:r>
              <a:rPr lang="el-GR" sz="1400" b="1" dirty="0" smtClean="0">
                <a:latin typeface="Tahoma" pitchFamily="34" charset="0"/>
                <a:cs typeface="Tahoma" pitchFamily="34" charset="0"/>
              </a:rPr>
              <a:t>Ασφαλισμένος του ΕΟΠΥΥ με συμπληρωματική ατομική Ιδιωτική Ασφάλιση Υγείας, </a:t>
            </a:r>
            <a:r>
              <a:rPr lang="el-GR" sz="1400" b="1" dirty="0" smtClean="0">
                <a:latin typeface="Tahoma" pitchFamily="34" charset="0"/>
                <a:cs typeface="Tahoma" pitchFamily="34" charset="0"/>
              </a:rPr>
              <a:t>πραγματοποίησε επέμβαση-νοσηλεία, σε συμβεβλημένο με τους προαναφερόμενους ασφαλιστικούς φορείς ιδιωτικό νοσοκομείο (πάροχο υγείας). Ο ΕΟΠΥΥ αναγνωρίζει ως δαπάνη για το συγκεκριμένο Κλειστό Ενοποιημένο Νοσήλιο (ΚΕΝ) για 2 ημέρες νοσηλείας (σε Γ’ θέση) €1.076,32 με ποσοστό συνασφάλισης για το δικαιούχο ασφάλισης στα έξοδα νοσηλείας της τάξης του 30%, χωρίς να πραγματοποιεί παροχή για τις αμοιβές του χειρουργού &amp; αναισθησιολόγου, οι οποίες ανήλθαν συνολικά στα €2.000,00. Ο ασφαλισμένος νοσηλεύθηκε 2 ημέρες σε Β’ θέση με τελικό κόστος αναβάθμισης 350,00 ανά ημέρα νοσηλείας. Ο ασφαλισμένος πραγματοποίησε χρήση και των δύο ασφαλιστικών φορέων. Οι παροχές του ιδιωτικού νοσοκομειακού προγράμματος υγείας αποδίδονται παρακάτω.</a:t>
            </a:r>
          </a:p>
          <a:p>
            <a:pPr marL="0" indent="0" algn="just">
              <a:buNone/>
            </a:pPr>
            <a:r>
              <a:rPr lang="el-GR" sz="1400" b="1" dirty="0" smtClean="0">
                <a:latin typeface="Tahoma" pitchFamily="34" charset="0"/>
                <a:cs typeface="Tahoma" pitchFamily="34" charset="0"/>
              </a:rPr>
              <a:t>Όπως αποδώσετε αναλυτικά α. την παροχή (οικονομική αποζημίωση) του ΕΟΠΥΥ στο δικαιούχο ασφάλισης του, β. την παροχή ασφαλίσματος της Ιδιωτικής Ασφαλιστικής Εταιρείας προς τον ασφαλισμένο της καθώς και γ. όποια ατομική του απευθείας ιδιωτική πληρωμή-δαπάνη υγείας (εάν υφίσταται). δ. Επιτέλεσε το βασικό σκοπό της η Ιδιωτική Ασφάλιση Υγείας και γιατί</a:t>
            </a:r>
            <a:r>
              <a:rPr lang="en-US" sz="1400" b="1" smtClean="0">
                <a:latin typeface="Tahoma" pitchFamily="34" charset="0"/>
                <a:cs typeface="Tahoma" pitchFamily="34" charset="0"/>
              </a:rPr>
              <a:t>;</a:t>
            </a:r>
            <a:endParaRPr lang="el-GR" sz="1400" b="1" dirty="0">
              <a:latin typeface="Tahoma" pitchFamily="34" charset="0"/>
              <a:cs typeface="Tahoma" pitchFamily="34" charset="0"/>
            </a:endParaRPr>
          </a:p>
          <a:p>
            <a:pPr marL="0" indent="0" algn="just">
              <a:buNone/>
            </a:pPr>
            <a:endParaRPr lang="el-GR" sz="1200" b="1" dirty="0" smtClean="0">
              <a:solidFill>
                <a:srgbClr val="3333CC"/>
              </a:solidFill>
              <a:latin typeface="Tahoma" pitchFamily="34" charset="0"/>
              <a:cs typeface="Tahoma" pitchFamily="34" charset="0"/>
            </a:endParaRPr>
          </a:p>
          <a:p>
            <a:pPr marL="0" indent="0" algn="just">
              <a:buNone/>
            </a:pPr>
            <a:r>
              <a:rPr lang="el-GR" sz="1200" b="1" dirty="0" smtClean="0">
                <a:solidFill>
                  <a:srgbClr val="3333CC"/>
                </a:solidFill>
                <a:latin typeface="Tahoma" pitchFamily="34" charset="0"/>
                <a:cs typeface="Tahoma" pitchFamily="34" charset="0"/>
              </a:rPr>
              <a:t>ΠΑΡΟΧΕΣ Ιδιωτικού Νοσοκομειακού Προγράμματος Ασφάλισης Υγείας</a:t>
            </a:r>
            <a:endParaRPr lang="el-GR" sz="1200" b="1" dirty="0" smtClean="0">
              <a:solidFill>
                <a:srgbClr val="3333CC"/>
              </a:solidFill>
              <a:latin typeface="Tahoma" pitchFamily="34" charset="0"/>
              <a:cs typeface="Tahoma" pitchFamily="34" charset="0"/>
            </a:endParaRPr>
          </a:p>
          <a:p>
            <a:pPr marL="0" indent="0" algn="just">
              <a:buNone/>
            </a:pPr>
            <a:r>
              <a:rPr lang="el-GR" sz="1200" b="1" dirty="0" smtClean="0">
                <a:solidFill>
                  <a:srgbClr val="0070C0"/>
                </a:solidFill>
                <a:latin typeface="Tahoma" pitchFamily="34" charset="0"/>
                <a:cs typeface="Tahoma" pitchFamily="34" charset="0"/>
              </a:rPr>
              <a:t>Διάρκεια Προγράμματος: Ισόβια</a:t>
            </a:r>
          </a:p>
          <a:p>
            <a:pPr marL="0" indent="0" algn="just">
              <a:buNone/>
            </a:pPr>
            <a:r>
              <a:rPr lang="el-GR" sz="1200" b="1" dirty="0" smtClean="0">
                <a:solidFill>
                  <a:srgbClr val="0070C0"/>
                </a:solidFill>
                <a:latin typeface="Tahoma" pitchFamily="34" charset="0"/>
                <a:cs typeface="Tahoma" pitchFamily="34" charset="0"/>
              </a:rPr>
              <a:t>Όριο Κάλυψης: €510.000,00 ανά έτος / Θέση Νοσηλείας: Β – δίκλινο δωμάτιο</a:t>
            </a:r>
          </a:p>
          <a:p>
            <a:pPr marL="0" indent="0" algn="just">
              <a:buNone/>
            </a:pPr>
            <a:r>
              <a:rPr lang="el-GR" sz="1200" b="1" dirty="0" smtClean="0">
                <a:solidFill>
                  <a:srgbClr val="0070C0"/>
                </a:solidFill>
                <a:latin typeface="Tahoma" pitchFamily="34" charset="0"/>
                <a:cs typeface="Tahoma" pitchFamily="34" charset="0"/>
              </a:rPr>
              <a:t>Απαλλαγή (Ποσό Συμμετοχής Ασφαλισμένου): €500,00 – συνυπολογίζεται στη χρήση δημοσίου φορέα ασφάλισης</a:t>
            </a:r>
          </a:p>
          <a:p>
            <a:pPr marL="0" indent="0" algn="just">
              <a:buNone/>
            </a:pPr>
            <a:r>
              <a:rPr lang="el-GR" sz="1200" b="1" dirty="0" smtClean="0">
                <a:solidFill>
                  <a:srgbClr val="0070C0"/>
                </a:solidFill>
                <a:latin typeface="Tahoma" pitchFamily="34" charset="0"/>
                <a:cs typeface="Tahoma" pitchFamily="34" charset="0"/>
              </a:rPr>
              <a:t>Ποσοστό Κάλυψης σε συμβεβλημένο με την Ασφαλιστική Εταιρεία Ιδιωτικό Νοσοκομείο: 90%</a:t>
            </a:r>
          </a:p>
          <a:p>
            <a:pPr marL="0" indent="0" algn="just">
              <a:buNone/>
            </a:pPr>
            <a:r>
              <a:rPr lang="el-GR" sz="1200" b="1" dirty="0" smtClean="0">
                <a:solidFill>
                  <a:srgbClr val="0070C0"/>
                </a:solidFill>
                <a:latin typeface="Tahoma" pitchFamily="34" charset="0"/>
                <a:cs typeface="Tahoma" pitchFamily="34" charset="0"/>
              </a:rPr>
              <a:t>Ποσοστό Κάλυψης  Αμοιβών Χειρουργού και Αναισθησιολόγου (βάσει Πίνακα): 80%</a:t>
            </a:r>
            <a:endParaRPr lang="el-GR" sz="1200" b="1" dirty="0">
              <a:solidFill>
                <a:srgbClr val="0070C0"/>
              </a:solidFill>
              <a:latin typeface="Tahoma" pitchFamily="34" charset="0"/>
              <a:cs typeface="Tahoma" pitchFamily="34" charset="0"/>
            </a:endParaRPr>
          </a:p>
          <a:p>
            <a:pPr marL="0" indent="0" algn="just">
              <a:buNone/>
            </a:pPr>
            <a:endParaRPr lang="en-US" sz="2000" b="1" dirty="0" smtClean="0">
              <a:solidFill>
                <a:srgbClr val="000099"/>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4648" y="5975430"/>
            <a:ext cx="1144070" cy="59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520" y="5975430"/>
            <a:ext cx="936104" cy="59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0212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31825" y="404813"/>
            <a:ext cx="8866188" cy="431800"/>
          </a:xfrm>
        </p:spPr>
        <p:txBody>
          <a:bodyPr/>
          <a:lstStyle/>
          <a:p>
            <a:pPr eaLnBrk="1" fontAlgn="auto" hangingPunct="1">
              <a:spcAft>
                <a:spcPts val="0"/>
              </a:spcAft>
              <a:defRPr/>
            </a:pPr>
            <a:r>
              <a:rPr lang="el-GR" sz="2000" dirty="0" smtClean="0">
                <a:solidFill>
                  <a:schemeClr val="accent1">
                    <a:tint val="88000"/>
                    <a:satMod val="150000"/>
                  </a:schemeClr>
                </a:solidFill>
                <a:latin typeface="Tahoma" pitchFamily="34" charset="0"/>
                <a:cs typeface="Tahoma" pitchFamily="34" charset="0"/>
              </a:rPr>
              <a:t>ΑΣΚΗΣΗ ΓΙΑ ΤΟ ΣΠΙΤΙ - </a:t>
            </a:r>
            <a:r>
              <a:rPr lang="en-US" sz="2000" dirty="0" smtClean="0">
                <a:solidFill>
                  <a:schemeClr val="accent1">
                    <a:tint val="88000"/>
                    <a:satMod val="150000"/>
                  </a:schemeClr>
                </a:solidFill>
                <a:latin typeface="Tahoma" pitchFamily="34" charset="0"/>
                <a:cs typeface="Tahoma" pitchFamily="34" charset="0"/>
              </a:rPr>
              <a:t>ASSIGNMENT</a:t>
            </a:r>
            <a:endParaRPr lang="el-GR" sz="2000" dirty="0">
              <a:solidFill>
                <a:schemeClr val="accent1">
                  <a:tint val="88000"/>
                  <a:satMod val="150000"/>
                </a:schemeClr>
              </a:solidFill>
              <a:latin typeface="Tahoma" pitchFamily="34" charset="0"/>
              <a:cs typeface="Tahoma" pitchFamily="34" charset="0"/>
            </a:endParaRPr>
          </a:p>
        </p:txBody>
      </p:sp>
      <p:sp>
        <p:nvSpPr>
          <p:cNvPr id="3" name="Θέση περιεχομένου 2"/>
          <p:cNvSpPr>
            <a:spLocks noGrp="1"/>
          </p:cNvSpPr>
          <p:nvPr>
            <p:ph idx="1"/>
          </p:nvPr>
        </p:nvSpPr>
        <p:spPr>
          <a:xfrm>
            <a:off x="560388" y="981075"/>
            <a:ext cx="8785100" cy="5326063"/>
          </a:xfrm>
        </p:spPr>
        <p:txBody>
          <a:bodyPr>
            <a:normAutofit/>
          </a:bodyPr>
          <a:lstStyle/>
          <a:p>
            <a:pPr marL="0" indent="0" algn="just">
              <a:buNone/>
            </a:pPr>
            <a:endParaRPr lang="el-GR" sz="1000" b="1" dirty="0" smtClean="0">
              <a:solidFill>
                <a:srgbClr val="FF0000"/>
              </a:solidFill>
              <a:latin typeface="Tahoma" pitchFamily="34" charset="0"/>
              <a:cs typeface="Tahoma" pitchFamily="34" charset="0"/>
            </a:endParaRPr>
          </a:p>
          <a:p>
            <a:pPr marL="0" indent="0" algn="just">
              <a:buNone/>
            </a:pPr>
            <a:endParaRPr lang="el-GR" sz="1000" b="1" dirty="0">
              <a:solidFill>
                <a:srgbClr val="FF0000"/>
              </a:solidFill>
              <a:latin typeface="Tahoma" pitchFamily="34" charset="0"/>
              <a:cs typeface="Tahoma" pitchFamily="34" charset="0"/>
            </a:endParaRPr>
          </a:p>
          <a:p>
            <a:pPr marL="0" indent="0" algn="just">
              <a:buNone/>
            </a:pPr>
            <a:r>
              <a:rPr lang="el-GR" sz="2000" b="1" dirty="0" smtClean="0">
                <a:solidFill>
                  <a:srgbClr val="000099"/>
                </a:solidFill>
                <a:latin typeface="Tahoma" pitchFamily="34" charset="0"/>
                <a:cs typeface="Tahoma" pitchFamily="34" charset="0"/>
              </a:rPr>
              <a:t>Στα πρότυπα της σημερινής παρουσίασης:</a:t>
            </a:r>
          </a:p>
          <a:p>
            <a:pPr marL="0" indent="0" algn="just">
              <a:buNone/>
            </a:pPr>
            <a:r>
              <a:rPr lang="el-GR" sz="2000" b="1" dirty="0" smtClean="0">
                <a:solidFill>
                  <a:srgbClr val="000099"/>
                </a:solidFill>
                <a:latin typeface="Tahoma" pitchFamily="34" charset="0"/>
                <a:cs typeface="Tahoma" pitchFamily="34" charset="0"/>
              </a:rPr>
              <a:t>Ομάδες (2 ή αυστηρά έως 3 άτομα) θα αναλάβουν την παρουσίαση Νοσοκομειακών ή/και έξω-νοσοκομειακών Προγραμμάτων Ιδιωτικής Ασφάλισης Υγείας.</a:t>
            </a:r>
          </a:p>
          <a:p>
            <a:pPr marL="0" indent="0" algn="just">
              <a:buNone/>
            </a:pPr>
            <a:r>
              <a:rPr lang="el-GR" sz="2000" b="1" dirty="0" smtClean="0">
                <a:solidFill>
                  <a:srgbClr val="000099"/>
                </a:solidFill>
                <a:latin typeface="Tahoma" pitchFamily="34" charset="0"/>
                <a:cs typeface="Tahoma" pitchFamily="34" charset="0"/>
              </a:rPr>
              <a:t>Δύναται να επισκεφτείτε ασφαλιστικές εταιρείες ή τραπεζικά καταστήματα (</a:t>
            </a:r>
            <a:r>
              <a:rPr lang="en-US" sz="2000" b="1" dirty="0" smtClean="0">
                <a:solidFill>
                  <a:srgbClr val="000099"/>
                </a:solidFill>
                <a:latin typeface="Tahoma" pitchFamily="34" charset="0"/>
                <a:cs typeface="Tahoma" pitchFamily="34" charset="0"/>
              </a:rPr>
              <a:t>bancassurance) </a:t>
            </a:r>
            <a:r>
              <a:rPr lang="el-GR" sz="2000" b="1" dirty="0" smtClean="0">
                <a:solidFill>
                  <a:srgbClr val="000099"/>
                </a:solidFill>
                <a:latin typeface="Tahoma" pitchFamily="34" charset="0"/>
                <a:cs typeface="Tahoma" pitchFamily="34" charset="0"/>
              </a:rPr>
              <a:t>για περισσότερες πληροφορίες.</a:t>
            </a:r>
            <a:endParaRPr lang="el-GR" sz="2000" b="1" dirty="0">
              <a:solidFill>
                <a:srgbClr val="000099"/>
              </a:solidFill>
              <a:latin typeface="Tahoma" pitchFamily="34" charset="0"/>
              <a:cs typeface="Tahoma" pitchFamily="34" charset="0"/>
            </a:endParaRPr>
          </a:p>
          <a:p>
            <a:pPr marL="0" indent="0" algn="just">
              <a:buNone/>
            </a:pPr>
            <a:endParaRPr lang="en-US" sz="2000" b="1" dirty="0" smtClean="0">
              <a:solidFill>
                <a:srgbClr val="000099"/>
              </a:solidFill>
              <a:latin typeface="Tahoma" pitchFamily="34" charset="0"/>
              <a:cs typeface="Tahoma" pitchFamily="34" charset="0"/>
            </a:endParaRPr>
          </a:p>
          <a:p>
            <a:pPr marL="0" indent="0" algn="just">
              <a:buNone/>
            </a:pPr>
            <a:endParaRPr lang="el-GR" sz="2000" dirty="0">
              <a:latin typeface="Tahoma" pitchFamily="34" charset="0"/>
              <a:cs typeface="Tahoma" pitchFamily="34" charset="0"/>
            </a:endParaRP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909" y="4005064"/>
            <a:ext cx="1872208"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47303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7606</TotalTime>
  <Pages>1</Pages>
  <Words>648</Words>
  <Application>Microsoft Office PowerPoint</Application>
  <PresentationFormat>Α4 (210x297 χιλ.)</PresentationFormat>
  <Paragraphs>133</Paragraphs>
  <Slides>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Άποψη</vt:lpstr>
      <vt:lpstr>  “ΑΣΦΑΛΙΣΗ  ΖΩΗΣ - ΠΕΡΙΟΥΣΙΑΣ.”      </vt:lpstr>
      <vt:lpstr>ΣΤΟΧΟΙ ΠΑΡΟΥΣΙΑΣΗΣ</vt:lpstr>
      <vt:lpstr>ΑΤΟΜΙΚΟ ΙΔΙΩΤΙΚΟ ΠΡΟΓΡΑΜΜΑ ΑΣΦΑΛΙΣΗ ΥΓΕΙΑΣ (PHI) – ΝΟΣΟΚΟΜΕΙΑΚΟ (ΔΦΥ)</vt:lpstr>
      <vt:lpstr>ΑΤΟΜΙΚΟ ΙΔΙΩΤΙΚΟ ΠΡΟΓΡΑΜΜΑ ΑΣΦΑΛΙΣΗ ΥΓΕΙΑΣ (PHI) – ΝΟΣΟΚΟΜΕΙΑΚΟ (ΔΦΥ)</vt:lpstr>
      <vt:lpstr>ΑΤΟΜΙΚΟ ΙΔΙΩΤΙΚΟ ΠΡΟΓΡΑΜΜΑ ΑΣΦΑΛΙΣΗ ΥΓΕΙΑΣ (PHI) – ΝΟΣΟΚΟΜΕΙΑΚΟ (ΔΦΥ) &amp; ΕΞΩΝΟΣΟΚΟΜΕΙΑΚΟ (ΠΦΥ)</vt:lpstr>
      <vt:lpstr>ΑΣΚΗΣΗ: ΠΕΡΙΠΤΩΣΗ ΧΡΗΣΗΣ ΙΔΙΩΤΙΚΟΥ ΠΡΟΓΡΑΜΜΑΤΟΣ ΥΓΕΙΑΣ ΝΟΣΟΚΟΜΕΙΑΚΗΣ ΠΕΡΙΘΑΛΨΗΣ</vt:lpstr>
      <vt:lpstr>ΑΣΚΗΣΗ ΓΙΑ ΤΟ ΣΠΙΤΙ - ASSIGNMENT</vt:lpstr>
    </vt:vector>
  </TitlesOfParts>
  <Company>ΕΚΠΑΙΔΕΥΣΗ ΜΕΛΛΟΝΤΟΣ Α.Ε.</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Αποστολή για Δυτικές Ινδίες</dc:title>
  <dc:subject>PowerPoint 2002</dc:subject>
  <dc:creator>Manos Leontios/Anastasia D. Gavanas</dc:creator>
  <cp:keywords>ECDL Syllabus 4.0</cp:keywords>
  <dc:description>ΕΚΠΑΙΔΕΥΣΗ ΜΕΛΛΟΝΤΟΣ Α.Ε. (c) 2003</dc:description>
  <cp:lastModifiedBy>admin</cp:lastModifiedBy>
  <cp:revision>1002</cp:revision>
  <cp:lastPrinted>2016-08-26T11:23:52Z</cp:lastPrinted>
  <dcterms:created xsi:type="dcterms:W3CDTF">1996-06-21T16:28:18Z</dcterms:created>
  <dcterms:modified xsi:type="dcterms:W3CDTF">2020-12-15T11:07:01Z</dcterms:modified>
  <cp:category>Αρχείο Άσκησης</cp:category>
</cp:coreProperties>
</file>