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103" r:id="rId1"/>
  </p:sldMasterIdLst>
  <p:notesMasterIdLst>
    <p:notesMasterId r:id="rId15"/>
  </p:notesMasterIdLst>
  <p:handoutMasterIdLst>
    <p:handoutMasterId r:id="rId16"/>
  </p:handoutMasterIdLst>
  <p:sldIdLst>
    <p:sldId id="256" r:id="rId2"/>
    <p:sldId id="352" r:id="rId3"/>
    <p:sldId id="419" r:id="rId4"/>
    <p:sldId id="420" r:id="rId5"/>
    <p:sldId id="421" r:id="rId6"/>
    <p:sldId id="425" r:id="rId7"/>
    <p:sldId id="422" r:id="rId8"/>
    <p:sldId id="423" r:id="rId9"/>
    <p:sldId id="424" r:id="rId10"/>
    <p:sldId id="426" r:id="rId11"/>
    <p:sldId id="427" r:id="rId12"/>
    <p:sldId id="428" r:id="rId13"/>
    <p:sldId id="429" r:id="rId14"/>
  </p:sldIdLst>
  <p:sldSz cx="9906000" cy="6858000" type="A4"/>
  <p:notesSz cx="6769100" cy="9906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6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EE2639"/>
    <a:srgbClr val="F15362"/>
    <a:srgbClr val="FF9933"/>
    <a:srgbClr val="FF3300"/>
    <a:srgbClr val="CC6600"/>
    <a:srgbClr val="FFFF00"/>
    <a:srgbClr val="3333CC"/>
    <a:srgbClr val="33CC33"/>
    <a:srgbClr val="AF21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Μεσαίο στυλ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Μεσαίο στυλ 2 - Έμφαση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269D01E-BC32-4049-B463-5C60D7B0CCD2}" styleName="Στυλ με θέμα 2 - Έμφαση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Στυλ με θέμα 1 - Έμφαση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7" autoAdjust="0"/>
    <p:restoredTop sz="90522" autoAdjust="0"/>
  </p:normalViewPr>
  <p:slideViewPr>
    <p:cSldViewPr>
      <p:cViewPr>
        <p:scale>
          <a:sx n="90" d="100"/>
          <a:sy n="90" d="100"/>
        </p:scale>
        <p:origin x="-1884" y="-36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30" y="-102"/>
      </p:cViewPr>
      <p:guideLst>
        <p:guide orient="horz" pos="3120"/>
        <p:guide pos="21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3CAF07-1A6D-4695-881B-82539B84CDB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917B92E-3B55-4CBA-A453-CA1E0178DF04}">
      <dgm:prSet phldrT="[Κείμενο]" custT="1"/>
      <dgm:spPr>
        <a:solidFill>
          <a:srgbClr val="000099"/>
        </a:solidFill>
        <a:ln>
          <a:solidFill>
            <a:srgbClr val="3333CC"/>
          </a:solidFill>
        </a:ln>
      </dgm:spPr>
      <dgm:t>
        <a:bodyPr/>
        <a:lstStyle/>
        <a:p>
          <a:r>
            <a:rPr lang="el-GR" sz="1600" b="1" dirty="0" smtClean="0">
              <a:latin typeface="Tahoma" pitchFamily="34" charset="0"/>
              <a:cs typeface="Tahoma" pitchFamily="34" charset="0"/>
            </a:rPr>
            <a:t>ΑΝΑΔΙΑΝΕΜΗΤΙΚΟ ΣΥΣΤΗΜΑ</a:t>
          </a:r>
        </a:p>
      </dgm:t>
    </dgm:pt>
    <dgm:pt modelId="{17292143-717A-44F4-8953-5941707CFF32}" type="parTrans" cxnId="{F3C39820-50A0-49E1-B49C-CCD641B55042}">
      <dgm:prSet/>
      <dgm:spPr/>
      <dgm:t>
        <a:bodyPr/>
        <a:lstStyle/>
        <a:p>
          <a:endParaRPr lang="el-GR"/>
        </a:p>
      </dgm:t>
    </dgm:pt>
    <dgm:pt modelId="{7CCB917C-6A20-4C19-BC24-6F05FCF94169}" type="sibTrans" cxnId="{F3C39820-50A0-49E1-B49C-CCD641B55042}">
      <dgm:prSet/>
      <dgm:spPr/>
      <dgm:t>
        <a:bodyPr/>
        <a:lstStyle/>
        <a:p>
          <a:endParaRPr lang="el-GR"/>
        </a:p>
      </dgm:t>
    </dgm:pt>
    <dgm:pt modelId="{6DD8CC02-7893-43F4-9602-D388AE6DC627}">
      <dgm:prSet phldrT="[Κείμενο]" custT="1"/>
      <dgm:spPr>
        <a:solidFill>
          <a:schemeClr val="accent4">
            <a:lumMod val="75000"/>
          </a:schemeClr>
        </a:soli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l-GR" sz="1200" b="1" dirty="0" smtClean="0">
              <a:latin typeface="Tahoma" pitchFamily="34" charset="0"/>
              <a:cs typeface="Tahoma" pitchFamily="34" charset="0"/>
            </a:rPr>
            <a:t>ΠΛΗΡΩΜΗ ΣΥΝΤΑΞΕΩΝ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l-GR" sz="1200" b="1" dirty="0" smtClean="0">
              <a:latin typeface="Tahoma" pitchFamily="34" charset="0"/>
              <a:cs typeface="Tahoma" pitchFamily="34" charset="0"/>
            </a:rPr>
            <a:t>ΣΗΜΕΡΙΝΩΝ ΣΥΝΤΑΞΙΟΥΧΩΝ</a:t>
          </a:r>
          <a:endParaRPr lang="el-GR" sz="1200" dirty="0">
            <a:latin typeface="Tahoma" pitchFamily="34" charset="0"/>
            <a:cs typeface="Tahoma" pitchFamily="34" charset="0"/>
          </a:endParaRPr>
        </a:p>
      </dgm:t>
    </dgm:pt>
    <dgm:pt modelId="{F6D6E666-7A98-4378-8526-A3DE62E19036}" type="parTrans" cxnId="{B1F7B264-4297-45FB-8CBD-9A7A001665A0}">
      <dgm:prSet/>
      <dgm:spPr/>
      <dgm:t>
        <a:bodyPr/>
        <a:lstStyle/>
        <a:p>
          <a:endParaRPr lang="el-GR"/>
        </a:p>
      </dgm:t>
    </dgm:pt>
    <dgm:pt modelId="{0167E9F9-D413-4EDA-8608-FEEBA3A7669E}" type="sibTrans" cxnId="{B1F7B264-4297-45FB-8CBD-9A7A001665A0}">
      <dgm:prSet/>
      <dgm:spPr/>
      <dgm:t>
        <a:bodyPr/>
        <a:lstStyle/>
        <a:p>
          <a:endParaRPr lang="el-GR"/>
        </a:p>
      </dgm:t>
    </dgm:pt>
    <dgm:pt modelId="{BCD1D9A3-937A-4733-8950-606E3125805A}">
      <dgm:prSet custT="1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el-GR" sz="12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ΑΣΦΑΛΙΣΤΙΚΕΣ / ΕΡΓΟΔΟΤΙΚΕΣ ΕΙΣΦΟΡΕΣ</a:t>
          </a:r>
        </a:p>
        <a:p>
          <a:r>
            <a:rPr lang="el-GR" sz="12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ΕΡΓΑΖΟΜΕΝΩΝ &amp; ΕΡΓΟΔΟΤΩΝ</a:t>
          </a:r>
          <a:endParaRPr lang="el-GR" sz="1200" b="1" dirty="0">
            <a:solidFill>
              <a:schemeClr val="tx1"/>
            </a:solidFill>
            <a:latin typeface="Tahoma" pitchFamily="34" charset="0"/>
            <a:cs typeface="Tahoma" pitchFamily="34" charset="0"/>
          </a:endParaRPr>
        </a:p>
      </dgm:t>
    </dgm:pt>
    <dgm:pt modelId="{4999DCD9-BFC9-4EA4-A63B-47BA125EC087}" type="parTrans" cxnId="{D1DA1424-B5E0-45A1-B6E4-50CCFAF54596}">
      <dgm:prSet/>
      <dgm:spPr/>
      <dgm:t>
        <a:bodyPr/>
        <a:lstStyle/>
        <a:p>
          <a:endParaRPr lang="el-GR"/>
        </a:p>
      </dgm:t>
    </dgm:pt>
    <dgm:pt modelId="{6E59525C-1275-4590-827A-176569E1C610}" type="sibTrans" cxnId="{D1DA1424-B5E0-45A1-B6E4-50CCFAF54596}">
      <dgm:prSet/>
      <dgm:spPr/>
      <dgm:t>
        <a:bodyPr/>
        <a:lstStyle/>
        <a:p>
          <a:endParaRPr lang="el-GR"/>
        </a:p>
      </dgm:t>
    </dgm:pt>
    <dgm:pt modelId="{0A515CE1-28E8-4F1F-B74B-0E8F93F0A971}" type="pres">
      <dgm:prSet presAssocID="{BD3CAF07-1A6D-4695-881B-82539B84CDB9}" presName="CompostProcess" presStyleCnt="0">
        <dgm:presLayoutVars>
          <dgm:dir/>
          <dgm:resizeHandles val="exact"/>
        </dgm:presLayoutVars>
      </dgm:prSet>
      <dgm:spPr/>
    </dgm:pt>
    <dgm:pt modelId="{41768C0C-BC78-4744-BD20-379E61FAE847}" type="pres">
      <dgm:prSet presAssocID="{BD3CAF07-1A6D-4695-881B-82539B84CDB9}" presName="arrow" presStyleLbl="bgShp" presStyleIdx="0" presStyleCnt="1" custLinFactNeighborX="13020"/>
      <dgm:spPr>
        <a:solidFill>
          <a:schemeClr val="bg1">
            <a:lumMod val="50000"/>
          </a:schemeClr>
        </a:solidFill>
      </dgm:spPr>
    </dgm:pt>
    <dgm:pt modelId="{CE700836-61D2-4136-A6BD-5B08ED03AD84}" type="pres">
      <dgm:prSet presAssocID="{BD3CAF07-1A6D-4695-881B-82539B84CDB9}" presName="linearProcess" presStyleCnt="0"/>
      <dgm:spPr/>
    </dgm:pt>
    <dgm:pt modelId="{6083F416-1D68-4864-91C6-3F5C9A5E9DAE}" type="pres">
      <dgm:prSet presAssocID="{F917B92E-3B55-4CBA-A453-CA1E0178DF04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6F13B24-6CD0-479B-989A-D30B730CDC58}" type="pres">
      <dgm:prSet presAssocID="{7CCB917C-6A20-4C19-BC24-6F05FCF94169}" presName="sibTrans" presStyleCnt="0"/>
      <dgm:spPr/>
    </dgm:pt>
    <dgm:pt modelId="{99D8C7F0-8396-46A9-84CF-5856CCEB3710}" type="pres">
      <dgm:prSet presAssocID="{BCD1D9A3-937A-4733-8950-606E3125805A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192E995-531A-4D36-BAFE-B9565083BBC5}" type="pres">
      <dgm:prSet presAssocID="{6E59525C-1275-4590-827A-176569E1C610}" presName="sibTrans" presStyleCnt="0"/>
      <dgm:spPr/>
    </dgm:pt>
    <dgm:pt modelId="{774C9A39-4D1B-46AA-91FD-EF4DF970643B}" type="pres">
      <dgm:prSet presAssocID="{6DD8CC02-7893-43F4-9602-D388AE6DC627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ABC3434E-4DFE-4476-8989-11C50F8B8CB7}" type="presOf" srcId="{BD3CAF07-1A6D-4695-881B-82539B84CDB9}" destId="{0A515CE1-28E8-4F1F-B74B-0E8F93F0A971}" srcOrd="0" destOrd="0" presId="urn:microsoft.com/office/officeart/2005/8/layout/hProcess9"/>
    <dgm:cxn modelId="{80D50BBD-AACA-4074-AC11-9B0610D8E699}" type="presOf" srcId="{6DD8CC02-7893-43F4-9602-D388AE6DC627}" destId="{774C9A39-4D1B-46AA-91FD-EF4DF970643B}" srcOrd="0" destOrd="0" presId="urn:microsoft.com/office/officeart/2005/8/layout/hProcess9"/>
    <dgm:cxn modelId="{F3C39820-50A0-49E1-B49C-CCD641B55042}" srcId="{BD3CAF07-1A6D-4695-881B-82539B84CDB9}" destId="{F917B92E-3B55-4CBA-A453-CA1E0178DF04}" srcOrd="0" destOrd="0" parTransId="{17292143-717A-44F4-8953-5941707CFF32}" sibTransId="{7CCB917C-6A20-4C19-BC24-6F05FCF94169}"/>
    <dgm:cxn modelId="{719601DD-EF32-4220-BDB2-A02279F0F187}" type="presOf" srcId="{F917B92E-3B55-4CBA-A453-CA1E0178DF04}" destId="{6083F416-1D68-4864-91C6-3F5C9A5E9DAE}" srcOrd="0" destOrd="0" presId="urn:microsoft.com/office/officeart/2005/8/layout/hProcess9"/>
    <dgm:cxn modelId="{B1F7B264-4297-45FB-8CBD-9A7A001665A0}" srcId="{BD3CAF07-1A6D-4695-881B-82539B84CDB9}" destId="{6DD8CC02-7893-43F4-9602-D388AE6DC627}" srcOrd="2" destOrd="0" parTransId="{F6D6E666-7A98-4378-8526-A3DE62E19036}" sibTransId="{0167E9F9-D413-4EDA-8608-FEEBA3A7669E}"/>
    <dgm:cxn modelId="{59125E94-0F12-47AE-A68F-01882E1D183C}" type="presOf" srcId="{BCD1D9A3-937A-4733-8950-606E3125805A}" destId="{99D8C7F0-8396-46A9-84CF-5856CCEB3710}" srcOrd="0" destOrd="0" presId="urn:microsoft.com/office/officeart/2005/8/layout/hProcess9"/>
    <dgm:cxn modelId="{D1DA1424-B5E0-45A1-B6E4-50CCFAF54596}" srcId="{BD3CAF07-1A6D-4695-881B-82539B84CDB9}" destId="{BCD1D9A3-937A-4733-8950-606E3125805A}" srcOrd="1" destOrd="0" parTransId="{4999DCD9-BFC9-4EA4-A63B-47BA125EC087}" sibTransId="{6E59525C-1275-4590-827A-176569E1C610}"/>
    <dgm:cxn modelId="{CF2C5E2B-D392-46A4-977D-8A91A9F85215}" type="presParOf" srcId="{0A515CE1-28E8-4F1F-B74B-0E8F93F0A971}" destId="{41768C0C-BC78-4744-BD20-379E61FAE847}" srcOrd="0" destOrd="0" presId="urn:microsoft.com/office/officeart/2005/8/layout/hProcess9"/>
    <dgm:cxn modelId="{A456CFB6-53DF-4129-82C2-9D5AC9D8330B}" type="presParOf" srcId="{0A515CE1-28E8-4F1F-B74B-0E8F93F0A971}" destId="{CE700836-61D2-4136-A6BD-5B08ED03AD84}" srcOrd="1" destOrd="0" presId="urn:microsoft.com/office/officeart/2005/8/layout/hProcess9"/>
    <dgm:cxn modelId="{F963162F-2AD2-47DF-907D-DFCEAC81BC1E}" type="presParOf" srcId="{CE700836-61D2-4136-A6BD-5B08ED03AD84}" destId="{6083F416-1D68-4864-91C6-3F5C9A5E9DAE}" srcOrd="0" destOrd="0" presId="urn:microsoft.com/office/officeart/2005/8/layout/hProcess9"/>
    <dgm:cxn modelId="{03EEC777-C710-4D5D-95D5-D0C34E7DAF79}" type="presParOf" srcId="{CE700836-61D2-4136-A6BD-5B08ED03AD84}" destId="{36F13B24-6CD0-479B-989A-D30B730CDC58}" srcOrd="1" destOrd="0" presId="urn:microsoft.com/office/officeart/2005/8/layout/hProcess9"/>
    <dgm:cxn modelId="{B1AFBB15-EBC8-4EBE-9A41-68A719CC8C58}" type="presParOf" srcId="{CE700836-61D2-4136-A6BD-5B08ED03AD84}" destId="{99D8C7F0-8396-46A9-84CF-5856CCEB3710}" srcOrd="2" destOrd="0" presId="urn:microsoft.com/office/officeart/2005/8/layout/hProcess9"/>
    <dgm:cxn modelId="{1889A7DF-D6D6-4211-9DFD-2DC516E1969B}" type="presParOf" srcId="{CE700836-61D2-4136-A6BD-5B08ED03AD84}" destId="{A192E995-531A-4D36-BAFE-B9565083BBC5}" srcOrd="3" destOrd="0" presId="urn:microsoft.com/office/officeart/2005/8/layout/hProcess9"/>
    <dgm:cxn modelId="{70DF9896-1116-44D0-A789-50C796639B62}" type="presParOf" srcId="{CE700836-61D2-4136-A6BD-5B08ED03AD84}" destId="{774C9A39-4D1B-46AA-91FD-EF4DF970643B}" srcOrd="4" destOrd="0" presId="urn:microsoft.com/office/officeart/2005/8/layout/hProcess9"/>
  </dgm:cxnLst>
  <dgm:bg/>
  <dgm:whole>
    <a:ln>
      <a:solidFill>
        <a:srgbClr val="000099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3CAF07-1A6D-4695-881B-82539B84CDB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917B92E-3B55-4CBA-A453-CA1E0178DF04}">
      <dgm:prSet phldrT="[Κείμενο]" custT="1"/>
      <dgm:spPr>
        <a:solidFill>
          <a:srgbClr val="000099"/>
        </a:solidFill>
        <a:ln>
          <a:solidFill>
            <a:srgbClr val="3333CC"/>
          </a:solidFill>
        </a:ln>
      </dgm:spPr>
      <dgm:t>
        <a:bodyPr/>
        <a:lstStyle/>
        <a:p>
          <a:r>
            <a:rPr lang="el-GR" sz="1600" b="1" dirty="0" smtClean="0">
              <a:latin typeface="Tahoma" pitchFamily="34" charset="0"/>
              <a:cs typeface="Tahoma" pitchFamily="34" charset="0"/>
            </a:rPr>
            <a:t>ΚΕΦΑΛΟΠΟΙΗΤΙΚΟ ΣΥΣΤΗΜΑ</a:t>
          </a:r>
        </a:p>
      </dgm:t>
    </dgm:pt>
    <dgm:pt modelId="{17292143-717A-44F4-8953-5941707CFF32}" type="parTrans" cxnId="{F3C39820-50A0-49E1-B49C-CCD641B55042}">
      <dgm:prSet/>
      <dgm:spPr/>
      <dgm:t>
        <a:bodyPr/>
        <a:lstStyle/>
        <a:p>
          <a:endParaRPr lang="el-GR"/>
        </a:p>
      </dgm:t>
    </dgm:pt>
    <dgm:pt modelId="{7CCB917C-6A20-4C19-BC24-6F05FCF94169}" type="sibTrans" cxnId="{F3C39820-50A0-49E1-B49C-CCD641B55042}">
      <dgm:prSet/>
      <dgm:spPr/>
      <dgm:t>
        <a:bodyPr/>
        <a:lstStyle/>
        <a:p>
          <a:endParaRPr lang="el-GR"/>
        </a:p>
      </dgm:t>
    </dgm:pt>
    <dgm:pt modelId="{6DD8CC02-7893-43F4-9602-D388AE6DC627}">
      <dgm:prSet phldrT="[Κείμενο]" custT="1"/>
      <dgm:spPr>
        <a:solidFill>
          <a:schemeClr val="accent4">
            <a:lumMod val="75000"/>
          </a:schemeClr>
        </a:soli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l-GR" sz="1200" b="1" dirty="0" smtClean="0">
              <a:latin typeface="Tahoma" pitchFamily="34" charset="0"/>
              <a:cs typeface="Tahoma" pitchFamily="34" charset="0"/>
            </a:rPr>
            <a:t>ΕΦΑΠΑΞ ΠΟΣΟ ΣΤΗ ΛΗΞΗ Ή ΕΓΓΥΗΜΕΝΗ ΣΥΝΤΑΞΗ</a:t>
          </a:r>
          <a:endParaRPr lang="el-GR" sz="1200" dirty="0">
            <a:latin typeface="Tahoma" pitchFamily="34" charset="0"/>
            <a:cs typeface="Tahoma" pitchFamily="34" charset="0"/>
          </a:endParaRPr>
        </a:p>
      </dgm:t>
    </dgm:pt>
    <dgm:pt modelId="{F6D6E666-7A98-4378-8526-A3DE62E19036}" type="parTrans" cxnId="{B1F7B264-4297-45FB-8CBD-9A7A001665A0}">
      <dgm:prSet/>
      <dgm:spPr/>
      <dgm:t>
        <a:bodyPr/>
        <a:lstStyle/>
        <a:p>
          <a:endParaRPr lang="el-GR"/>
        </a:p>
      </dgm:t>
    </dgm:pt>
    <dgm:pt modelId="{0167E9F9-D413-4EDA-8608-FEEBA3A7669E}" type="sibTrans" cxnId="{B1F7B264-4297-45FB-8CBD-9A7A001665A0}">
      <dgm:prSet/>
      <dgm:spPr/>
      <dgm:t>
        <a:bodyPr/>
        <a:lstStyle/>
        <a:p>
          <a:endParaRPr lang="el-GR"/>
        </a:p>
      </dgm:t>
    </dgm:pt>
    <dgm:pt modelId="{BCD1D9A3-937A-4733-8950-606E3125805A}">
      <dgm:prSet custT="1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el-GR" sz="12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ΚΑΤΑΒΟΛΕΣ - ΠΡΟΣΩΠΙΚΕΣ ΑΠΟΤΑΜΙΕΥΣΕΙΣ</a:t>
          </a:r>
          <a:endParaRPr lang="el-GR" sz="1200" b="1" dirty="0">
            <a:solidFill>
              <a:schemeClr val="tx1"/>
            </a:solidFill>
            <a:latin typeface="Tahoma" pitchFamily="34" charset="0"/>
            <a:cs typeface="Tahoma" pitchFamily="34" charset="0"/>
          </a:endParaRPr>
        </a:p>
      </dgm:t>
    </dgm:pt>
    <dgm:pt modelId="{4999DCD9-BFC9-4EA4-A63B-47BA125EC087}" type="parTrans" cxnId="{D1DA1424-B5E0-45A1-B6E4-50CCFAF54596}">
      <dgm:prSet/>
      <dgm:spPr/>
      <dgm:t>
        <a:bodyPr/>
        <a:lstStyle/>
        <a:p>
          <a:endParaRPr lang="el-GR"/>
        </a:p>
      </dgm:t>
    </dgm:pt>
    <dgm:pt modelId="{6E59525C-1275-4590-827A-176569E1C610}" type="sibTrans" cxnId="{D1DA1424-B5E0-45A1-B6E4-50CCFAF54596}">
      <dgm:prSet/>
      <dgm:spPr/>
      <dgm:t>
        <a:bodyPr/>
        <a:lstStyle/>
        <a:p>
          <a:endParaRPr lang="el-GR"/>
        </a:p>
      </dgm:t>
    </dgm:pt>
    <dgm:pt modelId="{0A515CE1-28E8-4F1F-B74B-0E8F93F0A971}" type="pres">
      <dgm:prSet presAssocID="{BD3CAF07-1A6D-4695-881B-82539B84CDB9}" presName="CompostProcess" presStyleCnt="0">
        <dgm:presLayoutVars>
          <dgm:dir/>
          <dgm:resizeHandles val="exact"/>
        </dgm:presLayoutVars>
      </dgm:prSet>
      <dgm:spPr/>
    </dgm:pt>
    <dgm:pt modelId="{41768C0C-BC78-4744-BD20-379E61FAE847}" type="pres">
      <dgm:prSet presAssocID="{BD3CAF07-1A6D-4695-881B-82539B84CDB9}" presName="arrow" presStyleLbl="bgShp" presStyleIdx="0" presStyleCnt="1" custLinFactNeighborX="13020"/>
      <dgm:spPr>
        <a:solidFill>
          <a:schemeClr val="bg1">
            <a:lumMod val="50000"/>
          </a:schemeClr>
        </a:solidFill>
      </dgm:spPr>
    </dgm:pt>
    <dgm:pt modelId="{CE700836-61D2-4136-A6BD-5B08ED03AD84}" type="pres">
      <dgm:prSet presAssocID="{BD3CAF07-1A6D-4695-881B-82539B84CDB9}" presName="linearProcess" presStyleCnt="0"/>
      <dgm:spPr/>
    </dgm:pt>
    <dgm:pt modelId="{6083F416-1D68-4864-91C6-3F5C9A5E9DAE}" type="pres">
      <dgm:prSet presAssocID="{F917B92E-3B55-4CBA-A453-CA1E0178DF04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6F13B24-6CD0-479B-989A-D30B730CDC58}" type="pres">
      <dgm:prSet presAssocID="{7CCB917C-6A20-4C19-BC24-6F05FCF94169}" presName="sibTrans" presStyleCnt="0"/>
      <dgm:spPr/>
    </dgm:pt>
    <dgm:pt modelId="{99D8C7F0-8396-46A9-84CF-5856CCEB3710}" type="pres">
      <dgm:prSet presAssocID="{BCD1D9A3-937A-4733-8950-606E3125805A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192E995-531A-4D36-BAFE-B9565083BBC5}" type="pres">
      <dgm:prSet presAssocID="{6E59525C-1275-4590-827A-176569E1C610}" presName="sibTrans" presStyleCnt="0"/>
      <dgm:spPr/>
    </dgm:pt>
    <dgm:pt modelId="{774C9A39-4D1B-46AA-91FD-EF4DF970643B}" type="pres">
      <dgm:prSet presAssocID="{6DD8CC02-7893-43F4-9602-D388AE6DC627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FAE8827B-8969-4B99-A2BB-7CF6B59416F6}" type="presOf" srcId="{BD3CAF07-1A6D-4695-881B-82539B84CDB9}" destId="{0A515CE1-28E8-4F1F-B74B-0E8F93F0A971}" srcOrd="0" destOrd="0" presId="urn:microsoft.com/office/officeart/2005/8/layout/hProcess9"/>
    <dgm:cxn modelId="{19EF312B-4274-406B-9064-E5972A4D5DAA}" type="presOf" srcId="{F917B92E-3B55-4CBA-A453-CA1E0178DF04}" destId="{6083F416-1D68-4864-91C6-3F5C9A5E9DAE}" srcOrd="0" destOrd="0" presId="urn:microsoft.com/office/officeart/2005/8/layout/hProcess9"/>
    <dgm:cxn modelId="{8CFC7157-E60B-43AF-8D99-A8288D4D72BF}" type="presOf" srcId="{BCD1D9A3-937A-4733-8950-606E3125805A}" destId="{99D8C7F0-8396-46A9-84CF-5856CCEB3710}" srcOrd="0" destOrd="0" presId="urn:microsoft.com/office/officeart/2005/8/layout/hProcess9"/>
    <dgm:cxn modelId="{F3C39820-50A0-49E1-B49C-CCD641B55042}" srcId="{BD3CAF07-1A6D-4695-881B-82539B84CDB9}" destId="{F917B92E-3B55-4CBA-A453-CA1E0178DF04}" srcOrd="0" destOrd="0" parTransId="{17292143-717A-44F4-8953-5941707CFF32}" sibTransId="{7CCB917C-6A20-4C19-BC24-6F05FCF94169}"/>
    <dgm:cxn modelId="{B8F03C7B-2BB7-4813-B239-FDFE019D2340}" type="presOf" srcId="{6DD8CC02-7893-43F4-9602-D388AE6DC627}" destId="{774C9A39-4D1B-46AA-91FD-EF4DF970643B}" srcOrd="0" destOrd="0" presId="urn:microsoft.com/office/officeart/2005/8/layout/hProcess9"/>
    <dgm:cxn modelId="{B1F7B264-4297-45FB-8CBD-9A7A001665A0}" srcId="{BD3CAF07-1A6D-4695-881B-82539B84CDB9}" destId="{6DD8CC02-7893-43F4-9602-D388AE6DC627}" srcOrd="2" destOrd="0" parTransId="{F6D6E666-7A98-4378-8526-A3DE62E19036}" sibTransId="{0167E9F9-D413-4EDA-8608-FEEBA3A7669E}"/>
    <dgm:cxn modelId="{D1DA1424-B5E0-45A1-B6E4-50CCFAF54596}" srcId="{BD3CAF07-1A6D-4695-881B-82539B84CDB9}" destId="{BCD1D9A3-937A-4733-8950-606E3125805A}" srcOrd="1" destOrd="0" parTransId="{4999DCD9-BFC9-4EA4-A63B-47BA125EC087}" sibTransId="{6E59525C-1275-4590-827A-176569E1C610}"/>
    <dgm:cxn modelId="{1DB009B7-4AEA-4A28-A617-3CD8319ED76E}" type="presParOf" srcId="{0A515CE1-28E8-4F1F-B74B-0E8F93F0A971}" destId="{41768C0C-BC78-4744-BD20-379E61FAE847}" srcOrd="0" destOrd="0" presId="urn:microsoft.com/office/officeart/2005/8/layout/hProcess9"/>
    <dgm:cxn modelId="{9AD0E898-18C6-4888-B35A-E9C1C4F5C3B5}" type="presParOf" srcId="{0A515CE1-28E8-4F1F-B74B-0E8F93F0A971}" destId="{CE700836-61D2-4136-A6BD-5B08ED03AD84}" srcOrd="1" destOrd="0" presId="urn:microsoft.com/office/officeart/2005/8/layout/hProcess9"/>
    <dgm:cxn modelId="{FE41A987-6EE4-4514-84DC-EA85A120B76D}" type="presParOf" srcId="{CE700836-61D2-4136-A6BD-5B08ED03AD84}" destId="{6083F416-1D68-4864-91C6-3F5C9A5E9DAE}" srcOrd="0" destOrd="0" presId="urn:microsoft.com/office/officeart/2005/8/layout/hProcess9"/>
    <dgm:cxn modelId="{CFC6B90C-90D4-4D89-90FE-116A26ED2A35}" type="presParOf" srcId="{CE700836-61D2-4136-A6BD-5B08ED03AD84}" destId="{36F13B24-6CD0-479B-989A-D30B730CDC58}" srcOrd="1" destOrd="0" presId="urn:microsoft.com/office/officeart/2005/8/layout/hProcess9"/>
    <dgm:cxn modelId="{167C8FDF-1F7C-4D56-ADFA-7401A5A683EF}" type="presParOf" srcId="{CE700836-61D2-4136-A6BD-5B08ED03AD84}" destId="{99D8C7F0-8396-46A9-84CF-5856CCEB3710}" srcOrd="2" destOrd="0" presId="urn:microsoft.com/office/officeart/2005/8/layout/hProcess9"/>
    <dgm:cxn modelId="{9895DFBC-4489-4E5D-9208-0C90A776974A}" type="presParOf" srcId="{CE700836-61D2-4136-A6BD-5B08ED03AD84}" destId="{A192E995-531A-4D36-BAFE-B9565083BBC5}" srcOrd="3" destOrd="0" presId="urn:microsoft.com/office/officeart/2005/8/layout/hProcess9"/>
    <dgm:cxn modelId="{71935997-E998-4F73-8251-E4D320992268}" type="presParOf" srcId="{CE700836-61D2-4136-A6BD-5B08ED03AD84}" destId="{774C9A39-4D1B-46AA-91FD-EF4DF970643B}" srcOrd="4" destOrd="0" presId="urn:microsoft.com/office/officeart/2005/8/layout/hProcess9"/>
  </dgm:cxnLst>
  <dgm:bg/>
  <dgm:whole>
    <a:ln>
      <a:solidFill>
        <a:srgbClr val="000099"/>
      </a:solidFill>
    </a:ln>
  </dgm:whole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768C0C-BC78-4744-BD20-379E61FAE847}">
      <dsp:nvSpPr>
        <dsp:cNvPr id="0" name=""/>
        <dsp:cNvSpPr/>
      </dsp:nvSpPr>
      <dsp:spPr>
        <a:xfrm>
          <a:off x="1026113" y="0"/>
          <a:ext cx="5814646" cy="1152128"/>
        </a:xfrm>
        <a:prstGeom prst="rightArrow">
          <a:avLst/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83F416-1D68-4864-91C6-3F5C9A5E9DAE}">
      <dsp:nvSpPr>
        <dsp:cNvPr id="0" name=""/>
        <dsp:cNvSpPr/>
      </dsp:nvSpPr>
      <dsp:spPr>
        <a:xfrm>
          <a:off x="4123" y="345638"/>
          <a:ext cx="2137215" cy="460851"/>
        </a:xfrm>
        <a:prstGeom prst="roundRect">
          <a:avLst/>
        </a:prstGeom>
        <a:solidFill>
          <a:srgbClr val="000099"/>
        </a:solidFill>
        <a:ln w="42500" cap="flat" cmpd="sng" algn="ctr">
          <a:solidFill>
            <a:srgbClr val="3333C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latin typeface="Tahoma" pitchFamily="34" charset="0"/>
              <a:cs typeface="Tahoma" pitchFamily="34" charset="0"/>
            </a:rPr>
            <a:t>ΑΝΑΔΙΑΝΕΜΗΤΙΚΟ ΣΥΣΤΗΜΑ</a:t>
          </a:r>
        </a:p>
      </dsp:txBody>
      <dsp:txXfrm>
        <a:off x="26620" y="368135"/>
        <a:ext cx="2092221" cy="415857"/>
      </dsp:txXfrm>
    </dsp:sp>
    <dsp:sp modelId="{99D8C7F0-8396-46A9-84CF-5856CCEB3710}">
      <dsp:nvSpPr>
        <dsp:cNvPr id="0" name=""/>
        <dsp:cNvSpPr/>
      </dsp:nvSpPr>
      <dsp:spPr>
        <a:xfrm>
          <a:off x="2351772" y="345638"/>
          <a:ext cx="2137215" cy="460851"/>
        </a:xfrm>
        <a:prstGeom prst="roundRect">
          <a:avLst/>
        </a:prstGeom>
        <a:solidFill>
          <a:srgbClr val="00B0F0"/>
        </a:solidFill>
        <a:ln w="425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b="1" kern="12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ΑΣΦΑΛΙΣΤΙΚΕΣ / ΕΡΓΟΔΟΤΙΚΕΣ ΕΙΣΦΟΡΕΣ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b="1" kern="12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ΕΡΓΑΖΟΜΕΝΩΝ &amp; ΕΡΓΟΔΟΤΩΝ</a:t>
          </a:r>
          <a:endParaRPr lang="el-GR" sz="1200" b="1" kern="1200" dirty="0">
            <a:solidFill>
              <a:schemeClr val="tx1"/>
            </a:solidFill>
            <a:latin typeface="Tahoma" pitchFamily="34" charset="0"/>
            <a:cs typeface="Tahoma" pitchFamily="34" charset="0"/>
          </a:endParaRPr>
        </a:p>
      </dsp:txBody>
      <dsp:txXfrm>
        <a:off x="2374269" y="368135"/>
        <a:ext cx="2092221" cy="415857"/>
      </dsp:txXfrm>
    </dsp:sp>
    <dsp:sp modelId="{774C9A39-4D1B-46AA-91FD-EF4DF970643B}">
      <dsp:nvSpPr>
        <dsp:cNvPr id="0" name=""/>
        <dsp:cNvSpPr/>
      </dsp:nvSpPr>
      <dsp:spPr>
        <a:xfrm>
          <a:off x="4699421" y="345638"/>
          <a:ext cx="2137215" cy="460851"/>
        </a:xfrm>
        <a:prstGeom prst="roundRect">
          <a:avLst/>
        </a:prstGeom>
        <a:solidFill>
          <a:schemeClr val="accent4">
            <a:lumMod val="75000"/>
          </a:schemeClr>
        </a:solidFill>
        <a:ln w="42500" cap="flat" cmpd="sng" algn="ctr">
          <a:solidFill>
            <a:schemeClr val="accent4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l-GR" sz="1200" b="1" kern="1200" dirty="0" smtClean="0">
              <a:latin typeface="Tahoma" pitchFamily="34" charset="0"/>
              <a:cs typeface="Tahoma" pitchFamily="34" charset="0"/>
            </a:rPr>
            <a:t>ΠΛΗΡΩΜΗ ΣΥΝΤΑΞΕΩΝ 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l-GR" sz="1200" b="1" kern="1200" dirty="0" smtClean="0">
              <a:latin typeface="Tahoma" pitchFamily="34" charset="0"/>
              <a:cs typeface="Tahoma" pitchFamily="34" charset="0"/>
            </a:rPr>
            <a:t>ΣΗΜΕΡΙΝΩΝ ΣΥΝΤΑΞΙΟΥΧΩΝ</a:t>
          </a:r>
          <a:endParaRPr lang="el-GR" sz="1200" kern="1200" dirty="0">
            <a:latin typeface="Tahoma" pitchFamily="34" charset="0"/>
            <a:cs typeface="Tahoma" pitchFamily="34" charset="0"/>
          </a:endParaRPr>
        </a:p>
      </dsp:txBody>
      <dsp:txXfrm>
        <a:off x="4721918" y="368135"/>
        <a:ext cx="2092221" cy="4158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768C0C-BC78-4744-BD20-379E61FAE847}">
      <dsp:nvSpPr>
        <dsp:cNvPr id="0" name=""/>
        <dsp:cNvSpPr/>
      </dsp:nvSpPr>
      <dsp:spPr>
        <a:xfrm>
          <a:off x="1026113" y="0"/>
          <a:ext cx="5814646" cy="1152128"/>
        </a:xfrm>
        <a:prstGeom prst="rightArrow">
          <a:avLst/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83F416-1D68-4864-91C6-3F5C9A5E9DAE}">
      <dsp:nvSpPr>
        <dsp:cNvPr id="0" name=""/>
        <dsp:cNvSpPr/>
      </dsp:nvSpPr>
      <dsp:spPr>
        <a:xfrm>
          <a:off x="1113" y="345638"/>
          <a:ext cx="2159262" cy="460851"/>
        </a:xfrm>
        <a:prstGeom prst="roundRect">
          <a:avLst/>
        </a:prstGeom>
        <a:solidFill>
          <a:srgbClr val="000099"/>
        </a:solidFill>
        <a:ln w="42500" cap="flat" cmpd="sng" algn="ctr">
          <a:solidFill>
            <a:srgbClr val="3333C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latin typeface="Tahoma" pitchFamily="34" charset="0"/>
              <a:cs typeface="Tahoma" pitchFamily="34" charset="0"/>
            </a:rPr>
            <a:t>ΚΕΦΑΛΟΠΟΙΗΤΙΚΟ ΣΥΣΤΗΜΑ</a:t>
          </a:r>
        </a:p>
      </dsp:txBody>
      <dsp:txXfrm>
        <a:off x="23610" y="368135"/>
        <a:ext cx="2114268" cy="415857"/>
      </dsp:txXfrm>
    </dsp:sp>
    <dsp:sp modelId="{99D8C7F0-8396-46A9-84CF-5856CCEB3710}">
      <dsp:nvSpPr>
        <dsp:cNvPr id="0" name=""/>
        <dsp:cNvSpPr/>
      </dsp:nvSpPr>
      <dsp:spPr>
        <a:xfrm>
          <a:off x="2340748" y="345638"/>
          <a:ext cx="2159262" cy="460851"/>
        </a:xfrm>
        <a:prstGeom prst="roundRect">
          <a:avLst/>
        </a:prstGeom>
        <a:solidFill>
          <a:srgbClr val="00B0F0"/>
        </a:solidFill>
        <a:ln w="425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b="1" kern="12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ΚΑΤΑΒΟΛΕΣ - ΠΡΟΣΩΠΙΚΕΣ ΑΠΟΤΑΜΙΕΥΣΕΙΣ</a:t>
          </a:r>
          <a:endParaRPr lang="el-GR" sz="1200" b="1" kern="1200" dirty="0">
            <a:solidFill>
              <a:schemeClr val="tx1"/>
            </a:solidFill>
            <a:latin typeface="Tahoma" pitchFamily="34" charset="0"/>
            <a:cs typeface="Tahoma" pitchFamily="34" charset="0"/>
          </a:endParaRPr>
        </a:p>
      </dsp:txBody>
      <dsp:txXfrm>
        <a:off x="2363245" y="368135"/>
        <a:ext cx="2114268" cy="415857"/>
      </dsp:txXfrm>
    </dsp:sp>
    <dsp:sp modelId="{774C9A39-4D1B-46AA-91FD-EF4DF970643B}">
      <dsp:nvSpPr>
        <dsp:cNvPr id="0" name=""/>
        <dsp:cNvSpPr/>
      </dsp:nvSpPr>
      <dsp:spPr>
        <a:xfrm>
          <a:off x="4680383" y="345638"/>
          <a:ext cx="2159262" cy="460851"/>
        </a:xfrm>
        <a:prstGeom prst="roundRect">
          <a:avLst/>
        </a:prstGeom>
        <a:solidFill>
          <a:schemeClr val="accent4">
            <a:lumMod val="75000"/>
          </a:schemeClr>
        </a:solidFill>
        <a:ln w="42500" cap="flat" cmpd="sng" algn="ctr">
          <a:solidFill>
            <a:schemeClr val="accent4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l-GR" sz="1200" b="1" kern="1200" dirty="0" smtClean="0">
              <a:latin typeface="Tahoma" pitchFamily="34" charset="0"/>
              <a:cs typeface="Tahoma" pitchFamily="34" charset="0"/>
            </a:rPr>
            <a:t>ΕΦΑΠΑΞ ΠΟΣΟ ΣΤΗ ΛΗΞΗ Ή ΕΓΓΥΗΜΕΝΗ ΣΥΝΤΑΞΗ</a:t>
          </a:r>
          <a:endParaRPr lang="el-GR" sz="1200" kern="1200" dirty="0">
            <a:latin typeface="Tahoma" pitchFamily="34" charset="0"/>
            <a:cs typeface="Tahoma" pitchFamily="34" charset="0"/>
          </a:endParaRPr>
        </a:p>
      </dsp:txBody>
      <dsp:txXfrm>
        <a:off x="4702880" y="368135"/>
        <a:ext cx="2114268" cy="4158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11113"/>
            <a:ext cx="2933701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6" tIns="0" rIns="19256" bIns="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000" i="1">
                <a:latin typeface="Book Antiqua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5400" y="11113"/>
            <a:ext cx="29337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6" tIns="0" rIns="19256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000" i="1">
                <a:latin typeface="Book Antiqua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588" y="9432925"/>
            <a:ext cx="2933701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6" tIns="0" rIns="19256" bIns="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000" i="1">
                <a:latin typeface="Book Antiqua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5400" y="9432925"/>
            <a:ext cx="2933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6" tIns="0" rIns="19256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000" i="1">
                <a:latin typeface="Book Antiqua" pitchFamily="18" charset="0"/>
              </a:defRPr>
            </a:lvl1pPr>
          </a:lstStyle>
          <a:p>
            <a:pPr>
              <a:defRPr/>
            </a:pPr>
            <a:fld id="{808B96CC-4860-4D4F-A12E-8899E5E291A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8374" name="Rectangle 6"/>
          <p:cNvSpPr>
            <a:spLocks noChangeArrowheads="1"/>
          </p:cNvSpPr>
          <p:nvPr/>
        </p:nvSpPr>
        <p:spPr bwMode="auto">
          <a:xfrm>
            <a:off x="71438" y="96838"/>
            <a:ext cx="9715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69" tIns="46535" rIns="93069" bIns="46535" anchor="ctr">
            <a:spAutoFit/>
          </a:bodyPr>
          <a:lstStyle/>
          <a:p>
            <a:pPr eaLnBrk="0" hangingPunct="0"/>
            <a:r>
              <a:rPr lang="en-GB" sz="1400" dirty="0">
                <a:latin typeface="Book Antiqua" pitchFamily="18" charset="0"/>
              </a:rPr>
              <a:t>Meridian </a:t>
            </a:r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6280150" y="9498013"/>
            <a:ext cx="415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69" tIns="46535" rIns="93069" bIns="46535" anchor="ctr">
            <a:spAutoFit/>
          </a:bodyPr>
          <a:lstStyle/>
          <a:p>
            <a:pPr algn="r" eaLnBrk="0" hangingPunct="0"/>
            <a:fld id="{237C91CA-F5A5-4BE9-9760-FA48B80974D4}" type="slidenum">
              <a:rPr lang="en-GB" sz="1400">
                <a:latin typeface="Book Antiqua" pitchFamily="18" charset="0"/>
              </a:rPr>
              <a:pPr algn="r" eaLnBrk="0" hangingPunct="0"/>
              <a:t>‹#›</a:t>
            </a:fld>
            <a:endParaRPr lang="en-GB" sz="14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7602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11113"/>
            <a:ext cx="2933701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6" tIns="0" rIns="19256" bIns="0" numCol="1" anchor="t" anchorCtr="0" compatLnSpc="1">
            <a:prstTxWarp prst="textNoShape">
              <a:avLst/>
            </a:prstTxWarp>
          </a:bodyPr>
          <a:lstStyle>
            <a:lvl1pPr algn="l" defTabSz="770230" eaLnBrk="0" hangingPunct="0">
              <a:spcBef>
                <a:spcPct val="0"/>
              </a:spcBef>
              <a:defRPr sz="1000" i="1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5400" y="11113"/>
            <a:ext cx="29337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6" tIns="0" rIns="19256" bIns="0" numCol="1" anchor="t" anchorCtr="0" compatLnSpc="1">
            <a:prstTxWarp prst="textNoShape">
              <a:avLst/>
            </a:prstTxWarp>
          </a:bodyPr>
          <a:lstStyle>
            <a:lvl1pPr algn="r" defTabSz="770230" eaLnBrk="0" hangingPunct="0">
              <a:spcBef>
                <a:spcPct val="0"/>
              </a:spcBef>
              <a:defRPr sz="1000" i="1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1588" y="9432925"/>
            <a:ext cx="2933701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6" tIns="0" rIns="19256" bIns="0" numCol="1" anchor="b" anchorCtr="0" compatLnSpc="1">
            <a:prstTxWarp prst="textNoShape">
              <a:avLst/>
            </a:prstTxWarp>
          </a:bodyPr>
          <a:lstStyle>
            <a:lvl1pPr algn="l" defTabSz="770230" eaLnBrk="0" hangingPunct="0">
              <a:spcBef>
                <a:spcPct val="0"/>
              </a:spcBef>
              <a:defRPr sz="1000" i="1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5400" y="9432925"/>
            <a:ext cx="2933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6" tIns="0" rIns="19256" bIns="0" numCol="1" anchor="b" anchorCtr="0" compatLnSpc="1">
            <a:prstTxWarp prst="textNoShape">
              <a:avLst/>
            </a:prstTxWarp>
          </a:bodyPr>
          <a:lstStyle>
            <a:lvl1pPr algn="r" defTabSz="770230" eaLnBrk="0" hangingPunct="0">
              <a:spcBef>
                <a:spcPct val="0"/>
              </a:spcBef>
              <a:defRPr sz="1000" i="1">
                <a:latin typeface="Times New Roman" charset="0"/>
              </a:defRPr>
            </a:lvl1pPr>
          </a:lstStyle>
          <a:p>
            <a:pPr>
              <a:defRPr/>
            </a:pPr>
            <a:fld id="{8F1E409E-0311-45A7-83CD-5EAB51A28E5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32774" name="Rectangle 6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744538" y="768350"/>
            <a:ext cx="5322887" cy="36845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5" name="Rectangle 7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1700" y="4708525"/>
            <a:ext cx="4964113" cy="417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69" tIns="46535" rIns="93069" bIns="465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71438" y="96838"/>
            <a:ext cx="9715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69" tIns="46535" rIns="93069" bIns="46535" anchor="ctr">
            <a:spAutoFit/>
          </a:bodyPr>
          <a:lstStyle/>
          <a:p>
            <a:pPr eaLnBrk="0" hangingPunct="0"/>
            <a:r>
              <a:rPr lang="en-GB" sz="1400" dirty="0">
                <a:latin typeface="Book Antiqua" pitchFamily="18" charset="0"/>
              </a:rPr>
              <a:t>Meridian </a:t>
            </a: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6280150" y="9498013"/>
            <a:ext cx="415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69" tIns="46535" rIns="93069" bIns="46535" anchor="ctr">
            <a:spAutoFit/>
          </a:bodyPr>
          <a:lstStyle/>
          <a:p>
            <a:pPr algn="r" eaLnBrk="0" hangingPunct="0"/>
            <a:fld id="{ACA0A155-B2EB-4A7B-82D5-09576EC7DF83}" type="slidenum">
              <a:rPr lang="en-GB" sz="1400">
                <a:latin typeface="Book Antiqua" pitchFamily="18" charset="0"/>
              </a:rPr>
              <a:pPr algn="r" eaLnBrk="0" hangingPunct="0"/>
              <a:t>‹#›</a:t>
            </a:fld>
            <a:endParaRPr lang="en-GB" sz="14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545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9938" eaLnBrk="0" hangingPunct="0">
              <a:defRPr sz="6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9938" eaLnBrk="0" hangingPunct="0">
              <a:defRPr sz="6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9938" eaLnBrk="0" hangingPunct="0">
              <a:defRPr sz="6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9938" eaLnBrk="0" hangingPunct="0">
              <a:defRPr sz="6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9938" eaLnBrk="0" hangingPunct="0">
              <a:defRPr sz="6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9938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9938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9938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9938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D9CD07C-C8B3-41C9-B229-998965632840}" type="slidenum">
              <a:rPr lang="en-GB" sz="1000" smtClean="0"/>
              <a:pPr/>
              <a:t>1</a:t>
            </a:fld>
            <a:endParaRPr lang="en-GB" sz="1000" dirty="0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4 - Στρογγυλεμένο ορθογώνιο"/>
          <p:cNvSpPr/>
          <p:nvPr/>
        </p:nvSpPr>
        <p:spPr>
          <a:xfrm>
            <a:off x="330200" y="328613"/>
            <a:ext cx="9242425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spcBef>
                <a:spcPct val="20000"/>
              </a:spcBef>
              <a:defRPr/>
            </a:pPr>
            <a:endParaRPr lang="en-US" dirty="0"/>
          </a:p>
        </p:txBody>
      </p:sp>
      <p:sp>
        <p:nvSpPr>
          <p:cNvPr id="6" name="9 - Στρογγυλεμένο ορθογώνιο"/>
          <p:cNvSpPr/>
          <p:nvPr/>
        </p:nvSpPr>
        <p:spPr>
          <a:xfrm>
            <a:off x="453480" y="434162"/>
            <a:ext cx="8999043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spcBef>
                <a:spcPct val="20000"/>
              </a:spcBef>
              <a:defRPr/>
            </a:pPr>
            <a:endParaRPr lang="en-US" dirty="0"/>
          </a:p>
        </p:txBody>
      </p:sp>
      <p:sp>
        <p:nvSpPr>
          <p:cNvPr id="5" name="4 - Τίτλος"/>
          <p:cNvSpPr>
            <a:spLocks noGrp="1"/>
          </p:cNvSpPr>
          <p:nvPr>
            <p:ph type="ctrTitle"/>
          </p:nvPr>
        </p:nvSpPr>
        <p:spPr>
          <a:xfrm>
            <a:off x="782574" y="1820206"/>
            <a:ext cx="84201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20" name="19 - Υπότιτλος"/>
          <p:cNvSpPr>
            <a:spLocks noGrp="1"/>
          </p:cNvSpPr>
          <p:nvPr>
            <p:ph type="subTitle" idx="1"/>
          </p:nvPr>
        </p:nvSpPr>
        <p:spPr>
          <a:xfrm>
            <a:off x="782574" y="3685032"/>
            <a:ext cx="84201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7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9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C947D3A-E6A1-4C36-BDF7-29A51B6C642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9471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830" y="4983480"/>
            <a:ext cx="8865870" cy="1051560"/>
          </a:xfrm>
        </p:spPr>
        <p:txBody>
          <a:bodyPr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44830" y="530352"/>
            <a:ext cx="8865870" cy="4187952"/>
          </a:xfrm>
        </p:spPr>
        <p:txBody>
          <a:bodyPr vert="eaVert"/>
          <a:lstStyle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1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B46A7-47E8-4339-B4E1-4BDAAE1E08D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8152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181850" y="533404"/>
            <a:ext cx="2146300" cy="5257799"/>
          </a:xfrm>
        </p:spPr>
        <p:txBody>
          <a:bodyPr vert="eaVert"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77850" y="533403"/>
            <a:ext cx="6438900" cy="5257801"/>
          </a:xfrm>
        </p:spPr>
        <p:txBody>
          <a:bodyPr vert="eaVert"/>
          <a:lstStyle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1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AF661-1337-4524-8FEB-66B8AD9389C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4012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830" y="4983480"/>
            <a:ext cx="8865870" cy="1051560"/>
          </a:xfrm>
        </p:spPr>
        <p:txBody>
          <a:bodyPr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44830" y="530352"/>
            <a:ext cx="8865870" cy="4187952"/>
          </a:xfrm>
        </p:spPr>
        <p:txBody>
          <a:bodyPr/>
          <a:lstStyle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1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E2954-4B92-48EC-B2C3-1F5C6F5928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3952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3 - Στρογγυλεμένο ορθογώνιο"/>
          <p:cNvSpPr/>
          <p:nvPr/>
        </p:nvSpPr>
        <p:spPr>
          <a:xfrm>
            <a:off x="330200" y="328613"/>
            <a:ext cx="9242425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spcBef>
                <a:spcPct val="20000"/>
              </a:spcBef>
              <a:defRPr/>
            </a:pPr>
            <a:endParaRPr lang="en-US" dirty="0"/>
          </a:p>
        </p:txBody>
      </p:sp>
      <p:sp>
        <p:nvSpPr>
          <p:cNvPr id="5" name="10 - Στρογγυλεμένο ορθογώνιο"/>
          <p:cNvSpPr/>
          <p:nvPr/>
        </p:nvSpPr>
        <p:spPr>
          <a:xfrm>
            <a:off x="453480" y="434162"/>
            <a:ext cx="8999043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spcBef>
                <a:spcPct val="20000"/>
              </a:spcBef>
              <a:defRPr/>
            </a:pPr>
            <a:endParaRPr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7373" y="4928616"/>
            <a:ext cx="886587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07373" y="5624484"/>
            <a:ext cx="886587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7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8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841F01-9811-4E22-992D-1BDB6782279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5312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57215" y="530352"/>
            <a:ext cx="425958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151640" y="530352"/>
            <a:ext cx="425958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1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59CA4-CA36-4D78-B743-8814580B79C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3555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830" y="4983480"/>
            <a:ext cx="886587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57826" y="579438"/>
            <a:ext cx="425958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5039850" y="579438"/>
            <a:ext cx="425958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657826" y="1447800"/>
            <a:ext cx="425958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039850" y="1447800"/>
            <a:ext cx="425958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1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4F69E-1001-4EE0-A9F4-57D2D21BB35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7394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1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E9483-E119-4B71-A7B2-F8406B3DC0B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8714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 - Στρογγυλεμένο ορθογώνιο"/>
          <p:cNvSpPr/>
          <p:nvPr/>
        </p:nvSpPr>
        <p:spPr>
          <a:xfrm>
            <a:off x="330200" y="328613"/>
            <a:ext cx="9242425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spcBef>
                <a:spcPct val="20000"/>
              </a:spcBef>
              <a:defRPr/>
            </a:pPr>
            <a:endParaRPr lang="en-US" dirty="0"/>
          </a:p>
        </p:txBody>
      </p:sp>
      <p:sp>
        <p:nvSpPr>
          <p:cNvPr id="3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4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5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4E018D-BDBD-441F-9ADA-78AD78336A3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2762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00349" y="533400"/>
            <a:ext cx="321945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000418" y="1447802"/>
            <a:ext cx="321945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824820" y="930144"/>
            <a:ext cx="501167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1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71168-D108-49ED-AB77-895375444F6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1067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4 - Στρογγυλεμένο ορθογώνιο"/>
          <p:cNvSpPr/>
          <p:nvPr/>
        </p:nvSpPr>
        <p:spPr>
          <a:xfrm>
            <a:off x="330200" y="328613"/>
            <a:ext cx="9242425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spcBef>
                <a:spcPct val="20000"/>
              </a:spcBef>
              <a:defRPr/>
            </a:pPr>
            <a:endParaRPr lang="en-US" dirty="0"/>
          </a:p>
        </p:txBody>
      </p:sp>
      <p:sp>
        <p:nvSpPr>
          <p:cNvPr id="6" name="10 - Στρογγύλεμα μίας γωνίας ορθογωνίου"/>
          <p:cNvSpPr/>
          <p:nvPr/>
        </p:nvSpPr>
        <p:spPr>
          <a:xfrm>
            <a:off x="6934200" y="433388"/>
            <a:ext cx="251777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spcBef>
                <a:spcPct val="20000"/>
              </a:spcBef>
              <a:defRPr/>
            </a:pPr>
            <a:endParaRPr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95300" y="5012056"/>
            <a:ext cx="89154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7001271" y="533400"/>
            <a:ext cx="242697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56603" y="435768"/>
            <a:ext cx="6419088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l-GR" noProof="0" dirty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7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8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9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40C715-5421-4C65-99C5-F7CB9C02A1A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3817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30200" y="328613"/>
            <a:ext cx="9242425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spcBef>
                <a:spcPct val="20000"/>
              </a:spcBef>
              <a:defRPr/>
            </a:pPr>
            <a:endParaRPr lang="en-US" dirty="0"/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453480" y="434162"/>
            <a:ext cx="8999043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spcBef>
                <a:spcPct val="20000"/>
              </a:spcBef>
              <a:defRPr/>
            </a:pPr>
            <a:endParaRPr lang="en-US" dirty="0"/>
          </a:p>
        </p:txBody>
      </p:sp>
      <p:sp>
        <p:nvSpPr>
          <p:cNvPr id="13" name="12 - Θέση τίτλου"/>
          <p:cNvSpPr>
            <a:spLocks noGrp="1"/>
          </p:cNvSpPr>
          <p:nvPr>
            <p:ph type="title"/>
          </p:nvPr>
        </p:nvSpPr>
        <p:spPr>
          <a:xfrm>
            <a:off x="544513" y="4986338"/>
            <a:ext cx="8866187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031" name="3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544513" y="530225"/>
            <a:ext cx="8866187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090988" y="6111875"/>
            <a:ext cx="24765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spcBef>
                <a:spcPct val="20000"/>
              </a:spcBef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567488" y="6111875"/>
            <a:ext cx="24765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spcBef>
                <a:spcPct val="20000"/>
              </a:spcBef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GB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9043988" y="6111875"/>
            <a:ext cx="4953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spcBef>
                <a:spcPct val="20000"/>
              </a:spcBef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773476B9-4FAB-4C78-B027-F2A32FD72F3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1" r:id="rId1"/>
    <p:sldLayoutId id="2147484134" r:id="rId2"/>
    <p:sldLayoutId id="2147484142" r:id="rId3"/>
    <p:sldLayoutId id="2147484135" r:id="rId4"/>
    <p:sldLayoutId id="2147484136" r:id="rId5"/>
    <p:sldLayoutId id="2147484137" r:id="rId6"/>
    <p:sldLayoutId id="2147484143" r:id="rId7"/>
    <p:sldLayoutId id="2147484138" r:id="rId8"/>
    <p:sldLayoutId id="2147484144" r:id="rId9"/>
    <p:sldLayoutId id="2147484139" r:id="rId10"/>
    <p:sldLayoutId id="214748414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12" Type="http://schemas.microsoft.com/office/2007/relationships/diagramDrawing" Target="../diagrams/drawing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diagramColors" Target="../diagrams/colors2.xml"/><Relationship Id="rId5" Type="http://schemas.openxmlformats.org/officeDocument/2006/relationships/diagramColors" Target="../diagrams/colors1.xml"/><Relationship Id="rId10" Type="http://schemas.openxmlformats.org/officeDocument/2006/relationships/diagramQuickStyle" Target="../diagrams/quickStyle2.xml"/><Relationship Id="rId4" Type="http://schemas.openxmlformats.org/officeDocument/2006/relationships/diagramQuickStyle" Target="../diagrams/quickStyle1.xml"/><Relationship Id="rId9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20750" y="1916113"/>
            <a:ext cx="8280400" cy="1800225"/>
          </a:xfrm>
        </p:spPr>
        <p:txBody>
          <a:bodyPr lIns="92075" tIns="46038" rIns="92075" bIns="46038"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1400" dirty="0" smtClean="0"/>
              <a:t/>
            </a:r>
            <a:br>
              <a:rPr lang="el-GR" sz="1400" dirty="0" smtClean="0"/>
            </a:br>
            <a:r>
              <a:rPr lang="el-GR" sz="1400" dirty="0" smtClean="0"/>
              <a:t/>
            </a:r>
            <a:br>
              <a:rPr lang="el-GR" sz="1400" dirty="0" smtClean="0"/>
            </a:br>
            <a:r>
              <a:rPr lang="en-US" sz="5400" dirty="0" smtClean="0">
                <a:solidFill>
                  <a:schemeClr val="accent1"/>
                </a:solidFill>
                <a:latin typeface="Tahoma" pitchFamily="34" charset="0"/>
                <a:cs typeface="Tahoma" pitchFamily="34" charset="0"/>
              </a:rPr>
              <a:t>“</a:t>
            </a:r>
            <a:r>
              <a:rPr lang="el-GR" sz="5400" dirty="0" smtClean="0">
                <a:solidFill>
                  <a:schemeClr val="accent1"/>
                </a:solidFill>
                <a:latin typeface="Tahoma" pitchFamily="34" charset="0"/>
                <a:cs typeface="Tahoma" pitchFamily="34" charset="0"/>
              </a:rPr>
              <a:t>ΑΣΦΑΛΙΣΗ </a:t>
            </a:r>
            <a:br>
              <a:rPr lang="el-GR" sz="5400" dirty="0" smtClean="0">
                <a:solidFill>
                  <a:schemeClr val="accent1"/>
                </a:solidFill>
                <a:latin typeface="Tahoma" pitchFamily="34" charset="0"/>
                <a:cs typeface="Tahoma" pitchFamily="34" charset="0"/>
              </a:rPr>
            </a:br>
            <a:r>
              <a:rPr lang="el-GR" sz="5400" dirty="0" smtClean="0">
                <a:solidFill>
                  <a:schemeClr val="accent1"/>
                </a:solidFill>
                <a:latin typeface="Tahoma" pitchFamily="34" charset="0"/>
                <a:cs typeface="Tahoma" pitchFamily="34" charset="0"/>
              </a:rPr>
              <a:t>ΖΩΗΣ - ΠΕΡΙΟΥΣΙΑΣ</a:t>
            </a:r>
            <a:r>
              <a:rPr lang="en-US" sz="5400" dirty="0" smtClean="0">
                <a:solidFill>
                  <a:schemeClr val="accent1"/>
                </a:solidFill>
                <a:latin typeface="Tahoma" pitchFamily="34" charset="0"/>
                <a:cs typeface="Tahoma" pitchFamily="34" charset="0"/>
              </a:rPr>
              <a:t>.” </a:t>
            </a:r>
            <a:r>
              <a:rPr lang="en-US" sz="1400" dirty="0" smtClean="0">
                <a:solidFill>
                  <a:schemeClr val="accent1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n-US" sz="1400" dirty="0" smtClean="0">
                <a:solidFill>
                  <a:schemeClr val="accent1"/>
                </a:solidFill>
                <a:latin typeface="Tahoma" pitchFamily="34" charset="0"/>
                <a:cs typeface="Tahoma" pitchFamily="34" charset="0"/>
              </a:rPr>
            </a:br>
            <a:r>
              <a:rPr lang="en-US" sz="1400" dirty="0" smtClean="0">
                <a:solidFill>
                  <a:schemeClr val="accent1"/>
                </a:solidFill>
              </a:rPr>
              <a:t/>
            </a:r>
            <a:br>
              <a:rPr lang="en-US" sz="1400" dirty="0" smtClean="0">
                <a:solidFill>
                  <a:schemeClr val="accent1"/>
                </a:solidFill>
              </a:rPr>
            </a:br>
            <a:r>
              <a:rPr lang="el-GR" sz="1400" dirty="0" smtClean="0">
                <a:solidFill>
                  <a:schemeClr val="accent1"/>
                </a:solidFill>
              </a:rPr>
              <a:t/>
            </a:r>
            <a:br>
              <a:rPr lang="el-GR" sz="1400" dirty="0" smtClean="0">
                <a:solidFill>
                  <a:schemeClr val="accent1"/>
                </a:solidFill>
              </a:rPr>
            </a:br>
            <a:r>
              <a:rPr lang="el-GR" sz="1400" dirty="0" smtClean="0"/>
              <a:t/>
            </a:r>
            <a:br>
              <a:rPr lang="el-GR" sz="1400" dirty="0" smtClean="0"/>
            </a:br>
            <a:r>
              <a:rPr lang="el-GR" sz="1400" dirty="0" smtClean="0"/>
              <a:t/>
            </a:r>
            <a:br>
              <a:rPr lang="el-GR" sz="1400" dirty="0" smtClean="0"/>
            </a:br>
            <a:endParaRPr lang="en-GB" sz="14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20750" y="3810000"/>
            <a:ext cx="8353425" cy="1876425"/>
          </a:xfrm>
        </p:spPr>
        <p:txBody>
          <a:bodyPr lIns="92075" tIns="46038" rIns="92075" bIns="46038"/>
          <a:lstStyle/>
          <a:p>
            <a:pPr marL="342900" indent="-342900" algn="ctr" eaLnBrk="1" hangingPunct="1">
              <a:lnSpc>
                <a:spcPct val="101000"/>
              </a:lnSpc>
              <a:spcBef>
                <a:spcPct val="0"/>
              </a:spcBef>
              <a:spcAft>
                <a:spcPct val="51000"/>
              </a:spcAft>
            </a:pPr>
            <a:r>
              <a:rPr lang="el-GR" sz="2300" b="1" dirty="0" smtClean="0">
                <a:solidFill>
                  <a:srgbClr val="3333CC"/>
                </a:solidFill>
                <a:latin typeface="Tahoma" pitchFamily="34" charset="0"/>
                <a:cs typeface="Tahoma" pitchFamily="34" charset="0"/>
              </a:rPr>
              <a:t>Επιμέλεια</a:t>
            </a:r>
            <a:r>
              <a:rPr lang="en-US" sz="2300" b="1" dirty="0" smtClean="0">
                <a:solidFill>
                  <a:srgbClr val="3333CC"/>
                </a:solidFill>
                <a:latin typeface="Tahoma" pitchFamily="34" charset="0"/>
                <a:cs typeface="Tahoma" pitchFamily="34" charset="0"/>
              </a:rPr>
              <a:t>: </a:t>
            </a:r>
            <a:endParaRPr lang="el-GR" sz="2300" b="1" dirty="0" smtClean="0">
              <a:solidFill>
                <a:srgbClr val="3333CC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algn="ctr" eaLnBrk="1" hangingPunct="1">
              <a:lnSpc>
                <a:spcPct val="101000"/>
              </a:lnSpc>
              <a:spcBef>
                <a:spcPct val="0"/>
              </a:spcBef>
              <a:spcAft>
                <a:spcPct val="51000"/>
              </a:spcAft>
            </a:pPr>
            <a:r>
              <a:rPr lang="el-GR" sz="2300" dirty="0" smtClean="0">
                <a:solidFill>
                  <a:srgbClr val="3333CC"/>
                </a:solidFill>
                <a:latin typeface="Tahoma" pitchFamily="34" charset="0"/>
                <a:cs typeface="Tahoma" pitchFamily="34" charset="0"/>
              </a:rPr>
              <a:t>ΝΙΚΟΛΑΟΣ ΓΡΗΓΟΡΑΚΗΣ (</a:t>
            </a:r>
            <a:r>
              <a:rPr lang="en-US" sz="2300" dirty="0" smtClean="0">
                <a:solidFill>
                  <a:srgbClr val="3333CC"/>
                </a:solidFill>
                <a:latin typeface="Tahoma" pitchFamily="34" charset="0"/>
                <a:cs typeface="Tahoma" pitchFamily="34" charset="0"/>
              </a:rPr>
              <a:t>PhD</a:t>
            </a:r>
            <a:r>
              <a:rPr lang="el-GR" sz="2300" dirty="0" smtClean="0">
                <a:solidFill>
                  <a:srgbClr val="3333CC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sz="2300" dirty="0" smtClean="0">
                <a:solidFill>
                  <a:srgbClr val="3333CC"/>
                </a:solidFill>
                <a:latin typeface="Tahoma" pitchFamily="34" charset="0"/>
                <a:cs typeface="Tahoma" pitchFamily="34" charset="0"/>
              </a:rPr>
              <a:t>MSc, B.A.</a:t>
            </a:r>
            <a:r>
              <a:rPr lang="el-GR" sz="2300" dirty="0" smtClean="0">
                <a:solidFill>
                  <a:srgbClr val="3333CC"/>
                </a:solidFill>
                <a:latin typeface="Tahoma" pitchFamily="34" charset="0"/>
                <a:cs typeface="Tahoma" pitchFamily="34" charset="0"/>
              </a:rPr>
              <a:t>)</a:t>
            </a:r>
          </a:p>
          <a:p>
            <a:pPr marL="342900" indent="-342900" algn="ctr" eaLnBrk="1" hangingPunct="1">
              <a:lnSpc>
                <a:spcPct val="101000"/>
              </a:lnSpc>
              <a:spcBef>
                <a:spcPct val="0"/>
              </a:spcBef>
              <a:spcAft>
                <a:spcPct val="51000"/>
              </a:spcAft>
            </a:pPr>
            <a:endParaRPr lang="el-GR" sz="2300" dirty="0" smtClean="0">
              <a:solidFill>
                <a:srgbClr val="3333CC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eaLnBrk="1" hangingPunct="1">
              <a:lnSpc>
                <a:spcPct val="101000"/>
              </a:lnSpc>
              <a:spcBef>
                <a:spcPct val="0"/>
              </a:spcBef>
              <a:spcAft>
                <a:spcPct val="51000"/>
              </a:spcAft>
            </a:pPr>
            <a:endParaRPr lang="en-GB" b="1" dirty="0" smtClean="0">
              <a:solidFill>
                <a:srgbClr val="3333CC"/>
              </a:solidFill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2504728" y="598608"/>
            <a:ext cx="4953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ΕΛΛΗΝΙΚΟ ΜΕΣΟΓΕΙΑΚΟ ΠΑΝΕΠΙΣΤΗΜΙΟ</a:t>
            </a:r>
          </a:p>
          <a:p>
            <a:pPr algn="ctr"/>
            <a:r>
              <a:rPr lang="el-GR" sz="16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ΣΧΟΛΗ ΔΙΟΙΚΗΣΗΣ ΚΑΙ ΟΙΚΟΝΟΜΙΑΣ</a:t>
            </a:r>
          </a:p>
          <a:p>
            <a:pPr algn="ctr"/>
            <a:r>
              <a:rPr lang="el-GR" sz="1600" b="1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ΤΜΗΜΑ ΛΟΓΙΣΤΙΚΗΣ &amp; ΧΡΗΜΑΤΟΟΙΚΟΝΟΜΙΚΗΣ</a:t>
            </a:r>
            <a:endParaRPr lang="el-GR" sz="1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9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  <p:bldP spid="4099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2520" y="210532"/>
            <a:ext cx="8866188" cy="4318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ΟΜΑΔΙΚΑ ΣΥΝΤΑΞΙΟΔΟΤΙΚΑ ΠΡΟΓΡΑΜΜΑΤΑ</a:t>
            </a:r>
            <a:endParaRPr lang="el-GR" sz="2000" dirty="0">
              <a:solidFill>
                <a:schemeClr val="accent1">
                  <a:tint val="88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60512" y="764704"/>
            <a:ext cx="8785100" cy="58779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1200" b="1" dirty="0" smtClean="0">
                <a:latin typeface="Tahoma" pitchFamily="34" charset="0"/>
                <a:cs typeface="Tahoma" pitchFamily="34" charset="0"/>
              </a:rPr>
              <a:t>ΦΟΡΕΙΣ ΚΟΙΝΩΝΙΚΗΣ &amp; ΕΠΙΚΟΥΡΙΚΗΣ ΑΣΦΑΛΙΣΗΣ ΓΙΑ ΣΥΝΤΑΞΙΟΔΟΤΙΚΟ ΣΥΣΤΗΜΑ ΣΤΗΝ ΧΩΡΑ ΜΑΣ</a:t>
            </a:r>
          </a:p>
          <a:p>
            <a:pPr marL="0" indent="0" algn="just">
              <a:buNone/>
            </a:pPr>
            <a:endParaRPr lang="el-GR" sz="12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1200" b="1" dirty="0" smtClean="0">
                <a:latin typeface="Tahoma" pitchFamily="34" charset="0"/>
                <a:cs typeface="Tahoma" pitchFamily="34" charset="0"/>
              </a:rPr>
              <a:t>ΙΔΙΩΤΙΚΗ ΑΣΦΑΛΙΣΗ ΓΙΑ ΣΥΜΠΛΗΡΩΜΑΤΙΚΗ ΣΥΝΤΑΞΗ</a:t>
            </a:r>
          </a:p>
          <a:p>
            <a:pPr marL="0" indent="0" algn="just">
              <a:buNone/>
            </a:pPr>
            <a:endParaRPr lang="el-GR" sz="12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1400" b="1" dirty="0">
                <a:latin typeface="Tahoma" pitchFamily="34" charset="0"/>
                <a:cs typeface="Tahoma" pitchFamily="34" charset="0"/>
              </a:rPr>
              <a:t>Το κεφαλαιοποιητικό σύστημα πλεονεκτεί έναντι του διανεμητικού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συστήματος για </a:t>
            </a:r>
            <a:r>
              <a:rPr lang="el-GR" sz="1400" b="1" dirty="0">
                <a:latin typeface="Tahoma" pitchFamily="34" charset="0"/>
                <a:cs typeface="Tahoma" pitchFamily="34" charset="0"/>
              </a:rPr>
              <a:t>τους εξής λόγους:</a:t>
            </a:r>
          </a:p>
          <a:p>
            <a:pPr marL="0" indent="0" algn="just">
              <a:buNone/>
            </a:pPr>
            <a:r>
              <a:rPr lang="el-GR" sz="1400" b="1" dirty="0">
                <a:latin typeface="Tahoma" pitchFamily="34" charset="0"/>
                <a:cs typeface="Tahoma" pitchFamily="34" charset="0"/>
              </a:rPr>
              <a:t>• Διασφαλίζει τις παροχές: οι παροχές δηλαδή των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εργαζομένων στηρίζονται </a:t>
            </a:r>
            <a:r>
              <a:rPr lang="el-GR" sz="1400" b="1" dirty="0">
                <a:latin typeface="Tahoma" pitchFamily="34" charset="0"/>
                <a:cs typeface="Tahoma" pitchFamily="34" charset="0"/>
              </a:rPr>
              <a:t>στις αθροισμένες εισφορές για λογαριασμό τους και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στις αποδόσεις </a:t>
            </a:r>
            <a:r>
              <a:rPr lang="el-GR" sz="1400" b="1" dirty="0">
                <a:latin typeface="Tahoma" pitchFamily="34" charset="0"/>
                <a:cs typeface="Tahoma" pitchFamily="34" charset="0"/>
              </a:rPr>
              <a:t>από την επένδυση των εισφορών αυτών.</a:t>
            </a:r>
          </a:p>
          <a:p>
            <a:pPr marL="0" indent="0" algn="just">
              <a:buNone/>
            </a:pPr>
            <a:r>
              <a:rPr lang="el-GR" sz="1400" b="1" dirty="0">
                <a:latin typeface="Tahoma" pitchFamily="34" charset="0"/>
                <a:cs typeface="Tahoma" pitchFamily="34" charset="0"/>
              </a:rPr>
              <a:t>• Ομαλοποιεί το κόστος: το κόστος των παροχών κατανέμεται καθ’όλη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τη διάρκεια </a:t>
            </a:r>
            <a:r>
              <a:rPr lang="el-GR" sz="1400" b="1" dirty="0">
                <a:latin typeface="Tahoma" pitchFamily="34" charset="0"/>
                <a:cs typeface="Tahoma" pitchFamily="34" charset="0"/>
              </a:rPr>
              <a:t>της ασφάλισης με αποτέλεσμα την αποφυγή της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επιβάρυνσης κατά </a:t>
            </a:r>
            <a:r>
              <a:rPr lang="el-GR" sz="1400" b="1" dirty="0">
                <a:latin typeface="Tahoma" pitchFamily="34" charset="0"/>
                <a:cs typeface="Tahoma" pitchFamily="34" charset="0"/>
              </a:rPr>
              <a:t>τη στιγμή της αποχώρησης των εργαζομένων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pPr marL="0" indent="0" algn="just">
              <a:buNone/>
            </a:pPr>
            <a:endParaRPr lang="el-GR" sz="8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n-US" sz="8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Source</a:t>
            </a:r>
            <a:r>
              <a:rPr lang="en-US" sz="8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el-GR" sz="8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Γκαραγκούνης (2008). Ιδιωτική </a:t>
            </a:r>
            <a:r>
              <a:rPr lang="el-GR" sz="800" b="1" i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Ασφάλιση</a:t>
            </a:r>
            <a:r>
              <a:rPr lang="el-GR" sz="8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. Ελληνικό Τραπεζικό Ινστιτούτο     </a:t>
            </a:r>
            <a:endParaRPr lang="en-US" sz="800" b="1" dirty="0">
              <a:solidFill>
                <a:srgbClr val="0070C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400" b="1" dirty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Διάγραμμα 5"/>
          <p:cNvGraphicFramePr/>
          <p:nvPr>
            <p:extLst>
              <p:ext uri="{D42A27DB-BD31-4B8C-83A1-F6EECF244321}">
                <p14:modId xmlns:p14="http://schemas.microsoft.com/office/powerpoint/2010/main" val="1378403412"/>
              </p:ext>
            </p:extLst>
          </p:nvPr>
        </p:nvGraphicFramePr>
        <p:xfrm>
          <a:off x="632520" y="1268761"/>
          <a:ext cx="6840760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7069" y="5624682"/>
            <a:ext cx="183832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Διάγραμμα 7"/>
          <p:cNvGraphicFramePr/>
          <p:nvPr>
            <p:extLst>
              <p:ext uri="{D42A27DB-BD31-4B8C-83A1-F6EECF244321}">
                <p14:modId xmlns:p14="http://schemas.microsoft.com/office/powerpoint/2010/main" val="2291283303"/>
              </p:ext>
            </p:extLst>
          </p:nvPr>
        </p:nvGraphicFramePr>
        <p:xfrm>
          <a:off x="632520" y="2924944"/>
          <a:ext cx="6840760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39226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2520" y="210532"/>
            <a:ext cx="8866188" cy="4318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ΟΜΑΔΙΚΑ ΣΥΝΤΑΞΙΟΔΟΤΙΚΑ ΠΡΟΓΡΑΜΜΑΤΑ</a:t>
            </a:r>
            <a:endParaRPr lang="el-GR" sz="2000" dirty="0">
              <a:solidFill>
                <a:schemeClr val="accent1">
                  <a:tint val="88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60512" y="620688"/>
            <a:ext cx="8785100" cy="60219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14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Τα ομαδικά προγράμματα διαχείρισης κεφαλαίων υπόκεινται και σε άλλου είδους διακρίσεις:</a:t>
            </a:r>
          </a:p>
          <a:p>
            <a:pPr marL="0" indent="0" algn="just">
              <a:buNone/>
            </a:pPr>
            <a:r>
              <a:rPr lang="el-GR" sz="14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Α) Ανάλογα με την προέλευση της χρηματοδότησης των κεφαλαίων τους</a:t>
            </a:r>
          </a:p>
          <a:p>
            <a:pPr marL="0" indent="0" algn="just">
              <a:buNone/>
            </a:pPr>
            <a:r>
              <a:rPr lang="el-GR" sz="14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Β) Ανάλογα με τον τρόπο προσδιορισμού της παροχής.</a:t>
            </a:r>
          </a:p>
          <a:p>
            <a:pPr marL="0" indent="0" algn="just">
              <a:buNone/>
            </a:pPr>
            <a:endParaRPr lang="el-GR" sz="12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1600" b="1" u="sng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Α) Ανάλογα με την προέλευση της χρηματοδότησης των κεφαλαίων τους</a:t>
            </a:r>
          </a:p>
          <a:p>
            <a:pPr marL="0" indent="0" algn="just">
              <a:buNone/>
            </a:pPr>
            <a:r>
              <a:rPr lang="el-GR" sz="1600" b="1" dirty="0" smtClean="0">
                <a:latin typeface="Tahoma" pitchFamily="34" charset="0"/>
                <a:cs typeface="Tahoma" pitchFamily="34" charset="0"/>
              </a:rPr>
              <a:t>A.1</a:t>
            </a:r>
            <a:r>
              <a:rPr lang="el-GR" sz="1600" b="1" dirty="0">
                <a:latin typeface="Tahoma" pitchFamily="34" charset="0"/>
                <a:cs typeface="Tahoma" pitchFamily="34" charset="0"/>
              </a:rPr>
              <a:t>) από τον εργοδότη ή νομικό πρόσωπο αποκλειστικά (non participating plan</a:t>
            </a:r>
            <a:r>
              <a:rPr lang="el-GR" sz="1600" b="1" dirty="0" smtClean="0">
                <a:latin typeface="Tahoma" pitchFamily="34" charset="0"/>
                <a:cs typeface="Tahoma" pitchFamily="34" charset="0"/>
              </a:rPr>
              <a:t>).</a:t>
            </a:r>
            <a:endParaRPr lang="el-GR" sz="16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1600" b="1" dirty="0" smtClean="0">
                <a:latin typeface="Tahoma" pitchFamily="34" charset="0"/>
                <a:cs typeface="Tahoma" pitchFamily="34" charset="0"/>
              </a:rPr>
              <a:t>A.2</a:t>
            </a:r>
            <a:r>
              <a:rPr lang="el-GR" sz="1600" b="1" dirty="0">
                <a:latin typeface="Tahoma" pitchFamily="34" charset="0"/>
                <a:cs typeface="Tahoma" pitchFamily="34" charset="0"/>
              </a:rPr>
              <a:t>) </a:t>
            </a:r>
            <a:r>
              <a:rPr lang="el-GR" sz="1600" b="1" dirty="0" smtClean="0">
                <a:latin typeface="Tahoma" pitchFamily="34" charset="0"/>
                <a:cs typeface="Tahoma" pitchFamily="34" charset="0"/>
              </a:rPr>
              <a:t>κατά </a:t>
            </a:r>
            <a:r>
              <a:rPr lang="el-GR" sz="1600" b="1" dirty="0">
                <a:latin typeface="Tahoma" pitchFamily="34" charset="0"/>
                <a:cs typeface="Tahoma" pitchFamily="34" charset="0"/>
              </a:rPr>
              <a:t>ένα μέρος από τον εργοδότη ή νομικό πρόσωπο και κατά ένα μέρος από τον κάθε επιμέρους ασφαλισμένο (participating plan</a:t>
            </a:r>
            <a:r>
              <a:rPr lang="el-GR" sz="1600" b="1" dirty="0" smtClean="0">
                <a:latin typeface="Tahoma" pitchFamily="34" charset="0"/>
                <a:cs typeface="Tahoma" pitchFamily="34" charset="0"/>
              </a:rPr>
              <a:t>).</a:t>
            </a:r>
            <a:endParaRPr lang="el-GR" sz="16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1600" b="1" dirty="0" smtClean="0">
                <a:latin typeface="Tahoma" pitchFamily="34" charset="0"/>
                <a:cs typeface="Tahoma" pitchFamily="34" charset="0"/>
              </a:rPr>
              <a:t>A.3</a:t>
            </a:r>
            <a:r>
              <a:rPr lang="el-GR" sz="1600" b="1" dirty="0">
                <a:latin typeface="Tahoma" pitchFamily="34" charset="0"/>
                <a:cs typeface="Tahoma" pitchFamily="34" charset="0"/>
              </a:rPr>
              <a:t>) </a:t>
            </a:r>
            <a:r>
              <a:rPr lang="el-GR" sz="1600" b="1" dirty="0" smtClean="0">
                <a:latin typeface="Tahoma" pitchFamily="34" charset="0"/>
                <a:cs typeface="Tahoma" pitchFamily="34" charset="0"/>
              </a:rPr>
              <a:t>αποκλειστικά </a:t>
            </a:r>
            <a:r>
              <a:rPr lang="el-GR" sz="1600" b="1" dirty="0">
                <a:latin typeface="Tahoma" pitchFamily="34" charset="0"/>
                <a:cs typeface="Tahoma" pitchFamily="34" charset="0"/>
              </a:rPr>
              <a:t>από τον κάθε επιμέρους ασφαλισμένο (συμβαίνει συνήθως σε περιπτώσεις που ασφαλίζονται μέλη </a:t>
            </a:r>
            <a:r>
              <a:rPr lang="el-GR" sz="1600" b="1" dirty="0" smtClean="0">
                <a:latin typeface="Tahoma" pitchFamily="34" charset="0"/>
                <a:cs typeface="Tahoma" pitchFamily="34" charset="0"/>
              </a:rPr>
              <a:t>συλλόγων επαγγελματιών).</a:t>
            </a:r>
            <a:endParaRPr lang="el-GR" sz="16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600" b="1" dirty="0" smtClean="0">
              <a:solidFill>
                <a:srgbClr val="000099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1600" b="1" u="sng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Β</a:t>
            </a:r>
            <a:r>
              <a:rPr lang="el-GR" sz="1600" b="1" u="sng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) Ανάλογα με τον τρόπο προσδιορισμού της παροχής.</a:t>
            </a:r>
          </a:p>
          <a:p>
            <a:pPr marL="0" indent="0" algn="just">
              <a:buNone/>
            </a:pPr>
            <a:r>
              <a:rPr lang="el-GR" sz="1600" b="1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DEPOSIT ADMINISTRATION </a:t>
            </a:r>
            <a:r>
              <a:rPr lang="el-GR" sz="1600" b="1" dirty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FUND (DAF) (Λογαριασμός Διαχείρισης </a:t>
            </a:r>
            <a:r>
              <a:rPr lang="el-GR" sz="1600" b="1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Κεφαλαίων)</a:t>
            </a:r>
            <a:endParaRPr lang="el-GR" sz="1600" b="1" dirty="0">
              <a:solidFill>
                <a:schemeClr val="accent4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1600" b="1" dirty="0" smtClean="0">
                <a:latin typeface="Tahoma" pitchFamily="34" charset="0"/>
                <a:cs typeface="Tahoma" pitchFamily="34" charset="0"/>
              </a:rPr>
              <a:t>Β.1) Ορισμένης εισφοράς (defined </a:t>
            </a:r>
            <a:r>
              <a:rPr lang="el-GR" sz="1600" b="1" dirty="0">
                <a:latin typeface="Tahoma" pitchFamily="34" charset="0"/>
                <a:cs typeface="Tahoma" pitchFamily="34" charset="0"/>
              </a:rPr>
              <a:t>contribution) είτε </a:t>
            </a:r>
            <a:endParaRPr lang="el-GR" sz="1600" b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1600" b="1" dirty="0" smtClean="0">
                <a:latin typeface="Tahoma" pitchFamily="34" charset="0"/>
                <a:cs typeface="Tahoma" pitchFamily="34" charset="0"/>
              </a:rPr>
              <a:t>Β.2) Ορισμένης παροχής  (defined </a:t>
            </a:r>
            <a:r>
              <a:rPr lang="el-GR" sz="1600" b="1" dirty="0">
                <a:latin typeface="Tahoma" pitchFamily="34" charset="0"/>
                <a:cs typeface="Tahoma" pitchFamily="34" charset="0"/>
              </a:rPr>
              <a:t>benefit).</a:t>
            </a:r>
            <a:endParaRPr lang="el-GR" sz="1600" b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9785" y="5048773"/>
            <a:ext cx="183832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28" y="4797152"/>
            <a:ext cx="3381375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95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2520" y="210532"/>
            <a:ext cx="8866188" cy="4318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ΟΜΑΔΙΚΑ ΣΥΝΤΑΞΙΟΔΟΤΙΚΑ ΠΡΟΓΡΑΜΜΑΤΑ</a:t>
            </a:r>
            <a:endParaRPr lang="el-GR" sz="2000" dirty="0">
              <a:solidFill>
                <a:schemeClr val="accent1">
                  <a:tint val="88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60512" y="620688"/>
            <a:ext cx="8785100" cy="6237312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el-GR" sz="2200" b="1" dirty="0" smtClean="0">
                <a:latin typeface="Tahoma" pitchFamily="34" charset="0"/>
                <a:cs typeface="Tahoma" pitchFamily="34" charset="0"/>
              </a:rPr>
              <a:t>Β.1) Ορισμένης εισφοράς (defined </a:t>
            </a:r>
            <a:r>
              <a:rPr lang="el-GR" sz="2200" b="1" dirty="0">
                <a:latin typeface="Tahoma" pitchFamily="34" charset="0"/>
                <a:cs typeface="Tahoma" pitchFamily="34" charset="0"/>
              </a:rPr>
              <a:t>contribution</a:t>
            </a:r>
            <a:r>
              <a:rPr lang="el-GR" sz="2200" b="1" dirty="0" smtClean="0">
                <a:latin typeface="Tahoma" pitchFamily="34" charset="0"/>
                <a:cs typeface="Tahoma" pitchFamily="34" charset="0"/>
              </a:rPr>
              <a:t>)</a:t>
            </a:r>
          </a:p>
          <a:p>
            <a:pPr marL="0" indent="0" algn="just">
              <a:buNone/>
            </a:pPr>
            <a:endParaRPr lang="el-GR" sz="1900" b="1" dirty="0" smtClean="0">
              <a:solidFill>
                <a:srgbClr val="000099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Στα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προγράμματα του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τύπου αυτού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ο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Συμβαλλόμενος (π.χ. Επιχείρηση) καθορίζει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το ύψος της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μηνιαίας (ή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ετήσιας) εισφοράς που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θα καταβάλλει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για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κάθε ασφαλισμένο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, η οποία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μπορεί να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είναι είτε ενιαίο ποσό,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είτε ποσοστό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επί του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μηνιαίου μισθού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του κάθε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εργαζομένου. Η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Ασφαλιστική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επιχείρηση δημιουργεί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ένα «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Λογαριασμό» υπέρ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του συνόλου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των εργαζομένων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και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παράλληλα παρακολουθεί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την εξέλιξη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του «Λογαριασμού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» σε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ατομική βάση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. Ο λογαριασμός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αυτός αυξάνεται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με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:</a:t>
            </a:r>
          </a:p>
          <a:p>
            <a:pPr marL="0" indent="0" algn="just">
              <a:buNone/>
            </a:pP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• τις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καταβαλλόμενες εισφορές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για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το συγκεκριμένο ασφαλισμένο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,</a:t>
            </a:r>
            <a:endParaRPr lang="el-GR" sz="2300" b="1" dirty="0" smtClean="0">
              <a:solidFill>
                <a:srgbClr val="000099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• τις αποδόσεις από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τις επενδύσεις των εισφορών</a:t>
            </a:r>
          </a:p>
          <a:p>
            <a:pPr marL="0" indent="0" algn="just">
              <a:buNone/>
            </a:pP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Ο λογαριασμός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αυτός μειώνεται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με:</a:t>
            </a:r>
          </a:p>
          <a:p>
            <a:pPr marL="0" indent="0" algn="just">
              <a:buNone/>
            </a:pP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• τις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καταβαλλόμενες παροχές •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τα έξοδα διαχείρισης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και επένδυσης που εισπράττει η Ασφαλιστική επιχείρηση •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τους φόρους και τα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τέλη επί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των επενδύσεων</a:t>
            </a:r>
          </a:p>
          <a:p>
            <a:pPr marL="0" indent="0" algn="just">
              <a:buNone/>
            </a:pPr>
            <a:endParaRPr lang="el-GR" sz="2300" b="1" dirty="0" smtClean="0">
              <a:solidFill>
                <a:srgbClr val="000099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ΠΑΡΟΧΕΣ</a:t>
            </a:r>
          </a:p>
          <a:p>
            <a:pPr marL="0" indent="0" algn="just">
              <a:buNone/>
            </a:pP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Οι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παροχές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των προγραμμάτων αυτών καταβάλλονται στους ασφαλισμένους όταν χάσουν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την ιδιότητα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του μέλους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της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ασφαλισμένης ομάδας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(π.χ.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λόγω αποχώρησης για συνταξιοδότηση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ή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λόγω παραίτησης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απόλυσης, διαγραφής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θανάτου, αναπηρίας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κ.λπ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.). Η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παροχή ανέρχεται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στο σύνολο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ή ποσοστό επί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του συνόλου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του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υπολοίπου του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λογαριασμού του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κάθε ασφαλισμένου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(ανάλογα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με τις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προϋποθέσεις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που έχουν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καθοριστεί σε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κάθε συμβόλαιο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, π.χ.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έτη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συμμετοχής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στο Πρόγραμμα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, κανονική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ή πρόωρη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συνταξιοδότηση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). Το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ποσό της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παροχής καταβάλλεται στον ασφαλισμένο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ή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στους δικαιούχους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του είτε με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τη μορφή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του εφάπαξ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ποσού είτε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με τη μορφή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μηνιαίου επιδόματος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(ισόβιας </a:t>
            </a:r>
            <a:r>
              <a:rPr lang="el-GR" sz="23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ή περιορισμένης </a:t>
            </a:r>
            <a:r>
              <a:rPr lang="el-GR" sz="23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διάρκειας).</a:t>
            </a:r>
            <a:endParaRPr lang="el-GR" sz="2300" b="1" dirty="0" smtClean="0">
              <a:solidFill>
                <a:srgbClr val="000099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600" b="1" dirty="0">
              <a:solidFill>
                <a:srgbClr val="000099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600" b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6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600" b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1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n-US" sz="14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Source: </a:t>
            </a:r>
            <a:r>
              <a:rPr lang="el-GR" sz="14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Γκαραγκούνης (2008). Ιδιωτική </a:t>
            </a:r>
            <a:r>
              <a:rPr lang="el-GR" sz="1400" b="1" i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Ασφάλιση</a:t>
            </a:r>
            <a:r>
              <a:rPr lang="el-GR" sz="14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. Ελληνικό Τραπεζικό Ινστιτούτο     </a:t>
            </a:r>
            <a:endParaRPr lang="en-US" sz="1400" b="1" dirty="0">
              <a:solidFill>
                <a:srgbClr val="0070C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7069" y="5517232"/>
            <a:ext cx="183832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455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2520" y="210532"/>
            <a:ext cx="8866188" cy="4318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ΟΜΑΔΙΚΑ ΣΥΝΤΑΞΙΟΔΟΤΙΚΑ ΠΡΟΓΡΑΜΜΑΤΑ</a:t>
            </a:r>
            <a:endParaRPr lang="el-GR" sz="2000" dirty="0">
              <a:solidFill>
                <a:schemeClr val="accent1">
                  <a:tint val="88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60512" y="620688"/>
            <a:ext cx="8785100" cy="60219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1600" b="1" dirty="0" smtClean="0">
                <a:latin typeface="Tahoma" pitchFamily="34" charset="0"/>
                <a:cs typeface="Tahoma" pitchFamily="34" charset="0"/>
              </a:rPr>
              <a:t>Β.2) Ορισμένης παροχής  (defined </a:t>
            </a:r>
            <a:r>
              <a:rPr lang="el-GR" sz="1600" b="1" dirty="0">
                <a:latin typeface="Tahoma" pitchFamily="34" charset="0"/>
                <a:cs typeface="Tahoma" pitchFamily="34" charset="0"/>
              </a:rPr>
              <a:t>benefit).</a:t>
            </a:r>
            <a:endParaRPr lang="el-GR" sz="1600" b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Στα Προγράμματα αυτού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του τύπου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ο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Συμβαλλόμενος (π.χ. Επιχείρηση) καθορίζει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σε συνεργασία με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την Ασφαλιστική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επιχείρηση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το ύψος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και το είδος της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παροχής (εφάπαξ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ή σύνταξη) που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θα καταβληθεί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στον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ασφαλισμένο κατά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την αποχώρησή του.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Η Ασφαλιστική επιχείρηση υπολογίζει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το κόστος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του συγκεκριμένου προγράμματος με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αναλογιστική μελέτη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που γίνεται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για κάθε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ασφαλισμένη ομάδα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0" indent="0" algn="just">
              <a:buNone/>
            </a:pPr>
            <a:endParaRPr lang="el-GR" sz="1600" b="1" u="sng" dirty="0" smtClean="0">
              <a:solidFill>
                <a:srgbClr val="000099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1600" b="1" u="sng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ΠΑΡΟΧΕΣ</a:t>
            </a:r>
          </a:p>
          <a:p>
            <a:pPr marL="0" indent="0" algn="just">
              <a:buNone/>
            </a:pP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Οι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παροχές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των προγραμμάτων αυτών καταβάλλονται στους ασφαλισμένους όταν χάσουν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την ιδιότητα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του μέλους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της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ασφαλισμένης ομάδας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(π.χ.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λόγω αποχώρησης για συνταξιοδότηση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ή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λόγω παραίτησης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απόλυσης, διαγραφής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θανάτου, αναπηρίας κλπ.). Συνήθως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υπολογίζονται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σε συνάρτηση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με το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μηνιαίο μισθό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των εργαζομένων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και καταβάλλονται στο ασφαλισμένο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ή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στους δικαιούχους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του είτε με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τη μορφή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εφάπαξ ποσού (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π.χ. ένας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μέσος τελικός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μισθός για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κάθε χρόνο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υπηρεσίας) είτε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με τη μορφή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σύνταξης (π.χ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. ποσοστό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2</a:t>
            </a:r>
            <a:r>
              <a:rPr lang="en-US" sz="1600" b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%</a:t>
            </a:r>
            <a:r>
              <a:rPr lang="el-GR" sz="1600" b="1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ή 3%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του τελικού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μισθού για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κάθε χρόνο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υπηρεσίας),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δηλαδή με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τη μορφή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μηνιαίου επιδόματος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(ισόβιας 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ή περιορισμένης </a:t>
            </a:r>
            <a:r>
              <a:rPr lang="el-GR" sz="16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διάρκειας</a:t>
            </a:r>
            <a:r>
              <a:rPr lang="el-GR" sz="16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).</a:t>
            </a:r>
          </a:p>
          <a:p>
            <a:pPr marL="0" indent="0" algn="just">
              <a:buNone/>
            </a:pPr>
            <a:endParaRPr lang="el-GR" sz="12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n-US" sz="10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Source: </a:t>
            </a:r>
            <a:r>
              <a:rPr lang="el-GR" sz="10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Γκαραγκούνης (2008). Ιδιωτική </a:t>
            </a:r>
            <a:r>
              <a:rPr lang="el-GR" sz="1000" b="1" i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Ασφάλιση</a:t>
            </a:r>
            <a:r>
              <a:rPr lang="el-GR" sz="10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. Ελληνικό Τραπεζικό Ινστιτούτο     </a:t>
            </a:r>
            <a:endParaRPr lang="en-US" sz="1000" b="1" dirty="0">
              <a:solidFill>
                <a:srgbClr val="0070C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9785" y="5048773"/>
            <a:ext cx="183832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673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1825" y="404813"/>
            <a:ext cx="8866188" cy="431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ΣΤΟΧΟΙ ΠΑΡΟΥΣΙΑΣΗΣ</a:t>
            </a:r>
            <a:endParaRPr lang="el-GR" sz="2000" dirty="0">
              <a:solidFill>
                <a:schemeClr val="accent1">
                  <a:tint val="88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60388" y="981075"/>
            <a:ext cx="8785100" cy="53260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400" dirty="0" smtClean="0">
                <a:latin typeface="Tahoma" pitchFamily="34" charset="0"/>
                <a:cs typeface="Tahoma" pitchFamily="34" charset="0"/>
              </a:rPr>
              <a:t>Εισαγωγή στον σκοπό, στις βασικές έννοιες και τους ορισμούς των ομαδικών ασφαλιστικών προγραμμάτων υγείας και σύνταξης.</a:t>
            </a:r>
          </a:p>
          <a:p>
            <a:pPr marL="0" indent="0" algn="just">
              <a:buNone/>
            </a:pPr>
            <a:endParaRPr lang="el-GR" sz="2400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0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2000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050" y="2328863"/>
            <a:ext cx="3771900" cy="220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1825" y="404813"/>
            <a:ext cx="8866188" cy="431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ΟΜΑΔΙΚΗ ΑΣΦΑΛΙΣΗ</a:t>
            </a:r>
            <a:endParaRPr lang="el-GR" sz="2000" dirty="0">
              <a:solidFill>
                <a:schemeClr val="accent1">
                  <a:tint val="88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60388" y="981075"/>
            <a:ext cx="8785100" cy="53260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400" dirty="0">
                <a:latin typeface="Tahoma" pitchFamily="34" charset="0"/>
                <a:cs typeface="Tahoma" pitchFamily="34" charset="0"/>
              </a:rPr>
              <a:t>Οι ομαδικές ασφαλίσεις είναι ασφαλιστικά προγράμματα τα </a:t>
            </a:r>
            <a:r>
              <a:rPr lang="el-GR" sz="2400" dirty="0" smtClean="0">
                <a:latin typeface="Tahoma" pitchFamily="34" charset="0"/>
                <a:cs typeface="Tahoma" pitchFamily="34" charset="0"/>
              </a:rPr>
              <a:t>οποία απευθύνονται </a:t>
            </a:r>
            <a:r>
              <a:rPr lang="el-GR" sz="2400" dirty="0">
                <a:latin typeface="Tahoma" pitchFamily="34" charset="0"/>
                <a:cs typeface="Tahoma" pitchFamily="34" charset="0"/>
              </a:rPr>
              <a:t>σε ομάδες ατόμων που είναι είτε εργαζόμενοι σε </a:t>
            </a:r>
            <a:r>
              <a:rPr lang="el-GR" sz="2400" dirty="0" smtClean="0">
                <a:latin typeface="Tahoma" pitchFamily="34" charset="0"/>
                <a:cs typeface="Tahoma" pitchFamily="34" charset="0"/>
              </a:rPr>
              <a:t>μια επιχείρηση</a:t>
            </a:r>
            <a:r>
              <a:rPr lang="el-GR" sz="2400" dirty="0">
                <a:latin typeface="Tahoma" pitchFamily="34" charset="0"/>
                <a:cs typeface="Tahoma" pitchFamily="34" charset="0"/>
              </a:rPr>
              <a:t>, είτε μέλη κάποιου μαζικού φορέα, π.χ. Συλλόγου, </a:t>
            </a:r>
            <a:r>
              <a:rPr lang="el-GR" sz="2400" dirty="0" smtClean="0">
                <a:latin typeface="Tahoma" pitchFamily="34" charset="0"/>
                <a:cs typeface="Tahoma" pitchFamily="34" charset="0"/>
              </a:rPr>
              <a:t>Σωματείου, Ένωσης </a:t>
            </a:r>
            <a:r>
              <a:rPr lang="el-GR" sz="2400" dirty="0">
                <a:latin typeface="Tahoma" pitchFamily="34" charset="0"/>
                <a:cs typeface="Tahoma" pitchFamily="34" charset="0"/>
              </a:rPr>
              <a:t>κ.λ.π., είτε πελάτες Πιστωτικού Φορέα, Τράπεζας </a:t>
            </a:r>
            <a:r>
              <a:rPr lang="el-GR" sz="2400" dirty="0" smtClean="0">
                <a:latin typeface="Tahoma" pitchFamily="34" charset="0"/>
                <a:cs typeface="Tahoma" pitchFamily="34" charset="0"/>
              </a:rPr>
              <a:t>κ.λ.π. Οι </a:t>
            </a:r>
            <a:r>
              <a:rPr lang="el-GR" sz="2400" dirty="0">
                <a:latin typeface="Tahoma" pitchFamily="34" charset="0"/>
                <a:cs typeface="Tahoma" pitchFamily="34" charset="0"/>
              </a:rPr>
              <a:t>ομαδικές ασφαλίσεις ανήκουν στις ασφαλίσεις προσώπων σύμφωνα με </a:t>
            </a:r>
            <a:r>
              <a:rPr lang="el-GR" sz="2400" dirty="0" smtClean="0">
                <a:latin typeface="Tahoma" pitchFamily="34" charset="0"/>
                <a:cs typeface="Tahoma" pitchFamily="34" charset="0"/>
              </a:rPr>
              <a:t>το δεύτερο </a:t>
            </a:r>
            <a:r>
              <a:rPr lang="el-GR" sz="2400" dirty="0">
                <a:latin typeface="Tahoma" pitchFamily="34" charset="0"/>
                <a:cs typeface="Tahoma" pitchFamily="34" charset="0"/>
              </a:rPr>
              <a:t>κριτήριο διακρίσεων των Αρχών της Ιδιωτικής ασφάλισης</a:t>
            </a:r>
            <a:r>
              <a:rPr lang="el-GR" sz="2400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pPr marL="0" indent="0" algn="just">
              <a:buNone/>
            </a:pPr>
            <a:endParaRPr lang="el-GR" sz="2400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n-US" sz="9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Source: </a:t>
            </a:r>
            <a:r>
              <a:rPr lang="el-GR" sz="9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Γκαραγκούνης(2008). </a:t>
            </a:r>
            <a:r>
              <a:rPr lang="el-GR" sz="900" b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Ιδιωτική </a:t>
            </a:r>
            <a:r>
              <a:rPr lang="el-GR" sz="900" b="1" i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Ασφάλιση</a:t>
            </a:r>
            <a:r>
              <a:rPr lang="el-GR" sz="9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. Ελληνικό Τραπεζικό Ινστιτούτο     </a:t>
            </a:r>
            <a:endParaRPr lang="en-US" sz="900" b="1" dirty="0">
              <a:solidFill>
                <a:srgbClr val="0070C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2400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0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2000" b="1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ΥΠΕΝΘΥΜΙΣΗ: Τα ομαδικά ασφαλιστήρια Ζωής &amp; ΜΟΑ καθώς και Πυρός – Σεισμού για ενυπόθηκο δανεισμό από τα χρηματοπιστωτικά ιδρύματα.</a:t>
            </a:r>
            <a:endParaRPr lang="el-GR" sz="2000" b="1" dirty="0">
              <a:solidFill>
                <a:schemeClr val="accent4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06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1825" y="404813"/>
            <a:ext cx="8866188" cy="431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ΚΥΡΙΟΤΕΡΑ ΧΑΡΑΚΤΗΡΙΣΤΙΚΑ ΟΜΑΔΙΚΗΣ ΑΣΦΑΛΙΣΗΣ</a:t>
            </a:r>
            <a:endParaRPr lang="el-GR" sz="2000" dirty="0">
              <a:solidFill>
                <a:schemeClr val="accent1">
                  <a:tint val="88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60388" y="981075"/>
            <a:ext cx="8785100" cy="540025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1500" dirty="0">
                <a:latin typeface="Tahoma" pitchFamily="34" charset="0"/>
                <a:cs typeface="Tahoma" pitchFamily="34" charset="0"/>
              </a:rPr>
              <a:t>• Εκδίδεται ένα μόνο ασφαλιστήριο συμβόλαιο στο όνομα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του συμβαλλομένου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. Τα άτομα που είναι ασφαλισμένα σε ένα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ομαδικό συμβόλαιο 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παίρνουν συνήθως ένα Πιστοποιητικό ασφάλισης ή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ένα ενημερωτικό 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έντυπο που περιγράφει περιληπτικά τους όρους και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τις καλύψεις 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του συμβολαίου.</a:t>
            </a:r>
          </a:p>
          <a:p>
            <a:pPr marL="0" indent="0" algn="just">
              <a:buNone/>
            </a:pPr>
            <a:r>
              <a:rPr lang="el-GR" sz="1500" dirty="0">
                <a:latin typeface="Tahoma" pitchFamily="34" charset="0"/>
                <a:cs typeface="Tahoma" pitchFamily="34" charset="0"/>
              </a:rPr>
              <a:t>• Καλύπτεται μια ομάδα ανθρώπων που έχουν ένα κοινό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χαρακτηριστικό (π.χ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. υπάλληλοι, εργάτες, πελάτες, μέλη συλλόγου κ.λπ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.).</a:t>
            </a:r>
          </a:p>
          <a:p>
            <a:pPr marL="0" indent="0" algn="just">
              <a:buNone/>
            </a:pPr>
            <a:r>
              <a:rPr lang="el-GR" sz="1500" dirty="0">
                <a:latin typeface="Tahoma" pitchFamily="34" charset="0"/>
                <a:cs typeface="Tahoma" pitchFamily="34" charset="0"/>
              </a:rPr>
              <a:t>• Προβλέπεται κάλυψη με ενιαίο ασφάλιστρο για όλα τα μέλη ή ανάλογα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με το 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ύψος του μισθού ή του δανείου.</a:t>
            </a:r>
          </a:p>
          <a:p>
            <a:pPr marL="0" indent="0" algn="just">
              <a:buNone/>
            </a:pPr>
            <a:r>
              <a:rPr lang="el-GR" sz="1500" dirty="0">
                <a:latin typeface="Tahoma" pitchFamily="34" charset="0"/>
                <a:cs typeface="Tahoma" pitchFamily="34" charset="0"/>
              </a:rPr>
              <a:t>• Έχει χαμηλότερο κόστος από την ατομική ασφάλιση ζωής με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τις αντίστοιχες 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καλύψεις.</a:t>
            </a:r>
          </a:p>
          <a:p>
            <a:pPr marL="0" indent="0" algn="just">
              <a:buNone/>
            </a:pPr>
            <a:r>
              <a:rPr lang="el-GR" sz="1500" dirty="0">
                <a:latin typeface="Tahoma" pitchFamily="34" charset="0"/>
                <a:cs typeface="Tahoma" pitchFamily="34" charset="0"/>
              </a:rPr>
              <a:t>• Το κόστος μπορεί να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καταβάλλεται: α. από 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τον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Συμβαλλόμενο, β. από 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τον ασφαλισμένο,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ή γ. και 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από τους δύο</a:t>
            </a:r>
          </a:p>
          <a:p>
            <a:pPr marL="0" indent="0" algn="just">
              <a:buNone/>
            </a:pPr>
            <a:r>
              <a:rPr lang="el-GR" sz="1500" dirty="0">
                <a:latin typeface="Tahoma" pitchFamily="34" charset="0"/>
                <a:cs typeface="Tahoma" pitchFamily="34" charset="0"/>
              </a:rPr>
              <a:t>• Το ασφαλιστήριο μπορεί να προβλέπει σύναψη ατομικού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ασφαλιστηρίου ζωής 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για τα μέλη μιας ασφαλισμένης ομάδας σε περίπτωση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αποχώρησής τους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, χωρίς να χρειάζονται ιατρικές εξετάσεις (μόνο για την κάλυψη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του θανάτου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).</a:t>
            </a:r>
            <a:endParaRPr lang="el-GR" sz="1500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1500" dirty="0">
                <a:latin typeface="Tahoma" pitchFamily="34" charset="0"/>
                <a:cs typeface="Tahoma" pitchFamily="34" charset="0"/>
              </a:rPr>
              <a:t>• Ο ελάχιστος αριθμός ατόμων που απαιτείται για τη σύναψη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Ομαδικής Ασφάλισης 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είναι δέκα (10)</a:t>
            </a:r>
          </a:p>
          <a:p>
            <a:pPr marL="0" indent="0" algn="just">
              <a:buNone/>
            </a:pPr>
            <a:r>
              <a:rPr lang="el-GR" sz="1500" dirty="0">
                <a:latin typeface="Tahoma" pitchFamily="34" charset="0"/>
                <a:cs typeface="Tahoma" pitchFamily="34" charset="0"/>
              </a:rPr>
              <a:t>• Μπορεί να προβλέπονται επιστροφές ασφαλίστρων σε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περιπτώσεις καλών 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αποτελεσμάτων</a:t>
            </a:r>
          </a:p>
          <a:p>
            <a:pPr marL="0" indent="0" algn="just">
              <a:buNone/>
            </a:pPr>
            <a:r>
              <a:rPr lang="el-GR" sz="1500" dirty="0">
                <a:latin typeface="Tahoma" pitchFamily="34" charset="0"/>
                <a:cs typeface="Tahoma" pitchFamily="34" charset="0"/>
              </a:rPr>
              <a:t>• Συνήθως προβλέπεται περίοδος αναμονής, δηλαδή χρονικό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διάστημα «δοκιμασίας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» του υποψηφίου από τον Συμβαλλόμενο – Εργοδότη,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το οποίο 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ορίζεται από συμβόλαιο και κατά τη διάρκεια του οποίου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δεν παρέχεται 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ασφάλιση.</a:t>
            </a:r>
            <a:endParaRPr lang="el-GR" sz="15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8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8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8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8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n-US" sz="8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Source</a:t>
            </a:r>
            <a:r>
              <a:rPr lang="en-US" sz="8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el-GR" sz="8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Γκαραγκούνης(2008). </a:t>
            </a:r>
            <a:r>
              <a:rPr lang="el-GR" sz="800" b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Ιδιωτική </a:t>
            </a:r>
            <a:r>
              <a:rPr lang="el-GR" sz="800" b="1" i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Ασφάλιση</a:t>
            </a:r>
            <a:r>
              <a:rPr lang="el-GR" sz="8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. Ελληνικό Τραπεζικό Ινστιτούτο     </a:t>
            </a:r>
            <a:endParaRPr lang="en-US" sz="800" b="1" dirty="0">
              <a:solidFill>
                <a:srgbClr val="0070C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2400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0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6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1825" y="404813"/>
            <a:ext cx="8866188" cy="431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UNDERWRITING </a:t>
            </a:r>
            <a:r>
              <a:rPr lang="el-GR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ΟΜΑΔΙΚΗΣ ΑΣΦΑΛΙΣΗΣ</a:t>
            </a:r>
            <a:endParaRPr lang="el-GR" sz="2000" dirty="0">
              <a:solidFill>
                <a:schemeClr val="accent1">
                  <a:tint val="88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60388" y="981075"/>
            <a:ext cx="8785100" cy="540025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l-GR" sz="1500" dirty="0">
                <a:latin typeface="Tahoma" pitchFamily="34" charset="0"/>
                <a:cs typeface="Tahoma" pitchFamily="34" charset="0"/>
              </a:rPr>
              <a:t>Το underwriting κατά τις ομαδικές ασφαλίσεις χωρίζεται σε δύο μέρη:</a:t>
            </a:r>
          </a:p>
          <a:p>
            <a:pPr marL="0" indent="0" algn="just">
              <a:buNone/>
            </a:pPr>
            <a:r>
              <a:rPr lang="el-GR" sz="1500" dirty="0">
                <a:latin typeface="Tahoma" pitchFamily="34" charset="0"/>
                <a:cs typeface="Tahoma" pitchFamily="34" charset="0"/>
              </a:rPr>
              <a:t>1. το underwriting υγείας, όπου η εκτίμηση κινδύνου γίνεται με βάση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την</a:t>
            </a:r>
            <a:r>
              <a:rPr lang="en-US" sz="1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κατάσταση 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υγείας του προς ασφάλιση προσώπου, και</a:t>
            </a:r>
          </a:p>
          <a:p>
            <a:pPr marL="0" indent="0" algn="just">
              <a:buNone/>
            </a:pPr>
            <a:r>
              <a:rPr lang="el-GR" sz="1500" dirty="0">
                <a:latin typeface="Tahoma" pitchFamily="34" charset="0"/>
                <a:cs typeface="Tahoma" pitchFamily="34" charset="0"/>
              </a:rPr>
              <a:t>2. το επαγγελματικό underwriting, όπου η εκτίμηση γίνεται με βάση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το</a:t>
            </a:r>
            <a:r>
              <a:rPr lang="en-US" sz="1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είδος 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της εργασίας του ασφαλιζομένου.</a:t>
            </a:r>
          </a:p>
          <a:p>
            <a:pPr marL="0" indent="0" algn="just">
              <a:buNone/>
            </a:pPr>
            <a:r>
              <a:rPr lang="el-GR" sz="1500" dirty="0">
                <a:latin typeface="Tahoma" pitchFamily="34" charset="0"/>
                <a:cs typeface="Tahoma" pitchFamily="34" charset="0"/>
              </a:rPr>
              <a:t>Η διαδικασία εκτίμησης του αναλαμβανομένου κινδύνου στις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Ομαδικές</a:t>
            </a:r>
            <a:r>
              <a:rPr lang="en-US" sz="1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ασφαλίσεις 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διαφέρει από εκείνη των Ατομικών ασφαλίσεων Ζωής, όμως,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ο</a:t>
            </a:r>
            <a:r>
              <a:rPr lang="en-US" sz="1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κύριος 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στόχος και στις δύο περιπτώσεις παραμένει ίδιος, καθώς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:</a:t>
            </a:r>
            <a:r>
              <a:rPr lang="en-US" sz="1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500" b="1" u="sng" dirty="0" smtClean="0">
                <a:latin typeface="Tahoma" pitchFamily="34" charset="0"/>
                <a:cs typeface="Tahoma" pitchFamily="34" charset="0"/>
              </a:rPr>
              <a:t>ΕΠΙΛΕΓΟΝΤΑΙ </a:t>
            </a:r>
            <a:r>
              <a:rPr lang="el-GR" sz="1500" b="1" u="sng" dirty="0">
                <a:latin typeface="Tahoma" pitchFamily="34" charset="0"/>
                <a:cs typeface="Tahoma" pitchFamily="34" charset="0"/>
              </a:rPr>
              <a:t>ΚΙΝΔΥΝΟΙ ΤΕΤΟΙΟΙ ΩΣΤΕ ΔΕΝ ΘΑ </a:t>
            </a:r>
            <a:r>
              <a:rPr lang="el-GR" sz="1500" b="1" u="sng" dirty="0" smtClean="0">
                <a:latin typeface="Tahoma" pitchFamily="34" charset="0"/>
                <a:cs typeface="Tahoma" pitchFamily="34" charset="0"/>
              </a:rPr>
              <a:t>ΑΠΟΚΛΙΝΟΥΝ</a:t>
            </a:r>
            <a:r>
              <a:rPr lang="en-US" sz="1500" b="1" u="sng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500" b="1" u="sng" dirty="0" smtClean="0">
                <a:latin typeface="Tahoma" pitchFamily="34" charset="0"/>
                <a:cs typeface="Tahoma" pitchFamily="34" charset="0"/>
              </a:rPr>
              <a:t>ΑΙΣΘΗΤΑ </a:t>
            </a:r>
            <a:r>
              <a:rPr lang="el-GR" sz="1500" b="1" u="sng" dirty="0">
                <a:latin typeface="Tahoma" pitchFamily="34" charset="0"/>
                <a:cs typeface="Tahoma" pitchFamily="34" charset="0"/>
              </a:rPr>
              <a:t>ΑΠΟ ΤΑ ΑΝΑΜΕΝΟΜΕΝΑ ΑΠΟΤΕΛΕΣΜΑΤΑ.</a:t>
            </a:r>
            <a:endParaRPr lang="el-GR" sz="800" b="1" u="sng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800" b="1" u="sng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1400" dirty="0">
                <a:latin typeface="Tahoma" pitchFamily="34" charset="0"/>
                <a:cs typeface="Tahoma" pitchFamily="34" charset="0"/>
              </a:rPr>
              <a:t>Για να επιτευχθεί αυτό σχετικά με τις Ομαδικές ασφαλίσεις, πρέπει 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να</a:t>
            </a:r>
            <a:r>
              <a:rPr lang="en-US" sz="1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τηρούνται </a:t>
            </a:r>
            <a:r>
              <a:rPr lang="el-GR" sz="1400" dirty="0">
                <a:latin typeface="Tahoma" pitchFamily="34" charset="0"/>
                <a:cs typeface="Tahoma" pitchFamily="34" charset="0"/>
              </a:rPr>
              <a:t>ορισμένοι βασικοί κανόνες ανάληψης κινδύνων. Οι κυριότεροι 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από</a:t>
            </a:r>
            <a:r>
              <a:rPr lang="en-US" sz="1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αυτούς </a:t>
            </a:r>
            <a:r>
              <a:rPr lang="el-GR" sz="1400" dirty="0">
                <a:latin typeface="Tahoma" pitchFamily="34" charset="0"/>
                <a:cs typeface="Tahoma" pitchFamily="34" charset="0"/>
              </a:rPr>
              <a:t>είναι:</a:t>
            </a:r>
          </a:p>
          <a:p>
            <a:pPr marL="0" indent="0" algn="just">
              <a:buNone/>
            </a:pPr>
            <a:r>
              <a:rPr lang="el-GR" sz="1400" b="1" dirty="0">
                <a:latin typeface="Tahoma" pitchFamily="34" charset="0"/>
                <a:cs typeface="Tahoma" pitchFamily="34" charset="0"/>
              </a:rPr>
              <a:t>• Η προς ασφάλιση ομάδα πρέπει να έχει δημιουργηθεί για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οποιονδήποτε</a:t>
            </a: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άλλο </a:t>
            </a:r>
            <a:r>
              <a:rPr lang="el-GR" sz="1400" b="1" dirty="0">
                <a:latin typeface="Tahoma" pitchFamily="34" charset="0"/>
                <a:cs typeface="Tahoma" pitchFamily="34" charset="0"/>
              </a:rPr>
              <a:t>σκοπό, εκτός της Ομαδικής ασφάλισης (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ΑΝΤΕΠΙΛΟΓ</a:t>
            </a: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H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). </a:t>
            </a:r>
            <a:r>
              <a:rPr lang="el-GR" sz="1400" b="1" dirty="0">
                <a:latin typeface="Tahoma" pitchFamily="34" charset="0"/>
                <a:cs typeface="Tahoma" pitchFamily="34" charset="0"/>
              </a:rPr>
              <a:t>Ο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κανόνας</a:t>
            </a: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αυτός </a:t>
            </a:r>
            <a:r>
              <a:rPr lang="el-GR" sz="1400" b="1" dirty="0">
                <a:latin typeface="Tahoma" pitchFamily="34" charset="0"/>
                <a:cs typeface="Tahoma" pitchFamily="34" charset="0"/>
              </a:rPr>
              <a:t>π.χ. πληρούται απόλυτα στην περίπτωση εργαζομένων στον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ίδιο</a:t>
            </a: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εργοδότη</a:t>
            </a:r>
            <a:r>
              <a:rPr lang="el-GR" sz="1400" b="1" dirty="0">
                <a:latin typeface="Tahoma" pitchFamily="34" charset="0"/>
                <a:cs typeface="Tahoma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l-GR" sz="1400" b="1" dirty="0">
                <a:latin typeface="Tahoma" pitchFamily="34" charset="0"/>
                <a:cs typeface="Tahoma" pitchFamily="34" charset="0"/>
              </a:rPr>
              <a:t>• Πρέπει να υπάρχει μια σχετικά σταθερή φάση ανανέωσης στη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σύνθεση</a:t>
            </a: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της </a:t>
            </a:r>
            <a:r>
              <a:rPr lang="el-GR" sz="1400" b="1" dirty="0">
                <a:latin typeface="Tahoma" pitchFamily="34" charset="0"/>
                <a:cs typeface="Tahoma" pitchFamily="34" charset="0"/>
              </a:rPr>
              <a:t>ομάδας με την εισροή νέων μελών. Με την προϋπόθεση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αυτή</a:t>
            </a: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εξασφαλίζεται </a:t>
            </a:r>
            <a:r>
              <a:rPr lang="el-GR" sz="1400" b="1" dirty="0">
                <a:latin typeface="Tahoma" pitchFamily="34" charset="0"/>
                <a:cs typeface="Tahoma" pitchFamily="34" charset="0"/>
              </a:rPr>
              <a:t>η διατήρηση του μέσου όρου ηλικίας της ομάδας σε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επίπεδο</a:t>
            </a: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τέτοιο</a:t>
            </a:r>
            <a:r>
              <a:rPr lang="el-GR" sz="1400" b="1" dirty="0">
                <a:latin typeface="Tahoma" pitchFamily="34" charset="0"/>
                <a:cs typeface="Tahoma" pitchFamily="34" charset="0"/>
              </a:rPr>
              <a:t>, ώστε να μην δημιουργείται κίνδυνος υπέρμετρης αύξησης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του</a:t>
            </a: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ασφαλίστρου</a:t>
            </a:r>
            <a:r>
              <a:rPr lang="el-GR" sz="1400" b="1" dirty="0">
                <a:latin typeface="Tahoma" pitchFamily="34" charset="0"/>
                <a:cs typeface="Tahoma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l-GR" sz="14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Σε αντίθεση με </a:t>
            </a:r>
            <a:r>
              <a:rPr lang="el-GR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ότι </a:t>
            </a:r>
            <a:r>
              <a:rPr lang="el-GR" sz="14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συμβαίνει στις Ατομικές ασφαλίσεις, οι </a:t>
            </a:r>
            <a:r>
              <a:rPr lang="el-GR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Ομαδικές</a:t>
            </a:r>
            <a:r>
              <a:rPr lang="en-US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ασφαλίσεις </a:t>
            </a:r>
            <a:r>
              <a:rPr lang="el-GR" sz="14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γίνονται χωρίς ιατρική εξέταση των εργαζομένων ή </a:t>
            </a:r>
            <a:r>
              <a:rPr lang="el-GR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συμπλήρωση</a:t>
            </a:r>
            <a:r>
              <a:rPr lang="en-US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ειδικού </a:t>
            </a:r>
            <a:r>
              <a:rPr lang="el-GR" sz="14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ερωτηματολογίου, εκτός βέβαια των περιπτώσεων όπου ο αριθμός </a:t>
            </a:r>
            <a:r>
              <a:rPr lang="el-GR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της</a:t>
            </a:r>
            <a:r>
              <a:rPr lang="en-US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προς </a:t>
            </a:r>
            <a:r>
              <a:rPr lang="el-GR" sz="14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ασφάλιση ομάδας είναι μικρός ή τα προς ασφάλιση κεφάλαια </a:t>
            </a:r>
            <a:r>
              <a:rPr lang="el-GR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πολύ</a:t>
            </a:r>
            <a:r>
              <a:rPr lang="en-US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μεγάλα</a:t>
            </a:r>
            <a:r>
              <a:rPr lang="el-GR" sz="14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el-GR" sz="1400" b="1" dirty="0" smtClean="0">
              <a:solidFill>
                <a:srgbClr val="000099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8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n-US" sz="8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Source</a:t>
            </a:r>
            <a:r>
              <a:rPr lang="en-US" sz="8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el-GR" sz="8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Γκαραγκούνης(2008). </a:t>
            </a:r>
            <a:r>
              <a:rPr lang="el-GR" sz="800" b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Ιδιωτική </a:t>
            </a:r>
            <a:r>
              <a:rPr lang="el-GR" sz="800" b="1" i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Ασφάλιση</a:t>
            </a:r>
            <a:r>
              <a:rPr lang="el-GR" sz="8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. Ελληνικό Τραπεζικό Ινστιτούτο     </a:t>
            </a:r>
            <a:endParaRPr lang="en-US" sz="800" b="1" dirty="0">
              <a:solidFill>
                <a:srgbClr val="0070C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2400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0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89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1825" y="404813"/>
            <a:ext cx="8866188" cy="431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UNDERWRITING </a:t>
            </a:r>
            <a:r>
              <a:rPr lang="el-GR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ΟΜΑΔΙΚΗΣ ΑΣΦΑΛΙΣΗΣ</a:t>
            </a:r>
            <a:endParaRPr lang="el-GR" sz="2000" dirty="0">
              <a:solidFill>
                <a:schemeClr val="accent1">
                  <a:tint val="88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60388" y="981075"/>
            <a:ext cx="8785100" cy="540025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l-GR" sz="1500" dirty="0">
                <a:latin typeface="Tahoma" pitchFamily="34" charset="0"/>
                <a:cs typeface="Tahoma" pitchFamily="34" charset="0"/>
              </a:rPr>
              <a:t>Το underwriting κατά τις ομαδικές ασφαλίσεις χωρίζεται σε δύο μέρη:</a:t>
            </a:r>
          </a:p>
          <a:p>
            <a:pPr marL="0" indent="0" algn="just">
              <a:buNone/>
            </a:pPr>
            <a:r>
              <a:rPr lang="el-GR" sz="1500" dirty="0">
                <a:latin typeface="Tahoma" pitchFamily="34" charset="0"/>
                <a:cs typeface="Tahoma" pitchFamily="34" charset="0"/>
              </a:rPr>
              <a:t>1. το underwriting υγείας, όπου η εκτίμηση κινδύνου γίνεται με βάση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την</a:t>
            </a:r>
            <a:r>
              <a:rPr lang="en-US" sz="1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κατάσταση 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υγείας του προς ασφάλιση προσώπου, και</a:t>
            </a:r>
          </a:p>
          <a:p>
            <a:pPr marL="0" indent="0" algn="just">
              <a:buNone/>
            </a:pPr>
            <a:r>
              <a:rPr lang="el-GR" sz="1500" dirty="0">
                <a:latin typeface="Tahoma" pitchFamily="34" charset="0"/>
                <a:cs typeface="Tahoma" pitchFamily="34" charset="0"/>
              </a:rPr>
              <a:t>2. το επαγγελματικό underwriting, όπου η εκτίμηση γίνεται με βάση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το</a:t>
            </a:r>
            <a:r>
              <a:rPr lang="en-US" sz="1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είδος 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της εργασίας του ασφαλιζομένου.</a:t>
            </a:r>
          </a:p>
          <a:p>
            <a:pPr marL="0" indent="0" algn="just">
              <a:buNone/>
            </a:pPr>
            <a:r>
              <a:rPr lang="el-GR" sz="1500" dirty="0">
                <a:latin typeface="Tahoma" pitchFamily="34" charset="0"/>
                <a:cs typeface="Tahoma" pitchFamily="34" charset="0"/>
              </a:rPr>
              <a:t>Η διαδικασία εκτίμησης του αναλαμβανομένου κινδύνου στις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Ομαδικές</a:t>
            </a:r>
            <a:r>
              <a:rPr lang="en-US" sz="1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ασφαλίσεις 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διαφέρει από εκείνη των Ατομικών ασφαλίσεων Ζωής, όμως,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ο</a:t>
            </a:r>
            <a:r>
              <a:rPr lang="en-US" sz="1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κύριος </a:t>
            </a:r>
            <a:r>
              <a:rPr lang="el-GR" sz="1500" dirty="0">
                <a:latin typeface="Tahoma" pitchFamily="34" charset="0"/>
                <a:cs typeface="Tahoma" pitchFamily="34" charset="0"/>
              </a:rPr>
              <a:t>στόχος και στις δύο περιπτώσεις παραμένει ίδιος, καθώς</a:t>
            </a:r>
            <a:r>
              <a:rPr lang="el-GR" sz="1500" dirty="0" smtClean="0">
                <a:latin typeface="Tahoma" pitchFamily="34" charset="0"/>
                <a:cs typeface="Tahoma" pitchFamily="34" charset="0"/>
              </a:rPr>
              <a:t>:</a:t>
            </a:r>
            <a:r>
              <a:rPr lang="en-US" sz="1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500" b="1" u="sng" dirty="0" smtClean="0">
                <a:latin typeface="Tahoma" pitchFamily="34" charset="0"/>
                <a:cs typeface="Tahoma" pitchFamily="34" charset="0"/>
              </a:rPr>
              <a:t>ΕΠΙΛΕΓΟΝΤΑΙ </a:t>
            </a:r>
            <a:r>
              <a:rPr lang="el-GR" sz="1500" b="1" u="sng" dirty="0">
                <a:latin typeface="Tahoma" pitchFamily="34" charset="0"/>
                <a:cs typeface="Tahoma" pitchFamily="34" charset="0"/>
              </a:rPr>
              <a:t>ΚΙΝΔΥΝΟΙ ΤΕΤΟΙΟΙ ΩΣΤΕ ΔΕΝ ΘΑ </a:t>
            </a:r>
            <a:r>
              <a:rPr lang="el-GR" sz="1500" b="1" u="sng" dirty="0" smtClean="0">
                <a:latin typeface="Tahoma" pitchFamily="34" charset="0"/>
                <a:cs typeface="Tahoma" pitchFamily="34" charset="0"/>
              </a:rPr>
              <a:t>ΑΠΟΚΛΙΝΟΥΝ</a:t>
            </a:r>
            <a:r>
              <a:rPr lang="en-US" sz="1500" b="1" u="sng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500" b="1" u="sng" dirty="0" smtClean="0">
                <a:latin typeface="Tahoma" pitchFamily="34" charset="0"/>
                <a:cs typeface="Tahoma" pitchFamily="34" charset="0"/>
              </a:rPr>
              <a:t>ΑΙΣΘΗΤΑ </a:t>
            </a:r>
            <a:r>
              <a:rPr lang="el-GR" sz="1500" b="1" u="sng" dirty="0">
                <a:latin typeface="Tahoma" pitchFamily="34" charset="0"/>
                <a:cs typeface="Tahoma" pitchFamily="34" charset="0"/>
              </a:rPr>
              <a:t>ΑΠΟ ΤΑ ΑΝΑΜΕΝΟΜΕΝΑ ΑΠΟΤΕΛΕΣΜΑΤΑ.</a:t>
            </a:r>
            <a:endParaRPr lang="el-GR" sz="800" b="1" u="sng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800" b="1" u="sng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1400" dirty="0">
                <a:latin typeface="Tahoma" pitchFamily="34" charset="0"/>
                <a:cs typeface="Tahoma" pitchFamily="34" charset="0"/>
              </a:rPr>
              <a:t>Για να επιτευχθεί αυτό σχετικά με τις Ομαδικές ασφαλίσεις, πρέπει 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να</a:t>
            </a:r>
            <a:r>
              <a:rPr lang="en-US" sz="1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τηρούνται </a:t>
            </a:r>
            <a:r>
              <a:rPr lang="el-GR" sz="1400" dirty="0">
                <a:latin typeface="Tahoma" pitchFamily="34" charset="0"/>
                <a:cs typeface="Tahoma" pitchFamily="34" charset="0"/>
              </a:rPr>
              <a:t>ορισμένοι βασικοί κανόνες ανάληψης κινδύνων. Οι κυριότεροι 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από</a:t>
            </a:r>
            <a:r>
              <a:rPr lang="en-US" sz="14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400" dirty="0" smtClean="0">
                <a:latin typeface="Tahoma" pitchFamily="34" charset="0"/>
                <a:cs typeface="Tahoma" pitchFamily="34" charset="0"/>
              </a:rPr>
              <a:t>αυτούς </a:t>
            </a:r>
            <a:r>
              <a:rPr lang="el-GR" sz="1400" dirty="0">
                <a:latin typeface="Tahoma" pitchFamily="34" charset="0"/>
                <a:cs typeface="Tahoma" pitchFamily="34" charset="0"/>
              </a:rPr>
              <a:t>είναι:</a:t>
            </a:r>
          </a:p>
          <a:p>
            <a:pPr marL="0" indent="0" algn="just">
              <a:buNone/>
            </a:pPr>
            <a:r>
              <a:rPr lang="el-GR" sz="1400" b="1" dirty="0">
                <a:latin typeface="Tahoma" pitchFamily="34" charset="0"/>
                <a:cs typeface="Tahoma" pitchFamily="34" charset="0"/>
              </a:rPr>
              <a:t>• Η προς ασφάλιση ομάδα πρέπει να έχει δημιουργηθεί για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οποιονδήποτε</a:t>
            </a: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άλλο </a:t>
            </a:r>
            <a:r>
              <a:rPr lang="el-GR" sz="1400" b="1" dirty="0">
                <a:latin typeface="Tahoma" pitchFamily="34" charset="0"/>
                <a:cs typeface="Tahoma" pitchFamily="34" charset="0"/>
              </a:rPr>
              <a:t>σκοπό, εκτός της Ομαδικής ασφάλισης (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ΑΝΤΕΠΙΛΟΓ</a:t>
            </a: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H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). </a:t>
            </a:r>
            <a:r>
              <a:rPr lang="el-GR" sz="1400" b="1" dirty="0">
                <a:latin typeface="Tahoma" pitchFamily="34" charset="0"/>
                <a:cs typeface="Tahoma" pitchFamily="34" charset="0"/>
              </a:rPr>
              <a:t>Ο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κανόνας</a:t>
            </a: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αυτός </a:t>
            </a:r>
            <a:r>
              <a:rPr lang="el-GR" sz="1400" b="1" dirty="0">
                <a:latin typeface="Tahoma" pitchFamily="34" charset="0"/>
                <a:cs typeface="Tahoma" pitchFamily="34" charset="0"/>
              </a:rPr>
              <a:t>π.χ. πληρούται απόλυτα στην περίπτωση εργαζομένων στον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ίδιο</a:t>
            </a: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εργοδότη</a:t>
            </a:r>
            <a:r>
              <a:rPr lang="el-GR" sz="1400" b="1" dirty="0">
                <a:latin typeface="Tahoma" pitchFamily="34" charset="0"/>
                <a:cs typeface="Tahoma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l-GR" sz="1400" b="1" dirty="0">
                <a:latin typeface="Tahoma" pitchFamily="34" charset="0"/>
                <a:cs typeface="Tahoma" pitchFamily="34" charset="0"/>
              </a:rPr>
              <a:t>• Πρέπει να υπάρχει μια σχετικά σταθερή φάση ανανέωσης στη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σύνθεση</a:t>
            </a: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της </a:t>
            </a:r>
            <a:r>
              <a:rPr lang="el-GR" sz="1400" b="1" dirty="0">
                <a:latin typeface="Tahoma" pitchFamily="34" charset="0"/>
                <a:cs typeface="Tahoma" pitchFamily="34" charset="0"/>
              </a:rPr>
              <a:t>ομάδας με την εισροή νέων μελών. Με την προϋπόθεση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αυτή</a:t>
            </a: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εξασφαλίζεται </a:t>
            </a:r>
            <a:r>
              <a:rPr lang="el-GR" sz="1400" b="1" dirty="0">
                <a:latin typeface="Tahoma" pitchFamily="34" charset="0"/>
                <a:cs typeface="Tahoma" pitchFamily="34" charset="0"/>
              </a:rPr>
              <a:t>η διατήρηση του μέσου όρου ηλικίας της ομάδας σε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επίπεδο</a:t>
            </a: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τέτοιο</a:t>
            </a:r>
            <a:r>
              <a:rPr lang="el-GR" sz="1400" b="1" dirty="0">
                <a:latin typeface="Tahoma" pitchFamily="34" charset="0"/>
                <a:cs typeface="Tahoma" pitchFamily="34" charset="0"/>
              </a:rPr>
              <a:t>, ώστε να μην δημιουργείται κίνδυνος υπέρμετρης αύξησης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του</a:t>
            </a: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400" b="1" dirty="0" smtClean="0">
                <a:latin typeface="Tahoma" pitchFamily="34" charset="0"/>
                <a:cs typeface="Tahoma" pitchFamily="34" charset="0"/>
              </a:rPr>
              <a:t>ασφαλίστρου</a:t>
            </a:r>
            <a:r>
              <a:rPr lang="el-GR" sz="1400" b="1" dirty="0">
                <a:latin typeface="Tahoma" pitchFamily="34" charset="0"/>
                <a:cs typeface="Tahoma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l-GR" sz="14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Σε αντίθεση με </a:t>
            </a:r>
            <a:r>
              <a:rPr lang="el-GR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ότι </a:t>
            </a:r>
            <a:r>
              <a:rPr lang="el-GR" sz="14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συμβαίνει στις Ατομικές ασφαλίσεις, οι </a:t>
            </a:r>
            <a:r>
              <a:rPr lang="el-GR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Ομαδικές</a:t>
            </a:r>
            <a:r>
              <a:rPr lang="en-US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ασφαλίσεις </a:t>
            </a:r>
            <a:r>
              <a:rPr lang="el-GR" sz="14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γίνονται χωρίς ιατρική εξέταση των εργαζομένων ή </a:t>
            </a:r>
            <a:r>
              <a:rPr lang="el-GR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συμπλήρωση</a:t>
            </a:r>
            <a:r>
              <a:rPr lang="en-US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ειδικού </a:t>
            </a:r>
            <a:r>
              <a:rPr lang="el-GR" sz="14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ερωτηματολογίου, εκτός βέβαια των περιπτώσεων όπου ο αριθμός </a:t>
            </a:r>
            <a:r>
              <a:rPr lang="el-GR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της</a:t>
            </a:r>
            <a:r>
              <a:rPr lang="en-US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προς </a:t>
            </a:r>
            <a:r>
              <a:rPr lang="el-GR" sz="14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ασφάλιση ομάδας είναι μικρός ή τα προς ασφάλιση κεφάλαια </a:t>
            </a:r>
            <a:r>
              <a:rPr lang="el-GR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πολύ</a:t>
            </a:r>
            <a:r>
              <a:rPr lang="en-US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14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μεγάλα</a:t>
            </a:r>
            <a:r>
              <a:rPr lang="el-GR" sz="14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el-GR" sz="1400" b="1" dirty="0" smtClean="0">
              <a:solidFill>
                <a:srgbClr val="000099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8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n-US" sz="8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Source</a:t>
            </a:r>
            <a:r>
              <a:rPr lang="en-US" sz="8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el-GR" sz="8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Γκαραγκούνης(2008). </a:t>
            </a:r>
            <a:r>
              <a:rPr lang="el-GR" sz="800" b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Ιδιωτική </a:t>
            </a:r>
            <a:r>
              <a:rPr lang="el-GR" sz="800" b="1" i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Ασφάλιση</a:t>
            </a:r>
            <a:r>
              <a:rPr lang="el-GR" sz="8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. Ελληνικό Τραπεζικό Ινστιτούτο     </a:t>
            </a:r>
            <a:endParaRPr lang="en-US" sz="800" b="1" dirty="0">
              <a:solidFill>
                <a:srgbClr val="0070C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2400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0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94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1825" y="404813"/>
            <a:ext cx="8866188" cy="431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ΠΑΡΟΧΕΣ</a:t>
            </a:r>
            <a:r>
              <a:rPr lang="en-US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ΟΜΑΔΙΚΗΣ ΑΣΦΑΛΙΣΗΣ (ΖΩΗΣ ΚΑΙ ΥΓΕΙΑΣ)</a:t>
            </a:r>
            <a:endParaRPr lang="el-GR" sz="2000" dirty="0">
              <a:solidFill>
                <a:schemeClr val="accent1">
                  <a:tint val="88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60388" y="950641"/>
            <a:ext cx="8785100" cy="557470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l-GR" sz="1900" b="1" u="sng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ΑΣΦΑΛΙΣΗ ΖΩΗΣ</a:t>
            </a:r>
            <a:r>
              <a:rPr lang="el-GR" sz="1900" b="1" u="sng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el-GR" sz="1900" b="1" u="sng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1900" b="1" dirty="0" smtClean="0">
                <a:latin typeface="Tahoma" pitchFamily="34" charset="0"/>
                <a:cs typeface="Tahoma" pitchFamily="34" charset="0"/>
              </a:rPr>
              <a:t>Η </a:t>
            </a:r>
            <a:r>
              <a:rPr lang="el-GR" sz="1900" b="1" dirty="0">
                <a:latin typeface="Tahoma" pitchFamily="34" charset="0"/>
                <a:cs typeface="Tahoma" pitchFamily="34" charset="0"/>
              </a:rPr>
              <a:t>ασφάλιση ζωής στις Ομαδικές </a:t>
            </a:r>
            <a:r>
              <a:rPr lang="el-GR" sz="1900" b="1" dirty="0" smtClean="0">
                <a:latin typeface="Tahoma" pitchFamily="34" charset="0"/>
                <a:cs typeface="Tahoma" pitchFamily="34" charset="0"/>
              </a:rPr>
              <a:t>ασφαλίσεις παρέχεται </a:t>
            </a:r>
            <a:r>
              <a:rPr lang="el-GR" sz="1900" b="1" dirty="0">
                <a:latin typeface="Tahoma" pitchFamily="34" charset="0"/>
                <a:cs typeface="Tahoma" pitchFamily="34" charset="0"/>
              </a:rPr>
              <a:t>με τη μορφή της </a:t>
            </a:r>
            <a:r>
              <a:rPr lang="el-GR" sz="1900" b="1" dirty="0" smtClean="0">
                <a:latin typeface="Tahoma" pitchFamily="34" charset="0"/>
                <a:cs typeface="Tahoma" pitchFamily="34" charset="0"/>
              </a:rPr>
              <a:t>Πρόσκαιρης ασφάλισης </a:t>
            </a:r>
            <a:r>
              <a:rPr lang="el-GR" sz="1900" b="1" dirty="0">
                <a:latin typeface="Tahoma" pitchFamily="34" charset="0"/>
                <a:cs typeface="Tahoma" pitchFamily="34" charset="0"/>
              </a:rPr>
              <a:t>θανάτου ετήσιας διάρκειας. Το </a:t>
            </a:r>
            <a:r>
              <a:rPr lang="el-GR" sz="1900" b="1" dirty="0" smtClean="0">
                <a:latin typeface="Tahoma" pitchFamily="34" charset="0"/>
                <a:cs typeface="Tahoma" pitchFamily="34" charset="0"/>
              </a:rPr>
              <a:t>ποσό της </a:t>
            </a:r>
            <a:r>
              <a:rPr lang="el-GR" sz="1900" b="1" dirty="0">
                <a:latin typeface="Tahoma" pitchFamily="34" charset="0"/>
                <a:cs typeface="Tahoma" pitchFamily="34" charset="0"/>
              </a:rPr>
              <a:t>παροχής καθορίζεται σε συνεργασία με </a:t>
            </a:r>
            <a:r>
              <a:rPr lang="el-GR" sz="1900" b="1" dirty="0" smtClean="0">
                <a:latin typeface="Tahoma" pitchFamily="34" charset="0"/>
                <a:cs typeface="Tahoma" pitchFamily="34" charset="0"/>
              </a:rPr>
              <a:t>τον Συμβαλλόμενο</a:t>
            </a:r>
            <a:r>
              <a:rPr lang="el-GR" sz="1900" b="1" dirty="0">
                <a:latin typeface="Tahoma" pitchFamily="34" charset="0"/>
                <a:cs typeface="Tahoma" pitchFamily="34" charset="0"/>
              </a:rPr>
              <a:t>. Μπορεί να ορισθεί </a:t>
            </a:r>
            <a:r>
              <a:rPr lang="el-GR" sz="1900" b="1" dirty="0" smtClean="0">
                <a:latin typeface="Tahoma" pitchFamily="34" charset="0"/>
                <a:cs typeface="Tahoma" pitchFamily="34" charset="0"/>
              </a:rPr>
              <a:t>ίδιο ασφαλισμένο </a:t>
            </a:r>
            <a:r>
              <a:rPr lang="el-GR" sz="1900" b="1" dirty="0">
                <a:latin typeface="Tahoma" pitchFamily="34" charset="0"/>
                <a:cs typeface="Tahoma" pitchFamily="34" charset="0"/>
              </a:rPr>
              <a:t>κεφάλαιο για όλους ή να συνδεθεί </a:t>
            </a:r>
            <a:r>
              <a:rPr lang="el-GR" sz="1900" b="1" dirty="0" smtClean="0">
                <a:latin typeface="Tahoma" pitchFamily="34" charset="0"/>
                <a:cs typeface="Tahoma" pitchFamily="34" charset="0"/>
              </a:rPr>
              <a:t>με το </a:t>
            </a:r>
            <a:r>
              <a:rPr lang="el-GR" sz="1900" b="1" dirty="0">
                <a:latin typeface="Tahoma" pitchFamily="34" charset="0"/>
                <a:cs typeface="Tahoma" pitchFamily="34" charset="0"/>
              </a:rPr>
              <a:t>μισθό του κάθε ασφαλισμένου χωριστά (π.χ. </a:t>
            </a:r>
            <a:r>
              <a:rPr lang="el-GR" sz="1900" b="1" dirty="0" smtClean="0">
                <a:latin typeface="Tahoma" pitchFamily="34" charset="0"/>
                <a:cs typeface="Tahoma" pitchFamily="34" charset="0"/>
              </a:rPr>
              <a:t>24 μηνιαίοι </a:t>
            </a:r>
            <a:r>
              <a:rPr lang="el-GR" sz="1900" b="1" dirty="0">
                <a:latin typeface="Tahoma" pitchFamily="34" charset="0"/>
                <a:cs typeface="Tahoma" pitchFamily="34" charset="0"/>
              </a:rPr>
              <a:t>μισθοί</a:t>
            </a:r>
            <a:r>
              <a:rPr lang="el-GR" sz="1900" b="1" dirty="0" smtClean="0">
                <a:latin typeface="Tahoma" pitchFamily="34" charset="0"/>
                <a:cs typeface="Tahoma" pitchFamily="34" charset="0"/>
              </a:rPr>
              <a:t>).</a:t>
            </a:r>
          </a:p>
          <a:p>
            <a:pPr marL="0" indent="0" algn="just">
              <a:buNone/>
            </a:pPr>
            <a:endParaRPr lang="el-GR" sz="1900" b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1900" b="1" u="sng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ΑΣΦΑΛΙΣΗ </a:t>
            </a:r>
            <a:r>
              <a:rPr lang="el-GR" sz="1900" b="1" u="sng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Μ.Ο.Α. </a:t>
            </a:r>
            <a:r>
              <a:rPr lang="el-GR" sz="1900" b="1" u="sng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ΑΠΟ ΑΣΘΕΝΕΙΑ Ή ΑΤΥΧΗΜΑ: </a:t>
            </a:r>
            <a:r>
              <a:rPr lang="el-GR" sz="1900" b="1" dirty="0">
                <a:latin typeface="Tahoma" pitchFamily="34" charset="0"/>
                <a:cs typeface="Tahoma" pitchFamily="34" charset="0"/>
              </a:rPr>
              <a:t>Καθορίζεται με τον ίδιο τρόπο που καθορίζεται </a:t>
            </a:r>
            <a:r>
              <a:rPr lang="el-GR" sz="1900" b="1" dirty="0" smtClean="0">
                <a:latin typeface="Tahoma" pitchFamily="34" charset="0"/>
                <a:cs typeface="Tahoma" pitchFamily="34" charset="0"/>
              </a:rPr>
              <a:t>και στην Ατομική </a:t>
            </a:r>
            <a:r>
              <a:rPr lang="el-GR" sz="1900" b="1" dirty="0">
                <a:latin typeface="Tahoma" pitchFamily="34" charset="0"/>
                <a:cs typeface="Tahoma" pitchFamily="34" charset="0"/>
              </a:rPr>
              <a:t>Ασφάλιση ζωής</a:t>
            </a:r>
            <a:r>
              <a:rPr lang="el-GR" sz="1900" b="1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pPr marL="0" indent="0" algn="just">
              <a:buNone/>
            </a:pPr>
            <a:endParaRPr lang="el-GR" sz="1900" b="1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1900" b="1" u="sng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ΑΣΦΑΛΙΣΗ </a:t>
            </a:r>
            <a:r>
              <a:rPr lang="el-GR" sz="1900" b="1" u="sng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Μ.Μ.Α. </a:t>
            </a:r>
            <a:r>
              <a:rPr lang="el-GR" sz="1900" b="1" u="sng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ΑΠΟ ΑΣΘΕΝΕΙΑ Ή ΑΤΥΧΗΜΑ: </a:t>
            </a:r>
            <a:r>
              <a:rPr lang="el-GR" sz="1900" b="1" dirty="0">
                <a:latin typeface="Tahoma" pitchFamily="34" charset="0"/>
                <a:cs typeface="Tahoma" pitchFamily="34" charset="0"/>
              </a:rPr>
              <a:t>Καθορίζεται με τον ίδιο τρόπο που καθορίζεται </a:t>
            </a:r>
            <a:r>
              <a:rPr lang="el-GR" sz="1900" b="1" dirty="0" smtClean="0">
                <a:latin typeface="Tahoma" pitchFamily="34" charset="0"/>
                <a:cs typeface="Tahoma" pitchFamily="34" charset="0"/>
              </a:rPr>
              <a:t>και στην Ατομική Ασφάλιση </a:t>
            </a:r>
            <a:r>
              <a:rPr lang="el-GR" sz="1900" b="1" dirty="0">
                <a:latin typeface="Tahoma" pitchFamily="34" charset="0"/>
                <a:cs typeface="Tahoma" pitchFamily="34" charset="0"/>
              </a:rPr>
              <a:t>ζωής. Συνήθως είναι το ίδιο </a:t>
            </a:r>
            <a:r>
              <a:rPr lang="el-GR" sz="1900" b="1" dirty="0" smtClean="0">
                <a:latin typeface="Tahoma" pitchFamily="34" charset="0"/>
                <a:cs typeface="Tahoma" pitchFamily="34" charset="0"/>
              </a:rPr>
              <a:t>και καταβάλλεται </a:t>
            </a:r>
            <a:r>
              <a:rPr lang="el-GR" sz="1900" b="1" dirty="0">
                <a:latin typeface="Tahoma" pitchFamily="34" charset="0"/>
                <a:cs typeface="Tahoma" pitchFamily="34" charset="0"/>
              </a:rPr>
              <a:t>ποσοστό του </a:t>
            </a:r>
            <a:r>
              <a:rPr lang="el-GR" sz="1900" b="1" dirty="0" smtClean="0">
                <a:latin typeface="Tahoma" pitchFamily="34" charset="0"/>
                <a:cs typeface="Tahoma" pitchFamily="34" charset="0"/>
              </a:rPr>
              <a:t>ασφαλίσματος ανάλογο </a:t>
            </a:r>
            <a:r>
              <a:rPr lang="el-GR" sz="1900" b="1" dirty="0">
                <a:latin typeface="Tahoma" pitchFamily="34" charset="0"/>
                <a:cs typeface="Tahoma" pitchFamily="34" charset="0"/>
              </a:rPr>
              <a:t>του ποσοστού αναπηρίας</a:t>
            </a:r>
            <a:r>
              <a:rPr lang="el-GR" sz="1900" b="1" dirty="0" smtClean="0">
                <a:latin typeface="Tahoma" pitchFamily="34" charset="0"/>
                <a:cs typeface="Tahoma" pitchFamily="34" charset="0"/>
              </a:rPr>
              <a:t>.</a:t>
            </a:r>
          </a:p>
          <a:p>
            <a:pPr marL="0" indent="0" algn="just">
              <a:buNone/>
            </a:pPr>
            <a:endParaRPr lang="el-GR" sz="1900" b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1900" b="1" u="sng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ΑΣΦΑΛΙΣΗ ΑΠΩΛΕΙΑΣ ΕΙΣΟΔΗΜΑΤΟΣ ΛΟΓΩ ΠΡΟΣΚΑΙΡΗΣ ΟΛΙΚΗΣ ΑΝΙΚΑΝΟΤΗΤΑΣ ΓΙΑ ΕΡΓΑΣΙΑ ΑΠΟ ΑΣΘΕΝΕΙΑ Ή ΑΤΥΧΗΜΑ: </a:t>
            </a:r>
            <a:r>
              <a:rPr lang="el-GR" sz="1900" b="1" dirty="0">
                <a:latin typeface="Tahoma" pitchFamily="34" charset="0"/>
                <a:cs typeface="Tahoma" pitchFamily="34" charset="0"/>
              </a:rPr>
              <a:t>Η παροχή μπορεί να καθορίζεται ως ενιαίο </a:t>
            </a:r>
            <a:r>
              <a:rPr lang="el-GR" sz="1900" b="1" dirty="0" smtClean="0">
                <a:latin typeface="Tahoma" pitchFamily="34" charset="0"/>
                <a:cs typeface="Tahoma" pitchFamily="34" charset="0"/>
              </a:rPr>
              <a:t>ποσό για </a:t>
            </a:r>
            <a:r>
              <a:rPr lang="el-GR" sz="1900" b="1" dirty="0">
                <a:latin typeface="Tahoma" pitchFamily="34" charset="0"/>
                <a:cs typeface="Tahoma" pitchFamily="34" charset="0"/>
              </a:rPr>
              <a:t>όλους καταβαλλόμενο μηνιαίως ή ως </a:t>
            </a:r>
            <a:r>
              <a:rPr lang="el-GR" sz="1900" b="1" dirty="0" smtClean="0">
                <a:latin typeface="Tahoma" pitchFamily="34" charset="0"/>
                <a:cs typeface="Tahoma" pitchFamily="34" charset="0"/>
              </a:rPr>
              <a:t>ποσοστό του </a:t>
            </a:r>
            <a:r>
              <a:rPr lang="el-GR" sz="1900" b="1" dirty="0">
                <a:latin typeface="Tahoma" pitchFamily="34" charset="0"/>
                <a:cs typeface="Tahoma" pitchFamily="34" charset="0"/>
              </a:rPr>
              <a:t>μισθού του ασφαλισμένου και σε </a:t>
            </a:r>
            <a:r>
              <a:rPr lang="el-GR" sz="1900" b="1" dirty="0" smtClean="0">
                <a:latin typeface="Tahoma" pitchFamily="34" charset="0"/>
                <a:cs typeface="Tahoma" pitchFamily="34" charset="0"/>
              </a:rPr>
              <a:t>συνδυασμό με </a:t>
            </a:r>
            <a:r>
              <a:rPr lang="el-GR" sz="1900" b="1" dirty="0">
                <a:latin typeface="Tahoma" pitchFamily="34" charset="0"/>
                <a:cs typeface="Tahoma" pitchFamily="34" charset="0"/>
              </a:rPr>
              <a:t>την αντίστοιχη παροχή του </a:t>
            </a:r>
            <a:r>
              <a:rPr lang="el-GR" sz="1900" b="1" dirty="0" smtClean="0">
                <a:latin typeface="Tahoma" pitchFamily="34" charset="0"/>
                <a:cs typeface="Tahoma" pitchFamily="34" charset="0"/>
              </a:rPr>
              <a:t>Κύριου Ασφαλιστικού </a:t>
            </a:r>
            <a:r>
              <a:rPr lang="el-GR" sz="1900" b="1" dirty="0">
                <a:latin typeface="Tahoma" pitchFamily="34" charset="0"/>
                <a:cs typeface="Tahoma" pitchFamily="34" charset="0"/>
              </a:rPr>
              <a:t>του </a:t>
            </a:r>
            <a:r>
              <a:rPr lang="el-GR" sz="1900" b="1" dirty="0" smtClean="0">
                <a:latin typeface="Tahoma" pitchFamily="34" charset="0"/>
                <a:cs typeface="Tahoma" pitchFamily="34" charset="0"/>
              </a:rPr>
              <a:t>φορέα.</a:t>
            </a:r>
          </a:p>
          <a:p>
            <a:pPr marL="0" indent="0" algn="just">
              <a:buNone/>
            </a:pPr>
            <a:endParaRPr lang="el-GR" sz="1900" b="1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l-GR" sz="1900" b="1" u="sng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ΑΣΦΑΛΙΣΗ </a:t>
            </a:r>
            <a:r>
              <a:rPr lang="el-GR" sz="1900" b="1" u="sng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ΔΑΠΑΝΩΝ ΥΓΕΙΟΝΟΜΙΚΗΣ ΠΕΡΙΘΑΛΨΗΣ (Π.Φ.Υ. &amp; Δ.Φ.Υ) ΑΠΟ ΑΣΘΕΝΕΙΑ Ή </a:t>
            </a:r>
            <a:r>
              <a:rPr lang="el-GR" sz="1900" b="1" u="sng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ΑΤΥΧΗΜΑ: </a:t>
            </a:r>
            <a:r>
              <a:rPr lang="el-GR" sz="1900" b="1" dirty="0">
                <a:latin typeface="Tahoma" pitchFamily="34" charset="0"/>
                <a:cs typeface="Tahoma" pitchFamily="34" charset="0"/>
              </a:rPr>
              <a:t>Ισχύουν με τον τρόπο που περιγράφεται </a:t>
            </a:r>
            <a:r>
              <a:rPr lang="el-GR" sz="1900" b="1" dirty="0" smtClean="0">
                <a:latin typeface="Tahoma" pitchFamily="34" charset="0"/>
                <a:cs typeface="Tahoma" pitchFamily="34" charset="0"/>
              </a:rPr>
              <a:t>στις Ατομικές </a:t>
            </a:r>
            <a:r>
              <a:rPr lang="el-GR" sz="1900" b="1" dirty="0">
                <a:latin typeface="Tahoma" pitchFamily="34" charset="0"/>
                <a:cs typeface="Tahoma" pitchFamily="34" charset="0"/>
              </a:rPr>
              <a:t>ασφαλίσεις</a:t>
            </a:r>
          </a:p>
          <a:p>
            <a:pPr marL="0" indent="0" algn="just">
              <a:buNone/>
            </a:pPr>
            <a:endParaRPr lang="el-GR" sz="12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8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8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8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8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n-US" sz="12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Source</a:t>
            </a:r>
            <a:r>
              <a:rPr lang="en-US" sz="12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el-GR" sz="1200" b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Γκαραγκούνης (</a:t>
            </a:r>
            <a:r>
              <a:rPr lang="el-GR" sz="12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2008). </a:t>
            </a:r>
            <a:r>
              <a:rPr lang="el-GR" sz="1200" b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Ιδιωτική </a:t>
            </a:r>
            <a:r>
              <a:rPr lang="el-GR" sz="1200" b="1" i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Ασφάλιση</a:t>
            </a:r>
            <a:r>
              <a:rPr lang="el-GR" sz="12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. Ελληνικό Τραπεζικό Ινστιτούτο     </a:t>
            </a:r>
            <a:endParaRPr lang="en-US" sz="1200" b="1" dirty="0">
              <a:solidFill>
                <a:srgbClr val="0070C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2400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0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73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1825" y="404813"/>
            <a:ext cx="8866188" cy="431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ΥΠΟΛΟΓΙΣΜΟΣ ΑΣΦΑΛΙΣΤΡΩΝ</a:t>
            </a:r>
            <a:r>
              <a:rPr lang="en-US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ΟΜΑΔΙΚΗΣ ΑΣΦΑΛΙΣΗΣ</a:t>
            </a:r>
            <a:endParaRPr lang="el-GR" sz="2000" dirty="0">
              <a:solidFill>
                <a:schemeClr val="accent1">
                  <a:tint val="88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60388" y="950641"/>
            <a:ext cx="8785100" cy="5574704"/>
          </a:xfrm>
        </p:spPr>
        <p:txBody>
          <a:bodyPr>
            <a:normAutofit/>
          </a:bodyPr>
          <a:lstStyle/>
          <a:p>
            <a:pPr algn="just"/>
            <a:r>
              <a:rPr lang="el-GR" sz="19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Επαρκές, για να μπορέσει να πληρώσει τις παροχές που υπόσχεται και </a:t>
            </a:r>
            <a:r>
              <a:rPr lang="el-GR" sz="19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να καλύψει </a:t>
            </a:r>
            <a:r>
              <a:rPr lang="el-GR" sz="19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τα διαχειριστικά κενά</a:t>
            </a:r>
            <a:r>
              <a:rPr lang="el-GR" sz="19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algn="just"/>
            <a:endParaRPr lang="el-GR" sz="1900" b="1" dirty="0">
              <a:solidFill>
                <a:srgbClr val="000099"/>
              </a:solidFill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l-GR" sz="19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Λογικό, δηλαδή ανταγωνιστικό. Δεδομένου ότι η ασφάλιση γίνεται μέσα </a:t>
            </a:r>
            <a:r>
              <a:rPr lang="el-GR" sz="19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σε μία </a:t>
            </a:r>
            <a:r>
              <a:rPr lang="el-GR" sz="19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έντονα ανταγωνιστική αγορά και το ασφάλιστρο σε σχέση με </a:t>
            </a:r>
            <a:r>
              <a:rPr lang="el-GR" sz="19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τις παρεχόμενες </a:t>
            </a:r>
            <a:r>
              <a:rPr lang="el-GR" sz="19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παροχές, πρέπει να είναι όσο το δυνατόν </a:t>
            </a:r>
            <a:r>
              <a:rPr lang="el-GR" sz="19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χαμηλότερο.</a:t>
            </a:r>
          </a:p>
          <a:p>
            <a:pPr algn="just"/>
            <a:endParaRPr lang="el-GR" sz="1900" b="1" dirty="0">
              <a:solidFill>
                <a:srgbClr val="000099"/>
              </a:solidFill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l-GR" sz="19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Δίκαιο, με την έννοια ότι θα υπολογίζεται με βάση τον </a:t>
            </a:r>
            <a:r>
              <a:rPr lang="el-GR" sz="19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αναλαμβανόμενο κίνδυνο </a:t>
            </a:r>
            <a:r>
              <a:rPr lang="el-GR" sz="19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της συγκεκριμένης ομάδας. Θα πρέπει δηλαδή να </a:t>
            </a:r>
            <a:r>
              <a:rPr lang="el-GR" sz="19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λαμβάνονται υπόψη </a:t>
            </a:r>
            <a:r>
              <a:rPr lang="el-GR" sz="19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τα ιδιαίτερα χαρακτηριστικά κάθε ομάδας (ηλικία, φύλο, </a:t>
            </a:r>
            <a:r>
              <a:rPr lang="el-GR" sz="19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επάγγελμα, συνθήκες </a:t>
            </a:r>
            <a:r>
              <a:rPr lang="el-GR" sz="19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δουλειάς, μέγεθος ομάδας κ.α.) και βάσει αυτών </a:t>
            </a:r>
            <a:r>
              <a:rPr lang="el-GR" sz="1900" b="1" dirty="0" smtClean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των χαρακτηριστικών </a:t>
            </a:r>
            <a:r>
              <a:rPr lang="el-GR" sz="1900" b="1" dirty="0">
                <a:solidFill>
                  <a:srgbClr val="000099"/>
                </a:solidFill>
                <a:latin typeface="Tahoma" pitchFamily="34" charset="0"/>
                <a:cs typeface="Tahoma" pitchFamily="34" charset="0"/>
              </a:rPr>
              <a:t>να προσδιορίζεται το ασφάλιστρο.</a:t>
            </a:r>
            <a:endParaRPr lang="el-GR" sz="12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8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8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8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8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r>
              <a:rPr lang="en-US" sz="12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Source</a:t>
            </a:r>
            <a:r>
              <a:rPr lang="en-US" sz="12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el-GR" sz="1200" b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Γκαραγκούνης (</a:t>
            </a:r>
            <a:r>
              <a:rPr lang="el-GR" sz="12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2008). </a:t>
            </a:r>
            <a:r>
              <a:rPr lang="el-GR" sz="1200" b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Ιδιωτική </a:t>
            </a:r>
            <a:r>
              <a:rPr lang="el-GR" sz="1200" b="1" i="1" dirty="0" smtClean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Ασφάλιση</a:t>
            </a:r>
            <a:r>
              <a:rPr lang="el-GR" sz="1200" b="1" dirty="0">
                <a:solidFill>
                  <a:srgbClr val="0070C0"/>
                </a:solidFill>
                <a:latin typeface="Tahoma" pitchFamily="34" charset="0"/>
                <a:cs typeface="Tahoma" pitchFamily="34" charset="0"/>
              </a:rPr>
              <a:t>. Ελληνικό Τραπεζικό Ινστιτούτο     </a:t>
            </a:r>
            <a:endParaRPr lang="en-US" sz="1200" b="1" dirty="0">
              <a:solidFill>
                <a:srgbClr val="0070C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2400" dirty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0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18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1825" y="404813"/>
            <a:ext cx="8866188" cy="431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ΠΑΡΑΔΕΙΓΜΑ</a:t>
            </a:r>
            <a:r>
              <a:rPr lang="en-US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ΟΜΑΔΙΚΗΣ ΑΣΦΑΛΙΣΗΣ (ΖΩΗΣ ΚΑΙ ΥΓΕΙΑΣ)</a:t>
            </a:r>
            <a:endParaRPr lang="el-GR" sz="2000" dirty="0">
              <a:solidFill>
                <a:schemeClr val="accent1">
                  <a:tint val="88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60388" y="950641"/>
            <a:ext cx="8785100" cy="55747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l-GR" sz="12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8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8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8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8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2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l-GR" sz="10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8624" y="836712"/>
            <a:ext cx="6696744" cy="551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355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Άποψη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Άποψη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Άπο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7671</TotalTime>
  <Pages>1</Pages>
  <Words>1941</Words>
  <Application>Microsoft Office PowerPoint</Application>
  <PresentationFormat>Α4 (210x297 χιλ.)</PresentationFormat>
  <Paragraphs>182</Paragraphs>
  <Slides>13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Άποψη</vt:lpstr>
      <vt:lpstr>  “ΑΣΦΑΛΙΣΗ  ΖΩΗΣ - ΠΕΡΙΟΥΣΙΑΣ.”      </vt:lpstr>
      <vt:lpstr>ΣΤΟΧΟΙ ΠΑΡΟΥΣΙΑΣΗΣ</vt:lpstr>
      <vt:lpstr>ΟΜΑΔΙΚΗ ΑΣΦΑΛΙΣΗ</vt:lpstr>
      <vt:lpstr>ΚΥΡΙΟΤΕΡΑ ΧΑΡΑΚΤΗΡΙΣΤΙΚΑ ΟΜΑΔΙΚΗΣ ΑΣΦΑΛΙΣΗΣ</vt:lpstr>
      <vt:lpstr>UNDERWRITING ΟΜΑΔΙΚΗΣ ΑΣΦΑΛΙΣΗΣ</vt:lpstr>
      <vt:lpstr>UNDERWRITING ΟΜΑΔΙΚΗΣ ΑΣΦΑΛΙΣΗΣ</vt:lpstr>
      <vt:lpstr>ΠΑΡΟΧΕΣ ΟΜΑΔΙΚΗΣ ΑΣΦΑΛΙΣΗΣ (ΖΩΗΣ ΚΑΙ ΥΓΕΙΑΣ)</vt:lpstr>
      <vt:lpstr>ΥΠΟΛΟΓΙΣΜΟΣ ΑΣΦΑΛΙΣΤΡΩΝ ΟΜΑΔΙΚΗΣ ΑΣΦΑΛΙΣΗΣ</vt:lpstr>
      <vt:lpstr>ΠΑΡΑΔΕΙΓΜΑ ΟΜΑΔΙΚΗΣ ΑΣΦΑΛΙΣΗΣ (ΖΩΗΣ ΚΑΙ ΥΓΕΙΑΣ)</vt:lpstr>
      <vt:lpstr>ΟΜΑΔΙΚΑ ΣΥΝΤΑΞΙΟΔΟΤΙΚΑ ΠΡΟΓΡΑΜΜΑΤΑ</vt:lpstr>
      <vt:lpstr>ΟΜΑΔΙΚΑ ΣΥΝΤΑΞΙΟΔΟΤΙΚΑ ΠΡΟΓΡΑΜΜΑΤΑ</vt:lpstr>
      <vt:lpstr>ΟΜΑΔΙΚΑ ΣΥΝΤΑΞΙΟΔΟΤΙΚΑ ΠΡΟΓΡΑΜΜΑΤΑ</vt:lpstr>
      <vt:lpstr>ΟΜΑΔΙΚΑ ΣΥΝΤΑΞΙΟΔΟΤΙΚΑ ΠΡΟΓΡΑΜΜΑΤΑ</vt:lpstr>
    </vt:vector>
  </TitlesOfParts>
  <Company>ΕΚΠΑΙΔΕΥΣΗ ΜΕΛΛΟΝΤΟΣ Α.Ε.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Αποστολή για Δυτικές Ινδίες</dc:title>
  <dc:subject>PowerPoint 2002</dc:subject>
  <dc:creator>Manos Leontios/Anastasia D. Gavanas</dc:creator>
  <cp:keywords>ECDL Syllabus 4.0</cp:keywords>
  <dc:description>ΕΚΠΑΙΔΕΥΣΗ ΜΕΛΛΟΝΤΟΣ Α.Ε. (c) 2003</dc:description>
  <cp:lastModifiedBy>admin</cp:lastModifiedBy>
  <cp:revision>1009</cp:revision>
  <cp:lastPrinted>2016-08-26T11:23:52Z</cp:lastPrinted>
  <dcterms:created xsi:type="dcterms:W3CDTF">1996-06-21T16:28:18Z</dcterms:created>
  <dcterms:modified xsi:type="dcterms:W3CDTF">2020-10-16T07:15:14Z</dcterms:modified>
  <cp:category>Αρχείο Άσκησης</cp:category>
</cp:coreProperties>
</file>