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81" r:id="rId3"/>
    <p:sldId id="278" r:id="rId4"/>
    <p:sldId id="279" r:id="rId5"/>
    <p:sldId id="280" r:id="rId6"/>
    <p:sldId id="257" r:id="rId7"/>
    <p:sldId id="282" r:id="rId8"/>
    <p:sldId id="284" r:id="rId9"/>
    <p:sldId id="285" r:id="rId10"/>
    <p:sldId id="287" r:id="rId11"/>
    <p:sldId id="288" r:id="rId12"/>
    <p:sldId id="289" r:id="rId13"/>
    <p:sldId id="291" r:id="rId14"/>
    <p:sldId id="292" r:id="rId15"/>
    <p:sldId id="258" r:id="rId16"/>
    <p:sldId id="259" r:id="rId17"/>
    <p:sldId id="260" r:id="rId18"/>
    <p:sldId id="262" r:id="rId19"/>
    <p:sldId id="263" r:id="rId20"/>
    <p:sldId id="264" r:id="rId21"/>
    <p:sldId id="265" r:id="rId22"/>
    <p:sldId id="266" r:id="rId23"/>
    <p:sldId id="267" r:id="rId24"/>
    <p:sldId id="268" r:id="rId25"/>
    <p:sldId id="269" r:id="rId26"/>
    <p:sldId id="270" r:id="rId27"/>
    <p:sldId id="272" r:id="rId28"/>
    <p:sldId id="273" r:id="rId29"/>
    <p:sldId id="274" r:id="rId30"/>
    <p:sldId id="275" r:id="rId31"/>
    <p:sldId id="276" r:id="rId32"/>
    <p:sldId id="277" r:id="rId33"/>
  </p:sldIdLst>
  <p:sldSz cx="9144000" cy="6858000" type="screen4x3"/>
  <p:notesSz cx="9144000" cy="6858000"/>
  <p:defaultTextStyle>
    <a:defPPr>
      <a:defRPr lang="el-G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181"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Διαφάνεια τίτλου">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11266" name="Rectangle 2"/>
          <p:cNvSpPr>
            <a:spLocks noGrp="1" noChangeArrowheads="1"/>
          </p:cNvSpPr>
          <p:nvPr>
            <p:ph type="ctrTitle"/>
          </p:nvPr>
        </p:nvSpPr>
        <p:spPr>
          <a:xfrm>
            <a:off x="685800" y="685800"/>
            <a:ext cx="7772400" cy="2127250"/>
          </a:xfrm>
        </p:spPr>
        <p:txBody>
          <a:bodyPr/>
          <a:lstStyle>
            <a:lvl1pPr algn="ctr">
              <a:defRPr sz="5800"/>
            </a:lvl1pPr>
          </a:lstStyle>
          <a:p>
            <a:r>
              <a:rPr lang="el-GR"/>
              <a:t>Κάντε κλικ για να επεξεργαστείτε τον τίτλο</a:t>
            </a:r>
          </a:p>
        </p:txBody>
      </p:sp>
      <p:sp>
        <p:nvSpPr>
          <p:cNvPr id="1126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l-GR"/>
              <a:t>Κάντε κλικ για να επεξεργαστείτε τον υπότιτλο του υποδείγματος</a:t>
            </a:r>
          </a:p>
        </p:txBody>
      </p:sp>
      <p:sp>
        <p:nvSpPr>
          <p:cNvPr id="8" name="Rectangle 4"/>
          <p:cNvSpPr>
            <a:spLocks noGrp="1" noChangeArrowheads="1"/>
          </p:cNvSpPr>
          <p:nvPr>
            <p:ph type="dt" sz="half" idx="10"/>
          </p:nvPr>
        </p:nvSpPr>
        <p:spPr/>
        <p:txBody>
          <a:bodyPr/>
          <a:lstStyle>
            <a:lvl1pPr>
              <a:defRPr smtClean="0"/>
            </a:lvl1pPr>
          </a:lstStyle>
          <a:p>
            <a:pPr>
              <a:defRPr/>
            </a:pPr>
            <a:endParaRPr lang="el-GR"/>
          </a:p>
        </p:txBody>
      </p:sp>
      <p:sp>
        <p:nvSpPr>
          <p:cNvPr id="9" name="Rectangle 5"/>
          <p:cNvSpPr>
            <a:spLocks noGrp="1" noChangeArrowheads="1"/>
          </p:cNvSpPr>
          <p:nvPr>
            <p:ph type="ftr" sz="quarter" idx="11"/>
          </p:nvPr>
        </p:nvSpPr>
        <p:spPr/>
        <p:txBody>
          <a:bodyPr/>
          <a:lstStyle>
            <a:lvl1pPr>
              <a:defRPr smtClean="0"/>
            </a:lvl1pPr>
          </a:lstStyle>
          <a:p>
            <a:pPr>
              <a:defRPr/>
            </a:pPr>
            <a:endParaRPr lang="el-GR"/>
          </a:p>
        </p:txBody>
      </p:sp>
      <p:sp>
        <p:nvSpPr>
          <p:cNvPr id="10" name="Rectangle 6"/>
          <p:cNvSpPr>
            <a:spLocks noGrp="1" noChangeArrowheads="1"/>
          </p:cNvSpPr>
          <p:nvPr>
            <p:ph type="sldNum" sz="quarter" idx="12"/>
          </p:nvPr>
        </p:nvSpPr>
        <p:spPr/>
        <p:txBody>
          <a:bodyPr/>
          <a:lstStyle>
            <a:lvl1pPr>
              <a:defRPr smtClean="0"/>
            </a:lvl1pPr>
          </a:lstStyle>
          <a:p>
            <a:pPr>
              <a:defRPr/>
            </a:pPr>
            <a:fld id="{D2A4D5C4-DF60-4182-85A0-A6850F706378}" type="slidenum">
              <a:rPr lang="el-GR"/>
              <a:pPr>
                <a:defRPr/>
              </a:pPr>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FFA892BD-9E92-407B-845D-F86A22D8785E}"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E119BCCA-BA87-4640-9642-D1B610E12F52}"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Τίτλος, Κείμενο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139825"/>
          </a:xfrm>
        </p:spPr>
        <p:txBody>
          <a:bodyPr/>
          <a:lstStyle/>
          <a:p>
            <a:r>
              <a:rPr lang="el-GR" smtClean="0"/>
              <a:t>Kλικ για επεξεργασία του τίτλου</a:t>
            </a:r>
            <a:endParaRPr lang="en-US"/>
          </a:p>
        </p:txBody>
      </p:sp>
      <p:sp>
        <p:nvSpPr>
          <p:cNvPr id="3" name="2 - Θέση κειμένου"/>
          <p:cNvSpPr>
            <a:spLocks noGrp="1"/>
          </p:cNvSpPr>
          <p:nvPr>
            <p:ph type="body" sz="half" idx="1"/>
          </p:nvPr>
        </p:nvSpPr>
        <p:spPr>
          <a:xfrm>
            <a:off x="457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C70B15CF-E9CD-42BA-9E86-5E5E1C376AF6}" type="slidenum">
              <a:rPr lang="el-GR"/>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Τίτλος, 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139825"/>
          </a:xfrm>
        </p:spPr>
        <p:txBody>
          <a:bodyPr/>
          <a:lstStyle/>
          <a:p>
            <a:r>
              <a:rPr lang="el-GR" smtClean="0"/>
              <a:t>Kλικ για επεξεργασία του τίτλου</a:t>
            </a:r>
            <a:endParaRPr lang="en-US"/>
          </a:p>
        </p:txBody>
      </p:sp>
      <p:sp>
        <p:nvSpPr>
          <p:cNvPr id="3" name="2 - Θέση κειμένου"/>
          <p:cNvSpPr>
            <a:spLocks noGrp="1"/>
          </p:cNvSpPr>
          <p:nvPr>
            <p:ph type="body" sz="half" idx="1"/>
          </p:nvPr>
        </p:nvSpPr>
        <p:spPr>
          <a:xfrm>
            <a:off x="457200" y="1600200"/>
            <a:ext cx="4038600" cy="4530725"/>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quarter" idx="2"/>
          </p:nvPr>
        </p:nvSpPr>
        <p:spPr>
          <a:xfrm>
            <a:off x="4648200" y="1600200"/>
            <a:ext cx="4038600" cy="2189163"/>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περιεχομένου"/>
          <p:cNvSpPr>
            <a:spLocks noGrp="1"/>
          </p:cNvSpPr>
          <p:nvPr>
            <p:ph sz="quarter" idx="3"/>
          </p:nvPr>
        </p:nvSpPr>
        <p:spPr>
          <a:xfrm>
            <a:off x="4648200" y="3941763"/>
            <a:ext cx="4038600" cy="218916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l-GR"/>
          </a:p>
        </p:txBody>
      </p:sp>
      <p:sp>
        <p:nvSpPr>
          <p:cNvPr id="7" name="Rectangle 5"/>
          <p:cNvSpPr>
            <a:spLocks noGrp="1" noChangeArrowheads="1"/>
          </p:cNvSpPr>
          <p:nvPr>
            <p:ph type="ftr" sz="quarter" idx="11"/>
          </p:nvPr>
        </p:nvSpPr>
        <p:spPr>
          <a:ln/>
        </p:spPr>
        <p:txBody>
          <a:bodyPr/>
          <a:lstStyle>
            <a:lvl1pPr>
              <a:defRPr/>
            </a:lvl1pPr>
          </a:lstStyle>
          <a:p>
            <a:pPr>
              <a:defRPr/>
            </a:pPr>
            <a:endParaRPr lang="el-GR"/>
          </a:p>
        </p:txBody>
      </p:sp>
      <p:sp>
        <p:nvSpPr>
          <p:cNvPr id="8" name="Rectangle 6"/>
          <p:cNvSpPr>
            <a:spLocks noGrp="1" noChangeArrowheads="1"/>
          </p:cNvSpPr>
          <p:nvPr>
            <p:ph type="sldNum" sz="quarter" idx="12"/>
          </p:nvPr>
        </p:nvSpPr>
        <p:spPr>
          <a:ln/>
        </p:spPr>
        <p:txBody>
          <a:bodyPr/>
          <a:lstStyle>
            <a:lvl1pPr>
              <a:defRPr/>
            </a:lvl1pPr>
          </a:lstStyle>
          <a:p>
            <a:pPr>
              <a:defRPr/>
            </a:pPr>
            <a:fld id="{0C60F163-C1F7-40BA-A119-99F35167F0D4}"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456EBA76-BE04-4AFC-9083-5E418C60CADA}"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4"/>
          <p:cNvSpPr>
            <a:spLocks noGrp="1" noChangeArrowheads="1"/>
          </p:cNvSpPr>
          <p:nvPr>
            <p:ph type="dt" sz="half" idx="10"/>
          </p:nvPr>
        </p:nvSpPr>
        <p:spPr>
          <a:ln/>
        </p:spPr>
        <p:txBody>
          <a:bodyPr/>
          <a:lstStyle>
            <a:lvl1pPr>
              <a:defRPr/>
            </a:lvl1pPr>
          </a:lstStyle>
          <a:p>
            <a:pPr>
              <a:defRPr/>
            </a:pPr>
            <a:endParaRPr lang="el-GR"/>
          </a:p>
        </p:txBody>
      </p:sp>
      <p:sp>
        <p:nvSpPr>
          <p:cNvPr id="5" name="Rectangle 5"/>
          <p:cNvSpPr>
            <a:spLocks noGrp="1" noChangeArrowheads="1"/>
          </p:cNvSpPr>
          <p:nvPr>
            <p:ph type="ftr" sz="quarter" idx="11"/>
          </p:nvPr>
        </p:nvSpPr>
        <p:spPr>
          <a:ln/>
        </p:spPr>
        <p:txBody>
          <a:bodyPr/>
          <a:lstStyle>
            <a:lvl1pPr>
              <a:defRPr/>
            </a:lvl1pPr>
          </a:lstStyle>
          <a:p>
            <a:pPr>
              <a:defRPr/>
            </a:pPr>
            <a:endParaRPr lang="el-GR"/>
          </a:p>
        </p:txBody>
      </p:sp>
      <p:sp>
        <p:nvSpPr>
          <p:cNvPr id="6" name="Rectangle 6"/>
          <p:cNvSpPr>
            <a:spLocks noGrp="1" noChangeArrowheads="1"/>
          </p:cNvSpPr>
          <p:nvPr>
            <p:ph type="sldNum" sz="quarter" idx="12"/>
          </p:nvPr>
        </p:nvSpPr>
        <p:spPr>
          <a:ln/>
        </p:spPr>
        <p:txBody>
          <a:bodyPr/>
          <a:lstStyle>
            <a:lvl1pPr>
              <a:defRPr/>
            </a:lvl1pPr>
          </a:lstStyle>
          <a:p>
            <a:pPr>
              <a:defRPr/>
            </a:pPr>
            <a:fld id="{3D4054D0-24E5-45EF-B508-FA779778465A}"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847C4E65-EFBD-435B-BDE5-F73B6E53E193}"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l-GR"/>
          </a:p>
        </p:txBody>
      </p:sp>
      <p:sp>
        <p:nvSpPr>
          <p:cNvPr id="8" name="Rectangle 5"/>
          <p:cNvSpPr>
            <a:spLocks noGrp="1" noChangeArrowheads="1"/>
          </p:cNvSpPr>
          <p:nvPr>
            <p:ph type="ftr" sz="quarter" idx="11"/>
          </p:nvPr>
        </p:nvSpPr>
        <p:spPr>
          <a:ln/>
        </p:spPr>
        <p:txBody>
          <a:bodyPr/>
          <a:lstStyle>
            <a:lvl1pPr>
              <a:defRPr/>
            </a:lvl1pPr>
          </a:lstStyle>
          <a:p>
            <a:pPr>
              <a:defRPr/>
            </a:pPr>
            <a:endParaRPr lang="el-GR"/>
          </a:p>
        </p:txBody>
      </p:sp>
      <p:sp>
        <p:nvSpPr>
          <p:cNvPr id="9" name="Rectangle 6"/>
          <p:cNvSpPr>
            <a:spLocks noGrp="1" noChangeArrowheads="1"/>
          </p:cNvSpPr>
          <p:nvPr>
            <p:ph type="sldNum" sz="quarter" idx="12"/>
          </p:nvPr>
        </p:nvSpPr>
        <p:spPr>
          <a:ln/>
        </p:spPr>
        <p:txBody>
          <a:bodyPr/>
          <a:lstStyle>
            <a:lvl1pPr>
              <a:defRPr/>
            </a:lvl1pPr>
          </a:lstStyle>
          <a:p>
            <a:pPr>
              <a:defRPr/>
            </a:pPr>
            <a:fld id="{4B43C57F-DE1E-48F4-8A65-ABF72F16E76A}"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l-GR"/>
          </a:p>
        </p:txBody>
      </p:sp>
      <p:sp>
        <p:nvSpPr>
          <p:cNvPr id="4" name="Rectangle 5"/>
          <p:cNvSpPr>
            <a:spLocks noGrp="1" noChangeArrowheads="1"/>
          </p:cNvSpPr>
          <p:nvPr>
            <p:ph type="ftr" sz="quarter" idx="11"/>
          </p:nvPr>
        </p:nvSpPr>
        <p:spPr>
          <a:ln/>
        </p:spPr>
        <p:txBody>
          <a:bodyPr/>
          <a:lstStyle>
            <a:lvl1pPr>
              <a:defRPr/>
            </a:lvl1pPr>
          </a:lstStyle>
          <a:p>
            <a:pPr>
              <a:defRPr/>
            </a:pPr>
            <a:endParaRPr lang="el-GR"/>
          </a:p>
        </p:txBody>
      </p:sp>
      <p:sp>
        <p:nvSpPr>
          <p:cNvPr id="5" name="Rectangle 6"/>
          <p:cNvSpPr>
            <a:spLocks noGrp="1" noChangeArrowheads="1"/>
          </p:cNvSpPr>
          <p:nvPr>
            <p:ph type="sldNum" sz="quarter" idx="12"/>
          </p:nvPr>
        </p:nvSpPr>
        <p:spPr>
          <a:ln/>
        </p:spPr>
        <p:txBody>
          <a:bodyPr/>
          <a:lstStyle>
            <a:lvl1pPr>
              <a:defRPr/>
            </a:lvl1pPr>
          </a:lstStyle>
          <a:p>
            <a:pPr>
              <a:defRPr/>
            </a:pPr>
            <a:fld id="{7B415F8B-80F9-4554-BD9C-728E0007C8D5}"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l-GR"/>
          </a:p>
        </p:txBody>
      </p:sp>
      <p:sp>
        <p:nvSpPr>
          <p:cNvPr id="3" name="Rectangle 5"/>
          <p:cNvSpPr>
            <a:spLocks noGrp="1" noChangeArrowheads="1"/>
          </p:cNvSpPr>
          <p:nvPr>
            <p:ph type="ftr" sz="quarter" idx="11"/>
          </p:nvPr>
        </p:nvSpPr>
        <p:spPr>
          <a:ln/>
        </p:spPr>
        <p:txBody>
          <a:bodyPr/>
          <a:lstStyle>
            <a:lvl1pPr>
              <a:defRPr/>
            </a:lvl1pPr>
          </a:lstStyle>
          <a:p>
            <a:pPr>
              <a:defRPr/>
            </a:pPr>
            <a:endParaRPr lang="el-GR"/>
          </a:p>
        </p:txBody>
      </p:sp>
      <p:sp>
        <p:nvSpPr>
          <p:cNvPr id="4" name="Rectangle 6"/>
          <p:cNvSpPr>
            <a:spLocks noGrp="1" noChangeArrowheads="1"/>
          </p:cNvSpPr>
          <p:nvPr>
            <p:ph type="sldNum" sz="quarter" idx="12"/>
          </p:nvPr>
        </p:nvSpPr>
        <p:spPr>
          <a:ln/>
        </p:spPr>
        <p:txBody>
          <a:bodyPr/>
          <a:lstStyle>
            <a:lvl1pPr>
              <a:defRPr/>
            </a:lvl1pPr>
          </a:lstStyle>
          <a:p>
            <a:pPr>
              <a:defRPr/>
            </a:pPr>
            <a:fld id="{A453EBBF-1E20-4EB7-B924-ADA996E68EDD}"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26DFC5BE-19BB-4FA3-B9C9-990D97A851C7}"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4"/>
          <p:cNvSpPr>
            <a:spLocks noGrp="1" noChangeArrowheads="1"/>
          </p:cNvSpPr>
          <p:nvPr>
            <p:ph type="dt" sz="half" idx="10"/>
          </p:nvPr>
        </p:nvSpPr>
        <p:spPr>
          <a:ln/>
        </p:spPr>
        <p:txBody>
          <a:bodyPr/>
          <a:lstStyle>
            <a:lvl1pPr>
              <a:defRPr/>
            </a:lvl1pPr>
          </a:lstStyle>
          <a:p>
            <a:pPr>
              <a:defRPr/>
            </a:pPr>
            <a:endParaRPr lang="el-GR"/>
          </a:p>
        </p:txBody>
      </p:sp>
      <p:sp>
        <p:nvSpPr>
          <p:cNvPr id="6" name="Rectangle 5"/>
          <p:cNvSpPr>
            <a:spLocks noGrp="1" noChangeArrowheads="1"/>
          </p:cNvSpPr>
          <p:nvPr>
            <p:ph type="ftr" sz="quarter" idx="11"/>
          </p:nvPr>
        </p:nvSpPr>
        <p:spPr>
          <a:ln/>
        </p:spPr>
        <p:txBody>
          <a:bodyPr/>
          <a:lstStyle>
            <a:lvl1pPr>
              <a:defRPr/>
            </a:lvl1pPr>
          </a:lstStyle>
          <a:p>
            <a:pPr>
              <a:defRPr/>
            </a:pPr>
            <a:endParaRPr lang="el-GR"/>
          </a:p>
        </p:txBody>
      </p:sp>
      <p:sp>
        <p:nvSpPr>
          <p:cNvPr id="7" name="Rectangle 6"/>
          <p:cNvSpPr>
            <a:spLocks noGrp="1" noChangeArrowheads="1"/>
          </p:cNvSpPr>
          <p:nvPr>
            <p:ph type="sldNum" sz="quarter" idx="12"/>
          </p:nvPr>
        </p:nvSpPr>
        <p:spPr>
          <a:ln/>
        </p:spPr>
        <p:txBody>
          <a:bodyPr/>
          <a:lstStyle>
            <a:lvl1pPr>
              <a:defRPr/>
            </a:lvl1pPr>
          </a:lstStyle>
          <a:p>
            <a:pPr>
              <a:defRPr/>
            </a:pPr>
            <a:fld id="{02F1413A-9AFF-4688-8586-F0CA8CC4F833}"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Κάντε κλικ για να επεξεργαστείτε τον τίτλο</a:t>
            </a:r>
          </a:p>
        </p:txBody>
      </p:sp>
      <p:sp>
        <p:nvSpPr>
          <p:cNvPr id="10243"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024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l-GR"/>
          </a:p>
        </p:txBody>
      </p:sp>
      <p:sp>
        <p:nvSpPr>
          <p:cNvPr id="1024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endParaRPr lang="el-GR"/>
          </a:p>
        </p:txBody>
      </p:sp>
      <p:sp>
        <p:nvSpPr>
          <p:cNvPr id="1024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960CB8FD-2420-40E2-8803-3DCF155166CF}" type="slidenum">
              <a:rPr lang="el-GR"/>
              <a:pPr>
                <a:defRPr/>
              </a:pPr>
              <a:t>‹#›</a:t>
            </a:fld>
            <a:endParaRPr lang="el-GR"/>
          </a:p>
        </p:txBody>
      </p:sp>
      <p:sp>
        <p:nvSpPr>
          <p:cNvPr id="10247"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024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10249"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a:defRPr/>
            </a:pPr>
            <a:endParaRPr lang="en-US" sz="2400">
              <a:latin typeface="Times New Roman" pitchFamily="18" charset="0"/>
            </a:endParaRPr>
          </a:p>
        </p:txBody>
      </p:sp>
      <p:sp>
        <p:nvSpPr>
          <p:cNvPr id="10250"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a:defRPr/>
            </a:pPr>
            <a:endParaRPr lang="en-US"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80"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20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fade">
                                      <p:cBhvr>
                                        <p:cTn id="12" dur="2000"/>
                                        <p:tgtEl>
                                          <p:spTgt spid="1024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243">
                                            <p:txEl>
                                              <p:pRg st="1" end="1"/>
                                            </p:txEl>
                                          </p:spTgt>
                                        </p:tgtEl>
                                        <p:attrNameLst>
                                          <p:attrName>style.visibility</p:attrName>
                                        </p:attrNameLst>
                                      </p:cBhvr>
                                      <p:to>
                                        <p:strVal val="visible"/>
                                      </p:to>
                                    </p:set>
                                    <p:animEffect transition="in" filter="fade">
                                      <p:cBhvr>
                                        <p:cTn id="15" dur="2000"/>
                                        <p:tgtEl>
                                          <p:spTgt spid="1024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243">
                                            <p:txEl>
                                              <p:pRg st="2" end="2"/>
                                            </p:txEl>
                                          </p:spTgt>
                                        </p:tgtEl>
                                        <p:attrNameLst>
                                          <p:attrName>style.visibility</p:attrName>
                                        </p:attrNameLst>
                                      </p:cBhvr>
                                      <p:to>
                                        <p:strVal val="visible"/>
                                      </p:to>
                                    </p:set>
                                    <p:animEffect transition="in" filter="fade">
                                      <p:cBhvr>
                                        <p:cTn id="18" dur="2000"/>
                                        <p:tgtEl>
                                          <p:spTgt spid="1024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243">
                                            <p:txEl>
                                              <p:pRg st="3" end="3"/>
                                            </p:txEl>
                                          </p:spTgt>
                                        </p:tgtEl>
                                        <p:attrNameLst>
                                          <p:attrName>style.visibility</p:attrName>
                                        </p:attrNameLst>
                                      </p:cBhvr>
                                      <p:to>
                                        <p:strVal val="visible"/>
                                      </p:to>
                                    </p:set>
                                    <p:animEffect transition="in" filter="fade">
                                      <p:cBhvr>
                                        <p:cTn id="21" dur="2000"/>
                                        <p:tgtEl>
                                          <p:spTgt spid="1024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0243">
                                            <p:txEl>
                                              <p:pRg st="4" end="4"/>
                                            </p:txEl>
                                          </p:spTgt>
                                        </p:tgtEl>
                                        <p:attrNameLst>
                                          <p:attrName>style.visibility</p:attrName>
                                        </p:attrNameLst>
                                      </p:cBhvr>
                                      <p:to>
                                        <p:strVal val="visible"/>
                                      </p:to>
                                    </p:set>
                                    <p:animEffect transition="in" filter="fade">
                                      <p:cBhvr>
                                        <p:cTn id="24" dur="2000"/>
                                        <p:tgtEl>
                                          <p:spTgt spid="10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tmplLst>
          <p:tmpl lvl="1">
            <p:tnLst>
              <p:par>
                <p:cTn presetID="10" presetClass="entr" presetSubtype="0" fill="hold" nodeType="click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fade">
                      <p:cBhvr>
                        <p:cTn dur="2000"/>
                        <p:tgtEl>
                          <p:spTgt spid="1024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fade">
                      <p:cBhvr>
                        <p:cTn dur="2000"/>
                        <p:tgtEl>
                          <p:spTgt spid="1024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fade">
                      <p:cBhvr>
                        <p:cTn dur="2000"/>
                        <p:tgtEl>
                          <p:spTgt spid="1024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fade">
                      <p:cBhvr>
                        <p:cTn dur="2000"/>
                        <p:tgtEl>
                          <p:spTgt spid="1024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0243"/>
                        </p:tgtEl>
                        <p:attrNameLst>
                          <p:attrName>style.visibility</p:attrName>
                        </p:attrNameLst>
                      </p:cBhvr>
                      <p:to>
                        <p:strVal val="visible"/>
                      </p:to>
                    </p:set>
                    <p:animEffect transition="in" filter="fade">
                      <p:cBhvr>
                        <p:cTn dur="2000"/>
                        <p:tgtEl>
                          <p:spTgt spid="10243"/>
                        </p:tgtEl>
                      </p:cBhvr>
                    </p:animEffect>
                  </p:childTnLst>
                </p:cTn>
              </p:par>
            </p:tnLst>
          </p:tmpl>
        </p:tmplLst>
      </p:bldP>
    </p:bld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file:///I:\DOCUMENTS\Tourismos\Synedria.doc"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http://www.greeknews.us/image001.gif" TargetMode="External"/><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http://www.olympic-airways.gr/images/747small1.gif" TargetMode="External"/><Relationship Id="rId2"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image" Target="http://www.greekferries.gr/pics-en/mn_ship_olympia.jpg" TargetMode="External"/><Relationship Id="rId5" Type="http://schemas.openxmlformats.org/officeDocument/2006/relationships/image" Target="../media/image3.jpeg"/><Relationship Id="rId4" Type="http://schemas.openxmlformats.org/officeDocument/2006/relationships/hyperlink" Target="http://www.greekferries.gr/pics-en/mn_ship_olympia.jpg"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http://www.explosives.cz/Images/photo_explo/welcome_coctail/big/005.jpg" TargetMode="External"/><Relationship Id="rId2" Type="http://schemas.openxmlformats.org/officeDocument/2006/relationships/image" Target="../media/image4.jpeg"/><Relationship Id="rId1" Type="http://schemas.openxmlformats.org/officeDocument/2006/relationships/slideLayout" Target="../slideLayouts/slideLayout13.xml"/><Relationship Id="rId5" Type="http://schemas.openxmlformats.org/officeDocument/2006/relationships/image" Target="http://baciottero.org/pics/coffee.jpg" TargetMode="External"/><Relationship Id="rId4" Type="http://schemas.openxmlformats.org/officeDocument/2006/relationships/image" Target="../media/image5.jpeg"/></Relationships>
</file>

<file path=ppt/slides/_rels/slide32.xml.rels><?xml version="1.0" encoding="UTF-8" standalone="yes"?>
<Relationships xmlns="http://schemas.openxmlformats.org/package/2006/relationships"><Relationship Id="rId3" Type="http://schemas.openxmlformats.org/officeDocument/2006/relationships/image" Target="http://www.hyattneworleans.com/gallery_images/Formal%20Dining%20Set.jpg" TargetMode="External"/><Relationship Id="rId2" Type="http://schemas.openxmlformats.org/officeDocument/2006/relationships/image" Target="../media/image6.jpeg"/><Relationship Id="rId1" Type="http://schemas.openxmlformats.org/officeDocument/2006/relationships/slideLayout" Target="../slideLayouts/slideLayout13.xml"/><Relationship Id="rId5" Type="http://schemas.openxmlformats.org/officeDocument/2006/relationships/image" Target="http://www.travelfrancewithcarol.com/4-formal_dinner_a.jpg" TargetMode="Externa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4282" y="685800"/>
            <a:ext cx="8501122" cy="2127250"/>
          </a:xfrm>
        </p:spPr>
        <p:txBody>
          <a:bodyPr/>
          <a:lstStyle/>
          <a:p>
            <a:pPr eaLnBrk="1" hangingPunct="1"/>
            <a:r>
              <a:rPr lang="el-GR" sz="4400" b="1" dirty="0" smtClean="0"/>
              <a:t>ΟΡΓΑΝΩΤΙΚΕΣ ΕΝΕΡΓΕΙΕΣ ΠΡΙΝ </a:t>
            </a:r>
            <a:r>
              <a:rPr lang="en-US" sz="4400" b="1" dirty="0" smtClean="0"/>
              <a:t> TO EVENT </a:t>
            </a:r>
            <a:r>
              <a:rPr lang="el-GR" sz="4400" b="1" dirty="0" smtClean="0"/>
              <a:t> </a:t>
            </a:r>
            <a:br>
              <a:rPr lang="el-GR" sz="4400" b="1" dirty="0" smtClean="0"/>
            </a:br>
            <a:r>
              <a:rPr lang="el-GR" sz="4400" b="1" dirty="0" smtClean="0"/>
              <a:t>και ειδικά χαρακτηριστικά των συνε</a:t>
            </a:r>
            <a:r>
              <a:rPr lang="el-GR" sz="4400" dirty="0" smtClean="0"/>
              <a:t>δ</a:t>
            </a:r>
            <a:r>
              <a:rPr lang="el-GR" sz="4400" b="1" dirty="0" smtClean="0"/>
              <a:t>ρίων</a:t>
            </a:r>
            <a:endParaRPr lang="el-GR" sz="4400" b="1" dirty="0" smtClean="0"/>
          </a:p>
        </p:txBody>
      </p:sp>
      <p:sp>
        <p:nvSpPr>
          <p:cNvPr id="3075" name="Rectangle 3"/>
          <p:cNvSpPr>
            <a:spLocks noGrp="1" noChangeArrowheads="1"/>
          </p:cNvSpPr>
          <p:nvPr>
            <p:ph type="subTitle" idx="1"/>
          </p:nvPr>
        </p:nvSpPr>
        <p:spPr>
          <a:xfrm>
            <a:off x="1371600" y="3929066"/>
            <a:ext cx="6400800" cy="2571768"/>
          </a:xfrm>
        </p:spPr>
        <p:txBody>
          <a:bodyPr/>
          <a:lstStyle/>
          <a:p>
            <a:pPr eaLnBrk="1" hangingPunct="1">
              <a:lnSpc>
                <a:spcPct val="90000"/>
              </a:lnSpc>
            </a:pPr>
            <a:endParaRPr lang="el-GR" sz="2600" dirty="0" smtClean="0"/>
          </a:p>
          <a:p>
            <a:pPr eaLnBrk="1" hangingPunct="1">
              <a:lnSpc>
                <a:spcPct val="90000"/>
              </a:lnSpc>
            </a:pPr>
            <a:r>
              <a:rPr lang="el-GR" sz="2600" dirty="0" smtClean="0"/>
              <a:t>Γεώργιος </a:t>
            </a:r>
            <a:r>
              <a:rPr lang="el-GR" sz="2600" dirty="0" err="1" smtClean="0"/>
              <a:t>Απλαδάς</a:t>
            </a:r>
            <a:endParaRPr lang="el-GR" sz="2600" dirty="0" smtClean="0"/>
          </a:p>
          <a:p>
            <a:pPr eaLnBrk="1" hangingPunct="1">
              <a:lnSpc>
                <a:spcPct val="90000"/>
              </a:lnSpc>
            </a:pPr>
            <a:endParaRPr lang="el-GR" sz="2600" dirty="0" smtClean="0"/>
          </a:p>
          <a:p>
            <a:pPr eaLnBrk="1" hangingPunct="1">
              <a:lnSpc>
                <a:spcPct val="90000"/>
              </a:lnSpc>
            </a:pPr>
            <a:r>
              <a:rPr lang="el-GR" sz="2600" dirty="0" smtClean="0"/>
              <a:t>3</a:t>
            </a:r>
            <a:r>
              <a:rPr lang="el-GR" sz="2600" baseline="30000" dirty="0" smtClean="0"/>
              <a:t>Ο</a:t>
            </a:r>
            <a:r>
              <a:rPr lang="el-GR" sz="2600" dirty="0" smtClean="0"/>
              <a:t> </a:t>
            </a:r>
            <a:r>
              <a:rPr lang="el-GR" sz="2600" dirty="0" smtClean="0"/>
              <a:t>μάθημα</a:t>
            </a:r>
          </a:p>
          <a:p>
            <a:pPr eaLnBrk="1" hangingPunct="1">
              <a:lnSpc>
                <a:spcPct val="90000"/>
              </a:lnSpc>
            </a:pPr>
            <a:endParaRPr lang="el-GR" sz="2600" dirty="0" smtClean="0"/>
          </a:p>
          <a:p>
            <a:pPr eaLnBrk="1" hangingPunct="1">
              <a:lnSpc>
                <a:spcPct val="90000"/>
              </a:lnSpc>
            </a:pPr>
            <a:r>
              <a:rPr lang="el-GR" sz="2600" dirty="0" smtClean="0"/>
              <a:t>Χειμερινό 201</a:t>
            </a:r>
            <a:r>
              <a:rPr lang="el-GR" sz="2600" dirty="0" smtClean="0"/>
              <a:t>8 2019</a:t>
            </a:r>
            <a:endParaRPr lang="el-GR" sz="2600" dirty="0" smtClean="0"/>
          </a:p>
          <a:p>
            <a:pPr eaLnBrk="1" hangingPunct="1">
              <a:lnSpc>
                <a:spcPct val="90000"/>
              </a:lnSpc>
            </a:pPr>
            <a:endParaRPr lang="el-GR" sz="2600" dirty="0" smtClean="0"/>
          </a:p>
          <a:p>
            <a:pPr eaLnBrk="1" hangingPunct="1">
              <a:lnSpc>
                <a:spcPct val="90000"/>
              </a:lnSpc>
            </a:pPr>
            <a:endParaRPr lang="el-GR" sz="26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2. Προκαταρκτική </a:t>
            </a:r>
            <a:r>
              <a:rPr lang="el-GR" b="1" dirty="0" smtClean="0"/>
              <a:t>ενημέρωση</a:t>
            </a:r>
            <a:endParaRPr lang="en-US" dirty="0"/>
          </a:p>
        </p:txBody>
      </p:sp>
      <p:sp>
        <p:nvSpPr>
          <p:cNvPr id="3" name="2 - Θέση περιεχομένου"/>
          <p:cNvSpPr>
            <a:spLocks noGrp="1"/>
          </p:cNvSpPr>
          <p:nvPr>
            <p:ph idx="1"/>
          </p:nvPr>
        </p:nvSpPr>
        <p:spPr/>
        <p:txBody>
          <a:bodyPr/>
          <a:lstStyle/>
          <a:p>
            <a:r>
              <a:rPr lang="el-GR" sz="1600" dirty="0" smtClean="0"/>
              <a:t>Η οργάνωση ενός σύγχρονου συνεδρίου οφείλει να περιλάβει και τη δημιουργία μιας ιστοσελίδας στο </a:t>
            </a:r>
            <a:r>
              <a:rPr lang="en-AU" sz="1600" dirty="0" smtClean="0"/>
              <a:t>Internet</a:t>
            </a:r>
            <a:r>
              <a:rPr lang="el-GR" sz="1600" dirty="0" smtClean="0"/>
              <a:t>, η οποία θα αναφέρει όλα τα στοιχεία του συνεδρίου</a:t>
            </a:r>
            <a:endParaRPr lang="en-US" sz="1600" dirty="0" smtClean="0"/>
          </a:p>
          <a:p>
            <a:r>
              <a:rPr lang="el-GR" sz="1600" dirty="0" smtClean="0"/>
              <a:t>Οι βασικές πληροφορίες της ιστοσελίδας ενός συνεδρίου είναι οι ακόλουθες:</a:t>
            </a:r>
            <a:endParaRPr lang="en-US" sz="1600" dirty="0" smtClean="0"/>
          </a:p>
          <a:p>
            <a:r>
              <a:rPr lang="el-GR" sz="1600" dirty="0" smtClean="0"/>
              <a:t>–	Φορέας οργάνωσης του συνεδρίου.</a:t>
            </a:r>
            <a:endParaRPr lang="en-US" sz="1600" dirty="0" smtClean="0"/>
          </a:p>
          <a:p>
            <a:r>
              <a:rPr lang="el-GR" sz="1600" dirty="0" smtClean="0"/>
              <a:t>–	Τίτλος και κατηγορίες θεμάτων του συνεδρίου.</a:t>
            </a:r>
            <a:endParaRPr lang="en-US" sz="1600" dirty="0" smtClean="0"/>
          </a:p>
          <a:p>
            <a:r>
              <a:rPr lang="el-GR" sz="1600" dirty="0" smtClean="0"/>
              <a:t>–	</a:t>
            </a:r>
            <a:r>
              <a:rPr lang="en-AU" sz="1600" dirty="0" smtClean="0"/>
              <a:t>T</a:t>
            </a:r>
            <a:r>
              <a:rPr lang="el-GR" sz="1600" dirty="0" smtClean="0"/>
              <a:t>α ονόματα των μελών της επιστημονικής επιτροπής.</a:t>
            </a:r>
            <a:endParaRPr lang="en-US" sz="1600" dirty="0" smtClean="0"/>
          </a:p>
          <a:p>
            <a:r>
              <a:rPr lang="el-GR" sz="1600" dirty="0" smtClean="0"/>
              <a:t>–	</a:t>
            </a:r>
            <a:r>
              <a:rPr lang="en-AU" sz="1600" dirty="0" smtClean="0"/>
              <a:t>T</a:t>
            </a:r>
            <a:r>
              <a:rPr lang="el-GR" sz="1600" dirty="0" smtClean="0"/>
              <a:t>α ονόματα των μελών της οργανωτικής επιτροπής.</a:t>
            </a:r>
            <a:endParaRPr lang="en-US" sz="1600" dirty="0" smtClean="0"/>
          </a:p>
          <a:p>
            <a:r>
              <a:rPr lang="el-GR" sz="1600" dirty="0" smtClean="0"/>
              <a:t>–	Ημερομηνίες και τόπος διεξαγωγής του συνεδρίου.</a:t>
            </a:r>
            <a:endParaRPr lang="en-US" sz="1600" dirty="0" smtClean="0"/>
          </a:p>
          <a:p>
            <a:r>
              <a:rPr lang="el-GR" sz="1600" dirty="0" smtClean="0"/>
              <a:t>–	</a:t>
            </a:r>
            <a:r>
              <a:rPr lang="en-AU" sz="1600" dirty="0" smtClean="0"/>
              <a:t>T</a:t>
            </a:r>
            <a:r>
              <a:rPr lang="el-GR" sz="1600" dirty="0" smtClean="0"/>
              <a:t>ο πρόγραμμα του συνεδρίου.</a:t>
            </a:r>
            <a:endParaRPr lang="en-US" sz="1600" dirty="0" smtClean="0"/>
          </a:p>
          <a:p>
            <a:r>
              <a:rPr lang="el-GR" sz="1600" dirty="0" smtClean="0"/>
              <a:t>–	</a:t>
            </a:r>
            <a:r>
              <a:rPr lang="en-AU" sz="1600" dirty="0" smtClean="0"/>
              <a:t>T</a:t>
            </a:r>
            <a:r>
              <a:rPr lang="el-GR" sz="1600" dirty="0" smtClean="0"/>
              <a:t>ο κόστος συμμετοχής στο συνέδριο και οι τρόποι πληρωμής.</a:t>
            </a:r>
            <a:endParaRPr lang="en-US" sz="1600" dirty="0" smtClean="0"/>
          </a:p>
          <a:p>
            <a:r>
              <a:rPr lang="el-GR" sz="1600" dirty="0" smtClean="0"/>
              <a:t>–	Χρονικά όρια δηλώσεων συμμετοχής, αποστολής εισηγήσεων (τίτλοι, </a:t>
            </a:r>
            <a:r>
              <a:rPr lang="en-US" sz="1600" dirty="0" smtClean="0"/>
              <a:t>   </a:t>
            </a:r>
            <a:r>
              <a:rPr lang="el-GR" sz="1600" dirty="0" smtClean="0"/>
              <a:t>περιλήψεις και πλήρη κείμενα) και πληρωμής για τη συμμετοχή.</a:t>
            </a:r>
            <a:endParaRPr lang="en-US" sz="1600" dirty="0" smtClean="0"/>
          </a:p>
          <a:p>
            <a:r>
              <a:rPr lang="el-GR" sz="1600" dirty="0" smtClean="0"/>
              <a:t>–	Τρόποι επικοινωνίας για τη λήψη πρόσθετων πληροφοριών από τους ενδιαφερόμενους για συμμετοχή στο συνέδριο.</a:t>
            </a:r>
            <a:endParaRPr lang="en-US" sz="1600" dirty="0" smtClean="0"/>
          </a:p>
          <a:p>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722427"/>
          </a:xfrm>
        </p:spPr>
        <p:txBody>
          <a:bodyPr/>
          <a:lstStyle/>
          <a:p>
            <a:r>
              <a:rPr lang="en-AU" dirty="0" smtClean="0"/>
              <a:t>H</a:t>
            </a:r>
            <a:r>
              <a:rPr lang="el-GR" dirty="0" smtClean="0"/>
              <a:t> επιχείρηση οργάνωσης συνεδρίων θα πρέπει να προσθέσει και τα εξής:</a:t>
            </a:r>
            <a:r>
              <a:rPr lang="en-US" dirty="0" smtClean="0"/>
              <a:t/>
            </a:r>
            <a:br>
              <a:rPr lang="en-US" dirty="0" smtClean="0"/>
            </a:br>
            <a:endParaRPr lang="en-US" dirty="0"/>
          </a:p>
        </p:txBody>
      </p:sp>
      <p:sp>
        <p:nvSpPr>
          <p:cNvPr id="3" name="2 - Θέση περιεχομένου"/>
          <p:cNvSpPr>
            <a:spLocks noGrp="1"/>
          </p:cNvSpPr>
          <p:nvPr>
            <p:ph idx="1"/>
          </p:nvPr>
        </p:nvSpPr>
        <p:spPr/>
        <p:txBody>
          <a:bodyPr/>
          <a:lstStyle/>
          <a:p>
            <a:r>
              <a:rPr lang="el-GR" sz="1600" dirty="0" smtClean="0"/>
              <a:t>Κόστος διαμονής (με ή χωρίς διατροφή) στη διάρκεια του συνεδρίου (με πιθανές δυνατότητες εναλλακτικών επιλογών). Τρόποι πληρωμής.</a:t>
            </a:r>
            <a:endParaRPr lang="en-US" sz="1600" dirty="0" smtClean="0"/>
          </a:p>
          <a:p>
            <a:r>
              <a:rPr lang="el-GR" sz="1600" dirty="0" smtClean="0"/>
              <a:t>–	Προσφορές αεροπορικών (ή/και ακτοπλοϊκών) εισιτηρίων για τη μετάβαση και την επιστροφή.</a:t>
            </a:r>
            <a:endParaRPr lang="en-US" sz="1600" dirty="0" smtClean="0"/>
          </a:p>
          <a:p>
            <a:r>
              <a:rPr lang="el-GR" sz="1600" dirty="0" smtClean="0"/>
              <a:t>–	Παράπλευρες δραστηριότητες πολιτιστικού, ενημερωτικού, τουριστικού ή ψυχαγωγικού περιεχομένου (με ή χωρίς επιπλέον πληρωμή).</a:t>
            </a:r>
            <a:endParaRPr lang="en-US" sz="1600" dirty="0" smtClean="0"/>
          </a:p>
          <a:p>
            <a:r>
              <a:rPr lang="el-GR" sz="1600" dirty="0" smtClean="0"/>
              <a:t>–	Σχεδιάγραμμα για τη μετάβαση από το αεροδρόμιο (ή/και το λιμάνι) στους χώρους των καταλυμάτων και της διεξαγωγής του συνεδρίου. Μέσα μεταφοράς.</a:t>
            </a:r>
            <a:endParaRPr lang="en-US" sz="1600" dirty="0" smtClean="0"/>
          </a:p>
          <a:p>
            <a:r>
              <a:rPr lang="el-GR" sz="1600" dirty="0" smtClean="0"/>
              <a:t>–	Σχεδιάγραμμα των χώρων διεξαγωγής του συνεδρίου.</a:t>
            </a:r>
            <a:endParaRPr lang="en-US" sz="1600" dirty="0" smtClean="0"/>
          </a:p>
          <a:p>
            <a:r>
              <a:rPr lang="el-GR" sz="1600" dirty="0" smtClean="0"/>
              <a:t>–	Αν στα πλαίσια του συνεδρίου θα λειτουργήσει έκθεση, το σχεδιάγραμμα των χώρων της έκθεσης με τους εκθέτες.</a:t>
            </a:r>
            <a:endParaRPr lang="en-US" sz="1600" dirty="0" smtClean="0"/>
          </a:p>
          <a:p>
            <a:r>
              <a:rPr lang="el-GR" sz="1600" dirty="0" smtClean="0"/>
              <a:t>–	Χάρτης της περιοχής με υπόμνημα των τουριστικών και ιστορικών τοποθεσιών (μαζί με χαρακτηριστικές μικρές φωτογραφίες).</a:t>
            </a:r>
            <a:endParaRPr lang="en-US" sz="1600"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3. Κατασκευή </a:t>
            </a:r>
            <a:r>
              <a:rPr lang="el-GR" b="1" dirty="0" smtClean="0"/>
              <a:t>του φακέλου των συνέδρων</a:t>
            </a:r>
            <a:endParaRPr lang="en-US" dirty="0"/>
          </a:p>
        </p:txBody>
      </p:sp>
      <p:sp>
        <p:nvSpPr>
          <p:cNvPr id="3" name="2 - Θέση περιεχομένου"/>
          <p:cNvSpPr>
            <a:spLocks noGrp="1"/>
          </p:cNvSpPr>
          <p:nvPr>
            <p:ph idx="1"/>
          </p:nvPr>
        </p:nvSpPr>
        <p:spPr/>
        <p:txBody>
          <a:bodyPr/>
          <a:lstStyle/>
          <a:p>
            <a:r>
              <a:rPr lang="en-AU" sz="1400" dirty="0" smtClean="0"/>
              <a:t>O</a:t>
            </a:r>
            <a:r>
              <a:rPr lang="el-GR" sz="1400" dirty="0" smtClean="0"/>
              <a:t> φάκελος πρέπει να περιέχει τα ακόλουθα:</a:t>
            </a:r>
            <a:endParaRPr lang="en-US" sz="1400" dirty="0" smtClean="0"/>
          </a:p>
          <a:p>
            <a:r>
              <a:rPr lang="el-GR" sz="1400" dirty="0" smtClean="0"/>
              <a:t>–	</a:t>
            </a:r>
            <a:r>
              <a:rPr lang="en-AU" sz="1400" dirty="0" smtClean="0"/>
              <a:t>T</a:t>
            </a:r>
            <a:r>
              <a:rPr lang="el-GR" sz="1400" dirty="0" smtClean="0"/>
              <a:t>ο πρόγραμμα του συνεδρίου.</a:t>
            </a:r>
            <a:endParaRPr lang="en-US" sz="1400" dirty="0" smtClean="0"/>
          </a:p>
          <a:p>
            <a:r>
              <a:rPr lang="el-GR" sz="1400" dirty="0" smtClean="0"/>
              <a:t>–	Έντυπο με τα στοιχεία των εισηγητών και τις περιλήψεις των εισηγήσεων.</a:t>
            </a:r>
            <a:endParaRPr lang="en-US" sz="1400" dirty="0" smtClean="0"/>
          </a:p>
          <a:p>
            <a:r>
              <a:rPr lang="el-GR" sz="1400" dirty="0" smtClean="0"/>
              <a:t>–	Σχεδιάγραμμα των χώρων διεξαγωγής του συνεδρίου με προσδιορισμό των διαφόρων αιθουσών.</a:t>
            </a:r>
            <a:endParaRPr lang="en-US" sz="1400" dirty="0" smtClean="0"/>
          </a:p>
          <a:p>
            <a:r>
              <a:rPr lang="el-GR" sz="1400" dirty="0" smtClean="0"/>
              <a:t>–	Έντυπο με τα στοιχεία των χορηγών του συνεδρίου.</a:t>
            </a:r>
            <a:endParaRPr lang="en-US" sz="1400" dirty="0" smtClean="0"/>
          </a:p>
          <a:p>
            <a:r>
              <a:rPr lang="el-GR" sz="1400" dirty="0" smtClean="0"/>
              <a:t>–	Φόρμα παραγγελίας των πρακτικών του συνεδρίου</a:t>
            </a:r>
            <a:r>
              <a:rPr lang="el-GR" sz="1400" dirty="0" smtClean="0">
                <a:hlinkClick r:id="rId2"/>
              </a:rPr>
              <a:t>*</a:t>
            </a:r>
            <a:r>
              <a:rPr lang="el-GR" sz="1400" dirty="0" smtClean="0"/>
              <a:t>.</a:t>
            </a:r>
            <a:endParaRPr lang="en-US" sz="1400" dirty="0" smtClean="0"/>
          </a:p>
          <a:p>
            <a:r>
              <a:rPr lang="el-GR" sz="1400" dirty="0" smtClean="0"/>
              <a:t>–	Σχεδιάγραμμα των χώρων της έκθεσης (αν υπάρχει κάποια έκθεση στα πλαίσια του συνεδρίου) με τους εκθέτες.</a:t>
            </a:r>
            <a:endParaRPr lang="en-US" sz="1400" dirty="0" smtClean="0"/>
          </a:p>
          <a:p>
            <a:r>
              <a:rPr lang="el-GR" sz="1400" dirty="0" smtClean="0"/>
              <a:t>–	Φόρμα αξιολόγησης του συνεδρίου (προετοιμάζεται σε συνεργασία με την οργανωτική επιτροπή).</a:t>
            </a:r>
            <a:endParaRPr lang="en-US" sz="1400" dirty="0" smtClean="0"/>
          </a:p>
          <a:p>
            <a:r>
              <a:rPr lang="el-GR" sz="1400" dirty="0" smtClean="0"/>
              <a:t>–	Χάρτης της περιοχής με υπόμνημα των τουριστικών και ιστορικών τοποθεσιών (μαζί με χαρακτηριστικές μικρές φωτογραφίες).</a:t>
            </a:r>
            <a:endParaRPr lang="en-US" sz="1400" dirty="0" smtClean="0"/>
          </a:p>
          <a:p>
            <a:r>
              <a:rPr lang="el-GR" sz="1400" dirty="0" smtClean="0"/>
              <a:t>–	Δύο ή τρεις (τυπωμένες σε καλό χαρτί </a:t>
            </a:r>
            <a:r>
              <a:rPr lang="en-AU" sz="1400" dirty="0" smtClean="0"/>
              <a:t>A</a:t>
            </a:r>
            <a:r>
              <a:rPr lang="el-GR" sz="1400" dirty="0" smtClean="0"/>
              <a:t>4) φωτογραφίες (ή γκραβούρες κλπ.) από την περιοχή ή τα μνημεία της ή τα έργα τέχνης διαφόρων περιόδων κλπ. Οι φωτογραφίες πρέπει να έχουν επεξηγηματικές λεζάντες. Οι σύνεδροι, όταν επιστρέψουν στον τόπο τους, θα μπορούν να τις βάλουν σε κορνίζες και να τις κρεμάσουν στο γραφείο ή στο σπίτι τους.</a:t>
            </a:r>
            <a:endParaRPr lang="en-US" sz="14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4. Υποδοχή των συνέδρων</a:t>
            </a:r>
            <a:endParaRPr lang="en-US" dirty="0"/>
          </a:p>
        </p:txBody>
      </p:sp>
      <p:sp>
        <p:nvSpPr>
          <p:cNvPr id="3" name="2 - Θέση περιεχομένου"/>
          <p:cNvSpPr>
            <a:spLocks noGrp="1"/>
          </p:cNvSpPr>
          <p:nvPr>
            <p:ph idx="1"/>
          </p:nvPr>
        </p:nvSpPr>
        <p:spPr/>
        <p:txBody>
          <a:bodyPr/>
          <a:lstStyle/>
          <a:p>
            <a:r>
              <a:rPr lang="el-GR" sz="1200" dirty="0" smtClean="0"/>
              <a:t>H υποδοχή των συνέδρων γίνεται σε τρία στάδια:</a:t>
            </a:r>
          </a:p>
          <a:p>
            <a:r>
              <a:rPr lang="el-GR" sz="1200" dirty="0" smtClean="0"/>
              <a:t>α)	Παραλαβή τους από το αεροδρόμιο (ή το λιμάνι κλπ.) και μεταφορά τους στο αντίστοιχο κατάλυμα. Αν ο αριθμός των συνέδρων είναι μεγάλος, οι σύνεδροι προέρχονται από διαφορετικές χώρες και χρησιμοποιούν διαφορετικά δρομολόγια (ή </a:t>
            </a:r>
            <a:r>
              <a:rPr lang="el-GR" sz="1200" dirty="0" err="1" smtClean="0"/>
              <a:t>τσάρτερς</a:t>
            </a:r>
            <a:r>
              <a:rPr lang="el-GR" sz="1200" dirty="0" smtClean="0"/>
              <a:t> κλπ.) ο σχεδιασμός της παραλαβής και της μεταφοράς τους πρέπει να γίνει με μεγάλη προσοχή, ώστε να αποφευχθεί η αρχική ταλαιπωρία των συνέδρων που θα ανατρέψει το σύνολο των προσδοκιών τους.</a:t>
            </a:r>
          </a:p>
          <a:p>
            <a:r>
              <a:rPr lang="el-GR" sz="1200" dirty="0" err="1" smtClean="0"/>
              <a:t>Oι</a:t>
            </a:r>
            <a:r>
              <a:rPr lang="el-GR" sz="1200" dirty="0" smtClean="0"/>
              <a:t> </a:t>
            </a:r>
            <a:r>
              <a:rPr lang="el-GR" sz="1200" b="1" dirty="0" smtClean="0"/>
              <a:t>προσδοκίες</a:t>
            </a:r>
            <a:r>
              <a:rPr lang="el-GR" sz="1200" dirty="0" smtClean="0"/>
              <a:t> των συνέδρων είναι, συνήθως, οι εξής: </a:t>
            </a:r>
          </a:p>
          <a:p>
            <a:r>
              <a:rPr lang="el-GR" sz="1200" dirty="0" smtClean="0"/>
              <a:t>1)	Απόκτηση νέων γνώσεων πάνω στο αντικείμενο που τους ενδιαφέρει.</a:t>
            </a:r>
          </a:p>
          <a:p>
            <a:r>
              <a:rPr lang="el-GR" sz="1200" dirty="0" smtClean="0"/>
              <a:t>2)	Παραλαβή της βεβαίωσης παρακολούθησης του συνεδρίου (για το βιογραφικό τους κλπ.). </a:t>
            </a:r>
          </a:p>
          <a:p>
            <a:r>
              <a:rPr lang="el-GR" sz="1200" dirty="0" smtClean="0"/>
              <a:t>3)	Γνωριμία με συναδέλφους τους και δημιουργία συνδέσμων με όσους έχουν κοινά ενδιαφέροντα και επιδιώξεις. Πολλές φορές, η επιτυχία ενός συνεδρίου εξαρτάται από την απόδοση των «διαδρόμων». </a:t>
            </a:r>
          </a:p>
          <a:p>
            <a:r>
              <a:rPr lang="el-GR" sz="1200" dirty="0" smtClean="0"/>
              <a:t>4)	Ευχάριστη διαμονή – έχοντας την αίσθηση ότι ξεφεύγουν από τη ρουτίνα της καθημερινότητας.</a:t>
            </a:r>
          </a:p>
          <a:p>
            <a:r>
              <a:rPr lang="el-GR" sz="1200" dirty="0" smtClean="0"/>
              <a:t>5)	Γνωριμία τόπων, τους οποίους το συνέδριο δίνει την ευκαιρία να επισκεφτούν.</a:t>
            </a:r>
          </a:p>
          <a:p>
            <a:r>
              <a:rPr lang="el-GR" sz="1200" dirty="0" smtClean="0"/>
              <a:t>Κι όλα αυτά μέσα σε έναν πάρα πολύ μικρό αριθμό ημερών.</a:t>
            </a:r>
          </a:p>
          <a:p>
            <a:r>
              <a:rPr lang="el-GR" sz="1200" dirty="0" smtClean="0"/>
              <a:t>β)	</a:t>
            </a:r>
            <a:r>
              <a:rPr lang="el-GR" sz="1200" dirty="0" err="1" smtClean="0"/>
              <a:t>Tο</a:t>
            </a:r>
            <a:r>
              <a:rPr lang="el-GR" sz="1200" dirty="0" smtClean="0"/>
              <a:t> δεύτερο σημείο υποδοχής είναι η ρεσεψιόν του καταλύματος. Εδώ δεν επιτρέπεται να δημιουργηθεί κανένα πρόβλημα. O σύνεδρος έρχεται κουρασμένος από ένα (συνήθως) μακρύ και κοπιαστικό ταξίδι και για να απολαύσει τις προσδοκίες του πρέπει αμέσως να ξεκουραστεί, χωρίς να αντιμετωπίσει το οποιοδήποτε πρόβλημα. Μια από τις κρίσιμες ενέργειες της επιχείρησης οργάνωσης συνεδρίων είναι η έγκαιρη επιβεβαίωση των κρατήσεων δωματίων στα καταλύματα.</a:t>
            </a:r>
          </a:p>
          <a:p>
            <a:r>
              <a:rPr lang="el-GR" sz="1200" dirty="0" smtClean="0"/>
              <a:t>γ)	</a:t>
            </a:r>
            <a:r>
              <a:rPr lang="el-GR" sz="1200" dirty="0" err="1" smtClean="0"/>
              <a:t>Tο</a:t>
            </a:r>
            <a:r>
              <a:rPr lang="el-GR" sz="1200" dirty="0" smtClean="0"/>
              <a:t> τρίτο σημείο υποδοχής είναι η γραμματεία του συνεδρίου.</a:t>
            </a:r>
          </a:p>
          <a:p>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857232"/>
            <a:ext cx="8229600" cy="928694"/>
          </a:xfrm>
        </p:spPr>
        <p:txBody>
          <a:bodyPr/>
          <a:lstStyle/>
          <a:p>
            <a:r>
              <a:rPr lang="el-GR" b="1" dirty="0" smtClean="0"/>
              <a:t/>
            </a:r>
            <a:br>
              <a:rPr lang="el-GR" b="1" dirty="0" smtClean="0"/>
            </a:br>
            <a:r>
              <a:rPr lang="el-GR" b="1" dirty="0" smtClean="0"/>
              <a:t>5</a:t>
            </a:r>
            <a:r>
              <a:rPr lang="el-GR" b="1" dirty="0" smtClean="0"/>
              <a:t>. H γραμματεία του συνεδρίου</a:t>
            </a:r>
            <a:r>
              <a:rPr lang="el-GR" dirty="0" smtClean="0"/>
              <a:t/>
            </a:r>
            <a:br>
              <a:rPr lang="el-GR" dirty="0" smtClean="0"/>
            </a:br>
            <a:endParaRPr lang="en-US" dirty="0"/>
          </a:p>
        </p:txBody>
      </p:sp>
      <p:sp>
        <p:nvSpPr>
          <p:cNvPr id="3" name="2 - Θέση περιεχομένου"/>
          <p:cNvSpPr>
            <a:spLocks noGrp="1"/>
          </p:cNvSpPr>
          <p:nvPr>
            <p:ph idx="1"/>
          </p:nvPr>
        </p:nvSpPr>
        <p:spPr/>
        <p:txBody>
          <a:bodyPr/>
          <a:lstStyle/>
          <a:p>
            <a:r>
              <a:rPr lang="el-GR" sz="1200" dirty="0" smtClean="0"/>
              <a:t>Η γραμματεία του συνεδρίου έχει δύο ρόλους. O ένας είναι η υποδοχή των συνέδρων πριν από την έναρξη του συνεδρίου. O άλλος είναι η απάντηση σε ερωτήματα των συνέδρων και η αντιμετώπιση των προβλημάτων στη διάρκεια του συνεδρίου. Στη γραμματεία πρέπει να μετέχει και ένα τουλάχιστον μέλος της οργανωτικής επιτροπής. (Στην υποδοχή των συνέδρων θα ήταν πολύ χρήσιμο και επικοινωνιακά σωστό να παρευρίσκονται όλα τα μέλη της οργανωτικής επιτροπής.)</a:t>
            </a:r>
          </a:p>
          <a:p>
            <a:r>
              <a:rPr lang="el-GR" sz="1200" dirty="0" smtClean="0"/>
              <a:t>Η υποδοχή των συνέδρων δεν πρέπει να διαρκεί περισσότερο από μισή ώρα ως 45 λεπτά. Διαφορετικά, υπάρχει ο κίνδυνος ανατροπής όλου του προγράμματος του συνεδρίου. Επομένως, ο αριθμός των ατόμων που μετέχουν στη γραμματεία (για την υποδοχή) πρέπει να υπολογίζεται ανάλογα με τον αριθμό των συνέδρων. Όταν ο αριθμός των συνέδρων είναι πολύ μεγάλος, η γραμματεία μπορεί να χωρίζεται σε δύο ή τρία τμήματα με βάση την αλφαβητική σειρά των επωνύμων των συνέδρων.</a:t>
            </a:r>
          </a:p>
          <a:p>
            <a:r>
              <a:rPr lang="el-GR" sz="1200" dirty="0" smtClean="0"/>
              <a:t>Στο τραπέζι της γραμματείας πρέπει να υπάρχουν τα ακόλουθα:</a:t>
            </a:r>
          </a:p>
          <a:p>
            <a:r>
              <a:rPr lang="el-GR" sz="1200" dirty="0" smtClean="0"/>
              <a:t>α)	Εκτυπωμένοι αλφαβητικοί κατάλογοι των συνέδρων (για τσεκάρισμα).</a:t>
            </a:r>
          </a:p>
          <a:p>
            <a:r>
              <a:rPr lang="el-GR" sz="1200" dirty="0" smtClean="0"/>
              <a:t>β)	</a:t>
            </a:r>
            <a:r>
              <a:rPr lang="el-GR" sz="1200" dirty="0" err="1" smtClean="0"/>
              <a:t>Oι</a:t>
            </a:r>
            <a:r>
              <a:rPr lang="el-GR" sz="1200" dirty="0" smtClean="0"/>
              <a:t> τυπωμένες βεβαιώσεις συμμετοχής των συνέδρων (τοποθετημένες με αλφαβητική σειρά).</a:t>
            </a:r>
          </a:p>
          <a:p>
            <a:r>
              <a:rPr lang="el-GR" sz="1200" dirty="0" smtClean="0"/>
              <a:t>γ)	Τα καρτελάκια-κονκάρδες με τα ονόματα των συνέδρων (τοποθετημένα με αλφαβητική σειρά). Αν ο αριθμός των συνέδρων είναι πολύ μεγάλος, τα καρτελάκια με τα ονόματα των συνέδρων τοποθετούνται (χωρίς την πλαστική θήκη με την παραμάνα) με αλφαβητική σειρά και δίπλα (σε μια κούτα) τοποθετούνται οι πλαστικές θήκες – έτσι κάθε σύνεδρος βάζει μόνος του το καρτελάκι στη θήκη του.</a:t>
            </a:r>
          </a:p>
          <a:p>
            <a:r>
              <a:rPr lang="el-GR" sz="1200" dirty="0" smtClean="0"/>
              <a:t>δ)	</a:t>
            </a:r>
            <a:r>
              <a:rPr lang="el-GR" sz="1200" dirty="0" err="1" smtClean="0"/>
              <a:t>Oι</a:t>
            </a:r>
            <a:r>
              <a:rPr lang="el-GR" sz="1200" dirty="0" smtClean="0"/>
              <a:t> φάκελοι των συνέδρων.</a:t>
            </a:r>
          </a:p>
          <a:p>
            <a:r>
              <a:rPr lang="el-GR" sz="1200" dirty="0" smtClean="0"/>
              <a:t>Αν η οργανωτική επιτροπή δεν έχει αντίρρηση, τότε μπορεί να υπάρχει ένα τραπέζι με διαφημιστικά φυλλάδια των χορηγών του συνεδρίου. </a:t>
            </a:r>
          </a:p>
          <a:p>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l-GR" sz="4000" b="1" dirty="0" smtClean="0"/>
              <a:t>ΕΠΑΝΕΞΕΤΑΣΗ </a:t>
            </a:r>
            <a:r>
              <a:rPr lang="el-GR" sz="4000" b="1" dirty="0" smtClean="0"/>
              <a:t>ΟΛΩΝ ΤΩΝ ΠΑΡΑΜΕΤΡΩΝ (</a:t>
            </a:r>
            <a:r>
              <a:rPr lang="el-GR" sz="4000" b="1" dirty="0" err="1" smtClean="0"/>
              <a:t>follow</a:t>
            </a:r>
            <a:r>
              <a:rPr lang="el-GR" sz="4000" b="1" dirty="0" smtClean="0"/>
              <a:t> </a:t>
            </a:r>
            <a:r>
              <a:rPr lang="el-GR" sz="4000" b="1" dirty="0" err="1" smtClean="0"/>
              <a:t>up</a:t>
            </a:r>
            <a:r>
              <a:rPr lang="el-GR" sz="4000" b="1" dirty="0" smtClean="0"/>
              <a:t>)</a:t>
            </a:r>
            <a:r>
              <a:rPr lang="el-GR" sz="4000" dirty="0" smtClean="0"/>
              <a:t> </a:t>
            </a:r>
          </a:p>
        </p:txBody>
      </p:sp>
      <p:sp>
        <p:nvSpPr>
          <p:cNvPr id="5123" name="Rectangle 3"/>
          <p:cNvSpPr>
            <a:spLocks noGrp="1" noChangeArrowheads="1"/>
          </p:cNvSpPr>
          <p:nvPr>
            <p:ph type="body" idx="1"/>
          </p:nvPr>
        </p:nvSpPr>
        <p:spPr/>
        <p:txBody>
          <a:bodyPr/>
          <a:lstStyle/>
          <a:p>
            <a:pPr eaLnBrk="1" hangingPunct="1">
              <a:lnSpc>
                <a:spcPct val="80000"/>
              </a:lnSpc>
              <a:buFont typeface="Wingdings" pitchFamily="2" charset="2"/>
              <a:buNone/>
            </a:pPr>
            <a:r>
              <a:rPr lang="el-GR" sz="2400" smtClean="0"/>
              <a:t>   Στο διάστημα που μεσολαβεί – από την υπογραφή του συμβολαίου μέχρι και την έναρξη του συνεδρίου – ελέγχουμε την πρόοδο των εργασιών σύμφωνα με το χρονοδιάγραμμα και επανεξετάζουμε τον προγραμματισμό μας :</a:t>
            </a:r>
            <a:br>
              <a:rPr lang="el-GR" sz="2400" smtClean="0"/>
            </a:br>
            <a:endParaRPr lang="el-GR" sz="2400" smtClean="0"/>
          </a:p>
          <a:p>
            <a:pPr eaLnBrk="1" hangingPunct="1">
              <a:lnSpc>
                <a:spcPct val="80000"/>
              </a:lnSpc>
              <a:buFont typeface="Wingdings" pitchFamily="2" charset="2"/>
              <a:buNone/>
            </a:pPr>
            <a:r>
              <a:rPr lang="el-GR" sz="2400" smtClean="0"/>
              <a:t>   • επανεξέταση συμβολαίου</a:t>
            </a:r>
            <a:br>
              <a:rPr lang="el-GR" sz="2400" smtClean="0"/>
            </a:br>
            <a:r>
              <a:rPr lang="el-GR" sz="2400" smtClean="0"/>
              <a:t>• επανεξέταση του προσωρινού προγράμματος σε σχέση με τους χώρους που έχουν κρατηθεί</a:t>
            </a:r>
            <a:br>
              <a:rPr lang="el-GR" sz="2400" smtClean="0"/>
            </a:br>
            <a:r>
              <a:rPr lang="el-GR" sz="2400" smtClean="0"/>
              <a:t>• επανέλεγχος των βοηθητικών χώρων (backup space)</a:t>
            </a:r>
            <a:br>
              <a:rPr lang="el-GR" sz="2400" smtClean="0"/>
            </a:br>
            <a:r>
              <a:rPr lang="el-GR" sz="2400" smtClean="0"/>
              <a:t>• επανεξέταση της πολιτικής ακυρώσεων, εκπτώσεων από δικαιώματα και μη έλευσης συμμετεχόντων</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l-GR" sz="4000" b="1" smtClean="0"/>
              <a:t>ΕΠΙΚΟΙΝΩΝΙΑ ΜΕ ΤΟΥΣ ΣΥΝΕΔΡΟΥΣ</a:t>
            </a:r>
            <a:r>
              <a:rPr lang="el-GR" sz="4000" smtClean="0"/>
              <a:t> </a:t>
            </a:r>
          </a:p>
        </p:txBody>
      </p:sp>
      <p:sp>
        <p:nvSpPr>
          <p:cNvPr id="6147" name="Rectangle 3"/>
          <p:cNvSpPr>
            <a:spLocks noGrp="1" noChangeArrowheads="1"/>
          </p:cNvSpPr>
          <p:nvPr>
            <p:ph type="body" idx="1"/>
          </p:nvPr>
        </p:nvSpPr>
        <p:spPr/>
        <p:txBody>
          <a:bodyPr/>
          <a:lstStyle/>
          <a:p>
            <a:pPr eaLnBrk="1" hangingPunct="1">
              <a:lnSpc>
                <a:spcPct val="80000"/>
              </a:lnSpc>
              <a:buFont typeface="Wingdings" pitchFamily="2" charset="2"/>
              <a:buNone/>
            </a:pPr>
            <a:r>
              <a:rPr lang="el-GR" sz="900" b="1" u="sng" smtClean="0"/>
              <a:t>        </a:t>
            </a:r>
            <a:r>
              <a:rPr lang="en-US" sz="900" b="1" u="sng" smtClean="0"/>
              <a:t>FIRST ANNUNCMENT</a:t>
            </a:r>
            <a:r>
              <a:rPr lang="en-GB" sz="900" b="1" u="sng" smtClean="0"/>
              <a:t>* </a:t>
            </a:r>
            <a:r>
              <a:rPr lang="en-GB" sz="900" smtClean="0"/>
              <a:t>Initial notification of an event, generally outlining the basic framework of a meeting; a widely circulated </a:t>
            </a:r>
            <a:r>
              <a:rPr lang="el-GR" sz="900" smtClean="0"/>
              <a:t> </a:t>
            </a:r>
            <a:r>
              <a:rPr lang="en-GB" sz="900" smtClean="0"/>
              <a:t>document. Also Called PRELIMINARY ANNOUNCEMENT.</a:t>
            </a:r>
            <a:r>
              <a:rPr lang="el-GR" sz="900" smtClean="0"/>
              <a:t> </a:t>
            </a:r>
          </a:p>
          <a:p>
            <a:pPr eaLnBrk="1" hangingPunct="1">
              <a:lnSpc>
                <a:spcPct val="80000"/>
              </a:lnSpc>
              <a:buFont typeface="Wingdings" pitchFamily="2" charset="2"/>
              <a:buNone/>
            </a:pPr>
            <a:endParaRPr lang="el-GR" sz="900" smtClean="0"/>
          </a:p>
          <a:p>
            <a:pPr eaLnBrk="1" hangingPunct="1">
              <a:lnSpc>
                <a:spcPct val="80000"/>
              </a:lnSpc>
              <a:buFont typeface="Wingdings" pitchFamily="2" charset="2"/>
              <a:buNone/>
            </a:pPr>
            <a:r>
              <a:rPr lang="el-GR" sz="900" b="1" smtClean="0"/>
              <a:t>        Η ΑΡΧΙΚΉ ΕΙΔΟΠΟΙΗΣΗ ΓΙΑ ΕΝΑ «ΓΕΓΟΝΟΣ»  ΠΟΥ ΠΕΡΙΓΡΑΦΕΙ ΣΕ ΓΕΝΙΚΕΣ ΓΡΑΜΕΣ ΤΟ ΒΑΣΙΚΟ ΠΕΡΙΓΡΑΜΜΑ ΤΟΥ ΣΥΝΕΔΡΙΟΥ</a:t>
            </a:r>
            <a:r>
              <a:rPr lang="en-GB" sz="900" b="1" smtClean="0"/>
              <a:t>_</a:t>
            </a:r>
            <a:endParaRPr lang="el-GR" sz="900" b="1" smtClean="0"/>
          </a:p>
          <a:p>
            <a:pPr eaLnBrk="1" hangingPunct="1">
              <a:lnSpc>
                <a:spcPct val="80000"/>
              </a:lnSpc>
              <a:buFont typeface="Wingdings" pitchFamily="2" charset="2"/>
              <a:buNone/>
            </a:pPr>
            <a:endParaRPr lang="en-GB" sz="900" b="1" smtClean="0"/>
          </a:p>
          <a:p>
            <a:pPr algn="ctr" eaLnBrk="1" hangingPunct="1">
              <a:lnSpc>
                <a:spcPct val="80000"/>
              </a:lnSpc>
              <a:buFont typeface="Wingdings" pitchFamily="2" charset="2"/>
              <a:buNone/>
            </a:pPr>
            <a:r>
              <a:rPr lang="el-GR" sz="900" smtClean="0"/>
              <a:t>        </a:t>
            </a:r>
            <a:r>
              <a:rPr lang="en-GB" sz="900" smtClean="0"/>
              <a:t>First Announcement of the International Maritime Research and Technology Multi-Conference,</a:t>
            </a:r>
          </a:p>
          <a:p>
            <a:pPr algn="ctr" eaLnBrk="1" hangingPunct="1">
              <a:lnSpc>
                <a:spcPct val="80000"/>
              </a:lnSpc>
              <a:buFont typeface="Wingdings" pitchFamily="2" charset="2"/>
              <a:buNone/>
            </a:pPr>
            <a:r>
              <a:rPr lang="en-GB" sz="900" smtClean="0"/>
              <a:t>KNOSSOS ROYAL VILLAGE, Hersonissos, Crete, October 15-19, 20</a:t>
            </a:r>
            <a:r>
              <a:rPr lang="el-GR" sz="900" smtClean="0"/>
              <a:t>10</a:t>
            </a:r>
            <a:endParaRPr lang="en-GB" sz="900" b="1" smtClean="0"/>
          </a:p>
          <a:p>
            <a:pPr algn="ctr" eaLnBrk="1" hangingPunct="1">
              <a:lnSpc>
                <a:spcPct val="80000"/>
              </a:lnSpc>
              <a:buFont typeface="Wingdings" pitchFamily="2" charset="2"/>
              <a:buNone/>
            </a:pPr>
            <a:r>
              <a:rPr lang="en-GB" sz="900" b="1" smtClean="0"/>
              <a:t>INTERNATIONAL MULTI-CONFERENCE</a:t>
            </a:r>
          </a:p>
          <a:p>
            <a:pPr algn="ctr" eaLnBrk="1" hangingPunct="1">
              <a:lnSpc>
                <a:spcPct val="80000"/>
              </a:lnSpc>
              <a:buFont typeface="Wingdings" pitchFamily="2" charset="2"/>
              <a:buNone/>
            </a:pPr>
            <a:r>
              <a:rPr lang="en-GB" sz="900" b="1" smtClean="0"/>
              <a:t>On Maritime Research and Technology</a:t>
            </a:r>
          </a:p>
          <a:p>
            <a:pPr algn="ctr" eaLnBrk="1" hangingPunct="1">
              <a:lnSpc>
                <a:spcPct val="80000"/>
              </a:lnSpc>
              <a:buFont typeface="Wingdings" pitchFamily="2" charset="2"/>
              <a:buNone/>
            </a:pPr>
            <a:r>
              <a:rPr lang="en-GB" sz="900" b="1" smtClean="0"/>
              <a:t>EUROCONFERENCE ON PASSENGER SHIP DESIGN, OPERATION &amp; SAFETY</a:t>
            </a:r>
          </a:p>
          <a:p>
            <a:pPr algn="ctr" eaLnBrk="1" hangingPunct="1">
              <a:lnSpc>
                <a:spcPct val="80000"/>
              </a:lnSpc>
              <a:buFont typeface="Wingdings" pitchFamily="2" charset="2"/>
              <a:buNone/>
            </a:pPr>
            <a:r>
              <a:rPr lang="en-GB" sz="900" b="1" smtClean="0"/>
              <a:t>Annual Conferences of the European Thematic Networks</a:t>
            </a:r>
          </a:p>
          <a:p>
            <a:pPr algn="ctr" eaLnBrk="1" hangingPunct="1">
              <a:lnSpc>
                <a:spcPct val="80000"/>
              </a:lnSpc>
              <a:buFont typeface="Wingdings" pitchFamily="2" charset="2"/>
              <a:buNone/>
            </a:pPr>
            <a:r>
              <a:rPr lang="en-GB" sz="900" b="1" smtClean="0"/>
              <a:t>SAFER-EURORO, MARNET-CFD, CEPS &amp; PRODIS</a:t>
            </a:r>
          </a:p>
          <a:p>
            <a:pPr algn="ctr" eaLnBrk="1" hangingPunct="1">
              <a:lnSpc>
                <a:spcPct val="80000"/>
              </a:lnSpc>
              <a:buFont typeface="Wingdings" pitchFamily="2" charset="2"/>
              <a:buNone/>
            </a:pPr>
            <a:r>
              <a:rPr lang="en-GB" sz="900" b="1" smtClean="0"/>
              <a:t>WEGEMT Annual Conference</a:t>
            </a:r>
          </a:p>
          <a:p>
            <a:pPr algn="ctr" eaLnBrk="1" hangingPunct="1">
              <a:lnSpc>
                <a:spcPct val="80000"/>
              </a:lnSpc>
              <a:buFont typeface="Wingdings" pitchFamily="2" charset="2"/>
              <a:buNone/>
            </a:pPr>
            <a:r>
              <a:rPr lang="en-GB" sz="900" b="1" smtClean="0"/>
              <a:t>October 15-19, 20</a:t>
            </a:r>
            <a:r>
              <a:rPr lang="el-GR" sz="900" b="1" smtClean="0"/>
              <a:t>10</a:t>
            </a:r>
            <a:endParaRPr lang="en-GB" sz="900" i="1" smtClean="0"/>
          </a:p>
          <a:p>
            <a:pPr algn="ctr" eaLnBrk="1" hangingPunct="1">
              <a:lnSpc>
                <a:spcPct val="80000"/>
              </a:lnSpc>
              <a:buFont typeface="Wingdings" pitchFamily="2" charset="2"/>
              <a:buNone/>
            </a:pPr>
            <a:r>
              <a:rPr lang="en-GB" sz="900" i="1" smtClean="0"/>
              <a:t>ORGANISED BY</a:t>
            </a:r>
            <a:endParaRPr lang="en-GB" sz="900" b="1" smtClean="0"/>
          </a:p>
          <a:p>
            <a:pPr algn="ctr" eaLnBrk="1" hangingPunct="1">
              <a:lnSpc>
                <a:spcPct val="80000"/>
              </a:lnSpc>
              <a:buFont typeface="Wingdings" pitchFamily="2" charset="2"/>
              <a:buNone/>
            </a:pPr>
            <a:r>
              <a:rPr lang="en-GB" sz="900" b="1" smtClean="0"/>
              <a:t>National Technical University of Athens (Dept. of Naval Architecture and Marine Engineering)</a:t>
            </a:r>
          </a:p>
          <a:p>
            <a:pPr algn="ctr" eaLnBrk="1" hangingPunct="1">
              <a:lnSpc>
                <a:spcPct val="80000"/>
              </a:lnSpc>
              <a:buFont typeface="Wingdings" pitchFamily="2" charset="2"/>
              <a:buNone/>
            </a:pPr>
            <a:r>
              <a:rPr lang="en-GB" sz="900" b="1" smtClean="0"/>
              <a:t>WEGEMT (European Association of Universities in Marine Technology &amp; Related Sciences)</a:t>
            </a:r>
          </a:p>
          <a:p>
            <a:pPr algn="ctr" eaLnBrk="1" hangingPunct="1">
              <a:lnSpc>
                <a:spcPct val="80000"/>
              </a:lnSpc>
              <a:buFont typeface="Wingdings" pitchFamily="2" charset="2"/>
              <a:buNone/>
            </a:pPr>
            <a:r>
              <a:rPr lang="en-GB" sz="900" b="1" smtClean="0"/>
              <a:t>The European Thematic Networks SAFER-EURORO, MARNET-CFD, CEPS &amp; PRODIS</a:t>
            </a:r>
            <a:endParaRPr lang="el-GR" sz="900" b="1" smtClean="0"/>
          </a:p>
          <a:p>
            <a:pPr algn="ctr" eaLnBrk="1" hangingPunct="1">
              <a:lnSpc>
                <a:spcPct val="80000"/>
              </a:lnSpc>
              <a:buFont typeface="Wingdings" pitchFamily="2" charset="2"/>
              <a:buNone/>
            </a:pPr>
            <a:r>
              <a:rPr lang="en-GB" sz="900" smtClean="0"/>
              <a:t>Following the successful organisation of the 3rd</a:t>
            </a:r>
            <a:r>
              <a:rPr lang="el-GR" sz="900" smtClean="0"/>
              <a:t> </a:t>
            </a:r>
            <a:r>
              <a:rPr lang="en-GB" sz="900" smtClean="0"/>
              <a:t>International Stability Workshop on contemporary</a:t>
            </a:r>
          </a:p>
          <a:p>
            <a:pPr algn="ctr" eaLnBrk="1" hangingPunct="1">
              <a:lnSpc>
                <a:spcPct val="80000"/>
              </a:lnSpc>
              <a:buFont typeface="Wingdings" pitchFamily="2" charset="2"/>
              <a:buNone/>
            </a:pPr>
            <a:r>
              <a:rPr lang="en-GB" sz="900" smtClean="0"/>
              <a:t>problems of stability and operational safety of ships in 1997, the Department of Naval Architecture and</a:t>
            </a:r>
          </a:p>
          <a:p>
            <a:pPr algn="ctr" eaLnBrk="1" hangingPunct="1">
              <a:lnSpc>
                <a:spcPct val="80000"/>
              </a:lnSpc>
              <a:buFont typeface="Wingdings" pitchFamily="2" charset="2"/>
              <a:buNone/>
            </a:pPr>
            <a:r>
              <a:rPr lang="en-GB" sz="900" smtClean="0"/>
              <a:t>Marine Engineering of the National Technical University of Athens is hosting a Multi-conference on</a:t>
            </a:r>
          </a:p>
          <a:p>
            <a:pPr algn="ctr" eaLnBrk="1" hangingPunct="1">
              <a:lnSpc>
                <a:spcPct val="80000"/>
              </a:lnSpc>
              <a:buFont typeface="Wingdings" pitchFamily="2" charset="2"/>
              <a:buNone/>
            </a:pPr>
            <a:r>
              <a:rPr lang="en-GB" sz="900" smtClean="0"/>
              <a:t>Maritime Research and Technology at the beautiful island of Crete.</a:t>
            </a:r>
          </a:p>
          <a:p>
            <a:pPr algn="ctr" eaLnBrk="1" hangingPunct="1">
              <a:lnSpc>
                <a:spcPct val="80000"/>
              </a:lnSpc>
              <a:buFont typeface="Wingdings" pitchFamily="2" charset="2"/>
              <a:buNone/>
            </a:pPr>
            <a:r>
              <a:rPr lang="en-GB" sz="900" smtClean="0"/>
              <a:t>The multi-conference consists of the following series of events:</a:t>
            </a:r>
            <a:endParaRPr lang="en-GB" sz="900" b="1" smtClean="0"/>
          </a:p>
          <a:p>
            <a:pPr algn="ctr" eaLnBrk="1" hangingPunct="1">
              <a:lnSpc>
                <a:spcPct val="80000"/>
              </a:lnSpc>
              <a:buFont typeface="Wingdings" pitchFamily="2" charset="2"/>
              <a:buNone/>
            </a:pPr>
            <a:r>
              <a:rPr lang="en-GB" sz="900" b="1" smtClean="0"/>
              <a:t>1EUROCONFERENCE on Passenger Ship Design, Operation and Safety</a:t>
            </a:r>
          </a:p>
          <a:p>
            <a:pPr algn="ctr" eaLnBrk="1" hangingPunct="1">
              <a:lnSpc>
                <a:spcPct val="80000"/>
              </a:lnSpc>
              <a:buFont typeface="Wingdings" pitchFamily="2" charset="2"/>
              <a:buNone/>
            </a:pPr>
            <a:r>
              <a:rPr lang="el-GR" sz="900" b="1" smtClean="0"/>
              <a:t> </a:t>
            </a:r>
            <a:r>
              <a:rPr lang="en-GB" sz="900" b="1" smtClean="0"/>
              <a:t>(October 15-17, 20</a:t>
            </a:r>
            <a:r>
              <a:rPr lang="el-GR" sz="900" b="1" smtClean="0"/>
              <a:t>10</a:t>
            </a:r>
            <a:r>
              <a:rPr lang="en-GB" sz="900" b="1" smtClean="0"/>
              <a:t>) </a:t>
            </a:r>
            <a:r>
              <a:rPr lang="en-GB" sz="900" smtClean="0"/>
              <a:t>The aim of this conference</a:t>
            </a:r>
            <a:r>
              <a:rPr lang="en-GB" sz="900" b="1" smtClean="0"/>
              <a:t> </a:t>
            </a:r>
            <a:r>
              <a:rPr lang="en-GB" sz="900" smtClean="0"/>
              <a:t>is to address in depth various contemporary passenger ship concepts, their</a:t>
            </a:r>
            <a:r>
              <a:rPr lang="en-GB" sz="900" b="1" smtClean="0"/>
              <a:t> </a:t>
            </a:r>
            <a:r>
              <a:rPr lang="en-GB" sz="900" smtClean="0"/>
              <a:t>design and construction, operation and economy and various regulatory and maritime policy issues</a:t>
            </a:r>
            <a:r>
              <a:rPr lang="en-GB" sz="900" b="1" smtClean="0"/>
              <a:t> </a:t>
            </a:r>
            <a:r>
              <a:rPr lang="en-GB" sz="900" smtClean="0"/>
              <a:t>affecting both their safety and economy. This aim is achieved by allowing in-depth discussion of a</a:t>
            </a:r>
          </a:p>
          <a:p>
            <a:pPr algn="ctr" eaLnBrk="1" hangingPunct="1">
              <a:lnSpc>
                <a:spcPct val="80000"/>
              </a:lnSpc>
              <a:buFont typeface="Wingdings" pitchFamily="2" charset="2"/>
              <a:buNone/>
            </a:pPr>
            <a:r>
              <a:rPr lang="en-GB" sz="900" smtClean="0"/>
              <a:t>restricted number of invited papers of internationally recognised experts and authorities representing</a:t>
            </a:r>
          </a:p>
          <a:p>
            <a:pPr algn="ctr" eaLnBrk="1" hangingPunct="1">
              <a:lnSpc>
                <a:spcPct val="80000"/>
              </a:lnSpc>
              <a:buFont typeface="Wingdings" pitchFamily="2" charset="2"/>
              <a:buNone/>
            </a:pPr>
            <a:r>
              <a:rPr lang="en-GB" sz="900" smtClean="0"/>
              <a:t>the whole spectrum of the passenger ship maritime industry, including maritime regulatory and policy</a:t>
            </a:r>
          </a:p>
          <a:p>
            <a:pPr algn="ctr" eaLnBrk="1" hangingPunct="1">
              <a:lnSpc>
                <a:spcPct val="80000"/>
              </a:lnSpc>
              <a:buFont typeface="Wingdings" pitchFamily="2" charset="2"/>
              <a:buNone/>
            </a:pPr>
            <a:r>
              <a:rPr lang="en-GB" sz="900" smtClean="0"/>
              <a:t>authorities, research and academic institutions.</a:t>
            </a:r>
            <a:endParaRPr lang="el-GR" sz="9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l-GR" sz="2400" b="1" smtClean="0"/>
              <a:t>Η  αλληλογραφία με τους συνέδρους ( κρατήσεις, επιβεβαιώσεις κρατήσεων, προκαταβολές, παροχή πληροφοριών κτλ )</a:t>
            </a:r>
            <a:r>
              <a:rPr lang="el-GR" sz="4000" smtClean="0"/>
              <a:t> </a:t>
            </a:r>
          </a:p>
        </p:txBody>
      </p:sp>
      <p:sp>
        <p:nvSpPr>
          <p:cNvPr id="7171" name="Rectangle 3"/>
          <p:cNvSpPr>
            <a:spLocks noGrp="1" noChangeArrowheads="1"/>
          </p:cNvSpPr>
          <p:nvPr>
            <p:ph type="body" idx="1"/>
          </p:nvPr>
        </p:nvSpPr>
        <p:spPr>
          <a:xfrm>
            <a:off x="428625" y="1643063"/>
            <a:ext cx="8229600" cy="4530725"/>
          </a:xfrm>
        </p:spPr>
        <p:txBody>
          <a:bodyPr/>
          <a:lstStyle/>
          <a:p>
            <a:pPr eaLnBrk="1" hangingPunct="1">
              <a:lnSpc>
                <a:spcPct val="80000"/>
              </a:lnSpc>
              <a:buFont typeface="Wingdings" pitchFamily="2" charset="2"/>
              <a:buNone/>
            </a:pPr>
            <a:r>
              <a:rPr lang="en-GB" sz="1600" b="1" smtClean="0"/>
              <a:t>REGISTRATION FORM</a:t>
            </a:r>
            <a:r>
              <a:rPr lang="en-GB" sz="1600" smtClean="0"/>
              <a:t> *</a:t>
            </a:r>
          </a:p>
          <a:p>
            <a:pPr eaLnBrk="1" hangingPunct="1">
              <a:lnSpc>
                <a:spcPct val="80000"/>
              </a:lnSpc>
              <a:buFont typeface="Wingdings" pitchFamily="2" charset="2"/>
              <a:buNone/>
            </a:pPr>
            <a:r>
              <a:rPr lang="en-US" sz="1600" smtClean="0"/>
              <a:t>     </a:t>
            </a:r>
            <a:r>
              <a:rPr lang="el-GR" sz="1600" smtClean="0"/>
              <a:t>Έντυπο εγγραφής : έγγραφο με το οποίο ο συμμετέχων σε μία διοργάνωση δίνει όλες τις σχετικές πληροφορίες για τον εαυτό του και δηλώνει την πρόθεση του να συμμετάσχει στο συνέδριο και στις παράλληλες εκδηλώσεις. Συνήθως αποστέλλεται στον οργανωτή του συνεδρίου   ηλεκτρονικά ( με </a:t>
            </a:r>
            <a:r>
              <a:rPr lang="en-US" sz="1600" smtClean="0"/>
              <a:t>e</a:t>
            </a:r>
            <a:r>
              <a:rPr lang="el-GR" sz="1600" smtClean="0"/>
              <a:t>-</a:t>
            </a:r>
            <a:r>
              <a:rPr lang="en-US" sz="1600" smtClean="0"/>
              <a:t>mail</a:t>
            </a:r>
            <a:r>
              <a:rPr lang="el-GR" sz="1600" smtClean="0"/>
              <a:t> )  ή με </a:t>
            </a:r>
            <a:r>
              <a:rPr lang="en-US" sz="1600" smtClean="0"/>
              <a:t>FAX</a:t>
            </a:r>
            <a:r>
              <a:rPr lang="el-GR" sz="1600" smtClean="0"/>
              <a:t>.</a:t>
            </a:r>
          </a:p>
          <a:p>
            <a:pPr eaLnBrk="1" hangingPunct="1">
              <a:lnSpc>
                <a:spcPct val="80000"/>
              </a:lnSpc>
              <a:buFont typeface="Wingdings" pitchFamily="2" charset="2"/>
              <a:buNone/>
            </a:pPr>
            <a:r>
              <a:rPr lang="el-GR" sz="1600" smtClean="0"/>
              <a:t>      Εκτός από τα στοιχεία  του συμμετέχοντα ( όνομα – επώνυμο – θέση κτλ ) μπορούν να προστεθούν περισσότερα πεδία στο </a:t>
            </a:r>
            <a:r>
              <a:rPr lang="en-US" sz="1600" smtClean="0"/>
              <a:t>Registration Form</a:t>
            </a:r>
            <a:r>
              <a:rPr lang="el-GR" sz="1600" smtClean="0"/>
              <a:t>  όπως για παράδειγμα</a:t>
            </a:r>
          </a:p>
          <a:p>
            <a:pPr eaLnBrk="1" hangingPunct="1">
              <a:lnSpc>
                <a:spcPct val="80000"/>
              </a:lnSpc>
            </a:pPr>
            <a:r>
              <a:rPr lang="el-GR" sz="1600" smtClean="0"/>
              <a:t>-Πληροφορίες για την άφιξη και την αναχώρηση των συνέδρων και των συνοδών μελών </a:t>
            </a:r>
          </a:p>
          <a:p>
            <a:pPr eaLnBrk="1" hangingPunct="1">
              <a:lnSpc>
                <a:spcPct val="80000"/>
              </a:lnSpc>
            </a:pPr>
            <a:r>
              <a:rPr lang="el-GR" sz="1600" smtClean="0"/>
              <a:t>( ημερομηνίες – ώρες πτήσεων ) καθώς και αν επιθυμούν την μεταφορά τους από  το αεροδρόμιο ή το λιμάνι προς το ξενοδοχείο και αντίστροφα.</a:t>
            </a:r>
          </a:p>
          <a:p>
            <a:pPr eaLnBrk="1" hangingPunct="1">
              <a:lnSpc>
                <a:spcPct val="80000"/>
              </a:lnSpc>
            </a:pPr>
            <a:r>
              <a:rPr lang="el-GR" sz="1600" smtClean="0"/>
              <a:t>Πληροφορίες που αφορούν στην διαμονή τους </a:t>
            </a:r>
          </a:p>
          <a:p>
            <a:pPr eaLnBrk="1" hangingPunct="1">
              <a:lnSpc>
                <a:spcPct val="80000"/>
              </a:lnSpc>
            </a:pPr>
            <a:r>
              <a:rPr lang="el-GR" sz="1600" smtClean="0"/>
              <a:t>αριθμός και τύπος δωματίων </a:t>
            </a:r>
          </a:p>
          <a:p>
            <a:pPr eaLnBrk="1" hangingPunct="1">
              <a:lnSpc>
                <a:spcPct val="80000"/>
              </a:lnSpc>
            </a:pPr>
            <a:r>
              <a:rPr lang="el-GR" sz="1600" smtClean="0"/>
              <a:t>Τιμές </a:t>
            </a:r>
          </a:p>
          <a:p>
            <a:pPr eaLnBrk="1" hangingPunct="1">
              <a:lnSpc>
                <a:spcPct val="80000"/>
              </a:lnSpc>
            </a:pPr>
            <a:r>
              <a:rPr lang="el-GR" sz="1600" smtClean="0"/>
              <a:t>Πεδία που αφορούν στο κοινωνικό πρόγραμμα ( εκδρομές , γεύματα, δείπνα )</a:t>
            </a:r>
          </a:p>
          <a:p>
            <a:pPr eaLnBrk="1" hangingPunct="1">
              <a:lnSpc>
                <a:spcPct val="80000"/>
              </a:lnSpc>
            </a:pPr>
            <a:r>
              <a:rPr lang="el-GR" sz="1600" smtClean="0"/>
              <a:t>Συμπληρωματικές πληροφορίες που αφορούν σε τυχόν προτιμήσεις ή προβλήματα υγείας των συμμετεχόντων  ( </a:t>
            </a:r>
            <a:r>
              <a:rPr lang="en-US" sz="1600" smtClean="0"/>
              <a:t>vegetarian meals</a:t>
            </a:r>
            <a:r>
              <a:rPr lang="el-GR" sz="1600" smtClean="0"/>
              <a:t> , </a:t>
            </a:r>
            <a:r>
              <a:rPr lang="en-US" sz="1600" smtClean="0"/>
              <a:t>non</a:t>
            </a:r>
            <a:r>
              <a:rPr lang="el-GR" sz="1600" smtClean="0"/>
              <a:t> – </a:t>
            </a:r>
            <a:r>
              <a:rPr lang="en-US" sz="1600" smtClean="0"/>
              <a:t>smoking rooms</a:t>
            </a:r>
            <a:r>
              <a:rPr lang="el-GR" sz="1600" smtClean="0"/>
              <a:t> , </a:t>
            </a:r>
            <a:r>
              <a:rPr lang="en-US" sz="1600" smtClean="0"/>
              <a:t>disabilities</a:t>
            </a:r>
            <a:r>
              <a:rPr lang="el-GR" sz="1600" smtClean="0"/>
              <a:t> )  </a:t>
            </a:r>
          </a:p>
          <a:p>
            <a:pPr eaLnBrk="1" hangingPunct="1">
              <a:lnSpc>
                <a:spcPct val="80000"/>
              </a:lnSpc>
            </a:pPr>
            <a:endParaRPr lang="el-GR" sz="16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b="1" smtClean="0"/>
              <a:t>REGISTRATION FORM</a:t>
            </a:r>
            <a:endParaRPr lang="el-GR" b="1" smtClean="0"/>
          </a:p>
        </p:txBody>
      </p:sp>
      <p:sp>
        <p:nvSpPr>
          <p:cNvPr id="8195" name="Rectangle 3"/>
          <p:cNvSpPr>
            <a:spLocks noGrp="1" noChangeArrowheads="1"/>
          </p:cNvSpPr>
          <p:nvPr>
            <p:ph type="body" idx="1"/>
          </p:nvPr>
        </p:nvSpPr>
        <p:spPr>
          <a:xfrm>
            <a:off x="457200" y="1600200"/>
            <a:ext cx="8229600" cy="4900613"/>
          </a:xfrm>
        </p:spPr>
        <p:txBody>
          <a:bodyPr/>
          <a:lstStyle/>
          <a:p>
            <a:pPr eaLnBrk="1" hangingPunct="1">
              <a:lnSpc>
                <a:spcPct val="80000"/>
              </a:lnSpc>
              <a:buFont typeface="Wingdings" pitchFamily="2" charset="2"/>
              <a:buNone/>
            </a:pPr>
            <a:r>
              <a:rPr lang="el-GR" dirty="0" smtClean="0"/>
              <a:t> </a:t>
            </a:r>
            <a:r>
              <a:rPr lang="en-US" dirty="0" smtClean="0"/>
              <a:t> </a:t>
            </a:r>
            <a:r>
              <a:rPr lang="el-GR" dirty="0" smtClean="0"/>
              <a:t> </a:t>
            </a:r>
            <a:r>
              <a:rPr lang="el-GR" sz="2000" dirty="0" smtClean="0"/>
              <a:t>Ο </a:t>
            </a:r>
            <a:r>
              <a:rPr lang="el-GR" sz="2000" dirty="0" smtClean="0"/>
              <a:t>σωστός σχεδιασμός και η έγκαιρη αποστολή του </a:t>
            </a:r>
            <a:r>
              <a:rPr lang="en-US" sz="2000" dirty="0" smtClean="0"/>
              <a:t>Registration</a:t>
            </a:r>
            <a:r>
              <a:rPr lang="el-GR" sz="2000" dirty="0" smtClean="0"/>
              <a:t> στους υποψήφιους συνέδρους είναι καθοριστικής σημασίας για την επιτυχημένη οργάνωση της εκδήλωσης. </a:t>
            </a:r>
            <a:endParaRPr lang="el-GR" sz="2000" dirty="0" smtClean="0"/>
          </a:p>
          <a:p>
            <a:pPr eaLnBrk="1" hangingPunct="1">
              <a:lnSpc>
                <a:spcPct val="80000"/>
              </a:lnSpc>
              <a:buFont typeface="Wingdings" pitchFamily="2" charset="2"/>
              <a:buNone/>
            </a:pPr>
            <a:r>
              <a:rPr lang="el-GR" sz="2000" dirty="0" smtClean="0"/>
              <a:t> </a:t>
            </a:r>
            <a:r>
              <a:rPr lang="el-GR" sz="2000" dirty="0" smtClean="0"/>
              <a:t>   </a:t>
            </a:r>
            <a:r>
              <a:rPr lang="el-GR" sz="2000" dirty="0" err="1" smtClean="0"/>
              <a:t>Οσο</a:t>
            </a:r>
            <a:r>
              <a:rPr lang="el-GR" sz="2000" dirty="0" smtClean="0"/>
              <a:t> </a:t>
            </a:r>
            <a:r>
              <a:rPr lang="el-GR" sz="2000" dirty="0" smtClean="0"/>
              <a:t>περισσότερα στοιχεία εμπεριέχει</a:t>
            </a:r>
            <a:r>
              <a:rPr lang="el-GR" sz="2000" b="1" dirty="0" smtClean="0"/>
              <a:t>, τόσο ευκολότερο γίνεται το έργο της Υπηρεσίας Υποδοχής ( και του Τμήματος Κρατήσεων ) του Ξενοδοχείου διότι :</a:t>
            </a:r>
          </a:p>
          <a:p>
            <a:pPr eaLnBrk="1" hangingPunct="1">
              <a:lnSpc>
                <a:spcPct val="80000"/>
              </a:lnSpc>
              <a:buFont typeface="Wingdings" pitchFamily="2" charset="2"/>
              <a:buNone/>
            </a:pPr>
            <a:endParaRPr lang="el-GR" sz="2000" b="1" dirty="0" smtClean="0"/>
          </a:p>
          <a:p>
            <a:pPr eaLnBrk="1" hangingPunct="1">
              <a:lnSpc>
                <a:spcPct val="80000"/>
              </a:lnSpc>
              <a:buFont typeface="Wingdings" pitchFamily="2" charset="2"/>
              <a:buNone/>
            </a:pPr>
            <a:r>
              <a:rPr lang="el-GR" sz="2000" b="1" dirty="0" smtClean="0"/>
              <a:t>       Προβαίνουν έγκαιρα στις απαραίτητες κρατήσεις</a:t>
            </a:r>
            <a:r>
              <a:rPr lang="el-GR" sz="2000" dirty="0" smtClean="0"/>
              <a:t> δωματίων και παρακολουθώντας την ροή αποστολής των </a:t>
            </a:r>
            <a:r>
              <a:rPr lang="en-US" sz="2000" dirty="0" smtClean="0"/>
              <a:t>registration</a:t>
            </a:r>
            <a:r>
              <a:rPr lang="el-GR" sz="2000" dirty="0" smtClean="0"/>
              <a:t> είναι σε θέση </a:t>
            </a:r>
            <a:r>
              <a:rPr lang="el-GR" sz="2000" b="1" dirty="0" smtClean="0"/>
              <a:t>να κάνουν μία εκτίμηση για τον αριθμό των τελικών κρατήσεων</a:t>
            </a:r>
            <a:r>
              <a:rPr lang="el-GR" sz="2000" dirty="0" smtClean="0"/>
              <a:t>.</a:t>
            </a:r>
            <a:endParaRPr lang="en-US" sz="2000" dirty="0" smtClean="0"/>
          </a:p>
          <a:p>
            <a:pPr eaLnBrk="1" hangingPunct="1">
              <a:lnSpc>
                <a:spcPct val="80000"/>
              </a:lnSpc>
              <a:buFont typeface="Wingdings" pitchFamily="2" charset="2"/>
              <a:buNone/>
            </a:pPr>
            <a:r>
              <a:rPr lang="en-US" sz="2000" dirty="0" smtClean="0"/>
              <a:t>   </a:t>
            </a:r>
            <a:r>
              <a:rPr lang="el-GR" sz="2000" dirty="0" smtClean="0"/>
              <a:t> Έτσι </a:t>
            </a:r>
            <a:r>
              <a:rPr lang="el-GR" sz="2000" b="1" dirty="0" smtClean="0"/>
              <a:t>αφενός απελευθερώνουν τα επιπλέον δωμάτια</a:t>
            </a:r>
            <a:r>
              <a:rPr lang="el-GR" sz="2000" dirty="0" smtClean="0"/>
              <a:t> (σε περίπτωση που η συμμετοχή είναι μικρότερη από την αναμενόμενη.  </a:t>
            </a:r>
          </a:p>
          <a:p>
            <a:pPr eaLnBrk="1" hangingPunct="1">
              <a:lnSpc>
                <a:spcPct val="80000"/>
              </a:lnSpc>
              <a:buFont typeface="Wingdings" pitchFamily="2" charset="2"/>
              <a:buNone/>
            </a:pPr>
            <a:r>
              <a:rPr lang="el-GR" sz="2000" dirty="0" smtClean="0"/>
              <a:t>       Είτε φροντίζουν έγκαιρα να εξασφαλίσουν περισσότερα δωμάτια, σε περίπτωση που η συμμετοχή υπερβεί τις αρχικές εκτιμήσεις του Οργανωτή.</a:t>
            </a:r>
            <a:endParaRPr lang="en-US" sz="2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l-GR" sz="2800" b="1" smtClean="0"/>
              <a:t>ΕΠΙΚΟΙΝΩΝΙΑ ΜΕ ΣΥΝΕΔΡΟΥΣ ( ΠΡΙΝ ΤΟ ΣΥΝΕΔΡΙΟ ) </a:t>
            </a:r>
            <a:br>
              <a:rPr lang="el-GR" sz="2800" b="1" smtClean="0"/>
            </a:br>
            <a:r>
              <a:rPr lang="el-GR" sz="2800" b="1" smtClean="0"/>
              <a:t>–ΓΕΝΙΚΕΣ ΠΛΗΡΟΦΟΡΙΕΣ</a:t>
            </a:r>
          </a:p>
        </p:txBody>
      </p:sp>
      <p:sp>
        <p:nvSpPr>
          <p:cNvPr id="9219" name="Rectangle 3"/>
          <p:cNvSpPr>
            <a:spLocks noGrp="1" noChangeArrowheads="1"/>
          </p:cNvSpPr>
          <p:nvPr>
            <p:ph type="body" idx="1"/>
          </p:nvPr>
        </p:nvSpPr>
        <p:spPr>
          <a:xfrm>
            <a:off x="457200" y="1928802"/>
            <a:ext cx="8229600" cy="4202123"/>
          </a:xfrm>
        </p:spPr>
        <p:txBody>
          <a:bodyPr/>
          <a:lstStyle/>
          <a:p>
            <a:pPr eaLnBrk="1" hangingPunct="1">
              <a:lnSpc>
                <a:spcPct val="80000"/>
              </a:lnSpc>
              <a:buFont typeface="Wingdings" pitchFamily="2" charset="2"/>
              <a:buNone/>
            </a:pPr>
            <a:r>
              <a:rPr lang="el-GR" sz="1400" dirty="0" smtClean="0"/>
              <a:t>   Εκτός από το έντυπο εγγραφής ( </a:t>
            </a:r>
            <a:r>
              <a:rPr lang="en-US" sz="1400" dirty="0" err="1" smtClean="0"/>
              <a:t>Reigistration</a:t>
            </a:r>
            <a:r>
              <a:rPr lang="el-GR" sz="1400" dirty="0" smtClean="0"/>
              <a:t> ) και για την καλύτερη ενημέρωση</a:t>
            </a:r>
            <a:r>
              <a:rPr lang="el-GR" sz="1400" b="1" dirty="0" smtClean="0"/>
              <a:t> των </a:t>
            </a:r>
            <a:r>
              <a:rPr lang="el-GR" sz="1400" dirty="0" smtClean="0"/>
              <a:t>συνέδρων δίνονται  επίσης γενικές πληροφορίες σχετικά με :</a:t>
            </a:r>
          </a:p>
          <a:p>
            <a:pPr eaLnBrk="1" hangingPunct="1">
              <a:lnSpc>
                <a:spcPct val="80000"/>
              </a:lnSpc>
              <a:buFont typeface="Wingdings" pitchFamily="2" charset="2"/>
              <a:buNone/>
            </a:pPr>
            <a:endParaRPr lang="el-GR" sz="1400" dirty="0" smtClean="0"/>
          </a:p>
          <a:p>
            <a:pPr eaLnBrk="1" hangingPunct="1">
              <a:lnSpc>
                <a:spcPct val="80000"/>
              </a:lnSpc>
            </a:pPr>
            <a:r>
              <a:rPr lang="el-GR" sz="1400" dirty="0" smtClean="0"/>
              <a:t>-Τον τόπο της διοργάνωσης </a:t>
            </a:r>
          </a:p>
          <a:p>
            <a:pPr eaLnBrk="1" hangingPunct="1">
              <a:lnSpc>
                <a:spcPct val="80000"/>
              </a:lnSpc>
            </a:pPr>
            <a:endParaRPr lang="el-GR" sz="1400" dirty="0" smtClean="0"/>
          </a:p>
          <a:p>
            <a:pPr eaLnBrk="1" hangingPunct="1">
              <a:lnSpc>
                <a:spcPct val="80000"/>
              </a:lnSpc>
            </a:pPr>
            <a:r>
              <a:rPr lang="el-GR" sz="1400" dirty="0" smtClean="0"/>
              <a:t>-Το ξενοδοχείο ή τα ξενοδοχεία</a:t>
            </a:r>
          </a:p>
          <a:p>
            <a:pPr eaLnBrk="1" hangingPunct="1">
              <a:lnSpc>
                <a:spcPct val="80000"/>
              </a:lnSpc>
            </a:pPr>
            <a:endParaRPr lang="el-GR" sz="1400" dirty="0" smtClean="0"/>
          </a:p>
          <a:p>
            <a:pPr eaLnBrk="1" hangingPunct="1">
              <a:lnSpc>
                <a:spcPct val="80000"/>
              </a:lnSpc>
            </a:pPr>
            <a:r>
              <a:rPr lang="el-GR" sz="1400" dirty="0" smtClean="0"/>
              <a:t>-Το κλίμα </a:t>
            </a:r>
          </a:p>
          <a:p>
            <a:pPr eaLnBrk="1" hangingPunct="1">
              <a:lnSpc>
                <a:spcPct val="80000"/>
              </a:lnSpc>
            </a:pPr>
            <a:endParaRPr lang="el-GR" sz="1400" dirty="0" smtClean="0"/>
          </a:p>
          <a:p>
            <a:pPr eaLnBrk="1" hangingPunct="1">
              <a:lnSpc>
                <a:spcPct val="80000"/>
              </a:lnSpc>
            </a:pPr>
            <a:r>
              <a:rPr lang="el-GR" sz="1400" dirty="0" smtClean="0"/>
              <a:t>-Την διαφορά ώρας </a:t>
            </a:r>
          </a:p>
          <a:p>
            <a:pPr eaLnBrk="1" hangingPunct="1">
              <a:lnSpc>
                <a:spcPct val="80000"/>
              </a:lnSpc>
            </a:pPr>
            <a:endParaRPr lang="el-GR" sz="1400" dirty="0" smtClean="0"/>
          </a:p>
          <a:p>
            <a:pPr eaLnBrk="1" hangingPunct="1">
              <a:lnSpc>
                <a:spcPct val="80000"/>
              </a:lnSpc>
            </a:pPr>
            <a:r>
              <a:rPr lang="el-GR" sz="1400" dirty="0" smtClean="0"/>
              <a:t>-Χρήσιμα τηλέφωνα </a:t>
            </a:r>
          </a:p>
          <a:p>
            <a:pPr eaLnBrk="1" hangingPunct="1">
              <a:lnSpc>
                <a:spcPct val="80000"/>
              </a:lnSpc>
            </a:pPr>
            <a:endParaRPr lang="el-GR" sz="1400" dirty="0" smtClean="0"/>
          </a:p>
          <a:p>
            <a:pPr eaLnBrk="1" hangingPunct="1">
              <a:lnSpc>
                <a:spcPct val="80000"/>
              </a:lnSpc>
            </a:pPr>
            <a:r>
              <a:rPr lang="el-GR" sz="1400" dirty="0" smtClean="0"/>
              <a:t>-</a:t>
            </a:r>
            <a:r>
              <a:rPr lang="el-GR" sz="1400" dirty="0" err="1" smtClean="0"/>
              <a:t>Ωρες</a:t>
            </a:r>
            <a:r>
              <a:rPr lang="el-GR" sz="1400" dirty="0" smtClean="0"/>
              <a:t> λειτουργίας τραπεζών </a:t>
            </a:r>
          </a:p>
          <a:p>
            <a:pPr eaLnBrk="1" hangingPunct="1">
              <a:lnSpc>
                <a:spcPct val="80000"/>
              </a:lnSpc>
            </a:pPr>
            <a:endParaRPr lang="el-GR" sz="1400" dirty="0" smtClean="0"/>
          </a:p>
          <a:p>
            <a:pPr eaLnBrk="1" hangingPunct="1">
              <a:lnSpc>
                <a:spcPct val="80000"/>
              </a:lnSpc>
            </a:pPr>
            <a:r>
              <a:rPr lang="el-GR" sz="1400" dirty="0" smtClean="0"/>
              <a:t>– </a:t>
            </a:r>
            <a:r>
              <a:rPr lang="el-GR" sz="1400" dirty="0" err="1" smtClean="0"/>
              <a:t>Ωρες</a:t>
            </a:r>
            <a:r>
              <a:rPr lang="el-GR" sz="1400" dirty="0" smtClean="0"/>
              <a:t> λειτουργίας καταστημάτων </a:t>
            </a:r>
          </a:p>
          <a:p>
            <a:pPr eaLnBrk="1" hangingPunct="1">
              <a:lnSpc>
                <a:spcPct val="80000"/>
              </a:lnSpc>
            </a:pPr>
            <a:endParaRPr lang="el-GR" sz="1400" b="1" dirty="0" smtClean="0"/>
          </a:p>
          <a:p>
            <a:pPr eaLnBrk="1" hangingPunct="1">
              <a:lnSpc>
                <a:spcPct val="80000"/>
              </a:lnSpc>
            </a:pPr>
            <a:r>
              <a:rPr lang="el-GR" sz="1400" b="1" dirty="0" smtClean="0"/>
              <a:t>και αναλυτικό πρόγραμμα εκδηλώσεων ( </a:t>
            </a:r>
            <a:r>
              <a:rPr lang="en-US" sz="1400" b="1" dirty="0" smtClean="0"/>
              <a:t>Social Program</a:t>
            </a:r>
            <a:r>
              <a:rPr lang="el-GR" sz="1400" b="1" dirty="0" smtClean="0"/>
              <a:t> )</a:t>
            </a:r>
            <a:r>
              <a:rPr lang="el-GR" sz="1400" dirty="0" smtClean="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650989"/>
          </a:xfrm>
        </p:spPr>
        <p:txBody>
          <a:bodyPr/>
          <a:lstStyle/>
          <a:p>
            <a:r>
              <a:rPr lang="en-AU" dirty="0" smtClean="0"/>
              <a:t/>
            </a:r>
            <a:br>
              <a:rPr lang="en-AU" dirty="0" smtClean="0"/>
            </a:br>
            <a:r>
              <a:rPr lang="en-AU" dirty="0" smtClean="0"/>
              <a:t/>
            </a:r>
            <a:br>
              <a:rPr lang="en-AU" dirty="0" smtClean="0"/>
            </a:br>
            <a:r>
              <a:rPr lang="en-AU" sz="3600" b="1" dirty="0" smtClean="0"/>
              <a:t>O</a:t>
            </a:r>
            <a:r>
              <a:rPr lang="el-GR" sz="3600" b="1" dirty="0" smtClean="0"/>
              <a:t> συνεδριακός τουρισμός έχει δύο στόχους</a:t>
            </a:r>
            <a:r>
              <a:rPr lang="el-GR" sz="3600" dirty="0" smtClean="0"/>
              <a:t>:</a:t>
            </a:r>
            <a:r>
              <a:rPr lang="en-US" dirty="0" smtClean="0"/>
              <a:t/>
            </a:r>
            <a:br>
              <a:rPr lang="en-US" dirty="0" smtClean="0"/>
            </a:br>
            <a:endParaRPr lang="en-US" dirty="0"/>
          </a:p>
        </p:txBody>
      </p:sp>
      <p:sp>
        <p:nvSpPr>
          <p:cNvPr id="3" name="2 - Θέση περιεχομένου"/>
          <p:cNvSpPr>
            <a:spLocks noGrp="1"/>
          </p:cNvSpPr>
          <p:nvPr>
            <p:ph idx="1"/>
          </p:nvPr>
        </p:nvSpPr>
        <p:spPr/>
        <p:txBody>
          <a:bodyPr/>
          <a:lstStyle/>
          <a:p>
            <a:r>
              <a:rPr lang="en-AU" sz="1800" dirty="0" smtClean="0"/>
              <a:t>O</a:t>
            </a:r>
            <a:r>
              <a:rPr lang="el-GR" sz="1800" dirty="0" smtClean="0"/>
              <a:t> ένας είναι άμεσος: </a:t>
            </a:r>
            <a:r>
              <a:rPr lang="el-GR" sz="1800" b="1" dirty="0" smtClean="0"/>
              <a:t>να προσελκύσει ένα μεγάλο αριθμό ατόμων </a:t>
            </a:r>
            <a:r>
              <a:rPr lang="el-GR" sz="1800" dirty="0" smtClean="0"/>
              <a:t>για λίγες μέρες σε ένα συγκεκριμένο τόπο (και μάλιστα, αν είναι δυνατό, σε μια περίοδο που δεν θεωρείται «τουριστική» γι’ αυτόν τον τόπο).</a:t>
            </a:r>
            <a:endParaRPr lang="en-US" sz="1800" dirty="0" smtClean="0"/>
          </a:p>
          <a:p>
            <a:endParaRPr lang="en-US" sz="1800" dirty="0" smtClean="0"/>
          </a:p>
          <a:p>
            <a:r>
              <a:rPr lang="el-GR" sz="1800" dirty="0" smtClean="0"/>
              <a:t> </a:t>
            </a:r>
            <a:r>
              <a:rPr lang="en-AU" sz="1800" dirty="0" smtClean="0"/>
              <a:t>O</a:t>
            </a:r>
            <a:r>
              <a:rPr lang="el-GR" sz="1800" dirty="0" smtClean="0"/>
              <a:t> άλλος είναι </a:t>
            </a:r>
            <a:r>
              <a:rPr lang="el-GR" sz="1800" b="1" dirty="0" smtClean="0"/>
              <a:t>να προβάλλει τον τόπο </a:t>
            </a:r>
            <a:r>
              <a:rPr lang="el-GR" sz="1800" dirty="0" smtClean="0"/>
              <a:t>στους συμμετέχοντες για τη δημιουργία τουριστικού ρεύματος στην περιοχή.</a:t>
            </a:r>
            <a:endParaRPr lang="en-US" sz="1800" dirty="0" smtClean="0"/>
          </a:p>
          <a:p>
            <a:endParaRPr lang="en-US" sz="1800" dirty="0" smtClean="0"/>
          </a:p>
          <a:p>
            <a:r>
              <a:rPr lang="el-GR" sz="1800" dirty="0" smtClean="0"/>
              <a:t>Μια μεγάλη διαφορά του συνεδριακού τουρισμού από τον καθαρά ψυχαγωγικό είναι ότι στον πρώτο </a:t>
            </a:r>
            <a:r>
              <a:rPr lang="el-GR" sz="1800" b="1" dirty="0" smtClean="0"/>
              <a:t>«δεν επιτρέπονται λάθη». </a:t>
            </a:r>
            <a:endParaRPr lang="el-GR" sz="1800" b="1" dirty="0" smtClean="0"/>
          </a:p>
          <a:p>
            <a:r>
              <a:rPr lang="el-GR" sz="1800" dirty="0" smtClean="0"/>
              <a:t>Στον </a:t>
            </a:r>
            <a:r>
              <a:rPr lang="el-GR" sz="1800" dirty="0" smtClean="0"/>
              <a:t>ψυχαγωγικό τουρισμό υπάρχει η δυνατότητα διόρθωσης των λαθών – </a:t>
            </a:r>
            <a:r>
              <a:rPr lang="el-GR" sz="1800" b="1" dirty="0" smtClean="0"/>
              <a:t>το παράπονο του φιλοξενούμενου μπορεί να αντιμετωπιστεί με διάφορους τρόπους, έτσι ώστε να αλλάξει η τελική εντύπωσή του. Στον συνεδριακό τουρισμό δεν υπάρχει ουσιαστικά αυτή η δυνατότητα</a:t>
            </a:r>
            <a:r>
              <a:rPr lang="el-GR" sz="1800" dirty="0" smtClean="0"/>
              <a:t>. </a:t>
            </a:r>
            <a:endParaRPr lang="en-US" sz="1800"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l-GR" sz="4000" b="1" u="sng" smtClean="0"/>
              <a:t>ΕΠΙΣΗΜΟ ΠΡΟΓΡΑΜΜΑ ΣΥΝΕΔΡΙΟΥ</a:t>
            </a:r>
            <a:r>
              <a:rPr lang="el-GR" sz="4000" smtClean="0"/>
              <a:t> </a:t>
            </a:r>
          </a:p>
        </p:txBody>
      </p:sp>
      <p:sp>
        <p:nvSpPr>
          <p:cNvPr id="10243" name="Rectangle 3"/>
          <p:cNvSpPr>
            <a:spLocks noGrp="1" noChangeArrowheads="1"/>
          </p:cNvSpPr>
          <p:nvPr>
            <p:ph type="body" idx="1"/>
          </p:nvPr>
        </p:nvSpPr>
        <p:spPr/>
        <p:txBody>
          <a:bodyPr/>
          <a:lstStyle/>
          <a:p>
            <a:pPr eaLnBrk="1" hangingPunct="1">
              <a:buFont typeface="Wingdings" pitchFamily="2" charset="2"/>
              <a:buNone/>
            </a:pPr>
            <a:r>
              <a:rPr lang="el-GR" u="sng" smtClean="0"/>
              <a:t>  </a:t>
            </a:r>
          </a:p>
          <a:p>
            <a:pPr eaLnBrk="1" hangingPunct="1">
              <a:buFont typeface="Wingdings" pitchFamily="2" charset="2"/>
              <a:buNone/>
            </a:pPr>
            <a:r>
              <a:rPr lang="el-GR" u="sng" smtClean="0"/>
              <a:t> ( ΤΟ ΤΕΛΙΚΟ ΕΠΙΣΗΜΟ ΠΡΟΓΡΑΜΜΑ </a:t>
            </a:r>
          </a:p>
          <a:p>
            <a:pPr eaLnBrk="1" hangingPunct="1">
              <a:buFont typeface="Wingdings" pitchFamily="2" charset="2"/>
              <a:buNone/>
            </a:pPr>
            <a:r>
              <a:rPr lang="el-GR" u="sng" smtClean="0"/>
              <a:t>καταρτίζεται λίγο πρίν την έναρξη για να </a:t>
            </a:r>
          </a:p>
          <a:p>
            <a:pPr eaLnBrk="1" hangingPunct="1">
              <a:buFont typeface="Wingdings" pitchFamily="2" charset="2"/>
              <a:buNone/>
            </a:pPr>
            <a:r>
              <a:rPr lang="el-GR" u="sng" smtClean="0"/>
              <a:t>αποφεύγονται διορθώσεις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l-GR" sz="2800" b="1" smtClean="0"/>
              <a:t>Σχεδιασμός – Παραγγελία – Εκτύπωση του Επικοινωνιακού Υλικού</a:t>
            </a:r>
            <a:r>
              <a:rPr lang="el-GR" sz="4000" smtClean="0"/>
              <a:t> </a:t>
            </a:r>
          </a:p>
        </p:txBody>
      </p:sp>
      <p:sp>
        <p:nvSpPr>
          <p:cNvPr id="11267" name="Rectangle 4"/>
          <p:cNvSpPr>
            <a:spLocks noGrp="1" noChangeArrowheads="1"/>
          </p:cNvSpPr>
          <p:nvPr>
            <p:ph type="body" sz="half" idx="1"/>
          </p:nvPr>
        </p:nvSpPr>
        <p:spPr>
          <a:xfrm>
            <a:off x="457200" y="1857364"/>
            <a:ext cx="5186370" cy="4273561"/>
          </a:xfrm>
        </p:spPr>
        <p:txBody>
          <a:bodyPr/>
          <a:lstStyle/>
          <a:p>
            <a:pPr eaLnBrk="1" hangingPunct="1">
              <a:lnSpc>
                <a:spcPct val="90000"/>
              </a:lnSpc>
              <a:buFont typeface="Wingdings" pitchFamily="2" charset="2"/>
              <a:buNone/>
            </a:pPr>
            <a:r>
              <a:rPr lang="el-GR" sz="1800" dirty="0" smtClean="0"/>
              <a:t>    Κυρίαρχο κομμάτι σ' αυτά τα «μικρά» πράγματα αποτελεί το επικοινωνιακό υλικό του συνεδρίου σε όλες του τις  παραλλαγές. </a:t>
            </a:r>
          </a:p>
          <a:p>
            <a:pPr eaLnBrk="1" hangingPunct="1">
              <a:lnSpc>
                <a:spcPct val="90000"/>
              </a:lnSpc>
            </a:pPr>
            <a:r>
              <a:rPr lang="el-GR" sz="1800" dirty="0" smtClean="0"/>
              <a:t>Οι προσκλήσεις, οι επιστολές, τα έντυπα εκδήλωσης ενδιαφέροντος, τα </a:t>
            </a:r>
            <a:r>
              <a:rPr lang="en-US" sz="1800" b="1" dirty="0" smtClean="0"/>
              <a:t>badges</a:t>
            </a:r>
            <a:r>
              <a:rPr lang="el-GR" sz="1800" dirty="0" smtClean="0"/>
              <a:t> ( ονομαστικές διαπιστεύσεις), </a:t>
            </a:r>
          </a:p>
          <a:p>
            <a:pPr eaLnBrk="1" hangingPunct="1">
              <a:lnSpc>
                <a:spcPct val="90000"/>
              </a:lnSpc>
            </a:pPr>
            <a:r>
              <a:rPr lang="el-GR" sz="1800" dirty="0" smtClean="0"/>
              <a:t>τα δελτία τύπου, οι καταχωρήσεις και βέβαια, πάνω απ’ όλα τα γραφικά, τα </a:t>
            </a:r>
            <a:r>
              <a:rPr lang="el-GR" sz="1800" dirty="0" err="1" smtClean="0"/>
              <a:t>banners</a:t>
            </a:r>
            <a:r>
              <a:rPr lang="el-GR" sz="1800" dirty="0" smtClean="0"/>
              <a:t> και τα </a:t>
            </a:r>
            <a:r>
              <a:rPr lang="el-GR" sz="1800" dirty="0" err="1" smtClean="0"/>
              <a:t>posters</a:t>
            </a:r>
            <a:r>
              <a:rPr lang="el-GR" sz="1800" dirty="0" smtClean="0"/>
              <a:t>. 'Όλα αυτά πρέπει να αλληλοσυμπληρώνονται, να έχουν ενιαία αισθητική, με τον λογότυπο της εκδήλωσης πάντοτε εμφανή και, βέβαια, πάντοτε με τα ίδια χρώματα. </a:t>
            </a:r>
          </a:p>
        </p:txBody>
      </p:sp>
      <p:pic>
        <p:nvPicPr>
          <p:cNvPr id="11268" name="Picture 6" descr="http://www.greeknews.us/image001.gif"/>
          <p:cNvPicPr>
            <a:picLocks noGrp="1" noChangeAspect="1" noChangeArrowheads="1"/>
          </p:cNvPicPr>
          <p:nvPr>
            <p:ph sz="half" idx="2"/>
          </p:nvPr>
        </p:nvPicPr>
        <p:blipFill>
          <a:blip r:embed="rId2" r:link="rId3"/>
          <a:srcRect/>
          <a:stretch>
            <a:fillRect/>
          </a:stretch>
        </p:blipFill>
        <p:spPr>
          <a:xfrm>
            <a:off x="5651500" y="2705100"/>
            <a:ext cx="2592388" cy="2320925"/>
          </a:xfr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l-GR" smtClean="0"/>
              <a:t>Γραφικά Συνεδρίου </a:t>
            </a:r>
          </a:p>
        </p:txBody>
      </p:sp>
      <p:sp>
        <p:nvSpPr>
          <p:cNvPr id="12291" name="Rectangle 3"/>
          <p:cNvSpPr>
            <a:spLocks noGrp="1" noChangeArrowheads="1"/>
          </p:cNvSpPr>
          <p:nvPr>
            <p:ph type="body" idx="1"/>
          </p:nvPr>
        </p:nvSpPr>
        <p:spPr/>
        <p:txBody>
          <a:bodyPr/>
          <a:lstStyle/>
          <a:p>
            <a:pPr eaLnBrk="1" hangingPunct="1">
              <a:lnSpc>
                <a:spcPct val="90000"/>
              </a:lnSpc>
              <a:buFont typeface="Wingdings" pitchFamily="2" charset="2"/>
              <a:buNone/>
            </a:pPr>
            <a:r>
              <a:rPr lang="el-GR" sz="2000" smtClean="0"/>
              <a:t>   Με τον όρο «Γραφικά Συνεδρίου» εννοούμε οτιδήποτε εκτίθεται σε μεσαίο ή μεγάλο μέγεθος και αποτελεί  σημείο ενημέρωσης ή επικοινωνίας προς το ευρύ κοινό.</a:t>
            </a:r>
          </a:p>
          <a:p>
            <a:pPr eaLnBrk="1" hangingPunct="1">
              <a:lnSpc>
                <a:spcPct val="90000"/>
              </a:lnSpc>
              <a:buFont typeface="Wingdings" pitchFamily="2" charset="2"/>
              <a:buNone/>
            </a:pPr>
            <a:r>
              <a:rPr lang="el-GR" sz="2000" smtClean="0"/>
              <a:t> </a:t>
            </a:r>
          </a:p>
          <a:p>
            <a:pPr eaLnBrk="1" hangingPunct="1">
              <a:lnSpc>
                <a:spcPct val="90000"/>
              </a:lnSpc>
              <a:buFont typeface="Wingdings" pitchFamily="2" charset="2"/>
              <a:buNone/>
            </a:pPr>
            <a:r>
              <a:rPr lang="el-GR" sz="2000" smtClean="0"/>
              <a:t>   Τα μεγάλα banners στην εξωτερική πλευρά του κτηρίου  όπου γίνεται το συνέδριο, τα μικρότερα στους εσωτερικούς χώρους, το εμφανές banner πίσω από το panel των  ομιλητών με το θέμα του συνεδρίου, τα λάβαρα με τα επικοινωνιακά μηνύματα των χορηγών, όπως και κάθε  άλλη ενέργεια που αποσκοπεί στη διακίνηση μηνυμάτων  σε μεγάλη διάσταση, αποτελούν την ευρύτερη ομάδα  εφαρμογών γνωστότερη ως </a:t>
            </a:r>
            <a:r>
              <a:rPr lang="el-GR" sz="2000" b="1" smtClean="0"/>
              <a:t>«γραφικά επικοινωνίας».</a:t>
            </a:r>
            <a:r>
              <a:rPr lang="el-GR" sz="2000" smtClean="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l-GR" b="1" smtClean="0"/>
              <a:t>Η Αισθητική Πλευρά</a:t>
            </a:r>
          </a:p>
        </p:txBody>
      </p:sp>
      <p:sp>
        <p:nvSpPr>
          <p:cNvPr id="13315" name="Rectangle 3"/>
          <p:cNvSpPr>
            <a:spLocks noGrp="1" noChangeArrowheads="1"/>
          </p:cNvSpPr>
          <p:nvPr>
            <p:ph type="body" idx="1"/>
          </p:nvPr>
        </p:nvSpPr>
        <p:spPr/>
        <p:txBody>
          <a:bodyPr/>
          <a:lstStyle/>
          <a:p>
            <a:pPr eaLnBrk="1" hangingPunct="1">
              <a:lnSpc>
                <a:spcPct val="90000"/>
              </a:lnSpc>
              <a:buFont typeface="Wingdings" pitchFamily="2" charset="2"/>
              <a:buNone/>
            </a:pPr>
            <a:r>
              <a:rPr lang="el-GR" sz="2400" smtClean="0"/>
              <a:t>   Επιλέγοντας το χώρο της εκδήλωσης ο υπεύθυνος πρέπει να τον φανταστεί σε πλήρη λειτουργία και να θέσει τον  εαυτό του σε κάποια σειρά του ακροατηρίου. </a:t>
            </a:r>
          </a:p>
          <a:p>
            <a:pPr eaLnBrk="1" hangingPunct="1">
              <a:lnSpc>
                <a:spcPct val="90000"/>
              </a:lnSpc>
              <a:buFont typeface="Wingdings" pitchFamily="2" charset="2"/>
              <a:buNone/>
            </a:pPr>
            <a:endParaRPr lang="el-GR" sz="2400" smtClean="0"/>
          </a:p>
          <a:p>
            <a:pPr eaLnBrk="1" hangingPunct="1">
              <a:lnSpc>
                <a:spcPct val="90000"/>
              </a:lnSpc>
              <a:buFont typeface="Wingdings" pitchFamily="2" charset="2"/>
              <a:buNone/>
            </a:pPr>
            <a:r>
              <a:rPr lang="el-GR" sz="2400" smtClean="0"/>
              <a:t>   Τότε θα κατανοήσει τη μεγάλη σημασία που έχει η σωστή διαμόρφωση του χώρου με στοιχεία που να δημιουργούν την αίσθηση του «οικείου», με στοιχεία που να προβάλλουν το επιθυμητό μήνυμα χωρίς να είναι επιθετικά, με στοιχεία που να ωθούν τους συνέδρους στη συμμετοχή, συνθήκη απολύτως επιθυμητή.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Agenda</a:t>
            </a:r>
            <a:r>
              <a:rPr lang="el-GR" smtClean="0"/>
              <a:t> </a:t>
            </a:r>
          </a:p>
        </p:txBody>
      </p:sp>
      <p:sp>
        <p:nvSpPr>
          <p:cNvPr id="14339" name="Rectangle 3"/>
          <p:cNvSpPr>
            <a:spLocks noGrp="1" noChangeArrowheads="1"/>
          </p:cNvSpPr>
          <p:nvPr>
            <p:ph type="body" idx="1"/>
          </p:nvPr>
        </p:nvSpPr>
        <p:spPr/>
        <p:txBody>
          <a:bodyPr/>
          <a:lstStyle/>
          <a:p>
            <a:pPr eaLnBrk="1" hangingPunct="1">
              <a:lnSpc>
                <a:spcPct val="90000"/>
              </a:lnSpc>
            </a:pPr>
            <a:r>
              <a:rPr lang="el-GR" sz="2000" smtClean="0"/>
              <a:t>Όσο πλησιάζουν οι ημερομηνίες θα πρέπει να καταρτιστεί ένα πλήρες πλάνο  των άμεσων ή έμμεσων δραστηριοτήτων (πρόγραμμα συνεδριάσεων, </a:t>
            </a:r>
            <a:r>
              <a:rPr lang="en-US" sz="2000" smtClean="0"/>
              <a:t>coffee breaks</a:t>
            </a:r>
            <a:r>
              <a:rPr lang="el-GR" sz="2000" smtClean="0"/>
              <a:t>,  γεύματα, περιηγήσεις κ.λπ.), που θα πρέπει να σχεδιαστεί  και να εξεταστεί από κοινού με τον υπεύθυνο συνεδρίων του ξενοδοχείου. </a:t>
            </a:r>
          </a:p>
          <a:p>
            <a:pPr eaLnBrk="1" hangingPunct="1">
              <a:lnSpc>
                <a:spcPct val="90000"/>
              </a:lnSpc>
            </a:pPr>
            <a:endParaRPr lang="el-GR" sz="2000" smtClean="0"/>
          </a:p>
          <a:p>
            <a:pPr eaLnBrk="1" hangingPunct="1">
              <a:lnSpc>
                <a:spcPct val="90000"/>
              </a:lnSpc>
            </a:pPr>
            <a:r>
              <a:rPr lang="el-GR" sz="2000" smtClean="0"/>
              <a:t>Επίσης, ετοιμάζεται έγκαιρα ένα φάκελο  [ ή τσάντα ] με το πρόγραμμα των εργασιών,  περιλήψεις εισηγήσεων και πληροφοριακό υλικό για τους συνέδρους. </a:t>
            </a:r>
          </a:p>
          <a:p>
            <a:pPr eaLnBrk="1" hangingPunct="1">
              <a:lnSpc>
                <a:spcPct val="90000"/>
              </a:lnSpc>
              <a:buFont typeface="Wingdings" pitchFamily="2" charset="2"/>
              <a:buNone/>
            </a:pPr>
            <a:r>
              <a:rPr lang="el-GR" sz="2000" smtClean="0"/>
              <a:t>  </a:t>
            </a:r>
          </a:p>
          <a:p>
            <a:pPr eaLnBrk="1" hangingPunct="1">
              <a:lnSpc>
                <a:spcPct val="90000"/>
              </a:lnSpc>
            </a:pPr>
            <a:r>
              <a:rPr lang="el-GR" sz="2000" smtClean="0"/>
              <a:t>Η συνεδριακή αυτή τσάντα είτε τοποθετείται μέσα στο δωμάτιο των συνέδρων – πριν την άφιξη τους – η τους παραδίδεται προσωπικά κατά το </a:t>
            </a:r>
            <a:r>
              <a:rPr lang="en-US" sz="2000" smtClean="0"/>
              <a:t>Registration</a:t>
            </a:r>
            <a:r>
              <a:rPr lang="el-GR" sz="2000"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l-GR" sz="4000" b="1" smtClean="0"/>
              <a:t>Μεταφορά  Αφίξεις και Αναχωρήσεις</a:t>
            </a:r>
            <a:r>
              <a:rPr lang="el-GR" sz="4000" smtClean="0"/>
              <a:t> </a:t>
            </a:r>
          </a:p>
        </p:txBody>
      </p:sp>
      <p:sp>
        <p:nvSpPr>
          <p:cNvPr id="15363" name="Rectangle 4"/>
          <p:cNvSpPr>
            <a:spLocks noGrp="1" noChangeArrowheads="1"/>
          </p:cNvSpPr>
          <p:nvPr>
            <p:ph type="body" sz="half" idx="1"/>
          </p:nvPr>
        </p:nvSpPr>
        <p:spPr/>
        <p:txBody>
          <a:bodyPr/>
          <a:lstStyle/>
          <a:p>
            <a:pPr eaLnBrk="1" hangingPunct="1">
              <a:buFont typeface="Wingdings" pitchFamily="2" charset="2"/>
              <a:buNone/>
            </a:pPr>
            <a:r>
              <a:rPr lang="el-GR" sz="2000" smtClean="0"/>
              <a:t>    Πρέπει να γνωρίζουμε έγκαιρα τις ώρες αφίξεων και αναχωρήσεων για να είμαστε σε θέση να καταρτίσουμε μια πλήρη λίστα με το πρόγραμμα των αναμενόμενων αφίξεων - αναχωρήσεων (κωδικός αεροπορικής πτήσης, προβλεπόμενη ώρα άφιξης, σταθμός εισόδου κ.λπ.), των συνέδρων καθώς και τις απαιτήσεις τους </a:t>
            </a:r>
          </a:p>
        </p:txBody>
      </p:sp>
      <p:pic>
        <p:nvPicPr>
          <p:cNvPr id="15364" name="Picture 7" descr="http://www.olympic-airways.gr/images/747small1.gif"/>
          <p:cNvPicPr>
            <a:picLocks noGrp="1" noChangeAspect="1" noChangeArrowheads="1"/>
          </p:cNvPicPr>
          <p:nvPr>
            <p:ph sz="quarter" idx="2"/>
          </p:nvPr>
        </p:nvPicPr>
        <p:blipFill>
          <a:blip r:embed="rId2" r:link="rId3"/>
          <a:srcRect/>
          <a:stretch>
            <a:fillRect/>
          </a:stretch>
        </p:blipFill>
        <p:spPr>
          <a:xfrm>
            <a:off x="5610225" y="2317750"/>
            <a:ext cx="2114550" cy="1255713"/>
          </a:xfrm>
          <a:noFill/>
        </p:spPr>
      </p:pic>
      <p:pic>
        <p:nvPicPr>
          <p:cNvPr id="15365" name="Picture 8" descr="http://www.greekferries.gr/pics-en/mn_ship_olympia.jpg">
            <a:hlinkClick r:id="rId4"/>
          </p:cNvPr>
          <p:cNvPicPr>
            <a:picLocks noGrp="1" noChangeAspect="1" noChangeArrowheads="1"/>
          </p:cNvPicPr>
          <p:nvPr>
            <p:ph sz="quarter" idx="3"/>
          </p:nvPr>
        </p:nvPicPr>
        <p:blipFill>
          <a:blip r:embed="rId5" r:link="rId6"/>
          <a:srcRect/>
          <a:stretch>
            <a:fillRect/>
          </a:stretch>
        </p:blipFill>
        <p:spPr>
          <a:xfrm>
            <a:off x="5524500" y="4430713"/>
            <a:ext cx="2286000" cy="1211262"/>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l-GR" sz="4000" b="1" smtClean="0"/>
              <a:t>Υπηρεσία Υποδοχής του Ξενοδοχείου</a:t>
            </a:r>
            <a:r>
              <a:rPr lang="el-GR" sz="4000" smtClean="0"/>
              <a:t> </a:t>
            </a:r>
          </a:p>
        </p:txBody>
      </p:sp>
      <p:sp>
        <p:nvSpPr>
          <p:cNvPr id="16387" name="Rectangle 3"/>
          <p:cNvSpPr>
            <a:spLocks noGrp="1" noChangeArrowheads="1"/>
          </p:cNvSpPr>
          <p:nvPr>
            <p:ph type="body" idx="1"/>
          </p:nvPr>
        </p:nvSpPr>
        <p:spPr/>
        <p:txBody>
          <a:bodyPr/>
          <a:lstStyle/>
          <a:p>
            <a:pPr eaLnBrk="1" hangingPunct="1"/>
            <a:r>
              <a:rPr lang="el-GR" b="1" smtClean="0"/>
              <a:t>Αντίγραφο της λίστας αφίξεων – αναχωρήσεων πρέπει να έχει έγκαιρα και το ξενοδοχείο </a:t>
            </a:r>
            <a:r>
              <a:rPr lang="el-GR" smtClean="0"/>
              <a:t>ώστε να γίνει ορθός προγραμματισμός προετοιμασίας των δωματίων, </a:t>
            </a:r>
            <a:r>
              <a:rPr lang="en-US" smtClean="0"/>
              <a:t>allocation</a:t>
            </a:r>
            <a:r>
              <a:rPr lang="el-GR" smtClean="0"/>
              <a:t>  και να διευκολυνθεί έτσι αφενός μεν το προσωπικό του ξενοδοχείου και αφετέρου το  </a:t>
            </a:r>
            <a:r>
              <a:rPr lang="en-US" smtClean="0"/>
              <a:t>check</a:t>
            </a:r>
            <a:r>
              <a:rPr lang="el-GR" smtClean="0"/>
              <a:t> – </a:t>
            </a:r>
            <a:r>
              <a:rPr lang="en-US" smtClean="0"/>
              <a:t>in</a:t>
            </a:r>
            <a:r>
              <a:rPr lang="el-GR" smtClean="0"/>
              <a:t> / </a:t>
            </a:r>
            <a:r>
              <a:rPr lang="en-US" smtClean="0"/>
              <a:t>check</a:t>
            </a:r>
            <a:r>
              <a:rPr lang="el-GR" smtClean="0"/>
              <a:t> – </a:t>
            </a:r>
            <a:r>
              <a:rPr lang="en-US" smtClean="0"/>
              <a:t>out</a:t>
            </a:r>
            <a:r>
              <a:rPr lang="el-GR" smtClean="0"/>
              <a:t> των συνέδρων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l-GR" sz="2800" b="1" smtClean="0"/>
              <a:t>Οι κύριες Επαγγελματικές Δραστηριότητες (main tasks) της Υπηρεσίας Υποδοχής  είναι:</a:t>
            </a:r>
            <a:r>
              <a:rPr lang="el-GR" sz="2800" smtClean="0"/>
              <a:t/>
            </a:r>
            <a:br>
              <a:rPr lang="el-GR" sz="2800" smtClean="0"/>
            </a:br>
            <a:endParaRPr lang="el-GR" sz="2800" smtClean="0"/>
          </a:p>
        </p:txBody>
      </p:sp>
      <p:sp>
        <p:nvSpPr>
          <p:cNvPr id="17411" name="Rectangle 3"/>
          <p:cNvSpPr>
            <a:spLocks noGrp="1" noChangeArrowheads="1"/>
          </p:cNvSpPr>
          <p:nvPr>
            <p:ph type="body" idx="1"/>
          </p:nvPr>
        </p:nvSpPr>
        <p:spPr/>
        <p:txBody>
          <a:bodyPr/>
          <a:lstStyle/>
          <a:p>
            <a:pPr eaLnBrk="1" hangingPunct="1">
              <a:lnSpc>
                <a:spcPct val="80000"/>
              </a:lnSpc>
            </a:pPr>
            <a:r>
              <a:rPr lang="el-GR" sz="1400" smtClean="0"/>
              <a:t>Η εφαρμογή των διαδικασιών κράτησης</a:t>
            </a:r>
          </a:p>
          <a:p>
            <a:pPr eaLnBrk="1" hangingPunct="1">
              <a:lnSpc>
                <a:spcPct val="80000"/>
              </a:lnSpc>
            </a:pPr>
            <a:r>
              <a:rPr lang="el-GR" sz="1400" smtClean="0"/>
              <a:t>Η Οργάνωση της άφιξης των πελατών</a:t>
            </a:r>
          </a:p>
          <a:p>
            <a:pPr eaLnBrk="1" hangingPunct="1">
              <a:lnSpc>
                <a:spcPct val="80000"/>
              </a:lnSpc>
            </a:pPr>
            <a:r>
              <a:rPr lang="el-GR" sz="1400" smtClean="0"/>
              <a:t>Η Διασφάλιση της καταχώρισης του πελάτη και του ανοίγματος του λογαριασμού του </a:t>
            </a:r>
          </a:p>
          <a:p>
            <a:pPr eaLnBrk="1" hangingPunct="1">
              <a:lnSpc>
                <a:spcPct val="80000"/>
              </a:lnSpc>
            </a:pPr>
            <a:r>
              <a:rPr lang="el-GR" sz="1400" smtClean="0"/>
              <a:t>Η Διευκόλυνση της εγκατάστασης του πελάτη, διασφάλιση της πρόσβασής του στις υπηρεσίες των εγκαταστάσεων διαμονής και φιλοξενίας</a:t>
            </a:r>
          </a:p>
          <a:p>
            <a:pPr eaLnBrk="1" hangingPunct="1">
              <a:lnSpc>
                <a:spcPct val="80000"/>
              </a:lnSpc>
            </a:pPr>
            <a:r>
              <a:rPr lang="el-GR" sz="1400" smtClean="0"/>
              <a:t>Η Λήψη μέτρων για την ασφάλεια του συνέδρου και των προσωπικών του αντικειμένων</a:t>
            </a:r>
          </a:p>
          <a:p>
            <a:pPr eaLnBrk="1" hangingPunct="1">
              <a:lnSpc>
                <a:spcPct val="80000"/>
              </a:lnSpc>
            </a:pPr>
            <a:r>
              <a:rPr lang="el-GR" sz="1400" smtClean="0"/>
              <a:t>Η Διασφάλιση της ικανοποίησης των προσδοκιών του πελάτη</a:t>
            </a:r>
          </a:p>
          <a:p>
            <a:pPr eaLnBrk="1" hangingPunct="1">
              <a:lnSpc>
                <a:spcPct val="80000"/>
              </a:lnSpc>
            </a:pPr>
            <a:r>
              <a:rPr lang="el-GR" sz="1400" smtClean="0"/>
              <a:t>Η Αντιμετώπιση των αιτημάτων ή των παραπόνων σχετικά με τη λειτουργία των υπηρεσιών της επιχείρησης και υποβολή, εν είδει απάντησης, προτάσεων επίλυσης των προβλημάτων που να ανταποκρίνονται στις δυνατότητές της</a:t>
            </a:r>
          </a:p>
          <a:p>
            <a:pPr eaLnBrk="1" hangingPunct="1">
              <a:lnSpc>
                <a:spcPct val="80000"/>
              </a:lnSpc>
            </a:pPr>
            <a:r>
              <a:rPr lang="el-GR" sz="1400" smtClean="0"/>
              <a:t>Η Παροχή συμβουλών καθώς και πληροφοριών τουριστικού, πολιτιστικού και πρακτικού χαρακτήρα</a:t>
            </a:r>
          </a:p>
          <a:p>
            <a:pPr eaLnBrk="1" hangingPunct="1">
              <a:lnSpc>
                <a:spcPct val="80000"/>
              </a:lnSpc>
            </a:pPr>
            <a:r>
              <a:rPr lang="el-GR" sz="1400" smtClean="0"/>
              <a:t>Η Διευκόλυνση των συναλλαγών σε συνάλλαγμα και της πρόσβασης του συνέδρου στη διοίκηση</a:t>
            </a:r>
          </a:p>
          <a:p>
            <a:pPr eaLnBrk="1" hangingPunct="1">
              <a:lnSpc>
                <a:spcPct val="80000"/>
              </a:lnSpc>
            </a:pPr>
            <a:r>
              <a:rPr lang="el-GR" sz="1400" smtClean="0"/>
              <a:t>Η Διευκόλυνση της επικοινωνίας του συνέδρου και της πρόσβασης στα διαθέσιμα μέσα εντός των εγκαταστάσεων (τηλέφωνο, τηλεομοιοτυπία, παραδοσιακό ή ηλεκτρονικό ταχυδρομείο…)</a:t>
            </a:r>
          </a:p>
          <a:p>
            <a:pPr eaLnBrk="1" hangingPunct="1">
              <a:lnSpc>
                <a:spcPct val="80000"/>
              </a:lnSpc>
            </a:pPr>
            <a:r>
              <a:rPr lang="el-GR" sz="1400" smtClean="0"/>
              <a:t>Η Ενημέρωση του καταλόγου των παρεχόμενων υπηρεσιών που χρησιμοποιεί ο πελάτης με σκοπό την έκδοση τιμολογίων</a:t>
            </a:r>
          </a:p>
          <a:p>
            <a:pPr eaLnBrk="1" hangingPunct="1">
              <a:lnSpc>
                <a:spcPct val="80000"/>
              </a:lnSpc>
            </a:pPr>
            <a:r>
              <a:rPr lang="el-GR" sz="1400" smtClean="0"/>
              <a:t>Η Διασφάλισηι ότι έγιναν οι αναγκαίες ενέργειες για την οργάνωση  της αναχώρησης</a:t>
            </a:r>
          </a:p>
          <a:p>
            <a:pPr eaLnBrk="1" hangingPunct="1">
              <a:lnSpc>
                <a:spcPct val="80000"/>
              </a:lnSpc>
            </a:pPr>
            <a:r>
              <a:rPr lang="el-GR" sz="1400" smtClean="0"/>
              <a:t>Η Εφαρμογή των διαδικασιών αναχώρησης και παρακολούθησης του φακέλου του πελάτη μετά την αναχώρησή του</a:t>
            </a:r>
          </a:p>
          <a:p>
            <a:pPr eaLnBrk="1" hangingPunct="1">
              <a:lnSpc>
                <a:spcPct val="80000"/>
              </a:lnSpc>
            </a:pPr>
            <a:endParaRPr lang="el-GR" sz="1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l-GR" sz="4000" b="1" smtClean="0"/>
              <a:t>Υπηρεσία Υποδοχής του Ξενοδοχείου</a:t>
            </a:r>
          </a:p>
        </p:txBody>
      </p:sp>
      <p:sp>
        <p:nvSpPr>
          <p:cNvPr id="18435" name="Rectangle 3"/>
          <p:cNvSpPr>
            <a:spLocks noGrp="1" noChangeArrowheads="1"/>
          </p:cNvSpPr>
          <p:nvPr>
            <p:ph type="body" idx="1"/>
          </p:nvPr>
        </p:nvSpPr>
        <p:spPr>
          <a:xfrm>
            <a:off x="457200" y="1428750"/>
            <a:ext cx="8401050" cy="5000625"/>
          </a:xfrm>
        </p:spPr>
        <p:txBody>
          <a:bodyPr/>
          <a:lstStyle/>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    </a:t>
            </a:r>
            <a:r>
              <a:rPr lang="el-GR" sz="1800" smtClean="0"/>
              <a:t>Ειδικότερα  το προσωπικό της </a:t>
            </a:r>
            <a:r>
              <a:rPr lang="el-GR" sz="1800" b="1" smtClean="0"/>
              <a:t>Υπηρεσίας Υποδοχής του Ξενοδοχείου </a:t>
            </a:r>
            <a:r>
              <a:rPr lang="el-GR" sz="1800" smtClean="0"/>
              <a:t>πρέπει  να είναι σε θέση να : </a:t>
            </a:r>
          </a:p>
          <a:p>
            <a:pPr eaLnBrk="1" hangingPunct="1">
              <a:lnSpc>
                <a:spcPct val="80000"/>
              </a:lnSpc>
              <a:buFont typeface="Wingdings" pitchFamily="2" charset="2"/>
              <a:buNone/>
            </a:pPr>
            <a:endParaRPr lang="el-GR" sz="1800" b="1" u="sng" smtClean="0"/>
          </a:p>
          <a:p>
            <a:pPr eaLnBrk="1" hangingPunct="1">
              <a:lnSpc>
                <a:spcPct val="80000"/>
              </a:lnSpc>
            </a:pPr>
            <a:r>
              <a:rPr lang="el-GR" sz="1800" b="1" u="sng" smtClean="0"/>
              <a:t>Ετοιμάσει το γενικό πλάνο υποδοχής</a:t>
            </a:r>
            <a:r>
              <a:rPr lang="el-GR" sz="1800" b="1" smtClean="0"/>
              <a:t>  και την Κατανομή των δωματίων των συνέδρων , δίνοντας πάντα προτεραιότητα στα δωμάτια των Οργανωτών αλλά των προσκεκλημένων ομιλητών του Συνεδρίου.</a:t>
            </a:r>
          </a:p>
          <a:p>
            <a:pPr eaLnBrk="1" hangingPunct="1">
              <a:lnSpc>
                <a:spcPct val="80000"/>
              </a:lnSpc>
            </a:pPr>
            <a:endParaRPr lang="el-GR" sz="1800" b="1" smtClean="0"/>
          </a:p>
          <a:p>
            <a:pPr eaLnBrk="1" hangingPunct="1">
              <a:lnSpc>
                <a:spcPct val="80000"/>
              </a:lnSpc>
            </a:pPr>
            <a:r>
              <a:rPr lang="el-GR" sz="1800" b="1" smtClean="0"/>
              <a:t>Γ</a:t>
            </a:r>
            <a:r>
              <a:rPr lang="el-GR" sz="1800" b="1" u="sng" smtClean="0"/>
              <a:t>νωρίζει</a:t>
            </a:r>
            <a:r>
              <a:rPr lang="el-GR" sz="1800" u="sng" smtClean="0"/>
              <a:t> ( από  την υπηρεσία ορόφων ) </a:t>
            </a:r>
            <a:r>
              <a:rPr lang="el-GR" sz="1800" b="1" u="sng" smtClean="0"/>
              <a:t>την Κατάσταση των δωματίων </a:t>
            </a:r>
            <a:r>
              <a:rPr lang="el-GR" sz="1800" b="1" smtClean="0"/>
              <a:t>(καθαριότητα , τυχόν βλάβες, πλήρη και ομαλή λειτουργία όλων των ηλεκτρονικών συστημάτων)</a:t>
            </a:r>
          </a:p>
          <a:p>
            <a:pPr eaLnBrk="1" hangingPunct="1">
              <a:lnSpc>
                <a:spcPct val="80000"/>
              </a:lnSpc>
            </a:pPr>
            <a:endParaRPr lang="el-GR" sz="1800" b="1" u="sng" smtClean="0"/>
          </a:p>
          <a:p>
            <a:pPr eaLnBrk="1" hangingPunct="1">
              <a:lnSpc>
                <a:spcPct val="80000"/>
              </a:lnSpc>
            </a:pPr>
            <a:r>
              <a:rPr lang="el-GR" sz="1800" b="1" u="sng" smtClean="0"/>
              <a:t>Προετοιμάσει τις Αναμενόμενες αφίξεις</a:t>
            </a:r>
            <a:r>
              <a:rPr lang="el-GR" sz="1800" smtClean="0"/>
              <a:t> (pre-registrasio</a:t>
            </a:r>
            <a:r>
              <a:rPr lang="en-US" sz="1800" smtClean="0"/>
              <a:t>n</a:t>
            </a:r>
            <a:r>
              <a:rPr lang="el-GR" sz="1800" smtClean="0"/>
              <a:t>) </a:t>
            </a:r>
            <a:r>
              <a:rPr lang="el-GR" sz="1800" b="1" smtClean="0"/>
              <a:t>φροντίζοντας να παρέχει τα υψηλότερα δυνατά ποιοτικά κριτήρια εξυπηρέτησης</a:t>
            </a:r>
            <a:r>
              <a:rPr lang="el-GR" sz="1800" smtClean="0"/>
              <a:t> των πελατών κατά τη διαδικασία άφιξης</a:t>
            </a:r>
          </a:p>
          <a:p>
            <a:pPr eaLnBrk="1" hangingPunct="1">
              <a:lnSpc>
                <a:spcPct val="80000"/>
              </a:lnSpc>
            </a:pPr>
            <a:endParaRPr lang="el-GR" sz="1800" b="1" u="sng" smtClean="0"/>
          </a:p>
          <a:p>
            <a:pPr eaLnBrk="1" hangingPunct="1">
              <a:lnSpc>
                <a:spcPct val="80000"/>
              </a:lnSpc>
            </a:pPr>
            <a:r>
              <a:rPr lang="el-GR" sz="1800" b="1" u="sng" smtClean="0"/>
              <a:t>Να υποδεχθεί μη αναμενόμενες αφίξεις</a:t>
            </a:r>
            <a:r>
              <a:rPr lang="el-GR" sz="1800" smtClean="0"/>
              <a:t> ( </a:t>
            </a:r>
            <a:r>
              <a:rPr lang="en-US" sz="1800" smtClean="0"/>
              <a:t>on site reservations</a:t>
            </a:r>
            <a:r>
              <a:rPr lang="el-GR" sz="1800" smtClean="0"/>
              <a:t> – </a:t>
            </a:r>
            <a:r>
              <a:rPr lang="en-US" sz="1800" smtClean="0"/>
              <a:t>registrations</a:t>
            </a:r>
            <a:r>
              <a:rPr lang="el-GR" sz="1800" smtClean="0"/>
              <a:t> ) </a:t>
            </a:r>
          </a:p>
          <a:p>
            <a:pPr eaLnBrk="1" hangingPunct="1">
              <a:lnSpc>
                <a:spcPct val="80000"/>
              </a:lnSpc>
            </a:pPr>
            <a:endParaRPr lang="el-GR" sz="18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l-GR" sz="3200" b="1" smtClean="0"/>
              <a:t>Κύριες Επαγγελματικές Δραστηριότητες (main tasks) της Υπηρεσίας Υποδοχής  είναι:</a:t>
            </a:r>
          </a:p>
        </p:txBody>
      </p:sp>
      <p:sp>
        <p:nvSpPr>
          <p:cNvPr id="19459" name="Rectangle 3"/>
          <p:cNvSpPr>
            <a:spLocks noGrp="1" noChangeArrowheads="1"/>
          </p:cNvSpPr>
          <p:nvPr>
            <p:ph type="body" idx="1"/>
          </p:nvPr>
        </p:nvSpPr>
        <p:spPr>
          <a:xfrm>
            <a:off x="457200" y="1500174"/>
            <a:ext cx="8543956" cy="4630751"/>
          </a:xfrm>
        </p:spPr>
        <p:txBody>
          <a:bodyPr/>
          <a:lstStyle/>
          <a:p>
            <a:pPr eaLnBrk="1" hangingPunct="1">
              <a:lnSpc>
                <a:spcPct val="80000"/>
              </a:lnSpc>
            </a:pPr>
            <a:r>
              <a:rPr lang="el-GR" sz="1400" dirty="0" smtClean="0"/>
              <a:t>Η εφαρμογή των διαδικασιών κράτησης</a:t>
            </a:r>
          </a:p>
          <a:p>
            <a:pPr eaLnBrk="1" hangingPunct="1">
              <a:lnSpc>
                <a:spcPct val="80000"/>
              </a:lnSpc>
            </a:pPr>
            <a:endParaRPr lang="el-GR" sz="1400" dirty="0" smtClean="0"/>
          </a:p>
          <a:p>
            <a:pPr eaLnBrk="1" hangingPunct="1">
              <a:lnSpc>
                <a:spcPct val="80000"/>
              </a:lnSpc>
            </a:pPr>
            <a:r>
              <a:rPr lang="el-GR" sz="1400" dirty="0" smtClean="0"/>
              <a:t>Η Οργάνωση της άφιξης των πελατών</a:t>
            </a:r>
          </a:p>
          <a:p>
            <a:pPr eaLnBrk="1" hangingPunct="1">
              <a:lnSpc>
                <a:spcPct val="80000"/>
              </a:lnSpc>
            </a:pPr>
            <a:endParaRPr lang="el-GR" sz="1400" dirty="0" smtClean="0"/>
          </a:p>
          <a:p>
            <a:pPr eaLnBrk="1" hangingPunct="1">
              <a:lnSpc>
                <a:spcPct val="80000"/>
              </a:lnSpc>
            </a:pPr>
            <a:r>
              <a:rPr lang="el-GR" sz="1400" dirty="0" smtClean="0"/>
              <a:t>Η Διασφάλιση της καταχώρισης του πελάτη και του ανοίγματος του λογαριασμού του </a:t>
            </a:r>
          </a:p>
          <a:p>
            <a:pPr eaLnBrk="1" hangingPunct="1">
              <a:lnSpc>
                <a:spcPct val="80000"/>
              </a:lnSpc>
            </a:pPr>
            <a:endParaRPr lang="el-GR" sz="1400" dirty="0" smtClean="0"/>
          </a:p>
          <a:p>
            <a:pPr eaLnBrk="1" hangingPunct="1">
              <a:lnSpc>
                <a:spcPct val="80000"/>
              </a:lnSpc>
            </a:pPr>
            <a:r>
              <a:rPr lang="el-GR" sz="1400" dirty="0" smtClean="0"/>
              <a:t>Η Διευκόλυνση της εγκατάστασης του πελάτη, διασφάλιση της πρόσβασής του στις υπηρεσίες των εγκαταστάσεων διαμονής και φιλοξενίας</a:t>
            </a:r>
          </a:p>
          <a:p>
            <a:pPr eaLnBrk="1" hangingPunct="1">
              <a:lnSpc>
                <a:spcPct val="80000"/>
              </a:lnSpc>
            </a:pPr>
            <a:endParaRPr lang="el-GR" sz="1400" dirty="0" smtClean="0"/>
          </a:p>
          <a:p>
            <a:pPr eaLnBrk="1" hangingPunct="1">
              <a:lnSpc>
                <a:spcPct val="80000"/>
              </a:lnSpc>
            </a:pPr>
            <a:r>
              <a:rPr lang="el-GR" sz="1400" dirty="0" smtClean="0"/>
              <a:t>Η Λήψη μέτρων για την ασφάλεια του συνέδρου και των προσωπικών του αντικειμένων</a:t>
            </a:r>
          </a:p>
          <a:p>
            <a:pPr eaLnBrk="1" hangingPunct="1">
              <a:lnSpc>
                <a:spcPct val="80000"/>
              </a:lnSpc>
            </a:pPr>
            <a:endParaRPr lang="el-GR" sz="1400" dirty="0" smtClean="0"/>
          </a:p>
          <a:p>
            <a:pPr eaLnBrk="1" hangingPunct="1">
              <a:lnSpc>
                <a:spcPct val="80000"/>
              </a:lnSpc>
            </a:pPr>
            <a:r>
              <a:rPr lang="el-GR" sz="1400" dirty="0" smtClean="0"/>
              <a:t>Η Διασφάλιση της ικανοποίησης των προσδοκιών του πελάτη</a:t>
            </a:r>
          </a:p>
          <a:p>
            <a:pPr eaLnBrk="1" hangingPunct="1">
              <a:lnSpc>
                <a:spcPct val="80000"/>
              </a:lnSpc>
            </a:pPr>
            <a:endParaRPr lang="el-GR" sz="1400" dirty="0" smtClean="0"/>
          </a:p>
          <a:p>
            <a:pPr eaLnBrk="1" hangingPunct="1">
              <a:lnSpc>
                <a:spcPct val="80000"/>
              </a:lnSpc>
            </a:pPr>
            <a:r>
              <a:rPr lang="el-GR" sz="1400" dirty="0" smtClean="0"/>
              <a:t>Η Αντιμετώπιση των αιτημάτων ή των παραπόνων σχετικά με τη λειτουργία των υπηρεσιών της επιχείρησης και υποβολή, εν </a:t>
            </a:r>
            <a:r>
              <a:rPr lang="el-GR" sz="1400" dirty="0" err="1" smtClean="0"/>
              <a:t>είδει</a:t>
            </a:r>
            <a:r>
              <a:rPr lang="el-GR" sz="1400" dirty="0" smtClean="0"/>
              <a:t> απάντησης, προτάσεων επίλυσης των προβλημάτων που να ανταποκρίνονται στις δυνατότητές της</a:t>
            </a:r>
          </a:p>
          <a:p>
            <a:pPr eaLnBrk="1" hangingPunct="1">
              <a:lnSpc>
                <a:spcPct val="80000"/>
              </a:lnSpc>
            </a:pPr>
            <a:endParaRPr lang="el-GR" sz="1400" dirty="0" smtClean="0"/>
          </a:p>
          <a:p>
            <a:pPr eaLnBrk="1" hangingPunct="1">
              <a:lnSpc>
                <a:spcPct val="80000"/>
              </a:lnSpc>
            </a:pPr>
            <a:r>
              <a:rPr lang="el-GR" sz="1400" dirty="0" smtClean="0"/>
              <a:t>Η Παροχή συμβουλών καθώς και πληροφοριών τουριστικού, πολιτιστικού και πρακτικού χαρακτήρα</a:t>
            </a:r>
          </a:p>
          <a:p>
            <a:pPr eaLnBrk="1" hangingPunct="1">
              <a:lnSpc>
                <a:spcPct val="80000"/>
              </a:lnSpc>
            </a:pPr>
            <a:endParaRPr lang="el-GR" sz="1400" dirty="0" smtClean="0"/>
          </a:p>
          <a:p>
            <a:pPr eaLnBrk="1" hangingPunct="1">
              <a:lnSpc>
                <a:spcPct val="80000"/>
              </a:lnSpc>
            </a:pPr>
            <a:r>
              <a:rPr lang="el-GR" sz="1400" dirty="0" smtClean="0"/>
              <a:t>Η Διευκόλυνση των συναλλαγών σε συνάλλαγμα και της πρόσβασης του συνέδρου στη διοίκηση</a:t>
            </a:r>
          </a:p>
          <a:p>
            <a:pPr eaLnBrk="1" hangingPunct="1">
              <a:lnSpc>
                <a:spcPct val="80000"/>
              </a:lnSpc>
            </a:pPr>
            <a:endParaRPr lang="el-GR" sz="1400" dirty="0" smtClean="0"/>
          </a:p>
          <a:p>
            <a:pPr eaLnBrk="1" hangingPunct="1">
              <a:lnSpc>
                <a:spcPct val="80000"/>
              </a:lnSpc>
            </a:pPr>
            <a:r>
              <a:rPr lang="el-GR" sz="1400" dirty="0" smtClean="0"/>
              <a:t>Η Διευκόλυνση της επικοινωνίας του συνέδρου και της πρόσβασης στα διαθέσιμα μέσα εντός των εγκαταστάσεων (τηλέφωνο, τηλεομοιοτυπία, παραδοσιακό ή ηλεκτρονικό ταχυδρομείο…)</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722427"/>
          </a:xfrm>
        </p:spPr>
        <p:txBody>
          <a:bodyPr/>
          <a:lstStyle/>
          <a:p>
            <a:r>
              <a:rPr lang="el-GR" sz="3600" b="1" dirty="0" smtClean="0"/>
              <a:t>Παράγοντες που λαμβάνονται υπόψη για Επιλογή τόπου και Χώρου διεξαγωγής του Συνεδρίου</a:t>
            </a:r>
            <a:endParaRPr lang="en-US" sz="3600" b="1" dirty="0"/>
          </a:p>
        </p:txBody>
      </p:sp>
      <p:sp>
        <p:nvSpPr>
          <p:cNvPr id="3" name="2 - Θέση περιεχομένου"/>
          <p:cNvSpPr>
            <a:spLocks noGrp="1"/>
          </p:cNvSpPr>
          <p:nvPr>
            <p:ph idx="1"/>
          </p:nvPr>
        </p:nvSpPr>
        <p:spPr>
          <a:xfrm>
            <a:off x="457200" y="2000240"/>
            <a:ext cx="8229600" cy="4130685"/>
          </a:xfrm>
        </p:spPr>
        <p:txBody>
          <a:bodyPr/>
          <a:lstStyle/>
          <a:p>
            <a:endParaRPr lang="el-GR" sz="2000" dirty="0" smtClean="0"/>
          </a:p>
          <a:p>
            <a:r>
              <a:rPr lang="el-GR" sz="2000" dirty="0" smtClean="0"/>
              <a:t>Είναι </a:t>
            </a:r>
            <a:r>
              <a:rPr lang="el-GR" sz="2000" b="1" dirty="0" smtClean="0"/>
              <a:t>αρμοδιότητα του φορέα διοργάνωσης</a:t>
            </a:r>
            <a:r>
              <a:rPr lang="el-GR" sz="2000" dirty="0" smtClean="0"/>
              <a:t>, σε συνεργασία με </a:t>
            </a:r>
            <a:r>
              <a:rPr lang="el-GR" sz="2000" b="1" dirty="0" smtClean="0"/>
              <a:t>την οργανωτική επιτροπή</a:t>
            </a:r>
            <a:r>
              <a:rPr lang="el-GR" sz="2000" dirty="0" smtClean="0"/>
              <a:t>. </a:t>
            </a:r>
          </a:p>
          <a:p>
            <a:endParaRPr lang="el-GR" sz="2000" dirty="0" smtClean="0"/>
          </a:p>
          <a:p>
            <a:r>
              <a:rPr lang="el-GR" sz="2000" dirty="0" smtClean="0"/>
              <a:t>Η δομή και οργάνωση του φορέα διοργάνωσης</a:t>
            </a:r>
          </a:p>
          <a:p>
            <a:r>
              <a:rPr lang="el-GR" sz="2000" dirty="0" smtClean="0"/>
              <a:t>Το μέγεθος και οι ιδιαιτερότητες του συνεδρίου</a:t>
            </a:r>
            <a:r>
              <a:rPr lang="en-US" sz="2000" dirty="0" smtClean="0"/>
              <a:t> - </a:t>
            </a:r>
            <a:r>
              <a:rPr lang="el-GR" sz="2000" dirty="0" smtClean="0"/>
              <a:t>Εκδήλωσης</a:t>
            </a:r>
          </a:p>
          <a:p>
            <a:r>
              <a:rPr lang="el-GR" sz="2000" dirty="0" smtClean="0"/>
              <a:t>Οι δυνατότητες του τόπου διεξαγωγής να φιλοξενήσει το συγκεκριμένο συνέδριο - Εκδήλωση</a:t>
            </a:r>
          </a:p>
          <a:p>
            <a:r>
              <a:rPr lang="el-GR" sz="2000" dirty="0" smtClean="0"/>
              <a:t>Η προσβασιμότητα</a:t>
            </a:r>
          </a:p>
          <a:p>
            <a:r>
              <a:rPr lang="el-GR" sz="2000" dirty="0" smtClean="0"/>
              <a:t> Ευκαιρίες για εκδρομές, πολιτιστικές εκδηλώσεις και διασκέδαση σύνεδρων και συνοδών</a:t>
            </a:r>
          </a:p>
          <a:p>
            <a:endParaRPr lang="el-GR" sz="2000" dirty="0" smtClean="0"/>
          </a:p>
          <a:p>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l-GR" b="1" smtClean="0"/>
              <a:t>Η</a:t>
            </a:r>
            <a:r>
              <a:rPr lang="el-GR" smtClean="0"/>
              <a:t> </a:t>
            </a:r>
            <a:r>
              <a:rPr lang="el-GR" b="1" smtClean="0"/>
              <a:t>Συνεργασία με τα άλλα τμήματα</a:t>
            </a:r>
          </a:p>
        </p:txBody>
      </p:sp>
      <p:sp>
        <p:nvSpPr>
          <p:cNvPr id="20483" name="Rectangle 3"/>
          <p:cNvSpPr>
            <a:spLocks noGrp="1" noChangeArrowheads="1"/>
          </p:cNvSpPr>
          <p:nvPr>
            <p:ph type="body" idx="1"/>
          </p:nvPr>
        </p:nvSpPr>
        <p:spPr>
          <a:xfrm>
            <a:off x="457200" y="1500174"/>
            <a:ext cx="8401080" cy="4630751"/>
          </a:xfrm>
        </p:spPr>
        <p:txBody>
          <a:bodyPr/>
          <a:lstStyle/>
          <a:p>
            <a:pPr eaLnBrk="1" hangingPunct="1">
              <a:lnSpc>
                <a:spcPct val="80000"/>
              </a:lnSpc>
            </a:pPr>
            <a:r>
              <a:rPr lang="el-GR" sz="1200" dirty="0" smtClean="0"/>
              <a:t>Ενημέρωση του πελάτη σχετικά με τη λειτουργία και τα ωράρια εξυπηρέτησης πελατών της επιχείρησης και λεπτομερής επεξήγηση της λειτουργίας της επιχείρησης</a:t>
            </a:r>
          </a:p>
          <a:p>
            <a:pPr eaLnBrk="1" hangingPunct="1">
              <a:lnSpc>
                <a:spcPct val="80000"/>
              </a:lnSpc>
            </a:pPr>
            <a:endParaRPr lang="el-GR" sz="1200" dirty="0" smtClean="0"/>
          </a:p>
          <a:p>
            <a:pPr eaLnBrk="1" hangingPunct="1">
              <a:lnSpc>
                <a:spcPct val="80000"/>
              </a:lnSpc>
            </a:pPr>
            <a:r>
              <a:rPr lang="el-GR" sz="1200" dirty="0" smtClean="0"/>
              <a:t>Παροχή στον πελάτη πληροφοριών πρακτικού χαρακτήρα προκειμένου να οργανώσει τη διαμονή του.</a:t>
            </a:r>
          </a:p>
          <a:p>
            <a:pPr eaLnBrk="1" hangingPunct="1">
              <a:lnSpc>
                <a:spcPct val="80000"/>
              </a:lnSpc>
            </a:pPr>
            <a:endParaRPr lang="el-GR" sz="1200" dirty="0" smtClean="0"/>
          </a:p>
          <a:p>
            <a:pPr eaLnBrk="1" hangingPunct="1">
              <a:lnSpc>
                <a:spcPct val="80000"/>
              </a:lnSpc>
            </a:pPr>
            <a:r>
              <a:rPr lang="el-GR" sz="1200" dirty="0" smtClean="0"/>
              <a:t>Ο έλεγχος και η διασφάλιση ότι </a:t>
            </a:r>
            <a:r>
              <a:rPr lang="el-GR" sz="1200" b="1" dirty="0" smtClean="0"/>
              <a:t>τα μέτρα που λαμβάνονται για την ασφάλεια</a:t>
            </a:r>
            <a:r>
              <a:rPr lang="el-GR" sz="1200" dirty="0" smtClean="0"/>
              <a:t> του συνέδρου και των προσωπικών του αντικειμένων </a:t>
            </a:r>
            <a:r>
              <a:rPr lang="el-GR" sz="1200" b="1" dirty="0" smtClean="0"/>
              <a:t>τηρούνται από όλα τα τμήματα υπηρεσιών</a:t>
            </a:r>
            <a:r>
              <a:rPr lang="el-GR" sz="1200" dirty="0" smtClean="0"/>
              <a:t> του ξενοδοχείου.</a:t>
            </a:r>
          </a:p>
          <a:p>
            <a:pPr eaLnBrk="1" hangingPunct="1">
              <a:lnSpc>
                <a:spcPct val="80000"/>
              </a:lnSpc>
            </a:pPr>
            <a:endParaRPr lang="el-GR" sz="1200" dirty="0" smtClean="0"/>
          </a:p>
          <a:p>
            <a:pPr eaLnBrk="1" hangingPunct="1">
              <a:lnSpc>
                <a:spcPct val="80000"/>
              </a:lnSpc>
            </a:pPr>
            <a:r>
              <a:rPr lang="el-GR" sz="1200" dirty="0" smtClean="0"/>
              <a:t>Η Κατανόηση των αναγκών του συνέδρου, εντοπισμός των προσδοκιών του και εκδήλωση ενδιαφέροντος για την περίπτωσή του.</a:t>
            </a:r>
          </a:p>
          <a:p>
            <a:pPr eaLnBrk="1" hangingPunct="1">
              <a:lnSpc>
                <a:spcPct val="80000"/>
              </a:lnSpc>
            </a:pPr>
            <a:endParaRPr lang="el-GR" sz="1200" dirty="0" smtClean="0"/>
          </a:p>
          <a:p>
            <a:pPr eaLnBrk="1" hangingPunct="1">
              <a:lnSpc>
                <a:spcPct val="80000"/>
              </a:lnSpc>
            </a:pPr>
            <a:r>
              <a:rPr lang="el-GR" sz="1200" dirty="0" smtClean="0"/>
              <a:t>Η Υποβολή προτάσεων και εφαρμογή μέτρων δράσης προς την διοίκηση της επιχείρησης που να ανταποκρίνονται στις προσδοκίες των πελατών, παροχή των πληροφοριών που επιθυμούν, καταγραφή των αιτημάτων τους και ανταλλαγή χρήσιμων πληροφοριών με τα άλλα τμήματα υπηρεσιών.</a:t>
            </a:r>
          </a:p>
          <a:p>
            <a:pPr eaLnBrk="1" hangingPunct="1">
              <a:lnSpc>
                <a:spcPct val="80000"/>
              </a:lnSpc>
            </a:pPr>
            <a:endParaRPr lang="el-GR" sz="1200" dirty="0" smtClean="0"/>
          </a:p>
          <a:p>
            <a:pPr eaLnBrk="1" hangingPunct="1">
              <a:lnSpc>
                <a:spcPct val="80000"/>
              </a:lnSpc>
            </a:pPr>
            <a:r>
              <a:rPr lang="el-GR" sz="1200" dirty="0" smtClean="0"/>
              <a:t>Η Πρόληψη διενέξεων, ο καθορισμός της διαδικασίας επίλυσης του προβλήματος ή εφαρμογή διαδικασιών διαχείρισης της διένεξης, προσπάθεια διευθέτησής της και, εφόσον συντρέχει περίπτωση, ενημέρωση της ιεραρχίας και των λοιπών υπηρεσιών της επιχείρησης</a:t>
            </a:r>
          </a:p>
          <a:p>
            <a:pPr eaLnBrk="1" hangingPunct="1">
              <a:lnSpc>
                <a:spcPct val="80000"/>
              </a:lnSpc>
            </a:pPr>
            <a:r>
              <a:rPr lang="el-GR" sz="1200" dirty="0" smtClean="0"/>
              <a:t>Η Προσφυγή, σε περίπτωση προβλήματος, στην ανώτερη βαθμίδα της ιεραρχίας ( </a:t>
            </a:r>
            <a:r>
              <a:rPr lang="el-GR" sz="1200" dirty="0" err="1" smtClean="0"/>
              <a:t>π.χ</a:t>
            </a:r>
            <a:r>
              <a:rPr lang="el-GR" sz="1200" dirty="0" smtClean="0"/>
              <a:t> Υποδιευθυντής ή διευθυντής ανάλογα με τη σοβαρότητα του προβλήματος ) προκειμένου να βρεθεί λύση και επισήμανση κάθε προβλήματος, συμπεριλαμβανομένων των περιοδικά επαναλαμβανόμενων προβλημάτων.</a:t>
            </a:r>
          </a:p>
          <a:p>
            <a:pPr eaLnBrk="1" hangingPunct="1">
              <a:lnSpc>
                <a:spcPct val="80000"/>
              </a:lnSpc>
            </a:pPr>
            <a:endParaRPr lang="el-GR" sz="1200" dirty="0" smtClean="0"/>
          </a:p>
          <a:p>
            <a:pPr eaLnBrk="1" hangingPunct="1">
              <a:lnSpc>
                <a:spcPct val="80000"/>
              </a:lnSpc>
            </a:pPr>
            <a:r>
              <a:rPr lang="el-GR" sz="1200" dirty="0" smtClean="0"/>
              <a:t>Η Προβολή, προώθηση, πώληση των προϊόντων και των υπηρεσιών της επιχείρησης ( </a:t>
            </a:r>
            <a:r>
              <a:rPr lang="el-GR" sz="1200" dirty="0" err="1" smtClean="0"/>
              <a:t>π.χ</a:t>
            </a:r>
            <a:r>
              <a:rPr lang="el-GR" sz="1200" dirty="0" smtClean="0"/>
              <a:t> </a:t>
            </a:r>
            <a:r>
              <a:rPr lang="el-GR" sz="1200" dirty="0" err="1" smtClean="0"/>
              <a:t>προταση</a:t>
            </a:r>
            <a:r>
              <a:rPr lang="el-GR" sz="1200" dirty="0" smtClean="0"/>
              <a:t> στους συνέδρους- πελάτες να χρησιμοποιήσουν τα </a:t>
            </a:r>
            <a:r>
              <a:rPr lang="en-US" sz="1200" dirty="0" smtClean="0"/>
              <a:t>a la carte</a:t>
            </a:r>
            <a:r>
              <a:rPr lang="el-GR" sz="1200" dirty="0" smtClean="0"/>
              <a:t> επισιτιστικά τμήματα του ξενοδοχείου ή κέντρων </a:t>
            </a:r>
            <a:r>
              <a:rPr lang="en-US" sz="1200" dirty="0" smtClean="0"/>
              <a:t>SPA</a:t>
            </a:r>
            <a:r>
              <a:rPr lang="el-GR" sz="1200" dirty="0" smtClean="0"/>
              <a:t>  ή υπηρεσιών </a:t>
            </a:r>
            <a:r>
              <a:rPr lang="en-US" sz="1200" dirty="0" smtClean="0"/>
              <a:t>massage</a:t>
            </a:r>
            <a:r>
              <a:rPr lang="el-GR" sz="1200" dirty="0" smtClean="0"/>
              <a:t> , </a:t>
            </a:r>
            <a:r>
              <a:rPr lang="el-GR" sz="1200" dirty="0" err="1" smtClean="0"/>
              <a:t>κομμμωτηρίου</a:t>
            </a:r>
            <a:r>
              <a:rPr lang="el-GR" sz="1200" dirty="0" smtClean="0"/>
              <a:t> που μπορεί να προσφέρει το συγκεκριμένο ξενοδοχείο)</a:t>
            </a:r>
          </a:p>
          <a:p>
            <a:pPr eaLnBrk="1" hangingPunct="1">
              <a:lnSpc>
                <a:spcPct val="80000"/>
              </a:lnSpc>
            </a:pPr>
            <a:endParaRPr lang="el-GR" sz="1200" dirty="0" smtClean="0"/>
          </a:p>
          <a:p>
            <a:pPr eaLnBrk="1" hangingPunct="1">
              <a:lnSpc>
                <a:spcPct val="80000"/>
              </a:lnSpc>
            </a:pPr>
            <a:r>
              <a:rPr lang="el-GR" sz="1200" dirty="0" smtClean="0"/>
              <a:t>Η Αποστολή χρήσιμου πληροφοριακού υλικού στους συνέδρους- πελάτες με σχολιασμό, κράτηση θέσεων, κλείσιμο ραντεβού</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l-GR" sz="4000" smtClean="0"/>
              <a:t>Παράλληλες εκδηλώσεις – </a:t>
            </a:r>
            <a:r>
              <a:rPr lang="en-US" sz="4000" smtClean="0"/>
              <a:t>COFFEE BREAKS</a:t>
            </a:r>
            <a:r>
              <a:rPr lang="el-GR" sz="4000" smtClean="0"/>
              <a:t> ΓΕΥΜΑΤΑ &amp; ΔΕΙΠΝΑ </a:t>
            </a:r>
          </a:p>
        </p:txBody>
      </p:sp>
      <p:sp>
        <p:nvSpPr>
          <p:cNvPr id="21507" name="Rectangle 4"/>
          <p:cNvSpPr>
            <a:spLocks noGrp="1" noChangeArrowheads="1"/>
          </p:cNvSpPr>
          <p:nvPr>
            <p:ph type="body" sz="half" idx="1"/>
          </p:nvPr>
        </p:nvSpPr>
        <p:spPr>
          <a:xfrm>
            <a:off x="457200" y="1600200"/>
            <a:ext cx="4614866" cy="4530725"/>
          </a:xfrm>
        </p:spPr>
        <p:txBody>
          <a:bodyPr/>
          <a:lstStyle/>
          <a:p>
            <a:pPr eaLnBrk="1" hangingPunct="1">
              <a:lnSpc>
                <a:spcPct val="90000"/>
              </a:lnSpc>
            </a:pPr>
            <a:r>
              <a:rPr lang="el-GR" sz="1800" b="1" dirty="0" smtClean="0"/>
              <a:t>Σε συνεργασία με την γραμματεία του Συνεδρίου και την Υποδοχή – εάν η συμμετοχή των συνέδρων δηλώνεται στην Υποδοχή του Ξενοδοχείου  </a:t>
            </a:r>
            <a:r>
              <a:rPr lang="el-GR" sz="1800" dirty="0" smtClean="0"/>
              <a:t>δίνεται πάντα ακριβής αριθμός συμμετεχόντων στα αντίστοιχα επισιτιστικά τμήματα του ξενοδοχείου.</a:t>
            </a:r>
          </a:p>
          <a:p>
            <a:pPr eaLnBrk="1" hangingPunct="1">
              <a:lnSpc>
                <a:spcPct val="90000"/>
              </a:lnSpc>
            </a:pPr>
            <a:endParaRPr lang="el-GR" sz="1800" dirty="0" smtClean="0"/>
          </a:p>
          <a:p>
            <a:pPr eaLnBrk="1" hangingPunct="1">
              <a:lnSpc>
                <a:spcPct val="90000"/>
              </a:lnSpc>
            </a:pPr>
            <a:r>
              <a:rPr lang="el-GR" sz="1800" dirty="0" smtClean="0"/>
              <a:t>Εξετάζεται το μενού, το πρόγραμμα και τη διαμόρφωση των καθισμάτων μαζί με το προσωπικό του ξενοδοχείου</a:t>
            </a:r>
          </a:p>
        </p:txBody>
      </p:sp>
      <p:pic>
        <p:nvPicPr>
          <p:cNvPr id="21508" name="Picture 6" descr="http://www.explosives.cz/Images/photo_explo/welcome_coctail/big/005.jpg"/>
          <p:cNvPicPr>
            <a:picLocks noGrp="1" noChangeAspect="1" noChangeArrowheads="1"/>
          </p:cNvPicPr>
          <p:nvPr>
            <p:ph sz="quarter" idx="2"/>
          </p:nvPr>
        </p:nvPicPr>
        <p:blipFill>
          <a:blip r:embed="rId2" r:link="rId3"/>
          <a:srcRect/>
          <a:stretch>
            <a:fillRect/>
          </a:stretch>
        </p:blipFill>
        <p:spPr>
          <a:xfrm>
            <a:off x="5751513" y="2084388"/>
            <a:ext cx="1831975" cy="1219200"/>
          </a:xfrm>
          <a:noFill/>
        </p:spPr>
      </p:pic>
      <p:pic>
        <p:nvPicPr>
          <p:cNvPr id="21509" name="Picture 7" descr="http://baciottero.org/pics/coffee.jpg"/>
          <p:cNvPicPr>
            <a:picLocks noGrp="1" noChangeAspect="1" noChangeArrowheads="1"/>
          </p:cNvPicPr>
          <p:nvPr>
            <p:ph sz="quarter" idx="3"/>
          </p:nvPr>
        </p:nvPicPr>
        <p:blipFill>
          <a:blip r:embed="rId4" r:link="rId5"/>
          <a:srcRect/>
          <a:stretch>
            <a:fillRect/>
          </a:stretch>
        </p:blipFill>
        <p:spPr>
          <a:xfrm>
            <a:off x="5846763" y="3941763"/>
            <a:ext cx="1641475" cy="2189162"/>
          </a:xfr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l-GR" sz="4000" smtClean="0"/>
              <a:t>ΣΥΝΕΔΡΙΑ &amp; ΕΠΙΣΙΤΙΣΤΙΚΕΣ ΕΚΔΗΛΩΣΕΙΣ </a:t>
            </a:r>
          </a:p>
        </p:txBody>
      </p:sp>
      <p:sp>
        <p:nvSpPr>
          <p:cNvPr id="22531" name="Rectangle 4"/>
          <p:cNvSpPr>
            <a:spLocks noGrp="1" noChangeArrowheads="1"/>
          </p:cNvSpPr>
          <p:nvPr>
            <p:ph type="body" sz="half" idx="1"/>
          </p:nvPr>
        </p:nvSpPr>
        <p:spPr>
          <a:xfrm>
            <a:off x="457200" y="1785926"/>
            <a:ext cx="4543428" cy="4857784"/>
          </a:xfrm>
        </p:spPr>
        <p:txBody>
          <a:bodyPr/>
          <a:lstStyle/>
          <a:p>
            <a:pPr eaLnBrk="1" hangingPunct="1">
              <a:lnSpc>
                <a:spcPct val="80000"/>
              </a:lnSpc>
            </a:pPr>
            <a:r>
              <a:rPr lang="el-GR" sz="1400" b="1" dirty="0" smtClean="0"/>
              <a:t>Ο Σ</a:t>
            </a:r>
            <a:r>
              <a:rPr lang="el-GR" sz="1400" dirty="0" smtClean="0"/>
              <a:t>υνεδριακός τουρισμός είναι μια από τις πλέον κερδοφόρες μορφές τουρισμού. </a:t>
            </a:r>
            <a:r>
              <a:rPr lang="el-GR" sz="1400" b="1" dirty="0" smtClean="0"/>
              <a:t>Αυτό οφείλεται στο κοινωνικό-οικονομικό προφίλ των ατόμων που συμμετέχουν σε συνέδρια, δηλαδή άτομα με υψηλό βιοτικό επίπεδο που είναι συνηθισμένα να απολαμβάνουν άριστο επίπεδο παροχής υπηρεσιών.</a:t>
            </a:r>
            <a:r>
              <a:rPr lang="el-GR" sz="1400" dirty="0" smtClean="0"/>
              <a:t> Γι' αυτό το λόγο όλοι οι παράγοντες που θα συμβάλλουν στην επιτυχημένη οργάνωση μιας εκδήλωσης πρέπει να εξετάζονται σοβαρά. Ένας από αυτούς τους παράγοντες, ο οποίος έχει καθοριστικό ρόλο στην επιτυχημένη έκβαση ενός συνεδρίου, </a:t>
            </a:r>
            <a:r>
              <a:rPr lang="el-GR" sz="1400" b="1" dirty="0" smtClean="0"/>
              <a:t>είναι το θέμα των επισιτιστικών εκδηλώσεων</a:t>
            </a:r>
            <a:r>
              <a:rPr lang="el-GR" sz="1400" dirty="0" smtClean="0"/>
              <a:t> που θα πραγματοποιηθούν.</a:t>
            </a:r>
            <a:r>
              <a:rPr lang="el-GR" sz="1400" b="1" dirty="0" smtClean="0"/>
              <a:t> </a:t>
            </a:r>
            <a:r>
              <a:rPr lang="el-GR" sz="1400" dirty="0" smtClean="0"/>
              <a:t>Οι οργανωτές συνεδρίων θα πρέπει να εστιάζουν την προσοχή τους όχι μόνο στην άρτια συνεδριακή υποδομή (αίθουσες, οπτικοακουστικός εξοπλισμός κλπ) αλλά και στις παράλληλες εκδηλώσεις που διοργανώνονται στα πλαίσια της διοργάνωσης ( </a:t>
            </a:r>
            <a:r>
              <a:rPr lang="en-US" sz="1400" dirty="0" smtClean="0"/>
              <a:t>welcome cocktails</a:t>
            </a:r>
            <a:r>
              <a:rPr lang="el-GR" sz="1400" dirty="0" smtClean="0"/>
              <a:t> ,  γεύματα, δείπνα, επίσημα δείπνα, θεματικά δείπνα </a:t>
            </a:r>
            <a:r>
              <a:rPr lang="el-GR" sz="1400" dirty="0" err="1" smtClean="0"/>
              <a:t>κ.τ.λ</a:t>
            </a:r>
            <a:r>
              <a:rPr lang="el-GR" sz="1400" dirty="0" smtClean="0"/>
              <a:t> ). </a:t>
            </a:r>
            <a:r>
              <a:rPr lang="el-GR" sz="1400" b="1" dirty="0" smtClean="0"/>
              <a:t>Δεν πρέπει να λησμονούμε ότι συνέδριο δεν σημαίνει μόνο εργασία αλλά αποτελεί συνδυασμό εργασίας, ψυχαγωγίας και διασκέδασης</a:t>
            </a:r>
            <a:r>
              <a:rPr lang="el-GR" sz="1400" dirty="0" smtClean="0"/>
              <a:t>. </a:t>
            </a:r>
          </a:p>
        </p:txBody>
      </p:sp>
      <p:pic>
        <p:nvPicPr>
          <p:cNvPr id="22532" name="Picture 6" descr="http://www.hyattneworleans.com/gallery_images/Formal%20Dining%20Set.jpg"/>
          <p:cNvPicPr>
            <a:picLocks noGrp="1" noChangeAspect="1" noChangeArrowheads="1"/>
          </p:cNvPicPr>
          <p:nvPr>
            <p:ph sz="quarter" idx="2"/>
          </p:nvPr>
        </p:nvPicPr>
        <p:blipFill>
          <a:blip r:embed="rId2" r:link="rId3"/>
          <a:srcRect/>
          <a:stretch>
            <a:fillRect/>
          </a:stretch>
        </p:blipFill>
        <p:spPr>
          <a:xfrm>
            <a:off x="5141913" y="1600200"/>
            <a:ext cx="3051175" cy="2189163"/>
          </a:xfrm>
          <a:noFill/>
        </p:spPr>
      </p:pic>
      <p:pic>
        <p:nvPicPr>
          <p:cNvPr id="22533" name="Picture 7" descr="http://www.travelfrancewithcarol.com/4-formal_dinner_a.jpg"/>
          <p:cNvPicPr>
            <a:picLocks noGrp="1" noChangeAspect="1" noChangeArrowheads="1"/>
          </p:cNvPicPr>
          <p:nvPr>
            <p:ph sz="quarter" idx="3"/>
          </p:nvPr>
        </p:nvPicPr>
        <p:blipFill>
          <a:blip r:embed="rId4" r:link="rId5"/>
          <a:srcRect/>
          <a:stretch>
            <a:fillRect/>
          </a:stretch>
        </p:blipFill>
        <p:spPr>
          <a:xfrm>
            <a:off x="5938838" y="3941763"/>
            <a:ext cx="1455737" cy="2189162"/>
          </a:xfr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365237"/>
          </a:xfrm>
        </p:spPr>
        <p:txBody>
          <a:bodyPr/>
          <a:lstStyle/>
          <a:p>
            <a:r>
              <a:rPr lang="el-GR" b="1" dirty="0" smtClean="0"/>
              <a:t>Παράγοντες επιλογής του Χώρου διεξαγωγής </a:t>
            </a:r>
            <a:endParaRPr lang="en-US" b="1" dirty="0"/>
          </a:p>
        </p:txBody>
      </p:sp>
      <p:sp>
        <p:nvSpPr>
          <p:cNvPr id="3" name="2 - Θέση περιεχομένου"/>
          <p:cNvSpPr>
            <a:spLocks noGrp="1"/>
          </p:cNvSpPr>
          <p:nvPr>
            <p:ph idx="1"/>
          </p:nvPr>
        </p:nvSpPr>
        <p:spPr>
          <a:xfrm>
            <a:off x="457200" y="1142984"/>
            <a:ext cx="8229600" cy="5357850"/>
          </a:xfrm>
        </p:spPr>
        <p:txBody>
          <a:bodyPr/>
          <a:lstStyle/>
          <a:p>
            <a:pPr>
              <a:buNone/>
            </a:pPr>
            <a:endParaRPr lang="el-GR" dirty="0" smtClean="0"/>
          </a:p>
          <a:p>
            <a:r>
              <a:rPr lang="el-GR" dirty="0" smtClean="0"/>
              <a:t>Το είδος και το μέγεθος</a:t>
            </a:r>
          </a:p>
          <a:p>
            <a:endParaRPr lang="el-GR" dirty="0" smtClean="0"/>
          </a:p>
          <a:p>
            <a:r>
              <a:rPr lang="el-GR" dirty="0" smtClean="0"/>
              <a:t>Οι απαιτήσεις των διοργανωτών</a:t>
            </a:r>
          </a:p>
          <a:p>
            <a:endParaRPr lang="el-GR" dirty="0" smtClean="0"/>
          </a:p>
          <a:p>
            <a:r>
              <a:rPr lang="el-GR" dirty="0" smtClean="0"/>
              <a:t>Οι ανάγκες της διοργάνωσης</a:t>
            </a:r>
          </a:p>
          <a:p>
            <a:endParaRPr lang="el-GR" dirty="0" smtClean="0"/>
          </a:p>
          <a:p>
            <a:r>
              <a:rPr lang="el-GR" dirty="0" smtClean="0"/>
              <a:t>Οι διατιθέμενες λύσεις από τους </a:t>
            </a:r>
            <a:r>
              <a:rPr lang="el-GR" dirty="0" err="1" smtClean="0"/>
              <a:t>παροχείς</a:t>
            </a:r>
            <a:r>
              <a:rPr lang="el-GR" dirty="0" smtClean="0"/>
              <a:t> συνεδριακών χώρων</a:t>
            </a:r>
          </a:p>
          <a:p>
            <a:endParaRPr lang="el-GR" dirty="0" smtClean="0"/>
          </a:p>
          <a:p>
            <a:r>
              <a:rPr lang="el-GR" dirty="0" smtClean="0"/>
              <a:t>Τα οικονομικά του συνεδρίου</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472518" cy="1139825"/>
          </a:xfrm>
        </p:spPr>
        <p:txBody>
          <a:bodyPr/>
          <a:lstStyle/>
          <a:p>
            <a:r>
              <a:rPr lang="el-GR" b="1" dirty="0" smtClean="0"/>
              <a:t> Χώροι διεξαγωγής ενός συνεδρίου</a:t>
            </a:r>
            <a:endParaRPr lang="en-US" b="1" dirty="0"/>
          </a:p>
        </p:txBody>
      </p:sp>
      <p:sp>
        <p:nvSpPr>
          <p:cNvPr id="3" name="2 - Θέση περιεχομένου"/>
          <p:cNvSpPr>
            <a:spLocks noGrp="1"/>
          </p:cNvSpPr>
          <p:nvPr>
            <p:ph idx="1"/>
          </p:nvPr>
        </p:nvSpPr>
        <p:spPr/>
        <p:txBody>
          <a:bodyPr/>
          <a:lstStyle/>
          <a:p>
            <a:endParaRPr lang="el-GR" dirty="0" smtClean="0"/>
          </a:p>
          <a:p>
            <a:r>
              <a:rPr lang="el-GR" dirty="0" smtClean="0"/>
              <a:t>Ξενοδοχεία </a:t>
            </a:r>
            <a:r>
              <a:rPr lang="el-GR" dirty="0" smtClean="0"/>
              <a:t>με συνεδριακές </a:t>
            </a:r>
            <a:r>
              <a:rPr lang="el-GR" dirty="0" smtClean="0"/>
              <a:t>υποδομές</a:t>
            </a:r>
            <a:endParaRPr lang="el-GR" dirty="0" smtClean="0"/>
          </a:p>
          <a:p>
            <a:r>
              <a:rPr lang="el-GR" dirty="0" smtClean="0"/>
              <a:t>Αυτόνομα συνεδριακά </a:t>
            </a:r>
            <a:r>
              <a:rPr lang="el-GR" dirty="0" smtClean="0"/>
              <a:t>κέντρα</a:t>
            </a:r>
            <a:endParaRPr lang="el-GR" dirty="0" smtClean="0"/>
          </a:p>
          <a:p>
            <a:r>
              <a:rPr lang="el-GR" dirty="0" smtClean="0"/>
              <a:t>Πανεπιστημιακοί χώροι (αμφιθέατρα</a:t>
            </a:r>
            <a:r>
              <a:rPr lang="el-GR" dirty="0" smtClean="0"/>
              <a:t>)</a:t>
            </a:r>
            <a:endParaRPr lang="el-GR" dirty="0" smtClean="0"/>
          </a:p>
          <a:p>
            <a:r>
              <a:rPr lang="el-GR" dirty="0" smtClean="0"/>
              <a:t>Δημοτικές αίθουσες</a:t>
            </a:r>
          </a:p>
          <a:p>
            <a:r>
              <a:rPr lang="el-GR" dirty="0" smtClean="0"/>
              <a:t>Κέντρα εκπαίδευσης διαφόρων </a:t>
            </a:r>
            <a:r>
              <a:rPr lang="el-GR" dirty="0" smtClean="0"/>
              <a:t>οργανισμών (ΑΤΕ)</a:t>
            </a:r>
            <a:endParaRPr lang="el-GR" dirty="0" smtClean="0"/>
          </a:p>
          <a:p>
            <a:r>
              <a:rPr lang="el-GR" dirty="0" smtClean="0"/>
              <a:t>Άλλοι ασυνήθιστοι χώροι</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l-GR" sz="2800" b="1" dirty="0" smtClean="0"/>
              <a:t>Για να καταρτίσουμε το χρονοδιάγραμμα εκτέλεσης των εργασιών – πριν το συνέδριο - λαμβάνουμε υπ’ όψιν τα εξής :</a:t>
            </a:r>
          </a:p>
        </p:txBody>
      </p:sp>
      <p:sp>
        <p:nvSpPr>
          <p:cNvPr id="4099" name="Rectangle 3"/>
          <p:cNvSpPr>
            <a:spLocks noGrp="1" noChangeArrowheads="1"/>
          </p:cNvSpPr>
          <p:nvPr>
            <p:ph type="body" idx="1"/>
          </p:nvPr>
        </p:nvSpPr>
        <p:spPr/>
        <p:txBody>
          <a:bodyPr/>
          <a:lstStyle/>
          <a:p>
            <a:pPr eaLnBrk="1" hangingPunct="1">
              <a:lnSpc>
                <a:spcPct val="80000"/>
              </a:lnSpc>
              <a:buFont typeface="Wingdings" pitchFamily="2" charset="2"/>
              <a:buNone/>
            </a:pPr>
            <a:r>
              <a:rPr lang="el-GR" sz="1800" dirty="0" smtClean="0"/>
              <a:t>    • Τις απαιτήσεις της όλης εκδήλωσης</a:t>
            </a:r>
            <a:br>
              <a:rPr lang="el-GR" sz="1800" dirty="0" smtClean="0"/>
            </a:br>
            <a:r>
              <a:rPr lang="el-GR" sz="1800" dirty="0" smtClean="0"/>
              <a:t>• Το διαθέσιμο εξοπλισμό, υπηρεσίες, συνεργεία οργάνωσης</a:t>
            </a:r>
            <a:br>
              <a:rPr lang="el-GR" sz="1800" dirty="0" smtClean="0"/>
            </a:br>
            <a:r>
              <a:rPr lang="el-GR" sz="1800" dirty="0" smtClean="0"/>
              <a:t>• Τις ημερομηνίες εγκατάστασης, αποξήλωσης</a:t>
            </a:r>
            <a:br>
              <a:rPr lang="el-GR" sz="1800" dirty="0" smtClean="0"/>
            </a:br>
            <a:r>
              <a:rPr lang="el-GR" sz="1800" dirty="0" smtClean="0"/>
              <a:t>• Τις ημερομηνίες </a:t>
            </a:r>
            <a:r>
              <a:rPr lang="el-GR" sz="1800" dirty="0" err="1" smtClean="0"/>
              <a:t>release</a:t>
            </a:r>
            <a:r>
              <a:rPr lang="el-GR" sz="1800" dirty="0" smtClean="0"/>
              <a:t/>
            </a:r>
            <a:br>
              <a:rPr lang="el-GR" sz="1800" dirty="0" smtClean="0"/>
            </a:br>
            <a:r>
              <a:rPr lang="el-GR" sz="1800" dirty="0" smtClean="0"/>
              <a:t>• Την υποστήριξη φαγητού και αφεψημάτων / ποτών</a:t>
            </a:r>
          </a:p>
          <a:p>
            <a:pPr eaLnBrk="1" hangingPunct="1">
              <a:lnSpc>
                <a:spcPct val="80000"/>
              </a:lnSpc>
              <a:buFont typeface="Wingdings" pitchFamily="2" charset="2"/>
              <a:buNone/>
            </a:pPr>
            <a:endParaRPr lang="el-GR" sz="1800" dirty="0" smtClean="0"/>
          </a:p>
          <a:p>
            <a:pPr eaLnBrk="1" hangingPunct="1">
              <a:lnSpc>
                <a:spcPct val="80000"/>
              </a:lnSpc>
            </a:pPr>
            <a:r>
              <a:rPr lang="el-GR" sz="1800" dirty="0" smtClean="0"/>
              <a:t>Αφού καθοριστούν  τα παραπάνω, γίνεται καταμερισμός της εργασίας και  ανατίθεται η εκτέλεση των επί μέρους εργασιών σε συγκεκριμένα άτομα. Δίπλα σε κάθε εργασία υπάρχει το όνομα του υπευθύνου που θα την διεκπεραιώσει και την ημερομηνία εκτέλεσης ή ολοκλήρωσης. </a:t>
            </a:r>
          </a:p>
          <a:p>
            <a:pPr eaLnBrk="1" hangingPunct="1">
              <a:lnSpc>
                <a:spcPct val="80000"/>
              </a:lnSpc>
            </a:pPr>
            <a:endParaRPr lang="el-GR" sz="1800" dirty="0" smtClean="0"/>
          </a:p>
          <a:p>
            <a:pPr eaLnBrk="1" hangingPunct="1">
              <a:lnSpc>
                <a:spcPct val="80000"/>
              </a:lnSpc>
            </a:pPr>
            <a:r>
              <a:rPr lang="el-GR" sz="1800" dirty="0" smtClean="0"/>
              <a:t>Ανάλογο λεπτομερές πρόγραμμα θα πρέπει να έχει και το συνεδριακό κέντρο.</a:t>
            </a:r>
          </a:p>
          <a:p>
            <a:pPr eaLnBrk="1" hangingPunct="1">
              <a:lnSpc>
                <a:spcPct val="80000"/>
              </a:lnSpc>
            </a:pPr>
            <a:endParaRPr lang="el-GR" sz="1800" dirty="0" smtClean="0"/>
          </a:p>
          <a:p>
            <a:pPr eaLnBrk="1" hangingPunct="1">
              <a:lnSpc>
                <a:spcPct val="80000"/>
              </a:lnSpc>
            </a:pPr>
            <a:r>
              <a:rPr lang="el-GR" sz="1800" dirty="0" smtClean="0"/>
              <a:t>Τέλος καθορίζουμε την ημερομηνία για προ-συνεδριακή ενημέρωση λίγες ημέρες πριν την έναρξή του καθώς και την μετά-συνεδριακή κριτική, διεκπεραίωση αρχείων κτλ</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865303"/>
          </a:xfrm>
        </p:spPr>
        <p:txBody>
          <a:bodyPr/>
          <a:lstStyle/>
          <a:p>
            <a:r>
              <a:rPr lang="en-AU" b="1" dirty="0" smtClean="0"/>
              <a:t>H</a:t>
            </a:r>
            <a:r>
              <a:rPr lang="el-GR" b="1" dirty="0" smtClean="0"/>
              <a:t> επιστημονική και η οργανωτική επιτροπή ενός συνεδρίου</a:t>
            </a:r>
            <a:r>
              <a:rPr lang="en-US" dirty="0" smtClean="0"/>
              <a:t/>
            </a:r>
            <a:br>
              <a:rPr lang="en-US" dirty="0" smtClean="0"/>
            </a:br>
            <a:endParaRPr lang="en-US" dirty="0"/>
          </a:p>
        </p:txBody>
      </p:sp>
      <p:sp>
        <p:nvSpPr>
          <p:cNvPr id="3" name="2 - Θέση περιεχομένου"/>
          <p:cNvSpPr>
            <a:spLocks noGrp="1"/>
          </p:cNvSpPr>
          <p:nvPr>
            <p:ph idx="1"/>
          </p:nvPr>
        </p:nvSpPr>
        <p:spPr/>
        <p:txBody>
          <a:bodyPr/>
          <a:lstStyle/>
          <a:p>
            <a:r>
              <a:rPr lang="el-GR" dirty="0" smtClean="0"/>
              <a:t> </a:t>
            </a:r>
            <a:r>
              <a:rPr lang="el-GR" sz="1800" b="1" dirty="0" smtClean="0"/>
              <a:t>Η επιστημονική επιτροπή </a:t>
            </a:r>
            <a:r>
              <a:rPr lang="el-GR" sz="1800" dirty="0" smtClean="0"/>
              <a:t>αποτελείται από επιστήμονες ή επαγγελματίες που έχουν ιδιαίτερο κύρος στον τομέα τους. </a:t>
            </a:r>
            <a:r>
              <a:rPr lang="en-AU" sz="1800" dirty="0" smtClean="0"/>
              <a:t>O</a:t>
            </a:r>
            <a:r>
              <a:rPr lang="el-GR" sz="1800" dirty="0" smtClean="0"/>
              <a:t>ι αρμοδιότητες της επιστημονικής επιτροπής είναι: </a:t>
            </a:r>
            <a:r>
              <a:rPr lang="el-GR" sz="1800" b="1" dirty="0" smtClean="0"/>
              <a:t>ο ορισμός του κεντρικού θέματος του συνεδρίου, η επιλογή των εισηγητών, η προκαταρκτική έγκριση των εισηγήσεων και η επιμέλεια</a:t>
            </a:r>
            <a:r>
              <a:rPr lang="el-GR" sz="1800" dirty="0" smtClean="0"/>
              <a:t> (από επιστημονικής πλευράς) </a:t>
            </a:r>
            <a:r>
              <a:rPr lang="el-GR" sz="1800" b="1" dirty="0" smtClean="0"/>
              <a:t>των πρακτικών του συνεδρίου.</a:t>
            </a:r>
            <a:endParaRPr lang="en-US" sz="1800" b="1" dirty="0" smtClean="0"/>
          </a:p>
          <a:p>
            <a:r>
              <a:rPr lang="el-GR" sz="1800" b="1" dirty="0" smtClean="0"/>
              <a:t>Η οργανωτική επιτροπή </a:t>
            </a:r>
            <a:r>
              <a:rPr lang="el-GR" sz="1800" dirty="0" smtClean="0"/>
              <a:t>έχει την ευθύνη για όλες τις άλλες διαδικασίες οργάνωσης και διεξαγωγής του συνεδρίου, καθώς και για την έκδοση των πρακτικών. </a:t>
            </a:r>
            <a:r>
              <a:rPr lang="el-GR" sz="1800" b="1" dirty="0" smtClean="0"/>
              <a:t>Συνήθως, η οργανωτική επιτροπή αποτελείται από προσωπικότητες με σοβαρές γνώσεις στον επιστημονικό ή επαγγελματικό τομέα τους,</a:t>
            </a:r>
            <a:r>
              <a:rPr lang="el-GR" sz="1800" dirty="0" smtClean="0"/>
              <a:t> αλλά με λίγες ή καθόλου γνώσεις και εμπειρίες στους τομείς της οργάνωσης, του μάρκετινγκ, της πληροφορικής και των εκδόσεων. </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 </a:t>
            </a:r>
            <a:r>
              <a:rPr lang="el-GR" b="1" dirty="0" smtClean="0"/>
              <a:t>1. Μηχανοργάνωση</a:t>
            </a:r>
            <a:endParaRPr lang="en-US" dirty="0"/>
          </a:p>
        </p:txBody>
      </p:sp>
      <p:sp>
        <p:nvSpPr>
          <p:cNvPr id="3" name="2 - Θέση περιεχομένου"/>
          <p:cNvSpPr>
            <a:spLocks noGrp="1"/>
          </p:cNvSpPr>
          <p:nvPr>
            <p:ph idx="1"/>
          </p:nvPr>
        </p:nvSpPr>
        <p:spPr/>
        <p:txBody>
          <a:bodyPr/>
          <a:lstStyle/>
          <a:p>
            <a:pPr>
              <a:buNone/>
            </a:pPr>
            <a:endParaRPr lang="en-US" sz="2000" dirty="0" smtClean="0"/>
          </a:p>
          <a:p>
            <a:r>
              <a:rPr lang="el-GR" sz="2000" dirty="0" smtClean="0"/>
              <a:t>Η μηχανοργάνωση ενός συνεδρίου αποτελεί σήμερα ένα από τα βασικά κλειδιά για την επιτυχία του. </a:t>
            </a:r>
            <a:r>
              <a:rPr lang="en-AU" sz="2000" dirty="0" smtClean="0"/>
              <a:t>H</a:t>
            </a:r>
            <a:r>
              <a:rPr lang="el-GR" sz="2000" dirty="0" smtClean="0"/>
              <a:t> επιχείρηση θα πρέπει να έχει ένα ειδικό αρχείο, στο οποίο να καταγράφει τα ακόλουθα στοιχεία αυτών που θα συμμετέχουν στο συνέδριο:</a:t>
            </a:r>
          </a:p>
          <a:p>
            <a:endParaRPr lang="en-US" sz="1600" dirty="0" smtClean="0"/>
          </a:p>
          <a:p>
            <a:r>
              <a:rPr lang="el-GR" sz="2000" dirty="0" smtClean="0"/>
              <a:t>Τίτλος (προσφώνηση), Επώνυμο, Όνομα, Ιδιότητα ή Φορέας, Διεύθυνση (οδός και αριθμός), </a:t>
            </a:r>
            <a:r>
              <a:rPr lang="en-AU" sz="2000" dirty="0" smtClean="0"/>
              <a:t>T</a:t>
            </a:r>
            <a:r>
              <a:rPr lang="el-GR" sz="2000" dirty="0" smtClean="0"/>
              <a:t>.</a:t>
            </a:r>
            <a:r>
              <a:rPr lang="en-AU" sz="2000" dirty="0" smtClean="0"/>
              <a:t>K</a:t>
            </a:r>
            <a:r>
              <a:rPr lang="el-GR" sz="2000" dirty="0" smtClean="0"/>
              <a:t>. και Πόλη, Κράτος, Τηλέφωνο (με τον αριθμό κλήσης της χώρας), Φαξ (με τον αριθμό κλήσης της χώρας), </a:t>
            </a:r>
            <a:r>
              <a:rPr lang="fr-FR" sz="2000" dirty="0" smtClean="0"/>
              <a:t>E</a:t>
            </a:r>
            <a:r>
              <a:rPr lang="el-GR" sz="2000" dirty="0" smtClean="0"/>
              <a:t>-</a:t>
            </a:r>
            <a:r>
              <a:rPr lang="fr-FR" sz="2000" dirty="0" smtClean="0"/>
              <a:t>mail</a:t>
            </a:r>
            <a:r>
              <a:rPr lang="el-GR" sz="2000" dirty="0" smtClean="0"/>
              <a:t>, Εισηγητής</a:t>
            </a:r>
          </a:p>
          <a:p>
            <a:pPr>
              <a:buNone/>
            </a:pPr>
            <a:r>
              <a:rPr lang="el-GR" sz="2000" dirty="0" smtClean="0"/>
              <a:t>    (</a:t>
            </a:r>
            <a:r>
              <a:rPr lang="fr-FR" sz="2000" dirty="0" smtClean="0"/>
              <a:t>NAI</a:t>
            </a:r>
            <a:r>
              <a:rPr lang="el-GR" sz="2000" dirty="0" smtClean="0"/>
              <a:t> / </a:t>
            </a:r>
            <a:r>
              <a:rPr lang="fr-FR" sz="2000" dirty="0" smtClean="0"/>
              <a:t>OXI</a:t>
            </a:r>
            <a:r>
              <a:rPr lang="el-GR" sz="2000" dirty="0" smtClean="0"/>
              <a:t>), Παρατηρήσεις (π.χ. χορτοφάγος κλπ.).</a:t>
            </a:r>
            <a:endParaRPr lang="en-US" sz="2000" dirty="0" smtClean="0"/>
          </a:p>
          <a:p>
            <a:endParaRPr lang="en-US" sz="2000" dirty="0" smtClean="0"/>
          </a:p>
          <a:p>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7813"/>
            <a:ext cx="8229600" cy="1650989"/>
          </a:xfrm>
        </p:spPr>
        <p:txBody>
          <a:bodyPr/>
          <a:lstStyle/>
          <a:p>
            <a:r>
              <a:rPr lang="en-AU" b="1" dirty="0" smtClean="0"/>
              <a:t>T</a:t>
            </a:r>
            <a:r>
              <a:rPr lang="el-GR" b="1" dirty="0" smtClean="0"/>
              <a:t>ο αρχείο θα πρέπει να εκτελεί εύκολα τις παρακάτω λειτουργίες:</a:t>
            </a:r>
            <a:r>
              <a:rPr lang="en-US" b="1" dirty="0" smtClean="0"/>
              <a:t/>
            </a:r>
            <a:br>
              <a:rPr lang="en-US" b="1" dirty="0" smtClean="0"/>
            </a:br>
            <a:endParaRPr lang="en-US" b="1" dirty="0"/>
          </a:p>
        </p:txBody>
      </p:sp>
      <p:sp>
        <p:nvSpPr>
          <p:cNvPr id="3" name="2 - Θέση περιεχομένου"/>
          <p:cNvSpPr>
            <a:spLocks noGrp="1"/>
          </p:cNvSpPr>
          <p:nvPr>
            <p:ph idx="1"/>
          </p:nvPr>
        </p:nvSpPr>
        <p:spPr/>
        <p:txBody>
          <a:bodyPr/>
          <a:lstStyle/>
          <a:p>
            <a:r>
              <a:rPr lang="el-GR" sz="1600" dirty="0" smtClean="0"/>
              <a:t>α) </a:t>
            </a:r>
            <a:r>
              <a:rPr lang="en-AU" sz="1600" dirty="0" smtClean="0"/>
              <a:t>N</a:t>
            </a:r>
            <a:r>
              <a:rPr lang="el-GR" sz="1600" dirty="0" smtClean="0"/>
              <a:t>α τυπώνει τις διευθύνσεις των συμμετεχόντων σε αυτοκόλλητες ετικέτες (είτε μεμονωμένα, είτε ομαδικά: εισηγητές, σύνεδροι, όλοι οι συμμετέχοντες).</a:t>
            </a:r>
            <a:endParaRPr lang="en-US" sz="1600" dirty="0" smtClean="0"/>
          </a:p>
          <a:p>
            <a:r>
              <a:rPr lang="el-GR" sz="1600" dirty="0" smtClean="0"/>
              <a:t>β) </a:t>
            </a:r>
            <a:r>
              <a:rPr lang="en-AU" sz="1600" dirty="0" smtClean="0"/>
              <a:t>N</a:t>
            </a:r>
            <a:r>
              <a:rPr lang="el-GR" sz="1600" dirty="0" smtClean="0"/>
              <a:t>α τυπώνει «προσωπικές» επιστολές προς τους συμμετέχοντες (είτε μεμονωμένα, είτε ομαδικά: εισηγητές, σύνεδροι, όλοι οι συμμετέχοντες).</a:t>
            </a:r>
            <a:endParaRPr lang="en-US" sz="1600" dirty="0" smtClean="0"/>
          </a:p>
          <a:p>
            <a:r>
              <a:rPr lang="el-GR" sz="1600" dirty="0" smtClean="0"/>
              <a:t>γ) </a:t>
            </a:r>
            <a:r>
              <a:rPr lang="en-AU" sz="1600" dirty="0" smtClean="0"/>
              <a:t>N</a:t>
            </a:r>
            <a:r>
              <a:rPr lang="el-GR" sz="1600" dirty="0" smtClean="0"/>
              <a:t>α τυπώνει τον τίτλο, το ονοματεπώνυμο και την ιδιότητα ή φορέα κάθε συνέδρου (είτε σε αυτοκόλλητες ετικέτες, είτε σε καρτελάκια).</a:t>
            </a:r>
            <a:endParaRPr lang="en-US" sz="1600" dirty="0" smtClean="0"/>
          </a:p>
          <a:p>
            <a:r>
              <a:rPr lang="el-GR" sz="1600" dirty="0" smtClean="0"/>
              <a:t>δ) </a:t>
            </a:r>
            <a:r>
              <a:rPr lang="en-AU" sz="1600" dirty="0" smtClean="0"/>
              <a:t>N</a:t>
            </a:r>
            <a:r>
              <a:rPr lang="el-GR" sz="1600" dirty="0" smtClean="0"/>
              <a:t>α στέλνει μηνύματα (</a:t>
            </a:r>
            <a:r>
              <a:rPr lang="en-AU" sz="1600" dirty="0" smtClean="0"/>
              <a:t>mails</a:t>
            </a:r>
            <a:r>
              <a:rPr lang="el-GR" sz="1600" dirty="0" smtClean="0"/>
              <a:t>) μέσω του ηλεκτρονικού ταχυδρομείου (είτε μεμονωμένα, είτε ομαδικά: εισηγητές, σύνεδροι, όλοι οι συμμετέχοντες).</a:t>
            </a:r>
            <a:endParaRPr lang="en-US" sz="1600" dirty="0" smtClean="0"/>
          </a:p>
          <a:p>
            <a:r>
              <a:rPr lang="el-GR" sz="1600" dirty="0" smtClean="0"/>
              <a:t>ε) </a:t>
            </a:r>
            <a:r>
              <a:rPr lang="en-AU" sz="1600" dirty="0" smtClean="0"/>
              <a:t>N</a:t>
            </a:r>
            <a:r>
              <a:rPr lang="el-GR" sz="1600" dirty="0" smtClean="0"/>
              <a:t>α εξάγει τα στοιχεία των συμμετεχόντων (ομαδικά: εισηγητές, σύνεδροι, όλοι μαζί) αλφαβητικά και με τέτοια μορφή (</a:t>
            </a:r>
            <a:r>
              <a:rPr lang="en-AU" sz="1600" dirty="0" smtClean="0"/>
              <a:t>text</a:t>
            </a:r>
            <a:r>
              <a:rPr lang="el-GR" sz="1600" dirty="0" smtClean="0"/>
              <a:t>), ώστε να μπορούν να περιληφθούν στην έκδοση των πρακτικών ή σε ειδικούς καταλόγους).</a:t>
            </a:r>
            <a:endParaRPr lang="en-US" sz="1600" dirty="0" smtClean="0"/>
          </a:p>
          <a:p>
            <a:r>
              <a:rPr lang="el-GR" sz="1600" dirty="0" smtClean="0"/>
              <a:t>στ) </a:t>
            </a:r>
            <a:r>
              <a:rPr lang="en-AU" sz="1600" dirty="0" smtClean="0"/>
              <a:t>N</a:t>
            </a:r>
            <a:r>
              <a:rPr lang="el-GR" sz="1600" dirty="0" smtClean="0"/>
              <a:t>α εξάγει τα στοιχεία των συμμετεχόντων (ομαδικά: εισηγητές, σύνεδροι, όλοι μαζί) με τέτοια μορφή (</a:t>
            </a:r>
            <a:r>
              <a:rPr lang="en-AU" sz="1600" dirty="0" smtClean="0"/>
              <a:t>tab delimited</a:t>
            </a:r>
            <a:r>
              <a:rPr lang="el-GR" sz="1600" dirty="0" smtClean="0"/>
              <a:t>), ώστε να μπορούν να εισαχθούν στο αρχείο της οργανωτικής επιτροπής.</a:t>
            </a:r>
            <a:endParaRPr lang="en-US" sz="1600" dirty="0" smtClean="0"/>
          </a:p>
          <a:p>
            <a:endParaRPr lang="en-US" sz="1600" dirty="0"/>
          </a:p>
        </p:txBody>
      </p:sp>
    </p:spTree>
  </p:cSld>
  <p:clrMapOvr>
    <a:masterClrMapping/>
  </p:clrMapOvr>
</p:sld>
</file>

<file path=ppt/theme/theme1.xml><?xml version="1.0" encoding="utf-8"?>
<a:theme xmlns:a="http://schemas.openxmlformats.org/drawingml/2006/main" name="Επίπεδο">
  <a:themeElements>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Επίπεδο">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Επίπεδο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Επίπεδο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Επίπεδο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Επίπεδο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Επίπεδο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Level</Template>
  <TotalTime>180</TotalTime>
  <Words>3143</Words>
  <Application>Microsoft PowerPoint</Application>
  <PresentationFormat>Προβολή στην οθόνη (4:3)</PresentationFormat>
  <Paragraphs>280</Paragraphs>
  <Slides>32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Επίπεδο</vt:lpstr>
      <vt:lpstr>ΟΡΓΑΝΩΤΙΚΕΣ ΕΝΕΡΓΕΙΕΣ ΠΡΙΝ  TO EVENT   και ειδικά χαρακτηριστικά των συνεδρίων</vt:lpstr>
      <vt:lpstr>  O συνεδριακός τουρισμός έχει δύο στόχους: </vt:lpstr>
      <vt:lpstr>Παράγοντες που λαμβάνονται υπόψη για Επιλογή τόπου και Χώρου διεξαγωγής του Συνεδρίου</vt:lpstr>
      <vt:lpstr>Παράγοντες επιλογής του Χώρου διεξαγωγής </vt:lpstr>
      <vt:lpstr> Χώροι διεξαγωγής ενός συνεδρίου</vt:lpstr>
      <vt:lpstr>Για να καταρτίσουμε το χρονοδιάγραμμα εκτέλεσης των εργασιών – πριν το συνέδριο - λαμβάνουμε υπ’ όψιν τα εξής :</vt:lpstr>
      <vt:lpstr>H επιστημονική και η οργανωτική επιτροπή ενός συνεδρίου </vt:lpstr>
      <vt:lpstr> 1. Μηχανοργάνωση</vt:lpstr>
      <vt:lpstr>Tο αρχείο θα πρέπει να εκτελεί εύκολα τις παρακάτω λειτουργίες: </vt:lpstr>
      <vt:lpstr>2. Προκαταρκτική ενημέρωση</vt:lpstr>
      <vt:lpstr>H επιχείρηση οργάνωσης συνεδρίων θα πρέπει να προσθέσει και τα εξής: </vt:lpstr>
      <vt:lpstr>3. Κατασκευή του φακέλου των συνέδρων</vt:lpstr>
      <vt:lpstr>4. Υποδοχή των συνέδρων</vt:lpstr>
      <vt:lpstr> 5. H γραμματεία του συνεδρίου </vt:lpstr>
      <vt:lpstr>ΕΠΑΝΕΞΕΤΑΣΗ ΟΛΩΝ ΤΩΝ ΠΑΡΑΜΕΤΡΩΝ (follow up) </vt:lpstr>
      <vt:lpstr>ΕΠΙΚΟΙΝΩΝΙΑ ΜΕ ΤΟΥΣ ΣΥΝΕΔΡΟΥΣ </vt:lpstr>
      <vt:lpstr>Η  αλληλογραφία με τους συνέδρους ( κρατήσεις, επιβεβαιώσεις κρατήσεων, προκαταβολές, παροχή πληροφοριών κτλ ) </vt:lpstr>
      <vt:lpstr>REGISTRATION FORM</vt:lpstr>
      <vt:lpstr>ΕΠΙΚΟΙΝΩΝΙΑ ΜΕ ΣΥΝΕΔΡΟΥΣ ( ΠΡΙΝ ΤΟ ΣΥΝΕΔΡΙΟ )  –ΓΕΝΙΚΕΣ ΠΛΗΡΟΦΟΡΙΕΣ</vt:lpstr>
      <vt:lpstr>ΕΠΙΣΗΜΟ ΠΡΟΓΡΑΜΜΑ ΣΥΝΕΔΡΙΟΥ </vt:lpstr>
      <vt:lpstr>Σχεδιασμός – Παραγγελία – Εκτύπωση του Επικοινωνιακού Υλικού </vt:lpstr>
      <vt:lpstr>Γραφικά Συνεδρίου </vt:lpstr>
      <vt:lpstr>Η Αισθητική Πλευρά</vt:lpstr>
      <vt:lpstr>Agenda </vt:lpstr>
      <vt:lpstr>Μεταφορά  Αφίξεις και Αναχωρήσεις </vt:lpstr>
      <vt:lpstr>Υπηρεσία Υποδοχής του Ξενοδοχείου </vt:lpstr>
      <vt:lpstr>Οι κύριες Επαγγελματικές Δραστηριότητες (main tasks) της Υπηρεσίας Υποδοχής  είναι: </vt:lpstr>
      <vt:lpstr>Υπηρεσία Υποδοχής του Ξενοδοχείου</vt:lpstr>
      <vt:lpstr>Κύριες Επαγγελματικές Δραστηριότητες (main tasks) της Υπηρεσίας Υποδοχής  είναι:</vt:lpstr>
      <vt:lpstr>Η Συνεργασία με τα άλλα τμήματα</vt:lpstr>
      <vt:lpstr>Παράλληλες εκδηλώσεις – COFFEE BREAKS ΓΕΥΜΑΤΑ &amp; ΔΕΙΠΝΑ </vt:lpstr>
      <vt:lpstr>ΣΥΝΕΔΡΙΑ &amp; ΕΠΙΣΙΤΙΣΤΙΚΕΣ ΕΚΔΗΛΩΣΕΙΣ </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ΕΝΕΡΓΕΙΕΣ ΠΡΙΝ ΤΟ ΣΥΝΕΔΡΙΟ</dc:title>
  <dc:creator>ASTRAPI</dc:creator>
  <cp:lastModifiedBy>Απλαδας Γ</cp:lastModifiedBy>
  <cp:revision>33</cp:revision>
  <dcterms:created xsi:type="dcterms:W3CDTF">2010-05-10T16:59:34Z</dcterms:created>
  <dcterms:modified xsi:type="dcterms:W3CDTF">2018-10-15T19:19:14Z</dcterms:modified>
</cp:coreProperties>
</file>