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2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14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63001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9544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822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248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0589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5103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758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128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668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50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81D856A-9E90-479A-8DBD-2C943FEB1F82}" type="datetimeFigureOut">
              <a:rPr lang="el-GR" smtClean="0"/>
              <a:t>11/12/2018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9D4DF12-E2CE-41FC-9504-F8E075D30D9F}" type="slidenum">
              <a:rPr lang="el-GR" smtClean="0"/>
              <a:t>‹#›</a:t>
            </a:fld>
            <a:endParaRPr lang="el-G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19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congressworld.gr/" TargetMode="External"/><Relationship Id="rId2" Type="http://schemas.openxmlformats.org/officeDocument/2006/relationships/hyperlink" Target="http://www.primarycare.gr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err="1"/>
              <a:t>Οργανωση</a:t>
            </a:r>
            <a:r>
              <a:rPr lang="el-GR" dirty="0"/>
              <a:t>   </a:t>
            </a:r>
            <a:r>
              <a:rPr lang="el-GR" dirty="0" err="1"/>
              <a:t>συνεδριου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/>
              <a:t>Γεώργιος </a:t>
            </a:r>
            <a:r>
              <a:rPr lang="el-GR" dirty="0" err="1"/>
              <a:t>Απλαδάς</a:t>
            </a:r>
            <a:endParaRPr lang="el-GR" dirty="0"/>
          </a:p>
          <a:p>
            <a:r>
              <a:rPr lang="el-GR" dirty="0"/>
              <a:t>Καθηγητής Εφαρμογών ΤΕΙ Κρήτης</a:t>
            </a:r>
          </a:p>
          <a:p>
            <a:endParaRPr lang="el-GR" dirty="0"/>
          </a:p>
          <a:p>
            <a:r>
              <a:rPr lang="el-GR" dirty="0"/>
              <a:t>Τμήμα Διοίκησης Τουριστικών Επιχειρήσεων</a:t>
            </a:r>
          </a:p>
          <a:p>
            <a:r>
              <a:rPr lang="el-GR" dirty="0"/>
              <a:t>Χειμερινό 2018 2019</a:t>
            </a:r>
          </a:p>
          <a:p>
            <a:endParaRPr lang="el-GR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322269" cy="1505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451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∆</a:t>
            </a:r>
            <a:r>
              <a:rPr lang="el-GR" dirty="0" err="1"/>
              <a:t>ιοργανωτες</a:t>
            </a:r>
            <a:r>
              <a:rPr lang="el-GR" dirty="0"/>
              <a:t> </a:t>
            </a:r>
            <a:r>
              <a:rPr lang="el-GR" dirty="0" err="1"/>
              <a:t>Συνεδριων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911927"/>
            <a:ext cx="9720073" cy="4397433"/>
          </a:xfrm>
        </p:spPr>
        <p:txBody>
          <a:bodyPr>
            <a:normAutofit/>
          </a:bodyPr>
          <a:lstStyle/>
          <a:p>
            <a:r>
              <a:rPr lang="el-GR" dirty="0"/>
              <a:t>Τη διοργάνωση ενός συνεδρίου συνήθως </a:t>
            </a:r>
            <a:r>
              <a:rPr lang="el-GR" dirty="0" err="1"/>
              <a:t>αναλαµβάνουν</a:t>
            </a:r>
            <a:r>
              <a:rPr lang="el-GR" dirty="0"/>
              <a:t> </a:t>
            </a:r>
            <a:r>
              <a:rPr lang="el-GR" dirty="0" err="1"/>
              <a:t>επαγγελµατίες</a:t>
            </a:r>
            <a:r>
              <a:rPr lang="el-GR" dirty="0"/>
              <a:t> διοργανωτές, που ταυτόχρονα </a:t>
            </a:r>
            <a:r>
              <a:rPr lang="el-GR" dirty="0" err="1"/>
              <a:t>αναλαµβάνουν</a:t>
            </a:r>
            <a:r>
              <a:rPr lang="el-GR" dirty="0"/>
              <a:t> και τη συνολική ευθύνη για την </a:t>
            </a:r>
            <a:r>
              <a:rPr lang="el-GR" dirty="0" err="1"/>
              <a:t>οµαλή</a:t>
            </a:r>
            <a:r>
              <a:rPr lang="el-GR" dirty="0"/>
              <a:t> και επιτυχή έκβαση των εργασιών του. </a:t>
            </a:r>
          </a:p>
          <a:p>
            <a:r>
              <a:rPr lang="el-GR" dirty="0"/>
              <a:t>Η διοργάνωση, πάντως, ανάλογα µε το µ</a:t>
            </a:r>
            <a:r>
              <a:rPr lang="el-GR" dirty="0" err="1"/>
              <a:t>έγεθος</a:t>
            </a:r>
            <a:r>
              <a:rPr lang="el-GR" dirty="0"/>
              <a:t>, τις ανάγκες και τις </a:t>
            </a:r>
            <a:r>
              <a:rPr lang="el-GR" dirty="0" err="1"/>
              <a:t>οικονοµικές</a:t>
            </a:r>
            <a:r>
              <a:rPr lang="el-GR" dirty="0"/>
              <a:t> δυνατότητες της εκδήλωσης, µ</a:t>
            </a:r>
            <a:r>
              <a:rPr lang="el-GR" dirty="0" err="1"/>
              <a:t>πορεί</a:t>
            </a:r>
            <a:r>
              <a:rPr lang="el-GR" dirty="0"/>
              <a:t> να γίνει:</a:t>
            </a:r>
          </a:p>
          <a:p>
            <a:r>
              <a:rPr lang="el-GR" dirty="0"/>
              <a:t> • από την ίδια την οργανωτική επιτροπή του συνεδρίου.</a:t>
            </a:r>
          </a:p>
          <a:p>
            <a:r>
              <a:rPr lang="el-GR" dirty="0"/>
              <a:t> • από τα συνεδριακά </a:t>
            </a:r>
            <a:r>
              <a:rPr lang="el-GR" dirty="0" err="1"/>
              <a:t>τµήµατα</a:t>
            </a:r>
            <a:r>
              <a:rPr lang="el-GR" dirty="0"/>
              <a:t> των συνεδριακών κέντρων ή των µ</a:t>
            </a:r>
            <a:r>
              <a:rPr lang="el-GR" dirty="0" err="1"/>
              <a:t>εγάλων</a:t>
            </a:r>
            <a:r>
              <a:rPr lang="el-GR" dirty="0"/>
              <a:t> ξενοδοχειακών επιχειρήσεων, </a:t>
            </a:r>
          </a:p>
          <a:p>
            <a:r>
              <a:rPr lang="el-GR" dirty="0"/>
              <a:t>• από </a:t>
            </a:r>
            <a:r>
              <a:rPr lang="el-GR" dirty="0" err="1"/>
              <a:t>τµήµατα</a:t>
            </a:r>
            <a:r>
              <a:rPr lang="el-GR" dirty="0"/>
              <a:t> µ</a:t>
            </a:r>
            <a:r>
              <a:rPr lang="el-GR" dirty="0" err="1"/>
              <a:t>εγάλων</a:t>
            </a:r>
            <a:r>
              <a:rPr lang="el-GR" dirty="0"/>
              <a:t> ταξιδιωτικών </a:t>
            </a:r>
            <a:r>
              <a:rPr lang="el-GR" dirty="0" err="1"/>
              <a:t>οργανισµών</a:t>
            </a:r>
            <a:r>
              <a:rPr lang="el-GR" dirty="0"/>
              <a:t>, που ειδικεύονται σε οργάνωση συνεδριακών εκδηλώσεων και </a:t>
            </a:r>
          </a:p>
          <a:p>
            <a:r>
              <a:rPr lang="el-GR" dirty="0"/>
              <a:t>• από </a:t>
            </a:r>
            <a:r>
              <a:rPr lang="el-GR" dirty="0" err="1"/>
              <a:t>επαγγελµατίες</a:t>
            </a:r>
            <a:r>
              <a:rPr lang="el-GR" dirty="0"/>
              <a:t> διοργανωτές συνεδρίων.</a:t>
            </a:r>
          </a:p>
        </p:txBody>
      </p:sp>
    </p:spTree>
    <p:extLst>
      <p:ext uri="{BB962C8B-B14F-4D97-AF65-F5344CB8AC3E}">
        <p14:creationId xmlns:p14="http://schemas.microsoft.com/office/powerpoint/2010/main" val="3863396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Προµηθευτες</a:t>
            </a:r>
            <a:r>
              <a:rPr lang="el-GR" dirty="0"/>
              <a:t> </a:t>
            </a:r>
            <a:r>
              <a:rPr lang="el-GR" dirty="0" err="1"/>
              <a:t>Συνεδριακων</a:t>
            </a:r>
            <a:r>
              <a:rPr lang="el-GR" dirty="0"/>
              <a:t> </a:t>
            </a:r>
            <a:r>
              <a:rPr lang="el-GR" dirty="0" err="1"/>
              <a:t>Υπηρεσιων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Οι </a:t>
            </a:r>
            <a:r>
              <a:rPr lang="el-GR" dirty="0" err="1"/>
              <a:t>προµηθευτές</a:t>
            </a:r>
            <a:r>
              <a:rPr lang="el-GR" dirty="0"/>
              <a:t> παρέχουν σειρά υπηρεσιών, που σκοπό έχουν την άρτια διοργάνωση µ</a:t>
            </a:r>
            <a:r>
              <a:rPr lang="el-GR" dirty="0" err="1"/>
              <a:t>ιας</a:t>
            </a:r>
            <a:r>
              <a:rPr lang="el-GR" dirty="0"/>
              <a:t> συνεδριακής εκδηλώσεως και καλύπτουν όλες τις πτυχές του γεγονότος: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τη µ</a:t>
            </a:r>
            <a:r>
              <a:rPr lang="el-GR" dirty="0" err="1"/>
              <a:t>ετακίνηση</a:t>
            </a:r>
            <a:r>
              <a:rPr lang="el-GR" dirty="0"/>
              <a:t>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τη </a:t>
            </a:r>
            <a:r>
              <a:rPr lang="el-GR" dirty="0" err="1"/>
              <a:t>διαµονή</a:t>
            </a:r>
            <a:r>
              <a:rPr lang="el-GR" dirty="0"/>
              <a:t>, τους χώρους,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τις κατασκευές,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τον </a:t>
            </a:r>
            <a:r>
              <a:rPr lang="el-GR" dirty="0" err="1"/>
              <a:t>εξοπλισµό</a:t>
            </a:r>
            <a:r>
              <a:rPr lang="el-GR" dirty="0"/>
              <a:t> των αιθουσών και των χώρων,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τη διατροφή και τη διασκέδαση και ψυχαγωγία των συνέδρων και των λοιπών συµµ</a:t>
            </a:r>
            <a:r>
              <a:rPr lang="el-GR" dirty="0" err="1"/>
              <a:t>ετεχόντων</a:t>
            </a:r>
            <a:r>
              <a:rPr lang="el-GR" dirty="0"/>
              <a:t> στην εκδήλωση. </a:t>
            </a:r>
          </a:p>
          <a:p>
            <a:r>
              <a:rPr lang="el-GR" dirty="0"/>
              <a:t>Αυτές ακριβώς τις υπηρεσίες </a:t>
            </a:r>
            <a:r>
              <a:rPr lang="el-GR" dirty="0" err="1"/>
              <a:t>χρησιµοποιεί</a:t>
            </a:r>
            <a:r>
              <a:rPr lang="el-GR" dirty="0"/>
              <a:t> και συντονίζει ο διοργανωτής, για την άρτια οργάνωση της </a:t>
            </a:r>
            <a:r>
              <a:rPr lang="el-GR" dirty="0" err="1"/>
              <a:t>συγκεκριµένης</a:t>
            </a:r>
            <a:r>
              <a:rPr lang="el-GR" dirty="0"/>
              <a:t> εκδήλωσης. </a:t>
            </a:r>
          </a:p>
        </p:txBody>
      </p:sp>
    </p:spTree>
    <p:extLst>
      <p:ext uri="{BB962C8B-B14F-4D97-AF65-F5344CB8AC3E}">
        <p14:creationId xmlns:p14="http://schemas.microsoft.com/office/powerpoint/2010/main" val="3646221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308592" cy="678319"/>
          </a:xfrm>
        </p:spPr>
        <p:txBody>
          <a:bodyPr>
            <a:noAutofit/>
          </a:bodyPr>
          <a:lstStyle/>
          <a:p>
            <a:r>
              <a:rPr lang="el-GR" sz="3600" dirty="0" err="1"/>
              <a:t>Αεροπορικες</a:t>
            </a:r>
            <a:r>
              <a:rPr lang="el-GR" sz="3600" dirty="0"/>
              <a:t> </a:t>
            </a:r>
            <a:r>
              <a:rPr lang="el-GR" sz="3600" dirty="0" err="1"/>
              <a:t>εταιριες</a:t>
            </a:r>
            <a:r>
              <a:rPr lang="el-GR" sz="3600" dirty="0"/>
              <a:t>, </a:t>
            </a:r>
            <a:r>
              <a:rPr lang="el-GR" sz="3600" dirty="0" err="1"/>
              <a:t>αεροδροµια</a:t>
            </a:r>
            <a:r>
              <a:rPr lang="el-GR" sz="3600" dirty="0"/>
              <a:t> και </a:t>
            </a:r>
            <a:r>
              <a:rPr lang="el-GR" sz="3600" dirty="0" err="1"/>
              <a:t>εταιριες</a:t>
            </a:r>
            <a:r>
              <a:rPr lang="el-GR" sz="3600" dirty="0"/>
              <a:t> µ</a:t>
            </a:r>
            <a:r>
              <a:rPr lang="el-GR" sz="3600" dirty="0" err="1"/>
              <a:t>εταφορας</a:t>
            </a:r>
            <a:r>
              <a:rPr lang="el-GR" sz="3600" dirty="0"/>
              <a:t> και µ</a:t>
            </a:r>
            <a:r>
              <a:rPr lang="el-GR" sz="3600" dirty="0" err="1"/>
              <a:t>ετακινησης</a:t>
            </a:r>
            <a:r>
              <a:rPr lang="el-GR" sz="3600" dirty="0"/>
              <a:t> των </a:t>
            </a:r>
            <a:r>
              <a:rPr lang="el-GR" sz="3600" dirty="0" err="1"/>
              <a:t>συνεδρων</a:t>
            </a:r>
            <a:r>
              <a:rPr lang="el-GR" sz="3600" dirty="0"/>
              <a:t>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629295"/>
            <a:ext cx="9990236" cy="4896196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Η µ</a:t>
            </a:r>
            <a:r>
              <a:rPr lang="el-GR" dirty="0" err="1"/>
              <a:t>ετακίνηση</a:t>
            </a:r>
            <a:r>
              <a:rPr lang="el-GR" dirty="0"/>
              <a:t> των συνέδρων, από και προς τον τόπο διεξαγωγής του συνεδρίου, αλλά και η µ</a:t>
            </a:r>
            <a:r>
              <a:rPr lang="el-GR" dirty="0" err="1"/>
              <a:t>ετακίνηση</a:t>
            </a:r>
            <a:r>
              <a:rPr lang="el-GR" dirty="0"/>
              <a:t> τους εντός του τόπου </a:t>
            </a:r>
            <a:r>
              <a:rPr lang="el-GR" dirty="0" err="1"/>
              <a:t>προορισµού</a:t>
            </a:r>
            <a:r>
              <a:rPr lang="el-GR" dirty="0"/>
              <a:t>, αποτελούν πολύ </a:t>
            </a:r>
            <a:r>
              <a:rPr lang="el-GR" dirty="0" err="1"/>
              <a:t>σηµαντικές</a:t>
            </a:r>
            <a:r>
              <a:rPr lang="el-GR" dirty="0"/>
              <a:t> υπηρεσίες για την επιτυχία της συνεδριακής εκδήλωσης, Σχετικά µε την αεροπορική µ</a:t>
            </a:r>
            <a:r>
              <a:rPr lang="el-GR" dirty="0" err="1"/>
              <a:t>ετακίνηση</a:t>
            </a:r>
            <a:r>
              <a:rPr lang="el-GR" dirty="0"/>
              <a:t>, οι υπηρεσίες αυτές αφορούν: </a:t>
            </a:r>
          </a:p>
          <a:p>
            <a:r>
              <a:rPr lang="el-GR" dirty="0"/>
              <a:t>• τη συχνότητα των πτήσεων προς τον </a:t>
            </a:r>
            <a:r>
              <a:rPr lang="el-GR" dirty="0" err="1"/>
              <a:t>προορισµό</a:t>
            </a:r>
            <a:r>
              <a:rPr lang="el-GR" dirty="0"/>
              <a:t>. </a:t>
            </a:r>
          </a:p>
          <a:p>
            <a:r>
              <a:rPr lang="el-GR" dirty="0"/>
              <a:t>• την ύπαρξη ικανοποιητικών </a:t>
            </a:r>
            <a:r>
              <a:rPr lang="el-GR" dirty="0" err="1"/>
              <a:t>συνεχόµενων</a:t>
            </a:r>
            <a:r>
              <a:rPr lang="el-GR" dirty="0"/>
              <a:t> πτήσεων προς τον </a:t>
            </a:r>
            <a:r>
              <a:rPr lang="el-GR" dirty="0" err="1"/>
              <a:t>προορισµό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 • τη </a:t>
            </a:r>
            <a:r>
              <a:rPr lang="el-GR" dirty="0" err="1"/>
              <a:t>διαθεσιµότητα</a:t>
            </a:r>
            <a:r>
              <a:rPr lang="el-GR" dirty="0"/>
              <a:t> των </a:t>
            </a:r>
            <a:r>
              <a:rPr lang="el-GR" dirty="0" err="1"/>
              <a:t>απαιτουµένων</a:t>
            </a:r>
            <a:r>
              <a:rPr lang="el-GR" dirty="0"/>
              <a:t> αεροπορικών θέσεων</a:t>
            </a:r>
          </a:p>
          <a:p>
            <a:pPr marL="0" indent="0">
              <a:buNone/>
            </a:pPr>
            <a:r>
              <a:rPr lang="el-GR" dirty="0"/>
              <a:t> • τη δυνατότητα εξασφάλισης </a:t>
            </a:r>
            <a:r>
              <a:rPr lang="el-GR" dirty="0" err="1"/>
              <a:t>αναβάθµισης</a:t>
            </a:r>
            <a:r>
              <a:rPr lang="el-GR" dirty="0"/>
              <a:t> της θέσης στο αεροπλάνο και</a:t>
            </a:r>
          </a:p>
          <a:p>
            <a:pPr marL="0" indent="0">
              <a:buNone/>
            </a:pPr>
            <a:r>
              <a:rPr lang="el-GR" dirty="0"/>
              <a:t> • το επίπεδο των ναύλων. </a:t>
            </a:r>
          </a:p>
          <a:p>
            <a:pPr marL="0" indent="0">
              <a:buNone/>
            </a:pPr>
            <a:r>
              <a:rPr lang="el-GR" dirty="0"/>
              <a:t>Σχετικά µε την παροχή υπηρεσιών των </a:t>
            </a:r>
            <a:r>
              <a:rPr lang="el-GR" dirty="0" err="1"/>
              <a:t>αεροδροµίων</a:t>
            </a:r>
            <a:r>
              <a:rPr lang="el-GR" dirty="0"/>
              <a:t>, αυτές κυρίως αφορούν: </a:t>
            </a:r>
          </a:p>
          <a:p>
            <a:pPr marL="0" indent="0">
              <a:buNone/>
            </a:pPr>
            <a:r>
              <a:rPr lang="el-GR" dirty="0"/>
              <a:t>• την απόσταση από την πόλη και την εύκολη πρόσβαση στον τόπο </a:t>
            </a:r>
            <a:r>
              <a:rPr lang="el-GR" dirty="0" err="1"/>
              <a:t>διαµονής</a:t>
            </a:r>
            <a:r>
              <a:rPr lang="el-GR" dirty="0"/>
              <a:t>.</a:t>
            </a:r>
          </a:p>
          <a:p>
            <a:pPr marL="0" indent="0">
              <a:buNone/>
            </a:pPr>
            <a:r>
              <a:rPr lang="el-GR" dirty="0"/>
              <a:t> • την ασφάλεια, </a:t>
            </a:r>
          </a:p>
          <a:p>
            <a:pPr marL="0" indent="0">
              <a:buNone/>
            </a:pPr>
            <a:r>
              <a:rPr lang="el-GR" dirty="0"/>
              <a:t>• τον </a:t>
            </a:r>
            <a:r>
              <a:rPr lang="el-GR" dirty="0" err="1"/>
              <a:t>εκσυγχρονισµό</a:t>
            </a:r>
            <a:r>
              <a:rPr lang="el-GR" dirty="0"/>
              <a:t> των εγκαταστάσεων, </a:t>
            </a:r>
          </a:p>
          <a:p>
            <a:pPr marL="0" indent="0">
              <a:buNone/>
            </a:pPr>
            <a:r>
              <a:rPr lang="el-GR" dirty="0"/>
              <a:t>• την εξυπηρέτηση στην παραλαβή των αποσκευών και</a:t>
            </a:r>
          </a:p>
          <a:p>
            <a:pPr marL="0" indent="0">
              <a:buNone/>
            </a:pPr>
            <a:r>
              <a:rPr lang="el-GR" dirty="0"/>
              <a:t> • το φιλικό και εξυπηρετικό προσωπικό</a:t>
            </a:r>
          </a:p>
        </p:txBody>
      </p:sp>
    </p:spTree>
    <p:extLst>
      <p:ext uri="{BB962C8B-B14F-4D97-AF65-F5344CB8AC3E}">
        <p14:creationId xmlns:p14="http://schemas.microsoft.com/office/powerpoint/2010/main" val="3050295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Ξενοδοχεια</a:t>
            </a:r>
            <a:r>
              <a:rPr lang="el-GR" dirty="0"/>
              <a:t> και </a:t>
            </a:r>
            <a:r>
              <a:rPr lang="el-GR" dirty="0" err="1"/>
              <a:t>αλλοι</a:t>
            </a:r>
            <a:r>
              <a:rPr lang="el-GR" dirty="0"/>
              <a:t> </a:t>
            </a:r>
            <a:r>
              <a:rPr lang="el-GR" dirty="0" err="1"/>
              <a:t>χωροι</a:t>
            </a:r>
            <a:r>
              <a:rPr lang="el-GR" dirty="0"/>
              <a:t> </a:t>
            </a:r>
            <a:r>
              <a:rPr lang="el-GR" dirty="0" err="1"/>
              <a:t>διαµονης</a:t>
            </a:r>
            <a:r>
              <a:rPr lang="el-GR" dirty="0"/>
              <a:t> των </a:t>
            </a:r>
            <a:r>
              <a:rPr lang="el-GR" dirty="0" err="1"/>
              <a:t>συνεδρων</a:t>
            </a:r>
            <a:r>
              <a:rPr lang="el-GR" dirty="0"/>
              <a:t>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945178"/>
            <a:ext cx="9965297" cy="4638502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Η </a:t>
            </a:r>
            <a:r>
              <a:rPr lang="el-GR" dirty="0" err="1"/>
              <a:t>διαµονή</a:t>
            </a:r>
            <a:r>
              <a:rPr lang="el-GR" dirty="0"/>
              <a:t>, αποτελεί ένα </a:t>
            </a:r>
            <a:r>
              <a:rPr lang="el-GR" dirty="0" err="1"/>
              <a:t>σηµαντικό</a:t>
            </a:r>
            <a:r>
              <a:rPr lang="el-GR" dirty="0"/>
              <a:t> όσο και απαραίτητο παράγοντα στην οργάνωση των συνεδρίων. Η σχέση των υπηρεσιών </a:t>
            </a:r>
            <a:r>
              <a:rPr lang="el-GR" dirty="0" err="1"/>
              <a:t>διαµονής</a:t>
            </a:r>
            <a:r>
              <a:rPr lang="el-GR" dirty="0"/>
              <a:t> µε τη διοργάνωση των συνεδρίων είναι σχέση αλληλεπίδρασης, αφού: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Ένα </a:t>
            </a:r>
            <a:r>
              <a:rPr lang="el-GR" dirty="0" err="1"/>
              <a:t>κατάλυµα</a:t>
            </a:r>
            <a:r>
              <a:rPr lang="el-GR" dirty="0"/>
              <a:t> µ</a:t>
            </a:r>
            <a:r>
              <a:rPr lang="el-GR" dirty="0" err="1"/>
              <a:t>πορεί</a:t>
            </a:r>
            <a:r>
              <a:rPr lang="el-GR" dirty="0"/>
              <a:t> ταυτόχρονα να είναι και συνεδριακός χώρος: στην περίπτωση αυτή οι σύνεδροι διευκολύνονται ιδιαίτερα, αφού δεν απαιτείται µ</a:t>
            </a:r>
            <a:r>
              <a:rPr lang="el-GR" dirty="0" err="1"/>
              <a:t>ετακίνηση</a:t>
            </a:r>
            <a:r>
              <a:rPr lang="el-GR" dirty="0"/>
              <a:t>, ενώ ελαχιστοποιείται και ο χρόνος προσέλευσης στις συνεδριακές αίθουσες.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Η επιλογή </a:t>
            </a:r>
            <a:r>
              <a:rPr lang="el-GR" dirty="0" err="1"/>
              <a:t>καταλυµάτων</a:t>
            </a:r>
            <a:r>
              <a:rPr lang="el-GR" dirty="0"/>
              <a:t> διαφόρων κατηγοριών σε κοντινή απόσταση από το συνεδριακό χώρο είναι αναγκαιότητα: µε τον τρόπο αυτό, ο σύνεδρος έχει τη δυνατότητα επιλογής </a:t>
            </a:r>
            <a:r>
              <a:rPr lang="el-GR" dirty="0" err="1"/>
              <a:t>καταλύµατος</a:t>
            </a:r>
            <a:r>
              <a:rPr lang="el-GR" dirty="0"/>
              <a:t> προσιτού κόστους.</a:t>
            </a:r>
          </a:p>
          <a:p>
            <a:pPr marL="0" indent="0">
              <a:buNone/>
            </a:pPr>
            <a:r>
              <a:rPr lang="el-GR" dirty="0"/>
              <a:t> Συνεδριακό </a:t>
            </a:r>
            <a:r>
              <a:rPr lang="el-GR" dirty="0" err="1"/>
              <a:t>κατάλυµα</a:t>
            </a:r>
            <a:r>
              <a:rPr lang="el-GR" dirty="0"/>
              <a:t> δεν </a:t>
            </a:r>
            <a:r>
              <a:rPr lang="el-GR" dirty="0" err="1"/>
              <a:t>σηµαίνει</a:t>
            </a:r>
            <a:r>
              <a:rPr lang="el-GR" dirty="0"/>
              <a:t> πάντοτε ξενοδοχείο: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θα µ</a:t>
            </a:r>
            <a:r>
              <a:rPr lang="el-GR" dirty="0" err="1"/>
              <a:t>πορούσε</a:t>
            </a:r>
            <a:r>
              <a:rPr lang="el-GR" dirty="0"/>
              <a:t> να είναι επίσης ένα κρουαζιερόπλοιο,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ένας πύργος,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κάποιες ιδιαίτερες ή παραδοσιακές οικίες,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</a:t>
            </a:r>
            <a:r>
              <a:rPr lang="el-GR" dirty="0" err="1"/>
              <a:t>ακόµη</a:t>
            </a:r>
            <a:r>
              <a:rPr lang="el-GR" dirty="0"/>
              <a:t> και </a:t>
            </a:r>
            <a:r>
              <a:rPr lang="el-GR" dirty="0" err="1"/>
              <a:t>ενοικιαζόµενα</a:t>
            </a:r>
            <a:r>
              <a:rPr lang="el-GR" dirty="0"/>
              <a:t> </a:t>
            </a:r>
            <a:r>
              <a:rPr lang="el-GR" dirty="0" err="1"/>
              <a:t>δωµάτια</a:t>
            </a:r>
            <a:r>
              <a:rPr lang="el-GR" dirty="0"/>
              <a:t>. </a:t>
            </a:r>
          </a:p>
          <a:p>
            <a:r>
              <a:rPr lang="el-GR" dirty="0"/>
              <a:t>Σε κάθε περίπτωση πάντως, τα ξενοδοχεία ήταν και </a:t>
            </a:r>
            <a:r>
              <a:rPr lang="el-GR" dirty="0" err="1"/>
              <a:t>παραµένουν</a:t>
            </a:r>
            <a:r>
              <a:rPr lang="el-GR" dirty="0"/>
              <a:t> τα </a:t>
            </a:r>
            <a:r>
              <a:rPr lang="el-GR" dirty="0" err="1"/>
              <a:t>καταλύµατα</a:t>
            </a:r>
            <a:r>
              <a:rPr lang="el-GR" dirty="0"/>
              <a:t> εκλογής για το σύνεδρο και τα </a:t>
            </a:r>
            <a:r>
              <a:rPr lang="el-GR" dirty="0" err="1"/>
              <a:t>συνοδά</a:t>
            </a:r>
            <a:r>
              <a:rPr lang="el-GR" dirty="0"/>
              <a:t> πρόσωπα, αφού παρέχουν υψηλό επίπεδο υπηρεσιών και ανταποκρίνονται πλήρως στις ιδιαίτερες απαιτήσεις των µ</a:t>
            </a:r>
            <a:r>
              <a:rPr lang="el-GR" dirty="0" err="1"/>
              <a:t>ετεχόντων</a:t>
            </a:r>
            <a:r>
              <a:rPr lang="el-GR" dirty="0"/>
              <a:t> σε µ</a:t>
            </a:r>
            <a:r>
              <a:rPr lang="el-GR" dirty="0" err="1"/>
              <a:t>ια</a:t>
            </a:r>
            <a:r>
              <a:rPr lang="el-GR" dirty="0"/>
              <a:t> συνεδριακή εκδήλωση.</a:t>
            </a:r>
          </a:p>
        </p:txBody>
      </p:sp>
    </p:spTree>
    <p:extLst>
      <p:ext uri="{BB962C8B-B14F-4D97-AF65-F5344CB8AC3E}">
        <p14:creationId xmlns:p14="http://schemas.microsoft.com/office/powerpoint/2010/main" val="947959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24128" y="307571"/>
            <a:ext cx="9720072" cy="1113905"/>
          </a:xfrm>
        </p:spPr>
        <p:txBody>
          <a:bodyPr/>
          <a:lstStyle/>
          <a:p>
            <a:r>
              <a:rPr lang="el-GR" dirty="0" err="1"/>
              <a:t>Συνεδριακοι</a:t>
            </a:r>
            <a:r>
              <a:rPr lang="el-GR" dirty="0"/>
              <a:t> </a:t>
            </a:r>
            <a:r>
              <a:rPr lang="el-GR" dirty="0" err="1"/>
              <a:t>χωροι</a:t>
            </a:r>
            <a:r>
              <a:rPr lang="el-GR" dirty="0"/>
              <a:t>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197033"/>
            <a:ext cx="9720073" cy="5112327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Η επιλογή του χώρου διεξαγωγής εξαρτάται από διάφορους παράγοντες: </a:t>
            </a:r>
          </a:p>
          <a:p>
            <a:r>
              <a:rPr lang="el-GR" dirty="0"/>
              <a:t>ένα </a:t>
            </a:r>
            <a:r>
              <a:rPr lang="el-GR" dirty="0" err="1"/>
              <a:t>επαγγελµατικό</a:t>
            </a:r>
            <a:r>
              <a:rPr lang="el-GR" dirty="0"/>
              <a:t> συνέδριο µ</a:t>
            </a:r>
            <a:r>
              <a:rPr lang="el-GR" dirty="0" err="1"/>
              <a:t>έσου</a:t>
            </a:r>
            <a:r>
              <a:rPr lang="el-GR" dirty="0"/>
              <a:t> µ</a:t>
            </a:r>
            <a:r>
              <a:rPr lang="el-GR" dirty="0" err="1"/>
              <a:t>εγέθους</a:t>
            </a:r>
            <a:r>
              <a:rPr lang="el-GR" dirty="0"/>
              <a:t>, λ.χ. 300 </a:t>
            </a:r>
            <a:r>
              <a:rPr lang="el-GR" dirty="0" err="1"/>
              <a:t>ατόµων</a:t>
            </a:r>
            <a:r>
              <a:rPr lang="el-GR" dirty="0"/>
              <a:t>, µ</a:t>
            </a:r>
            <a:r>
              <a:rPr lang="el-GR" dirty="0" err="1"/>
              <a:t>πορεί</a:t>
            </a:r>
            <a:r>
              <a:rPr lang="el-GR" dirty="0"/>
              <a:t> να </a:t>
            </a:r>
            <a:r>
              <a:rPr lang="el-GR" dirty="0" err="1"/>
              <a:t>πραγµατοποιηθεί</a:t>
            </a:r>
            <a:r>
              <a:rPr lang="el-GR" dirty="0"/>
              <a:t> σε ξενοδοχείο αντί για συνεδριακό κέντρο, αφού το κόστος µ</a:t>
            </a:r>
            <a:r>
              <a:rPr lang="el-GR" dirty="0" err="1"/>
              <a:t>ετατροπής</a:t>
            </a:r>
            <a:r>
              <a:rPr lang="el-GR" dirty="0"/>
              <a:t> µ</a:t>
            </a:r>
            <a:r>
              <a:rPr lang="el-GR" dirty="0" err="1"/>
              <a:t>ίας</a:t>
            </a:r>
            <a:r>
              <a:rPr lang="el-GR" dirty="0"/>
              <a:t> αίθουσας του πρώτου µ</a:t>
            </a:r>
            <a:r>
              <a:rPr lang="el-GR" dirty="0" err="1"/>
              <a:t>πορεί</a:t>
            </a:r>
            <a:r>
              <a:rPr lang="el-GR" dirty="0"/>
              <a:t> να είναι πιο </a:t>
            </a:r>
            <a:r>
              <a:rPr lang="el-GR" dirty="0" err="1"/>
              <a:t>οικονοµική</a:t>
            </a:r>
            <a:r>
              <a:rPr lang="el-GR" dirty="0"/>
              <a:t> λύση από τη µ</a:t>
            </a:r>
            <a:r>
              <a:rPr lang="el-GR" dirty="0" err="1"/>
              <a:t>ετατροπή</a:t>
            </a:r>
            <a:r>
              <a:rPr lang="el-GR" dirty="0"/>
              <a:t> µ</a:t>
            </a:r>
            <a:r>
              <a:rPr lang="el-GR" dirty="0" err="1"/>
              <a:t>ιας</a:t>
            </a:r>
            <a:r>
              <a:rPr lang="el-GR" dirty="0"/>
              <a:t> αίθουσας του δεύτερου. </a:t>
            </a:r>
          </a:p>
          <a:p>
            <a:r>
              <a:rPr lang="el-GR" dirty="0"/>
              <a:t>Για την </a:t>
            </a:r>
            <a:r>
              <a:rPr lang="el-GR" dirty="0" err="1"/>
              <a:t>πραγµατοποίηση</a:t>
            </a:r>
            <a:r>
              <a:rPr lang="el-GR" dirty="0"/>
              <a:t> ενός φοιτητικού συνεδρίου, µ</a:t>
            </a:r>
            <a:r>
              <a:rPr lang="el-GR" dirty="0" err="1"/>
              <a:t>πορεί</a:t>
            </a:r>
            <a:r>
              <a:rPr lang="el-GR" dirty="0"/>
              <a:t> να επιλεγεί από το διοργανωτή ένα ξενοδοχείο 3 ή 4 αστέρων ή ένας </a:t>
            </a:r>
            <a:r>
              <a:rPr lang="el-GR" dirty="0" err="1"/>
              <a:t>πανεπιστηµιακός</a:t>
            </a:r>
            <a:r>
              <a:rPr lang="el-GR" dirty="0"/>
              <a:t> χώρος, ενώ για ένα ιατρικό ή </a:t>
            </a:r>
            <a:r>
              <a:rPr lang="el-GR" dirty="0" err="1"/>
              <a:t>επιχειρηµατικό</a:t>
            </a:r>
            <a:r>
              <a:rPr lang="el-GR" dirty="0"/>
              <a:t> συνέδριο επιβάλλεται να επιλεγεί ένα ξενοδοχείο πολυτελείας µε συνεδριακή </a:t>
            </a:r>
            <a:r>
              <a:rPr lang="el-GR" dirty="0" err="1"/>
              <a:t>υποδοµή</a:t>
            </a:r>
            <a:r>
              <a:rPr lang="el-GR" dirty="0"/>
              <a:t>, ένα συνεδριακό κέντρο ή </a:t>
            </a:r>
            <a:r>
              <a:rPr lang="el-GR" dirty="0" err="1"/>
              <a:t>ακόµη</a:t>
            </a:r>
            <a:r>
              <a:rPr lang="el-GR" dirty="0"/>
              <a:t> και ένα κρουαζιερόπλοιο.</a:t>
            </a:r>
          </a:p>
          <a:p>
            <a:r>
              <a:rPr lang="el-GR" dirty="0"/>
              <a:t> Όπως είναι φυσικό, κάθε περίπτωση </a:t>
            </a:r>
            <a:r>
              <a:rPr lang="el-GR" dirty="0" err="1"/>
              <a:t>αντιµετωπίζεται</a:t>
            </a:r>
            <a:r>
              <a:rPr lang="el-GR" dirty="0"/>
              <a:t> </a:t>
            </a:r>
            <a:r>
              <a:rPr lang="el-GR" dirty="0" err="1"/>
              <a:t>σύµφωνα</a:t>
            </a:r>
            <a:r>
              <a:rPr lang="el-GR" dirty="0"/>
              <a:t> µε τις ιδιαιτερότητες της και τις απαιτήσεις των διοργανωτών. </a:t>
            </a:r>
          </a:p>
          <a:p>
            <a:r>
              <a:rPr lang="el-GR" dirty="0"/>
              <a:t>Οι χώροι στους οποίους </a:t>
            </a:r>
            <a:r>
              <a:rPr lang="el-GR" dirty="0" err="1"/>
              <a:t>πραγµατοποιούνται</a:t>
            </a:r>
            <a:r>
              <a:rPr lang="el-GR" dirty="0"/>
              <a:t> τα συνέδρια είναι, κατά κύριο λόγο: «Ανάπτυξη του Συνεδριακού </a:t>
            </a:r>
            <a:r>
              <a:rPr lang="el-GR" dirty="0" err="1"/>
              <a:t>Τουρισµού</a:t>
            </a:r>
            <a:r>
              <a:rPr lang="el-GR" dirty="0"/>
              <a:t> στην Ελλάδα»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τα </a:t>
            </a:r>
            <a:r>
              <a:rPr lang="el-GR" dirty="0" err="1"/>
              <a:t>αυτόνοµα</a:t>
            </a:r>
            <a:r>
              <a:rPr lang="el-GR" dirty="0"/>
              <a:t> συνεδριακά κέντρα,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τα ξενοδοχεία µε συνεδριακές </a:t>
            </a:r>
            <a:r>
              <a:rPr lang="el-GR" dirty="0" err="1"/>
              <a:t>υποδοµές</a:t>
            </a:r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οι </a:t>
            </a:r>
            <a:r>
              <a:rPr lang="el-GR" dirty="0" err="1"/>
              <a:t>πανεπιστηµιακοί</a:t>
            </a:r>
            <a:r>
              <a:rPr lang="el-GR" dirty="0"/>
              <a:t> χώροι (συνήθως </a:t>
            </a:r>
            <a:r>
              <a:rPr lang="el-GR" dirty="0" err="1"/>
              <a:t>αµφιθέατρα</a:t>
            </a:r>
            <a:r>
              <a:rPr lang="el-GR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 οι </a:t>
            </a:r>
            <a:r>
              <a:rPr lang="el-GR" dirty="0" err="1"/>
              <a:t>δηµοτικές</a:t>
            </a:r>
            <a:r>
              <a:rPr lang="el-GR" dirty="0"/>
              <a:t> αίθουσες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 τα κέντρα εκπαίδευσης διαφόρων </a:t>
            </a:r>
            <a:r>
              <a:rPr lang="el-GR" dirty="0" err="1"/>
              <a:t>οργανισµών</a:t>
            </a:r>
            <a:r>
              <a:rPr lang="el-GR" dirty="0"/>
              <a:t> και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άλλοι ασυνήθεις και ιδιαίτεροι χώροι (όπως κρουαζιερόπλοια, πύργοι κ.λπ.).</a:t>
            </a:r>
          </a:p>
        </p:txBody>
      </p:sp>
    </p:spTree>
    <p:extLst>
      <p:ext uri="{BB962C8B-B14F-4D97-AF65-F5344CB8AC3E}">
        <p14:creationId xmlns:p14="http://schemas.microsoft.com/office/powerpoint/2010/main" val="1764718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Επισιτιστικες</a:t>
            </a:r>
            <a:r>
              <a:rPr lang="el-GR" dirty="0"/>
              <a:t> </a:t>
            </a:r>
            <a:r>
              <a:rPr lang="el-GR" dirty="0" err="1"/>
              <a:t>Επιχειρησεις</a:t>
            </a:r>
            <a:r>
              <a:rPr lang="el-GR" dirty="0"/>
              <a:t>: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επιλογή της επιχείρησης παροχής επισιτιστικών υπηρεσιών εξαρτάται κυρίως από το χώρο διεξαγωγής του συνεδρίου.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Όταν µ</a:t>
            </a:r>
            <a:r>
              <a:rPr lang="el-GR" dirty="0" err="1"/>
              <a:t>ια</a:t>
            </a:r>
            <a:r>
              <a:rPr lang="el-GR" dirty="0"/>
              <a:t> συνεδριακή εκδήλωση </a:t>
            </a:r>
            <a:r>
              <a:rPr lang="el-GR" dirty="0" err="1"/>
              <a:t>πραγµατοποιείται</a:t>
            </a:r>
            <a:r>
              <a:rPr lang="el-GR" dirty="0"/>
              <a:t> σε ξενοδοχειακούς χώρους, τον </a:t>
            </a:r>
            <a:r>
              <a:rPr lang="el-GR" dirty="0" err="1"/>
              <a:t>επισιτισµό</a:t>
            </a:r>
            <a:r>
              <a:rPr lang="el-GR" dirty="0"/>
              <a:t> </a:t>
            </a:r>
            <a:r>
              <a:rPr lang="el-GR" dirty="0" err="1"/>
              <a:t>αναλαµβάνει</a:t>
            </a:r>
            <a:r>
              <a:rPr lang="el-GR" dirty="0"/>
              <a:t> συνήθως το ίδιο το ξενοδοχείο µε το επισιτιστικό του </a:t>
            </a:r>
            <a:r>
              <a:rPr lang="el-GR" dirty="0" err="1"/>
              <a:t>τµήµα</a:t>
            </a:r>
            <a:r>
              <a:rPr lang="el-GR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Η επιλογή της επιχείρησης παροχής επισιτιστικών υπηρεσιών εξαρτάται κυρίως από το χώρο διεξαγωγής του συνεδρίου.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 Όταν µ</a:t>
            </a:r>
            <a:r>
              <a:rPr lang="el-GR" dirty="0" err="1"/>
              <a:t>ια</a:t>
            </a:r>
            <a:r>
              <a:rPr lang="el-GR" dirty="0"/>
              <a:t> συνεδριακή εκδήλωση </a:t>
            </a:r>
            <a:r>
              <a:rPr lang="el-GR" dirty="0" err="1"/>
              <a:t>πραγµατοποιείται</a:t>
            </a:r>
            <a:r>
              <a:rPr lang="el-GR" dirty="0"/>
              <a:t> σε ξενοδοχειακούς χώρους, τον </a:t>
            </a:r>
            <a:r>
              <a:rPr lang="el-GR" dirty="0" err="1"/>
              <a:t>επισιτισµό</a:t>
            </a:r>
            <a:r>
              <a:rPr lang="el-GR" dirty="0"/>
              <a:t> </a:t>
            </a:r>
            <a:r>
              <a:rPr lang="el-GR" dirty="0" err="1"/>
              <a:t>αναλαµβάνει</a:t>
            </a:r>
            <a:r>
              <a:rPr lang="el-GR" dirty="0"/>
              <a:t> συνήθως το ίδιο το ξενοδοχείο µε το επισιτιστικό του </a:t>
            </a:r>
            <a:r>
              <a:rPr lang="el-GR" dirty="0" err="1"/>
              <a:t>τµήµα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8817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∆</a:t>
            </a:r>
            <a:r>
              <a:rPr lang="el-GR" dirty="0" err="1"/>
              <a:t>ιευθετηση</a:t>
            </a:r>
            <a:r>
              <a:rPr lang="el-GR" dirty="0"/>
              <a:t> </a:t>
            </a:r>
            <a:r>
              <a:rPr lang="el-GR" dirty="0" err="1"/>
              <a:t>χωρων</a:t>
            </a:r>
            <a:r>
              <a:rPr lang="el-GR" dirty="0"/>
              <a:t> µε </a:t>
            </a:r>
            <a:r>
              <a:rPr lang="el-GR" dirty="0" err="1"/>
              <a:t>εδρανα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812175"/>
            <a:ext cx="9720073" cy="4497185"/>
          </a:xfrm>
        </p:spPr>
        <p:txBody>
          <a:bodyPr/>
          <a:lstStyle/>
          <a:p>
            <a:r>
              <a:rPr lang="el-GR" dirty="0"/>
              <a:t>Τα έδρανα έχουν πλάτος 45-46 </a:t>
            </a:r>
            <a:r>
              <a:rPr lang="el-GR" dirty="0" err="1"/>
              <a:t>cm</a:t>
            </a:r>
            <a:r>
              <a:rPr lang="el-GR" dirty="0"/>
              <a:t> και η χρήση τους παρέχει µ</a:t>
            </a:r>
            <a:r>
              <a:rPr lang="el-GR" dirty="0" err="1"/>
              <a:t>εγαλύτερη</a:t>
            </a:r>
            <a:r>
              <a:rPr lang="el-GR" dirty="0"/>
              <a:t> άνεση απ' ό,τι τα </a:t>
            </a:r>
            <a:r>
              <a:rPr lang="el-GR" dirty="0" err="1"/>
              <a:t>καθίσµατα</a:t>
            </a:r>
            <a:r>
              <a:rPr lang="el-GR" dirty="0"/>
              <a:t>. Θα πρέπει και εδώ, όπως και στη </a:t>
            </a:r>
            <a:r>
              <a:rPr lang="el-GR" dirty="0" err="1"/>
              <a:t>διαρρύθµιση</a:t>
            </a:r>
            <a:r>
              <a:rPr lang="el-GR" dirty="0"/>
              <a:t> µε </a:t>
            </a:r>
            <a:r>
              <a:rPr lang="el-GR" dirty="0" err="1"/>
              <a:t>καθίσµατα</a:t>
            </a:r>
            <a:r>
              <a:rPr lang="el-GR" dirty="0"/>
              <a:t>, να </a:t>
            </a:r>
            <a:r>
              <a:rPr lang="el-GR" dirty="0" err="1"/>
              <a:t>δηµιουργούνται</a:t>
            </a:r>
            <a:r>
              <a:rPr lang="el-GR" dirty="0"/>
              <a:t> </a:t>
            </a:r>
            <a:r>
              <a:rPr lang="el-GR" dirty="0" err="1"/>
              <a:t>διάδροµοι</a:t>
            </a:r>
            <a:r>
              <a:rPr lang="el-GR" dirty="0"/>
              <a:t> προσπέλασης, που να έχουν </a:t>
            </a:r>
            <a:r>
              <a:rPr lang="el-GR" dirty="0" err="1"/>
              <a:t>όµως</a:t>
            </a:r>
            <a:r>
              <a:rPr lang="el-GR" dirty="0"/>
              <a:t> µ</a:t>
            </a:r>
            <a:r>
              <a:rPr lang="el-GR" dirty="0" err="1"/>
              <a:t>εγαλύτερο</a:t>
            </a:r>
            <a:r>
              <a:rPr lang="el-GR" dirty="0"/>
              <a:t> πλάτος.</a:t>
            </a:r>
          </a:p>
          <a:p>
            <a:r>
              <a:rPr lang="el-GR" dirty="0"/>
              <a:t> Η απόσταση εδράνων διαφορετικών σειρών (µ</a:t>
            </a:r>
            <a:r>
              <a:rPr lang="el-GR" dirty="0" err="1"/>
              <a:t>προστά</a:t>
            </a:r>
            <a:r>
              <a:rPr lang="el-GR" dirty="0"/>
              <a:t>-πίσω) θα πρέπει να είναι 1,00-1,10 </a:t>
            </a:r>
            <a:r>
              <a:rPr lang="el-GR" dirty="0" err="1"/>
              <a:t>cm</a:t>
            </a:r>
            <a:r>
              <a:rPr lang="el-GR" dirty="0"/>
              <a:t>, ενώ η απόσταση της πρώτης σειράς των εδράνων από την εξέδρα πρέπει να είναι 2,50- 3,50 </a:t>
            </a:r>
            <a:r>
              <a:rPr lang="el-GR" dirty="0" err="1"/>
              <a:t>cm</a:t>
            </a:r>
            <a:r>
              <a:rPr lang="el-GR" dirty="0"/>
              <a:t>. </a:t>
            </a:r>
          </a:p>
          <a:p>
            <a:r>
              <a:rPr lang="el-GR" dirty="0"/>
              <a:t>Η χρήση των τραπεζιών - εδράνων παρέχει µ</a:t>
            </a:r>
            <a:r>
              <a:rPr lang="el-GR" dirty="0" err="1"/>
              <a:t>ικρή</a:t>
            </a:r>
            <a:r>
              <a:rPr lang="el-GR" dirty="0"/>
              <a:t> απόδοση του χώρου, αφού </a:t>
            </a:r>
            <a:r>
              <a:rPr lang="el-GR" dirty="0" err="1"/>
              <a:t>χρησιµοποιούνται</a:t>
            </a:r>
            <a:r>
              <a:rPr lang="el-GR" dirty="0"/>
              <a:t> µ</a:t>
            </a:r>
            <a:r>
              <a:rPr lang="el-GR" dirty="0" err="1"/>
              <a:t>όνον</a:t>
            </a:r>
            <a:r>
              <a:rPr lang="el-GR" dirty="0"/>
              <a:t> από τη µ</a:t>
            </a:r>
            <a:r>
              <a:rPr lang="el-GR" dirty="0" err="1"/>
              <a:t>ια</a:t>
            </a:r>
            <a:r>
              <a:rPr lang="el-GR" dirty="0"/>
              <a:t> πλευρά τους, διευκολύνει </a:t>
            </a:r>
            <a:r>
              <a:rPr lang="el-GR" dirty="0" err="1"/>
              <a:t>όµως</a:t>
            </a:r>
            <a:r>
              <a:rPr lang="el-GR" dirty="0"/>
              <a:t> πολύ τους συνέδρους, ιδίως όταν απαιτείται η τήρηση </a:t>
            </a:r>
            <a:r>
              <a:rPr lang="el-GR" dirty="0" err="1"/>
              <a:t>σηµειώσεων</a:t>
            </a:r>
            <a:r>
              <a:rPr lang="el-GR" dirty="0"/>
              <a:t>. </a:t>
            </a:r>
          </a:p>
          <a:p>
            <a:r>
              <a:rPr lang="el-GR" dirty="0"/>
              <a:t>Η διάταξη </a:t>
            </a:r>
            <a:r>
              <a:rPr lang="el-GR" dirty="0" err="1"/>
              <a:t>χρησιµοποιείται</a:t>
            </a:r>
            <a:r>
              <a:rPr lang="el-GR" dirty="0"/>
              <a:t> σε συνέδρια µε µ</a:t>
            </a:r>
            <a:r>
              <a:rPr lang="el-GR" dirty="0" err="1"/>
              <a:t>ικρό</a:t>
            </a:r>
            <a:r>
              <a:rPr lang="el-GR" dirty="0"/>
              <a:t> </a:t>
            </a:r>
            <a:r>
              <a:rPr lang="el-GR" dirty="0" err="1"/>
              <a:t>αριθµό</a:t>
            </a:r>
            <a:r>
              <a:rPr lang="el-GR" dirty="0"/>
              <a:t> συµµ</a:t>
            </a:r>
            <a:r>
              <a:rPr lang="el-GR" dirty="0" err="1"/>
              <a:t>ετεχόντων</a:t>
            </a:r>
            <a:r>
              <a:rPr lang="el-GR" dirty="0"/>
              <a:t> και είναι γνωστή σαν κλασικού τύπου.</a:t>
            </a:r>
          </a:p>
        </p:txBody>
      </p:sp>
    </p:spTree>
    <p:extLst>
      <p:ext uri="{BB962C8B-B14F-4D97-AF65-F5344CB8AC3E}">
        <p14:creationId xmlns:p14="http://schemas.microsoft.com/office/powerpoint/2010/main" val="6012375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httpwww.kat-congress2018.gr/wp-content/uploads/2018/11/2nd-KAT-Hospital-Congr</a:t>
            </a:r>
            <a:r>
              <a:rPr lang="en-US" dirty="0">
                <a:hlinkClick r:id="rId2"/>
              </a:rPr>
              <a:t>://</a:t>
            </a:r>
            <a:r>
              <a:rPr lang="en-US" dirty="0">
                <a:hlinkClick r:id="rId2"/>
              </a:rPr>
              <a:t>ess_FProgram13-11-18.pdf</a:t>
            </a:r>
          </a:p>
          <a:p>
            <a:pPr marL="0" indent="0">
              <a:buNone/>
            </a:pPr>
            <a:endParaRPr lang="en-US" dirty="0">
              <a:hlinkClick r:id="rId2"/>
            </a:endParaRPr>
          </a:p>
          <a:p>
            <a:r>
              <a:rPr lang="en-US" dirty="0">
                <a:hlinkClick r:id="rId2"/>
              </a:rPr>
              <a:t>http://www.primarycare.gr/</a:t>
            </a:r>
            <a:endParaRPr lang="en-US" dirty="0"/>
          </a:p>
          <a:p>
            <a:r>
              <a:rPr lang="en-US" dirty="0" err="1"/>
              <a:t>panellinio-polythematiko-seminario-eeeep-arachova</a:t>
            </a:r>
            <a:r>
              <a:rPr lang="en-US" dirty="0"/>
              <a:t>/</a:t>
            </a:r>
          </a:p>
          <a:p>
            <a:r>
              <a:rPr lang="en-US" dirty="0">
                <a:hlinkClick r:id="rId3"/>
              </a:rPr>
              <a:t>https://congressworld.gr/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90554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Î£ÏÎµÏÎ¹ÎºÎ® ÎµÎ¹ÎºÏÎ½Î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407" y="149369"/>
            <a:ext cx="8587048" cy="670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620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/>
              <a:t>Αποφαση</a:t>
            </a:r>
            <a:r>
              <a:rPr lang="el-GR" dirty="0"/>
              <a:t> ∆</a:t>
            </a:r>
            <a:r>
              <a:rPr lang="el-GR" dirty="0" err="1"/>
              <a:t>ιοργανωσης</a:t>
            </a:r>
            <a:r>
              <a:rPr lang="el-GR" dirty="0"/>
              <a:t> </a:t>
            </a:r>
            <a:r>
              <a:rPr lang="el-GR" dirty="0" err="1"/>
              <a:t>ενος</a:t>
            </a:r>
            <a:r>
              <a:rPr lang="el-GR" dirty="0"/>
              <a:t> </a:t>
            </a:r>
            <a:r>
              <a:rPr lang="el-GR" dirty="0" err="1"/>
              <a:t>Συνεδριου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2084832"/>
            <a:ext cx="9720073" cy="4224528"/>
          </a:xfrm>
        </p:spPr>
        <p:txBody>
          <a:bodyPr/>
          <a:lstStyle/>
          <a:p>
            <a:r>
              <a:rPr lang="el-GR" dirty="0"/>
              <a:t>Η οργανωτική επιτροπή είναι ο </a:t>
            </a:r>
            <a:r>
              <a:rPr lang="el-GR" dirty="0" err="1"/>
              <a:t>ενδιάµεσος</a:t>
            </a:r>
            <a:r>
              <a:rPr lang="el-GR" dirty="0"/>
              <a:t> µ</a:t>
            </a:r>
            <a:r>
              <a:rPr lang="el-GR" dirty="0" err="1"/>
              <a:t>εταξύ</a:t>
            </a:r>
            <a:r>
              <a:rPr lang="el-GR" dirty="0"/>
              <a:t> του </a:t>
            </a:r>
            <a:r>
              <a:rPr lang="el-GR" dirty="0" err="1"/>
              <a:t>επαγγελµατία</a:t>
            </a:r>
            <a:r>
              <a:rPr lang="el-GR" dirty="0"/>
              <a:t> διοργανωτή και του φορέα διοργάνωσης του συνεδρίου, </a:t>
            </a:r>
            <a:r>
              <a:rPr lang="el-GR" dirty="0" err="1"/>
              <a:t>αναφερόµενος</a:t>
            </a:r>
            <a:r>
              <a:rPr lang="el-GR" dirty="0"/>
              <a:t> διαρκώς σε αυτόν σε όλη τη διαρκεί αλλά και µ</a:t>
            </a:r>
            <a:r>
              <a:rPr lang="el-GR" dirty="0" err="1"/>
              <a:t>ετά</a:t>
            </a:r>
            <a:r>
              <a:rPr lang="el-GR" dirty="0"/>
              <a:t> την ολοκλήρωση του </a:t>
            </a:r>
            <a:r>
              <a:rPr lang="el-GR" dirty="0" err="1"/>
              <a:t>εγχειρήµατος</a:t>
            </a:r>
            <a:r>
              <a:rPr lang="el-GR" dirty="0"/>
              <a:t>.</a:t>
            </a:r>
          </a:p>
          <a:p>
            <a:r>
              <a:rPr lang="el-GR" dirty="0"/>
              <a:t> Ο φορέας διοργάνωσης ναι υπεύθυνος τόσο για την επιλογή του χρόνου και του τόπου διοργάνωσης του συνεδρίου, όσο και για τις βασικές κατευθύνσεις, τις σχετικές µε το </a:t>
            </a:r>
            <a:r>
              <a:rPr lang="el-GR" dirty="0" err="1"/>
              <a:t>περιεχόµενο</a:t>
            </a:r>
            <a:r>
              <a:rPr lang="el-GR" dirty="0"/>
              <a:t> του.</a:t>
            </a:r>
          </a:p>
          <a:p>
            <a:r>
              <a:rPr lang="el-GR" dirty="0"/>
              <a:t> Η εξειδίκευση του </a:t>
            </a:r>
            <a:r>
              <a:rPr lang="el-GR" dirty="0" err="1"/>
              <a:t>περιεχοµένου</a:t>
            </a:r>
            <a:r>
              <a:rPr lang="el-GR" dirty="0"/>
              <a:t> και η σύνθεση του </a:t>
            </a:r>
            <a:r>
              <a:rPr lang="el-GR" dirty="0" err="1"/>
              <a:t>προγρά</a:t>
            </a:r>
            <a:r>
              <a:rPr lang="el-GR" dirty="0"/>
              <a:t>µµ</a:t>
            </a:r>
            <a:r>
              <a:rPr lang="el-GR" dirty="0" err="1"/>
              <a:t>ατος</a:t>
            </a:r>
            <a:r>
              <a:rPr lang="el-GR" dirty="0"/>
              <a:t> του συνεδρίου αποτελεί ευθύνη της οργανωτικής επιτροπής</a:t>
            </a:r>
          </a:p>
        </p:txBody>
      </p:sp>
    </p:spTree>
    <p:extLst>
      <p:ext uri="{BB962C8B-B14F-4D97-AF65-F5344CB8AC3E}">
        <p14:creationId xmlns:p14="http://schemas.microsoft.com/office/powerpoint/2010/main" val="288183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 </a:t>
            </a:r>
            <a:r>
              <a:rPr lang="el-GR" dirty="0" err="1"/>
              <a:t>ρολοσ</a:t>
            </a:r>
            <a:r>
              <a:rPr lang="el-GR" dirty="0"/>
              <a:t> της </a:t>
            </a:r>
            <a:r>
              <a:rPr lang="el-GR" dirty="0" err="1"/>
              <a:t>οργανωτικησ</a:t>
            </a:r>
            <a:r>
              <a:rPr lang="el-GR" dirty="0"/>
              <a:t> </a:t>
            </a:r>
            <a:r>
              <a:rPr lang="el-GR" dirty="0" err="1"/>
              <a:t>επιτροπησ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911927"/>
            <a:ext cx="9720073" cy="4397433"/>
          </a:xfrm>
        </p:spPr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Η οργανωτική επιτροπή είναι επιφορτισμένη με δύο βασικές αρμοδιότητες</a:t>
            </a:r>
          </a:p>
          <a:p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Την εξεύρεση διοργανωτή</a:t>
            </a:r>
          </a:p>
          <a:p>
            <a:pPr>
              <a:buFont typeface="Wingdings" panose="05000000000000000000" pitchFamily="2" charset="2"/>
              <a:buChar char="q"/>
            </a:pPr>
            <a:endParaRPr lang="el-GR" dirty="0"/>
          </a:p>
          <a:p>
            <a:pPr>
              <a:buFont typeface="Wingdings" panose="05000000000000000000" pitchFamily="2" charset="2"/>
              <a:buChar char="q"/>
            </a:pPr>
            <a:r>
              <a:rPr lang="el-GR" dirty="0"/>
              <a:t>Την οργάνωση και εποπτεία του συνεδριακού μέρους της εκδήλωσης</a:t>
            </a:r>
          </a:p>
        </p:txBody>
      </p:sp>
    </p:spTree>
    <p:extLst>
      <p:ext uri="{BB962C8B-B14F-4D97-AF65-F5344CB8AC3E}">
        <p14:creationId xmlns:p14="http://schemas.microsoft.com/office/powerpoint/2010/main" val="164455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07997" y="701594"/>
            <a:ext cx="9720072" cy="869511"/>
          </a:xfrm>
        </p:spPr>
        <p:txBody>
          <a:bodyPr>
            <a:noAutofit/>
          </a:bodyPr>
          <a:lstStyle/>
          <a:p>
            <a:r>
              <a:rPr lang="el-GR" sz="4400" cap="none" spc="0" dirty="0">
                <a:solidFill>
                  <a:prstClr val="black"/>
                </a:solidFill>
                <a:ea typeface="+mn-ea"/>
                <a:cs typeface="+mn-cs"/>
              </a:rPr>
              <a:t>Ο επαγγελματίας διοργανωτής υλοποιεί τη διοργάνωση</a:t>
            </a:r>
            <a:endParaRPr lang="el-GR" sz="44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704109"/>
            <a:ext cx="9720073" cy="4605251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Χρησιμοποιώντας</a:t>
            </a:r>
            <a:r>
              <a:rPr lang="en-US" dirty="0"/>
              <a:t>:</a:t>
            </a:r>
            <a:endParaRPr lang="el-GR" dirty="0"/>
          </a:p>
          <a:p>
            <a:r>
              <a:rPr lang="el-GR" dirty="0"/>
              <a:t> Μια σειρά </a:t>
            </a:r>
            <a:r>
              <a:rPr lang="el-GR" dirty="0" err="1"/>
              <a:t>επαγγελµατιών</a:t>
            </a:r>
            <a:r>
              <a:rPr lang="el-GR" dirty="0"/>
              <a:t>, που συνολικά χαρακτηρίζονται ως </a:t>
            </a:r>
            <a:r>
              <a:rPr lang="el-GR" dirty="0" err="1"/>
              <a:t>Προµηθευτές</a:t>
            </a:r>
            <a:r>
              <a:rPr lang="el-GR" dirty="0"/>
              <a:t> και διαφοροποιούνται ανάλογα µε τις ανάγκες της κάθε διοργάνωσης.</a:t>
            </a:r>
          </a:p>
          <a:p>
            <a:r>
              <a:rPr lang="el-GR" dirty="0"/>
              <a:t> Υλοποιεί τις </a:t>
            </a:r>
            <a:r>
              <a:rPr lang="el-GR" dirty="0" err="1"/>
              <a:t>λεπτοµέρειες</a:t>
            </a:r>
            <a:r>
              <a:rPr lang="el-GR" dirty="0"/>
              <a:t> του </a:t>
            </a:r>
            <a:r>
              <a:rPr lang="el-GR" dirty="0" err="1"/>
              <a:t>περιεχοµένου</a:t>
            </a:r>
            <a:r>
              <a:rPr lang="el-GR" dirty="0"/>
              <a:t> του συνεδρίου, των τυχόν εκθεσιακών εκδηλώσεων κατά τη διάρκεια του, καθώς και </a:t>
            </a:r>
            <a:r>
              <a:rPr lang="el-GR" dirty="0" err="1"/>
              <a:t>θέµατα</a:t>
            </a:r>
            <a:r>
              <a:rPr lang="el-GR" dirty="0"/>
              <a:t> µ</a:t>
            </a:r>
            <a:r>
              <a:rPr lang="el-GR" dirty="0" err="1"/>
              <a:t>ετακίνησης</a:t>
            </a:r>
            <a:r>
              <a:rPr lang="el-GR" dirty="0"/>
              <a:t>, </a:t>
            </a:r>
            <a:r>
              <a:rPr lang="el-GR" dirty="0" err="1"/>
              <a:t>διαµονής</a:t>
            </a:r>
            <a:r>
              <a:rPr lang="el-GR" dirty="0"/>
              <a:t> και διατροφής των συνέδρων και των συνοδών, </a:t>
            </a:r>
            <a:r>
              <a:rPr lang="el-GR" dirty="0" err="1"/>
              <a:t>σύµφωνα</a:t>
            </a:r>
            <a:r>
              <a:rPr lang="el-GR" dirty="0"/>
              <a:t> µε το </a:t>
            </a:r>
            <a:r>
              <a:rPr lang="el-GR" dirty="0" err="1"/>
              <a:t>σχεδιασµό</a:t>
            </a:r>
            <a:r>
              <a:rPr lang="el-GR" dirty="0"/>
              <a:t> και τις </a:t>
            </a:r>
            <a:r>
              <a:rPr lang="el-GR" dirty="0" err="1"/>
              <a:t>επιθυµίες</a:t>
            </a:r>
            <a:r>
              <a:rPr lang="el-GR" dirty="0"/>
              <a:t> της οργανωτικής επιτροπής.</a:t>
            </a:r>
          </a:p>
          <a:p>
            <a:r>
              <a:rPr lang="el-GR" dirty="0"/>
              <a:t> Έργο του διοργανωτή είναι η προσέλκυση, η κινητοποίηση και ο </a:t>
            </a:r>
            <a:r>
              <a:rPr lang="el-GR" dirty="0" err="1"/>
              <a:t>συντονισµός</a:t>
            </a:r>
            <a:r>
              <a:rPr lang="el-GR" dirty="0"/>
              <a:t> όλων των </a:t>
            </a:r>
            <a:r>
              <a:rPr lang="el-GR" dirty="0" err="1"/>
              <a:t>ενδιαφεροµένων</a:t>
            </a:r>
            <a:r>
              <a:rPr lang="el-GR" dirty="0"/>
              <a:t> για το συνέδριο, που µ</a:t>
            </a:r>
            <a:r>
              <a:rPr lang="el-GR" dirty="0" err="1"/>
              <a:t>πορεί</a:t>
            </a:r>
            <a:r>
              <a:rPr lang="el-GR" dirty="0"/>
              <a:t> να είναι πάρα πολλοί: οι σύνεδροι, τα </a:t>
            </a:r>
            <a:r>
              <a:rPr lang="el-GR" dirty="0" err="1"/>
              <a:t>συνοδά</a:t>
            </a:r>
            <a:r>
              <a:rPr lang="el-GR" dirty="0"/>
              <a:t> µέλη, οι χορηγοί, οι διάφορες εταιρείες που ενδιαφέρονται να </a:t>
            </a:r>
            <a:r>
              <a:rPr lang="el-GR" dirty="0" err="1"/>
              <a:t>χρησιµοποιήσουν</a:t>
            </a:r>
            <a:r>
              <a:rPr lang="el-GR" dirty="0"/>
              <a:t> την εκδήλωση για την προώθηση των προϊόντων και των υπηρεσιών τους, οι </a:t>
            </a:r>
            <a:r>
              <a:rPr lang="el-GR" dirty="0" err="1"/>
              <a:t>οµιλητές</a:t>
            </a:r>
            <a:r>
              <a:rPr lang="el-GR" dirty="0"/>
              <a:t> και σειρά άλλων </a:t>
            </a:r>
            <a:r>
              <a:rPr lang="el-GR" dirty="0" err="1"/>
              <a:t>οµάδων</a:t>
            </a:r>
            <a:r>
              <a:rPr lang="el-GR" dirty="0"/>
              <a:t> </a:t>
            </a:r>
            <a:r>
              <a:rPr lang="el-GR" dirty="0" err="1"/>
              <a:t>ατόµων</a:t>
            </a:r>
            <a:r>
              <a:rPr lang="el-GR" dirty="0"/>
              <a:t> κατά περίπτωση. </a:t>
            </a:r>
          </a:p>
          <a:p>
            <a:r>
              <a:rPr lang="el-GR" dirty="0"/>
              <a:t>Το τελικά παραγόμενο προϊόν, το Συνέδριο, διατίθεται από τον διοργανωτή σε µ</a:t>
            </a:r>
            <a:r>
              <a:rPr lang="el-GR" dirty="0" err="1"/>
              <a:t>ια</a:t>
            </a:r>
            <a:r>
              <a:rPr lang="el-GR" dirty="0"/>
              <a:t> ετερόκλητη ομάδα ατόμων και επιχειρήσεων, που καλούνται συνολικά Αγοραστές</a:t>
            </a:r>
          </a:p>
        </p:txBody>
      </p:sp>
    </p:spTree>
    <p:extLst>
      <p:ext uri="{BB962C8B-B14F-4D97-AF65-F5344CB8AC3E}">
        <p14:creationId xmlns:p14="http://schemas.microsoft.com/office/powerpoint/2010/main" val="2389635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Αγορα</a:t>
            </a:r>
            <a:r>
              <a:rPr lang="el-GR" dirty="0"/>
              <a:t> </a:t>
            </a:r>
            <a:r>
              <a:rPr lang="el-GR" dirty="0" err="1"/>
              <a:t>Συνεδριακου</a:t>
            </a:r>
            <a:r>
              <a:rPr lang="el-GR" dirty="0"/>
              <a:t> </a:t>
            </a:r>
            <a:r>
              <a:rPr lang="el-GR" dirty="0" err="1"/>
              <a:t>Τουρισµου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837113"/>
            <a:ext cx="9720073" cy="4472247"/>
          </a:xfrm>
        </p:spPr>
        <p:txBody>
          <a:bodyPr>
            <a:normAutofit fontScale="92500"/>
          </a:bodyPr>
          <a:lstStyle/>
          <a:p>
            <a:r>
              <a:rPr lang="el-GR" dirty="0"/>
              <a:t>Τα συνέδρια (και οι εκθέσεις) αποτελούν όντως έναν από τους δυναμικότερα αναπτυσσόμενους κλάδους του </a:t>
            </a:r>
            <a:r>
              <a:rPr lang="el-GR" dirty="0" err="1"/>
              <a:t>Τουρισµού</a:t>
            </a:r>
            <a:r>
              <a:rPr lang="el-GR" dirty="0"/>
              <a:t>.</a:t>
            </a:r>
          </a:p>
          <a:p>
            <a:r>
              <a:rPr lang="el-GR" dirty="0"/>
              <a:t> Ως αναπτυξιακή επιλογή και κατεύθυνση αναφέρονται πάντα τόσο από τους εκπροσώπους του Τουριστικού Τομέα όσο και από τις εκάστοτε πολιτικές ηγεσίες. </a:t>
            </a:r>
          </a:p>
          <a:p>
            <a:r>
              <a:rPr lang="el-GR" dirty="0" err="1"/>
              <a:t>Όµως</a:t>
            </a:r>
            <a:r>
              <a:rPr lang="el-GR" dirty="0"/>
              <a:t>, οι µ</a:t>
            </a:r>
            <a:r>
              <a:rPr lang="el-GR" dirty="0" err="1"/>
              <a:t>εµονωµένες</a:t>
            </a:r>
            <a:r>
              <a:rPr lang="el-GR" dirty="0"/>
              <a:t> προσπάθειες ανάπτυξης των συνεδρίων και των εκθέσεων εκ µ</a:t>
            </a:r>
            <a:r>
              <a:rPr lang="el-GR" dirty="0" err="1"/>
              <a:t>έρους</a:t>
            </a:r>
            <a:r>
              <a:rPr lang="el-GR" dirty="0"/>
              <a:t> του ιδιωτικού </a:t>
            </a:r>
            <a:r>
              <a:rPr lang="el-GR" dirty="0" err="1"/>
              <a:t>τοµέα</a:t>
            </a:r>
            <a:r>
              <a:rPr lang="el-GR" dirty="0"/>
              <a:t> συνήθως δεν έχουν αντίστοιχη υποστήριξη από το </a:t>
            </a:r>
            <a:r>
              <a:rPr lang="el-GR" dirty="0" err="1"/>
              <a:t>δηµόσιο</a:t>
            </a:r>
            <a:r>
              <a:rPr lang="el-GR" dirty="0"/>
              <a:t> </a:t>
            </a:r>
            <a:r>
              <a:rPr lang="el-GR" dirty="0" err="1"/>
              <a:t>τοµέα</a:t>
            </a:r>
            <a:r>
              <a:rPr lang="el-GR" dirty="0"/>
              <a:t>, παρά τη ρητορική πλειοψηφία του τελευταίου για τη </a:t>
            </a:r>
            <a:r>
              <a:rPr lang="el-GR" dirty="0" err="1"/>
              <a:t>σηµασία</a:t>
            </a:r>
            <a:r>
              <a:rPr lang="el-GR" dirty="0"/>
              <a:t> του κλάδου .</a:t>
            </a:r>
          </a:p>
          <a:p>
            <a:r>
              <a:rPr lang="el-GR" dirty="0"/>
              <a:t>Η Ελλάδα συνολικά σαν τουριστικός </a:t>
            </a:r>
            <a:r>
              <a:rPr lang="el-GR" dirty="0" err="1"/>
              <a:t>προορισµός</a:t>
            </a:r>
            <a:r>
              <a:rPr lang="el-GR" dirty="0"/>
              <a:t> βρίσκεται τα τελευταία χρόνια </a:t>
            </a:r>
            <a:r>
              <a:rPr lang="el-GR" dirty="0" err="1"/>
              <a:t>ανάµεσα</a:t>
            </a:r>
            <a:r>
              <a:rPr lang="el-GR" dirty="0"/>
              <a:t> στους 15 </a:t>
            </a:r>
            <a:r>
              <a:rPr lang="el-GR" dirty="0" err="1"/>
              <a:t>σηµαντικότερους</a:t>
            </a:r>
            <a:r>
              <a:rPr lang="el-GR" dirty="0"/>
              <a:t> στον </a:t>
            </a:r>
            <a:r>
              <a:rPr lang="el-GR" dirty="0" err="1"/>
              <a:t>κόσµο</a:t>
            </a:r>
            <a:r>
              <a:rPr lang="el-GR" dirty="0"/>
              <a:t>. </a:t>
            </a:r>
          </a:p>
          <a:p>
            <a:r>
              <a:rPr lang="el-GR" dirty="0"/>
              <a:t>∆</a:t>
            </a:r>
            <a:r>
              <a:rPr lang="el-GR" dirty="0" err="1"/>
              <a:t>υστυχώς</a:t>
            </a:r>
            <a:r>
              <a:rPr lang="el-GR" dirty="0"/>
              <a:t>, δεν επιτυγχάνει αντίστοιχη κατάταξη σαν συνεδριακός-εκθεσιακός </a:t>
            </a:r>
            <a:r>
              <a:rPr lang="el-GR" dirty="0" err="1"/>
              <a:t>προορισµός</a:t>
            </a:r>
            <a:r>
              <a:rPr lang="el-GR" dirty="0"/>
              <a:t>. Παρόλο που η χώρα µας ικανοποιεί σε µ</a:t>
            </a:r>
            <a:r>
              <a:rPr lang="el-GR" dirty="0" err="1"/>
              <a:t>εγάλο</a:t>
            </a:r>
            <a:r>
              <a:rPr lang="el-GR" dirty="0"/>
              <a:t> </a:t>
            </a:r>
            <a:r>
              <a:rPr lang="el-GR" dirty="0" err="1"/>
              <a:t>βαθµό</a:t>
            </a:r>
            <a:r>
              <a:rPr lang="el-GR" dirty="0"/>
              <a:t> </a:t>
            </a:r>
            <a:r>
              <a:rPr lang="el-GR" dirty="0" err="1"/>
              <a:t>ορισµένες</a:t>
            </a:r>
            <a:r>
              <a:rPr lang="el-GR" dirty="0"/>
              <a:t> από τις βασικές προϋποθέσεις, όπως είναι οι </a:t>
            </a:r>
            <a:r>
              <a:rPr lang="el-GR" dirty="0" err="1"/>
              <a:t>κλιµατικές</a:t>
            </a:r>
            <a:r>
              <a:rPr lang="el-GR" dirty="0"/>
              <a:t> συνθήκες και το µ</a:t>
            </a:r>
            <a:r>
              <a:rPr lang="el-GR" dirty="0" err="1"/>
              <a:t>είγµα</a:t>
            </a:r>
            <a:r>
              <a:rPr lang="el-GR" dirty="0"/>
              <a:t> προϊόντος (ο Συνεδριακός </a:t>
            </a:r>
            <a:r>
              <a:rPr lang="el-GR" dirty="0" err="1"/>
              <a:t>Τουρισµός</a:t>
            </a:r>
            <a:r>
              <a:rPr lang="el-GR" dirty="0"/>
              <a:t> µ</a:t>
            </a:r>
            <a:r>
              <a:rPr lang="el-GR" dirty="0" err="1"/>
              <a:t>πορεί</a:t>
            </a:r>
            <a:r>
              <a:rPr lang="el-GR" dirty="0"/>
              <a:t> να συνδυάσει αναψυχή, πολιτιστική δραστηριότητα κ.ά.)</a:t>
            </a:r>
          </a:p>
        </p:txBody>
      </p:sp>
    </p:spTree>
    <p:extLst>
      <p:ext uri="{BB962C8B-B14F-4D97-AF65-F5344CB8AC3E}">
        <p14:creationId xmlns:p14="http://schemas.microsoft.com/office/powerpoint/2010/main" val="987175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Οι </a:t>
            </a:r>
            <a:r>
              <a:rPr lang="el-GR" dirty="0" err="1"/>
              <a:t>Υποδοµες</a:t>
            </a:r>
            <a:r>
              <a:rPr lang="el-GR" dirty="0"/>
              <a:t> </a:t>
            </a:r>
            <a:r>
              <a:rPr lang="el-GR" dirty="0" err="1"/>
              <a:t>Συνεδριακου</a:t>
            </a:r>
            <a:r>
              <a:rPr lang="el-GR" dirty="0"/>
              <a:t> </a:t>
            </a:r>
            <a:r>
              <a:rPr lang="el-GR" dirty="0" err="1"/>
              <a:t>Τουρισµου</a:t>
            </a:r>
            <a:r>
              <a:rPr lang="el-GR" dirty="0"/>
              <a:t> στην </a:t>
            </a:r>
            <a:r>
              <a:rPr lang="el-GR" dirty="0" err="1"/>
              <a:t>Ελλαδα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870363"/>
            <a:ext cx="10206367" cy="4771505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Στα συνεδριακά-εκθεσιακά κέντρα µ</a:t>
            </a:r>
            <a:r>
              <a:rPr lang="el-GR" dirty="0" err="1"/>
              <a:t>πορούµε</a:t>
            </a:r>
            <a:r>
              <a:rPr lang="el-GR" dirty="0"/>
              <a:t> να διακρίνουμε σε γενικές </a:t>
            </a:r>
            <a:r>
              <a:rPr lang="el-GR" dirty="0" err="1"/>
              <a:t>γρα</a:t>
            </a:r>
            <a:r>
              <a:rPr lang="el-GR" dirty="0"/>
              <a:t>µµ</a:t>
            </a:r>
            <a:r>
              <a:rPr lang="el-GR" dirty="0" err="1"/>
              <a:t>ές</a:t>
            </a:r>
            <a:r>
              <a:rPr lang="el-GR" dirty="0"/>
              <a:t> την εντός ξενοδοχείων υποδομή, που είναι επαρκής ποσοτικά και ποιοτικά, καθώς και την </a:t>
            </a:r>
            <a:r>
              <a:rPr lang="el-GR" dirty="0" err="1"/>
              <a:t>υποδοµή</a:t>
            </a:r>
            <a:r>
              <a:rPr lang="el-GR" dirty="0"/>
              <a:t> σε αυτόνομά συνεδριακά-εκθεσιακά κέντρα, των οποίων η επάρκεια αποτελεί </a:t>
            </a:r>
            <a:r>
              <a:rPr lang="el-GR" dirty="0" err="1"/>
              <a:t>ερωτηµατικό</a:t>
            </a:r>
            <a:r>
              <a:rPr lang="el-GR" dirty="0"/>
              <a:t> συνδεόμενο άμεσα µε τις συνθήκες που επικρατούν στη διεθνή ζήτηση. </a:t>
            </a:r>
          </a:p>
          <a:p>
            <a:r>
              <a:rPr lang="el-GR" dirty="0"/>
              <a:t>Αυτό έχει να κάνει κυρίως µε το µ</a:t>
            </a:r>
            <a:r>
              <a:rPr lang="el-GR" dirty="0" err="1"/>
              <a:t>έγεθος</a:t>
            </a:r>
            <a:r>
              <a:rPr lang="el-GR" dirty="0"/>
              <a:t> αυτών των κέντρων. Για πολλά χρόνια υπάρχουν απόψεις που θεωρούν αναγκαία την ύπαρξη µ</a:t>
            </a:r>
            <a:r>
              <a:rPr lang="el-GR" dirty="0" err="1"/>
              <a:t>εγάλων</a:t>
            </a:r>
            <a:r>
              <a:rPr lang="el-GR" dirty="0"/>
              <a:t> συνεδριακών κέντρων στη χώρα µας (</a:t>
            </a:r>
            <a:r>
              <a:rPr lang="el-GR" dirty="0" err="1"/>
              <a:t>δυναµικότητας</a:t>
            </a:r>
            <a:r>
              <a:rPr lang="el-GR" dirty="0"/>
              <a:t> για 10.000 συνέδρους και περισσότερους). </a:t>
            </a:r>
            <a:r>
              <a:rPr lang="el-GR" dirty="0" err="1"/>
              <a:t>Όµως</a:t>
            </a:r>
            <a:r>
              <a:rPr lang="el-GR" dirty="0"/>
              <a:t>, περισσότερο από το 90% των διεθνών συνεδρίων δε συγκεντρώνει πάνω από 2.000 συνέδρους.</a:t>
            </a:r>
          </a:p>
          <a:p>
            <a:r>
              <a:rPr lang="el-GR" dirty="0"/>
              <a:t>Συνεπώς, δεν είναι </a:t>
            </a:r>
            <a:r>
              <a:rPr lang="el-GR" dirty="0" err="1"/>
              <a:t>θέµα</a:t>
            </a:r>
            <a:r>
              <a:rPr lang="el-GR" dirty="0"/>
              <a:t> κτιρίων, αλλά κυρίως </a:t>
            </a:r>
            <a:r>
              <a:rPr lang="el-GR" dirty="0" err="1"/>
              <a:t>αεροµεταφορών</a:t>
            </a:r>
            <a:r>
              <a:rPr lang="el-GR" dirty="0"/>
              <a:t> και Μάρκετινγκ ή, καλύτερα, απουσίας Μάρκετινγκ για το </a:t>
            </a:r>
            <a:r>
              <a:rPr lang="el-GR" dirty="0" err="1"/>
              <a:t>συγκεκριµένο</a:t>
            </a:r>
            <a:r>
              <a:rPr lang="el-GR" dirty="0"/>
              <a:t> προϊόν. </a:t>
            </a:r>
          </a:p>
          <a:p>
            <a:r>
              <a:rPr lang="el-GR" dirty="0"/>
              <a:t>Η απουσία πολιτικής </a:t>
            </a:r>
            <a:r>
              <a:rPr lang="el-GR" dirty="0" err="1"/>
              <a:t>αεροµεταφορών</a:t>
            </a:r>
            <a:r>
              <a:rPr lang="el-GR" dirty="0"/>
              <a:t> επηρεάζει προφανώς το σύνολο του τουριστικού </a:t>
            </a:r>
            <a:r>
              <a:rPr lang="el-GR" dirty="0" err="1"/>
              <a:t>τοµέα</a:t>
            </a:r>
            <a:r>
              <a:rPr lang="el-GR" dirty="0"/>
              <a:t>, αλλά «πονάει» περισσότερο το συνεδριακό-εκθεσιακό </a:t>
            </a:r>
            <a:r>
              <a:rPr lang="el-GR" dirty="0" err="1"/>
              <a:t>κο</a:t>
            </a:r>
            <a:r>
              <a:rPr lang="el-GR" dirty="0"/>
              <a:t>µµάτι.</a:t>
            </a:r>
          </a:p>
          <a:p>
            <a:r>
              <a:rPr lang="el-GR" dirty="0"/>
              <a:t> Εάν δεν </a:t>
            </a:r>
            <a:r>
              <a:rPr lang="el-GR" dirty="0" err="1"/>
              <a:t>προχωρήσουµε</a:t>
            </a:r>
            <a:r>
              <a:rPr lang="el-GR" dirty="0"/>
              <a:t> στο </a:t>
            </a:r>
            <a:r>
              <a:rPr lang="el-GR" dirty="0" err="1"/>
              <a:t>σχεδιασµό</a:t>
            </a:r>
            <a:r>
              <a:rPr lang="el-GR" dirty="0"/>
              <a:t> µ</a:t>
            </a:r>
            <a:r>
              <a:rPr lang="el-GR" dirty="0" err="1"/>
              <a:t>ιας</a:t>
            </a:r>
            <a:r>
              <a:rPr lang="el-GR" dirty="0"/>
              <a:t> πολιτικής µ</a:t>
            </a:r>
            <a:r>
              <a:rPr lang="el-GR" dirty="0" err="1"/>
              <a:t>εταφορών</a:t>
            </a:r>
            <a:r>
              <a:rPr lang="el-GR" dirty="0"/>
              <a:t> που θα εξασφαλίζει απευθείας πτήσεις στους κύριους τουριστικούς </a:t>
            </a:r>
            <a:r>
              <a:rPr lang="el-GR" dirty="0" err="1"/>
              <a:t>προορισµούς</a:t>
            </a:r>
            <a:r>
              <a:rPr lang="el-GR" dirty="0"/>
              <a:t> µας, τότε είναι µάλλον βέβαιο ότι θα </a:t>
            </a:r>
            <a:r>
              <a:rPr lang="el-GR" dirty="0" err="1"/>
              <a:t>περιοριστούµε</a:t>
            </a:r>
            <a:r>
              <a:rPr lang="el-GR" dirty="0"/>
              <a:t> στην ανάπτυξη του Συνεδριακού </a:t>
            </a:r>
            <a:r>
              <a:rPr lang="el-GR" dirty="0" err="1"/>
              <a:t>Τουρισµού</a:t>
            </a:r>
            <a:r>
              <a:rPr lang="el-GR" dirty="0"/>
              <a:t> µόνο στην Αθήνα και τη Θεσσαλονίκη-Χαλκιδική.</a:t>
            </a:r>
          </a:p>
        </p:txBody>
      </p:sp>
    </p:spTree>
    <p:extLst>
      <p:ext uri="{BB962C8B-B14F-4D97-AF65-F5344CB8AC3E}">
        <p14:creationId xmlns:p14="http://schemas.microsoft.com/office/powerpoint/2010/main" val="3951672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10828"/>
          </a:xfrm>
        </p:spPr>
        <p:txBody>
          <a:bodyPr/>
          <a:lstStyle/>
          <a:p>
            <a:r>
              <a:rPr lang="el-GR" dirty="0"/>
              <a:t>Ο </a:t>
            </a:r>
            <a:r>
              <a:rPr lang="el-GR" dirty="0" err="1"/>
              <a:t>Ρολος</a:t>
            </a:r>
            <a:r>
              <a:rPr lang="el-GR" dirty="0"/>
              <a:t> του </a:t>
            </a:r>
            <a:r>
              <a:rPr lang="el-GR" dirty="0" err="1"/>
              <a:t>Φορεα</a:t>
            </a:r>
            <a:r>
              <a:rPr lang="el-GR" dirty="0"/>
              <a:t> </a:t>
            </a:r>
            <a:r>
              <a:rPr lang="el-GR" dirty="0" err="1"/>
              <a:t>Οργανωσης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2036618"/>
            <a:ext cx="9720073" cy="4630189"/>
          </a:xfrm>
        </p:spPr>
        <p:txBody>
          <a:bodyPr/>
          <a:lstStyle/>
          <a:p>
            <a:r>
              <a:rPr lang="el-GR" dirty="0"/>
              <a:t>Ο φορέας διοργάνωσης ενός συνεδρίου αποφασίζει την πραγμάτωση του και έχει την τελική ευθύνη για την επιτυχία του, άσχετα αν σε κάποιες φάσεις τη µ</a:t>
            </a:r>
            <a:r>
              <a:rPr lang="el-GR" dirty="0" err="1"/>
              <a:t>εταβιβάζει</a:t>
            </a:r>
            <a:r>
              <a:rPr lang="el-GR" dirty="0"/>
              <a:t> σε </a:t>
            </a:r>
            <a:r>
              <a:rPr lang="el-GR" dirty="0" err="1"/>
              <a:t>εξουσιοδοτηµένα</a:t>
            </a:r>
            <a:r>
              <a:rPr lang="el-GR" dirty="0"/>
              <a:t> όργανα, τα οποία συνεχώς οφείλει να εποπτεύει. Οι φορείς διακρίνονται µε διάφορους τρόπους:</a:t>
            </a:r>
          </a:p>
          <a:p>
            <a:r>
              <a:rPr lang="el-GR" dirty="0"/>
              <a:t> • ανάλογα µε την υπόσταση τους, όπως χαρακτηρίζεται από τη </a:t>
            </a:r>
            <a:r>
              <a:rPr lang="el-GR" dirty="0" err="1"/>
              <a:t>νοµική</a:t>
            </a:r>
            <a:r>
              <a:rPr lang="el-GR" dirty="0"/>
              <a:t> µ</a:t>
            </a:r>
            <a:r>
              <a:rPr lang="el-GR" dirty="0" err="1"/>
              <a:t>ορφή</a:t>
            </a:r>
            <a:r>
              <a:rPr lang="el-GR" dirty="0"/>
              <a:t> τους, </a:t>
            </a:r>
          </a:p>
          <a:p>
            <a:r>
              <a:rPr lang="el-GR" dirty="0"/>
              <a:t>• ανάλογα µε το χαρακτήρα και την </a:t>
            </a:r>
            <a:r>
              <a:rPr lang="el-GR" dirty="0" err="1"/>
              <a:t>εµβέλεια</a:t>
            </a:r>
            <a:r>
              <a:rPr lang="el-GR" dirty="0"/>
              <a:t> τους, εθνική ή διεθνή και </a:t>
            </a:r>
          </a:p>
          <a:p>
            <a:r>
              <a:rPr lang="el-GR" dirty="0"/>
              <a:t>• ανάλογα µε το </a:t>
            </a:r>
            <a:r>
              <a:rPr lang="el-GR" dirty="0" err="1"/>
              <a:t>αντικείµενο</a:t>
            </a:r>
            <a:r>
              <a:rPr lang="el-GR" dirty="0"/>
              <a:t> της δραστηριότητας τους και τον επιχειρησιακό ή µη χαρακτήρα της λειτουργίας τους.</a:t>
            </a:r>
          </a:p>
        </p:txBody>
      </p:sp>
    </p:spTree>
    <p:extLst>
      <p:ext uri="{BB962C8B-B14F-4D97-AF65-F5344CB8AC3E}">
        <p14:creationId xmlns:p14="http://schemas.microsoft.com/office/powerpoint/2010/main" val="2820049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143831"/>
          </a:xfrm>
        </p:spPr>
        <p:txBody>
          <a:bodyPr>
            <a:normAutofit fontScale="90000"/>
          </a:bodyPr>
          <a:lstStyle/>
          <a:p>
            <a:r>
              <a:rPr lang="el-GR" dirty="0"/>
              <a:t>Ο </a:t>
            </a:r>
            <a:r>
              <a:rPr lang="el-GR" dirty="0" err="1"/>
              <a:t>Ρολος</a:t>
            </a:r>
            <a:r>
              <a:rPr lang="el-GR" dirty="0"/>
              <a:t> της </a:t>
            </a:r>
            <a:r>
              <a:rPr lang="el-GR" dirty="0" err="1"/>
              <a:t>Οργανωτικης</a:t>
            </a:r>
            <a:r>
              <a:rPr lang="el-GR" dirty="0"/>
              <a:t> </a:t>
            </a:r>
            <a:r>
              <a:rPr lang="el-GR" dirty="0" err="1"/>
              <a:t>Επιτροπης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024128" y="1795549"/>
            <a:ext cx="9720073" cy="4979324"/>
          </a:xfrm>
        </p:spPr>
        <p:txBody>
          <a:bodyPr/>
          <a:lstStyle/>
          <a:p>
            <a:r>
              <a:rPr lang="el-GR" dirty="0"/>
              <a:t>Ο φορέας διοργάνωσης του συνεδρίου, εκλέγει µ</a:t>
            </a:r>
            <a:r>
              <a:rPr lang="el-GR" dirty="0" err="1"/>
              <a:t>ια</a:t>
            </a:r>
            <a:r>
              <a:rPr lang="el-GR" dirty="0"/>
              <a:t> επιτροπή, στην οποία αναθέτει την οργάνωση του. Στην επιτροπή αυτή, που </a:t>
            </a:r>
            <a:r>
              <a:rPr lang="el-GR" dirty="0" err="1"/>
              <a:t>ονοµάζεται</a:t>
            </a:r>
            <a:r>
              <a:rPr lang="el-GR" dirty="0"/>
              <a:t> Οργανωτική Επιτροπή, ορίζεται Πρόεδρος, </a:t>
            </a:r>
            <a:r>
              <a:rPr lang="el-GR" dirty="0" err="1"/>
              <a:t>Γρα</a:t>
            </a:r>
            <a:r>
              <a:rPr lang="el-GR" dirty="0"/>
              <a:t>µµ</a:t>
            </a:r>
            <a:r>
              <a:rPr lang="el-GR" dirty="0" err="1"/>
              <a:t>ατέας</a:t>
            </a:r>
            <a:r>
              <a:rPr lang="el-GR" dirty="0"/>
              <a:t>, </a:t>
            </a:r>
            <a:r>
              <a:rPr lang="el-GR" dirty="0" err="1"/>
              <a:t>Ταµίας</a:t>
            </a:r>
            <a:r>
              <a:rPr lang="el-GR" dirty="0"/>
              <a:t> και µέλη. </a:t>
            </a:r>
          </a:p>
          <a:p>
            <a:r>
              <a:rPr lang="el-GR" dirty="0"/>
              <a:t>Μπορεί να υπάρχουν ένας ή περισσότεροι Αντιπρόεδροι, όπως και Ειδικοί </a:t>
            </a:r>
            <a:r>
              <a:rPr lang="el-GR" dirty="0" err="1"/>
              <a:t>Γρα</a:t>
            </a:r>
            <a:r>
              <a:rPr lang="el-GR" dirty="0"/>
              <a:t>µµ</a:t>
            </a:r>
            <a:r>
              <a:rPr lang="el-GR" dirty="0" err="1"/>
              <a:t>ατείς</a:t>
            </a:r>
            <a:r>
              <a:rPr lang="el-GR" dirty="0"/>
              <a:t>, ανάλογα µε το µ</a:t>
            </a:r>
            <a:r>
              <a:rPr lang="el-GR" dirty="0" err="1"/>
              <a:t>έγεθος</a:t>
            </a:r>
            <a:r>
              <a:rPr lang="el-GR" dirty="0"/>
              <a:t> της διοργάνωσης.</a:t>
            </a:r>
          </a:p>
          <a:p>
            <a:r>
              <a:rPr lang="el-GR" dirty="0"/>
              <a:t> Η οργανωτική επιτροπή συγκροτείται από µέλη του </a:t>
            </a:r>
            <a:r>
              <a:rPr lang="el-GR" dirty="0" err="1"/>
              <a:t>οργανισµού</a:t>
            </a:r>
            <a:r>
              <a:rPr lang="el-GR" dirty="0"/>
              <a:t>, που θεωρούνται ικανά να φέρουν εις πέρας το </a:t>
            </a:r>
            <a:r>
              <a:rPr lang="el-GR" dirty="0" err="1"/>
              <a:t>σηµαντικό</a:t>
            </a:r>
            <a:r>
              <a:rPr lang="el-GR" dirty="0"/>
              <a:t> αυτό έργο: µ</a:t>
            </a:r>
            <a:r>
              <a:rPr lang="el-GR" dirty="0" err="1"/>
              <a:t>εταξύ</a:t>
            </a:r>
            <a:r>
              <a:rPr lang="el-GR" dirty="0"/>
              <a:t> τους, πάντως, ο ρόλος του προέδρου είναι συνήθως καταλυτικός</a:t>
            </a:r>
          </a:p>
        </p:txBody>
      </p:sp>
    </p:spTree>
    <p:extLst>
      <p:ext uri="{BB962C8B-B14F-4D97-AF65-F5344CB8AC3E}">
        <p14:creationId xmlns:p14="http://schemas.microsoft.com/office/powerpoint/2010/main" val="397643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9890483" cy="1243584"/>
          </a:xfrm>
        </p:spPr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οργανωτικη</a:t>
            </a:r>
            <a:r>
              <a:rPr lang="el-GR" dirty="0"/>
              <a:t> </a:t>
            </a:r>
            <a:r>
              <a:rPr lang="el-GR" dirty="0" err="1"/>
              <a:t>επιτροπη</a:t>
            </a:r>
            <a:r>
              <a:rPr lang="el-GR" dirty="0"/>
              <a:t> </a:t>
            </a:r>
            <a:r>
              <a:rPr lang="el-GR" dirty="0" err="1"/>
              <a:t>εξουσιοδοτειται</a:t>
            </a:r>
            <a:r>
              <a:rPr lang="el-GR" dirty="0"/>
              <a:t> </a:t>
            </a:r>
            <a:r>
              <a:rPr lang="el-GR" dirty="0" err="1"/>
              <a:t>απο</a:t>
            </a:r>
            <a:r>
              <a:rPr lang="el-GR" dirty="0"/>
              <a:t> το </a:t>
            </a:r>
            <a:r>
              <a:rPr lang="el-GR" dirty="0" err="1"/>
              <a:t>φορεα</a:t>
            </a:r>
            <a:r>
              <a:rPr lang="el-GR" dirty="0"/>
              <a:t> </a:t>
            </a:r>
            <a:r>
              <a:rPr lang="el-GR" dirty="0" err="1"/>
              <a:t>διοργανωσης</a:t>
            </a:r>
            <a:r>
              <a:rPr lang="el-GR" dirty="0"/>
              <a:t> του </a:t>
            </a:r>
            <a:r>
              <a:rPr lang="el-GR" dirty="0" err="1"/>
              <a:t>συνεδριου</a:t>
            </a:r>
            <a:r>
              <a:rPr lang="el-GR" dirty="0"/>
              <a:t> να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55965" y="2252749"/>
            <a:ext cx="9887990" cy="4414058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Συνάψει </a:t>
            </a:r>
            <a:r>
              <a:rPr lang="el-GR" dirty="0" err="1"/>
              <a:t>συµφωνίες</a:t>
            </a:r>
            <a:r>
              <a:rPr lang="el-GR" dirty="0"/>
              <a:t> µε </a:t>
            </a:r>
            <a:r>
              <a:rPr lang="el-GR" dirty="0" err="1"/>
              <a:t>εξειδικευµένους</a:t>
            </a:r>
            <a:r>
              <a:rPr lang="el-GR" dirty="0"/>
              <a:t> </a:t>
            </a:r>
            <a:r>
              <a:rPr lang="el-GR" dirty="0" err="1"/>
              <a:t>επαγγελµατίες</a:t>
            </a:r>
            <a:r>
              <a:rPr lang="el-GR" dirty="0"/>
              <a:t> διοργανωτές τέτοιων εκδηλώσεων και να πράξει ό,τι απαιτείται, ώστε να επιτύχει η οργάνωση του συνεδρίου. </a:t>
            </a:r>
          </a:p>
          <a:p>
            <a:r>
              <a:rPr lang="el-GR" dirty="0"/>
              <a:t>Η επιλογή </a:t>
            </a:r>
            <a:r>
              <a:rPr lang="el-GR" dirty="0" err="1"/>
              <a:t>επαγγελµατία</a:t>
            </a:r>
            <a:r>
              <a:rPr lang="el-GR" dirty="0"/>
              <a:t> είναι η πλέον συνήθης πρακτική: για µ</a:t>
            </a:r>
            <a:r>
              <a:rPr lang="el-GR" dirty="0" err="1"/>
              <a:t>ικρά</a:t>
            </a:r>
            <a:r>
              <a:rPr lang="el-GR" dirty="0"/>
              <a:t> πάντως συνέδρια, χωρίς ιδιαίτερες απαιτήσεις, είναι δυνατόν να γίνει προσπάθεια διοργάνωσης εκ των </a:t>
            </a:r>
            <a:r>
              <a:rPr lang="el-GR" dirty="0" err="1"/>
              <a:t>ενόντων</a:t>
            </a:r>
            <a:r>
              <a:rPr lang="el-GR" dirty="0"/>
              <a:t>, µέσω της οργανωτικής επιτροπής.</a:t>
            </a:r>
          </a:p>
          <a:p>
            <a:r>
              <a:rPr lang="el-GR" dirty="0"/>
              <a:t> Μολονότι η προσπάθεια αυτή µ</a:t>
            </a:r>
            <a:r>
              <a:rPr lang="el-GR" dirty="0" err="1"/>
              <a:t>πορεί</a:t>
            </a:r>
            <a:r>
              <a:rPr lang="el-GR" dirty="0"/>
              <a:t> να είναι (σε κάποιες περιπτώσεις) επιτυχής, αυτό δεν µ</a:t>
            </a:r>
            <a:r>
              <a:rPr lang="el-GR" dirty="0" err="1"/>
              <a:t>πορεί</a:t>
            </a:r>
            <a:r>
              <a:rPr lang="el-GR" dirty="0"/>
              <a:t> να έχει </a:t>
            </a:r>
            <a:r>
              <a:rPr lang="el-GR" dirty="0" err="1"/>
              <a:t>εφαρµογή</a:t>
            </a:r>
            <a:r>
              <a:rPr lang="el-GR" dirty="0"/>
              <a:t> σε µ</a:t>
            </a:r>
            <a:r>
              <a:rPr lang="el-GR" dirty="0" err="1"/>
              <a:t>εσαίου</a:t>
            </a:r>
            <a:r>
              <a:rPr lang="el-GR" dirty="0"/>
              <a:t> και µ</a:t>
            </a:r>
            <a:r>
              <a:rPr lang="el-GR" dirty="0" err="1"/>
              <a:t>εγάλου</a:t>
            </a:r>
            <a:r>
              <a:rPr lang="el-GR" dirty="0"/>
              <a:t> µ</a:t>
            </a:r>
            <a:r>
              <a:rPr lang="el-GR" dirty="0" err="1"/>
              <a:t>εγέθους</a:t>
            </a:r>
            <a:r>
              <a:rPr lang="el-GR" dirty="0"/>
              <a:t> συνέδρια Έργο της οργανωτικής επιτροπής είναι η επιλογή της </a:t>
            </a:r>
            <a:r>
              <a:rPr lang="el-GR" dirty="0" err="1"/>
              <a:t>Επιστηµονικής</a:t>
            </a:r>
            <a:r>
              <a:rPr lang="el-GR" dirty="0"/>
              <a:t> Επιτροπής του συνεδρίου, η οποία είναι </a:t>
            </a:r>
            <a:r>
              <a:rPr lang="el-GR" dirty="0" err="1"/>
              <a:t>επιφορτισµένη</a:t>
            </a:r>
            <a:r>
              <a:rPr lang="el-GR" dirty="0"/>
              <a:t> µε την κατάρτιση τόσο του </a:t>
            </a:r>
            <a:r>
              <a:rPr lang="el-GR" dirty="0" err="1"/>
              <a:t>επιστηµονικού</a:t>
            </a:r>
            <a:r>
              <a:rPr lang="el-GR" dirty="0"/>
              <a:t> </a:t>
            </a:r>
            <a:r>
              <a:rPr lang="el-GR" dirty="0" err="1"/>
              <a:t>προγρά</a:t>
            </a:r>
            <a:r>
              <a:rPr lang="el-GR" dirty="0"/>
              <a:t>µµ</a:t>
            </a:r>
            <a:r>
              <a:rPr lang="el-GR" dirty="0" err="1"/>
              <a:t>ατος</a:t>
            </a:r>
            <a:r>
              <a:rPr lang="el-GR" dirty="0"/>
              <a:t> του συνεδρίου, όσο και των εργασιών-µ</a:t>
            </a:r>
            <a:r>
              <a:rPr lang="el-GR" dirty="0" err="1"/>
              <a:t>ελετών</a:t>
            </a:r>
            <a:r>
              <a:rPr lang="el-GR" dirty="0"/>
              <a:t> που θα παρουσιασθούν κατά τη διάρκεια του.</a:t>
            </a:r>
          </a:p>
          <a:p>
            <a:r>
              <a:rPr lang="el-GR" dirty="0"/>
              <a:t> Πρόεδρος της επιτροπής αυτής είναι συνήθως κάποιο µέλος της οργανωτικής επιτροπής, ώστε να εξασφαλίζεται η καλή επικοινωνία των δύο φορέων. </a:t>
            </a:r>
          </a:p>
          <a:p>
            <a:r>
              <a:rPr lang="el-GR" dirty="0"/>
              <a:t>Η </a:t>
            </a:r>
            <a:r>
              <a:rPr lang="el-GR" dirty="0" err="1"/>
              <a:t>επιστηµονική</a:t>
            </a:r>
            <a:r>
              <a:rPr lang="el-GR" dirty="0"/>
              <a:t> επιτροπή, ανάλογα µε τις ανάγκες, πλαισιώνεται από υποεπιτροπές, όπως η επιτροπή εγκρίσεως εργασιών, </a:t>
            </a:r>
            <a:r>
              <a:rPr lang="el-GR" dirty="0" err="1"/>
              <a:t>απονοµής</a:t>
            </a:r>
            <a:r>
              <a:rPr lang="el-GR" dirty="0"/>
              <a:t> βραβείων κ.λπ. </a:t>
            </a:r>
          </a:p>
          <a:p>
            <a:r>
              <a:rPr lang="el-GR" dirty="0"/>
              <a:t>Η αρτιότητα του </a:t>
            </a:r>
            <a:r>
              <a:rPr lang="el-GR" dirty="0" err="1"/>
              <a:t>επιστηµονικού</a:t>
            </a:r>
            <a:r>
              <a:rPr lang="el-GR" dirty="0"/>
              <a:t> </a:t>
            </a:r>
            <a:r>
              <a:rPr lang="el-GR" dirty="0" err="1"/>
              <a:t>επιµορφωτικού</a:t>
            </a:r>
            <a:r>
              <a:rPr lang="el-GR" dirty="0"/>
              <a:t> </a:t>
            </a:r>
            <a:r>
              <a:rPr lang="el-GR" dirty="0" err="1"/>
              <a:t>προγρά</a:t>
            </a:r>
            <a:r>
              <a:rPr lang="el-GR" dirty="0"/>
              <a:t>µµ</a:t>
            </a:r>
            <a:r>
              <a:rPr lang="el-GR" dirty="0" err="1"/>
              <a:t>ατος</a:t>
            </a:r>
            <a:r>
              <a:rPr lang="el-GR" dirty="0"/>
              <a:t> και η επιλογή εργασιών υψηλού επιπέδου αποτελούν </a:t>
            </a:r>
            <a:r>
              <a:rPr lang="el-GR" dirty="0" err="1"/>
              <a:t>σηµαντικούς</a:t>
            </a:r>
            <a:r>
              <a:rPr lang="el-GR" dirty="0"/>
              <a:t> παράγοντες επιτυχίας ενός συνεδρίου.</a:t>
            </a:r>
          </a:p>
        </p:txBody>
      </p:sp>
    </p:spTree>
    <p:extLst>
      <p:ext uri="{BB962C8B-B14F-4D97-AF65-F5344CB8AC3E}">
        <p14:creationId xmlns:p14="http://schemas.microsoft.com/office/powerpoint/2010/main" val="41530980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Ολοκλήρωμα">
  <a:themeElements>
    <a:clrScheme name="Ολοκλήρωμα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Ολοκλήρωμα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Ολοκλήρωμα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186</TotalTime>
  <Words>1977</Words>
  <Application>Microsoft Office PowerPoint</Application>
  <PresentationFormat>Ευρεία οθόνη</PresentationFormat>
  <Paragraphs>117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4" baseType="lpstr">
      <vt:lpstr>Calibri</vt:lpstr>
      <vt:lpstr>Tw Cen MT</vt:lpstr>
      <vt:lpstr>Tw Cen MT Condensed</vt:lpstr>
      <vt:lpstr>Wingdings</vt:lpstr>
      <vt:lpstr>Wingdings 3</vt:lpstr>
      <vt:lpstr>Ολοκλήρωμα</vt:lpstr>
      <vt:lpstr>Οργανωση   συνεδριου</vt:lpstr>
      <vt:lpstr>Η Αποφαση ∆ιοργανωσης ενος Συνεδριου</vt:lpstr>
      <vt:lpstr>Ο ρολοσ της οργανωτικησ επιτροπησ</vt:lpstr>
      <vt:lpstr>Ο επαγγελματίας διοργανωτής υλοποιεί τη διοργάνωση</vt:lpstr>
      <vt:lpstr>Αγορα Συνεδριακου Τουρισµου</vt:lpstr>
      <vt:lpstr>Οι Υποδοµες Συνεδριακου Τουρισµου στην Ελλαδα</vt:lpstr>
      <vt:lpstr>Ο Ρολος του Φορεα Οργανωσης</vt:lpstr>
      <vt:lpstr>Ο Ρολος της Οργανωτικης Επιτροπης</vt:lpstr>
      <vt:lpstr>Η οργανωτικη επιτροπη εξουσιοδοτειται απο το φορεα διοργανωσης του συνεδριου να</vt:lpstr>
      <vt:lpstr>Οι ∆ιοργανωτες Συνεδριων</vt:lpstr>
      <vt:lpstr>Προµηθευτες Συνεδριακων Υπηρεσιων</vt:lpstr>
      <vt:lpstr>Αεροπορικες εταιριες, αεροδροµια και εταιριες µεταφορας και µετακινησης των συνεδρων:</vt:lpstr>
      <vt:lpstr>Ξενοδοχεια και αλλοι χωροι διαµονης των συνεδρων:</vt:lpstr>
      <vt:lpstr>Συνεδριακοι χωροι:</vt:lpstr>
      <vt:lpstr>Επισιτιστικες Επιχειρησεις:</vt:lpstr>
      <vt:lpstr>∆ιευθετηση χωρων µε εδρανα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Οργανωση  του επιστημονικου συνεδριου</dc:title>
  <dc:creator>George Apladas</dc:creator>
  <cp:lastModifiedBy>George Apladas</cp:lastModifiedBy>
  <cp:revision>13</cp:revision>
  <dcterms:created xsi:type="dcterms:W3CDTF">2018-12-11T10:11:24Z</dcterms:created>
  <dcterms:modified xsi:type="dcterms:W3CDTF">2018-12-11T14:09:10Z</dcterms:modified>
</cp:coreProperties>
</file>