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1" r:id="rId3"/>
    <p:sldId id="279" r:id="rId4"/>
    <p:sldId id="281" r:id="rId5"/>
    <p:sldId id="282" r:id="rId6"/>
    <p:sldId id="292" r:id="rId7"/>
    <p:sldId id="283" r:id="rId8"/>
    <p:sldId id="257" r:id="rId9"/>
    <p:sldId id="284" r:id="rId10"/>
    <p:sldId id="285" r:id="rId11"/>
    <p:sldId id="286" r:id="rId12"/>
    <p:sldId id="287" r:id="rId13"/>
    <p:sldId id="288" r:id="rId14"/>
    <p:sldId id="289" r:id="rId15"/>
    <p:sldId id="29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421" autoAdjust="0"/>
    <p:restoredTop sz="94629" autoAdjust="0"/>
  </p:normalViewPr>
  <p:slideViewPr>
    <p:cSldViewPr>
      <p:cViewPr varScale="1">
        <p:scale>
          <a:sx n="79" d="100"/>
          <a:sy n="79" d="100"/>
        </p:scale>
        <p:origin x="1572" y="96"/>
      </p:cViewPr>
      <p:guideLst>
        <p:guide orient="horz" pos="2160"/>
        <p:guide pos="2880"/>
      </p:guideLst>
    </p:cSldViewPr>
  </p:slideViewPr>
  <p:outlineViewPr>
    <p:cViewPr>
      <p:scale>
        <a:sx n="33" d="100"/>
        <a:sy n="33" d="100"/>
      </p:scale>
      <p:origin x="0" y="1569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20" name="19 - Θέση υποσέλιδου"/>
          <p:cNvSpPr>
            <a:spLocks noGrp="1"/>
          </p:cNvSpPr>
          <p:nvPr>
            <p:ph type="ftr" sz="quarter" idx="11"/>
          </p:nvPr>
        </p:nvSpPr>
        <p:spPr/>
        <p:txBody>
          <a:bodyPr/>
          <a:lstStyle/>
          <a:p>
            <a:endParaRPr lang="en-US"/>
          </a:p>
        </p:txBody>
      </p:sp>
      <p:sp>
        <p:nvSpPr>
          <p:cNvPr id="10" name="9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F41AA978-52DF-43B6-97DF-909B6D594C75}" type="datetimeFigureOut">
              <a:rPr lang="en-US" smtClean="0"/>
              <a:pPr/>
              <a:t>10/29/2018</a:t>
            </a:fld>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B3248EC8-0FFA-40D1-905D-D8C9EE3BA447}" type="slidenum">
              <a:rPr lang="en-US" smtClean="0"/>
              <a:pPr/>
              <a:t>‹#›</a:t>
            </a:fld>
            <a:endParaRPr lang="en-US"/>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p>
            <a:r>
              <a:rPr kumimoji="0" lang="el-GR"/>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41AA978-52DF-43B6-97DF-909B6D594C75}" type="datetimeFigureOut">
              <a:rPr lang="en-US" smtClean="0"/>
              <a:pPr/>
              <a:t>10/29/2018</a:t>
            </a:fld>
            <a:endParaRPr lang="en-US"/>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3248EC8-0FFA-40D1-905D-D8C9EE3BA447}" type="slidenum">
              <a:rPr lang="en-US" smtClean="0"/>
              <a:pPr/>
              <a:t>‹#›</a:t>
            </a:fld>
            <a:endParaRPr lang="en-US"/>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071538" y="714356"/>
            <a:ext cx="7767662" cy="3357586"/>
          </a:xfrm>
        </p:spPr>
        <p:txBody>
          <a:bodyPr>
            <a:normAutofit fontScale="90000"/>
          </a:bodyPr>
          <a:lstStyle/>
          <a:p>
            <a:br>
              <a:rPr lang="el-GR" baseline="30000" dirty="0"/>
            </a:br>
            <a:r>
              <a:rPr lang="el-GR" dirty="0"/>
              <a:t>  </a:t>
            </a:r>
            <a:br>
              <a:rPr lang="el-GR" dirty="0"/>
            </a:br>
            <a:br>
              <a:rPr lang="el-GR" dirty="0"/>
            </a:br>
            <a:br>
              <a:rPr lang="el-GR" dirty="0"/>
            </a:br>
            <a:br>
              <a:rPr lang="el-GR" dirty="0"/>
            </a:br>
            <a:br>
              <a:rPr lang="el-GR" dirty="0"/>
            </a:br>
            <a:r>
              <a:rPr lang="en-US" sz="6000" dirty="0">
                <a:latin typeface="Arial" pitchFamily="34" charset="0"/>
                <a:cs typeface="Arial" pitchFamily="34" charset="0"/>
              </a:rPr>
              <a:t>Event management</a:t>
            </a:r>
            <a:br>
              <a:rPr lang="en-US" sz="6000" dirty="0">
                <a:latin typeface="Arial" pitchFamily="34" charset="0"/>
                <a:cs typeface="Arial" pitchFamily="34" charset="0"/>
              </a:rPr>
            </a:br>
            <a:br>
              <a:rPr lang="en-US" dirty="0"/>
            </a:br>
            <a:endParaRPr lang="en-US" dirty="0"/>
          </a:p>
        </p:txBody>
      </p:sp>
      <p:sp>
        <p:nvSpPr>
          <p:cNvPr id="3" name="2 - Υπότιτλος"/>
          <p:cNvSpPr>
            <a:spLocks noGrp="1"/>
          </p:cNvSpPr>
          <p:nvPr>
            <p:ph type="subTitle" idx="1"/>
          </p:nvPr>
        </p:nvSpPr>
        <p:spPr>
          <a:xfrm>
            <a:off x="1432560" y="4357694"/>
            <a:ext cx="7406640" cy="1785950"/>
          </a:xfrm>
        </p:spPr>
        <p:txBody>
          <a:bodyPr>
            <a:normAutofit/>
          </a:bodyPr>
          <a:lstStyle/>
          <a:p>
            <a:r>
              <a:rPr lang="el-GR" dirty="0">
                <a:latin typeface="Calibri" pitchFamily="34" charset="0"/>
              </a:rPr>
              <a:t>ΓΕΩΡΓΙΟΣ ΑΠΛΑΔΑΣ   </a:t>
            </a:r>
            <a:endParaRPr lang="en-US" dirty="0">
              <a:latin typeface="Calibri" pitchFamily="34" charset="0"/>
            </a:endParaRPr>
          </a:p>
          <a:p>
            <a:r>
              <a:rPr lang="en-US">
                <a:latin typeface="Calibri" pitchFamily="34" charset="0"/>
                <a:cs typeface="Arial" pitchFamily="34" charset="0"/>
              </a:rPr>
              <a:t>2018   2019</a:t>
            </a:r>
            <a:r>
              <a:rPr lang="el-GR" dirty="0">
                <a:latin typeface="Calibri" pitchFamily="34" charset="0"/>
                <a:cs typeface="Arial" pitchFamily="34" charset="0"/>
              </a:rPr>
              <a:t>  </a:t>
            </a:r>
            <a:r>
              <a:rPr lang="el-GR" dirty="0">
                <a:latin typeface="Calibri" pitchFamily="34" charset="0"/>
              </a:rPr>
              <a:t>ΧΕΙΜΕΡΙΝΟ </a:t>
            </a:r>
          </a:p>
          <a:p>
            <a:pPr marL="514350" indent="-514350"/>
            <a:r>
              <a:rPr lang="el-GR" dirty="0">
                <a:latin typeface="Calibri" pitchFamily="34" charset="0"/>
              </a:rPr>
              <a:t> ΤΕΙ ΚΡΗΤΗΣ</a:t>
            </a:r>
            <a:endParaRPr lang="en-US" dirty="0">
              <a:latin typeface="Calibri" pitchFamily="34" charset="0"/>
            </a:endParaRPr>
          </a:p>
        </p:txBody>
      </p:sp>
      <p:pic>
        <p:nvPicPr>
          <p:cNvPr id="4" name="3 - Εικόνα" descr="https://encrypted-tbn1.gstatic.com/images?q=tbn:ANd9GcS0-xZJsahWJBqFTxUve56xNUN6u5uYylLtkvwpLpqy-AT4GhcfHg"/>
          <p:cNvPicPr/>
          <p:nvPr/>
        </p:nvPicPr>
        <p:blipFill>
          <a:blip r:embed="rId2"/>
          <a:srcRect/>
          <a:stretch>
            <a:fillRect/>
          </a:stretch>
        </p:blipFill>
        <p:spPr bwMode="auto">
          <a:xfrm>
            <a:off x="6072198" y="500042"/>
            <a:ext cx="2659380" cy="172212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Οι λόγοι που οδηγούν στην οργάνωση εκδηλώσεων</a:t>
            </a:r>
            <a:endParaRPr lang="en-US" dirty="0"/>
          </a:p>
        </p:txBody>
      </p:sp>
      <p:sp>
        <p:nvSpPr>
          <p:cNvPr id="3" name="2 - Θέση περιεχομένου"/>
          <p:cNvSpPr>
            <a:spLocks noGrp="1"/>
          </p:cNvSpPr>
          <p:nvPr>
            <p:ph idx="1"/>
          </p:nvPr>
        </p:nvSpPr>
        <p:spPr/>
        <p:txBody>
          <a:bodyPr>
            <a:normAutofit fontScale="85000" lnSpcReduction="20000"/>
          </a:bodyPr>
          <a:lstStyle/>
          <a:p>
            <a:pPr>
              <a:buNone/>
            </a:pPr>
            <a:r>
              <a:rPr lang="el-GR" dirty="0"/>
              <a:t>   Μερικοί σημαντικοί λόγοι για την οργάνωση των εκδηλώσεων είναι:</a:t>
            </a:r>
          </a:p>
          <a:p>
            <a:pPr>
              <a:buNone/>
            </a:pPr>
            <a:endParaRPr lang="en-US" dirty="0"/>
          </a:p>
          <a:p>
            <a:pPr lvl="0"/>
            <a:r>
              <a:rPr lang="el-GR" dirty="0"/>
              <a:t>Εορτασμός </a:t>
            </a:r>
            <a:endParaRPr lang="en-US" dirty="0"/>
          </a:p>
          <a:p>
            <a:pPr lvl="0"/>
            <a:r>
              <a:rPr lang="el-GR" dirty="0"/>
              <a:t>Προσέλκυση εσόδων</a:t>
            </a:r>
            <a:endParaRPr lang="en-US" dirty="0"/>
          </a:p>
          <a:p>
            <a:pPr lvl="0"/>
            <a:r>
              <a:rPr lang="el-GR" dirty="0"/>
              <a:t>Διασκέδαση ή κοινωνικοποίηση</a:t>
            </a:r>
            <a:endParaRPr lang="en-US" dirty="0"/>
          </a:p>
          <a:p>
            <a:pPr lvl="0"/>
            <a:r>
              <a:rPr lang="el-GR" dirty="0"/>
              <a:t>Φυσικοί πόροι</a:t>
            </a:r>
            <a:endParaRPr lang="en-US" dirty="0"/>
          </a:p>
          <a:p>
            <a:pPr lvl="0"/>
            <a:r>
              <a:rPr lang="el-GR" dirty="0"/>
              <a:t>Γεωργία </a:t>
            </a:r>
            <a:endParaRPr lang="en-US" dirty="0"/>
          </a:p>
          <a:p>
            <a:pPr lvl="0"/>
            <a:r>
              <a:rPr lang="el-GR" dirty="0"/>
              <a:t>Τουρισμός</a:t>
            </a:r>
            <a:endParaRPr lang="en-US" dirty="0"/>
          </a:p>
          <a:p>
            <a:pPr lvl="0"/>
            <a:r>
              <a:rPr lang="el-GR" dirty="0"/>
              <a:t>Πολιτισμός</a:t>
            </a:r>
            <a:endParaRPr lang="en-US" dirty="0"/>
          </a:p>
          <a:p>
            <a:pPr lvl="0"/>
            <a:r>
              <a:rPr lang="el-GR" dirty="0"/>
              <a:t>Εκπαίδευση </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Οι επιπτώσεις από την οργάνωση των εκδηλώσεων </a:t>
            </a:r>
            <a:endParaRPr lang="en-US" dirty="0"/>
          </a:p>
        </p:txBody>
      </p:sp>
      <p:sp>
        <p:nvSpPr>
          <p:cNvPr id="3" name="2 - Θέση περιεχομένου"/>
          <p:cNvSpPr>
            <a:spLocks noGrp="1"/>
          </p:cNvSpPr>
          <p:nvPr>
            <p:ph idx="1"/>
          </p:nvPr>
        </p:nvSpPr>
        <p:spPr/>
        <p:txBody>
          <a:bodyPr>
            <a:normAutofit fontScale="92500" lnSpcReduction="20000"/>
          </a:bodyPr>
          <a:lstStyle/>
          <a:p>
            <a:pPr>
              <a:buNone/>
            </a:pPr>
            <a:r>
              <a:rPr lang="el-GR" dirty="0"/>
              <a:t>  Οι επιπτώσεις των εκδηλώσεων στην τοπική κοινωνία μπορεί να είναι:</a:t>
            </a:r>
          </a:p>
          <a:p>
            <a:pPr>
              <a:buNone/>
            </a:pPr>
            <a:endParaRPr lang="en-US" dirty="0"/>
          </a:p>
          <a:p>
            <a:pPr lvl="0"/>
            <a:r>
              <a:rPr lang="el-GR" dirty="0"/>
              <a:t>κοινωνικές </a:t>
            </a:r>
            <a:endParaRPr lang="en-US" dirty="0"/>
          </a:p>
          <a:p>
            <a:pPr lvl="0"/>
            <a:r>
              <a:rPr lang="el-GR" dirty="0"/>
              <a:t>πολιτιστικές </a:t>
            </a:r>
            <a:endParaRPr lang="en-US" dirty="0"/>
          </a:p>
          <a:p>
            <a:pPr lvl="0"/>
            <a:r>
              <a:rPr lang="el-GR" dirty="0"/>
              <a:t>πολιτικές </a:t>
            </a:r>
            <a:endParaRPr lang="en-US" dirty="0"/>
          </a:p>
          <a:p>
            <a:pPr lvl="0"/>
            <a:r>
              <a:rPr lang="el-GR" dirty="0"/>
              <a:t>οικονομικές</a:t>
            </a:r>
            <a:endParaRPr lang="en-US" dirty="0"/>
          </a:p>
          <a:p>
            <a:pPr lvl="0"/>
            <a:r>
              <a:rPr lang="el-GR" dirty="0"/>
              <a:t>επιπτώσεις στο φυσικό και αστικό περιβάλλον και τον άνθρωπο</a:t>
            </a:r>
            <a:endParaRPr lang="en-US" dirty="0"/>
          </a:p>
          <a:p>
            <a:pPr lvl="0"/>
            <a:r>
              <a:rPr lang="el-GR" dirty="0"/>
              <a:t>επιπτώσεις στον τουρισμό</a:t>
            </a:r>
            <a:endParaRPr lang="en-US" dirty="0"/>
          </a:p>
          <a:p>
            <a:pPr>
              <a:buNone/>
            </a:pPr>
            <a:r>
              <a:rPr lang="el-GR" dirty="0"/>
              <a:t> </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t>
            </a:r>
            <a:br>
              <a:rPr lang="en-US" dirty="0"/>
            </a:br>
            <a:r>
              <a:rPr lang="el-GR" u="sng" dirty="0"/>
              <a:t>Οικονομικές επιπτώσεις</a:t>
            </a:r>
            <a:br>
              <a:rPr lang="en-US" dirty="0"/>
            </a:br>
            <a:endParaRPr lang="en-US" dirty="0"/>
          </a:p>
        </p:txBody>
      </p:sp>
      <p:sp>
        <p:nvSpPr>
          <p:cNvPr id="3" name="2 - Θέση περιεχομένου"/>
          <p:cNvSpPr>
            <a:spLocks noGrp="1"/>
          </p:cNvSpPr>
          <p:nvPr>
            <p:ph idx="1"/>
          </p:nvPr>
        </p:nvSpPr>
        <p:spPr/>
        <p:txBody>
          <a:bodyPr/>
          <a:lstStyle/>
          <a:p>
            <a:pPr lvl="0"/>
            <a:r>
              <a:rPr lang="el-GR" dirty="0"/>
              <a:t>‘</a:t>
            </a:r>
            <a:r>
              <a:rPr lang="el-GR" dirty="0" err="1"/>
              <a:t>Εσοδα</a:t>
            </a:r>
            <a:r>
              <a:rPr lang="el-GR" dirty="0"/>
              <a:t> για τους διοργανωτές και τις τοπικές επιχειρήσεις</a:t>
            </a:r>
            <a:endParaRPr lang="en-US" dirty="0"/>
          </a:p>
          <a:p>
            <a:pPr lvl="0"/>
            <a:r>
              <a:rPr lang="el-GR" dirty="0"/>
              <a:t>Απασχόληση και μισθούς για τους ντόπιους</a:t>
            </a:r>
            <a:endParaRPr lang="en-US" dirty="0"/>
          </a:p>
          <a:p>
            <a:pPr lvl="0"/>
            <a:r>
              <a:rPr lang="el-GR" dirty="0"/>
              <a:t>Ανάπτυξη επιχειρήσεων</a:t>
            </a:r>
            <a:endParaRPr lang="en-US" dirty="0"/>
          </a:p>
          <a:p>
            <a:pPr lvl="0"/>
            <a:r>
              <a:rPr lang="el-GR" dirty="0"/>
              <a:t>Επενδυτικές ευκαιρίες</a:t>
            </a:r>
            <a:endParaRPr lang="en-US" dirty="0"/>
          </a:p>
          <a:p>
            <a:pPr lvl="0"/>
            <a:r>
              <a:rPr lang="el-GR" dirty="0"/>
              <a:t>‘</a:t>
            </a:r>
            <a:r>
              <a:rPr lang="el-GR" dirty="0" err="1"/>
              <a:t>Εσοδα</a:t>
            </a:r>
            <a:r>
              <a:rPr lang="el-GR" dirty="0"/>
              <a:t> για το κράτος</a:t>
            </a:r>
            <a:endParaRPr lang="en-US" dirty="0"/>
          </a:p>
          <a:p>
            <a:pPr lvl="0"/>
            <a:r>
              <a:rPr lang="el-GR" dirty="0"/>
              <a:t>Ανάπτυξη της περιοχής κ.α.</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t>
            </a:r>
            <a:br>
              <a:rPr lang="en-US" dirty="0"/>
            </a:br>
            <a:r>
              <a:rPr lang="el-GR" u="sng" dirty="0"/>
              <a:t>Επιπτώσεις στο φυσικό περιβάλλον</a:t>
            </a:r>
            <a:br>
              <a:rPr lang="en-US" dirty="0"/>
            </a:br>
            <a:endParaRPr lang="en-US" dirty="0"/>
          </a:p>
        </p:txBody>
      </p:sp>
      <p:sp>
        <p:nvSpPr>
          <p:cNvPr id="3" name="2 - Θέση περιεχομένου"/>
          <p:cNvSpPr>
            <a:spLocks noGrp="1"/>
          </p:cNvSpPr>
          <p:nvPr>
            <p:ph idx="1"/>
          </p:nvPr>
        </p:nvSpPr>
        <p:spPr>
          <a:xfrm>
            <a:off x="1435608" y="1643050"/>
            <a:ext cx="7498080" cy="4605350"/>
          </a:xfrm>
        </p:spPr>
        <p:txBody>
          <a:bodyPr>
            <a:normAutofit fontScale="62500" lnSpcReduction="20000"/>
          </a:bodyPr>
          <a:lstStyle/>
          <a:p>
            <a:pPr>
              <a:buNone/>
            </a:pPr>
            <a:r>
              <a:rPr lang="el-GR" dirty="0"/>
              <a:t>     Η πραγματοποίηση εκδηλώσεων είναι πιθανό να επιφέρει αλλοιώσεις στο φυσικό περιβάλλον της περιοχής. Αυτό μπορεί να σημαίνει:</a:t>
            </a:r>
          </a:p>
          <a:p>
            <a:pPr>
              <a:buNone/>
            </a:pPr>
            <a:endParaRPr lang="en-US" dirty="0"/>
          </a:p>
          <a:p>
            <a:pPr lvl="0"/>
            <a:r>
              <a:rPr lang="el-GR" dirty="0"/>
              <a:t>καταστροφή της χλωρίδας και πανίδας της περιοχής </a:t>
            </a:r>
            <a:endParaRPr lang="en-US" dirty="0"/>
          </a:p>
          <a:p>
            <a:pPr lvl="0"/>
            <a:r>
              <a:rPr lang="el-GR" dirty="0"/>
              <a:t>μόλυνσης των υδάτων και του εδάφους</a:t>
            </a:r>
            <a:endParaRPr lang="en-US" dirty="0"/>
          </a:p>
          <a:p>
            <a:pPr lvl="0"/>
            <a:r>
              <a:rPr lang="el-GR" dirty="0"/>
              <a:t>αλλαγή των χρήσεων γης στην περιοχή</a:t>
            </a:r>
            <a:endParaRPr lang="en-US" dirty="0"/>
          </a:p>
          <a:p>
            <a:pPr lvl="0"/>
            <a:r>
              <a:rPr lang="el-GR" dirty="0"/>
              <a:t>ατμοσφαιρική ρύπανση </a:t>
            </a:r>
            <a:endParaRPr lang="en-US" dirty="0"/>
          </a:p>
          <a:p>
            <a:pPr lvl="0"/>
            <a:r>
              <a:rPr lang="el-GR" dirty="0"/>
              <a:t>μείωση των χώρων αναψυχής των ντόπιων</a:t>
            </a:r>
            <a:endParaRPr lang="en-US" dirty="0"/>
          </a:p>
          <a:p>
            <a:pPr lvl="0"/>
            <a:r>
              <a:rPr lang="el-GR" dirty="0"/>
              <a:t>αλλοίωση της πολιτιστικής κληρονομιάς</a:t>
            </a:r>
            <a:endParaRPr lang="en-US" dirty="0"/>
          </a:p>
          <a:p>
            <a:pPr>
              <a:buNone/>
            </a:pPr>
            <a:r>
              <a:rPr lang="el-GR" dirty="0"/>
              <a:t>    </a:t>
            </a:r>
          </a:p>
          <a:p>
            <a:pPr>
              <a:buNone/>
            </a:pPr>
            <a:r>
              <a:rPr lang="el-GR" dirty="0"/>
              <a:t>     Οι αρνητικές επιπτώσεις στο περιβάλλον μπορούν να περιοριστούν αν οι εκδηλώσεις διοργανώνονται σε κατάλληλα διαμορφωμένους χώρους για τη συγκέντρωση μεγάλου αριθμού ατόμων, όπως τα στάδια και οι χώροι διασκέδασης.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Κοινωνικές επιπτώσεις</a:t>
            </a:r>
            <a:br>
              <a:rPr lang="en-US" dirty="0"/>
            </a:br>
            <a:endParaRPr lang="en-US" dirty="0"/>
          </a:p>
        </p:txBody>
      </p:sp>
      <p:sp>
        <p:nvSpPr>
          <p:cNvPr id="3" name="2 - Θέση περιεχομένου"/>
          <p:cNvSpPr>
            <a:spLocks noGrp="1"/>
          </p:cNvSpPr>
          <p:nvPr>
            <p:ph idx="1"/>
          </p:nvPr>
        </p:nvSpPr>
        <p:spPr/>
        <p:txBody>
          <a:bodyPr>
            <a:normAutofit fontScale="62500" lnSpcReduction="20000"/>
          </a:bodyPr>
          <a:lstStyle/>
          <a:p>
            <a:pPr>
              <a:buNone/>
            </a:pPr>
            <a:r>
              <a:rPr lang="el-GR" dirty="0"/>
              <a:t>    Οι θετικές κοινωνικές επιπτώσεις περιλαμβάνουν:</a:t>
            </a:r>
            <a:endParaRPr lang="en-US" dirty="0"/>
          </a:p>
          <a:p>
            <a:pPr lvl="0"/>
            <a:r>
              <a:rPr lang="el-GR" dirty="0"/>
              <a:t>δυνατότητες για χαλάρωση και ψυχαγωγία</a:t>
            </a:r>
            <a:endParaRPr lang="en-US" dirty="0"/>
          </a:p>
          <a:p>
            <a:pPr lvl="0"/>
            <a:r>
              <a:rPr lang="el-GR" dirty="0"/>
              <a:t>διεύρυνση των γνώσεων και ανταλλαγή ιδεολογιών και ικανοτήτων</a:t>
            </a:r>
            <a:endParaRPr lang="en-US" dirty="0"/>
          </a:p>
          <a:p>
            <a:pPr lvl="0"/>
            <a:r>
              <a:rPr lang="el-GR" dirty="0"/>
              <a:t>ενθάρρυνση την ομαδικής συμμετοχής</a:t>
            </a:r>
            <a:endParaRPr lang="en-US" dirty="0"/>
          </a:p>
          <a:p>
            <a:pPr lvl="0"/>
            <a:r>
              <a:rPr lang="el-GR" dirty="0"/>
              <a:t>βελτίωση της ποιότητας ζωής</a:t>
            </a:r>
            <a:endParaRPr lang="en-US" dirty="0"/>
          </a:p>
          <a:p>
            <a:pPr>
              <a:buNone/>
            </a:pPr>
            <a:r>
              <a:rPr lang="el-GR" dirty="0"/>
              <a:t> </a:t>
            </a:r>
            <a:endParaRPr lang="en-US" dirty="0"/>
          </a:p>
          <a:p>
            <a:pPr>
              <a:buNone/>
            </a:pPr>
            <a:r>
              <a:rPr lang="el-GR" dirty="0"/>
              <a:t>     Ωστόσο, αν ο σχεδιασμός των εκδηλώσεων δεν γίνει με γνώμονα την τοπική κοινωνία μπορεί να υπάρξουν και αρνητικές επιπτώσεις όπως:</a:t>
            </a:r>
            <a:endParaRPr lang="en-US" dirty="0"/>
          </a:p>
          <a:p>
            <a:pPr lvl="0"/>
            <a:r>
              <a:rPr lang="el-GR" dirty="0"/>
              <a:t>ενόχληση στις καθημερινές δραστηριότητες των ντόπιων</a:t>
            </a:r>
            <a:endParaRPr lang="en-US" dirty="0"/>
          </a:p>
          <a:p>
            <a:pPr lvl="0"/>
            <a:r>
              <a:rPr lang="el-GR" dirty="0"/>
              <a:t>αυξημένη κίνηση</a:t>
            </a:r>
            <a:endParaRPr lang="en-US" dirty="0"/>
          </a:p>
          <a:p>
            <a:pPr lvl="0"/>
            <a:r>
              <a:rPr lang="el-GR" dirty="0"/>
              <a:t>θόρυβος και απορρίμματα</a:t>
            </a:r>
            <a:endParaRPr lang="en-US" dirty="0"/>
          </a:p>
          <a:p>
            <a:pPr lvl="0"/>
            <a:r>
              <a:rPr lang="el-GR" dirty="0"/>
              <a:t>αύξηση εγκληματικότητας</a:t>
            </a:r>
            <a:endParaRPr lang="en-US" dirty="0"/>
          </a:p>
          <a:p>
            <a:r>
              <a:rPr lang="el-GR" dirty="0"/>
              <a:t>εξώθηση στην μετοίκηση των κατοίκων</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u="sng" dirty="0"/>
              <a:t>Πολιτικές επιπτώσεις</a:t>
            </a:r>
            <a:br>
              <a:rPr lang="en-US" dirty="0"/>
            </a:br>
            <a:endParaRPr lang="en-US" dirty="0"/>
          </a:p>
        </p:txBody>
      </p:sp>
      <p:sp>
        <p:nvSpPr>
          <p:cNvPr id="3" name="2 - Θέση περιεχομένου"/>
          <p:cNvSpPr>
            <a:spLocks noGrp="1"/>
          </p:cNvSpPr>
          <p:nvPr>
            <p:ph idx="1"/>
          </p:nvPr>
        </p:nvSpPr>
        <p:spPr/>
        <p:txBody>
          <a:bodyPr>
            <a:normAutofit lnSpcReduction="10000"/>
          </a:bodyPr>
          <a:lstStyle/>
          <a:p>
            <a:r>
              <a:rPr lang="el-GR" sz="2400" dirty="0"/>
              <a:t>Οι εκδηλώσεις μπορούν να έχουν σκοπό να εισάγουν νέες πολιτικές απόψεις, να διαμορφώσουν την υπάρχουσα νοοτροπία και να καθιερώσουν διαφορετικά κοινωνικά πρότυπα.</a:t>
            </a:r>
          </a:p>
          <a:p>
            <a:r>
              <a:rPr lang="el-GR" sz="2400" dirty="0"/>
              <a:t>  Πολλές φορές επίσης οι εκδηλώσεις χρησιμοποιούνται από τους πολιτικούς για να αυξήσουν το κύρος μιας περιοχής. Αυτό όμως μπορεί να οδηγήσει και στον περιορισμένο έλεγχο των  πόρων που διαθέτει μια κοινωνία.</a:t>
            </a:r>
          </a:p>
          <a:p>
            <a:r>
              <a:rPr lang="el-GR" sz="2400" dirty="0"/>
              <a:t> Η διοργάνωση μιας μεγάλης εκδήλωσης σε μία περιοχή μπορεί να συνεπάγεται την καταστροφή χώρων πρασίνου για να κατασκευαστούν εγκαταστάσεις</a:t>
            </a:r>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Στόχοι μαθήματος</a:t>
            </a:r>
            <a:endParaRPr lang="en-US" dirty="0"/>
          </a:p>
        </p:txBody>
      </p:sp>
      <p:sp>
        <p:nvSpPr>
          <p:cNvPr id="3" name="2 - Θέση περιεχομένου"/>
          <p:cNvSpPr>
            <a:spLocks noGrp="1"/>
          </p:cNvSpPr>
          <p:nvPr>
            <p:ph idx="1"/>
          </p:nvPr>
        </p:nvSpPr>
        <p:spPr>
          <a:xfrm>
            <a:off x="1214414" y="1447800"/>
            <a:ext cx="7719274" cy="4800600"/>
          </a:xfrm>
        </p:spPr>
        <p:txBody>
          <a:bodyPr>
            <a:normAutofit fontScale="92500" lnSpcReduction="20000"/>
          </a:bodyPr>
          <a:lstStyle/>
          <a:p>
            <a:pPr lvl="0"/>
            <a:r>
              <a:rPr lang="el-GR" dirty="0"/>
              <a:t>Να μελετήσουμε τις μεθόδους και τις διαδικασίες που απαιτούνται για την οργάνωση μιας εκδήλωσης.</a:t>
            </a:r>
          </a:p>
          <a:p>
            <a:pPr lvl="0"/>
            <a:r>
              <a:rPr lang="el-GR" dirty="0"/>
              <a:t>Να μάθουμε πώς να προγραμματίζουμε και να οργανώνουμε εκδηλώσεις διαφορετικών ειδών Π.Χ  Πάρτι γενεθλίων μέχρι μια μεγάλη εξωτερική εκδήλωση.</a:t>
            </a:r>
            <a:r>
              <a:rPr lang="en-US" dirty="0"/>
              <a:t>   </a:t>
            </a:r>
          </a:p>
          <a:p>
            <a:r>
              <a:rPr lang="el-GR" dirty="0"/>
              <a:t>Να πάρετε γνώσεις πάνω σε οικονομικά, στρατηγική που θα ακολουθήσετε, μάρκετινγκ εκδηλώσεων  , τεχνολογίες  ΙΤ με τις οποίες θα μπορείτε να οργανώνετε  μια επιτυχημένη εκδήλωση.</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638"/>
            <a:ext cx="7498080" cy="1511288"/>
          </a:xfrm>
        </p:spPr>
        <p:txBody>
          <a:bodyPr>
            <a:noAutofit/>
          </a:bodyPr>
          <a:lstStyle/>
          <a:p>
            <a:r>
              <a:rPr lang="el-GR" sz="2400" dirty="0"/>
              <a:t>Οι λόγοι που οι άνθρωποι συνηθίζουν να συγκεντρώνονται και να οργανώνουν εκδηλώσεις μπορεί να είναι </a:t>
            </a:r>
            <a:r>
              <a:rPr lang="en-US" sz="2400" dirty="0"/>
              <a:t>:</a:t>
            </a:r>
          </a:p>
        </p:txBody>
      </p:sp>
      <p:sp>
        <p:nvSpPr>
          <p:cNvPr id="3" name="2 - Θέση περιεχομένου"/>
          <p:cNvSpPr>
            <a:spLocks noGrp="1"/>
          </p:cNvSpPr>
          <p:nvPr>
            <p:ph idx="1"/>
          </p:nvPr>
        </p:nvSpPr>
        <p:spPr>
          <a:xfrm>
            <a:off x="1435608" y="1643050"/>
            <a:ext cx="7498080" cy="4605350"/>
          </a:xfrm>
        </p:spPr>
        <p:txBody>
          <a:bodyPr>
            <a:normAutofit fontScale="70000" lnSpcReduction="20000"/>
          </a:bodyPr>
          <a:lstStyle/>
          <a:p>
            <a:pPr>
              <a:buNone/>
            </a:pPr>
            <a:r>
              <a:rPr lang="en-US" dirty="0"/>
              <a:t>    </a:t>
            </a:r>
          </a:p>
          <a:p>
            <a:pPr>
              <a:buNone/>
            </a:pPr>
            <a:endParaRPr lang="en-US" dirty="0"/>
          </a:p>
          <a:p>
            <a:r>
              <a:rPr lang="el-GR" b="1" i="1" dirty="0"/>
              <a:t>Γιορτές</a:t>
            </a:r>
            <a:r>
              <a:rPr lang="el-GR" dirty="0"/>
              <a:t> (εκθέσεις, παρελάσεις, γάμους, επανασυνδέσεις, γενέθλια, επετείους ) </a:t>
            </a:r>
            <a:endParaRPr lang="en-US" dirty="0"/>
          </a:p>
          <a:p>
            <a:pPr>
              <a:buNone/>
            </a:pPr>
            <a:r>
              <a:rPr lang="el-GR" dirty="0"/>
              <a:t> </a:t>
            </a:r>
            <a:endParaRPr lang="en-US" dirty="0"/>
          </a:p>
          <a:p>
            <a:r>
              <a:rPr lang="el-GR" dirty="0"/>
              <a:t> </a:t>
            </a:r>
            <a:r>
              <a:rPr lang="el-GR" b="1" i="1" dirty="0"/>
              <a:t>Εκπαίδευση</a:t>
            </a:r>
            <a:r>
              <a:rPr lang="el-GR" dirty="0"/>
              <a:t> (διαλέξεις, συνέδρια, συναντήσεις, αποφοιτήσεις) </a:t>
            </a:r>
            <a:endParaRPr lang="en-US" dirty="0"/>
          </a:p>
          <a:p>
            <a:endParaRPr lang="en-US" dirty="0"/>
          </a:p>
          <a:p>
            <a:r>
              <a:rPr lang="en-US" b="1" i="1" dirty="0"/>
              <a:t>Promotions</a:t>
            </a:r>
            <a:r>
              <a:rPr lang="el-GR" dirty="0"/>
              <a:t> (παρουσιάσεις νέων προϊόντων, πολιτικές συγκεντρώσεις, επιδείξεις μόδας, συμβάσεις) </a:t>
            </a:r>
            <a:endParaRPr lang="en-US" dirty="0"/>
          </a:p>
          <a:p>
            <a:pPr>
              <a:buNone/>
            </a:pPr>
            <a:endParaRPr lang="en-US" dirty="0"/>
          </a:p>
          <a:p>
            <a:r>
              <a:rPr lang="el-GR" dirty="0"/>
              <a:t> </a:t>
            </a:r>
            <a:r>
              <a:rPr lang="el-GR" b="1" i="1" dirty="0"/>
              <a:t>Επετείους</a:t>
            </a:r>
            <a:r>
              <a:rPr lang="el-GR" dirty="0"/>
              <a:t> (μνημεία, κοινωνικών γεγονότων) </a:t>
            </a:r>
            <a:endParaRPr lang="en-US" dirty="0"/>
          </a:p>
          <a:p>
            <a:pPr>
              <a:buNone/>
            </a:pPr>
            <a:r>
              <a:rPr lang="el-GR" dirty="0"/>
              <a:t> </a:t>
            </a:r>
            <a:endParaRPr lang="en-US" dirty="0"/>
          </a:p>
          <a:p>
            <a:pPr>
              <a:buNone/>
            </a:pP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Αυτό που χαρακτηρίζει στο σύνολό τους τις εκδηλώσεις είναι</a:t>
            </a:r>
            <a:r>
              <a:rPr lang="en-US" dirty="0"/>
              <a:t>:</a:t>
            </a:r>
          </a:p>
        </p:txBody>
      </p:sp>
      <p:sp>
        <p:nvSpPr>
          <p:cNvPr id="3" name="2 - Θέση περιεχομένου"/>
          <p:cNvSpPr>
            <a:spLocks noGrp="1"/>
          </p:cNvSpPr>
          <p:nvPr>
            <p:ph idx="1"/>
          </p:nvPr>
        </p:nvSpPr>
        <p:spPr/>
        <p:txBody>
          <a:bodyPr>
            <a:normAutofit fontScale="92500" lnSpcReduction="10000"/>
          </a:bodyPr>
          <a:lstStyle/>
          <a:p>
            <a:r>
              <a:rPr lang="el-GR" dirty="0"/>
              <a:t>Ότι πρόκειται για </a:t>
            </a:r>
            <a:r>
              <a:rPr lang="el-GR" u="sng" dirty="0"/>
              <a:t>γεγονότα που έχουν πάντα </a:t>
            </a:r>
            <a:r>
              <a:rPr lang="el-GR" b="1" u="sng" dirty="0"/>
              <a:t>ομαδικό χαρακτήρα</a:t>
            </a:r>
            <a:r>
              <a:rPr lang="el-GR" u="sng" dirty="0"/>
              <a:t> και </a:t>
            </a:r>
            <a:r>
              <a:rPr lang="el-GR" b="1" u="sng" dirty="0"/>
              <a:t>περιορισμένη διάρκεια</a:t>
            </a:r>
            <a:r>
              <a:rPr lang="el-GR" u="sng" dirty="0"/>
              <a:t>.</a:t>
            </a:r>
            <a:r>
              <a:rPr lang="el-GR" dirty="0"/>
              <a:t> </a:t>
            </a:r>
          </a:p>
          <a:p>
            <a:r>
              <a:rPr lang="el-GR" dirty="0"/>
              <a:t>Μπορεί να διαφέρουν σε μέγεθος και σε αντίκτυπο και να είναι διαφορετική η αιτιολογία για την οργάνωσή τους, παρ’ όλα αυτά έχουν σύντομη διάρκεια.</a:t>
            </a:r>
          </a:p>
          <a:p>
            <a:r>
              <a:rPr lang="el-GR" dirty="0"/>
              <a:t> Στο μικρό αυτό χρονικό διάστημα που διαρκούν επιδιώκουν να συμπεριλάβουν το σύνολο των εμπειριών και γεγονότων μιας εκδήλωσης.</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Τύποι εκδηλώσεων</a:t>
            </a:r>
            <a:endParaRPr lang="en-US" dirty="0"/>
          </a:p>
        </p:txBody>
      </p:sp>
      <p:sp>
        <p:nvSpPr>
          <p:cNvPr id="3" name="2 - Θέση περιεχομένου"/>
          <p:cNvSpPr>
            <a:spLocks noGrp="1"/>
          </p:cNvSpPr>
          <p:nvPr>
            <p:ph idx="1"/>
          </p:nvPr>
        </p:nvSpPr>
        <p:spPr/>
        <p:txBody>
          <a:bodyPr>
            <a:normAutofit fontScale="47500" lnSpcReduction="20000"/>
          </a:bodyPr>
          <a:lstStyle/>
          <a:p>
            <a:pPr>
              <a:buNone/>
            </a:pPr>
            <a:r>
              <a:rPr lang="el-GR" dirty="0"/>
              <a:t>     Υπάρχουν διάφοροι τύποι εκδηλώσεων, ανάλογα και με το </a:t>
            </a:r>
            <a:r>
              <a:rPr lang="el-GR" u="sng" dirty="0"/>
              <a:t>μέγεθος</a:t>
            </a:r>
            <a:r>
              <a:rPr lang="el-GR" dirty="0"/>
              <a:t> τους. </a:t>
            </a:r>
          </a:p>
          <a:p>
            <a:pPr>
              <a:buNone/>
            </a:pPr>
            <a:endParaRPr lang="el-GR" dirty="0"/>
          </a:p>
          <a:p>
            <a:pPr>
              <a:buNone/>
            </a:pPr>
            <a:endParaRPr lang="el-GR" dirty="0"/>
          </a:p>
          <a:p>
            <a:r>
              <a:rPr lang="el-GR" dirty="0"/>
              <a:t>Τα Ειδικά Γεγονότα (</a:t>
            </a:r>
            <a:r>
              <a:rPr lang="de-CH" dirty="0"/>
              <a:t>Special Events</a:t>
            </a:r>
            <a:r>
              <a:rPr lang="el-GR" dirty="0"/>
              <a:t>) λαμβάνουν χώρα μία φορά ή συμβαίνουν σπάνια. </a:t>
            </a:r>
          </a:p>
          <a:p>
            <a:endParaRPr lang="el-GR" dirty="0"/>
          </a:p>
          <a:p>
            <a:r>
              <a:rPr lang="el-GR" dirty="0"/>
              <a:t>Τα Ειδικά Γεγονότα μπορεί να περιλαμβάνουν Μεγάλα γεγονότα (</a:t>
            </a:r>
            <a:r>
              <a:rPr lang="de-CH" dirty="0" err="1"/>
              <a:t>mega</a:t>
            </a:r>
            <a:r>
              <a:rPr lang="de-CH" dirty="0"/>
              <a:t> </a:t>
            </a:r>
            <a:r>
              <a:rPr lang="de-CH" dirty="0" err="1"/>
              <a:t>events</a:t>
            </a:r>
            <a:r>
              <a:rPr lang="el-GR" dirty="0"/>
              <a:t>) Τα Μεγάλα γεγονότα μπορεί να επηρεάσουν ολόκληρες κοινότητες, χώρες ή ηπείρους και συχνά απαιτούν εκτεταμένους οικονομικούς ή ανθρώπινους πόρους</a:t>
            </a:r>
          </a:p>
          <a:p>
            <a:endParaRPr lang="el-GR" dirty="0"/>
          </a:p>
          <a:p>
            <a:r>
              <a:rPr lang="el-GR" dirty="0"/>
              <a:t>Ή γεγονότα χαρακτηριστικά μιας περιοχής (</a:t>
            </a:r>
            <a:r>
              <a:rPr lang="de-CH" dirty="0"/>
              <a:t>h</a:t>
            </a:r>
            <a:r>
              <a:rPr lang="en-US" dirty="0" err="1"/>
              <a:t>allmark</a:t>
            </a:r>
            <a:r>
              <a:rPr lang="en-US" dirty="0"/>
              <a:t> events</a:t>
            </a:r>
            <a:r>
              <a:rPr lang="el-GR" dirty="0"/>
              <a:t>). Τα γεγονότα που είναι χαρακτηριστικά μιας περιοχής, μπορεί να πραγματοποιούνται μία φορά ή να επαναλαμβάνονται. </a:t>
            </a:r>
          </a:p>
          <a:p>
            <a:pPr>
              <a:buNone/>
            </a:pPr>
            <a:endParaRPr lang="el-GR" dirty="0"/>
          </a:p>
          <a:p>
            <a:r>
              <a:rPr lang="el-GR" dirty="0"/>
              <a:t> Επίσης υπάρχουν και οι εκδηλώσεις που πραγματοποιούνται στα πλαίσια μιας κοινότητας, τα οποία συχνά αναφέρονται και ως Τοπικά Γεγονότα (</a:t>
            </a:r>
            <a:r>
              <a:rPr lang="en-US" dirty="0"/>
              <a:t>Local events</a:t>
            </a:r>
            <a:r>
              <a:rPr lang="el-GR" dirty="0"/>
              <a:t>). Είναι και αυτά περιορισμένης διάρκειας, αλλά οργανώνονται πιο συχνά από τα Ειδικά Γεγονότα. </a:t>
            </a: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a:t>Τι είναι ένα γεγονός; </a:t>
            </a:r>
            <a:br>
              <a:rPr lang="en-US" dirty="0"/>
            </a:br>
            <a:endParaRPr lang="en-US" dirty="0"/>
          </a:p>
        </p:txBody>
      </p:sp>
      <p:sp>
        <p:nvSpPr>
          <p:cNvPr id="3" name="2 - Θέση περιεχομένου"/>
          <p:cNvSpPr>
            <a:spLocks noGrp="1"/>
          </p:cNvSpPr>
          <p:nvPr>
            <p:ph idx="1"/>
          </p:nvPr>
        </p:nvSpPr>
        <p:spPr/>
        <p:txBody>
          <a:bodyPr/>
          <a:lstStyle/>
          <a:p>
            <a:r>
              <a:rPr lang="el-GR" dirty="0"/>
              <a:t>Μια εκδήλωση μπορεί να περιγραφεί ως δημόσια συνέλευση με σκοπό τον </a:t>
            </a:r>
            <a:r>
              <a:rPr lang="el-GR" b="1" dirty="0"/>
              <a:t>εορτασμό</a:t>
            </a:r>
            <a:r>
              <a:rPr lang="el-GR" dirty="0"/>
              <a:t>, την </a:t>
            </a:r>
            <a:r>
              <a:rPr lang="el-GR" b="1" dirty="0"/>
              <a:t>εκπαίδευση</a:t>
            </a:r>
            <a:r>
              <a:rPr lang="el-GR" dirty="0"/>
              <a:t>, το μάρκετινγκ ή την επανένωση. Τα γεγονότα μπορούν να ταξινομηθούν βάσει του μεγέθους, του τύπου και του πλαισίου τους</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a:t>Επίσης θα μπορούσαμε να διακρίνουμε τα γεγονότα με βάση το </a:t>
            </a:r>
            <a:r>
              <a:rPr lang="el-GR" sz="3600" u="sng" dirty="0"/>
              <a:t>είδος</a:t>
            </a:r>
            <a:r>
              <a:rPr lang="el-GR" sz="3600" dirty="0"/>
              <a:t> τους:</a:t>
            </a:r>
            <a:endParaRPr lang="en-US" sz="3600" dirty="0"/>
          </a:p>
        </p:txBody>
      </p:sp>
      <p:sp>
        <p:nvSpPr>
          <p:cNvPr id="3" name="2 - Θέση περιεχομένου"/>
          <p:cNvSpPr>
            <a:spLocks noGrp="1"/>
          </p:cNvSpPr>
          <p:nvPr>
            <p:ph idx="1"/>
          </p:nvPr>
        </p:nvSpPr>
        <p:spPr>
          <a:xfrm>
            <a:off x="1435608" y="1714488"/>
            <a:ext cx="7498080" cy="4533912"/>
          </a:xfrm>
        </p:spPr>
        <p:txBody>
          <a:bodyPr>
            <a:normAutofit fontScale="92500" lnSpcReduction="20000"/>
          </a:bodyPr>
          <a:lstStyle/>
          <a:p>
            <a:pPr lvl="1"/>
            <a:r>
              <a:rPr lang="el-GR" dirty="0"/>
              <a:t>Πολιτιστικά: φεστιβάλ, καρναβάλια, θρησκευτικοί εορτασμοί, εορτασμοί επετείων</a:t>
            </a:r>
            <a:endParaRPr lang="en-US" dirty="0"/>
          </a:p>
          <a:p>
            <a:pPr lvl="1"/>
            <a:r>
              <a:rPr lang="el-GR" dirty="0"/>
              <a:t>Πολιτικά: διασκέψεις, πολιτικά γεγονότα, επισκέψεις επισήμων</a:t>
            </a:r>
            <a:endParaRPr lang="en-US" dirty="0"/>
          </a:p>
          <a:p>
            <a:pPr lvl="1"/>
            <a:r>
              <a:rPr lang="el-GR" dirty="0"/>
              <a:t>Τέχνη και ψυχαγωγία: τελετές απονομής βραβείων, κονσέρτα</a:t>
            </a:r>
            <a:endParaRPr lang="en-US" dirty="0"/>
          </a:p>
          <a:p>
            <a:pPr lvl="1"/>
            <a:r>
              <a:rPr lang="el-GR" dirty="0"/>
              <a:t>Επαγγελματικά: συνέδρια, συναντήσεις, εμπορικές εκθέσεις</a:t>
            </a:r>
            <a:endParaRPr lang="en-US" dirty="0"/>
          </a:p>
          <a:p>
            <a:pPr lvl="1"/>
            <a:r>
              <a:rPr lang="el-GR" dirty="0"/>
              <a:t>Εκπαιδευτικά και επιστημονικά: συνέδρια, σεμινάρια</a:t>
            </a:r>
            <a:endParaRPr lang="en-US" dirty="0"/>
          </a:p>
          <a:p>
            <a:pPr lvl="1"/>
            <a:r>
              <a:rPr lang="el-GR" dirty="0"/>
              <a:t>Αθλητικά: επαγγελματικά και ερασιτεχνικά</a:t>
            </a:r>
            <a:endParaRPr lang="en-US" dirty="0"/>
          </a:p>
          <a:p>
            <a:r>
              <a:rPr lang="en-US" sz="3000" dirty="0"/>
              <a:t>Ιδιωτικά: γάμοι, πάρτυ, κοινωνικές εκδηλώσεις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Είδη εκδηλώσεων</a:t>
            </a:r>
            <a:br>
              <a:rPr lang="en-US" dirty="0"/>
            </a:br>
            <a:endParaRPr lang="en-US" dirty="0"/>
          </a:p>
        </p:txBody>
      </p:sp>
      <p:sp>
        <p:nvSpPr>
          <p:cNvPr id="3" name="2 - Θέση περιεχομένου"/>
          <p:cNvSpPr>
            <a:spLocks noGrp="1"/>
          </p:cNvSpPr>
          <p:nvPr>
            <p:ph idx="1"/>
          </p:nvPr>
        </p:nvSpPr>
        <p:spPr/>
        <p:txBody>
          <a:bodyPr>
            <a:normAutofit fontScale="92500" lnSpcReduction="10000"/>
          </a:bodyPr>
          <a:lstStyle/>
          <a:p>
            <a:pPr lvl="0"/>
            <a:r>
              <a:rPr lang="en-GB" dirty="0"/>
              <a:t>Corporate Events</a:t>
            </a:r>
            <a:endParaRPr lang="el-GR" dirty="0"/>
          </a:p>
          <a:p>
            <a:pPr lvl="0"/>
            <a:endParaRPr lang="en-US" dirty="0"/>
          </a:p>
          <a:p>
            <a:pPr lvl="0"/>
            <a:r>
              <a:rPr lang="en-GB" dirty="0"/>
              <a:t>Industry events</a:t>
            </a:r>
            <a:endParaRPr lang="el-GR" dirty="0"/>
          </a:p>
          <a:p>
            <a:pPr lvl="0"/>
            <a:endParaRPr lang="en-US" dirty="0"/>
          </a:p>
          <a:p>
            <a:pPr lvl="0"/>
            <a:r>
              <a:rPr lang="en-GB" dirty="0"/>
              <a:t>Social Events</a:t>
            </a:r>
            <a:endParaRPr lang="el-GR" dirty="0"/>
          </a:p>
          <a:p>
            <a:pPr lvl="0"/>
            <a:endParaRPr lang="en-US" dirty="0"/>
          </a:p>
          <a:p>
            <a:pPr lvl="0"/>
            <a:r>
              <a:rPr lang="en-GB" dirty="0"/>
              <a:t>Special Events</a:t>
            </a:r>
            <a:endParaRPr lang="el-GR" dirty="0"/>
          </a:p>
          <a:p>
            <a:pPr lvl="0"/>
            <a:endParaRPr lang="en-US" dirty="0"/>
          </a:p>
          <a:p>
            <a:pPr lvl="0"/>
            <a:r>
              <a:rPr lang="en-GB" dirty="0"/>
              <a:t>Public Events</a:t>
            </a:r>
            <a:endParaRPr lang="en-US" dirty="0"/>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2976" y="274638"/>
            <a:ext cx="7543824" cy="939784"/>
          </a:xfrm>
        </p:spPr>
        <p:txBody>
          <a:bodyPr>
            <a:normAutofit fontScale="90000"/>
          </a:bodyPr>
          <a:lstStyle/>
          <a:p>
            <a:r>
              <a:rPr lang="el-GR" dirty="0"/>
              <a:t>Βασικά χαρακτηριστικά Ειδικών και Τοπικών Γεγονότων</a:t>
            </a:r>
            <a:endParaRPr lang="en-US" dirty="0"/>
          </a:p>
        </p:txBody>
      </p:sp>
      <p:sp>
        <p:nvSpPr>
          <p:cNvPr id="3" name="2 - Θέση περιεχομένου"/>
          <p:cNvSpPr>
            <a:spLocks noGrp="1"/>
          </p:cNvSpPr>
          <p:nvPr>
            <p:ph idx="1"/>
          </p:nvPr>
        </p:nvSpPr>
        <p:spPr>
          <a:xfrm>
            <a:off x="1142976" y="1500174"/>
            <a:ext cx="7543824" cy="5072098"/>
          </a:xfrm>
        </p:spPr>
        <p:txBody>
          <a:bodyPr>
            <a:normAutofit fontScale="32500" lnSpcReduction="20000"/>
          </a:bodyPr>
          <a:lstStyle/>
          <a:p>
            <a:pPr>
              <a:buNone/>
            </a:pPr>
            <a:r>
              <a:rPr lang="el-GR" sz="3700" b="1" dirty="0"/>
              <a:t>Είδος                                                 Χαρακτηριστικά                                                   Παράδειγμα</a:t>
            </a:r>
          </a:p>
          <a:p>
            <a:pPr>
              <a:buNone/>
            </a:pPr>
            <a:endParaRPr lang="en-US" sz="3700" dirty="0"/>
          </a:p>
          <a:p>
            <a:pPr>
              <a:buNone/>
            </a:pPr>
            <a:r>
              <a:rPr lang="el-GR" sz="3700" b="1" dirty="0"/>
              <a:t>Μ</a:t>
            </a:r>
            <a:r>
              <a:rPr lang="de-CH" sz="3700" b="1" dirty="0" err="1"/>
              <a:t>ega</a:t>
            </a:r>
            <a:endParaRPr lang="en-US" sz="3700" dirty="0"/>
          </a:p>
          <a:p>
            <a:pPr lvl="0">
              <a:buNone/>
            </a:pPr>
            <a:r>
              <a:rPr lang="el-GR" sz="3700" dirty="0"/>
              <a:t>                                  Επηρεάζουν κοινότητες, χώρες ή ηπείρους</a:t>
            </a:r>
            <a:endParaRPr lang="en-US" sz="3700" dirty="0"/>
          </a:p>
          <a:p>
            <a:pPr>
              <a:buNone/>
            </a:pPr>
            <a:r>
              <a:rPr lang="el-GR" sz="3700" dirty="0"/>
              <a:t>                                 Περιορισμένη διάρκεια  Σημαντικούς πόρους                 Ολυμπιακοί Αγώνες 2004</a:t>
            </a:r>
            <a:endParaRPr lang="en-US" sz="3700" dirty="0"/>
          </a:p>
          <a:p>
            <a:pPr lvl="0"/>
            <a:endParaRPr lang="el-GR" sz="3700" dirty="0"/>
          </a:p>
          <a:p>
            <a:pPr lvl="0">
              <a:buNone/>
            </a:pPr>
            <a:endParaRPr lang="en-US" sz="3700" dirty="0"/>
          </a:p>
          <a:p>
            <a:pPr>
              <a:buNone/>
            </a:pPr>
            <a:r>
              <a:rPr lang="en-US" sz="3700" b="1" dirty="0"/>
              <a:t>Hallmark</a:t>
            </a:r>
            <a:endParaRPr lang="en-US" sz="3700" dirty="0"/>
          </a:p>
          <a:p>
            <a:pPr>
              <a:buNone/>
            </a:pPr>
            <a:r>
              <a:rPr lang="el-GR" sz="3700" dirty="0"/>
              <a:t>                                  Εκτεταμένα σε μέγεθος και κλίμακα                               Γιορτή Κρασιού Δαφνών</a:t>
            </a:r>
            <a:endParaRPr lang="en-US" sz="3700" dirty="0"/>
          </a:p>
          <a:p>
            <a:pPr lvl="0">
              <a:buNone/>
            </a:pPr>
            <a:r>
              <a:rPr lang="el-GR" sz="3700" dirty="0"/>
              <a:t>                                 Σημαντικά για μία κοινότητα ή περιοχή</a:t>
            </a:r>
            <a:endParaRPr lang="en-US" sz="3700" dirty="0"/>
          </a:p>
          <a:p>
            <a:pPr lvl="0">
              <a:buNone/>
            </a:pPr>
            <a:r>
              <a:rPr lang="el-GR" sz="3700" dirty="0"/>
              <a:t>                                  Μία φορά ή επαναλαμβανόμενα</a:t>
            </a:r>
            <a:endParaRPr lang="en-US" sz="3700" dirty="0"/>
          </a:p>
          <a:p>
            <a:pPr lvl="0">
              <a:buNone/>
            </a:pPr>
            <a:r>
              <a:rPr lang="el-GR" sz="3700" dirty="0"/>
              <a:t>                                 Περιορισμένη διάρκεια   Προωθούν την ελκυστικότητα</a:t>
            </a:r>
          </a:p>
          <a:p>
            <a:pPr lvl="0">
              <a:buNone/>
            </a:pPr>
            <a:r>
              <a:rPr lang="el-GR" sz="3700" dirty="0"/>
              <a:t>                                και την κερδοφορία ένας προορισμού με τη στενή έννοια</a:t>
            </a:r>
          </a:p>
          <a:p>
            <a:pPr lvl="0">
              <a:buNone/>
            </a:pPr>
            <a:r>
              <a:rPr lang="el-GR" sz="3700" dirty="0"/>
              <a:t>             </a:t>
            </a:r>
            <a:endParaRPr lang="en-US" sz="3700" dirty="0"/>
          </a:p>
          <a:p>
            <a:pPr lvl="0">
              <a:buNone/>
            </a:pPr>
            <a:r>
              <a:rPr lang="el-GR" sz="3700" dirty="0"/>
              <a:t>                                  </a:t>
            </a:r>
          </a:p>
          <a:p>
            <a:pPr lvl="0">
              <a:buNone/>
            </a:pPr>
            <a:endParaRPr lang="en-US" sz="3700" dirty="0"/>
          </a:p>
          <a:p>
            <a:pPr>
              <a:buNone/>
            </a:pPr>
            <a:r>
              <a:rPr lang="de-CH" sz="3700" b="1" dirty="0" err="1"/>
              <a:t>Local</a:t>
            </a:r>
            <a:endParaRPr lang="en-US" sz="3700" dirty="0"/>
          </a:p>
          <a:p>
            <a:pPr lvl="0">
              <a:buNone/>
            </a:pPr>
            <a:r>
              <a:rPr lang="el-GR" sz="3700" dirty="0"/>
              <a:t>                                  Περιορισμένης έκτασης και διάρκειας                                   Γιορτή Καρπουζιού</a:t>
            </a:r>
            <a:endParaRPr lang="en-US" sz="3700" dirty="0"/>
          </a:p>
          <a:p>
            <a:pPr>
              <a:buNone/>
            </a:pPr>
            <a:r>
              <a:rPr lang="el-GR" sz="3700" dirty="0"/>
              <a:t>                                   Συχνότερα από τα Ειδικά Γεγονότα                                          Γιορτή Αγγειοπλάστη</a:t>
            </a:r>
            <a:endParaRPr lang="en-US" sz="3700" dirty="0"/>
          </a:p>
          <a:p>
            <a:pPr>
              <a:buNone/>
            </a:pPr>
            <a:r>
              <a:rPr lang="el-GR" sz="3700" dirty="0"/>
              <a:t>                                   Εξυμνούν χαρακτηριστικά του τρόπου ζωής</a:t>
            </a:r>
          </a:p>
          <a:p>
            <a:pPr>
              <a:buNone/>
            </a:pPr>
            <a:r>
              <a:rPr lang="el-GR" sz="3700" dirty="0"/>
              <a:t>                                   και των εθίμων μιας περιοχής</a:t>
            </a:r>
            <a:endParaRPr lang="en-US" sz="3700" dirty="0"/>
          </a:p>
          <a:p>
            <a:pPr lvl="0">
              <a:buNone/>
            </a:pPr>
            <a:r>
              <a:rPr lang="el-GR" sz="3700" dirty="0"/>
              <a:t>                                                                  </a:t>
            </a:r>
            <a:endParaRPr lang="en-US" sz="3700" dirty="0"/>
          </a:p>
          <a:p>
            <a:pPr lvl="0">
              <a:buNone/>
            </a:pPr>
            <a:endParaRPr lang="en-US" dirty="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328</TotalTime>
  <Words>786</Words>
  <Application>Microsoft Office PowerPoint</Application>
  <PresentationFormat>Προβολή στην οθόνη (4:3)</PresentationFormat>
  <Paragraphs>133</Paragraphs>
  <Slides>15</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15</vt:i4>
      </vt:variant>
    </vt:vector>
  </HeadingPairs>
  <TitlesOfParts>
    <vt:vector size="22" baseType="lpstr">
      <vt:lpstr>Arial</vt:lpstr>
      <vt:lpstr>Calibri</vt:lpstr>
      <vt:lpstr>Corbel</vt:lpstr>
      <vt:lpstr>Gill Sans MT</vt:lpstr>
      <vt:lpstr>Verdana</vt:lpstr>
      <vt:lpstr>Wingdings 2</vt:lpstr>
      <vt:lpstr>Ηλιοστάσιο</vt:lpstr>
      <vt:lpstr>        Event management  </vt:lpstr>
      <vt:lpstr>Στόχοι μαθήματος</vt:lpstr>
      <vt:lpstr>Οι λόγοι που οι άνθρωποι συνηθίζουν να συγκεντρώνονται και να οργανώνουν εκδηλώσεις μπορεί να είναι :</vt:lpstr>
      <vt:lpstr>Αυτό που χαρακτηρίζει στο σύνολό τους τις εκδηλώσεις είναι:</vt:lpstr>
      <vt:lpstr>Τύποι εκδηλώσεων</vt:lpstr>
      <vt:lpstr>Τι είναι ένα γεγονός;  </vt:lpstr>
      <vt:lpstr>Επίσης θα μπορούσαμε να διακρίνουμε τα γεγονότα με βάση το είδος τους:</vt:lpstr>
      <vt:lpstr>Είδη εκδηλώσεων </vt:lpstr>
      <vt:lpstr>Βασικά χαρακτηριστικά Ειδικών και Τοπικών Γεγονότων</vt:lpstr>
      <vt:lpstr>Οι λόγοι που οδηγούν στην οργάνωση εκδηλώσεων</vt:lpstr>
      <vt:lpstr>Οι επιπτώσεις από την οργάνωση των εκδηλώσεων </vt:lpstr>
      <vt:lpstr>  Οικονομικές επιπτώσεις </vt:lpstr>
      <vt:lpstr>  Επιπτώσεις στο φυσικό περιβάλλον </vt:lpstr>
      <vt:lpstr>Κοινωνικές επιπτώσεις </vt:lpstr>
      <vt:lpstr>Πολιτικές επιπτώσεις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Οργάνωση εκδηλώσεων</dc:title>
  <dc:creator>admin</dc:creator>
  <cp:lastModifiedBy>George Apladas</cp:lastModifiedBy>
  <cp:revision>41</cp:revision>
  <dcterms:created xsi:type="dcterms:W3CDTF">2012-10-12T20:19:31Z</dcterms:created>
  <dcterms:modified xsi:type="dcterms:W3CDTF">2018-10-29T09:32:47Z</dcterms:modified>
</cp:coreProperties>
</file>