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4"/>
  </p:notesMasterIdLst>
  <p:sldIdLst>
    <p:sldId id="256" r:id="rId2"/>
    <p:sldId id="291" r:id="rId3"/>
    <p:sldId id="278" r:id="rId4"/>
    <p:sldId id="279" r:id="rId5"/>
    <p:sldId id="268" r:id="rId6"/>
    <p:sldId id="266" r:id="rId7"/>
    <p:sldId id="286" r:id="rId8"/>
    <p:sldId id="287" r:id="rId9"/>
    <p:sldId id="288" r:id="rId10"/>
    <p:sldId id="289" r:id="rId11"/>
    <p:sldId id="290" r:id="rId12"/>
    <p:sldId id="275" r:id="rId13"/>
    <p:sldId id="277" r:id="rId14"/>
    <p:sldId id="258" r:id="rId15"/>
    <p:sldId id="280" r:id="rId16"/>
    <p:sldId id="281" r:id="rId17"/>
    <p:sldId id="282" r:id="rId18"/>
    <p:sldId id="283" r:id="rId19"/>
    <p:sldId id="284" r:id="rId20"/>
    <p:sldId id="285" r:id="rId21"/>
    <p:sldId id="259" r:id="rId22"/>
    <p:sldId id="270" r:id="rId23"/>
    <p:sldId id="260" r:id="rId24"/>
    <p:sldId id="261" r:id="rId25"/>
    <p:sldId id="269" r:id="rId26"/>
    <p:sldId id="262" r:id="rId27"/>
    <p:sldId id="263" r:id="rId28"/>
    <p:sldId id="264" r:id="rId29"/>
    <p:sldId id="265" r:id="rId30"/>
    <p:sldId id="271" r:id="rId31"/>
    <p:sldId id="274" r:id="rId32"/>
    <p:sldId id="273" r:id="rId33"/>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04CC6D-20DF-4421-9D50-5C589E31D915}" type="datetimeFigureOut">
              <a:rPr lang="en-US" smtClean="0"/>
              <a:pPr/>
              <a:t>10/9/2018</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ED4179-AC40-4456-A6E1-83142DED2DA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US" dirty="0"/>
          </a:p>
        </p:txBody>
      </p:sp>
      <p:sp>
        <p:nvSpPr>
          <p:cNvPr id="4" name="3 - Θέση αριθμού διαφάνειας"/>
          <p:cNvSpPr>
            <a:spLocks noGrp="1"/>
          </p:cNvSpPr>
          <p:nvPr>
            <p:ph type="sldNum" sz="quarter" idx="10"/>
          </p:nvPr>
        </p:nvSpPr>
        <p:spPr/>
        <p:txBody>
          <a:bodyPr/>
          <a:lstStyle/>
          <a:p>
            <a:fld id="{73ED4179-AC40-4456-A6E1-83142DED2DA2}" type="slidenum">
              <a:rPr lang="en-US" smtClean="0"/>
              <a:pPr/>
              <a:t>30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Διαφάνεια τίτλου">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5800" y="685800"/>
            <a:ext cx="7772400" cy="2127250"/>
          </a:xfrm>
        </p:spPr>
        <p:txBody>
          <a:bodyPr/>
          <a:lstStyle>
            <a:lvl1pPr algn="ctr">
              <a:defRPr sz="5800"/>
            </a:lvl1pPr>
          </a:lstStyle>
          <a:p>
            <a:r>
              <a:rPr lang="el-GR"/>
              <a:t>Κάντε κλικ για να επεξεργαστείτε τον τίτλο</a:t>
            </a:r>
          </a:p>
        </p:txBody>
      </p:sp>
      <p:sp>
        <p:nvSpPr>
          <p:cNvPr id="18435"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l-GR"/>
              <a:t>Κάντε κλικ για να επεξεργαστείτε τον υπότιτλο του υποδείγματος</a:t>
            </a:r>
          </a:p>
        </p:txBody>
      </p:sp>
      <p:sp>
        <p:nvSpPr>
          <p:cNvPr id="18436" name="Rectangle 4"/>
          <p:cNvSpPr>
            <a:spLocks noGrp="1" noChangeArrowheads="1"/>
          </p:cNvSpPr>
          <p:nvPr>
            <p:ph type="dt" sz="half" idx="2"/>
          </p:nvPr>
        </p:nvSpPr>
        <p:spPr/>
        <p:txBody>
          <a:bodyPr/>
          <a:lstStyle>
            <a:lvl1pPr>
              <a:defRPr/>
            </a:lvl1pPr>
          </a:lstStyle>
          <a:p>
            <a:endParaRPr lang="el-GR"/>
          </a:p>
        </p:txBody>
      </p:sp>
      <p:sp>
        <p:nvSpPr>
          <p:cNvPr id="18437" name="Rectangle 5"/>
          <p:cNvSpPr>
            <a:spLocks noGrp="1" noChangeArrowheads="1"/>
          </p:cNvSpPr>
          <p:nvPr>
            <p:ph type="ftr" sz="quarter" idx="3"/>
          </p:nvPr>
        </p:nvSpPr>
        <p:spPr/>
        <p:txBody>
          <a:bodyPr/>
          <a:lstStyle>
            <a:lvl1pPr>
              <a:defRPr/>
            </a:lvl1pPr>
          </a:lstStyle>
          <a:p>
            <a:endParaRPr lang="el-GR"/>
          </a:p>
        </p:txBody>
      </p:sp>
      <p:sp>
        <p:nvSpPr>
          <p:cNvPr id="18438" name="Rectangle 6"/>
          <p:cNvSpPr>
            <a:spLocks noGrp="1" noChangeArrowheads="1"/>
          </p:cNvSpPr>
          <p:nvPr>
            <p:ph type="sldNum" sz="quarter" idx="4"/>
          </p:nvPr>
        </p:nvSpPr>
        <p:spPr/>
        <p:txBody>
          <a:bodyPr/>
          <a:lstStyle>
            <a:lvl1pPr>
              <a:defRPr/>
            </a:lvl1pPr>
          </a:lstStyle>
          <a:p>
            <a:fld id="{9A5BA426-2638-458D-81FE-49EA40BB32E5}" type="slidenum">
              <a:rPr lang="el-GR"/>
              <a:pPr/>
              <a:t>‹#›</a:t>
            </a:fld>
            <a:endParaRPr lang="el-GR"/>
          </a:p>
        </p:txBody>
      </p:sp>
      <p:grpSp>
        <p:nvGrpSpPr>
          <p:cNvPr id="18439" name="Group 7"/>
          <p:cNvGrpSpPr>
            <a:grpSpLocks/>
          </p:cNvGrpSpPr>
          <p:nvPr/>
        </p:nvGrpSpPr>
        <p:grpSpPr bwMode="auto">
          <a:xfrm>
            <a:off x="228600" y="2889250"/>
            <a:ext cx="8610600" cy="201613"/>
            <a:chOff x="144" y="1680"/>
            <a:chExt cx="5424" cy="144"/>
          </a:xfrm>
        </p:grpSpPr>
        <p:sp>
          <p:nvSpPr>
            <p:cNvPr id="18440"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endParaRPr lang="en-US"/>
            </a:p>
          </p:txBody>
        </p:sp>
        <p:sp>
          <p:nvSpPr>
            <p:cNvPr id="18441"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endParaRPr lang="en-US"/>
            </a:p>
          </p:txBody>
        </p:sp>
        <p:sp>
          <p:nvSpPr>
            <p:cNvPr id="18442"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2000"/>
                                        <p:tgtEl>
                                          <p:spTgt spid="184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5">
                                            <p:txEl>
                                              <p:pRg st="0" end="0"/>
                                            </p:txEl>
                                          </p:spTgt>
                                        </p:tgtEl>
                                        <p:attrNameLst>
                                          <p:attrName>style.visibility</p:attrName>
                                        </p:attrNameLst>
                                      </p:cBhvr>
                                      <p:to>
                                        <p:strVal val="visible"/>
                                      </p:to>
                                    </p:set>
                                    <p:animEffect transition="in" filter="fade">
                                      <p:cBhvr>
                                        <p:cTn id="12" dur="2000"/>
                                        <p:tgtEl>
                                          <p:spTgt spid="18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p:tmplLst>
          <p:tmpl lvl="1">
            <p:tnLst>
              <p:par>
                <p:cTn presetID="10" presetClass="entr" presetSubtype="0" fill="hold" nodeType="clickEffect">
                  <p:stCondLst>
                    <p:cond delay="0"/>
                  </p:stCondLst>
                  <p:childTnLst>
                    <p:set>
                      <p:cBhvr>
                        <p:cTn dur="1" fill="hold">
                          <p:stCondLst>
                            <p:cond delay="0"/>
                          </p:stCondLst>
                        </p:cTn>
                        <p:tgtEl>
                          <p:spTgt spid="18435"/>
                        </p:tgtEl>
                        <p:attrNameLst>
                          <p:attrName>style.visibility</p:attrName>
                        </p:attrNameLst>
                      </p:cBhvr>
                      <p:to>
                        <p:strVal val="visible"/>
                      </p:to>
                    </p:set>
                    <p:animEffect transition="in" filter="fade">
                      <p:cBhvr>
                        <p:cTn dur="2000"/>
                        <p:tgtEl>
                          <p:spTgt spid="18435"/>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826E79E7-C599-4532-843B-2214795FF3AE}"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7813"/>
            <a:ext cx="2057400" cy="5853112"/>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7813"/>
            <a:ext cx="6019800" cy="5853112"/>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0110D471-0821-471A-9D6E-BDA972D84D14}"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5406490E-C567-4E4B-867B-F8139C90BA88}"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DA0D3483-2D68-44E6-B8CB-971B618211A5}"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4346E600-1BA0-4182-8FE0-80D99DB9D641}"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5A8C644D-81E1-47E3-A795-E8AB51E3E48B}"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1451DE28-428E-47BF-9A25-23FAFDE23A17}"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BCD04B4D-3C8C-4EC4-9FDD-CE4E77DC10D5}"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F3224EDF-D569-4CA2-952D-E9C2E331D8AE}"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AE7C7658-EC00-4CB4-94A0-C325EBF81F7C}"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a:t>Κάντε κλικ για να επεξεργαστείτε τον τίτλο</a:t>
            </a:r>
          </a:p>
        </p:txBody>
      </p:sp>
      <p:sp>
        <p:nvSpPr>
          <p:cNvPr id="17411"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17412"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l-GR"/>
          </a:p>
        </p:txBody>
      </p:sp>
      <p:sp>
        <p:nvSpPr>
          <p:cNvPr id="1741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l-GR"/>
          </a:p>
        </p:txBody>
      </p:sp>
      <p:sp>
        <p:nvSpPr>
          <p:cNvPr id="17414"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BA44BD66-A045-48A2-94A5-BB4A9BEF7BBD}" type="slidenum">
              <a:rPr lang="el-GR"/>
              <a:pPr/>
              <a:t>‹#›</a:t>
            </a:fld>
            <a:endParaRPr lang="el-GR"/>
          </a:p>
        </p:txBody>
      </p:sp>
      <p:sp>
        <p:nvSpPr>
          <p:cNvPr id="17415"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a:endParaRPr lang="en-US" sz="2400">
              <a:latin typeface="Times New Roman" pitchFamily="18" charset="0"/>
            </a:endParaRPr>
          </a:p>
        </p:txBody>
      </p:sp>
      <p:sp>
        <p:nvSpPr>
          <p:cNvPr id="17416"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en-US"/>
          </a:p>
        </p:txBody>
      </p:sp>
      <p:sp>
        <p:nvSpPr>
          <p:cNvPr id="17417"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a:endParaRPr lang="en-US" sz="2400">
              <a:latin typeface="Times New Roman" pitchFamily="18" charset="0"/>
            </a:endParaRPr>
          </a:p>
        </p:txBody>
      </p:sp>
      <p:sp>
        <p:nvSpPr>
          <p:cNvPr id="17418"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2000"/>
                                        <p:tgtEl>
                                          <p:spTgt spid="174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Effect transition="in" filter="fade">
                                      <p:cBhvr>
                                        <p:cTn id="12" dur="2000"/>
                                        <p:tgtEl>
                                          <p:spTgt spid="17411">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7411">
                                            <p:txEl>
                                              <p:pRg st="1" end="1"/>
                                            </p:txEl>
                                          </p:spTgt>
                                        </p:tgtEl>
                                        <p:attrNameLst>
                                          <p:attrName>style.visibility</p:attrName>
                                        </p:attrNameLst>
                                      </p:cBhvr>
                                      <p:to>
                                        <p:strVal val="visible"/>
                                      </p:to>
                                    </p:set>
                                    <p:animEffect transition="in" filter="fade">
                                      <p:cBhvr>
                                        <p:cTn id="15" dur="2000"/>
                                        <p:tgtEl>
                                          <p:spTgt spid="17411">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7411">
                                            <p:txEl>
                                              <p:pRg st="2" end="2"/>
                                            </p:txEl>
                                          </p:spTgt>
                                        </p:tgtEl>
                                        <p:attrNameLst>
                                          <p:attrName>style.visibility</p:attrName>
                                        </p:attrNameLst>
                                      </p:cBhvr>
                                      <p:to>
                                        <p:strVal val="visible"/>
                                      </p:to>
                                    </p:set>
                                    <p:animEffect transition="in" filter="fade">
                                      <p:cBhvr>
                                        <p:cTn id="18" dur="2000"/>
                                        <p:tgtEl>
                                          <p:spTgt spid="17411">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411">
                                            <p:txEl>
                                              <p:pRg st="3" end="3"/>
                                            </p:txEl>
                                          </p:spTgt>
                                        </p:tgtEl>
                                        <p:attrNameLst>
                                          <p:attrName>style.visibility</p:attrName>
                                        </p:attrNameLst>
                                      </p:cBhvr>
                                      <p:to>
                                        <p:strVal val="visible"/>
                                      </p:to>
                                    </p:set>
                                    <p:animEffect transition="in" filter="fade">
                                      <p:cBhvr>
                                        <p:cTn id="21" dur="2000"/>
                                        <p:tgtEl>
                                          <p:spTgt spid="17411">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7411">
                                            <p:txEl>
                                              <p:pRg st="4" end="4"/>
                                            </p:txEl>
                                          </p:spTgt>
                                        </p:tgtEl>
                                        <p:attrNameLst>
                                          <p:attrName>style.visibility</p:attrName>
                                        </p:attrNameLst>
                                      </p:cBhvr>
                                      <p:to>
                                        <p:strVal val="visible"/>
                                      </p:to>
                                    </p:set>
                                    <p:animEffect transition="in" filter="fade">
                                      <p:cBhvr>
                                        <p:cTn id="24" dur="2000"/>
                                        <p:tgtEl>
                                          <p:spTgt spid="17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tmplLst>
          <p:tmpl lvl="1">
            <p:tnLst>
              <p:par>
                <p:cTn presetID="10" presetClass="entr" presetSubtype="0" fill="hold" nodeType="clickEffect">
                  <p:stCondLst>
                    <p:cond delay="0"/>
                  </p:stCondLst>
                  <p:childTnLst>
                    <p:set>
                      <p:cBhvr>
                        <p:cTn dur="1" fill="hold">
                          <p:stCondLst>
                            <p:cond delay="0"/>
                          </p:stCondLst>
                        </p:cTn>
                        <p:tgtEl>
                          <p:spTgt spid="17411"/>
                        </p:tgtEl>
                        <p:attrNameLst>
                          <p:attrName>style.visibility</p:attrName>
                        </p:attrNameLst>
                      </p:cBhvr>
                      <p:to>
                        <p:strVal val="visible"/>
                      </p:to>
                    </p:set>
                    <p:animEffect transition="in" filter="fade">
                      <p:cBhvr>
                        <p:cTn dur="2000"/>
                        <p:tgtEl>
                          <p:spTgt spid="17411"/>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7411"/>
                        </p:tgtEl>
                        <p:attrNameLst>
                          <p:attrName>style.visibility</p:attrName>
                        </p:attrNameLst>
                      </p:cBhvr>
                      <p:to>
                        <p:strVal val="visible"/>
                      </p:to>
                    </p:set>
                    <p:animEffect transition="in" filter="fade">
                      <p:cBhvr>
                        <p:cTn dur="2000"/>
                        <p:tgtEl>
                          <p:spTgt spid="17411"/>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7411"/>
                        </p:tgtEl>
                        <p:attrNameLst>
                          <p:attrName>style.visibility</p:attrName>
                        </p:attrNameLst>
                      </p:cBhvr>
                      <p:to>
                        <p:strVal val="visible"/>
                      </p:to>
                    </p:set>
                    <p:animEffect transition="in" filter="fade">
                      <p:cBhvr>
                        <p:cTn dur="2000"/>
                        <p:tgtEl>
                          <p:spTgt spid="17411"/>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7411"/>
                        </p:tgtEl>
                        <p:attrNameLst>
                          <p:attrName>style.visibility</p:attrName>
                        </p:attrNameLst>
                      </p:cBhvr>
                      <p:to>
                        <p:strVal val="visible"/>
                      </p:to>
                    </p:set>
                    <p:animEffect transition="in" filter="fade">
                      <p:cBhvr>
                        <p:cTn dur="2000"/>
                        <p:tgtEl>
                          <p:spTgt spid="17411"/>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7411"/>
                        </p:tgtEl>
                        <p:attrNameLst>
                          <p:attrName>style.visibility</p:attrName>
                        </p:attrNameLst>
                      </p:cBhvr>
                      <p:to>
                        <p:strVal val="visible"/>
                      </p:to>
                    </p:set>
                    <p:animEffect transition="in" filter="fade">
                      <p:cBhvr>
                        <p:cTn dur="2000"/>
                        <p:tgtEl>
                          <p:spTgt spid="17411"/>
                        </p:tgtEl>
                      </p:cBhvr>
                    </p:animEffect>
                  </p:childTnLst>
                </p:cTn>
              </p:par>
            </p:tnLst>
          </p:tmpl>
        </p:tmplLst>
      </p:bldP>
    </p:bldLst>
  </p:timing>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itchFamily="18" charset="0"/>
        </a:defRPr>
      </a:lvl2pPr>
      <a:lvl3pPr algn="l" rtl="0" fontAlgn="base">
        <a:spcBef>
          <a:spcPct val="0"/>
        </a:spcBef>
        <a:spcAft>
          <a:spcPct val="0"/>
        </a:spcAft>
        <a:defRPr sz="4400">
          <a:solidFill>
            <a:schemeClr val="tx2"/>
          </a:solidFill>
          <a:latin typeface="Garamond" pitchFamily="18" charset="0"/>
        </a:defRPr>
      </a:lvl3pPr>
      <a:lvl4pPr algn="l" rtl="0" fontAlgn="base">
        <a:spcBef>
          <a:spcPct val="0"/>
        </a:spcBef>
        <a:spcAft>
          <a:spcPct val="0"/>
        </a:spcAft>
        <a:defRPr sz="4400">
          <a:solidFill>
            <a:schemeClr val="tx2"/>
          </a:solidFill>
          <a:latin typeface="Garamond" pitchFamily="18" charset="0"/>
        </a:defRPr>
      </a:lvl4pPr>
      <a:lvl5pPr algn="l" rtl="0" fontAlgn="base">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fontAlgn="base">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fontAlgn="base">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fontAlgn="base">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hyperlink" Target="https://icmme18.wordpress.com/pre-and-post-conference-activiti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685800"/>
            <a:ext cx="7772400" cy="957250"/>
          </a:xfrm>
        </p:spPr>
        <p:txBody>
          <a:bodyPr/>
          <a:lstStyle/>
          <a:p>
            <a:r>
              <a:rPr lang="el-GR" b="1" dirty="0"/>
              <a:t>ΔΙΟΡΓΑΝΩΣΗ  ΣΥΝΕΔΡΙΩΝ</a:t>
            </a:r>
          </a:p>
        </p:txBody>
      </p:sp>
      <p:sp>
        <p:nvSpPr>
          <p:cNvPr id="2051" name="Rectangle 3"/>
          <p:cNvSpPr>
            <a:spLocks noGrp="1" noChangeArrowheads="1"/>
          </p:cNvSpPr>
          <p:nvPr>
            <p:ph type="subTitle" idx="1"/>
          </p:nvPr>
        </p:nvSpPr>
        <p:spPr/>
        <p:txBody>
          <a:bodyPr/>
          <a:lstStyle/>
          <a:p>
            <a:pPr>
              <a:lnSpc>
                <a:spcPct val="90000"/>
              </a:lnSpc>
            </a:pPr>
            <a:endParaRPr lang="el-GR" sz="2600" b="1" dirty="0"/>
          </a:p>
          <a:p>
            <a:pPr>
              <a:lnSpc>
                <a:spcPct val="90000"/>
              </a:lnSpc>
            </a:pPr>
            <a:endParaRPr lang="el-GR" sz="2600" b="1" dirty="0"/>
          </a:p>
          <a:p>
            <a:pPr>
              <a:lnSpc>
                <a:spcPct val="90000"/>
              </a:lnSpc>
            </a:pPr>
            <a:endParaRPr lang="en-US" sz="2600" b="1" dirty="0"/>
          </a:p>
          <a:p>
            <a:pPr>
              <a:lnSpc>
                <a:spcPct val="90000"/>
              </a:lnSpc>
            </a:pPr>
            <a:r>
              <a:rPr lang="el-GR" sz="2600" b="1" dirty="0"/>
              <a:t>Γεώργιος </a:t>
            </a:r>
            <a:r>
              <a:rPr lang="el-GR" sz="2600" b="1" dirty="0" err="1"/>
              <a:t>Απλαδάς</a:t>
            </a:r>
            <a:endParaRPr lang="el-GR" sz="2600" b="1" dirty="0"/>
          </a:p>
          <a:p>
            <a:pPr>
              <a:lnSpc>
                <a:spcPct val="90000"/>
              </a:lnSpc>
            </a:pPr>
            <a:endParaRPr lang="el-GR" sz="2600" b="1" dirty="0"/>
          </a:p>
          <a:p>
            <a:pPr>
              <a:lnSpc>
                <a:spcPct val="90000"/>
              </a:lnSpc>
            </a:pPr>
            <a:r>
              <a:rPr lang="el-GR" sz="2600" b="1" dirty="0"/>
              <a:t>Τμήμα Διοίκησης Επιχειρήσεων</a:t>
            </a:r>
          </a:p>
          <a:p>
            <a:pPr>
              <a:lnSpc>
                <a:spcPct val="90000"/>
              </a:lnSpc>
            </a:pPr>
            <a:endParaRPr lang="el-GR" sz="2600" b="1" dirty="0"/>
          </a:p>
          <a:p>
            <a:pPr>
              <a:lnSpc>
                <a:spcPct val="90000"/>
              </a:lnSpc>
            </a:pPr>
            <a:r>
              <a:rPr lang="el-GR" sz="2600" b="1" dirty="0"/>
              <a:t>Μάθημα 2</a:t>
            </a:r>
            <a:r>
              <a:rPr lang="el-GR" sz="2600" b="1" baseline="30000" dirty="0"/>
              <a:t>ο</a:t>
            </a:r>
            <a:r>
              <a:rPr lang="el-GR" sz="2600" b="1" dirty="0"/>
              <a:t> </a:t>
            </a:r>
            <a:r>
              <a:rPr lang="en-US" sz="2600" b="1" dirty="0"/>
              <a:t>    2018  2019</a:t>
            </a:r>
            <a:endParaRPr lang="el-GR" sz="2600" b="1" dirty="0"/>
          </a:p>
          <a:p>
            <a:pPr>
              <a:lnSpc>
                <a:spcPct val="90000"/>
              </a:lnSpc>
            </a:pPr>
            <a:endParaRPr lang="el-GR" sz="2600" dirty="0"/>
          </a:p>
        </p:txBody>
      </p:sp>
      <p:pic>
        <p:nvPicPr>
          <p:cNvPr id="2" name="Picture 2" descr="Ημερίδα Εταιρείας Γενετικής στην Οφθαλμολογία"/>
          <p:cNvPicPr>
            <a:picLocks noChangeAspect="1" noChangeArrowheads="1"/>
          </p:cNvPicPr>
          <p:nvPr/>
        </p:nvPicPr>
        <p:blipFill>
          <a:blip r:embed="rId2"/>
          <a:srcRect/>
          <a:stretch>
            <a:fillRect/>
          </a:stretch>
        </p:blipFill>
        <p:spPr bwMode="auto">
          <a:xfrm>
            <a:off x="142844" y="1571612"/>
            <a:ext cx="8715436" cy="2638421"/>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Είδη Συνεδρίων</a:t>
            </a:r>
            <a:endParaRPr lang="en-US" dirty="0"/>
          </a:p>
        </p:txBody>
      </p:sp>
      <p:sp>
        <p:nvSpPr>
          <p:cNvPr id="3" name="2 - Θέση περιεχομένου"/>
          <p:cNvSpPr>
            <a:spLocks noGrp="1"/>
          </p:cNvSpPr>
          <p:nvPr>
            <p:ph idx="1"/>
          </p:nvPr>
        </p:nvSpPr>
        <p:spPr/>
        <p:txBody>
          <a:bodyPr/>
          <a:lstStyle/>
          <a:p>
            <a:r>
              <a:rPr lang="el-GR" b="1" dirty="0"/>
              <a:t>ΣΥΜΠΟΣΙΑ </a:t>
            </a:r>
            <a:r>
              <a:rPr lang="el-GR" dirty="0"/>
              <a:t>:Μέχρι πρότινος, ο όρος αυτός είχε την έννοια του πλούσιου και επίσημου γεύματος. Στην συγκεκριμένη περίπτωση αφορά </a:t>
            </a:r>
            <a:r>
              <a:rPr lang="el-GR" dirty="0" err="1"/>
              <a:t>̈πνευματική</a:t>
            </a:r>
            <a:r>
              <a:rPr lang="el-GR" dirty="0"/>
              <a:t> τροφή  που προσφέρεται με επισημότερο τρόπο από ότι στο ̈ φόρουμ ̈.</a:t>
            </a:r>
          </a:p>
          <a:p>
            <a:r>
              <a:rPr lang="el-GR" b="1" dirty="0"/>
              <a:t>ΣΕΜΙΝΑΡΙΑ: </a:t>
            </a:r>
            <a:r>
              <a:rPr lang="el-GR" dirty="0"/>
              <a:t>Στο ευρύ κοινό είναι γνωστή μόνο μια πτυχή αυτού του όρου, αυτή που συνδέεται με τον παραδοσιακό τρόπο διδασκαλίας και αποσκοπεί στη συμπληρωματική μόρφωση ή εξειδίκευση κάποιων ατόμων.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Είδη Συνεδρίων</a:t>
            </a:r>
            <a:endParaRPr lang="en-US" dirty="0"/>
          </a:p>
        </p:txBody>
      </p:sp>
      <p:sp>
        <p:nvSpPr>
          <p:cNvPr id="3" name="2 - Θέση περιεχομένου"/>
          <p:cNvSpPr>
            <a:spLocks noGrp="1"/>
          </p:cNvSpPr>
          <p:nvPr>
            <p:ph idx="1"/>
          </p:nvPr>
        </p:nvSpPr>
        <p:spPr/>
        <p:txBody>
          <a:bodyPr/>
          <a:lstStyle/>
          <a:p>
            <a:r>
              <a:rPr lang="el-GR" sz="2400" b="1" dirty="0"/>
              <a:t>ΣΥΣΚΕΨΕΙΣ : </a:t>
            </a:r>
            <a:r>
              <a:rPr lang="el-GR" sz="2400" dirty="0"/>
              <a:t>Αφορά συναντήσεις λίγων ατόμων και έχουν συνεδριακό χαρακτήρα. Είναι γνωστές σαν “</a:t>
            </a:r>
            <a:r>
              <a:rPr lang="el-GR" sz="2400" dirty="0" err="1"/>
              <a:t>round</a:t>
            </a:r>
            <a:r>
              <a:rPr lang="el-GR" sz="2400" dirty="0"/>
              <a:t> </a:t>
            </a:r>
            <a:r>
              <a:rPr lang="el-GR" sz="2400" dirty="0" err="1"/>
              <a:t>table</a:t>
            </a:r>
            <a:r>
              <a:rPr lang="el-GR" sz="2400" dirty="0"/>
              <a:t> </a:t>
            </a:r>
            <a:r>
              <a:rPr lang="el-GR" sz="2400" dirty="0" err="1"/>
              <a:t>conference</a:t>
            </a:r>
            <a:r>
              <a:rPr lang="el-GR" sz="2400" dirty="0"/>
              <a:t>” συσκέψεις «στρογγυλής τραπέζης». Από τον όρο καταλαβαίνουμε ότι όλοι είναι ισότιμοι και υπάρχει ένας πρόεδρος ο οποίος καθοδηγεί, έχει χαρακτήρα συμβουλευτικό ή εκτελεστικό. Η διεξαγωγή ενός συνεδρίου προϋποθέτει την</a:t>
            </a:r>
          </a:p>
          <a:p>
            <a:pPr>
              <a:buNone/>
            </a:pPr>
            <a:r>
              <a:rPr lang="el-GR" sz="2400" dirty="0"/>
              <a:t>    ύπαρξη του αντίστοιχου φορέα, ο οποίος αποφασίζει την πραγμάτωσή του</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br>
              <a:rPr lang="el-GR" b="1" dirty="0"/>
            </a:br>
            <a:br>
              <a:rPr lang="en-US" b="1" dirty="0"/>
            </a:br>
            <a:r>
              <a:rPr lang="en-US" b="1" dirty="0"/>
              <a:t> Videoconference</a:t>
            </a:r>
            <a:endParaRPr lang="en-US" dirty="0"/>
          </a:p>
        </p:txBody>
      </p:sp>
      <p:sp>
        <p:nvSpPr>
          <p:cNvPr id="3" name="2 - Θέση περιεχομένου"/>
          <p:cNvSpPr>
            <a:spLocks noGrp="1"/>
          </p:cNvSpPr>
          <p:nvPr>
            <p:ph idx="1"/>
          </p:nvPr>
        </p:nvSpPr>
        <p:spPr/>
        <p:txBody>
          <a:bodyPr/>
          <a:lstStyle/>
          <a:p>
            <a:r>
              <a:rPr lang="el-GR" sz="2000" dirty="0"/>
              <a:t>Τα πλεονεκτήματα της εφαρμογής μιας λύσης </a:t>
            </a:r>
            <a:r>
              <a:rPr lang="el-GR" sz="2000" dirty="0" err="1"/>
              <a:t>videoconference</a:t>
            </a:r>
            <a:r>
              <a:rPr lang="el-GR" sz="2000" dirty="0"/>
              <a:t> για μια επιχείρηση είναι</a:t>
            </a:r>
          </a:p>
          <a:p>
            <a:endParaRPr lang="el-GR" sz="2000" dirty="0"/>
          </a:p>
          <a:p>
            <a:r>
              <a:rPr lang="el-GR" sz="2000" dirty="0"/>
              <a:t>Έχουμε μείωση κόστους από την ελάττωση των ταξιδιών,</a:t>
            </a:r>
          </a:p>
          <a:p>
            <a:r>
              <a:rPr lang="el-GR" sz="2000" dirty="0"/>
              <a:t> Αύξηση της παραγωγικότητας των εργαζομένων</a:t>
            </a:r>
          </a:p>
          <a:p>
            <a:r>
              <a:rPr lang="el-GR" sz="2000" dirty="0"/>
              <a:t> Ταχύτερη λήψη αποφάσεων, </a:t>
            </a:r>
          </a:p>
          <a:p>
            <a:r>
              <a:rPr lang="el-GR" sz="2000" dirty="0"/>
              <a:t>  Μεγαλύτερη ασφάλεια για τους ανθρώπους.</a:t>
            </a:r>
          </a:p>
          <a:p>
            <a:endParaRPr lang="el-GR" sz="2000" dirty="0"/>
          </a:p>
          <a:p>
            <a:r>
              <a:rPr lang="el-GR" sz="2000" dirty="0"/>
              <a:t> Εδώ θα πρέπει να τονίσουμε ότι ειδικά το τελευταίο πλεονέκτημα έχει αποκτήσει ιδιαίτερη βαρύτητα στις μέρες μας, ιδιαίτερα μετά τα τραγικά γεγονότα της 11ης Σεπτεμβρίου και την ασφάλεια που επικρατεί στις αερομεταφορές</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870066"/>
          </a:xfrm>
        </p:spPr>
        <p:txBody>
          <a:bodyPr/>
          <a:lstStyle/>
          <a:p>
            <a:endParaRPr lang="en-US" dirty="0"/>
          </a:p>
        </p:txBody>
      </p:sp>
      <p:sp>
        <p:nvSpPr>
          <p:cNvPr id="3" name="2 - Θέση περιεχομένου"/>
          <p:cNvSpPr>
            <a:spLocks noGrp="1"/>
          </p:cNvSpPr>
          <p:nvPr>
            <p:ph idx="1"/>
          </p:nvPr>
        </p:nvSpPr>
        <p:spPr>
          <a:xfrm>
            <a:off x="3214678" y="273050"/>
            <a:ext cx="5472122" cy="5853113"/>
          </a:xfrm>
        </p:spPr>
        <p:txBody>
          <a:bodyPr/>
          <a:lstStyle/>
          <a:p>
            <a:pPr algn="r">
              <a:buNone/>
            </a:pPr>
            <a:r>
              <a:rPr lang="en-US" b="1" dirty="0"/>
              <a:t>Meetings &amp; </a:t>
            </a:r>
            <a:r>
              <a:rPr lang="el-GR" b="1" dirty="0"/>
              <a:t>η σημασία τους..</a:t>
            </a:r>
          </a:p>
          <a:p>
            <a:endParaRPr lang="el-GR" sz="2000" dirty="0"/>
          </a:p>
          <a:p>
            <a:r>
              <a:rPr lang="el-GR" sz="2000" dirty="0"/>
              <a:t>Τα </a:t>
            </a:r>
            <a:r>
              <a:rPr lang="el-GR" sz="2000" dirty="0" err="1"/>
              <a:t>meeting</a:t>
            </a:r>
            <a:r>
              <a:rPr lang="el-GR" sz="2000" dirty="0"/>
              <a:t>, δεν πρέπει να αντιμετωπίζονται ως  αγγαρείες, αλλά ως ένα από τα πιο αποτελεσματικά εργαλεία</a:t>
            </a:r>
            <a:br>
              <a:rPr lang="el-GR" sz="2400" dirty="0"/>
            </a:br>
            <a:r>
              <a:rPr lang="el-GR" sz="2000" b="1" dirty="0"/>
              <a:t>-για τη σύλληψη νέων ιδεών, </a:t>
            </a:r>
            <a:br>
              <a:rPr lang="el-GR" sz="2000" dirty="0"/>
            </a:br>
            <a:r>
              <a:rPr lang="el-GR" sz="2000" b="1" dirty="0"/>
              <a:t>-τη δημιουργία κινήτρων για εργασία, </a:t>
            </a:r>
            <a:br>
              <a:rPr lang="el-GR" sz="2000" dirty="0"/>
            </a:br>
            <a:r>
              <a:rPr lang="el-GR" sz="2000" b="1" dirty="0"/>
              <a:t>-την αύξηση της παραγωγικότητας, </a:t>
            </a:r>
            <a:br>
              <a:rPr lang="el-GR" sz="2000" dirty="0"/>
            </a:br>
            <a:r>
              <a:rPr lang="el-GR" sz="2000" b="1" dirty="0"/>
              <a:t>-την ενδυνάμωση της συνεργασίας και </a:t>
            </a:r>
            <a:br>
              <a:rPr lang="el-GR" sz="2000" dirty="0"/>
            </a:br>
            <a:r>
              <a:rPr lang="el-GR" sz="2000" b="1" dirty="0"/>
              <a:t>-τη βελτίωση της επικοινωνίας μεταξύ των μελών της επιχείρησης.</a:t>
            </a:r>
            <a:endParaRPr lang="en-US" sz="2000" dirty="0"/>
          </a:p>
        </p:txBody>
      </p:sp>
      <p:sp>
        <p:nvSpPr>
          <p:cNvPr id="4" name="3 - Θέση κειμένου"/>
          <p:cNvSpPr>
            <a:spLocks noGrp="1"/>
          </p:cNvSpPr>
          <p:nvPr>
            <p:ph type="body" sz="half" idx="2"/>
          </p:nvPr>
        </p:nvSpPr>
        <p:spPr>
          <a:xfrm>
            <a:off x="457201" y="2500306"/>
            <a:ext cx="2614602" cy="3625857"/>
          </a:xfrm>
        </p:spPr>
        <p:txBody>
          <a:bodyPr/>
          <a:lstStyle/>
          <a:p>
            <a:r>
              <a:rPr lang="el-GR" sz="1200" dirty="0"/>
              <a:t>Ωστόσο για την καλύτερη διεξαγωγή ενός </a:t>
            </a:r>
            <a:r>
              <a:rPr lang="el-GR" sz="1200" dirty="0" err="1"/>
              <a:t>meeting</a:t>
            </a:r>
            <a:r>
              <a:rPr lang="el-GR" sz="1200" dirty="0"/>
              <a:t>, καλό θα ήταν:</a:t>
            </a:r>
          </a:p>
          <a:p>
            <a:endParaRPr lang="el-GR" sz="1200" dirty="0"/>
          </a:p>
          <a:p>
            <a:r>
              <a:rPr lang="el-GR" sz="1200" dirty="0"/>
              <a:t>-Να αποστέλλεται ένα e-</a:t>
            </a:r>
            <a:r>
              <a:rPr lang="el-GR" sz="1200" dirty="0" err="1"/>
              <a:t>mail</a:t>
            </a:r>
            <a:r>
              <a:rPr lang="el-GR" sz="1200" dirty="0"/>
              <a:t>  υπενθύμισης μισή ώρα πριν το </a:t>
            </a:r>
            <a:r>
              <a:rPr lang="el-GR" sz="1200" dirty="0" err="1"/>
              <a:t>meeting</a:t>
            </a:r>
            <a:r>
              <a:rPr lang="el-GR" sz="1200" dirty="0"/>
              <a:t>, σε όλους τους συμμετέχοντες, τονίζοντας την σημασία που έχει να είναι ακριβείς στην ώρα τους.</a:t>
            </a:r>
          </a:p>
          <a:p>
            <a:r>
              <a:rPr lang="el-GR" sz="1200" dirty="0"/>
              <a:t>-Να συμπεριλαμβάνεται στο πρόγραμμα η πιθανότητα καθυστέρησης μισής ώρας, ιδίως όταν πρόκειται να παρευρεθούν άτομα που θα ταξιδέψουν για να έρθουν, ώστε να μην ξεπεραστεί η προγραμματισμένη διάρκεια του </a:t>
            </a:r>
            <a:r>
              <a:rPr lang="el-GR" sz="1200" dirty="0" err="1"/>
              <a:t>meeting</a:t>
            </a:r>
            <a:r>
              <a:rPr lang="el-GR" sz="1200" dirty="0"/>
              <a:t>, γεγονός που θα μπορούσε να δημιουργήσει πρόβλημα στους συμμετέχοντες και στις μετέπειτα υποχρεώσεις τους.</a:t>
            </a:r>
          </a:p>
          <a:p>
            <a:endParaRPr lang="en-US" dirty="0"/>
          </a:p>
        </p:txBody>
      </p:sp>
      <p:pic>
        <p:nvPicPr>
          <p:cNvPr id="30722" name="Picture 2" descr="C:\Users\admin\Desktop\Trade_and_Investment_meeting_at_G8_summit,_2013.jpg"/>
          <p:cNvPicPr>
            <a:picLocks noChangeAspect="1" noChangeArrowheads="1"/>
          </p:cNvPicPr>
          <p:nvPr/>
        </p:nvPicPr>
        <p:blipFill>
          <a:blip r:embed="rId2"/>
          <a:srcRect/>
          <a:stretch>
            <a:fillRect/>
          </a:stretch>
        </p:blipFill>
        <p:spPr bwMode="auto">
          <a:xfrm>
            <a:off x="247226" y="214289"/>
            <a:ext cx="3253204" cy="2071701"/>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l-GR" sz="4000"/>
              <a:t>Πλεονεκτήματα της Ελλάδας σαν Συνεδριακό προορισμό</a:t>
            </a:r>
          </a:p>
        </p:txBody>
      </p:sp>
      <p:sp>
        <p:nvSpPr>
          <p:cNvPr id="21507" name="Rectangle 3"/>
          <p:cNvSpPr>
            <a:spLocks noGrp="1" noChangeArrowheads="1"/>
          </p:cNvSpPr>
          <p:nvPr>
            <p:ph type="body" idx="1"/>
          </p:nvPr>
        </p:nvSpPr>
        <p:spPr>
          <a:xfrm>
            <a:off x="285720" y="1556792"/>
            <a:ext cx="8678768" cy="5015480"/>
          </a:xfrm>
        </p:spPr>
        <p:txBody>
          <a:bodyPr/>
          <a:lstStyle/>
          <a:p>
            <a:pPr>
              <a:lnSpc>
                <a:spcPct val="80000"/>
              </a:lnSpc>
            </a:pPr>
            <a:r>
              <a:rPr lang="el-GR" sz="1600" b="1" dirty="0"/>
              <a:t>Οι ιδανικές κλιματολογικές συνθήκες</a:t>
            </a:r>
            <a:r>
              <a:rPr lang="el-GR" sz="1600" dirty="0"/>
              <a:t> παρέχουν τη δυνατότητα στους συμμετέχοντες </a:t>
            </a:r>
            <a:r>
              <a:rPr lang="el-GR" sz="1600" b="1" dirty="0"/>
              <a:t>στα συνέδρια </a:t>
            </a:r>
            <a:r>
              <a:rPr lang="el-GR" sz="1600" dirty="0"/>
              <a:t>να συνδυάσουν την εργασία με τις διακοπές </a:t>
            </a:r>
            <a:r>
              <a:rPr lang="el-GR" sz="1600" b="1" dirty="0"/>
              <a:t>(</a:t>
            </a:r>
            <a:r>
              <a:rPr lang="en-US" sz="1600" b="1" dirty="0"/>
              <a:t>business and pleasure</a:t>
            </a:r>
            <a:r>
              <a:rPr lang="el-GR" sz="1600" dirty="0"/>
              <a:t>). </a:t>
            </a:r>
          </a:p>
          <a:p>
            <a:pPr>
              <a:lnSpc>
                <a:spcPct val="80000"/>
              </a:lnSpc>
            </a:pPr>
            <a:endParaRPr lang="el-GR" sz="1600" dirty="0"/>
          </a:p>
          <a:p>
            <a:pPr>
              <a:lnSpc>
                <a:spcPct val="80000"/>
              </a:lnSpc>
            </a:pPr>
            <a:r>
              <a:rPr lang="el-GR" sz="1600" b="1" dirty="0"/>
              <a:t>Είναι</a:t>
            </a:r>
            <a:r>
              <a:rPr lang="en-GB" sz="1600" b="1" dirty="0"/>
              <a:t> </a:t>
            </a:r>
            <a:r>
              <a:rPr lang="el-GR" sz="1600" b="1" dirty="0"/>
              <a:t>ιδανική</a:t>
            </a:r>
            <a:r>
              <a:rPr lang="en-GB" sz="1600" b="1" dirty="0"/>
              <a:t> </a:t>
            </a:r>
            <a:r>
              <a:rPr lang="el-GR" sz="1600" b="1" dirty="0"/>
              <a:t>για</a:t>
            </a:r>
            <a:r>
              <a:rPr lang="en-GB" sz="1600" b="1" dirty="0"/>
              <a:t> </a:t>
            </a:r>
            <a:r>
              <a:rPr lang="el-GR" sz="1600" b="1" dirty="0" err="1"/>
              <a:t>΄΄</a:t>
            </a:r>
            <a:r>
              <a:rPr lang="en-US" sz="1600" b="1" dirty="0"/>
              <a:t>pre and post conference activities</a:t>
            </a:r>
            <a:r>
              <a:rPr lang="el-GR" sz="1600" dirty="0"/>
              <a:t>΄΄</a:t>
            </a:r>
            <a:r>
              <a:rPr lang="en-GB" sz="1600" dirty="0"/>
              <a:t>.</a:t>
            </a:r>
          </a:p>
          <a:p>
            <a:pPr marL="0" indent="0">
              <a:lnSpc>
                <a:spcPct val="80000"/>
              </a:lnSpc>
              <a:buNone/>
            </a:pPr>
            <a:r>
              <a:rPr lang="en-GB" sz="1600" dirty="0"/>
              <a:t>       </a:t>
            </a:r>
            <a:r>
              <a:rPr lang="en-GB" sz="1600" dirty="0">
                <a:hlinkClick r:id="rId2"/>
              </a:rPr>
              <a:t>https://icmme18.wordpress.com/pre-and-post-conference-activities/</a:t>
            </a:r>
            <a:endParaRPr lang="en-GB" sz="1600" dirty="0"/>
          </a:p>
          <a:p>
            <a:pPr marL="0" indent="0">
              <a:lnSpc>
                <a:spcPct val="80000"/>
              </a:lnSpc>
              <a:buNone/>
            </a:pPr>
            <a:endParaRPr lang="el-GR" sz="1600" dirty="0"/>
          </a:p>
          <a:p>
            <a:pPr>
              <a:lnSpc>
                <a:spcPct val="80000"/>
              </a:lnSpc>
            </a:pPr>
            <a:r>
              <a:rPr lang="en-GB" sz="1600" dirty="0"/>
              <a:t> </a:t>
            </a:r>
            <a:r>
              <a:rPr lang="el-GR" sz="1600" b="1" dirty="0"/>
              <a:t>Οι μικρές αποστάσεις δίνουν την ευκαιρία στους συμμετέχοντες να απολαύσουν τις φυσικές ομορφιές και να θαυμάσουν τα μοναδικά αξιοθέατα που βρίσκονται διάσπαρτα σε όλη την επικράτεια.</a:t>
            </a:r>
          </a:p>
          <a:p>
            <a:pPr>
              <a:lnSpc>
                <a:spcPct val="80000"/>
              </a:lnSpc>
            </a:pPr>
            <a:endParaRPr lang="el-GR" sz="1600" b="1" dirty="0"/>
          </a:p>
          <a:p>
            <a:pPr>
              <a:lnSpc>
                <a:spcPct val="80000"/>
              </a:lnSpc>
            </a:pPr>
            <a:r>
              <a:rPr lang="el-GR" sz="1600" b="1" dirty="0"/>
              <a:t> Η πολιτιστική της κληρονομιά</a:t>
            </a:r>
            <a:r>
              <a:rPr lang="el-GR" sz="1600" dirty="0"/>
              <a:t> - είναι το στοιχείο που διαφοροποιεί τη χώρα και κατά συνέπεια το τουριστικό-συνεδριακό της προϊόν, σε σχέση με ανταγωνίστριες χώρες </a:t>
            </a:r>
          </a:p>
          <a:p>
            <a:pPr>
              <a:lnSpc>
                <a:spcPct val="80000"/>
              </a:lnSpc>
            </a:pPr>
            <a:r>
              <a:rPr lang="el-GR" sz="1600" b="1" dirty="0"/>
              <a:t>Κατατάσσεται στις φθηνότερες χώρες της Ευρώπης</a:t>
            </a:r>
            <a:r>
              <a:rPr lang="el-GR" sz="1600" dirty="0"/>
              <a:t>. </a:t>
            </a:r>
          </a:p>
          <a:p>
            <a:pPr>
              <a:lnSpc>
                <a:spcPct val="80000"/>
              </a:lnSpc>
            </a:pPr>
            <a:r>
              <a:rPr lang="el-GR" sz="1600" dirty="0"/>
              <a:t>  </a:t>
            </a:r>
            <a:r>
              <a:rPr lang="el-GR" sz="1600" b="1" dirty="0"/>
              <a:t>Η γαστρονομική της παράδοση</a:t>
            </a:r>
            <a:r>
              <a:rPr lang="el-GR" sz="1600" dirty="0"/>
              <a:t>. </a:t>
            </a:r>
          </a:p>
          <a:p>
            <a:pPr>
              <a:lnSpc>
                <a:spcPct val="80000"/>
              </a:lnSpc>
            </a:pPr>
            <a:r>
              <a:rPr lang="el-GR" sz="1600" b="1" dirty="0"/>
              <a:t>Η ασφάλεια</a:t>
            </a:r>
            <a:r>
              <a:rPr lang="el-GR" sz="1600" dirty="0"/>
              <a:t> </a:t>
            </a:r>
          </a:p>
          <a:p>
            <a:pPr>
              <a:lnSpc>
                <a:spcPct val="80000"/>
              </a:lnSpc>
            </a:pPr>
            <a:endParaRPr lang="el-GR" sz="1600" dirty="0"/>
          </a:p>
          <a:p>
            <a:pPr>
              <a:lnSpc>
                <a:spcPct val="80000"/>
              </a:lnSpc>
            </a:pPr>
            <a:r>
              <a:rPr lang="el-GR" sz="1600" dirty="0"/>
              <a:t>Επιπρόσθετα το </a:t>
            </a:r>
            <a:r>
              <a:rPr lang="el-GR" sz="1600" b="1" dirty="0"/>
              <a:t>Ανθρώπινο δυναμικό</a:t>
            </a:r>
            <a:r>
              <a:rPr lang="el-GR" sz="1600" dirty="0"/>
              <a:t> που στελεχώνει τις τουριστικές επιχειρήσεις -</a:t>
            </a:r>
            <a:r>
              <a:rPr lang="el-GR" sz="1600" b="1" dirty="0"/>
              <a:t>έμπειροι επαγγελματίες οργανωτές συνεδρίων</a:t>
            </a:r>
            <a:r>
              <a:rPr lang="el-GR" sz="1600" dirty="0"/>
              <a:t>, οι οποίοι έχουν οργανώσει με επιτυχία μεγάλο αριθμό διεθνών συνεδρίων και μπορούν να υλοποιήσουν κάθε είδους εκδήλωση, εξασφαλίζοντας την άψογη διεξαγωγή της.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579296" cy="1368152"/>
          </a:xfrm>
        </p:spPr>
        <p:txBody>
          <a:bodyPr/>
          <a:lstStyle/>
          <a:p>
            <a:r>
              <a:rPr lang="el-GR" dirty="0"/>
              <a:t>Υπηρεσίες Απαραίτητες για την διεξαγωγή ενός επιτυχημένου συνεδρίου</a:t>
            </a:r>
            <a:endParaRPr lang="en-US" dirty="0"/>
          </a:p>
        </p:txBody>
      </p:sp>
      <p:sp>
        <p:nvSpPr>
          <p:cNvPr id="3" name="2 - Θέση περιεχομένου"/>
          <p:cNvSpPr>
            <a:spLocks noGrp="1"/>
          </p:cNvSpPr>
          <p:nvPr>
            <p:ph idx="1"/>
          </p:nvPr>
        </p:nvSpPr>
        <p:spPr>
          <a:xfrm>
            <a:off x="457200" y="1844824"/>
            <a:ext cx="8229600" cy="4286101"/>
          </a:xfrm>
        </p:spPr>
        <p:txBody>
          <a:bodyPr/>
          <a:lstStyle/>
          <a:p>
            <a:r>
              <a:rPr lang="el-GR" sz="2400" dirty="0"/>
              <a:t>Υπάρχουν και διάφορες</a:t>
            </a:r>
            <a:r>
              <a:rPr lang="en-US" sz="2400" dirty="0"/>
              <a:t> </a:t>
            </a:r>
            <a:r>
              <a:rPr lang="el-GR" sz="2400" dirty="0"/>
              <a:t>υπηρεσίες</a:t>
            </a:r>
            <a:r>
              <a:rPr lang="en-US" sz="2400" dirty="0"/>
              <a:t> </a:t>
            </a:r>
            <a:r>
              <a:rPr lang="el-GR" sz="2400" dirty="0"/>
              <a:t>απαραίτητες για την συνολική επιτυχία της οργάνωσης όπως:</a:t>
            </a:r>
          </a:p>
          <a:p>
            <a:r>
              <a:rPr lang="el-GR" sz="2400" dirty="0"/>
              <a:t>Γραφεία διοργάνωσης συνεδρίων</a:t>
            </a:r>
          </a:p>
          <a:p>
            <a:r>
              <a:rPr lang="el-GR" sz="2400" dirty="0"/>
              <a:t>Επιχειρήσεις τροφοδοσίας συνεδριακών κέντρων</a:t>
            </a:r>
          </a:p>
          <a:p>
            <a:r>
              <a:rPr lang="el-GR" sz="2400" dirty="0"/>
              <a:t>Υπηρεσίες γραμματειακής υποστήριξης</a:t>
            </a:r>
          </a:p>
          <a:p>
            <a:r>
              <a:rPr lang="el-GR" sz="2400" dirty="0"/>
              <a:t>Υλικά και εργασίες διαμόρφωσης εκθεσιακών χώρων</a:t>
            </a:r>
          </a:p>
          <a:p>
            <a:r>
              <a:rPr lang="el-GR" sz="2400" dirty="0"/>
              <a:t>Μηχανογραφημένα προγράμματα διαχείρισης συνεδριακών εκδηλώσεων</a:t>
            </a:r>
          </a:p>
          <a:p>
            <a:r>
              <a:rPr lang="el-GR" sz="2400" dirty="0"/>
              <a:t>Γραφεία μεταφοράς και ξενάγησης των συνέδρων</a:t>
            </a:r>
          </a:p>
          <a:p>
            <a:r>
              <a:rPr lang="el-GR" sz="2400" dirty="0"/>
              <a:t>Οργανωμένα γραφεία διερμηνέων συνεδρίων</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Σύνεδροι</a:t>
            </a:r>
            <a:endParaRPr lang="en-US" dirty="0"/>
          </a:p>
        </p:txBody>
      </p:sp>
      <p:sp>
        <p:nvSpPr>
          <p:cNvPr id="3" name="2 - Θέση περιεχομένου"/>
          <p:cNvSpPr>
            <a:spLocks noGrp="1"/>
          </p:cNvSpPr>
          <p:nvPr>
            <p:ph idx="1"/>
          </p:nvPr>
        </p:nvSpPr>
        <p:spPr/>
        <p:txBody>
          <a:bodyPr/>
          <a:lstStyle/>
          <a:p>
            <a:r>
              <a:rPr lang="el-GR" sz="2000" dirty="0"/>
              <a:t>Συχνά, το συνέδριο είναι μια ευκαιρία για τους συμμετέχοντες να αλλάξουν περιβάλλον, ατμόσφαιρα, να διασκεδάσουν, ακόμη  και αν οι οργανωτές δε δίνουν πολύ σημασία σε αυτή την πλευρά του συνεδρίου.</a:t>
            </a:r>
          </a:p>
          <a:p>
            <a:endParaRPr lang="el-GR" sz="2000" dirty="0"/>
          </a:p>
          <a:p>
            <a:r>
              <a:rPr lang="el-GR" sz="2000" dirty="0"/>
              <a:t>Η ψυχαγωγία, σαν απαραίτητο στοιχείο του όλου συνεδριακού ταξιδιού, αποτελεί πρόσθετη πηγή εσόδων τόσο για την ξενοδοχειακή μονάδα όσο και για τον τόπο φιλοξενίας του συνεδρίου γενικότερα.</a:t>
            </a:r>
          </a:p>
          <a:p>
            <a:endParaRPr lang="el-GR" sz="2000" dirty="0"/>
          </a:p>
          <a:p>
            <a:r>
              <a:rPr lang="el-GR" sz="2000" dirty="0"/>
              <a:t> Από την άλλη πλευρά, οι σύνεδροι, λόγω του αριθμού τους αλλά κυρίως λόγω της υψηλής κοινωνικοοικονομικής τους θέσης, αποτελούν μια τεράστια διαφημιστική δύναμη τόσο για τον τόπο διεξαγωγής του συνεδρίου όσο και για το ξενοδοχείο. </a:t>
            </a:r>
          </a:p>
          <a:p>
            <a:pPr>
              <a:buNone/>
            </a:pP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Τόπος</a:t>
            </a:r>
            <a:endParaRPr lang="en-US" dirty="0"/>
          </a:p>
        </p:txBody>
      </p:sp>
      <p:sp>
        <p:nvSpPr>
          <p:cNvPr id="3" name="2 - Θέση περιεχομένου"/>
          <p:cNvSpPr>
            <a:spLocks noGrp="1"/>
          </p:cNvSpPr>
          <p:nvPr>
            <p:ph idx="1"/>
          </p:nvPr>
        </p:nvSpPr>
        <p:spPr/>
        <p:txBody>
          <a:bodyPr/>
          <a:lstStyle/>
          <a:p>
            <a:r>
              <a:rPr lang="el-GR" dirty="0"/>
              <a:t>Η γεωγραφική θέση</a:t>
            </a:r>
          </a:p>
          <a:p>
            <a:endParaRPr lang="el-GR" dirty="0"/>
          </a:p>
          <a:p>
            <a:r>
              <a:rPr lang="el-GR" dirty="0"/>
              <a:t>Η πολιτιστική κληρονομιά μιας περιοχής</a:t>
            </a:r>
          </a:p>
          <a:p>
            <a:endParaRPr lang="el-GR" dirty="0"/>
          </a:p>
          <a:p>
            <a:r>
              <a:rPr lang="el-GR" dirty="0"/>
              <a:t>Η εύκολη πρόσβαση στον τόπο πραγματοποίησης ενός συνεδρίου ή έκθεσης είναι κρίσιμος παράγοντας για την προσέλκυση επισκεπτών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Χώρος </a:t>
            </a:r>
            <a:endParaRPr lang="en-US" dirty="0"/>
          </a:p>
        </p:txBody>
      </p:sp>
      <p:sp>
        <p:nvSpPr>
          <p:cNvPr id="3" name="2 - Θέση περιεχομένου"/>
          <p:cNvSpPr>
            <a:spLocks noGrp="1"/>
          </p:cNvSpPr>
          <p:nvPr>
            <p:ph idx="1"/>
          </p:nvPr>
        </p:nvSpPr>
        <p:spPr>
          <a:xfrm>
            <a:off x="179512" y="1600200"/>
            <a:ext cx="8964488" cy="4530725"/>
          </a:xfrm>
        </p:spPr>
        <p:txBody>
          <a:bodyPr/>
          <a:lstStyle/>
          <a:p>
            <a:pPr>
              <a:buFont typeface="Wingdings" pitchFamily="2" charset="2"/>
              <a:buChar char="§"/>
            </a:pPr>
            <a:r>
              <a:rPr lang="el-GR" dirty="0"/>
              <a:t>Για την ανάπτυξη του συνεδριακού τουρισμού σε έναν τόπο,</a:t>
            </a:r>
            <a:r>
              <a:rPr lang="en-US" dirty="0"/>
              <a:t> </a:t>
            </a:r>
            <a:r>
              <a:rPr lang="el-GR" dirty="0"/>
              <a:t>διαδραματίζει η διαθεσιμότητα των απαραίτητων υποδομών και υπηρεσιών, όπως </a:t>
            </a:r>
            <a:r>
              <a:rPr lang="en-US" dirty="0"/>
              <a:t>:</a:t>
            </a:r>
          </a:p>
          <a:p>
            <a:pPr>
              <a:buFont typeface="Wingdings" pitchFamily="2" charset="2"/>
              <a:buChar char="§"/>
            </a:pPr>
            <a:r>
              <a:rPr lang="el-GR" dirty="0"/>
              <a:t> αμφιθεάτρων</a:t>
            </a:r>
            <a:endParaRPr lang="en-US" dirty="0"/>
          </a:p>
          <a:p>
            <a:pPr>
              <a:buFont typeface="Wingdings" pitchFamily="2" charset="2"/>
              <a:buChar char="§"/>
            </a:pPr>
            <a:r>
              <a:rPr lang="el-GR" dirty="0"/>
              <a:t> αιθουσών συνεδρίων</a:t>
            </a:r>
            <a:endParaRPr lang="en-US" dirty="0"/>
          </a:p>
          <a:p>
            <a:pPr>
              <a:buFont typeface="Wingdings" pitchFamily="2" charset="2"/>
              <a:buChar char="§"/>
            </a:pPr>
            <a:r>
              <a:rPr lang="el-GR" dirty="0"/>
              <a:t> εκθεσιακών χώρων</a:t>
            </a:r>
            <a:endParaRPr lang="en-US" dirty="0"/>
          </a:p>
          <a:p>
            <a:pPr>
              <a:buFont typeface="Wingdings" pitchFamily="2" charset="2"/>
              <a:buChar char="§"/>
            </a:pPr>
            <a:r>
              <a:rPr lang="el-GR" dirty="0"/>
              <a:t> καταλυμάτων</a:t>
            </a:r>
            <a:endParaRPr lang="en-US" dirty="0"/>
          </a:p>
          <a:p>
            <a:pPr>
              <a:buFont typeface="Wingdings" pitchFamily="2" charset="2"/>
              <a:buChar char="§"/>
            </a:pPr>
            <a:r>
              <a:rPr lang="el-GR" dirty="0"/>
              <a:t> υποδομών για καφέ και εστίαση</a:t>
            </a:r>
            <a:endParaRPr lang="en-US" dirty="0"/>
          </a:p>
          <a:p>
            <a:pPr>
              <a:buFont typeface="Wingdings" pitchFamily="2" charset="2"/>
              <a:buChar char="§"/>
            </a:pPr>
            <a:r>
              <a:rPr lang="el-GR" dirty="0"/>
              <a:t> υπηρεσιών διερμηνείας, κλπ</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Διακρίσεις Συνεδριακού Τουρισμού</a:t>
            </a:r>
            <a:endParaRPr lang="en-US" dirty="0"/>
          </a:p>
        </p:txBody>
      </p:sp>
      <p:sp>
        <p:nvSpPr>
          <p:cNvPr id="3" name="2 - Θέση περιεχομένου"/>
          <p:cNvSpPr>
            <a:spLocks noGrp="1"/>
          </p:cNvSpPr>
          <p:nvPr>
            <p:ph idx="1"/>
          </p:nvPr>
        </p:nvSpPr>
        <p:spPr/>
        <p:txBody>
          <a:bodyPr/>
          <a:lstStyle/>
          <a:p>
            <a:r>
              <a:rPr lang="en-US" dirty="0"/>
              <a:t>H </a:t>
            </a:r>
            <a:r>
              <a:rPr lang="el-GR" dirty="0"/>
              <a:t>διάκριση των συνεδρίων μπορεί να γίνει με βάση διάφορα κριτήρια:</a:t>
            </a:r>
            <a:endParaRPr lang="en-US" dirty="0"/>
          </a:p>
          <a:p>
            <a:endParaRPr lang="el-GR" dirty="0"/>
          </a:p>
          <a:p>
            <a:r>
              <a:rPr lang="el-GR" dirty="0"/>
              <a:t>Το μέγεθός τους</a:t>
            </a:r>
          </a:p>
          <a:p>
            <a:r>
              <a:rPr lang="el-GR" dirty="0"/>
              <a:t>Τη διεθνή ή εθνική συμμετοχή των συνέδρων</a:t>
            </a:r>
          </a:p>
          <a:p>
            <a:r>
              <a:rPr lang="el-GR" dirty="0"/>
              <a:t>Τον τρόπο χρηματοδότησής τους</a:t>
            </a:r>
          </a:p>
          <a:p>
            <a:r>
              <a:rPr lang="el-GR" dirty="0"/>
              <a:t>Την κοινή ιδιότητα, για την οποία συνέρχονται οι σύνεδρο</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Αποτέλεσμα εικόνας για Synedria 2018"/>
          <p:cNvPicPr>
            <a:picLocks noChangeAspect="1" noChangeArrowheads="1"/>
          </p:cNvPicPr>
          <p:nvPr/>
        </p:nvPicPr>
        <p:blipFill>
          <a:blip r:embed="rId2"/>
          <a:srcRect/>
          <a:stretch>
            <a:fillRect/>
          </a:stretch>
        </p:blipFill>
        <p:spPr bwMode="auto">
          <a:xfrm>
            <a:off x="500034" y="1571612"/>
            <a:ext cx="3324225" cy="4429126"/>
          </a:xfrm>
          <a:prstGeom prst="rect">
            <a:avLst/>
          </a:prstGeom>
          <a:noFill/>
        </p:spPr>
      </p:pic>
      <p:pic>
        <p:nvPicPr>
          <p:cNvPr id="1028" name="Picture 4" descr="Αποτέλεσμα εικόνας για Synedria 2018"/>
          <p:cNvPicPr>
            <a:picLocks noChangeAspect="1" noChangeArrowheads="1"/>
          </p:cNvPicPr>
          <p:nvPr/>
        </p:nvPicPr>
        <p:blipFill>
          <a:blip r:embed="rId3" cstate="print"/>
          <a:srcRect/>
          <a:stretch>
            <a:fillRect/>
          </a:stretch>
        </p:blipFill>
        <p:spPr bwMode="auto">
          <a:xfrm>
            <a:off x="4714876" y="1571612"/>
            <a:ext cx="3324225" cy="4429126"/>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br>
              <a:rPr lang="en-US" sz="2800" dirty="0"/>
            </a:br>
            <a:br>
              <a:rPr lang="en-US" sz="2800" dirty="0"/>
            </a:br>
            <a:r>
              <a:rPr lang="el-GR" sz="2800" dirty="0"/>
              <a:t>Μια άλλη</a:t>
            </a:r>
            <a:r>
              <a:rPr lang="en-US" sz="2800" dirty="0"/>
              <a:t> </a:t>
            </a:r>
            <a:r>
              <a:rPr lang="el-GR" sz="2800" dirty="0"/>
              <a:t>διάκριση μπορεί να γίνει ανάλογα με το θέμα που καλύπτουν</a:t>
            </a:r>
            <a:r>
              <a:rPr lang="en-US" sz="2800" dirty="0"/>
              <a:t> </a:t>
            </a:r>
            <a:r>
              <a:rPr lang="el-GR" sz="2800" dirty="0"/>
              <a:t>και</a:t>
            </a:r>
            <a:r>
              <a:rPr lang="en-US" sz="2800" dirty="0"/>
              <a:t> </a:t>
            </a:r>
            <a:r>
              <a:rPr lang="el-GR" sz="2800" dirty="0"/>
              <a:t>διακρίνονται σε :</a:t>
            </a:r>
            <a:br>
              <a:rPr lang="en-US" sz="2800" dirty="0"/>
            </a:br>
            <a:endParaRPr lang="en-US" sz="2800" dirty="0"/>
          </a:p>
        </p:txBody>
      </p:sp>
      <p:sp>
        <p:nvSpPr>
          <p:cNvPr id="3" name="2 - Θέση περιεχομένου"/>
          <p:cNvSpPr>
            <a:spLocks noGrp="1"/>
          </p:cNvSpPr>
          <p:nvPr>
            <p:ph idx="1"/>
          </p:nvPr>
        </p:nvSpPr>
        <p:spPr/>
        <p:txBody>
          <a:bodyPr/>
          <a:lstStyle/>
          <a:p>
            <a:r>
              <a:rPr lang="el-GR" dirty="0"/>
              <a:t>Επαγγελματικά</a:t>
            </a:r>
            <a:endParaRPr lang="en-US" dirty="0"/>
          </a:p>
          <a:p>
            <a:endParaRPr lang="el-GR" dirty="0"/>
          </a:p>
          <a:p>
            <a:r>
              <a:rPr lang="el-GR" dirty="0"/>
              <a:t>Οργανωτικά</a:t>
            </a:r>
            <a:endParaRPr lang="en-US" dirty="0"/>
          </a:p>
          <a:p>
            <a:endParaRPr lang="el-GR" dirty="0"/>
          </a:p>
          <a:p>
            <a:r>
              <a:rPr lang="el-GR" dirty="0"/>
              <a:t>Πολιτικά</a:t>
            </a:r>
            <a:endParaRPr lang="en-US" dirty="0"/>
          </a:p>
          <a:p>
            <a:endParaRPr lang="el-GR" dirty="0"/>
          </a:p>
          <a:p>
            <a:r>
              <a:rPr lang="el-GR" dirty="0"/>
              <a:t>Κυβερνητικά</a:t>
            </a:r>
            <a:endParaRPr lang="en-US" dirty="0"/>
          </a:p>
          <a:p>
            <a:endParaRPr lang="el-GR" dirty="0"/>
          </a:p>
          <a:p>
            <a:r>
              <a:rPr lang="el-GR" dirty="0"/>
              <a:t>Αθλητικά </a:t>
            </a:r>
            <a:r>
              <a:rPr lang="el-GR" dirty="0" err="1"/>
              <a:t>κ.ά</a:t>
            </a:r>
            <a:endParaRPr lang="el-GR"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l-GR" b="1" u="sng" dirty="0"/>
              <a:t>Οργάνωση και Σχεδιασμός των συνεδρίων</a:t>
            </a:r>
          </a:p>
        </p:txBody>
      </p:sp>
      <p:sp>
        <p:nvSpPr>
          <p:cNvPr id="22531" name="Rectangle 3"/>
          <p:cNvSpPr>
            <a:spLocks noGrp="1" noChangeArrowheads="1"/>
          </p:cNvSpPr>
          <p:nvPr>
            <p:ph type="body" idx="1"/>
          </p:nvPr>
        </p:nvSpPr>
        <p:spPr/>
        <p:txBody>
          <a:bodyPr/>
          <a:lstStyle/>
          <a:p>
            <a:pPr>
              <a:lnSpc>
                <a:spcPct val="80000"/>
              </a:lnSpc>
            </a:pPr>
            <a:r>
              <a:rPr lang="el-GR" sz="1600"/>
              <a:t>α. Ποιος είναι ο φορέας διοργάνωσης του Συνεδρίου ? </a:t>
            </a:r>
          </a:p>
          <a:p>
            <a:pPr>
              <a:lnSpc>
                <a:spcPct val="80000"/>
              </a:lnSpc>
            </a:pPr>
            <a:r>
              <a:rPr lang="el-GR" sz="1600"/>
              <a:t>β. Ποιος είναι ο αντικειμενικός στόχος αυτού του συνεδρίου ;</a:t>
            </a:r>
          </a:p>
          <a:p>
            <a:pPr>
              <a:lnSpc>
                <a:spcPct val="80000"/>
              </a:lnSpc>
            </a:pPr>
            <a:r>
              <a:rPr lang="el-GR" sz="1600"/>
              <a:t>γ. Ποιος θα συμμετάσχει;</a:t>
            </a:r>
          </a:p>
          <a:p>
            <a:pPr>
              <a:lnSpc>
                <a:spcPct val="80000"/>
              </a:lnSpc>
            </a:pPr>
            <a:endParaRPr lang="el-GR" sz="1600"/>
          </a:p>
          <a:p>
            <a:pPr>
              <a:lnSpc>
                <a:spcPct val="80000"/>
              </a:lnSpc>
            </a:pPr>
            <a:r>
              <a:rPr lang="el-GR" sz="1600"/>
              <a:t>Οι απαντήσεις στα άνω ερωτήματα θα διαμορφώσουν την βάση για όλες τις περαιτέρω διαδικασίες, αναφορικά με τον τόπο διεξαγωγής και το είδος του καταλύματος, το μέγεθος του </a:t>
            </a:r>
            <a:r>
              <a:rPr lang="en-US" sz="1600"/>
              <a:t>budget</a:t>
            </a:r>
            <a:r>
              <a:rPr lang="el-GR" sz="1600"/>
              <a:t>, το περιεχόμενο της </a:t>
            </a:r>
            <a:r>
              <a:rPr lang="en-US" sz="1600"/>
              <a:t>agenda</a:t>
            </a:r>
            <a:r>
              <a:rPr lang="el-GR" sz="1600"/>
              <a:t>, τις ευκαιρίες αναψυχής που θα πλαισιώσουν το πρόγραμμα, ακόμη και τη διάταξη των συνεδριακών αιθουσών. </a:t>
            </a:r>
          </a:p>
          <a:p>
            <a:pPr>
              <a:lnSpc>
                <a:spcPct val="80000"/>
              </a:lnSpc>
            </a:pPr>
            <a:r>
              <a:rPr lang="el-GR" sz="1600"/>
              <a:t>Για ένα </a:t>
            </a:r>
            <a:r>
              <a:rPr lang="en-US" sz="1600"/>
              <a:t>meeting</a:t>
            </a:r>
            <a:r>
              <a:rPr lang="el-GR" sz="1600"/>
              <a:t> με νότες από </a:t>
            </a:r>
            <a:r>
              <a:rPr lang="en-US" sz="1600"/>
              <a:t>incentive</a:t>
            </a:r>
            <a:r>
              <a:rPr lang="el-GR" sz="1600"/>
              <a:t> προς τιμήν του τμήματος πωλήσεων ενδείκνυται παραμονή σε ένα επιλεγμένο θέρετρο με δυνατότητες αναψυχής, μεταξύ των συνεδριάσεων. </a:t>
            </a:r>
          </a:p>
          <a:p>
            <a:pPr>
              <a:lnSpc>
                <a:spcPct val="80000"/>
              </a:lnSpc>
            </a:pPr>
            <a:r>
              <a:rPr lang="el-GR" sz="1600"/>
              <a:t>Αντίθετα, τα σύντομα, αποκαλούμενα “</a:t>
            </a:r>
            <a:r>
              <a:rPr lang="en-US" sz="1600"/>
              <a:t>brain</a:t>
            </a:r>
            <a:r>
              <a:rPr lang="el-GR" sz="1600"/>
              <a:t>-</a:t>
            </a:r>
            <a:r>
              <a:rPr lang="en-US" sz="1600"/>
              <a:t>storming meetings</a:t>
            </a:r>
            <a:r>
              <a:rPr lang="el-GR" sz="1600"/>
              <a:t>” διεξάγονται αποτελεσματικότερα μέσα σε ένα λιτό </a:t>
            </a:r>
            <a:r>
              <a:rPr lang="en-US" sz="1600"/>
              <a:t>business hotel</a:t>
            </a:r>
            <a:r>
              <a:rPr lang="el-GR" sz="1600"/>
              <a:t>, αφού προφανώς τα διαλείμματα για ψυχαγωγικές μικρό-αποδράσεις είναι περιττά.</a:t>
            </a:r>
          </a:p>
          <a:p>
            <a:pPr>
              <a:lnSpc>
                <a:spcPct val="80000"/>
              </a:lnSpc>
            </a:pPr>
            <a:r>
              <a:rPr lang="el-GR" sz="1600"/>
              <a:t>Ένα συνέδριο θα διεξαχθεί αποτελεσματικά σε ένα συνεδριακό κέντρο με αίθουσες για ομαδικές εργασίες, ή σε ένα ξενοδοχείο που διαθέτει την απαραίτητη συνεδριακή υποδομή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Πορεία διοργάνωσης ενός συνεδρίου</a:t>
            </a:r>
            <a:endParaRPr lang="en-US" dirty="0"/>
          </a:p>
        </p:txBody>
      </p:sp>
      <p:graphicFrame>
        <p:nvGraphicFramePr>
          <p:cNvPr id="4" name="3 - Θέση περιεχομένου"/>
          <p:cNvGraphicFramePr>
            <a:graphicFrameLocks noGrp="1"/>
          </p:cNvGraphicFramePr>
          <p:nvPr>
            <p:ph idx="1"/>
          </p:nvPr>
        </p:nvGraphicFramePr>
        <p:xfrm>
          <a:off x="457200" y="1600200"/>
          <a:ext cx="8229600" cy="46837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r>
                        <a:rPr lang="el-GR" dirty="0"/>
                        <a:t>Υπεύθυνος</a:t>
                      </a:r>
                      <a:endParaRPr lang="en-US" dirty="0"/>
                    </a:p>
                  </a:txBody>
                  <a:tcPr/>
                </a:tc>
                <a:tc>
                  <a:txBody>
                    <a:bodyPr/>
                    <a:lstStyle/>
                    <a:p>
                      <a:r>
                        <a:rPr lang="el-GR" dirty="0"/>
                        <a:t>Ενέργεια</a:t>
                      </a:r>
                      <a:endParaRPr lang="en-US" dirty="0"/>
                    </a:p>
                  </a:txBody>
                  <a:tcPr/>
                </a:tc>
                <a:extLst>
                  <a:ext uri="{0D108BD9-81ED-4DB2-BD59-A6C34878D82A}">
                    <a16:rowId xmlns:a16="http://schemas.microsoft.com/office/drawing/2014/main" val="10000"/>
                  </a:ext>
                </a:extLst>
              </a:tr>
              <a:tr h="370840">
                <a:tc>
                  <a:txBody>
                    <a:bodyPr/>
                    <a:lstStyle/>
                    <a:p>
                      <a:r>
                        <a:rPr lang="el-GR" dirty="0"/>
                        <a:t>Φορέας διοργάνωσης</a:t>
                      </a:r>
                      <a:endParaRPr lang="en-US" dirty="0"/>
                    </a:p>
                  </a:txBody>
                  <a:tcPr/>
                </a:tc>
                <a:tc>
                  <a:txBody>
                    <a:bodyPr/>
                    <a:lstStyle/>
                    <a:p>
                      <a:r>
                        <a:rPr lang="el-GR" dirty="0"/>
                        <a:t>Απόφαση διεξαγωγής συνεδρίου</a:t>
                      </a:r>
                    </a:p>
                    <a:p>
                      <a:r>
                        <a:rPr lang="el-GR" dirty="0"/>
                        <a:t>Εκλογή οργανωτικής επιτροπής</a:t>
                      </a:r>
                      <a:endParaRPr lang="en-US" dirty="0"/>
                    </a:p>
                  </a:txBody>
                  <a:tcPr/>
                </a:tc>
                <a:extLst>
                  <a:ext uri="{0D108BD9-81ED-4DB2-BD59-A6C34878D82A}">
                    <a16:rowId xmlns:a16="http://schemas.microsoft.com/office/drawing/2014/main" val="10001"/>
                  </a:ext>
                </a:extLst>
              </a:tr>
              <a:tr h="370840">
                <a:tc>
                  <a:txBody>
                    <a:bodyPr/>
                    <a:lstStyle/>
                    <a:p>
                      <a:r>
                        <a:rPr lang="el-GR" dirty="0"/>
                        <a:t>Οργανωτική επιτροπή</a:t>
                      </a:r>
                      <a:endParaRPr lang="en-US" dirty="0"/>
                    </a:p>
                  </a:txBody>
                  <a:tcPr/>
                </a:tc>
                <a:tc>
                  <a:txBody>
                    <a:bodyPr/>
                    <a:lstStyle/>
                    <a:p>
                      <a:r>
                        <a:rPr lang="el-GR" dirty="0"/>
                        <a:t>Επιλογή διοργανωτή</a:t>
                      </a:r>
                      <a:endParaRPr lang="en-US" dirty="0"/>
                    </a:p>
                  </a:txBody>
                  <a:tcPr/>
                </a:tc>
                <a:extLst>
                  <a:ext uri="{0D108BD9-81ED-4DB2-BD59-A6C34878D82A}">
                    <a16:rowId xmlns:a16="http://schemas.microsoft.com/office/drawing/2014/main" val="10002"/>
                  </a:ext>
                </a:extLst>
              </a:tr>
              <a:tr h="370840">
                <a:tc>
                  <a:txBody>
                    <a:bodyPr/>
                    <a:lstStyle/>
                    <a:p>
                      <a:r>
                        <a:rPr lang="el-GR" dirty="0"/>
                        <a:t>Διοργανωτής</a:t>
                      </a:r>
                      <a:endParaRPr lang="en-US" dirty="0"/>
                    </a:p>
                  </a:txBody>
                  <a:tcPr/>
                </a:tc>
                <a:tc>
                  <a:txBody>
                    <a:bodyPr/>
                    <a:lstStyle/>
                    <a:p>
                      <a:r>
                        <a:rPr lang="el-GR" dirty="0"/>
                        <a:t>Συνεργασία με την οργανωτική επιτροπή,</a:t>
                      </a:r>
                      <a:r>
                        <a:rPr lang="el-GR" baseline="0" dirty="0"/>
                        <a:t> για καθορισμό του προγράμματος</a:t>
                      </a:r>
                    </a:p>
                    <a:p>
                      <a:r>
                        <a:rPr lang="el-GR" baseline="0" dirty="0"/>
                        <a:t>Ενέργειες</a:t>
                      </a:r>
                    </a:p>
                    <a:p>
                      <a:r>
                        <a:rPr lang="el-GR" baseline="0" dirty="0"/>
                        <a:t>-Πριν το Συνέδριο</a:t>
                      </a:r>
                    </a:p>
                    <a:p>
                      <a:r>
                        <a:rPr lang="el-GR" baseline="0" dirty="0"/>
                        <a:t>-κατά την διάρκεια</a:t>
                      </a:r>
                    </a:p>
                    <a:p>
                      <a:r>
                        <a:rPr lang="el-GR" baseline="0" dirty="0"/>
                        <a:t>-μετά το Συνέδριο</a:t>
                      </a:r>
                    </a:p>
                    <a:p>
                      <a:r>
                        <a:rPr lang="el-GR" baseline="0" dirty="0"/>
                        <a:t>Απολογισμός προς την οργανωτική επιτροπή</a:t>
                      </a:r>
                      <a:endParaRPr lang="en-US" dirty="0"/>
                    </a:p>
                  </a:txBody>
                  <a:tcPr/>
                </a:tc>
                <a:extLst>
                  <a:ext uri="{0D108BD9-81ED-4DB2-BD59-A6C34878D82A}">
                    <a16:rowId xmlns:a16="http://schemas.microsoft.com/office/drawing/2014/main" val="10003"/>
                  </a:ext>
                </a:extLst>
              </a:tr>
              <a:tr h="370840">
                <a:tc>
                  <a:txBody>
                    <a:bodyPr/>
                    <a:lstStyle/>
                    <a:p>
                      <a:r>
                        <a:rPr lang="el-GR" dirty="0"/>
                        <a:t>Διοργανωτής</a:t>
                      </a:r>
                      <a:endParaRPr lang="en-US" dirty="0"/>
                    </a:p>
                  </a:txBody>
                  <a:tcPr/>
                </a:tc>
                <a:tc>
                  <a:txBody>
                    <a:bodyPr/>
                    <a:lstStyle/>
                    <a:p>
                      <a:r>
                        <a:rPr lang="el-GR" dirty="0"/>
                        <a:t>Τελικός απολογισμός στον φορές</a:t>
                      </a:r>
                      <a:endParaRPr lang="en-US" dirty="0"/>
                    </a:p>
                  </a:txBody>
                  <a:tcPr/>
                </a:tc>
                <a:extLst>
                  <a:ext uri="{0D108BD9-81ED-4DB2-BD59-A6C34878D82A}">
                    <a16:rowId xmlns:a16="http://schemas.microsoft.com/office/drawing/2014/main" val="10004"/>
                  </a:ext>
                </a:extLst>
              </a:tr>
              <a:tr h="370840">
                <a:tc>
                  <a:txBody>
                    <a:bodyPr/>
                    <a:lstStyle/>
                    <a:p>
                      <a:r>
                        <a:rPr lang="el-GR" dirty="0"/>
                        <a:t>Φορέας</a:t>
                      </a:r>
                      <a:r>
                        <a:rPr lang="el-GR" baseline="0" dirty="0"/>
                        <a:t> διοργάνωσης</a:t>
                      </a:r>
                      <a:endParaRPr lang="en-US" dirty="0"/>
                    </a:p>
                  </a:txBody>
                  <a:tcPr/>
                </a:tc>
                <a:tc>
                  <a:txBody>
                    <a:bodyPr/>
                    <a:lstStyle/>
                    <a:p>
                      <a:r>
                        <a:rPr lang="el-GR" dirty="0"/>
                        <a:t>Κλείσιμο συνεδρίου</a:t>
                      </a:r>
                      <a:endParaRPr lang="en-US"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l-GR" sz="4000"/>
              <a:t>ΕΠΙΛΟΓΗ ΤΟΠΟΥ ΔΙΕΞΑΓΩΓΗΣ ΣΥΝΕΔΡΙΟΥ </a:t>
            </a:r>
          </a:p>
        </p:txBody>
      </p:sp>
      <p:sp>
        <p:nvSpPr>
          <p:cNvPr id="23555" name="Rectangle 3"/>
          <p:cNvSpPr>
            <a:spLocks noGrp="1" noChangeArrowheads="1"/>
          </p:cNvSpPr>
          <p:nvPr>
            <p:ph type="body" idx="1"/>
          </p:nvPr>
        </p:nvSpPr>
        <p:spPr/>
        <p:txBody>
          <a:bodyPr/>
          <a:lstStyle/>
          <a:p>
            <a:pPr>
              <a:lnSpc>
                <a:spcPct val="90000"/>
              </a:lnSpc>
              <a:buFont typeface="Wingdings" pitchFamily="2" charset="2"/>
              <a:buNone/>
            </a:pPr>
            <a:r>
              <a:rPr lang="el-GR" sz="2000" dirty="0"/>
              <a:t>  Η επιτυχημένη επιλογή ενός τόπου για διεξαγωγή συνεδρίου αποτελεί συνισταμένη πολλών παραγόντων.</a:t>
            </a:r>
            <a:endParaRPr lang="el-GR" sz="2000" b="1" dirty="0"/>
          </a:p>
          <a:p>
            <a:pPr>
              <a:lnSpc>
                <a:spcPct val="90000"/>
              </a:lnSpc>
              <a:buFont typeface="Wingdings" pitchFamily="2" charset="2"/>
              <a:buNone/>
            </a:pPr>
            <a:r>
              <a:rPr lang="el-GR" sz="2000" b="1" dirty="0"/>
              <a:t>   Πριν επιλεγεί ο προορισμός πρέπει να γνωρίζουμε τα εξής :  </a:t>
            </a:r>
            <a:endParaRPr lang="el-GR" sz="2000" dirty="0"/>
          </a:p>
          <a:p>
            <a:pPr>
              <a:lnSpc>
                <a:spcPct val="90000"/>
              </a:lnSpc>
              <a:buFont typeface="Wingdings" pitchFamily="2" charset="2"/>
              <a:buNone/>
            </a:pPr>
            <a:r>
              <a:rPr lang="el-GR" sz="2000" dirty="0"/>
              <a:t> • Τις ημερομηνίες του συνεδρίου.</a:t>
            </a:r>
          </a:p>
          <a:p>
            <a:pPr>
              <a:lnSpc>
                <a:spcPct val="90000"/>
              </a:lnSpc>
              <a:buFont typeface="Wingdings" pitchFamily="2" charset="2"/>
              <a:buNone/>
            </a:pPr>
            <a:r>
              <a:rPr lang="el-GR" sz="2000" dirty="0"/>
              <a:t> • Την προβλεπόμενη συμμετοχή </a:t>
            </a:r>
          </a:p>
          <a:p>
            <a:pPr>
              <a:lnSpc>
                <a:spcPct val="90000"/>
              </a:lnSpc>
              <a:buFont typeface="Wingdings" pitchFamily="2" charset="2"/>
              <a:buNone/>
            </a:pPr>
            <a:r>
              <a:rPr lang="el-GR" sz="2000" dirty="0"/>
              <a:t> • Από που έρχονται οι περισσότεροι συμμετέχοντες </a:t>
            </a:r>
          </a:p>
          <a:p>
            <a:pPr>
              <a:lnSpc>
                <a:spcPct val="90000"/>
              </a:lnSpc>
              <a:buFont typeface="Wingdings" pitchFamily="2" charset="2"/>
              <a:buNone/>
            </a:pPr>
            <a:r>
              <a:rPr lang="el-GR" sz="2000" dirty="0"/>
              <a:t> • Θα πρέπει ο χώρος της συνάντησης να εναλλάσσεται ?</a:t>
            </a:r>
          </a:p>
          <a:p>
            <a:pPr>
              <a:lnSpc>
                <a:spcPct val="90000"/>
              </a:lnSpc>
              <a:buFont typeface="Wingdings" pitchFamily="2" charset="2"/>
              <a:buNone/>
            </a:pPr>
            <a:r>
              <a:rPr lang="el-GR" sz="2000" dirty="0"/>
              <a:t> • Τι είδους διαμονή μπορούν να πληρώσουν οι συμμετέχοντες;</a:t>
            </a:r>
          </a:p>
          <a:p>
            <a:pPr>
              <a:lnSpc>
                <a:spcPct val="90000"/>
              </a:lnSpc>
              <a:buFont typeface="Wingdings" pitchFamily="2" charset="2"/>
              <a:buNone/>
            </a:pPr>
            <a:r>
              <a:rPr lang="el-GR" sz="2000" dirty="0"/>
              <a:t> • Θα πρέπει ο χώρος διαμονής να θεωρηθεί σημείο εκκίνησης για ταξίδια / εκδρομές πριν και μετά το συνέδριο; </a:t>
            </a:r>
          </a:p>
          <a:p>
            <a:pPr>
              <a:lnSpc>
                <a:spcPct val="90000"/>
              </a:lnSpc>
              <a:buFont typeface="Wingdings" pitchFamily="2" charset="2"/>
              <a:buNone/>
            </a:pPr>
            <a:r>
              <a:rPr lang="el-GR" sz="2000" dirty="0"/>
              <a:t> • Ποιες είναι οι προβλεπόμενες ανάγκες σε δωμάτια, άλλες ανέσεις και υπηρεσίες;</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l-GR" sz="2800" dirty="0"/>
              <a:t>Γενικά οι προϋποθέσεις για να προτιμηθεί ένας τόπος για τη διεξαγωγή συνεδρίων και συναντήσεων είναι οι ακόλουθες</a:t>
            </a:r>
            <a:r>
              <a:rPr lang="el-GR" sz="4000" dirty="0"/>
              <a:t> </a:t>
            </a:r>
          </a:p>
        </p:txBody>
      </p:sp>
      <p:sp>
        <p:nvSpPr>
          <p:cNvPr id="24579" name="Rectangle 3"/>
          <p:cNvSpPr>
            <a:spLocks noGrp="1" noChangeArrowheads="1"/>
          </p:cNvSpPr>
          <p:nvPr>
            <p:ph type="body" idx="1"/>
          </p:nvPr>
        </p:nvSpPr>
        <p:spPr/>
        <p:txBody>
          <a:bodyPr/>
          <a:lstStyle/>
          <a:p>
            <a:pPr>
              <a:lnSpc>
                <a:spcPct val="90000"/>
              </a:lnSpc>
            </a:pPr>
            <a:r>
              <a:rPr lang="el-GR" sz="1200" dirty="0"/>
              <a:t> </a:t>
            </a:r>
            <a:r>
              <a:rPr lang="el-GR" sz="2000" dirty="0"/>
              <a:t>Το κόστος  : Το κόστος για την πραγματοποίηση της εκδήλωσης λαμβάνεται σοβαρά υπόψη σε συνάρτηση με τα χρήματα που οι οργανωτές – και οι συμμετέχοντες – είναι διατεθειμένοι να ξοδέψουν. </a:t>
            </a:r>
          </a:p>
          <a:p>
            <a:pPr>
              <a:lnSpc>
                <a:spcPct val="90000"/>
              </a:lnSpc>
              <a:buNone/>
            </a:pPr>
            <a:endParaRPr lang="el-GR" sz="2000" dirty="0"/>
          </a:p>
          <a:p>
            <a:pPr>
              <a:lnSpc>
                <a:spcPct val="90000"/>
              </a:lnSpc>
            </a:pPr>
            <a:r>
              <a:rPr lang="el-GR" sz="2000" dirty="0"/>
              <a:t>Η ύπαρξη συνεδριακής υποδομής : Συνεδριακά κέντρα ή ξενοδοχεία με την κατάλληλη υποδομή. Είναι προτιμότερο η κράτηση των δωματίων να γίνει στο ξενοδοχείο που θα πραγματοποιηθεί η εκδήλωση. Έτσι κερδίζεται πολύτιμος χρόνος, Ο χρόνος που θα εξοικονομηθεί για μετακινήσεις μεταξύ του ξενοδοχείου και του συνεδριακού κέντρου είναι πολύτιμος για χαλάρωση ή για άλλες δραστηριότητες</a:t>
            </a:r>
          </a:p>
          <a:p>
            <a:pPr>
              <a:lnSpc>
                <a:spcPct val="90000"/>
              </a:lnSpc>
              <a:buNone/>
            </a:pPr>
            <a:endParaRPr lang="el-GR" sz="2000" dirty="0"/>
          </a:p>
          <a:p>
            <a:pPr>
              <a:lnSpc>
                <a:spcPct val="90000"/>
              </a:lnSpc>
            </a:pPr>
            <a:r>
              <a:rPr lang="el-GR" sz="2000" dirty="0"/>
              <a:t>Η εύκολη πρόσβαση </a:t>
            </a:r>
          </a:p>
          <a:p>
            <a:pPr>
              <a:lnSpc>
                <a:spcPct val="90000"/>
              </a:lnSpc>
              <a:buNone/>
            </a:pPr>
            <a:endParaRPr lang="el-GR"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800" dirty="0"/>
              <a:t>Γενικά οι προϋποθέσεις για να προτιμηθεί ένας τόπος για τη διεξαγωγή συνεδρίων και συναντήσεων είναι οι ακόλουθες </a:t>
            </a:r>
            <a:endParaRPr lang="en-US" sz="2800" dirty="0"/>
          </a:p>
        </p:txBody>
      </p:sp>
      <p:sp>
        <p:nvSpPr>
          <p:cNvPr id="3" name="2 - Θέση περιεχομένου"/>
          <p:cNvSpPr>
            <a:spLocks noGrp="1"/>
          </p:cNvSpPr>
          <p:nvPr>
            <p:ph idx="1"/>
          </p:nvPr>
        </p:nvSpPr>
        <p:spPr/>
        <p:txBody>
          <a:bodyPr/>
          <a:lstStyle/>
          <a:p>
            <a:pPr>
              <a:lnSpc>
                <a:spcPct val="90000"/>
              </a:lnSpc>
            </a:pPr>
            <a:r>
              <a:rPr lang="el-GR" sz="2000" dirty="0"/>
              <a:t>Το </a:t>
            </a:r>
            <a:r>
              <a:rPr lang="el-GR" sz="2000" dirty="0" err="1"/>
              <a:t>image</a:t>
            </a:r>
            <a:r>
              <a:rPr lang="el-GR" sz="2000" dirty="0"/>
              <a:t> του προορισμού : Οι προορισμοί με </a:t>
            </a:r>
            <a:r>
              <a:rPr lang="el-GR" sz="2000" dirty="0" err="1"/>
              <a:t>΄ιδιαίτερη</a:t>
            </a:r>
            <a:r>
              <a:rPr lang="el-GR" sz="2000" dirty="0"/>
              <a:t> </a:t>
            </a:r>
            <a:r>
              <a:rPr lang="el-GR" sz="2000" dirty="0" err="1"/>
              <a:t>αίγλη΄</a:t>
            </a:r>
            <a:r>
              <a:rPr lang="el-GR" sz="2000" dirty="0"/>
              <a:t> είναι ελκυστικότεροι. </a:t>
            </a:r>
          </a:p>
          <a:p>
            <a:pPr>
              <a:lnSpc>
                <a:spcPct val="90000"/>
              </a:lnSpc>
              <a:buNone/>
            </a:pPr>
            <a:endParaRPr lang="el-GR" sz="2000" dirty="0"/>
          </a:p>
          <a:p>
            <a:pPr>
              <a:lnSpc>
                <a:spcPct val="90000"/>
              </a:lnSpc>
            </a:pPr>
            <a:r>
              <a:rPr lang="el-GR" sz="2000" dirty="0"/>
              <a:t>Αξιοθέατα, δυνατότητα για διασκέδαση και αναψυχή (</a:t>
            </a:r>
            <a:r>
              <a:rPr lang="el-GR" sz="2000" dirty="0" err="1"/>
              <a:t>pre</a:t>
            </a:r>
            <a:r>
              <a:rPr lang="el-GR" sz="2000" dirty="0"/>
              <a:t> </a:t>
            </a:r>
            <a:r>
              <a:rPr lang="el-GR" sz="2000" dirty="0" err="1"/>
              <a:t>and</a:t>
            </a:r>
            <a:r>
              <a:rPr lang="el-GR" sz="2000" dirty="0"/>
              <a:t> </a:t>
            </a:r>
            <a:r>
              <a:rPr lang="el-GR" sz="2000" dirty="0" err="1"/>
              <a:t>post</a:t>
            </a:r>
            <a:r>
              <a:rPr lang="el-GR" sz="2000" dirty="0"/>
              <a:t> </a:t>
            </a:r>
            <a:r>
              <a:rPr lang="el-GR" sz="2000" dirty="0" err="1"/>
              <a:t>conference</a:t>
            </a:r>
            <a:r>
              <a:rPr lang="el-GR" sz="2000" dirty="0"/>
              <a:t> </a:t>
            </a:r>
            <a:r>
              <a:rPr lang="el-GR" sz="2000" dirty="0" err="1"/>
              <a:t>activities</a:t>
            </a:r>
            <a:r>
              <a:rPr lang="el-GR" sz="2000" dirty="0"/>
              <a:t>) : Περιοχές με διάφορα αξιοθέατα όπως αρχαία μνημεία, μουσεία, φυσική ομορφιά και δυνατότητα για νυχτερινή διασκέδαση, έχουν μεγάλο συγκριτικό πλεονέκτημα, καθώς θα δώσουν την ευκαιρία στους σύνεδρους και για άλλες δραστηριότητες τις ημέρες του συνεδρίου. </a:t>
            </a:r>
          </a:p>
          <a:p>
            <a:pPr>
              <a:lnSpc>
                <a:spcPct val="90000"/>
              </a:lnSpc>
              <a:buNone/>
            </a:pPr>
            <a:endParaRPr lang="el-GR" sz="2000" dirty="0"/>
          </a:p>
          <a:p>
            <a:pPr>
              <a:lnSpc>
                <a:spcPct val="90000"/>
              </a:lnSpc>
            </a:pPr>
            <a:r>
              <a:rPr lang="el-GR" sz="2000" dirty="0"/>
              <a:t> Οι κλιματολογικές συνθήκες : Είναι καλύτερα τους καλοκαιρινούς μήνες να αποφεύγονται περιοχές με πολύ ζέστη και αντίστοιχα το χειμώνα περιοχές με πολύ κρύο.</a:t>
            </a:r>
            <a:br>
              <a:rPr lang="el-GR" sz="2000" dirty="0"/>
            </a:br>
            <a:br>
              <a:rPr lang="el-GR" sz="2000" dirty="0"/>
            </a:br>
            <a:endParaRPr lang="el-GR" sz="2000" dirty="0"/>
          </a:p>
          <a:p>
            <a:endParaRPr lang="en-US"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l-GR"/>
              <a:t>Η ΕΠΙΛΟΓΗ ΤΟΥ ΧΩΡΟΥ </a:t>
            </a:r>
          </a:p>
        </p:txBody>
      </p:sp>
      <p:sp>
        <p:nvSpPr>
          <p:cNvPr id="25603" name="Rectangle 3"/>
          <p:cNvSpPr>
            <a:spLocks noGrp="1" noChangeArrowheads="1"/>
          </p:cNvSpPr>
          <p:nvPr>
            <p:ph type="body" idx="1"/>
          </p:nvPr>
        </p:nvSpPr>
        <p:spPr/>
        <p:txBody>
          <a:bodyPr/>
          <a:lstStyle/>
          <a:p>
            <a:pPr>
              <a:lnSpc>
                <a:spcPct val="80000"/>
              </a:lnSpc>
              <a:buFont typeface="Wingdings" pitchFamily="2" charset="2"/>
              <a:buNone/>
            </a:pPr>
            <a:r>
              <a:rPr lang="el-GR" sz="1400"/>
              <a:t>      Αμέσως μετά προχωρούμε στην επιλογή του καταλύματος.</a:t>
            </a:r>
            <a:br>
              <a:rPr lang="el-GR" sz="1400"/>
            </a:br>
            <a:r>
              <a:rPr lang="el-GR" sz="1400"/>
              <a:t>Αφού επιλέγουν τα πιθανά καταλύματα, στέλνουμε στο τμήμα πωλήσεων του καθενός από αυτά, ένα ερωτηματολόγιο, το αποκαλούμενο στην αμερικανική ορολογία </a:t>
            </a:r>
            <a:r>
              <a:rPr lang="el-GR" sz="1400" b="1"/>
              <a:t>«</a:t>
            </a:r>
            <a:r>
              <a:rPr lang="en-US" sz="1400" b="1"/>
              <a:t>Request for Proposal</a:t>
            </a:r>
            <a:r>
              <a:rPr lang="el-GR" sz="1400" b="1"/>
              <a:t> (</a:t>
            </a:r>
            <a:r>
              <a:rPr lang="en-US" sz="1400" b="1"/>
              <a:t>RFP</a:t>
            </a:r>
            <a:r>
              <a:rPr lang="el-GR" sz="1400" b="1"/>
              <a:t>)».</a:t>
            </a:r>
            <a:r>
              <a:rPr lang="el-GR" sz="1400"/>
              <a:t> </a:t>
            </a:r>
          </a:p>
          <a:p>
            <a:pPr>
              <a:lnSpc>
                <a:spcPct val="80000"/>
              </a:lnSpc>
              <a:buFont typeface="Wingdings" pitchFamily="2" charset="2"/>
              <a:buNone/>
            </a:pPr>
            <a:r>
              <a:rPr lang="el-GR" sz="1400"/>
              <a:t>      Το ερωτηματολόγιο πρέπει να περιέχει ( ενδεικτικά ) :  </a:t>
            </a:r>
          </a:p>
          <a:p>
            <a:pPr>
              <a:lnSpc>
                <a:spcPct val="80000"/>
              </a:lnSpc>
            </a:pPr>
            <a:r>
              <a:rPr lang="el-GR" sz="1400"/>
              <a:t>Ημερομηνίες διεξαγωγής του συνεδρίου </a:t>
            </a:r>
          </a:p>
          <a:p>
            <a:pPr>
              <a:lnSpc>
                <a:spcPct val="80000"/>
              </a:lnSpc>
            </a:pPr>
            <a:r>
              <a:rPr lang="el-GR" sz="1400"/>
              <a:t>Τον αριθμό και τύπους δωματίων που θα χρειαστούν για να καλύψουν τις ανάγκες διαμονής των συνέδρων.</a:t>
            </a:r>
            <a:endParaRPr lang="en-US" sz="1400"/>
          </a:p>
          <a:p>
            <a:pPr>
              <a:lnSpc>
                <a:spcPct val="80000"/>
              </a:lnSpc>
            </a:pPr>
            <a:r>
              <a:rPr lang="en-US" sz="1400"/>
              <a:t>To</a:t>
            </a:r>
            <a:r>
              <a:rPr lang="el-GR" sz="1400"/>
              <a:t>ν αριθμό και τους τύπους των συνεδριακών αιθουσών που χρειάζονται</a:t>
            </a:r>
          </a:p>
          <a:p>
            <a:pPr>
              <a:lnSpc>
                <a:spcPct val="80000"/>
              </a:lnSpc>
            </a:pPr>
            <a:r>
              <a:rPr lang="el-GR" sz="1400"/>
              <a:t>Τις προσφερόμενες από το ξενοδοχείο ειδικές τιμές  ( </a:t>
            </a:r>
            <a:r>
              <a:rPr lang="en-US" sz="1400"/>
              <a:t>hotel accommodation</a:t>
            </a:r>
            <a:r>
              <a:rPr lang="el-GR" sz="1400"/>
              <a:t>, </a:t>
            </a:r>
            <a:r>
              <a:rPr lang="en-US" sz="1400"/>
              <a:t>coffee breaks</a:t>
            </a:r>
            <a:r>
              <a:rPr lang="el-GR" sz="1400"/>
              <a:t> , </a:t>
            </a:r>
            <a:r>
              <a:rPr lang="en-US" sz="1400"/>
              <a:t>lunches</a:t>
            </a:r>
            <a:r>
              <a:rPr lang="el-GR" sz="1400"/>
              <a:t> , </a:t>
            </a:r>
            <a:r>
              <a:rPr lang="en-US" sz="1400"/>
              <a:t>dinners</a:t>
            </a:r>
            <a:r>
              <a:rPr lang="el-GR" sz="1400"/>
              <a:t> , </a:t>
            </a:r>
            <a:r>
              <a:rPr lang="en-US" sz="1400"/>
              <a:t>welcome cocktails</a:t>
            </a:r>
            <a:r>
              <a:rPr lang="el-GR" sz="1400"/>
              <a:t> , </a:t>
            </a:r>
            <a:r>
              <a:rPr lang="en-US" sz="1400"/>
              <a:t>conference facilities</a:t>
            </a:r>
            <a:r>
              <a:rPr lang="el-GR" sz="1400"/>
              <a:t> &amp; </a:t>
            </a:r>
            <a:r>
              <a:rPr lang="en-US" sz="1400"/>
              <a:t>audiovisual equipment</a:t>
            </a:r>
            <a:r>
              <a:rPr lang="el-GR" sz="1400"/>
              <a:t> ) </a:t>
            </a:r>
          </a:p>
          <a:p>
            <a:pPr>
              <a:lnSpc>
                <a:spcPct val="80000"/>
              </a:lnSpc>
            </a:pPr>
            <a:r>
              <a:rPr lang="el-GR" sz="1400"/>
              <a:t>Την πολιτική δωρεάν δωματίων</a:t>
            </a:r>
          </a:p>
          <a:p>
            <a:pPr>
              <a:lnSpc>
                <a:spcPct val="80000"/>
              </a:lnSpc>
            </a:pPr>
            <a:r>
              <a:rPr lang="el-GR" sz="1400"/>
              <a:t>Τύπους </a:t>
            </a:r>
            <a:r>
              <a:rPr lang="en-US" sz="1400"/>
              <a:t>coffee breaks</a:t>
            </a:r>
            <a:r>
              <a:rPr lang="el-GR" sz="1400"/>
              <a:t>, γευμάτων, δείπνων, θεματικών δείπνων, </a:t>
            </a:r>
            <a:r>
              <a:rPr lang="en-US" sz="1400"/>
              <a:t>welcome cocktails</a:t>
            </a:r>
            <a:r>
              <a:rPr lang="el-GR" sz="1400"/>
              <a:t> &amp; δεξιώσεων.</a:t>
            </a:r>
          </a:p>
          <a:p>
            <a:pPr>
              <a:lnSpc>
                <a:spcPct val="80000"/>
              </a:lnSpc>
            </a:pPr>
            <a:r>
              <a:rPr lang="el-GR" sz="1400"/>
              <a:t>Μια υποτυπώδη </a:t>
            </a:r>
            <a:r>
              <a:rPr lang="en-US" sz="1400"/>
              <a:t>agenda</a:t>
            </a:r>
            <a:r>
              <a:rPr lang="el-GR" sz="1400"/>
              <a:t> εργασιών [ συνοπτικό πρόγραμμα των εργασιών του συνεδρίου]</a:t>
            </a:r>
          </a:p>
          <a:p>
            <a:pPr>
              <a:lnSpc>
                <a:spcPct val="80000"/>
              </a:lnSpc>
            </a:pPr>
            <a:r>
              <a:rPr lang="el-GR" sz="1400"/>
              <a:t>Καθώς και οποιαδήποτε άλλη σημαντική πληροφορία ή υπηρεσία αφορά στην διεξαγωγή του συνεδρίου.</a:t>
            </a:r>
          </a:p>
          <a:p>
            <a:pPr>
              <a:lnSpc>
                <a:spcPct val="80000"/>
              </a:lnSpc>
            </a:pPr>
            <a:r>
              <a:rPr lang="el-GR" sz="1400"/>
              <a:t>Όσο πιο πλήρες είναι το παραπάνω ερωτηματολόγιο , τόσο περισσότερο θα βοηθήσει τους υπευθύνους των ξενοδοχείων να αποφασίσουν για το αν είναι ή όχι σε θέση να φιλοξενήσουν το συνέδριο.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l-GR" sz="4000"/>
              <a:t>ΕΛΕΓΧΟΣ ΞΕΝΟΔΟΧΕΙΩΝ - ΣΥΝΕΔΡΙΑΚΟΥ ΚΕΝΤΡΟΥ </a:t>
            </a:r>
          </a:p>
        </p:txBody>
      </p:sp>
      <p:sp>
        <p:nvSpPr>
          <p:cNvPr id="26627" name="Rectangle 3"/>
          <p:cNvSpPr>
            <a:spLocks noGrp="1" noChangeArrowheads="1"/>
          </p:cNvSpPr>
          <p:nvPr>
            <p:ph type="body" idx="1"/>
          </p:nvPr>
        </p:nvSpPr>
        <p:spPr/>
        <p:txBody>
          <a:bodyPr/>
          <a:lstStyle/>
          <a:p>
            <a:pPr>
              <a:lnSpc>
                <a:spcPct val="80000"/>
              </a:lnSpc>
              <a:buFont typeface="Wingdings" pitchFamily="2" charset="2"/>
              <a:buNone/>
            </a:pPr>
            <a:r>
              <a:rPr lang="el-GR" sz="1400"/>
              <a:t>      Με βάση τις απαντήσεις των ξενοδοχείων, καταστρώνουμε ένα πρόγραμμα έγκαιρης διερευνητικής επίσκεψης</a:t>
            </a:r>
            <a:r>
              <a:rPr lang="el-GR" sz="1400" b="1"/>
              <a:t> (</a:t>
            </a:r>
            <a:r>
              <a:rPr lang="en-US" sz="1400" b="1"/>
              <a:t>site inspection</a:t>
            </a:r>
            <a:r>
              <a:rPr lang="el-GR" sz="1400" b="1"/>
              <a:t>) </a:t>
            </a:r>
            <a:r>
              <a:rPr lang="el-GR" sz="1400"/>
              <a:t>σε καθένα από τα ξενοδοχεία που έχουν επιλέγει ως πιθανός χώρος διεξαγωγής της διοργάνωσης.</a:t>
            </a:r>
          </a:p>
          <a:p>
            <a:pPr>
              <a:lnSpc>
                <a:spcPct val="80000"/>
              </a:lnSpc>
            </a:pPr>
            <a:endParaRPr lang="el-GR" sz="1400" b="1"/>
          </a:p>
          <a:p>
            <a:pPr>
              <a:lnSpc>
                <a:spcPct val="80000"/>
              </a:lnSpc>
              <a:buFont typeface="Wingdings" pitchFamily="2" charset="2"/>
              <a:buNone/>
            </a:pPr>
            <a:r>
              <a:rPr lang="el-GR" sz="1400" b="1"/>
              <a:t>     Σκοπός της επίσκεψης είναι η εξέταση της καθολικής εικόνας: </a:t>
            </a:r>
            <a:endParaRPr lang="el-GR" sz="1400"/>
          </a:p>
          <a:p>
            <a:pPr>
              <a:lnSpc>
                <a:spcPct val="80000"/>
              </a:lnSpc>
              <a:buFont typeface="Wingdings" pitchFamily="2" charset="2"/>
              <a:buNone/>
            </a:pPr>
            <a:r>
              <a:rPr lang="el-GR" sz="1400"/>
              <a:t>      • Έλεγχος των δωματίων &amp; των συνεδριακών χώρων</a:t>
            </a:r>
            <a:br>
              <a:rPr lang="el-GR" sz="1400"/>
            </a:br>
            <a:r>
              <a:rPr lang="el-GR" sz="1400"/>
              <a:t>• Έλεγχος επαρκούς  χώρου για τις παράλληλες εκδηλώσεις</a:t>
            </a:r>
            <a:br>
              <a:rPr lang="el-GR" sz="1400"/>
            </a:br>
            <a:r>
              <a:rPr lang="el-GR" sz="1400"/>
              <a:t>• Χωρητικότητα / διαστάσεις αιθουσών</a:t>
            </a:r>
            <a:br>
              <a:rPr lang="el-GR" sz="1400"/>
            </a:br>
            <a:r>
              <a:rPr lang="el-GR" sz="1400"/>
              <a:t>• Φωτισμός, εξαερισμός, έλεγχος θερμοκρασίας</a:t>
            </a:r>
            <a:br>
              <a:rPr lang="el-GR" sz="1400"/>
            </a:br>
            <a:r>
              <a:rPr lang="el-GR" sz="1400"/>
              <a:t>• Ηχομόνωση • Ηχητικά συστήματα</a:t>
            </a:r>
            <a:br>
              <a:rPr lang="el-GR" sz="1400"/>
            </a:br>
            <a:r>
              <a:rPr lang="el-GR" sz="1400"/>
              <a:t>• Διαχωριστικά • Εκθεσιακός εξοπλισμός</a:t>
            </a:r>
            <a:br>
              <a:rPr lang="el-GR" sz="1400"/>
            </a:br>
            <a:r>
              <a:rPr lang="el-GR" sz="1400"/>
              <a:t>• Διαθέσιμος εξοπλισμός / υπηρεσίες</a:t>
            </a:r>
            <a:br>
              <a:rPr lang="el-GR" sz="1400"/>
            </a:br>
            <a:r>
              <a:rPr lang="el-GR" sz="1400"/>
              <a:t>• Πρόσβαση στις κουζίνες από τους χώρους των επισιτιστικών εκδηλώσεων</a:t>
            </a:r>
            <a:br>
              <a:rPr lang="el-GR" sz="1400"/>
            </a:br>
            <a:r>
              <a:rPr lang="el-GR" sz="1400"/>
              <a:t>• Ανελκυστήρες • Ασφάλεια / πυρασφάλεια</a:t>
            </a:r>
            <a:br>
              <a:rPr lang="el-GR" sz="1400"/>
            </a:br>
            <a:r>
              <a:rPr lang="el-GR" sz="1400"/>
              <a:t>• Υπηρεσίες για άτομα με ειδικές ανάγκες</a:t>
            </a:r>
            <a:br>
              <a:rPr lang="el-GR" sz="1400"/>
            </a:br>
            <a:r>
              <a:rPr lang="el-GR" sz="1400"/>
              <a:t>• Απόσταση από την πόλη και το αεροδρόμιο</a:t>
            </a:r>
            <a:br>
              <a:rPr lang="el-GR" sz="1400"/>
            </a:br>
            <a:r>
              <a:rPr lang="el-GR" sz="1400"/>
              <a:t>• Σχέδια ανακαίνισης </a:t>
            </a:r>
            <a:br>
              <a:rPr lang="el-GR" sz="1400"/>
            </a:br>
            <a:r>
              <a:rPr lang="el-GR" sz="1400"/>
              <a:t>• Συμπίπτοντα συνέδρια - χώροι ψυχαγωγίας, διασκέδασης, στάθμευσης αυτοκινήτων</a:t>
            </a:r>
            <a:br>
              <a:rPr lang="el-GR" sz="1400"/>
            </a:br>
            <a:r>
              <a:rPr lang="el-GR" sz="1400"/>
              <a:t>• Θεματικά πάρτι • Εμφάνιση και συμπεριφορά του προσωπικού </a:t>
            </a:r>
          </a:p>
          <a:p>
            <a:pPr>
              <a:lnSpc>
                <a:spcPct val="80000"/>
              </a:lnSpc>
              <a:buFont typeface="Wingdings" pitchFamily="2" charset="2"/>
              <a:buNone/>
            </a:pPr>
            <a:endParaRPr lang="el-GR" sz="1400"/>
          </a:p>
          <a:p>
            <a:pPr>
              <a:lnSpc>
                <a:spcPct val="80000"/>
              </a:lnSpc>
            </a:pPr>
            <a:r>
              <a:rPr lang="el-GR" sz="1400"/>
              <a:t>Τα ξενοδοχεία διαθέτουν εξειδικευμένο έντυπο ή οπτικό-ακουστικό υλικό με πληροφορίες για τις συνεδριακές τους δυνατότητες, όμως η επί τόπου επίσκεψη βοηθά τον οργανωτή να έχει καλύτερη και αντικειμενικότερη άποψη.</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l-GR"/>
              <a:t>ΣΥΜΒΟΛΑΙΟ </a:t>
            </a:r>
          </a:p>
        </p:txBody>
      </p:sp>
      <p:sp>
        <p:nvSpPr>
          <p:cNvPr id="27651" name="Rectangle 3"/>
          <p:cNvSpPr>
            <a:spLocks noGrp="1" noChangeArrowheads="1"/>
          </p:cNvSpPr>
          <p:nvPr>
            <p:ph type="body" idx="1"/>
          </p:nvPr>
        </p:nvSpPr>
        <p:spPr/>
        <p:txBody>
          <a:bodyPr/>
          <a:lstStyle/>
          <a:p>
            <a:pPr>
              <a:lnSpc>
                <a:spcPct val="80000"/>
              </a:lnSpc>
              <a:buFont typeface="Wingdings" pitchFamily="2" charset="2"/>
              <a:buNone/>
            </a:pPr>
            <a:r>
              <a:rPr lang="el-GR" sz="1200" b="1"/>
              <a:t>     Μετά την οριστική επιλογή του χώρου </a:t>
            </a:r>
            <a:r>
              <a:rPr lang="el-GR" sz="1200"/>
              <a:t>ξεκινούν οι διαδικασίες διαπραγματεύσεων με τον υπεύθυνο πωλήσεων της επιχείρησης, για την υπογραφή του απαραίτητου – γραπτού - συμβολαίου συνεργασίας, το οποίο θα αναφέρει ρητά :   </a:t>
            </a:r>
          </a:p>
          <a:p>
            <a:pPr>
              <a:lnSpc>
                <a:spcPct val="80000"/>
              </a:lnSpc>
              <a:buFont typeface="Wingdings" pitchFamily="2" charset="2"/>
              <a:buNone/>
            </a:pPr>
            <a:endParaRPr lang="el-GR" sz="1200" b="1"/>
          </a:p>
          <a:p>
            <a:pPr>
              <a:lnSpc>
                <a:spcPct val="80000"/>
              </a:lnSpc>
            </a:pPr>
            <a:r>
              <a:rPr lang="el-GR" sz="1200" b="1"/>
              <a:t>- </a:t>
            </a:r>
            <a:r>
              <a:rPr lang="el-GR" sz="1200"/>
              <a:t>Τον αριθμό, τον ακριβή τύπο και τις τιμές διανυκτέρευσης των δωματίων [ Οι τιμές των υπνοδωματίων κυμαίνονται αναλόγως των συνολικών υπηρεσιών σίτισης και μπορεί να περιλαμβάνουν προσφορά σουιτών σε ενιαίες τιμές και ορισμένα δωρεάν δωμάτια (η συνηθέστερη αναλογία είναι 1/20-1/50 αναλόγως της κατηγορίας του ξενοδοχείου)] </a:t>
            </a:r>
          </a:p>
          <a:p>
            <a:pPr>
              <a:lnSpc>
                <a:spcPct val="80000"/>
              </a:lnSpc>
            </a:pPr>
            <a:r>
              <a:rPr lang="el-GR" sz="1200"/>
              <a:t>-Τις δωρεάν διαμονές, </a:t>
            </a:r>
          </a:p>
          <a:p>
            <a:pPr>
              <a:lnSpc>
                <a:spcPct val="80000"/>
              </a:lnSpc>
            </a:pPr>
            <a:r>
              <a:rPr lang="el-GR" sz="1200"/>
              <a:t>-Αναλυτική αναφορά των συνεδριακών χώρων, του οπτικοακουστικού εξοπλισμού ( εάν διατίθεται από το ξενοδοχείο ), διακόσμηση, καθαριότητα, ασφάλεια και το μίσθιο αιθουσών εκδηλώσεων</a:t>
            </a:r>
          </a:p>
          <a:p>
            <a:pPr>
              <a:lnSpc>
                <a:spcPct val="80000"/>
              </a:lnSpc>
            </a:pPr>
            <a:r>
              <a:rPr lang="el-GR" sz="1200"/>
              <a:t>-Τις τιμές ενοικίασης των αιθουσών δεξιώσεων</a:t>
            </a:r>
          </a:p>
          <a:p>
            <a:pPr>
              <a:lnSpc>
                <a:spcPct val="80000"/>
              </a:lnSpc>
            </a:pPr>
            <a:r>
              <a:rPr lang="el-GR" sz="1200"/>
              <a:t>-Τιμές για διαλείμματα καφέ  - γεύματα – δείπνα </a:t>
            </a:r>
          </a:p>
          <a:p>
            <a:pPr>
              <a:lnSpc>
                <a:spcPct val="80000"/>
              </a:lnSpc>
            </a:pPr>
            <a:r>
              <a:rPr lang="el-GR" sz="1200"/>
              <a:t>-Τις διαδικασίες κρατήσεων και προκαταβολών, </a:t>
            </a:r>
          </a:p>
          <a:p>
            <a:pPr>
              <a:lnSpc>
                <a:spcPct val="80000"/>
              </a:lnSpc>
            </a:pPr>
            <a:r>
              <a:rPr lang="el-GR" sz="1200"/>
              <a:t>-Τον διακανονισμό αποπληρωμής, και την πολιτική ακυρώσεων. </a:t>
            </a:r>
          </a:p>
          <a:p>
            <a:pPr>
              <a:lnSpc>
                <a:spcPct val="80000"/>
              </a:lnSpc>
            </a:pPr>
            <a:r>
              <a:rPr lang="el-GR" sz="1200"/>
              <a:t>-Ημερομηνία δυνατότητας ακύρωσης δωματίων</a:t>
            </a:r>
            <a:br>
              <a:rPr lang="el-GR" sz="1200"/>
            </a:br>
            <a:endParaRPr lang="el-GR" sz="1200"/>
          </a:p>
          <a:p>
            <a:pPr>
              <a:lnSpc>
                <a:spcPct val="80000"/>
              </a:lnSpc>
              <a:buFont typeface="Wingdings" pitchFamily="2" charset="2"/>
              <a:buNone/>
            </a:pPr>
            <a:r>
              <a:rPr lang="el-GR" sz="1200" b="1"/>
              <a:t>       Πρίν την τελική υπογραφή</a:t>
            </a:r>
            <a:r>
              <a:rPr lang="el-GR" sz="1200"/>
              <a:t>, ίσως χρειαστεί η προσθήκη ορισμένων ειδικών συμφωνιών Π.Χ  εισαγωγή δεσμευτικής ρήτρας, για απαγόρευση παράλληλης φιλοξενίας ανάλογου συνεδρίου από ανταγωνιστική επιχείρηση. </a:t>
            </a:r>
          </a:p>
          <a:p>
            <a:pPr>
              <a:lnSpc>
                <a:spcPct val="80000"/>
              </a:lnSpc>
              <a:buFont typeface="Wingdings" pitchFamily="2" charset="2"/>
              <a:buNone/>
            </a:pPr>
            <a:endParaRPr lang="el-GR" sz="1200"/>
          </a:p>
          <a:p>
            <a:pPr>
              <a:lnSpc>
                <a:spcPct val="80000"/>
              </a:lnSpc>
            </a:pPr>
            <a:r>
              <a:rPr lang="el-GR" sz="1200"/>
              <a:t>Το συμβόλαιο θα πρέπει να είναι αναλυτικό και σαφές και οι όροι του πρέπει να τηρούνται αυστηρά και από τα δύο συμβαλλόμενα μέρη ( τον Οργανωτή και το Ξενοδοχείο ) ούτως ώστε να αποφευχθούν προβλήματα που μπορεί να επηρεάσουν αρνητικά την διοργάνωση.</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l-GR" sz="2000" b="1"/>
              <a:t>Όλα τα παραπάνω θα πρέπει να είναι στην διάθεση της Υπηρεσίας Υποδοχής ούτως  ώστε (σε συνεργασία με το τμήμα κρατήσεων ) να προβεί σε όλες τις απαραίτητες ενέργειες που θα αφορούν σε :</a:t>
            </a:r>
          </a:p>
        </p:txBody>
      </p:sp>
      <p:sp>
        <p:nvSpPr>
          <p:cNvPr id="28675" name="Rectangle 3"/>
          <p:cNvSpPr>
            <a:spLocks noGrp="1" noChangeArrowheads="1"/>
          </p:cNvSpPr>
          <p:nvPr>
            <p:ph type="body" idx="1"/>
          </p:nvPr>
        </p:nvSpPr>
        <p:spPr/>
        <p:txBody>
          <a:bodyPr/>
          <a:lstStyle/>
          <a:p>
            <a:r>
              <a:rPr lang="el-GR" sz="2400"/>
              <a:t>Σωστή Κατανομή τύπων</a:t>
            </a:r>
            <a:r>
              <a:rPr lang="en-US" sz="2400"/>
              <a:t> </a:t>
            </a:r>
            <a:r>
              <a:rPr lang="el-GR" sz="2400"/>
              <a:t>δωματίων</a:t>
            </a:r>
          </a:p>
          <a:p>
            <a:r>
              <a:rPr lang="el-GR" sz="2400"/>
              <a:t>Τιμές δωματίων </a:t>
            </a:r>
          </a:p>
          <a:p>
            <a:r>
              <a:rPr lang="el-GR" sz="2400"/>
              <a:t>Δωμάτια χωρίς χρέωση (  </a:t>
            </a:r>
            <a:r>
              <a:rPr lang="en-US" sz="2400"/>
              <a:t>Free Policy</a:t>
            </a:r>
            <a:r>
              <a:rPr lang="el-GR" sz="2400"/>
              <a:t> ) </a:t>
            </a:r>
          </a:p>
          <a:p>
            <a:r>
              <a:rPr lang="el-GR" sz="2400"/>
              <a:t>Καθορισμό τρόπου πληρωμής </a:t>
            </a:r>
          </a:p>
          <a:p>
            <a:r>
              <a:rPr lang="el-GR" sz="2400"/>
              <a:t>Αναβάθμιση δωματίων ( </a:t>
            </a:r>
            <a:r>
              <a:rPr lang="en-US" sz="2400"/>
              <a:t>Voluntary or involuntary </a:t>
            </a:r>
            <a:r>
              <a:rPr lang="en-GB" sz="2400"/>
              <a:t>upgrading</a:t>
            </a:r>
            <a:r>
              <a:rPr lang="el-GR" sz="2400"/>
              <a:t>)</a:t>
            </a:r>
          </a:p>
          <a:p>
            <a:r>
              <a:rPr lang="el-GR" sz="2400"/>
              <a:t>Χειρισμός τυχόν υπερπληρότητας του ξενοδοχείου </a:t>
            </a:r>
          </a:p>
          <a:p>
            <a:r>
              <a:rPr lang="el-GR" sz="2400"/>
              <a:t>Μετακίνηση πελάτη σε άλλο ξενοδοχείο λόγω υπερπληρότητας, </a:t>
            </a:r>
          </a:p>
          <a:p>
            <a:r>
              <a:rPr lang="el-GR" sz="2400"/>
              <a:t>Μετακίνηση πελάτη σε άλλο δωμάτιο</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Συνέδριο</a:t>
            </a:r>
            <a:endParaRPr lang="en-US" dirty="0"/>
          </a:p>
        </p:txBody>
      </p:sp>
      <p:sp>
        <p:nvSpPr>
          <p:cNvPr id="3" name="2 - Θέση περιεχομένου"/>
          <p:cNvSpPr>
            <a:spLocks noGrp="1"/>
          </p:cNvSpPr>
          <p:nvPr>
            <p:ph idx="1"/>
          </p:nvPr>
        </p:nvSpPr>
        <p:spPr/>
        <p:txBody>
          <a:bodyPr/>
          <a:lstStyle/>
          <a:p>
            <a:r>
              <a:rPr lang="el-GR" sz="1800" dirty="0"/>
              <a:t>Ο όρος </a:t>
            </a:r>
            <a:r>
              <a:rPr lang="el-GR" sz="1800" b="1" dirty="0"/>
              <a:t>Συνέδριο</a:t>
            </a:r>
            <a:r>
              <a:rPr lang="el-GR" sz="1800" dirty="0"/>
              <a:t> χαρακτηρίζει γενικά την οποιαδήποτε </a:t>
            </a:r>
            <a:r>
              <a:rPr lang="el-GR" sz="1800" dirty="0" err="1"/>
              <a:t>επ΄</a:t>
            </a:r>
            <a:r>
              <a:rPr lang="el-GR" sz="1800" dirty="0"/>
              <a:t> αυτού συγκέντρωση, ειδικών ή εντεταλμένων σε σύσκεψη, για λήψη αποφάσεων, ή συζήτησης θεμάτων, ή εξέταση κάποιων ζητημάτων είτε για ενημέρωση, όπως για παράδειγμα ιατρικό συνέδριο, ναυτιλιακό συνέδριο, συνέδριο κόμματος </a:t>
            </a:r>
            <a:r>
              <a:rPr lang="el-GR" sz="1800" dirty="0" err="1"/>
              <a:t>κπλ</a:t>
            </a:r>
            <a:r>
              <a:rPr lang="el-GR" sz="1800" dirty="0"/>
              <a:t>.</a:t>
            </a:r>
          </a:p>
          <a:p>
            <a:r>
              <a:rPr lang="el-GR" sz="1800" dirty="0"/>
              <a:t>Τα πρώτα συνέδρια ήταν οι </a:t>
            </a:r>
            <a:r>
              <a:rPr lang="el-GR" sz="1800" b="1" u="sng" dirty="0"/>
              <a:t>«Αμφικτιονίες» </a:t>
            </a:r>
            <a:r>
              <a:rPr lang="el-GR" sz="1800" dirty="0"/>
              <a:t>στην αρχαία Ελλάδα, κατά τη διάρκεια των οποίων συγκεντρώνονταν οι αντιπρόσωποι από διάφορα έθνη για να συζητήσουν κοινά προβλήματα πολιτικού και θρησκευτικού περιεχομένου και να πάρουν κοινές αποφάσεις</a:t>
            </a:r>
            <a:r>
              <a:rPr lang="en-US" sz="1800" dirty="0"/>
              <a:t>.</a:t>
            </a:r>
          </a:p>
          <a:p>
            <a:endParaRPr lang="en-US" sz="1800" dirty="0"/>
          </a:p>
          <a:p>
            <a:r>
              <a:rPr lang="el-GR" sz="1800" dirty="0"/>
              <a:t>1896 το πρώτο συνεδριακό κέντρο στην Αμερική </a:t>
            </a:r>
            <a:r>
              <a:rPr lang="en-US" sz="1800" dirty="0"/>
              <a:t> </a:t>
            </a:r>
            <a:r>
              <a:rPr lang="el-GR" sz="1800" dirty="0"/>
              <a:t>στο </a:t>
            </a:r>
            <a:r>
              <a:rPr lang="en-US" sz="1800" dirty="0"/>
              <a:t>Detroit</a:t>
            </a:r>
          </a:p>
          <a:p>
            <a:pPr>
              <a:buNone/>
            </a:pPr>
            <a:r>
              <a:rPr lang="en-US" sz="1800" dirty="0"/>
              <a:t> </a:t>
            </a:r>
          </a:p>
          <a:p>
            <a:r>
              <a:rPr lang="en-US" sz="1800" dirty="0"/>
              <a:t>1904 </a:t>
            </a:r>
            <a:r>
              <a:rPr lang="en-US" sz="1800" dirty="0" err="1"/>
              <a:t>Clevelant</a:t>
            </a:r>
            <a:r>
              <a:rPr lang="en-US" sz="1800" dirty="0"/>
              <a:t> </a:t>
            </a:r>
          </a:p>
        </p:txBody>
      </p:sp>
      <p:pic>
        <p:nvPicPr>
          <p:cNvPr id="14338" name="Picture 2" descr="http://www.synedrio.gr/wp-content/uploads/2017/09/yperia.jpg"/>
          <p:cNvPicPr>
            <a:picLocks noChangeAspect="1" noChangeArrowheads="1"/>
          </p:cNvPicPr>
          <p:nvPr/>
        </p:nvPicPr>
        <p:blipFill>
          <a:blip r:embed="rId2"/>
          <a:srcRect/>
          <a:stretch>
            <a:fillRect/>
          </a:stretch>
        </p:blipFill>
        <p:spPr bwMode="auto">
          <a:xfrm>
            <a:off x="2857488" y="5072074"/>
            <a:ext cx="5715040" cy="1500198"/>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Οφέλη των προορισμών του συνεδριακού τουρισμού</a:t>
            </a:r>
            <a:endParaRPr lang="en-US" dirty="0"/>
          </a:p>
        </p:txBody>
      </p:sp>
      <p:sp>
        <p:nvSpPr>
          <p:cNvPr id="3" name="2 - Θέση περιεχομένου"/>
          <p:cNvSpPr>
            <a:spLocks noGrp="1"/>
          </p:cNvSpPr>
          <p:nvPr>
            <p:ph idx="1"/>
          </p:nvPr>
        </p:nvSpPr>
        <p:spPr/>
        <p:txBody>
          <a:bodyPr/>
          <a:lstStyle/>
          <a:p>
            <a:endParaRPr lang="el-GR" dirty="0"/>
          </a:p>
          <a:p>
            <a:r>
              <a:rPr lang="el-GR" sz="2000" dirty="0"/>
              <a:t>Αναμφίβολα, η χώρα μας αποτελεί ιδανικό τουριστικό προορισμό. Η ιστορία και ο πολιτισμός συναντώνται σε τοπία απαράμιλλης φυσικής ομορφιάς, ενώ ξεχωριστές γαστρονομικές απολαύσεις και νυχτερινή ζωή που ικανοποιεί ακόμη και τους πιο απαιτητικούς, συνθέτουν ένα τοπίο ιδανικό για οποιοδήποτε επισκέπτη.  </a:t>
            </a:r>
          </a:p>
          <a:p>
            <a:endParaRPr lang="el-GR" sz="2000" dirty="0"/>
          </a:p>
          <a:p>
            <a:r>
              <a:rPr lang="el-GR" sz="2000" dirty="0"/>
              <a:t>Η πρόσβαση στη χώρα είναι δυνατή με κάθε μέσο μεταφοράς, ενώ παράλληλα οι ιδανικές κλιματολογικές συνθήκες, το χαμηλό κόστος ζωής -σε σχέση με άλλες ευρωπαϊκές χώρες- και η ελληνική φιλοξενία εγγυώνται μία αξέχαστη, άνετη και ευχάριστη διαμονή.</a:t>
            </a:r>
            <a:endParaRPr 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3200" dirty="0"/>
              <a:t>Όσον αφορά στον επαγγελματικό τουρισμό και ως εκ τούτου στο συνεδριακό τουρισμό</a:t>
            </a:r>
            <a:endParaRPr lang="en-US" sz="3200" dirty="0"/>
          </a:p>
        </p:txBody>
      </p:sp>
      <p:sp>
        <p:nvSpPr>
          <p:cNvPr id="3" name="2 - Θέση περιεχομένου"/>
          <p:cNvSpPr>
            <a:spLocks noGrp="1"/>
          </p:cNvSpPr>
          <p:nvPr>
            <p:ph idx="1"/>
          </p:nvPr>
        </p:nvSpPr>
        <p:spPr>
          <a:xfrm>
            <a:off x="214282" y="1428736"/>
            <a:ext cx="8786874" cy="4929222"/>
          </a:xfrm>
        </p:spPr>
        <p:txBody>
          <a:bodyPr/>
          <a:lstStyle/>
          <a:p>
            <a:r>
              <a:rPr lang="el-GR" sz="1600" dirty="0"/>
              <a:t>Διατίθενται πληθώρα ξενοδοχειακών μονάδων και συνεδριακών κέντρων, πλήρως εξοπλισμένων με πολύγλωσσο και κατάλληλα εκπαιδευμένο προσωπικό, ενώ ταυτόχρονα, καταξιωμένα γραφεία διοργάνωσης συνεδρίων, με  εξειδικευμένες γνώσεις και πολύχρονη εμπειρία, προσφέρουν όλες εκείνες τις αναγκαίες συνθήκες για τη διεξαγωγή συνεδρίων υψηλών προδιαγραφών. </a:t>
            </a:r>
          </a:p>
          <a:p>
            <a:endParaRPr lang="el-GR" sz="1600" dirty="0"/>
          </a:p>
          <a:p>
            <a:r>
              <a:rPr lang="el-GR" sz="1600" dirty="0"/>
              <a:t>Ωστόσο, χρειάζονται νέες υποδομές, όπως η ίδρυση συνεδριακών κέντρων μεγαλύτερης χωρητικότητας και η επέκταση του δικτύου μεταφορών. </a:t>
            </a:r>
          </a:p>
          <a:p>
            <a:endParaRPr lang="el-GR" sz="1600" dirty="0"/>
          </a:p>
          <a:p>
            <a:r>
              <a:rPr lang="el-GR" sz="1600" dirty="0"/>
              <a:t>Παράλληλα, χρειάζεται να ενταθεί η προβολή της Αθήνας ως συνεδριακός προορισμός και να εκπαιδευτεί το προσωπικό υποστήριξης συνεδρίων, σύμφωνα με τις σύγχρονες επιταγές, ώστε να γίνει ακόμη πιο ανταγωνιστικό το τουριστικό προϊόν της χώρας.</a:t>
            </a:r>
          </a:p>
          <a:p>
            <a:endParaRPr lang="el-GR" sz="1600" dirty="0"/>
          </a:p>
          <a:p>
            <a:r>
              <a:rPr lang="el-GR" sz="1600" dirty="0"/>
              <a:t> Επίσης, καλό θα ήταν να δοθεί προσοχή και στη διοργάνωση δραστηριοτήτων πριν και μετά τα συνέδρια. Στην προκειμένη περίπτωση θα μπορούσαν να διοργανωθούν κρουαζιέρες ή αθλητικές δραστηριότητες για τους πιο περιπετειώδεις, καθώς και περιηγήσεις σε αξιοθέατα και μουσεία για όσους θέλουν να έλθουν σε επαφή με τον πολιτισμικό πλούτο της χώρας μας.</a:t>
            </a:r>
            <a:endParaRPr lang="en-US" sz="1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Συνεδριακός Τουρισμός ως αντίδοτο στην Κρίση!</a:t>
            </a:r>
          </a:p>
        </p:txBody>
      </p:sp>
      <p:sp>
        <p:nvSpPr>
          <p:cNvPr id="3" name="2 - Θέση περιεχομένου"/>
          <p:cNvSpPr>
            <a:spLocks noGrp="1"/>
          </p:cNvSpPr>
          <p:nvPr>
            <p:ph idx="1"/>
          </p:nvPr>
        </p:nvSpPr>
        <p:spPr/>
        <p:txBody>
          <a:bodyPr/>
          <a:lstStyle/>
          <a:p>
            <a:r>
              <a:rPr lang="el-GR" sz="2000" dirty="0"/>
              <a:t>Πρώτο και πολύ βασικό πλεονέκτημα είναι η αύξηση των εισοδημάτων της τουριστικής βιομηχανίας. Ο επαγγελματικός τουρισμός διεξάγεται «εκτός εποχής», με αποτέλεσμα να ενεργοποιούνται ξενοδοχειακές και άλλες τουριστικές εγκαταστάσεις, καθώς και το ανθρώπινο δυναμικό. </a:t>
            </a:r>
          </a:p>
          <a:p>
            <a:r>
              <a:rPr lang="el-GR" sz="2000" dirty="0"/>
              <a:t>Δεύτερο πλεονέκτημα είναι το προφίλ των ταξιδιωτών του επαγγελματικού τουρισμού. Πρόκειται, δηλαδή, κατά μέσο όρο για άτομα με υψηλό μορφωτικό και εισοδηματικό επίπεδο, που σέβονται το περιβάλλον και δεν το ρυπαίνουν, ενώ είναι περισσότερο διατεθειμένα να ξοδέψουν λεφτά σε μία πολυτελή διαμονή </a:t>
            </a:r>
            <a:r>
              <a:rPr lang="el-GR" sz="2000" dirty="0" err="1"/>
              <a:t>απ’ότι</a:t>
            </a:r>
            <a:r>
              <a:rPr lang="el-GR" sz="2000" dirty="0"/>
              <a:t> οι τουρίστες ταξιδιών αναψυχής.</a:t>
            </a:r>
          </a:p>
          <a:p>
            <a:r>
              <a:rPr lang="el-GR" sz="2000" dirty="0"/>
              <a:t> Και τέλος, η χώρας μας διαφημίζεται θετικά, ενισχύοντας έτσι στο μέλλον και τον επαγγελματικό αλλά και τον τουρισμό αναψυχής.</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3200" dirty="0"/>
              <a:t>Στόχοι</a:t>
            </a:r>
            <a:r>
              <a:rPr lang="en-US" sz="3200" dirty="0"/>
              <a:t> </a:t>
            </a:r>
            <a:r>
              <a:rPr lang="el-GR" sz="3200" dirty="0"/>
              <a:t>της συνεδριακής</a:t>
            </a:r>
            <a:br>
              <a:rPr lang="el-GR" sz="3200" dirty="0"/>
            </a:br>
            <a:r>
              <a:rPr lang="el-GR" sz="3200" dirty="0"/>
              <a:t>διάστασης των μετακινήσεων αυτών είναι συνήθως</a:t>
            </a:r>
            <a:endParaRPr lang="en-US" sz="3200" dirty="0"/>
          </a:p>
        </p:txBody>
      </p:sp>
      <p:sp>
        <p:nvSpPr>
          <p:cNvPr id="3" name="2 - Θέση περιεχομένου"/>
          <p:cNvSpPr>
            <a:spLocks noGrp="1"/>
          </p:cNvSpPr>
          <p:nvPr>
            <p:ph idx="1"/>
          </p:nvPr>
        </p:nvSpPr>
        <p:spPr>
          <a:xfrm>
            <a:off x="457200" y="1988840"/>
            <a:ext cx="8229600" cy="4142085"/>
          </a:xfrm>
        </p:spPr>
        <p:txBody>
          <a:bodyPr/>
          <a:lstStyle/>
          <a:p>
            <a:r>
              <a:rPr lang="el-GR" dirty="0"/>
              <a:t>η ανταλλαγή απόψεων</a:t>
            </a:r>
          </a:p>
          <a:p>
            <a:r>
              <a:rPr lang="el-GR" dirty="0"/>
              <a:t>η πληροφόρηση</a:t>
            </a:r>
          </a:p>
          <a:p>
            <a:r>
              <a:rPr lang="el-GR" dirty="0"/>
              <a:t>η κατάρτιση</a:t>
            </a:r>
          </a:p>
          <a:p>
            <a:r>
              <a:rPr lang="el-GR" dirty="0"/>
              <a:t>η γνωριμία</a:t>
            </a:r>
          </a:p>
          <a:p>
            <a:r>
              <a:rPr lang="el-GR" dirty="0"/>
              <a:t>η ενίσχυση του συναδελφικού πνεύματος</a:t>
            </a:r>
          </a:p>
          <a:p>
            <a:r>
              <a:rPr lang="el-GR" dirty="0"/>
              <a:t>η προώθηση των συμφερόντων της ομάδας και άλλα συναφή</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Ορολογία και ορισμοί του συνεδριακού τουρισμού</a:t>
            </a:r>
            <a:endParaRPr lang="en-US" dirty="0"/>
          </a:p>
        </p:txBody>
      </p:sp>
      <p:sp>
        <p:nvSpPr>
          <p:cNvPr id="3" name="2 - Θέση περιεχομένου"/>
          <p:cNvSpPr>
            <a:spLocks noGrp="1"/>
          </p:cNvSpPr>
          <p:nvPr>
            <p:ph sz="half" idx="1"/>
          </p:nvPr>
        </p:nvSpPr>
        <p:spPr/>
        <p:txBody>
          <a:bodyPr/>
          <a:lstStyle/>
          <a:p>
            <a:r>
              <a:rPr lang="el-GR" dirty="0"/>
              <a:t>Συνέδριο</a:t>
            </a:r>
          </a:p>
          <a:p>
            <a:r>
              <a:rPr lang="el-GR" dirty="0"/>
              <a:t>Διάσκεψη</a:t>
            </a:r>
          </a:p>
          <a:p>
            <a:r>
              <a:rPr lang="el-GR" dirty="0"/>
              <a:t>Αίθουσα διασκέψεων</a:t>
            </a:r>
          </a:p>
          <a:p>
            <a:r>
              <a:rPr lang="el-GR" dirty="0"/>
              <a:t>Τηλεδιάσκεψη</a:t>
            </a:r>
          </a:p>
          <a:p>
            <a:r>
              <a:rPr lang="el-GR" dirty="0"/>
              <a:t>Συνέλευση</a:t>
            </a:r>
          </a:p>
          <a:p>
            <a:r>
              <a:rPr lang="el-GR" dirty="0"/>
              <a:t>Σύσκεψη</a:t>
            </a:r>
          </a:p>
          <a:p>
            <a:r>
              <a:rPr lang="el-GR" dirty="0"/>
              <a:t>Διάλεξη ομιλία</a:t>
            </a:r>
          </a:p>
          <a:p>
            <a:r>
              <a:rPr lang="el-GR" dirty="0"/>
              <a:t>Ημερίδα</a:t>
            </a:r>
          </a:p>
          <a:p>
            <a:endParaRPr lang="en-US" dirty="0"/>
          </a:p>
        </p:txBody>
      </p:sp>
      <p:sp>
        <p:nvSpPr>
          <p:cNvPr id="4" name="3 - Θέση περιεχομένου"/>
          <p:cNvSpPr>
            <a:spLocks noGrp="1"/>
          </p:cNvSpPr>
          <p:nvPr>
            <p:ph sz="half" idx="2"/>
          </p:nvPr>
        </p:nvSpPr>
        <p:spPr/>
        <p:txBody>
          <a:bodyPr/>
          <a:lstStyle/>
          <a:p>
            <a:r>
              <a:rPr lang="el-GR" dirty="0"/>
              <a:t>Φόρουμ</a:t>
            </a:r>
          </a:p>
          <a:p>
            <a:r>
              <a:rPr lang="el-GR" dirty="0"/>
              <a:t>Συμπόσιο</a:t>
            </a:r>
          </a:p>
          <a:p>
            <a:r>
              <a:rPr lang="el-GR" dirty="0"/>
              <a:t>Δορυφορικό συμπόσιο</a:t>
            </a:r>
          </a:p>
          <a:p>
            <a:r>
              <a:rPr lang="el-GR" dirty="0"/>
              <a:t>Σεμινάριο</a:t>
            </a:r>
          </a:p>
          <a:p>
            <a:r>
              <a:rPr lang="el-GR" dirty="0"/>
              <a:t>Εργαστήριο</a:t>
            </a:r>
          </a:p>
          <a:p>
            <a:r>
              <a:rPr lang="el-GR" dirty="0"/>
              <a:t>Συνάντηση</a:t>
            </a:r>
          </a:p>
          <a:p>
            <a:r>
              <a:rPr lang="el-GR" dirty="0"/>
              <a:t>Σύνοδος</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Είδη Συνεδρίων</a:t>
            </a:r>
            <a:endParaRPr lang="en-US" dirty="0"/>
          </a:p>
        </p:txBody>
      </p:sp>
      <p:sp>
        <p:nvSpPr>
          <p:cNvPr id="3" name="2 - Θέση περιεχομένου"/>
          <p:cNvSpPr>
            <a:spLocks noGrp="1"/>
          </p:cNvSpPr>
          <p:nvPr>
            <p:ph idx="1"/>
          </p:nvPr>
        </p:nvSpPr>
        <p:spPr/>
        <p:txBody>
          <a:bodyPr/>
          <a:lstStyle/>
          <a:p>
            <a:r>
              <a:rPr lang="el-GR" sz="2400" dirty="0"/>
              <a:t>Ο όρος </a:t>
            </a:r>
            <a:r>
              <a:rPr lang="el-GR" sz="2400" b="1" dirty="0"/>
              <a:t>Συνέδριο</a:t>
            </a:r>
            <a:r>
              <a:rPr lang="el-GR" sz="2400" dirty="0"/>
              <a:t> χαρακτηρίζει γενικά την οποιαδήποτε </a:t>
            </a:r>
            <a:r>
              <a:rPr lang="el-GR" sz="2400" dirty="0" err="1"/>
              <a:t>επ</a:t>
            </a:r>
            <a:r>
              <a:rPr lang="el-GR" sz="2400" dirty="0"/>
              <a:t>΄ αυτού συγκέντρωση, ειδικών ή εντεταλμένων σε σύσκεψη, για λήψη αποφάσεων, ή συζήτησης θεμάτων, ή εξέταση κάποιων ζητημάτων είτε για ενημέρωση, όπως για παράδειγμα ιατρικό συνέδριο, ναυτιλιακό συνέδριο, συνέδριο κόμματος κλ.</a:t>
            </a:r>
          </a:p>
          <a:p>
            <a:endParaRPr lang="el-GR" sz="2400" dirty="0"/>
          </a:p>
          <a:p>
            <a:r>
              <a:rPr lang="el-GR" sz="2400" b="1" dirty="0"/>
              <a:t>Διάσκεψη</a:t>
            </a:r>
            <a:r>
              <a:rPr lang="el-GR" sz="2400" dirty="0"/>
              <a:t> Είναι ουσιαστικά ένα συνέδριο στο οποίο οι εισηγήσεις και συζητήσεις έχουν μεγαλύτερη διάρκεια, ενώ υπάρχει ενεργός συμμετοχή των ακροατών</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Είδη Συνεδρίων</a:t>
            </a:r>
            <a:endParaRPr lang="en-US" dirty="0"/>
          </a:p>
        </p:txBody>
      </p:sp>
      <p:sp>
        <p:nvSpPr>
          <p:cNvPr id="3" name="2 - Θέση περιεχομένου"/>
          <p:cNvSpPr>
            <a:spLocks noGrp="1"/>
          </p:cNvSpPr>
          <p:nvPr>
            <p:ph idx="1"/>
          </p:nvPr>
        </p:nvSpPr>
        <p:spPr/>
        <p:txBody>
          <a:bodyPr/>
          <a:lstStyle/>
          <a:p>
            <a:pPr>
              <a:buNone/>
            </a:pPr>
            <a:r>
              <a:rPr lang="el-GR" sz="2000" b="1" dirty="0"/>
              <a:t>ΣΥΝΕΛΕΥΣΗ: </a:t>
            </a:r>
            <a:r>
              <a:rPr lang="el-GR" sz="2000" dirty="0"/>
              <a:t>Έχει επικρατήσει η χρήση του όρου αυτού, κυρίως για να περιγράψει συναντήσεις ενημέρωσης και </a:t>
            </a:r>
            <a:r>
              <a:rPr lang="el-GR" sz="2000" dirty="0" err="1"/>
              <a:t>αλληλογνωριμίας</a:t>
            </a:r>
            <a:r>
              <a:rPr lang="el-GR" sz="2000" dirty="0"/>
              <a:t> μεταξύ των</a:t>
            </a:r>
            <a:r>
              <a:rPr lang="en-US" sz="2000" dirty="0"/>
              <a:t> </a:t>
            </a:r>
            <a:r>
              <a:rPr lang="el-GR" sz="2000" dirty="0"/>
              <a:t>μετόχων μιας επιχείρησης και της διοίκησης της ή μεταξύ των μελών μιας</a:t>
            </a:r>
            <a:r>
              <a:rPr lang="en-US" sz="2000" dirty="0"/>
              <a:t> </a:t>
            </a:r>
            <a:r>
              <a:rPr lang="el-GR" sz="2000" dirty="0"/>
              <a:t>συνδικαλιστικής οργάνωσης.</a:t>
            </a:r>
          </a:p>
          <a:p>
            <a:pPr>
              <a:buNone/>
            </a:pPr>
            <a:endParaRPr lang="el-GR" sz="2000" dirty="0"/>
          </a:p>
          <a:p>
            <a:pPr>
              <a:buNone/>
            </a:pPr>
            <a:r>
              <a:rPr lang="el-GR" sz="2000" b="1" dirty="0"/>
              <a:t>  ΔΙΑΛΕΞΕΙΣ:</a:t>
            </a:r>
            <a:r>
              <a:rPr lang="en-US" sz="2000" b="1" dirty="0"/>
              <a:t> </a:t>
            </a:r>
            <a:r>
              <a:rPr lang="el-GR" sz="2000" dirty="0"/>
              <a:t>Διάλεξη είναι η παρουσίαση ενός συγκεκριμένου</a:t>
            </a:r>
            <a:r>
              <a:rPr lang="en-US" sz="2000" dirty="0"/>
              <a:t> </a:t>
            </a:r>
            <a:r>
              <a:rPr lang="el-GR" sz="2000" dirty="0"/>
              <a:t>θέματος</a:t>
            </a:r>
            <a:r>
              <a:rPr lang="en-US" sz="2000" dirty="0"/>
              <a:t> </a:t>
            </a:r>
            <a:r>
              <a:rPr lang="el-GR" sz="2000" dirty="0"/>
              <a:t>, από</a:t>
            </a:r>
            <a:r>
              <a:rPr lang="en-US" sz="2000" dirty="0"/>
              <a:t> </a:t>
            </a:r>
            <a:r>
              <a:rPr lang="el-GR" sz="2000" dirty="0"/>
              <a:t>κάποιον που θεωρείται ειδικός στον τομέα του. Χαρακτηρίζεται από την απόλυτα δομημένη παρουσίαση της. Μπορεί να προσεγγίζει θέμα γενικού ενδιαφέροντος ή ειδικού, όπως επίσης και να επακολουθήσει ή όχι συζήτηση στο τέλος. Το μέγεθος του ακροατηρίου ποικίλλει</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Είδη Συνεδρίων</a:t>
            </a:r>
            <a:endParaRPr lang="en-US" dirty="0"/>
          </a:p>
        </p:txBody>
      </p:sp>
      <p:sp>
        <p:nvSpPr>
          <p:cNvPr id="3" name="2 - Θέση περιεχομένου"/>
          <p:cNvSpPr>
            <a:spLocks noGrp="1"/>
          </p:cNvSpPr>
          <p:nvPr>
            <p:ph idx="1"/>
          </p:nvPr>
        </p:nvSpPr>
        <p:spPr/>
        <p:txBody>
          <a:bodyPr/>
          <a:lstStyle/>
          <a:p>
            <a:r>
              <a:rPr lang="el-GR" sz="2000" b="1" dirty="0"/>
              <a:t>ΗΜΕΡΙΔΕΣ :</a:t>
            </a:r>
            <a:r>
              <a:rPr lang="el-GR" sz="2000" dirty="0"/>
              <a:t>Είναι συναντήσεις πανηγυρικού χαρακτήρα που διαρκούν μια ημέρα. Περιλαμβάνουν χαιρετιστήριες ομιλίες ή διαλέξεις Συνήθως</a:t>
            </a:r>
            <a:r>
              <a:rPr lang="en-US" sz="2000" dirty="0"/>
              <a:t> </a:t>
            </a:r>
            <a:r>
              <a:rPr lang="el-GR" sz="2000" dirty="0"/>
              <a:t>αποτελούν «γενέθλιες» επετείους του φορέα που τις πραγματοποιεί. Χαρακτηρίζονται έτσι, συχνά, συνέδρια επιστημονικών ενώσεων , κυρίως ιατρικών, ημερήσιας διάρκειας.</a:t>
            </a:r>
          </a:p>
          <a:p>
            <a:endParaRPr lang="el-GR" sz="2000" dirty="0"/>
          </a:p>
          <a:p>
            <a:r>
              <a:rPr lang="el-GR" sz="2000" b="1" dirty="0"/>
              <a:t>FORUM (ΦΟΡΟΥΜ): </a:t>
            </a:r>
            <a:r>
              <a:rPr lang="el-GR" sz="2000" dirty="0"/>
              <a:t>Έχει επικρατήσει ο όρος αυτός, προκειμένου να περιγράψει συναντήσεις με πάνελ εισηγητών. Χαρακτηριστικό γνώρισμα τους</a:t>
            </a:r>
            <a:r>
              <a:rPr lang="en-US" sz="2000" dirty="0"/>
              <a:t> </a:t>
            </a:r>
            <a:r>
              <a:rPr lang="el-GR" sz="2000" dirty="0"/>
              <a:t>είναι, ότι επακολουθεί κατευθυνόμενη συζήτηση, στην οποία μπορεί να συμμετάσχει και το ακροατήριο με ερωτήσεις που υποβάλλει ή και με απαντήσεις</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Είδη Συνεδρίων</a:t>
            </a:r>
            <a:endParaRPr lang="en-US" dirty="0"/>
          </a:p>
        </p:txBody>
      </p:sp>
      <p:sp>
        <p:nvSpPr>
          <p:cNvPr id="3" name="2 - Θέση περιεχομένου"/>
          <p:cNvSpPr>
            <a:spLocks noGrp="1"/>
          </p:cNvSpPr>
          <p:nvPr>
            <p:ph idx="1"/>
          </p:nvPr>
        </p:nvSpPr>
        <p:spPr/>
        <p:txBody>
          <a:bodyPr/>
          <a:lstStyle/>
          <a:p>
            <a:r>
              <a:rPr lang="el-GR" sz="2400" b="1" dirty="0"/>
              <a:t>ΣΥΜΠΟΣΙΑ </a:t>
            </a:r>
            <a:r>
              <a:rPr lang="el-GR" sz="2400" dirty="0"/>
              <a:t>:Μέχρι πρότινος, ο όρος αυτός είχε την έννοια του πλούσιου και επίσημου γεύματος. Στην συγκεκριμένη περίπτωση αφορά </a:t>
            </a:r>
            <a:r>
              <a:rPr lang="el-GR" sz="2400" dirty="0" err="1"/>
              <a:t>̈πνευματική</a:t>
            </a:r>
            <a:r>
              <a:rPr lang="el-GR" sz="2400" dirty="0"/>
              <a:t> τροφή  που προσφέρεται με επισημότερο τρόπο από ότι στο ̈ φόρουμ ̈.</a:t>
            </a:r>
            <a:endParaRPr lang="en-US" sz="2400" dirty="0"/>
          </a:p>
          <a:p>
            <a:endParaRPr lang="el-GR" sz="2400" dirty="0"/>
          </a:p>
          <a:p>
            <a:r>
              <a:rPr lang="el-GR" sz="2400" b="1" dirty="0"/>
              <a:t>ΣΕΜΙΝΑΡΙΑ: </a:t>
            </a:r>
            <a:r>
              <a:rPr lang="el-GR" sz="2400" dirty="0"/>
              <a:t>Στο ευρύ κοινό είναι γνωστή μόνο μια πτυχή αυτού του όρου, αυτή που συνδέεται με τον παραδοσιακό τρόπο διδασκαλίας και αποσκοπεί στη συμπληρωματική μόρφωση ή εξειδίκευση κάποιων ατόμων. </a:t>
            </a:r>
          </a:p>
          <a:p>
            <a:endParaRPr lang="en-US" dirty="0"/>
          </a:p>
        </p:txBody>
      </p:sp>
    </p:spTree>
  </p:cSld>
  <p:clrMapOvr>
    <a:masterClrMapping/>
  </p:clrMapOvr>
</p:sld>
</file>

<file path=ppt/theme/theme1.xml><?xml version="1.0" encoding="utf-8"?>
<a:theme xmlns:a="http://schemas.openxmlformats.org/drawingml/2006/main" name="Επίπεδο">
  <a:themeElements>
    <a:clrScheme name="Επίπεδο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Επίπεδο">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Επίπεδο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Επίπεδο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Επίπεδο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Επίπεδο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Επίπεδο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Επίπεδο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Επίπεδο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Επίπεδο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219</TotalTime>
  <Words>1980</Words>
  <Application>Microsoft Office PowerPoint</Application>
  <PresentationFormat>Προβολή στην οθόνη (4:3)</PresentationFormat>
  <Paragraphs>247</Paragraphs>
  <Slides>32</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32</vt:i4>
      </vt:variant>
    </vt:vector>
  </HeadingPairs>
  <TitlesOfParts>
    <vt:vector size="38" baseType="lpstr">
      <vt:lpstr>Calibri</vt:lpstr>
      <vt:lpstr>Garamond</vt:lpstr>
      <vt:lpstr>Times New Roman</vt:lpstr>
      <vt:lpstr>Verdana</vt:lpstr>
      <vt:lpstr>Wingdings</vt:lpstr>
      <vt:lpstr>Επίπεδο</vt:lpstr>
      <vt:lpstr>ΔΙΟΡΓΑΝΩΣΗ  ΣΥΝΕΔΡΙΩΝ</vt:lpstr>
      <vt:lpstr>Παρουσίαση του PowerPoint</vt:lpstr>
      <vt:lpstr>Συνέδριο</vt:lpstr>
      <vt:lpstr>Στόχοι της συνεδριακής διάστασης των μετακινήσεων αυτών είναι συνήθως</vt:lpstr>
      <vt:lpstr>Ορολογία και ορισμοί του συνεδριακού τουρισμού</vt:lpstr>
      <vt:lpstr>Είδη Συνεδρίων</vt:lpstr>
      <vt:lpstr>Είδη Συνεδρίων</vt:lpstr>
      <vt:lpstr>Είδη Συνεδρίων</vt:lpstr>
      <vt:lpstr>Είδη Συνεδρίων</vt:lpstr>
      <vt:lpstr>Είδη Συνεδρίων</vt:lpstr>
      <vt:lpstr>Είδη Συνεδρίων</vt:lpstr>
      <vt:lpstr>   Videoconference</vt:lpstr>
      <vt:lpstr>Παρουσίαση του PowerPoint</vt:lpstr>
      <vt:lpstr>Πλεονεκτήματα της Ελλάδας σαν Συνεδριακό προορισμό</vt:lpstr>
      <vt:lpstr>Υπηρεσίες Απαραίτητες για την διεξαγωγή ενός επιτυχημένου συνεδρίου</vt:lpstr>
      <vt:lpstr>Σύνεδροι</vt:lpstr>
      <vt:lpstr>Τόπος</vt:lpstr>
      <vt:lpstr>Χώρος </vt:lpstr>
      <vt:lpstr>Διακρίσεις Συνεδριακού Τουρισμού</vt:lpstr>
      <vt:lpstr>  Μια άλλη διάκριση μπορεί να γίνει ανάλογα με το θέμα που καλύπτουν και διακρίνονται σε : </vt:lpstr>
      <vt:lpstr>Οργάνωση και Σχεδιασμός των συνεδρίων</vt:lpstr>
      <vt:lpstr>Πορεία διοργάνωσης ενός συνεδρίου</vt:lpstr>
      <vt:lpstr>ΕΠΙΛΟΓΗ ΤΟΠΟΥ ΔΙΕΞΑΓΩΓΗΣ ΣΥΝΕΔΡΙΟΥ </vt:lpstr>
      <vt:lpstr>Γενικά οι προϋποθέσεις για να προτιμηθεί ένας τόπος για τη διεξαγωγή συνεδρίων και συναντήσεων είναι οι ακόλουθες </vt:lpstr>
      <vt:lpstr>Γενικά οι προϋποθέσεις για να προτιμηθεί ένας τόπος για τη διεξαγωγή συνεδρίων και συναντήσεων είναι οι ακόλουθες </vt:lpstr>
      <vt:lpstr>Η ΕΠΙΛΟΓΗ ΤΟΥ ΧΩΡΟΥ </vt:lpstr>
      <vt:lpstr>ΕΛΕΓΧΟΣ ΞΕΝΟΔΟΧΕΙΩΝ - ΣΥΝΕΔΡΙΑΚΟΥ ΚΕΝΤΡΟΥ </vt:lpstr>
      <vt:lpstr>ΣΥΜΒΟΛΑΙΟ </vt:lpstr>
      <vt:lpstr>Όλα τα παραπάνω θα πρέπει να είναι στην διάθεση της Υπηρεσίας Υποδοχής ούτως  ώστε (σε συνεργασία με το τμήμα κρατήσεων ) να προβεί σε όλες τις απαραίτητες ενέργειες που θα αφορούν σε :</vt:lpstr>
      <vt:lpstr>Οφέλη των προορισμών του συνεδριακού τουρισμού</vt:lpstr>
      <vt:lpstr>Όσον αφορά στον επαγγελματικό τουρισμό και ως εκ τούτου στο συνεδριακό τουρισμό</vt:lpstr>
      <vt:lpstr>Συνεδριακός Τουρισμός ως αντίδοτο στην Κρίση!</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ΔΙΟΡΓΑΝΩΣΗ  ΣΥΝΕΔΡΙΩΝ</dc:title>
  <dc:creator>ASTRAPI</dc:creator>
  <cp:lastModifiedBy>George Apladas</cp:lastModifiedBy>
  <cp:revision>36</cp:revision>
  <dcterms:created xsi:type="dcterms:W3CDTF">2010-05-10T16:44:37Z</dcterms:created>
  <dcterms:modified xsi:type="dcterms:W3CDTF">2018-10-09T09:36:47Z</dcterms:modified>
</cp:coreProperties>
</file>