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86" r:id="rId3"/>
    <p:sldId id="287" r:id="rId4"/>
    <p:sldId id="288" r:id="rId5"/>
    <p:sldId id="280" r:id="rId6"/>
    <p:sldId id="282" r:id="rId7"/>
    <p:sldId id="257" r:id="rId8"/>
    <p:sldId id="258" r:id="rId9"/>
    <p:sldId id="259" r:id="rId10"/>
    <p:sldId id="260" r:id="rId11"/>
    <p:sldId id="261" r:id="rId12"/>
    <p:sldId id="262" r:id="rId13"/>
    <p:sldId id="263" r:id="rId14"/>
    <p:sldId id="264" r:id="rId15"/>
    <p:sldId id="265" r:id="rId16"/>
    <p:sldId id="266" r:id="rId17"/>
    <p:sldId id="267" r:id="rId18"/>
    <p:sldId id="269" r:id="rId19"/>
    <p:sldId id="270" r:id="rId20"/>
    <p:sldId id="271" r:id="rId21"/>
    <p:sldId id="272" r:id="rId22"/>
    <p:sldId id="273" r:id="rId23"/>
    <p:sldId id="274" r:id="rId24"/>
    <p:sldId id="275" r:id="rId25"/>
    <p:sldId id="276" r:id="rId26"/>
    <p:sldId id="277" r:id="rId27"/>
    <p:sldId id="278" r:id="rId28"/>
    <p:sldId id="279" r:id="rId29"/>
    <p:sldId id="283" r:id="rId30"/>
    <p:sldId id="284" r:id="rId31"/>
    <p:sldId id="289"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1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2155507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424126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FDEC6B4-D345-4600-BD15-EDD7951BC5F7}"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18165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1346786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FDEC6B4-D345-4600-BD15-EDD7951BC5F7}"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5991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31184704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17972204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3969620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770553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2400508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1472585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1117597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4159507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3507303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3632416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9B9D03AF-54B7-4D98-95F5-2C38B7DCCB19}" type="datetimeFigureOut">
              <a:rPr lang="en-US" smtClean="0"/>
              <a:pPr/>
              <a:t>10/23/2018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1389072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9B9D03AF-54B7-4D98-95F5-2C38B7DCCB19}" type="datetimeFigureOut">
              <a:rPr lang="en-US" smtClean="0"/>
              <a:pPr/>
              <a:t>10/23/2018</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9FDEC6B4-D345-4600-BD15-EDD7951BC5F7}" type="slidenum">
              <a:rPr lang="en-US" smtClean="0"/>
              <a:pPr/>
              <a:t>‹#›</a:t>
            </a:fld>
            <a:endParaRPr lang="en-US" dirty="0"/>
          </a:p>
        </p:txBody>
      </p:sp>
    </p:spTree>
    <p:extLst>
      <p:ext uri="{BB962C8B-B14F-4D97-AF65-F5344CB8AC3E}">
        <p14:creationId xmlns:p14="http://schemas.microsoft.com/office/powerpoint/2010/main" val="156127990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15616" y="980728"/>
            <a:ext cx="7920880" cy="4392488"/>
          </a:xfrm>
        </p:spPr>
        <p:txBody>
          <a:bodyPr>
            <a:normAutofit/>
          </a:bodyPr>
          <a:lstStyle/>
          <a:p>
            <a:r>
              <a:rPr lang="el-GR" b="1" dirty="0"/>
              <a:t>«ΠΡΑΣΙΝΕΣ» ΕΚΔΗΛΩΣΕΙΣ ΚΑΙ ΟΔΗΓΟΣ ΕΚΔΗΛΩΣΕΩΝ </a:t>
            </a:r>
            <a:endParaRPr lang="en-US" dirty="0"/>
          </a:p>
        </p:txBody>
      </p:sp>
      <p:sp>
        <p:nvSpPr>
          <p:cNvPr id="3" name="2 - Υπότιτλος"/>
          <p:cNvSpPr>
            <a:spLocks noGrp="1"/>
          </p:cNvSpPr>
          <p:nvPr>
            <p:ph type="subTitle" idx="1"/>
          </p:nvPr>
        </p:nvSpPr>
        <p:spPr>
          <a:xfrm>
            <a:off x="1428728" y="5373216"/>
            <a:ext cx="7406640" cy="1341932"/>
          </a:xfrm>
        </p:spPr>
        <p:txBody>
          <a:bodyPr>
            <a:normAutofit fontScale="25000" lnSpcReduction="20000"/>
          </a:bodyPr>
          <a:lstStyle/>
          <a:p>
            <a:pPr algn="ctr">
              <a:lnSpc>
                <a:spcPct val="90000"/>
              </a:lnSpc>
            </a:pPr>
            <a:endParaRPr lang="el-GR" dirty="0"/>
          </a:p>
          <a:p>
            <a:pPr algn="ctr">
              <a:lnSpc>
                <a:spcPct val="90000"/>
              </a:lnSpc>
            </a:pPr>
            <a:r>
              <a:rPr lang="el-GR" sz="5600" dirty="0"/>
              <a:t>Γεώργιος </a:t>
            </a:r>
            <a:r>
              <a:rPr lang="el-GR" sz="5600" dirty="0" err="1"/>
              <a:t>Απλαδάς</a:t>
            </a:r>
            <a:endParaRPr lang="el-GR" sz="5600" dirty="0"/>
          </a:p>
          <a:p>
            <a:pPr algn="ctr">
              <a:lnSpc>
                <a:spcPct val="90000"/>
              </a:lnSpc>
            </a:pPr>
            <a:r>
              <a:rPr lang="el-GR" sz="5600" dirty="0"/>
              <a:t>Λέκτορας ΤΕΙ Κρήτης</a:t>
            </a:r>
          </a:p>
          <a:p>
            <a:pPr algn="ctr">
              <a:lnSpc>
                <a:spcPct val="90000"/>
              </a:lnSpc>
            </a:pPr>
            <a:endParaRPr lang="el-GR" sz="5600" dirty="0"/>
          </a:p>
          <a:p>
            <a:pPr algn="ctr">
              <a:lnSpc>
                <a:spcPct val="90000"/>
              </a:lnSpc>
            </a:pPr>
            <a:r>
              <a:rPr lang="el-GR" sz="5600" dirty="0"/>
              <a:t>Τμήμα Διοίκησης Τουριστικών Επιχειρήσεων</a:t>
            </a:r>
          </a:p>
          <a:p>
            <a:pPr algn="ctr"/>
            <a:r>
              <a:rPr lang="el-GR" sz="5600" dirty="0"/>
              <a:t>Χειμερινό </a:t>
            </a:r>
            <a:r>
              <a:rPr lang="en-US" sz="5600" dirty="0"/>
              <a:t>  2017 2018</a:t>
            </a:r>
          </a:p>
        </p:txBody>
      </p:sp>
      <p:pic>
        <p:nvPicPr>
          <p:cNvPr id="1027" name="Picture 3" descr="C:\Users\admin\Desktop\images.jpg"/>
          <p:cNvPicPr>
            <a:picLocks noChangeAspect="1" noChangeArrowheads="1"/>
          </p:cNvPicPr>
          <p:nvPr/>
        </p:nvPicPr>
        <p:blipFill>
          <a:blip r:embed="rId2"/>
          <a:srcRect/>
          <a:stretch>
            <a:fillRect/>
          </a:stretch>
        </p:blipFill>
        <p:spPr bwMode="auto">
          <a:xfrm>
            <a:off x="683568" y="404664"/>
            <a:ext cx="8208912" cy="223224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Ποιες είναι οι επιπτώσεις μιας εκδήλωσης στο περιβάλλον?</a:t>
            </a:r>
            <a:br>
              <a:rPr lang="en-US" dirty="0"/>
            </a:br>
            <a:endParaRPr lang="en-US" dirty="0"/>
          </a:p>
        </p:txBody>
      </p:sp>
      <p:sp>
        <p:nvSpPr>
          <p:cNvPr id="3" name="2 - Θέση περιεχομένου"/>
          <p:cNvSpPr>
            <a:spLocks noGrp="1"/>
          </p:cNvSpPr>
          <p:nvPr>
            <p:ph idx="1"/>
          </p:nvPr>
        </p:nvSpPr>
        <p:spPr/>
        <p:txBody>
          <a:bodyPr>
            <a:normAutofit fontScale="92500" lnSpcReduction="20000"/>
          </a:bodyPr>
          <a:lstStyle/>
          <a:p>
            <a:r>
              <a:rPr lang="el-GR" dirty="0"/>
              <a:t>Υπάρχουν πολλές επιπτώσεις στις εκδηλώσεις. Από οικονομική άποψη οι εκδηλώσεις μπορούν να φέρουν χιλιάδες ανθρώπους που θα συμβάλλουν στην τοπική οικονομία, αλλά κοινωνικά και περιβαλλοντικά, οι εκδηλώσεις και τα φεστιβάλ </a:t>
            </a:r>
            <a:r>
              <a:rPr lang="el-GR" b="1" i="1" dirty="0"/>
              <a:t>θα δημιουργήσουν χιλιάδες τόνους απόβλητα\απορρίμματα, η χρήση τεράστιων ποσών ηλεκτρικής ενέργειας, ζημιές εκτάσεων που οφείλονται στην υπερβολική χρήση και την αύξηση των εκπομπών </a:t>
            </a:r>
            <a:r>
              <a:rPr lang="en-US" b="1" i="1" dirty="0"/>
              <a:t>Co</a:t>
            </a:r>
            <a:r>
              <a:rPr lang="el-GR" b="1" i="1" dirty="0"/>
              <a:t>2.</a:t>
            </a:r>
            <a:endParaRPr lang="en-US" b="1" i="1" dirty="0"/>
          </a:p>
          <a:p>
            <a:r>
              <a:rPr lang="el-GR" dirty="0"/>
              <a:t>Σύμφωνα με το Παγκόσμιο Οργανισμό Τουρισμού των Ηνωμένων Εθνών, η συμβολή του τουρισμού στην αλλαγή του κλίματος ισοδυναμεί με περίπου το 5% όλων των εκπομπών </a:t>
            </a:r>
            <a:r>
              <a:rPr lang="en-US" dirty="0"/>
              <a:t>Co</a:t>
            </a:r>
            <a:r>
              <a:rPr lang="el-GR" dirty="0"/>
              <a:t>2. Τα φεστιβάλ και οι εκδηλώσεις μπορούν να θεωρηθούν μέρος της τουριστικής βιομηχανίας – πρέπει από την πλευρά μας να κάνουμε ότι μπορούμε για να μειώσουμε την δική μας συμβολή στο </a:t>
            </a:r>
            <a:r>
              <a:rPr lang="en-US" dirty="0"/>
              <a:t>Co</a:t>
            </a:r>
            <a:r>
              <a:rPr lang="el-GR" dirty="0"/>
              <a:t>2.</a:t>
            </a: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1725602"/>
          </a:xfrm>
        </p:spPr>
        <p:txBody>
          <a:bodyPr>
            <a:normAutofit fontScale="90000"/>
          </a:bodyPr>
          <a:lstStyle/>
          <a:p>
            <a:r>
              <a:rPr lang="el-GR" dirty="0"/>
              <a:t>Ποια είναι τα πλεονεκτήματα των «πράσινων» εκδηλώσεων και φεστιβάλ?</a:t>
            </a:r>
            <a:br>
              <a:rPr lang="en-US" dirty="0"/>
            </a:br>
            <a:endParaRPr lang="en-US" dirty="0"/>
          </a:p>
        </p:txBody>
      </p:sp>
      <p:sp>
        <p:nvSpPr>
          <p:cNvPr id="3" name="2 - Θέση περιεχομένου"/>
          <p:cNvSpPr>
            <a:spLocks noGrp="1"/>
          </p:cNvSpPr>
          <p:nvPr>
            <p:ph idx="1"/>
          </p:nvPr>
        </p:nvSpPr>
        <p:spPr>
          <a:xfrm>
            <a:off x="928662" y="2000240"/>
            <a:ext cx="8005026" cy="5072098"/>
          </a:xfrm>
        </p:spPr>
        <p:txBody>
          <a:bodyPr>
            <a:normAutofit/>
          </a:bodyPr>
          <a:lstStyle/>
          <a:p>
            <a:r>
              <a:rPr lang="el-GR" dirty="0"/>
              <a:t>Οι μουσικοί θαυμαστές θέλουν «πράσινες» εκδηλώσεις και φεστιβάλ.</a:t>
            </a:r>
            <a:endParaRPr lang="en-US" dirty="0"/>
          </a:p>
          <a:p>
            <a:pPr lvl="0"/>
            <a:r>
              <a:rPr lang="el-GR" dirty="0"/>
              <a:t>Πάνω από το 80% πιστεύουν πως ο θόρυβος, τα απορρίμματα\απόβλητα και η κυκλοφοριακή κίνηση έχουν αρνητικές επιπτώσεις</a:t>
            </a:r>
            <a:endParaRPr lang="en-US" dirty="0"/>
          </a:p>
          <a:p>
            <a:pPr lvl="0"/>
            <a:r>
              <a:rPr lang="el-GR" dirty="0"/>
              <a:t>Αύξηση της συνείδησης για την συμβολή των φεστιβάλ στο </a:t>
            </a:r>
            <a:r>
              <a:rPr lang="el-GR" b="1" dirty="0"/>
              <a:t>CO</a:t>
            </a:r>
            <a:r>
              <a:rPr lang="el-GR" b="1" baseline="-25000" dirty="0"/>
              <a:t>2</a:t>
            </a:r>
            <a:endParaRPr lang="en-US" dirty="0"/>
          </a:p>
          <a:p>
            <a:pPr lvl="0"/>
            <a:r>
              <a:rPr lang="el-GR" dirty="0"/>
              <a:t>48% θα πληρώνανε περισσότερα για τις «πράσινες» εκδηλώσεις</a:t>
            </a:r>
            <a:endParaRPr lang="en-US" dirty="0"/>
          </a:p>
          <a:p>
            <a:pPr lvl="0"/>
            <a:r>
              <a:rPr lang="el-GR" dirty="0"/>
              <a:t>36% λένε πως το «πράσινο» είναι σημαντικό κατά την αγορά ενός εισιτηρίου</a:t>
            </a:r>
            <a:endParaRPr lang="en-US" dirty="0"/>
          </a:p>
          <a:p>
            <a:pPr>
              <a:buNone/>
            </a:pPr>
            <a:endParaRPr lang="en-US" dirty="0"/>
          </a:p>
          <a:p>
            <a:r>
              <a:rPr lang="el-GR" u="sng" dirty="0"/>
              <a:t>Η «πράσινη» εκδήλωση μπορεί να εξοικονομήσει χρήματα!</a:t>
            </a:r>
            <a:endParaRPr lang="en-US" dirty="0"/>
          </a:p>
          <a:p>
            <a:endParaRPr lang="en-US" dirty="0"/>
          </a:p>
          <a:p>
            <a:r>
              <a:rPr lang="el-GR" u="sng" dirty="0"/>
              <a:t>Οι «πράσινες» εκδηλώσεις μπορούν να εξοικονομήσουν πόρους:</a:t>
            </a:r>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2082792"/>
          </a:xfrm>
        </p:spPr>
        <p:txBody>
          <a:bodyPr>
            <a:normAutofit fontScale="90000"/>
          </a:bodyPr>
          <a:lstStyle/>
          <a:p>
            <a:r>
              <a:rPr lang="el-GR" dirty="0"/>
              <a:t>Οι «πράσινες» εκδηλώσεις μπορούν να εξοικονομήσουν πόρους:</a:t>
            </a:r>
            <a:br>
              <a:rPr lang="en-US" dirty="0"/>
            </a:br>
            <a:endParaRPr lang="en-US" dirty="0"/>
          </a:p>
        </p:txBody>
      </p:sp>
      <p:sp>
        <p:nvSpPr>
          <p:cNvPr id="3" name="2 - Θέση περιεχομένου"/>
          <p:cNvSpPr>
            <a:spLocks noGrp="1"/>
          </p:cNvSpPr>
          <p:nvPr>
            <p:ph idx="1"/>
          </p:nvPr>
        </p:nvSpPr>
        <p:spPr>
          <a:xfrm>
            <a:off x="928662" y="1928802"/>
            <a:ext cx="8005026" cy="4319598"/>
          </a:xfrm>
        </p:spPr>
        <p:txBody>
          <a:bodyPr>
            <a:normAutofit fontScale="92500" lnSpcReduction="20000"/>
          </a:bodyPr>
          <a:lstStyle/>
          <a:p>
            <a:r>
              <a:rPr lang="el-GR" dirty="0"/>
              <a:t>Χρησιμοποιώντας ανακυκλώσιμα υλικά, επαναχρησιμοποιώντας διάφορα στοιχεία και την μείωση των υλικών που χρησιμοποιούνται, μπορούν να μειώσουν σημαντικά τις περιβαλλοντικέ επιπτώσεις μιας εκδήλωσης.</a:t>
            </a:r>
          </a:p>
          <a:p>
            <a:r>
              <a:rPr lang="el-GR" dirty="0"/>
              <a:t> </a:t>
            </a:r>
            <a:r>
              <a:rPr lang="el-GR" b="1" i="1" dirty="0"/>
              <a:t>Για παράδειγμα, σε εκδήλωση με 2200 άτομα, χρησιμοποιώντας βιοδιασπώμενα ποτήρια και πιάτα, αντί για </a:t>
            </a:r>
            <a:r>
              <a:rPr lang="el-GR" b="1" i="1" dirty="0" err="1"/>
              <a:t>φελιζόλ</a:t>
            </a:r>
            <a:r>
              <a:rPr lang="el-GR" b="1" i="1" dirty="0"/>
              <a:t>  ή πλαστικό μπορούν να αποτρέψουν σχεδόν ένα τόνο απορρίμματα. </a:t>
            </a:r>
          </a:p>
          <a:p>
            <a:pPr>
              <a:buNone/>
            </a:pPr>
            <a:endParaRPr lang="en-US" b="1" i="1" dirty="0"/>
          </a:p>
          <a:p>
            <a:r>
              <a:rPr lang="el-GR" dirty="0"/>
              <a:t>Παρέχει και άλλα πλεονεκτήματα όπως:</a:t>
            </a:r>
            <a:endParaRPr lang="en-US" dirty="0"/>
          </a:p>
          <a:p>
            <a:pPr lvl="0"/>
            <a:r>
              <a:rPr lang="el-GR" dirty="0"/>
              <a:t>Μείωση κόστους</a:t>
            </a:r>
            <a:endParaRPr lang="en-US" dirty="0"/>
          </a:p>
          <a:p>
            <a:pPr lvl="0"/>
            <a:r>
              <a:rPr lang="el-GR" dirty="0"/>
              <a:t>Κίνητρο για τους πελάτες</a:t>
            </a:r>
            <a:endParaRPr lang="en-US" dirty="0"/>
          </a:p>
          <a:p>
            <a:pPr lvl="0"/>
            <a:r>
              <a:rPr lang="el-GR" dirty="0"/>
              <a:t>Εθελοντισμός και δέσμευση</a:t>
            </a:r>
            <a:endParaRPr lang="en-US" dirty="0"/>
          </a:p>
          <a:p>
            <a:pPr lvl="0"/>
            <a:r>
              <a:rPr lang="el-GR" dirty="0"/>
              <a:t>Οφέλη προμηθευτών </a:t>
            </a:r>
            <a:endParaRPr lang="en-US" dirty="0"/>
          </a:p>
          <a:p>
            <a:pPr lvl="0"/>
            <a:r>
              <a:rPr lang="el-GR" dirty="0"/>
              <a:t>Διαχείριση κινδύνου</a:t>
            </a:r>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1368412"/>
          </a:xfrm>
        </p:spPr>
        <p:txBody>
          <a:bodyPr>
            <a:normAutofit fontScale="90000"/>
          </a:bodyPr>
          <a:lstStyle/>
          <a:p>
            <a:r>
              <a:rPr lang="el-GR" dirty="0"/>
              <a:t>Πώς να σχεδιάσετε ένα «πράσινο» φεστιβάλ ή εκδήλωση.</a:t>
            </a:r>
            <a:br>
              <a:rPr lang="en-US" dirty="0"/>
            </a:br>
            <a:endParaRPr lang="en-US" dirty="0"/>
          </a:p>
        </p:txBody>
      </p:sp>
      <p:sp>
        <p:nvSpPr>
          <p:cNvPr id="3" name="2 - Θέση περιεχομένου"/>
          <p:cNvSpPr>
            <a:spLocks noGrp="1"/>
          </p:cNvSpPr>
          <p:nvPr>
            <p:ph idx="1"/>
          </p:nvPr>
        </p:nvSpPr>
        <p:spPr>
          <a:xfrm>
            <a:off x="1000100" y="2132856"/>
            <a:ext cx="8072494" cy="4115544"/>
          </a:xfrm>
        </p:spPr>
        <p:txBody>
          <a:bodyPr>
            <a:normAutofit/>
          </a:bodyPr>
          <a:lstStyle/>
          <a:p>
            <a:r>
              <a:rPr lang="el-GR" dirty="0"/>
              <a:t>Προσχέδιο</a:t>
            </a:r>
            <a:endParaRPr lang="en-US" dirty="0"/>
          </a:p>
          <a:p>
            <a:r>
              <a:rPr lang="el-GR" dirty="0"/>
              <a:t>Μόλις αποφασίσετε ότι θα διοργανώσετε ένα φεστιβάλ ή μια εκδήλωση, θα πρέπει να γίνει μια σειρά από αποφάσεις σχετικά με</a:t>
            </a:r>
          </a:p>
          <a:p>
            <a:r>
              <a:rPr lang="el-GR" dirty="0"/>
              <a:t> τον αριθμό των συμμετεχόντων</a:t>
            </a:r>
          </a:p>
          <a:p>
            <a:r>
              <a:rPr lang="el-GR" dirty="0"/>
              <a:t>την τοποθεσία και τον χώρο του φεστιβάλ. Προκειμένου να γίνει «πράσινη» η εκδήλωση ορισμένα ζητήματα θα πρέπει να συνυπολογιστούν.</a:t>
            </a:r>
          </a:p>
          <a:p>
            <a:r>
              <a:rPr lang="el-GR" dirty="0"/>
              <a:t> Ακολουθεί μια λίστα ελέγχου που θα πρέπει να διενεργηθεί πριν από τον προγραμματισμό της εκδήλωση</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u="sng" dirty="0"/>
              <a:t>Συμμετέχοντες:</a:t>
            </a:r>
            <a:br>
              <a:rPr lang="en-US" dirty="0"/>
            </a:br>
            <a:endParaRPr lang="en-US" dirty="0"/>
          </a:p>
        </p:txBody>
      </p:sp>
      <p:sp>
        <p:nvSpPr>
          <p:cNvPr id="3" name="2 - Θέση περιεχομένου"/>
          <p:cNvSpPr>
            <a:spLocks noGrp="1"/>
          </p:cNvSpPr>
          <p:nvPr>
            <p:ph idx="1"/>
          </p:nvPr>
        </p:nvSpPr>
        <p:spPr>
          <a:xfrm>
            <a:off x="785786" y="1447800"/>
            <a:ext cx="8501122" cy="4800600"/>
          </a:xfrm>
        </p:spPr>
        <p:txBody>
          <a:bodyPr>
            <a:normAutofit/>
          </a:bodyPr>
          <a:lstStyle/>
          <a:p>
            <a:pPr lvl="0"/>
            <a:r>
              <a:rPr lang="el-GR" dirty="0"/>
              <a:t>Πόσοι άνθρωποι θα συμμετέχουν?</a:t>
            </a:r>
            <a:endParaRPr lang="en-US" dirty="0"/>
          </a:p>
          <a:p>
            <a:pPr lvl="0"/>
            <a:r>
              <a:rPr lang="el-GR" dirty="0"/>
              <a:t>Ποιο είναι το αντίκτυπο του κάθε ατόμου?</a:t>
            </a:r>
            <a:endParaRPr lang="en-US" dirty="0"/>
          </a:p>
          <a:p>
            <a:pPr lvl="0"/>
            <a:r>
              <a:rPr lang="el-GR" dirty="0"/>
              <a:t>Ποιες είναι οι τροφικές απαιτήσεις για το κάθε άτομο?</a:t>
            </a:r>
            <a:endParaRPr lang="en-US" dirty="0"/>
          </a:p>
          <a:p>
            <a:pPr lvl="0"/>
            <a:r>
              <a:rPr lang="el-GR" dirty="0"/>
              <a:t>Ποιες είναι οι προσδοκίες των καταναλωτών</a:t>
            </a:r>
            <a:endParaRPr lang="en-US" dirty="0"/>
          </a:p>
          <a:p>
            <a:pPr lvl="0"/>
            <a:r>
              <a:rPr lang="el-GR" dirty="0"/>
              <a:t>Ποιο είναι το μέγεθος της εκδήλωσης\φεστιβάλ?</a:t>
            </a:r>
            <a:endParaRPr lang="en-US" dirty="0"/>
          </a:p>
          <a:p>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u="sng" dirty="0"/>
              <a:t>Τοποθεσία και μέσα μεταφοράς:</a:t>
            </a:r>
            <a:br>
              <a:rPr lang="en-US" dirty="0"/>
            </a:br>
            <a:endParaRPr lang="en-US" dirty="0"/>
          </a:p>
        </p:txBody>
      </p:sp>
      <p:sp>
        <p:nvSpPr>
          <p:cNvPr id="3" name="2 - Θέση περιεχομένου"/>
          <p:cNvSpPr>
            <a:spLocks noGrp="1"/>
          </p:cNvSpPr>
          <p:nvPr>
            <p:ph idx="1"/>
          </p:nvPr>
        </p:nvSpPr>
        <p:spPr>
          <a:xfrm>
            <a:off x="1071538" y="1447800"/>
            <a:ext cx="7862150" cy="4800600"/>
          </a:xfrm>
        </p:spPr>
        <p:txBody>
          <a:bodyPr>
            <a:normAutofit/>
          </a:bodyPr>
          <a:lstStyle/>
          <a:p>
            <a:pPr lvl="0"/>
            <a:r>
              <a:rPr lang="el-GR" dirty="0"/>
              <a:t>Από πού θα έρθουν οι συμμετέχοντες?</a:t>
            </a:r>
            <a:endParaRPr lang="en-US" dirty="0"/>
          </a:p>
          <a:p>
            <a:pPr lvl="0"/>
            <a:r>
              <a:rPr lang="el-GR" dirty="0"/>
              <a:t>Είναι αυτή η επιλογή του χώρου η πιο βολική τοποθεσία για όλους?</a:t>
            </a:r>
            <a:endParaRPr lang="en-US" dirty="0"/>
          </a:p>
          <a:p>
            <a:pPr lvl="0"/>
            <a:r>
              <a:rPr lang="el-GR" dirty="0"/>
              <a:t>Έχουν πρόσβαση τα μέσα μαζικής μεταφοράς στο χώρο αυτό?</a:t>
            </a:r>
            <a:endParaRPr lang="en-US" dirty="0"/>
          </a:p>
          <a:p>
            <a:pPr lvl="0"/>
            <a:r>
              <a:rPr lang="el-GR" dirty="0"/>
              <a:t>Μπορούν τα μέσα μαζικής μεταφοράς να αντικαταστήσουν τα ιδιωτικά μέσα μεταφοράς, όπως τα αυτοκίνητα?</a:t>
            </a:r>
            <a:endParaRPr lang="en-US" dirty="0"/>
          </a:p>
          <a:p>
            <a:pPr lvl="0"/>
            <a:r>
              <a:rPr lang="el-GR" dirty="0"/>
              <a:t>Προσφέρεται κάποιο κίνητρο για τους συμμετέχοντες να χρησιμοποιήσουν τα μέσα μαζικής μεταφοράς?</a:t>
            </a:r>
            <a:endParaRPr lang="en-US" dirty="0"/>
          </a:p>
          <a:p>
            <a:pPr lvl="0"/>
            <a:r>
              <a:rPr lang="el-GR" dirty="0"/>
              <a:t>Υπάρχουν διάφορες επιλογές για τους διαθέσιμους τύπους μεταφοράς?</a:t>
            </a: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u="sng" dirty="0"/>
              <a:t>Προμήθεια των υλικών:</a:t>
            </a:r>
            <a:br>
              <a:rPr lang="en-US" dirty="0"/>
            </a:br>
            <a:endParaRPr lang="en-US" dirty="0"/>
          </a:p>
        </p:txBody>
      </p:sp>
      <p:sp>
        <p:nvSpPr>
          <p:cNvPr id="3" name="2 - Θέση περιεχομένου"/>
          <p:cNvSpPr>
            <a:spLocks noGrp="1"/>
          </p:cNvSpPr>
          <p:nvPr>
            <p:ph idx="1"/>
          </p:nvPr>
        </p:nvSpPr>
        <p:spPr>
          <a:xfrm>
            <a:off x="1142976" y="1447800"/>
            <a:ext cx="7790712" cy="5267348"/>
          </a:xfrm>
        </p:spPr>
        <p:txBody>
          <a:bodyPr>
            <a:normAutofit/>
          </a:bodyPr>
          <a:lstStyle/>
          <a:p>
            <a:pPr lvl="0"/>
            <a:r>
              <a:rPr lang="el-GR" dirty="0"/>
              <a:t>Είναι απαραίτητο να υπάρχουν </a:t>
            </a:r>
            <a:r>
              <a:rPr lang="el-GR" b="1" dirty="0"/>
              <a:t>φυλλάδια\πληροφορίες σε χαρτί?</a:t>
            </a:r>
            <a:endParaRPr lang="en-US" b="1" dirty="0"/>
          </a:p>
          <a:p>
            <a:pPr lvl="0"/>
            <a:r>
              <a:rPr lang="el-GR" dirty="0"/>
              <a:t>Μπορεί η </a:t>
            </a:r>
            <a:r>
              <a:rPr lang="el-GR" b="1" dirty="0"/>
              <a:t>ηλιακή ενέργεια ή άλλες εναλλακτικές </a:t>
            </a:r>
            <a:r>
              <a:rPr lang="el-GR" dirty="0"/>
              <a:t>να χρησιμοποιηθούν σε κάποιο μέσο μεταφοράς?</a:t>
            </a:r>
            <a:endParaRPr lang="en-US" dirty="0"/>
          </a:p>
          <a:p>
            <a:pPr lvl="0"/>
            <a:r>
              <a:rPr lang="el-GR" dirty="0"/>
              <a:t>Από πού είναι οι προμηθευτές? Μπορούν να χρησιμοποιηθούν </a:t>
            </a:r>
            <a:r>
              <a:rPr lang="el-GR" b="1" dirty="0"/>
              <a:t>τοπικοί προμηθευτές</a:t>
            </a:r>
            <a:r>
              <a:rPr lang="el-GR" dirty="0"/>
              <a:t>?</a:t>
            </a:r>
            <a:endParaRPr lang="en-US" dirty="0"/>
          </a:p>
          <a:p>
            <a:pPr lvl="0"/>
            <a:r>
              <a:rPr lang="el-GR" dirty="0"/>
              <a:t>Από πού προέρχονται τα τρόφιμά? </a:t>
            </a:r>
            <a:r>
              <a:rPr lang="el-GR" b="1" dirty="0"/>
              <a:t>Τοπικά? Οργανικά</a:t>
            </a:r>
            <a:r>
              <a:rPr lang="el-GR" dirty="0"/>
              <a:t>? Υπάρχουν υγιείς επιλογές που είναι διαθέσιμες?</a:t>
            </a:r>
            <a:endParaRPr lang="en-US" dirty="0"/>
          </a:p>
          <a:p>
            <a:pPr lvl="0"/>
            <a:r>
              <a:rPr lang="el-GR" dirty="0"/>
              <a:t>Είναι εύκολα και διαθέσιμα οι εκπαιδευτικές πληροφορίες σχετικά με τις επιπτώσεις της στο περιβάλλον?</a:t>
            </a:r>
            <a:endParaRPr lang="en-US" dirty="0"/>
          </a:p>
          <a:p>
            <a:pPr lvl="0"/>
            <a:r>
              <a:rPr lang="el-GR" dirty="0"/>
              <a:t>Τι ανακύκλωση είναι διαθέσιμη?</a:t>
            </a:r>
            <a:endParaRPr lang="en-US" dirty="0"/>
          </a:p>
          <a:p>
            <a:pPr lvl="0"/>
            <a:r>
              <a:rPr lang="el-GR" dirty="0"/>
              <a:t>Τι είδος προμήθειες μειώνονται, όπου είναι δυνατόν?</a:t>
            </a:r>
            <a:endParaRPr lang="en-US" dirty="0"/>
          </a:p>
          <a:p>
            <a:pPr lvl="0"/>
            <a:r>
              <a:rPr lang="el-GR" dirty="0"/>
              <a:t>Μπορούν να χρησιμοποιηθούν </a:t>
            </a:r>
            <a:r>
              <a:rPr lang="el-GR" b="1" dirty="0"/>
              <a:t>βιοδιασπώμενα</a:t>
            </a:r>
            <a:r>
              <a:rPr lang="el-GR" dirty="0"/>
              <a:t> ή </a:t>
            </a:r>
            <a:r>
              <a:rPr lang="el-GR" b="1" dirty="0"/>
              <a:t>επαναχρησιμοποιούμενα υλικά </a:t>
            </a:r>
            <a:r>
              <a:rPr lang="el-GR" dirty="0"/>
              <a:t>αντί για πλαστικές ή άλλες μη-ανανεώσιμες πηγές ενέργειας?</a:t>
            </a:r>
            <a:endParaRPr lang="en-US" dirty="0"/>
          </a:p>
          <a:p>
            <a:pPr>
              <a:buNone/>
            </a:pPr>
            <a:endParaRPr lang="en-US"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u="sng" dirty="0"/>
              <a:t>Διαμονή και χώρος διεξαγωγής</a:t>
            </a:r>
            <a:br>
              <a:rPr lang="en-US" dirty="0"/>
            </a:br>
            <a:endParaRPr lang="en-US" dirty="0"/>
          </a:p>
        </p:txBody>
      </p:sp>
      <p:sp>
        <p:nvSpPr>
          <p:cNvPr id="3" name="2 - Θέση περιεχομένου"/>
          <p:cNvSpPr>
            <a:spLocks noGrp="1"/>
          </p:cNvSpPr>
          <p:nvPr>
            <p:ph idx="1"/>
          </p:nvPr>
        </p:nvSpPr>
        <p:spPr>
          <a:xfrm>
            <a:off x="1142976" y="1905000"/>
            <a:ext cx="7790712" cy="4667272"/>
          </a:xfrm>
        </p:spPr>
        <p:txBody>
          <a:bodyPr>
            <a:normAutofit/>
          </a:bodyPr>
          <a:lstStyle/>
          <a:p>
            <a:pPr lvl="0"/>
            <a:r>
              <a:rPr lang="el-GR" dirty="0"/>
              <a:t>Τα καταλύματα για τους συμμετέχοντες είναι σε μια βολική τοποθεσία σχετικά με τα μέσα μαζικής μεταφοράς?</a:t>
            </a:r>
            <a:endParaRPr lang="en-US" dirty="0"/>
          </a:p>
          <a:p>
            <a:pPr lvl="0"/>
            <a:r>
              <a:rPr lang="el-GR" dirty="0"/>
              <a:t>Το κατάλυμα πρέπει να περιλαμβάνει κέντρο μουσικής ή και άλλες ψυχαγωγικές εγκαταστάσεις?</a:t>
            </a:r>
            <a:endParaRPr lang="en-US" dirty="0"/>
          </a:p>
          <a:p>
            <a:pPr lvl="0"/>
            <a:r>
              <a:rPr lang="el-GR" dirty="0"/>
              <a:t>Μπορεί η εκδήλωση να γίνει σε άλλη θέση η οποία θα έχει μικρότερο αντίκτυπο στο περιβάλλον?</a:t>
            </a:r>
            <a:endParaRPr lang="en-US" dirty="0"/>
          </a:p>
          <a:p>
            <a:pPr lvl="0"/>
            <a:r>
              <a:rPr lang="el-GR" dirty="0"/>
              <a:t>Τι ανακύκλωση και ποιες ανανεώσιμες πηγές ενέργειας είναι διαθέσιμες στην τοποθεσία?</a:t>
            </a:r>
            <a:endParaRPr lang="en-US" dirty="0"/>
          </a:p>
          <a:p>
            <a:pPr lvl="0"/>
            <a:r>
              <a:rPr lang="el-GR" dirty="0"/>
              <a:t>Μήπως το τοπικό συμβούλιο μπορεί να βοηθήσει στην μείωση αποβλήτων\απορριμμάτων?</a:t>
            </a:r>
            <a:endParaRPr lang="en-U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u="sng" dirty="0"/>
              <a:t>Σχεδιασμός και υλοποίηση </a:t>
            </a:r>
            <a:br>
              <a:rPr lang="en-US" dirty="0"/>
            </a:br>
            <a:endParaRPr lang="en-US" dirty="0"/>
          </a:p>
        </p:txBody>
      </p:sp>
      <p:sp>
        <p:nvSpPr>
          <p:cNvPr id="3" name="2 - Θέση περιεχομένου"/>
          <p:cNvSpPr>
            <a:spLocks noGrp="1"/>
          </p:cNvSpPr>
          <p:nvPr>
            <p:ph idx="1"/>
          </p:nvPr>
        </p:nvSpPr>
        <p:spPr>
          <a:xfrm>
            <a:off x="1071538" y="1447800"/>
            <a:ext cx="7862150" cy="4800600"/>
          </a:xfrm>
        </p:spPr>
        <p:txBody>
          <a:bodyPr>
            <a:normAutofit/>
          </a:bodyPr>
          <a:lstStyle/>
          <a:p>
            <a:pPr>
              <a:buNone/>
            </a:pPr>
            <a:endParaRPr lang="en-US" dirty="0"/>
          </a:p>
          <a:p>
            <a:r>
              <a:rPr lang="el-GR" dirty="0"/>
              <a:t>Ο κύριος στόχος είναι να σκέπτεσαι «πράσινο» σε κάθε βήμα! Βασικές ερωτήσεις κατά την διάρκεια της διαδικασίας σχεδιασμού είναι οι εξής:</a:t>
            </a:r>
            <a:endParaRPr lang="en-US" dirty="0"/>
          </a:p>
          <a:p>
            <a:pPr lvl="0"/>
            <a:r>
              <a:rPr lang="el-GR" dirty="0"/>
              <a:t>Είναι αυτό το προϊόν ή αυτή η υπηρεσία  «πράσινο»?</a:t>
            </a:r>
            <a:endParaRPr lang="en-US" dirty="0"/>
          </a:p>
          <a:p>
            <a:pPr lvl="0"/>
            <a:r>
              <a:rPr lang="el-GR" dirty="0"/>
              <a:t>Πως μπορώ να μάθω?</a:t>
            </a:r>
            <a:endParaRPr lang="en-US" dirty="0"/>
          </a:p>
          <a:p>
            <a:pPr lvl="0"/>
            <a:r>
              <a:rPr lang="el-GR" dirty="0"/>
              <a:t>Υπάρχει υποκατάστατο για τα μη-πράσινα προϊόντα?</a:t>
            </a:r>
            <a:endParaRPr lang="en-US" dirty="0"/>
          </a:p>
          <a:p>
            <a:pPr lvl="0"/>
            <a:r>
              <a:rPr lang="el-GR" dirty="0"/>
              <a:t>Που μπορώ να τα βρω?</a:t>
            </a:r>
            <a:endParaRPr lang="en-US" dirty="0"/>
          </a:p>
          <a:p>
            <a:pPr lvl="0"/>
            <a:r>
              <a:rPr lang="el-GR" dirty="0"/>
              <a:t>Ποιο είναι το πλεονέκτημα του κόστους στις πράσινες επιλογές?</a:t>
            </a:r>
            <a:endParaRPr lang="en-US"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u="sng" dirty="0"/>
              <a:t>Μεταφορές</a:t>
            </a:r>
            <a:br>
              <a:rPr lang="en-US" dirty="0"/>
            </a:br>
            <a:endParaRPr lang="en-US" dirty="0"/>
          </a:p>
        </p:txBody>
      </p:sp>
      <p:sp>
        <p:nvSpPr>
          <p:cNvPr id="3" name="2 - Θέση περιεχομένου"/>
          <p:cNvSpPr>
            <a:spLocks noGrp="1"/>
          </p:cNvSpPr>
          <p:nvPr>
            <p:ph idx="1"/>
          </p:nvPr>
        </p:nvSpPr>
        <p:spPr>
          <a:xfrm>
            <a:off x="1142976" y="1071546"/>
            <a:ext cx="7790712" cy="5786454"/>
          </a:xfrm>
        </p:spPr>
        <p:txBody>
          <a:bodyPr>
            <a:normAutofit fontScale="85000" lnSpcReduction="20000"/>
          </a:bodyPr>
          <a:lstStyle/>
          <a:p>
            <a:pPr>
              <a:buNone/>
            </a:pPr>
            <a:endParaRPr lang="en-US" dirty="0"/>
          </a:p>
          <a:p>
            <a:r>
              <a:rPr lang="el-GR" dirty="0"/>
              <a:t>Οι μεταφορές έχουν το υψηλότερο «αποτύπωμα του άνθρακα» και πρέπει να δοθεί ιδιαίτερη προσοχή για το θα έρθουν οι συμμετέχοντες στο χώρο.</a:t>
            </a:r>
            <a:endParaRPr lang="en-US" dirty="0"/>
          </a:p>
          <a:p>
            <a:pPr lvl="0"/>
            <a:r>
              <a:rPr lang="el-GR" dirty="0"/>
              <a:t>Τα αεροπορικά ταξίδια έχουν το υψηλότερο «αποτύπωμα του άνθρακα» και αν είναι δυνατόν, η εναλλακτική λύση πρέπει να εξεταστεί.</a:t>
            </a:r>
            <a:endParaRPr lang="en-US" dirty="0"/>
          </a:p>
          <a:p>
            <a:pPr lvl="0"/>
            <a:r>
              <a:rPr lang="el-GR" dirty="0"/>
              <a:t>Τα τραίνα και τα υπεραστικά λεωφορεία είναι λιγότερο έντονα και συνήθως οι τερματικοί σταθμοί είναι σε είναι σε κεντρική τοποθεσία, έτσι μειώνει την ανάγκη για την μεταφορά με ταξί.</a:t>
            </a:r>
            <a:endParaRPr lang="en-US" dirty="0"/>
          </a:p>
          <a:p>
            <a:pPr lvl="0"/>
            <a:r>
              <a:rPr lang="el-GR" dirty="0"/>
              <a:t>Προσπαθήστε να μειώσετε την χρήση των οχημάτων στο χώρο και να χρησιμοποιούνται ηλεκτρικά ή </a:t>
            </a:r>
            <a:r>
              <a:rPr lang="el-GR" dirty="0" err="1"/>
              <a:t>βιο</a:t>
            </a:r>
            <a:r>
              <a:rPr lang="el-GR" dirty="0"/>
              <a:t>-οχήματα με κινητήρες ντίζελ. </a:t>
            </a:r>
            <a:endParaRPr lang="en-US" dirty="0"/>
          </a:p>
          <a:p>
            <a:pPr lvl="0"/>
            <a:r>
              <a:rPr lang="el-GR" dirty="0"/>
              <a:t>Εξετάστε την περίπτωση να χρησιμοποιήσετε λεωφορεία που κινούνται με πράσινη ενέργεια για να παραλάβουν τους συμμετέχοντες.</a:t>
            </a:r>
            <a:endParaRPr lang="en-US" dirty="0"/>
          </a:p>
          <a:p>
            <a:pPr lvl="0"/>
            <a:r>
              <a:rPr lang="el-GR" dirty="0"/>
              <a:t>Θα πρέπει να ενθαρρύνεται στους τοπικούς συμμετέχοντες το </a:t>
            </a:r>
            <a:r>
              <a:rPr lang="en-US" dirty="0"/>
              <a:t>car pooling</a:t>
            </a:r>
            <a:r>
              <a:rPr lang="el-GR" dirty="0"/>
              <a:t>(αντί για δυο οικογένειες να πάρουν δυο αμάξια, να μοιραστούν ένα)</a:t>
            </a:r>
            <a:endParaRPr lang="en-US" dirty="0"/>
          </a:p>
          <a:p>
            <a:pPr lvl="0"/>
            <a:r>
              <a:rPr lang="el-GR" dirty="0"/>
              <a:t>Ελαχιστοποιήσετε την ανάγκη για την μετακίνηση επιλέγοντας ένα χώρο πιο βολικό για τους τοπικούς συμμετέχοντες</a:t>
            </a:r>
            <a:endParaRPr lang="en-US" dirty="0"/>
          </a:p>
          <a:p>
            <a:pPr lvl="0"/>
            <a:r>
              <a:rPr lang="el-GR" dirty="0"/>
              <a:t>Παροχή πληροφοριών για τους συμμετέχοντες σχετικά με το πώς μπορούν να χρησιμοποιήσουν τα μέσα μαζικής μεταφοράς(χάρτες, ώρες διαδρομών)</a:t>
            </a:r>
            <a:endParaRPr lang="en-US" dirty="0"/>
          </a:p>
          <a:p>
            <a:pPr lvl="0"/>
            <a:r>
              <a:rPr lang="el-GR" dirty="0"/>
              <a:t>Ενθάρρυνση εναλλακτικών μεταφορών, όπως, το περπάτημα ή το ποδήλατο. Κάντε το διασκεδαστικό, δίνοντας ένα βραβείο για τους πιο φιλικούς ως προς το περιβάλλον συμμετέχοντες</a:t>
            </a:r>
            <a:endParaRPr lang="en-US" dirty="0"/>
          </a:p>
          <a:p>
            <a:pPr lvl="0"/>
            <a:r>
              <a:rPr lang="el-GR" dirty="0"/>
              <a:t>Εάν η εκδήλωσή σας είναι μεγάλη εξετάσετε την πιθανότητα να επικοινωνήσετε με τον τοπικό φορέα παροχής μέσων μεταφοράς για να δείτε αν μπορείτε να διαπραγματευτείτε ένα πέρασμα διέλευσης ή τουλάχιστον την τακτική υπηρεσία.</a:t>
            </a:r>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CE6BAE-6FDD-4E83-A8EC-3D115EBBDE6E}"/>
              </a:ext>
            </a:extLst>
          </p:cNvPr>
          <p:cNvSpPr>
            <a:spLocks noGrp="1"/>
          </p:cNvSpPr>
          <p:nvPr>
            <p:ph type="title"/>
          </p:nvPr>
        </p:nvSpPr>
        <p:spPr>
          <a:xfrm>
            <a:off x="1475657" y="624110"/>
            <a:ext cx="7058744" cy="1280890"/>
          </a:xfrm>
        </p:spPr>
        <p:txBody>
          <a:bodyPr>
            <a:normAutofit fontScale="90000"/>
          </a:bodyPr>
          <a:lstStyle/>
          <a:p>
            <a:r>
              <a:rPr lang="el-GR" dirty="0"/>
              <a:t>Πώς μπορούμε να διοργανώσουμε μια «πράσινη» εκδήλωση;</a:t>
            </a:r>
          </a:p>
        </p:txBody>
      </p:sp>
      <p:sp>
        <p:nvSpPr>
          <p:cNvPr id="3" name="Θέση περιεχομένου 2">
            <a:extLst>
              <a:ext uri="{FF2B5EF4-FFF2-40B4-BE49-F238E27FC236}">
                <a16:creationId xmlns:a16="http://schemas.microsoft.com/office/drawing/2014/main" id="{A1DAF6D0-28BA-48F4-8C32-A4C779683E2D}"/>
              </a:ext>
            </a:extLst>
          </p:cNvPr>
          <p:cNvSpPr>
            <a:spLocks noGrp="1"/>
          </p:cNvSpPr>
          <p:nvPr>
            <p:ph idx="1"/>
          </p:nvPr>
        </p:nvSpPr>
        <p:spPr>
          <a:xfrm>
            <a:off x="971601" y="2133600"/>
            <a:ext cx="7562800" cy="4535760"/>
          </a:xfrm>
        </p:spPr>
        <p:txBody>
          <a:bodyPr>
            <a:normAutofit lnSpcReduction="10000"/>
          </a:bodyPr>
          <a:lstStyle/>
          <a:p>
            <a:r>
              <a:rPr lang="el-GR" dirty="0"/>
              <a:t>Μια «πράσινη» εκδήλωση  αφορά τη διοργάνωσή  της  εφαρμόζοντας πρακτικές που σέβονται το φυσικό και κοινωνικό περιβάλλον.</a:t>
            </a:r>
          </a:p>
          <a:p>
            <a:r>
              <a:rPr lang="el-GR" dirty="0"/>
              <a:t> Ο σχεδιασμός μιας «πράσινης» εκδήλωσης ξεκινάει από τα αρχικά στάδια του σχεδιασμού και περιλαμβάνει όλους όσους συμμετέχουν σε αυτήν από τους πελάτες και τους χώρους της εκδήλωσης μέχρι και τους προμηθευτές. </a:t>
            </a:r>
          </a:p>
          <a:p>
            <a:r>
              <a:rPr lang="el-GR" dirty="0"/>
              <a:t>Κάθε εκδήλωση, είτε είναι ένα αθλητικό γεγονός, είτε μια συναυλία ή ένα συνέδριο, έχει αρνητικές επιπτώσεις για το περιβάλλον, γεγονός που μπορεί να αποφευχθεί αν χρησιμοποιήσουμε της κατάλληλες «πράσινες» πρακτικές.</a:t>
            </a:r>
          </a:p>
          <a:p>
            <a:r>
              <a:rPr lang="el-GR" dirty="0"/>
              <a:t>  Ο στόχος μιας «πράσινης» εκδήλωσης είναι να διατηρηθεί η ισορροπία μεταξύ του Πλανήτη, των Ανθρώπων και της Ευημερίας, με άλλα λόγια της </a:t>
            </a:r>
            <a:r>
              <a:rPr lang="el-GR" b="1" dirty="0"/>
              <a:t>Τριπλής Βάσης</a:t>
            </a:r>
            <a:r>
              <a:rPr lang="el-GR" dirty="0"/>
              <a:t>. Με αυτό τον τρόπο ενισχύουμε και προωθούμε έναν τρόπο ζωής με </a:t>
            </a:r>
            <a:r>
              <a:rPr lang="el-GR" dirty="0" err="1"/>
              <a:t>αειφορία</a:t>
            </a:r>
            <a:r>
              <a:rPr lang="el-GR" dirty="0"/>
              <a:t>.</a:t>
            </a:r>
          </a:p>
        </p:txBody>
      </p:sp>
    </p:spTree>
    <p:extLst>
      <p:ext uri="{BB962C8B-B14F-4D97-AF65-F5344CB8AC3E}">
        <p14:creationId xmlns:p14="http://schemas.microsoft.com/office/powerpoint/2010/main" val="3047106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939784"/>
          </a:xfrm>
        </p:spPr>
        <p:txBody>
          <a:bodyPr>
            <a:normAutofit fontScale="90000"/>
          </a:bodyPr>
          <a:lstStyle/>
          <a:p>
            <a:r>
              <a:rPr lang="el-GR" u="sng" dirty="0"/>
              <a:t>Χώρος διεξαγωγής</a:t>
            </a:r>
            <a:br>
              <a:rPr lang="en-US" dirty="0"/>
            </a:br>
            <a:endParaRPr lang="en-US" dirty="0"/>
          </a:p>
        </p:txBody>
      </p:sp>
      <p:sp>
        <p:nvSpPr>
          <p:cNvPr id="3" name="2 - Θέση περιεχομένου"/>
          <p:cNvSpPr>
            <a:spLocks noGrp="1"/>
          </p:cNvSpPr>
          <p:nvPr>
            <p:ph idx="1"/>
          </p:nvPr>
        </p:nvSpPr>
        <p:spPr>
          <a:xfrm>
            <a:off x="928662" y="1000108"/>
            <a:ext cx="8005026" cy="5857892"/>
          </a:xfrm>
        </p:spPr>
        <p:txBody>
          <a:bodyPr>
            <a:normAutofit fontScale="92500" lnSpcReduction="10000"/>
          </a:bodyPr>
          <a:lstStyle/>
          <a:p>
            <a:r>
              <a:rPr lang="el-GR" dirty="0"/>
              <a:t>Ο τομέας των καταλυμάτων έχει κάνει μεγάλα βήματα για το «πρασίνισμα» των εγκαταστάσεών τους και ο διοργανωτής θα πρέπει να ερευνήσει τις περιβαλλοντικές πρακτικές του Ξενοδοχείου πριν κάνει την κράτηση. </a:t>
            </a:r>
            <a:endParaRPr lang="en-US" dirty="0"/>
          </a:p>
          <a:p>
            <a:pPr lvl="0"/>
            <a:r>
              <a:rPr lang="el-GR" dirty="0"/>
              <a:t>Να γίνει η εκδήλωση ή το φεστιβάλ στον ίδιο χώρο όπου η πλειοψηφία των συμμετεχόντων μπορούν να έχουν πρόσβαση από εκεί που θα μείνουν (για τουρίστες και για ντόπιους).</a:t>
            </a:r>
            <a:endParaRPr lang="en-US" dirty="0"/>
          </a:p>
          <a:p>
            <a:pPr lvl="0"/>
            <a:r>
              <a:rPr lang="el-GR" dirty="0"/>
              <a:t>Να γίνει η εκδήλωση σε κεντρική τοποθεσία, σε κοντινή απόσταση από τα τοπικά σημεία ενδιαφέροντος </a:t>
            </a:r>
            <a:endParaRPr lang="en-US" dirty="0"/>
          </a:p>
          <a:p>
            <a:pPr lvl="0"/>
            <a:r>
              <a:rPr lang="el-GR" dirty="0"/>
              <a:t>Επιλέξτε ένα χώρο που έχει μια σαφή περιβαλλοντική πολιτική και μια «πράσινη» στρατηγική.</a:t>
            </a:r>
            <a:endParaRPr lang="en-US" dirty="0"/>
          </a:p>
          <a:p>
            <a:pPr lvl="0"/>
            <a:r>
              <a:rPr lang="el-GR" dirty="0"/>
              <a:t>Εάν οι υπηρεσίες που ζητάτε δεν είναι διαθέσιμες, ενθαρρύνετε τους να τα υιοθετήσουν.</a:t>
            </a:r>
            <a:endParaRPr lang="en-US" dirty="0"/>
          </a:p>
          <a:p>
            <a:pPr lvl="0"/>
            <a:r>
              <a:rPr lang="el-GR" dirty="0"/>
              <a:t>Εάν η εκδήλωση θα γίνει σε εξωτερικό χώρο, να ζητηθεί από τη πόλη ή την κοινότητα υποδοχής, ποιες είναι οι πολιτικές τους σχετικά με τα απορρίμματα\απόβλητα και την μείωση της καταναλωτικής ενέργειας</a:t>
            </a:r>
            <a:endParaRPr lang="en-US" dirty="0"/>
          </a:p>
          <a:p>
            <a:pPr lvl="0"/>
            <a:r>
              <a:rPr lang="el-GR" dirty="0"/>
              <a:t>Εξετάστε την ηχορύπανση που θα δημιουργήσετε. Συνεργασία με την τοπική κοινότητα για να εξασφαλιστεί ότι έχουν επίγνωση των επιπτώσεων και το πώς μπορείτε να τους μειώσετε.</a:t>
            </a:r>
            <a:endParaRPr lang="en-US" dirty="0"/>
          </a:p>
          <a:p>
            <a:pPr>
              <a:buNone/>
            </a:pPr>
            <a:r>
              <a:rPr lang="el-GR" dirty="0"/>
              <a:t> </a:t>
            </a:r>
            <a:endParaRPr lang="en-US"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0"/>
            <a:ext cx="7498080" cy="980728"/>
          </a:xfrm>
        </p:spPr>
        <p:txBody>
          <a:bodyPr>
            <a:normAutofit fontScale="90000"/>
          </a:bodyPr>
          <a:lstStyle/>
          <a:p>
            <a:r>
              <a:rPr lang="el-GR" sz="3100" u="sng" dirty="0"/>
              <a:t>Τρόφιμα, ποτά και υπηρεσίες τροφοδοσίας.</a:t>
            </a:r>
            <a:br>
              <a:rPr lang="en-US" sz="3100" dirty="0"/>
            </a:br>
            <a:endParaRPr lang="en-US" sz="3100" dirty="0"/>
          </a:p>
        </p:txBody>
      </p:sp>
      <p:sp>
        <p:nvSpPr>
          <p:cNvPr id="3" name="2 - Θέση περιεχομένου"/>
          <p:cNvSpPr>
            <a:spLocks noGrp="1"/>
          </p:cNvSpPr>
          <p:nvPr>
            <p:ph idx="1"/>
          </p:nvPr>
        </p:nvSpPr>
        <p:spPr>
          <a:xfrm>
            <a:off x="899592" y="1196752"/>
            <a:ext cx="8034096" cy="5661248"/>
          </a:xfrm>
        </p:spPr>
        <p:txBody>
          <a:bodyPr>
            <a:normAutofit fontScale="70000" lnSpcReduction="20000"/>
          </a:bodyPr>
          <a:lstStyle/>
          <a:p>
            <a:pPr>
              <a:buNone/>
            </a:pPr>
            <a:endParaRPr lang="en-US" dirty="0"/>
          </a:p>
          <a:p>
            <a:pPr lvl="0"/>
            <a:r>
              <a:rPr lang="el-GR" dirty="0"/>
              <a:t>Βεβαιωθείτε ότι όλα τα φορτηγά ποτών αξιοποιούν πλήρως τις συσκευασίες τροφίμων όπου είναι δυνατόν</a:t>
            </a:r>
            <a:endParaRPr lang="en-US" dirty="0"/>
          </a:p>
          <a:p>
            <a:pPr lvl="0"/>
            <a:r>
              <a:rPr lang="el-GR" dirty="0"/>
              <a:t>Χρησιμοποιήστε κεραμικά ή άλλο είδη συσκευασίας αντί </a:t>
            </a:r>
            <a:r>
              <a:rPr lang="el-GR" dirty="0" err="1"/>
              <a:t>φελιζόλ</a:t>
            </a:r>
            <a:r>
              <a:rPr lang="el-GR" dirty="0"/>
              <a:t> ή μεμονωμένα πακέτα.</a:t>
            </a:r>
            <a:endParaRPr lang="en-US" dirty="0"/>
          </a:p>
          <a:p>
            <a:pPr lvl="0"/>
            <a:r>
              <a:rPr lang="el-GR" dirty="0"/>
              <a:t>Διασφάλιση της ανακύκλωσης καθώς και τους απορριμμάτων να είναι διαθέσιμα και κοντά στο φορτηγά τροφίμων</a:t>
            </a:r>
            <a:endParaRPr lang="en-US" dirty="0"/>
          </a:p>
          <a:p>
            <a:pPr lvl="0"/>
            <a:r>
              <a:rPr lang="el-GR" dirty="0"/>
              <a:t>Αποφύγετε το εμφιαλωμένο νερό όπου είναι δυνατόν. </a:t>
            </a:r>
            <a:endParaRPr lang="en-US" dirty="0"/>
          </a:p>
          <a:p>
            <a:pPr lvl="0"/>
            <a:r>
              <a:rPr lang="el-GR" dirty="0"/>
              <a:t>Βεβαιωθείτε πως οι προμηθευτές χρησιμοποιούν μόνο οικολογικά προϊόντα καθαρισμού</a:t>
            </a:r>
            <a:endParaRPr lang="en-US" dirty="0"/>
          </a:p>
          <a:p>
            <a:pPr lvl="0"/>
            <a:r>
              <a:rPr lang="el-GR" dirty="0"/>
              <a:t>Προσφέρετε προτάσεις για το πώς να μειώσετε την κατανάλωση του νερού</a:t>
            </a:r>
            <a:endParaRPr lang="en-US" dirty="0"/>
          </a:p>
          <a:p>
            <a:pPr lvl="0"/>
            <a:r>
              <a:rPr lang="el-GR" dirty="0"/>
              <a:t>Ζητήστε από τους προμηθευτές να χρησιμοποιούν ανανεώσιμες πηγές ενέργειας και όχι γεννήτριες, όπου είναι δυνατόν.</a:t>
            </a:r>
            <a:endParaRPr lang="en-US" dirty="0"/>
          </a:p>
          <a:p>
            <a:pPr lvl="0"/>
            <a:r>
              <a:rPr lang="el-GR" dirty="0"/>
              <a:t>Χρησιμοποιήστε ύφασμα αντί αυτά της μιας χρήσης</a:t>
            </a:r>
            <a:endParaRPr lang="en-US" dirty="0"/>
          </a:p>
          <a:p>
            <a:pPr lvl="0"/>
            <a:r>
              <a:rPr lang="el-GR" dirty="0"/>
              <a:t>Χρησιμοποιήστε βιοδιασπώμενα ποτήρια. Αυτά είναι προτιμότερα από τα ανακυκλώσιμα.</a:t>
            </a:r>
            <a:endParaRPr lang="en-US" dirty="0"/>
          </a:p>
          <a:p>
            <a:pPr lvl="0"/>
            <a:r>
              <a:rPr lang="el-GR" dirty="0"/>
              <a:t>Αγορά προϊόντων και υπηρεσιών που ανταποκρίνονται στις περιβαλλοντικές προδιαγραφές, όπου αυτά είναι διαθέσιμα</a:t>
            </a:r>
            <a:endParaRPr lang="en-US" dirty="0"/>
          </a:p>
          <a:p>
            <a:pPr lvl="0"/>
            <a:r>
              <a:rPr lang="el-GR" dirty="0"/>
              <a:t> Προσφορά εποχιακών τροφίμων(φρούτα και λαχανικά) που διατίθενται σε τοπικό επίπεδο</a:t>
            </a:r>
            <a:endParaRPr lang="en-US" dirty="0"/>
          </a:p>
          <a:p>
            <a:pPr lvl="0"/>
            <a:r>
              <a:rPr lang="el-GR" dirty="0"/>
              <a:t>Χρησιμοποιήστε εγχώριες μάρκες αλκοολούχων ποτών αν είναι δυνατόν</a:t>
            </a:r>
            <a:endParaRPr lang="en-US" dirty="0"/>
          </a:p>
          <a:p>
            <a:pPr lvl="0"/>
            <a:r>
              <a:rPr lang="el-GR" dirty="0"/>
              <a:t>Εξετάστε τι είδος υπηρεσίας θα έχει τη λιγότερη σπατάλη(</a:t>
            </a:r>
            <a:r>
              <a:rPr lang="en-US" dirty="0"/>
              <a:t>ala</a:t>
            </a:r>
            <a:r>
              <a:rPr lang="el-GR" dirty="0"/>
              <a:t>-</a:t>
            </a:r>
            <a:r>
              <a:rPr lang="en-US" dirty="0"/>
              <a:t>carte</a:t>
            </a:r>
            <a:r>
              <a:rPr lang="el-GR" dirty="0"/>
              <a:t>, μπουφέ)</a:t>
            </a:r>
            <a:endParaRPr lang="en-US" dirty="0"/>
          </a:p>
          <a:p>
            <a:pPr lvl="0"/>
            <a:r>
              <a:rPr lang="el-GR" dirty="0"/>
              <a:t>Παροχή πληροφοριών σχετικά με την πηγή όλων των τροφίμων και των ποτών</a:t>
            </a:r>
            <a:endParaRPr lang="en-US" dirty="0"/>
          </a:p>
          <a:p>
            <a:pPr lvl="0"/>
            <a:r>
              <a:rPr lang="el-GR" dirty="0"/>
              <a:t>Να γίνει δωρεά των απομεινάντων  τροφών σε μια φιλανθρωπία</a:t>
            </a:r>
            <a:endParaRPr lang="en-US" dirty="0"/>
          </a:p>
          <a:p>
            <a:pPr lvl="0"/>
            <a:r>
              <a:rPr lang="el-GR" dirty="0"/>
              <a:t>Να γίνει λίπασμα η χρησιμοποιημένη τροφή. Βεβαιωθείτε πως όλοι οι κάδοι </a:t>
            </a:r>
            <a:r>
              <a:rPr lang="el-GR" dirty="0" err="1"/>
              <a:t>λιπασματοποίησης</a:t>
            </a:r>
            <a:r>
              <a:rPr lang="el-GR" dirty="0"/>
              <a:t> είναι ορατοί. </a:t>
            </a:r>
            <a:endParaRPr lang="en-US" dirty="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u="sng" dirty="0"/>
              <a:t>Εγγραφή</a:t>
            </a:r>
            <a:br>
              <a:rPr lang="en-US" dirty="0"/>
            </a:br>
            <a:endParaRPr lang="en-US" dirty="0"/>
          </a:p>
        </p:txBody>
      </p:sp>
      <p:sp>
        <p:nvSpPr>
          <p:cNvPr id="3" name="2 - Θέση περιεχομένου"/>
          <p:cNvSpPr>
            <a:spLocks noGrp="1"/>
          </p:cNvSpPr>
          <p:nvPr>
            <p:ph idx="1"/>
          </p:nvPr>
        </p:nvSpPr>
        <p:spPr/>
        <p:txBody>
          <a:bodyPr>
            <a:normAutofit/>
          </a:bodyPr>
          <a:lstStyle/>
          <a:p>
            <a:pPr lvl="0"/>
            <a:r>
              <a:rPr lang="el-GR" dirty="0"/>
              <a:t>Εκτύπωση όλων των εγγράφων και στις δυο πλευρές τις σελίδας – αν δεν είναι δυνατόν αυτό στην πίσω σελίδα να παρέχεται περιβαλλοντική ενημέρωση</a:t>
            </a:r>
            <a:endParaRPr lang="en-US" dirty="0"/>
          </a:p>
          <a:p>
            <a:pPr lvl="0"/>
            <a:r>
              <a:rPr lang="el-GR" dirty="0"/>
              <a:t>Ελαχιστοποίηση της φόρμας εγγραφής ή να χρησιμοποιείτε η εγγραφή μέσω τον υπολογιστή </a:t>
            </a:r>
            <a:endParaRPr lang="en-US" dirty="0"/>
          </a:p>
          <a:p>
            <a:pPr lvl="0"/>
            <a:r>
              <a:rPr lang="el-GR" dirty="0"/>
              <a:t>Χρησιμοποιήστε ανακυκλώσιμα ή επαναχρησιμοποιούμενες ετικέτες ονομάτων για τους εθελοντές και το προσωπικό</a:t>
            </a:r>
            <a:endParaRPr lang="en-US" dirty="0"/>
          </a:p>
          <a:p>
            <a:pPr lvl="0"/>
            <a:r>
              <a:rPr lang="el-GR" dirty="0"/>
              <a:t>Συνεργασία με τους χορηγούς για την προώθηση της φιλικής προς το περιβάλλον επίγνωση</a:t>
            </a:r>
            <a:endParaRPr lang="en-US" dirty="0"/>
          </a:p>
          <a:p>
            <a:pPr>
              <a:buNone/>
            </a:pPr>
            <a:endParaRPr lang="en-US"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u="sng" dirty="0"/>
              <a:t>Εξοπλισμός και έπιπλα του χώρου διεξαγωγής</a:t>
            </a:r>
            <a:br>
              <a:rPr lang="en-US" dirty="0"/>
            </a:br>
            <a:endParaRPr lang="en-US" dirty="0"/>
          </a:p>
        </p:txBody>
      </p:sp>
      <p:sp>
        <p:nvSpPr>
          <p:cNvPr id="3" name="2 - Θέση περιεχομένου"/>
          <p:cNvSpPr>
            <a:spLocks noGrp="1"/>
          </p:cNvSpPr>
          <p:nvPr>
            <p:ph idx="1"/>
          </p:nvPr>
        </p:nvSpPr>
        <p:spPr>
          <a:xfrm>
            <a:off x="1435608" y="1447800"/>
            <a:ext cx="7498080" cy="5195910"/>
          </a:xfrm>
        </p:spPr>
        <p:txBody>
          <a:bodyPr>
            <a:normAutofit fontScale="85000" lnSpcReduction="10000"/>
          </a:bodyPr>
          <a:lstStyle/>
          <a:p>
            <a:pPr>
              <a:buNone/>
            </a:pPr>
            <a:endParaRPr lang="en-US" dirty="0"/>
          </a:p>
          <a:p>
            <a:r>
              <a:rPr lang="el-GR" dirty="0"/>
              <a:t>Υπάρχουν πολλοί τρόποι για να μειώσετε το «περιβαλλοντικό σας αποτύπωμα» ως οργάνωση.</a:t>
            </a:r>
            <a:endParaRPr lang="en-US" dirty="0"/>
          </a:p>
          <a:p>
            <a:pPr lvl="0"/>
            <a:r>
              <a:rPr lang="el-GR" dirty="0"/>
              <a:t>Τα φωτοτυπικά πρέπει να εκτυπώνουν και στις δυο πλευρές τις σελίδας</a:t>
            </a:r>
            <a:endParaRPr lang="en-US" dirty="0"/>
          </a:p>
          <a:p>
            <a:pPr lvl="0"/>
            <a:r>
              <a:rPr lang="el-GR" dirty="0"/>
              <a:t>Παροχή ασύρματου δικτύου και να στέλνονται με </a:t>
            </a:r>
            <a:r>
              <a:rPr lang="en-US" dirty="0"/>
              <a:t>email</a:t>
            </a:r>
            <a:r>
              <a:rPr lang="el-GR" dirty="0"/>
              <a:t> αν γίνετε οι παρουσιάσεις και οι πληροφορίες</a:t>
            </a:r>
            <a:endParaRPr lang="en-US" dirty="0"/>
          </a:p>
          <a:p>
            <a:pPr lvl="0"/>
            <a:r>
              <a:rPr lang="el-GR" dirty="0"/>
              <a:t>Όπου είναι δυνατόν να χρησιμοποιείτε ανακυκλώσιμο χαρτί</a:t>
            </a:r>
            <a:endParaRPr lang="en-US" dirty="0"/>
          </a:p>
          <a:p>
            <a:pPr lvl="0"/>
            <a:r>
              <a:rPr lang="el-GR" dirty="0"/>
              <a:t>Μόνο οργανικά και τοπικά φαγητά</a:t>
            </a:r>
            <a:endParaRPr lang="en-US" dirty="0"/>
          </a:p>
          <a:p>
            <a:pPr lvl="0"/>
            <a:r>
              <a:rPr lang="el-GR" dirty="0"/>
              <a:t>Να υπάρχουν διαθέσιμοι κάδοι ανακύκλωσης και </a:t>
            </a:r>
            <a:r>
              <a:rPr lang="el-GR" dirty="0" err="1"/>
              <a:t>λιπασματοποίησης</a:t>
            </a:r>
            <a:r>
              <a:rPr lang="el-GR" dirty="0"/>
              <a:t> για όλο το προσωπικό και τους εθελοντές </a:t>
            </a:r>
            <a:endParaRPr lang="en-US" dirty="0"/>
          </a:p>
          <a:p>
            <a:pPr lvl="0"/>
            <a:r>
              <a:rPr lang="el-GR" dirty="0"/>
              <a:t>Εξασφαλίστε πως η περιβαλλοντική πολιτική σας ξεκάθαρη και διαθέσιμη για να την δουν όλοι.</a:t>
            </a:r>
            <a:endParaRPr lang="en-US" dirty="0"/>
          </a:p>
          <a:p>
            <a:pPr lvl="0"/>
            <a:r>
              <a:rPr lang="el-GR" dirty="0"/>
              <a:t>Συνεργασία με τοπικούς περιβαλλοντικούς και φιλανθρωπικές οργανώσεις για να εξασφαλιστεί η ελάχιστη διατάραξη της γης και της άγριας πανίδας.</a:t>
            </a:r>
            <a:endParaRPr lang="en-US" dirty="0"/>
          </a:p>
          <a:p>
            <a:pPr lvl="0"/>
            <a:r>
              <a:rPr lang="el-GR" dirty="0"/>
              <a:t>Δημοσίευση πληροφοριών σχετικά με το πώς είστε φιλικοί ως προς το περιβάλλον – δίνοντας υπενθυμίσεις στους συμμετέχοντες σας είναι ένας καλός τρόπος να ενθαρρύνεται την ανακύκλωση και την μείωση απορριμμάτων\αποβλήτων </a:t>
            </a:r>
            <a:endParaRPr lang="en-US" dirty="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Έντυπα υλικά εκθέσεων, παρουσιάσεων και εκδηλώσεων</a:t>
            </a:r>
            <a:br>
              <a:rPr lang="en-US" dirty="0"/>
            </a:br>
            <a:endParaRPr lang="en-US" dirty="0"/>
          </a:p>
        </p:txBody>
      </p:sp>
      <p:sp>
        <p:nvSpPr>
          <p:cNvPr id="3" name="2 - Θέση περιεχομένου"/>
          <p:cNvSpPr>
            <a:spLocks noGrp="1"/>
          </p:cNvSpPr>
          <p:nvPr>
            <p:ph idx="1"/>
          </p:nvPr>
        </p:nvSpPr>
        <p:spPr/>
        <p:txBody>
          <a:bodyPr>
            <a:normAutofit fontScale="92500" lnSpcReduction="20000"/>
          </a:bodyPr>
          <a:lstStyle/>
          <a:p>
            <a:pPr lvl="0"/>
            <a:r>
              <a:rPr lang="el-GR" dirty="0"/>
              <a:t>Παροχή περιλήψεων ή άλλων έντυπων υλικών ηλεκτρονικά, σε δίσκο ή μέσω μιας ιστοσελίδας</a:t>
            </a:r>
            <a:endParaRPr lang="en-US" dirty="0"/>
          </a:p>
          <a:p>
            <a:pPr lvl="0"/>
            <a:r>
              <a:rPr lang="el-GR" dirty="0"/>
              <a:t>Εκτύπωση όλων των εγγράφων με μη-λευκασμένο, μη-μελανωμένο χαρτί</a:t>
            </a:r>
            <a:endParaRPr lang="en-US" dirty="0"/>
          </a:p>
          <a:p>
            <a:pPr lvl="0"/>
            <a:r>
              <a:rPr lang="el-GR" dirty="0"/>
              <a:t>Κάντε την παρουσίαση διαθέσιμη σε ηλεκτρονική μορφή και όχι σε χαρτί</a:t>
            </a:r>
            <a:endParaRPr lang="en-US" dirty="0"/>
          </a:p>
          <a:p>
            <a:pPr lvl="0"/>
            <a:r>
              <a:rPr lang="el-GR" dirty="0"/>
              <a:t>Επαναχρησιμοποίηση φακέλων και χαρτιών όπου είναι δυνατόν</a:t>
            </a:r>
            <a:endParaRPr lang="en-US" dirty="0"/>
          </a:p>
          <a:p>
            <a:pPr lvl="0"/>
            <a:r>
              <a:rPr lang="el-GR" dirty="0"/>
              <a:t>Ενθαρρύνετε τους χορηγούς για την παροχή διαφημιστικού υλικού με τρόπους φιλικούς προς το περιβάλλον</a:t>
            </a:r>
            <a:endParaRPr lang="en-US" dirty="0"/>
          </a:p>
          <a:p>
            <a:pPr lvl="0"/>
            <a:r>
              <a:rPr lang="el-GR" dirty="0"/>
              <a:t>Εάν διανέμονται τσάντες ή άλλα δώρα, να χρησιμοποιούνται βιοδιασπώμενα και ανακυκλώσιμα αγαθά. </a:t>
            </a:r>
            <a:endParaRPr lang="en-US" dirty="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1511288"/>
          </a:xfrm>
        </p:spPr>
        <p:txBody>
          <a:bodyPr>
            <a:normAutofit fontScale="90000"/>
          </a:bodyPr>
          <a:lstStyle/>
          <a:p>
            <a:r>
              <a:rPr lang="el-GR" dirty="0"/>
              <a:t>Επαναχρησιμοποίηση, ανακύκλωση και μείωση απορριμμάτων\αποβλήτων</a:t>
            </a:r>
            <a:br>
              <a:rPr lang="en-US" dirty="0"/>
            </a:br>
            <a:endParaRPr lang="en-US" dirty="0"/>
          </a:p>
        </p:txBody>
      </p:sp>
      <p:sp>
        <p:nvSpPr>
          <p:cNvPr id="3" name="2 - Θέση περιεχομένου"/>
          <p:cNvSpPr>
            <a:spLocks noGrp="1"/>
          </p:cNvSpPr>
          <p:nvPr>
            <p:ph idx="1"/>
          </p:nvPr>
        </p:nvSpPr>
        <p:spPr>
          <a:xfrm>
            <a:off x="1071538" y="2132856"/>
            <a:ext cx="7862150" cy="4439416"/>
          </a:xfrm>
        </p:spPr>
        <p:txBody>
          <a:bodyPr>
            <a:normAutofit/>
          </a:bodyPr>
          <a:lstStyle/>
          <a:p>
            <a:pPr lvl="0"/>
            <a:r>
              <a:rPr lang="el-GR" dirty="0"/>
              <a:t>Συμπεριλάβετε τους συμμετέχοντες στην διαδικασία μείωσης απορριμμάτων με την προώθηση της περιβαλλοντικής ευαισθητοποίησης και ενημερώνοντάς τους σε αυτό το θέμα και για τα διαθέσιμα προγράμματα ανακύκλωσης και μείωσης</a:t>
            </a:r>
            <a:endParaRPr lang="en-US" dirty="0"/>
          </a:p>
          <a:p>
            <a:pPr lvl="0"/>
            <a:r>
              <a:rPr lang="el-GR" dirty="0"/>
              <a:t>Ελαχιστοποίηση της χρήσης του χαρτιού </a:t>
            </a:r>
            <a:endParaRPr lang="en-US" dirty="0"/>
          </a:p>
          <a:p>
            <a:pPr lvl="0"/>
            <a:r>
              <a:rPr lang="el-GR" dirty="0"/>
              <a:t>Βεβαιωθείτε πως διαχωρίστηκαν τα απορρίμματα για την ανακύκλωσή τους</a:t>
            </a:r>
            <a:endParaRPr lang="en-US" dirty="0"/>
          </a:p>
          <a:p>
            <a:pPr lvl="0"/>
            <a:r>
              <a:rPr lang="el-GR" dirty="0"/>
              <a:t>Χρησιμοποίηση κατάλληλων κάδων ανακύκλωσης σε όλους τους τομείς που βρίσκονται σε κεντρικές τοποθεσίες και είναι άμεσα διαθέσιμα και επισημαίνονται σαφώς</a:t>
            </a:r>
            <a:endParaRPr lang="en-US" dirty="0"/>
          </a:p>
          <a:p>
            <a:pPr lvl="0"/>
            <a:r>
              <a:rPr lang="el-GR" dirty="0"/>
              <a:t>Προτεραιότητα στην αγορά ανακυκλώσιμων προϊόντων</a:t>
            </a:r>
            <a:endParaRPr lang="en-US" dirty="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1582726"/>
          </a:xfrm>
        </p:spPr>
        <p:txBody>
          <a:bodyPr>
            <a:normAutofit fontScale="90000"/>
          </a:bodyPr>
          <a:lstStyle/>
          <a:p>
            <a:r>
              <a:rPr lang="el-GR" u="sng" dirty="0"/>
              <a:t>Συμμετοχή εργαζομένων για την αποτελεσματική βελτίωση της λειτουργικότητας:</a:t>
            </a:r>
            <a:br>
              <a:rPr lang="en-US" dirty="0"/>
            </a:br>
            <a:endParaRPr lang="en-US" dirty="0"/>
          </a:p>
        </p:txBody>
      </p:sp>
      <p:sp>
        <p:nvSpPr>
          <p:cNvPr id="3" name="2 - Θέση περιεχομένου"/>
          <p:cNvSpPr>
            <a:spLocks noGrp="1"/>
          </p:cNvSpPr>
          <p:nvPr>
            <p:ph idx="1"/>
          </p:nvPr>
        </p:nvSpPr>
        <p:spPr>
          <a:xfrm>
            <a:off x="1214414" y="1714488"/>
            <a:ext cx="7719274" cy="4929222"/>
          </a:xfrm>
        </p:spPr>
        <p:txBody>
          <a:bodyPr>
            <a:normAutofit fontScale="70000" lnSpcReduction="20000"/>
          </a:bodyPr>
          <a:lstStyle/>
          <a:p>
            <a:pPr>
              <a:buNone/>
            </a:pPr>
            <a:r>
              <a:rPr lang="el-GR" dirty="0"/>
              <a:t> </a:t>
            </a:r>
            <a:endParaRPr lang="en-US" dirty="0"/>
          </a:p>
          <a:p>
            <a:pPr lvl="0"/>
            <a:r>
              <a:rPr lang="el-GR" dirty="0"/>
              <a:t>Σύσταση μιας επιτροπής και ανάθεση ευθύνης σε κάποιο άτομο για την εφαρμογή των «πράσινων» πρωτοβουλιών για την εκδήλωση</a:t>
            </a:r>
            <a:endParaRPr lang="en-US" dirty="0"/>
          </a:p>
          <a:p>
            <a:pPr lvl="0"/>
            <a:r>
              <a:rPr lang="el-GR" dirty="0"/>
              <a:t>Διάθεση χρόνου και πόρων προς την εφαρμογή των «πράσινων» πρωτοβουλιών για τα μεγάλα φεστιβάλ και εκδηλώσεις</a:t>
            </a:r>
            <a:endParaRPr lang="en-US" dirty="0"/>
          </a:p>
          <a:p>
            <a:pPr lvl="0"/>
            <a:r>
              <a:rPr lang="el-GR" dirty="0"/>
              <a:t>Ορισμός των στόχων, σκοπών και κατευθύνσεων για την «πράσινη» πρωτοβουλία π.χ. μηδενικά απορρίμματα.</a:t>
            </a:r>
            <a:endParaRPr lang="en-US" dirty="0"/>
          </a:p>
          <a:p>
            <a:pPr lvl="0"/>
            <a:r>
              <a:rPr lang="el-GR" dirty="0"/>
              <a:t>Ξεκινήστε νωρίς με τις «πράσινες» πρωτοβουλίες. Οι περιβαλλοντικοί στόχοι και οι διαδικασίες που έχουν θεσπιστεί από την αρχή εξασφαλίζουν μια ολοκληρωμένη προσέγγιση στο σχεδιασμό.</a:t>
            </a:r>
            <a:endParaRPr lang="en-US" dirty="0"/>
          </a:p>
          <a:p>
            <a:pPr lvl="0"/>
            <a:r>
              <a:rPr lang="el-GR" dirty="0"/>
              <a:t>Παροχή ενημερωτικών και όπου είναι αναγκαίο μια εξειδικευμένη εκπαίδευση για τους διοργανωτές ή το προσωπικό. Αφού καθοριστούν οι στόχοι, θα είναι αναγκαίο να προβλεφθούν ειδικές επιχειρηματικές κατευθύνσεις σε όλο το προσωπικό σχετικά με την εφαρμογή αυτών των στόχων, εντός του πλαισίου της διαχείρισης της εκδήλωσης και του φεστιβάλ.</a:t>
            </a:r>
            <a:endParaRPr lang="en-US" dirty="0"/>
          </a:p>
          <a:p>
            <a:pPr lvl="0"/>
            <a:r>
              <a:rPr lang="el-GR" dirty="0"/>
              <a:t>Βεβαιωθείτε πως όλες οι πτυχές συνηθών εργασιών απευθύνονται με τις αρχές του προγράμματος περιβαλλοντικής διαχείρισης</a:t>
            </a:r>
            <a:endParaRPr lang="en-US" dirty="0"/>
          </a:p>
          <a:p>
            <a:pPr lvl="0"/>
            <a:r>
              <a:rPr lang="el-GR" dirty="0"/>
              <a:t>Εφαρμογή προγράμματος υποχρέωσης της λογοδοσίας για την λήψη περιβαλλοντικών αποφάσεων, μαζί με την επίσημη αναγνώριση των υπεύθυνων αποφάσεων σε όλα τα επίπεδα</a:t>
            </a:r>
            <a:endParaRPr lang="en-US" dirty="0"/>
          </a:p>
          <a:p>
            <a:pPr lvl="0"/>
            <a:r>
              <a:rPr lang="el-GR" dirty="0"/>
              <a:t>Βεβαιωθείτε ότι η περιβαλλοντική πρωτοβουλία αποτελεί προτεραιότητα στα υψηλότερα διευθυντικά επίπεδα και κοινοποίηση αυτής της δέσμευσης με όλο το προσωπικό, τους εργολάβους και τους προμηθευτές. </a:t>
            </a:r>
            <a:endParaRPr lang="en-US" dirty="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1725602"/>
          </a:xfrm>
        </p:spPr>
        <p:txBody>
          <a:bodyPr>
            <a:normAutofit fontScale="90000"/>
          </a:bodyPr>
          <a:lstStyle/>
          <a:p>
            <a:r>
              <a:rPr lang="el-GR" u="sng" dirty="0"/>
              <a:t>Περιβαλλοντική δήλωση – Γνωστοποίηση των προσπαθειών σας</a:t>
            </a:r>
            <a:br>
              <a:rPr lang="en-US" dirty="0"/>
            </a:br>
            <a:endParaRPr lang="en-US" dirty="0"/>
          </a:p>
        </p:txBody>
      </p:sp>
      <p:sp>
        <p:nvSpPr>
          <p:cNvPr id="3" name="2 - Θέση περιεχομένου"/>
          <p:cNvSpPr>
            <a:spLocks noGrp="1"/>
          </p:cNvSpPr>
          <p:nvPr>
            <p:ph idx="1"/>
          </p:nvPr>
        </p:nvSpPr>
        <p:spPr>
          <a:xfrm>
            <a:off x="1571604" y="1447800"/>
            <a:ext cx="7215238" cy="4800600"/>
          </a:xfrm>
        </p:spPr>
        <p:txBody>
          <a:bodyPr>
            <a:normAutofit/>
          </a:bodyPr>
          <a:lstStyle/>
          <a:p>
            <a:pPr>
              <a:buNone/>
            </a:pPr>
            <a:r>
              <a:rPr lang="el-GR" dirty="0"/>
              <a:t> </a:t>
            </a:r>
            <a:endParaRPr lang="en-US" dirty="0"/>
          </a:p>
          <a:p>
            <a:endParaRPr lang="el-GR" dirty="0"/>
          </a:p>
          <a:p>
            <a:r>
              <a:rPr lang="el-GR" dirty="0"/>
              <a:t>Η ανάπτυξη και η έκδοση περιβαλλοντικής δήλωσης θα ενημερώνει τους συμμετέχοντες αλλά και τα ενδιαφερόμενα μέρη για τις προσπάθειες που καταβάλετε για να γίνει «πράσινη» η εκδήλωσή σας.</a:t>
            </a:r>
            <a:endParaRPr lang="en-US" dirty="0"/>
          </a:p>
          <a:p>
            <a:pPr>
              <a:buNone/>
            </a:pPr>
            <a:endParaRPr lang="en-US" dirty="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1011222"/>
          </a:xfrm>
        </p:spPr>
        <p:txBody>
          <a:bodyPr>
            <a:normAutofit fontScale="90000"/>
          </a:bodyPr>
          <a:lstStyle/>
          <a:p>
            <a:r>
              <a:rPr lang="el-GR" u="sng" dirty="0"/>
              <a:t>Δείγμα περιβαλλοντικής δήλωσης:</a:t>
            </a:r>
            <a:br>
              <a:rPr lang="en-US" dirty="0"/>
            </a:br>
            <a:endParaRPr lang="en-US" dirty="0"/>
          </a:p>
        </p:txBody>
      </p:sp>
      <p:sp>
        <p:nvSpPr>
          <p:cNvPr id="3" name="2 - Θέση περιεχομένου"/>
          <p:cNvSpPr>
            <a:spLocks noGrp="1"/>
          </p:cNvSpPr>
          <p:nvPr>
            <p:ph idx="1"/>
          </p:nvPr>
        </p:nvSpPr>
        <p:spPr>
          <a:xfrm>
            <a:off x="1071538" y="1484784"/>
            <a:ext cx="7862150" cy="5016050"/>
          </a:xfrm>
        </p:spPr>
        <p:txBody>
          <a:bodyPr>
            <a:normAutofit fontScale="85000" lnSpcReduction="10000"/>
          </a:bodyPr>
          <a:lstStyle/>
          <a:p>
            <a:r>
              <a:rPr lang="el-GR" dirty="0"/>
              <a:t>(Όνομα του οργανισμού) είναι αποφασισμένο να έχει μια περιβαλλοντικά υπεύθυνη εκδήλωση και συνεργάζεται στενά με τους εταίρους της για να σχεδιάσουμε και να εφαρμόσουμε ένα φεστιβάλ\εκδήλωση που θα αντανακλά στις βέλτιστες πρακτικές «πράσινης» εκδήλωσης.</a:t>
            </a:r>
          </a:p>
          <a:p>
            <a:endParaRPr lang="en-US" dirty="0"/>
          </a:p>
          <a:p>
            <a:r>
              <a:rPr lang="el-GR" dirty="0"/>
              <a:t>Οι βασικές δράσεις που αναλαμβάνονται είναι: </a:t>
            </a:r>
            <a:endParaRPr lang="en-US" dirty="0"/>
          </a:p>
          <a:p>
            <a:r>
              <a:rPr lang="el-GR" u="sng" dirty="0"/>
              <a:t>Χώρος διεξαγωγής:</a:t>
            </a:r>
            <a:endParaRPr lang="en-US" dirty="0"/>
          </a:p>
          <a:p>
            <a:r>
              <a:rPr lang="el-GR" dirty="0"/>
              <a:t>Η εκδήλωση\φεστιβάλ διεξάγεται στο (όνομα και διεύθυνση χώρου) και συνεργαζόμαστε μαζί να πετύχουμε τους ακόλουθους περιβαλλοντικούς στόχους:</a:t>
            </a:r>
            <a:r>
              <a:rPr lang="el-GR" i="1" dirty="0"/>
              <a:t> </a:t>
            </a:r>
            <a:endParaRPr lang="en-US" dirty="0"/>
          </a:p>
          <a:p>
            <a:r>
              <a:rPr lang="el-GR" i="1" dirty="0"/>
              <a:t>Μηδενικά απορρίμματα\απόβλητα</a:t>
            </a:r>
            <a:r>
              <a:rPr lang="el-GR" dirty="0"/>
              <a:t> – Αυτό θα γίνει με την μείωση των απορριμμάτων, για παράδειγμα να μην υπάρχουν ατομικά δοχεία, </a:t>
            </a:r>
            <a:r>
              <a:rPr lang="el-GR" dirty="0" err="1"/>
              <a:t>λιπασματοποίηση</a:t>
            </a:r>
            <a:r>
              <a:rPr lang="el-GR" dirty="0"/>
              <a:t> των οργανικών υλών, ανακύκλωση επαναχρησιμοποίηση χαρτιών, μετάλλων, πλαστικών και γυαλιών.</a:t>
            </a:r>
            <a:endParaRPr lang="en-US" dirty="0"/>
          </a:p>
          <a:p>
            <a:pPr>
              <a:buNone/>
            </a:pPr>
            <a:endParaRPr lang="en-US" dirty="0"/>
          </a:p>
          <a:p>
            <a:r>
              <a:rPr lang="el-GR" dirty="0"/>
              <a:t>Τα τρόφιμα ή\και τα υλικά που έχουν μείνει από την εκδήλωση να δωρίζονται σε κάποια φιλανθρωπική οργάνωση.</a:t>
            </a:r>
            <a:endParaRPr lang="en-US" dirty="0"/>
          </a:p>
          <a:p>
            <a:r>
              <a:rPr lang="el-GR" dirty="0"/>
              <a:t>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u="sng" dirty="0"/>
              <a:t>Δείγμα περιβαλλοντικής δήλωσης:</a:t>
            </a:r>
            <a:br>
              <a:rPr lang="en-US" dirty="0"/>
            </a:br>
            <a:endParaRPr lang="en-US" dirty="0"/>
          </a:p>
        </p:txBody>
      </p:sp>
      <p:sp>
        <p:nvSpPr>
          <p:cNvPr id="3" name="2 - Θέση περιεχομένου"/>
          <p:cNvSpPr>
            <a:spLocks noGrp="1"/>
          </p:cNvSpPr>
          <p:nvPr>
            <p:ph idx="1"/>
          </p:nvPr>
        </p:nvSpPr>
        <p:spPr/>
        <p:txBody>
          <a:bodyPr>
            <a:normAutofit fontScale="77500" lnSpcReduction="20000"/>
          </a:bodyPr>
          <a:lstStyle/>
          <a:p>
            <a:r>
              <a:rPr lang="el-GR" i="1" dirty="0"/>
              <a:t>Τροφοδοσία</a:t>
            </a:r>
            <a:r>
              <a:rPr lang="el-GR" dirty="0"/>
              <a:t> – Οι περιβαλλοντικές επιπτώσεις της παραγωγής τροφίμων θα πρέπει να ελαχιστοποιηθεί με τη χρήση εποχιακών προϊόντων τα οποία παράγονται βιολογικά ή\και τοπικά. </a:t>
            </a:r>
            <a:endParaRPr lang="en-US" dirty="0"/>
          </a:p>
          <a:p>
            <a:r>
              <a:rPr lang="el-GR" i="1" dirty="0"/>
              <a:t>Πρωτοβουλίες για την ενεργειακή απόδοση</a:t>
            </a:r>
            <a:r>
              <a:rPr lang="el-GR" dirty="0"/>
              <a:t> (ρωτήσετε τον υπεύθυνο του χώρου εάν υπάρχουν κάποια μέτρα για το θέμα αυτό) </a:t>
            </a:r>
            <a:endParaRPr lang="en-US" dirty="0"/>
          </a:p>
          <a:p>
            <a:r>
              <a:rPr lang="el-GR" dirty="0"/>
              <a:t>Οι εκπομπές διοξειδίου του άνθρακα</a:t>
            </a:r>
            <a:endParaRPr lang="en-US" dirty="0"/>
          </a:p>
          <a:p>
            <a:r>
              <a:rPr lang="el-GR" dirty="0"/>
              <a:t>Όλες οι δραστηριότητες που σχετίζονται με την εκδήλωση δημιουργούν αποτύπωμα του διοξείδιο του άνθρακα. Οι περιβαλλοντικοί τεχνικοί μας (όνομα και ιστοσελίδα) θα προβούν σε μια εκτίμηση των εκπομπών, η οποία θα περιλαμβάνει:</a:t>
            </a:r>
            <a:endParaRPr lang="en-US" dirty="0"/>
          </a:p>
          <a:p>
            <a:pPr lvl="0"/>
            <a:r>
              <a:rPr lang="el-GR" dirty="0"/>
              <a:t>Άμεσες εκπομπές από το χώρο </a:t>
            </a:r>
            <a:endParaRPr lang="en-US" dirty="0"/>
          </a:p>
          <a:p>
            <a:pPr lvl="0"/>
            <a:r>
              <a:rPr lang="el-GR" dirty="0"/>
              <a:t>Μεταφορά των συμμετεχόντων, των διοργανωτών και των παρουσιαστών από και προς το κατάλυμα</a:t>
            </a:r>
            <a:endParaRPr lang="en-US" dirty="0"/>
          </a:p>
          <a:p>
            <a:pPr lvl="0"/>
            <a:r>
              <a:rPr lang="el-GR" dirty="0"/>
              <a:t>Οι εκπομπές που σχετίζονται με την ρίψη των απορριμμάτων (αν υπάρχουν) </a:t>
            </a:r>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F2B9B9-1F68-4DAA-8ABF-820B85772FE3}"/>
              </a:ext>
            </a:extLst>
          </p:cNvPr>
          <p:cNvSpPr>
            <a:spLocks noGrp="1"/>
          </p:cNvSpPr>
          <p:nvPr>
            <p:ph type="title"/>
          </p:nvPr>
        </p:nvSpPr>
        <p:spPr>
          <a:xfrm>
            <a:off x="1945201" y="404664"/>
            <a:ext cx="6589199" cy="1500336"/>
          </a:xfrm>
        </p:spPr>
        <p:txBody>
          <a:bodyPr>
            <a:normAutofit fontScale="90000"/>
          </a:bodyPr>
          <a:lstStyle/>
          <a:p>
            <a:r>
              <a:rPr lang="el-GR" dirty="0"/>
              <a:t>Οι αρνητικές επιπτώσεις για το περιβάλλον που σχετίζονται με τη διοργάνωση εκδηλώσεων</a:t>
            </a:r>
          </a:p>
        </p:txBody>
      </p:sp>
      <p:sp>
        <p:nvSpPr>
          <p:cNvPr id="3" name="Θέση περιεχομένου 2">
            <a:extLst>
              <a:ext uri="{FF2B5EF4-FFF2-40B4-BE49-F238E27FC236}">
                <a16:creationId xmlns:a16="http://schemas.microsoft.com/office/drawing/2014/main" id="{7912B956-CD5B-49E3-8EA5-7FC7A673414A}"/>
              </a:ext>
            </a:extLst>
          </p:cNvPr>
          <p:cNvSpPr>
            <a:spLocks noGrp="1"/>
          </p:cNvSpPr>
          <p:nvPr>
            <p:ph idx="1"/>
          </p:nvPr>
        </p:nvSpPr>
        <p:spPr>
          <a:xfrm>
            <a:off x="1331641" y="2420888"/>
            <a:ext cx="7202760" cy="3490334"/>
          </a:xfrm>
        </p:spPr>
        <p:txBody>
          <a:bodyPr/>
          <a:lstStyle/>
          <a:p>
            <a:r>
              <a:rPr lang="el-GR" dirty="0"/>
              <a:t>Οι εκδηλώσεις συμβάλλουν στην εκπομπή αερίων θερμοκηπίου (GHG) λόγω των πτήσεων, της διαμονής, των μετακινήσεων, της ενέργειας που καταναλώνεται κατά τη διάρκεια της εκδήλωσης καθώς και των σκουπιδιών/αποβλήτων που προκύπτουν κατά τη διάρκειά της. </a:t>
            </a:r>
          </a:p>
          <a:p>
            <a:r>
              <a:rPr lang="el-GR" dirty="0"/>
              <a:t>Για να διασφαλίζουμε τη σωστή διαχείριση των πόρων θα πρέπει να γίνεται ο υπολογισμός του ενεργειακού αποτυπώματος (</a:t>
            </a:r>
            <a:r>
              <a:rPr lang="el-GR" dirty="0" err="1"/>
              <a:t>carbon</a:t>
            </a:r>
            <a:r>
              <a:rPr lang="el-GR" dirty="0"/>
              <a:t> </a:t>
            </a:r>
            <a:r>
              <a:rPr lang="el-GR" dirty="0" err="1"/>
              <a:t>footprint</a:t>
            </a:r>
            <a:r>
              <a:rPr lang="el-GR" dirty="0"/>
              <a:t>) και να λαμβάνονται τα κατάλληλα μέτρα που θα ελαχιστοποιούν τις βλαβερές συνέπειες.</a:t>
            </a:r>
          </a:p>
        </p:txBody>
      </p:sp>
    </p:spTree>
    <p:extLst>
      <p:ext uri="{BB962C8B-B14F-4D97-AF65-F5344CB8AC3E}">
        <p14:creationId xmlns:p14="http://schemas.microsoft.com/office/powerpoint/2010/main" val="39171715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u="sng" dirty="0"/>
              <a:t>Δείγμα περιβαλλοντικής δήλωσης:</a:t>
            </a:r>
            <a:br>
              <a:rPr lang="en-US" dirty="0"/>
            </a:br>
            <a:endParaRPr lang="en-US" dirty="0"/>
          </a:p>
        </p:txBody>
      </p:sp>
      <p:sp>
        <p:nvSpPr>
          <p:cNvPr id="3" name="2 - Θέση περιεχομένου"/>
          <p:cNvSpPr>
            <a:spLocks noGrp="1"/>
          </p:cNvSpPr>
          <p:nvPr>
            <p:ph idx="1"/>
          </p:nvPr>
        </p:nvSpPr>
        <p:spPr/>
        <p:txBody>
          <a:bodyPr>
            <a:normAutofit fontScale="85000" lnSpcReduction="10000"/>
          </a:bodyPr>
          <a:lstStyle/>
          <a:p>
            <a:r>
              <a:rPr lang="el-GR" u="sng" dirty="0"/>
              <a:t>Εκδήλωση\Φεστιβάλ με ουδέτερο άνθρακα</a:t>
            </a:r>
            <a:r>
              <a:rPr lang="el-GR" dirty="0"/>
              <a:t> </a:t>
            </a:r>
            <a:endParaRPr lang="en-US" dirty="0"/>
          </a:p>
          <a:p>
            <a:r>
              <a:rPr lang="el-GR" dirty="0"/>
              <a:t>Η έκθεση αξιολόγησης των εκπομπών θα μας δώσει κατά προσέγγιση το ποσό του </a:t>
            </a:r>
            <a:r>
              <a:rPr lang="en-US" dirty="0"/>
              <a:t>CO</a:t>
            </a:r>
            <a:r>
              <a:rPr lang="el-GR" dirty="0"/>
              <a:t>2</a:t>
            </a:r>
            <a:r>
              <a:rPr lang="en-US" dirty="0"/>
              <a:t>e</a:t>
            </a:r>
            <a:r>
              <a:rPr lang="el-GR" dirty="0"/>
              <a:t> που παράγεται από την εκδήλωση. </a:t>
            </a:r>
            <a:endParaRPr lang="en-US" dirty="0"/>
          </a:p>
          <a:p>
            <a:r>
              <a:rPr lang="el-GR" dirty="0"/>
              <a:t>Στρατηγικές για την περαιτέρω μείωση των περιβαλλοντικών επιπτώσεων της εκδήλωσης, αντιστάθμιση αυτόν που δεν μπορούμε να εξαλείψουμε. Ο εταίρος και ο χορηγός για την αντιστάθμιση του διοξειδίου του άνθρακα είναι ο ΧΧ και θα διαθέσει το ισοδύναμο </a:t>
            </a:r>
            <a:r>
              <a:rPr lang="en-US" dirty="0"/>
              <a:t>CO</a:t>
            </a:r>
            <a:r>
              <a:rPr lang="el-GR" dirty="0"/>
              <a:t>2</a:t>
            </a:r>
            <a:r>
              <a:rPr lang="en-US" dirty="0"/>
              <a:t>e</a:t>
            </a:r>
            <a:r>
              <a:rPr lang="el-GR" dirty="0"/>
              <a:t> σε αντισταθμιζόμενα έργα όπως οι ανανεώσιμες πηγές ενέργειας. </a:t>
            </a:r>
            <a:endParaRPr lang="en-US" dirty="0"/>
          </a:p>
          <a:p>
            <a:r>
              <a:rPr lang="el-GR" dirty="0"/>
              <a:t>Τύποι έργων και η θέση τους είναι:</a:t>
            </a:r>
            <a:endParaRPr lang="en-US" dirty="0"/>
          </a:p>
          <a:p>
            <a:pPr lvl="0"/>
            <a:r>
              <a:rPr lang="el-GR" dirty="0"/>
              <a:t>Διανομή του υλικού της εκδήλωσης</a:t>
            </a:r>
            <a:endParaRPr lang="en-US" dirty="0"/>
          </a:p>
          <a:p>
            <a:pPr lvl="0"/>
            <a:r>
              <a:rPr lang="el-GR" dirty="0"/>
              <a:t>Μεταφορές του προσωπικού, των εκπροσώπων και των χορηγών</a:t>
            </a:r>
            <a:endParaRPr lang="en-US" dirty="0"/>
          </a:p>
          <a:p>
            <a:pPr>
              <a:buNone/>
            </a:pPr>
            <a:endParaRPr lang="en-US" dirty="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405487-5DCE-4E01-BE05-42B8FE6B910C}"/>
              </a:ext>
            </a:extLst>
          </p:cNvPr>
          <p:cNvSpPr>
            <a:spLocks noGrp="1"/>
          </p:cNvSpPr>
          <p:nvPr>
            <p:ph type="title"/>
          </p:nvPr>
        </p:nvSpPr>
        <p:spPr>
          <a:xfrm>
            <a:off x="1945201" y="260648"/>
            <a:ext cx="6589199" cy="1644352"/>
          </a:xfrm>
        </p:spPr>
        <p:txBody>
          <a:bodyPr>
            <a:normAutofit fontScale="90000"/>
          </a:bodyPr>
          <a:lstStyle/>
          <a:p>
            <a:r>
              <a:rPr lang="el-GR" dirty="0"/>
              <a:t>ΟΦΕΛΗ</a:t>
            </a:r>
            <a:br>
              <a:rPr lang="el-GR" dirty="0"/>
            </a:br>
            <a:r>
              <a:rPr lang="el-GR" dirty="0"/>
              <a:t>Τι κερδίζουμε από μια «πράσινη» εκδήλωση;</a:t>
            </a:r>
          </a:p>
        </p:txBody>
      </p:sp>
      <p:sp>
        <p:nvSpPr>
          <p:cNvPr id="3" name="Θέση περιεχομένου 2">
            <a:extLst>
              <a:ext uri="{FF2B5EF4-FFF2-40B4-BE49-F238E27FC236}">
                <a16:creationId xmlns:a16="http://schemas.microsoft.com/office/drawing/2014/main" id="{563E9093-6F55-4BB5-9E97-6D884B5E410A}"/>
              </a:ext>
            </a:extLst>
          </p:cNvPr>
          <p:cNvSpPr>
            <a:spLocks noGrp="1"/>
          </p:cNvSpPr>
          <p:nvPr>
            <p:ph idx="1"/>
          </p:nvPr>
        </p:nvSpPr>
        <p:spPr>
          <a:xfrm>
            <a:off x="899592" y="1905000"/>
            <a:ext cx="7848871" cy="4692352"/>
          </a:xfrm>
        </p:spPr>
        <p:txBody>
          <a:bodyPr>
            <a:normAutofit fontScale="70000" lnSpcReduction="20000"/>
          </a:bodyPr>
          <a:lstStyle/>
          <a:p>
            <a:r>
              <a:rPr lang="el-GR" dirty="0"/>
              <a:t>Μείωση κόστους: Η κατανάλωση λιγότερης ενέργειας και λιγότερων πόρων σημαίνει μείωση κόστους.</a:t>
            </a:r>
          </a:p>
          <a:p>
            <a:r>
              <a:rPr lang="el-GR" dirty="0"/>
              <a:t>Δημιουργία θετικής εικόνας: Ο φορέας σχεδιασμού καθώς και οι συμμετέχοντες που συμβάλλουν στη διοργάνωση, από τους προμηθευτές μέχρι τους χώρους της εκδήλωσης, επιδεικνύουν στο κοινό την αφοσίωσή τους στην προστασία του περιβάλλοντος και σε πρακτικές </a:t>
            </a:r>
            <a:r>
              <a:rPr lang="el-GR" dirty="0" err="1"/>
              <a:t>αειφορίας</a:t>
            </a:r>
            <a:r>
              <a:rPr lang="el-GR" dirty="0"/>
              <a:t>.</a:t>
            </a:r>
          </a:p>
          <a:p>
            <a:r>
              <a:rPr lang="el-GR" dirty="0"/>
              <a:t>Δημιουργία μιας θετικής περιβαλλοντικής συνείδησης: Η προώθηση θετικών πρακτικών </a:t>
            </a:r>
            <a:r>
              <a:rPr lang="el-GR" dirty="0" err="1"/>
              <a:t>αειφορίας</a:t>
            </a:r>
            <a:r>
              <a:rPr lang="el-GR" dirty="0"/>
              <a:t> ξεκινάει από τους διοργανωτές και αφορά σε όλους τους κατοίκους της πόλης που φιλοξενεί την εκδήλωση.</a:t>
            </a:r>
          </a:p>
          <a:p>
            <a:r>
              <a:rPr lang="el-GR" dirty="0"/>
              <a:t>Κοινωνικά οφέλη: Μια «πράσινη» εκδήλωση δεν φέρνει οφέλη μόνο για το περιβάλλον αλλά αν σχεδιαστεί κατάλληλα, μπορεί να έχει θετικά αποτελέσματα και για την τοπική κοινωνία. Η Τριπλή Βάση (Πλανήτης, Άνθρωπος, Ευημερία) βελτιώνει την ποιότητα της ζωής δημιουργώντας θέσεις εργασίας και προωθώντας καλύτερες συνθήκες εργασίας.</a:t>
            </a:r>
          </a:p>
          <a:p>
            <a:r>
              <a:rPr lang="el-GR" dirty="0"/>
              <a:t>Θετική επιρροή στην ανάληψη αποφάσεων: Αλλάζοντας την παλιά νοοτροπία σχετικά με την επιχειρηματικότητα είναι το κλειδί στη δημιουργία και διασφάλιση ενός μέλλοντος με </a:t>
            </a:r>
            <a:r>
              <a:rPr lang="el-GR" dirty="0" err="1"/>
              <a:t>αειφορία</a:t>
            </a:r>
            <a:r>
              <a:rPr lang="el-GR" dirty="0"/>
              <a:t>. Συμμετέχοντας στη δημιουργία και στο σχεδιασμό εκδηλώσεων που σέβονται το περιβάλλον εδραιώνουμε μια νέα φιλοσοφία, της Τριπλής Βάσης, η οποία αντιμετωπίζει το περιβάλλον σαν μέρος του οικονομικού κύκλου.</a:t>
            </a:r>
          </a:p>
          <a:p>
            <a:r>
              <a:rPr lang="el-GR" dirty="0"/>
              <a:t>Απόδοση επένδυσης: Η επένδυση σε «πράσινες» εκδηλώσεις δεν αποφέρει μόνο μείωση στα κόστη και αύξηση κερδών αλλά αναβαθμίζει το status των διοργανωτών, των χορηγών και των συμμετεχόντων, γεγονός που αποτελεί ανταγωνιστικό πλεονέκτημα σε μελλοντικές επιχειρηματικές δραστηριότητες.</a:t>
            </a:r>
          </a:p>
        </p:txBody>
      </p:sp>
    </p:spTree>
    <p:extLst>
      <p:ext uri="{BB962C8B-B14F-4D97-AF65-F5344CB8AC3E}">
        <p14:creationId xmlns:p14="http://schemas.microsoft.com/office/powerpoint/2010/main" val="228114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29FEFE-C12D-4D16-B2B5-7832B18692FF}"/>
              </a:ext>
            </a:extLst>
          </p:cNvPr>
          <p:cNvSpPr>
            <a:spLocks noGrp="1"/>
          </p:cNvSpPr>
          <p:nvPr>
            <p:ph type="title"/>
          </p:nvPr>
        </p:nvSpPr>
        <p:spPr/>
        <p:txBody>
          <a:bodyPr>
            <a:normAutofit fontScale="90000"/>
          </a:bodyPr>
          <a:lstStyle/>
          <a:p>
            <a:r>
              <a:rPr lang="el-GR" dirty="0"/>
              <a:t>Οι στόχοι του σχεδιασμού μιας «πράσινης» εκδήλωσης είναι:</a:t>
            </a:r>
            <a:br>
              <a:rPr lang="el-GR" dirty="0"/>
            </a:br>
            <a:endParaRPr lang="el-GR" dirty="0"/>
          </a:p>
        </p:txBody>
      </p:sp>
      <p:sp>
        <p:nvSpPr>
          <p:cNvPr id="3" name="Θέση περιεχομένου 2">
            <a:extLst>
              <a:ext uri="{FF2B5EF4-FFF2-40B4-BE49-F238E27FC236}">
                <a16:creationId xmlns:a16="http://schemas.microsoft.com/office/drawing/2014/main" id="{9B7870FD-D196-4C2C-A286-D226AF08ADF8}"/>
              </a:ext>
            </a:extLst>
          </p:cNvPr>
          <p:cNvSpPr>
            <a:spLocks noGrp="1"/>
          </p:cNvSpPr>
          <p:nvPr>
            <p:ph idx="1"/>
          </p:nvPr>
        </p:nvSpPr>
        <p:spPr>
          <a:xfrm>
            <a:off x="1547665" y="1905000"/>
            <a:ext cx="6986736" cy="4548336"/>
          </a:xfrm>
        </p:spPr>
        <p:txBody>
          <a:bodyPr>
            <a:normAutofit/>
          </a:bodyPr>
          <a:lstStyle/>
          <a:p>
            <a:endParaRPr lang="el-GR" dirty="0"/>
          </a:p>
          <a:p>
            <a:r>
              <a:rPr lang="el-GR" dirty="0"/>
              <a:t>Βελτίωση της αξιοποίησης των πόρων</a:t>
            </a:r>
          </a:p>
          <a:p>
            <a:r>
              <a:rPr lang="el-GR" dirty="0"/>
              <a:t>Μείωση των αρνητικών επιπτώσεων για το περιβάλλον</a:t>
            </a:r>
          </a:p>
          <a:p>
            <a:r>
              <a:rPr lang="el-GR" dirty="0"/>
              <a:t>Βελτίωση της οικονομικής αποτελεσματικότητας</a:t>
            </a:r>
          </a:p>
          <a:p>
            <a:r>
              <a:rPr lang="el-GR" dirty="0"/>
              <a:t>Μείωση των αρνητικών επιπτώσεων για τους τοπικούς κατοίκους και την πόλη που φιλοξενεί την εκδήλωση</a:t>
            </a:r>
          </a:p>
          <a:p>
            <a:r>
              <a:rPr lang="el-GR" dirty="0"/>
              <a:t>Προστασία της τοπικής βιοποικιλότητας</a:t>
            </a:r>
          </a:p>
          <a:p>
            <a:r>
              <a:rPr lang="el-GR" dirty="0"/>
              <a:t>Ενίσχυση της συνείδησης σχετικά με την </a:t>
            </a:r>
            <a:r>
              <a:rPr lang="el-GR" dirty="0" err="1"/>
              <a:t>αειφορία</a:t>
            </a:r>
            <a:r>
              <a:rPr lang="el-GR" dirty="0"/>
              <a:t> και την προστασία του περιβάλλοντος</a:t>
            </a:r>
          </a:p>
        </p:txBody>
      </p:sp>
    </p:spTree>
    <p:extLst>
      <p:ext uri="{BB962C8B-B14F-4D97-AF65-F5344CB8AC3E}">
        <p14:creationId xmlns:p14="http://schemas.microsoft.com/office/powerpoint/2010/main" val="1531848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http://www.ecomobilityfestival.org/wp-content/uploads/2016/07/EcoMobility_Festival_Kaohsiung_noTW_square.png"/>
          <p:cNvPicPr>
            <a:picLocks noChangeAspect="1" noChangeArrowheads="1"/>
          </p:cNvPicPr>
          <p:nvPr/>
        </p:nvPicPr>
        <p:blipFill>
          <a:blip r:embed="rId2"/>
          <a:srcRect/>
          <a:stretch>
            <a:fillRect/>
          </a:stretch>
        </p:blipFill>
        <p:spPr bwMode="auto">
          <a:xfrm>
            <a:off x="928663" y="267869"/>
            <a:ext cx="7834366" cy="587577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t>EcoMobility</a:t>
            </a:r>
            <a:endParaRPr lang="en-US" dirty="0"/>
          </a:p>
        </p:txBody>
      </p:sp>
      <p:sp>
        <p:nvSpPr>
          <p:cNvPr id="3" name="2 - Θέση περιεχομένου"/>
          <p:cNvSpPr>
            <a:spLocks noGrp="1"/>
          </p:cNvSpPr>
          <p:nvPr>
            <p:ph idx="1"/>
          </p:nvPr>
        </p:nvSpPr>
        <p:spPr/>
        <p:txBody>
          <a:bodyPr>
            <a:normAutofit/>
          </a:bodyPr>
          <a:lstStyle/>
          <a:p>
            <a:r>
              <a:rPr lang="el-GR" b="1" dirty="0"/>
              <a:t>Είναι ένας όρος που χρησιμοποιείται για να περιγράψει τα ταξίδια</a:t>
            </a:r>
          </a:p>
          <a:p>
            <a:r>
              <a:rPr lang="el-GR" dirty="0"/>
              <a:t> Μέσω ολοκληρωμένων</a:t>
            </a:r>
          </a:p>
          <a:p>
            <a:endParaRPr lang="el-GR" dirty="0"/>
          </a:p>
          <a:p>
            <a:r>
              <a:rPr lang="el-GR" dirty="0"/>
              <a:t>Κοινωνικά αλληλέγγυων , και φιλικών  προς το περιβάλλον επιλογών </a:t>
            </a:r>
          </a:p>
          <a:p>
            <a:endParaRPr lang="el-GR" dirty="0"/>
          </a:p>
          <a:p>
            <a:r>
              <a:rPr lang="el-GR" dirty="0"/>
              <a:t>Δηλαδή  περπάτημα, ποδηλασία,  και της δημόσια συγκοινωνία.</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Η βιωσιμότητα έχει έρθει στο προσκήνιο των παγκόσμιων ζητημάτων.</a:t>
            </a:r>
            <a:endParaRPr lang="en-US" dirty="0"/>
          </a:p>
        </p:txBody>
      </p:sp>
      <p:sp>
        <p:nvSpPr>
          <p:cNvPr id="3" name="2 - Θέση περιεχομένου"/>
          <p:cNvSpPr>
            <a:spLocks noGrp="1"/>
          </p:cNvSpPr>
          <p:nvPr>
            <p:ph idx="1"/>
          </p:nvPr>
        </p:nvSpPr>
        <p:spPr>
          <a:xfrm>
            <a:off x="928662" y="2708920"/>
            <a:ext cx="8215338" cy="3539480"/>
          </a:xfrm>
        </p:spPr>
        <p:txBody>
          <a:bodyPr>
            <a:normAutofit/>
          </a:bodyPr>
          <a:lstStyle/>
          <a:p>
            <a:r>
              <a:rPr lang="el-GR" dirty="0"/>
              <a:t>Οι επιχειρήσεις όλο και περισσότερο ανησυχούν για το αντίκτυπο των δραστηριοτήτων τους και πως μπορούν να επηρεάσουν την αλλαγή, υιοθετώντας μια νοοτροπία της εταιρικής βιωσιμότητας. </a:t>
            </a:r>
            <a:endParaRPr lang="en-US" dirty="0"/>
          </a:p>
          <a:p>
            <a:r>
              <a:rPr lang="el-GR" dirty="0"/>
              <a:t>Ο σχεδιασμός και η εκτέλεση </a:t>
            </a:r>
            <a:r>
              <a:rPr lang="el-GR" b="1" dirty="0"/>
              <a:t>μιας «πράσινης» εκδήλωσης και φεστιβάλ </a:t>
            </a:r>
            <a:r>
              <a:rPr lang="el-GR" dirty="0"/>
              <a:t>είναι κάτι το οποίο μπορεί εύκολα να υιοθετηθεί ως τρόπος για να ξεκινήσει την πορεία προς την βιωσιμότητα.</a:t>
            </a:r>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2011354"/>
          </a:xfrm>
        </p:spPr>
        <p:txBody>
          <a:bodyPr>
            <a:normAutofit fontScale="90000"/>
          </a:bodyPr>
          <a:lstStyle/>
          <a:p>
            <a:r>
              <a:rPr lang="el-GR" dirty="0"/>
              <a:t>Ποιος ο λόγος για τις «πράσινες» εκδηλώσεις και φεστιβάλ?</a:t>
            </a:r>
            <a:br>
              <a:rPr lang="en-US" dirty="0"/>
            </a:br>
            <a:r>
              <a:rPr lang="el-GR" dirty="0"/>
              <a:t> </a:t>
            </a:r>
            <a:br>
              <a:rPr lang="en-US" dirty="0"/>
            </a:br>
            <a:endParaRPr lang="en-US" dirty="0"/>
          </a:p>
        </p:txBody>
      </p:sp>
      <p:sp>
        <p:nvSpPr>
          <p:cNvPr id="3" name="2 - Θέση περιεχομένου"/>
          <p:cNvSpPr>
            <a:spLocks noGrp="1"/>
          </p:cNvSpPr>
          <p:nvPr>
            <p:ph idx="1"/>
          </p:nvPr>
        </p:nvSpPr>
        <p:spPr>
          <a:xfrm>
            <a:off x="928662" y="2285992"/>
            <a:ext cx="8005026" cy="3962408"/>
          </a:xfrm>
        </p:spPr>
        <p:txBody>
          <a:bodyPr>
            <a:normAutofit/>
          </a:bodyPr>
          <a:lstStyle/>
          <a:p>
            <a:r>
              <a:rPr lang="el-GR" dirty="0"/>
              <a:t>Οι εκδηλώσεις και τα φεστιβάλ σε όλο τον κόσμο δημιουργούν ένα τεράστιο όγκο  απορριμμάτων/ αποβλήτων. </a:t>
            </a:r>
            <a:endParaRPr lang="en-US" dirty="0"/>
          </a:p>
          <a:p>
            <a:r>
              <a:rPr lang="el-GR" dirty="0"/>
              <a:t>Μερικοί διοργανωτές έχουν ξεκινήσει τις «πράσινες» εκδηλώσεις για να ελαχιστοποιηθούν οι επιπτώσεις τους στο περιβάλλον.</a:t>
            </a:r>
            <a:endParaRPr lang="en-US" dirty="0"/>
          </a:p>
          <a:p>
            <a:r>
              <a:rPr lang="el-GR" dirty="0"/>
              <a:t>Πολλά από τα υλικά που βοηθούν τις επιχειρήσεις και τους οργανισμούς να κάνουν τις εκδηλώσεις και τα φεστιβάλ «πράσινα», εστιάζουν περισσότερο στις «πράσινες» συναντήσεις και στα συνέδρια και όχι στις εκδηλώσεις και στα φεστιβάλ. </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2082792"/>
          </a:xfrm>
        </p:spPr>
        <p:txBody>
          <a:bodyPr>
            <a:normAutofit fontScale="90000"/>
          </a:bodyPr>
          <a:lstStyle/>
          <a:p>
            <a:r>
              <a:rPr lang="el-GR" dirty="0"/>
              <a:t>Τι είναι η «πράσινη» εκδήλωση ή φεστιβάλ?</a:t>
            </a:r>
            <a:br>
              <a:rPr lang="en-US" dirty="0"/>
            </a:br>
            <a:r>
              <a:rPr lang="el-GR" dirty="0"/>
              <a:t> </a:t>
            </a:r>
            <a:br>
              <a:rPr lang="en-US" dirty="0"/>
            </a:br>
            <a:endParaRPr lang="en-US" dirty="0"/>
          </a:p>
        </p:txBody>
      </p:sp>
      <p:sp>
        <p:nvSpPr>
          <p:cNvPr id="3" name="2 - Θέση περιεχομένου"/>
          <p:cNvSpPr>
            <a:spLocks noGrp="1"/>
          </p:cNvSpPr>
          <p:nvPr>
            <p:ph idx="1"/>
          </p:nvPr>
        </p:nvSpPr>
        <p:spPr>
          <a:xfrm>
            <a:off x="1071538" y="2060848"/>
            <a:ext cx="7862150" cy="4511424"/>
          </a:xfrm>
        </p:spPr>
        <p:txBody>
          <a:bodyPr>
            <a:normAutofit/>
          </a:bodyPr>
          <a:lstStyle/>
          <a:p>
            <a:r>
              <a:rPr lang="el-GR" dirty="0"/>
              <a:t>Ένα «πράσινο» φεστιβάλ ή εκδήλωση </a:t>
            </a:r>
            <a:r>
              <a:rPr lang="el-GR" b="1" dirty="0"/>
              <a:t>ενσωματώνει περιβαλλοντικά ζητήματα για την ελαχιστοποίηση αρνητικών επιπτώσεων στο περιβάλλον.</a:t>
            </a:r>
            <a:r>
              <a:rPr lang="el-GR" dirty="0"/>
              <a:t> Τέτοια παραδείγματα στην ελαχιστοποίηση των περιβαλλοντικών προβλημάτων συμπεριλαμβάνει:</a:t>
            </a:r>
            <a:endParaRPr lang="en-US" dirty="0"/>
          </a:p>
          <a:p>
            <a:pPr lvl="0"/>
            <a:r>
              <a:rPr lang="el-GR" b="1" i="1" dirty="0"/>
              <a:t>Μείωση των αποβλήτων</a:t>
            </a:r>
            <a:r>
              <a:rPr lang="el-GR" i="1" dirty="0"/>
              <a:t>, </a:t>
            </a:r>
            <a:r>
              <a:rPr lang="el-GR" b="1" i="1" dirty="0"/>
              <a:t>νερού και ενέργειας</a:t>
            </a:r>
            <a:endParaRPr lang="en-US" b="1" i="1" dirty="0"/>
          </a:p>
          <a:p>
            <a:pPr lvl="0"/>
            <a:r>
              <a:rPr lang="el-GR" i="1" dirty="0"/>
              <a:t> η </a:t>
            </a:r>
            <a:r>
              <a:rPr lang="el-GR" b="1" i="1" dirty="0"/>
              <a:t>χρήση του έντιμου εμπορίου </a:t>
            </a:r>
            <a:r>
              <a:rPr lang="el-GR" i="1" dirty="0"/>
              <a:t>ή </a:t>
            </a:r>
            <a:r>
              <a:rPr lang="el-GR" b="1" i="1" dirty="0"/>
              <a:t>βιολογικά προϊόντα</a:t>
            </a:r>
            <a:endParaRPr lang="en-US" b="1" i="1" dirty="0"/>
          </a:p>
          <a:p>
            <a:pPr lvl="0"/>
            <a:r>
              <a:rPr lang="el-GR" i="1" dirty="0"/>
              <a:t> </a:t>
            </a:r>
            <a:r>
              <a:rPr lang="en-US" b="1" i="1" dirty="0"/>
              <a:t>X</a:t>
            </a:r>
            <a:r>
              <a:rPr lang="el-GR" b="1" i="1" dirty="0" err="1"/>
              <a:t>ρησιμοποιώντας</a:t>
            </a:r>
            <a:r>
              <a:rPr lang="el-GR" b="1" i="1" dirty="0"/>
              <a:t> τοπικούς προμηθευτές και τοπικές πηγές προϊόντων</a:t>
            </a:r>
            <a:endParaRPr lang="en-US" b="1" i="1" dirty="0"/>
          </a:p>
          <a:p>
            <a:pPr lvl="0"/>
            <a:r>
              <a:rPr lang="el-GR" i="1" dirty="0"/>
              <a:t> </a:t>
            </a:r>
            <a:r>
              <a:rPr lang="en-US" b="1" i="1" dirty="0"/>
              <a:t>E</a:t>
            </a:r>
            <a:r>
              <a:rPr lang="el-GR" b="1" i="1" dirty="0" err="1"/>
              <a:t>κπαίδευση</a:t>
            </a:r>
            <a:r>
              <a:rPr lang="el-GR" b="1" i="1" dirty="0"/>
              <a:t> για τις περιβαλλοντικές επιπτώσεις</a:t>
            </a:r>
            <a:r>
              <a:rPr lang="el-GR" i="1" dirty="0"/>
              <a:t> και πολλά άλλα.</a:t>
            </a:r>
            <a:endParaRPr lang="en-US" i="1" dirty="0"/>
          </a:p>
          <a:p>
            <a:endParaRPr lang="en-US" dirty="0"/>
          </a:p>
        </p:txBody>
      </p:sp>
    </p:spTree>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139</TotalTime>
  <Words>2635</Words>
  <Application>Microsoft Office PowerPoint</Application>
  <PresentationFormat>Προβολή στην οθόνη (4:3)</PresentationFormat>
  <Paragraphs>222</Paragraphs>
  <Slides>31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31</vt:i4>
      </vt:variant>
    </vt:vector>
  </HeadingPairs>
  <TitlesOfParts>
    <vt:vector size="35" baseType="lpstr">
      <vt:lpstr>Arial</vt:lpstr>
      <vt:lpstr>Century Gothic</vt:lpstr>
      <vt:lpstr>Wingdings 3</vt:lpstr>
      <vt:lpstr>Θρόισμα</vt:lpstr>
      <vt:lpstr>«ΠΡΑΣΙΝΕΣ» ΕΚΔΗΛΩΣΕΙΣ ΚΑΙ ΟΔΗΓΟΣ ΕΚΔΗΛΩΣΕΩΝ </vt:lpstr>
      <vt:lpstr>Πώς μπορούμε να διοργανώσουμε μια «πράσινη» εκδήλωση;</vt:lpstr>
      <vt:lpstr>Οι αρνητικές επιπτώσεις για το περιβάλλον που σχετίζονται με τη διοργάνωση εκδηλώσεων</vt:lpstr>
      <vt:lpstr>Οι στόχοι του σχεδιασμού μιας «πράσινης» εκδήλωσης είναι: </vt:lpstr>
      <vt:lpstr>Παρουσίαση του PowerPoint</vt:lpstr>
      <vt:lpstr>EcoMobility</vt:lpstr>
      <vt:lpstr>Η βιωσιμότητα έχει έρθει στο προσκήνιο των παγκόσμιων ζητημάτων.</vt:lpstr>
      <vt:lpstr>Ποιος ο λόγος για τις «πράσινες» εκδηλώσεις και φεστιβάλ?   </vt:lpstr>
      <vt:lpstr>Τι είναι η «πράσινη» εκδήλωση ή φεστιβάλ?   </vt:lpstr>
      <vt:lpstr>Ποιες είναι οι επιπτώσεις μιας εκδήλωσης στο περιβάλλον? </vt:lpstr>
      <vt:lpstr>Ποια είναι τα πλεονεκτήματα των «πράσινων» εκδηλώσεων και φεστιβάλ? </vt:lpstr>
      <vt:lpstr>Οι «πράσινες» εκδηλώσεις μπορούν να εξοικονομήσουν πόρους: </vt:lpstr>
      <vt:lpstr>Πώς να σχεδιάσετε ένα «πράσινο» φεστιβάλ ή εκδήλωση. </vt:lpstr>
      <vt:lpstr>Συμμετέχοντες: </vt:lpstr>
      <vt:lpstr>Τοποθεσία και μέσα μεταφοράς: </vt:lpstr>
      <vt:lpstr>Προμήθεια των υλικών: </vt:lpstr>
      <vt:lpstr>Διαμονή και χώρος διεξαγωγής </vt:lpstr>
      <vt:lpstr>Σχεδιασμός και υλοποίηση  </vt:lpstr>
      <vt:lpstr>Μεταφορές </vt:lpstr>
      <vt:lpstr>Χώρος διεξαγωγής </vt:lpstr>
      <vt:lpstr>Τρόφιμα, ποτά και υπηρεσίες τροφοδοσίας. </vt:lpstr>
      <vt:lpstr>Εγγραφή </vt:lpstr>
      <vt:lpstr>Εξοπλισμός και έπιπλα του χώρου διεξαγωγής </vt:lpstr>
      <vt:lpstr>Έντυπα υλικά εκθέσεων, παρουσιάσεων και εκδηλώσεων </vt:lpstr>
      <vt:lpstr>Επαναχρησιμοποίηση, ανακύκλωση και μείωση απορριμμάτων\αποβλήτων </vt:lpstr>
      <vt:lpstr>Συμμετοχή εργαζομένων για την αποτελεσματική βελτίωση της λειτουργικότητας: </vt:lpstr>
      <vt:lpstr>Περιβαλλοντική δήλωση – Γνωστοποίηση των προσπαθειών σας </vt:lpstr>
      <vt:lpstr>Δείγμα περιβαλλοντικής δήλωσης: </vt:lpstr>
      <vt:lpstr>Δείγμα περιβαλλοντικής δήλωσης: </vt:lpstr>
      <vt:lpstr>Δείγμα περιβαλλοντικής δήλωσης: </vt:lpstr>
      <vt:lpstr>ΟΦΕΛΗ Τι κερδίζουμε από μια «πράσινη» εκδήλωση;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«ΠΡΑΣΙΝΕΣ» ΕΚΔΗΛΩΣΕΙΣ ΚΑΙ ΟΔΗΓΟΣ ΕΚΔΗΛΩΣΕΩΝ</dc:title>
  <dc:creator>admin</dc:creator>
  <cp:lastModifiedBy>George Apladas</cp:lastModifiedBy>
  <cp:revision>38</cp:revision>
  <dcterms:created xsi:type="dcterms:W3CDTF">2014-11-02T10:03:47Z</dcterms:created>
  <dcterms:modified xsi:type="dcterms:W3CDTF">2018-10-23T06:22:13Z</dcterms:modified>
</cp:coreProperties>
</file>