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97" r:id="rId2"/>
    <p:sldId id="273" r:id="rId3"/>
    <p:sldId id="274" r:id="rId4"/>
    <p:sldId id="275" r:id="rId5"/>
    <p:sldId id="276" r:id="rId6"/>
    <p:sldId id="263" r:id="rId7"/>
    <p:sldId id="298" r:id="rId8"/>
    <p:sldId id="289" r:id="rId9"/>
    <p:sldId id="291" r:id="rId10"/>
    <p:sldId id="290" r:id="rId11"/>
    <p:sldId id="294" r:id="rId12"/>
    <p:sldId id="293" r:id="rId13"/>
    <p:sldId id="264" r:id="rId14"/>
    <p:sldId id="296" r:id="rId15"/>
    <p:sldId id="271" r:id="rId16"/>
    <p:sldId id="266" r:id="rId17"/>
    <p:sldId id="299" r:id="rId18"/>
    <p:sldId id="267" r:id="rId19"/>
    <p:sldId id="268" r:id="rId20"/>
    <p:sldId id="269" r:id="rId21"/>
    <p:sldId id="270" r:id="rId22"/>
    <p:sldId id="258" r:id="rId23"/>
    <p:sldId id="259" r:id="rId24"/>
    <p:sldId id="260" r:id="rId25"/>
    <p:sldId id="261" r:id="rId26"/>
    <p:sldId id="277" r:id="rId27"/>
    <p:sldId id="279" r:id="rId28"/>
    <p:sldId id="300" r:id="rId29"/>
    <p:sldId id="301" r:id="rId30"/>
    <p:sldId id="302" r:id="rId31"/>
    <p:sldId id="280" r:id="rId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6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85800"/>
            <a:ext cx="7772400" cy="2127250"/>
          </a:xfrm>
        </p:spPr>
        <p:txBody>
          <a:bodyPr/>
          <a:lstStyle>
            <a:lvl1pPr algn="ctr">
              <a:defRPr sz="5800"/>
            </a:lvl1pPr>
          </a:lstStyle>
          <a:p>
            <a:r>
              <a:rPr lang="el-GR"/>
              <a:t>Κάντε κλικ για να επεξεργαστείτε τον τίτλο</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l-GR"/>
              <a:t>Κάντε κλικ για να επεξεργαστείτε τον υπότιτλο του υποδείγματος</a:t>
            </a:r>
          </a:p>
        </p:txBody>
      </p:sp>
      <p:sp>
        <p:nvSpPr>
          <p:cNvPr id="5124" name="Rectangle 4"/>
          <p:cNvSpPr>
            <a:spLocks noGrp="1" noChangeArrowheads="1"/>
          </p:cNvSpPr>
          <p:nvPr>
            <p:ph type="dt" sz="half" idx="2"/>
          </p:nvPr>
        </p:nvSpPr>
        <p:spPr/>
        <p:txBody>
          <a:bodyPr/>
          <a:lstStyle>
            <a:lvl1pPr>
              <a:defRPr/>
            </a:lvl1pPr>
          </a:lstStyle>
          <a:p>
            <a:endParaRPr lang="el-GR"/>
          </a:p>
        </p:txBody>
      </p:sp>
      <p:sp>
        <p:nvSpPr>
          <p:cNvPr id="5125" name="Rectangle 5"/>
          <p:cNvSpPr>
            <a:spLocks noGrp="1" noChangeArrowheads="1"/>
          </p:cNvSpPr>
          <p:nvPr>
            <p:ph type="ftr" sz="quarter" idx="3"/>
          </p:nvPr>
        </p:nvSpPr>
        <p:spPr/>
        <p:txBody>
          <a:bodyPr/>
          <a:lstStyle>
            <a:lvl1pPr>
              <a:defRPr/>
            </a:lvl1pPr>
          </a:lstStyle>
          <a:p>
            <a:endParaRPr lang="el-GR"/>
          </a:p>
        </p:txBody>
      </p:sp>
      <p:sp>
        <p:nvSpPr>
          <p:cNvPr id="5126" name="Rectangle 6"/>
          <p:cNvSpPr>
            <a:spLocks noGrp="1" noChangeArrowheads="1"/>
          </p:cNvSpPr>
          <p:nvPr>
            <p:ph type="sldNum" sz="quarter" idx="4"/>
          </p:nvPr>
        </p:nvSpPr>
        <p:spPr/>
        <p:txBody>
          <a:bodyPr/>
          <a:lstStyle>
            <a:lvl1pPr>
              <a:defRPr/>
            </a:lvl1pPr>
          </a:lstStyle>
          <a:p>
            <a:fld id="{F041D39B-3DD7-44DE-BED2-909448D31ACA}" type="slidenum">
              <a:rPr lang="el-GR"/>
              <a:pPr/>
              <a:t>‹#›</a:t>
            </a:fld>
            <a:endParaRPr lang="el-GR"/>
          </a:p>
        </p:txBody>
      </p:sp>
      <p:grpSp>
        <p:nvGrpSpPr>
          <p:cNvPr id="5127" name="Group 7"/>
          <p:cNvGrpSpPr>
            <a:grpSpLocks/>
          </p:cNvGrpSpPr>
          <p:nvPr/>
        </p:nvGrpSpPr>
        <p:grpSpPr bwMode="auto">
          <a:xfrm>
            <a:off x="228600" y="2889250"/>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n-US"/>
            </a:p>
          </p:txBody>
        </p:sp>
        <p:sp>
          <p:nvSpPr>
            <p:cNvPr id="5129"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n-US"/>
            </a:p>
          </p:txBody>
        </p:sp>
        <p:sp>
          <p:nvSpPr>
            <p:cNvPr id="5130"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94ED18B8-04A5-4ABE-B93C-444472B7A17F}"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0AB5FD3-AF77-4569-A4B2-CEE53DEF9E02}"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n-US"/>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1B6F3617-4CC9-4306-B515-9D12B557AD35}" type="slidenum">
              <a:rPr lang="el-G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n-US"/>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8400"/>
            <a:ext cx="2133600" cy="457200"/>
          </a:xfrm>
        </p:spPr>
        <p:txBody>
          <a:bodyPr/>
          <a:lstStyle>
            <a:lvl1pPr>
              <a:defRPr/>
            </a:lvl1pPr>
          </a:lstStyle>
          <a:p>
            <a:fld id="{563059EE-153F-45B3-BAFB-49A8EF4A76F9}"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F223177C-6440-4351-BB9E-D16EDEA5F19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1EFB2B9-30D9-49C5-8B8F-0893310EBBF0}"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6EA2D590-749D-43AE-84E0-73E0445C3AFB}"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BBEBF9DE-4D32-42B5-8041-5AAEA13D61C2}"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326FD98A-C9C2-4157-B181-79E08C7FBC85}"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72875DD3-B03A-4E9B-822E-E49C475EB90A}"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E7E2DB7F-15EF-4A38-8355-495B8C2CBFF4}"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39A3DAA5-9AFA-4655-8E61-8CB4808BF2A7}"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τον τίτλο</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10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l-G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l-GR"/>
          </a:p>
        </p:txBody>
      </p:sp>
      <p:sp>
        <p:nvSpPr>
          <p:cNvPr id="410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9F15996-4B7D-4C11-B069-E2F0ECF5DEF9}" type="slidenum">
              <a:rPr lang="el-GR"/>
              <a:pPr/>
              <a:t>‹#›</a:t>
            </a:fld>
            <a:endParaRPr lang="el-GR"/>
          </a:p>
        </p:txBody>
      </p:sp>
      <p:sp>
        <p:nvSpPr>
          <p:cNvPr id="410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410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n-US"/>
          </a:p>
        </p:txBody>
      </p:sp>
      <p:sp>
        <p:nvSpPr>
          <p:cNvPr id="410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z="2400">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Garamond" pitchFamily="18" charset="0"/>
        </a:defRPr>
      </a:lvl2pPr>
      <a:lvl3pPr algn="l" rtl="0" fontAlgn="base">
        <a:spcBef>
          <a:spcPct val="0"/>
        </a:spcBef>
        <a:spcAft>
          <a:spcPct val="0"/>
        </a:spcAft>
        <a:defRPr sz="4400">
          <a:solidFill>
            <a:schemeClr val="tx2"/>
          </a:solidFill>
          <a:latin typeface="Garamond" pitchFamily="18" charset="0"/>
        </a:defRPr>
      </a:lvl3pPr>
      <a:lvl4pPr algn="l" rtl="0" fontAlgn="base">
        <a:spcBef>
          <a:spcPct val="0"/>
        </a:spcBef>
        <a:spcAft>
          <a:spcPct val="0"/>
        </a:spcAft>
        <a:defRPr sz="4400">
          <a:solidFill>
            <a:schemeClr val="tx2"/>
          </a:solidFill>
          <a:latin typeface="Garamond" pitchFamily="18" charset="0"/>
        </a:defRPr>
      </a:lvl4pPr>
      <a:lvl5pPr algn="l" rtl="0" fontAlgn="base">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http://www.hyattneworleans.com/gallery_images/Meeting%20Room.jpg" TargetMode="External"/><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maxxproducts.com/press/MAXX_1400.jpg"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http://cns.miis.edu/cns/activity/un/p3.jpg" TargetMode="Externa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www.metropolitanexpo.gr/el/egkatastasei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gnto.gov.gr/sites/default/files/files_basic_pages/prosklisi_FERIENMESSE%20VIENNA%202019.pdf" TargetMode="External"/><Relationship Id="rId3" Type="http://schemas.openxmlformats.org/officeDocument/2006/relationships/hyperlink" Target="http://www.gnto.gov.gr/sites/default/files/files_basic_pages/prosklisi_%20%CE%92%CE%9F%CE%9F%CE%A4_%202019.pdf" TargetMode="External"/><Relationship Id="rId7" Type="http://schemas.openxmlformats.org/officeDocument/2006/relationships/hyperlink" Target="http://www.gnto.gov.gr/sites/default/files/files_basic_pages/db_schenker_general_instructions_and_rates_2018.pdf" TargetMode="External"/><Relationship Id="rId2" Type="http://schemas.openxmlformats.org/officeDocument/2006/relationships/hyperlink" Target="http://www.gnto.gov.gr/sites/default/files/files_basic_pages/prosklisi_REISELIVSMESSEN%202019.pdf" TargetMode="External"/><Relationship Id="rId1" Type="http://schemas.openxmlformats.org/officeDocument/2006/relationships/slideLayout" Target="../slideLayouts/slideLayout2.xml"/><Relationship Id="rId6" Type="http://schemas.openxmlformats.org/officeDocument/2006/relationships/hyperlink" Target="http://www.gnto.gov.gr/sites/default/files/files_basic_pages/prosklisi_VAKANTIEBEURS%202019_%CE%BF%CF%81%CE%B8%CE%AE_%CE%B5%CF%80%CE%B1%CE%BD%CE%AC%CE%BB%CE%B7%CF%88%CE%B7.pdf" TargetMode="External"/><Relationship Id="rId5" Type="http://schemas.openxmlformats.org/officeDocument/2006/relationships/hyperlink" Target="http://www.gnto.gov.gr/sites/default/files/files_basic_pages/prosklisi_FITUR_2019.pdf" TargetMode="External"/><Relationship Id="rId4" Type="http://schemas.openxmlformats.org/officeDocument/2006/relationships/hyperlink" Target="http://www.gnto.gov.gr/sites/default/files/files_basic_pages/prosklisi_OTM%202019.pdf" TargetMode="External"/><Relationship Id="rId9" Type="http://schemas.openxmlformats.org/officeDocument/2006/relationships/hyperlink" Target="http://www.gnto.gov.gr/sites/default/files/files_basic_pages/prosklisi_%CE%9C%CE%91%CE%A4%CE%9A%CE%91_2019.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capsis.gr/img/marika_capsis_2000.jpg"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Αποτέλεσμα εικόνας για Εξοπλισμος συνεδριακών χωρων"/>
          <p:cNvPicPr>
            <a:picLocks noChangeAspect="1" noChangeArrowheads="1"/>
          </p:cNvPicPr>
          <p:nvPr/>
        </p:nvPicPr>
        <p:blipFill>
          <a:blip r:embed="rId2" cstate="print"/>
          <a:srcRect/>
          <a:stretch>
            <a:fillRect/>
          </a:stretch>
        </p:blipFill>
        <p:spPr bwMode="auto">
          <a:xfrm>
            <a:off x="428596" y="31971"/>
            <a:ext cx="8572560" cy="4540038"/>
          </a:xfrm>
          <a:prstGeom prst="rect">
            <a:avLst/>
          </a:prstGeom>
          <a:noFill/>
        </p:spPr>
      </p:pic>
      <p:sp>
        <p:nvSpPr>
          <p:cNvPr id="3" name="2 - Ορθογώνιο"/>
          <p:cNvSpPr/>
          <p:nvPr/>
        </p:nvSpPr>
        <p:spPr>
          <a:xfrm>
            <a:off x="1357290" y="4857760"/>
            <a:ext cx="6429420" cy="2114425"/>
          </a:xfrm>
          <a:prstGeom prst="rect">
            <a:avLst/>
          </a:prstGeom>
        </p:spPr>
        <p:txBody>
          <a:bodyPr wrap="square">
            <a:spAutoFit/>
          </a:bodyPr>
          <a:lstStyle/>
          <a:p>
            <a:pPr>
              <a:lnSpc>
                <a:spcPct val="90000"/>
              </a:lnSpc>
            </a:pPr>
            <a:r>
              <a:rPr lang="el-GR" dirty="0" smtClean="0"/>
              <a:t>ΣΥΝΕΔΡΙΑΚΟΙ ΧΩΡΟΙ – </a:t>
            </a:r>
            <a:r>
              <a:rPr lang="en-US" dirty="0" smtClean="0"/>
              <a:t> </a:t>
            </a:r>
            <a:r>
              <a:rPr lang="el-GR" dirty="0" smtClean="0"/>
              <a:t>ΕΞΟΠΛΙΣΜΟΣ ΟΠΤΙΚΟΑΚΟΥΣΤΙΚΑ ΜΕΣΑ – ΔΙΕΡΜΗΝΕΙΣ</a:t>
            </a:r>
          </a:p>
          <a:p>
            <a:pPr>
              <a:lnSpc>
                <a:spcPct val="90000"/>
              </a:lnSpc>
            </a:pPr>
            <a:endParaRPr lang="el-GR" dirty="0" smtClean="0"/>
          </a:p>
          <a:p>
            <a:pPr>
              <a:lnSpc>
                <a:spcPct val="90000"/>
              </a:lnSpc>
            </a:pPr>
            <a:r>
              <a:rPr lang="el-GR" dirty="0" smtClean="0"/>
              <a:t>Γεώργιος </a:t>
            </a:r>
            <a:r>
              <a:rPr lang="el-GR" dirty="0" err="1" smtClean="0"/>
              <a:t>Απλαδάς</a:t>
            </a:r>
            <a:endParaRPr lang="el-GR" dirty="0" smtClean="0"/>
          </a:p>
          <a:p>
            <a:pPr>
              <a:lnSpc>
                <a:spcPct val="90000"/>
              </a:lnSpc>
            </a:pPr>
            <a:r>
              <a:rPr lang="el-GR" dirty="0" smtClean="0"/>
              <a:t>Λέκτορας ΤΕΙ Κρήτης</a:t>
            </a:r>
          </a:p>
          <a:p>
            <a:pPr>
              <a:lnSpc>
                <a:spcPct val="90000"/>
              </a:lnSpc>
            </a:pPr>
            <a:r>
              <a:rPr lang="el-GR" dirty="0" smtClean="0"/>
              <a:t>Τμήμα Διοίκησης Επιχειρήσεων</a:t>
            </a:r>
            <a:endParaRPr lang="en-US" dirty="0" smtClean="0"/>
          </a:p>
          <a:p>
            <a:pPr>
              <a:lnSpc>
                <a:spcPct val="90000"/>
              </a:lnSpc>
            </a:pPr>
            <a:r>
              <a:rPr lang="en-US" dirty="0" smtClean="0"/>
              <a:t>2018   2019</a:t>
            </a:r>
            <a:endParaRPr lang="el-GR"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Αποτέλεσμα εικόνας για Εξοπλισμος συνεδριακών χωρων"/>
          <p:cNvPicPr>
            <a:picLocks noChangeAspect="1" noChangeArrowheads="1"/>
          </p:cNvPicPr>
          <p:nvPr/>
        </p:nvPicPr>
        <p:blipFill>
          <a:blip r:embed="rId2" cstate="print"/>
          <a:srcRect/>
          <a:stretch>
            <a:fillRect/>
          </a:stretch>
        </p:blipFill>
        <p:spPr bwMode="auto">
          <a:xfrm>
            <a:off x="247979" y="675292"/>
            <a:ext cx="8848289" cy="575410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Σχετική εικόνα"/>
          <p:cNvPicPr>
            <a:picLocks noChangeAspect="1" noChangeArrowheads="1"/>
          </p:cNvPicPr>
          <p:nvPr/>
        </p:nvPicPr>
        <p:blipFill>
          <a:blip r:embed="rId2" cstate="print"/>
          <a:srcRect/>
          <a:stretch>
            <a:fillRect/>
          </a:stretch>
        </p:blipFill>
        <p:spPr bwMode="auto">
          <a:xfrm>
            <a:off x="390129" y="714356"/>
            <a:ext cx="8572557" cy="55721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Σχετική εικόνα"/>
          <p:cNvPicPr>
            <a:picLocks noChangeAspect="1" noChangeArrowheads="1"/>
          </p:cNvPicPr>
          <p:nvPr/>
        </p:nvPicPr>
        <p:blipFill>
          <a:blip r:embed="rId2" cstate="print"/>
          <a:srcRect/>
          <a:stretch>
            <a:fillRect/>
          </a:stretch>
        </p:blipFill>
        <p:spPr bwMode="auto">
          <a:xfrm>
            <a:off x="306781" y="500042"/>
            <a:ext cx="8670427" cy="592935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a:t>Meeting Rooms</a:t>
            </a:r>
            <a:endParaRPr lang="el-GR" b="1"/>
          </a:p>
        </p:txBody>
      </p:sp>
      <p:sp>
        <p:nvSpPr>
          <p:cNvPr id="17412" name="Rectangle 4"/>
          <p:cNvSpPr>
            <a:spLocks noGrp="1" noChangeArrowheads="1"/>
          </p:cNvSpPr>
          <p:nvPr>
            <p:ph type="body" sz="half" idx="1"/>
          </p:nvPr>
        </p:nvSpPr>
        <p:spPr/>
        <p:txBody>
          <a:bodyPr/>
          <a:lstStyle/>
          <a:p>
            <a:pPr>
              <a:buFont typeface="Wingdings" pitchFamily="2" charset="2"/>
              <a:buNone/>
            </a:pPr>
            <a:r>
              <a:rPr lang="el-GR" dirty="0"/>
              <a:t>   </a:t>
            </a:r>
            <a:r>
              <a:rPr lang="el-GR" sz="2000" dirty="0"/>
              <a:t>Πρόκειται για μικρότερες σε διαστάσεις αίθουσες και  χρησιμοποιούνται για </a:t>
            </a:r>
            <a:r>
              <a:rPr lang="en-US" sz="2000" dirty="0"/>
              <a:t>meetings</a:t>
            </a:r>
            <a:r>
              <a:rPr lang="el-GR" sz="2000" dirty="0"/>
              <a:t>, για </a:t>
            </a:r>
            <a:r>
              <a:rPr lang="en-US" sz="2000" dirty="0"/>
              <a:t>thematic workshops</a:t>
            </a:r>
            <a:r>
              <a:rPr lang="el-GR" sz="2000" dirty="0"/>
              <a:t> κτλ με μικρό αριθμό συμμετεχόντων</a:t>
            </a:r>
            <a:r>
              <a:rPr lang="el-GR" sz="2000" dirty="0" smtClean="0"/>
              <a:t>.</a:t>
            </a:r>
          </a:p>
          <a:p>
            <a:pPr>
              <a:buFont typeface="Wingdings" pitchFamily="2" charset="2"/>
              <a:buNone/>
            </a:pPr>
            <a:endParaRPr lang="el-GR" sz="2000" dirty="0" smtClean="0"/>
          </a:p>
          <a:p>
            <a:pPr>
              <a:buFont typeface="Wingdings" pitchFamily="2" charset="2"/>
              <a:buNone/>
            </a:pPr>
            <a:r>
              <a:rPr lang="el-GR" sz="2000" dirty="0" smtClean="0"/>
              <a:t>   </a:t>
            </a:r>
            <a:r>
              <a:rPr lang="el-GR" sz="2000" dirty="0"/>
              <a:t>Η διαμόρφωση του χώρου γίνεται ανάλογα με τις απαιτήσεις της συνάντησης. </a:t>
            </a:r>
          </a:p>
          <a:p>
            <a:endParaRPr lang="el-GR" dirty="0"/>
          </a:p>
        </p:txBody>
      </p:sp>
      <p:pic>
        <p:nvPicPr>
          <p:cNvPr id="17414" name="Picture 6" descr="r_conf2"/>
          <p:cNvPicPr>
            <a:picLocks noGrp="1" noChangeAspect="1" noChangeArrowheads="1"/>
          </p:cNvPicPr>
          <p:nvPr>
            <p:ph sz="half" idx="2"/>
          </p:nvPr>
        </p:nvPicPr>
        <p:blipFill>
          <a:blip r:embed="rId2" cstate="print"/>
          <a:srcRect/>
          <a:stretch>
            <a:fillRect/>
          </a:stretch>
        </p:blipFill>
        <p:spPr>
          <a:xfrm>
            <a:off x="4648200" y="1773238"/>
            <a:ext cx="4038600" cy="3960812"/>
          </a:xfr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Αποτέλεσμα εικόνας για Εξοπλισμος συνεδριακών χωρων"/>
          <p:cNvPicPr>
            <a:picLocks noChangeAspect="1" noChangeArrowheads="1"/>
          </p:cNvPicPr>
          <p:nvPr/>
        </p:nvPicPr>
        <p:blipFill>
          <a:blip r:embed="rId2" cstate="print"/>
          <a:srcRect/>
          <a:stretch>
            <a:fillRect/>
          </a:stretch>
        </p:blipFill>
        <p:spPr bwMode="auto">
          <a:xfrm>
            <a:off x="642910" y="622292"/>
            <a:ext cx="8211493" cy="5235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4000" b="1"/>
              <a:t>Βοηθητικές αίθουσες - Δευτερεύοντες χώροι</a:t>
            </a:r>
          </a:p>
        </p:txBody>
      </p:sp>
      <p:sp>
        <p:nvSpPr>
          <p:cNvPr id="27652" name="Rectangle 4"/>
          <p:cNvSpPr>
            <a:spLocks noGrp="1" noChangeArrowheads="1"/>
          </p:cNvSpPr>
          <p:nvPr>
            <p:ph type="body" sz="half" idx="1"/>
          </p:nvPr>
        </p:nvSpPr>
        <p:spPr/>
        <p:txBody>
          <a:bodyPr/>
          <a:lstStyle/>
          <a:p>
            <a:pPr>
              <a:lnSpc>
                <a:spcPct val="90000"/>
              </a:lnSpc>
            </a:pPr>
            <a:r>
              <a:rPr lang="el-GR" sz="1800" b="1"/>
              <a:t>Βοηθητικές αίθουσες - Δευτερεύοντες χώροι - Γραφεία της γραμματείας</a:t>
            </a:r>
            <a:r>
              <a:rPr lang="el-GR" sz="1800"/>
              <a:t> </a:t>
            </a:r>
            <a:r>
              <a:rPr lang="el-GR" sz="1800" b="1"/>
              <a:t>Βοηθητικοί χώροι για coffee breaks –</a:t>
            </a:r>
          </a:p>
          <a:p>
            <a:pPr>
              <a:lnSpc>
                <a:spcPct val="90000"/>
              </a:lnSpc>
            </a:pPr>
            <a:endParaRPr lang="el-GR" sz="1800" b="1"/>
          </a:p>
          <a:p>
            <a:pPr>
              <a:lnSpc>
                <a:spcPct val="90000"/>
              </a:lnSpc>
            </a:pPr>
            <a:r>
              <a:rPr lang="el-GR" sz="1800" b="1"/>
              <a:t> Χώροι δεξιώσεων ή μικρών επαγγελματικών γευμάτων</a:t>
            </a:r>
          </a:p>
          <a:p>
            <a:pPr>
              <a:lnSpc>
                <a:spcPct val="90000"/>
              </a:lnSpc>
            </a:pPr>
            <a:endParaRPr lang="el-GR" sz="1800"/>
          </a:p>
          <a:p>
            <a:pPr>
              <a:lnSpc>
                <a:spcPct val="90000"/>
              </a:lnSpc>
            </a:pPr>
            <a:r>
              <a:rPr lang="el-GR" sz="1800"/>
              <a:t>Συνήθως βρίσκονται κοντά στη συνεδριακή αίθουσα και είναι απομονωμένοι από τις αίθουσες όπου συχνάζουν οι τουρίστες-πελάτες του ξενοδοχείου. </a:t>
            </a:r>
            <a:br>
              <a:rPr lang="el-GR" sz="1800"/>
            </a:br>
            <a:endParaRPr lang="el-GR" sz="1800"/>
          </a:p>
        </p:txBody>
      </p:sp>
      <p:pic>
        <p:nvPicPr>
          <p:cNvPr id="27654" name="Picture 6" descr="http://www.hyattneworleans.com/gallery_images/Meeting%20Room.jpg"/>
          <p:cNvPicPr>
            <a:picLocks noGrp="1" noChangeAspect="1" noChangeArrowheads="1"/>
          </p:cNvPicPr>
          <p:nvPr>
            <p:ph sz="half" idx="2"/>
          </p:nvPr>
        </p:nvPicPr>
        <p:blipFill>
          <a:blip r:embed="rId2" r:link="rId3" cstate="print"/>
          <a:srcRect/>
          <a:stretch>
            <a:fillRect/>
          </a:stretch>
        </p:blipFill>
        <p:spPr>
          <a:xfrm>
            <a:off x="4648200" y="2270125"/>
            <a:ext cx="4038600" cy="3190875"/>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4000"/>
              <a:t>Τα  βασικά κριτήρια που κάνουν μία αίθουσα κατάλληλη είναι : </a:t>
            </a:r>
          </a:p>
        </p:txBody>
      </p:sp>
      <p:sp>
        <p:nvSpPr>
          <p:cNvPr id="22531" name="Rectangle 3"/>
          <p:cNvSpPr>
            <a:spLocks noGrp="1" noChangeArrowheads="1"/>
          </p:cNvSpPr>
          <p:nvPr>
            <p:ph type="body" idx="1"/>
          </p:nvPr>
        </p:nvSpPr>
        <p:spPr/>
        <p:txBody>
          <a:bodyPr/>
          <a:lstStyle/>
          <a:p>
            <a:pPr>
              <a:lnSpc>
                <a:spcPct val="80000"/>
              </a:lnSpc>
              <a:buClrTx/>
              <a:buFont typeface="Wingdings" pitchFamily="2" charset="2"/>
              <a:buChar char="q"/>
            </a:pPr>
            <a:r>
              <a:rPr lang="el-GR" sz="1600" b="1" dirty="0"/>
              <a:t>Οι Διαστάσεις της </a:t>
            </a:r>
            <a:r>
              <a:rPr lang="el-GR" sz="1600" b="1" dirty="0" err="1"/>
              <a:t>αίθουσας</a:t>
            </a:r>
            <a:r>
              <a:rPr lang="el-GR" sz="1600" dirty="0" err="1"/>
              <a:t>Η</a:t>
            </a:r>
            <a:r>
              <a:rPr lang="el-GR" sz="1600" dirty="0"/>
              <a:t> Επιλογή της αίθουσας καθορίζεται από τον αριθμό των συμμετεχόντων. Το μέγεθος του χώρου διεξαγωγής της διοργάνωσης θα πρέπει να είναι ανάλογο με τον αριθμό των συμμετεχόντων. Μικρός αριθμός ατόμων συνεπάγεται μικρή αίθουσα και μεγάλος αριθμός συνεπάγεται μεγάλη αίθουσα. </a:t>
            </a:r>
          </a:p>
          <a:p>
            <a:pPr>
              <a:lnSpc>
                <a:spcPct val="80000"/>
              </a:lnSpc>
              <a:buClrTx/>
              <a:buNone/>
            </a:pPr>
            <a:r>
              <a:rPr lang="el-GR" sz="1600" dirty="0"/>
              <a:t>  </a:t>
            </a:r>
            <a:endParaRPr lang="el-GR" sz="1600" b="1" dirty="0"/>
          </a:p>
          <a:p>
            <a:pPr>
              <a:lnSpc>
                <a:spcPct val="80000"/>
              </a:lnSpc>
              <a:buClrTx/>
              <a:buFont typeface="Wingdings" pitchFamily="2" charset="2"/>
              <a:buChar char="q"/>
            </a:pPr>
            <a:r>
              <a:rPr lang="el-GR" sz="1600" b="1" dirty="0"/>
              <a:t>Η Διαμόρφωση </a:t>
            </a:r>
            <a:r>
              <a:rPr lang="el-GR" sz="1600" dirty="0"/>
              <a:t>Η διαμόρφωση εξαρτάται συνήθως από τον αριθμό των συμμετεχόντων σε συνάρτηση με τις διαστάσεις και την χωροταξική διάταξη ( κολώνες – χωρίσματα ) της συνεδριακής αίθουσας.  </a:t>
            </a:r>
          </a:p>
          <a:p>
            <a:pPr>
              <a:lnSpc>
                <a:spcPct val="80000"/>
              </a:lnSpc>
              <a:buClrTx/>
              <a:buFont typeface="Wingdings" pitchFamily="2" charset="2"/>
              <a:buChar char="q"/>
            </a:pPr>
            <a:endParaRPr lang="el-GR" sz="1600" b="1" dirty="0"/>
          </a:p>
          <a:p>
            <a:pPr>
              <a:lnSpc>
                <a:spcPct val="80000"/>
              </a:lnSpc>
              <a:buClrTx/>
              <a:buFont typeface="Wingdings" pitchFamily="2" charset="2"/>
              <a:buChar char="q"/>
            </a:pPr>
            <a:r>
              <a:rPr lang="el-GR" sz="1600" b="1" dirty="0"/>
              <a:t>Ο Εξαερισμός </a:t>
            </a:r>
            <a:r>
              <a:rPr lang="el-GR" sz="1600" dirty="0"/>
              <a:t>Απαιτείται καλός εξαερισμός της αίθουσας και απαγορεύεται αυστηρά το κάπνισμα κατά τη διάρκεια της διοργάνωσης. Σε κανονικές συνθήκες, ο εγκέφαλος λειτουργεί άριστα όταν οξυγονώνεται. Ένας καλά αεριζόμενος χώρος, χωρίς καπνό αποτελεί μία καλή βάση γι’ αυτό. </a:t>
            </a:r>
          </a:p>
          <a:p>
            <a:pPr>
              <a:lnSpc>
                <a:spcPct val="80000"/>
              </a:lnSpc>
              <a:buClrTx/>
              <a:buFont typeface="Wingdings" pitchFamily="2" charset="2"/>
              <a:buChar char="q"/>
            </a:pPr>
            <a:endParaRPr lang="el-GR" sz="1600" b="1" dirty="0"/>
          </a:p>
          <a:p>
            <a:pPr>
              <a:lnSpc>
                <a:spcPct val="80000"/>
              </a:lnSpc>
              <a:buClrTx/>
              <a:buFont typeface="Wingdings" pitchFamily="2" charset="2"/>
              <a:buChar char="q"/>
            </a:pPr>
            <a:r>
              <a:rPr lang="el-GR" sz="1600" b="1" dirty="0" err="1"/>
              <a:t>Φωτισμός</a:t>
            </a:r>
            <a:r>
              <a:rPr lang="el-GR" sz="1600" dirty="0" err="1"/>
              <a:t>Σημαντικό</a:t>
            </a:r>
            <a:r>
              <a:rPr lang="el-GR" sz="1600" dirty="0"/>
              <a:t> ρόλο παίζει ο κατάλληλος φωτισμός ενός χώρου, ανάλογα με το είδος της εκδήλωσης.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846158"/>
          </a:xfrm>
        </p:spPr>
        <p:txBody>
          <a:bodyPr/>
          <a:lstStyle/>
          <a:p>
            <a:r>
              <a:rPr lang="en-US" b="1" dirty="0" err="1" smtClean="0"/>
              <a:t>Crowne</a:t>
            </a:r>
            <a:r>
              <a:rPr lang="en-US" b="1" dirty="0" smtClean="0"/>
              <a:t> Plaza Athens City Centre</a:t>
            </a:r>
            <a:br>
              <a:rPr lang="en-US" b="1" dirty="0" smtClean="0"/>
            </a:br>
            <a:endParaRPr lang="en-US" dirty="0"/>
          </a:p>
        </p:txBody>
      </p:sp>
      <p:sp>
        <p:nvSpPr>
          <p:cNvPr id="3" name="2 - Θέση περιεχομένου"/>
          <p:cNvSpPr>
            <a:spLocks noGrp="1"/>
          </p:cNvSpPr>
          <p:nvPr>
            <p:ph idx="1"/>
          </p:nvPr>
        </p:nvSpPr>
        <p:spPr/>
        <p:txBody>
          <a:bodyPr/>
          <a:lstStyle/>
          <a:p>
            <a:pPr>
              <a:buClrTx/>
              <a:buFont typeface="Wingdings" pitchFamily="2" charset="2"/>
              <a:buChar char="q"/>
            </a:pPr>
            <a:r>
              <a:rPr lang="el-GR" sz="1800" dirty="0" smtClean="0"/>
              <a:t>Στην υποδοχή (</a:t>
            </a:r>
            <a:r>
              <a:rPr lang="el-GR" sz="1800" dirty="0" err="1" smtClean="0"/>
              <a:t>foyer</a:t>
            </a:r>
            <a:r>
              <a:rPr lang="el-GR" sz="1800" dirty="0" smtClean="0"/>
              <a:t>), η οροφή αποτελεί μια σύνθεση τριγωνικών επιφανειών εμπνευσμένη από την τεχνική του </a:t>
            </a:r>
            <a:r>
              <a:rPr lang="el-GR" sz="1800" dirty="0" err="1" smtClean="0"/>
              <a:t>origami</a:t>
            </a:r>
            <a:r>
              <a:rPr lang="el-GR" sz="1800" dirty="0" smtClean="0"/>
              <a:t>. </a:t>
            </a:r>
          </a:p>
          <a:p>
            <a:pPr>
              <a:buClrTx/>
              <a:buFont typeface="Wingdings" pitchFamily="2" charset="2"/>
              <a:buChar char="q"/>
            </a:pPr>
            <a:r>
              <a:rPr lang="el-GR" sz="1800" dirty="0" smtClean="0"/>
              <a:t>Τα φώτα στο </a:t>
            </a:r>
            <a:r>
              <a:rPr lang="el-GR" sz="1800" dirty="0" err="1" smtClean="0"/>
              <a:t>foyer</a:t>
            </a:r>
            <a:r>
              <a:rPr lang="el-GR" sz="1800" dirty="0" smtClean="0"/>
              <a:t> μπορούν να αλλάξουν χρωματισμούς και να διαμορφώσουν το χώρο ανάλογα με τις ανάγκες του </a:t>
            </a:r>
            <a:r>
              <a:rPr lang="el-GR" sz="1800" dirty="0" err="1" smtClean="0"/>
              <a:t>event</a:t>
            </a:r>
            <a:r>
              <a:rPr lang="el-GR" sz="1800" dirty="0" smtClean="0"/>
              <a:t> που φιλοξενεί. Κάθε αίθουσα έχει σχεδιαστεί με μέγιστη ευελιξία χρήσης και ανάλογα σενάρια φωτισμού. </a:t>
            </a:r>
          </a:p>
          <a:p>
            <a:pPr>
              <a:buClrTx/>
              <a:buNone/>
            </a:pPr>
            <a:endParaRPr lang="el-GR" sz="1800" dirty="0" smtClean="0"/>
          </a:p>
          <a:p>
            <a:pPr>
              <a:buClrTx/>
              <a:buFont typeface="Wingdings" pitchFamily="2" charset="2"/>
              <a:buChar char="q"/>
            </a:pPr>
            <a:r>
              <a:rPr lang="el-GR" sz="1800" dirty="0" err="1" smtClean="0"/>
              <a:t>To</a:t>
            </a:r>
            <a:r>
              <a:rPr lang="el-GR" sz="1800" dirty="0" smtClean="0"/>
              <a:t> </a:t>
            </a:r>
            <a:r>
              <a:rPr lang="el-GR" sz="1800" dirty="0" err="1" smtClean="0"/>
              <a:t>video</a:t>
            </a:r>
            <a:r>
              <a:rPr lang="el-GR" sz="1800" dirty="0" smtClean="0"/>
              <a:t> </a:t>
            </a:r>
            <a:r>
              <a:rPr lang="el-GR" sz="1800" dirty="0" err="1" smtClean="0"/>
              <a:t>wall</a:t>
            </a:r>
            <a:r>
              <a:rPr lang="el-GR" sz="1800" dirty="0" smtClean="0"/>
              <a:t>, οι οθόνες και οι </a:t>
            </a:r>
            <a:r>
              <a:rPr lang="el-GR" sz="1800" dirty="0" err="1" smtClean="0"/>
              <a:t>προτζέκτορες</a:t>
            </a:r>
            <a:r>
              <a:rPr lang="el-GR" sz="1800" dirty="0" smtClean="0"/>
              <a:t> οροφής σε κάθε αίθουσα, οι ευέλικτοι LCD πίνακες ανακοινώσεων, το σύστημα </a:t>
            </a:r>
            <a:r>
              <a:rPr lang="el-GR" sz="1800" dirty="0" err="1" smtClean="0"/>
              <a:t>Μαtrix</a:t>
            </a:r>
            <a:r>
              <a:rPr lang="el-GR" sz="1800" dirty="0" smtClean="0"/>
              <a:t>, ο ήχος και ο φωτισμός υψηλής ποιότητας καθώς και οι σταθμοί ενσύρματης ή ασύρματης φόρτισης κινητών μαρτυρούν την τεχνολογία αιχμής που προσφέρει λύσεις και ικανοποιεί τις πλέον σύγχρονες απαιτήσεις.  </a:t>
            </a:r>
          </a:p>
          <a:p>
            <a:pPr>
              <a:buClrTx/>
              <a:buNone/>
            </a:pPr>
            <a:endParaRPr lang="el-GR" sz="18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l-GR" sz="4000"/>
              <a:t>ΟΠΤΙΚΟΑΚΟΥΣΤΙΚΗ ΚΑΛΥΨΗ ΣΥΝΕΔΡΙΩΝ </a:t>
            </a:r>
          </a:p>
        </p:txBody>
      </p:sp>
      <p:sp>
        <p:nvSpPr>
          <p:cNvPr id="23555" name="Rectangle 3"/>
          <p:cNvSpPr>
            <a:spLocks noGrp="1" noChangeArrowheads="1"/>
          </p:cNvSpPr>
          <p:nvPr>
            <p:ph type="body" idx="1"/>
          </p:nvPr>
        </p:nvSpPr>
        <p:spPr/>
        <p:txBody>
          <a:bodyPr/>
          <a:lstStyle/>
          <a:p>
            <a:r>
              <a:rPr lang="el-GR" sz="2400"/>
              <a:t>Ένας από τους κυρίαρχους και σημαντικούς παράγοντες που καθορίζουν την επιτυχία ή αποτυχία ενός συνεδρίου είναι ο οπτικοακουστικός εξοπλισμός.</a:t>
            </a:r>
          </a:p>
          <a:p>
            <a:endParaRPr lang="el-GR" sz="2400"/>
          </a:p>
          <a:p>
            <a:r>
              <a:rPr lang="el-GR" sz="2400"/>
              <a:t>Ο </a:t>
            </a:r>
            <a:r>
              <a:rPr lang="el-GR" sz="2400" b="1"/>
              <a:t>Ηχητικός Εξοπλισμός  - εξαρτάται από : </a:t>
            </a:r>
            <a:br>
              <a:rPr lang="el-GR" sz="2400" b="1"/>
            </a:br>
            <a:r>
              <a:rPr lang="el-GR" sz="2400"/>
              <a:t>- Εμβαδόν χώρου (εσωτερικού-Εξωτερικού) - Διάταξη χώρου (θεατρική, σχολική, Π)</a:t>
            </a:r>
            <a:br>
              <a:rPr lang="el-GR" sz="2400"/>
            </a:br>
            <a:r>
              <a:rPr lang="el-GR" sz="2400"/>
              <a:t>- Ηχογράφηση ομιλιών - Αριθμό ατόμων στο </a:t>
            </a:r>
            <a:r>
              <a:rPr lang="en-US" sz="2400"/>
              <a:t>panel</a:t>
            </a:r>
            <a:r>
              <a:rPr lang="el-GR" sz="2400"/>
              <a:t> - Ασύρματα μικρόφωνα χειρός ή πέτου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sz="4000" b="1"/>
              <a:t>OΠΤΙΚΟΑΚΟΥΣΤΙΚΕΣ ΑΝΑΓΚΕΣ</a:t>
            </a:r>
          </a:p>
        </p:txBody>
      </p:sp>
      <p:sp>
        <p:nvSpPr>
          <p:cNvPr id="24579" name="Rectangle 3"/>
          <p:cNvSpPr>
            <a:spLocks noGrp="1" noChangeArrowheads="1"/>
          </p:cNvSpPr>
          <p:nvPr>
            <p:ph type="body" idx="1"/>
          </p:nvPr>
        </p:nvSpPr>
        <p:spPr/>
        <p:txBody>
          <a:bodyPr/>
          <a:lstStyle/>
          <a:p>
            <a:pPr>
              <a:lnSpc>
                <a:spcPct val="90000"/>
              </a:lnSpc>
              <a:buClrTx/>
              <a:buFont typeface="Wingdings" pitchFamily="2" charset="2"/>
              <a:buChar char="q"/>
            </a:pPr>
            <a:r>
              <a:rPr lang="el-GR" sz="2400" dirty="0" smtClean="0"/>
              <a:t>Καταγράφονται </a:t>
            </a:r>
            <a:r>
              <a:rPr lang="el-GR" sz="2400" dirty="0"/>
              <a:t>οι προβλεπόμενες οπτικοακουστικές ανάγκες για την άρτια διεξαγωγή του συνεδρίου.</a:t>
            </a:r>
          </a:p>
          <a:p>
            <a:pPr>
              <a:lnSpc>
                <a:spcPct val="90000"/>
              </a:lnSpc>
              <a:buClrTx/>
              <a:buFont typeface="Wingdings" pitchFamily="2" charset="2"/>
              <a:buChar char="q"/>
            </a:pPr>
            <a:r>
              <a:rPr lang="el-GR" sz="2400" dirty="0" smtClean="0"/>
              <a:t>Γίνονται </a:t>
            </a:r>
            <a:r>
              <a:rPr lang="el-GR" sz="2400" dirty="0"/>
              <a:t>οι ανάλογες ρυθμίσεις για τον μη υπάρχοντα εξοπλισμό  </a:t>
            </a:r>
          </a:p>
          <a:p>
            <a:pPr>
              <a:lnSpc>
                <a:spcPct val="90000"/>
              </a:lnSpc>
              <a:buClrTx/>
              <a:buFont typeface="Wingdings" pitchFamily="2" charset="2"/>
              <a:buChar char="q"/>
            </a:pPr>
            <a:r>
              <a:rPr lang="el-GR" sz="2400" dirty="0" smtClean="0"/>
              <a:t>καθορίζονται </a:t>
            </a:r>
            <a:r>
              <a:rPr lang="el-GR" sz="2400" dirty="0"/>
              <a:t>οι ανάγκες οπτικοακουστικών παραγωγών </a:t>
            </a:r>
          </a:p>
          <a:p>
            <a:pPr>
              <a:lnSpc>
                <a:spcPct val="90000"/>
              </a:lnSpc>
              <a:buClrTx/>
              <a:buFont typeface="Wingdings" pitchFamily="2" charset="2"/>
              <a:buChar char="q"/>
            </a:pPr>
            <a:r>
              <a:rPr lang="el-GR" sz="2400" dirty="0" smtClean="0"/>
              <a:t>καθορίζονται </a:t>
            </a:r>
            <a:r>
              <a:rPr lang="el-GR" sz="2400" dirty="0"/>
              <a:t>οι δυνατότητες παραγωγής που υπάρχουν στο χώρο </a:t>
            </a:r>
          </a:p>
          <a:p>
            <a:pPr>
              <a:lnSpc>
                <a:spcPct val="90000"/>
              </a:lnSpc>
              <a:buClrTx/>
              <a:buFont typeface="Wingdings" pitchFamily="2" charset="2"/>
              <a:buChar char="q"/>
            </a:pPr>
            <a:r>
              <a:rPr lang="el-GR" sz="2400" dirty="0" smtClean="0"/>
              <a:t>οργανώνεται </a:t>
            </a:r>
            <a:r>
              <a:rPr lang="el-GR" sz="2400" dirty="0"/>
              <a:t>η παραγωγή μεταξύ συνεδριακού κέντρου, εξωτερικού προμηθευτή, ή και του προσωπικού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ΣΥΝΕΔΡΙΑΚΟΙ ΧΩΡΟΙ</a:t>
            </a:r>
            <a:endParaRPr lang="en-US" dirty="0"/>
          </a:p>
        </p:txBody>
      </p:sp>
      <p:sp>
        <p:nvSpPr>
          <p:cNvPr id="3" name="2 - Θέση περιεχομένου"/>
          <p:cNvSpPr>
            <a:spLocks noGrp="1"/>
          </p:cNvSpPr>
          <p:nvPr>
            <p:ph idx="1"/>
          </p:nvPr>
        </p:nvSpPr>
        <p:spPr>
          <a:xfrm>
            <a:off x="755576" y="1600200"/>
            <a:ext cx="7931224" cy="4530725"/>
          </a:xfrm>
        </p:spPr>
        <p:txBody>
          <a:bodyPr/>
          <a:lstStyle/>
          <a:p>
            <a:pPr>
              <a:buClrTx/>
              <a:buFont typeface="Wingdings" pitchFamily="2" charset="2"/>
              <a:buChar char="q"/>
            </a:pPr>
            <a:r>
              <a:rPr lang="el-GR" dirty="0" smtClean="0"/>
              <a:t>Οι συνεδριακοί χώροι πρέπει να καλύπτουν τις ανάγκες του συνεδρίου οι οποίες αφορούν</a:t>
            </a:r>
            <a:r>
              <a:rPr lang="en-US" dirty="0" smtClean="0"/>
              <a:t>:</a:t>
            </a:r>
            <a:endParaRPr lang="el-GR" dirty="0" smtClean="0"/>
          </a:p>
          <a:p>
            <a:pPr>
              <a:buClrTx/>
              <a:buFont typeface="Wingdings" pitchFamily="2" charset="2"/>
              <a:buChar char="q"/>
            </a:pPr>
            <a:endParaRPr lang="el-GR" dirty="0" smtClean="0"/>
          </a:p>
          <a:p>
            <a:pPr>
              <a:buClrTx/>
              <a:buFont typeface="Wingdings" pitchFamily="2" charset="2"/>
              <a:buChar char="q"/>
            </a:pPr>
            <a:r>
              <a:rPr lang="el-GR" dirty="0" smtClean="0"/>
              <a:t>Χώρους συνεδριάσεων</a:t>
            </a:r>
          </a:p>
          <a:p>
            <a:pPr>
              <a:buClrTx/>
              <a:buFont typeface="Wingdings" pitchFamily="2" charset="2"/>
              <a:buChar char="q"/>
            </a:pPr>
            <a:r>
              <a:rPr lang="el-GR" dirty="0" smtClean="0"/>
              <a:t>Χώρους διαλειμμάτων και γραμματείας</a:t>
            </a:r>
          </a:p>
          <a:p>
            <a:pPr>
              <a:buClrTx/>
              <a:buFont typeface="Wingdings" pitchFamily="2" charset="2"/>
              <a:buChar char="q"/>
            </a:pPr>
            <a:r>
              <a:rPr lang="el-GR" dirty="0" smtClean="0"/>
              <a:t>Χώρους εκθέσεων</a:t>
            </a:r>
          </a:p>
          <a:p>
            <a:pPr>
              <a:buClrTx/>
              <a:buFont typeface="Wingdings" pitchFamily="2" charset="2"/>
              <a:buChar char="q"/>
            </a:pPr>
            <a:r>
              <a:rPr lang="el-GR" dirty="0" smtClean="0"/>
              <a:t>Χώρους συνεστιάσεων</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b="1" u="sng"/>
              <a:t>Ηχητική εγκατάσταση</a:t>
            </a:r>
          </a:p>
        </p:txBody>
      </p:sp>
      <p:sp>
        <p:nvSpPr>
          <p:cNvPr id="25603" name="Rectangle 3"/>
          <p:cNvSpPr>
            <a:spLocks noGrp="1" noChangeArrowheads="1"/>
          </p:cNvSpPr>
          <p:nvPr>
            <p:ph type="body" idx="1"/>
          </p:nvPr>
        </p:nvSpPr>
        <p:spPr>
          <a:xfrm>
            <a:off x="214282" y="1428736"/>
            <a:ext cx="8472518" cy="5286412"/>
          </a:xfrm>
        </p:spPr>
        <p:txBody>
          <a:bodyPr/>
          <a:lstStyle/>
          <a:p>
            <a:pPr marL="533400" indent="-533400">
              <a:lnSpc>
                <a:spcPct val="90000"/>
              </a:lnSpc>
              <a:buFont typeface="Wingdings" pitchFamily="2" charset="2"/>
              <a:buNone/>
            </a:pPr>
            <a:r>
              <a:rPr lang="el-GR" sz="2400" dirty="0"/>
              <a:t>     Ένας από τους σημαντικότερους παράγοντες επιτυχίας μιας εκδήλωσης είναι ο ήχος. Στοιχεία που παίζουν σημαντικό ρόλο στον καλό ήχο είναι</a:t>
            </a:r>
            <a:r>
              <a:rPr lang="el-GR" sz="2400" dirty="0" smtClean="0"/>
              <a:t>:</a:t>
            </a:r>
          </a:p>
          <a:p>
            <a:pPr marL="533400" indent="-533400">
              <a:lnSpc>
                <a:spcPct val="90000"/>
              </a:lnSpc>
              <a:buFont typeface="Wingdings" pitchFamily="2" charset="2"/>
              <a:buNone/>
            </a:pPr>
            <a:r>
              <a:rPr lang="el-GR" sz="2400" dirty="0" smtClean="0"/>
              <a:t> </a:t>
            </a:r>
            <a:endParaRPr lang="el-GR" sz="2400" dirty="0"/>
          </a:p>
          <a:p>
            <a:pPr marL="533400" indent="-533400">
              <a:lnSpc>
                <a:spcPct val="90000"/>
              </a:lnSpc>
              <a:buClrTx/>
              <a:buFont typeface="Wingdings" pitchFamily="2" charset="2"/>
              <a:buChar char="§"/>
            </a:pPr>
            <a:r>
              <a:rPr lang="el-GR" sz="2400" dirty="0"/>
              <a:t>Το μέγεθος της αίθουσας (εάν π.χ. έχει αντίλαλο) </a:t>
            </a:r>
            <a:endParaRPr lang="el-GR" sz="2400" dirty="0" smtClean="0"/>
          </a:p>
          <a:p>
            <a:pPr marL="533400" indent="-533400">
              <a:lnSpc>
                <a:spcPct val="90000"/>
              </a:lnSpc>
              <a:buClrTx/>
              <a:buFont typeface="Wingdings" pitchFamily="2" charset="2"/>
              <a:buChar char="§"/>
            </a:pPr>
            <a:endParaRPr lang="el-GR" sz="2400" dirty="0"/>
          </a:p>
          <a:p>
            <a:pPr marL="533400" indent="-533400">
              <a:lnSpc>
                <a:spcPct val="90000"/>
              </a:lnSpc>
              <a:buClrTx/>
              <a:buFont typeface="Wingdings" pitchFamily="2" charset="2"/>
              <a:buChar char="§"/>
            </a:pPr>
            <a:r>
              <a:rPr lang="el-GR" sz="2400" dirty="0"/>
              <a:t> Ο αριθμός των ατόμων (εάν είναι μεγάλος σε σχέση με το μέγεθος της αίθουσας) </a:t>
            </a:r>
            <a:endParaRPr lang="el-GR" sz="2400" dirty="0" smtClean="0"/>
          </a:p>
          <a:p>
            <a:pPr marL="533400" indent="-533400">
              <a:lnSpc>
                <a:spcPct val="90000"/>
              </a:lnSpc>
              <a:buClrTx/>
              <a:buFont typeface="Wingdings" pitchFamily="2" charset="2"/>
              <a:buChar char="§"/>
            </a:pPr>
            <a:endParaRPr lang="el-GR" sz="2400" dirty="0"/>
          </a:p>
          <a:p>
            <a:pPr marL="533400" indent="-533400">
              <a:lnSpc>
                <a:spcPct val="90000"/>
              </a:lnSpc>
              <a:buClrTx/>
              <a:buFont typeface="Wingdings" pitchFamily="2" charset="2"/>
              <a:buChar char="§"/>
            </a:pPr>
            <a:r>
              <a:rPr lang="el-GR" sz="2400" dirty="0"/>
              <a:t>Η ποιότητα των μηχανημάτων (αποφεύγονται μικροφωνισμοί και βόμβοι) </a:t>
            </a:r>
            <a:endParaRPr lang="el-GR" sz="2400" dirty="0" smtClean="0"/>
          </a:p>
          <a:p>
            <a:pPr marL="533400" indent="-533400">
              <a:lnSpc>
                <a:spcPct val="90000"/>
              </a:lnSpc>
              <a:buClrTx/>
              <a:buFont typeface="Wingdings" pitchFamily="2" charset="2"/>
              <a:buChar char="§"/>
            </a:pPr>
            <a:endParaRPr lang="el-GR" sz="2400" dirty="0"/>
          </a:p>
          <a:p>
            <a:pPr marL="533400" indent="-533400">
              <a:lnSpc>
                <a:spcPct val="90000"/>
              </a:lnSpc>
              <a:buClrTx/>
              <a:buFont typeface="Wingdings" pitchFamily="2" charset="2"/>
              <a:buChar char="§"/>
            </a:pPr>
            <a:r>
              <a:rPr lang="el-GR" sz="2400" dirty="0"/>
              <a:t>Εμπειρία τεχνικών, που χειρίζονται τα μηχανήματα</a:t>
            </a:r>
            <a:r>
              <a:rPr lang="el-GR" sz="2400" dirty="0" smtClean="0"/>
              <a:t>.</a:t>
            </a:r>
          </a:p>
          <a:p>
            <a:pPr marL="533400" indent="-533400">
              <a:lnSpc>
                <a:spcPct val="90000"/>
              </a:lnSpc>
              <a:buClrTx/>
              <a:buFont typeface="Wingdings" pitchFamily="2" charset="2"/>
              <a:buChar char="§"/>
            </a:pPr>
            <a:endParaRPr lang="el-GR" sz="2400" dirty="0" smtClean="0"/>
          </a:p>
          <a:p>
            <a:pPr marL="533400" indent="-533400">
              <a:lnSpc>
                <a:spcPct val="90000"/>
              </a:lnSpc>
              <a:buClrTx/>
              <a:buFont typeface="Wingdings" pitchFamily="2" charset="2"/>
              <a:buChar char="§"/>
            </a:pP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sz="4000"/>
              <a:t>ΟΠΤΙΚΟΑΚΟΥΣΤΙΚΟΣ ΕΞΟΠΛΙΣΜΟΣ </a:t>
            </a:r>
          </a:p>
        </p:txBody>
      </p:sp>
      <p:sp>
        <p:nvSpPr>
          <p:cNvPr id="26627" name="Rectangle 3"/>
          <p:cNvSpPr>
            <a:spLocks noGrp="1" noChangeArrowheads="1"/>
          </p:cNvSpPr>
          <p:nvPr>
            <p:ph type="body" idx="1"/>
          </p:nvPr>
        </p:nvSpPr>
        <p:spPr/>
        <p:txBody>
          <a:bodyPr/>
          <a:lstStyle/>
          <a:p>
            <a:pPr>
              <a:buFont typeface="Wingdings" pitchFamily="2" charset="2"/>
              <a:buNone/>
            </a:pPr>
            <a:r>
              <a:rPr lang="el-GR" dirty="0"/>
              <a:t>   Η εικόνα και ο ήχος είναι αυτά που "ντύνουν" μία ομιλία, μία παρουσίαση. Χωρίς την εικόνα και τον ήχο, ένα συνέδριο θα ήταν αδύνατο να πραγματοποιηθεί.</a:t>
            </a:r>
            <a:br>
              <a:rPr lang="el-GR" dirty="0"/>
            </a:br>
            <a:endParaRPr lang="el-GR" dirty="0"/>
          </a:p>
          <a:p>
            <a:pPr>
              <a:buFont typeface="Wingdings" pitchFamily="2" charset="2"/>
              <a:buNone/>
            </a:pPr>
            <a:r>
              <a:rPr lang="el-GR" dirty="0"/>
              <a:t>   Η σωστή επιλογή των οπτικοακουστικών μηχανημάτων αποτελεί κυρίαρχο παράγοντα στην επιτυχία ή αποτυχία του συνεδρίου.</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a:t>ΟΠΤΙΚΟΑΚΟΥΣΤΙΚΑ ΜΕΣΑ</a:t>
            </a:r>
          </a:p>
        </p:txBody>
      </p:sp>
      <p:sp>
        <p:nvSpPr>
          <p:cNvPr id="8196" name="Rectangle 4"/>
          <p:cNvSpPr>
            <a:spLocks noGrp="1" noChangeArrowheads="1"/>
          </p:cNvSpPr>
          <p:nvPr>
            <p:ph type="body" sz="half" idx="1"/>
          </p:nvPr>
        </p:nvSpPr>
        <p:spPr/>
        <p:txBody>
          <a:bodyPr/>
          <a:lstStyle/>
          <a:p>
            <a:endParaRPr lang="el-GR" sz="2400" b="1" u="sng"/>
          </a:p>
          <a:p>
            <a:endParaRPr lang="el-GR" sz="2400" b="1" u="sng"/>
          </a:p>
          <a:p>
            <a:endParaRPr lang="el-GR" sz="2400" b="1" u="sng"/>
          </a:p>
          <a:p>
            <a:r>
              <a:rPr lang="el-GR" sz="2400" b="1" u="sng"/>
              <a:t>Video Projector: Συσκευή προβολής εικόνας</a:t>
            </a:r>
          </a:p>
          <a:p>
            <a:endParaRPr lang="el-GR" sz="2400"/>
          </a:p>
        </p:txBody>
      </p:sp>
      <p:pic>
        <p:nvPicPr>
          <p:cNvPr id="8198" name="Picture 6" descr="http://www.maxxproducts.com/press/MAXX_1400.jpg"/>
          <p:cNvPicPr>
            <a:picLocks noGrp="1" noChangeAspect="1" noChangeArrowheads="1"/>
          </p:cNvPicPr>
          <p:nvPr>
            <p:ph sz="half" idx="2"/>
          </p:nvPr>
        </p:nvPicPr>
        <p:blipFill>
          <a:blip r:embed="rId2" r:link="rId3" cstate="print"/>
          <a:srcRect/>
          <a:stretch>
            <a:fillRect/>
          </a:stretch>
        </p:blipFill>
        <p:spPr>
          <a:xfrm>
            <a:off x="4648200" y="2271713"/>
            <a:ext cx="4038600" cy="3186112"/>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sz="4000" b="1"/>
              <a:t>Για την επιλογή του σωστού προβολέα, είναι απαραίτητο να γνωρίζουμε:</a:t>
            </a:r>
          </a:p>
        </p:txBody>
      </p:sp>
      <p:sp>
        <p:nvSpPr>
          <p:cNvPr id="9219" name="Rectangle 3"/>
          <p:cNvSpPr>
            <a:spLocks noGrp="1" noChangeArrowheads="1"/>
          </p:cNvSpPr>
          <p:nvPr>
            <p:ph type="body" idx="1"/>
          </p:nvPr>
        </p:nvSpPr>
        <p:spPr/>
        <p:txBody>
          <a:bodyPr/>
          <a:lstStyle/>
          <a:p>
            <a:pPr>
              <a:lnSpc>
                <a:spcPct val="80000"/>
              </a:lnSpc>
              <a:buFont typeface="Wingdings" pitchFamily="2" charset="2"/>
              <a:buNone/>
            </a:pPr>
            <a:r>
              <a:rPr lang="el-GR" sz="1800" b="1"/>
              <a:t>Α.</a:t>
            </a:r>
            <a:r>
              <a:rPr lang="el-GR" sz="1800"/>
              <a:t> Μέγεθος και ύψος αίθουσας </a:t>
            </a:r>
          </a:p>
          <a:p>
            <a:pPr>
              <a:lnSpc>
                <a:spcPct val="80000"/>
              </a:lnSpc>
              <a:buFont typeface="Wingdings" pitchFamily="2" charset="2"/>
              <a:buNone/>
            </a:pPr>
            <a:endParaRPr lang="el-GR" sz="1800"/>
          </a:p>
          <a:p>
            <a:pPr>
              <a:lnSpc>
                <a:spcPct val="80000"/>
              </a:lnSpc>
              <a:buFont typeface="Wingdings" pitchFamily="2" charset="2"/>
              <a:buNone/>
            </a:pPr>
            <a:r>
              <a:rPr lang="el-GR" sz="1800"/>
              <a:t>   </a:t>
            </a:r>
            <a:r>
              <a:rPr lang="el-GR" sz="1800" b="1"/>
              <a:t>Β.</a:t>
            </a:r>
            <a:r>
              <a:rPr lang="el-GR" sz="1800"/>
              <a:t> Μέγεθος οθόνης</a:t>
            </a:r>
          </a:p>
          <a:p>
            <a:pPr>
              <a:lnSpc>
                <a:spcPct val="80000"/>
              </a:lnSpc>
              <a:buFont typeface="Wingdings" pitchFamily="2" charset="2"/>
              <a:buNone/>
            </a:pPr>
            <a:endParaRPr lang="el-GR" sz="1800"/>
          </a:p>
          <a:p>
            <a:pPr>
              <a:lnSpc>
                <a:spcPct val="80000"/>
              </a:lnSpc>
              <a:buFont typeface="Wingdings" pitchFamily="2" charset="2"/>
              <a:buNone/>
            </a:pPr>
            <a:r>
              <a:rPr lang="el-GR" sz="1800"/>
              <a:t>   Στην περίπτωση που το προς προβολή θέμα είναι από υπολογιστή, είναι εξαιρετικά βοηθητικό να ενημερώσουμε το γραφείο οπτικοακουστικών για τα εξής:</a:t>
            </a:r>
          </a:p>
          <a:p>
            <a:pPr>
              <a:lnSpc>
                <a:spcPct val="80000"/>
              </a:lnSpc>
              <a:buFont typeface="Wingdings" pitchFamily="2" charset="2"/>
              <a:buNone/>
            </a:pPr>
            <a:endParaRPr lang="el-GR" sz="1800" b="1"/>
          </a:p>
          <a:p>
            <a:pPr>
              <a:lnSpc>
                <a:spcPct val="80000"/>
              </a:lnSpc>
              <a:buFont typeface="Wingdings" pitchFamily="2" charset="2"/>
              <a:buNone/>
            </a:pPr>
            <a:r>
              <a:rPr lang="el-GR" sz="1800" b="1"/>
              <a:t>Γ.</a:t>
            </a:r>
            <a:r>
              <a:rPr lang="el-GR" sz="1800"/>
              <a:t> Κάρτα γραφικών </a:t>
            </a:r>
          </a:p>
          <a:p>
            <a:pPr>
              <a:lnSpc>
                <a:spcPct val="80000"/>
              </a:lnSpc>
              <a:buFont typeface="Wingdings" pitchFamily="2" charset="2"/>
              <a:buNone/>
            </a:pPr>
            <a:r>
              <a:rPr lang="el-GR" sz="1800" b="1"/>
              <a:t>Δ.</a:t>
            </a:r>
            <a:r>
              <a:rPr lang="el-GR" sz="1800"/>
              <a:t> Αν θέλουμε ο υπολογιστής να έχει κάρτα ήχου</a:t>
            </a:r>
          </a:p>
          <a:p>
            <a:pPr>
              <a:lnSpc>
                <a:spcPct val="80000"/>
              </a:lnSpc>
              <a:buFont typeface="Wingdings" pitchFamily="2" charset="2"/>
              <a:buNone/>
            </a:pPr>
            <a:r>
              <a:rPr lang="el-GR" sz="1800" b="1"/>
              <a:t>Ε.</a:t>
            </a:r>
            <a:r>
              <a:rPr lang="el-GR" sz="1800"/>
              <a:t> Ποια είναι η ανάλυση π.χ. 640x480 ή 800x600 ή 1024x768 κλπ. διαφορετικά δεν θα μπορέσει να συνδεθεί με τον προβολέα</a:t>
            </a:r>
          </a:p>
          <a:p>
            <a:pPr>
              <a:lnSpc>
                <a:spcPct val="80000"/>
              </a:lnSpc>
            </a:pPr>
            <a:endParaRPr lang="el-GR" sz="1800" b="1"/>
          </a:p>
          <a:p>
            <a:pPr>
              <a:lnSpc>
                <a:spcPct val="80000"/>
              </a:lnSpc>
              <a:buFont typeface="Wingdings" pitchFamily="2" charset="2"/>
              <a:buNone/>
            </a:pPr>
            <a:r>
              <a:rPr lang="el-GR" sz="1800" b="1"/>
              <a:t>Ζ.</a:t>
            </a:r>
            <a:r>
              <a:rPr lang="el-GR" sz="1800"/>
              <a:t> Εάν θέλουμε ο υπολογιστής να είναι φορτωμένος με κάποιο πρόγραμμα και με ποιο.</a:t>
            </a:r>
          </a:p>
          <a:p>
            <a:pPr>
              <a:lnSpc>
                <a:spcPct val="80000"/>
              </a:lnSpc>
            </a:pPr>
            <a:endParaRPr lang="el-GR" sz="1800" b="1"/>
          </a:p>
          <a:p>
            <a:pPr>
              <a:lnSpc>
                <a:spcPct val="80000"/>
              </a:lnSpc>
              <a:buFont typeface="Wingdings" pitchFamily="2" charset="2"/>
              <a:buNone/>
            </a:pPr>
            <a:r>
              <a:rPr lang="el-GR" sz="1800" b="1"/>
              <a:t>Η.</a:t>
            </a:r>
            <a:r>
              <a:rPr lang="el-GR" sz="1800"/>
              <a:t> Εάν η παρουσίασή μας θα γίνει με P.C. ή Mackintosh.</a:t>
            </a:r>
          </a:p>
          <a:p>
            <a:pPr>
              <a:lnSpc>
                <a:spcPct val="80000"/>
              </a:lnSpc>
            </a:pPr>
            <a:endParaRPr lang="el-G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b="1" u="sng" dirty="0"/>
              <a:t>Μεταφραστικά συστήματα</a:t>
            </a:r>
          </a:p>
        </p:txBody>
      </p:sp>
      <p:sp>
        <p:nvSpPr>
          <p:cNvPr id="10243" name="Rectangle 3"/>
          <p:cNvSpPr>
            <a:spLocks noGrp="1" noChangeArrowheads="1"/>
          </p:cNvSpPr>
          <p:nvPr>
            <p:ph type="body" idx="1"/>
          </p:nvPr>
        </p:nvSpPr>
        <p:spPr/>
        <p:txBody>
          <a:bodyPr/>
          <a:lstStyle/>
          <a:p>
            <a:pPr>
              <a:buClrTx/>
              <a:buFont typeface="Wingdings" pitchFamily="2" charset="2"/>
              <a:buChar char="q"/>
            </a:pPr>
            <a:r>
              <a:rPr lang="el-GR" sz="2000" b="1" dirty="0"/>
              <a:t>Η πρώτη πληροφορία που πρέπει να δοθεί είναι ο αριθμός των γλωσσών που θα μεταφρασθούν</a:t>
            </a:r>
            <a:r>
              <a:rPr lang="el-GR" sz="2000" dirty="0"/>
              <a:t>, προκειμένου να υπολογισθεί ο αριθμός μεταφραστικών καμπινών. Εάν ο αριθμός των γλωσσών είναι μεγάλος, τότε θα πρέπει να υπολογισθεί το </a:t>
            </a:r>
            <a:r>
              <a:rPr lang="el-GR" sz="2000" dirty="0" err="1"/>
              <a:t>set</a:t>
            </a:r>
            <a:r>
              <a:rPr lang="el-GR" sz="2000" dirty="0"/>
              <a:t> </a:t>
            </a:r>
            <a:r>
              <a:rPr lang="el-GR" sz="2000" dirty="0" err="1"/>
              <a:t>up</a:t>
            </a:r>
            <a:r>
              <a:rPr lang="el-GR" sz="2000" dirty="0"/>
              <a:t> της αίθουσας. </a:t>
            </a:r>
          </a:p>
          <a:p>
            <a:pPr>
              <a:buClrTx/>
              <a:buFont typeface="Wingdings" pitchFamily="2" charset="2"/>
              <a:buChar char="q"/>
            </a:pPr>
            <a:endParaRPr lang="el-GR" sz="2000" dirty="0"/>
          </a:p>
          <a:p>
            <a:pPr>
              <a:buClrTx/>
              <a:buNone/>
            </a:pPr>
            <a:r>
              <a:rPr lang="el-GR" sz="2000" dirty="0"/>
              <a:t> </a:t>
            </a:r>
            <a:endParaRPr lang="el-GR" sz="2000" b="1" dirty="0"/>
          </a:p>
          <a:p>
            <a:pPr>
              <a:buClrTx/>
              <a:buFont typeface="Wingdings" pitchFamily="2" charset="2"/>
              <a:buChar char="q"/>
            </a:pPr>
            <a:r>
              <a:rPr lang="el-GR" sz="2000" b="1" dirty="0"/>
              <a:t>Ο Μεταφραστικός Εξοπλισμός εξαρτάται από : </a:t>
            </a:r>
            <a:r>
              <a:rPr lang="el-GR" sz="2000" dirty="0"/>
              <a:t/>
            </a:r>
            <a:br>
              <a:rPr lang="el-GR" sz="2000" dirty="0"/>
            </a:br>
            <a:r>
              <a:rPr lang="el-GR" sz="2000" dirty="0"/>
              <a:t>- Εμβαδόν χώρου (εσωτερικού-</a:t>
            </a:r>
            <a:r>
              <a:rPr lang="el-GR" sz="2000" dirty="0" err="1"/>
              <a:t>εξωτερικο</a:t>
            </a:r>
            <a:r>
              <a:rPr lang="el-GR" sz="2000" dirty="0"/>
              <a:t>ύ) - Διάταξη χώρου (θεατρική, σχολική, Π κλπ.) - Αριθμό γλωσσών προς μετάφραση - Αριθμό ατόμων - Αριθμό ατόμων στο </a:t>
            </a:r>
            <a:r>
              <a:rPr lang="en-US" sz="2000" dirty="0"/>
              <a:t>panel</a:t>
            </a:r>
            <a:r>
              <a:rPr lang="el-GR" sz="2000" dirty="0"/>
              <a:t> - Ηχογράφηση ομιλιών  </a:t>
            </a:r>
          </a:p>
          <a:p>
            <a:pPr>
              <a:buClrTx/>
              <a:buFont typeface="Wingdings" pitchFamily="2" charset="2"/>
              <a:buChar char="q"/>
            </a:pPr>
            <a:endParaRPr lang="el-G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b="1" u="sng"/>
              <a:t>Video Conference</a:t>
            </a:r>
          </a:p>
        </p:txBody>
      </p:sp>
      <p:sp>
        <p:nvSpPr>
          <p:cNvPr id="11268" name="Rectangle 4"/>
          <p:cNvSpPr>
            <a:spLocks noGrp="1" noChangeArrowheads="1"/>
          </p:cNvSpPr>
          <p:nvPr>
            <p:ph type="body" sz="half" idx="1"/>
          </p:nvPr>
        </p:nvSpPr>
        <p:spPr/>
        <p:txBody>
          <a:bodyPr/>
          <a:lstStyle/>
          <a:p>
            <a:r>
              <a:rPr lang="el-GR" sz="2000"/>
              <a:t>Είναι η τεχνολογία που επιτρέπει τη συνάντηση και συζήτηση πολλών ανθρώπων μεταξύ τους, ενώ βρίσκονται σε διαφορετικές πόλεις ή και χώρες. Χρησιμοποιώντας video conference, παρέχεται η δυνατότητα οι σύνεδροι να έχουν και εικόνα και ήχο. </a:t>
            </a:r>
          </a:p>
          <a:p>
            <a:endParaRPr lang="el-GR" sz="2000"/>
          </a:p>
        </p:txBody>
      </p:sp>
      <p:graphicFrame>
        <p:nvGraphicFramePr>
          <p:cNvPr id="11269" name="Object 5"/>
          <p:cNvGraphicFramePr>
            <a:graphicFrameLocks noChangeAspect="1"/>
          </p:cNvGraphicFramePr>
          <p:nvPr>
            <p:ph sz="quarter" idx="2"/>
          </p:nvPr>
        </p:nvGraphicFramePr>
        <p:xfrm>
          <a:off x="5692775" y="1600200"/>
          <a:ext cx="1949450" cy="2189163"/>
        </p:xfrm>
        <a:graphic>
          <a:graphicData uri="http://schemas.openxmlformats.org/presentationml/2006/ole">
            <p:oleObj spid="_x0000_s11269" name="Γράφημα" r:id="rId3" imgW="4038657" imgH="4533972" progId="MSGraph.Chart.8">
              <p:embed followColorScheme="full"/>
            </p:oleObj>
          </a:graphicData>
        </a:graphic>
      </p:graphicFrame>
      <p:pic>
        <p:nvPicPr>
          <p:cNvPr id="11270" name="Picture 6" descr="http://cns.miis.edu/cns/activity/un/p3.jpg"/>
          <p:cNvPicPr>
            <a:picLocks noGrp="1" noChangeAspect="1" noChangeArrowheads="1"/>
          </p:cNvPicPr>
          <p:nvPr>
            <p:ph sz="quarter" idx="3"/>
          </p:nvPr>
        </p:nvPicPr>
        <p:blipFill>
          <a:blip r:embed="rId4" r:link="rId5" cstate="print"/>
          <a:srcRect/>
          <a:stretch>
            <a:fillRect/>
          </a:stretch>
        </p:blipFill>
        <p:spPr>
          <a:xfrm>
            <a:off x="4572000" y="1700213"/>
            <a:ext cx="4103688" cy="388937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Εκθεσιακοί  Χώροι</a:t>
            </a:r>
            <a:endParaRPr lang="en-US" dirty="0"/>
          </a:p>
        </p:txBody>
      </p:sp>
      <p:sp>
        <p:nvSpPr>
          <p:cNvPr id="3" name="2 - Θέση περιεχομένου"/>
          <p:cNvSpPr>
            <a:spLocks noGrp="1"/>
          </p:cNvSpPr>
          <p:nvPr>
            <p:ph idx="1"/>
          </p:nvPr>
        </p:nvSpPr>
        <p:spPr>
          <a:xfrm>
            <a:off x="285720" y="1600200"/>
            <a:ext cx="8401080" cy="4972072"/>
          </a:xfrm>
        </p:spPr>
        <p:txBody>
          <a:bodyPr/>
          <a:lstStyle/>
          <a:p>
            <a:pPr>
              <a:buClrTx/>
              <a:buFont typeface="Wingdings" pitchFamily="2" charset="2"/>
              <a:buChar char="§"/>
            </a:pPr>
            <a:r>
              <a:rPr lang="el-GR" sz="1800" dirty="0" smtClean="0"/>
              <a:t>Το Εκθεσιακό Κέντρο </a:t>
            </a:r>
            <a:r>
              <a:rPr lang="en-US" sz="1800" dirty="0" err="1" smtClean="0"/>
              <a:t>HelExpo</a:t>
            </a:r>
            <a:r>
              <a:rPr lang="en-US" sz="1800" dirty="0" smtClean="0"/>
              <a:t> </a:t>
            </a:r>
            <a:r>
              <a:rPr lang="el-GR" sz="1800" dirty="0" smtClean="0"/>
              <a:t> καλύπτει συνολική επιφάνεια 180.000 τμ., εκ των οποίων τα 62.000 τμ αποτελούν στεγασμένο εκθεσιακό χώρο κατανεμημένο σε ένα συγκρότημα 17 περιπτέρων, τα οποία με τον λειτουργικό σχεδιασμό και τη διασύνδεση τους εξυπηρετούν με τον καλύτερο τρόπο τις ανάγκες κάθε διοργάνωσης. </a:t>
            </a:r>
            <a:endParaRPr lang="en-US" sz="1800" dirty="0" smtClean="0"/>
          </a:p>
          <a:p>
            <a:pPr>
              <a:buClrTx/>
              <a:buFont typeface="Wingdings" pitchFamily="2" charset="2"/>
              <a:buChar char="§"/>
            </a:pPr>
            <a:r>
              <a:rPr lang="el-GR" sz="1800" dirty="0" smtClean="0"/>
              <a:t>Τις εκθεσιακές εγκαταστάσεις συμπληρώνουν άριστα εξοπλισμένα συνεδριακά κέντρα, χώροι στάθμευσης, άθλησης, ψυχαγωγίας, χώροι εστίασης, </a:t>
            </a:r>
          </a:p>
          <a:p>
            <a:pPr>
              <a:buClrTx/>
              <a:buFont typeface="Wingdings" pitchFamily="2" charset="2"/>
              <a:buChar char="§"/>
            </a:pPr>
            <a:r>
              <a:rPr lang="el-GR" sz="1800" dirty="0" smtClean="0"/>
              <a:t>κέντρα εξυπηρέτησης πολιτών, μουσεία, τράπεζες και γραφεία αναπτυξιακών φορέων.</a:t>
            </a:r>
            <a:endParaRPr lang="en-US" sz="1800" dirty="0" smtClean="0"/>
          </a:p>
          <a:p>
            <a:pPr>
              <a:buClrTx/>
              <a:buFont typeface="Wingdings" pitchFamily="2" charset="2"/>
              <a:buChar char="§"/>
            </a:pPr>
            <a:r>
              <a:rPr lang="el-GR" sz="1800" dirty="0" smtClean="0"/>
              <a:t> Με αυτό τον τρόπο, το Διεθνές Εκθεσιακό Κέντρο</a:t>
            </a:r>
            <a:r>
              <a:rPr lang="en-US" sz="1800" dirty="0" smtClean="0"/>
              <a:t> </a:t>
            </a:r>
            <a:r>
              <a:rPr lang="el-GR" sz="1800" dirty="0" smtClean="0"/>
              <a:t>Θεσσαλονίκης αποτελεί τον πυρήνα παροχής υψηλού επιπέδου υπηρεσιών, που ανταποκρίνονται με επιτυχία στις απαιτήσεις εκθέσεων, συνεδρίων και πολιτιστικών εκδηλώσεων, ενώ παράλληλα διασφαλίζονται με τον καλύτερο δυνατό τρόπο η φιλοξενία, η ψυχαγωγία και η εξυπηρέτηση των εκθετών και των επισκεπτών.</a:t>
            </a:r>
          </a:p>
          <a:p>
            <a:pPr>
              <a:buClrTx/>
              <a:buFont typeface="Wingdings" pitchFamily="2" charset="2"/>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ttp://www.helexpo.gr/sites/default/files/Ground_Plans/Gp_Thessaloniki.png"/>
          <p:cNvPicPr/>
          <p:nvPr/>
        </p:nvPicPr>
        <p:blipFill>
          <a:blip r:embed="rId2" cstate="print"/>
          <a:srcRect/>
          <a:stretch>
            <a:fillRect/>
          </a:stretch>
        </p:blipFill>
        <p:spPr bwMode="auto">
          <a:xfrm>
            <a:off x="357158" y="500042"/>
            <a:ext cx="8572560" cy="585791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metropolitanexpo.gr/images/articles_img/egkatastaseis_popup_new.jpg"/>
          <p:cNvPicPr>
            <a:picLocks noChangeAspect="1" noChangeArrowheads="1"/>
          </p:cNvPicPr>
          <p:nvPr/>
        </p:nvPicPr>
        <p:blipFill>
          <a:blip r:embed="rId2" cstate="print"/>
          <a:srcRect/>
          <a:stretch>
            <a:fillRect/>
          </a:stretch>
        </p:blipFill>
        <p:spPr bwMode="auto">
          <a:xfrm>
            <a:off x="272147" y="214290"/>
            <a:ext cx="8708630" cy="628654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Metropolitan</a:t>
            </a:r>
            <a:r>
              <a:rPr lang="el-GR" b="1" dirty="0" smtClean="0"/>
              <a:t> </a:t>
            </a:r>
            <a:r>
              <a:rPr lang="el-GR" b="1" dirty="0" err="1" smtClean="0"/>
              <a:t>Expo</a:t>
            </a:r>
            <a:endParaRPr lang="en-US" dirty="0"/>
          </a:p>
        </p:txBody>
      </p:sp>
      <p:sp>
        <p:nvSpPr>
          <p:cNvPr id="3" name="2 - Θέση περιεχομένου"/>
          <p:cNvSpPr>
            <a:spLocks noGrp="1"/>
          </p:cNvSpPr>
          <p:nvPr>
            <p:ph idx="1"/>
          </p:nvPr>
        </p:nvSpPr>
        <p:spPr/>
        <p:txBody>
          <a:bodyPr/>
          <a:lstStyle/>
          <a:p>
            <a:pPr>
              <a:buNone/>
            </a:pPr>
            <a:r>
              <a:rPr lang="el-GR" sz="1400" b="1" dirty="0" smtClean="0">
                <a:hlinkClick r:id="rId2"/>
              </a:rPr>
              <a:t>ΕΓΚΑΤΑΣΤΑΣΕΙΣ</a:t>
            </a:r>
            <a:r>
              <a:rPr lang="el-GR" sz="1400" b="1" dirty="0" smtClean="0"/>
              <a:t> </a:t>
            </a:r>
          </a:p>
          <a:p>
            <a:r>
              <a:rPr lang="el-GR" sz="1400" dirty="0" smtClean="0"/>
              <a:t>Το αποτελεί το μεγαλύτερο και ταυτόχρονα το πλέον σύγχρονο κέντρο εκθέσεων, συνεδρίων και εκδηλώσεων της Ελλάδας, με εντυπωσιακά μεγέθη και χαρακτηριστικά:</a:t>
            </a:r>
          </a:p>
          <a:p>
            <a:endParaRPr lang="el-GR" sz="1400" dirty="0" smtClean="0"/>
          </a:p>
          <a:p>
            <a:pPr>
              <a:buClrTx/>
              <a:buFont typeface="Wingdings" pitchFamily="2" charset="2"/>
              <a:buChar char="q"/>
            </a:pPr>
            <a:r>
              <a:rPr lang="el-GR" sz="1400" dirty="0" smtClean="0">
                <a:hlinkClick r:id="rId2"/>
              </a:rPr>
              <a:t>Αίθουσες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l-GR" sz="1400" dirty="0" smtClean="0"/>
          </a:p>
          <a:p>
            <a:pPr>
              <a:buClrTx/>
              <a:buFont typeface="Wingdings" pitchFamily="2" charset="2"/>
              <a:buChar char="q"/>
            </a:pPr>
            <a:r>
              <a:rPr lang="el-GR" sz="1400" dirty="0" smtClean="0">
                <a:hlinkClick r:id="rId2"/>
              </a:rPr>
              <a:t>Συνεδριακές υποδομές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l-GR" sz="1400" dirty="0" smtClean="0"/>
          </a:p>
          <a:p>
            <a:pPr>
              <a:buClrTx/>
              <a:buFont typeface="Wingdings" pitchFamily="2" charset="2"/>
              <a:buChar char="q"/>
            </a:pPr>
            <a:r>
              <a:rPr lang="el-GR" sz="1400" dirty="0" smtClean="0">
                <a:hlinkClick r:id="rId2"/>
              </a:rPr>
              <a:t>Χώροι υποδοχής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l-GR" sz="1400" dirty="0" smtClean="0"/>
          </a:p>
          <a:p>
            <a:pPr>
              <a:buClrTx/>
              <a:buFont typeface="Wingdings" pitchFamily="2" charset="2"/>
              <a:buChar char="q"/>
            </a:pPr>
            <a:r>
              <a:rPr lang="el-GR" sz="1400" dirty="0" smtClean="0">
                <a:hlinkClick r:id="rId2"/>
              </a:rPr>
              <a:t>Κεντρικός διάδρομος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l-GR" sz="1400" dirty="0" smtClean="0"/>
          </a:p>
          <a:p>
            <a:pPr>
              <a:buClrTx/>
              <a:buFont typeface="Wingdings" pitchFamily="2" charset="2"/>
              <a:buChar char="q"/>
            </a:pPr>
            <a:r>
              <a:rPr lang="el-GR" sz="1400" dirty="0" smtClean="0">
                <a:hlinkClick r:id="rId2"/>
              </a:rPr>
              <a:t>Χώροι εστίασης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l-GR" sz="1400" dirty="0" smtClean="0"/>
          </a:p>
          <a:p>
            <a:pPr>
              <a:buClrTx/>
              <a:buFont typeface="Wingdings" pitchFamily="2" charset="2"/>
              <a:buChar char="q"/>
            </a:pPr>
            <a:r>
              <a:rPr lang="el-GR" sz="1400" dirty="0" smtClean="0">
                <a:hlinkClick r:id="rId2"/>
              </a:rPr>
              <a:t>ΧΩΡΟΙ ΣΤΑΘΜΕΥΣΗΣ </a:t>
            </a:r>
            <a:r>
              <a:rPr lang="el-GR" sz="1400" dirty="0" err="1" smtClean="0">
                <a:hlinkClick r:id="rId2"/>
              </a:rPr>
              <a:t>Open</a:t>
            </a:r>
            <a:r>
              <a:rPr lang="el-GR" sz="1400" dirty="0" smtClean="0">
                <a:hlinkClick r:id="rId2"/>
              </a:rPr>
              <a:t> </a:t>
            </a:r>
            <a:r>
              <a:rPr lang="el-GR" sz="1400" dirty="0" err="1" smtClean="0">
                <a:hlinkClick r:id="rId2"/>
              </a:rPr>
              <a:t>or</a:t>
            </a:r>
            <a:r>
              <a:rPr lang="el-GR" sz="1400" dirty="0" smtClean="0">
                <a:hlinkClick r:id="rId2"/>
              </a:rPr>
              <a:t> </a:t>
            </a:r>
            <a:r>
              <a:rPr lang="el-GR" sz="1400" dirty="0" err="1" smtClean="0">
                <a:hlinkClick r:id="rId2"/>
              </a:rPr>
              <a:t>Close</a:t>
            </a:r>
            <a:r>
              <a:rPr lang="el-GR" sz="1400" dirty="0" smtClean="0">
                <a:hlinkClick r:id="rId2"/>
              </a:rPr>
              <a:t> </a:t>
            </a:r>
            <a:endParaRPr lang="el-GR" sz="1400" dirty="0" smtClean="0"/>
          </a:p>
          <a:p>
            <a:pPr>
              <a:buClrTx/>
              <a:buFont typeface="Wingdings" pitchFamily="2" charset="2"/>
              <a:buChar char="q"/>
            </a:pP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Συνεδριακές αίθουσες και χώροι υποδοχής</a:t>
            </a:r>
            <a:endParaRPr lang="en-US" dirty="0"/>
          </a:p>
        </p:txBody>
      </p:sp>
      <p:pic>
        <p:nvPicPr>
          <p:cNvPr id="4" name="3 - Θέση περιεχομένου" descr="C:\Users\admin\AppData\Local\Temp\01.jpg"/>
          <p:cNvPicPr>
            <a:picLocks noGrp="1"/>
          </p:cNvPicPr>
          <p:nvPr>
            <p:ph idx="1"/>
          </p:nvPr>
        </p:nvPicPr>
        <p:blipFill>
          <a:blip r:embed="rId2" cstate="print"/>
          <a:srcRect/>
          <a:stretch>
            <a:fillRect/>
          </a:stretch>
        </p:blipFill>
        <p:spPr bwMode="auto">
          <a:xfrm>
            <a:off x="642910" y="1500174"/>
            <a:ext cx="8105554" cy="4857784"/>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Διεθνείς Τουριστικές Εκθέσεις</a:t>
            </a:r>
            <a:endParaRPr lang="el-GR" dirty="0"/>
          </a:p>
        </p:txBody>
      </p:sp>
      <p:sp>
        <p:nvSpPr>
          <p:cNvPr id="3" name="2 - Θέση περιεχομένου"/>
          <p:cNvSpPr>
            <a:spLocks noGrp="1"/>
          </p:cNvSpPr>
          <p:nvPr>
            <p:ph idx="1"/>
          </p:nvPr>
        </p:nvSpPr>
        <p:spPr/>
        <p:txBody>
          <a:bodyPr/>
          <a:lstStyle/>
          <a:p>
            <a:pPr>
              <a:buClrTx/>
              <a:buFont typeface="Wingdings" pitchFamily="2" charset="2"/>
              <a:buChar char="q"/>
            </a:pPr>
            <a:r>
              <a:rPr lang="en-US" dirty="0" smtClean="0"/>
              <a:t>World travel Market</a:t>
            </a:r>
          </a:p>
          <a:p>
            <a:pPr>
              <a:buClrTx/>
              <a:buFont typeface="Wingdings" pitchFamily="2" charset="2"/>
              <a:buChar char="q"/>
            </a:pPr>
            <a:r>
              <a:rPr lang="en-US" dirty="0" err="1" smtClean="0"/>
              <a:t>Philoxenia</a:t>
            </a:r>
            <a:endParaRPr lang="en-US" dirty="0" smtClean="0"/>
          </a:p>
          <a:p>
            <a:pPr>
              <a:buClrTx/>
              <a:buFont typeface="Wingdings" pitchFamily="2" charset="2"/>
              <a:buChar char="q"/>
            </a:pPr>
            <a:endParaRPr lang="en-US" dirty="0" smtClean="0"/>
          </a:p>
          <a:p>
            <a:pPr>
              <a:buClrTx/>
              <a:buFont typeface="Wingdings" pitchFamily="2" charset="2"/>
              <a:buChar char="q"/>
            </a:pPr>
            <a:r>
              <a:rPr lang="en-US" sz="1800" b="1" dirty="0" smtClean="0">
                <a:hlinkClick r:id="rId2"/>
              </a:rPr>
              <a:t>REISELIVSMESSEN 2019 (</a:t>
            </a:r>
            <a:r>
              <a:rPr lang="el-GR" sz="1800" b="1" dirty="0" smtClean="0">
                <a:hlinkClick r:id="rId2"/>
              </a:rPr>
              <a:t>Όσλο Νορβηγίας)</a:t>
            </a:r>
            <a:endParaRPr lang="el-GR" sz="1800" dirty="0" smtClean="0"/>
          </a:p>
          <a:p>
            <a:pPr>
              <a:buClrTx/>
              <a:buFont typeface="Wingdings" pitchFamily="2" charset="2"/>
              <a:buChar char="q"/>
            </a:pPr>
            <a:r>
              <a:rPr lang="el-GR" sz="1800" dirty="0" smtClean="0"/>
              <a:t>- </a:t>
            </a:r>
            <a:r>
              <a:rPr lang="en-US" sz="1800" b="1" dirty="0" smtClean="0">
                <a:hlinkClick r:id="rId3"/>
              </a:rPr>
              <a:t>BOOT 2019 (</a:t>
            </a:r>
            <a:r>
              <a:rPr lang="el-GR" sz="1800" b="1" dirty="0" smtClean="0">
                <a:hlinkClick r:id="rId3"/>
              </a:rPr>
              <a:t>Ντίσελντορφ Γερμανίας)</a:t>
            </a:r>
            <a:endParaRPr lang="el-GR" sz="1800" dirty="0" smtClean="0"/>
          </a:p>
          <a:p>
            <a:pPr>
              <a:buClrTx/>
              <a:buFont typeface="Wingdings" pitchFamily="2" charset="2"/>
              <a:buChar char="q"/>
            </a:pPr>
            <a:r>
              <a:rPr lang="el-GR" sz="1800" dirty="0" smtClean="0"/>
              <a:t>- </a:t>
            </a:r>
            <a:r>
              <a:rPr lang="en-US" sz="1800" b="1" dirty="0" smtClean="0">
                <a:hlinkClick r:id="rId4"/>
              </a:rPr>
              <a:t>OTM 2019 (</a:t>
            </a:r>
            <a:r>
              <a:rPr lang="el-GR" sz="1800" b="1" dirty="0" smtClean="0">
                <a:hlinkClick r:id="rId4"/>
              </a:rPr>
              <a:t>Βομβάη Ινδίας)</a:t>
            </a:r>
            <a:endParaRPr lang="el-GR" sz="1800" dirty="0" smtClean="0"/>
          </a:p>
          <a:p>
            <a:pPr>
              <a:buClrTx/>
              <a:buFont typeface="Wingdings" pitchFamily="2" charset="2"/>
              <a:buChar char="q"/>
            </a:pPr>
            <a:r>
              <a:rPr lang="el-GR" sz="1800" dirty="0" smtClean="0"/>
              <a:t>- </a:t>
            </a:r>
            <a:r>
              <a:rPr lang="en-US" sz="1800" b="1" dirty="0" smtClean="0">
                <a:hlinkClick r:id="rId5"/>
              </a:rPr>
              <a:t>FITUR 2019 (</a:t>
            </a:r>
            <a:r>
              <a:rPr lang="el-GR" sz="1800" b="1" dirty="0" smtClean="0">
                <a:hlinkClick r:id="rId5"/>
              </a:rPr>
              <a:t>Μαδρίτη, Ισπανία)</a:t>
            </a:r>
            <a:endParaRPr lang="el-GR" sz="1800" dirty="0" smtClean="0"/>
          </a:p>
          <a:p>
            <a:pPr>
              <a:buClrTx/>
              <a:buFont typeface="Wingdings" pitchFamily="2" charset="2"/>
              <a:buChar char="q"/>
            </a:pPr>
            <a:r>
              <a:rPr lang="el-GR" sz="1800" dirty="0" smtClean="0"/>
              <a:t>- </a:t>
            </a:r>
            <a:r>
              <a:rPr lang="en-US" sz="1800" b="1" dirty="0" smtClean="0">
                <a:hlinkClick r:id="rId6"/>
              </a:rPr>
              <a:t>VAKANTIEBEURS 2019 (</a:t>
            </a:r>
            <a:r>
              <a:rPr lang="el-GR" sz="1800" b="1" dirty="0" smtClean="0">
                <a:hlinkClick r:id="rId6"/>
              </a:rPr>
              <a:t>Ουτρέχτη Ολλανδίας)</a:t>
            </a:r>
            <a:r>
              <a:rPr lang="el-GR" sz="1800" dirty="0" smtClean="0"/>
              <a:t> </a:t>
            </a:r>
            <a:r>
              <a:rPr lang="en-US" sz="1800" dirty="0" smtClean="0"/>
              <a:t>DB SCHENKER </a:t>
            </a:r>
            <a:r>
              <a:rPr lang="en-US" sz="1800" b="1" dirty="0" smtClean="0">
                <a:hlinkClick r:id="rId7"/>
              </a:rPr>
              <a:t>General instructions and rates 2018</a:t>
            </a:r>
            <a:endParaRPr lang="en-US" sz="1800" dirty="0" smtClean="0"/>
          </a:p>
          <a:p>
            <a:pPr>
              <a:buClrTx/>
              <a:buFont typeface="Wingdings" pitchFamily="2" charset="2"/>
              <a:buChar char="q"/>
            </a:pPr>
            <a:r>
              <a:rPr lang="en-US" sz="1800" dirty="0" smtClean="0"/>
              <a:t>- </a:t>
            </a:r>
            <a:r>
              <a:rPr lang="en-US" sz="1800" b="1" dirty="0" smtClean="0">
                <a:hlinkClick r:id="rId8"/>
              </a:rPr>
              <a:t>FERIENMESSE 2019 (</a:t>
            </a:r>
            <a:r>
              <a:rPr lang="el-GR" sz="1800" b="1" dirty="0" smtClean="0">
                <a:hlinkClick r:id="rId8"/>
              </a:rPr>
              <a:t>Βιέννη Αυστρίας)</a:t>
            </a:r>
            <a:endParaRPr lang="el-GR" sz="1800" dirty="0" smtClean="0"/>
          </a:p>
          <a:p>
            <a:pPr>
              <a:buClrTx/>
              <a:buFont typeface="Wingdings" pitchFamily="2" charset="2"/>
              <a:buChar char="q"/>
            </a:pPr>
            <a:r>
              <a:rPr lang="el-GR" sz="1800" dirty="0" smtClean="0"/>
              <a:t>- </a:t>
            </a:r>
            <a:r>
              <a:rPr lang="el-GR" sz="1800" b="1" dirty="0" smtClean="0">
                <a:hlinkClick r:id="rId9"/>
              </a:rPr>
              <a:t>ΜΑΤΚΑ 2019 (Ελσίνκι Φινλανδίας)</a:t>
            </a:r>
            <a:endParaRPr lang="el-GR" sz="1800" dirty="0" smtClean="0"/>
          </a:p>
          <a:p>
            <a:r>
              <a:rPr lang="el-GR" sz="1800" b="1" dirty="0" smtClean="0"/>
              <a:t> </a:t>
            </a:r>
          </a:p>
          <a:p>
            <a:endParaRPr lang="el-GR"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Τύποι Περιπτέρων</a:t>
            </a:r>
            <a:br>
              <a:rPr lang="el-GR" b="1" dirty="0" smtClean="0"/>
            </a:br>
            <a:endParaRPr lang="en-US" dirty="0"/>
          </a:p>
        </p:txBody>
      </p:sp>
      <p:sp>
        <p:nvSpPr>
          <p:cNvPr id="3" name="2 - Θέση περιεχομένου"/>
          <p:cNvSpPr>
            <a:spLocks noGrp="1"/>
          </p:cNvSpPr>
          <p:nvPr>
            <p:ph idx="1"/>
          </p:nvPr>
        </p:nvSpPr>
        <p:spPr/>
        <p:txBody>
          <a:bodyPr/>
          <a:lstStyle/>
          <a:p>
            <a:pPr>
              <a:buClrTx/>
              <a:buFont typeface="Wingdings" pitchFamily="2" charset="2"/>
              <a:buChar char="§"/>
            </a:pPr>
            <a:r>
              <a:rPr lang="el-GR" sz="2000" dirty="0" smtClean="0"/>
              <a:t>Οι Συμμετέχοντας στην έκθεση, θα πρέπει να επιλέξουν τον τύπο περιπτέρου με τον οποίο επιθυμούν να προβληθούν σε αυτήν.</a:t>
            </a:r>
          </a:p>
          <a:p>
            <a:pPr>
              <a:buClrTx/>
              <a:buFont typeface="Wingdings" pitchFamily="2" charset="2"/>
              <a:buChar char="§"/>
            </a:pPr>
            <a:r>
              <a:rPr lang="el-GR" sz="2000" dirty="0" smtClean="0"/>
              <a:t>Οι επιλογές είναι δυο και σας παρουσιάζονται παρακάτω με τις απαραίτητες πληροφορίες που πρέπει να γνωρίζετε για κάθε μια από αυτές όπως, τις παροχές που συμπεριλαμβάνονται στην τιμή ενοικίασης ανά τετραγωνικό μέτρο (</a:t>
            </a:r>
            <a:r>
              <a:rPr lang="el-GR" sz="2000" dirty="0" err="1" smtClean="0"/>
              <a:t>τ.μ</a:t>
            </a:r>
            <a:r>
              <a:rPr lang="el-GR" sz="2000" dirty="0" smtClean="0"/>
              <a:t>.).</a:t>
            </a:r>
          </a:p>
          <a:p>
            <a:pPr>
              <a:buClrTx/>
              <a:buFont typeface="Wingdings" pitchFamily="2" charset="2"/>
              <a:buChar char="§"/>
            </a:pPr>
            <a:r>
              <a:rPr lang="el-GR" sz="2000" dirty="0" smtClean="0"/>
              <a:t>Τα περίπτερα με δομή έχουν μπεζ δομή και εκρού μοκέτα.</a:t>
            </a:r>
          </a:p>
          <a:p>
            <a:pPr>
              <a:buClrTx/>
              <a:buFont typeface="Wingdings" pitchFamily="2" charset="2"/>
              <a:buChar char="§"/>
            </a:pPr>
            <a:r>
              <a:rPr lang="el-GR" sz="2000" dirty="0" smtClean="0"/>
              <a:t>Πολύ σημαντικό για την ομαλή έκβαση της κατασκευής και διακόσμησης του περιπτέρου σας, είτε το επιλέξετε Με Δομή είτε Χωρίς Δομή, είναι να ακολουθούνται οι οδηγίες που δίνονται από την διοργανώτρια εταιρεία αλλά κα το εκθεσιακό κέντρο.</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Συνεδριακές αίθουσες και χώροι υποδοχής</a:t>
            </a:r>
            <a:endParaRPr lang="en-US" dirty="0"/>
          </a:p>
        </p:txBody>
      </p:sp>
      <p:pic>
        <p:nvPicPr>
          <p:cNvPr id="4" name="3 - Θέση περιεχομένου" descr="C:\Users\admin\AppData\Local\Temp\02.jpg"/>
          <p:cNvPicPr>
            <a:picLocks noGrp="1"/>
          </p:cNvPicPr>
          <p:nvPr>
            <p:ph idx="1"/>
          </p:nvPr>
        </p:nvPicPr>
        <p:blipFill>
          <a:blip r:embed="rId2" cstate="print"/>
          <a:srcRect/>
          <a:stretch>
            <a:fillRect/>
          </a:stretch>
        </p:blipFill>
        <p:spPr bwMode="auto">
          <a:xfrm>
            <a:off x="571472" y="1340768"/>
            <a:ext cx="8358246" cy="516006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Συνεδριακές αίθουσες και χώροι υποδοχής</a:t>
            </a:r>
            <a:endParaRPr lang="en-US" dirty="0"/>
          </a:p>
        </p:txBody>
      </p:sp>
      <p:pic>
        <p:nvPicPr>
          <p:cNvPr id="4" name="3 - Θέση περιεχομένου" descr="C:\Users\admin\AppData\Local\Temp\03.jpg"/>
          <p:cNvPicPr>
            <a:picLocks noGrp="1"/>
          </p:cNvPicPr>
          <p:nvPr>
            <p:ph idx="1"/>
          </p:nvPr>
        </p:nvPicPr>
        <p:blipFill>
          <a:blip r:embed="rId2" cstate="print"/>
          <a:srcRect/>
          <a:stretch>
            <a:fillRect/>
          </a:stretch>
        </p:blipFill>
        <p:spPr bwMode="auto">
          <a:xfrm>
            <a:off x="357158" y="1857364"/>
            <a:ext cx="8501121" cy="450059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l-GR" sz="2800" dirty="0" smtClean="0"/>
              <a:t>ΣΥΝΕΔΡΙΑΚΟΙ ΧΩΡΟΙ – ΟΠΤΙΚΟΑΚΟΥΣΤΙΚΑ ΜΕΣΑ – ΔΙΕΡΜΗΝΕΙΣ</a:t>
            </a:r>
            <a:endParaRPr lang="el-GR" sz="2800" dirty="0"/>
          </a:p>
        </p:txBody>
      </p:sp>
      <p:sp>
        <p:nvSpPr>
          <p:cNvPr id="16388" name="Rectangle 4"/>
          <p:cNvSpPr>
            <a:spLocks noGrp="1" noChangeArrowheads="1"/>
          </p:cNvSpPr>
          <p:nvPr>
            <p:ph type="body" sz="half" idx="1"/>
          </p:nvPr>
        </p:nvSpPr>
        <p:spPr>
          <a:xfrm>
            <a:off x="457200" y="1428736"/>
            <a:ext cx="4400552" cy="5143536"/>
          </a:xfrm>
        </p:spPr>
        <p:txBody>
          <a:bodyPr/>
          <a:lstStyle/>
          <a:p>
            <a:pPr>
              <a:lnSpc>
                <a:spcPct val="90000"/>
              </a:lnSpc>
              <a:buNone/>
            </a:pPr>
            <a:r>
              <a:rPr lang="el-GR" sz="1800" b="1" dirty="0" smtClean="0"/>
              <a:t>χαρακτηριστικά αιθουσών σε</a:t>
            </a:r>
            <a:r>
              <a:rPr lang="el-GR" sz="1800" b="1" dirty="0"/>
              <a:t>: </a:t>
            </a:r>
            <a:endParaRPr lang="el-GR" sz="1800" b="1" dirty="0" smtClean="0"/>
          </a:p>
          <a:p>
            <a:pPr>
              <a:lnSpc>
                <a:spcPct val="90000"/>
              </a:lnSpc>
            </a:pPr>
            <a:r>
              <a:rPr lang="el-GR" sz="1800" dirty="0" smtClean="0"/>
              <a:t>χωρητικότητα </a:t>
            </a:r>
            <a:r>
              <a:rPr lang="el-GR" sz="1800" dirty="0"/>
              <a:t>ατόμων ανά τύπο </a:t>
            </a:r>
            <a:r>
              <a:rPr lang="el-GR" sz="1800" dirty="0" smtClean="0"/>
              <a:t>διευθέτησης</a:t>
            </a:r>
          </a:p>
          <a:p>
            <a:pPr>
              <a:lnSpc>
                <a:spcPct val="90000"/>
              </a:lnSpc>
              <a:buNone/>
            </a:pPr>
            <a:r>
              <a:rPr lang="el-GR" sz="1800" dirty="0" smtClean="0"/>
              <a:t>    • </a:t>
            </a:r>
            <a:r>
              <a:rPr lang="el-GR" sz="1800" dirty="0"/>
              <a:t>έδρανα σε σχήμα Π  </a:t>
            </a:r>
            <a:endParaRPr lang="el-GR" sz="1800" dirty="0" smtClean="0"/>
          </a:p>
          <a:p>
            <a:pPr>
              <a:lnSpc>
                <a:spcPct val="90000"/>
              </a:lnSpc>
              <a:buNone/>
            </a:pPr>
            <a:r>
              <a:rPr lang="el-GR" sz="1800" dirty="0" smtClean="0"/>
              <a:t>    • </a:t>
            </a:r>
            <a:r>
              <a:rPr lang="el-GR" sz="1800" dirty="0"/>
              <a:t>έδρανα σε σχήμα </a:t>
            </a:r>
            <a:r>
              <a:rPr lang="el-GR" sz="1800" dirty="0" err="1"/>
              <a:t>Classroom</a:t>
            </a:r>
            <a:r>
              <a:rPr lang="el-GR" sz="1800" dirty="0"/>
              <a:t> </a:t>
            </a:r>
            <a:r>
              <a:rPr lang="el-GR" sz="1800" dirty="0" smtClean="0"/>
              <a:t/>
            </a:r>
            <a:br>
              <a:rPr lang="el-GR" sz="1800" dirty="0" smtClean="0"/>
            </a:br>
            <a:r>
              <a:rPr lang="el-GR" sz="1800" dirty="0" smtClean="0"/>
              <a:t>• αμφιθεατρικά </a:t>
            </a:r>
          </a:p>
          <a:p>
            <a:pPr>
              <a:lnSpc>
                <a:spcPct val="90000"/>
              </a:lnSpc>
              <a:buNone/>
            </a:pPr>
            <a:endParaRPr lang="el-GR" sz="1800" dirty="0" smtClean="0"/>
          </a:p>
          <a:p>
            <a:pPr>
              <a:lnSpc>
                <a:spcPct val="90000"/>
              </a:lnSpc>
              <a:buNone/>
            </a:pPr>
            <a:r>
              <a:rPr lang="el-GR" sz="1800" b="1" dirty="0" smtClean="0"/>
              <a:t>Διαστάσεις</a:t>
            </a:r>
            <a:r>
              <a:rPr lang="el-GR" sz="1800" dirty="0"/>
              <a:t/>
            </a:r>
            <a:br>
              <a:rPr lang="el-GR" sz="1800" dirty="0"/>
            </a:br>
            <a:r>
              <a:rPr lang="el-GR" sz="1800" dirty="0"/>
              <a:t>• σε τετραγωνικά </a:t>
            </a:r>
            <a:r>
              <a:rPr lang="el-GR" sz="1800" dirty="0" smtClean="0"/>
              <a:t>μέτρα</a:t>
            </a:r>
          </a:p>
          <a:p>
            <a:pPr>
              <a:lnSpc>
                <a:spcPct val="90000"/>
              </a:lnSpc>
              <a:buNone/>
            </a:pPr>
            <a:r>
              <a:rPr lang="el-GR" sz="1800" dirty="0" smtClean="0"/>
              <a:t>    </a:t>
            </a:r>
            <a:r>
              <a:rPr lang="el-GR" sz="1800" dirty="0"/>
              <a:t>• ύψος αίθουσας </a:t>
            </a:r>
            <a:endParaRPr lang="el-GR" sz="1800" dirty="0" smtClean="0"/>
          </a:p>
          <a:p>
            <a:pPr>
              <a:lnSpc>
                <a:spcPct val="90000"/>
              </a:lnSpc>
              <a:buNone/>
            </a:pPr>
            <a:r>
              <a:rPr lang="el-GR" sz="1800" dirty="0" smtClean="0"/>
              <a:t>    • </a:t>
            </a:r>
            <a:r>
              <a:rPr lang="el-GR" sz="1800" dirty="0"/>
              <a:t>πλάτος αίθουσας</a:t>
            </a:r>
          </a:p>
          <a:p>
            <a:pPr>
              <a:lnSpc>
                <a:spcPct val="90000"/>
              </a:lnSpc>
              <a:buNone/>
            </a:pPr>
            <a:r>
              <a:rPr lang="el-GR" sz="1800" dirty="0" smtClean="0"/>
              <a:t>    Είναι </a:t>
            </a:r>
            <a:r>
              <a:rPr lang="el-GR" sz="1800" dirty="0"/>
              <a:t>σημαντικό, η συνεδριακή αίθουσα να είναι άνετη, ώστε να μη δημιουργεί αρνητική ψυχολογική κατάσταση στους συνέδρους, με συνέπεια τη χαλάρωση του συνεδρίου.</a:t>
            </a:r>
          </a:p>
          <a:p>
            <a:pPr>
              <a:lnSpc>
                <a:spcPct val="90000"/>
              </a:lnSpc>
            </a:pPr>
            <a:endParaRPr lang="el-GR" sz="1800" dirty="0"/>
          </a:p>
        </p:txBody>
      </p:sp>
      <p:pic>
        <p:nvPicPr>
          <p:cNvPr id="16390" name="Picture 6" descr="http://www.capsis.gr/img/marika_capsis_2000.jpg"/>
          <p:cNvPicPr>
            <a:picLocks noGrp="1" noChangeAspect="1" noChangeArrowheads="1"/>
          </p:cNvPicPr>
          <p:nvPr>
            <p:ph sz="half" idx="2"/>
          </p:nvPr>
        </p:nvPicPr>
        <p:blipFill>
          <a:blip r:embed="rId2" r:link="rId3" cstate="print"/>
          <a:srcRect/>
          <a:stretch>
            <a:fillRect/>
          </a:stretch>
        </p:blipFill>
        <p:spPr>
          <a:xfrm>
            <a:off x="4572000" y="2071678"/>
            <a:ext cx="4214842" cy="3714776"/>
          </a:xfrm>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650857"/>
          </a:xfrm>
        </p:spPr>
        <p:txBody>
          <a:bodyPr/>
          <a:lstStyle/>
          <a:p>
            <a:r>
              <a:rPr lang="el-GR" dirty="0" err="1" smtClean="0"/>
              <a:t>Electra</a:t>
            </a:r>
            <a:r>
              <a:rPr lang="el-GR" dirty="0" smtClean="0"/>
              <a:t> </a:t>
            </a:r>
            <a:r>
              <a:rPr lang="el-GR" dirty="0" err="1" smtClean="0"/>
              <a:t>Metropolis</a:t>
            </a:r>
            <a:endParaRPr lang="en-US" dirty="0"/>
          </a:p>
        </p:txBody>
      </p:sp>
      <p:sp>
        <p:nvSpPr>
          <p:cNvPr id="3" name="2 - Θέση περιεχομένου"/>
          <p:cNvSpPr>
            <a:spLocks noGrp="1"/>
          </p:cNvSpPr>
          <p:nvPr>
            <p:ph idx="1"/>
          </p:nvPr>
        </p:nvSpPr>
        <p:spPr>
          <a:xfrm>
            <a:off x="214282" y="857232"/>
            <a:ext cx="8786874" cy="5273693"/>
          </a:xfrm>
        </p:spPr>
        <p:txBody>
          <a:bodyPr/>
          <a:lstStyle/>
          <a:p>
            <a:pPr>
              <a:buNone/>
            </a:pPr>
            <a:r>
              <a:rPr lang="el-GR" sz="1100" dirty="0" smtClean="0"/>
              <a:t>       Διαθέτει πέντε κλιματιζόμενες αίθουσες που τις διαπερνά το φυσικό φως και μπορούν να φιλοξενήσουν συναντήσεις, συνέδρια, εκδηλώσεις και παρουσιάσεις από 10 έως 320 άτομα. Όλες με οπτικοακουστικό εξοπλισμό τελευταίας τεχνολογίας και έμπειρο προσωπικό είναι διαθέσιμες για να ικανοποιήσουν τον πιο απαιτητικό πελάτη.</a:t>
            </a:r>
          </a:p>
          <a:p>
            <a:pPr>
              <a:buNone/>
            </a:pPr>
            <a:r>
              <a:rPr lang="el-GR" sz="1100" dirty="0" smtClean="0"/>
              <a:t> </a:t>
            </a:r>
          </a:p>
          <a:p>
            <a:pPr>
              <a:buClrTx/>
              <a:buFont typeface="Wingdings" pitchFamily="2" charset="2"/>
              <a:buChar char="q"/>
            </a:pPr>
            <a:r>
              <a:rPr lang="el-GR" sz="1100" dirty="0" smtClean="0"/>
              <a:t>Ο </a:t>
            </a:r>
            <a:r>
              <a:rPr lang="el-GR" sz="1100" b="1" dirty="0" smtClean="0"/>
              <a:t>συνεδριακός χώρος  </a:t>
            </a:r>
            <a:r>
              <a:rPr lang="el-GR" sz="1100" b="1" dirty="0" err="1" smtClean="0"/>
              <a:t>Τhyme</a:t>
            </a:r>
            <a:r>
              <a:rPr lang="el-GR" sz="1100" dirty="0" smtClean="0"/>
              <a:t> για συνέδρια και εκδηλώσεις μπορεί να φιλοξενήσει άνετα από 15 έως 40 άτομα για τη διεξαγωγή ενός συνεδρίου, μίας συνάντησης ή για μια πιο </a:t>
            </a:r>
            <a:r>
              <a:rPr lang="el-GR" sz="1100" dirty="0" err="1" smtClean="0"/>
              <a:t>private</a:t>
            </a:r>
            <a:r>
              <a:rPr lang="el-GR" sz="1100" dirty="0" smtClean="0"/>
              <a:t> εκδήλωση στο κέντρο της Αθήνας. Βρίσκεται στον πρώτο όροφο του ξενοδοχείου </a:t>
            </a:r>
            <a:r>
              <a:rPr lang="el-GR" sz="1100" dirty="0" err="1" smtClean="0"/>
              <a:t>Electra</a:t>
            </a:r>
            <a:r>
              <a:rPr lang="el-GR" sz="1100" dirty="0" smtClean="0"/>
              <a:t> </a:t>
            </a:r>
            <a:r>
              <a:rPr lang="el-GR" sz="1100" dirty="0" err="1" smtClean="0"/>
              <a:t>Metropolis</a:t>
            </a:r>
            <a:r>
              <a:rPr lang="el-GR" sz="1100" dirty="0" smtClean="0"/>
              <a:t> </a:t>
            </a:r>
            <a:r>
              <a:rPr lang="el-GR" sz="1100" dirty="0" err="1" smtClean="0"/>
              <a:t>Athens</a:t>
            </a:r>
            <a:r>
              <a:rPr lang="el-GR" sz="1100" dirty="0" smtClean="0"/>
              <a:t>, διαθέτει φυσικό φως και είναι πλήρως κλιματιζόμενος. Επιπλέον, είναι εξοπλισμένος με οπτικοακουστικά μέσα (ενδεχόμενες επιπλέον χρεώσεις) και </a:t>
            </a:r>
            <a:r>
              <a:rPr lang="el-GR" sz="1100" dirty="0" err="1" smtClean="0"/>
              <a:t>Wi</a:t>
            </a:r>
            <a:r>
              <a:rPr lang="el-GR" sz="1100" dirty="0" smtClean="0"/>
              <a:t>-</a:t>
            </a:r>
            <a:r>
              <a:rPr lang="el-GR" sz="1100" dirty="0" err="1" smtClean="0"/>
              <a:t>Fi</a:t>
            </a:r>
            <a:r>
              <a:rPr lang="el-GR" sz="1100" dirty="0" smtClean="0"/>
              <a:t> σύνδεση.</a:t>
            </a:r>
          </a:p>
          <a:p>
            <a:pPr>
              <a:buClrTx/>
              <a:buFont typeface="Wingdings" pitchFamily="2" charset="2"/>
              <a:buChar char="q"/>
            </a:pPr>
            <a:endParaRPr lang="el-GR" sz="1100" dirty="0" smtClean="0"/>
          </a:p>
          <a:p>
            <a:pPr>
              <a:buClrTx/>
              <a:buFont typeface="Wingdings" pitchFamily="2" charset="2"/>
              <a:buChar char="q"/>
            </a:pPr>
            <a:r>
              <a:rPr lang="el-GR" sz="1100" dirty="0" smtClean="0"/>
              <a:t>Ο </a:t>
            </a:r>
            <a:r>
              <a:rPr lang="el-GR" sz="1100" b="1" dirty="0" smtClean="0"/>
              <a:t>συνεδριακός χώρος </a:t>
            </a:r>
            <a:r>
              <a:rPr lang="el-GR" sz="1100" b="1" dirty="0" err="1" smtClean="0"/>
              <a:t>Lavender</a:t>
            </a:r>
            <a:r>
              <a:rPr lang="el-GR" sz="1100" dirty="0" smtClean="0"/>
              <a:t> βρίσκεται στον πρώτο όροφο του ξενοδοχείου </a:t>
            </a:r>
            <a:r>
              <a:rPr lang="el-GR" sz="1100" dirty="0" err="1" smtClean="0"/>
              <a:t>Electra</a:t>
            </a:r>
            <a:r>
              <a:rPr lang="el-GR" sz="1100" dirty="0" smtClean="0"/>
              <a:t> </a:t>
            </a:r>
            <a:r>
              <a:rPr lang="el-GR" sz="1100" dirty="0" err="1" smtClean="0"/>
              <a:t>Metropolis</a:t>
            </a:r>
            <a:r>
              <a:rPr lang="el-GR" sz="1100" dirty="0" smtClean="0"/>
              <a:t> </a:t>
            </a:r>
            <a:r>
              <a:rPr lang="el-GR" sz="1100" dirty="0" err="1" smtClean="0"/>
              <a:t>Athens</a:t>
            </a:r>
            <a:r>
              <a:rPr lang="el-GR" sz="1100" dirty="0" smtClean="0"/>
              <a:t> και είναι πλήρως κλιματιζόμενος. Μπορεί να φιλοξενήσει έως 10 άτομα σε </a:t>
            </a:r>
            <a:r>
              <a:rPr lang="el-GR" sz="1100" dirty="0" err="1" smtClean="0"/>
              <a:t>board</a:t>
            </a:r>
            <a:r>
              <a:rPr lang="el-GR" sz="1100" dirty="0" smtClean="0"/>
              <a:t> </a:t>
            </a:r>
            <a:r>
              <a:rPr lang="el-GR" sz="1100" dirty="0" err="1" smtClean="0"/>
              <a:t>room</a:t>
            </a:r>
            <a:r>
              <a:rPr lang="el-GR" sz="1100" dirty="0" smtClean="0"/>
              <a:t> </a:t>
            </a:r>
            <a:r>
              <a:rPr lang="el-GR" sz="1100" dirty="0" err="1" smtClean="0"/>
              <a:t>style</a:t>
            </a:r>
            <a:r>
              <a:rPr lang="el-GR" sz="1100" dirty="0" smtClean="0"/>
              <a:t> διαθέτει όλο τον απαραίτητο οπτικοακουστικό εξοπλισμό που θα χρειαστείτε (ενδεχόμενες επιπλέον χρεώσεις) και είναι ιδανική για συσκέψεις. Ο χώρος αυτός  διαθέτει σύνδεση </a:t>
            </a:r>
            <a:r>
              <a:rPr lang="el-GR" sz="1100" dirty="0" err="1" smtClean="0"/>
              <a:t>Wi</a:t>
            </a:r>
            <a:r>
              <a:rPr lang="el-GR" sz="1100" dirty="0" smtClean="0"/>
              <a:t>-</a:t>
            </a:r>
            <a:r>
              <a:rPr lang="el-GR" sz="1100" dirty="0" err="1" smtClean="0"/>
              <a:t>Fi</a:t>
            </a:r>
            <a:r>
              <a:rPr lang="el-GR" sz="1100" dirty="0" smtClean="0"/>
              <a:t> .</a:t>
            </a:r>
          </a:p>
          <a:p>
            <a:pPr>
              <a:buClrTx/>
              <a:buFont typeface="Wingdings" pitchFamily="2" charset="2"/>
              <a:buChar char="q"/>
            </a:pPr>
            <a:r>
              <a:rPr lang="el-GR" sz="1100" dirty="0" smtClean="0"/>
              <a:t> </a:t>
            </a:r>
          </a:p>
          <a:p>
            <a:pPr>
              <a:buClrTx/>
              <a:buFont typeface="Wingdings" pitchFamily="2" charset="2"/>
              <a:buChar char="q"/>
            </a:pPr>
            <a:r>
              <a:rPr lang="el-GR" sz="1100" dirty="0" smtClean="0"/>
              <a:t>Στο κάτω επίπεδο του ξενοδοχείου, </a:t>
            </a:r>
            <a:r>
              <a:rPr lang="el-GR" sz="1100" b="1" dirty="0" smtClean="0"/>
              <a:t>η αίθουσα </a:t>
            </a:r>
            <a:r>
              <a:rPr lang="el-GR" sz="1100" b="1" dirty="0" err="1" smtClean="0"/>
              <a:t>Jasmine</a:t>
            </a:r>
            <a:r>
              <a:rPr lang="el-GR" sz="1100" dirty="0" smtClean="0"/>
              <a:t> είναι πλήρως κλιματιζόμενη και προσφέρει αρκετό χώρο για να φιλοξενήσει από 20 έως 70 άτομα, ανάλογα με τη διαμόρφωση της. Διαθέτει οπτικοακουστικό εξοπλισμό (ενδεχόμενες επιπλέον χρεώσεις) και </a:t>
            </a:r>
            <a:r>
              <a:rPr lang="el-GR" sz="1100" dirty="0" err="1" smtClean="0"/>
              <a:t>Wi</a:t>
            </a:r>
            <a:r>
              <a:rPr lang="el-GR" sz="1100" dirty="0" smtClean="0"/>
              <a:t>-</a:t>
            </a:r>
            <a:r>
              <a:rPr lang="el-GR" sz="1100" dirty="0" err="1" smtClean="0"/>
              <a:t>Fi</a:t>
            </a:r>
            <a:r>
              <a:rPr lang="el-GR" sz="1100" dirty="0" smtClean="0"/>
              <a:t> σύνδεση, ενώ διαθέτει το μοναδικό προνόμιο να έχει κομμάτι του αρχαίου </a:t>
            </a:r>
            <a:r>
              <a:rPr lang="el-GR" sz="1100" dirty="0" err="1" smtClean="0"/>
              <a:t>Θεμιστόκλειου</a:t>
            </a:r>
            <a:r>
              <a:rPr lang="el-GR" sz="1100" dirty="0" smtClean="0"/>
              <a:t> τοίχους, για μία εκδήλωση με ιδιαίτερο χαρακτήρα.</a:t>
            </a:r>
          </a:p>
          <a:p>
            <a:pPr>
              <a:buClrTx/>
              <a:buFont typeface="Wingdings" pitchFamily="2" charset="2"/>
              <a:buChar char="q"/>
            </a:pPr>
            <a:r>
              <a:rPr lang="el-GR" sz="1100" dirty="0" smtClean="0"/>
              <a:t> </a:t>
            </a:r>
          </a:p>
          <a:p>
            <a:pPr>
              <a:buClrTx/>
              <a:buFont typeface="Wingdings" pitchFamily="2" charset="2"/>
              <a:buChar char="q"/>
            </a:pPr>
            <a:r>
              <a:rPr lang="el-GR" sz="1100" b="1" dirty="0" smtClean="0"/>
              <a:t>Ο συνεδριακός χώρος </a:t>
            </a:r>
            <a:r>
              <a:rPr lang="el-GR" sz="1100" b="1" dirty="0" err="1" smtClean="0"/>
              <a:t>Rosemary</a:t>
            </a:r>
            <a:r>
              <a:rPr lang="el-GR" sz="1100" dirty="0" smtClean="0"/>
              <a:t>, ο οποίος βρίσκεται στον πρώτο όροφο του ξενοδοχείου </a:t>
            </a:r>
            <a:r>
              <a:rPr lang="el-GR" sz="1100" dirty="0" err="1" smtClean="0"/>
              <a:t>Electra</a:t>
            </a:r>
            <a:r>
              <a:rPr lang="el-GR" sz="1100" dirty="0" smtClean="0"/>
              <a:t> </a:t>
            </a:r>
            <a:r>
              <a:rPr lang="el-GR" sz="1100" dirty="0" err="1" smtClean="0"/>
              <a:t>Metropolis</a:t>
            </a:r>
            <a:r>
              <a:rPr lang="el-GR" sz="1100" dirty="0" smtClean="0"/>
              <a:t> </a:t>
            </a:r>
            <a:r>
              <a:rPr lang="el-GR" sz="1100" dirty="0" err="1" smtClean="0"/>
              <a:t>Athens</a:t>
            </a:r>
            <a:r>
              <a:rPr lang="el-GR" sz="1100" dirty="0" smtClean="0"/>
              <a:t>, είναι πλήρως κλιματιζόμενος και διαθέτει φυσικό φως. Επιπλέον, είναι δυνατή η διάταξη των επίπλων και του εξοπλισμού του με οποιοδήποτε τρόπο επιθυμείτε, ενώ μπορεί να φιλοξενήσει από 20 έως 70 άτομα. Διαθέτει οπτικοακουστικό εξοπλισμό (ενδεχόμενες επιπλέον χρεώσεις) και σύνδεση </a:t>
            </a:r>
            <a:r>
              <a:rPr lang="el-GR" sz="1100" dirty="0" err="1" smtClean="0"/>
              <a:t>Wi</a:t>
            </a:r>
            <a:r>
              <a:rPr lang="el-GR" sz="1100" dirty="0" smtClean="0"/>
              <a:t>-</a:t>
            </a:r>
            <a:r>
              <a:rPr lang="el-GR" sz="1100" dirty="0" err="1" smtClean="0"/>
              <a:t>Fi</a:t>
            </a:r>
            <a:r>
              <a:rPr lang="el-GR" sz="1100" dirty="0" smtClean="0"/>
              <a:t>, ενώ μπορεί να χωριστεί και σε δυο ξεχωριστές, αυτόνομες αίθουσες.</a:t>
            </a:r>
          </a:p>
          <a:p>
            <a:pPr>
              <a:buClrTx/>
              <a:buFont typeface="Wingdings" pitchFamily="2" charset="2"/>
              <a:buChar char="q"/>
            </a:pPr>
            <a:endParaRPr lang="el-GR" sz="1100" dirty="0" smtClean="0"/>
          </a:p>
          <a:p>
            <a:pPr>
              <a:buClrTx/>
              <a:buFont typeface="Wingdings" pitchFamily="2" charset="2"/>
              <a:buChar char="q"/>
            </a:pPr>
            <a:r>
              <a:rPr lang="el-GR" sz="1100" dirty="0" smtClean="0"/>
              <a:t>Στο δεύτερο όροφο του ξενοδοχείου,</a:t>
            </a:r>
            <a:r>
              <a:rPr lang="el-GR" sz="1100" b="1" dirty="0" smtClean="0"/>
              <a:t> ο συνεδριακός χώρος </a:t>
            </a:r>
            <a:r>
              <a:rPr lang="el-GR" sz="1100" b="1" dirty="0" err="1" smtClean="0"/>
              <a:t>Magnolia</a:t>
            </a:r>
            <a:r>
              <a:rPr lang="el-GR" sz="1100" b="1" dirty="0" smtClean="0"/>
              <a:t> </a:t>
            </a:r>
            <a:r>
              <a:rPr lang="el-GR" sz="1100" dirty="0" smtClean="0"/>
              <a:t>προσφέρει φυσικό φως και κλιματισμό. Η διάταξη των επίπλων και του εξοπλισμού μπορεί να διαμορφωθεί με οποιοδήποτε τρόπο επιθυμείτε (θεατρικά, κυκλικά, σε σχήμα Π, κλπ.) ενώ η αίθουσα έχει τη δυνατότητα να φιλοξενήσει από 25 έως 220 άτομα. Πλήρως εξοπλισμένη με οπτικοακουστικό υλικό (ενδεχόμενες επιπλέον χρεώσεις) και γρήγορη σύνδεση </a:t>
            </a:r>
            <a:r>
              <a:rPr lang="el-GR" sz="1100" dirty="0" err="1" smtClean="0"/>
              <a:t>Wi</a:t>
            </a:r>
            <a:r>
              <a:rPr lang="el-GR" sz="1100" dirty="0" smtClean="0"/>
              <a:t>-</a:t>
            </a:r>
            <a:r>
              <a:rPr lang="el-GR" sz="1100" dirty="0" err="1" smtClean="0"/>
              <a:t>Fi</a:t>
            </a:r>
            <a:r>
              <a:rPr lang="el-GR" sz="1100" dirty="0" smtClean="0"/>
              <a:t>, ενώ μπορεί να χωριστεί και σε δυο ξεχωριστές, αυτόνομες αίθουσες.</a:t>
            </a:r>
          </a:p>
          <a:p>
            <a:pPr>
              <a:buClrTx/>
              <a:buFont typeface="Wingdings" pitchFamily="2" charset="2"/>
              <a:buChar char="q"/>
            </a:pPr>
            <a:endParaRPr lang="el-GR" sz="1100" dirty="0" smtClean="0"/>
          </a:p>
          <a:p>
            <a:pPr>
              <a:buFont typeface="Wingdings" pitchFamily="2" charset="2"/>
              <a:buChar char="q"/>
            </a:pP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500033" y="492872"/>
            <a:ext cx="8535071" cy="572221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cstate="print"/>
          <a:srcRect/>
          <a:stretch>
            <a:fillRect/>
          </a:stretch>
        </p:blipFill>
        <p:spPr bwMode="auto">
          <a:xfrm>
            <a:off x="500035" y="269068"/>
            <a:ext cx="8128092" cy="6088890"/>
          </a:xfrm>
          <a:prstGeom prst="rect">
            <a:avLst/>
          </a:prstGeom>
          <a:noFill/>
        </p:spPr>
      </p:pic>
    </p:spTree>
  </p:cSld>
  <p:clrMapOvr>
    <a:masterClrMapping/>
  </p:clrMapOvr>
</p:sld>
</file>

<file path=ppt/theme/theme1.xml><?xml version="1.0" encoding="utf-8"?>
<a:theme xmlns:a="http://schemas.openxmlformats.org/drawingml/2006/main" name="Επίπεδο">
  <a:themeElements>
    <a:clrScheme name="Προσαρμοσμένος 1">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00B0F0"/>
      </a:hlink>
      <a:folHlink>
        <a:srgbClr val="3B435B"/>
      </a:folHlink>
    </a:clrScheme>
    <a:fontScheme name="Επίπεδο">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Επίπεδο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Επίπεδο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Επίπεδο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Επίπεδο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Επίπεδο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Επίπεδο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Επίπεδο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Επίπεδο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261</TotalTime>
  <Words>900</Words>
  <Application>Microsoft Office PowerPoint</Application>
  <PresentationFormat>Προβολή στην οθόνη (4:3)</PresentationFormat>
  <Paragraphs>147</Paragraphs>
  <Slides>31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Επίπεδο</vt:lpstr>
      <vt:lpstr>Γράφημα</vt:lpstr>
      <vt:lpstr>Διαφάνεια 1</vt:lpstr>
      <vt:lpstr>ΣΥΝΕΔΡΙΑΚΟΙ ΧΩΡΟΙ</vt:lpstr>
      <vt:lpstr>Συνεδριακές αίθουσες και χώροι υποδοχής</vt:lpstr>
      <vt:lpstr>Συνεδριακές αίθουσες και χώροι υποδοχής</vt:lpstr>
      <vt:lpstr>Συνεδριακές αίθουσες και χώροι υποδοχής</vt:lpstr>
      <vt:lpstr>ΣΥΝΕΔΡΙΑΚΟΙ ΧΩΡΟΙ – ΟΠΤΙΚΟΑΚΟΥΣΤΙΚΑ ΜΕΣΑ – ΔΙΕΡΜΗΝΕΙΣ</vt:lpstr>
      <vt:lpstr>Electra Metropolis</vt:lpstr>
      <vt:lpstr>Διαφάνεια 8</vt:lpstr>
      <vt:lpstr>Διαφάνεια 9</vt:lpstr>
      <vt:lpstr>Διαφάνεια 10</vt:lpstr>
      <vt:lpstr>Διαφάνεια 11</vt:lpstr>
      <vt:lpstr>Διαφάνεια 12</vt:lpstr>
      <vt:lpstr>Meeting Rooms</vt:lpstr>
      <vt:lpstr>Διαφάνεια 14</vt:lpstr>
      <vt:lpstr>Βοηθητικές αίθουσες - Δευτερεύοντες χώροι</vt:lpstr>
      <vt:lpstr>Τα  βασικά κριτήρια που κάνουν μία αίθουσα κατάλληλη είναι : </vt:lpstr>
      <vt:lpstr>Crowne Plaza Athens City Centre </vt:lpstr>
      <vt:lpstr>ΟΠΤΙΚΟΑΚΟΥΣΤΙΚΗ ΚΑΛΥΨΗ ΣΥΝΕΔΡΙΩΝ </vt:lpstr>
      <vt:lpstr>OΠΤΙΚΟΑΚΟΥΣΤΙΚΕΣ ΑΝΑΓΚΕΣ</vt:lpstr>
      <vt:lpstr>Ηχητική εγκατάσταση</vt:lpstr>
      <vt:lpstr>ΟΠΤΙΚΟΑΚΟΥΣΤΙΚΟΣ ΕΞΟΠΛΙΣΜΟΣ </vt:lpstr>
      <vt:lpstr>ΟΠΤΙΚΟΑΚΟΥΣΤΙΚΑ ΜΕΣΑ</vt:lpstr>
      <vt:lpstr>Για την επιλογή του σωστού προβολέα, είναι απαραίτητο να γνωρίζουμε:</vt:lpstr>
      <vt:lpstr>Μεταφραστικά συστήματα</vt:lpstr>
      <vt:lpstr>Video Conference</vt:lpstr>
      <vt:lpstr>Εκθεσιακοί  Χώροι</vt:lpstr>
      <vt:lpstr>Διαφάνεια 27</vt:lpstr>
      <vt:lpstr>Διαφάνεια 28</vt:lpstr>
      <vt:lpstr>Metropolitan Expo</vt:lpstr>
      <vt:lpstr>Διεθνείς Τουριστικές Εκθέσεις</vt:lpstr>
      <vt:lpstr>Τύποι Περιπτέρων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ΟΠΤΙΚΟΑΚΟΥΣΤΙΚΗ ΚΑΛΥΨΗ ΣΥΝΕΔΡΙΩΝ</dc:title>
  <dc:creator>ASTRAPI</dc:creator>
  <cp:lastModifiedBy>apladas</cp:lastModifiedBy>
  <cp:revision>38</cp:revision>
  <dcterms:created xsi:type="dcterms:W3CDTF">2010-05-10T18:19:54Z</dcterms:created>
  <dcterms:modified xsi:type="dcterms:W3CDTF">2018-10-30T09:33:53Z</dcterms:modified>
</cp:coreProperties>
</file>