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US"/>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20CB822-6AC6-448B-966A-A174B969D078}" type="datetimeFigureOut">
              <a:rPr lang="en-US" smtClean="0"/>
              <a:pPr/>
              <a:t>11/6/2018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FA89EE97-FCF6-484E-8DE0-3380A5C0973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CB822-6AC6-448B-966A-A174B969D078}" type="datetimeFigureOut">
              <a:rPr lang="en-US" smtClean="0"/>
              <a:pPr/>
              <a:t>11/6/2018</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9EE97-FCF6-484E-8DE0-3380A5C0973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Συντονιστική Επιτροπή Συνεδρίου / Εκδήλωσης</a:t>
            </a:r>
            <a:endParaRPr lang="en-US" dirty="0"/>
          </a:p>
        </p:txBody>
      </p:sp>
      <p:sp>
        <p:nvSpPr>
          <p:cNvPr id="3" name="2 - Υπότιτλος"/>
          <p:cNvSpPr>
            <a:spLocks noGrp="1"/>
          </p:cNvSpPr>
          <p:nvPr>
            <p:ph type="subTitle" idx="1"/>
          </p:nvPr>
        </p:nvSpPr>
        <p:spPr/>
        <p:txBody>
          <a:bodyPr>
            <a:normAutofit fontScale="70000" lnSpcReduction="20000"/>
          </a:bodyPr>
          <a:lstStyle/>
          <a:p>
            <a:pPr>
              <a:lnSpc>
                <a:spcPct val="90000"/>
              </a:lnSpc>
            </a:pPr>
            <a:r>
              <a:rPr lang="el-GR" dirty="0" smtClean="0"/>
              <a:t>Γεώργιος </a:t>
            </a:r>
            <a:r>
              <a:rPr lang="el-GR" dirty="0" err="1" smtClean="0"/>
              <a:t>Απλαδάς</a:t>
            </a:r>
            <a:endParaRPr lang="el-GR" dirty="0" smtClean="0"/>
          </a:p>
          <a:p>
            <a:pPr>
              <a:lnSpc>
                <a:spcPct val="90000"/>
              </a:lnSpc>
            </a:pPr>
            <a:r>
              <a:rPr lang="el-GR" dirty="0" smtClean="0"/>
              <a:t>Καθηγητής Εφαρμογών ΤΕΙ Κρήτης</a:t>
            </a:r>
          </a:p>
          <a:p>
            <a:pPr>
              <a:lnSpc>
                <a:spcPct val="90000"/>
              </a:lnSpc>
            </a:pPr>
            <a:endParaRPr lang="el-GR" dirty="0" smtClean="0"/>
          </a:p>
          <a:p>
            <a:pPr>
              <a:lnSpc>
                <a:spcPct val="90000"/>
              </a:lnSpc>
            </a:pPr>
            <a:r>
              <a:rPr lang="el-GR" dirty="0" smtClean="0"/>
              <a:t>Τμήμα Διοίκησης Τουριστικών Επιχειρήσεων</a:t>
            </a:r>
          </a:p>
          <a:p>
            <a:r>
              <a:rPr lang="el-GR" dirty="0" smtClean="0"/>
              <a:t>Χειμερινό </a:t>
            </a:r>
            <a:r>
              <a:rPr lang="el-GR" dirty="0" smtClean="0"/>
              <a:t>20</a:t>
            </a:r>
            <a:r>
              <a:rPr lang="en-US" smtClean="0"/>
              <a:t>18 2019</a:t>
            </a:r>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ΥΠΗΡΕΣΙΕΣ ΑΣΤΥΝΟΜΙΑΣ, ΠΥΡΟΣΒΕΣΤΙΚΗΣ ΚΑΙ ΙΑΤΡΙΚΕΣ ΥΠΗΡΕΣΙΕΣ</a:t>
            </a:r>
            <a:r>
              <a:rPr lang="en-US" dirty="0"/>
              <a:t/>
            </a:r>
            <a:br>
              <a:rPr lang="en-US" dirty="0"/>
            </a:br>
            <a:r>
              <a:rPr lang="el-GR" dirty="0"/>
              <a:t> </a:t>
            </a:r>
            <a:r>
              <a:rPr lang="en-US" dirty="0"/>
              <a:t/>
            </a:r>
            <a:br>
              <a:rPr lang="en-US" dirty="0"/>
            </a:br>
            <a:endParaRPr lang="en-US" dirty="0"/>
          </a:p>
        </p:txBody>
      </p:sp>
      <p:sp>
        <p:nvSpPr>
          <p:cNvPr id="3" name="2 - Θέση περιεχομένου"/>
          <p:cNvSpPr>
            <a:spLocks noGrp="1"/>
          </p:cNvSpPr>
          <p:nvPr>
            <p:ph idx="1"/>
          </p:nvPr>
        </p:nvSpPr>
        <p:spPr>
          <a:xfrm>
            <a:off x="285720" y="1214422"/>
            <a:ext cx="8401080" cy="5357850"/>
          </a:xfrm>
        </p:spPr>
        <p:txBody>
          <a:bodyPr/>
          <a:lstStyle/>
          <a:p>
            <a:r>
              <a:rPr lang="el-GR" dirty="0"/>
              <a:t>Αυτές οι υπηρεσίες θα πρέπει να ζητηθεί η γνώμη\συμβουλή για να διασφαλίσετε ότι η εκδήλωσή σας </a:t>
            </a:r>
            <a:r>
              <a:rPr lang="el-GR" dirty="0" err="1" smtClean="0"/>
              <a:t>συμμόρφώνεται</a:t>
            </a:r>
            <a:r>
              <a:rPr lang="el-GR" dirty="0" smtClean="0"/>
              <a:t>  με τη σχετική ση νομοθεσία του κράτους σας.</a:t>
            </a:r>
          </a:p>
          <a:p>
            <a:r>
              <a:rPr lang="el-GR" dirty="0" smtClean="0"/>
              <a:t> </a:t>
            </a:r>
            <a:r>
              <a:rPr lang="el-GR" dirty="0"/>
              <a:t>Οι οργανισμοί αυτοί θα είναι σε θέση να παρέχουν καθοδήγηση σχετικά με τον έλεγχο κοινού, την ασφάλειά τους, τον έλεγχο της κυκλοφορίας και μια σειρά από θέματα όπως η ασφάλεια πεζών και ποδηλατιστών τη νύχτα</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ΠΕΡΙΒΑΛΛΟΝΤΙΚΟΙ ΟΡΓΑΝΙΣΜΟΙ</a:t>
            </a:r>
            <a:r>
              <a:rPr lang="en-US" dirty="0"/>
              <a:t/>
            </a:r>
            <a:br>
              <a:rPr lang="en-US" dirty="0"/>
            </a:br>
            <a:endParaRPr lang="en-US" dirty="0"/>
          </a:p>
        </p:txBody>
      </p:sp>
      <p:sp>
        <p:nvSpPr>
          <p:cNvPr id="3" name="2 - Θέση περιεχομένου"/>
          <p:cNvSpPr>
            <a:spLocks noGrp="1"/>
          </p:cNvSpPr>
          <p:nvPr>
            <p:ph idx="1"/>
          </p:nvPr>
        </p:nvSpPr>
        <p:spPr>
          <a:xfrm>
            <a:off x="457200" y="1142984"/>
            <a:ext cx="8229600" cy="4983179"/>
          </a:xfrm>
        </p:spPr>
        <p:txBody>
          <a:bodyPr>
            <a:normAutofit fontScale="92500" lnSpcReduction="20000"/>
          </a:bodyPr>
          <a:lstStyle/>
          <a:p>
            <a:r>
              <a:rPr lang="el-GR" dirty="0"/>
              <a:t>Οι Κρατικοί περιβαλλοντικοί οργανισμοί μπορούν να εμπλακούν στο σχεδιασμό της εκδήλωσης εάν η περιβαλλοντική εκτίμηση δείχνει ότι η εκδήλωση θα έχει σημαντικές επιπτώσεις στο τοπικό περιβάλλον. </a:t>
            </a:r>
            <a:endParaRPr lang="el-GR" dirty="0" smtClean="0"/>
          </a:p>
          <a:p>
            <a:endParaRPr lang="en-US" dirty="0"/>
          </a:p>
          <a:p>
            <a:r>
              <a:rPr lang="el-GR" dirty="0"/>
              <a:t>Οι κρατικοί περιβαλλοντικοί οργανισμοί θα είναι πρόθυμοι να μειώσουν τις εκπομπές και τη ρύπανση από τη χρήση αυτοκινήτου και μπορεί να είναι σε θέση να προσφέρουν συμβουλές για το σχεδιασμό των μεταφορών, ως μέσο για την εκπλήρωση αυτών των στόχων.</a:t>
            </a:r>
            <a:endParaRPr lang="en-US" dirty="0"/>
          </a:p>
          <a:p>
            <a:pPr>
              <a:buNone/>
            </a:pP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ΟΜΑΔΕΣ ΚΑΤΟΙΚΩΝ</a:t>
            </a:r>
            <a:r>
              <a:rPr lang="en-US" dirty="0"/>
              <a:t/>
            </a:r>
            <a:br>
              <a:rPr lang="en-US" dirty="0"/>
            </a:br>
            <a:endParaRPr lang="en-US" dirty="0"/>
          </a:p>
        </p:txBody>
      </p:sp>
      <p:sp>
        <p:nvSpPr>
          <p:cNvPr id="3" name="2 - Θέση περιεχομένου"/>
          <p:cNvSpPr>
            <a:spLocks noGrp="1"/>
          </p:cNvSpPr>
          <p:nvPr>
            <p:ph idx="1"/>
          </p:nvPr>
        </p:nvSpPr>
        <p:spPr>
          <a:xfrm>
            <a:off x="457200" y="1600200"/>
            <a:ext cx="8229600" cy="4900634"/>
          </a:xfrm>
        </p:spPr>
        <p:txBody>
          <a:bodyPr>
            <a:normAutofit fontScale="85000" lnSpcReduction="20000"/>
          </a:bodyPr>
          <a:lstStyle/>
          <a:p>
            <a:r>
              <a:rPr lang="el-GR" dirty="0"/>
              <a:t>Αυτές οι ομάδες μπορούν να συμμετέχουν στη διαδικασία προγραμματισμού, εάν η εκδήλωση έχει σημαντικές επιπτώσεις σε κατοικημένες περιοχές. Θα πουν τις ανησυχίες τους στο τοπικό συμβούλιο που θα απαιτήσει στην συνέχεια διαβουλεύσεις και την επίλυση όλων των σημαντικών θεμάτων μέσω του συστήματος σχεδιασμού</a:t>
            </a:r>
            <a:r>
              <a:rPr lang="el-GR" dirty="0" smtClean="0"/>
              <a:t>.</a:t>
            </a:r>
          </a:p>
          <a:p>
            <a:endParaRPr lang="en-US" dirty="0"/>
          </a:p>
          <a:p>
            <a:r>
              <a:rPr lang="el-GR" dirty="0"/>
              <a:t>Οι κάτοικοι συνήθως γνωρίζουν την περιοχή πολύ καλύτερα και μπορεί να είναι σε θέση να προσδιορίσει τα εμπόδια που αποτρέπουν ή μειώνουν το περπάτημα, ποδηλασία ή τα δημόσια μέσα μεταφοράς</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ΕΠΙΤΡΟΠΕΣ ΕΠΙΧΕΙΡΗΣΕΩΝ</a:t>
            </a:r>
            <a:r>
              <a:rPr lang="en-US" dirty="0"/>
              <a:t/>
            </a:r>
            <a:br>
              <a:rPr lang="en-US" dirty="0"/>
            </a:br>
            <a:endParaRPr lang="en-US" dirty="0"/>
          </a:p>
        </p:txBody>
      </p:sp>
      <p:sp>
        <p:nvSpPr>
          <p:cNvPr id="3" name="2 - Θέση περιεχομένου"/>
          <p:cNvSpPr>
            <a:spLocks noGrp="1"/>
          </p:cNvSpPr>
          <p:nvPr>
            <p:ph idx="1"/>
          </p:nvPr>
        </p:nvSpPr>
        <p:spPr>
          <a:xfrm>
            <a:off x="214282" y="1000108"/>
            <a:ext cx="8786874" cy="6072230"/>
          </a:xfrm>
        </p:spPr>
        <p:txBody>
          <a:bodyPr>
            <a:normAutofit fontScale="77500" lnSpcReduction="20000"/>
          </a:bodyPr>
          <a:lstStyle/>
          <a:p>
            <a:r>
              <a:rPr lang="el-GR" dirty="0" smtClean="0"/>
              <a:t> Η </a:t>
            </a:r>
            <a:r>
              <a:rPr lang="el-GR" dirty="0"/>
              <a:t>εκδήλωσή σας είναι πιθανό να έχει σημαντικές θετικές ή αρνητικές επιπτώσεις στην εμπορική ζωτικότητα της γύρω περιοχής, η τοπική επιχειρηματική επιτροπή ή η ένωση μπορεί να </a:t>
            </a:r>
            <a:r>
              <a:rPr lang="el-GR" dirty="0" smtClean="0"/>
              <a:t>εμπλακεί</a:t>
            </a:r>
            <a:endParaRPr lang="el-GR" dirty="0"/>
          </a:p>
          <a:p>
            <a:r>
              <a:rPr lang="el-GR" dirty="0" smtClean="0"/>
              <a:t>Μπορεί </a:t>
            </a:r>
            <a:r>
              <a:rPr lang="el-GR" dirty="0"/>
              <a:t>να θέλετε να ενθαρρύνετε τα τοπικά καταστήματα και της υπηρεσίες παροχής να ασχοληθούν με την εκδήλωσή σας</a:t>
            </a:r>
            <a:r>
              <a:rPr lang="el-GR" dirty="0" smtClean="0"/>
              <a:t>.</a:t>
            </a:r>
          </a:p>
          <a:p>
            <a:r>
              <a:rPr lang="el-GR" dirty="0" smtClean="0"/>
              <a:t> </a:t>
            </a:r>
            <a:r>
              <a:rPr lang="el-GR" dirty="0"/>
              <a:t>Ενθαρρύνετε τους ανθρώπους να περπατήσουν, να κάνουν ποδηλασία ή να χρησιμοποιήσουν τα μέσα μαζικής μεταφοράς που στην πραγματικότητα δημιουργούν νέες επιχειρηματικές ευκαιρίες οι οποίες συχνά δεν αναγνωρίζονται. </a:t>
            </a:r>
            <a:endParaRPr lang="en-US" dirty="0"/>
          </a:p>
          <a:p>
            <a:r>
              <a:rPr lang="el-GR" dirty="0"/>
              <a:t>Σκεφτόμενοι με καινοτόμο τρόπο οι οργανώσεις αυτές μπορούν να βοηθήσουν να εξυπηρετηθούν καλύτερα οι στόχοι σας με την παροχή υπηρεσιών δωρεάν ή σε μειωμένες τιμές. </a:t>
            </a:r>
            <a:endParaRPr lang="el-GR" dirty="0" smtClean="0"/>
          </a:p>
          <a:p>
            <a:r>
              <a:rPr lang="el-GR" dirty="0" smtClean="0"/>
              <a:t>Φθηνότερες </a:t>
            </a:r>
            <a:r>
              <a:rPr lang="el-GR" dirty="0"/>
              <a:t>τιμές θα μπορούσαν ενδεχομένως να επιδοτηθούν μέσω της διαφήμισης. </a:t>
            </a:r>
            <a:endParaRPr lang="el-GR" dirty="0" smtClean="0"/>
          </a:p>
          <a:p>
            <a:pPr>
              <a:buNone/>
            </a:pPr>
            <a:r>
              <a:rPr lang="el-GR" dirty="0"/>
              <a:t> </a:t>
            </a: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725602"/>
          </a:xfrm>
        </p:spPr>
        <p:txBody>
          <a:bodyPr>
            <a:normAutofit fontScale="90000"/>
          </a:bodyPr>
          <a:lstStyle/>
          <a:p>
            <a:r>
              <a:rPr lang="el-GR" dirty="0" smtClean="0"/>
              <a:t>Εδώ είναι μερικά παραδείγματα των υπηρεσιών που θα μπορούσαν να είναι χρήσιμες:</a:t>
            </a:r>
            <a:r>
              <a:rPr lang="en-US" dirty="0" smtClean="0"/>
              <a:t/>
            </a:r>
            <a:br>
              <a:rPr lang="en-US" dirty="0" smtClean="0"/>
            </a:br>
            <a:endParaRPr lang="en-US" dirty="0"/>
          </a:p>
        </p:txBody>
      </p:sp>
      <p:sp>
        <p:nvSpPr>
          <p:cNvPr id="3" name="2 - Θέση περιεχομένου"/>
          <p:cNvSpPr>
            <a:spLocks noGrp="1"/>
          </p:cNvSpPr>
          <p:nvPr>
            <p:ph idx="1"/>
          </p:nvPr>
        </p:nvSpPr>
        <p:spPr>
          <a:xfrm>
            <a:off x="457200" y="2000240"/>
            <a:ext cx="8229600" cy="4357718"/>
          </a:xfrm>
        </p:spPr>
        <p:txBody>
          <a:bodyPr>
            <a:normAutofit fontScale="77500" lnSpcReduction="20000"/>
          </a:bodyPr>
          <a:lstStyle/>
          <a:p>
            <a:pPr lvl="0"/>
            <a:r>
              <a:rPr lang="el-GR" dirty="0" smtClean="0"/>
              <a:t>Προσωρινές ή μόνιμες θέσεις στάθμευσης για τα ποδήλατα</a:t>
            </a:r>
            <a:endParaRPr lang="en-US" dirty="0" smtClean="0"/>
          </a:p>
          <a:p>
            <a:pPr lvl="0"/>
            <a:r>
              <a:rPr lang="el-GR" dirty="0" smtClean="0"/>
              <a:t>Εξαρτήματα ποδηλάτων</a:t>
            </a:r>
            <a:endParaRPr lang="en-US" dirty="0" smtClean="0"/>
          </a:p>
          <a:p>
            <a:pPr lvl="0"/>
            <a:r>
              <a:rPr lang="el-GR" dirty="0" smtClean="0"/>
              <a:t>Χαμηλό κόστος ή δωρεάν για τις υπηρεσίες ποδηλασίας</a:t>
            </a:r>
            <a:endParaRPr lang="en-US" dirty="0" smtClean="0"/>
          </a:p>
          <a:p>
            <a:pPr lvl="0"/>
            <a:r>
              <a:rPr lang="el-GR" dirty="0" smtClean="0"/>
              <a:t>Αντηλιακό ή ομπρέλες ανάλογα με τις καιρικές συνθήκες </a:t>
            </a:r>
            <a:endParaRPr lang="en-US" dirty="0" smtClean="0"/>
          </a:p>
          <a:p>
            <a:r>
              <a:rPr lang="el-GR" dirty="0" smtClean="0"/>
              <a:t>Επιχειρήσεις που συνεργάζονται με την εκδήλωση</a:t>
            </a:r>
            <a:endParaRPr lang="en-US" dirty="0" smtClean="0"/>
          </a:p>
          <a:p>
            <a:pPr lvl="0"/>
            <a:r>
              <a:rPr lang="el-GR" dirty="0" smtClean="0"/>
              <a:t>Εταιρία που πουλάει τέντες για αθλητικές ή εξωτερικές εκδηλώσεις.</a:t>
            </a:r>
            <a:endParaRPr lang="en-US" dirty="0" smtClean="0"/>
          </a:p>
          <a:p>
            <a:pPr lvl="0"/>
            <a:r>
              <a:rPr lang="el-GR" dirty="0" smtClean="0"/>
              <a:t>Κατάστημα ποδηλασίας  </a:t>
            </a:r>
            <a:endParaRPr lang="en-US" dirty="0" smtClean="0"/>
          </a:p>
          <a:p>
            <a:r>
              <a:rPr lang="el-GR" dirty="0" smtClean="0"/>
              <a:t>Η εκδήλωσή σας μπορεί να δημιουργήσει ακόμη και νέες επιχειρήσεις. </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868478"/>
          </a:xfrm>
        </p:spPr>
        <p:txBody>
          <a:bodyPr>
            <a:normAutofit fontScale="90000"/>
          </a:bodyPr>
          <a:lstStyle/>
          <a:p>
            <a:r>
              <a:rPr lang="el-GR" b="1" dirty="0"/>
              <a:t>ΠΛΗΡΟΦΟΡΙΑΚΟ ΠΑΚΕΤΟ ΓΙΑ ΤΗΝ ΔΙΟΡΓΑΝΩΣΗ ΤΩΝ ΕΙΔΙΚΩΝ ΕΚΔΗΛΩΣΕΩΝ </a:t>
            </a:r>
            <a:r>
              <a:rPr lang="en-US" b="1" dirty="0"/>
              <a:t>TRAVELSMART</a:t>
            </a:r>
            <a:r>
              <a:rPr lang="en-US" dirty="0"/>
              <a:t/>
            </a:r>
            <a:br>
              <a:rPr lang="en-US" dirty="0"/>
            </a:br>
            <a:endParaRPr lang="en-US" dirty="0"/>
          </a:p>
        </p:txBody>
      </p:sp>
      <p:sp>
        <p:nvSpPr>
          <p:cNvPr id="3" name="2 - Θέση περιεχομένου"/>
          <p:cNvSpPr>
            <a:spLocks noGrp="1"/>
          </p:cNvSpPr>
          <p:nvPr>
            <p:ph idx="1"/>
          </p:nvPr>
        </p:nvSpPr>
        <p:spPr>
          <a:xfrm>
            <a:off x="457200" y="1600200"/>
            <a:ext cx="8229600" cy="4829196"/>
          </a:xfrm>
        </p:spPr>
        <p:txBody>
          <a:bodyPr>
            <a:normAutofit/>
          </a:bodyPr>
          <a:lstStyle/>
          <a:p>
            <a:pPr>
              <a:buNone/>
            </a:pPr>
            <a:endParaRPr lang="en-US" dirty="0"/>
          </a:p>
          <a:p>
            <a:r>
              <a:rPr lang="el-GR" dirty="0" smtClean="0"/>
              <a:t>Για </a:t>
            </a:r>
            <a:r>
              <a:rPr lang="el-GR" dirty="0"/>
              <a:t>ένα επιτυχημένο ειδικό σχέδιο της εκδήλωσης θα στηριχθεί σε 4 βασικούς παράγοντες:</a:t>
            </a:r>
            <a:endParaRPr lang="en-US" dirty="0"/>
          </a:p>
          <a:p>
            <a:pPr lvl="0"/>
            <a:r>
              <a:rPr lang="el-GR" dirty="0"/>
              <a:t>Κατανόηση της κατάστασης</a:t>
            </a:r>
            <a:endParaRPr lang="en-US" dirty="0"/>
          </a:p>
          <a:p>
            <a:pPr lvl="0"/>
            <a:r>
              <a:rPr lang="el-GR" dirty="0"/>
              <a:t>Μια σειρά εφικτών στόχων</a:t>
            </a:r>
            <a:endParaRPr lang="en-US" dirty="0"/>
          </a:p>
          <a:p>
            <a:pPr lvl="0"/>
            <a:r>
              <a:rPr lang="el-GR" dirty="0"/>
              <a:t>Ένα προσαρμοσμένο πακέτο μέτρων</a:t>
            </a:r>
            <a:endParaRPr lang="en-US" dirty="0"/>
          </a:p>
          <a:p>
            <a:pPr lvl="0"/>
            <a:r>
              <a:rPr lang="el-GR" dirty="0"/>
              <a:t>Εξαιρετική προώθηση.</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ΣΥΝΤΟΝΙΣΤΙΚΗ ΕΠΙΤΡΟΠΗ</a:t>
            </a:r>
            <a:r>
              <a:rPr lang="en-US" dirty="0"/>
              <a:t/>
            </a:r>
            <a:br>
              <a:rPr lang="en-US" dirty="0"/>
            </a:br>
            <a:endParaRPr lang="en-US" dirty="0"/>
          </a:p>
        </p:txBody>
      </p:sp>
      <p:sp>
        <p:nvSpPr>
          <p:cNvPr id="3" name="2 - Θέση περιεχομένου"/>
          <p:cNvSpPr>
            <a:spLocks noGrp="1"/>
          </p:cNvSpPr>
          <p:nvPr>
            <p:ph idx="1"/>
          </p:nvPr>
        </p:nvSpPr>
        <p:spPr>
          <a:xfrm>
            <a:off x="214282" y="1071546"/>
            <a:ext cx="8715436" cy="5572164"/>
          </a:xfrm>
        </p:spPr>
        <p:txBody>
          <a:bodyPr>
            <a:normAutofit fontScale="85000" lnSpcReduction="20000"/>
          </a:bodyPr>
          <a:lstStyle/>
          <a:p>
            <a:r>
              <a:rPr lang="el-GR" dirty="0"/>
              <a:t>Μια συντονιστική επιτροπή θα βοηθήσει στην καθοδήγηση του σχεδιασμού της εκδήλωσής σας. </a:t>
            </a:r>
            <a:endParaRPr lang="en-US" dirty="0" smtClean="0"/>
          </a:p>
          <a:p>
            <a:pPr>
              <a:buNone/>
            </a:pPr>
            <a:r>
              <a:rPr lang="el-GR" dirty="0"/>
              <a:t> </a:t>
            </a:r>
            <a:endParaRPr lang="en-US" dirty="0"/>
          </a:p>
          <a:p>
            <a:r>
              <a:rPr lang="el-GR" dirty="0"/>
              <a:t>Είναι σημαντικό να συμμετέχουν τα ενδιαφερόμενα μέρη από την αρχή στη διαδικασία σχεδιασμού, συνήθως </a:t>
            </a:r>
            <a:r>
              <a:rPr lang="el-GR" u="sng" dirty="0"/>
              <a:t>4 ή περισσότεροι μήνες </a:t>
            </a:r>
            <a:r>
              <a:rPr lang="el-GR" dirty="0"/>
              <a:t>πριν από την εκδήλωση, ανάλογα με το μέγεθος. </a:t>
            </a:r>
            <a:endParaRPr lang="en-US" dirty="0" smtClean="0"/>
          </a:p>
          <a:p>
            <a:r>
              <a:rPr lang="el-GR" dirty="0" smtClean="0"/>
              <a:t>Η </a:t>
            </a:r>
            <a:r>
              <a:rPr lang="el-GR" dirty="0"/>
              <a:t>συντονιστική επιτροπή θα πρέπει να συναντώνται τακτικά, με μια δομημένη μορφή συνάντησης για την εξασφάλιση και επίτευξη των παραγωγικών αποτελεσμάτων. </a:t>
            </a:r>
            <a:endParaRPr lang="en-US" dirty="0" smtClean="0"/>
          </a:p>
          <a:p>
            <a:r>
              <a:rPr lang="el-GR" dirty="0" smtClean="0"/>
              <a:t>Ένας </a:t>
            </a:r>
            <a:r>
              <a:rPr lang="el-GR" dirty="0"/>
              <a:t>από τους βασικούς στόχους της επιτροπής θα είναι να συμφωνήσουν για κάθε τρόπο μεταφοράς και να αναπτύξουν ένα αποτελεσματικό και αποδοτικό σχέδιο μεταφοράς.</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lanning framework diagram"/>
          <p:cNvPicPr>
            <a:picLocks noChangeAspect="1" noChangeArrowheads="1"/>
          </p:cNvPicPr>
          <p:nvPr/>
        </p:nvPicPr>
        <p:blipFill>
          <a:blip r:embed="rId2"/>
          <a:srcRect/>
          <a:stretch>
            <a:fillRect/>
          </a:stretch>
        </p:blipFill>
        <p:spPr bwMode="auto">
          <a:xfrm>
            <a:off x="545215" y="571481"/>
            <a:ext cx="7586873" cy="521497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Συντονιστική επιτροπή</a:t>
            </a:r>
            <a:r>
              <a:rPr lang="en-US" dirty="0"/>
              <a:t/>
            </a:r>
            <a:br>
              <a:rPr lang="en-US" dirty="0"/>
            </a:br>
            <a:endParaRPr lang="en-US" dirty="0"/>
          </a:p>
        </p:txBody>
      </p:sp>
      <p:sp>
        <p:nvSpPr>
          <p:cNvPr id="3" name="2 - Θέση περιεχομένου"/>
          <p:cNvSpPr>
            <a:spLocks noGrp="1"/>
          </p:cNvSpPr>
          <p:nvPr>
            <p:ph idx="1"/>
          </p:nvPr>
        </p:nvSpPr>
        <p:spPr>
          <a:xfrm>
            <a:off x="142844" y="857232"/>
            <a:ext cx="8858312" cy="6000768"/>
          </a:xfrm>
        </p:spPr>
        <p:txBody>
          <a:bodyPr>
            <a:normAutofit fontScale="70000" lnSpcReduction="20000"/>
          </a:bodyPr>
          <a:lstStyle/>
          <a:p>
            <a:pPr>
              <a:buNone/>
            </a:pPr>
            <a:r>
              <a:rPr lang="el-GR" dirty="0"/>
              <a:t> </a:t>
            </a:r>
            <a:endParaRPr lang="en-US" dirty="0"/>
          </a:p>
          <a:p>
            <a:r>
              <a:rPr lang="el-GR" dirty="0"/>
              <a:t>Οργανώσεις πεζών\ποδηλάτων 	Τοπική </a:t>
            </a:r>
            <a:r>
              <a:rPr lang="el-GR" dirty="0" smtClean="0"/>
              <a:t>επιτροπή</a:t>
            </a:r>
            <a:r>
              <a:rPr lang="en-US" dirty="0" smtClean="0"/>
              <a:t>     </a:t>
            </a:r>
            <a:r>
              <a:rPr lang="el-GR" dirty="0" smtClean="0"/>
              <a:t>Κρατικές </a:t>
            </a:r>
            <a:r>
              <a:rPr lang="en-US" dirty="0" smtClean="0"/>
              <a:t>    </a:t>
            </a:r>
            <a:r>
              <a:rPr lang="el-GR" dirty="0" smtClean="0"/>
              <a:t>υπηρεσίες</a:t>
            </a:r>
            <a:r>
              <a:rPr lang="el-GR" dirty="0"/>
              <a:t>	Αστυνομικές υπηρεσίες</a:t>
            </a:r>
            <a:endParaRPr lang="en-US" dirty="0"/>
          </a:p>
          <a:p>
            <a:pPr>
              <a:buNone/>
            </a:pPr>
            <a:r>
              <a:rPr lang="el-GR" dirty="0"/>
              <a:t> </a:t>
            </a:r>
            <a:endParaRPr lang="en-US" dirty="0"/>
          </a:p>
          <a:p>
            <a:r>
              <a:rPr lang="el-GR" dirty="0"/>
              <a:t>Μεταφορείς επιβατών			</a:t>
            </a:r>
            <a:endParaRPr lang="en-US" dirty="0"/>
          </a:p>
          <a:p>
            <a:pPr>
              <a:buNone/>
            </a:pPr>
            <a:r>
              <a:rPr lang="el-GR" dirty="0"/>
              <a:t> </a:t>
            </a:r>
            <a:endParaRPr lang="en-US" dirty="0"/>
          </a:p>
          <a:p>
            <a:r>
              <a:rPr lang="el-GR" dirty="0"/>
              <a:t>Επιτροπές λεωφορείων και ταξί	</a:t>
            </a:r>
            <a:r>
              <a:rPr lang="el-GR" dirty="0" smtClean="0"/>
              <a:t>Διοργανωτής </a:t>
            </a:r>
            <a:r>
              <a:rPr lang="el-GR" dirty="0"/>
              <a:t>εκδήλωσης</a:t>
            </a:r>
            <a:endParaRPr lang="en-US" dirty="0"/>
          </a:p>
          <a:p>
            <a:pPr>
              <a:buNone/>
            </a:pPr>
            <a:r>
              <a:rPr lang="el-GR" dirty="0"/>
              <a:t> </a:t>
            </a:r>
            <a:endParaRPr lang="en-US" dirty="0"/>
          </a:p>
          <a:p>
            <a:r>
              <a:rPr lang="el-GR" b="1" u="sng" dirty="0"/>
              <a:t>Άλλα ενδιαφερόμενα μέρη</a:t>
            </a:r>
            <a:endParaRPr lang="en-US" b="1" u="sng" dirty="0"/>
          </a:p>
          <a:p>
            <a:r>
              <a:rPr lang="el-GR" dirty="0"/>
              <a:t>Περιβαλλοντικός </a:t>
            </a:r>
            <a:r>
              <a:rPr lang="el-GR" dirty="0" smtClean="0"/>
              <a:t>οργανισμός</a:t>
            </a:r>
            <a:r>
              <a:rPr lang="en-US" dirty="0" smtClean="0"/>
              <a:t>     </a:t>
            </a:r>
            <a:r>
              <a:rPr lang="el-GR" dirty="0" smtClean="0"/>
              <a:t>Σχέδιο διαχείρισης</a:t>
            </a:r>
            <a:r>
              <a:rPr lang="en-US" dirty="0" smtClean="0"/>
              <a:t>         </a:t>
            </a:r>
            <a:r>
              <a:rPr lang="el-GR" dirty="0" smtClean="0"/>
              <a:t>Λειτουργικές</a:t>
            </a:r>
            <a:r>
              <a:rPr lang="el-GR" dirty="0"/>
              <a:t>	</a:t>
            </a:r>
            <a:endParaRPr lang="en-US" dirty="0"/>
          </a:p>
          <a:p>
            <a:r>
              <a:rPr lang="el-GR" dirty="0"/>
              <a:t>Ομάδες κατοίκων </a:t>
            </a:r>
            <a:r>
              <a:rPr lang="el-GR" dirty="0" smtClean="0"/>
              <a:t>κυκλοφορίας</a:t>
            </a:r>
            <a:r>
              <a:rPr lang="en-US" dirty="0" smtClean="0"/>
              <a:t>    </a:t>
            </a:r>
            <a:r>
              <a:rPr lang="el-GR" dirty="0" smtClean="0"/>
              <a:t>ασφάλειας </a:t>
            </a:r>
            <a:r>
              <a:rPr lang="el-GR" dirty="0"/>
              <a:t>και ρίσκου	εντολές</a:t>
            </a:r>
            <a:endParaRPr lang="en-US" dirty="0"/>
          </a:p>
          <a:p>
            <a:r>
              <a:rPr lang="el-GR" dirty="0"/>
              <a:t>Επιτροπή επιχειρήσεων</a:t>
            </a:r>
            <a:endParaRPr lang="en-US" dirty="0"/>
          </a:p>
          <a:p>
            <a:r>
              <a:rPr lang="el-GR" dirty="0"/>
              <a:t>Τοπικές επιχειρήσεις</a:t>
            </a:r>
            <a:endParaRPr lang="en-US" dirty="0"/>
          </a:p>
          <a:p>
            <a:pPr>
              <a:buNone/>
            </a:pPr>
            <a:r>
              <a:rPr lang="el-GR" dirty="0"/>
              <a:t> </a:t>
            </a:r>
            <a:r>
              <a:rPr lang="en-US" dirty="0" smtClean="0"/>
              <a:t>     </a:t>
            </a:r>
            <a:r>
              <a:rPr lang="el-GR" dirty="0" smtClean="0"/>
              <a:t>Αυτή </a:t>
            </a:r>
            <a:r>
              <a:rPr lang="el-GR" dirty="0"/>
              <a:t>η εικόνα αναδεικνύει την ανάγκη για αποτελεσματική επικοινωνία και συνεννόηση μεταξύ των οργανισμών. Επίσης, δείχνει το υψηλό επίπεδο αλληλεπίδρασης με τις κρατικές υπηρεσίες</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r>
              <a:rPr lang="en-US" dirty="0"/>
              <a:t/>
            </a:r>
            <a:br>
              <a:rPr lang="en-US" dirty="0"/>
            </a:br>
            <a:r>
              <a:rPr lang="el-GR" b="1" dirty="0"/>
              <a:t>ΤΟΠΙΚΑ ΣΥΜΒΟΥΛΙΑ</a:t>
            </a:r>
            <a:r>
              <a:rPr lang="en-US" dirty="0"/>
              <a:t/>
            </a:r>
            <a:br>
              <a:rPr lang="en-US" dirty="0"/>
            </a:br>
            <a:endParaRPr lang="en-US" dirty="0"/>
          </a:p>
        </p:txBody>
      </p:sp>
      <p:sp>
        <p:nvSpPr>
          <p:cNvPr id="3" name="2 - Θέση περιεχομένου"/>
          <p:cNvSpPr>
            <a:spLocks noGrp="1"/>
          </p:cNvSpPr>
          <p:nvPr>
            <p:ph idx="1"/>
          </p:nvPr>
        </p:nvSpPr>
        <p:spPr>
          <a:xfrm>
            <a:off x="214282" y="1142984"/>
            <a:ext cx="8472518" cy="5715016"/>
          </a:xfrm>
        </p:spPr>
        <p:txBody>
          <a:bodyPr>
            <a:normAutofit fontScale="85000" lnSpcReduction="20000"/>
          </a:bodyPr>
          <a:lstStyle/>
          <a:p>
            <a:pPr>
              <a:buNone/>
            </a:pPr>
            <a:r>
              <a:rPr lang="el-GR" dirty="0"/>
              <a:t> </a:t>
            </a:r>
            <a:endParaRPr lang="en-US" dirty="0"/>
          </a:p>
          <a:p>
            <a:r>
              <a:rPr lang="el-GR" dirty="0"/>
              <a:t>Τα τοπικά συμβούλια πρέπει να συμμετέχουν στο σχεδιασμό της εκδήλωσης και μπορεί να είναι η πρώτη υπηρεσία που θα πρέπει να επικοινωνήσετε μαζί ανάλογα με το μέγεθος της εκδήλωσης που διοργανώνεται. </a:t>
            </a:r>
            <a:endParaRPr lang="en-US" dirty="0"/>
          </a:p>
          <a:p>
            <a:r>
              <a:rPr lang="el-GR" dirty="0"/>
              <a:t>Απαιτείται η έγκριση από το τοπικό συμβούλιο για όλες τις ειδικές εκδηλώσεις – αυτό μπορεί να χρειαστεί να εγκριθεί σε συνεδρίαση του συμβουλίου και θα χρειαστεί περίπου 4 μήνες για τη διαδικασία αυτή. Εάν είναι πολύ μεγάλη η εκδήλωση θα χρειαστεί παραπάνω χρόνος για την έγκριση.</a:t>
            </a:r>
            <a:endParaRPr lang="en-US" dirty="0"/>
          </a:p>
          <a:p>
            <a:r>
              <a:rPr lang="el-GR" dirty="0"/>
              <a:t>Τα τοπικά συμβούλια έχουν μεγάλη ευθύνη για την τοπική κοινωνία και θα πρέπει να ενδιαφέρονται για μια σειρά θεμάτων, όπως κοινωνικές, οικονομικές και περιβαλλοντικές επιπτώσεις. </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ΚΡΑΤΙΚΕΣ ΥΠΗΡΕΣΙΕΣ</a:t>
            </a:r>
            <a:r>
              <a:rPr lang="en-US" dirty="0"/>
              <a:t/>
            </a:r>
            <a:br>
              <a:rPr lang="en-US" dirty="0"/>
            </a:br>
            <a:endParaRPr lang="en-US" dirty="0"/>
          </a:p>
        </p:txBody>
      </p:sp>
      <p:sp>
        <p:nvSpPr>
          <p:cNvPr id="3" name="2 - Θέση περιεχομένου"/>
          <p:cNvSpPr>
            <a:spLocks noGrp="1"/>
          </p:cNvSpPr>
          <p:nvPr>
            <p:ph idx="1"/>
          </p:nvPr>
        </p:nvSpPr>
        <p:spPr>
          <a:xfrm>
            <a:off x="457200" y="1071546"/>
            <a:ext cx="8229600" cy="5357850"/>
          </a:xfrm>
        </p:spPr>
        <p:txBody>
          <a:bodyPr>
            <a:normAutofit fontScale="92500" lnSpcReduction="20000"/>
          </a:bodyPr>
          <a:lstStyle/>
          <a:p>
            <a:r>
              <a:rPr lang="el-GR" dirty="0" smtClean="0"/>
              <a:t>Θα </a:t>
            </a:r>
            <a:r>
              <a:rPr lang="el-GR" dirty="0"/>
              <a:t>πρέπει να εξακριβώσετε ποιες ενδεχομένως εκ του νόμου εγκρίσεις θα απαιτούνται πριν από την έναρξη της εκδήλωσής σας. </a:t>
            </a:r>
            <a:endParaRPr lang="el-GR" dirty="0" smtClean="0"/>
          </a:p>
          <a:p>
            <a:r>
              <a:rPr lang="el-GR" dirty="0" smtClean="0"/>
              <a:t>Το </a:t>
            </a:r>
            <a:r>
              <a:rPr lang="el-GR" dirty="0"/>
              <a:t>μέγεθος της εκδήλωσης θα καθορίσει το επίπεδο συμμετοχής που απαιτείται από τους οργανισμούς αυτούς</a:t>
            </a:r>
            <a:r>
              <a:rPr lang="el-GR" dirty="0" smtClean="0"/>
              <a:t>.</a:t>
            </a:r>
          </a:p>
          <a:p>
            <a:r>
              <a:rPr lang="el-GR" dirty="0" smtClean="0"/>
              <a:t> </a:t>
            </a:r>
            <a:r>
              <a:rPr lang="el-GR" dirty="0"/>
              <a:t>Όσον αφορά την κυκλοφορία, αυτό έχει άμεση σχέση με την επίδραση που έχει η εκδήλωση στο οδικό δίκτυο και τις δημόσιες υπηρεσίες μεταφορών</a:t>
            </a:r>
            <a:r>
              <a:rPr lang="el-GR" dirty="0" smtClean="0"/>
              <a:t>.</a:t>
            </a:r>
          </a:p>
          <a:p>
            <a:r>
              <a:rPr lang="el-GR" dirty="0" smtClean="0"/>
              <a:t> </a:t>
            </a:r>
            <a:r>
              <a:rPr lang="el-GR" dirty="0"/>
              <a:t>Η υποστήριξη της μαζικής μεταφοράς μπορεί να βοηθήσει στη μείωση των επιπτώσεων στις οδικές αρτηρίες.</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ΟΡΓΑΝΩΣΕΙΣ ΠΕΖΩΝ ΚΑΙ ΠΟΔΗΛΑΤΩΝ</a:t>
            </a:r>
            <a:r>
              <a:rPr lang="en-US" dirty="0"/>
              <a:t/>
            </a:r>
            <a:br>
              <a:rPr lang="en-US" dirty="0"/>
            </a:br>
            <a:endParaRPr lang="en-US" dirty="0"/>
          </a:p>
        </p:txBody>
      </p:sp>
      <p:sp>
        <p:nvSpPr>
          <p:cNvPr id="3" name="2 - Θέση περιεχομένου"/>
          <p:cNvSpPr>
            <a:spLocks noGrp="1"/>
          </p:cNvSpPr>
          <p:nvPr>
            <p:ph idx="1"/>
          </p:nvPr>
        </p:nvSpPr>
        <p:spPr>
          <a:xfrm>
            <a:off x="457200" y="1142984"/>
            <a:ext cx="8229600" cy="4983179"/>
          </a:xfrm>
        </p:spPr>
        <p:txBody>
          <a:bodyPr>
            <a:normAutofit fontScale="85000" lnSpcReduction="20000"/>
          </a:bodyPr>
          <a:lstStyle/>
          <a:p>
            <a:r>
              <a:rPr lang="el-GR" dirty="0"/>
              <a:t>Κρατικές οργανώσεις και τοπικά καταστήματα και κλαμπ ποδηλασίας μπορούν να σας βοηθήσουν να προσδιορίσετε τις αναγκαίες εγκαταστάσεις για τους ποδηλάτες στην εκδήλωση.</a:t>
            </a:r>
            <a:endParaRPr lang="en-US" dirty="0"/>
          </a:p>
          <a:p>
            <a:r>
              <a:rPr lang="el-GR" dirty="0"/>
              <a:t>Οι οργανώσεις ποδηλασίας μπορεί να είναι σε θέση να σας μισθώσει τον εξοπλισμό στάθμευσης ή να σας συμβουλέψει για οργανώσεις στην περιοχή σας που μπορούν να προσφέρουν αυτό το είδος υπηρεσίας. </a:t>
            </a:r>
            <a:endParaRPr lang="el-GR" dirty="0" smtClean="0"/>
          </a:p>
          <a:p>
            <a:r>
              <a:rPr lang="el-GR" dirty="0" smtClean="0"/>
              <a:t>Επίσης </a:t>
            </a:r>
            <a:r>
              <a:rPr lang="el-GR" dirty="0"/>
              <a:t>συχνά παράγουν εξαιρετικούς οδηγούς που δίνουν λεπτομερής πληροφορίες για τις εγκαταστάσεις ποδηλασίας στις αντίστοιχες περιοχές, συμπεριλαμβανομένων τους χάρτες με τις διαδρομές ποδηλασίας.</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ΦΟΡΕΙΣ ΔΗΜΟΣΙΩΝ ΜΕΤΑΦΟΡΩΝ</a:t>
            </a:r>
            <a:r>
              <a:rPr lang="en-US" dirty="0"/>
              <a:t/>
            </a:r>
            <a:br>
              <a:rPr lang="en-US" dirty="0"/>
            </a:br>
            <a:endParaRPr lang="en-US" dirty="0"/>
          </a:p>
        </p:txBody>
      </p:sp>
      <p:sp>
        <p:nvSpPr>
          <p:cNvPr id="3" name="2 - Θέση περιεχομένου"/>
          <p:cNvSpPr>
            <a:spLocks noGrp="1"/>
          </p:cNvSpPr>
          <p:nvPr>
            <p:ph idx="1"/>
          </p:nvPr>
        </p:nvSpPr>
        <p:spPr>
          <a:xfrm>
            <a:off x="142844" y="1000108"/>
            <a:ext cx="8543956" cy="5857892"/>
          </a:xfrm>
        </p:spPr>
        <p:txBody>
          <a:bodyPr>
            <a:normAutofit fontScale="77500" lnSpcReduction="20000"/>
          </a:bodyPr>
          <a:lstStyle/>
          <a:p>
            <a:r>
              <a:rPr lang="el-GR" dirty="0" smtClean="0"/>
              <a:t>Οι </a:t>
            </a:r>
            <a:r>
              <a:rPr lang="el-GR" dirty="0"/>
              <a:t>οργανισμοί αυτοί θα πρέπει να είναι σε θέση να παρέχουν ένα αποδεκτό επίπεδο υπηρεσιών για να ανταποκριθούν στις ανάγκες των πελατών σας, πριν, μετά και κατά την διάρκεια της εκδήλωσης, αν και θα πρέπει να σημειωθεί ότι οι λειτουργικές\συμβατικές ρυθμίσεις για τους φορείς μεταφορών ποικίλλουν από κράτος σε κράτος και μπορεί να μην υπάρχει η προϋπόθεση για να παρέχει επιπλέον επίπεδα της υπηρεσίας</a:t>
            </a:r>
            <a:r>
              <a:rPr lang="el-GR" dirty="0" smtClean="0"/>
              <a:t>.</a:t>
            </a:r>
          </a:p>
          <a:p>
            <a:r>
              <a:rPr lang="el-GR" dirty="0" smtClean="0"/>
              <a:t> </a:t>
            </a:r>
            <a:r>
              <a:rPr lang="el-GR" dirty="0"/>
              <a:t>Θα πρέπει να διερευνήσετε τις δυνατότητες με τις επιχειρήσεις μεταφορών για την αύξηση της συχνότητας των δρομολογίων, αλλαγές στα ωράρια ή ίσως τροποποίηση των δρομολογίων.</a:t>
            </a:r>
            <a:endParaRPr lang="en-US" dirty="0"/>
          </a:p>
          <a:p>
            <a:r>
              <a:rPr lang="el-GR" dirty="0"/>
              <a:t>Οι φορείς μεταφοράς είναι μια άριστη πηγή πληροφοριών σχετικά με τις συνθήκες του ταξιδιού και συχνά συγκεντρώνουν σημαντικά δεδομένα σχετικά με τη ζήτηση των υπηρεσιών τους κατά την διάρκεια διαφορετικών περιόδων, το οποίο μπορεί να είναι χρήσιμο για την εκτίμηση του επιπέδου ζήτησης και προσφοράς για την εκδήλωσή σας. </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ΕΠΙΤΡΟΠΕΣ ΤΑΞΙΤΖΗΔΩΝ</a:t>
            </a:r>
            <a:r>
              <a:rPr lang="en-US" dirty="0"/>
              <a:t/>
            </a:r>
            <a:br>
              <a:rPr lang="en-US" dirty="0"/>
            </a:br>
            <a:endParaRPr lang="en-US" dirty="0"/>
          </a:p>
        </p:txBody>
      </p:sp>
      <p:sp>
        <p:nvSpPr>
          <p:cNvPr id="3" name="2 - Θέση περιεχομένου"/>
          <p:cNvSpPr>
            <a:spLocks noGrp="1"/>
          </p:cNvSpPr>
          <p:nvPr>
            <p:ph idx="1"/>
          </p:nvPr>
        </p:nvSpPr>
        <p:spPr/>
        <p:txBody>
          <a:bodyPr/>
          <a:lstStyle/>
          <a:p>
            <a:r>
              <a:rPr lang="el-GR" dirty="0"/>
              <a:t>Ανάλογα με το μέγεθος της εκδήλωσης μπορεί να είναι χρήσιμο να επικοινωνήσετε με την επιτροπή της περιοχής σας. </a:t>
            </a:r>
            <a:endParaRPr lang="el-GR" dirty="0" smtClean="0"/>
          </a:p>
          <a:p>
            <a:endParaRPr lang="el-GR" dirty="0"/>
          </a:p>
          <a:p>
            <a:r>
              <a:rPr lang="el-GR" dirty="0" smtClean="0"/>
              <a:t>Τα </a:t>
            </a:r>
            <a:r>
              <a:rPr lang="el-GR" dirty="0"/>
              <a:t>ταξί είναι μια μορφή της συγκοινωνίας, που δεν προωθείται πάντα αποτελεσματικά στο σχεδιασμό εκδηλώσεων</a:t>
            </a:r>
            <a:endParaRPr lang="en-US"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803</Words>
  <Application>Microsoft Office PowerPoint</Application>
  <PresentationFormat>Προβολή στην οθόνη (4:3)</PresentationFormat>
  <Paragraphs>82</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Συντονιστική Επιτροπή Συνεδρίου / Εκδήλωσης</vt:lpstr>
      <vt:lpstr>ΣΥΝΤΟΝΙΣΤΙΚΗ ΕΠΙΤΡΟΠΗ </vt:lpstr>
      <vt:lpstr>Διαφάνεια 3</vt:lpstr>
      <vt:lpstr>Συντονιστική επιτροπή </vt:lpstr>
      <vt:lpstr>  ΤΟΠΙΚΑ ΣΥΜΒΟΥΛΙΑ </vt:lpstr>
      <vt:lpstr>ΚΡΑΤΙΚΕΣ ΥΠΗΡΕΣΙΕΣ </vt:lpstr>
      <vt:lpstr>ΟΡΓΑΝΩΣΕΙΣ ΠΕΖΩΝ ΚΑΙ ΠΟΔΗΛΑΤΩΝ </vt:lpstr>
      <vt:lpstr>ΦΟΡΕΙΣ ΔΗΜΟΣΙΩΝ ΜΕΤΑΦΟΡΩΝ </vt:lpstr>
      <vt:lpstr>ΕΠΙΤΡΟΠΕΣ ΤΑΞΙΤΖΗΔΩΝ </vt:lpstr>
      <vt:lpstr>ΥΠΗΡΕΣΙΕΣ ΑΣΤΥΝΟΜΙΑΣ, ΠΥΡΟΣΒΕΣΤΙΚΗΣ ΚΑΙ ΙΑΤΡΙΚΕΣ ΥΠΗΡΕΣΙΕΣ   </vt:lpstr>
      <vt:lpstr>ΠΕΡΙΒΑΛΛΟΝΤΙΚΟΙ ΟΡΓΑΝΙΣΜΟΙ </vt:lpstr>
      <vt:lpstr>ΟΜΑΔΕΣ ΚΑΤΟΙΚΩΝ </vt:lpstr>
      <vt:lpstr>ΕΠΙΤΡΟΠΕΣ ΕΠΙΧΕΙΡΗΣΕΩΝ </vt:lpstr>
      <vt:lpstr>Εδώ είναι μερικά παραδείγματα των υπηρεσιών που θα μπορούσαν να είναι χρήσιμες: </vt:lpstr>
      <vt:lpstr>ΠΛΗΡΟΦΟΡΙΑΚΟ ΠΑΚΕΤΟ ΓΙΑ ΤΗΝ ΔΙΟΡΓΑΝΩΣΗ ΤΩΝ ΕΙΔΙΚΩΝ ΕΚΔΗΛΩΣΕΩΝ TRAVELSMART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Απλαδας Γ</cp:lastModifiedBy>
  <cp:revision>12</cp:revision>
  <dcterms:created xsi:type="dcterms:W3CDTF">2014-12-06T19:45:58Z</dcterms:created>
  <dcterms:modified xsi:type="dcterms:W3CDTF">2018-11-06T06:14:58Z</dcterms:modified>
</cp:coreProperties>
</file>