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 id="274" r:id="rId3"/>
    <p:sldId id="291" r:id="rId4"/>
    <p:sldId id="275" r:id="rId5"/>
    <p:sldId id="290" r:id="rId6"/>
    <p:sldId id="276" r:id="rId7"/>
    <p:sldId id="277" r:id="rId8"/>
    <p:sldId id="279" r:id="rId9"/>
    <p:sldId id="278" r:id="rId10"/>
    <p:sldId id="280" r:id="rId11"/>
    <p:sldId id="281" r:id="rId12"/>
    <p:sldId id="282" r:id="rId13"/>
    <p:sldId id="283" r:id="rId14"/>
    <p:sldId id="284" r:id="rId15"/>
    <p:sldId id="285" r:id="rId16"/>
    <p:sldId id="286" r:id="rId17"/>
    <p:sldId id="287" r:id="rId18"/>
    <p:sldId id="288" r:id="rId1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Μεσαίο στυλ 2 - Έμφαση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80" d="100"/>
          <a:sy n="80" d="100"/>
        </p:scale>
        <p:origin x="-1037" y="-8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14" name="13 - Τίτλος"/>
          <p:cNvSpPr>
            <a:spLocks noGrp="1"/>
          </p:cNvSpPr>
          <p:nvPr>
            <p:ph type="ctrTitle"/>
          </p:nvPr>
        </p:nvSpPr>
        <p:spPr>
          <a:xfrm>
            <a:off x="1432560" y="359898"/>
            <a:ext cx="7406640" cy="1472184"/>
          </a:xfrm>
        </p:spPr>
        <p:txBody>
          <a:bodyPr anchor="b"/>
          <a:lstStyle>
            <a:lvl1pPr algn="l">
              <a:defRPr/>
            </a:lvl1pPr>
            <a:extLst/>
          </a:lstStyle>
          <a:p>
            <a:r>
              <a:rPr kumimoji="0" lang="el-GR"/>
              <a:t>Kλικ για επεξεργασία του τίτλου</a:t>
            </a:r>
            <a:endParaRPr kumimoji="0" lang="en-US"/>
          </a:p>
        </p:txBody>
      </p:sp>
      <p:sp>
        <p:nvSpPr>
          <p:cNvPr id="22" name="21 - Υπότιτλος"/>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l-GR"/>
              <a:t>Κάντε κλικ για να επεξεργαστείτε τον υπότιτλο του υποδείγματος</a:t>
            </a:r>
            <a:endParaRPr kumimoji="0" lang="en-US"/>
          </a:p>
        </p:txBody>
      </p:sp>
      <p:sp>
        <p:nvSpPr>
          <p:cNvPr id="7" name="6 - Θέση ημερομηνίας"/>
          <p:cNvSpPr>
            <a:spLocks noGrp="1"/>
          </p:cNvSpPr>
          <p:nvPr>
            <p:ph type="dt" sz="half" idx="10"/>
          </p:nvPr>
        </p:nvSpPr>
        <p:spPr/>
        <p:txBody>
          <a:bodyPr/>
          <a:lstStyle/>
          <a:p>
            <a:fld id="{E1E96C76-B352-4B50-BE26-AC4888B05251}" type="datetimeFigureOut">
              <a:rPr lang="en-US" smtClean="0"/>
              <a:pPr/>
              <a:t>11/18/2018</a:t>
            </a:fld>
            <a:endParaRPr lang="en-US"/>
          </a:p>
        </p:txBody>
      </p:sp>
      <p:sp>
        <p:nvSpPr>
          <p:cNvPr id="20" name="19 - Θέση υποσέλιδου"/>
          <p:cNvSpPr>
            <a:spLocks noGrp="1"/>
          </p:cNvSpPr>
          <p:nvPr>
            <p:ph type="ftr" sz="quarter" idx="11"/>
          </p:nvPr>
        </p:nvSpPr>
        <p:spPr/>
        <p:txBody>
          <a:bodyPr/>
          <a:lstStyle/>
          <a:p>
            <a:endParaRPr lang="en-US"/>
          </a:p>
        </p:txBody>
      </p:sp>
      <p:sp>
        <p:nvSpPr>
          <p:cNvPr id="10" name="9 - Θέση αριθμού διαφάνειας"/>
          <p:cNvSpPr>
            <a:spLocks noGrp="1"/>
          </p:cNvSpPr>
          <p:nvPr>
            <p:ph type="sldNum" sz="quarter" idx="12"/>
          </p:nvPr>
        </p:nvSpPr>
        <p:spPr/>
        <p:txBody>
          <a:bodyPr/>
          <a:lstStyle/>
          <a:p>
            <a:fld id="{88D8934C-53CC-4A0D-A5FA-DA9E7FC4AE97}" type="slidenum">
              <a:rPr lang="en-US" smtClean="0"/>
              <a:pPr/>
              <a:t>‹#›</a:t>
            </a:fld>
            <a:endParaRPr lang="en-US"/>
          </a:p>
        </p:txBody>
      </p:sp>
      <p:sp>
        <p:nvSpPr>
          <p:cNvPr id="8" name="7 - Έλλειψη"/>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
        <p:nvSpPr>
          <p:cNvPr id="9" name="8 - Έλλειψη"/>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a:t>Kλικ για επεξεργασία του τίτλου</a:t>
            </a:r>
            <a:endParaRPr kumimoji="0" lang="en-US"/>
          </a:p>
        </p:txBody>
      </p:sp>
      <p:sp>
        <p:nvSpPr>
          <p:cNvPr id="3" name="2 - Θέση κατακόρυφου κειμένου"/>
          <p:cNvSpPr>
            <a:spLocks noGrp="1"/>
          </p:cNvSpPr>
          <p:nvPr>
            <p:ph type="body" orient="vert" idx="1"/>
          </p:nvPr>
        </p:nvSpPr>
        <p:spPr/>
        <p:txBody>
          <a:bodyPr vert="eaVert"/>
          <a:lstStyle/>
          <a:p>
            <a:pPr lvl="0" eaLnBrk="1" latinLnBrk="0" hangingPunct="1"/>
            <a:r>
              <a:rPr lang="el-GR"/>
              <a:t>Kλικ για επεξεργασία των στυλ του υποδείγματος</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
        <p:nvSpPr>
          <p:cNvPr id="4" name="3 - Θέση ημερομηνίας"/>
          <p:cNvSpPr>
            <a:spLocks noGrp="1"/>
          </p:cNvSpPr>
          <p:nvPr>
            <p:ph type="dt" sz="half" idx="10"/>
          </p:nvPr>
        </p:nvSpPr>
        <p:spPr/>
        <p:txBody>
          <a:bodyPr/>
          <a:lstStyle/>
          <a:p>
            <a:fld id="{E1E96C76-B352-4B50-BE26-AC4888B05251}" type="datetimeFigureOut">
              <a:rPr lang="en-US" smtClean="0"/>
              <a:pPr/>
              <a:t>11/18/2018</a:t>
            </a:fld>
            <a:endParaRPr lang="en-US"/>
          </a:p>
        </p:txBody>
      </p:sp>
      <p:sp>
        <p:nvSpPr>
          <p:cNvPr id="5" name="4 - Θέση υποσέλιδου"/>
          <p:cNvSpPr>
            <a:spLocks noGrp="1"/>
          </p:cNvSpPr>
          <p:nvPr>
            <p:ph type="ftr" sz="quarter" idx="11"/>
          </p:nvPr>
        </p:nvSpPr>
        <p:spPr/>
        <p:txBody>
          <a:bodyPr/>
          <a:lstStyle/>
          <a:p>
            <a:endParaRPr lang="en-US"/>
          </a:p>
        </p:txBody>
      </p:sp>
      <p:sp>
        <p:nvSpPr>
          <p:cNvPr id="6" name="5 - Θέση αριθμού διαφάνειας"/>
          <p:cNvSpPr>
            <a:spLocks noGrp="1"/>
          </p:cNvSpPr>
          <p:nvPr>
            <p:ph type="sldNum" sz="quarter" idx="12"/>
          </p:nvPr>
        </p:nvSpPr>
        <p:spPr/>
        <p:txBody>
          <a:bodyPr/>
          <a:lstStyle/>
          <a:p>
            <a:fld id="{88D8934C-53CC-4A0D-A5FA-DA9E7FC4AE97}"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858000" y="274639"/>
            <a:ext cx="1828800" cy="5851525"/>
          </a:xfrm>
        </p:spPr>
        <p:txBody>
          <a:bodyPr vert="eaVert"/>
          <a:lstStyle/>
          <a:p>
            <a:r>
              <a:rPr kumimoji="0" lang="el-GR"/>
              <a:t>Kλικ για επεξεργασία του τίτλου</a:t>
            </a:r>
            <a:endParaRPr kumimoji="0" lang="en-US"/>
          </a:p>
        </p:txBody>
      </p:sp>
      <p:sp>
        <p:nvSpPr>
          <p:cNvPr id="3" name="2 - Θέση κατακόρυφου κειμένου"/>
          <p:cNvSpPr>
            <a:spLocks noGrp="1"/>
          </p:cNvSpPr>
          <p:nvPr>
            <p:ph type="body" orient="vert" idx="1"/>
          </p:nvPr>
        </p:nvSpPr>
        <p:spPr>
          <a:xfrm>
            <a:off x="1143000" y="274640"/>
            <a:ext cx="5562600" cy="5851525"/>
          </a:xfrm>
        </p:spPr>
        <p:txBody>
          <a:bodyPr vert="eaVert"/>
          <a:lstStyle/>
          <a:p>
            <a:pPr lvl="0" eaLnBrk="1" latinLnBrk="0" hangingPunct="1"/>
            <a:r>
              <a:rPr lang="el-GR"/>
              <a:t>Kλικ για επεξεργασία των στυλ του υποδείγματος</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
        <p:nvSpPr>
          <p:cNvPr id="4" name="3 - Θέση ημερομηνίας"/>
          <p:cNvSpPr>
            <a:spLocks noGrp="1"/>
          </p:cNvSpPr>
          <p:nvPr>
            <p:ph type="dt" sz="half" idx="10"/>
          </p:nvPr>
        </p:nvSpPr>
        <p:spPr/>
        <p:txBody>
          <a:bodyPr/>
          <a:lstStyle/>
          <a:p>
            <a:fld id="{E1E96C76-B352-4B50-BE26-AC4888B05251}" type="datetimeFigureOut">
              <a:rPr lang="en-US" smtClean="0"/>
              <a:pPr/>
              <a:t>11/18/2018</a:t>
            </a:fld>
            <a:endParaRPr lang="en-US"/>
          </a:p>
        </p:txBody>
      </p:sp>
      <p:sp>
        <p:nvSpPr>
          <p:cNvPr id="5" name="4 - Θέση υποσέλιδου"/>
          <p:cNvSpPr>
            <a:spLocks noGrp="1"/>
          </p:cNvSpPr>
          <p:nvPr>
            <p:ph type="ftr" sz="quarter" idx="11"/>
          </p:nvPr>
        </p:nvSpPr>
        <p:spPr/>
        <p:txBody>
          <a:bodyPr/>
          <a:lstStyle/>
          <a:p>
            <a:endParaRPr lang="en-US"/>
          </a:p>
        </p:txBody>
      </p:sp>
      <p:sp>
        <p:nvSpPr>
          <p:cNvPr id="6" name="5 - Θέση αριθμού διαφάνειας"/>
          <p:cNvSpPr>
            <a:spLocks noGrp="1"/>
          </p:cNvSpPr>
          <p:nvPr>
            <p:ph type="sldNum" sz="quarter" idx="12"/>
          </p:nvPr>
        </p:nvSpPr>
        <p:spPr/>
        <p:txBody>
          <a:bodyPr/>
          <a:lstStyle/>
          <a:p>
            <a:fld id="{88D8934C-53CC-4A0D-A5FA-DA9E7FC4AE97}"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a:t>Kλικ για επεξεργασία του τίτλου</a:t>
            </a:r>
            <a:endParaRPr kumimoji="0" lang="en-US"/>
          </a:p>
        </p:txBody>
      </p:sp>
      <p:sp>
        <p:nvSpPr>
          <p:cNvPr id="3" name="2 - Θέση περιεχομένου"/>
          <p:cNvSpPr>
            <a:spLocks noGrp="1"/>
          </p:cNvSpPr>
          <p:nvPr>
            <p:ph idx="1"/>
          </p:nvPr>
        </p:nvSpPr>
        <p:spPr/>
        <p:txBody>
          <a:bodyPr/>
          <a:lstStyle/>
          <a:p>
            <a:pPr lvl="0" eaLnBrk="1" latinLnBrk="0" hangingPunct="1"/>
            <a:r>
              <a:rPr lang="el-GR"/>
              <a:t>Kλικ για επεξεργασία των στυλ του υποδείγματος</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
        <p:nvSpPr>
          <p:cNvPr id="4" name="3 - Θέση ημερομηνίας"/>
          <p:cNvSpPr>
            <a:spLocks noGrp="1"/>
          </p:cNvSpPr>
          <p:nvPr>
            <p:ph type="dt" sz="half" idx="10"/>
          </p:nvPr>
        </p:nvSpPr>
        <p:spPr/>
        <p:txBody>
          <a:bodyPr/>
          <a:lstStyle/>
          <a:p>
            <a:fld id="{E1E96C76-B352-4B50-BE26-AC4888B05251}" type="datetimeFigureOut">
              <a:rPr lang="en-US" smtClean="0"/>
              <a:pPr/>
              <a:t>11/18/2018</a:t>
            </a:fld>
            <a:endParaRPr lang="en-US"/>
          </a:p>
        </p:txBody>
      </p:sp>
      <p:sp>
        <p:nvSpPr>
          <p:cNvPr id="5" name="4 - Θέση υποσέλιδου"/>
          <p:cNvSpPr>
            <a:spLocks noGrp="1"/>
          </p:cNvSpPr>
          <p:nvPr>
            <p:ph type="ftr" sz="quarter" idx="11"/>
          </p:nvPr>
        </p:nvSpPr>
        <p:spPr/>
        <p:txBody>
          <a:bodyPr/>
          <a:lstStyle/>
          <a:p>
            <a:endParaRPr lang="en-US"/>
          </a:p>
        </p:txBody>
      </p:sp>
      <p:sp>
        <p:nvSpPr>
          <p:cNvPr id="6" name="5 - Θέση αριθμού διαφάνειας"/>
          <p:cNvSpPr>
            <a:spLocks noGrp="1"/>
          </p:cNvSpPr>
          <p:nvPr>
            <p:ph type="sldNum" sz="quarter" idx="12"/>
          </p:nvPr>
        </p:nvSpPr>
        <p:spPr/>
        <p:txBody>
          <a:bodyPr/>
          <a:lstStyle/>
          <a:p>
            <a:fld id="{88D8934C-53CC-4A0D-A5FA-DA9E7FC4AE97}"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Κεφαλίδα ενότητας">
    <p:spTree>
      <p:nvGrpSpPr>
        <p:cNvPr id="1" name=""/>
        <p:cNvGrpSpPr/>
        <p:nvPr/>
      </p:nvGrpSpPr>
      <p:grpSpPr>
        <a:xfrm>
          <a:off x="0" y="0"/>
          <a:ext cx="0" cy="0"/>
          <a:chOff x="0" y="0"/>
          <a:chExt cx="0" cy="0"/>
        </a:xfrm>
      </p:grpSpPr>
      <p:sp>
        <p:nvSpPr>
          <p:cNvPr id="7" name="6 - Ορθογώνιο"/>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1 - Τίτλος"/>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el-GR"/>
              <a:t>Kλικ για επεξεργασία του τίτλου</a:t>
            </a:r>
            <a:endParaRPr kumimoji="0" lang="en-US"/>
          </a:p>
        </p:txBody>
      </p:sp>
      <p:sp>
        <p:nvSpPr>
          <p:cNvPr id="3" name="2 - Θέση κειμένου"/>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l-GR"/>
              <a:t>Kλικ για επεξεργασία των στυλ του υποδείγματος</a:t>
            </a:r>
          </a:p>
        </p:txBody>
      </p:sp>
      <p:sp>
        <p:nvSpPr>
          <p:cNvPr id="4" name="3 - Θέση ημερομηνίας"/>
          <p:cNvSpPr>
            <a:spLocks noGrp="1"/>
          </p:cNvSpPr>
          <p:nvPr>
            <p:ph type="dt" sz="half" idx="10"/>
          </p:nvPr>
        </p:nvSpPr>
        <p:spPr/>
        <p:txBody>
          <a:bodyPr/>
          <a:lstStyle/>
          <a:p>
            <a:fld id="{E1E96C76-B352-4B50-BE26-AC4888B05251}" type="datetimeFigureOut">
              <a:rPr lang="en-US" smtClean="0"/>
              <a:pPr/>
              <a:t>11/18/2018</a:t>
            </a:fld>
            <a:endParaRPr lang="en-US"/>
          </a:p>
        </p:txBody>
      </p:sp>
      <p:sp>
        <p:nvSpPr>
          <p:cNvPr id="5" name="4 - Θέση υποσέλιδου"/>
          <p:cNvSpPr>
            <a:spLocks noGrp="1"/>
          </p:cNvSpPr>
          <p:nvPr>
            <p:ph type="ftr" sz="quarter" idx="11"/>
          </p:nvPr>
        </p:nvSpPr>
        <p:spPr/>
        <p:txBody>
          <a:bodyPr/>
          <a:lstStyle/>
          <a:p>
            <a:endParaRPr lang="en-US"/>
          </a:p>
        </p:txBody>
      </p:sp>
      <p:sp>
        <p:nvSpPr>
          <p:cNvPr id="6" name="5 - Θέση αριθμού διαφάνειας"/>
          <p:cNvSpPr>
            <a:spLocks noGrp="1"/>
          </p:cNvSpPr>
          <p:nvPr>
            <p:ph type="sldNum" sz="quarter" idx="12"/>
          </p:nvPr>
        </p:nvSpPr>
        <p:spPr/>
        <p:txBody>
          <a:bodyPr/>
          <a:lstStyle/>
          <a:p>
            <a:fld id="{88D8934C-53CC-4A0D-A5FA-DA9E7FC4AE97}" type="slidenum">
              <a:rPr lang="en-US" smtClean="0"/>
              <a:pPr/>
              <a:t>‹#›</a:t>
            </a:fld>
            <a:endParaRPr lang="en-US"/>
          </a:p>
        </p:txBody>
      </p:sp>
      <p:sp>
        <p:nvSpPr>
          <p:cNvPr id="10" name="9 - Ορθογώνιο"/>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 Έλλειψη"/>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
        <p:nvSpPr>
          <p:cNvPr id="9" name="8 - Έλλειψη"/>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a:xfrm>
            <a:off x="1435608" y="274320"/>
            <a:ext cx="7498080" cy="1143000"/>
          </a:xfrm>
        </p:spPr>
        <p:txBody>
          <a:bodyPr/>
          <a:lstStyle/>
          <a:p>
            <a:r>
              <a:rPr kumimoji="0" lang="el-GR"/>
              <a:t>Kλικ για επεξεργασία του τίτλου</a:t>
            </a:r>
            <a:endParaRPr kumimoji="0" lang="en-US"/>
          </a:p>
        </p:txBody>
      </p:sp>
      <p:sp>
        <p:nvSpPr>
          <p:cNvPr id="3" name="2 - Θέση περιεχομένου"/>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l-GR"/>
              <a:t>Kλικ για επεξεργασία των στυλ του υποδείγματος</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
        <p:nvSpPr>
          <p:cNvPr id="4" name="3 - Θέση περιεχομένου"/>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l-GR"/>
              <a:t>Kλικ για επεξεργασία των στυλ του υποδείγματος</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
        <p:nvSpPr>
          <p:cNvPr id="5" name="4 - Θέση ημερομηνίας"/>
          <p:cNvSpPr>
            <a:spLocks noGrp="1"/>
          </p:cNvSpPr>
          <p:nvPr>
            <p:ph type="dt" sz="half" idx="10"/>
          </p:nvPr>
        </p:nvSpPr>
        <p:spPr/>
        <p:txBody>
          <a:bodyPr/>
          <a:lstStyle/>
          <a:p>
            <a:fld id="{E1E96C76-B352-4B50-BE26-AC4888B05251}" type="datetimeFigureOut">
              <a:rPr lang="en-US" smtClean="0"/>
              <a:pPr/>
              <a:t>11/18/2018</a:t>
            </a:fld>
            <a:endParaRPr lang="en-US"/>
          </a:p>
        </p:txBody>
      </p:sp>
      <p:sp>
        <p:nvSpPr>
          <p:cNvPr id="6" name="5 - Θέση υποσέλιδου"/>
          <p:cNvSpPr>
            <a:spLocks noGrp="1"/>
          </p:cNvSpPr>
          <p:nvPr>
            <p:ph type="ftr" sz="quarter" idx="11"/>
          </p:nvPr>
        </p:nvSpPr>
        <p:spPr/>
        <p:txBody>
          <a:bodyPr/>
          <a:lstStyle/>
          <a:p>
            <a:endParaRPr lang="en-US"/>
          </a:p>
        </p:txBody>
      </p:sp>
      <p:sp>
        <p:nvSpPr>
          <p:cNvPr id="7" name="6 - Θέση αριθμού διαφάνειας"/>
          <p:cNvSpPr>
            <a:spLocks noGrp="1"/>
          </p:cNvSpPr>
          <p:nvPr>
            <p:ph type="sldNum" sz="quarter" idx="12"/>
          </p:nvPr>
        </p:nvSpPr>
        <p:spPr/>
        <p:txBody>
          <a:bodyPr/>
          <a:lstStyle/>
          <a:p>
            <a:fld id="{88D8934C-53CC-4A0D-A5FA-DA9E7FC4AE97}"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el-GR"/>
              <a:t>Kλικ για επεξεργασία του τίτλου</a:t>
            </a:r>
            <a:endParaRPr kumimoji="0" lang="en-US"/>
          </a:p>
        </p:txBody>
      </p:sp>
      <p:sp>
        <p:nvSpPr>
          <p:cNvPr id="3" name="2 - Θέση κειμένου"/>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l-GR"/>
              <a:t>Kλικ για επεξεργασία των στυλ του υποδείγματος</a:t>
            </a:r>
          </a:p>
        </p:txBody>
      </p:sp>
      <p:sp>
        <p:nvSpPr>
          <p:cNvPr id="4" name="3 - Θέση κειμένου"/>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l-GR"/>
              <a:t>Kλικ για επεξεργασία των στυλ του υποδείγματος</a:t>
            </a:r>
          </a:p>
        </p:txBody>
      </p:sp>
      <p:sp>
        <p:nvSpPr>
          <p:cNvPr id="5" name="4 - Θέση περιεχομένου"/>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l-GR"/>
              <a:t>Kλικ για επεξεργασία των στυλ του υποδείγματος</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
        <p:nvSpPr>
          <p:cNvPr id="6" name="5 - Θέση περιεχομένου"/>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l-GR"/>
              <a:t>Kλικ για επεξεργασία των στυλ του υποδείγματος</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
        <p:nvSpPr>
          <p:cNvPr id="7" name="6 - Θέση ημερομηνίας"/>
          <p:cNvSpPr>
            <a:spLocks noGrp="1"/>
          </p:cNvSpPr>
          <p:nvPr>
            <p:ph type="dt" sz="half" idx="10"/>
          </p:nvPr>
        </p:nvSpPr>
        <p:spPr/>
        <p:txBody>
          <a:bodyPr/>
          <a:lstStyle/>
          <a:p>
            <a:fld id="{E1E96C76-B352-4B50-BE26-AC4888B05251}" type="datetimeFigureOut">
              <a:rPr lang="en-US" smtClean="0"/>
              <a:pPr/>
              <a:t>11/18/2018</a:t>
            </a:fld>
            <a:endParaRPr lang="en-US"/>
          </a:p>
        </p:txBody>
      </p:sp>
      <p:sp>
        <p:nvSpPr>
          <p:cNvPr id="8" name="7 - Θέση υποσέλιδου"/>
          <p:cNvSpPr>
            <a:spLocks noGrp="1"/>
          </p:cNvSpPr>
          <p:nvPr>
            <p:ph type="ftr" sz="quarter" idx="11"/>
          </p:nvPr>
        </p:nvSpPr>
        <p:spPr/>
        <p:txBody>
          <a:bodyPr/>
          <a:lstStyle/>
          <a:p>
            <a:endParaRPr lang="en-US"/>
          </a:p>
        </p:txBody>
      </p:sp>
      <p:sp>
        <p:nvSpPr>
          <p:cNvPr id="9" name="8 - Θέση αριθμού διαφάνειας"/>
          <p:cNvSpPr>
            <a:spLocks noGrp="1"/>
          </p:cNvSpPr>
          <p:nvPr>
            <p:ph type="sldNum" sz="quarter" idx="12"/>
          </p:nvPr>
        </p:nvSpPr>
        <p:spPr/>
        <p:txBody>
          <a:bodyPr/>
          <a:lstStyle/>
          <a:p>
            <a:fld id="{88D8934C-53CC-4A0D-A5FA-DA9E7FC4AE97}"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a:xfrm>
            <a:off x="1435608" y="274320"/>
            <a:ext cx="7498080" cy="1143000"/>
          </a:xfrm>
        </p:spPr>
        <p:txBody>
          <a:bodyPr anchor="ctr"/>
          <a:lstStyle/>
          <a:p>
            <a:r>
              <a:rPr kumimoji="0" lang="el-GR"/>
              <a:t>Kλικ για επεξεργασία του τίτλου</a:t>
            </a:r>
            <a:endParaRPr kumimoji="0" lang="en-US"/>
          </a:p>
        </p:txBody>
      </p:sp>
      <p:sp>
        <p:nvSpPr>
          <p:cNvPr id="3" name="2 - Θέση ημερομηνίας"/>
          <p:cNvSpPr>
            <a:spLocks noGrp="1"/>
          </p:cNvSpPr>
          <p:nvPr>
            <p:ph type="dt" sz="half" idx="10"/>
          </p:nvPr>
        </p:nvSpPr>
        <p:spPr/>
        <p:txBody>
          <a:bodyPr/>
          <a:lstStyle/>
          <a:p>
            <a:fld id="{E1E96C76-B352-4B50-BE26-AC4888B05251}" type="datetimeFigureOut">
              <a:rPr lang="en-US" smtClean="0"/>
              <a:pPr/>
              <a:t>11/18/2018</a:t>
            </a:fld>
            <a:endParaRPr lang="en-US"/>
          </a:p>
        </p:txBody>
      </p:sp>
      <p:sp>
        <p:nvSpPr>
          <p:cNvPr id="4" name="3 - Θέση υποσέλιδου"/>
          <p:cNvSpPr>
            <a:spLocks noGrp="1"/>
          </p:cNvSpPr>
          <p:nvPr>
            <p:ph type="ftr" sz="quarter" idx="11"/>
          </p:nvPr>
        </p:nvSpPr>
        <p:spPr/>
        <p:txBody>
          <a:bodyPr/>
          <a:lstStyle/>
          <a:p>
            <a:endParaRPr lang="en-US"/>
          </a:p>
        </p:txBody>
      </p:sp>
      <p:sp>
        <p:nvSpPr>
          <p:cNvPr id="5" name="4 - Θέση αριθμού διαφάνειας"/>
          <p:cNvSpPr>
            <a:spLocks noGrp="1"/>
          </p:cNvSpPr>
          <p:nvPr>
            <p:ph type="sldNum" sz="quarter" idx="12"/>
          </p:nvPr>
        </p:nvSpPr>
        <p:spPr/>
        <p:txBody>
          <a:bodyPr/>
          <a:lstStyle/>
          <a:p>
            <a:fld id="{88D8934C-53CC-4A0D-A5FA-DA9E7FC4AE97}"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Κενή">
    <p:spTree>
      <p:nvGrpSpPr>
        <p:cNvPr id="1" name=""/>
        <p:cNvGrpSpPr/>
        <p:nvPr/>
      </p:nvGrpSpPr>
      <p:grpSpPr>
        <a:xfrm>
          <a:off x="0" y="0"/>
          <a:ext cx="0" cy="0"/>
          <a:chOff x="0" y="0"/>
          <a:chExt cx="0" cy="0"/>
        </a:xfrm>
      </p:grpSpPr>
      <p:sp>
        <p:nvSpPr>
          <p:cNvPr id="5" name="4 - Ορθογώνιο"/>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1 - Θέση ημερομηνίας"/>
          <p:cNvSpPr>
            <a:spLocks noGrp="1"/>
          </p:cNvSpPr>
          <p:nvPr>
            <p:ph type="dt" sz="half" idx="10"/>
          </p:nvPr>
        </p:nvSpPr>
        <p:spPr/>
        <p:txBody>
          <a:bodyPr/>
          <a:lstStyle/>
          <a:p>
            <a:fld id="{E1E96C76-B352-4B50-BE26-AC4888B05251}" type="datetimeFigureOut">
              <a:rPr lang="en-US" smtClean="0"/>
              <a:pPr/>
              <a:t>11/18/2018</a:t>
            </a:fld>
            <a:endParaRPr lang="en-US"/>
          </a:p>
        </p:txBody>
      </p:sp>
      <p:sp>
        <p:nvSpPr>
          <p:cNvPr id="3" name="2 - Θέση υποσέλιδου"/>
          <p:cNvSpPr>
            <a:spLocks noGrp="1"/>
          </p:cNvSpPr>
          <p:nvPr>
            <p:ph type="ftr" sz="quarter" idx="11"/>
          </p:nvPr>
        </p:nvSpPr>
        <p:spPr/>
        <p:txBody>
          <a:bodyPr/>
          <a:lstStyle/>
          <a:p>
            <a:endParaRPr lang="en-US"/>
          </a:p>
        </p:txBody>
      </p:sp>
      <p:sp>
        <p:nvSpPr>
          <p:cNvPr id="4" name="3 - Θέση αριθμού διαφάνειας"/>
          <p:cNvSpPr>
            <a:spLocks noGrp="1"/>
          </p:cNvSpPr>
          <p:nvPr>
            <p:ph type="sldNum" sz="quarter" idx="12"/>
          </p:nvPr>
        </p:nvSpPr>
        <p:spPr/>
        <p:txBody>
          <a:bodyPr/>
          <a:lstStyle/>
          <a:p>
            <a:fld id="{88D8934C-53CC-4A0D-A5FA-DA9E7FC4AE97}" type="slidenum">
              <a:rPr lang="en-US" smtClean="0"/>
              <a:pPr/>
              <a:t>‹#›</a:t>
            </a:fld>
            <a:endParaRPr lang="en-US"/>
          </a:p>
        </p:txBody>
      </p:sp>
      <p:sp>
        <p:nvSpPr>
          <p:cNvPr id="6" name="5 - Ορθογώνιο"/>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el-GR"/>
              <a:t>Kλικ για επεξεργασία του τίτλου</a:t>
            </a:r>
            <a:endParaRPr kumimoji="0" lang="en-US"/>
          </a:p>
        </p:txBody>
      </p:sp>
      <p:sp>
        <p:nvSpPr>
          <p:cNvPr id="3" name="2 - Θέση κειμένου"/>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l-GR"/>
              <a:t>Kλικ για επεξεργασία των στυλ του υποδείγματος</a:t>
            </a:r>
          </a:p>
        </p:txBody>
      </p:sp>
      <p:sp>
        <p:nvSpPr>
          <p:cNvPr id="4" name="3 - Θέση περιεχομένου"/>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l-GR"/>
              <a:t>Kλικ για επεξεργασία των στυλ του υποδείγματος</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
        <p:nvSpPr>
          <p:cNvPr id="5" name="4 - Θέση ημερομηνίας"/>
          <p:cNvSpPr>
            <a:spLocks noGrp="1"/>
          </p:cNvSpPr>
          <p:nvPr>
            <p:ph type="dt" sz="half" idx="10"/>
          </p:nvPr>
        </p:nvSpPr>
        <p:spPr/>
        <p:txBody>
          <a:bodyPr/>
          <a:lstStyle/>
          <a:p>
            <a:fld id="{E1E96C76-B352-4B50-BE26-AC4888B05251}" type="datetimeFigureOut">
              <a:rPr lang="en-US" smtClean="0"/>
              <a:pPr/>
              <a:t>11/18/2018</a:t>
            </a:fld>
            <a:endParaRPr lang="en-US"/>
          </a:p>
        </p:txBody>
      </p:sp>
      <p:sp>
        <p:nvSpPr>
          <p:cNvPr id="6" name="5 - Θέση υποσέλιδου"/>
          <p:cNvSpPr>
            <a:spLocks noGrp="1"/>
          </p:cNvSpPr>
          <p:nvPr>
            <p:ph type="ftr" sz="quarter" idx="11"/>
          </p:nvPr>
        </p:nvSpPr>
        <p:spPr/>
        <p:txBody>
          <a:bodyPr/>
          <a:lstStyle/>
          <a:p>
            <a:endParaRPr lang="en-US"/>
          </a:p>
        </p:txBody>
      </p:sp>
      <p:sp>
        <p:nvSpPr>
          <p:cNvPr id="7" name="6 - Θέση αριθμού διαφάνειας"/>
          <p:cNvSpPr>
            <a:spLocks noGrp="1"/>
          </p:cNvSpPr>
          <p:nvPr>
            <p:ph type="sldNum" sz="quarter" idx="12"/>
          </p:nvPr>
        </p:nvSpPr>
        <p:spPr/>
        <p:txBody>
          <a:bodyPr/>
          <a:lstStyle/>
          <a:p>
            <a:fld id="{88D8934C-53CC-4A0D-A5FA-DA9E7FC4AE97}"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Εικόνα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el-GR"/>
              <a:t>Kλικ για επεξεργασία του τίτλου</a:t>
            </a:r>
            <a:endParaRPr kumimoji="0" lang="en-US"/>
          </a:p>
        </p:txBody>
      </p:sp>
      <p:sp>
        <p:nvSpPr>
          <p:cNvPr id="5" name="4 - Θέση ημερομηνίας"/>
          <p:cNvSpPr>
            <a:spLocks noGrp="1"/>
          </p:cNvSpPr>
          <p:nvPr>
            <p:ph type="dt" sz="half" idx="10"/>
          </p:nvPr>
        </p:nvSpPr>
        <p:spPr/>
        <p:txBody>
          <a:bodyPr/>
          <a:lstStyle/>
          <a:p>
            <a:fld id="{E1E96C76-B352-4B50-BE26-AC4888B05251}" type="datetimeFigureOut">
              <a:rPr lang="en-US" smtClean="0"/>
              <a:pPr/>
              <a:t>11/18/2018</a:t>
            </a:fld>
            <a:endParaRPr lang="en-US"/>
          </a:p>
        </p:txBody>
      </p:sp>
      <p:sp>
        <p:nvSpPr>
          <p:cNvPr id="6" name="5 - Θέση υποσέλιδου"/>
          <p:cNvSpPr>
            <a:spLocks noGrp="1"/>
          </p:cNvSpPr>
          <p:nvPr>
            <p:ph type="ftr" sz="quarter" idx="11"/>
          </p:nvPr>
        </p:nvSpPr>
        <p:spPr/>
        <p:txBody>
          <a:bodyPr/>
          <a:lstStyle/>
          <a:p>
            <a:endParaRPr lang="en-US"/>
          </a:p>
        </p:txBody>
      </p:sp>
      <p:sp>
        <p:nvSpPr>
          <p:cNvPr id="7" name="6 - Θέση αριθμού διαφάνειας"/>
          <p:cNvSpPr>
            <a:spLocks noGrp="1"/>
          </p:cNvSpPr>
          <p:nvPr>
            <p:ph type="sldNum" sz="quarter" idx="12"/>
          </p:nvPr>
        </p:nvSpPr>
        <p:spPr/>
        <p:txBody>
          <a:bodyPr/>
          <a:lstStyle/>
          <a:p>
            <a:fld id="{88D8934C-53CC-4A0D-A5FA-DA9E7FC4AE97}" type="slidenum">
              <a:rPr lang="en-US" smtClean="0"/>
              <a:pPr/>
              <a:t>‹#›</a:t>
            </a:fld>
            <a:endParaRPr lang="en-US"/>
          </a:p>
        </p:txBody>
      </p:sp>
      <p:sp>
        <p:nvSpPr>
          <p:cNvPr id="8" name="7 - Ορθογώνιο"/>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2 - Θέση εικόνας"/>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el-GR"/>
              <a:t>Κάντε κλικ στο εικονίδιο για να προσθέσετε μια εικόνα</a:t>
            </a:r>
            <a:endParaRPr kumimoji="0" lang="en-US" dirty="0"/>
          </a:p>
        </p:txBody>
      </p:sp>
      <p:sp>
        <p:nvSpPr>
          <p:cNvPr id="9" name="8 - Διάγραμμα ροής: Διεργασία"/>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 Διάγραμμα ροής: Διεργασία"/>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4" name="3 - Θέση κειμένου"/>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el-GR"/>
              <a:t>Kλικ για επεξεργασία των στυλ του υποδείγματος</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6 - Πίτα"/>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 Έλλειψη"/>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 Κουλούρα"/>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 Ορθογώνιο"/>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5" name="4 - Θέση τίτλου"/>
          <p:cNvSpPr>
            <a:spLocks noGrp="1"/>
          </p:cNvSpPr>
          <p:nvPr>
            <p:ph type="title"/>
          </p:nvPr>
        </p:nvSpPr>
        <p:spPr>
          <a:xfrm>
            <a:off x="1435608" y="274638"/>
            <a:ext cx="7498080" cy="1143000"/>
          </a:xfrm>
          <a:prstGeom prst="rect">
            <a:avLst/>
          </a:prstGeom>
        </p:spPr>
        <p:txBody>
          <a:bodyPr anchor="ctr">
            <a:normAutofit/>
          </a:bodyPr>
          <a:lstStyle/>
          <a:p>
            <a:r>
              <a:rPr kumimoji="0" lang="el-GR"/>
              <a:t>Kλικ για επεξεργασία του τίτλου</a:t>
            </a:r>
            <a:endParaRPr kumimoji="0" lang="en-US"/>
          </a:p>
        </p:txBody>
      </p:sp>
      <p:sp>
        <p:nvSpPr>
          <p:cNvPr id="9" name="8 - Θέση κειμένου"/>
          <p:cNvSpPr>
            <a:spLocks noGrp="1"/>
          </p:cNvSpPr>
          <p:nvPr>
            <p:ph type="body" idx="1"/>
          </p:nvPr>
        </p:nvSpPr>
        <p:spPr>
          <a:xfrm>
            <a:off x="1435608" y="1447800"/>
            <a:ext cx="7498080" cy="4800600"/>
          </a:xfrm>
          <a:prstGeom prst="rect">
            <a:avLst/>
          </a:prstGeom>
        </p:spPr>
        <p:txBody>
          <a:bodyPr>
            <a:normAutofit/>
          </a:bodyPr>
          <a:lstStyle/>
          <a:p>
            <a:pPr lvl="0" eaLnBrk="1" latinLnBrk="0" hangingPunct="1"/>
            <a:r>
              <a:rPr kumimoji="0" lang="el-GR"/>
              <a:t>Kλικ για επεξεργασία των στυλ του υποδείγματος</a:t>
            </a:r>
          </a:p>
          <a:p>
            <a:pPr lvl="1" eaLnBrk="1" latinLnBrk="0" hangingPunct="1"/>
            <a:r>
              <a:rPr kumimoji="0" lang="el-GR"/>
              <a:t>Δεύτερου επιπέδου</a:t>
            </a:r>
          </a:p>
          <a:p>
            <a:pPr lvl="2" eaLnBrk="1" latinLnBrk="0" hangingPunct="1"/>
            <a:r>
              <a:rPr kumimoji="0" lang="el-GR"/>
              <a:t>Τρίτου επιπέδου</a:t>
            </a:r>
          </a:p>
          <a:p>
            <a:pPr lvl="3" eaLnBrk="1" latinLnBrk="0" hangingPunct="1"/>
            <a:r>
              <a:rPr kumimoji="0" lang="el-GR"/>
              <a:t>Τέταρτου επιπέδου</a:t>
            </a:r>
          </a:p>
          <a:p>
            <a:pPr lvl="4" eaLnBrk="1" latinLnBrk="0" hangingPunct="1"/>
            <a:r>
              <a:rPr kumimoji="0" lang="el-GR"/>
              <a:t>Πέμπτου επιπέδου</a:t>
            </a:r>
            <a:endParaRPr kumimoji="0" lang="en-US"/>
          </a:p>
        </p:txBody>
      </p:sp>
      <p:sp>
        <p:nvSpPr>
          <p:cNvPr id="24" name="23 - Θέση ημερομηνίας"/>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E1E96C76-B352-4B50-BE26-AC4888B05251}" type="datetimeFigureOut">
              <a:rPr lang="en-US" smtClean="0"/>
              <a:pPr/>
              <a:t>11/18/2018</a:t>
            </a:fld>
            <a:endParaRPr lang="en-US"/>
          </a:p>
        </p:txBody>
      </p:sp>
      <p:sp>
        <p:nvSpPr>
          <p:cNvPr id="10" name="9 - Θέση υποσέλιδου"/>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en-US"/>
          </a:p>
        </p:txBody>
      </p:sp>
      <p:sp>
        <p:nvSpPr>
          <p:cNvPr id="22" name="21 - Θέση αριθμού διαφάνειας"/>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88D8934C-53CC-4A0D-A5FA-DA9E7FC4AE97}" type="slidenum">
              <a:rPr lang="en-US" smtClean="0"/>
              <a:pPr/>
              <a:t>‹#›</a:t>
            </a:fld>
            <a:endParaRPr lang="en-US"/>
          </a:p>
        </p:txBody>
      </p:sp>
      <p:sp>
        <p:nvSpPr>
          <p:cNvPr id="15" name="14 - Ορθογώνιο"/>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1357290" y="642918"/>
            <a:ext cx="7294340" cy="2000264"/>
          </a:xfrm>
        </p:spPr>
        <p:txBody>
          <a:bodyPr>
            <a:normAutofit fontScale="90000"/>
          </a:bodyPr>
          <a:lstStyle/>
          <a:p>
            <a:r>
              <a:rPr lang="el-GR" dirty="0"/>
              <a:t>ΜΑΡΚΕΤΙΝΓΚ ΕΚΔΗΛΩΣΕΩΝ</a:t>
            </a:r>
            <a:r>
              <a:rPr lang="en-US" dirty="0"/>
              <a:t/>
            </a:r>
            <a:br>
              <a:rPr lang="en-US" dirty="0"/>
            </a:br>
            <a:r>
              <a:rPr lang="en-US" dirty="0" err="1"/>
              <a:t>Eventmarketing</a:t>
            </a:r>
            <a:r>
              <a:rPr lang="en-US" dirty="0"/>
              <a:t/>
            </a:r>
            <a:br>
              <a:rPr lang="en-US" dirty="0"/>
            </a:br>
            <a:endParaRPr lang="en-US" dirty="0"/>
          </a:p>
        </p:txBody>
      </p:sp>
      <p:sp>
        <p:nvSpPr>
          <p:cNvPr id="3" name="2 - Υπότιτλος"/>
          <p:cNvSpPr>
            <a:spLocks noGrp="1"/>
          </p:cNvSpPr>
          <p:nvPr>
            <p:ph type="subTitle" idx="1"/>
          </p:nvPr>
        </p:nvSpPr>
        <p:spPr>
          <a:xfrm>
            <a:off x="1371600" y="3571876"/>
            <a:ext cx="6400800" cy="2286016"/>
          </a:xfrm>
        </p:spPr>
        <p:txBody>
          <a:bodyPr>
            <a:normAutofit fontScale="92500"/>
          </a:bodyPr>
          <a:lstStyle/>
          <a:p>
            <a:pPr>
              <a:lnSpc>
                <a:spcPct val="90000"/>
              </a:lnSpc>
            </a:pPr>
            <a:r>
              <a:rPr lang="el-GR" dirty="0"/>
              <a:t>Γεώργιος </a:t>
            </a:r>
            <a:r>
              <a:rPr lang="el-GR" dirty="0" err="1"/>
              <a:t>Απλαδάς</a:t>
            </a:r>
            <a:endParaRPr lang="el-GR" dirty="0"/>
          </a:p>
          <a:p>
            <a:pPr>
              <a:lnSpc>
                <a:spcPct val="90000"/>
              </a:lnSpc>
            </a:pPr>
            <a:r>
              <a:rPr lang="el-GR" dirty="0"/>
              <a:t>Καθηγητής Εφαρμογών ΤΕΙ Κρήτης</a:t>
            </a:r>
          </a:p>
          <a:p>
            <a:pPr>
              <a:lnSpc>
                <a:spcPct val="90000"/>
              </a:lnSpc>
            </a:pPr>
            <a:endParaRPr lang="el-GR" dirty="0"/>
          </a:p>
          <a:p>
            <a:pPr>
              <a:lnSpc>
                <a:spcPct val="90000"/>
              </a:lnSpc>
            </a:pPr>
            <a:r>
              <a:rPr lang="el-GR" dirty="0"/>
              <a:t>Τμήμα Διοίκησης Τουριστικών Επιχειρήσεων</a:t>
            </a:r>
          </a:p>
          <a:p>
            <a:r>
              <a:rPr lang="el-GR" dirty="0"/>
              <a:t>Χειμερινό </a:t>
            </a:r>
            <a:r>
              <a:rPr lang="en-US" dirty="0"/>
              <a:t>  2018  - 2019</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a:t>3. Συμμετοχή πελατών και </a:t>
            </a:r>
            <a:r>
              <a:rPr lang="el-GR" dirty="0" err="1"/>
              <a:t>Upsell</a:t>
            </a:r>
            <a:r>
              <a:rPr lang="el-GR" dirty="0"/>
              <a:t/>
            </a:r>
            <a:br>
              <a:rPr lang="el-GR" dirty="0"/>
            </a:br>
            <a:endParaRPr lang="el-GR" dirty="0"/>
          </a:p>
        </p:txBody>
      </p:sp>
      <p:sp>
        <p:nvSpPr>
          <p:cNvPr id="3" name="2 - Θέση περιεχομένου"/>
          <p:cNvSpPr>
            <a:spLocks noGrp="1"/>
          </p:cNvSpPr>
          <p:nvPr>
            <p:ph idx="1"/>
          </p:nvPr>
        </p:nvSpPr>
        <p:spPr/>
        <p:txBody>
          <a:bodyPr>
            <a:normAutofit fontScale="85000" lnSpcReduction="20000"/>
          </a:bodyPr>
          <a:lstStyle/>
          <a:p>
            <a:r>
              <a:rPr lang="el-GR" dirty="0"/>
              <a:t>Οι εκδηλώσεις προσφέρουν ένα ασύγκριτο επίπεδο εμπλοκής πελατών, με την ευκαιρία για θετική προσωπική αλληλεπίδραση που δημιουργεί πίστη. Η πρόκληση είναι να κερδίσετε την προσοχή των πελατών σας εν μέσω των περισπασμών της καθημερινής εργασίας. </a:t>
            </a:r>
            <a:endParaRPr lang="en-US" dirty="0"/>
          </a:p>
          <a:p>
            <a:r>
              <a:rPr lang="el-GR" i="1" dirty="0"/>
              <a:t>"Είναι εύκολο να επανέλθεις στον ίδιο τύπο εκδήλωσης ξανά και ξανά.</a:t>
            </a:r>
            <a:r>
              <a:rPr lang="el-GR" dirty="0"/>
              <a:t> </a:t>
            </a:r>
            <a:r>
              <a:rPr lang="el-GR" i="1" dirty="0"/>
              <a:t>Η έξοδος από το κουτί σας θα σας βοηθήσει να εμπνεύσετε και να συνδεθείτε με το υπάρχον κοινό σας με έναν νέο και αναζωογονητικό τρόπο.</a:t>
            </a:r>
            <a:r>
              <a:rPr lang="el-GR" dirty="0"/>
              <a:t> </a:t>
            </a:r>
            <a:r>
              <a:rPr lang="el-GR" i="1" dirty="0"/>
              <a:t>Θα αυξήσει πιθανώς την πιθανότητα προσέλκυσης νέων παρευρισκομένων, συμμετεχόντων</a:t>
            </a:r>
            <a:endParaRPr lang="el-GR"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a:t>4. Εκπαίδευση</a:t>
            </a:r>
            <a:br>
              <a:rPr lang="el-GR" dirty="0"/>
            </a:br>
            <a:endParaRPr lang="el-GR" dirty="0"/>
          </a:p>
        </p:txBody>
      </p:sp>
      <p:sp>
        <p:nvSpPr>
          <p:cNvPr id="3" name="2 - Θέση περιεχομένου"/>
          <p:cNvSpPr>
            <a:spLocks noGrp="1"/>
          </p:cNvSpPr>
          <p:nvPr>
            <p:ph idx="1"/>
          </p:nvPr>
        </p:nvSpPr>
        <p:spPr/>
        <p:txBody>
          <a:bodyPr>
            <a:normAutofit/>
          </a:bodyPr>
          <a:lstStyle/>
          <a:p>
            <a:r>
              <a:rPr lang="el-GR" dirty="0"/>
              <a:t>Οι περισσότεροι άνθρωποι παρακολουθούν εκδηλώσεις στο δίκτυο και εκπαιδεύονται.</a:t>
            </a:r>
          </a:p>
          <a:p>
            <a:r>
              <a:rPr lang="el-GR" dirty="0"/>
              <a:t> Και οι δύο είναι ισχυρές ισοπαλίες με τους δικούς τους τρόπους. Ανεξάρτητα από το είδος της εκδήλωσής σας, είναι σημαντικό να μεταδώσετε τη γνώση ότι το ακροατήριο θα εκτιμήσει - και αυτό θέτει την εταιρεία σας σε απόσταση.</a:t>
            </a:r>
          </a:p>
          <a:p>
            <a:endParaRPr lang="el-GR"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a:t>Κοινοί τύποι μάρκετινγκ συμβάντων</a:t>
            </a:r>
            <a:br>
              <a:rPr lang="el-GR" dirty="0"/>
            </a:br>
            <a:endParaRPr lang="el-GR" dirty="0"/>
          </a:p>
        </p:txBody>
      </p:sp>
      <p:sp>
        <p:nvSpPr>
          <p:cNvPr id="3" name="2 - Θέση περιεχομένου"/>
          <p:cNvSpPr>
            <a:spLocks noGrp="1"/>
          </p:cNvSpPr>
          <p:nvPr>
            <p:ph idx="1"/>
          </p:nvPr>
        </p:nvSpPr>
        <p:spPr/>
        <p:txBody>
          <a:bodyPr>
            <a:normAutofit fontScale="85000" lnSpcReduction="20000"/>
          </a:bodyPr>
          <a:lstStyle/>
          <a:p>
            <a:r>
              <a:rPr lang="el-GR" dirty="0"/>
              <a:t>Διαδικτυακές εκδηλώσεις</a:t>
            </a:r>
            <a:endParaRPr lang="en-US" dirty="0"/>
          </a:p>
          <a:p>
            <a:pPr marL="82296" indent="0">
              <a:buNone/>
            </a:pPr>
            <a:endParaRPr lang="el-GR" dirty="0"/>
          </a:p>
          <a:p>
            <a:r>
              <a:rPr lang="el-GR" dirty="0"/>
              <a:t>Τα διαδικτυακά συμβάντα συνδέουν τους παρουσιαστές και τους συμμετέχοντες μέσω μιας διαδικτυακής </a:t>
            </a:r>
            <a:r>
              <a:rPr lang="el-GR" dirty="0" err="1"/>
              <a:t>διεπαφής</a:t>
            </a:r>
            <a:r>
              <a:rPr lang="el-GR" dirty="0"/>
              <a:t>.</a:t>
            </a:r>
            <a:endParaRPr lang="en-US"/>
          </a:p>
          <a:p>
            <a:r>
              <a:rPr lang="el-GR" dirty="0"/>
              <a:t> Οι συνήθεις τύποι διαδικτυακών εκδηλώσεων περιλαμβάνουν διαδικτυακά σεμινάρια, εικονικές εκδηλώσεις και εκδηλώσεις ζωντανής ροής. Οι σε απευθείας σύνδεση εκδηλώσεις είναι συχνά λιγότερο δαπανηρές από τις εκδηλώσεις σε προσωπικό και μπορούν να σας επιτρέψουν να φτάσετε εύκολα στο γεωγραφικά διασκορπισμένο ακροατήριο</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b="1" i="1" dirty="0" err="1"/>
              <a:t>Webinars</a:t>
            </a:r>
            <a:r>
              <a:rPr lang="el-GR" dirty="0"/>
              <a:t/>
            </a:r>
            <a:br>
              <a:rPr lang="el-GR" dirty="0"/>
            </a:br>
            <a:endParaRPr lang="el-GR" dirty="0"/>
          </a:p>
        </p:txBody>
      </p:sp>
      <p:sp>
        <p:nvSpPr>
          <p:cNvPr id="3" name="2 - Θέση περιεχομένου"/>
          <p:cNvSpPr>
            <a:spLocks noGrp="1"/>
          </p:cNvSpPr>
          <p:nvPr>
            <p:ph idx="1"/>
          </p:nvPr>
        </p:nvSpPr>
        <p:spPr/>
        <p:txBody>
          <a:bodyPr>
            <a:normAutofit fontScale="92500" lnSpcReduction="10000"/>
          </a:bodyPr>
          <a:lstStyle/>
          <a:p>
            <a:r>
              <a:rPr lang="el-GR" dirty="0"/>
              <a:t>Τα σεμινάρια περιστρέφονται γύρω από παρουσιάσεις, συζητήσεις ή εργαστήρια που παρέχονται μέσω του διαδικτύου. Μπορούν να συμβούν σε πραγματικό χρόνο ή κατ 'απαίτηση και συνήθως διαρκούν από 30-60 λεπτά. </a:t>
            </a:r>
            <a:endParaRPr lang="en-US" dirty="0"/>
          </a:p>
          <a:p>
            <a:r>
              <a:rPr lang="el-GR" dirty="0"/>
              <a:t>Τα σεμινάρια σε πραγματικό χρόνο μπορούν να είναι αλληλεπιδραστικά σε πολλά επίπεδα και συνήθως επιτρέπουν στους συμμετέχοντες να κάνουν ερωτήσεις απευθείας στους παρουσιαστές.</a:t>
            </a:r>
          </a:p>
          <a:p>
            <a:endParaRPr lang="el-GR"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b="1" i="1" dirty="0"/>
              <a:t>Εικονικά γεγονότα</a:t>
            </a:r>
            <a:r>
              <a:rPr lang="el-GR" dirty="0"/>
              <a:t/>
            </a:r>
            <a:br>
              <a:rPr lang="el-GR" dirty="0"/>
            </a:br>
            <a:endParaRPr lang="el-GR" dirty="0"/>
          </a:p>
        </p:txBody>
      </p:sp>
      <p:sp>
        <p:nvSpPr>
          <p:cNvPr id="3" name="2 - Θέση περιεχομένου"/>
          <p:cNvSpPr>
            <a:spLocks noGrp="1"/>
          </p:cNvSpPr>
          <p:nvPr>
            <p:ph idx="1"/>
          </p:nvPr>
        </p:nvSpPr>
        <p:spPr/>
        <p:txBody>
          <a:bodyPr>
            <a:normAutofit fontScale="92500" lnSpcReduction="20000"/>
          </a:bodyPr>
          <a:lstStyle/>
          <a:p>
            <a:r>
              <a:rPr lang="el-GR" dirty="0"/>
              <a:t>Τα εικονικά συμβάντα επιτρέπουν σε άτομα σε διαφορετικές τοποθεσίες να συμμετέχουν σε ένα εικονικό περιβάλλον που έχει την εμφάνιση και αίσθηση ενός γεγονότος εκτός σύνδεσης, συνδυάζοντας την εκπαίδευση, τη δικτύωση και τις </a:t>
            </a:r>
            <a:r>
              <a:rPr lang="el-GR" dirty="0" err="1"/>
              <a:t>διαδραστικές</a:t>
            </a:r>
            <a:r>
              <a:rPr lang="el-GR" dirty="0"/>
              <a:t> λειτουργίες.</a:t>
            </a:r>
            <a:endParaRPr lang="en-US" dirty="0"/>
          </a:p>
          <a:p>
            <a:r>
              <a:rPr lang="el-GR" dirty="0"/>
              <a:t> Οι συμμετέχοντες επισκέπτονται ένα εικονικό περίπτερο όπου μπορούν να συλλέξουν υλικά, να συναντήσουν το προσωπικό, να κάνουν ερωτήσεις και ακόμη και να πάρουν κάποιο εικονικό . </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b="1" i="1" dirty="0"/>
              <a:t>Προγράμματα ζωντανής ροής</a:t>
            </a:r>
            <a:r>
              <a:rPr lang="el-GR" dirty="0"/>
              <a:t/>
            </a:r>
            <a:br>
              <a:rPr lang="el-GR" dirty="0"/>
            </a:br>
            <a:endParaRPr lang="el-GR" dirty="0"/>
          </a:p>
        </p:txBody>
      </p:sp>
      <p:sp>
        <p:nvSpPr>
          <p:cNvPr id="3" name="2 - Θέση περιεχομένου"/>
          <p:cNvSpPr>
            <a:spLocks noGrp="1"/>
          </p:cNvSpPr>
          <p:nvPr>
            <p:ph idx="1"/>
          </p:nvPr>
        </p:nvSpPr>
        <p:spPr/>
        <p:txBody>
          <a:bodyPr>
            <a:normAutofit fontScale="85000" lnSpcReduction="10000"/>
          </a:bodyPr>
          <a:lstStyle/>
          <a:p>
            <a:r>
              <a:rPr lang="el-GR" dirty="0"/>
              <a:t>Αυτά είναι ζωντανά γεγονότα που μπορείτε να μεταδώσετε στους θεατές σας. Μπορείτε να τις διεξάγετε με μια απλή κάμερα </a:t>
            </a:r>
            <a:r>
              <a:rPr lang="el-GR" dirty="0" err="1"/>
              <a:t>web</a:t>
            </a:r>
            <a:r>
              <a:rPr lang="el-GR" dirty="0"/>
              <a:t> ή να χρησιμοποιήσετε ένα πλήρες συνεργείο παραγωγής για ραδιοτηλεοπτική μετάδοση υψηλότερης ποιότητας. Εφαρμογές όπως το </a:t>
            </a:r>
            <a:r>
              <a:rPr lang="el-GR" dirty="0" err="1"/>
              <a:t>Livestream</a:t>
            </a:r>
            <a:r>
              <a:rPr lang="el-GR" dirty="0"/>
              <a:t> καθώς και νέες επιλογές όπως το </a:t>
            </a:r>
            <a:r>
              <a:rPr lang="el-GR" dirty="0" err="1"/>
              <a:t>Google</a:t>
            </a:r>
            <a:r>
              <a:rPr lang="el-GR" dirty="0"/>
              <a:t>+ </a:t>
            </a:r>
            <a:r>
              <a:rPr lang="el-GR" dirty="0" err="1"/>
              <a:t>Hangouts</a:t>
            </a:r>
            <a:r>
              <a:rPr lang="el-GR" dirty="0"/>
              <a:t>, προσφέρουν μια ζωντανή υπηρεσία που σας επιτρέπει να προβάλλετε πλήρως, να εγγράφετε και να προσελκύετε το κοινό σας με τη λειτουργία συνομιλίας και κοινωνικών μέσων.</a:t>
            </a:r>
          </a:p>
          <a:p>
            <a:endParaRPr lang="el-GR" dirty="0"/>
          </a:p>
          <a:p>
            <a:endParaRPr lang="el-GR"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a:t>Φυσικά γεγονότα</a:t>
            </a:r>
            <a:br>
              <a:rPr lang="el-GR" dirty="0"/>
            </a:br>
            <a:endParaRPr lang="el-GR" dirty="0"/>
          </a:p>
        </p:txBody>
      </p:sp>
      <p:sp>
        <p:nvSpPr>
          <p:cNvPr id="3" name="2 - Θέση περιεχομένου"/>
          <p:cNvSpPr>
            <a:spLocks noGrp="1"/>
          </p:cNvSpPr>
          <p:nvPr>
            <p:ph idx="1"/>
          </p:nvPr>
        </p:nvSpPr>
        <p:spPr>
          <a:xfrm>
            <a:off x="1043608" y="1447800"/>
            <a:ext cx="8100392" cy="4800600"/>
          </a:xfrm>
        </p:spPr>
        <p:txBody>
          <a:bodyPr>
            <a:noAutofit/>
          </a:bodyPr>
          <a:lstStyle/>
          <a:p>
            <a:r>
              <a:rPr lang="el-GR" sz="2400" dirty="0"/>
              <a:t>Τα γεγονότα εκτός σύνδεσης απαιτούν σωματική παρακολούθηση και αλληλεπιδράσεις πραγματοποιούνται αυτοπροσώπως. Ενώ απαιτούν συχνά περισσότερες επενδύσεις από τα εικονικά γεγονότα, τα γεγονότα εκτός σύνδεσης επιτρέπουν την οικοδόμηση σχέσεων πρόσωπο με πρόσωπο. Μην υποτιμάτε τον αντίκτυπο που μπορεί να έχει μια χειραψία ή μια προσωπική συνάντηση σε μια προοπτική ή έναν πελάτη.</a:t>
            </a:r>
          </a:p>
          <a:p>
            <a:r>
              <a:rPr lang="el-GR" sz="2400" b="1" i="1" dirty="0"/>
              <a:t>Εκθέσεις εμπορίου</a:t>
            </a:r>
            <a:endParaRPr lang="el-GR" sz="2400" dirty="0"/>
          </a:p>
          <a:p>
            <a:r>
              <a:rPr lang="el-GR" sz="2400" b="1" i="1" dirty="0"/>
              <a:t>Συνέδρια</a:t>
            </a:r>
            <a:endParaRPr lang="el-GR" sz="2400" dirty="0"/>
          </a:p>
          <a:p>
            <a:r>
              <a:rPr lang="el-GR" sz="2400" b="1" i="1" dirty="0"/>
              <a:t>Σεμινάρια</a:t>
            </a:r>
            <a:endParaRPr lang="el-GR" sz="2400" dirty="0"/>
          </a:p>
          <a:p>
            <a:r>
              <a:rPr lang="el-GR" sz="2400" b="1" i="1" dirty="0"/>
              <a:t>Πρωινά, γεύματα και δείπνα</a:t>
            </a:r>
            <a:endParaRPr lang="el-GR" sz="2400" dirty="0"/>
          </a:p>
          <a:p>
            <a:endParaRPr lang="el-GR" sz="24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1435608" y="620688"/>
            <a:ext cx="7498080" cy="796950"/>
          </a:xfrm>
        </p:spPr>
        <p:txBody>
          <a:bodyPr>
            <a:normAutofit fontScale="90000"/>
          </a:bodyPr>
          <a:lstStyle/>
          <a:p>
            <a:r>
              <a:rPr lang="el-GR" b="1" i="1" dirty="0"/>
              <a:t>Εκθέσεις εμπορίου, Συνέδρια</a:t>
            </a:r>
            <a:r>
              <a:rPr lang="el-GR" dirty="0"/>
              <a:t/>
            </a:r>
            <a:br>
              <a:rPr lang="el-GR" dirty="0"/>
            </a:br>
            <a:r>
              <a:rPr lang="el-GR" dirty="0"/>
              <a:t/>
            </a:r>
            <a:br>
              <a:rPr lang="el-GR" dirty="0"/>
            </a:br>
            <a:endParaRPr lang="el-GR" dirty="0"/>
          </a:p>
        </p:txBody>
      </p:sp>
      <p:sp>
        <p:nvSpPr>
          <p:cNvPr id="3" name="2 - Θέση περιεχομένου"/>
          <p:cNvSpPr>
            <a:spLocks noGrp="1"/>
          </p:cNvSpPr>
          <p:nvPr>
            <p:ph idx="1"/>
          </p:nvPr>
        </p:nvSpPr>
        <p:spPr/>
        <p:txBody>
          <a:bodyPr>
            <a:normAutofit fontScale="70000" lnSpcReduction="20000"/>
          </a:bodyPr>
          <a:lstStyle/>
          <a:p>
            <a:r>
              <a:rPr lang="el-GR" b="1" i="1" dirty="0"/>
              <a:t>Εκθέσεις εμπορίου</a:t>
            </a:r>
            <a:endParaRPr lang="el-GR" dirty="0"/>
          </a:p>
          <a:p>
            <a:r>
              <a:rPr lang="el-GR" dirty="0"/>
              <a:t>Μια εμπορική έκθεση είναι μια φυσική συγκέντρωση ατόμων σε μια συγκεκριμένη βιομηχανία ή επάγγελμα σε ένα φόρουμ που τυπικά διαθέτει πολλές εταιρείες σε μια συγκεκριμένη αγορά. Μια επιχείρηση μπορεί να υποστηρίξει ή να συμμετάσχει σε μια εμπορική έκθεση για να αναδείξει ένα προϊόν ή απλά να συνδέσει και να ενισχύσει την παρουσία της σε μια αγορά.</a:t>
            </a:r>
          </a:p>
          <a:p>
            <a:r>
              <a:rPr lang="el-GR" b="1" i="1" dirty="0"/>
              <a:t>Συνέδρια</a:t>
            </a:r>
            <a:endParaRPr lang="el-GR" dirty="0"/>
          </a:p>
          <a:p>
            <a:r>
              <a:rPr lang="el-GR" dirty="0"/>
              <a:t>Τα συνέδρια είναι συχνά εταιρικές εκδηλώσεις μάρκετινγκ που συγκεντρώνουν συμμετέχοντες με σκοπό την παροχή πληροφοριών, όπως η σύνοδος κορυφής των χρηστών. Αυτά τα γεγονότα τείνουν να είναι στην ευρύτερη πλευρά και κρατούνται από εταιρείες για εκπαιδευτικούς ή εκπαιδευτικούς σκοπούς.</a:t>
            </a:r>
          </a:p>
          <a:p>
            <a:endParaRPr lang="el-GR"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1435608" y="908720"/>
            <a:ext cx="7498080" cy="508918"/>
          </a:xfrm>
        </p:spPr>
        <p:txBody>
          <a:bodyPr>
            <a:normAutofit fontScale="90000"/>
          </a:bodyPr>
          <a:lstStyle/>
          <a:p>
            <a:r>
              <a:rPr lang="el-GR" b="1" i="1" dirty="0"/>
              <a:t/>
            </a:r>
            <a:br>
              <a:rPr lang="el-GR" b="1" i="1" dirty="0"/>
            </a:br>
            <a:r>
              <a:rPr lang="el-GR" b="1" i="1" dirty="0"/>
              <a:t>Σεμινάρια, Πρωινά, γεύματα και δείπνα</a:t>
            </a:r>
            <a:r>
              <a:rPr lang="el-GR" dirty="0"/>
              <a:t/>
            </a:r>
            <a:br>
              <a:rPr lang="el-GR" dirty="0"/>
            </a:br>
            <a:r>
              <a:rPr lang="el-GR" dirty="0"/>
              <a:t/>
            </a:r>
            <a:br>
              <a:rPr lang="el-GR" dirty="0"/>
            </a:br>
            <a:endParaRPr lang="el-GR" dirty="0"/>
          </a:p>
        </p:txBody>
      </p:sp>
      <p:sp>
        <p:nvSpPr>
          <p:cNvPr id="3" name="2 - Θέση περιεχομένου"/>
          <p:cNvSpPr>
            <a:spLocks noGrp="1"/>
          </p:cNvSpPr>
          <p:nvPr>
            <p:ph idx="1"/>
          </p:nvPr>
        </p:nvSpPr>
        <p:spPr>
          <a:xfrm>
            <a:off x="1043608" y="1447800"/>
            <a:ext cx="7890080" cy="4800600"/>
          </a:xfrm>
        </p:spPr>
        <p:txBody>
          <a:bodyPr>
            <a:normAutofit fontScale="62500" lnSpcReduction="20000"/>
          </a:bodyPr>
          <a:lstStyle/>
          <a:p>
            <a:r>
              <a:rPr lang="el-GR" b="1" i="1" dirty="0"/>
              <a:t>Σεμινάρια</a:t>
            </a:r>
            <a:endParaRPr lang="el-GR" dirty="0"/>
          </a:p>
          <a:p>
            <a:r>
              <a:rPr lang="el-GR" dirty="0"/>
              <a:t>Ο όρος σεμινάριο χρησιμοποιείται συνήθως για να περιγράψει μικρότερες συναντήσεις, οδικές εκδηλώσεις ή εκδηλώσεις στον τόπο. Ορισμένα σεμινάρια δημιουργούνται παρόμοια με μια διάλεξη στην τάξη, όπου ένας εμπειρογνώμονας μοιράζεται πληροφορίες με το κοινό σε ένα παραδοσιακό πιο επίσημο στυλ. Άλλοι χαρακτηρίζονται ως </a:t>
            </a:r>
            <a:r>
              <a:rPr lang="el-GR" dirty="0" err="1"/>
              <a:t>roadshows</a:t>
            </a:r>
            <a:r>
              <a:rPr lang="el-GR" dirty="0"/>
              <a:t>, όπου οι έμποροι λαμβάνουν το μήνυμα της εταιρείας τους στο κοινό ή σε συνεργάτες ή συνεργάτες.</a:t>
            </a:r>
          </a:p>
          <a:p>
            <a:r>
              <a:rPr lang="el-GR" b="1" i="1" dirty="0"/>
              <a:t>Πρωινά, γεύματα και δείπνα</a:t>
            </a:r>
            <a:endParaRPr lang="el-GR" dirty="0"/>
          </a:p>
          <a:p>
            <a:r>
              <a:rPr lang="el-GR" dirty="0"/>
              <a:t>Αυτά είναι συνήθως μικρότερα, πιο </a:t>
            </a:r>
            <a:r>
              <a:rPr lang="el-GR" dirty="0" err="1"/>
              <a:t>στοχοθετημένα</a:t>
            </a:r>
            <a:r>
              <a:rPr lang="el-GR" dirty="0"/>
              <a:t> γεγονότα. Μπορούν να επικεντρωθούν τόσο στον πελάτη όσο και στην προοπτική. Αυτά τα γεγονότα είναι συνήθως πολύ οικεία με 8-10 άτομα, ή μπορούν να είναι μεγαλύτερα με 50 ή περισσότερους συμμετέχοντες. Για τις μικρότερες λειτουργίες, αυτές τείνουν να είναι υψηλού επιπέδου και παρέχουν στα στελέχη μια ιδιωτική ρύθμιση για τη δικτύωση. Σε μεγαλύτερη κλίμακα, τα πρωινά, τα γεύματα και τα δείπνα μπορούν να περιλαμβάνουν παρουσιάσεις ηγεσίας σκέψης ως μέρος του γεγονότος.</a:t>
            </a:r>
          </a:p>
          <a:p>
            <a:endParaRPr lang="el-GR" dirty="0"/>
          </a:p>
          <a:p>
            <a:endParaRPr lang="el-G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n-US" dirty="0" err="1"/>
              <a:t>Eventmarketing</a:t>
            </a:r>
            <a:endParaRPr lang="el-GR" dirty="0"/>
          </a:p>
        </p:txBody>
      </p:sp>
      <p:sp>
        <p:nvSpPr>
          <p:cNvPr id="3" name="2 - Θέση περιεχομένου"/>
          <p:cNvSpPr>
            <a:spLocks noGrp="1"/>
          </p:cNvSpPr>
          <p:nvPr>
            <p:ph idx="1"/>
          </p:nvPr>
        </p:nvSpPr>
        <p:spPr>
          <a:xfrm>
            <a:off x="899592" y="1447800"/>
            <a:ext cx="8034096" cy="4800600"/>
          </a:xfrm>
        </p:spPr>
        <p:txBody>
          <a:bodyPr>
            <a:normAutofit fontScale="92500" lnSpcReduction="10000"/>
          </a:bodyPr>
          <a:lstStyle/>
          <a:p>
            <a:r>
              <a:rPr lang="el-GR" dirty="0"/>
              <a:t>Το μάρκετινγκ εκδηλώσεων περιγράφει τη διαδικασία ανάπτυξης μιας θεματικής έκθεσης, προβολής ή παρουσίασης για την προώθηση ενός προϊόντος, υπηρεσίας. </a:t>
            </a:r>
            <a:endParaRPr lang="en-US" dirty="0"/>
          </a:p>
          <a:p>
            <a:r>
              <a:rPr lang="el-GR" dirty="0"/>
              <a:t>Οι εκδηλώσεις μπορούν να εμφανιστούν σε απευθείας σύνδεση ή εκτός σύνδεσης και μπορούν να, φιλοξενούνται ή να χρηματοδοτούνται. </a:t>
            </a:r>
          </a:p>
          <a:p>
            <a:r>
              <a:rPr lang="el-GR" dirty="0"/>
              <a:t>Η προώθηση αυτών των δραστηριοτήτων μπορεί να συμβεί με διάφορες εισερχόμενες και εξερχόμενες τεχνικές μάρκετινγκ.</a:t>
            </a:r>
          </a:p>
          <a:p>
            <a:endParaRPr lang="el-G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1 - Εικόνα" descr="EM1"/>
          <p:cNvPicPr/>
          <p:nvPr/>
        </p:nvPicPr>
        <p:blipFill>
          <a:blip r:embed="rId2" cstate="print"/>
          <a:srcRect/>
          <a:stretch>
            <a:fillRect/>
          </a:stretch>
        </p:blipFill>
        <p:spPr bwMode="auto">
          <a:xfrm>
            <a:off x="1043608" y="188640"/>
            <a:ext cx="8100392" cy="6552728"/>
          </a:xfrm>
          <a:prstGeom prst="rect">
            <a:avLst/>
          </a:prstGeom>
          <a:noFill/>
          <a:ln w="9525">
            <a:noFill/>
            <a:miter lim="800000"/>
            <a:headEnd/>
            <a:tailEnd/>
          </a:ln>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a:t>Γιατί είναι σημαντικό το μάρκετινγκ εκδηλώσεων;</a:t>
            </a:r>
            <a:br>
              <a:rPr lang="el-GR" dirty="0"/>
            </a:br>
            <a:endParaRPr lang="el-GR" dirty="0"/>
          </a:p>
        </p:txBody>
      </p:sp>
      <p:sp>
        <p:nvSpPr>
          <p:cNvPr id="3" name="2 - Θέση περιεχομένου"/>
          <p:cNvSpPr>
            <a:spLocks noGrp="1"/>
          </p:cNvSpPr>
          <p:nvPr>
            <p:ph idx="1"/>
          </p:nvPr>
        </p:nvSpPr>
        <p:spPr/>
        <p:txBody>
          <a:bodyPr>
            <a:noAutofit/>
          </a:bodyPr>
          <a:lstStyle/>
          <a:p>
            <a:r>
              <a:rPr lang="el-GR" sz="2000" dirty="0"/>
              <a:t>Στον σημερινό αγοραστή-εξουσιοδοτημένο κόσμο, οι έμποροι πρέπει να αξιοποιήσουν κάθε ευκαιρία για να οικοδομήσουν σχέσεις, να δημιουργήσουν καλή θέληση, και να κερδίσουν την εμπιστοσύνη των υποψηφίων αγοραστών και πελατών. Ο σύγχρονος καταναλωτής θέλει κάτι περισσότερο από ένα βήμα όταν αξιολογεί λύσεις ή λαμβάνει αποφάσεις αγοράς. </a:t>
            </a:r>
          </a:p>
          <a:p>
            <a:r>
              <a:rPr lang="el-GR" sz="2000" dirty="0"/>
              <a:t>Οι εκδηλώσεις προσφέρουν μια μοναδική ευκαιρία για αυτούς να αλληλεπιδρούν με τα εμπορικά σήματα για να αποκτήσουν μια αίσθηση από πρώτο χέρι της εστίασης της εταιρείας, της προοπτικής και της προσωπικότητας.</a:t>
            </a:r>
          </a:p>
          <a:p>
            <a:r>
              <a:rPr lang="el-GR" sz="2000" dirty="0"/>
              <a:t> Το μάρκετινγκ εκδηλώσεων πρέπει να αποτελεί αναπόσπαστο μέρος του συνδυασμού παραγωγής της ζήτησης και ένας στρατηγικός συνδυασμός </a:t>
            </a:r>
            <a:r>
              <a:rPr lang="el-GR" sz="2000" dirty="0" err="1"/>
              <a:t>offline</a:t>
            </a:r>
            <a:r>
              <a:rPr lang="el-GR" sz="2000" dirty="0"/>
              <a:t> και διαδικτυακών εκδηλώσεων είναι ουσιαστικής σημασίας για την κατώτατη γραμμή κάθε εταιρείας.</a:t>
            </a:r>
          </a:p>
          <a:p>
            <a:pPr>
              <a:buNone/>
            </a:pPr>
            <a:endParaRPr lang="el-GR" sz="16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n-US" dirty="0"/>
              <a:t>Event Goals</a:t>
            </a:r>
            <a:br>
              <a:rPr lang="en-US" dirty="0"/>
            </a:br>
            <a:endParaRPr lang="el-GR" dirty="0"/>
          </a:p>
        </p:txBody>
      </p:sp>
      <p:pic>
        <p:nvPicPr>
          <p:cNvPr id="4" name="3 - Θέση περιεχομένου" descr="EM2"/>
          <p:cNvPicPr>
            <a:picLocks noGrp="1"/>
          </p:cNvPicPr>
          <p:nvPr>
            <p:ph idx="1"/>
          </p:nvPr>
        </p:nvPicPr>
        <p:blipFill>
          <a:blip r:embed="rId2" cstate="print"/>
          <a:srcRect/>
          <a:stretch>
            <a:fillRect/>
          </a:stretch>
        </p:blipFill>
        <p:spPr bwMode="auto">
          <a:xfrm>
            <a:off x="899592" y="0"/>
            <a:ext cx="8244408" cy="6669360"/>
          </a:xfrm>
          <a:prstGeom prst="rect">
            <a:avLst/>
          </a:prstGeom>
          <a:noFill/>
          <a:ln w="9525">
            <a:noFill/>
            <a:miter lim="800000"/>
            <a:headEnd/>
            <a:tailEnd/>
          </a:ln>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sz="4400" dirty="0"/>
              <a:t>Ο αντίκτυπος του μάρκετινγκ εκδηλώσεων</a:t>
            </a:r>
            <a:endParaRPr lang="el-GR" dirty="0"/>
          </a:p>
        </p:txBody>
      </p:sp>
      <p:sp>
        <p:nvSpPr>
          <p:cNvPr id="3" name="2 - Θέση περιεχομένου"/>
          <p:cNvSpPr>
            <a:spLocks noGrp="1"/>
          </p:cNvSpPr>
          <p:nvPr>
            <p:ph idx="1"/>
          </p:nvPr>
        </p:nvSpPr>
        <p:spPr/>
        <p:txBody>
          <a:bodyPr>
            <a:normAutofit fontScale="85000" lnSpcReduction="20000"/>
          </a:bodyPr>
          <a:lstStyle/>
          <a:p>
            <a:r>
              <a:rPr lang="el-GR" dirty="0"/>
              <a:t>Τα γεγονότα πρέπει να είναι αξιομνημόνευτα για να έχουν αντίκτυπο. Φυσικά, η επιθυμητή επίπτωση εξαρτάται από τους στόχους σας, αλλά οι περισσότερες εταιρείες θέλουν τα γεγονότα να είναι κάτι περισσότερο από μια σταδιακή διαφήμιση για το εμπορικό σήμα τους. Όταν τελειώσει καλά, τα γεγονότα έχουν τη δύναμη να δημιουργήσουν μια διαρκή και ισχυρή εντύπωση για όλα όσα μπορεί να προσφέρει η εταιρεία σας. Επιτρέποντας στους χρήστες να συναντούν και να αλληλεπιδρούν με την εταιρεία, το προϊόν ή την υπηρεσία σας ενώ συμμετέχουν σε μια εκδήλωση, συνδέεστε με πιθανούς αγοραστές</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1115616" y="274638"/>
            <a:ext cx="8028384" cy="1143000"/>
          </a:xfrm>
        </p:spPr>
        <p:txBody>
          <a:bodyPr>
            <a:normAutofit fontScale="90000"/>
          </a:bodyPr>
          <a:lstStyle/>
          <a:p>
            <a:r>
              <a:rPr lang="el-GR" sz="4400" dirty="0"/>
              <a:t>Τέσσερις λόγοι για να χρησιμοποιήσετε το </a:t>
            </a:r>
            <a:r>
              <a:rPr lang="el-GR" sz="4400" dirty="0" err="1"/>
              <a:t>Marketing</a:t>
            </a:r>
            <a:r>
              <a:rPr lang="el-GR" sz="4400" dirty="0"/>
              <a:t> </a:t>
            </a:r>
            <a:r>
              <a:rPr lang="el-GR" sz="4400" dirty="0" err="1"/>
              <a:t>Event</a:t>
            </a:r>
            <a:endParaRPr lang="el-GR" dirty="0"/>
          </a:p>
        </p:txBody>
      </p:sp>
      <p:sp>
        <p:nvSpPr>
          <p:cNvPr id="3" name="2 - Θέση περιεχομένου"/>
          <p:cNvSpPr>
            <a:spLocks noGrp="1"/>
          </p:cNvSpPr>
          <p:nvPr>
            <p:ph idx="1"/>
          </p:nvPr>
        </p:nvSpPr>
        <p:spPr/>
        <p:txBody>
          <a:bodyPr/>
          <a:lstStyle/>
          <a:p>
            <a:endParaRPr lang="el-GR" dirty="0"/>
          </a:p>
          <a:p>
            <a:r>
              <a:rPr lang="el-GR" dirty="0"/>
              <a:t> </a:t>
            </a:r>
            <a:r>
              <a:rPr lang="el-GR" dirty="0" err="1"/>
              <a:t>Branding</a:t>
            </a:r>
            <a:r>
              <a:rPr lang="el-GR" dirty="0"/>
              <a:t> και ευαισθητοποίηση</a:t>
            </a:r>
          </a:p>
          <a:p>
            <a:endParaRPr lang="el-GR" dirty="0"/>
          </a:p>
          <a:p>
            <a:r>
              <a:rPr lang="el-GR" dirty="0"/>
              <a:t>Παραγωγή</a:t>
            </a:r>
            <a:r>
              <a:rPr lang="en-US" dirty="0"/>
              <a:t> </a:t>
            </a:r>
            <a:r>
              <a:rPr lang="el-GR" dirty="0"/>
              <a:t>οδηγών</a:t>
            </a:r>
          </a:p>
          <a:p>
            <a:endParaRPr lang="el-GR" dirty="0"/>
          </a:p>
          <a:p>
            <a:r>
              <a:rPr lang="el-GR" dirty="0"/>
              <a:t>Συμμετοχή πελατών και </a:t>
            </a:r>
            <a:r>
              <a:rPr lang="el-GR" dirty="0" err="1"/>
              <a:t>Upsell</a:t>
            </a:r>
            <a:endParaRPr lang="el-GR" dirty="0"/>
          </a:p>
          <a:p>
            <a:endParaRPr lang="el-GR" dirty="0"/>
          </a:p>
          <a:p>
            <a:r>
              <a:rPr lang="el-GR" dirty="0"/>
              <a:t> Εκπαίδευση</a:t>
            </a:r>
          </a:p>
          <a:p>
            <a:endParaRPr lang="el-GR" dirty="0"/>
          </a:p>
          <a:p>
            <a:endParaRPr lang="el-GR" dirty="0"/>
          </a:p>
          <a:p>
            <a:endParaRPr lang="el-G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a:t>1. </a:t>
            </a:r>
            <a:r>
              <a:rPr lang="el-GR" dirty="0" err="1"/>
              <a:t>Branding</a:t>
            </a:r>
            <a:r>
              <a:rPr lang="el-GR" dirty="0"/>
              <a:t> και ευαισθητοποίηση</a:t>
            </a:r>
            <a:br>
              <a:rPr lang="el-GR" dirty="0"/>
            </a:br>
            <a:endParaRPr lang="el-GR" dirty="0"/>
          </a:p>
        </p:txBody>
      </p:sp>
      <p:sp>
        <p:nvSpPr>
          <p:cNvPr id="3" name="2 - Θέση περιεχομένου"/>
          <p:cNvSpPr>
            <a:spLocks noGrp="1"/>
          </p:cNvSpPr>
          <p:nvPr>
            <p:ph idx="1"/>
          </p:nvPr>
        </p:nvSpPr>
        <p:spPr/>
        <p:txBody>
          <a:bodyPr>
            <a:normAutofit fontScale="77500" lnSpcReduction="20000"/>
          </a:bodyPr>
          <a:lstStyle/>
          <a:p>
            <a:r>
              <a:rPr lang="el-GR" dirty="0"/>
              <a:t>Ένας βασικός λόγος για μια επιχείρηση να συμμετάσχει σε μια εκδήλωση είναι να δημιουργήσει και να οικοδομήσει το εμπορικό της σήμα. Το μάρκετινγκ εκδηλώσεων επιτρέπει στην εταιρεία σας να καλλιεργεί και να εκφράζει την ταυτότητά της από πρώτο χέρι. Μέσα από τα γεγονότα, κερδίζετε τον ιδανικό χώρο για να μοιραστείτε τις ιδέες, τις σκέψεις σας και το όνομα με τον τρόπο που θέλετε να τους παρουσιάσετε.</a:t>
            </a:r>
          </a:p>
          <a:p>
            <a:r>
              <a:rPr lang="el-GR" i="1" dirty="0"/>
              <a:t>"Μην ξεχνάτε ότι τα μέλη των μέσων ενημέρωσης συνήθως παρακολουθούν εκδηλώσεις της βιομηχανίας.</a:t>
            </a:r>
            <a:r>
              <a:rPr lang="el-GR" dirty="0"/>
              <a:t> </a:t>
            </a:r>
            <a:r>
              <a:rPr lang="el-GR" i="1" dirty="0"/>
              <a:t>Ο διοργανωτής εκδηλώσεων μπορεί συχνά να σας δώσει μια λίστα δημοσιογράφων και εκδοτών που θα συμμετάσχουν στην εκδήλωση.</a:t>
            </a:r>
            <a:endParaRPr lang="el-G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a:t>2. Παραγωγή οδηγών</a:t>
            </a:r>
          </a:p>
        </p:txBody>
      </p:sp>
      <p:sp>
        <p:nvSpPr>
          <p:cNvPr id="3" name="2 - Θέση περιεχομένου"/>
          <p:cNvSpPr>
            <a:spLocks noGrp="1"/>
          </p:cNvSpPr>
          <p:nvPr>
            <p:ph idx="1"/>
          </p:nvPr>
        </p:nvSpPr>
        <p:spPr>
          <a:xfrm>
            <a:off x="1043608" y="1484784"/>
            <a:ext cx="7890080" cy="4763616"/>
          </a:xfrm>
        </p:spPr>
        <p:txBody>
          <a:bodyPr>
            <a:normAutofit fontScale="77500" lnSpcReduction="20000"/>
          </a:bodyPr>
          <a:lstStyle/>
          <a:p>
            <a:pPr>
              <a:buNone/>
            </a:pPr>
            <a:endParaRPr lang="el-GR" dirty="0"/>
          </a:p>
          <a:p>
            <a:r>
              <a:rPr lang="el-GR" dirty="0"/>
              <a:t>Ένας άλλος σημαντικός λόγος για τον οποίο οι επιχειρήσεις επιλέγουν να συμμετάσχουν σε μια εκδήλωση είναι να παράγουν οδηγούς. .</a:t>
            </a:r>
          </a:p>
          <a:p>
            <a:r>
              <a:rPr lang="el-GR" i="1" dirty="0"/>
              <a:t>"Σε αυτές τις μέρες των κοινωνικών μέσων ενημέρωσης, το πρόσωπο με πρόσωπο περιεχόμενο μπορεί να βελτιώσει πραγματικά σύνδεση σας με τους πιθανούς πελάτες σας.</a:t>
            </a:r>
            <a:r>
              <a:rPr lang="el-GR" dirty="0"/>
              <a:t> </a:t>
            </a:r>
            <a:r>
              <a:rPr lang="el-GR" i="1" dirty="0"/>
              <a:t>Βεβαιωθείτε ότι χρησιμοποιείτε τακτικά </a:t>
            </a:r>
            <a:r>
              <a:rPr lang="el-GR" i="1" dirty="0" err="1"/>
              <a:t>hashtags</a:t>
            </a:r>
            <a:r>
              <a:rPr lang="el-GR" i="1" dirty="0"/>
              <a:t> </a:t>
            </a:r>
            <a:r>
              <a:rPr lang="el-GR" i="1" dirty="0" err="1"/>
              <a:t>Twitter</a:t>
            </a:r>
            <a:r>
              <a:rPr lang="el-GR" i="1" dirty="0"/>
              <a:t> και παρακολουθείτε το μάρκετινγκ κοινωνικών μέσων που συμβαίνει για το γεγονός στο </a:t>
            </a:r>
            <a:r>
              <a:rPr lang="el-GR" i="1" dirty="0" err="1"/>
              <a:t>Facebook</a:t>
            </a:r>
            <a:r>
              <a:rPr lang="el-GR" i="1" dirty="0"/>
              <a:t>, ώστε να μπορείτε να σχολιάζετε τις δημοσιεύσεις και να κερδίζετε προβολή με άλλους συμμετέχοντες πριν από την εκδήλωση. </a:t>
            </a:r>
            <a:r>
              <a:rPr lang="en-US" i="1" dirty="0"/>
              <a:t>"</a:t>
            </a:r>
            <a:endParaRPr lang="el-GR" dirty="0"/>
          </a:p>
          <a:p>
            <a:endParaRPr lang="el-GR"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Ηλιοστάσιο">
  <a:themeElements>
    <a:clrScheme name="Λειτουργική μονάδα">
      <a:dk1>
        <a:sysClr val="windowText" lastClr="000000"/>
      </a:dk1>
      <a:lt1>
        <a:sysClr val="window" lastClr="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fontScheme name="Ηλιοστάσιο">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Ηλιοστάσιο">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237</TotalTime>
  <Words>422</Words>
  <Application>Microsoft Office PowerPoint</Application>
  <PresentationFormat>Προβολή στην οθόνη (4:3)</PresentationFormat>
  <Paragraphs>69</Paragraphs>
  <Slides>18</Slides>
  <Notes>0</Notes>
  <HiddenSlides>0</HiddenSlides>
  <MMClips>0</MMClips>
  <ScaleCrop>false</ScaleCrop>
  <HeadingPairs>
    <vt:vector size="4" baseType="variant">
      <vt:variant>
        <vt:lpstr>Θέμα</vt:lpstr>
      </vt:variant>
      <vt:variant>
        <vt:i4>1</vt:i4>
      </vt:variant>
      <vt:variant>
        <vt:lpstr>Τίτλοι διαφανειών</vt:lpstr>
      </vt:variant>
      <vt:variant>
        <vt:i4>18</vt:i4>
      </vt:variant>
    </vt:vector>
  </HeadingPairs>
  <TitlesOfParts>
    <vt:vector size="19" baseType="lpstr">
      <vt:lpstr>Ηλιοστάσιο</vt:lpstr>
      <vt:lpstr>ΜΑΡΚΕΤΙΝΓΚ ΕΚΔΗΛΩΣΕΩΝ Eventmarketing </vt:lpstr>
      <vt:lpstr>Eventmarketing</vt:lpstr>
      <vt:lpstr>Διαφάνεια 3</vt:lpstr>
      <vt:lpstr>Γιατί είναι σημαντικό το μάρκετινγκ εκδηλώσεων; </vt:lpstr>
      <vt:lpstr>Event Goals </vt:lpstr>
      <vt:lpstr>Ο αντίκτυπος του μάρκετινγκ εκδηλώσεων</vt:lpstr>
      <vt:lpstr>Τέσσερις λόγοι για να χρησιμοποιήσετε το Marketing Event</vt:lpstr>
      <vt:lpstr>1. Branding και ευαισθητοποίηση </vt:lpstr>
      <vt:lpstr>2. Παραγωγή οδηγών</vt:lpstr>
      <vt:lpstr>3. Συμμετοχή πελατών και Upsell </vt:lpstr>
      <vt:lpstr>4. Εκπαίδευση </vt:lpstr>
      <vt:lpstr>Κοινοί τύποι μάρκετινγκ συμβάντων </vt:lpstr>
      <vt:lpstr>Webinars </vt:lpstr>
      <vt:lpstr>Εικονικά γεγονότα </vt:lpstr>
      <vt:lpstr>Προγράμματα ζωντανής ροής </vt:lpstr>
      <vt:lpstr>Φυσικά γεγονότα </vt:lpstr>
      <vt:lpstr>Εκθέσεις εμπορίου, Συνέδρια  </vt:lpstr>
      <vt:lpstr> Σεμινάρια, Πρωινά, γεύματα και δείπνα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ΜΑΡΚΕΤΙΝΓΚ ΕΚΔΗΛΩΣΕΩΝ</dc:title>
  <dc:creator>admin</dc:creator>
  <cp:lastModifiedBy>Απλαδας Γ</cp:lastModifiedBy>
  <cp:revision>31</cp:revision>
  <dcterms:created xsi:type="dcterms:W3CDTF">2014-11-29T18:32:28Z</dcterms:created>
  <dcterms:modified xsi:type="dcterms:W3CDTF">2018-11-18T19:40:08Z</dcterms:modified>
</cp:coreProperties>
</file>