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5BE2D-E48C-4677-BA54-23A341911363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6A8A7-03A1-4D0C-9EE1-17D41665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6A8A7-03A1-4D0C-9EE1-17D41665E97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2F1B29C-49D7-442A-9AD5-7AFBF22D4932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08C15D5-53DE-4AE9-9A1F-8752A00CA2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571480"/>
            <a:ext cx="2743200" cy="2357454"/>
          </a:xfrm>
        </p:spPr>
        <p:txBody>
          <a:bodyPr/>
          <a:lstStyle/>
          <a:p>
            <a:r>
              <a:rPr lang="el-GR" sz="2800" dirty="0"/>
              <a:t>Έλεγχοι για την Διαχείριση Κινδύνων στις Εκδηλώσεις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785786" y="1142984"/>
            <a:ext cx="4419600" cy="3514531"/>
          </a:xfrm>
        </p:spPr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143636" y="3286124"/>
            <a:ext cx="2714644" cy="278608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l-GR" sz="1800" b="1" dirty="0"/>
              <a:t>Γεώργιος </a:t>
            </a:r>
            <a:r>
              <a:rPr lang="el-GR" sz="1800" b="1" dirty="0" err="1"/>
              <a:t>Απλαδάς</a:t>
            </a:r>
            <a:endParaRPr lang="el-GR" sz="1800" b="1" dirty="0"/>
          </a:p>
          <a:p>
            <a:pPr algn="ctr">
              <a:lnSpc>
                <a:spcPct val="90000"/>
              </a:lnSpc>
            </a:pPr>
            <a:r>
              <a:rPr lang="el-GR" sz="1800" b="1" dirty="0"/>
              <a:t>Καθηγητής Εφαρμογών ΤΕΙ Κρήτης</a:t>
            </a:r>
          </a:p>
          <a:p>
            <a:pPr algn="ctr">
              <a:lnSpc>
                <a:spcPct val="90000"/>
              </a:lnSpc>
            </a:pPr>
            <a:endParaRPr lang="el-GR" sz="1800" b="1" dirty="0"/>
          </a:p>
          <a:p>
            <a:pPr algn="ctr">
              <a:lnSpc>
                <a:spcPct val="90000"/>
              </a:lnSpc>
            </a:pPr>
            <a:r>
              <a:rPr lang="el-GR" sz="1800" b="1" dirty="0"/>
              <a:t>Τμήμα Διοίκησης Τουριστικών Επιχειρήσεων</a:t>
            </a:r>
          </a:p>
          <a:p>
            <a:pPr algn="ctr"/>
            <a:r>
              <a:rPr lang="el-GR" sz="1800" b="1" dirty="0"/>
              <a:t>Χειμερινό </a:t>
            </a:r>
            <a:r>
              <a:rPr lang="en-US" sz="1800" b="1" dirty="0"/>
              <a:t>2018 2019</a:t>
            </a:r>
          </a:p>
        </p:txBody>
      </p:sp>
      <p:pic>
        <p:nvPicPr>
          <p:cNvPr id="31746" name="Picture 2" descr="C:\Users\admin\Desktop\business-team-drawing-new-project-big-395068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954" y="533728"/>
            <a:ext cx="5315053" cy="5467040"/>
          </a:xfrm>
          <a:prstGeom prst="rect">
            <a:avLst/>
          </a:prstGeom>
          <a:noFill/>
        </p:spPr>
      </p:pic>
      <p:pic>
        <p:nvPicPr>
          <p:cNvPr id="31747" name="Picture 3" descr="C:\Users\admin\Desktop\Risk_Managemen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57166"/>
            <a:ext cx="5500727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l-GR" dirty="0"/>
            </a:br>
            <a:r>
              <a:rPr lang="el-GR" dirty="0"/>
              <a:t>Προσωπικό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447800"/>
            <a:ext cx="8933688" cy="4800600"/>
          </a:xfrm>
        </p:spPr>
        <p:txBody>
          <a:bodyPr>
            <a:normAutofit/>
          </a:bodyPr>
          <a:lstStyle/>
          <a:p>
            <a:pPr lvl="3">
              <a:buFont typeface="Wingdings" pitchFamily="2" charset="2"/>
              <a:buChar char="q"/>
            </a:pPr>
            <a:endParaRPr lang="el-GR" sz="2800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Ενημέρωση ασφάλειας  και προστασίας</a:t>
            </a:r>
            <a:endParaRPr lang="en-US" sz="2800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Διαλείμματα</a:t>
            </a:r>
            <a:endParaRPr lang="en-US" sz="2800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Ασφάλεια των χρημάτων και των ταμείων</a:t>
            </a:r>
            <a:endParaRPr lang="en-US" sz="2800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Επαρκείς εγκαταστάσεις πρώτων βοηθειών</a:t>
            </a:r>
            <a:endParaRPr lang="en-US" sz="2800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Εκπαίδευση προσωπικού για τους τομείς ευθυνών τους</a:t>
            </a:r>
            <a:endParaRPr lang="en-US" sz="2800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Εργαλεία προσωπικού</a:t>
            </a:r>
            <a:endParaRPr lang="en-US" sz="2800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Στολές\ενδύματα προσωπικού</a:t>
            </a:r>
            <a:endParaRPr lang="en-US" sz="2800" dirty="0"/>
          </a:p>
          <a:p>
            <a:pPr>
              <a:buFont typeface="Wingdings" pitchFamily="2" charset="2"/>
              <a:buChar char="q"/>
            </a:pP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/>
              <a:t>Καταστήματα τροφίμων (ειδικά αυτά που έχουν εθελοντές)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447800"/>
            <a:ext cx="8647968" cy="4800600"/>
          </a:xfrm>
        </p:spPr>
        <p:txBody>
          <a:bodyPr>
            <a:normAutofit/>
          </a:bodyPr>
          <a:lstStyle/>
          <a:p>
            <a:pPr lvl="3">
              <a:buFont typeface="Wingdings" pitchFamily="2" charset="2"/>
              <a:buChar char="q"/>
            </a:pPr>
            <a:endParaRPr lang="el-GR" sz="3200" dirty="0"/>
          </a:p>
          <a:p>
            <a:pPr lvl="3">
              <a:buFont typeface="Wingdings" pitchFamily="2" charset="2"/>
              <a:buChar char="q"/>
            </a:pPr>
            <a:r>
              <a:rPr lang="el-GR" sz="3200" dirty="0"/>
              <a:t>Οι εργολάβοι φέρουν τη δική τους ασφάλεια</a:t>
            </a:r>
          </a:p>
          <a:p>
            <a:pPr lvl="3">
              <a:buFont typeface="Wingdings" pitchFamily="2" charset="2"/>
              <a:buChar char="q"/>
            </a:pPr>
            <a:endParaRPr lang="en-US" sz="3200" dirty="0"/>
          </a:p>
          <a:p>
            <a:pPr lvl="3">
              <a:buFont typeface="Wingdings" pitchFamily="2" charset="2"/>
              <a:buChar char="q"/>
            </a:pPr>
            <a:r>
              <a:rPr lang="el-GR" sz="3200" dirty="0"/>
              <a:t>Άδειες διάθεσης τροφίμων ποτών  σε εμφανή θέση</a:t>
            </a:r>
          </a:p>
          <a:p>
            <a:pPr lvl="3">
              <a:buFont typeface="Wingdings" pitchFamily="2" charset="2"/>
              <a:buChar char="q"/>
            </a:pPr>
            <a:endParaRPr lang="en-US" sz="3200" dirty="0"/>
          </a:p>
          <a:p>
            <a:pPr lvl="3">
              <a:buFont typeface="Wingdings" pitchFamily="2" charset="2"/>
              <a:buChar char="q"/>
            </a:pPr>
            <a:r>
              <a:rPr lang="el-GR" sz="3200" dirty="0"/>
              <a:t>Καθαρές στολές\ενδύματα προσωπικού</a:t>
            </a:r>
            <a:endParaRPr lang="en-US" sz="32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l-GR" dirty="0"/>
            </a:br>
            <a:r>
              <a:rPr lang="el-GR" dirty="0"/>
              <a:t>Έλεγχοι κατά την διάρκεια της εκδήλωσης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447800"/>
            <a:ext cx="8647968" cy="5195910"/>
          </a:xfrm>
        </p:spPr>
        <p:txBody>
          <a:bodyPr>
            <a:normAutofit/>
          </a:bodyPr>
          <a:lstStyle/>
          <a:p>
            <a:pPr lvl="3">
              <a:buFont typeface="Wingdings" pitchFamily="2" charset="2"/>
              <a:buChar char="q"/>
            </a:pPr>
            <a:r>
              <a:rPr lang="el-GR" sz="2400" dirty="0"/>
              <a:t>Ξεκούραση προσωπικού σε τακτική βάση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Περιοχές τροφίμων διατηρούνται καθαρές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Έλεγχος κοινού – απαιτούμενη ασφάλεια – εκπαιδευμένο προσωπικό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Ανακοινώσεις ασφάλειας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Διαδικασίες χαμένου παιδιού και δημιουργία εγκατάστασης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Υποδοχή ΜΜΕ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Εισιτήρια και κουπόνια προσωπικό πωλήσεων και 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Εσωτερική επικοινωνία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Εξωτερική επικοινωνία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dirty="0"/>
            </a:br>
            <a:br>
              <a:rPr lang="el-GR" dirty="0"/>
            </a:br>
            <a:r>
              <a:rPr lang="el-GR" dirty="0"/>
              <a:t>Ηλεκτρικά  /  Καθαριότητα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447800"/>
            <a:ext cx="8433654" cy="4800600"/>
          </a:xfrm>
        </p:spPr>
        <p:txBody>
          <a:bodyPr>
            <a:normAutofit/>
          </a:bodyPr>
          <a:lstStyle/>
          <a:p>
            <a:pPr lvl="3">
              <a:buFont typeface="Wingdings" pitchFamily="2" charset="2"/>
              <a:buChar char="q"/>
            </a:pPr>
            <a:endParaRPr lang="el-GR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Πίνακες\Τάσεις\πρίζες\καλώδια</a:t>
            </a:r>
          </a:p>
          <a:p>
            <a:pPr lvl="3">
              <a:buFont typeface="Wingdings" pitchFamily="2" charset="2"/>
              <a:buChar char="q"/>
            </a:pPr>
            <a:endParaRPr lang="el-GR" sz="2800" dirty="0"/>
          </a:p>
          <a:p>
            <a:pPr lvl="3">
              <a:buNone/>
            </a:pPr>
            <a:endParaRPr lang="en-US" sz="2800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Οι κάδοι απορριμμάτων να αδειάζοντας σε τακτική βάση</a:t>
            </a:r>
            <a:endParaRPr lang="en-US" sz="2800" dirty="0"/>
          </a:p>
          <a:p>
            <a:pPr lvl="3">
              <a:buFont typeface="Wingdings" pitchFamily="2" charset="2"/>
              <a:buChar char="q"/>
            </a:pPr>
            <a:r>
              <a:rPr lang="el-GR" sz="2800" dirty="0"/>
              <a:t>Οι είσοδοι και οι διάδρομοι να είναι καθαρά και χωρίς εμπόδια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/>
              <a:t>Κάπνισμα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447800"/>
            <a:ext cx="8576530" cy="4800600"/>
          </a:xfrm>
        </p:spPr>
        <p:txBody>
          <a:bodyPr/>
          <a:lstStyle/>
          <a:p>
            <a:pPr lvl="3">
              <a:buFont typeface="Wingdings" pitchFamily="2" charset="2"/>
              <a:buChar char="q"/>
            </a:pPr>
            <a:endParaRPr lang="el-GR" dirty="0"/>
          </a:p>
          <a:p>
            <a:pPr lvl="3">
              <a:buFont typeface="Wingdings" pitchFamily="2" charset="2"/>
              <a:buChar char="q"/>
            </a:pPr>
            <a:endParaRPr lang="el-GR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Σημάνσεις για την απαγόρευση του καπνίσματος κατάλληλα τοποθετημένες </a:t>
            </a:r>
          </a:p>
          <a:p>
            <a:pPr lvl="3">
              <a:buFont typeface="Wingdings" pitchFamily="2" charset="2"/>
              <a:buChar char="q"/>
            </a:pPr>
            <a:endParaRPr lang="el-GR" sz="2400" dirty="0"/>
          </a:p>
          <a:p>
            <a:pPr lvl="3">
              <a:buFont typeface="Wingdings" pitchFamily="2" charset="2"/>
              <a:buChar char="q"/>
            </a:pPr>
            <a:endParaRPr lang="el-GR" sz="2400" dirty="0"/>
          </a:p>
          <a:p>
            <a:pPr lvl="3">
              <a:buFont typeface="Wingdings" pitchFamily="2" charset="2"/>
              <a:buChar char="q"/>
            </a:pP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Σταχτοδοχεία και δοχεία επαρκούς μεγέθους σε χώρους καπνίσματος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/>
              <a:t>Λίστα ελέγχου για φωτιά έκτακτης ανάγκης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447800"/>
            <a:ext cx="8647968" cy="5410200"/>
          </a:xfrm>
        </p:spPr>
        <p:txBody>
          <a:bodyPr>
            <a:noAutofit/>
          </a:bodyPr>
          <a:lstStyle/>
          <a:p>
            <a:pPr lvl="3">
              <a:buFont typeface="Wingdings" pitchFamily="2" charset="2"/>
              <a:buChar char="q"/>
            </a:pPr>
            <a:r>
              <a:rPr lang="el-GR" sz="2400" dirty="0"/>
              <a:t>Εκπαίδευση και κατανόηση του προσωπικού για την δική του ευθύνη σε καταστάσεις έκτακτης ανάγκης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Εκπαίδευση του προσωπικού για την χρήση του πυροσβεστήρα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Διαθεσιμότητα καλύμματος πυρκαγιάς για τις περιοχές μαγειρέματος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Σχέδιο τρέχουσας ανάγκης και αξιολόγηση 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Όλοι οι έξοδοι να επισημαίνονται σαφώς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Περίφραξη του χώρου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Υπηρεσίες έκτακτης ανάγκης\διοργανωτές της εκδήλωσης</a:t>
            </a:r>
            <a:endParaRPr lang="en-US" sz="2400" dirty="0"/>
          </a:p>
          <a:p>
            <a:pPr>
              <a:buFont typeface="Wingdings" pitchFamily="2" charset="2"/>
              <a:buChar char="q"/>
            </a:pP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l-GR" dirty="0"/>
            </a:br>
            <a:r>
              <a:rPr lang="el-GR" dirty="0"/>
              <a:t>Τοποθέτηση των μεγάλων κλιμάκων εγκαταστάσεις, κλπ.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447800"/>
            <a:ext cx="8719406" cy="4800600"/>
          </a:xfrm>
        </p:spPr>
        <p:txBody>
          <a:bodyPr/>
          <a:lstStyle/>
          <a:p>
            <a:pPr lvl="3">
              <a:buFont typeface="Wingdings" pitchFamily="2" charset="2"/>
              <a:buChar char="q"/>
            </a:pPr>
            <a:endParaRPr lang="el-GR" dirty="0"/>
          </a:p>
          <a:p>
            <a:pPr lvl="3">
              <a:buFont typeface="Wingdings" pitchFamily="2" charset="2"/>
              <a:buChar char="q"/>
            </a:pPr>
            <a:r>
              <a:rPr lang="el-GR" dirty="0"/>
              <a:t>Πρέπει να παρατηρούνται οι τοπικοί κανονισμοί Υγείας</a:t>
            </a:r>
          </a:p>
          <a:p>
            <a:pPr lvl="3">
              <a:buFont typeface="Wingdings" pitchFamily="2" charset="2"/>
              <a:buChar char="q"/>
            </a:pPr>
            <a:endParaRPr lang="en-US" dirty="0"/>
          </a:p>
          <a:p>
            <a:pPr lvl="3">
              <a:buFont typeface="Wingdings" pitchFamily="2" charset="2"/>
              <a:buChar char="q"/>
            </a:pPr>
            <a:r>
              <a:rPr lang="el-GR" dirty="0"/>
              <a:t>Προσπαθήστε να τοποθετήσετε τα καταστήματα τροφίμων σε επίπεδο έδαφος δίπλα στους κατάλληλους τομείς, προσφέροντας εύκολη πρόσβαση.</a:t>
            </a:r>
          </a:p>
          <a:p>
            <a:pPr lvl="3">
              <a:buFont typeface="Wingdings" pitchFamily="2" charset="2"/>
              <a:buChar char="q"/>
            </a:pPr>
            <a:endParaRPr lang="en-US" dirty="0"/>
          </a:p>
          <a:p>
            <a:pPr lvl="3">
              <a:buFont typeface="Wingdings" pitchFamily="2" charset="2"/>
              <a:buChar char="q"/>
            </a:pPr>
            <a:r>
              <a:rPr lang="el-GR" dirty="0"/>
              <a:t>Ελέγξτε για κινδύνους των διαδρομών και σωστός φωτισμός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l-GR" dirty="0"/>
            </a:br>
            <a:r>
              <a:rPr lang="el-GR" dirty="0"/>
              <a:t>Συμφωνία (ανάλογα με την περίπτωση) με τον εργολάβο εκ των προτέρων ότι: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857364"/>
            <a:ext cx="8576530" cy="4391036"/>
          </a:xfrm>
        </p:spPr>
        <p:txBody>
          <a:bodyPr>
            <a:noAutofit/>
          </a:bodyPr>
          <a:lstStyle/>
          <a:p>
            <a:pPr lvl="3">
              <a:buFont typeface="Wingdings" pitchFamily="2" charset="2"/>
              <a:buChar char="q"/>
            </a:pPr>
            <a:r>
              <a:rPr lang="el-GR" sz="2400" dirty="0"/>
              <a:t>Οι χώροι αποθήκευσης και παρασκευής να διατηρούνται καθαρές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Όλα τα τρόφιμα να είναι μέσα σε οθόνες γυαλιού ή πλαστικού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Τα σκεύη να είναι καθαρά και να χρησιμοποιούνται σωστά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Καθαρές και ανοιχτόχρωμες στολές προσωπικού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Καπέλα για το προσωπικό\να καλύπτονται τα μαλλιά και τα άτομα που χειρίζονται φαγητό και ποτά να φοράνε γάντια ή λαβίδες</a:t>
            </a:r>
            <a:endParaRPr lang="en-US" sz="2400" dirty="0"/>
          </a:p>
          <a:p>
            <a:pPr>
              <a:buFont typeface="Wingdings" pitchFamily="2" charset="2"/>
              <a:buChar char="q"/>
            </a:pP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sz="3100" dirty="0"/>
            </a:br>
            <a:r>
              <a:rPr lang="el-GR" sz="3100" dirty="0"/>
              <a:t>ΕΛΕΓΧΟΣ ΚΟΙΝΟΥ(ΑΤΟΜΩΝ ΠΟΥ ΠΑΡΑΚΟΛΟΥΘΟΥΝ ΜΙΑ ΕΚΔΗΛΩΣΗ)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142976" y="1857366"/>
          <a:ext cx="7791474" cy="4429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5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5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/>
                          <a:ea typeface="Times New Roman"/>
                        </a:rPr>
                        <a:t>ΤΥΠΟΣ ΠΕΡΙΣΤΑΤΙΚΟΥ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/>
                          <a:ea typeface="Times New Roman"/>
                        </a:rPr>
                        <a:t>ΣΥΜΒΑΛΛΟΜΕΝΟΙ ΠΑΡΑΓΟΝΤΕΣ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/>
                          <a:ea typeface="Times New Roman"/>
                        </a:rPr>
                        <a:t>Φεστιβάλ(μουσικής)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latin typeface="Times New Roman"/>
                          <a:ea typeface="Times New Roman"/>
                        </a:rPr>
                        <a:t>Ναρκωτικά, αλκοόλ, απότομοι ήχοι, τσακωμοί, πυροβολισμοί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/>
                          <a:ea typeface="Times New Roman"/>
                        </a:rPr>
                        <a:t>Πολιτικό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latin typeface="Times New Roman"/>
                          <a:ea typeface="Times New Roman"/>
                        </a:rPr>
                        <a:t>Ομιλίες, οργανωμένη βία, ναρκωτικά, πυροβολισμοί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/>
                          <a:ea typeface="Times New Roman"/>
                        </a:rPr>
                        <a:t>Εκδηλώσεις(δρόμοι, πάρκα)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/>
                          <a:ea typeface="Times New Roman"/>
                        </a:rPr>
                        <a:t>Αλκοόλ, ναρκωτικά, ανία, τσακωμοί, σεξουαλικές πράξεις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/>
                          <a:ea typeface="Times New Roman"/>
                        </a:rPr>
                        <a:t>Αθλητικές εκδηλώσεις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latin typeface="Times New Roman"/>
                          <a:ea typeface="Times New Roman"/>
                        </a:rPr>
                        <a:t>Αλκοόλ, ναρκωτικά, ανία, τσακωμοί, σεξουαλικές πράξεις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/>
                          <a:ea typeface="Times New Roman"/>
                        </a:rPr>
                        <a:t>Σπουδαστικές εκδηλώσεις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/>
                          <a:ea typeface="Times New Roman"/>
                        </a:rPr>
                        <a:t>Αλκοόλ, ναρκωτικά, σεξουαλικές πράξεις, βία προς τις αρχές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u="sng" dirty="0"/>
            </a:br>
            <a:r>
              <a:rPr lang="el-GR" u="sng" dirty="0"/>
              <a:t>Ο </a:t>
            </a:r>
            <a:r>
              <a:rPr lang="en-US" u="sng" dirty="0" err="1"/>
              <a:t>Cannetti</a:t>
            </a:r>
            <a:r>
              <a:rPr lang="el-GR" u="sng" dirty="0"/>
              <a:t> εξηγεί την συμπεριφορά των ανθρώπων σε αυτές τις αρχές: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2000240"/>
            <a:ext cx="7498080" cy="424816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l-GR" dirty="0"/>
              <a:t>Οι άνθρωποι έχουν την επιθυμία αλλά και τον φόβο για το άγνωστο</a:t>
            </a:r>
            <a:endParaRPr lang="en-US" dirty="0"/>
          </a:p>
          <a:p>
            <a:pPr lvl="0"/>
            <a:r>
              <a:rPr lang="el-GR" dirty="0"/>
              <a:t>Για να αντιμετωπίσουν αυτό το φόβο ο κάθε άνθρωπος φτιάχνει τα δικά του όρια</a:t>
            </a:r>
            <a:endParaRPr lang="en-US" dirty="0"/>
          </a:p>
          <a:p>
            <a:pPr lvl="0"/>
            <a:r>
              <a:rPr lang="el-GR" dirty="0"/>
              <a:t>Όταν ένα άτομο γίνεται μέρος ενός πλήθος ατόμων χάνει αυτούς τους φόβους επειδή:</a:t>
            </a:r>
          </a:p>
          <a:p>
            <a:pPr lvl="0"/>
            <a:endParaRPr lang="en-US" dirty="0"/>
          </a:p>
          <a:p>
            <a:pPr lvl="1"/>
            <a:r>
              <a:rPr lang="el-GR" dirty="0"/>
              <a:t>Δημιουργείται μια αίσθηση ισότητας μέσα στο πλήθος</a:t>
            </a:r>
            <a:endParaRPr lang="en-US" dirty="0"/>
          </a:p>
          <a:p>
            <a:pPr lvl="1"/>
            <a:r>
              <a:rPr lang="el-GR" dirty="0"/>
              <a:t>Το πλήθος έχει την τάση να μεγαλώνει</a:t>
            </a:r>
            <a:endParaRPr lang="en-US" dirty="0"/>
          </a:p>
          <a:p>
            <a:pPr lvl="1"/>
            <a:r>
              <a:rPr lang="el-GR" dirty="0"/>
              <a:t>Το πλήθος δεν έχει όρια</a:t>
            </a:r>
            <a:endParaRPr lang="en-US" dirty="0"/>
          </a:p>
          <a:p>
            <a:pPr lvl="1"/>
            <a:r>
              <a:rPr lang="el-GR" dirty="0"/>
              <a:t>Το πλήθος δεν κάνει διακρίσεις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100" b="1" u="sng" dirty="0"/>
            </a:br>
            <a:br>
              <a:rPr lang="en-US" sz="3100" b="1" u="sng" dirty="0"/>
            </a:br>
            <a:br>
              <a:rPr lang="en-US" sz="3100" b="1" u="sng" dirty="0"/>
            </a:br>
            <a:r>
              <a:rPr lang="el-GR" sz="3100" b="1" dirty="0"/>
              <a:t>Έλεγχοι για την Διαχείριση Κινδύνων στις Εκδηλώσεις</a:t>
            </a:r>
            <a:br>
              <a:rPr lang="en-US" dirty="0"/>
            </a:br>
            <a:r>
              <a:rPr lang="el-GR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Παρακάτω έχει σχεδιαστεί μια λίστα ελέγχου για να βοηθήσει τους διοργανωτές των εκδηλώσεων στη διαχείριση του κινδύνου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l-GR" dirty="0"/>
              <a:t>Δίπλα από κάθε στοιχείο υπάρχει πίνακας με τα εξής στοιχεία:</a:t>
            </a:r>
            <a:endParaRPr lang="en-US" dirty="0"/>
          </a:p>
          <a:p>
            <a:pPr lvl="0"/>
            <a:r>
              <a:rPr lang="el-GR" dirty="0"/>
              <a:t>Εντάξει</a:t>
            </a:r>
            <a:endParaRPr lang="en-US" dirty="0"/>
          </a:p>
          <a:p>
            <a:pPr lvl="0"/>
            <a:r>
              <a:rPr lang="el-GR" dirty="0"/>
              <a:t>Χρειάζεται προσοχή </a:t>
            </a:r>
            <a:endParaRPr lang="en-US" dirty="0"/>
          </a:p>
          <a:p>
            <a:pPr lvl="0"/>
            <a:r>
              <a:rPr lang="el-GR" dirty="0"/>
              <a:t>Υπεύθυνο άτομο</a:t>
            </a:r>
            <a:endParaRPr lang="en-US" dirty="0"/>
          </a:p>
          <a:p>
            <a:pPr lvl="0"/>
            <a:r>
              <a:rPr lang="el-GR" dirty="0"/>
              <a:t>Ολοκληρώθηκε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u="sng" dirty="0"/>
            </a:br>
            <a:r>
              <a:rPr lang="el-GR" dirty="0"/>
              <a:t>Ο </a:t>
            </a:r>
            <a:r>
              <a:rPr lang="en-US" dirty="0"/>
              <a:t>Le Bon</a:t>
            </a:r>
            <a:r>
              <a:rPr lang="el-GR" dirty="0"/>
              <a:t> κάνει τον εξής διαχωρισμό  του πλήθους: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85786" y="1714488"/>
            <a:ext cx="8147902" cy="4533912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1. </a:t>
            </a:r>
            <a:r>
              <a:rPr lang="el-GR" b="1" dirty="0"/>
              <a:t>Ετερογενές</a:t>
            </a:r>
            <a:endParaRPr lang="en-US" dirty="0"/>
          </a:p>
          <a:p>
            <a:r>
              <a:rPr lang="el-GR" dirty="0"/>
              <a:t>- Το ανώνυμο </a:t>
            </a:r>
            <a:endParaRPr lang="en-US" dirty="0"/>
          </a:p>
          <a:p>
            <a:r>
              <a:rPr lang="el-GR" dirty="0"/>
              <a:t>- Το οργανωμένο</a:t>
            </a:r>
            <a:endParaRPr lang="en-US" dirty="0"/>
          </a:p>
          <a:p>
            <a:r>
              <a:rPr lang="el-GR" dirty="0"/>
              <a:t>2. </a:t>
            </a:r>
            <a:r>
              <a:rPr lang="el-GR" b="1" dirty="0"/>
              <a:t>Ομοιογενές</a:t>
            </a:r>
            <a:endParaRPr lang="en-US" dirty="0"/>
          </a:p>
          <a:p>
            <a:r>
              <a:rPr lang="el-GR" dirty="0"/>
              <a:t>- Αιρέσεις θρησκευτικές, πολιτικά κόμματα</a:t>
            </a:r>
            <a:endParaRPr lang="en-US" dirty="0"/>
          </a:p>
          <a:p>
            <a:r>
              <a:rPr lang="el-GR" dirty="0"/>
              <a:t>- Στρατιωτική ή εργαζόμενη τάξη</a:t>
            </a:r>
            <a:endParaRPr lang="en-US" dirty="0"/>
          </a:p>
          <a:p>
            <a:r>
              <a:rPr lang="el-GR" dirty="0"/>
              <a:t>- Οικονομική τάξη</a:t>
            </a:r>
            <a:endParaRPr lang="en-US" dirty="0"/>
          </a:p>
          <a:p>
            <a:r>
              <a:rPr lang="el-GR" dirty="0"/>
              <a:t> </a:t>
            </a:r>
            <a:endParaRPr lang="en-US" dirty="0"/>
          </a:p>
          <a:p>
            <a:r>
              <a:rPr lang="el-GR" u="sng" dirty="0"/>
              <a:t>Ένα πλήθος ατόμων χάνουν πιο εύκολα τον έλεγχο όταν:</a:t>
            </a:r>
            <a:endParaRPr lang="en-US" dirty="0"/>
          </a:p>
          <a:p>
            <a:pPr lvl="0"/>
            <a:r>
              <a:rPr lang="el-GR" dirty="0"/>
              <a:t>Είναι Κυρίως  νεαρά άτομα</a:t>
            </a:r>
            <a:endParaRPr lang="en-US" dirty="0"/>
          </a:p>
          <a:p>
            <a:pPr lvl="0"/>
            <a:r>
              <a:rPr lang="el-GR" dirty="0"/>
              <a:t>Είναι  Καλοκαίρι\καλό καιρό</a:t>
            </a:r>
            <a:endParaRPr lang="en-US" dirty="0"/>
          </a:p>
          <a:p>
            <a:pPr lvl="0"/>
            <a:r>
              <a:rPr lang="el-GR" dirty="0"/>
              <a:t>Υπάρχει  Αλκοόλ στην εκδήλωση</a:t>
            </a:r>
            <a:endParaRPr lang="en-US" dirty="0"/>
          </a:p>
          <a:p>
            <a:pPr lvl="0"/>
            <a:r>
              <a:rPr lang="el-GR" dirty="0"/>
              <a:t>Όταν αρχίζουν και βαριούνται</a:t>
            </a:r>
            <a:endParaRPr lang="en-US" dirty="0"/>
          </a:p>
          <a:p>
            <a:pPr lvl="0"/>
            <a:r>
              <a:rPr lang="el-GR" dirty="0"/>
              <a:t>Σκοτάδι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sz="3600" u="sng" dirty="0"/>
            </a:br>
            <a:r>
              <a:rPr lang="el-GR" sz="3600" dirty="0"/>
              <a:t>Έλεγχος του πλήθος(Μερικές κοινές ενδείξεις ότι γίνεται η αλλαγή αυτή του κοινού):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14414" y="1714488"/>
            <a:ext cx="7719274" cy="4533912"/>
          </a:xfrm>
        </p:spPr>
        <p:txBody>
          <a:bodyPr>
            <a:normAutofit/>
          </a:bodyPr>
          <a:lstStyle/>
          <a:p>
            <a:pPr lvl="0"/>
            <a:r>
              <a:rPr lang="el-GR" dirty="0"/>
              <a:t>Όταν αρχίζει μια ατμόσφαιρα του πιοτού-πάρτι</a:t>
            </a:r>
            <a:endParaRPr lang="en-US" dirty="0"/>
          </a:p>
          <a:p>
            <a:pPr lvl="0"/>
            <a:r>
              <a:rPr lang="el-GR" dirty="0"/>
              <a:t>Εισαγωγή αλκοόλ και ναρκωτικών</a:t>
            </a:r>
            <a:endParaRPr lang="en-US" dirty="0"/>
          </a:p>
          <a:p>
            <a:pPr lvl="0"/>
            <a:r>
              <a:rPr lang="el-GR" dirty="0"/>
              <a:t>Απώλεια της προσωπικότητας</a:t>
            </a:r>
            <a:endParaRPr lang="en-US" dirty="0"/>
          </a:p>
          <a:p>
            <a:pPr lvl="0"/>
            <a:r>
              <a:rPr lang="el-GR" dirty="0"/>
              <a:t>Απώλεια των αναστολών </a:t>
            </a:r>
            <a:endParaRPr lang="en-US" dirty="0"/>
          </a:p>
          <a:p>
            <a:pPr lvl="0"/>
            <a:r>
              <a:rPr lang="el-GR" dirty="0"/>
              <a:t>Παράνομο άναμμα φωτιάς</a:t>
            </a:r>
            <a:endParaRPr lang="en-US" dirty="0"/>
          </a:p>
          <a:p>
            <a:pPr lvl="0"/>
            <a:r>
              <a:rPr lang="el-GR" dirty="0"/>
              <a:t>Χωρισμός σε αντίθετα μέτωπα</a:t>
            </a:r>
            <a:endParaRPr lang="en-US" dirty="0"/>
          </a:p>
          <a:p>
            <a:pPr lvl="0"/>
            <a:r>
              <a:rPr lang="el-GR" dirty="0"/>
              <a:t>Παρουσία όπλων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Λίστα για την πρόληψη των κινδύνων: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142976" y="1571614"/>
          <a:ext cx="7791474" cy="528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5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5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latin typeface="Times New Roman"/>
                          <a:ea typeface="Times New Roman"/>
                        </a:rPr>
                        <a:t>Επιθεώρηση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>
                          <a:latin typeface="Times New Roman"/>
                          <a:ea typeface="Times New Roman"/>
                        </a:rPr>
                        <a:t>Σύνδεσμοι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Την ποιότητα του νερού\φαγητού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latin typeface="Times New Roman"/>
                          <a:ea typeface="Times New Roman"/>
                        </a:rPr>
                        <a:t>Τοπικοί υπάλληλοι υγείας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Την χαλάρωση των χαλιών 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latin typeface="Times New Roman"/>
                          <a:ea typeface="Times New Roman"/>
                        </a:rPr>
                        <a:t>Προσωπικό συντήρησης και υγιεινής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Ασφάλεια κτιρίου\υποδομών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latin typeface="Times New Roman"/>
                          <a:ea typeface="Times New Roman"/>
                        </a:rPr>
                        <a:t>Επιθεωρητές ασφάλειας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latin typeface="Times New Roman"/>
                          <a:ea typeface="Times New Roman"/>
                        </a:rPr>
                        <a:t>Εμπόδια(πέτρες, λακκούβες) στο δρόμο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Τμήμα\υπηρεσία του συγκεκριμένου χώρου 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latin typeface="Times New Roman"/>
                          <a:ea typeface="Times New Roman"/>
                        </a:rPr>
                        <a:t>Την ποιότητα του φωτισμού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Ηλεκτρολόγος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latin typeface="Times New Roman"/>
                          <a:ea typeface="Times New Roman"/>
                        </a:rPr>
                        <a:t>Την ποιότητα των δημόσιων υπηρεσιών υγιεινής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Υπηρεσία διαχείρισης απορριμμάτων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latin typeface="Times New Roman"/>
                          <a:ea typeface="Times New Roman"/>
                        </a:rPr>
                        <a:t>Τα πιθανά συντρίμμια\ερείπια γύρω από το χώρο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Επιστάτης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latin typeface="Times New Roman"/>
                          <a:ea typeface="Times New Roman"/>
                        </a:rPr>
                        <a:t>Την κατάσταση των συστημάτων προειδοποίησης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Αστυνομικό και πυροσβεστικό τμήμα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Την κατάσταση των επικοινωνιακών συστημάτων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Times New Roman"/>
                          <a:ea typeface="Times New Roman"/>
                        </a:rPr>
                        <a:t>Σύμβουλος τηλεφωνικών επικοινωνιών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Εάν κάποιος επισκέπτης μεθύσι πρέπει να: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2976" y="1643050"/>
            <a:ext cx="7790712" cy="5072098"/>
          </a:xfrm>
        </p:spPr>
        <p:txBody>
          <a:bodyPr>
            <a:normAutofit/>
          </a:bodyPr>
          <a:lstStyle/>
          <a:p>
            <a:pPr lvl="0"/>
            <a:r>
              <a:rPr lang="el-GR" dirty="0"/>
              <a:t>Προσφέρουμε φαγητό και καφέ </a:t>
            </a:r>
            <a:endParaRPr lang="en-US" dirty="0"/>
          </a:p>
          <a:p>
            <a:pPr lvl="0"/>
            <a:r>
              <a:rPr lang="el-GR" dirty="0"/>
              <a:t>Προσφέρουμε ένα μέρος να ξεκουραστεί</a:t>
            </a:r>
            <a:endParaRPr lang="en-US" dirty="0"/>
          </a:p>
          <a:p>
            <a:pPr lvl="0"/>
            <a:r>
              <a:rPr lang="el-GR" dirty="0"/>
              <a:t>Παρακολούθηση της αναπνοής του εάν λιποθυμήσει</a:t>
            </a:r>
            <a:endParaRPr lang="en-US" dirty="0"/>
          </a:p>
          <a:p>
            <a:pPr lvl="0"/>
            <a:r>
              <a:rPr lang="el-GR" dirty="0"/>
              <a:t>Επικοινωνία με το νοσοκομείο </a:t>
            </a:r>
            <a:endParaRPr lang="en-US" dirty="0"/>
          </a:p>
          <a:p>
            <a:pPr lvl="0"/>
            <a:r>
              <a:rPr lang="el-GR" dirty="0"/>
              <a:t>Εάν κοιμηθεί να τον γυρίσουμε στο πλάι  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l-GR" dirty="0"/>
              <a:t>Οι κατηγορίες και τα στοιχεία τους είναι: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l-GR" dirty="0"/>
              <a:t>Ενοικίαση χώρου\Μίσθωση</a:t>
            </a:r>
            <a:endParaRPr lang="en-US" dirty="0"/>
          </a:p>
          <a:p>
            <a:pPr lvl="0"/>
            <a:r>
              <a:rPr lang="el-GR" dirty="0"/>
              <a:t>Ενοικίαση του εξοπλισμού</a:t>
            </a:r>
            <a:endParaRPr lang="en-US" dirty="0"/>
          </a:p>
          <a:p>
            <a:pPr lvl="0"/>
            <a:r>
              <a:rPr lang="el-GR" dirty="0"/>
              <a:t>Εργολάβοι (για τις υπηρεσίες</a:t>
            </a:r>
            <a:r>
              <a:rPr lang="en-US" dirty="0"/>
              <a:t> </a:t>
            </a:r>
            <a:r>
              <a:rPr lang="el-GR" dirty="0"/>
              <a:t>\</a:t>
            </a:r>
            <a:r>
              <a:rPr lang="en-US" dirty="0"/>
              <a:t> </a:t>
            </a:r>
            <a:r>
              <a:rPr lang="el-GR" dirty="0"/>
              <a:t>παραστάσεις)</a:t>
            </a:r>
            <a:endParaRPr lang="en-US" dirty="0"/>
          </a:p>
          <a:p>
            <a:pPr lvl="0"/>
            <a:r>
              <a:rPr lang="el-GR" dirty="0"/>
              <a:t>Αρχεία και τεκμηριώσεις</a:t>
            </a:r>
            <a:endParaRPr lang="en-US" dirty="0"/>
          </a:p>
          <a:p>
            <a:pPr lvl="0"/>
            <a:r>
              <a:rPr lang="el-GR" dirty="0"/>
              <a:t>Ο ίδιος ο χώρος</a:t>
            </a:r>
            <a:endParaRPr lang="en-US" dirty="0"/>
          </a:p>
          <a:p>
            <a:pPr lvl="0"/>
            <a:r>
              <a:rPr lang="el-GR" dirty="0"/>
              <a:t>Χώρος στάθμευσης</a:t>
            </a:r>
            <a:endParaRPr lang="en-US" dirty="0"/>
          </a:p>
          <a:p>
            <a:pPr lvl="0"/>
            <a:r>
              <a:rPr lang="el-GR" dirty="0"/>
              <a:t>Προσωπικό</a:t>
            </a:r>
            <a:endParaRPr lang="en-US" dirty="0"/>
          </a:p>
          <a:p>
            <a:pPr lvl="0"/>
            <a:r>
              <a:rPr lang="el-GR" dirty="0"/>
              <a:t>Καταστήματα τροφίμων (ειδικά αυτά που έχουν εθελοντές)</a:t>
            </a:r>
            <a:endParaRPr lang="en-US" dirty="0"/>
          </a:p>
          <a:p>
            <a:pPr lvl="0"/>
            <a:r>
              <a:rPr lang="el-GR" dirty="0"/>
              <a:t>Έλεγχοι κατά την διάρκεια της εκδήλωσης</a:t>
            </a:r>
            <a:endParaRPr lang="en-US" dirty="0"/>
          </a:p>
          <a:p>
            <a:pPr lvl="0"/>
            <a:r>
              <a:rPr lang="el-GR" dirty="0"/>
              <a:t>Καθαριότητα</a:t>
            </a:r>
            <a:r>
              <a:rPr lang="en-US" dirty="0"/>
              <a:t> </a:t>
            </a:r>
            <a:r>
              <a:rPr lang="el-GR" dirty="0"/>
              <a:t>Κάπνισμα</a:t>
            </a:r>
            <a:endParaRPr lang="en-US" dirty="0"/>
          </a:p>
          <a:p>
            <a:pPr lvl="0"/>
            <a:r>
              <a:rPr lang="el-GR" dirty="0"/>
              <a:t>Τοποθέτηση των μεγάλων κλιμάκων εγκαταστάσεις, κλπ.</a:t>
            </a:r>
            <a:endParaRPr lang="en-US" dirty="0"/>
          </a:p>
          <a:p>
            <a:pPr lvl="0"/>
            <a:r>
              <a:rPr lang="el-GR" dirty="0"/>
              <a:t>Συμφωνία (ανάλογα με την περίπτωση) με τον εργολάβο εκ των προτέρων ότι:</a:t>
            </a:r>
            <a:endParaRPr lang="en-US" dirty="0"/>
          </a:p>
          <a:p>
            <a:pPr lvl="3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r>
              <a:rPr lang="el-GR" dirty="0"/>
              <a:t>Ενοικίαση χώρου\Μίσθωση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447800"/>
            <a:ext cx="8576530" cy="5410200"/>
          </a:xfrm>
        </p:spPr>
        <p:txBody>
          <a:bodyPr>
            <a:normAutofit fontScale="92500"/>
          </a:bodyPr>
          <a:lstStyle/>
          <a:p>
            <a:pPr lvl="3">
              <a:buFont typeface="Wingdings" pitchFamily="2" charset="2"/>
              <a:buChar char="q"/>
            </a:pPr>
            <a:r>
              <a:rPr lang="el-GR" sz="3200" dirty="0"/>
              <a:t>Έλεγχος της σύμβασης ειδικά για τις ασφαλιστικές απαιτήσεις από τον εκμισθωτή</a:t>
            </a:r>
          </a:p>
          <a:p>
            <a:pPr lvl="3">
              <a:buFont typeface="Wingdings" pitchFamily="2" charset="2"/>
              <a:buChar char="q"/>
            </a:pPr>
            <a:endParaRPr lang="en-US" sz="3200" dirty="0"/>
          </a:p>
          <a:p>
            <a:pPr lvl="3">
              <a:buFont typeface="Wingdings" pitchFamily="2" charset="2"/>
              <a:buChar char="q"/>
            </a:pPr>
            <a:r>
              <a:rPr lang="el-GR" sz="3200" dirty="0"/>
              <a:t>Ασφαλιστική κάλυψη του χώρου</a:t>
            </a:r>
          </a:p>
          <a:p>
            <a:pPr lvl="3">
              <a:buFont typeface="Wingdings" pitchFamily="2" charset="2"/>
              <a:buChar char="q"/>
            </a:pPr>
            <a:endParaRPr lang="en-US" sz="3200" dirty="0"/>
          </a:p>
          <a:p>
            <a:pPr lvl="3">
              <a:buFont typeface="Wingdings" pitchFamily="2" charset="2"/>
              <a:buChar char="q"/>
            </a:pPr>
            <a:r>
              <a:rPr lang="el-GR" sz="3200" dirty="0"/>
              <a:t>Υπηρεσίες που παρέχονται από τον ιδιοκτήτη\διαχειριστή </a:t>
            </a:r>
          </a:p>
          <a:p>
            <a:pPr lvl="3">
              <a:buFont typeface="Wingdings" pitchFamily="2" charset="2"/>
              <a:buChar char="q"/>
            </a:pPr>
            <a:endParaRPr lang="en-US" sz="3200" dirty="0"/>
          </a:p>
          <a:p>
            <a:pPr lvl="3">
              <a:buFont typeface="Wingdings" pitchFamily="2" charset="2"/>
              <a:buChar char="q"/>
            </a:pPr>
            <a:r>
              <a:rPr lang="el-GR" sz="3200" dirty="0"/>
              <a:t>Μίσθωση πρόσθετων εγκαταστάσεων (σκηνές, τέντες, κλπ.)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/>
              <a:t>Ενοικίαση του εξοπλισμού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447800"/>
            <a:ext cx="8719406" cy="5195910"/>
          </a:xfrm>
        </p:spPr>
        <p:txBody>
          <a:bodyPr>
            <a:normAutofit lnSpcReduction="10000"/>
          </a:bodyPr>
          <a:lstStyle/>
          <a:p>
            <a:pPr lvl="3">
              <a:buFont typeface="Wingdings" pitchFamily="2" charset="2"/>
              <a:buChar char="q"/>
            </a:pPr>
            <a:r>
              <a:rPr lang="el-GR" sz="3600" dirty="0"/>
              <a:t>Ασφάλιση για τα οχήματα που βρίσκονται στο χώρο</a:t>
            </a:r>
          </a:p>
          <a:p>
            <a:pPr lvl="3">
              <a:buFont typeface="Wingdings" pitchFamily="2" charset="2"/>
              <a:buChar char="q"/>
            </a:pPr>
            <a:endParaRPr lang="el-GR" sz="3600" dirty="0"/>
          </a:p>
          <a:p>
            <a:pPr lvl="3">
              <a:buFont typeface="Wingdings" pitchFamily="2" charset="2"/>
              <a:buChar char="q"/>
            </a:pPr>
            <a:r>
              <a:rPr lang="el-GR" sz="3600" dirty="0"/>
              <a:t>Σύμβαση για την ενοικίαση αυτοκινήτων </a:t>
            </a:r>
          </a:p>
          <a:p>
            <a:pPr lvl="3">
              <a:buFont typeface="Wingdings" pitchFamily="2" charset="2"/>
              <a:buChar char="q"/>
            </a:pPr>
            <a:endParaRPr lang="en-US" sz="3600" dirty="0"/>
          </a:p>
          <a:p>
            <a:pPr lvl="3">
              <a:buFont typeface="Wingdings" pitchFamily="2" charset="2"/>
              <a:buChar char="q"/>
            </a:pPr>
            <a:r>
              <a:rPr lang="el-GR" sz="3600" dirty="0"/>
              <a:t>Καλύτερη θέση για τον εξοπλισμό σε σχέση με τον ανεφοδιασμό και για την πρόσβαση των υπηρεσιών</a:t>
            </a:r>
            <a:endParaRPr lang="en-US" sz="3600" dirty="0"/>
          </a:p>
          <a:p>
            <a:pPr>
              <a:buFont typeface="Wingdings" pitchFamily="2" charset="2"/>
              <a:buChar char="q"/>
            </a:pP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933588" cy="1131910"/>
          </a:xfrm>
        </p:spPr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r>
              <a:rPr lang="el-GR" sz="4400" dirty="0"/>
              <a:t> Οι φορείς </a:t>
            </a:r>
            <a:r>
              <a:rPr lang="el-GR" dirty="0"/>
              <a:t>παροχής υπηρεσιών  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643050"/>
            <a:ext cx="8576530" cy="5000660"/>
          </a:xfrm>
        </p:spPr>
        <p:txBody>
          <a:bodyPr>
            <a:normAutofit/>
          </a:bodyPr>
          <a:lstStyle/>
          <a:p>
            <a:pPr lvl="3">
              <a:buFont typeface="Wingdings" pitchFamily="2" charset="2"/>
              <a:buChar char="q"/>
            </a:pPr>
            <a:r>
              <a:rPr lang="el-GR" sz="3000" dirty="0"/>
              <a:t>Οι φορείς παροχής υπηρεσιών έχουν παράσχει αποδεικτικά στοιχεία της ασφαλιστική κάλυψης</a:t>
            </a:r>
            <a:endParaRPr lang="en-US" sz="3000" dirty="0"/>
          </a:p>
          <a:p>
            <a:pPr lvl="3">
              <a:buFont typeface="Wingdings" pitchFamily="2" charset="2"/>
              <a:buChar char="q"/>
            </a:pPr>
            <a:r>
              <a:rPr lang="el-GR" sz="3000" dirty="0"/>
              <a:t>Αν η εκδήλωση είναι με εισιτήρια, να θεωρηθεί ασφάλεια για τα μετρητά</a:t>
            </a:r>
            <a:endParaRPr lang="en-US" sz="3000" dirty="0"/>
          </a:p>
          <a:p>
            <a:pPr lvl="3">
              <a:buFont typeface="Wingdings" pitchFamily="2" charset="2"/>
              <a:buChar char="q"/>
            </a:pPr>
            <a:r>
              <a:rPr lang="el-GR" sz="3000" dirty="0"/>
              <a:t>Η εταιρία ασφάλισης είναι έμπειρη και έχει την άδεια χρήσης?</a:t>
            </a:r>
            <a:endParaRPr lang="en-US" sz="3000" dirty="0"/>
          </a:p>
          <a:p>
            <a:pPr lvl="3">
              <a:buFont typeface="Wingdings" pitchFamily="2" charset="2"/>
              <a:buChar char="q"/>
            </a:pPr>
            <a:r>
              <a:rPr lang="el-GR" sz="3000" dirty="0"/>
              <a:t>Ενημέρωση των υπευθύνων ασφάλειας σχετικά με τις λειτουργίες , τα δικαιώματα και τις ευθύνες</a:t>
            </a:r>
            <a:endParaRPr lang="en-US" sz="3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l-GR" dirty="0"/>
            </a:br>
            <a:r>
              <a:rPr lang="el-GR" dirty="0"/>
              <a:t>Αρχεία και τεκμηριώσεις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447800"/>
            <a:ext cx="8719406" cy="4800600"/>
          </a:xfrm>
        </p:spPr>
        <p:txBody>
          <a:bodyPr>
            <a:normAutofit fontScale="92500"/>
          </a:bodyPr>
          <a:lstStyle/>
          <a:p>
            <a:pPr lvl="3">
              <a:buFont typeface="Wingdings" pitchFamily="2" charset="2"/>
              <a:buChar char="q"/>
            </a:pPr>
            <a:r>
              <a:rPr lang="el-GR" sz="3600" dirty="0"/>
              <a:t>Διαδικασίες διαχείρισης επιπτώσεων</a:t>
            </a:r>
          </a:p>
          <a:p>
            <a:pPr lvl="3">
              <a:buFont typeface="Wingdings" pitchFamily="2" charset="2"/>
              <a:buChar char="q"/>
            </a:pPr>
            <a:endParaRPr lang="en-US" sz="3600" dirty="0"/>
          </a:p>
          <a:p>
            <a:pPr lvl="3">
              <a:buFont typeface="Wingdings" pitchFamily="2" charset="2"/>
              <a:buChar char="q"/>
            </a:pPr>
            <a:r>
              <a:rPr lang="el-GR" sz="3600" dirty="0"/>
              <a:t>Διαδικασίες εκκένωσης</a:t>
            </a:r>
          </a:p>
          <a:p>
            <a:pPr lvl="3">
              <a:buFont typeface="Wingdings" pitchFamily="2" charset="2"/>
              <a:buChar char="q"/>
            </a:pPr>
            <a:endParaRPr lang="en-US" sz="3600" dirty="0"/>
          </a:p>
          <a:p>
            <a:pPr lvl="3">
              <a:buFont typeface="Wingdings" pitchFamily="2" charset="2"/>
              <a:buChar char="q"/>
            </a:pPr>
            <a:r>
              <a:rPr lang="el-GR" sz="3600" dirty="0"/>
              <a:t>Διαδικασίες ασθενειών\τραυματισμών</a:t>
            </a:r>
          </a:p>
          <a:p>
            <a:pPr lvl="3">
              <a:buFont typeface="Wingdings" pitchFamily="2" charset="2"/>
              <a:buChar char="q"/>
            </a:pPr>
            <a:endParaRPr lang="en-US" sz="3600" dirty="0"/>
          </a:p>
          <a:p>
            <a:pPr lvl="3">
              <a:buFont typeface="Wingdings" pitchFamily="2" charset="2"/>
              <a:buChar char="q"/>
            </a:pPr>
            <a:r>
              <a:rPr lang="el-GR" sz="3600" dirty="0"/>
              <a:t>Το προσωπικό έχει ενημερωθεί για τις διαδικαστικές απαιτήσεις</a:t>
            </a:r>
            <a:endParaRPr lang="en-US" sz="3600" dirty="0"/>
          </a:p>
          <a:p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l-GR" dirty="0"/>
            </a:br>
            <a:r>
              <a:rPr lang="el-GR" dirty="0"/>
              <a:t>Ο ίδιος ο χώρος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1500174"/>
            <a:ext cx="8790844" cy="5214974"/>
          </a:xfrm>
        </p:spPr>
        <p:txBody>
          <a:bodyPr>
            <a:normAutofit fontScale="92500" lnSpcReduction="20000"/>
          </a:bodyPr>
          <a:lstStyle/>
          <a:p>
            <a:pPr lvl="3">
              <a:buFont typeface="Wingdings" pitchFamily="2" charset="2"/>
              <a:buChar char="q"/>
            </a:pPr>
            <a:r>
              <a:rPr lang="el-GR" sz="2600" dirty="0"/>
              <a:t>Διάβαση πεζών, χώροι στάθμευσης</a:t>
            </a:r>
            <a:endParaRPr lang="en-US" sz="2600" dirty="0"/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Φωτισμός σε περίπτωση διακοπής ρεύματος</a:t>
            </a:r>
            <a:endParaRPr lang="en-US" sz="2600" dirty="0"/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Σημάνσεις και προειδοποιήσεις κατευθύνσεων</a:t>
            </a:r>
            <a:endParaRPr lang="en-US" sz="2600" dirty="0"/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Πινακίδες απαγορεύσεων </a:t>
            </a:r>
            <a:endParaRPr lang="en-US" sz="2600" dirty="0"/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Ύπαρξη Κάδων  ανακύκλωσης</a:t>
            </a:r>
            <a:endParaRPr lang="en-US" sz="2600" dirty="0"/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Πρόσβαση για τα άτομα με ειδικές ανάγκες και εγκαταστάσεις</a:t>
            </a:r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Επιθεώρηση φραχτών</a:t>
            </a:r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Έλεγχος τουαλέτες και άλλες εγκαταστάσεις καθαριότητα και διαθεσιμότητα</a:t>
            </a:r>
            <a:endParaRPr lang="en-US" sz="2600" dirty="0"/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Επιθεώρηση στους χώρους θεατών και τους καθιστικούς χώρους</a:t>
            </a:r>
            <a:endParaRPr lang="en-US" sz="2600" dirty="0"/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Εξοπλισμός  έκτακτης ανάγκης, χώροι συγκέντρωσης</a:t>
            </a:r>
            <a:endParaRPr lang="en-US" sz="2600" dirty="0"/>
          </a:p>
          <a:p>
            <a:pPr lvl="3">
              <a:buFont typeface="Wingdings" pitchFamily="2" charset="2"/>
              <a:buChar char="q"/>
            </a:pPr>
            <a:r>
              <a:rPr lang="el-GR" sz="2600" dirty="0"/>
              <a:t>Παρκινγκ λεωφορείων </a:t>
            </a:r>
            <a:endParaRPr lang="en-US" sz="26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/>
              <a:t>Χώρος στάθμευσης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928670"/>
            <a:ext cx="8933688" cy="6215106"/>
          </a:xfrm>
        </p:spPr>
        <p:txBody>
          <a:bodyPr>
            <a:normAutofit lnSpcReduction="10000"/>
          </a:bodyPr>
          <a:lstStyle/>
          <a:p>
            <a:pPr lvl="3">
              <a:buFont typeface="Wingdings" pitchFamily="2" charset="2"/>
              <a:buChar char="q"/>
            </a:pPr>
            <a:r>
              <a:rPr lang="el-GR" sz="2400" dirty="0"/>
              <a:t>Οι χώροι στάθμευσης θα πρέπει να ελέγχονται. Σαφής σήμανση που θα περιλαμβάνει τυχόν απαγορέψεις πριν εισέλθουν τα οχήματα.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Καταλληλότητα της εισόδου, χώροι στάθμευσης (επίπεδα, εξογκώματα, κλίση)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Περιφράξεις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Εάν χρησιμοποιείται ο χώρος βράδυ, οι υπάλληλοι του χώρου στάθμευσης να έχουν φακούς και ειδικά γιλέκα 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Οι γραμμές στάθμευσης και οι έξοδοι να επισημαίνονται σαφώς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Άνεση του προσωπικοί σε ζεστές ή βροχερές καιρικές συνθήκες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Προστασία των δένδρων, τα παρτέρια και τα φωτιστικά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Πρόσβαση και χώρος στάθμευσης για την τροφοδοσία, την ψυχαγωγία και τους </a:t>
            </a:r>
            <a:r>
              <a:rPr lang="en-US" sz="2400" dirty="0"/>
              <a:t>VIP</a:t>
            </a:r>
            <a:r>
              <a:rPr lang="el-GR" sz="2400" dirty="0"/>
              <a:t> επισκέπτες της εκδήλωσης</a:t>
            </a:r>
            <a:endParaRPr lang="en-US" sz="2400" dirty="0"/>
          </a:p>
          <a:p>
            <a:pPr lvl="3">
              <a:buFont typeface="Wingdings" pitchFamily="2" charset="2"/>
              <a:buChar char="q"/>
            </a:pPr>
            <a:r>
              <a:rPr lang="el-GR" sz="2400" dirty="0"/>
              <a:t>Πεζοδρόμια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284</TotalTime>
  <Words>979</Words>
  <Application>Microsoft Office PowerPoint</Application>
  <PresentationFormat>Προβολή στην οθόνη (4:3)</PresentationFormat>
  <Paragraphs>211</Paragraphs>
  <Slides>23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1" baseType="lpstr"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Ηλιοστάσιο</vt:lpstr>
      <vt:lpstr>Έλεγχοι για την Διαχείριση Κινδύνων στις Εκδηλώσεις </vt:lpstr>
      <vt:lpstr>   Έλεγχοι για την Διαχείριση Κινδύνων στις Εκδηλώσεις   </vt:lpstr>
      <vt:lpstr> Οι κατηγορίες και τα στοιχεία τους είναι: </vt:lpstr>
      <vt:lpstr> Ενοικίαση χώρου\Μίσθωση </vt:lpstr>
      <vt:lpstr>Ενοικίαση του εξοπλισμού </vt:lpstr>
      <vt:lpstr>  Οι φορείς παροχής υπηρεσιών   </vt:lpstr>
      <vt:lpstr> Αρχεία και τεκμηριώσεις </vt:lpstr>
      <vt:lpstr> Ο ίδιος ο χώρος </vt:lpstr>
      <vt:lpstr>Χώρος στάθμευσης </vt:lpstr>
      <vt:lpstr> Προσωπικό </vt:lpstr>
      <vt:lpstr>Καταστήματα τροφίμων (ειδικά αυτά που έχουν εθελοντές) </vt:lpstr>
      <vt:lpstr> Έλεγχοι κατά την διάρκεια της εκδήλωσης </vt:lpstr>
      <vt:lpstr>  Ηλεκτρικά  /  Καθαριότητα  </vt:lpstr>
      <vt:lpstr>Κάπνισμα </vt:lpstr>
      <vt:lpstr>Λίστα ελέγχου για φωτιά έκτακτης ανάγκης </vt:lpstr>
      <vt:lpstr> Τοποθέτηση των μεγάλων κλιμάκων εγκαταστάσεις, κλπ. </vt:lpstr>
      <vt:lpstr> Συμφωνία (ανάλογα με την περίπτωση) με τον εργολάβο εκ των προτέρων ότι: </vt:lpstr>
      <vt:lpstr> ΕΛΕΓΧΟΣ ΚΟΙΝΟΥ(ΑΤΟΜΩΝ ΠΟΥ ΠΑΡΑΚΟΛΟΥΘΟΥΝ ΜΙΑ ΕΚΔΗΛΩΣΗ) </vt:lpstr>
      <vt:lpstr> Ο Cannetti εξηγεί την συμπεριφορά των ανθρώπων σε αυτές τις αρχές: </vt:lpstr>
      <vt:lpstr> Ο Le Bon κάνει τον εξής διαχωρισμό  του πλήθους: </vt:lpstr>
      <vt:lpstr> Έλεγχος του πλήθος(Μερικές κοινές ενδείξεις ότι γίνεται η αλλαγή αυτή του κοινού): </vt:lpstr>
      <vt:lpstr> Λίστα για την πρόληψη των κινδύνων: </vt:lpstr>
      <vt:lpstr>Εάν κάποιος επισκέπτης μεθύσι πρέπει να: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Έλεγχοι για την Διαχείριση Κινδύνων στις Εκδηλώσεις</dc:title>
  <dc:creator>admin</dc:creator>
  <cp:lastModifiedBy>George Apladas</cp:lastModifiedBy>
  <cp:revision>18</cp:revision>
  <dcterms:created xsi:type="dcterms:W3CDTF">2014-11-22T18:00:36Z</dcterms:created>
  <dcterms:modified xsi:type="dcterms:W3CDTF">2018-11-27T14:27:27Z</dcterms:modified>
</cp:coreProperties>
</file>