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73AED64-D6A0-4392-A79F-63B93C0AC35C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- Ευθεία γραμμή σύνδεσης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Έλλειψη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- Έλλειψη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57038FE-5F89-4E67-A6AC-8E80A279B07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ED64-D6A0-4392-A79F-63B93C0AC35C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038FE-5F89-4E67-A6AC-8E80A27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ED64-D6A0-4392-A79F-63B93C0AC35C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038FE-5F89-4E67-A6AC-8E80A27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3AED64-D6A0-4392-A79F-63B93C0AC35C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7038FE-5F89-4E67-A6AC-8E80A279B07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73AED64-D6A0-4392-A79F-63B93C0AC35C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8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Έλλειψη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Έλλειψη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Ευθεία γραμμή σύνδεσης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57038FE-5F89-4E67-A6AC-8E80A279B07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ED64-D6A0-4392-A79F-63B93C0AC35C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038FE-5F89-4E67-A6AC-8E80A279B07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ED64-D6A0-4392-A79F-63B93C0AC35C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038FE-5F89-4E67-A6AC-8E80A279B07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6" name="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3AED64-D6A0-4392-A79F-63B93C0AC35C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7038FE-5F89-4E67-A6AC-8E80A279B07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ED64-D6A0-4392-A79F-63B93C0AC35C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038FE-5F89-4E67-A6AC-8E80A27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3AED64-D6A0-4392-A79F-63B93C0AC35C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7038FE-5F89-4E67-A6AC-8E80A279B07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22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3AED64-D6A0-4392-A79F-63B93C0AC35C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7038FE-5F89-4E67-A6AC-8E80A279B07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73AED64-D6A0-4392-A79F-63B93C0AC35C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7038FE-5F89-4E67-A6AC-8E80A279B0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143108" y="1428737"/>
            <a:ext cx="6315092" cy="2171714"/>
          </a:xfrm>
        </p:spPr>
        <p:txBody>
          <a:bodyPr/>
          <a:lstStyle/>
          <a:p>
            <a:r>
              <a:rPr lang="el-GR" dirty="0" err="1" smtClean="0"/>
              <a:t>Χρηματοδοτηση</a:t>
            </a:r>
            <a:r>
              <a:rPr lang="el-GR" dirty="0" smtClean="0"/>
              <a:t> των</a:t>
            </a:r>
            <a:br>
              <a:rPr lang="el-GR" dirty="0" smtClean="0"/>
            </a:br>
            <a:r>
              <a:rPr lang="el-GR" dirty="0" err="1" smtClean="0"/>
              <a:t>Συνεδριων</a:t>
            </a:r>
            <a:r>
              <a:rPr lang="el-GR" dirty="0" smtClean="0"/>
              <a:t> - </a:t>
            </a:r>
            <a:r>
              <a:rPr lang="el-GR" dirty="0" err="1" smtClean="0"/>
              <a:t>Χορηγοι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l-GR" b="1" dirty="0" smtClean="0"/>
              <a:t>Γεώργιος </a:t>
            </a:r>
            <a:r>
              <a:rPr lang="el-GR" b="1" dirty="0" err="1" smtClean="0"/>
              <a:t>Απλαδάς</a:t>
            </a:r>
            <a:endParaRPr lang="el-GR" b="1" dirty="0" smtClean="0"/>
          </a:p>
          <a:p>
            <a:pPr>
              <a:lnSpc>
                <a:spcPct val="90000"/>
              </a:lnSpc>
            </a:pPr>
            <a:r>
              <a:rPr lang="el-GR" b="1" dirty="0" smtClean="0"/>
              <a:t>Καθηγητής Εφαρμογών ΤΕΙ Κρήτης</a:t>
            </a:r>
          </a:p>
          <a:p>
            <a:pPr>
              <a:lnSpc>
                <a:spcPct val="90000"/>
              </a:lnSpc>
            </a:pPr>
            <a:endParaRPr lang="el-GR" b="1" dirty="0" smtClean="0"/>
          </a:p>
          <a:p>
            <a:pPr>
              <a:lnSpc>
                <a:spcPct val="90000"/>
              </a:lnSpc>
            </a:pPr>
            <a:r>
              <a:rPr lang="el-GR" b="1" dirty="0" smtClean="0"/>
              <a:t>Τμήμα Διοίκησης Τουριστικών Επιχειρήσεων</a:t>
            </a:r>
          </a:p>
          <a:p>
            <a:r>
              <a:rPr lang="el-GR" b="1" dirty="0" smtClean="0"/>
              <a:t>Χειμερινό </a:t>
            </a:r>
            <a:r>
              <a:rPr lang="en-US" b="1" dirty="0" smtClean="0"/>
              <a:t>2018 2019</a:t>
            </a:r>
          </a:p>
          <a:p>
            <a:endParaRPr lang="en-US" dirty="0"/>
          </a:p>
        </p:txBody>
      </p:sp>
      <p:pic>
        <p:nvPicPr>
          <p:cNvPr id="21506" name="Picture 2" descr="Αποτέλεσμα εικόνας για ΧΟΡΗΓΟ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428603"/>
            <a:ext cx="6886570" cy="21431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ΚΑΤΗΓΟΡΙΕΣ ΧΟΡΗΓΩΝ</a:t>
            </a:r>
            <a:r>
              <a:rPr lang="el-GR" dirty="0" smtClean="0"/>
              <a:t/>
            </a:r>
            <a:br>
              <a:rPr lang="el-GR" dirty="0" smtClean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el-GR" dirty="0" smtClean="0"/>
              <a:t>Α.ΧΡΥΣΟΣ ΧΟΡΗΓΟΣ</a:t>
            </a:r>
          </a:p>
          <a:p>
            <a:pPr marL="457200" indent="-457200">
              <a:buNone/>
            </a:pPr>
            <a:endParaRPr lang="el-GR" dirty="0" smtClean="0"/>
          </a:p>
          <a:p>
            <a:pPr marL="457200" indent="-457200">
              <a:buNone/>
            </a:pPr>
            <a:r>
              <a:rPr lang="el-GR" dirty="0" smtClean="0"/>
              <a:t>Β.ΑΡΓΥΡΟΣ </a:t>
            </a:r>
            <a:r>
              <a:rPr lang="el-GR" dirty="0" smtClean="0"/>
              <a:t>ΧΟΡΗΓΟΣ </a:t>
            </a: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Γ </a:t>
            </a:r>
            <a:r>
              <a:rPr lang="el-GR" dirty="0" smtClean="0"/>
              <a:t> </a:t>
            </a:r>
            <a:r>
              <a:rPr lang="el-GR" dirty="0" smtClean="0"/>
              <a:t>ΧΑΛΚΙΝΟΣ ΧΟΡΗΓΟΣ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Δ . ΥΠΟΣΤΗΡΙΚΤΕΣ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Ε . ΧΟΡΗΓΟΣ ΕΠΙΚΟΙΝΩΝΙΑΣ</a:t>
            </a:r>
            <a:endParaRPr lang="el-GR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ΟΡΙΣΜΟΣ ΤΗΣ ΧΟΡΗΓΙΑΣ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  </a:t>
            </a:r>
          </a:p>
          <a:p>
            <a:pPr>
              <a:buNone/>
            </a:pPr>
            <a:r>
              <a:rPr lang="el-GR" dirty="0" smtClean="0"/>
              <a:t> </a:t>
            </a:r>
            <a:r>
              <a:rPr lang="el-GR" dirty="0" smtClean="0"/>
              <a:t>  Η χορηγία </a:t>
            </a:r>
            <a:r>
              <a:rPr lang="el-GR" dirty="0" smtClean="0"/>
              <a:t>ορίζεται ως η καταβολή χρημάτων ή </a:t>
            </a:r>
          </a:p>
          <a:p>
            <a:pPr>
              <a:buNone/>
            </a:pPr>
            <a:r>
              <a:rPr lang="el-GR" dirty="0" smtClean="0"/>
              <a:t>    παροχή </a:t>
            </a:r>
            <a:r>
              <a:rPr lang="el-GR" dirty="0" smtClean="0"/>
              <a:t>προϊόντων ή υπηρεσιών από μία </a:t>
            </a:r>
            <a:r>
              <a:rPr lang="el-GR" dirty="0" smtClean="0"/>
              <a:t>    επιχείρηση σε </a:t>
            </a:r>
            <a:r>
              <a:rPr lang="el-GR" dirty="0" smtClean="0"/>
              <a:t>ένα πολιτιστικό, κοινωνικό, εκπαιδευτικό, </a:t>
            </a:r>
            <a:r>
              <a:rPr lang="el-GR" dirty="0" smtClean="0"/>
              <a:t>φιλανθρωπικό</a:t>
            </a:r>
            <a:r>
              <a:rPr lang="el-GR" dirty="0" smtClean="0"/>
              <a:t>, οικολογικό, αθλητικό ή άλλο φορέα </a:t>
            </a:r>
            <a:r>
              <a:rPr lang="el-GR" dirty="0" smtClean="0"/>
              <a:t>με </a:t>
            </a:r>
            <a:r>
              <a:rPr lang="el-GR" dirty="0" smtClean="0"/>
              <a:t>σκοπό την προβολή του εταιρικού της ονόματος, τ</a:t>
            </a:r>
            <a:r>
              <a:rPr lang="el-GR" dirty="0" smtClean="0"/>
              <a:t>ων </a:t>
            </a:r>
            <a:r>
              <a:rPr lang="el-GR" dirty="0" smtClean="0"/>
              <a:t>προϊόντων ή των υπηρεσιών της.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Πηγεσ</a:t>
            </a:r>
            <a:r>
              <a:rPr lang="el-GR" dirty="0" smtClean="0"/>
              <a:t> </a:t>
            </a:r>
            <a:r>
              <a:rPr lang="el-GR" dirty="0" err="1" smtClean="0"/>
              <a:t>Χρηματοδοτησησ</a:t>
            </a:r>
            <a:r>
              <a:rPr lang="el-GR" dirty="0" smtClean="0"/>
              <a:t> των </a:t>
            </a:r>
            <a:r>
              <a:rPr lang="el-GR" dirty="0" err="1" smtClean="0"/>
              <a:t>Συνεδριων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Τα ίδια κεφάλαια από το αποθεματικό του φορέα</a:t>
            </a:r>
          </a:p>
          <a:p>
            <a:endParaRPr lang="el-GR" dirty="0" smtClean="0"/>
          </a:p>
          <a:p>
            <a:r>
              <a:rPr lang="el-GR" dirty="0" smtClean="0"/>
              <a:t>Το ποσό συμμετοχής που θα καταβάλουν οι σύνεδροι και τα </a:t>
            </a:r>
            <a:r>
              <a:rPr lang="el-GR" dirty="0" err="1" smtClean="0"/>
              <a:t>συνοδά</a:t>
            </a:r>
            <a:r>
              <a:rPr lang="el-GR" dirty="0" smtClean="0"/>
              <a:t> μέλη</a:t>
            </a:r>
          </a:p>
          <a:p>
            <a:endParaRPr lang="el-GR" dirty="0" smtClean="0"/>
          </a:p>
          <a:p>
            <a:r>
              <a:rPr lang="el-GR" dirty="0" smtClean="0"/>
              <a:t>Τα έσοδα από την διάθεση εκθεσιακού χώρου </a:t>
            </a:r>
          </a:p>
          <a:p>
            <a:endParaRPr lang="el-GR" dirty="0" smtClean="0"/>
          </a:p>
          <a:p>
            <a:r>
              <a:rPr lang="el-GR" dirty="0" smtClean="0"/>
              <a:t>Έσοδα από χορηγίες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ίδια </a:t>
            </a:r>
            <a:r>
              <a:rPr lang="el-GR" dirty="0" err="1" smtClean="0"/>
              <a:t>κεφαλαια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Ο φορέας διοργάνωσης διαθέτει  αποθεματικό που προέρχεται από 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l-GR" dirty="0" smtClean="0"/>
              <a:t> κέρδη προηγούμενων συνεδρίων</a:t>
            </a:r>
            <a:endParaRPr lang="en-US" dirty="0" smtClean="0"/>
          </a:p>
          <a:p>
            <a:endParaRPr lang="en-US" dirty="0" smtClean="0"/>
          </a:p>
          <a:p>
            <a:r>
              <a:rPr lang="el-GR" dirty="0" smtClean="0"/>
              <a:t> τις συνδρομές των μελών</a:t>
            </a:r>
            <a:endParaRPr lang="en-US" dirty="0" smtClean="0"/>
          </a:p>
          <a:p>
            <a:endParaRPr lang="en-US" dirty="0" smtClean="0"/>
          </a:p>
          <a:p>
            <a:r>
              <a:rPr lang="el-GR" dirty="0" smtClean="0"/>
              <a:t> έσοδα από δραστηριότητες του </a:t>
            </a:r>
            <a:endParaRPr lang="en-US" dirty="0" smtClean="0"/>
          </a:p>
          <a:p>
            <a:endParaRPr lang="en-US" dirty="0" smtClean="0"/>
          </a:p>
          <a:p>
            <a:r>
              <a:rPr lang="el-GR" dirty="0" smtClean="0"/>
              <a:t>τυχόν δωρεές και επιχορηγήσεις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</a:t>
            </a:r>
            <a:r>
              <a:rPr lang="el-GR" dirty="0" err="1" smtClean="0"/>
              <a:t>ποσ</a:t>
            </a:r>
            <a:r>
              <a:rPr lang="en-US" dirty="0" smtClean="0"/>
              <a:t>o</a:t>
            </a:r>
            <a:r>
              <a:rPr lang="el-GR" dirty="0" smtClean="0"/>
              <a:t> </a:t>
            </a:r>
            <a:r>
              <a:rPr lang="el-GR" dirty="0" err="1" smtClean="0"/>
              <a:t>συμμετοχ</a:t>
            </a:r>
            <a:r>
              <a:rPr lang="en-US" dirty="0" smtClean="0"/>
              <a:t>h</a:t>
            </a:r>
            <a:r>
              <a:rPr lang="el-GR" dirty="0" smtClean="0"/>
              <a:t>σ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Οι σύνεδροι καταβάλουν ένα ποσό ως δικαίωμα συμμετοχής τους στο συνέδριο και τις συνεδριακές εκδηλώσεις.</a:t>
            </a:r>
          </a:p>
          <a:p>
            <a:pPr>
              <a:buNone/>
            </a:pPr>
            <a:r>
              <a:rPr lang="el-GR" dirty="0" smtClean="0"/>
              <a:t>Για κάθε μια ισχύουν τα εξής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Early Registration </a:t>
            </a:r>
            <a:r>
              <a:rPr lang="el-GR" dirty="0" smtClean="0"/>
              <a:t>ή</a:t>
            </a:r>
            <a:r>
              <a:rPr lang="en-US" dirty="0" smtClean="0"/>
              <a:t> Early bird</a:t>
            </a:r>
          </a:p>
          <a:p>
            <a:endParaRPr lang="en-US" dirty="0" smtClean="0"/>
          </a:p>
          <a:p>
            <a:r>
              <a:rPr lang="en-US" dirty="0" smtClean="0"/>
              <a:t>Regular Registration</a:t>
            </a:r>
          </a:p>
          <a:p>
            <a:endParaRPr lang="en-US" dirty="0" smtClean="0"/>
          </a:p>
          <a:p>
            <a:r>
              <a:rPr lang="en-US" dirty="0" smtClean="0"/>
              <a:t>On site </a:t>
            </a:r>
            <a:r>
              <a:rPr lang="en-US" dirty="0" err="1" smtClean="0"/>
              <a:t>Rsgistration</a:t>
            </a:r>
            <a:endParaRPr lang="el-GR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6841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Τα </a:t>
            </a:r>
            <a:r>
              <a:rPr lang="el-GR" dirty="0" err="1" smtClean="0"/>
              <a:t>εσοδα</a:t>
            </a:r>
            <a:r>
              <a:rPr lang="el-GR" dirty="0" smtClean="0"/>
              <a:t> </a:t>
            </a:r>
            <a:r>
              <a:rPr lang="el-GR" dirty="0" smtClean="0"/>
              <a:t>από την </a:t>
            </a:r>
            <a:r>
              <a:rPr lang="el-GR" dirty="0" err="1" smtClean="0"/>
              <a:t>διαθεση</a:t>
            </a:r>
            <a:r>
              <a:rPr lang="el-GR" dirty="0" smtClean="0"/>
              <a:t>  </a:t>
            </a:r>
            <a:r>
              <a:rPr lang="el-GR" dirty="0" err="1" smtClean="0"/>
              <a:t>εκθεσιακου</a:t>
            </a:r>
            <a:r>
              <a:rPr lang="el-GR" dirty="0" smtClean="0"/>
              <a:t> </a:t>
            </a:r>
            <a:r>
              <a:rPr lang="el-GR" dirty="0" err="1" smtClean="0"/>
              <a:t>χωρου</a:t>
            </a:r>
            <a:r>
              <a:rPr lang="el-GR" dirty="0" smtClean="0"/>
              <a:t> </a:t>
            </a:r>
            <a:r>
              <a:rPr lang="el-GR" dirty="0" smtClean="0"/>
              <a:t/>
            </a:r>
            <a:br>
              <a:rPr lang="el-GR" dirty="0" smtClean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    Οι επιχειρήσεις ενοικιάζουν το Χώρο στον οποίο τοποθετούνται </a:t>
            </a:r>
            <a:r>
              <a:rPr lang="en-US" dirty="0" smtClean="0"/>
              <a:t>Stands</a:t>
            </a:r>
            <a:r>
              <a:rPr lang="el-GR" dirty="0" smtClean="0"/>
              <a:t> για να ενημερώσουν.</a:t>
            </a:r>
          </a:p>
          <a:p>
            <a:pPr>
              <a:buNone/>
            </a:pPr>
            <a:r>
              <a:rPr lang="el-GR" dirty="0" smtClean="0"/>
              <a:t>   Τα ποσά των ενοίκων είναι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r>
              <a:rPr lang="el-GR" dirty="0" smtClean="0"/>
              <a:t> ανάλογα της θέσης και</a:t>
            </a:r>
            <a:endParaRPr lang="en-US" dirty="0" smtClean="0"/>
          </a:p>
          <a:p>
            <a:r>
              <a:rPr lang="el-GR" dirty="0" smtClean="0"/>
              <a:t> της έκτασης του περιπτέρου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l-GR" dirty="0" smtClean="0"/>
              <a:t> </a:t>
            </a:r>
            <a:r>
              <a:rPr lang="en-US" dirty="0" smtClean="0"/>
              <a:t>E</a:t>
            </a:r>
            <a:r>
              <a:rPr lang="el-GR" dirty="0" err="1" smtClean="0"/>
              <a:t>νώ</a:t>
            </a:r>
            <a:r>
              <a:rPr lang="el-GR" dirty="0" smtClean="0"/>
              <a:t> η καταβολή τους είναι θέμα συμφωνίας.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τυχον</a:t>
            </a:r>
            <a:r>
              <a:rPr lang="el-GR" dirty="0" smtClean="0"/>
              <a:t> </a:t>
            </a:r>
            <a:r>
              <a:rPr lang="el-GR" dirty="0" err="1" smtClean="0"/>
              <a:t>δωρεεσ</a:t>
            </a:r>
            <a:r>
              <a:rPr lang="el-GR" dirty="0" smtClean="0"/>
              <a:t> </a:t>
            </a:r>
            <a:r>
              <a:rPr lang="el-GR" dirty="0" smtClean="0"/>
              <a:t>και </a:t>
            </a:r>
            <a:r>
              <a:rPr lang="el-GR" dirty="0" err="1" smtClean="0"/>
              <a:t>επιχορηγησεισ</a:t>
            </a:r>
            <a:r>
              <a:rPr lang="en-US" dirty="0" smtClean="0"/>
              <a:t> 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τα </a:t>
            </a:r>
            <a:r>
              <a:rPr lang="el-GR" dirty="0" err="1" smtClean="0"/>
              <a:t>εσοδα</a:t>
            </a:r>
            <a:r>
              <a:rPr lang="el-GR" dirty="0" smtClean="0"/>
              <a:t> από </a:t>
            </a:r>
            <a:r>
              <a:rPr lang="el-GR" dirty="0" err="1" smtClean="0"/>
              <a:t>χορηγιεσ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b="1" u="sng" dirty="0" smtClean="0"/>
              <a:t>Δωρεά </a:t>
            </a:r>
            <a:r>
              <a:rPr lang="el-GR" dirty="0" smtClean="0"/>
              <a:t>είναι </a:t>
            </a:r>
            <a:r>
              <a:rPr lang="el-GR" dirty="0" smtClean="0"/>
              <a:t>η παροχή ενίσχυσης (σε χρήμα ή σε είδος) μιας δραστηριότητας χωρίς </a:t>
            </a:r>
            <a:r>
              <a:rPr lang="el-GR" dirty="0" smtClean="0"/>
              <a:t>αντάλλαγμα προβολής </a:t>
            </a:r>
            <a:r>
              <a:rPr lang="el-GR" dirty="0" smtClean="0"/>
              <a:t>του ΧΟΡΗΓΟΥ (δηλ. χωρίς αντιπαροχή).</a:t>
            </a:r>
          </a:p>
          <a:p>
            <a:r>
              <a:rPr lang="el-GR" b="1" u="sng" dirty="0" smtClean="0"/>
              <a:t>Χορηγία </a:t>
            </a:r>
            <a:r>
              <a:rPr lang="el-GR" dirty="0" smtClean="0"/>
              <a:t>είναι η παροχή ενίσχυσης (σε χρήμα ή σε είδος) ενός Φορέα (</a:t>
            </a:r>
            <a:r>
              <a:rPr lang="el-GR" dirty="0" err="1" smtClean="0"/>
              <a:t>π.χ.ΤΕΙ</a:t>
            </a:r>
            <a:r>
              <a:rPr lang="el-GR" dirty="0" smtClean="0"/>
              <a:t> Κρήτης),που </a:t>
            </a:r>
            <a:r>
              <a:rPr lang="el-GR" dirty="0" smtClean="0"/>
              <a:t>διοργανώνει την δραστηριότητα (π.χ. Συνέδριο) με </a:t>
            </a:r>
            <a:r>
              <a:rPr lang="el-GR" dirty="0" smtClean="0"/>
              <a:t>αντάλλαγμα την </a:t>
            </a:r>
            <a:r>
              <a:rPr lang="el-GR" dirty="0" smtClean="0"/>
              <a:t>προβολή του Χορηγού στο </a:t>
            </a:r>
            <a:r>
              <a:rPr lang="el-GR" dirty="0" smtClean="0"/>
              <a:t>υλικό της </a:t>
            </a:r>
            <a:r>
              <a:rPr lang="el-GR" dirty="0" smtClean="0"/>
              <a:t>δραστηριότητας. Δηλαδή η χρηματοδότηση </a:t>
            </a:r>
            <a:r>
              <a:rPr lang="el-GR" dirty="0" smtClean="0"/>
              <a:t>δίνεται με αντάλλαγμα </a:t>
            </a:r>
            <a:r>
              <a:rPr lang="el-GR" dirty="0" smtClean="0"/>
              <a:t>την προβολή του Χορηγού </a:t>
            </a:r>
            <a:r>
              <a:rPr lang="el-GR" dirty="0" smtClean="0"/>
              <a:t>(αντιπαροχή).</a:t>
            </a:r>
            <a:endParaRPr lang="el-GR" dirty="0" smtClean="0"/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Χορηγοι</a:t>
            </a:r>
            <a:r>
              <a:rPr lang="el-GR" dirty="0" smtClean="0"/>
              <a:t>  - </a:t>
            </a:r>
            <a:r>
              <a:rPr lang="en-US" dirty="0" smtClean="0"/>
              <a:t>Sponsors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Η χορηγία έχει αναπτυχθεί σε ένα σημαντικό εργαλείο του μάρκετινγκ και συγκεκριμένα της επικοινωνίας. Ενώ το 2001 είχαν δαπανηθεί παγκοσμίως 2 δισ. ευρώ σε χορηγίες, σήμερα αυτό το ποσό ανέρχεται σε 40 δισ. ευρώ. Τα ερωτήματα που προκύπτουν είναι αρχικά πώς μπορεί η επιχείρηση να μετρήσει την αποτελεσματικότητα και την αποδοτικότητα της χορηγίας; Ποιους στόχους επιδιώκουν οι επιχειρήσεις με τις χορηγίες τους; Πώς μπορούν να επιτευχθούν αυτοί οι στόχοι; Τα στελέχη του μάρκετινγκ πρέπει να δικαιολογήσουν την απόδοση της επένδυσης των χορηγιών στην ανώτατη διοίκηση της επιχείρησης, η οποία θεωρεί τη χορηγία περισσότερο ως δαπάνη, ενώ τα στελέχη του μάρκετινγκ τη θεωρούν περισσότερο ως επένδυση.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r>
              <a:rPr lang="el-GR" dirty="0" smtClean="0"/>
              <a:t>Τα </a:t>
            </a:r>
            <a:r>
              <a:rPr lang="el-GR" dirty="0" err="1" smtClean="0"/>
              <a:t>οφελη</a:t>
            </a:r>
            <a:r>
              <a:rPr lang="el-GR" dirty="0" smtClean="0"/>
              <a:t> των </a:t>
            </a:r>
            <a:r>
              <a:rPr lang="el-GR" dirty="0" err="1" smtClean="0"/>
              <a:t>χορηγων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186766" cy="5402406"/>
          </a:xfrm>
        </p:spPr>
        <p:txBody>
          <a:bodyPr>
            <a:normAutofit fontScale="92500"/>
          </a:bodyPr>
          <a:lstStyle/>
          <a:p>
            <a:pPr marL="457200" indent="-457200">
              <a:buNone/>
            </a:pPr>
            <a:r>
              <a:rPr lang="el-GR" dirty="0" smtClean="0"/>
              <a:t>  1)Αύξηση </a:t>
            </a:r>
            <a:r>
              <a:rPr lang="el-GR" dirty="0" smtClean="0"/>
              <a:t>της </a:t>
            </a:r>
            <a:r>
              <a:rPr lang="el-GR" dirty="0" err="1" smtClean="0"/>
              <a:t>αναγνωρισιμότητας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  2</a:t>
            </a:r>
            <a:r>
              <a:rPr lang="el-GR" dirty="0" smtClean="0"/>
              <a:t>) Βελτίωση της εικόνας.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3</a:t>
            </a:r>
            <a:r>
              <a:rPr lang="el-GR" dirty="0" smtClean="0"/>
              <a:t>) Δέσιμο με υφιστάμενους πελάτες.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</a:t>
            </a:r>
            <a:r>
              <a:rPr lang="el-GR" dirty="0" smtClean="0"/>
              <a:t> 4</a:t>
            </a:r>
            <a:r>
              <a:rPr lang="el-GR" dirty="0" smtClean="0"/>
              <a:t>) Εύρεση νέων πελατών.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5</a:t>
            </a:r>
            <a:r>
              <a:rPr lang="el-GR" dirty="0" smtClean="0"/>
              <a:t>) Φροντίδα της επαφής με καθοδηγητές γνώμης.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6</a:t>
            </a:r>
            <a:r>
              <a:rPr lang="el-GR" dirty="0" smtClean="0"/>
              <a:t>) Αύξηση των πωλήσεων και του κέρδους.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7) </a:t>
            </a:r>
            <a:r>
              <a:rPr lang="el-GR" dirty="0" smtClean="0"/>
              <a:t>Φροντίδα της επαφής με τους εμπόρους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  8</a:t>
            </a:r>
            <a:r>
              <a:rPr lang="el-GR" dirty="0" smtClean="0"/>
              <a:t>) Κοινωνική ευθύνη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  9</a:t>
            </a:r>
            <a:r>
              <a:rPr lang="el-GR" dirty="0" smtClean="0"/>
              <a:t>) Δέσιμο με τους συνεργάτες/υποκίνηση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 </a:t>
            </a:r>
            <a:r>
              <a:rPr lang="el-GR" dirty="0" smtClean="0"/>
              <a:t>10) Απήχηση των μέσων επικοινωνίας ποσοτική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 </a:t>
            </a:r>
            <a:r>
              <a:rPr lang="el-GR" dirty="0" smtClean="0"/>
              <a:t>11) Ποιοτικά υψηλής αξίας απήχηση των μέσων επικοινωνίας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 </a:t>
            </a:r>
            <a:r>
              <a:rPr lang="el-GR" dirty="0" smtClean="0"/>
              <a:t>12) Φροντίδα της επαφής με τους συνεταίρους της διανομής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 </a:t>
            </a:r>
            <a:r>
              <a:rPr lang="el-GR" dirty="0" smtClean="0"/>
              <a:t>13) Απόκτηση προσωπικού.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εξοχ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155</TotalTime>
  <Words>545</Words>
  <Application>Microsoft Office PowerPoint</Application>
  <PresentationFormat>Προβολή στην οθόνη (4:3)</PresentationFormat>
  <Paragraphs>76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Προεξοχή</vt:lpstr>
      <vt:lpstr>Χρηματοδοτηση των Συνεδριων - Χορηγοι </vt:lpstr>
      <vt:lpstr>ΟΡΙΣΜΟΣ ΤΗΣ ΧΟΡΗΓΙΑΣ</vt:lpstr>
      <vt:lpstr>Πηγεσ Χρηματοδοτησησ των Συνεδριων</vt:lpstr>
      <vt:lpstr>ίδια κεφαλαια</vt:lpstr>
      <vt:lpstr>Το ποσo συμμετοχhσ</vt:lpstr>
      <vt:lpstr>Τα εσοδα από την διαθεση  εκθεσιακου χωρου  </vt:lpstr>
      <vt:lpstr>τυχον δωρεεσ και επιχορηγησεισ   τα εσοδα από χορηγιεσ</vt:lpstr>
      <vt:lpstr>Χορηγοι  - Sponsors</vt:lpstr>
      <vt:lpstr>Τα οφελη των χορηγων</vt:lpstr>
      <vt:lpstr>ΚΑΤΗΓΟΡΙΕΣ ΧΟΡΗΓΩΝ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Χρηματοδοτηση των Συνεδριων - Χορηγοι </dc:title>
  <dc:creator>Απλαδας Γ</dc:creator>
  <cp:lastModifiedBy>Απλαδας Γ</cp:lastModifiedBy>
  <cp:revision>19</cp:revision>
  <dcterms:created xsi:type="dcterms:W3CDTF">2018-12-03T19:10:45Z</dcterms:created>
  <dcterms:modified xsi:type="dcterms:W3CDTF">2018-12-03T21:45:55Z</dcterms:modified>
</cp:coreProperties>
</file>