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1222A-EB08-4162-868E-9335DC351514}" type="datetimeFigureOut">
              <a:rPr lang="el-GR" smtClean="0"/>
              <a:pPr/>
              <a:t>30/10/2014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F8F13-FDA3-4682-BD61-AF07583B737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ΚΟΣΤΟΣ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64291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ΚΟΣΤΟΣ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929718" cy="607220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l-GR" dirty="0">
                <a:solidFill>
                  <a:schemeClr val="tx1"/>
                </a:solidFill>
              </a:rPr>
              <a:t>1.  Έστω ότι η εταιρία ΦΧΨ εξετάζει την περίπτωση επένδυσης €5.000.000 σε </a:t>
            </a:r>
            <a:r>
              <a:rPr lang="el-GR" dirty="0" smtClean="0">
                <a:solidFill>
                  <a:schemeClr val="tx1"/>
                </a:solidFill>
              </a:rPr>
              <a:t>νέο μηχάνημα </a:t>
            </a:r>
            <a:r>
              <a:rPr lang="el-GR" dirty="0">
                <a:solidFill>
                  <a:schemeClr val="tx1"/>
                </a:solidFill>
              </a:rPr>
              <a:t>για την παραγωγή ενός νέου προϊόντος, το οποίο υπολογίζεται να </a:t>
            </a:r>
            <a:r>
              <a:rPr lang="el-GR" dirty="0" smtClean="0">
                <a:solidFill>
                  <a:schemeClr val="tx1"/>
                </a:solidFill>
              </a:rPr>
              <a:t>πουληθεί τα </a:t>
            </a:r>
            <a:r>
              <a:rPr lang="el-GR" dirty="0">
                <a:solidFill>
                  <a:schemeClr val="tx1"/>
                </a:solidFill>
              </a:rPr>
              <a:t>επόμενα 3 χρόνια. Τα έσοδα από την πώληση του προϊόντος προβλέπονται ότι </a:t>
            </a:r>
            <a:r>
              <a:rPr lang="el-GR" dirty="0" smtClean="0">
                <a:solidFill>
                  <a:schemeClr val="tx1"/>
                </a:solidFill>
              </a:rPr>
              <a:t>θα είναι </a:t>
            </a:r>
            <a:r>
              <a:rPr lang="el-GR" dirty="0">
                <a:solidFill>
                  <a:schemeClr val="tx1"/>
                </a:solidFill>
              </a:rPr>
              <a:t>€3.000.000 για το έτος 1, €4.000.000 για το έτος 2, €4.900.000 για το έτος </a:t>
            </a:r>
            <a:r>
              <a:rPr lang="el-GR" dirty="0" smtClean="0">
                <a:solidFill>
                  <a:schemeClr val="tx1"/>
                </a:solidFill>
              </a:rPr>
              <a:t>3.</a:t>
            </a:r>
            <a:endParaRPr lang="el-GR" dirty="0">
              <a:solidFill>
                <a:schemeClr val="tx1"/>
              </a:solidFill>
            </a:endParaRPr>
          </a:p>
          <a:p>
            <a:pPr algn="just"/>
            <a:r>
              <a:rPr lang="el-GR" dirty="0">
                <a:solidFill>
                  <a:schemeClr val="tx1"/>
                </a:solidFill>
              </a:rPr>
              <a:t>Τα ετήσια έξοδα λειτουργίας του μηχανήματος υπολογίζονται ότι θα είναι το 60% των πωλήσεων ετησίως. Η υπολειμματική αξία του μηχανήματος μετά τα 3 χρόνια της ωφέλιμης ζωής του θα είναι 2.000.000. Η εταιρία αναμένει να εισπράξει ολόκληρη την υπολειμματική αξία το 4</a:t>
            </a:r>
            <a:r>
              <a:rPr lang="el-GR" baseline="30000" dirty="0">
                <a:solidFill>
                  <a:schemeClr val="tx1"/>
                </a:solidFill>
              </a:rPr>
              <a:t>ο</a:t>
            </a:r>
            <a:r>
              <a:rPr lang="el-GR" dirty="0">
                <a:solidFill>
                  <a:schemeClr val="tx1"/>
                </a:solidFill>
              </a:rPr>
              <a:t> έτος.</a:t>
            </a:r>
          </a:p>
          <a:p>
            <a:pPr algn="just"/>
            <a:r>
              <a:rPr lang="el-GR" dirty="0">
                <a:solidFill>
                  <a:schemeClr val="tx1"/>
                </a:solidFill>
              </a:rPr>
              <a:t>Ο φορολογικός συντελεστής ανέρχεται σε 40% και χρησιμοποιείται η σταθερή μέθοδος απόσβεσης.</a:t>
            </a:r>
          </a:p>
          <a:p>
            <a:pPr algn="just"/>
            <a:r>
              <a:rPr lang="el-GR" dirty="0">
                <a:solidFill>
                  <a:schemeClr val="tx1"/>
                </a:solidFill>
              </a:rPr>
              <a:t>Η εταιρία θα χρηματοδοτήσει την επένδυση κατά 40% με δικά της κεφάλαια και κατά 60% με τραπεζικό δάνειο. Το κόστος ιδίων κεφαλαίων είναι 14,6% και το κόστος του δανεισμού προ φόρου, είναι 6%.</a:t>
            </a:r>
          </a:p>
          <a:p>
            <a:pPr algn="just"/>
            <a:r>
              <a:rPr lang="el-GR" b="1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Να αξιολογηθεί η παραπάνω επένδυση με τη μέθοδο της καθαρής παρούσας αξίας.</a:t>
            </a:r>
          </a:p>
          <a:p>
            <a:pPr algn="just"/>
            <a:r>
              <a:rPr lang="el-GR" dirty="0">
                <a:solidFill>
                  <a:schemeClr val="tx1"/>
                </a:solidFill>
              </a:rPr>
              <a:t>Τι εννοούμε με κόστος ιδίων κεφαλαίων</a:t>
            </a:r>
            <a:r>
              <a:rPr lang="el-GR" dirty="0" smtClean="0">
                <a:solidFill>
                  <a:schemeClr val="tx1"/>
                </a:solidFill>
              </a:rPr>
              <a:t>;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64291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ΚΟΣΤΟΣ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785794"/>
            <a:ext cx="3857652" cy="6072206"/>
          </a:xfrm>
        </p:spPr>
        <p:txBody>
          <a:bodyPr>
            <a:normAutofit lnSpcReduction="10000"/>
          </a:bodyPr>
          <a:lstStyle/>
          <a:p>
            <a:pPr algn="l"/>
            <a:r>
              <a:rPr lang="el-GR" dirty="0">
                <a:solidFill>
                  <a:schemeClr val="tx1"/>
                </a:solidFill>
              </a:rPr>
              <a:t>Υπολογίζομε πρώτα το μέσο κόστος κεφαλαίου</a:t>
            </a:r>
          </a:p>
          <a:p>
            <a:pPr algn="l"/>
            <a:r>
              <a:rPr lang="el-GR" dirty="0">
                <a:solidFill>
                  <a:schemeClr val="tx1"/>
                </a:solidFill>
              </a:rPr>
              <a:t>ΜΣΚΚ= </a:t>
            </a:r>
            <a:r>
              <a:rPr lang="el-GR" dirty="0" smtClean="0">
                <a:solidFill>
                  <a:schemeClr val="tx1"/>
                </a:solidFill>
              </a:rPr>
              <a:t>0,40*14,6%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+ </a:t>
            </a:r>
            <a:r>
              <a:rPr lang="el-GR" dirty="0">
                <a:solidFill>
                  <a:schemeClr val="tx1"/>
                </a:solidFill>
              </a:rPr>
              <a:t>0,60*6%*(1-0,40</a:t>
            </a:r>
            <a:r>
              <a:rPr lang="el-GR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= </a:t>
            </a:r>
            <a:r>
              <a:rPr lang="el-GR" dirty="0">
                <a:solidFill>
                  <a:schemeClr val="tx1"/>
                </a:solidFill>
              </a:rPr>
              <a:t>8%</a:t>
            </a:r>
          </a:p>
          <a:p>
            <a:pPr algn="l"/>
            <a:r>
              <a:rPr lang="el-GR" dirty="0">
                <a:solidFill>
                  <a:schemeClr val="tx1"/>
                </a:solidFill>
              </a:rPr>
              <a:t>Υπολογίζομε την ετήσια απόσβεση </a:t>
            </a:r>
            <a:r>
              <a:rPr lang="el-GR" dirty="0" smtClean="0">
                <a:solidFill>
                  <a:schemeClr val="tx1"/>
                </a:solidFill>
              </a:rPr>
              <a:t>=</a:t>
            </a:r>
          </a:p>
          <a:p>
            <a:pPr algn="l"/>
            <a:endParaRPr lang="el-GR" dirty="0">
              <a:solidFill>
                <a:schemeClr val="tx1"/>
              </a:solidFill>
            </a:endParaRP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 </a:t>
            </a:r>
            <a:endParaRPr lang="el-GR" dirty="0">
              <a:solidFill>
                <a:schemeClr val="tx1"/>
              </a:solidFill>
            </a:endParaRPr>
          </a:p>
          <a:p>
            <a:pPr algn="l"/>
            <a:r>
              <a:rPr lang="el-GR" dirty="0">
                <a:solidFill>
                  <a:schemeClr val="tx1"/>
                </a:solidFill>
              </a:rPr>
              <a:t>Υπολογίζομε τις ετήσιες ΚΤΡ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5000636"/>
            <a:ext cx="3059077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3428992" y="785794"/>
          <a:ext cx="5500725" cy="5935507"/>
        </p:xfrm>
        <a:graphic>
          <a:graphicData uri="http://schemas.openxmlformats.org/drawingml/2006/table">
            <a:tbl>
              <a:tblPr/>
              <a:tblGrid>
                <a:gridCol w="1285915"/>
                <a:gridCol w="1500198"/>
                <a:gridCol w="1357322"/>
                <a:gridCol w="1357290"/>
              </a:tblGrid>
              <a:tr h="389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b="1" dirty="0">
                          <a:latin typeface="Arial"/>
                          <a:ea typeface="Times New Roman"/>
                          <a:cs typeface="Times New Roman"/>
                        </a:rPr>
                        <a:t>έτος 1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b="1">
                          <a:latin typeface="Arial"/>
                          <a:ea typeface="Times New Roman"/>
                          <a:cs typeface="Times New Roman"/>
                        </a:rPr>
                        <a:t>έτος 2</a:t>
                      </a:r>
                      <a:endParaRPr lang="el-G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b="1">
                          <a:latin typeface="Arial"/>
                          <a:ea typeface="Times New Roman"/>
                          <a:cs typeface="Times New Roman"/>
                        </a:rPr>
                        <a:t>έτος 3</a:t>
                      </a:r>
                      <a:endParaRPr lang="el-G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Πωλήσεις (1)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3.000.000 </a:t>
                      </a:r>
                      <a:r>
                        <a:rPr lang="el-GR" sz="1400" b="1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4.000.000 </a:t>
                      </a:r>
                      <a:r>
                        <a:rPr lang="el-GR" sz="1400" b="1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latin typeface="Arial"/>
                          <a:ea typeface="Times New Roman"/>
                          <a:cs typeface="Times New Roman"/>
                        </a:rPr>
                        <a:t>4.900.000,00 €</a:t>
                      </a:r>
                      <a:endParaRPr lang="el-G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έξοδα </a:t>
                      </a: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λειτουργίας</a:t>
                      </a: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 (60% </a:t>
                      </a: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των</a:t>
                      </a:r>
                      <a:r>
                        <a:rPr lang="el-GR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πωλήσεων ετησίως) (2)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1.800.000€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2.400.000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2.940.000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Απόσβεση (3)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1.000.000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1.000.000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1.000.000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κέρδη π. φ</a:t>
                      </a: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. (1)-(2) –(3) = (4)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200.000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600.000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960.000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Φόρος 40% (5)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80.000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240.000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384.000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κέρδη </a:t>
                      </a:r>
                      <a:r>
                        <a:rPr lang="el-GR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μφ</a:t>
                      </a: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 (4)-(5)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120.000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360.000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576.000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>
                          <a:latin typeface="Arial"/>
                          <a:ea typeface="Times New Roman"/>
                          <a:cs typeface="Times New Roman"/>
                        </a:rPr>
                        <a:t>αποσβεση</a:t>
                      </a:r>
                      <a:endParaRPr lang="el-G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1.000.000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1.000.000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latin typeface="Arial"/>
                          <a:ea typeface="Times New Roman"/>
                          <a:cs typeface="Times New Roman"/>
                        </a:rPr>
                        <a:t>1.000.000 </a:t>
                      </a:r>
                      <a:r>
                        <a:rPr lang="el-GR" sz="1600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>
                          <a:latin typeface="Arial"/>
                          <a:ea typeface="Times New Roman"/>
                          <a:cs typeface="Times New Roman"/>
                        </a:rPr>
                        <a:t>Αξία εκποίησης</a:t>
                      </a:r>
                      <a:endParaRPr lang="el-G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>
                          <a:latin typeface="Arial"/>
                          <a:ea typeface="Times New Roman"/>
                          <a:cs typeface="Times New Roman"/>
                        </a:rPr>
                        <a:t>2.000.000</a:t>
                      </a:r>
                      <a:endParaRPr lang="el-G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2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600" b="1">
                          <a:latin typeface="Arial"/>
                          <a:ea typeface="Times New Roman"/>
                          <a:cs typeface="Times New Roman"/>
                        </a:rPr>
                        <a:t>ΚΤΡ</a:t>
                      </a:r>
                      <a:endParaRPr lang="el-G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1.120.000€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1.360.000 </a:t>
                      </a:r>
                      <a:r>
                        <a:rPr lang="el-GR" sz="1600" b="1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3.576.000 </a:t>
                      </a:r>
                      <a:r>
                        <a:rPr lang="el-GR" sz="1600" b="1" dirty="0">
                          <a:latin typeface="Arial"/>
                          <a:ea typeface="Times New Roman"/>
                          <a:cs typeface="Times New Roman"/>
                        </a:rPr>
                        <a:t>€</a:t>
                      </a:r>
                      <a:endParaRPr lang="el-G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64291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ΚΟΣΤΟΣ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929718" cy="6072206"/>
          </a:xfrm>
        </p:spPr>
        <p:txBody>
          <a:bodyPr>
            <a:normAutofit/>
          </a:bodyPr>
          <a:lstStyle/>
          <a:p>
            <a:pPr algn="just"/>
            <a:r>
              <a:rPr lang="el-GR" dirty="0">
                <a:solidFill>
                  <a:schemeClr val="tx1"/>
                </a:solidFill>
              </a:rPr>
              <a:t>Υπολογίζομε την ΚΠΑ = 41.761 χρησιμοποιώντας επιτόκιο προεξόφλησης το 8</a:t>
            </a:r>
            <a:r>
              <a:rPr lang="el-GR" dirty="0" smtClean="0">
                <a:solidFill>
                  <a:schemeClr val="tx1"/>
                </a:solidFill>
              </a:rPr>
              <a:t>%</a:t>
            </a:r>
          </a:p>
          <a:p>
            <a:pPr algn="just"/>
            <a:endParaRPr lang="el-GR" dirty="0">
              <a:solidFill>
                <a:schemeClr val="tx1"/>
              </a:solidFill>
            </a:endParaRPr>
          </a:p>
          <a:p>
            <a:pPr algn="just"/>
            <a:r>
              <a:rPr lang="el-GR" dirty="0">
                <a:solidFill>
                  <a:schemeClr val="tx1"/>
                </a:solidFill>
              </a:rPr>
              <a:t>Είναι η απαιτούμενη απόδοση στα κεφάλαια των μετόχων και </a:t>
            </a:r>
            <a:r>
              <a:rPr lang="el-GR">
                <a:solidFill>
                  <a:schemeClr val="tx1"/>
                </a:solidFill>
              </a:rPr>
              <a:t>των </a:t>
            </a:r>
            <a:r>
              <a:rPr lang="el-GR" smtClean="0">
                <a:solidFill>
                  <a:schemeClr val="tx1"/>
                </a:solidFill>
              </a:rPr>
              <a:t>δανειστών </a:t>
            </a:r>
            <a:r>
              <a:rPr lang="el-GR" dirty="0">
                <a:solidFill>
                  <a:schemeClr val="tx1"/>
                </a:solidFill>
              </a:rPr>
              <a:t>ή η ελάχιστη απόδοση που πρέπει να δίδουν οι επενδύσεις </a:t>
            </a:r>
            <a:r>
              <a:rPr lang="el-GR">
                <a:solidFill>
                  <a:schemeClr val="tx1"/>
                </a:solidFill>
              </a:rPr>
              <a:t>της </a:t>
            </a:r>
            <a:r>
              <a:rPr lang="el-GR" smtClean="0">
                <a:solidFill>
                  <a:schemeClr val="tx1"/>
                </a:solidFill>
              </a:rPr>
              <a:t>επιχείρησης.</a:t>
            </a:r>
            <a:endParaRPr lang="el-GR" dirty="0">
              <a:solidFill>
                <a:schemeClr val="tx1"/>
              </a:solidFill>
            </a:endParaRPr>
          </a:p>
          <a:p>
            <a:pPr algn="just"/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64291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ΚΟΣΤΟΣ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929718" cy="6072206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>
                <a:solidFill>
                  <a:schemeClr val="tx1"/>
                </a:solidFill>
              </a:rPr>
              <a:t>2. Η </a:t>
            </a:r>
            <a:r>
              <a:rPr lang="el-GR" sz="2800" dirty="0">
                <a:solidFill>
                  <a:schemeClr val="tx1"/>
                </a:solidFill>
              </a:rPr>
              <a:t>εταιρία ΣΙΑ Α.Ε. εξετάζει το ενδεχόμενο κατασκευής ενός </a:t>
            </a:r>
            <a:r>
              <a:rPr lang="el-GR" sz="2800" dirty="0" err="1">
                <a:solidFill>
                  <a:schemeClr val="tx1"/>
                </a:solidFill>
              </a:rPr>
              <a:t>φωτοβολταϊκού</a:t>
            </a:r>
            <a:r>
              <a:rPr lang="el-GR" sz="2800" dirty="0">
                <a:solidFill>
                  <a:schemeClr val="tx1"/>
                </a:solidFill>
              </a:rPr>
              <a:t> πάρκου που θα κοστίσει € 800.000 και θα αποφέρει καθαρά έσοδα  ήτοι τελικές </a:t>
            </a:r>
            <a:r>
              <a:rPr lang="el-GR" sz="2800" dirty="0" err="1">
                <a:solidFill>
                  <a:schemeClr val="tx1"/>
                </a:solidFill>
              </a:rPr>
              <a:t>ΚΤΡς</a:t>
            </a:r>
            <a:r>
              <a:rPr lang="el-GR" sz="2800" dirty="0">
                <a:solidFill>
                  <a:schemeClr val="tx1"/>
                </a:solidFill>
              </a:rPr>
              <a:t> της τάξης των € 150.000 ανά χρόνο για τα επόμενα 15 έτη. Ζητείται να αξιολογήσετε το επενδυτικό αυτό σχέδιο. Η επιχείρηση θα χρηματοδοτήσει το έργο εξ ολοκλήρου με δικά της κεφάλαια.</a:t>
            </a:r>
          </a:p>
          <a:p>
            <a:pPr algn="l"/>
            <a:r>
              <a:rPr lang="el-GR" sz="2800" dirty="0">
                <a:solidFill>
                  <a:schemeClr val="tx1"/>
                </a:solidFill>
              </a:rPr>
              <a:t> Γνωρίζετε ότι το επιτόκιο άνευ κινδύνου είναι 5%. Επίσης γνωρίζετε ότι το </a:t>
            </a:r>
            <a:r>
              <a:rPr lang="en-US" sz="2800" dirty="0">
                <a:solidFill>
                  <a:schemeClr val="tx1"/>
                </a:solidFill>
              </a:rPr>
              <a:t>beta</a:t>
            </a:r>
            <a:r>
              <a:rPr lang="el-GR" sz="2800" dirty="0">
                <a:solidFill>
                  <a:schemeClr val="tx1"/>
                </a:solidFill>
              </a:rPr>
              <a:t> της εταιρίας είναι 2,25 και η μέση απόδοση της αγοράς ανέρχεται σε 9%. </a:t>
            </a:r>
          </a:p>
          <a:p>
            <a:pPr algn="just"/>
            <a:r>
              <a:rPr lang="el-GR" dirty="0">
                <a:solidFill>
                  <a:srgbClr val="FF0000"/>
                </a:solidFill>
              </a:rPr>
              <a:t>Να βρείτε αν η επένδυση είναι συμφέρουσα χρησιμοποιώντας την μέθοδο της ΚΠΑ και του ΕΒΑ.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64291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ΚΟΣΤΟΣ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929718" cy="6072206"/>
          </a:xfrm>
        </p:spPr>
        <p:txBody>
          <a:bodyPr>
            <a:normAutofit/>
          </a:bodyPr>
          <a:lstStyle/>
          <a:p>
            <a:pPr algn="just"/>
            <a:r>
              <a:rPr lang="el-GR" sz="2800" dirty="0">
                <a:solidFill>
                  <a:schemeClr val="tx1"/>
                </a:solidFill>
              </a:rPr>
              <a:t>Αφού η εταιρία θα χρηματοδοτήσει την επένδυση με δικά της μόνο κεφάλαια, το επιτόκιο προεξόφλησης θα είναι το κόστος των ιδίων κεφαλαίων, ήτοι: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R= 5% + 2,23* 9% = 25</a:t>
            </a:r>
            <a:r>
              <a:rPr lang="en-US" sz="2800" dirty="0" smtClean="0">
                <a:solidFill>
                  <a:schemeClr val="tx1"/>
                </a:solidFill>
              </a:rPr>
              <a:t>%</a:t>
            </a:r>
            <a:endParaRPr lang="el-GR" sz="2800" dirty="0" smtClean="0">
              <a:solidFill>
                <a:schemeClr val="tx1"/>
              </a:solidFill>
            </a:endParaRPr>
          </a:p>
          <a:p>
            <a:pPr algn="just"/>
            <a:endParaRPr lang="el-GR" sz="2800" dirty="0">
              <a:solidFill>
                <a:schemeClr val="tx1"/>
              </a:solidFill>
            </a:endParaRPr>
          </a:p>
          <a:p>
            <a:pPr algn="just"/>
            <a:r>
              <a:rPr lang="el-GR" b="1" dirty="0">
                <a:solidFill>
                  <a:schemeClr val="tx1"/>
                </a:solidFill>
              </a:rPr>
              <a:t>ΚΠΑ</a:t>
            </a:r>
            <a:r>
              <a:rPr lang="en-US" b="1" dirty="0">
                <a:solidFill>
                  <a:schemeClr val="tx1"/>
                </a:solidFill>
              </a:rPr>
              <a:t> = 150.000 </a:t>
            </a:r>
            <a:r>
              <a:rPr lang="el-GR" b="1" dirty="0">
                <a:solidFill>
                  <a:schemeClr val="tx1"/>
                </a:solidFill>
              </a:rPr>
              <a:t>Χ ΣΠΑΡ</a:t>
            </a:r>
            <a:r>
              <a:rPr lang="en-US" b="1" dirty="0">
                <a:solidFill>
                  <a:schemeClr val="tx1"/>
                </a:solidFill>
              </a:rPr>
              <a:t> (</a:t>
            </a:r>
            <a:r>
              <a:rPr lang="en-US" b="1" dirty="0" err="1">
                <a:solidFill>
                  <a:schemeClr val="tx1"/>
                </a:solidFill>
              </a:rPr>
              <a:t>i</a:t>
            </a:r>
            <a:r>
              <a:rPr lang="en-US" b="1" dirty="0">
                <a:solidFill>
                  <a:schemeClr val="tx1"/>
                </a:solidFill>
              </a:rPr>
              <a:t>=25% n= 15) – 800.000 = 578.889 – 800.000 = -221.110</a:t>
            </a:r>
            <a:endParaRPr lang="el-GR" b="1" dirty="0">
              <a:solidFill>
                <a:schemeClr val="tx1"/>
              </a:solidFill>
            </a:endParaRPr>
          </a:p>
          <a:p>
            <a:pPr algn="just"/>
            <a:r>
              <a:rPr lang="el-GR" dirty="0">
                <a:solidFill>
                  <a:schemeClr val="tx1"/>
                </a:solidFill>
              </a:rPr>
              <a:t>Επομένως </a:t>
            </a:r>
            <a:r>
              <a:rPr lang="el-GR" dirty="0" smtClean="0">
                <a:solidFill>
                  <a:schemeClr val="tx1"/>
                </a:solidFill>
              </a:rPr>
              <a:t>δε συμφέρει η διενέργεια της εν </a:t>
            </a:r>
            <a:r>
              <a:rPr lang="el-GR" smtClean="0">
                <a:solidFill>
                  <a:schemeClr val="tx1"/>
                </a:solidFill>
              </a:rPr>
              <a:t>λόγω επένδυσης.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545</Words>
  <Application>Microsoft Office PowerPoint</Application>
  <PresentationFormat>Προβολή στην οθόνη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ΚΟΣΤΟΣ ΚΕΦΑΛΑΙΟΥ</vt:lpstr>
      <vt:lpstr>ΚΟΣΤΟΣ ΚΕΦΑΛΑΙΟΥ</vt:lpstr>
      <vt:lpstr>ΚΟΣΤΟΣ ΚΕΦΑΛΑΙΟΥ</vt:lpstr>
      <vt:lpstr>ΚΟΣΤΟΣ ΚΕΦΑΛΑΙΟΥ</vt:lpstr>
      <vt:lpstr>ΚΟΣΤΟΣ ΚΕΦΑΛΑΙΟΥ</vt:lpstr>
      <vt:lpstr>ΚΟΣΤΟΣ ΚΕΦΑΛΑΙΟΥ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ΚΟΣΤΟΣ ΚΕΦΑΛΑΙΟΥ</dc:title>
  <dc:creator>Xristos</dc:creator>
  <cp:lastModifiedBy>Xristos</cp:lastModifiedBy>
  <cp:revision>4</cp:revision>
  <dcterms:created xsi:type="dcterms:W3CDTF">2014-10-23T21:25:07Z</dcterms:created>
  <dcterms:modified xsi:type="dcterms:W3CDTF">2014-10-30T20:40:44Z</dcterms:modified>
</cp:coreProperties>
</file>