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20C3CA55-57EB-482A-BA10-41B91C4F5ECF}" type="datetimeFigureOut">
              <a:rPr lang="el-GR" smtClean="0"/>
              <a:pPr/>
              <a:t>30/10/2014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CB31B44-5238-4006-B314-FD80D759DE1E}" type="slidenum">
              <a:rPr lang="el-GR" smtClean="0"/>
              <a:pPr/>
              <a:t>‹#›</a:t>
            </a:fld>
            <a:endParaRPr lang="el-GR"/>
          </a:p>
        </p:txBody>
      </p:sp>
    </p:spTree>
    <p:extLst>
      <p:ext uri="{BB962C8B-B14F-4D97-AF65-F5344CB8AC3E}">
        <p14:creationId xmlns="" xmlns:p14="http://schemas.microsoft.com/office/powerpoint/2010/main" val="1457927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20C3CA55-57EB-482A-BA10-41B91C4F5ECF}" type="datetimeFigureOut">
              <a:rPr lang="el-GR" smtClean="0"/>
              <a:pPr/>
              <a:t>30/10/2014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CB31B44-5238-4006-B314-FD80D759DE1E}" type="slidenum">
              <a:rPr lang="el-GR" smtClean="0"/>
              <a:pPr/>
              <a:t>‹#›</a:t>
            </a:fld>
            <a:endParaRPr lang="el-GR"/>
          </a:p>
        </p:txBody>
      </p:sp>
    </p:spTree>
    <p:extLst>
      <p:ext uri="{BB962C8B-B14F-4D97-AF65-F5344CB8AC3E}">
        <p14:creationId xmlns="" xmlns:p14="http://schemas.microsoft.com/office/powerpoint/2010/main" val="2869995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20C3CA55-57EB-482A-BA10-41B91C4F5ECF}" type="datetimeFigureOut">
              <a:rPr lang="el-GR" smtClean="0"/>
              <a:pPr/>
              <a:t>30/10/2014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CB31B44-5238-4006-B314-FD80D759DE1E}" type="slidenum">
              <a:rPr lang="el-GR" smtClean="0"/>
              <a:pPr/>
              <a:t>‹#›</a:t>
            </a:fld>
            <a:endParaRPr lang="el-GR"/>
          </a:p>
        </p:txBody>
      </p:sp>
    </p:spTree>
    <p:extLst>
      <p:ext uri="{BB962C8B-B14F-4D97-AF65-F5344CB8AC3E}">
        <p14:creationId xmlns="" xmlns:p14="http://schemas.microsoft.com/office/powerpoint/2010/main" val="2899758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20C3CA55-57EB-482A-BA10-41B91C4F5ECF}" type="datetimeFigureOut">
              <a:rPr lang="el-GR" smtClean="0"/>
              <a:pPr/>
              <a:t>30/10/2014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CB31B44-5238-4006-B314-FD80D759DE1E}" type="slidenum">
              <a:rPr lang="el-GR" smtClean="0"/>
              <a:pPr/>
              <a:t>‹#›</a:t>
            </a:fld>
            <a:endParaRPr lang="el-GR"/>
          </a:p>
        </p:txBody>
      </p:sp>
    </p:spTree>
    <p:extLst>
      <p:ext uri="{BB962C8B-B14F-4D97-AF65-F5344CB8AC3E}">
        <p14:creationId xmlns="" xmlns:p14="http://schemas.microsoft.com/office/powerpoint/2010/main" val="839219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20C3CA55-57EB-482A-BA10-41B91C4F5ECF}" type="datetimeFigureOut">
              <a:rPr lang="el-GR" smtClean="0"/>
              <a:pPr/>
              <a:t>30/10/2014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CB31B44-5238-4006-B314-FD80D759DE1E}" type="slidenum">
              <a:rPr lang="el-GR" smtClean="0"/>
              <a:pPr/>
              <a:t>‹#›</a:t>
            </a:fld>
            <a:endParaRPr lang="el-GR"/>
          </a:p>
        </p:txBody>
      </p:sp>
    </p:spTree>
    <p:extLst>
      <p:ext uri="{BB962C8B-B14F-4D97-AF65-F5344CB8AC3E}">
        <p14:creationId xmlns="" xmlns:p14="http://schemas.microsoft.com/office/powerpoint/2010/main" val="3345521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20C3CA55-57EB-482A-BA10-41B91C4F5ECF}" type="datetimeFigureOut">
              <a:rPr lang="el-GR" smtClean="0"/>
              <a:pPr/>
              <a:t>30/10/2014</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CB31B44-5238-4006-B314-FD80D759DE1E}" type="slidenum">
              <a:rPr lang="el-GR" smtClean="0"/>
              <a:pPr/>
              <a:t>‹#›</a:t>
            </a:fld>
            <a:endParaRPr lang="el-GR"/>
          </a:p>
        </p:txBody>
      </p:sp>
    </p:spTree>
    <p:extLst>
      <p:ext uri="{BB962C8B-B14F-4D97-AF65-F5344CB8AC3E}">
        <p14:creationId xmlns="" xmlns:p14="http://schemas.microsoft.com/office/powerpoint/2010/main" val="1198922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20C3CA55-57EB-482A-BA10-41B91C4F5ECF}" type="datetimeFigureOut">
              <a:rPr lang="el-GR" smtClean="0"/>
              <a:pPr/>
              <a:t>30/10/2014</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3CB31B44-5238-4006-B314-FD80D759DE1E}" type="slidenum">
              <a:rPr lang="el-GR" smtClean="0"/>
              <a:pPr/>
              <a:t>‹#›</a:t>
            </a:fld>
            <a:endParaRPr lang="el-GR"/>
          </a:p>
        </p:txBody>
      </p:sp>
    </p:spTree>
    <p:extLst>
      <p:ext uri="{BB962C8B-B14F-4D97-AF65-F5344CB8AC3E}">
        <p14:creationId xmlns="" xmlns:p14="http://schemas.microsoft.com/office/powerpoint/2010/main" val="1573484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20C3CA55-57EB-482A-BA10-41B91C4F5ECF}" type="datetimeFigureOut">
              <a:rPr lang="el-GR" smtClean="0"/>
              <a:pPr/>
              <a:t>30/10/2014</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3CB31B44-5238-4006-B314-FD80D759DE1E}" type="slidenum">
              <a:rPr lang="el-GR" smtClean="0"/>
              <a:pPr/>
              <a:t>‹#›</a:t>
            </a:fld>
            <a:endParaRPr lang="el-GR"/>
          </a:p>
        </p:txBody>
      </p:sp>
    </p:spTree>
    <p:extLst>
      <p:ext uri="{BB962C8B-B14F-4D97-AF65-F5344CB8AC3E}">
        <p14:creationId xmlns="" xmlns:p14="http://schemas.microsoft.com/office/powerpoint/2010/main" val="2488733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20C3CA55-57EB-482A-BA10-41B91C4F5ECF}" type="datetimeFigureOut">
              <a:rPr lang="el-GR" smtClean="0"/>
              <a:pPr/>
              <a:t>30/10/2014</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3CB31B44-5238-4006-B314-FD80D759DE1E}" type="slidenum">
              <a:rPr lang="el-GR" smtClean="0"/>
              <a:pPr/>
              <a:t>‹#›</a:t>
            </a:fld>
            <a:endParaRPr lang="el-GR"/>
          </a:p>
        </p:txBody>
      </p:sp>
    </p:spTree>
    <p:extLst>
      <p:ext uri="{BB962C8B-B14F-4D97-AF65-F5344CB8AC3E}">
        <p14:creationId xmlns="" xmlns:p14="http://schemas.microsoft.com/office/powerpoint/2010/main" val="3645621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20C3CA55-57EB-482A-BA10-41B91C4F5ECF}" type="datetimeFigureOut">
              <a:rPr lang="el-GR" smtClean="0"/>
              <a:pPr/>
              <a:t>30/10/2014</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CB31B44-5238-4006-B314-FD80D759DE1E}" type="slidenum">
              <a:rPr lang="el-GR" smtClean="0"/>
              <a:pPr/>
              <a:t>‹#›</a:t>
            </a:fld>
            <a:endParaRPr lang="el-GR"/>
          </a:p>
        </p:txBody>
      </p:sp>
    </p:spTree>
    <p:extLst>
      <p:ext uri="{BB962C8B-B14F-4D97-AF65-F5344CB8AC3E}">
        <p14:creationId xmlns="" xmlns:p14="http://schemas.microsoft.com/office/powerpoint/2010/main" val="3241301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20C3CA55-57EB-482A-BA10-41B91C4F5ECF}" type="datetimeFigureOut">
              <a:rPr lang="el-GR" smtClean="0"/>
              <a:pPr/>
              <a:t>30/10/2014</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CB31B44-5238-4006-B314-FD80D759DE1E}" type="slidenum">
              <a:rPr lang="el-GR" smtClean="0"/>
              <a:pPr/>
              <a:t>‹#›</a:t>
            </a:fld>
            <a:endParaRPr lang="el-GR"/>
          </a:p>
        </p:txBody>
      </p:sp>
    </p:spTree>
    <p:extLst>
      <p:ext uri="{BB962C8B-B14F-4D97-AF65-F5344CB8AC3E}">
        <p14:creationId xmlns="" xmlns:p14="http://schemas.microsoft.com/office/powerpoint/2010/main" val="941776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C3CA55-57EB-482A-BA10-41B91C4F5ECF}" type="datetimeFigureOut">
              <a:rPr lang="el-GR" smtClean="0"/>
              <a:pPr/>
              <a:t>30/10/2014</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B31B44-5238-4006-B314-FD80D759DE1E}" type="slidenum">
              <a:rPr lang="el-GR" smtClean="0"/>
              <a:pPr/>
              <a:t>‹#›</a:t>
            </a:fld>
            <a:endParaRPr lang="el-GR"/>
          </a:p>
        </p:txBody>
      </p:sp>
    </p:spTree>
    <p:extLst>
      <p:ext uri="{BB962C8B-B14F-4D97-AF65-F5344CB8AC3E}">
        <p14:creationId xmlns="" xmlns:p14="http://schemas.microsoft.com/office/powerpoint/2010/main" val="1741773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xml"/><Relationship Id="rId1" Type="http://schemas.openxmlformats.org/officeDocument/2006/relationships/vmlDrawing" Target="../drawings/vmlDrawing2.v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xml"/><Relationship Id="rId1" Type="http://schemas.openxmlformats.org/officeDocument/2006/relationships/vmlDrawing" Target="../drawings/vmlDrawing3.vml"/><Relationship Id="rId4" Type="http://schemas.openxmlformats.org/officeDocument/2006/relationships/oleObject" Target="../embeddings/oleObject6.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1.xml"/><Relationship Id="rId1" Type="http://schemas.openxmlformats.org/officeDocument/2006/relationships/vmlDrawing" Target="../drawings/vmlDrawing4.v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smtClean="0"/>
              <a:t>ΧΡΗΜΑΤΟΟΙΚΟΝΟΜΙΚΗ ΔΙΟΙΚΗΣΗ ΙΙ</a:t>
            </a:r>
            <a:endParaRPr lang="el-GR" dirty="0"/>
          </a:p>
        </p:txBody>
      </p:sp>
      <p:sp>
        <p:nvSpPr>
          <p:cNvPr id="3" name="Υπότιτλος 2"/>
          <p:cNvSpPr>
            <a:spLocks noGrp="1"/>
          </p:cNvSpPr>
          <p:nvPr>
            <p:ph type="subTitle" idx="1"/>
          </p:nvPr>
        </p:nvSpPr>
        <p:spPr/>
        <p:txBody>
          <a:bodyPr/>
          <a:lstStyle/>
          <a:p>
            <a:r>
              <a:rPr lang="el-GR" dirty="0" smtClean="0"/>
              <a:t>ΑΣΚΗΣΕΙΣ-ΠΡΑΞΕΙΣ</a:t>
            </a:r>
          </a:p>
          <a:p>
            <a:r>
              <a:rPr lang="el-GR" dirty="0" smtClean="0"/>
              <a:t>ΕΙΣΗΓΗΣΗ Νο3</a:t>
            </a:r>
            <a:endParaRPr lang="el-GR" dirty="0"/>
          </a:p>
        </p:txBody>
      </p:sp>
    </p:spTree>
    <p:extLst>
      <p:ext uri="{BB962C8B-B14F-4D97-AF65-F5344CB8AC3E}">
        <p14:creationId xmlns="" xmlns:p14="http://schemas.microsoft.com/office/powerpoint/2010/main" val="2142511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260649"/>
            <a:ext cx="7772400" cy="576064"/>
          </a:xfrm>
        </p:spPr>
        <p:txBody>
          <a:bodyPr>
            <a:normAutofit fontScale="90000"/>
          </a:bodyPr>
          <a:lstStyle/>
          <a:p>
            <a:r>
              <a:rPr lang="el-GR" dirty="0" smtClean="0"/>
              <a:t>ΑΣΚΗΣΗ </a:t>
            </a:r>
            <a:r>
              <a:rPr lang="el-GR" dirty="0" err="1" smtClean="0"/>
              <a:t>Νο</a:t>
            </a:r>
            <a:r>
              <a:rPr lang="el-GR" smtClean="0"/>
              <a:t> 3</a:t>
            </a:r>
            <a:endParaRPr lang="el-GR" dirty="0"/>
          </a:p>
        </p:txBody>
      </p:sp>
      <p:sp>
        <p:nvSpPr>
          <p:cNvPr id="3" name="Ορθογώνιο 2"/>
          <p:cNvSpPr/>
          <p:nvPr/>
        </p:nvSpPr>
        <p:spPr>
          <a:xfrm>
            <a:off x="266268" y="764704"/>
            <a:ext cx="8892480" cy="5324535"/>
          </a:xfrm>
          <a:prstGeom prst="rect">
            <a:avLst/>
          </a:prstGeom>
        </p:spPr>
        <p:txBody>
          <a:bodyPr wrap="square">
            <a:spAutoFit/>
          </a:bodyPr>
          <a:lstStyle/>
          <a:p>
            <a:r>
              <a:rPr lang="el-GR" sz="2000" b="1" dirty="0" smtClean="0"/>
              <a:t>Β, Β1</a:t>
            </a:r>
            <a:endParaRPr lang="el-GR" sz="2000" dirty="0"/>
          </a:p>
          <a:p>
            <a:r>
              <a:rPr lang="el-GR" sz="2000" dirty="0"/>
              <a:t>Αρχικά δεδομένα, όταν όλοι οι όροι είναι </a:t>
            </a:r>
            <a:r>
              <a:rPr lang="el-GR" sz="2000" dirty="0" smtClean="0"/>
              <a:t>ονομαστικοί</a:t>
            </a:r>
            <a:endParaRPr lang="el-GR" sz="2000" dirty="0"/>
          </a:p>
          <a:p>
            <a:endParaRPr lang="el-GR" sz="2000" dirty="0" smtClean="0"/>
          </a:p>
          <a:p>
            <a:endParaRPr lang="el-GR" sz="2000" dirty="0"/>
          </a:p>
          <a:p>
            <a:endParaRPr lang="el-GR" sz="2000" dirty="0" smtClean="0"/>
          </a:p>
          <a:p>
            <a:r>
              <a:rPr lang="el-GR" sz="2000" dirty="0"/>
              <a:t>Χρησιμοποιούμε πραγματικό επιτόκιο προεξόφλησης 0,10</a:t>
            </a:r>
          </a:p>
          <a:p>
            <a:endParaRPr lang="el-GR" sz="2000" dirty="0" smtClean="0"/>
          </a:p>
          <a:p>
            <a:endParaRPr lang="el-GR" sz="2000" dirty="0"/>
          </a:p>
          <a:p>
            <a:endParaRPr lang="el-GR" sz="2000" dirty="0" smtClean="0"/>
          </a:p>
          <a:p>
            <a:endParaRPr lang="el-GR" sz="2000" dirty="0" smtClean="0"/>
          </a:p>
          <a:p>
            <a:r>
              <a:rPr lang="el-GR" sz="2000" dirty="0" smtClean="0"/>
              <a:t>Όταν </a:t>
            </a:r>
            <a:r>
              <a:rPr lang="el-GR" sz="2000" dirty="0"/>
              <a:t>χρησιμοποιηθεί πραγματικό επιτόκιο προεξόφλησης τότε η ΚΠΑ υπερεκτιμάται με κίνδυνο να αποδεχθούμε επενδύσεις που ενδεχομένως θα έπρεπε να απορρίψουμε.</a:t>
            </a:r>
          </a:p>
          <a:p>
            <a:r>
              <a:rPr lang="el-GR" sz="2000" b="1" dirty="0" smtClean="0"/>
              <a:t>Β2</a:t>
            </a:r>
            <a:endParaRPr lang="el-GR" sz="2000" dirty="0"/>
          </a:p>
          <a:p>
            <a:r>
              <a:rPr lang="el-GR" sz="2000" dirty="0"/>
              <a:t>Αρχικά δεδομένα, όταν όλοι οι όροι είναι ονομαστικοί</a:t>
            </a:r>
          </a:p>
          <a:p>
            <a:endParaRPr lang="el-GR" sz="2000" dirty="0" smtClean="0"/>
          </a:p>
          <a:p>
            <a:endParaRPr lang="el-GR" sz="2000" dirty="0"/>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graphicFrame>
        <p:nvGraphicFramePr>
          <p:cNvPr id="7" name="Αντικείμενο 6"/>
          <p:cNvGraphicFramePr>
            <a:graphicFrameLocks noChangeAspect="1"/>
          </p:cNvGraphicFramePr>
          <p:nvPr>
            <p:extLst>
              <p:ext uri="{D42A27DB-BD31-4B8C-83A1-F6EECF244321}">
                <p14:modId xmlns="" xmlns:p14="http://schemas.microsoft.com/office/powerpoint/2010/main" val="2531794729"/>
              </p:ext>
            </p:extLst>
          </p:nvPr>
        </p:nvGraphicFramePr>
        <p:xfrm>
          <a:off x="924518" y="1484784"/>
          <a:ext cx="7294964" cy="864096"/>
        </p:xfrm>
        <a:graphic>
          <a:graphicData uri="http://schemas.openxmlformats.org/presentationml/2006/ole">
            <p:oleObj spid="_x0000_s3100" name="Εξίσωση" r:id="rId3" imgW="4178300" imgH="495300" progId="Equation.3">
              <p:embed/>
            </p:oleObj>
          </a:graphicData>
        </a:graphic>
      </p:graphicFrame>
      <p:sp>
        <p:nvSpPr>
          <p:cNvPr id="8"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graphicFrame>
        <p:nvGraphicFramePr>
          <p:cNvPr id="9" name="Αντικείμενο 8"/>
          <p:cNvGraphicFramePr>
            <a:graphicFrameLocks noChangeAspect="1"/>
          </p:cNvGraphicFramePr>
          <p:nvPr>
            <p:extLst>
              <p:ext uri="{D42A27DB-BD31-4B8C-83A1-F6EECF244321}">
                <p14:modId xmlns="" xmlns:p14="http://schemas.microsoft.com/office/powerpoint/2010/main" val="3065998698"/>
              </p:ext>
            </p:extLst>
          </p:nvPr>
        </p:nvGraphicFramePr>
        <p:xfrm>
          <a:off x="841240" y="2924944"/>
          <a:ext cx="7461519" cy="852745"/>
        </p:xfrm>
        <a:graphic>
          <a:graphicData uri="http://schemas.openxmlformats.org/presentationml/2006/ole">
            <p:oleObj spid="_x0000_s3101" name="Εξίσωση" r:id="rId4" imgW="4330700" imgH="495300" progId="Equation.3">
              <p:embed/>
            </p:oleObj>
          </a:graphicData>
        </a:graphic>
      </p:graphicFrame>
      <p:sp>
        <p:nvSpPr>
          <p:cNvPr id="10" name="Rectangle 6"/>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graphicFrame>
        <p:nvGraphicFramePr>
          <p:cNvPr id="11" name="Αντικείμενο 10"/>
          <p:cNvGraphicFramePr>
            <a:graphicFrameLocks noChangeAspect="1"/>
          </p:cNvGraphicFramePr>
          <p:nvPr>
            <p:extLst>
              <p:ext uri="{D42A27DB-BD31-4B8C-83A1-F6EECF244321}">
                <p14:modId xmlns="" xmlns:p14="http://schemas.microsoft.com/office/powerpoint/2010/main" val="3816645405"/>
              </p:ext>
            </p:extLst>
          </p:nvPr>
        </p:nvGraphicFramePr>
        <p:xfrm>
          <a:off x="971600" y="5949280"/>
          <a:ext cx="6897156" cy="807775"/>
        </p:xfrm>
        <a:graphic>
          <a:graphicData uri="http://schemas.openxmlformats.org/presentationml/2006/ole">
            <p:oleObj spid="_x0000_s3102" name="Εξίσωση" r:id="rId5" imgW="4229100" imgH="495300" progId="Equation.3">
              <p:embed/>
            </p:oleObj>
          </a:graphicData>
        </a:graphic>
      </p:graphicFrame>
    </p:spTree>
    <p:extLst>
      <p:ext uri="{BB962C8B-B14F-4D97-AF65-F5344CB8AC3E}">
        <p14:creationId xmlns="" xmlns:p14="http://schemas.microsoft.com/office/powerpoint/2010/main" val="33065131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260649"/>
            <a:ext cx="7772400" cy="576064"/>
          </a:xfrm>
        </p:spPr>
        <p:txBody>
          <a:bodyPr>
            <a:normAutofit fontScale="90000"/>
          </a:bodyPr>
          <a:lstStyle/>
          <a:p>
            <a:r>
              <a:rPr lang="el-GR" dirty="0" smtClean="0"/>
              <a:t>ΑΣΚΗΣΗ </a:t>
            </a:r>
            <a:r>
              <a:rPr lang="el-GR" dirty="0" err="1" smtClean="0"/>
              <a:t>Νο</a:t>
            </a:r>
            <a:r>
              <a:rPr lang="el-GR" smtClean="0"/>
              <a:t> 3</a:t>
            </a:r>
            <a:endParaRPr lang="el-GR" dirty="0"/>
          </a:p>
        </p:txBody>
      </p:sp>
      <p:sp>
        <p:nvSpPr>
          <p:cNvPr id="3" name="Ορθογώνιο 2"/>
          <p:cNvSpPr/>
          <p:nvPr/>
        </p:nvSpPr>
        <p:spPr>
          <a:xfrm>
            <a:off x="252397" y="1124744"/>
            <a:ext cx="8892480" cy="5262979"/>
          </a:xfrm>
          <a:prstGeom prst="rect">
            <a:avLst/>
          </a:prstGeom>
        </p:spPr>
        <p:txBody>
          <a:bodyPr wrap="square">
            <a:spAutoFit/>
          </a:bodyPr>
          <a:lstStyle/>
          <a:p>
            <a:r>
              <a:rPr lang="el-GR" sz="2400" dirty="0"/>
              <a:t>Χρησιμοποιούμε πραγματικές ταμιακές ροές (με 0,10</a:t>
            </a:r>
            <a:r>
              <a:rPr lang="el-GR" sz="2400" dirty="0" smtClean="0"/>
              <a:t>)</a:t>
            </a:r>
          </a:p>
          <a:p>
            <a:endParaRPr lang="el-GR" sz="2400" dirty="0"/>
          </a:p>
          <a:p>
            <a:endParaRPr lang="el-GR" sz="2400" dirty="0" smtClean="0"/>
          </a:p>
          <a:p>
            <a:endParaRPr lang="el-GR" sz="2400" dirty="0"/>
          </a:p>
          <a:p>
            <a:endParaRPr lang="el-GR" sz="2400" dirty="0" smtClean="0"/>
          </a:p>
          <a:p>
            <a:endParaRPr lang="el-GR" sz="2400" dirty="0"/>
          </a:p>
          <a:p>
            <a:r>
              <a:rPr lang="el-GR" sz="2400" dirty="0"/>
              <a:t>Όταν οι ταμιακές ροές είναι πραγματικές δηλαδή έγινε η προσαρμογή για τον πληθωρισμό και το επιτόκιο προεξόφλησης είναι ονομαστικό τότε η ΚΠΑ υποεκτιμάτε με κίνδυνο να απορρίψουμε επενδύσεις που ενδεχομένως θα έπρεπε να αποδεχθούμε.</a:t>
            </a:r>
          </a:p>
          <a:p>
            <a:endParaRPr lang="el-GR" sz="2400" dirty="0"/>
          </a:p>
          <a:p>
            <a:endParaRPr lang="el-GR" sz="2400" dirty="0"/>
          </a:p>
          <a:p>
            <a:endParaRPr lang="el-GR" sz="2400" dirty="0" smtClean="0"/>
          </a:p>
          <a:p>
            <a:endParaRPr lang="el-GR" sz="2400" dirty="0"/>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8"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10" name="Rectangle 6"/>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graphicFrame>
        <p:nvGraphicFramePr>
          <p:cNvPr id="5" name="Αντικείμενο 4"/>
          <p:cNvGraphicFramePr>
            <a:graphicFrameLocks noChangeAspect="1"/>
          </p:cNvGraphicFramePr>
          <p:nvPr>
            <p:extLst>
              <p:ext uri="{D42A27DB-BD31-4B8C-83A1-F6EECF244321}">
                <p14:modId xmlns="" xmlns:p14="http://schemas.microsoft.com/office/powerpoint/2010/main" val="765779502"/>
              </p:ext>
            </p:extLst>
          </p:nvPr>
        </p:nvGraphicFramePr>
        <p:xfrm>
          <a:off x="539552" y="2060848"/>
          <a:ext cx="8424936" cy="936104"/>
        </p:xfrm>
        <a:graphic>
          <a:graphicData uri="http://schemas.openxmlformats.org/presentationml/2006/ole">
            <p:oleObj spid="_x0000_s4106" name="Εξίσωση" r:id="rId3" imgW="4457700" imgH="495300" progId="Equation.3">
              <p:embed/>
            </p:oleObj>
          </a:graphicData>
        </a:graphic>
      </p:graphicFrame>
    </p:spTree>
    <p:extLst>
      <p:ext uri="{BB962C8B-B14F-4D97-AF65-F5344CB8AC3E}">
        <p14:creationId xmlns="" xmlns:p14="http://schemas.microsoft.com/office/powerpoint/2010/main" val="34032570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260649"/>
            <a:ext cx="7772400" cy="576064"/>
          </a:xfrm>
        </p:spPr>
        <p:txBody>
          <a:bodyPr>
            <a:normAutofit fontScale="90000"/>
          </a:bodyPr>
          <a:lstStyle/>
          <a:p>
            <a:r>
              <a:rPr lang="el-GR" dirty="0" smtClean="0"/>
              <a:t>ΑΣΚΗΣΗ </a:t>
            </a:r>
            <a:r>
              <a:rPr lang="el-GR" dirty="0" err="1" smtClean="0"/>
              <a:t>Νο</a:t>
            </a:r>
            <a:r>
              <a:rPr lang="el-GR" dirty="0" smtClean="0"/>
              <a:t> 4</a:t>
            </a:r>
            <a:endParaRPr lang="el-GR" dirty="0"/>
          </a:p>
        </p:txBody>
      </p:sp>
      <p:sp>
        <p:nvSpPr>
          <p:cNvPr id="3" name="Ορθογώνιο 2"/>
          <p:cNvSpPr/>
          <p:nvPr/>
        </p:nvSpPr>
        <p:spPr>
          <a:xfrm>
            <a:off x="252397" y="1124744"/>
            <a:ext cx="8892480" cy="4893647"/>
          </a:xfrm>
          <a:prstGeom prst="rect">
            <a:avLst/>
          </a:prstGeom>
        </p:spPr>
        <p:txBody>
          <a:bodyPr wrap="square">
            <a:spAutoFit/>
          </a:bodyPr>
          <a:lstStyle/>
          <a:p>
            <a:r>
              <a:rPr lang="el-GR" sz="2400" dirty="0"/>
              <a:t>Μόλις έχετε προσληφθεί σε μια επιχείρηση, στο τμήμα αξιολόγησης επενδύσεων. Η εταιρία εξετάζει το ενδεχόμενο ενός νέου επιχειρηματικού σχεδίου που θα κοστίσει € 200,000 και θα αποφέρει έσοδα της τάξης των € 20,000 ανά χρόνο στο διηνεκές (</a:t>
            </a:r>
            <a:r>
              <a:rPr lang="el-GR" sz="2400" dirty="0" err="1"/>
              <a:t>perpetuity</a:t>
            </a:r>
            <a:r>
              <a:rPr lang="el-GR" sz="2400" dirty="0"/>
              <a:t>). Το αφεντικό σας ενημερώνει ότι θα πρέπει να αξιολογήσετε εάν θα πρέπει να γίνει το σχέδιο αυτό δεκτό. Γνωρίζετε ότι το επιτόκιο άνευ κινδύνου είναι 6%. Επίσης γνωρίζετε ότι το </a:t>
            </a:r>
            <a:r>
              <a:rPr lang="en-US" sz="2400" dirty="0"/>
              <a:t>beta</a:t>
            </a:r>
            <a:r>
              <a:rPr lang="el-GR" sz="2400" dirty="0"/>
              <a:t> της εταιρίας είναι1,47 και το πριμ κινδύνου της αγοράς ανέρχεται σε 3%. Ο φορολογικός συντελεστής (ΦΣ) είναι 35%. Ποιο είναι το σωστό προεξοφλητικό επιτόκιο που πρέπει να χρησιμοποιηθεί για  την αξιολόγηση του επενδυτικού σχεδίου</a:t>
            </a:r>
            <a:r>
              <a:rPr lang="el-GR" sz="2400" dirty="0" smtClean="0"/>
              <a:t>.</a:t>
            </a:r>
            <a:endParaRPr lang="el-GR" sz="2400" dirty="0"/>
          </a:p>
          <a:p>
            <a:endParaRPr lang="el-GR" sz="2400" dirty="0" smtClean="0"/>
          </a:p>
          <a:p>
            <a:endParaRPr lang="el-GR" sz="2400" dirty="0"/>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8"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10" name="Rectangle 6"/>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Tree>
    <p:extLst>
      <p:ext uri="{BB962C8B-B14F-4D97-AF65-F5344CB8AC3E}">
        <p14:creationId xmlns="" xmlns:p14="http://schemas.microsoft.com/office/powerpoint/2010/main" val="26460008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260649"/>
            <a:ext cx="7772400" cy="576064"/>
          </a:xfrm>
        </p:spPr>
        <p:txBody>
          <a:bodyPr>
            <a:normAutofit fontScale="90000"/>
          </a:bodyPr>
          <a:lstStyle/>
          <a:p>
            <a:r>
              <a:rPr lang="el-GR" dirty="0" smtClean="0"/>
              <a:t>ΑΣΚΗΣΗ </a:t>
            </a:r>
            <a:r>
              <a:rPr lang="el-GR" dirty="0" err="1" smtClean="0"/>
              <a:t>Νο</a:t>
            </a:r>
            <a:r>
              <a:rPr lang="el-GR" dirty="0" smtClean="0"/>
              <a:t> 4</a:t>
            </a:r>
            <a:endParaRPr lang="el-GR" dirty="0"/>
          </a:p>
        </p:txBody>
      </p:sp>
      <p:sp>
        <p:nvSpPr>
          <p:cNvPr id="3" name="Ορθογώνιο 2"/>
          <p:cNvSpPr/>
          <p:nvPr/>
        </p:nvSpPr>
        <p:spPr>
          <a:xfrm>
            <a:off x="252397" y="1124744"/>
            <a:ext cx="8892480" cy="6370975"/>
          </a:xfrm>
          <a:prstGeom prst="rect">
            <a:avLst/>
          </a:prstGeom>
        </p:spPr>
        <p:txBody>
          <a:bodyPr wrap="square">
            <a:spAutoFit/>
          </a:bodyPr>
          <a:lstStyle/>
          <a:p>
            <a:r>
              <a:rPr lang="el-GR" sz="2400" b="1" dirty="0"/>
              <a:t>Λύση</a:t>
            </a:r>
            <a:endParaRPr lang="el-GR" sz="2400" dirty="0"/>
          </a:p>
          <a:p>
            <a:r>
              <a:rPr lang="el-GR" sz="2400" dirty="0"/>
              <a:t>Αν ο υπάλληλος χρησιμοποιήσει το επιτόκιο άνευ κινδύνου στην την αξιολόγηση του επενδυτικού σχεδίου το σχέδιο θα γίνει αποδεκτό:</a:t>
            </a:r>
          </a:p>
          <a:p>
            <a:r>
              <a:rPr lang="el-GR" sz="2400" dirty="0"/>
              <a:t> </a:t>
            </a:r>
          </a:p>
          <a:p>
            <a:r>
              <a:rPr lang="el-GR" sz="2400" dirty="0"/>
              <a:t>ΚΠΑ = -200,000 + </a:t>
            </a:r>
            <a:r>
              <a:rPr lang="el-GR" sz="2400" dirty="0" smtClean="0"/>
              <a:t>                 = </a:t>
            </a:r>
            <a:r>
              <a:rPr lang="el-GR" sz="2400" b="1" dirty="0"/>
              <a:t>133,333.33 &gt; 0</a:t>
            </a:r>
            <a:endParaRPr lang="el-GR" sz="2400" dirty="0"/>
          </a:p>
          <a:p>
            <a:r>
              <a:rPr lang="el-GR" sz="2400" dirty="0"/>
              <a:t> </a:t>
            </a:r>
          </a:p>
          <a:p>
            <a:r>
              <a:rPr lang="el-GR" sz="2400" dirty="0"/>
              <a:t>Το σωστό όμως είναι να ληφθεί υπόψη ο κίνδυνος της επένδυσης και επομένως να υπολογισθεί το επιτόκιο με το μοντέλο </a:t>
            </a:r>
            <a:r>
              <a:rPr lang="en-US" sz="2400" dirty="0"/>
              <a:t>CAPM</a:t>
            </a:r>
            <a:r>
              <a:rPr lang="el-GR" sz="2400" dirty="0"/>
              <a:t> </a:t>
            </a:r>
          </a:p>
          <a:p>
            <a:r>
              <a:rPr lang="el-GR" sz="2400" dirty="0"/>
              <a:t> </a:t>
            </a:r>
            <a:r>
              <a:rPr lang="el-GR" sz="2400" dirty="0" smtClean="0"/>
              <a:t>Απαιτούμενη </a:t>
            </a:r>
            <a:r>
              <a:rPr lang="el-GR" sz="2400" dirty="0"/>
              <a:t>απόδοση = </a:t>
            </a:r>
            <a:r>
              <a:rPr lang="en-US" sz="2400" dirty="0" err="1"/>
              <a:t>r</a:t>
            </a:r>
            <a:r>
              <a:rPr lang="en-US" sz="2400" baseline="-25000" dirty="0" err="1"/>
              <a:t>f</a:t>
            </a:r>
            <a:r>
              <a:rPr lang="el-GR" sz="2400" dirty="0"/>
              <a:t> + </a:t>
            </a:r>
            <a:r>
              <a:rPr lang="en-US" sz="2400" dirty="0"/>
              <a:t>beta</a:t>
            </a:r>
            <a:r>
              <a:rPr lang="el-GR" sz="2400" dirty="0"/>
              <a:t> * (πριμ κινδύνου αγοράς ) </a:t>
            </a:r>
          </a:p>
          <a:p>
            <a:r>
              <a:rPr lang="el-GR" sz="2400" b="1" dirty="0"/>
              <a:t> </a:t>
            </a:r>
            <a:endParaRPr lang="el-GR" sz="2400" dirty="0"/>
          </a:p>
          <a:p>
            <a:r>
              <a:rPr lang="el-GR" sz="2400" b="1" dirty="0"/>
              <a:t> </a:t>
            </a:r>
            <a:r>
              <a:rPr lang="el-GR" sz="2400" dirty="0" smtClean="0"/>
              <a:t>    </a:t>
            </a:r>
            <a:r>
              <a:rPr lang="en-US" sz="2400" dirty="0"/>
              <a:t>R</a:t>
            </a:r>
            <a:r>
              <a:rPr lang="el-GR" sz="2400" dirty="0"/>
              <a:t>  = 0.06+ 1,47*3 = 10.41</a:t>
            </a:r>
            <a:r>
              <a:rPr lang="el-GR" sz="2400" dirty="0" smtClean="0"/>
              <a:t>%</a:t>
            </a:r>
            <a:endParaRPr lang="el-GR" sz="2400" dirty="0"/>
          </a:p>
          <a:p>
            <a:r>
              <a:rPr lang="el-GR" sz="2400" b="1" dirty="0"/>
              <a:t> </a:t>
            </a:r>
            <a:endParaRPr lang="el-GR" sz="2400" dirty="0"/>
          </a:p>
          <a:p>
            <a:r>
              <a:rPr lang="el-GR" sz="2400" dirty="0"/>
              <a:t>Άρα το σχέδιο πρέπει να απορριφθεί αφού η ΚΠΑ είναι αρνητική:</a:t>
            </a:r>
          </a:p>
          <a:p>
            <a:r>
              <a:rPr lang="el-GR" sz="2400" dirty="0"/>
              <a:t> </a:t>
            </a:r>
          </a:p>
          <a:p>
            <a:r>
              <a:rPr lang="el-GR" sz="2400" dirty="0"/>
              <a:t>ΚΠΑ =</a:t>
            </a:r>
            <a:r>
              <a:rPr lang="el-GR" sz="2400" b="1" dirty="0"/>
              <a:t> </a:t>
            </a:r>
            <a:r>
              <a:rPr lang="el-GR" sz="2400" dirty="0"/>
              <a:t>-200,000 +</a:t>
            </a:r>
            <a:r>
              <a:rPr lang="el-GR" sz="2400" b="1" dirty="0"/>
              <a:t> </a:t>
            </a:r>
            <a:r>
              <a:rPr lang="el-GR" sz="2400" b="1" dirty="0" smtClean="0"/>
              <a:t>           </a:t>
            </a:r>
            <a:r>
              <a:rPr lang="el-GR" sz="2400" dirty="0" smtClean="0"/>
              <a:t>= </a:t>
            </a:r>
            <a:r>
              <a:rPr lang="el-GR" sz="2400" dirty="0"/>
              <a:t>-7,877.041 &lt; 0</a:t>
            </a:r>
          </a:p>
          <a:p>
            <a:endParaRPr lang="el-GR" sz="2400" dirty="0" smtClean="0"/>
          </a:p>
          <a:p>
            <a:endParaRPr lang="el-GR" sz="2400" dirty="0"/>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8"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10" name="Rectangle 6"/>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graphicFrame>
        <p:nvGraphicFramePr>
          <p:cNvPr id="7" name="Αντικείμενο 6"/>
          <p:cNvGraphicFramePr>
            <a:graphicFrameLocks noChangeAspect="1"/>
          </p:cNvGraphicFramePr>
          <p:nvPr>
            <p:extLst>
              <p:ext uri="{D42A27DB-BD31-4B8C-83A1-F6EECF244321}">
                <p14:modId xmlns="" xmlns:p14="http://schemas.microsoft.com/office/powerpoint/2010/main" val="1280353532"/>
              </p:ext>
            </p:extLst>
          </p:nvPr>
        </p:nvGraphicFramePr>
        <p:xfrm>
          <a:off x="2627784" y="2420888"/>
          <a:ext cx="988841" cy="836712"/>
        </p:xfrm>
        <a:graphic>
          <a:graphicData uri="http://schemas.openxmlformats.org/presentationml/2006/ole">
            <p:oleObj spid="_x0000_s5139" name="Εξίσωση" r:id="rId3" imgW="495085" imgH="418918" progId="Equation.3">
              <p:embed/>
            </p:oleObj>
          </a:graphicData>
        </a:graphic>
      </p:graphicFrame>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graphicFrame>
        <p:nvGraphicFramePr>
          <p:cNvPr id="11" name="Αντικείμενο 10"/>
          <p:cNvGraphicFramePr>
            <a:graphicFrameLocks noChangeAspect="1"/>
          </p:cNvGraphicFramePr>
          <p:nvPr>
            <p:extLst>
              <p:ext uri="{D42A27DB-BD31-4B8C-83A1-F6EECF244321}">
                <p14:modId xmlns="" xmlns:p14="http://schemas.microsoft.com/office/powerpoint/2010/main" val="3212300489"/>
              </p:ext>
            </p:extLst>
          </p:nvPr>
        </p:nvGraphicFramePr>
        <p:xfrm>
          <a:off x="2483768" y="6137920"/>
          <a:ext cx="830727" cy="720080"/>
        </p:xfrm>
        <a:graphic>
          <a:graphicData uri="http://schemas.openxmlformats.org/presentationml/2006/ole">
            <p:oleObj spid="_x0000_s5140" name="Εξίσωση" r:id="rId4" imgW="495085" imgH="393529" progId="Equation.3">
              <p:embed/>
            </p:oleObj>
          </a:graphicData>
        </a:graphic>
      </p:graphicFrame>
    </p:spTree>
    <p:extLst>
      <p:ext uri="{BB962C8B-B14F-4D97-AF65-F5344CB8AC3E}">
        <p14:creationId xmlns="" xmlns:p14="http://schemas.microsoft.com/office/powerpoint/2010/main" val="12515053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260649"/>
            <a:ext cx="7772400" cy="576064"/>
          </a:xfrm>
        </p:spPr>
        <p:txBody>
          <a:bodyPr>
            <a:normAutofit fontScale="90000"/>
          </a:bodyPr>
          <a:lstStyle/>
          <a:p>
            <a:r>
              <a:rPr lang="el-GR" dirty="0" smtClean="0"/>
              <a:t>ΑΣΚΗΣΗ </a:t>
            </a:r>
            <a:r>
              <a:rPr lang="el-GR" dirty="0" err="1" smtClean="0"/>
              <a:t>Νο</a:t>
            </a:r>
            <a:r>
              <a:rPr lang="el-GR" dirty="0" smtClean="0"/>
              <a:t> 5</a:t>
            </a:r>
            <a:br>
              <a:rPr lang="el-GR" dirty="0" smtClean="0"/>
            </a:br>
            <a:r>
              <a:rPr lang="el-GR" b="1" dirty="0" smtClean="0"/>
              <a:t>Υπολογισμός </a:t>
            </a:r>
            <a:r>
              <a:rPr lang="el-GR" b="1" dirty="0" err="1"/>
              <a:t>ΚΤΡοών</a:t>
            </a:r>
            <a:r>
              <a:rPr lang="el-GR" b="1" dirty="0"/>
              <a:t> με ΚΚ</a:t>
            </a:r>
            <a:endParaRPr lang="el-GR" dirty="0"/>
          </a:p>
        </p:txBody>
      </p:sp>
      <p:sp>
        <p:nvSpPr>
          <p:cNvPr id="3" name="Ορθογώνιο 2"/>
          <p:cNvSpPr/>
          <p:nvPr/>
        </p:nvSpPr>
        <p:spPr>
          <a:xfrm>
            <a:off x="252397" y="1124744"/>
            <a:ext cx="8892480" cy="830997"/>
          </a:xfrm>
          <a:prstGeom prst="rect">
            <a:avLst/>
          </a:prstGeom>
        </p:spPr>
        <p:txBody>
          <a:bodyPr wrap="square">
            <a:spAutoFit/>
          </a:bodyPr>
          <a:lstStyle/>
          <a:p>
            <a:endParaRPr lang="el-GR" sz="2400" dirty="0" smtClean="0"/>
          </a:p>
          <a:p>
            <a:endParaRPr lang="el-GR" sz="2400" dirty="0"/>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8"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10" name="Rectangle 6"/>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12" name="Ορθογώνιο 11"/>
          <p:cNvSpPr/>
          <p:nvPr/>
        </p:nvSpPr>
        <p:spPr>
          <a:xfrm>
            <a:off x="271509" y="1268760"/>
            <a:ext cx="8891604" cy="5632311"/>
          </a:xfrm>
          <a:prstGeom prst="rect">
            <a:avLst/>
          </a:prstGeom>
        </p:spPr>
        <p:txBody>
          <a:bodyPr wrap="square">
            <a:spAutoFit/>
          </a:bodyPr>
          <a:lstStyle/>
          <a:p>
            <a:pPr marL="457200" indent="-457200">
              <a:buFont typeface="+mj-lt"/>
              <a:buAutoNum type="arabicPeriod"/>
            </a:pPr>
            <a:r>
              <a:rPr lang="el-GR" sz="2400" dirty="0"/>
              <a:t>Η επιχείρηση Σίγμα Α.Ε. εξετάζει την εισαγωγή ενός νέου προϊόντος στη γραμμή παραγωγής της. Το προϊόν υπολογίζεται να πουληθεί στα επόμενα 5 χρόνια και μετά θα σταματήσει η παραγωγή του. Για το σκοπό αυτό θα χρειασθούν μηχανήματα αξίας </a:t>
            </a:r>
            <a:r>
              <a:rPr lang="el-GR" sz="2400" dirty="0" smtClean="0"/>
              <a:t>€800.000 </a:t>
            </a:r>
            <a:r>
              <a:rPr lang="el-GR" sz="2400" dirty="0"/>
              <a:t>και έξοδα μεταφοράς και εγκατάστασης €50.000. Τα μηχανήματα έχουν διάρκεια ζωής 10 ετών και ακολουθείται η μέθοδος σταθερής απόσβεσης. Η υπολειμματική αξία υπολογίζεται σε €50.000. Στο τέλος των 5 ετών η επιχείρηση αναμένει να εισπράξει την </a:t>
            </a:r>
            <a:r>
              <a:rPr lang="el-GR" sz="2400" dirty="0" err="1"/>
              <a:t>αναπόσβεστη</a:t>
            </a:r>
            <a:r>
              <a:rPr lang="el-GR" sz="2400" dirty="0"/>
              <a:t> αξία των μηχανημάτων. </a:t>
            </a:r>
          </a:p>
          <a:p>
            <a:pPr marL="457200" indent="-457200">
              <a:buFont typeface="+mj-lt"/>
              <a:buAutoNum type="arabicPeriod"/>
            </a:pPr>
            <a:r>
              <a:rPr lang="el-GR" sz="2400" dirty="0"/>
              <a:t>Επί πλέον θα χρειασθεί να επενδύσει σήμερα €100.000 για Κεφάλαιο Κίνησης. Η επιχείρηση έκανε έρευνα αγοράς το προηγούμενο έτος για το Τι προϊόντα θέλει η αγορά,  η οποία κόστισε €40.000. Η έρευνα αυτή έγινε για γενικότερη πληροφόρηση της επιχείρησης και όχι για το συγκεκριμένο προϊόν.</a:t>
            </a:r>
          </a:p>
        </p:txBody>
      </p:sp>
    </p:spTree>
    <p:extLst>
      <p:ext uri="{BB962C8B-B14F-4D97-AF65-F5344CB8AC3E}">
        <p14:creationId xmlns="" xmlns:p14="http://schemas.microsoft.com/office/powerpoint/2010/main" val="16531268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260649"/>
            <a:ext cx="7772400" cy="576064"/>
          </a:xfrm>
        </p:spPr>
        <p:txBody>
          <a:bodyPr>
            <a:normAutofit fontScale="90000"/>
          </a:bodyPr>
          <a:lstStyle/>
          <a:p>
            <a:r>
              <a:rPr lang="el-GR" dirty="0" smtClean="0"/>
              <a:t>ΑΣΚΗΣΗ </a:t>
            </a:r>
            <a:r>
              <a:rPr lang="el-GR" dirty="0" err="1" smtClean="0"/>
              <a:t>Νο</a:t>
            </a:r>
            <a:r>
              <a:rPr lang="el-GR" dirty="0" smtClean="0"/>
              <a:t> 5</a:t>
            </a:r>
            <a:br>
              <a:rPr lang="el-GR" dirty="0" smtClean="0"/>
            </a:br>
            <a:r>
              <a:rPr lang="el-GR" b="1" dirty="0" smtClean="0"/>
              <a:t>Υπολογισμός </a:t>
            </a:r>
            <a:r>
              <a:rPr lang="el-GR" b="1" dirty="0" err="1"/>
              <a:t>ΚΤΡοών</a:t>
            </a:r>
            <a:r>
              <a:rPr lang="el-GR" b="1" dirty="0"/>
              <a:t> με ΚΚ</a:t>
            </a:r>
            <a:endParaRPr lang="el-GR" dirty="0"/>
          </a:p>
        </p:txBody>
      </p:sp>
      <p:sp>
        <p:nvSpPr>
          <p:cNvPr id="3" name="Ορθογώνιο 2"/>
          <p:cNvSpPr/>
          <p:nvPr/>
        </p:nvSpPr>
        <p:spPr>
          <a:xfrm>
            <a:off x="252397" y="1124744"/>
            <a:ext cx="8892480" cy="830997"/>
          </a:xfrm>
          <a:prstGeom prst="rect">
            <a:avLst/>
          </a:prstGeom>
        </p:spPr>
        <p:txBody>
          <a:bodyPr wrap="square">
            <a:spAutoFit/>
          </a:bodyPr>
          <a:lstStyle/>
          <a:p>
            <a:endParaRPr lang="el-GR" sz="2400" dirty="0" smtClean="0"/>
          </a:p>
          <a:p>
            <a:endParaRPr lang="el-GR" sz="2400" dirty="0"/>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8"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10" name="Rectangle 6"/>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12" name="Ορθογώνιο 11"/>
          <p:cNvSpPr/>
          <p:nvPr/>
        </p:nvSpPr>
        <p:spPr>
          <a:xfrm>
            <a:off x="271509" y="1268760"/>
            <a:ext cx="8891604" cy="5262979"/>
          </a:xfrm>
          <a:prstGeom prst="rect">
            <a:avLst/>
          </a:prstGeom>
        </p:spPr>
        <p:txBody>
          <a:bodyPr wrap="square">
            <a:spAutoFit/>
          </a:bodyPr>
          <a:lstStyle/>
          <a:p>
            <a:pPr marL="457200" indent="-457200">
              <a:buFont typeface="+mj-lt"/>
              <a:buAutoNum type="arabicPeriod"/>
            </a:pPr>
            <a:r>
              <a:rPr lang="el-GR" sz="2400" dirty="0"/>
              <a:t>Η επιχείρηση ήδη απασχολεί διοικητικό προσωπικό στο εργοστάσιο αυτό με κόστος €70.000 ετησίως, το οποίο θα συνεχίσει να υπάρχει άσχετα από την εισαγωγή ή όχι του νέου </a:t>
            </a:r>
            <a:r>
              <a:rPr lang="el-GR" sz="2400" dirty="0" smtClean="0"/>
              <a:t>προϊόντος.</a:t>
            </a:r>
          </a:p>
          <a:p>
            <a:pPr marL="457200" indent="-457200">
              <a:buFont typeface="+mj-lt"/>
              <a:buAutoNum type="arabicPeriod"/>
            </a:pPr>
            <a:r>
              <a:rPr lang="el-GR" sz="2400" dirty="0" smtClean="0"/>
              <a:t>Η </a:t>
            </a:r>
            <a:r>
              <a:rPr lang="el-GR" sz="2400" dirty="0"/>
              <a:t>διοίκηση της εταιρίας αναμένει να πωλήσει €200.000 τεμάχια το 1ο έτος με 10% αύξηση ετησίως. Η τιμή πώλησης θα ανέρχεται σε €2,5 ανά τεμάχιο στο 1ο έτος και αναμένεται να αυξάνεται κατά 8% ετησίως. Το κόστος εργατικών ανέρχεται σε 1 €/ τεμάχιο και το κόστος των </a:t>
            </a:r>
            <a:r>
              <a:rPr lang="el-GR" sz="2400" dirty="0" err="1"/>
              <a:t>α΄</a:t>
            </a:r>
            <a:r>
              <a:rPr lang="el-GR" sz="2400" dirty="0"/>
              <a:t> υλών σε 0,50 € /</a:t>
            </a:r>
            <a:r>
              <a:rPr lang="el-GR" sz="2400" dirty="0" smtClean="0"/>
              <a:t>τεμάχιο.</a:t>
            </a:r>
          </a:p>
          <a:p>
            <a:pPr marL="457200" indent="-457200">
              <a:buFont typeface="+mj-lt"/>
              <a:buAutoNum type="arabicPeriod"/>
            </a:pPr>
            <a:r>
              <a:rPr lang="el-GR" sz="2400" dirty="0" smtClean="0"/>
              <a:t>Το </a:t>
            </a:r>
            <a:r>
              <a:rPr lang="el-GR" sz="2400" dirty="0"/>
              <a:t>Κεφάλαιο Κίνησης θα αυξάνεται επίσης κατά 10% ετησίως και στο τέλος των 5 ετών η επιχείρηση θα ανακτήσει όλο το Κεφάλαιο </a:t>
            </a:r>
            <a:r>
              <a:rPr lang="el-GR" sz="2400" dirty="0" smtClean="0"/>
              <a:t>Κίνησης.</a:t>
            </a:r>
          </a:p>
          <a:p>
            <a:pPr marL="457200" indent="-457200">
              <a:buFont typeface="+mj-lt"/>
              <a:buAutoNum type="arabicPeriod"/>
            </a:pPr>
            <a:r>
              <a:rPr lang="el-GR" sz="2400" dirty="0" smtClean="0"/>
              <a:t>Ο </a:t>
            </a:r>
            <a:r>
              <a:rPr lang="el-GR" sz="2400" dirty="0"/>
              <a:t>συντελεστής φορολογίας είναι 40% και η επένδυση θα χρηματοδοτηθεί εξολοκλήρου με δάνειο με επιτόκιο 10 %. </a:t>
            </a:r>
          </a:p>
        </p:txBody>
      </p:sp>
    </p:spTree>
    <p:extLst>
      <p:ext uri="{BB962C8B-B14F-4D97-AF65-F5344CB8AC3E}">
        <p14:creationId xmlns="" xmlns:p14="http://schemas.microsoft.com/office/powerpoint/2010/main" val="16336613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260649"/>
            <a:ext cx="7772400" cy="576064"/>
          </a:xfrm>
        </p:spPr>
        <p:txBody>
          <a:bodyPr>
            <a:normAutofit fontScale="90000"/>
          </a:bodyPr>
          <a:lstStyle/>
          <a:p>
            <a:r>
              <a:rPr lang="el-GR" dirty="0" smtClean="0"/>
              <a:t>ΑΣΚΗΣΗ </a:t>
            </a:r>
            <a:r>
              <a:rPr lang="el-GR" dirty="0" err="1" smtClean="0"/>
              <a:t>Νο</a:t>
            </a:r>
            <a:r>
              <a:rPr lang="el-GR" dirty="0" smtClean="0"/>
              <a:t> 5</a:t>
            </a:r>
            <a:br>
              <a:rPr lang="el-GR" dirty="0" smtClean="0"/>
            </a:br>
            <a:r>
              <a:rPr lang="el-GR" b="1" dirty="0" smtClean="0"/>
              <a:t>Υπολογισμός </a:t>
            </a:r>
            <a:r>
              <a:rPr lang="el-GR" b="1" dirty="0" err="1"/>
              <a:t>ΚΤΡοών</a:t>
            </a:r>
            <a:r>
              <a:rPr lang="el-GR" b="1" dirty="0"/>
              <a:t> με ΚΚ</a:t>
            </a:r>
            <a:endParaRPr lang="el-GR" dirty="0"/>
          </a:p>
        </p:txBody>
      </p:sp>
      <p:sp>
        <p:nvSpPr>
          <p:cNvPr id="3" name="Ορθογώνιο 2"/>
          <p:cNvSpPr/>
          <p:nvPr/>
        </p:nvSpPr>
        <p:spPr>
          <a:xfrm>
            <a:off x="252397" y="1124744"/>
            <a:ext cx="8892480" cy="830997"/>
          </a:xfrm>
          <a:prstGeom prst="rect">
            <a:avLst/>
          </a:prstGeom>
        </p:spPr>
        <p:txBody>
          <a:bodyPr wrap="square">
            <a:spAutoFit/>
          </a:bodyPr>
          <a:lstStyle/>
          <a:p>
            <a:endParaRPr lang="el-GR" sz="2400" dirty="0" smtClean="0"/>
          </a:p>
          <a:p>
            <a:endParaRPr lang="el-GR" sz="2400" dirty="0"/>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8"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10" name="Rectangle 6"/>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12" name="Ορθογώνιο 11"/>
          <p:cNvSpPr/>
          <p:nvPr/>
        </p:nvSpPr>
        <p:spPr>
          <a:xfrm>
            <a:off x="271509" y="1268760"/>
            <a:ext cx="8891604" cy="2677656"/>
          </a:xfrm>
          <a:prstGeom prst="rect">
            <a:avLst/>
          </a:prstGeom>
        </p:spPr>
        <p:txBody>
          <a:bodyPr wrap="square">
            <a:spAutoFit/>
          </a:bodyPr>
          <a:lstStyle/>
          <a:p>
            <a:r>
              <a:rPr lang="el-GR" sz="2400" b="1" dirty="0" smtClean="0"/>
              <a:t>Α. </a:t>
            </a:r>
            <a:r>
              <a:rPr lang="el-GR" sz="2400" dirty="0" smtClean="0"/>
              <a:t>Να </a:t>
            </a:r>
            <a:r>
              <a:rPr lang="el-GR" sz="2400" dirty="0"/>
              <a:t>αξιολογηθεί η παραπάνω επένδυση με τη μέθοδο της Καθαρής Παρούσας Αξίας (ΚΠΑ) και του Εσωτερικού Βαθμού Απόδοσης (ΕΒΑ)</a:t>
            </a:r>
          </a:p>
          <a:p>
            <a:r>
              <a:rPr lang="el-GR" sz="2400" b="1" dirty="0" smtClean="0"/>
              <a:t>Β. </a:t>
            </a:r>
            <a:r>
              <a:rPr lang="el-GR" sz="2400" dirty="0" smtClean="0"/>
              <a:t>Αν </a:t>
            </a:r>
            <a:r>
              <a:rPr lang="el-GR" sz="2400" dirty="0"/>
              <a:t>αυξηθεί το επιτόκιο του δανείου, θα επηρεασθεί η ΚΠΑ και ο ΕΒΑ; Εξηγείστε.</a:t>
            </a:r>
          </a:p>
          <a:p>
            <a:endParaRPr lang="el-GR" sz="2400" dirty="0" smtClean="0"/>
          </a:p>
          <a:p>
            <a:r>
              <a:rPr lang="el-GR" sz="2400" dirty="0" smtClean="0"/>
              <a:t>Υπόδειξη</a:t>
            </a:r>
          </a:p>
          <a:p>
            <a:r>
              <a:rPr lang="el-GR" sz="2400" dirty="0" smtClean="0"/>
              <a:t>Α</a:t>
            </a:r>
            <a:endParaRPr lang="el-GR" sz="2400" dirty="0"/>
          </a:p>
        </p:txBody>
      </p:sp>
      <p:graphicFrame>
        <p:nvGraphicFramePr>
          <p:cNvPr id="7" name="Πίνακας 6"/>
          <p:cNvGraphicFramePr>
            <a:graphicFrameLocks noGrp="1"/>
          </p:cNvGraphicFramePr>
          <p:nvPr>
            <p:extLst>
              <p:ext uri="{D42A27DB-BD31-4B8C-83A1-F6EECF244321}">
                <p14:modId xmlns="" xmlns:p14="http://schemas.microsoft.com/office/powerpoint/2010/main" val="3362289582"/>
              </p:ext>
            </p:extLst>
          </p:nvPr>
        </p:nvGraphicFramePr>
        <p:xfrm>
          <a:off x="2792730" y="3319620"/>
          <a:ext cx="5883726" cy="3133715"/>
        </p:xfrm>
        <a:graphic>
          <a:graphicData uri="http://schemas.openxmlformats.org/drawingml/2006/table">
            <a:tbl>
              <a:tblPr firstRow="1" firstCol="1" lastRow="1" lastCol="1" bandRow="1" bandCol="1">
                <a:tableStyleId>{5C22544A-7EE6-4342-B048-85BDC9FD1C3A}</a:tableStyleId>
              </a:tblPr>
              <a:tblGrid>
                <a:gridCol w="2941863"/>
                <a:gridCol w="2941863"/>
              </a:tblGrid>
              <a:tr h="1025047">
                <a:tc>
                  <a:txBody>
                    <a:bodyPr/>
                    <a:lstStyle/>
                    <a:p>
                      <a:pPr>
                        <a:spcAft>
                          <a:spcPts val="0"/>
                        </a:spcAft>
                      </a:pPr>
                      <a:r>
                        <a:rPr lang="el-GR" sz="2400">
                          <a:effectLst/>
                        </a:rPr>
                        <a:t>Αξία Μηχανημάτων</a:t>
                      </a:r>
                      <a:endParaRPr lang="el-GR" sz="2400">
                        <a:effectLst/>
                        <a:latin typeface="Times New Roman"/>
                        <a:ea typeface="Times New Roman"/>
                      </a:endParaRPr>
                    </a:p>
                  </a:txBody>
                  <a:tcPr marL="68580" marR="68580" marT="0" marB="0"/>
                </a:tc>
                <a:tc>
                  <a:txBody>
                    <a:bodyPr/>
                    <a:lstStyle/>
                    <a:p>
                      <a:pPr algn="r">
                        <a:spcAft>
                          <a:spcPts val="0"/>
                        </a:spcAft>
                      </a:pPr>
                      <a:r>
                        <a:rPr lang="el-GR" sz="2400">
                          <a:effectLst/>
                        </a:rPr>
                        <a:t>€800.000</a:t>
                      </a:r>
                      <a:endParaRPr lang="el-GR" sz="2400">
                        <a:effectLst/>
                        <a:latin typeface="Times New Roman"/>
                        <a:ea typeface="Times New Roman"/>
                      </a:endParaRPr>
                    </a:p>
                  </a:txBody>
                  <a:tcPr marL="68580" marR="68580" marT="0" marB="0"/>
                </a:tc>
              </a:tr>
              <a:tr h="1054334">
                <a:tc>
                  <a:txBody>
                    <a:bodyPr/>
                    <a:lstStyle/>
                    <a:p>
                      <a:pPr>
                        <a:spcAft>
                          <a:spcPts val="0"/>
                        </a:spcAft>
                      </a:pPr>
                      <a:r>
                        <a:rPr lang="el-GR" sz="2400">
                          <a:effectLst/>
                        </a:rPr>
                        <a:t>Έξοδα μεταφοράς και εγκατάστασης</a:t>
                      </a:r>
                      <a:endParaRPr lang="el-GR" sz="2400">
                        <a:effectLst/>
                        <a:latin typeface="Times New Roman"/>
                        <a:ea typeface="Times New Roman"/>
                      </a:endParaRPr>
                    </a:p>
                  </a:txBody>
                  <a:tcPr marL="68580" marR="68580" marT="0" marB="0"/>
                </a:tc>
                <a:tc>
                  <a:txBody>
                    <a:bodyPr/>
                    <a:lstStyle/>
                    <a:p>
                      <a:pPr algn="r">
                        <a:spcAft>
                          <a:spcPts val="0"/>
                        </a:spcAft>
                      </a:pPr>
                      <a:r>
                        <a:rPr lang="el-GR" sz="2400">
                          <a:effectLst/>
                        </a:rPr>
                        <a:t>€50.000</a:t>
                      </a:r>
                      <a:endParaRPr lang="el-GR" sz="2400">
                        <a:effectLst/>
                        <a:latin typeface="Times New Roman"/>
                        <a:ea typeface="Times New Roman"/>
                      </a:endParaRPr>
                    </a:p>
                  </a:txBody>
                  <a:tcPr marL="68580" marR="68580" marT="0" marB="0"/>
                </a:tc>
              </a:tr>
              <a:tr h="527167">
                <a:tc>
                  <a:txBody>
                    <a:bodyPr/>
                    <a:lstStyle/>
                    <a:p>
                      <a:pPr>
                        <a:spcAft>
                          <a:spcPts val="0"/>
                        </a:spcAft>
                      </a:pPr>
                      <a:r>
                        <a:rPr lang="el-GR" sz="2400">
                          <a:effectLst/>
                        </a:rPr>
                        <a:t>Κεφάλαιο Κίνησης</a:t>
                      </a:r>
                      <a:endParaRPr lang="el-GR" sz="2400">
                        <a:effectLst/>
                        <a:latin typeface="Times New Roman"/>
                        <a:ea typeface="Times New Roman"/>
                      </a:endParaRPr>
                    </a:p>
                  </a:txBody>
                  <a:tcPr marL="68580" marR="68580" marT="0" marB="0"/>
                </a:tc>
                <a:tc>
                  <a:txBody>
                    <a:bodyPr/>
                    <a:lstStyle/>
                    <a:p>
                      <a:pPr algn="r">
                        <a:spcAft>
                          <a:spcPts val="0"/>
                        </a:spcAft>
                      </a:pPr>
                      <a:r>
                        <a:rPr lang="el-GR" sz="2400">
                          <a:effectLst/>
                        </a:rPr>
                        <a:t>€100.000</a:t>
                      </a:r>
                      <a:endParaRPr lang="el-GR" sz="2400">
                        <a:effectLst/>
                        <a:latin typeface="Times New Roman"/>
                        <a:ea typeface="Times New Roman"/>
                      </a:endParaRPr>
                    </a:p>
                  </a:txBody>
                  <a:tcPr marL="68580" marR="68580" marT="0" marB="0"/>
                </a:tc>
              </a:tr>
              <a:tr h="527167">
                <a:tc>
                  <a:txBody>
                    <a:bodyPr/>
                    <a:lstStyle/>
                    <a:p>
                      <a:pPr>
                        <a:spcAft>
                          <a:spcPts val="0"/>
                        </a:spcAft>
                      </a:pPr>
                      <a:r>
                        <a:rPr lang="el-GR" sz="2400">
                          <a:effectLst/>
                        </a:rPr>
                        <a:t>Σύνολο</a:t>
                      </a:r>
                      <a:endParaRPr lang="el-GR" sz="2400">
                        <a:effectLst/>
                        <a:latin typeface="Times New Roman"/>
                        <a:ea typeface="Times New Roman"/>
                      </a:endParaRPr>
                    </a:p>
                  </a:txBody>
                  <a:tcPr marL="68580" marR="68580" marT="0" marB="0"/>
                </a:tc>
                <a:tc>
                  <a:txBody>
                    <a:bodyPr/>
                    <a:lstStyle/>
                    <a:p>
                      <a:pPr algn="r">
                        <a:spcAft>
                          <a:spcPts val="0"/>
                        </a:spcAft>
                      </a:pPr>
                      <a:r>
                        <a:rPr lang="el-GR" sz="2400" dirty="0">
                          <a:effectLst/>
                        </a:rPr>
                        <a:t>€950.000</a:t>
                      </a:r>
                      <a:endParaRPr lang="el-GR" sz="2400" dirty="0">
                        <a:effectLst/>
                        <a:latin typeface="Times New Roman"/>
                        <a:ea typeface="Times New Roman"/>
                      </a:endParaRPr>
                    </a:p>
                  </a:txBody>
                  <a:tcPr marL="68580" marR="68580" marT="0" marB="0"/>
                </a:tc>
              </a:tr>
            </a:tbl>
          </a:graphicData>
        </a:graphic>
      </p:graphicFrame>
    </p:spTree>
    <p:extLst>
      <p:ext uri="{BB962C8B-B14F-4D97-AF65-F5344CB8AC3E}">
        <p14:creationId xmlns="" xmlns:p14="http://schemas.microsoft.com/office/powerpoint/2010/main" val="33153051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260649"/>
            <a:ext cx="7772400" cy="576064"/>
          </a:xfrm>
        </p:spPr>
        <p:txBody>
          <a:bodyPr>
            <a:normAutofit fontScale="90000"/>
          </a:bodyPr>
          <a:lstStyle/>
          <a:p>
            <a:r>
              <a:rPr lang="el-GR" dirty="0" smtClean="0"/>
              <a:t>ΑΣΚΗΣΗ </a:t>
            </a:r>
            <a:r>
              <a:rPr lang="el-GR" dirty="0" err="1" smtClean="0"/>
              <a:t>Νο</a:t>
            </a:r>
            <a:r>
              <a:rPr lang="el-GR" dirty="0" smtClean="0"/>
              <a:t> 5</a:t>
            </a:r>
            <a:br>
              <a:rPr lang="el-GR" dirty="0" smtClean="0"/>
            </a:br>
            <a:r>
              <a:rPr lang="el-GR" b="1" dirty="0" smtClean="0"/>
              <a:t>Υπολογισμός </a:t>
            </a:r>
            <a:r>
              <a:rPr lang="el-GR" b="1" dirty="0" err="1"/>
              <a:t>ΚΤΡοών</a:t>
            </a:r>
            <a:r>
              <a:rPr lang="el-GR" b="1" dirty="0"/>
              <a:t> με ΚΚ</a:t>
            </a:r>
            <a:endParaRPr lang="el-GR" dirty="0"/>
          </a:p>
        </p:txBody>
      </p:sp>
      <p:sp>
        <p:nvSpPr>
          <p:cNvPr id="3" name="Ορθογώνιο 2"/>
          <p:cNvSpPr/>
          <p:nvPr/>
        </p:nvSpPr>
        <p:spPr>
          <a:xfrm>
            <a:off x="252397" y="1124744"/>
            <a:ext cx="8892480" cy="830997"/>
          </a:xfrm>
          <a:prstGeom prst="rect">
            <a:avLst/>
          </a:prstGeom>
        </p:spPr>
        <p:txBody>
          <a:bodyPr wrap="square">
            <a:spAutoFit/>
          </a:bodyPr>
          <a:lstStyle/>
          <a:p>
            <a:endParaRPr lang="el-GR" sz="2400" dirty="0" smtClean="0"/>
          </a:p>
          <a:p>
            <a:endParaRPr lang="el-GR" sz="2400" dirty="0"/>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8"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10" name="Rectangle 6"/>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12" name="Ορθογώνιο 11"/>
          <p:cNvSpPr/>
          <p:nvPr/>
        </p:nvSpPr>
        <p:spPr>
          <a:xfrm>
            <a:off x="271509" y="1268760"/>
            <a:ext cx="8891604" cy="2308324"/>
          </a:xfrm>
          <a:prstGeom prst="rect">
            <a:avLst/>
          </a:prstGeom>
        </p:spPr>
        <p:txBody>
          <a:bodyPr wrap="square">
            <a:spAutoFit/>
          </a:bodyPr>
          <a:lstStyle/>
          <a:p>
            <a:r>
              <a:rPr lang="el-GR" sz="2400" b="1" dirty="0"/>
              <a:t>Υπολογισμός ετήσιας απόσβεσης.</a:t>
            </a:r>
            <a:endParaRPr lang="el-GR" sz="2400" dirty="0"/>
          </a:p>
          <a:p>
            <a:r>
              <a:rPr lang="el-GR" sz="2400" dirty="0"/>
              <a:t>Αξία μηχανημάτων + έξοδα μεταφοράς &amp; εγκατάστασης – υπολειμματική αξία = 800.000 + 50000 – 50000 = 800.000</a:t>
            </a:r>
          </a:p>
          <a:p>
            <a:r>
              <a:rPr lang="el-GR" sz="2400" b="1" dirty="0"/>
              <a:t>Απόσβεση 800.000/10 = </a:t>
            </a:r>
            <a:r>
              <a:rPr lang="el-GR" sz="2400" dirty="0"/>
              <a:t>€ </a:t>
            </a:r>
            <a:r>
              <a:rPr lang="el-GR" sz="2400" b="1" dirty="0" smtClean="0"/>
              <a:t>80000</a:t>
            </a:r>
          </a:p>
          <a:p>
            <a:r>
              <a:rPr lang="el-GR" sz="2400" dirty="0"/>
              <a:t>Συνολικές ανάγκες σε Κεφάλαιο Κίνησης ετησίως:</a:t>
            </a:r>
          </a:p>
          <a:p>
            <a:endParaRPr lang="el-GR" sz="2400" dirty="0"/>
          </a:p>
        </p:txBody>
      </p:sp>
      <p:graphicFrame>
        <p:nvGraphicFramePr>
          <p:cNvPr id="11" name="Πίνακας 10"/>
          <p:cNvGraphicFramePr>
            <a:graphicFrameLocks noGrp="1"/>
          </p:cNvGraphicFramePr>
          <p:nvPr>
            <p:extLst>
              <p:ext uri="{D42A27DB-BD31-4B8C-83A1-F6EECF244321}">
                <p14:modId xmlns="" xmlns:p14="http://schemas.microsoft.com/office/powerpoint/2010/main" val="692010645"/>
              </p:ext>
            </p:extLst>
          </p:nvPr>
        </p:nvGraphicFramePr>
        <p:xfrm>
          <a:off x="611558" y="3212976"/>
          <a:ext cx="7337689" cy="735930"/>
        </p:xfrm>
        <a:graphic>
          <a:graphicData uri="http://schemas.openxmlformats.org/drawingml/2006/table">
            <a:tbl>
              <a:tblPr>
                <a:tableStyleId>{5C22544A-7EE6-4342-B048-85BDC9FD1C3A}</a:tableStyleId>
              </a:tblPr>
              <a:tblGrid>
                <a:gridCol w="1566744"/>
                <a:gridCol w="378751"/>
                <a:gridCol w="932044"/>
                <a:gridCol w="892030"/>
                <a:gridCol w="892030"/>
                <a:gridCol w="892030"/>
                <a:gridCol w="892030"/>
                <a:gridCol w="892030"/>
              </a:tblGrid>
              <a:tr h="735930">
                <a:tc>
                  <a:txBody>
                    <a:bodyPr/>
                    <a:lstStyle/>
                    <a:p>
                      <a:pPr>
                        <a:spcAft>
                          <a:spcPts val="0"/>
                        </a:spcAft>
                      </a:pPr>
                      <a:r>
                        <a:rPr lang="el-GR" sz="1800" dirty="0">
                          <a:effectLst/>
                        </a:rPr>
                        <a:t>Κεφάλαιο Κίνησης</a:t>
                      </a:r>
                      <a:endParaRPr lang="el-GR" sz="2800" dirty="0">
                        <a:effectLst/>
                        <a:latin typeface="Times New Roman"/>
                        <a:ea typeface="Times New Roman"/>
                      </a:endParaRPr>
                    </a:p>
                  </a:txBody>
                  <a:tcPr marL="68580" marR="68580" marT="0" marB="0" anchor="b"/>
                </a:tc>
                <a:tc>
                  <a:txBody>
                    <a:bodyPr/>
                    <a:lstStyle/>
                    <a:p>
                      <a:pPr>
                        <a:spcAft>
                          <a:spcPts val="0"/>
                        </a:spcAft>
                      </a:pPr>
                      <a:r>
                        <a:rPr lang="el-GR" sz="1800" dirty="0">
                          <a:effectLst/>
                        </a:rPr>
                        <a:t> </a:t>
                      </a:r>
                      <a:endParaRPr lang="el-GR" sz="2800" dirty="0">
                        <a:effectLst/>
                        <a:latin typeface="Times New Roman"/>
                        <a:ea typeface="Times New Roman"/>
                      </a:endParaRPr>
                    </a:p>
                  </a:txBody>
                  <a:tcPr marL="68580" marR="68580" marT="0" marB="0" anchor="b"/>
                </a:tc>
                <a:tc>
                  <a:txBody>
                    <a:bodyPr/>
                    <a:lstStyle/>
                    <a:p>
                      <a:pPr algn="r">
                        <a:spcAft>
                          <a:spcPts val="0"/>
                        </a:spcAft>
                      </a:pPr>
                      <a:r>
                        <a:rPr lang="el-GR" sz="1800" dirty="0">
                          <a:effectLst/>
                        </a:rPr>
                        <a:t>100000</a:t>
                      </a:r>
                      <a:endParaRPr lang="el-GR" sz="2800" dirty="0">
                        <a:effectLst/>
                        <a:latin typeface="Times New Roman"/>
                        <a:ea typeface="Times New Roman"/>
                      </a:endParaRPr>
                    </a:p>
                  </a:txBody>
                  <a:tcPr marL="68580" marR="68580" marT="0" marB="0" anchor="b"/>
                </a:tc>
                <a:tc>
                  <a:txBody>
                    <a:bodyPr/>
                    <a:lstStyle/>
                    <a:p>
                      <a:pPr algn="r">
                        <a:spcAft>
                          <a:spcPts val="0"/>
                        </a:spcAft>
                      </a:pPr>
                      <a:r>
                        <a:rPr lang="el-GR" sz="1800" dirty="0">
                          <a:effectLst/>
                        </a:rPr>
                        <a:t>110000</a:t>
                      </a:r>
                      <a:endParaRPr lang="el-GR" sz="2800" dirty="0">
                        <a:effectLst/>
                        <a:latin typeface="Times New Roman"/>
                        <a:ea typeface="Times New Roman"/>
                      </a:endParaRPr>
                    </a:p>
                  </a:txBody>
                  <a:tcPr marL="68580" marR="68580" marT="0" marB="0" anchor="b"/>
                </a:tc>
                <a:tc>
                  <a:txBody>
                    <a:bodyPr/>
                    <a:lstStyle/>
                    <a:p>
                      <a:pPr algn="r">
                        <a:spcAft>
                          <a:spcPts val="0"/>
                        </a:spcAft>
                      </a:pPr>
                      <a:r>
                        <a:rPr lang="el-GR" sz="1800" dirty="0">
                          <a:effectLst/>
                        </a:rPr>
                        <a:t>121000</a:t>
                      </a:r>
                      <a:endParaRPr lang="el-GR" sz="2800" dirty="0">
                        <a:effectLst/>
                        <a:latin typeface="Times New Roman"/>
                        <a:ea typeface="Times New Roman"/>
                      </a:endParaRPr>
                    </a:p>
                  </a:txBody>
                  <a:tcPr marL="68580" marR="68580" marT="0" marB="0" anchor="b"/>
                </a:tc>
                <a:tc>
                  <a:txBody>
                    <a:bodyPr/>
                    <a:lstStyle/>
                    <a:p>
                      <a:pPr algn="r">
                        <a:spcAft>
                          <a:spcPts val="0"/>
                        </a:spcAft>
                      </a:pPr>
                      <a:r>
                        <a:rPr lang="el-GR" sz="1800" dirty="0">
                          <a:effectLst/>
                        </a:rPr>
                        <a:t>133100</a:t>
                      </a:r>
                      <a:endParaRPr lang="el-GR" sz="2800" dirty="0">
                        <a:effectLst/>
                        <a:latin typeface="Times New Roman"/>
                        <a:ea typeface="Times New Roman"/>
                      </a:endParaRPr>
                    </a:p>
                  </a:txBody>
                  <a:tcPr marL="68580" marR="68580" marT="0" marB="0" anchor="b"/>
                </a:tc>
                <a:tc>
                  <a:txBody>
                    <a:bodyPr/>
                    <a:lstStyle/>
                    <a:p>
                      <a:pPr algn="r">
                        <a:spcAft>
                          <a:spcPts val="0"/>
                        </a:spcAft>
                      </a:pPr>
                      <a:r>
                        <a:rPr lang="el-GR" sz="1800" dirty="0">
                          <a:effectLst/>
                        </a:rPr>
                        <a:t>146410</a:t>
                      </a:r>
                      <a:endParaRPr lang="el-GR" sz="2800" dirty="0">
                        <a:effectLst/>
                        <a:latin typeface="Times New Roman"/>
                        <a:ea typeface="Times New Roman"/>
                      </a:endParaRPr>
                    </a:p>
                  </a:txBody>
                  <a:tcPr marL="68580" marR="68580" marT="0" marB="0" anchor="b"/>
                </a:tc>
                <a:tc>
                  <a:txBody>
                    <a:bodyPr/>
                    <a:lstStyle/>
                    <a:p>
                      <a:pPr algn="r">
                        <a:spcAft>
                          <a:spcPts val="0"/>
                        </a:spcAft>
                      </a:pPr>
                      <a:r>
                        <a:rPr lang="el-GR" sz="1800" dirty="0">
                          <a:effectLst/>
                        </a:rPr>
                        <a:t>161051</a:t>
                      </a:r>
                      <a:endParaRPr lang="el-GR" sz="2800" dirty="0">
                        <a:effectLst/>
                        <a:latin typeface="Times New Roman"/>
                        <a:ea typeface="Times New Roman"/>
                      </a:endParaRPr>
                    </a:p>
                  </a:txBody>
                  <a:tcPr marL="68580" marR="68580" marT="0" marB="0" anchor="b"/>
                </a:tc>
              </a:tr>
            </a:tbl>
          </a:graphicData>
        </a:graphic>
      </p:graphicFrame>
    </p:spTree>
    <p:extLst>
      <p:ext uri="{BB962C8B-B14F-4D97-AF65-F5344CB8AC3E}">
        <p14:creationId xmlns="" xmlns:p14="http://schemas.microsoft.com/office/powerpoint/2010/main" val="42021859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260649"/>
            <a:ext cx="7772400" cy="576064"/>
          </a:xfrm>
        </p:spPr>
        <p:txBody>
          <a:bodyPr>
            <a:normAutofit fontScale="90000"/>
          </a:bodyPr>
          <a:lstStyle/>
          <a:p>
            <a:r>
              <a:rPr lang="el-GR" dirty="0" smtClean="0"/>
              <a:t>ΑΣΚΗΣΗ </a:t>
            </a:r>
            <a:r>
              <a:rPr lang="el-GR" dirty="0" err="1" smtClean="0"/>
              <a:t>Νο</a:t>
            </a:r>
            <a:r>
              <a:rPr lang="el-GR" dirty="0" smtClean="0"/>
              <a:t> 5</a:t>
            </a:r>
            <a:br>
              <a:rPr lang="el-GR" dirty="0" smtClean="0"/>
            </a:br>
            <a:r>
              <a:rPr lang="el-GR" b="1" dirty="0" smtClean="0"/>
              <a:t>Υπολογισμός </a:t>
            </a:r>
            <a:r>
              <a:rPr lang="el-GR" b="1" dirty="0" err="1"/>
              <a:t>ΚΤΡοών</a:t>
            </a:r>
            <a:r>
              <a:rPr lang="el-GR" b="1" dirty="0"/>
              <a:t> με ΚΚ</a:t>
            </a:r>
            <a:endParaRPr lang="el-GR" dirty="0"/>
          </a:p>
        </p:txBody>
      </p:sp>
      <p:sp>
        <p:nvSpPr>
          <p:cNvPr id="3" name="Ορθογώνιο 2"/>
          <p:cNvSpPr/>
          <p:nvPr/>
        </p:nvSpPr>
        <p:spPr>
          <a:xfrm>
            <a:off x="252397" y="1124744"/>
            <a:ext cx="8892480" cy="830997"/>
          </a:xfrm>
          <a:prstGeom prst="rect">
            <a:avLst/>
          </a:prstGeom>
        </p:spPr>
        <p:txBody>
          <a:bodyPr wrap="square">
            <a:spAutoFit/>
          </a:bodyPr>
          <a:lstStyle/>
          <a:p>
            <a:endParaRPr lang="el-GR" sz="2400" dirty="0" smtClean="0"/>
          </a:p>
          <a:p>
            <a:endParaRPr lang="el-GR" sz="2400" dirty="0"/>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8"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10" name="Rectangle 6"/>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graphicFrame>
        <p:nvGraphicFramePr>
          <p:cNvPr id="7" name="Πίνακας 6"/>
          <p:cNvGraphicFramePr>
            <a:graphicFrameLocks noGrp="1"/>
          </p:cNvGraphicFramePr>
          <p:nvPr>
            <p:extLst>
              <p:ext uri="{D42A27DB-BD31-4B8C-83A1-F6EECF244321}">
                <p14:modId xmlns="" xmlns:p14="http://schemas.microsoft.com/office/powerpoint/2010/main" val="2700075167"/>
              </p:ext>
            </p:extLst>
          </p:nvPr>
        </p:nvGraphicFramePr>
        <p:xfrm>
          <a:off x="252396" y="1268755"/>
          <a:ext cx="8784100" cy="5400604"/>
        </p:xfrm>
        <a:graphic>
          <a:graphicData uri="http://schemas.openxmlformats.org/drawingml/2006/table">
            <a:tbl>
              <a:tblPr>
                <a:tableStyleId>{5C22544A-7EE6-4342-B048-85BDC9FD1C3A}</a:tableStyleId>
              </a:tblPr>
              <a:tblGrid>
                <a:gridCol w="1977663"/>
                <a:gridCol w="1176497"/>
                <a:gridCol w="1125988"/>
                <a:gridCol w="1125988"/>
                <a:gridCol w="1125988"/>
                <a:gridCol w="1125988"/>
                <a:gridCol w="1125988"/>
              </a:tblGrid>
              <a:tr h="351409">
                <a:tc>
                  <a:txBody>
                    <a:bodyPr/>
                    <a:lstStyle/>
                    <a:p>
                      <a:pPr algn="ctr">
                        <a:spcAft>
                          <a:spcPts val="0"/>
                        </a:spcAft>
                      </a:pPr>
                      <a:r>
                        <a:rPr lang="el-GR" sz="1800">
                          <a:effectLst/>
                        </a:rPr>
                        <a:t> </a:t>
                      </a:r>
                      <a:endParaRPr lang="el-GR" sz="2800">
                        <a:effectLst/>
                        <a:latin typeface="Times New Roman"/>
                        <a:ea typeface="Times New Roman"/>
                      </a:endParaRPr>
                    </a:p>
                  </a:txBody>
                  <a:tcPr marL="68580" marR="68580" marT="0" marB="0" anchor="b"/>
                </a:tc>
                <a:tc>
                  <a:txBody>
                    <a:bodyPr/>
                    <a:lstStyle/>
                    <a:p>
                      <a:pPr algn="ctr">
                        <a:spcAft>
                          <a:spcPts val="0"/>
                        </a:spcAft>
                      </a:pPr>
                      <a:r>
                        <a:rPr lang="el-GR" sz="1800" b="1" dirty="0">
                          <a:effectLst>
                            <a:outerShdw blurRad="38100" dist="38100" dir="2700000" algn="tl">
                              <a:srgbClr val="000000">
                                <a:alpha val="43137"/>
                              </a:srgbClr>
                            </a:outerShdw>
                          </a:effectLst>
                        </a:rPr>
                        <a:t>Έτος 0</a:t>
                      </a:r>
                      <a:endParaRPr lang="el-GR" sz="2800" b="1" dirty="0">
                        <a:effectLst>
                          <a:outerShdw blurRad="38100" dist="38100" dir="2700000" algn="tl">
                            <a:srgbClr val="000000">
                              <a:alpha val="43137"/>
                            </a:srgbClr>
                          </a:outerShdw>
                        </a:effectLst>
                        <a:latin typeface="Times New Roman"/>
                        <a:ea typeface="Times New Roman"/>
                      </a:endParaRPr>
                    </a:p>
                  </a:txBody>
                  <a:tcPr marL="68580" marR="68580" marT="0" marB="0" anchor="b"/>
                </a:tc>
                <a:tc>
                  <a:txBody>
                    <a:bodyPr/>
                    <a:lstStyle/>
                    <a:p>
                      <a:pPr algn="ctr">
                        <a:spcAft>
                          <a:spcPts val="0"/>
                        </a:spcAft>
                      </a:pPr>
                      <a:r>
                        <a:rPr lang="el-GR" sz="1800" b="1">
                          <a:effectLst>
                            <a:outerShdw blurRad="38100" dist="38100" dir="2700000" algn="tl">
                              <a:srgbClr val="000000">
                                <a:alpha val="43137"/>
                              </a:srgbClr>
                            </a:outerShdw>
                          </a:effectLst>
                        </a:rPr>
                        <a:t>Έτος 1</a:t>
                      </a:r>
                      <a:endParaRPr lang="el-GR" sz="2800" b="1">
                        <a:effectLst>
                          <a:outerShdw blurRad="38100" dist="38100" dir="2700000" algn="tl">
                            <a:srgbClr val="000000">
                              <a:alpha val="43137"/>
                            </a:srgbClr>
                          </a:outerShdw>
                        </a:effectLst>
                        <a:latin typeface="Times New Roman"/>
                        <a:ea typeface="Times New Roman"/>
                      </a:endParaRPr>
                    </a:p>
                  </a:txBody>
                  <a:tcPr marL="68580" marR="68580" marT="0" marB="0" anchor="b"/>
                </a:tc>
                <a:tc>
                  <a:txBody>
                    <a:bodyPr/>
                    <a:lstStyle/>
                    <a:p>
                      <a:pPr algn="ctr">
                        <a:spcAft>
                          <a:spcPts val="0"/>
                        </a:spcAft>
                      </a:pPr>
                      <a:r>
                        <a:rPr lang="el-GR" sz="1800" b="1">
                          <a:effectLst>
                            <a:outerShdw blurRad="38100" dist="38100" dir="2700000" algn="tl">
                              <a:srgbClr val="000000">
                                <a:alpha val="43137"/>
                              </a:srgbClr>
                            </a:outerShdw>
                          </a:effectLst>
                        </a:rPr>
                        <a:t>Έτος 2</a:t>
                      </a:r>
                      <a:endParaRPr lang="el-GR" sz="2800" b="1">
                        <a:effectLst>
                          <a:outerShdw blurRad="38100" dist="38100" dir="2700000" algn="tl">
                            <a:srgbClr val="000000">
                              <a:alpha val="43137"/>
                            </a:srgbClr>
                          </a:outerShdw>
                        </a:effectLst>
                        <a:latin typeface="Times New Roman"/>
                        <a:ea typeface="Times New Roman"/>
                      </a:endParaRPr>
                    </a:p>
                  </a:txBody>
                  <a:tcPr marL="68580" marR="68580" marT="0" marB="0" anchor="b"/>
                </a:tc>
                <a:tc>
                  <a:txBody>
                    <a:bodyPr/>
                    <a:lstStyle/>
                    <a:p>
                      <a:pPr algn="ctr">
                        <a:spcAft>
                          <a:spcPts val="0"/>
                        </a:spcAft>
                      </a:pPr>
                      <a:r>
                        <a:rPr lang="el-GR" sz="1800" b="1">
                          <a:effectLst>
                            <a:outerShdw blurRad="38100" dist="38100" dir="2700000" algn="tl">
                              <a:srgbClr val="000000">
                                <a:alpha val="43137"/>
                              </a:srgbClr>
                            </a:outerShdw>
                          </a:effectLst>
                        </a:rPr>
                        <a:t>Έτος 3</a:t>
                      </a:r>
                      <a:endParaRPr lang="el-GR" sz="2800" b="1">
                        <a:effectLst>
                          <a:outerShdw blurRad="38100" dist="38100" dir="2700000" algn="tl">
                            <a:srgbClr val="000000">
                              <a:alpha val="43137"/>
                            </a:srgbClr>
                          </a:outerShdw>
                        </a:effectLst>
                        <a:latin typeface="Times New Roman"/>
                        <a:ea typeface="Times New Roman"/>
                      </a:endParaRPr>
                    </a:p>
                  </a:txBody>
                  <a:tcPr marL="68580" marR="68580" marT="0" marB="0" anchor="b"/>
                </a:tc>
                <a:tc>
                  <a:txBody>
                    <a:bodyPr/>
                    <a:lstStyle/>
                    <a:p>
                      <a:pPr algn="ctr">
                        <a:spcAft>
                          <a:spcPts val="0"/>
                        </a:spcAft>
                      </a:pPr>
                      <a:r>
                        <a:rPr lang="el-GR" sz="1800" b="1">
                          <a:effectLst>
                            <a:outerShdw blurRad="38100" dist="38100" dir="2700000" algn="tl">
                              <a:srgbClr val="000000">
                                <a:alpha val="43137"/>
                              </a:srgbClr>
                            </a:outerShdw>
                          </a:effectLst>
                        </a:rPr>
                        <a:t>Έτος 4</a:t>
                      </a:r>
                      <a:endParaRPr lang="el-GR" sz="2800" b="1">
                        <a:effectLst>
                          <a:outerShdw blurRad="38100" dist="38100" dir="2700000" algn="tl">
                            <a:srgbClr val="000000">
                              <a:alpha val="43137"/>
                            </a:srgbClr>
                          </a:outerShdw>
                        </a:effectLst>
                        <a:latin typeface="Times New Roman"/>
                        <a:ea typeface="Times New Roman"/>
                      </a:endParaRPr>
                    </a:p>
                  </a:txBody>
                  <a:tcPr marL="68580" marR="68580" marT="0" marB="0" anchor="b"/>
                </a:tc>
                <a:tc>
                  <a:txBody>
                    <a:bodyPr/>
                    <a:lstStyle/>
                    <a:p>
                      <a:pPr algn="ctr">
                        <a:spcAft>
                          <a:spcPts val="0"/>
                        </a:spcAft>
                      </a:pPr>
                      <a:r>
                        <a:rPr lang="el-GR" sz="1800" b="1" dirty="0">
                          <a:effectLst>
                            <a:outerShdw blurRad="38100" dist="38100" dir="2700000" algn="tl">
                              <a:srgbClr val="000000">
                                <a:alpha val="43137"/>
                              </a:srgbClr>
                            </a:outerShdw>
                          </a:effectLst>
                        </a:rPr>
                        <a:t>Έτος 5</a:t>
                      </a:r>
                      <a:endParaRPr lang="el-GR" sz="2800" b="1" dirty="0">
                        <a:effectLst>
                          <a:outerShdw blurRad="38100" dist="38100" dir="2700000" algn="tl">
                            <a:srgbClr val="000000">
                              <a:alpha val="43137"/>
                            </a:srgbClr>
                          </a:outerShdw>
                        </a:effectLst>
                        <a:latin typeface="Times New Roman"/>
                        <a:ea typeface="Times New Roman"/>
                      </a:endParaRPr>
                    </a:p>
                  </a:txBody>
                  <a:tcPr marL="68580" marR="68580" marT="0" marB="0" anchor="b"/>
                </a:tc>
              </a:tr>
              <a:tr h="332914">
                <a:tc>
                  <a:txBody>
                    <a:bodyPr/>
                    <a:lstStyle/>
                    <a:p>
                      <a:pPr>
                        <a:spcAft>
                          <a:spcPts val="0"/>
                        </a:spcAft>
                      </a:pPr>
                      <a:r>
                        <a:rPr lang="el-GR" sz="1800">
                          <a:effectLst/>
                        </a:rPr>
                        <a:t>Τιμή/Τεμάχιο</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2,50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2,50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2,70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2,92</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3,15</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3,40</a:t>
                      </a:r>
                      <a:endParaRPr lang="el-GR" sz="2800">
                        <a:effectLst/>
                        <a:latin typeface="Times New Roman"/>
                        <a:ea typeface="Times New Roman"/>
                      </a:endParaRPr>
                    </a:p>
                  </a:txBody>
                  <a:tcPr marL="68580" marR="68580" marT="0" marB="0" anchor="b"/>
                </a:tc>
              </a:tr>
              <a:tr h="332914">
                <a:tc>
                  <a:txBody>
                    <a:bodyPr/>
                    <a:lstStyle/>
                    <a:p>
                      <a:pPr>
                        <a:spcAft>
                          <a:spcPts val="0"/>
                        </a:spcAft>
                      </a:pPr>
                      <a:r>
                        <a:rPr lang="el-GR" sz="1800" dirty="0">
                          <a:effectLst/>
                        </a:rPr>
                        <a:t>Πωλήσεις σε </a:t>
                      </a:r>
                      <a:r>
                        <a:rPr lang="el-GR" sz="1800" dirty="0" err="1" smtClean="0">
                          <a:effectLst/>
                        </a:rPr>
                        <a:t>τεμ</a:t>
                      </a:r>
                      <a:r>
                        <a:rPr lang="el-GR" sz="1800" dirty="0" smtClean="0">
                          <a:effectLst/>
                        </a:rPr>
                        <a:t>.</a:t>
                      </a:r>
                      <a:endParaRPr lang="el-GR" sz="2800" dirty="0">
                        <a:effectLst/>
                        <a:latin typeface="Times New Roman"/>
                        <a:ea typeface="Times New Roman"/>
                      </a:endParaRPr>
                    </a:p>
                  </a:txBody>
                  <a:tcPr marL="68580" marR="68580" marT="0" marB="0" anchor="b"/>
                </a:tc>
                <a:tc>
                  <a:txBody>
                    <a:bodyPr/>
                    <a:lstStyle/>
                    <a:p>
                      <a:pPr>
                        <a:spcAft>
                          <a:spcPts val="0"/>
                        </a:spcAft>
                      </a:pPr>
                      <a:r>
                        <a:rPr lang="el-GR" sz="1800">
                          <a:effectLst/>
                        </a:rPr>
                        <a:t> </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200.000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220.000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242.000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266.200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292.820</a:t>
                      </a:r>
                      <a:endParaRPr lang="el-GR" sz="2800">
                        <a:effectLst/>
                        <a:latin typeface="Times New Roman"/>
                        <a:ea typeface="Times New Roman"/>
                      </a:endParaRPr>
                    </a:p>
                  </a:txBody>
                  <a:tcPr marL="68580" marR="68580" marT="0" marB="0" anchor="b"/>
                </a:tc>
              </a:tr>
              <a:tr h="332914">
                <a:tc>
                  <a:txBody>
                    <a:bodyPr/>
                    <a:lstStyle/>
                    <a:p>
                      <a:pPr>
                        <a:spcAft>
                          <a:spcPts val="0"/>
                        </a:spcAft>
                      </a:pPr>
                      <a:r>
                        <a:rPr lang="el-GR" sz="1800" dirty="0">
                          <a:effectLst/>
                        </a:rPr>
                        <a:t>Έσοδα</a:t>
                      </a:r>
                      <a:endParaRPr lang="el-GR" sz="2800" dirty="0">
                        <a:effectLst/>
                        <a:latin typeface="Times New Roman"/>
                        <a:ea typeface="Times New Roman"/>
                      </a:endParaRPr>
                    </a:p>
                  </a:txBody>
                  <a:tcPr marL="68580" marR="68580" marT="0" marB="0" anchor="b"/>
                </a:tc>
                <a:tc>
                  <a:txBody>
                    <a:bodyPr/>
                    <a:lstStyle/>
                    <a:p>
                      <a:pPr>
                        <a:spcAft>
                          <a:spcPts val="0"/>
                        </a:spcAft>
                      </a:pPr>
                      <a:r>
                        <a:rPr lang="el-GR" sz="1800">
                          <a:effectLst/>
                        </a:rPr>
                        <a:t> </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500.000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594.000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706.640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dirty="0">
                          <a:effectLst/>
                        </a:rPr>
                        <a:t>838.530</a:t>
                      </a:r>
                      <a:endParaRPr lang="el-GR" sz="2800" dirty="0">
                        <a:effectLst/>
                        <a:latin typeface="Times New Roman"/>
                        <a:ea typeface="Times New Roman"/>
                      </a:endParaRPr>
                    </a:p>
                  </a:txBody>
                  <a:tcPr marL="68580" marR="68580" marT="0" marB="0" anchor="b"/>
                </a:tc>
                <a:tc>
                  <a:txBody>
                    <a:bodyPr/>
                    <a:lstStyle/>
                    <a:p>
                      <a:pPr algn="r">
                        <a:spcAft>
                          <a:spcPts val="0"/>
                        </a:spcAft>
                      </a:pPr>
                      <a:r>
                        <a:rPr lang="el-GR" sz="1800">
                          <a:effectLst/>
                        </a:rPr>
                        <a:t>995.588</a:t>
                      </a:r>
                      <a:endParaRPr lang="el-GR" sz="2800">
                        <a:effectLst/>
                        <a:latin typeface="Times New Roman"/>
                        <a:ea typeface="Times New Roman"/>
                      </a:endParaRPr>
                    </a:p>
                  </a:txBody>
                  <a:tcPr marL="68580" marR="68580" marT="0" marB="0" anchor="b"/>
                </a:tc>
              </a:tr>
              <a:tr h="332914">
                <a:tc>
                  <a:txBody>
                    <a:bodyPr/>
                    <a:lstStyle/>
                    <a:p>
                      <a:pPr>
                        <a:spcAft>
                          <a:spcPts val="0"/>
                        </a:spcAft>
                      </a:pPr>
                      <a:r>
                        <a:rPr lang="el-GR" sz="1800">
                          <a:effectLst/>
                        </a:rPr>
                        <a:t>Εργατικά</a:t>
                      </a:r>
                      <a:endParaRPr lang="el-GR" sz="2800">
                        <a:effectLst/>
                        <a:latin typeface="Times New Roman"/>
                        <a:ea typeface="Times New Roman"/>
                      </a:endParaRPr>
                    </a:p>
                  </a:txBody>
                  <a:tcPr marL="68580" marR="68580" marT="0" marB="0" anchor="b"/>
                </a:tc>
                <a:tc>
                  <a:txBody>
                    <a:bodyPr/>
                    <a:lstStyle/>
                    <a:p>
                      <a:pPr>
                        <a:spcAft>
                          <a:spcPts val="0"/>
                        </a:spcAft>
                      </a:pPr>
                      <a:r>
                        <a:rPr lang="el-GR" sz="1800">
                          <a:effectLst/>
                        </a:rPr>
                        <a:t> </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200.000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220.000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242.000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266.200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292.820</a:t>
                      </a:r>
                      <a:endParaRPr lang="el-GR" sz="2800">
                        <a:effectLst/>
                        <a:latin typeface="Times New Roman"/>
                        <a:ea typeface="Times New Roman"/>
                      </a:endParaRPr>
                    </a:p>
                  </a:txBody>
                  <a:tcPr marL="68580" marR="68580" marT="0" marB="0" anchor="b"/>
                </a:tc>
              </a:tr>
              <a:tr h="332914">
                <a:tc>
                  <a:txBody>
                    <a:bodyPr/>
                    <a:lstStyle/>
                    <a:p>
                      <a:pPr>
                        <a:spcAft>
                          <a:spcPts val="0"/>
                        </a:spcAft>
                      </a:pPr>
                      <a:r>
                        <a:rPr lang="el-GR" sz="1800">
                          <a:effectLst/>
                        </a:rPr>
                        <a:t>Πρώτες Ύλες</a:t>
                      </a:r>
                      <a:endParaRPr lang="el-GR" sz="2800">
                        <a:effectLst/>
                        <a:latin typeface="Times New Roman"/>
                        <a:ea typeface="Times New Roman"/>
                      </a:endParaRPr>
                    </a:p>
                  </a:txBody>
                  <a:tcPr marL="68580" marR="68580" marT="0" marB="0" anchor="b"/>
                </a:tc>
                <a:tc>
                  <a:txBody>
                    <a:bodyPr/>
                    <a:lstStyle/>
                    <a:p>
                      <a:pPr>
                        <a:spcAft>
                          <a:spcPts val="0"/>
                        </a:spcAft>
                      </a:pPr>
                      <a:r>
                        <a:rPr lang="el-GR" sz="1800">
                          <a:effectLst/>
                        </a:rPr>
                        <a:t> </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100.000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110.000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121.000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133.100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146.410</a:t>
                      </a:r>
                      <a:endParaRPr lang="el-GR" sz="2800">
                        <a:effectLst/>
                        <a:latin typeface="Times New Roman"/>
                        <a:ea typeface="Times New Roman"/>
                      </a:endParaRPr>
                    </a:p>
                  </a:txBody>
                  <a:tcPr marL="68580" marR="68580" marT="0" marB="0" anchor="b"/>
                </a:tc>
              </a:tr>
              <a:tr h="351409">
                <a:tc>
                  <a:txBody>
                    <a:bodyPr/>
                    <a:lstStyle/>
                    <a:p>
                      <a:pPr>
                        <a:spcAft>
                          <a:spcPts val="0"/>
                        </a:spcAft>
                      </a:pPr>
                      <a:r>
                        <a:rPr lang="el-GR" sz="1800">
                          <a:effectLst/>
                        </a:rPr>
                        <a:t>Αποσβέσεις</a:t>
                      </a:r>
                      <a:endParaRPr lang="el-GR" sz="2800">
                        <a:effectLst/>
                        <a:latin typeface="Times New Roman"/>
                        <a:ea typeface="Times New Roman"/>
                      </a:endParaRPr>
                    </a:p>
                  </a:txBody>
                  <a:tcPr marL="68580" marR="68580" marT="0" marB="0" anchor="b"/>
                </a:tc>
                <a:tc>
                  <a:txBody>
                    <a:bodyPr/>
                    <a:lstStyle/>
                    <a:p>
                      <a:pPr>
                        <a:spcAft>
                          <a:spcPts val="0"/>
                        </a:spcAft>
                      </a:pPr>
                      <a:r>
                        <a:rPr lang="el-GR" sz="1800">
                          <a:effectLst/>
                        </a:rPr>
                        <a:t> </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80.000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80.000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80.000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80.000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80.000</a:t>
                      </a:r>
                      <a:endParaRPr lang="el-GR" sz="2800">
                        <a:effectLst/>
                        <a:latin typeface="Times New Roman"/>
                        <a:ea typeface="Times New Roman"/>
                      </a:endParaRPr>
                    </a:p>
                  </a:txBody>
                  <a:tcPr marL="68580" marR="68580" marT="0" marB="0" anchor="b"/>
                </a:tc>
              </a:tr>
              <a:tr h="332914">
                <a:tc>
                  <a:txBody>
                    <a:bodyPr/>
                    <a:lstStyle/>
                    <a:p>
                      <a:pPr>
                        <a:spcAft>
                          <a:spcPts val="0"/>
                        </a:spcAft>
                      </a:pPr>
                      <a:r>
                        <a:rPr lang="el-GR" sz="1800">
                          <a:effectLst/>
                        </a:rPr>
                        <a:t>Κέρδη προ Φόρων</a:t>
                      </a:r>
                      <a:endParaRPr lang="el-GR" sz="2800">
                        <a:effectLst/>
                        <a:latin typeface="Times New Roman"/>
                        <a:ea typeface="Times New Roman"/>
                      </a:endParaRPr>
                    </a:p>
                  </a:txBody>
                  <a:tcPr marL="68580" marR="68580" marT="0" marB="0" anchor="b"/>
                </a:tc>
                <a:tc>
                  <a:txBody>
                    <a:bodyPr/>
                    <a:lstStyle/>
                    <a:p>
                      <a:pPr>
                        <a:spcAft>
                          <a:spcPts val="0"/>
                        </a:spcAft>
                      </a:pPr>
                      <a:r>
                        <a:rPr lang="el-GR" sz="1800">
                          <a:effectLst/>
                        </a:rPr>
                        <a:t> </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120.000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184.000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263.640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359.230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476.358</a:t>
                      </a:r>
                      <a:endParaRPr lang="el-GR" sz="2800">
                        <a:effectLst/>
                        <a:latin typeface="Times New Roman"/>
                        <a:ea typeface="Times New Roman"/>
                      </a:endParaRPr>
                    </a:p>
                  </a:txBody>
                  <a:tcPr marL="68580" marR="68580" marT="0" marB="0" anchor="b"/>
                </a:tc>
              </a:tr>
              <a:tr h="351409">
                <a:tc>
                  <a:txBody>
                    <a:bodyPr/>
                    <a:lstStyle/>
                    <a:p>
                      <a:pPr>
                        <a:spcAft>
                          <a:spcPts val="0"/>
                        </a:spcAft>
                      </a:pPr>
                      <a:r>
                        <a:rPr lang="el-GR" sz="1800">
                          <a:effectLst/>
                        </a:rPr>
                        <a:t>-Φόρος</a:t>
                      </a:r>
                      <a:endParaRPr lang="el-GR" sz="2800">
                        <a:effectLst/>
                        <a:latin typeface="Times New Roman"/>
                        <a:ea typeface="Times New Roman"/>
                      </a:endParaRPr>
                    </a:p>
                  </a:txBody>
                  <a:tcPr marL="68580" marR="68580" marT="0" marB="0" anchor="b"/>
                </a:tc>
                <a:tc>
                  <a:txBody>
                    <a:bodyPr/>
                    <a:lstStyle/>
                    <a:p>
                      <a:pPr>
                        <a:spcAft>
                          <a:spcPts val="0"/>
                        </a:spcAft>
                      </a:pPr>
                      <a:r>
                        <a:rPr lang="el-GR" sz="1800">
                          <a:effectLst/>
                        </a:rPr>
                        <a:t> </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-48.000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-73.600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-105.456</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-143.692</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-190.400</a:t>
                      </a:r>
                      <a:endParaRPr lang="el-GR" sz="2800">
                        <a:effectLst/>
                        <a:latin typeface="Times New Roman"/>
                        <a:ea typeface="Times New Roman"/>
                      </a:endParaRPr>
                    </a:p>
                  </a:txBody>
                  <a:tcPr marL="68580" marR="68580" marT="0" marB="0" anchor="b"/>
                </a:tc>
              </a:tr>
              <a:tr h="332914">
                <a:tc>
                  <a:txBody>
                    <a:bodyPr/>
                    <a:lstStyle/>
                    <a:p>
                      <a:pPr>
                        <a:spcAft>
                          <a:spcPts val="0"/>
                        </a:spcAft>
                      </a:pPr>
                      <a:r>
                        <a:rPr lang="el-GR" sz="1800">
                          <a:effectLst/>
                        </a:rPr>
                        <a:t>Καθαρά Κέρδη</a:t>
                      </a:r>
                      <a:endParaRPr lang="el-GR" sz="2800">
                        <a:effectLst/>
                        <a:latin typeface="Times New Roman"/>
                        <a:ea typeface="Times New Roman"/>
                      </a:endParaRPr>
                    </a:p>
                  </a:txBody>
                  <a:tcPr marL="68580" marR="68580" marT="0" marB="0" anchor="b"/>
                </a:tc>
                <a:tc>
                  <a:txBody>
                    <a:bodyPr/>
                    <a:lstStyle/>
                    <a:p>
                      <a:pPr>
                        <a:spcAft>
                          <a:spcPts val="0"/>
                        </a:spcAft>
                      </a:pPr>
                      <a:r>
                        <a:rPr lang="el-GR" sz="1800">
                          <a:effectLst/>
                        </a:rPr>
                        <a:t> </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72.000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110.400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158.184</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215.538</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285.958</a:t>
                      </a:r>
                      <a:endParaRPr lang="el-GR" sz="2800">
                        <a:effectLst/>
                        <a:latin typeface="Times New Roman"/>
                        <a:ea typeface="Times New Roman"/>
                      </a:endParaRPr>
                    </a:p>
                  </a:txBody>
                  <a:tcPr marL="68580" marR="68580" marT="0" marB="0" anchor="b"/>
                </a:tc>
              </a:tr>
              <a:tr h="332914">
                <a:tc>
                  <a:txBody>
                    <a:bodyPr/>
                    <a:lstStyle/>
                    <a:p>
                      <a:pPr>
                        <a:spcAft>
                          <a:spcPts val="0"/>
                        </a:spcAft>
                      </a:pPr>
                      <a:r>
                        <a:rPr lang="el-GR" sz="1800">
                          <a:effectLst/>
                        </a:rPr>
                        <a:t>+Αποσβέσεις</a:t>
                      </a:r>
                      <a:endParaRPr lang="el-GR" sz="2800">
                        <a:effectLst/>
                        <a:latin typeface="Times New Roman"/>
                        <a:ea typeface="Times New Roman"/>
                      </a:endParaRPr>
                    </a:p>
                  </a:txBody>
                  <a:tcPr marL="68580" marR="68580" marT="0" marB="0" anchor="b"/>
                </a:tc>
                <a:tc>
                  <a:txBody>
                    <a:bodyPr/>
                    <a:lstStyle/>
                    <a:p>
                      <a:pPr>
                        <a:spcAft>
                          <a:spcPts val="0"/>
                        </a:spcAft>
                      </a:pPr>
                      <a:r>
                        <a:rPr lang="el-GR" sz="1800">
                          <a:effectLst/>
                        </a:rPr>
                        <a:t> </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80.000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80.000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80.000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80.000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80.000</a:t>
                      </a:r>
                      <a:endParaRPr lang="el-GR" sz="2800">
                        <a:effectLst/>
                        <a:latin typeface="Times New Roman"/>
                        <a:ea typeface="Times New Roman"/>
                      </a:endParaRPr>
                    </a:p>
                  </a:txBody>
                  <a:tcPr marL="68580" marR="68580" marT="0" marB="0" anchor="b"/>
                </a:tc>
              </a:tr>
              <a:tr h="332914">
                <a:tc>
                  <a:txBody>
                    <a:bodyPr/>
                    <a:lstStyle/>
                    <a:p>
                      <a:pPr>
                        <a:spcAft>
                          <a:spcPts val="0"/>
                        </a:spcAft>
                      </a:pPr>
                      <a:r>
                        <a:rPr lang="el-GR" sz="1800">
                          <a:effectLst/>
                        </a:rPr>
                        <a:t>Κεφάλαιο Κίνησης</a:t>
                      </a:r>
                      <a:endParaRPr lang="el-GR" sz="2800">
                        <a:effectLst/>
                        <a:latin typeface="Times New Roman"/>
                        <a:ea typeface="Times New Roman"/>
                      </a:endParaRPr>
                    </a:p>
                  </a:txBody>
                  <a:tcPr marL="68580" marR="68580" marT="0" marB="0" anchor="b"/>
                </a:tc>
                <a:tc>
                  <a:txBody>
                    <a:bodyPr/>
                    <a:lstStyle/>
                    <a:p>
                      <a:pPr>
                        <a:spcAft>
                          <a:spcPts val="0"/>
                        </a:spcAft>
                      </a:pPr>
                      <a:r>
                        <a:rPr lang="el-GR" sz="1800">
                          <a:effectLst/>
                        </a:rPr>
                        <a:t> </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-10.000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-11.000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-12.100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-13.310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-14.641</a:t>
                      </a:r>
                      <a:endParaRPr lang="el-GR" sz="2800">
                        <a:effectLst/>
                        <a:latin typeface="Times New Roman"/>
                        <a:ea typeface="Times New Roman"/>
                      </a:endParaRPr>
                    </a:p>
                  </a:txBody>
                  <a:tcPr marL="68580" marR="68580" marT="0" marB="0" anchor="b"/>
                </a:tc>
              </a:tr>
              <a:tr h="332914">
                <a:tc>
                  <a:txBody>
                    <a:bodyPr/>
                    <a:lstStyle/>
                    <a:p>
                      <a:pPr>
                        <a:spcAft>
                          <a:spcPts val="0"/>
                        </a:spcAft>
                      </a:pPr>
                      <a:r>
                        <a:rPr lang="el-GR" sz="1800">
                          <a:effectLst/>
                        </a:rPr>
                        <a:t> </a:t>
                      </a:r>
                      <a:endParaRPr lang="el-GR" sz="2800">
                        <a:effectLst/>
                        <a:latin typeface="Times New Roman"/>
                        <a:ea typeface="Times New Roman"/>
                      </a:endParaRPr>
                    </a:p>
                  </a:txBody>
                  <a:tcPr marL="68580" marR="68580" marT="0" marB="0" anchor="b"/>
                </a:tc>
                <a:tc>
                  <a:txBody>
                    <a:bodyPr/>
                    <a:lstStyle/>
                    <a:p>
                      <a:pPr>
                        <a:spcAft>
                          <a:spcPts val="0"/>
                        </a:spcAft>
                      </a:pPr>
                      <a:r>
                        <a:rPr lang="el-GR" sz="1800">
                          <a:effectLst/>
                        </a:rPr>
                        <a:t> </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 </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 </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 </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 </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+14.641</a:t>
                      </a:r>
                      <a:endParaRPr lang="el-GR" sz="2800">
                        <a:effectLst/>
                        <a:latin typeface="Times New Roman"/>
                        <a:ea typeface="Times New Roman"/>
                      </a:endParaRPr>
                    </a:p>
                  </a:txBody>
                  <a:tcPr marL="68580" marR="68580" marT="0" marB="0" anchor="b"/>
                </a:tc>
              </a:tr>
              <a:tr h="332914">
                <a:tc>
                  <a:txBody>
                    <a:bodyPr/>
                    <a:lstStyle/>
                    <a:p>
                      <a:pPr>
                        <a:spcAft>
                          <a:spcPts val="0"/>
                        </a:spcAft>
                      </a:pPr>
                      <a:r>
                        <a:rPr lang="el-GR" sz="1800">
                          <a:effectLst/>
                        </a:rPr>
                        <a:t> </a:t>
                      </a:r>
                      <a:endParaRPr lang="el-GR" sz="2800">
                        <a:effectLst/>
                        <a:latin typeface="Times New Roman"/>
                        <a:ea typeface="Times New Roman"/>
                      </a:endParaRPr>
                    </a:p>
                  </a:txBody>
                  <a:tcPr marL="68580" marR="68580" marT="0" marB="0" anchor="b"/>
                </a:tc>
                <a:tc>
                  <a:txBody>
                    <a:bodyPr/>
                    <a:lstStyle/>
                    <a:p>
                      <a:pPr>
                        <a:spcAft>
                          <a:spcPts val="0"/>
                        </a:spcAft>
                      </a:pPr>
                      <a:r>
                        <a:rPr lang="el-GR" sz="1800">
                          <a:effectLst/>
                        </a:rPr>
                        <a:t> </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 </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 </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 </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 </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146.410</a:t>
                      </a:r>
                      <a:endParaRPr lang="el-GR" sz="2800">
                        <a:effectLst/>
                        <a:latin typeface="Times New Roman"/>
                        <a:ea typeface="Times New Roman"/>
                      </a:endParaRPr>
                    </a:p>
                  </a:txBody>
                  <a:tcPr marL="68580" marR="68580" marT="0" marB="0" anchor="b"/>
                </a:tc>
              </a:tr>
              <a:tr h="332914">
                <a:tc>
                  <a:txBody>
                    <a:bodyPr/>
                    <a:lstStyle/>
                    <a:p>
                      <a:pPr>
                        <a:spcAft>
                          <a:spcPts val="0"/>
                        </a:spcAft>
                      </a:pPr>
                      <a:r>
                        <a:rPr lang="el-GR" sz="1800" dirty="0" err="1" smtClean="0">
                          <a:effectLst/>
                        </a:rPr>
                        <a:t>Υπολ</a:t>
                      </a:r>
                      <a:r>
                        <a:rPr lang="el-GR" sz="1800" dirty="0" smtClean="0">
                          <a:effectLst/>
                        </a:rPr>
                        <a:t>/</a:t>
                      </a:r>
                      <a:r>
                        <a:rPr lang="el-GR" sz="1800" dirty="0" err="1" smtClean="0">
                          <a:effectLst/>
                        </a:rPr>
                        <a:t>ική</a:t>
                      </a:r>
                      <a:r>
                        <a:rPr lang="el-GR" sz="1800" dirty="0" smtClean="0">
                          <a:effectLst/>
                        </a:rPr>
                        <a:t> </a:t>
                      </a:r>
                      <a:r>
                        <a:rPr lang="el-GR" sz="1800" dirty="0">
                          <a:effectLst/>
                        </a:rPr>
                        <a:t>Αξία</a:t>
                      </a:r>
                      <a:endParaRPr lang="el-GR" sz="2800" dirty="0">
                        <a:effectLst/>
                        <a:latin typeface="Times New Roman"/>
                        <a:ea typeface="Times New Roman"/>
                      </a:endParaRPr>
                    </a:p>
                  </a:txBody>
                  <a:tcPr marL="68580" marR="68580" marT="0" marB="0" anchor="b"/>
                </a:tc>
                <a:tc>
                  <a:txBody>
                    <a:bodyPr/>
                    <a:lstStyle/>
                    <a:p>
                      <a:pPr>
                        <a:spcAft>
                          <a:spcPts val="0"/>
                        </a:spcAft>
                      </a:pPr>
                      <a:r>
                        <a:rPr lang="el-GR" sz="1800">
                          <a:effectLst/>
                        </a:rPr>
                        <a:t> </a:t>
                      </a:r>
                      <a:endParaRPr lang="el-GR" sz="2800">
                        <a:effectLst/>
                        <a:latin typeface="Times New Roman"/>
                        <a:ea typeface="Times New Roman"/>
                      </a:endParaRPr>
                    </a:p>
                  </a:txBody>
                  <a:tcPr marL="68580" marR="68580" marT="0" marB="0" anchor="b"/>
                </a:tc>
                <a:tc>
                  <a:txBody>
                    <a:bodyPr/>
                    <a:lstStyle/>
                    <a:p>
                      <a:pPr>
                        <a:spcAft>
                          <a:spcPts val="0"/>
                        </a:spcAft>
                      </a:pPr>
                      <a:r>
                        <a:rPr lang="el-GR" sz="1800">
                          <a:effectLst/>
                        </a:rPr>
                        <a:t> </a:t>
                      </a:r>
                      <a:endParaRPr lang="el-GR" sz="2800">
                        <a:effectLst/>
                        <a:latin typeface="Times New Roman"/>
                        <a:ea typeface="Times New Roman"/>
                      </a:endParaRPr>
                    </a:p>
                  </a:txBody>
                  <a:tcPr marL="68580" marR="68580" marT="0" marB="0" anchor="b"/>
                </a:tc>
                <a:tc>
                  <a:txBody>
                    <a:bodyPr/>
                    <a:lstStyle/>
                    <a:p>
                      <a:pPr>
                        <a:spcAft>
                          <a:spcPts val="0"/>
                        </a:spcAft>
                      </a:pPr>
                      <a:r>
                        <a:rPr lang="el-GR" sz="1800">
                          <a:effectLst/>
                        </a:rPr>
                        <a:t> </a:t>
                      </a:r>
                      <a:endParaRPr lang="el-GR" sz="2800">
                        <a:effectLst/>
                        <a:latin typeface="Times New Roman"/>
                        <a:ea typeface="Times New Roman"/>
                      </a:endParaRPr>
                    </a:p>
                  </a:txBody>
                  <a:tcPr marL="68580" marR="68580" marT="0" marB="0" anchor="b"/>
                </a:tc>
                <a:tc>
                  <a:txBody>
                    <a:bodyPr/>
                    <a:lstStyle/>
                    <a:p>
                      <a:pPr>
                        <a:spcAft>
                          <a:spcPts val="0"/>
                        </a:spcAft>
                      </a:pPr>
                      <a:r>
                        <a:rPr lang="el-GR" sz="1800">
                          <a:effectLst/>
                        </a:rPr>
                        <a:t> </a:t>
                      </a:r>
                      <a:endParaRPr lang="el-GR" sz="2800">
                        <a:effectLst/>
                        <a:latin typeface="Times New Roman"/>
                        <a:ea typeface="Times New Roman"/>
                      </a:endParaRPr>
                    </a:p>
                  </a:txBody>
                  <a:tcPr marL="68580" marR="68580" marT="0" marB="0" anchor="b"/>
                </a:tc>
                <a:tc>
                  <a:txBody>
                    <a:bodyPr/>
                    <a:lstStyle/>
                    <a:p>
                      <a:pPr>
                        <a:spcAft>
                          <a:spcPts val="0"/>
                        </a:spcAft>
                      </a:pPr>
                      <a:r>
                        <a:rPr lang="el-GR" sz="1800">
                          <a:effectLst/>
                        </a:rPr>
                        <a:t> </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400.000</a:t>
                      </a:r>
                      <a:endParaRPr lang="el-GR" sz="2800">
                        <a:effectLst/>
                        <a:latin typeface="Times New Roman"/>
                        <a:ea typeface="Times New Roman"/>
                      </a:endParaRPr>
                    </a:p>
                  </a:txBody>
                  <a:tcPr marL="68580" marR="68580" marT="0" marB="0" anchor="b"/>
                </a:tc>
              </a:tr>
              <a:tr h="351409">
                <a:tc>
                  <a:txBody>
                    <a:bodyPr/>
                    <a:lstStyle/>
                    <a:p>
                      <a:pPr>
                        <a:spcAft>
                          <a:spcPts val="0"/>
                        </a:spcAft>
                      </a:pPr>
                      <a:r>
                        <a:rPr lang="el-GR" sz="1800" dirty="0">
                          <a:effectLst/>
                        </a:rPr>
                        <a:t>Καθαρές </a:t>
                      </a:r>
                      <a:r>
                        <a:rPr lang="el-GR" sz="1800" dirty="0" smtClean="0">
                          <a:effectLst/>
                        </a:rPr>
                        <a:t>Ταμ. </a:t>
                      </a:r>
                      <a:r>
                        <a:rPr lang="el-GR" sz="1800" dirty="0">
                          <a:effectLst/>
                        </a:rPr>
                        <a:t>Ροές</a:t>
                      </a:r>
                      <a:endParaRPr lang="el-GR" sz="2800" dirty="0">
                        <a:effectLst/>
                        <a:latin typeface="Times New Roman"/>
                        <a:ea typeface="Times New Roman"/>
                      </a:endParaRPr>
                    </a:p>
                  </a:txBody>
                  <a:tcPr marL="68580" marR="68580" marT="0" marB="0" anchor="b"/>
                </a:tc>
                <a:tc>
                  <a:txBody>
                    <a:bodyPr/>
                    <a:lstStyle/>
                    <a:p>
                      <a:pPr>
                        <a:spcAft>
                          <a:spcPts val="0"/>
                        </a:spcAft>
                      </a:pPr>
                      <a:r>
                        <a:rPr lang="el-GR" sz="1800">
                          <a:effectLst/>
                        </a:rPr>
                        <a:t> </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142.000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179.400</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226.084</a:t>
                      </a:r>
                      <a:endParaRPr lang="el-GR" sz="2800">
                        <a:effectLst/>
                        <a:latin typeface="Times New Roman"/>
                        <a:ea typeface="Times New Roman"/>
                      </a:endParaRPr>
                    </a:p>
                  </a:txBody>
                  <a:tcPr marL="68580" marR="68580" marT="0" marB="0" anchor="b"/>
                </a:tc>
                <a:tc>
                  <a:txBody>
                    <a:bodyPr/>
                    <a:lstStyle/>
                    <a:p>
                      <a:pPr algn="r">
                        <a:spcAft>
                          <a:spcPts val="0"/>
                        </a:spcAft>
                      </a:pPr>
                      <a:r>
                        <a:rPr lang="el-GR" sz="1800">
                          <a:effectLst/>
                        </a:rPr>
                        <a:t>282.228</a:t>
                      </a:r>
                      <a:endParaRPr lang="el-GR" sz="2800">
                        <a:effectLst/>
                        <a:latin typeface="Times New Roman"/>
                        <a:ea typeface="Times New Roman"/>
                      </a:endParaRPr>
                    </a:p>
                  </a:txBody>
                  <a:tcPr marL="68580" marR="68580" marT="0" marB="0" anchor="b"/>
                </a:tc>
                <a:tc>
                  <a:txBody>
                    <a:bodyPr/>
                    <a:lstStyle/>
                    <a:p>
                      <a:pPr algn="r">
                        <a:spcAft>
                          <a:spcPts val="0"/>
                        </a:spcAft>
                      </a:pPr>
                      <a:r>
                        <a:rPr lang="el-GR" sz="1800" dirty="0">
                          <a:effectLst/>
                        </a:rPr>
                        <a:t>912.368</a:t>
                      </a:r>
                      <a:endParaRPr lang="el-GR" sz="2800" dirty="0">
                        <a:effectLst/>
                        <a:latin typeface="Times New Roman"/>
                        <a:ea typeface="Times New Roman"/>
                      </a:endParaRPr>
                    </a:p>
                  </a:txBody>
                  <a:tcPr marL="68580" marR="68580" marT="0" marB="0" anchor="b"/>
                </a:tc>
              </a:tr>
            </a:tbl>
          </a:graphicData>
        </a:graphic>
      </p:graphicFrame>
    </p:spTree>
    <p:extLst>
      <p:ext uri="{BB962C8B-B14F-4D97-AF65-F5344CB8AC3E}">
        <p14:creationId xmlns="" xmlns:p14="http://schemas.microsoft.com/office/powerpoint/2010/main" val="2120752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260649"/>
            <a:ext cx="7772400" cy="576064"/>
          </a:xfrm>
        </p:spPr>
        <p:txBody>
          <a:bodyPr>
            <a:normAutofit fontScale="90000"/>
          </a:bodyPr>
          <a:lstStyle/>
          <a:p>
            <a:r>
              <a:rPr lang="el-GR" dirty="0" smtClean="0"/>
              <a:t>ΑΣΚΗΣΗ </a:t>
            </a:r>
            <a:r>
              <a:rPr lang="el-GR" dirty="0" err="1" smtClean="0"/>
              <a:t>Νο</a:t>
            </a:r>
            <a:r>
              <a:rPr lang="el-GR" dirty="0" smtClean="0"/>
              <a:t> 5</a:t>
            </a:r>
            <a:br>
              <a:rPr lang="el-GR" dirty="0" smtClean="0"/>
            </a:br>
            <a:r>
              <a:rPr lang="el-GR" b="1" dirty="0" smtClean="0"/>
              <a:t>Υπολογισμός </a:t>
            </a:r>
            <a:r>
              <a:rPr lang="el-GR" b="1" dirty="0" err="1"/>
              <a:t>ΚΤΡοών</a:t>
            </a:r>
            <a:r>
              <a:rPr lang="el-GR" b="1" dirty="0"/>
              <a:t> με ΚΚ</a:t>
            </a:r>
            <a:endParaRPr lang="el-GR" dirty="0"/>
          </a:p>
        </p:txBody>
      </p:sp>
      <p:sp>
        <p:nvSpPr>
          <p:cNvPr id="3" name="Ορθογώνιο 2"/>
          <p:cNvSpPr/>
          <p:nvPr/>
        </p:nvSpPr>
        <p:spPr>
          <a:xfrm>
            <a:off x="252397" y="1124744"/>
            <a:ext cx="8892480" cy="830997"/>
          </a:xfrm>
          <a:prstGeom prst="rect">
            <a:avLst/>
          </a:prstGeom>
        </p:spPr>
        <p:txBody>
          <a:bodyPr wrap="square">
            <a:spAutoFit/>
          </a:bodyPr>
          <a:lstStyle/>
          <a:p>
            <a:endParaRPr lang="el-GR" sz="2400" dirty="0" smtClean="0"/>
          </a:p>
          <a:p>
            <a:endParaRPr lang="el-GR" sz="2400" dirty="0"/>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8"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10" name="Rectangle 6"/>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12" name="Ορθογώνιο 11"/>
          <p:cNvSpPr/>
          <p:nvPr/>
        </p:nvSpPr>
        <p:spPr>
          <a:xfrm>
            <a:off x="271509" y="1268760"/>
            <a:ext cx="8891604" cy="5262979"/>
          </a:xfrm>
          <a:prstGeom prst="rect">
            <a:avLst/>
          </a:prstGeom>
        </p:spPr>
        <p:txBody>
          <a:bodyPr wrap="square">
            <a:spAutoFit/>
          </a:bodyPr>
          <a:lstStyle/>
          <a:p>
            <a:r>
              <a:rPr lang="el-GR" sz="2400" dirty="0"/>
              <a:t>Στον υπολογισμό των ταμειακών ροών δεν υπολογίζονται:</a:t>
            </a:r>
          </a:p>
          <a:p>
            <a:r>
              <a:rPr lang="el-GR" sz="2400" dirty="0"/>
              <a:t>α) η έρευνα αγοράς διότι είναι δαπάνη που έγινε και δεν μπορεί να ανακτηθεί (</a:t>
            </a:r>
            <a:r>
              <a:rPr lang="el-GR" sz="2400" dirty="0" err="1"/>
              <a:t>sunk</a:t>
            </a:r>
            <a:r>
              <a:rPr lang="el-GR" sz="2400" dirty="0"/>
              <a:t> </a:t>
            </a:r>
            <a:r>
              <a:rPr lang="el-GR" sz="2400" dirty="0" err="1"/>
              <a:t>cost</a:t>
            </a:r>
            <a:r>
              <a:rPr lang="el-GR" sz="2400" dirty="0"/>
              <a:t>) και επομένως δεν αποτελεί ταμειακή ροή.</a:t>
            </a:r>
          </a:p>
          <a:p>
            <a:r>
              <a:rPr lang="el-GR" sz="2400" dirty="0"/>
              <a:t>β) το κόστος του διοικητικού προσωπικού διότι δεν επηρεάζεται (αυξάνεται ή μειώνεται) λόγω της επένδυσης και επομένως δεν αποτελεί πρόσθετη ταμειακή ροή.</a:t>
            </a:r>
          </a:p>
          <a:p>
            <a:r>
              <a:rPr lang="el-GR" sz="2400" dirty="0"/>
              <a:t>Για τον υπολογισμό του ΚΚ στις ταμειακές ροές λαμβάνεται η μεταβολή του ΚΚ ετησίως, διότι αυτή αποτελεί πρόσθετη ταμειακή ροή. Στην περίπτωση μας αφαιρείται από τις ταμειακές ροές διότι αποτελεί επί πλέον δέσμευση κεφαλαίων, εκτός από το τελευταίο έτος, οπότε προστίθεται στη ταμειακή ροή λόγω ανάκτησης των δεσμευθέντων κεφαλαίων για ΚΚ</a:t>
            </a:r>
            <a:r>
              <a:rPr lang="el-GR" sz="2400" dirty="0" smtClean="0"/>
              <a:t>.</a:t>
            </a:r>
            <a:endParaRPr lang="el-GR" sz="2400" dirty="0"/>
          </a:p>
          <a:p>
            <a:r>
              <a:rPr lang="el-GR" sz="2400" dirty="0"/>
              <a:t>Κόστος Χρηματοδότησης = Επιτόκιο Δανείου * (1-συντ. φορολογίας) = </a:t>
            </a:r>
          </a:p>
          <a:p>
            <a:r>
              <a:rPr lang="el-GR" sz="2400" dirty="0"/>
              <a:t> = 10% * (1-0,40) = 6%</a:t>
            </a:r>
          </a:p>
        </p:txBody>
      </p:sp>
    </p:spTree>
    <p:extLst>
      <p:ext uri="{BB962C8B-B14F-4D97-AF65-F5344CB8AC3E}">
        <p14:creationId xmlns="" xmlns:p14="http://schemas.microsoft.com/office/powerpoint/2010/main" val="2694961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260649"/>
            <a:ext cx="7772400" cy="576064"/>
          </a:xfrm>
        </p:spPr>
        <p:txBody>
          <a:bodyPr>
            <a:normAutofit fontScale="90000"/>
          </a:bodyPr>
          <a:lstStyle/>
          <a:p>
            <a:r>
              <a:rPr lang="el-GR" dirty="0" smtClean="0"/>
              <a:t>ΑΣΚΗΣΗ Νο1</a:t>
            </a:r>
            <a:endParaRPr lang="el-GR" dirty="0"/>
          </a:p>
        </p:txBody>
      </p:sp>
      <p:sp>
        <p:nvSpPr>
          <p:cNvPr id="3" name="Υπότιτλος 2"/>
          <p:cNvSpPr>
            <a:spLocks noGrp="1"/>
          </p:cNvSpPr>
          <p:nvPr>
            <p:ph type="subTitle" idx="1"/>
          </p:nvPr>
        </p:nvSpPr>
        <p:spPr>
          <a:xfrm>
            <a:off x="611560" y="980728"/>
            <a:ext cx="8280920" cy="5544616"/>
          </a:xfrm>
        </p:spPr>
        <p:txBody>
          <a:bodyPr>
            <a:normAutofit fontScale="77500" lnSpcReduction="20000"/>
          </a:bodyPr>
          <a:lstStyle/>
          <a:p>
            <a:pPr marL="457200" indent="-457200" algn="just">
              <a:buFont typeface="Arial" panose="020B0604020202020204" pitchFamily="34" charset="0"/>
              <a:buChar char="•"/>
            </a:pPr>
            <a:r>
              <a:rPr lang="el-GR" dirty="0" smtClean="0">
                <a:solidFill>
                  <a:schemeClr val="tx1"/>
                </a:solidFill>
              </a:rPr>
              <a:t>Η </a:t>
            </a:r>
            <a:r>
              <a:rPr lang="el-GR" dirty="0">
                <a:solidFill>
                  <a:schemeClr val="tx1"/>
                </a:solidFill>
              </a:rPr>
              <a:t>επιχείρηση ΑΡΙΣΤΟΝ Α.Ε. αγόρασε ένα μηχάνημα προ 5 ετών αντί 7,5 εκ. Ευρώ. </a:t>
            </a:r>
            <a:endParaRPr lang="el-GR" dirty="0" smtClean="0">
              <a:solidFill>
                <a:schemeClr val="tx1"/>
              </a:solidFill>
            </a:endParaRPr>
          </a:p>
          <a:p>
            <a:pPr marL="457200" indent="-457200" algn="just">
              <a:buFont typeface="Arial" panose="020B0604020202020204" pitchFamily="34" charset="0"/>
              <a:buChar char="•"/>
            </a:pPr>
            <a:r>
              <a:rPr lang="el-GR" dirty="0" smtClean="0">
                <a:solidFill>
                  <a:schemeClr val="tx1"/>
                </a:solidFill>
              </a:rPr>
              <a:t>Η </a:t>
            </a:r>
            <a:r>
              <a:rPr lang="el-GR" dirty="0">
                <a:solidFill>
                  <a:schemeClr val="tx1"/>
                </a:solidFill>
              </a:rPr>
              <a:t>λειτουργική ζωή του μηχανήματος υπολογίστηκε τότε σε 15 χρόνια με υπολειμματική αξία 0</a:t>
            </a:r>
            <a:r>
              <a:rPr lang="el-GR" dirty="0" smtClean="0">
                <a:solidFill>
                  <a:schemeClr val="tx1"/>
                </a:solidFill>
              </a:rPr>
              <a:t>.</a:t>
            </a:r>
          </a:p>
          <a:p>
            <a:pPr marL="457200" indent="-457200" algn="just">
              <a:buFont typeface="Arial" panose="020B0604020202020204" pitchFamily="34" charset="0"/>
              <a:buChar char="•"/>
            </a:pPr>
            <a:r>
              <a:rPr lang="el-GR" dirty="0" smtClean="0">
                <a:solidFill>
                  <a:schemeClr val="tx1"/>
                </a:solidFill>
              </a:rPr>
              <a:t>Η </a:t>
            </a:r>
            <a:r>
              <a:rPr lang="el-GR" dirty="0">
                <a:solidFill>
                  <a:schemeClr val="tx1"/>
                </a:solidFill>
              </a:rPr>
              <a:t>λογιστική του αξία είναι σήμερα 5 εκ. </a:t>
            </a:r>
            <a:r>
              <a:rPr lang="el-GR" dirty="0" smtClean="0">
                <a:solidFill>
                  <a:schemeClr val="tx1"/>
                </a:solidFill>
              </a:rPr>
              <a:t>€ και </a:t>
            </a:r>
            <a:r>
              <a:rPr lang="el-GR" dirty="0">
                <a:solidFill>
                  <a:schemeClr val="tx1"/>
                </a:solidFill>
              </a:rPr>
              <a:t>μπορεί να πωληθεί σήμερα αντί 1 </a:t>
            </a:r>
            <a:r>
              <a:rPr lang="el-GR" dirty="0" err="1">
                <a:solidFill>
                  <a:schemeClr val="tx1"/>
                </a:solidFill>
              </a:rPr>
              <a:t>εκ</a:t>
            </a:r>
            <a:r>
              <a:rPr lang="el-GR" dirty="0" err="1" smtClean="0">
                <a:solidFill>
                  <a:schemeClr val="tx1"/>
                </a:solidFill>
              </a:rPr>
              <a:t>.€</a:t>
            </a:r>
            <a:r>
              <a:rPr lang="el-GR" dirty="0" smtClean="0">
                <a:solidFill>
                  <a:schemeClr val="tx1"/>
                </a:solidFill>
              </a:rPr>
              <a:t>  </a:t>
            </a:r>
          </a:p>
          <a:p>
            <a:pPr marL="457200" indent="-457200" algn="just">
              <a:buFont typeface="Arial" panose="020B0604020202020204" pitchFamily="34" charset="0"/>
              <a:buChar char="•"/>
            </a:pPr>
            <a:r>
              <a:rPr lang="el-GR" dirty="0" smtClean="0">
                <a:solidFill>
                  <a:schemeClr val="tx1"/>
                </a:solidFill>
              </a:rPr>
              <a:t>Ο </a:t>
            </a:r>
            <a:r>
              <a:rPr lang="el-GR" dirty="0">
                <a:solidFill>
                  <a:schemeClr val="tx1"/>
                </a:solidFill>
              </a:rPr>
              <a:t>διευθυντής παραγωγής κάνει την πρόταση αγοράς νέου μηχανήματος αντί 30 </a:t>
            </a:r>
            <a:r>
              <a:rPr lang="el-GR" dirty="0" err="1">
                <a:solidFill>
                  <a:schemeClr val="tx1"/>
                </a:solidFill>
              </a:rPr>
              <a:t>εκ</a:t>
            </a:r>
            <a:r>
              <a:rPr lang="el-GR" dirty="0" err="1" smtClean="0">
                <a:solidFill>
                  <a:schemeClr val="tx1"/>
                </a:solidFill>
              </a:rPr>
              <a:t>.€</a:t>
            </a:r>
            <a:r>
              <a:rPr lang="el-GR" dirty="0" smtClean="0">
                <a:solidFill>
                  <a:schemeClr val="tx1"/>
                </a:solidFill>
              </a:rPr>
              <a:t>, </a:t>
            </a:r>
            <a:r>
              <a:rPr lang="el-GR" dirty="0">
                <a:solidFill>
                  <a:schemeClr val="tx1"/>
                </a:solidFill>
              </a:rPr>
              <a:t>το οποίο θα αυξήσει τις πωλήσεις από 100 σε 110 εκ. </a:t>
            </a:r>
            <a:r>
              <a:rPr lang="el-GR" dirty="0" smtClean="0">
                <a:solidFill>
                  <a:schemeClr val="tx1"/>
                </a:solidFill>
              </a:rPr>
              <a:t>€ ετησίως</a:t>
            </a:r>
            <a:r>
              <a:rPr lang="el-GR" dirty="0">
                <a:solidFill>
                  <a:schemeClr val="tx1"/>
                </a:solidFill>
              </a:rPr>
              <a:t>. </a:t>
            </a:r>
            <a:endParaRPr lang="el-GR" dirty="0" smtClean="0">
              <a:solidFill>
                <a:schemeClr val="tx1"/>
              </a:solidFill>
            </a:endParaRPr>
          </a:p>
          <a:p>
            <a:pPr marL="457200" indent="-457200" algn="just">
              <a:buFont typeface="Arial" panose="020B0604020202020204" pitchFamily="34" charset="0"/>
              <a:buChar char="•"/>
            </a:pPr>
            <a:r>
              <a:rPr lang="el-GR" dirty="0" smtClean="0">
                <a:solidFill>
                  <a:schemeClr val="tx1"/>
                </a:solidFill>
              </a:rPr>
              <a:t>Επιπλέον </a:t>
            </a:r>
            <a:r>
              <a:rPr lang="el-GR" dirty="0">
                <a:solidFill>
                  <a:schemeClr val="tx1"/>
                </a:solidFill>
              </a:rPr>
              <a:t>θα μειώσει το κόστος εργατικών και πρώτων υλών ώστε το ετήσιο κόστος λειτουργίας να μειωθεί από 70 εκ. σε 50 εκ. </a:t>
            </a:r>
            <a:endParaRPr lang="el-GR" dirty="0" smtClean="0">
              <a:solidFill>
                <a:schemeClr val="tx1"/>
              </a:solidFill>
            </a:endParaRPr>
          </a:p>
          <a:p>
            <a:pPr marL="457200" indent="-457200" algn="just">
              <a:buFont typeface="Arial" panose="020B0604020202020204" pitchFamily="34" charset="0"/>
              <a:buChar char="•"/>
            </a:pPr>
            <a:r>
              <a:rPr lang="el-GR" dirty="0" smtClean="0">
                <a:solidFill>
                  <a:schemeClr val="tx1"/>
                </a:solidFill>
              </a:rPr>
              <a:t>Το </a:t>
            </a:r>
            <a:r>
              <a:rPr lang="el-GR" dirty="0">
                <a:solidFill>
                  <a:schemeClr val="tx1"/>
                </a:solidFill>
              </a:rPr>
              <a:t>νέο μηχάνημα θα έχει υπολειμματική αξία 5 εκ. </a:t>
            </a:r>
            <a:r>
              <a:rPr lang="el-GR" dirty="0" smtClean="0">
                <a:solidFill>
                  <a:schemeClr val="tx1"/>
                </a:solidFill>
              </a:rPr>
              <a:t>€ στο </a:t>
            </a:r>
            <a:r>
              <a:rPr lang="el-GR" dirty="0">
                <a:solidFill>
                  <a:schemeClr val="tx1"/>
                </a:solidFill>
              </a:rPr>
              <a:t>τέλος της 10ετίας. </a:t>
            </a:r>
            <a:endParaRPr lang="el-GR" dirty="0" smtClean="0">
              <a:solidFill>
                <a:schemeClr val="tx1"/>
              </a:solidFill>
            </a:endParaRPr>
          </a:p>
          <a:p>
            <a:pPr marL="457200" indent="-457200" algn="just">
              <a:buFont typeface="Arial" panose="020B0604020202020204" pitchFamily="34" charset="0"/>
              <a:buChar char="•"/>
            </a:pPr>
            <a:r>
              <a:rPr lang="el-GR" dirty="0" smtClean="0">
                <a:solidFill>
                  <a:schemeClr val="tx1"/>
                </a:solidFill>
              </a:rPr>
              <a:t>Ο </a:t>
            </a:r>
            <a:r>
              <a:rPr lang="el-GR" dirty="0">
                <a:solidFill>
                  <a:schemeClr val="tx1"/>
                </a:solidFill>
              </a:rPr>
              <a:t>φόρος εισοδήματος είναι 40% ενώ το κόστος κεφαλαίου της επιχείρησης ανέρχεται σε 9,69</a:t>
            </a:r>
            <a:r>
              <a:rPr lang="el-GR" dirty="0" smtClean="0">
                <a:solidFill>
                  <a:schemeClr val="tx1"/>
                </a:solidFill>
              </a:rPr>
              <a:t>%.</a:t>
            </a:r>
            <a:r>
              <a:rPr lang="el-GR" dirty="0" smtClean="0"/>
              <a:t> </a:t>
            </a:r>
            <a:endParaRPr lang="el-GR" dirty="0"/>
          </a:p>
        </p:txBody>
      </p:sp>
    </p:spTree>
    <p:extLst>
      <p:ext uri="{BB962C8B-B14F-4D97-AF65-F5344CB8AC3E}">
        <p14:creationId xmlns="" xmlns:p14="http://schemas.microsoft.com/office/powerpoint/2010/main" val="15876529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260649"/>
            <a:ext cx="7772400" cy="576064"/>
          </a:xfrm>
        </p:spPr>
        <p:txBody>
          <a:bodyPr>
            <a:normAutofit fontScale="90000"/>
          </a:bodyPr>
          <a:lstStyle/>
          <a:p>
            <a:r>
              <a:rPr lang="el-GR" dirty="0" smtClean="0"/>
              <a:t>ΑΣΚΗΣΗ </a:t>
            </a:r>
            <a:r>
              <a:rPr lang="el-GR" dirty="0" err="1" smtClean="0"/>
              <a:t>Νο</a:t>
            </a:r>
            <a:r>
              <a:rPr lang="el-GR" dirty="0" smtClean="0"/>
              <a:t> 5</a:t>
            </a:r>
            <a:br>
              <a:rPr lang="el-GR" dirty="0" smtClean="0"/>
            </a:br>
            <a:r>
              <a:rPr lang="el-GR" b="1" dirty="0"/>
              <a:t>Υπολογισμός ΠΑ</a:t>
            </a:r>
            <a:endParaRPr lang="el-GR" dirty="0"/>
          </a:p>
        </p:txBody>
      </p:sp>
      <p:sp>
        <p:nvSpPr>
          <p:cNvPr id="3" name="Ορθογώνιο 2"/>
          <p:cNvSpPr/>
          <p:nvPr/>
        </p:nvSpPr>
        <p:spPr>
          <a:xfrm>
            <a:off x="252397" y="1124744"/>
            <a:ext cx="8892480" cy="830997"/>
          </a:xfrm>
          <a:prstGeom prst="rect">
            <a:avLst/>
          </a:prstGeom>
        </p:spPr>
        <p:txBody>
          <a:bodyPr wrap="square">
            <a:spAutoFit/>
          </a:bodyPr>
          <a:lstStyle/>
          <a:p>
            <a:endParaRPr lang="el-GR" sz="2400" dirty="0" smtClean="0"/>
          </a:p>
          <a:p>
            <a:endParaRPr lang="el-GR" sz="2400" dirty="0"/>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8"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10" name="Rectangle 6"/>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graphicFrame>
        <p:nvGraphicFramePr>
          <p:cNvPr id="11" name="Πίνακας 10"/>
          <p:cNvGraphicFramePr>
            <a:graphicFrameLocks noGrp="1"/>
          </p:cNvGraphicFramePr>
          <p:nvPr>
            <p:extLst>
              <p:ext uri="{D42A27DB-BD31-4B8C-83A1-F6EECF244321}">
                <p14:modId xmlns="" xmlns:p14="http://schemas.microsoft.com/office/powerpoint/2010/main" val="1376701866"/>
              </p:ext>
            </p:extLst>
          </p:nvPr>
        </p:nvGraphicFramePr>
        <p:xfrm>
          <a:off x="683568" y="1296084"/>
          <a:ext cx="7704856" cy="2925006"/>
        </p:xfrm>
        <a:graphic>
          <a:graphicData uri="http://schemas.openxmlformats.org/drawingml/2006/table">
            <a:tbl>
              <a:tblPr firstRow="1" firstCol="1" lastRow="1" lastCol="1" bandRow="1" bandCol="1">
                <a:tableStyleId>{5C22544A-7EE6-4342-B048-85BDC9FD1C3A}</a:tableStyleId>
              </a:tblPr>
              <a:tblGrid>
                <a:gridCol w="1925762"/>
                <a:gridCol w="1925762"/>
                <a:gridCol w="1926666"/>
                <a:gridCol w="1926666"/>
              </a:tblGrid>
              <a:tr h="417858">
                <a:tc>
                  <a:txBody>
                    <a:bodyPr/>
                    <a:lstStyle/>
                    <a:p>
                      <a:pPr algn="ctr">
                        <a:spcAft>
                          <a:spcPts val="0"/>
                        </a:spcAft>
                      </a:pPr>
                      <a:r>
                        <a:rPr lang="el-GR" sz="2400" dirty="0">
                          <a:effectLst/>
                        </a:rPr>
                        <a:t>Έτος</a:t>
                      </a:r>
                      <a:endParaRPr lang="el-GR" sz="2400" dirty="0">
                        <a:effectLst/>
                        <a:latin typeface="Times New Roman"/>
                        <a:ea typeface="Times New Roman"/>
                      </a:endParaRPr>
                    </a:p>
                  </a:txBody>
                  <a:tcPr marL="68580" marR="68580" marT="0" marB="0"/>
                </a:tc>
                <a:tc>
                  <a:txBody>
                    <a:bodyPr/>
                    <a:lstStyle/>
                    <a:p>
                      <a:pPr algn="ctr">
                        <a:spcAft>
                          <a:spcPts val="0"/>
                        </a:spcAft>
                      </a:pPr>
                      <a:r>
                        <a:rPr lang="el-GR" sz="2400">
                          <a:effectLst/>
                        </a:rPr>
                        <a:t>ΚΤΡ</a:t>
                      </a:r>
                      <a:endParaRPr lang="el-GR" sz="2400">
                        <a:effectLst/>
                        <a:latin typeface="Times New Roman"/>
                        <a:ea typeface="Times New Roman"/>
                      </a:endParaRPr>
                    </a:p>
                  </a:txBody>
                  <a:tcPr marL="68580" marR="68580" marT="0" marB="0"/>
                </a:tc>
                <a:tc>
                  <a:txBody>
                    <a:bodyPr/>
                    <a:lstStyle/>
                    <a:p>
                      <a:pPr algn="ctr">
                        <a:spcAft>
                          <a:spcPts val="0"/>
                        </a:spcAft>
                      </a:pPr>
                      <a:r>
                        <a:rPr lang="el-GR" sz="2400">
                          <a:effectLst/>
                        </a:rPr>
                        <a:t>ΣΠΑ 6%</a:t>
                      </a:r>
                      <a:endParaRPr lang="el-GR" sz="2400">
                        <a:effectLst/>
                        <a:latin typeface="Times New Roman"/>
                        <a:ea typeface="Times New Roman"/>
                      </a:endParaRPr>
                    </a:p>
                  </a:txBody>
                  <a:tcPr marL="68580" marR="68580" marT="0" marB="0"/>
                </a:tc>
                <a:tc>
                  <a:txBody>
                    <a:bodyPr/>
                    <a:lstStyle/>
                    <a:p>
                      <a:pPr algn="ctr">
                        <a:spcAft>
                          <a:spcPts val="0"/>
                        </a:spcAft>
                      </a:pPr>
                      <a:r>
                        <a:rPr lang="el-GR" sz="2400">
                          <a:effectLst/>
                        </a:rPr>
                        <a:t>ΠΑ</a:t>
                      </a:r>
                      <a:endParaRPr lang="el-GR" sz="2400">
                        <a:effectLst/>
                        <a:latin typeface="Times New Roman"/>
                        <a:ea typeface="Times New Roman"/>
                      </a:endParaRPr>
                    </a:p>
                  </a:txBody>
                  <a:tcPr marL="68580" marR="68580" marT="0" marB="0"/>
                </a:tc>
              </a:tr>
              <a:tr h="417858">
                <a:tc>
                  <a:txBody>
                    <a:bodyPr/>
                    <a:lstStyle/>
                    <a:p>
                      <a:pPr>
                        <a:spcAft>
                          <a:spcPts val="0"/>
                        </a:spcAft>
                      </a:pPr>
                      <a:r>
                        <a:rPr lang="el-GR" sz="2400">
                          <a:effectLst/>
                        </a:rPr>
                        <a:t>1</a:t>
                      </a:r>
                      <a:endParaRPr lang="el-GR" sz="2400">
                        <a:effectLst/>
                        <a:latin typeface="Times New Roman"/>
                        <a:ea typeface="Times New Roman"/>
                      </a:endParaRPr>
                    </a:p>
                  </a:txBody>
                  <a:tcPr marL="68580" marR="68580" marT="0" marB="0"/>
                </a:tc>
                <a:tc>
                  <a:txBody>
                    <a:bodyPr/>
                    <a:lstStyle/>
                    <a:p>
                      <a:pPr algn="r">
                        <a:spcAft>
                          <a:spcPts val="0"/>
                        </a:spcAft>
                      </a:pPr>
                      <a:r>
                        <a:rPr lang="el-GR" sz="2400">
                          <a:effectLst/>
                        </a:rPr>
                        <a:t>142000</a:t>
                      </a:r>
                      <a:endParaRPr lang="el-GR" sz="2400">
                        <a:effectLst/>
                        <a:latin typeface="Times New Roman"/>
                        <a:ea typeface="Times New Roman"/>
                      </a:endParaRPr>
                    </a:p>
                  </a:txBody>
                  <a:tcPr marL="68580" marR="68580" marT="0" marB="0"/>
                </a:tc>
                <a:tc>
                  <a:txBody>
                    <a:bodyPr/>
                    <a:lstStyle/>
                    <a:p>
                      <a:pPr algn="r">
                        <a:spcAft>
                          <a:spcPts val="0"/>
                        </a:spcAft>
                      </a:pPr>
                      <a:r>
                        <a:rPr lang="el-GR" sz="2400">
                          <a:effectLst/>
                        </a:rPr>
                        <a:t>0,9434</a:t>
                      </a:r>
                      <a:endParaRPr lang="el-GR" sz="2400">
                        <a:effectLst/>
                        <a:latin typeface="Times New Roman"/>
                        <a:ea typeface="Times New Roman"/>
                      </a:endParaRPr>
                    </a:p>
                  </a:txBody>
                  <a:tcPr marL="68580" marR="68580" marT="0" marB="0"/>
                </a:tc>
                <a:tc>
                  <a:txBody>
                    <a:bodyPr/>
                    <a:lstStyle/>
                    <a:p>
                      <a:pPr algn="r">
                        <a:spcAft>
                          <a:spcPts val="0"/>
                        </a:spcAft>
                      </a:pPr>
                      <a:r>
                        <a:rPr lang="el-GR" sz="2400">
                          <a:effectLst/>
                        </a:rPr>
                        <a:t>1339962,8</a:t>
                      </a:r>
                      <a:endParaRPr lang="el-GR" sz="2400">
                        <a:effectLst/>
                        <a:latin typeface="Times New Roman"/>
                        <a:ea typeface="Times New Roman"/>
                      </a:endParaRPr>
                    </a:p>
                  </a:txBody>
                  <a:tcPr marL="68580" marR="68580" marT="0" marB="0"/>
                </a:tc>
              </a:tr>
              <a:tr h="417858">
                <a:tc>
                  <a:txBody>
                    <a:bodyPr/>
                    <a:lstStyle/>
                    <a:p>
                      <a:pPr>
                        <a:spcAft>
                          <a:spcPts val="0"/>
                        </a:spcAft>
                      </a:pPr>
                      <a:r>
                        <a:rPr lang="el-GR" sz="2400">
                          <a:effectLst/>
                        </a:rPr>
                        <a:t>2</a:t>
                      </a:r>
                      <a:endParaRPr lang="el-GR" sz="2400">
                        <a:effectLst/>
                        <a:latin typeface="Times New Roman"/>
                        <a:ea typeface="Times New Roman"/>
                      </a:endParaRPr>
                    </a:p>
                  </a:txBody>
                  <a:tcPr marL="68580" marR="68580" marT="0" marB="0"/>
                </a:tc>
                <a:tc>
                  <a:txBody>
                    <a:bodyPr/>
                    <a:lstStyle/>
                    <a:p>
                      <a:pPr algn="r">
                        <a:spcAft>
                          <a:spcPts val="0"/>
                        </a:spcAft>
                      </a:pPr>
                      <a:r>
                        <a:rPr lang="el-GR" sz="2400">
                          <a:effectLst/>
                        </a:rPr>
                        <a:t>179400</a:t>
                      </a:r>
                      <a:endParaRPr lang="el-GR" sz="2400">
                        <a:effectLst/>
                        <a:latin typeface="Times New Roman"/>
                        <a:ea typeface="Times New Roman"/>
                      </a:endParaRPr>
                    </a:p>
                  </a:txBody>
                  <a:tcPr marL="68580" marR="68580" marT="0" marB="0"/>
                </a:tc>
                <a:tc>
                  <a:txBody>
                    <a:bodyPr/>
                    <a:lstStyle/>
                    <a:p>
                      <a:pPr algn="r">
                        <a:spcAft>
                          <a:spcPts val="0"/>
                        </a:spcAft>
                      </a:pPr>
                      <a:r>
                        <a:rPr lang="el-GR" sz="2400">
                          <a:effectLst/>
                        </a:rPr>
                        <a:t>0,8900</a:t>
                      </a:r>
                      <a:endParaRPr lang="el-GR" sz="2400">
                        <a:effectLst/>
                        <a:latin typeface="Times New Roman"/>
                        <a:ea typeface="Times New Roman"/>
                      </a:endParaRPr>
                    </a:p>
                  </a:txBody>
                  <a:tcPr marL="68580" marR="68580" marT="0" marB="0"/>
                </a:tc>
                <a:tc>
                  <a:txBody>
                    <a:bodyPr/>
                    <a:lstStyle/>
                    <a:p>
                      <a:pPr algn="r">
                        <a:spcAft>
                          <a:spcPts val="0"/>
                        </a:spcAft>
                      </a:pPr>
                      <a:r>
                        <a:rPr lang="el-GR" sz="2400">
                          <a:effectLst/>
                        </a:rPr>
                        <a:t>159666,0</a:t>
                      </a:r>
                      <a:endParaRPr lang="el-GR" sz="2400">
                        <a:effectLst/>
                        <a:latin typeface="Times New Roman"/>
                        <a:ea typeface="Times New Roman"/>
                      </a:endParaRPr>
                    </a:p>
                  </a:txBody>
                  <a:tcPr marL="68580" marR="68580" marT="0" marB="0"/>
                </a:tc>
              </a:tr>
              <a:tr h="417858">
                <a:tc>
                  <a:txBody>
                    <a:bodyPr/>
                    <a:lstStyle/>
                    <a:p>
                      <a:pPr>
                        <a:spcAft>
                          <a:spcPts val="0"/>
                        </a:spcAft>
                      </a:pPr>
                      <a:r>
                        <a:rPr lang="el-GR" sz="2400">
                          <a:effectLst/>
                        </a:rPr>
                        <a:t>3</a:t>
                      </a:r>
                      <a:endParaRPr lang="el-GR" sz="2400">
                        <a:effectLst/>
                        <a:latin typeface="Times New Roman"/>
                        <a:ea typeface="Times New Roman"/>
                      </a:endParaRPr>
                    </a:p>
                  </a:txBody>
                  <a:tcPr marL="68580" marR="68580" marT="0" marB="0"/>
                </a:tc>
                <a:tc>
                  <a:txBody>
                    <a:bodyPr/>
                    <a:lstStyle/>
                    <a:p>
                      <a:pPr algn="r">
                        <a:spcAft>
                          <a:spcPts val="0"/>
                        </a:spcAft>
                      </a:pPr>
                      <a:r>
                        <a:rPr lang="el-GR" sz="2400">
                          <a:effectLst/>
                        </a:rPr>
                        <a:t>226084</a:t>
                      </a:r>
                      <a:endParaRPr lang="el-GR" sz="2400">
                        <a:effectLst/>
                        <a:latin typeface="Times New Roman"/>
                        <a:ea typeface="Times New Roman"/>
                      </a:endParaRPr>
                    </a:p>
                  </a:txBody>
                  <a:tcPr marL="68580" marR="68580" marT="0" marB="0"/>
                </a:tc>
                <a:tc>
                  <a:txBody>
                    <a:bodyPr/>
                    <a:lstStyle/>
                    <a:p>
                      <a:pPr algn="r">
                        <a:spcAft>
                          <a:spcPts val="0"/>
                        </a:spcAft>
                      </a:pPr>
                      <a:r>
                        <a:rPr lang="el-GR" sz="2400">
                          <a:effectLst/>
                        </a:rPr>
                        <a:t>0,8396</a:t>
                      </a:r>
                      <a:endParaRPr lang="el-GR" sz="2400">
                        <a:effectLst/>
                        <a:latin typeface="Times New Roman"/>
                        <a:ea typeface="Times New Roman"/>
                      </a:endParaRPr>
                    </a:p>
                  </a:txBody>
                  <a:tcPr marL="68580" marR="68580" marT="0" marB="0"/>
                </a:tc>
                <a:tc>
                  <a:txBody>
                    <a:bodyPr/>
                    <a:lstStyle/>
                    <a:p>
                      <a:pPr algn="r">
                        <a:spcAft>
                          <a:spcPts val="0"/>
                        </a:spcAft>
                      </a:pPr>
                      <a:r>
                        <a:rPr lang="el-GR" sz="2400">
                          <a:effectLst/>
                        </a:rPr>
                        <a:t>189820,1</a:t>
                      </a:r>
                      <a:endParaRPr lang="el-GR" sz="2400">
                        <a:effectLst/>
                        <a:latin typeface="Times New Roman"/>
                        <a:ea typeface="Times New Roman"/>
                      </a:endParaRPr>
                    </a:p>
                  </a:txBody>
                  <a:tcPr marL="68580" marR="68580" marT="0" marB="0"/>
                </a:tc>
              </a:tr>
              <a:tr h="417858">
                <a:tc>
                  <a:txBody>
                    <a:bodyPr/>
                    <a:lstStyle/>
                    <a:p>
                      <a:pPr>
                        <a:spcAft>
                          <a:spcPts val="0"/>
                        </a:spcAft>
                      </a:pPr>
                      <a:r>
                        <a:rPr lang="el-GR" sz="2400">
                          <a:effectLst/>
                        </a:rPr>
                        <a:t>4</a:t>
                      </a:r>
                      <a:endParaRPr lang="el-GR" sz="2400">
                        <a:effectLst/>
                        <a:latin typeface="Times New Roman"/>
                        <a:ea typeface="Times New Roman"/>
                      </a:endParaRPr>
                    </a:p>
                  </a:txBody>
                  <a:tcPr marL="68580" marR="68580" marT="0" marB="0"/>
                </a:tc>
                <a:tc>
                  <a:txBody>
                    <a:bodyPr/>
                    <a:lstStyle/>
                    <a:p>
                      <a:pPr algn="r">
                        <a:spcAft>
                          <a:spcPts val="0"/>
                        </a:spcAft>
                      </a:pPr>
                      <a:r>
                        <a:rPr lang="el-GR" sz="2400">
                          <a:effectLst/>
                        </a:rPr>
                        <a:t>282228</a:t>
                      </a:r>
                      <a:endParaRPr lang="el-GR" sz="2400">
                        <a:effectLst/>
                        <a:latin typeface="Times New Roman"/>
                        <a:ea typeface="Times New Roman"/>
                      </a:endParaRPr>
                    </a:p>
                  </a:txBody>
                  <a:tcPr marL="68580" marR="68580" marT="0" marB="0"/>
                </a:tc>
                <a:tc>
                  <a:txBody>
                    <a:bodyPr/>
                    <a:lstStyle/>
                    <a:p>
                      <a:pPr algn="r">
                        <a:spcAft>
                          <a:spcPts val="0"/>
                        </a:spcAft>
                      </a:pPr>
                      <a:r>
                        <a:rPr lang="el-GR" sz="2400">
                          <a:effectLst/>
                        </a:rPr>
                        <a:t>0,7921</a:t>
                      </a:r>
                      <a:endParaRPr lang="el-GR" sz="2400">
                        <a:effectLst/>
                        <a:latin typeface="Times New Roman"/>
                        <a:ea typeface="Times New Roman"/>
                      </a:endParaRPr>
                    </a:p>
                  </a:txBody>
                  <a:tcPr marL="68580" marR="68580" marT="0" marB="0"/>
                </a:tc>
                <a:tc>
                  <a:txBody>
                    <a:bodyPr/>
                    <a:lstStyle/>
                    <a:p>
                      <a:pPr algn="r">
                        <a:spcAft>
                          <a:spcPts val="0"/>
                        </a:spcAft>
                      </a:pPr>
                      <a:r>
                        <a:rPr lang="el-GR" sz="2400">
                          <a:effectLst/>
                        </a:rPr>
                        <a:t>223552,8</a:t>
                      </a:r>
                      <a:endParaRPr lang="el-GR" sz="2400">
                        <a:effectLst/>
                        <a:latin typeface="Times New Roman"/>
                        <a:ea typeface="Times New Roman"/>
                      </a:endParaRPr>
                    </a:p>
                  </a:txBody>
                  <a:tcPr marL="68580" marR="68580" marT="0" marB="0"/>
                </a:tc>
              </a:tr>
              <a:tr h="417858">
                <a:tc>
                  <a:txBody>
                    <a:bodyPr/>
                    <a:lstStyle/>
                    <a:p>
                      <a:pPr>
                        <a:spcAft>
                          <a:spcPts val="0"/>
                        </a:spcAft>
                      </a:pPr>
                      <a:r>
                        <a:rPr lang="el-GR" sz="2400">
                          <a:effectLst/>
                        </a:rPr>
                        <a:t>5</a:t>
                      </a:r>
                      <a:endParaRPr lang="el-GR" sz="2400">
                        <a:effectLst/>
                        <a:latin typeface="Times New Roman"/>
                        <a:ea typeface="Times New Roman"/>
                      </a:endParaRPr>
                    </a:p>
                  </a:txBody>
                  <a:tcPr marL="68580" marR="68580" marT="0" marB="0"/>
                </a:tc>
                <a:tc>
                  <a:txBody>
                    <a:bodyPr/>
                    <a:lstStyle/>
                    <a:p>
                      <a:pPr algn="r">
                        <a:spcAft>
                          <a:spcPts val="0"/>
                        </a:spcAft>
                      </a:pPr>
                      <a:r>
                        <a:rPr lang="el-GR" sz="2400">
                          <a:effectLst/>
                        </a:rPr>
                        <a:t>912368</a:t>
                      </a:r>
                      <a:endParaRPr lang="el-GR" sz="2400">
                        <a:effectLst/>
                        <a:latin typeface="Times New Roman"/>
                        <a:ea typeface="Times New Roman"/>
                      </a:endParaRPr>
                    </a:p>
                  </a:txBody>
                  <a:tcPr marL="68580" marR="68580" marT="0" marB="0"/>
                </a:tc>
                <a:tc>
                  <a:txBody>
                    <a:bodyPr/>
                    <a:lstStyle/>
                    <a:p>
                      <a:pPr algn="r">
                        <a:spcAft>
                          <a:spcPts val="0"/>
                        </a:spcAft>
                      </a:pPr>
                      <a:r>
                        <a:rPr lang="el-GR" sz="2400">
                          <a:effectLst/>
                        </a:rPr>
                        <a:t>0,7473</a:t>
                      </a:r>
                      <a:endParaRPr lang="el-GR" sz="2400">
                        <a:effectLst/>
                        <a:latin typeface="Times New Roman"/>
                        <a:ea typeface="Times New Roman"/>
                      </a:endParaRPr>
                    </a:p>
                  </a:txBody>
                  <a:tcPr marL="68580" marR="68580" marT="0" marB="0"/>
                </a:tc>
                <a:tc>
                  <a:txBody>
                    <a:bodyPr/>
                    <a:lstStyle/>
                    <a:p>
                      <a:pPr algn="r">
                        <a:spcAft>
                          <a:spcPts val="0"/>
                        </a:spcAft>
                      </a:pPr>
                      <a:r>
                        <a:rPr lang="el-GR" sz="2400">
                          <a:effectLst/>
                        </a:rPr>
                        <a:t>681812,6</a:t>
                      </a:r>
                      <a:endParaRPr lang="el-GR" sz="2400">
                        <a:effectLst/>
                        <a:latin typeface="Times New Roman"/>
                        <a:ea typeface="Times New Roman"/>
                      </a:endParaRPr>
                    </a:p>
                  </a:txBody>
                  <a:tcPr marL="68580" marR="68580" marT="0" marB="0"/>
                </a:tc>
              </a:tr>
              <a:tr h="417858">
                <a:tc>
                  <a:txBody>
                    <a:bodyPr/>
                    <a:lstStyle/>
                    <a:p>
                      <a:pPr>
                        <a:spcAft>
                          <a:spcPts val="0"/>
                        </a:spcAft>
                      </a:pPr>
                      <a:r>
                        <a:rPr lang="el-GR" sz="2400">
                          <a:effectLst/>
                        </a:rPr>
                        <a:t>Σύνολο ΠΑ</a:t>
                      </a:r>
                      <a:endParaRPr lang="el-GR" sz="2400">
                        <a:effectLst/>
                        <a:latin typeface="Times New Roman"/>
                        <a:ea typeface="Times New Roman"/>
                      </a:endParaRPr>
                    </a:p>
                  </a:txBody>
                  <a:tcPr marL="68580" marR="68580" marT="0" marB="0"/>
                </a:tc>
                <a:tc>
                  <a:txBody>
                    <a:bodyPr/>
                    <a:lstStyle/>
                    <a:p>
                      <a:pPr>
                        <a:spcAft>
                          <a:spcPts val="0"/>
                        </a:spcAft>
                      </a:pPr>
                      <a:r>
                        <a:rPr lang="el-GR" sz="2400" dirty="0">
                          <a:effectLst/>
                        </a:rPr>
                        <a:t> </a:t>
                      </a:r>
                      <a:endParaRPr lang="el-GR" sz="2400" dirty="0">
                        <a:effectLst/>
                        <a:latin typeface="Times New Roman"/>
                        <a:ea typeface="Times New Roman"/>
                      </a:endParaRPr>
                    </a:p>
                  </a:txBody>
                  <a:tcPr marL="68580" marR="68580" marT="0" marB="0"/>
                </a:tc>
                <a:tc>
                  <a:txBody>
                    <a:bodyPr/>
                    <a:lstStyle/>
                    <a:p>
                      <a:pPr>
                        <a:spcAft>
                          <a:spcPts val="0"/>
                        </a:spcAft>
                      </a:pPr>
                      <a:r>
                        <a:rPr lang="el-GR" sz="2400">
                          <a:effectLst/>
                        </a:rPr>
                        <a:t> </a:t>
                      </a:r>
                      <a:endParaRPr lang="el-GR" sz="2400">
                        <a:effectLst/>
                        <a:latin typeface="Times New Roman"/>
                        <a:ea typeface="Times New Roman"/>
                      </a:endParaRPr>
                    </a:p>
                  </a:txBody>
                  <a:tcPr marL="68580" marR="68580" marT="0" marB="0"/>
                </a:tc>
                <a:tc>
                  <a:txBody>
                    <a:bodyPr/>
                    <a:lstStyle/>
                    <a:p>
                      <a:pPr algn="r">
                        <a:spcAft>
                          <a:spcPts val="0"/>
                        </a:spcAft>
                      </a:pPr>
                      <a:r>
                        <a:rPr lang="el-GR" sz="2400" dirty="0">
                          <a:effectLst/>
                        </a:rPr>
                        <a:t>1.388.</a:t>
                      </a:r>
                      <a:r>
                        <a:rPr lang="en-US" sz="2400" dirty="0">
                          <a:effectLst/>
                        </a:rPr>
                        <a:t>778</a:t>
                      </a:r>
                      <a:endParaRPr lang="el-GR" sz="2400" dirty="0">
                        <a:effectLst/>
                        <a:latin typeface="Times New Roman"/>
                        <a:ea typeface="Times New Roman"/>
                      </a:endParaRPr>
                    </a:p>
                  </a:txBody>
                  <a:tcPr marL="68580" marR="68580" marT="0" marB="0"/>
                </a:tc>
              </a:tr>
            </a:tbl>
          </a:graphicData>
        </a:graphic>
      </p:graphicFrame>
      <p:sp>
        <p:nvSpPr>
          <p:cNvPr id="13" name="Ορθογώνιο 12"/>
          <p:cNvSpPr/>
          <p:nvPr/>
        </p:nvSpPr>
        <p:spPr>
          <a:xfrm>
            <a:off x="252397" y="4365104"/>
            <a:ext cx="8208035" cy="1569660"/>
          </a:xfrm>
          <a:prstGeom prst="rect">
            <a:avLst/>
          </a:prstGeom>
        </p:spPr>
        <p:txBody>
          <a:bodyPr wrap="square">
            <a:spAutoFit/>
          </a:bodyPr>
          <a:lstStyle/>
          <a:p>
            <a:r>
              <a:rPr lang="el-GR" sz="2400" dirty="0"/>
              <a:t>ΚΠΑ 	= </a:t>
            </a:r>
            <a:r>
              <a:rPr lang="el-GR" sz="2400" dirty="0" smtClean="0"/>
              <a:t> Σύνολο </a:t>
            </a:r>
            <a:r>
              <a:rPr lang="el-GR" sz="2400" dirty="0"/>
              <a:t>ΠΑ – Αρχικό Κόστος Επένδυσης</a:t>
            </a:r>
          </a:p>
          <a:p>
            <a:r>
              <a:rPr lang="el-GR" sz="2400" dirty="0"/>
              <a:t>= 1388778 – 950000 = € 438778</a:t>
            </a:r>
          </a:p>
          <a:p>
            <a:r>
              <a:rPr lang="el-GR" sz="2400" dirty="0"/>
              <a:t> </a:t>
            </a:r>
          </a:p>
          <a:p>
            <a:r>
              <a:rPr lang="el-GR" sz="2400" dirty="0"/>
              <a:t>Επειδή ΚΠΑ &gt; 0  Εγκρίνεται η Επένδυση</a:t>
            </a:r>
          </a:p>
        </p:txBody>
      </p:sp>
    </p:spTree>
    <p:extLst>
      <p:ext uri="{BB962C8B-B14F-4D97-AF65-F5344CB8AC3E}">
        <p14:creationId xmlns="" xmlns:p14="http://schemas.microsoft.com/office/powerpoint/2010/main" val="475209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332656"/>
            <a:ext cx="7772400" cy="576064"/>
          </a:xfrm>
        </p:spPr>
        <p:txBody>
          <a:bodyPr>
            <a:normAutofit fontScale="90000"/>
          </a:bodyPr>
          <a:lstStyle/>
          <a:p>
            <a:r>
              <a:rPr lang="el-GR" dirty="0" smtClean="0"/>
              <a:t>ΑΣΚΗΣΗ </a:t>
            </a:r>
            <a:r>
              <a:rPr lang="el-GR" dirty="0" err="1" smtClean="0"/>
              <a:t>Νο</a:t>
            </a:r>
            <a:r>
              <a:rPr lang="el-GR" dirty="0" smtClean="0"/>
              <a:t> 5</a:t>
            </a:r>
            <a:br>
              <a:rPr lang="el-GR" dirty="0" smtClean="0"/>
            </a:br>
            <a:r>
              <a:rPr lang="el-GR" dirty="0"/>
              <a:t>ΕΒΑ</a:t>
            </a:r>
          </a:p>
        </p:txBody>
      </p:sp>
      <p:sp>
        <p:nvSpPr>
          <p:cNvPr id="3" name="Ορθογώνιο 2"/>
          <p:cNvSpPr/>
          <p:nvPr/>
        </p:nvSpPr>
        <p:spPr>
          <a:xfrm>
            <a:off x="252397" y="1124744"/>
            <a:ext cx="8892480" cy="830997"/>
          </a:xfrm>
          <a:prstGeom prst="rect">
            <a:avLst/>
          </a:prstGeom>
        </p:spPr>
        <p:txBody>
          <a:bodyPr wrap="square">
            <a:spAutoFit/>
          </a:bodyPr>
          <a:lstStyle/>
          <a:p>
            <a:endParaRPr lang="el-GR" sz="2400" dirty="0" smtClean="0"/>
          </a:p>
          <a:p>
            <a:endParaRPr lang="el-GR" sz="2400" dirty="0"/>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8"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10" name="Rectangle 6"/>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graphicFrame>
        <p:nvGraphicFramePr>
          <p:cNvPr id="12" name="Αντικείμενο 11"/>
          <p:cNvGraphicFramePr>
            <a:graphicFrameLocks noChangeAspect="1"/>
          </p:cNvGraphicFramePr>
          <p:nvPr>
            <p:extLst>
              <p:ext uri="{D42A27DB-BD31-4B8C-83A1-F6EECF244321}">
                <p14:modId xmlns="" xmlns:p14="http://schemas.microsoft.com/office/powerpoint/2010/main" val="2263733850"/>
              </p:ext>
            </p:extLst>
          </p:nvPr>
        </p:nvGraphicFramePr>
        <p:xfrm>
          <a:off x="827584" y="1311009"/>
          <a:ext cx="8058469" cy="965863"/>
        </p:xfrm>
        <a:graphic>
          <a:graphicData uri="http://schemas.openxmlformats.org/presentationml/2006/ole">
            <p:oleObj spid="_x0000_s14344" name="Εξίσωση" r:id="rId3" imgW="5321300" imgH="635000" progId="Equation.3">
              <p:embed/>
            </p:oleObj>
          </a:graphicData>
        </a:graphic>
      </p:graphicFrame>
      <p:sp>
        <p:nvSpPr>
          <p:cNvPr id="14" name="Ορθογώνιο 13"/>
          <p:cNvSpPr/>
          <p:nvPr/>
        </p:nvSpPr>
        <p:spPr>
          <a:xfrm>
            <a:off x="827584" y="2924944"/>
            <a:ext cx="7848872" cy="2246769"/>
          </a:xfrm>
          <a:prstGeom prst="rect">
            <a:avLst/>
          </a:prstGeom>
        </p:spPr>
        <p:txBody>
          <a:bodyPr wrap="square">
            <a:spAutoFit/>
          </a:bodyPr>
          <a:lstStyle/>
          <a:p>
            <a:r>
              <a:rPr lang="el-GR" sz="2800" b="1" dirty="0"/>
              <a:t>Β.</a:t>
            </a:r>
            <a:endParaRPr lang="el-GR" sz="2800" dirty="0"/>
          </a:p>
          <a:p>
            <a:r>
              <a:rPr lang="el-GR" sz="2800" dirty="0"/>
              <a:t>Μια αύξηση του επιτοκίου θα επηρεάσει την ΚΠΑ αρνητικά. Ο ΕΒΑ της επένδυσης δεν θα μεταβληθεί αλλά, αν το κόστος δανεισμού είναι &gt; από τον ΕΒΑ, θα αλλάξει η απόφαση.</a:t>
            </a:r>
          </a:p>
        </p:txBody>
      </p:sp>
    </p:spTree>
    <p:extLst>
      <p:ext uri="{BB962C8B-B14F-4D97-AF65-F5344CB8AC3E}">
        <p14:creationId xmlns="" xmlns:p14="http://schemas.microsoft.com/office/powerpoint/2010/main" val="6561301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801127" y="548680"/>
            <a:ext cx="7772400" cy="576064"/>
          </a:xfrm>
        </p:spPr>
        <p:txBody>
          <a:bodyPr>
            <a:normAutofit fontScale="90000"/>
          </a:bodyPr>
          <a:lstStyle/>
          <a:p>
            <a:r>
              <a:rPr lang="el-GR" dirty="0" smtClean="0"/>
              <a:t>ΑΣΚΗΣΗ </a:t>
            </a:r>
            <a:r>
              <a:rPr lang="el-GR" dirty="0" err="1" smtClean="0"/>
              <a:t>Νο</a:t>
            </a:r>
            <a:r>
              <a:rPr lang="el-GR" dirty="0" smtClean="0"/>
              <a:t> 6</a:t>
            </a:r>
            <a:br>
              <a:rPr lang="el-GR" dirty="0" smtClean="0"/>
            </a:br>
            <a:r>
              <a:rPr lang="el-GR" dirty="0"/>
              <a:t>Άσκηση αξιολόγησης επένδυσης με κίνδυνο</a:t>
            </a:r>
          </a:p>
        </p:txBody>
      </p:sp>
      <p:sp>
        <p:nvSpPr>
          <p:cNvPr id="3" name="Ορθογώνιο 2"/>
          <p:cNvSpPr/>
          <p:nvPr/>
        </p:nvSpPr>
        <p:spPr>
          <a:xfrm>
            <a:off x="252397" y="1124744"/>
            <a:ext cx="8892480" cy="830997"/>
          </a:xfrm>
          <a:prstGeom prst="rect">
            <a:avLst/>
          </a:prstGeom>
        </p:spPr>
        <p:txBody>
          <a:bodyPr wrap="square">
            <a:spAutoFit/>
          </a:bodyPr>
          <a:lstStyle/>
          <a:p>
            <a:endParaRPr lang="el-GR" sz="2400" dirty="0" smtClean="0"/>
          </a:p>
          <a:p>
            <a:endParaRPr lang="el-GR" sz="2400" dirty="0"/>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8"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10" name="Rectangle 6"/>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11" name="Ορθογώνιο 10"/>
          <p:cNvSpPr/>
          <p:nvPr/>
        </p:nvSpPr>
        <p:spPr>
          <a:xfrm>
            <a:off x="395536" y="1700808"/>
            <a:ext cx="8352928" cy="1569660"/>
          </a:xfrm>
          <a:prstGeom prst="rect">
            <a:avLst/>
          </a:prstGeom>
        </p:spPr>
        <p:txBody>
          <a:bodyPr wrap="square">
            <a:spAutoFit/>
          </a:bodyPr>
          <a:lstStyle/>
          <a:p>
            <a:pPr algn="just"/>
            <a:r>
              <a:rPr lang="el-GR" sz="2400" dirty="0"/>
              <a:t>Ο ακόλουθος πίνακας παρουσιάζει την </a:t>
            </a:r>
            <a:r>
              <a:rPr lang="el-GR" sz="2400" dirty="0" err="1"/>
              <a:t>πιθανοκατανομή</a:t>
            </a:r>
            <a:r>
              <a:rPr lang="el-GR" sz="2400" dirty="0"/>
              <a:t> των ΚΤΡ </a:t>
            </a:r>
            <a:r>
              <a:rPr lang="el-GR" sz="2400" dirty="0" smtClean="0"/>
              <a:t>επενδυτικού σχεδίου </a:t>
            </a:r>
            <a:r>
              <a:rPr lang="el-GR" sz="2400" dirty="0"/>
              <a:t>για ένα έτος. Να υπολογιστεί η </a:t>
            </a:r>
            <a:r>
              <a:rPr lang="el-GR" sz="2400" dirty="0" smtClean="0"/>
              <a:t>αναμενόμενη </a:t>
            </a:r>
            <a:r>
              <a:rPr lang="el-GR" sz="2400" dirty="0"/>
              <a:t>τιμή των ΚΤΡ για το έτος </a:t>
            </a:r>
            <a:r>
              <a:rPr lang="el-GR" sz="2400" dirty="0" smtClean="0"/>
              <a:t>και δύο </a:t>
            </a:r>
            <a:r>
              <a:rPr lang="el-GR" sz="2400" dirty="0"/>
              <a:t>μέτρα κινδύνου, η τυπική απόκλιση και ο συντελεστής μεταβλητότητας.</a:t>
            </a:r>
          </a:p>
        </p:txBody>
      </p:sp>
      <p:pic>
        <p:nvPicPr>
          <p:cNvPr id="15362"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52397" y="3562622"/>
            <a:ext cx="8784100" cy="1512168"/>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extLst>
      <p:ext uri="{BB962C8B-B14F-4D97-AF65-F5344CB8AC3E}">
        <p14:creationId xmlns="" xmlns:p14="http://schemas.microsoft.com/office/powerpoint/2010/main" val="32972054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801127" y="548680"/>
            <a:ext cx="7772400" cy="576064"/>
          </a:xfrm>
        </p:spPr>
        <p:txBody>
          <a:bodyPr>
            <a:normAutofit fontScale="90000"/>
          </a:bodyPr>
          <a:lstStyle/>
          <a:p>
            <a:r>
              <a:rPr lang="el-GR" dirty="0" smtClean="0"/>
              <a:t>ΑΣΚΗΣΗ </a:t>
            </a:r>
            <a:r>
              <a:rPr lang="el-GR" dirty="0" err="1" smtClean="0"/>
              <a:t>Νο</a:t>
            </a:r>
            <a:r>
              <a:rPr lang="el-GR" dirty="0" smtClean="0"/>
              <a:t> 6</a:t>
            </a:r>
            <a:br>
              <a:rPr lang="el-GR" dirty="0" smtClean="0"/>
            </a:br>
            <a:r>
              <a:rPr lang="el-GR" dirty="0"/>
              <a:t>Άσκηση αξιολόγησης επένδυσης με κίνδυνο</a:t>
            </a:r>
          </a:p>
        </p:txBody>
      </p:sp>
      <p:sp>
        <p:nvSpPr>
          <p:cNvPr id="3" name="Ορθογώνιο 2"/>
          <p:cNvSpPr/>
          <p:nvPr/>
        </p:nvSpPr>
        <p:spPr>
          <a:xfrm>
            <a:off x="252397" y="1124744"/>
            <a:ext cx="8892480" cy="830997"/>
          </a:xfrm>
          <a:prstGeom prst="rect">
            <a:avLst/>
          </a:prstGeom>
        </p:spPr>
        <p:txBody>
          <a:bodyPr wrap="square">
            <a:spAutoFit/>
          </a:bodyPr>
          <a:lstStyle/>
          <a:p>
            <a:endParaRPr lang="el-GR" sz="2400" dirty="0" smtClean="0"/>
          </a:p>
          <a:p>
            <a:endParaRPr lang="el-GR" sz="2400" dirty="0"/>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8"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10" name="Rectangle 6"/>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11" name="Ορθογώνιο 10"/>
          <p:cNvSpPr/>
          <p:nvPr/>
        </p:nvSpPr>
        <p:spPr>
          <a:xfrm>
            <a:off x="395536" y="1700808"/>
            <a:ext cx="8352928" cy="1569660"/>
          </a:xfrm>
          <a:prstGeom prst="rect">
            <a:avLst/>
          </a:prstGeom>
        </p:spPr>
        <p:txBody>
          <a:bodyPr wrap="square">
            <a:spAutoFit/>
          </a:bodyPr>
          <a:lstStyle/>
          <a:p>
            <a:r>
              <a:rPr lang="el-GR" sz="2400" dirty="0"/>
              <a:t>Η αναμενόμενη τιμή της ΚΤΡ (=ΕΚΤΡ) υπολογίζεται ως το άθροισμα των </a:t>
            </a:r>
            <a:r>
              <a:rPr lang="el-GR" sz="2400" dirty="0" smtClean="0"/>
              <a:t>γινομένων της </a:t>
            </a:r>
            <a:r>
              <a:rPr lang="el-GR" sz="2400" dirty="0"/>
              <a:t>κάθε τιμής επί την πιθανότητα της να συμβεί, όπως ο ακόλουθος πίνακας</a:t>
            </a:r>
            <a:r>
              <a:rPr lang="el-GR" sz="2400" dirty="0" smtClean="0"/>
              <a:t>. Επίσης </a:t>
            </a:r>
            <a:r>
              <a:rPr lang="el-GR" sz="2400" dirty="0"/>
              <a:t>ο κίνδυνος υπολογίζεται με την τυπική απόκλιση , ως ακολούθως:</a:t>
            </a:r>
          </a:p>
        </p:txBody>
      </p:sp>
      <p:pic>
        <p:nvPicPr>
          <p:cNvPr id="16386"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403506" y="3501008"/>
            <a:ext cx="8590261" cy="3078984"/>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extLst>
      <p:ext uri="{BB962C8B-B14F-4D97-AF65-F5344CB8AC3E}">
        <p14:creationId xmlns="" xmlns:p14="http://schemas.microsoft.com/office/powerpoint/2010/main" val="14169506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801127" y="548680"/>
            <a:ext cx="7772400" cy="576064"/>
          </a:xfrm>
        </p:spPr>
        <p:txBody>
          <a:bodyPr>
            <a:normAutofit fontScale="90000"/>
          </a:bodyPr>
          <a:lstStyle/>
          <a:p>
            <a:r>
              <a:rPr lang="el-GR" dirty="0" smtClean="0"/>
              <a:t>ΑΣΚΗΣΗ </a:t>
            </a:r>
            <a:r>
              <a:rPr lang="el-GR" dirty="0" err="1" smtClean="0"/>
              <a:t>Νο</a:t>
            </a:r>
            <a:r>
              <a:rPr lang="el-GR" dirty="0" smtClean="0"/>
              <a:t> 6</a:t>
            </a:r>
            <a:br>
              <a:rPr lang="el-GR" dirty="0" smtClean="0"/>
            </a:br>
            <a:r>
              <a:rPr lang="el-GR" dirty="0"/>
              <a:t>Άσκηση αξιολόγησης επένδυσης με κίνδυνο</a:t>
            </a:r>
          </a:p>
        </p:txBody>
      </p:sp>
      <p:sp>
        <p:nvSpPr>
          <p:cNvPr id="3" name="Ορθογώνιο 2"/>
          <p:cNvSpPr/>
          <p:nvPr/>
        </p:nvSpPr>
        <p:spPr>
          <a:xfrm>
            <a:off x="252397" y="1124744"/>
            <a:ext cx="8892480" cy="830997"/>
          </a:xfrm>
          <a:prstGeom prst="rect">
            <a:avLst/>
          </a:prstGeom>
        </p:spPr>
        <p:txBody>
          <a:bodyPr wrap="square">
            <a:spAutoFit/>
          </a:bodyPr>
          <a:lstStyle/>
          <a:p>
            <a:endParaRPr lang="el-GR" sz="2400" dirty="0" smtClean="0"/>
          </a:p>
          <a:p>
            <a:endParaRPr lang="el-GR" sz="2400" dirty="0"/>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8"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10" name="Rectangle 6"/>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11" name="Ορθογώνιο 10"/>
          <p:cNvSpPr/>
          <p:nvPr/>
        </p:nvSpPr>
        <p:spPr>
          <a:xfrm>
            <a:off x="395536" y="1700808"/>
            <a:ext cx="8352928" cy="2677656"/>
          </a:xfrm>
          <a:prstGeom prst="rect">
            <a:avLst/>
          </a:prstGeom>
        </p:spPr>
        <p:txBody>
          <a:bodyPr wrap="square">
            <a:spAutoFit/>
          </a:bodyPr>
          <a:lstStyle/>
          <a:p>
            <a:r>
              <a:rPr lang="el-GR" sz="2400" dirty="0"/>
              <a:t>Αν το </a:t>
            </a:r>
            <a:r>
              <a:rPr lang="el-GR" sz="2400" dirty="0" err="1"/>
              <a:t>Κο</a:t>
            </a:r>
            <a:r>
              <a:rPr lang="el-GR" sz="2400" dirty="0"/>
              <a:t> της επένδυσης αυτής είναι 150€ και η απόδοση μηδενικού κινδύνου </a:t>
            </a:r>
            <a:r>
              <a:rPr lang="el-GR" sz="2400" dirty="0" smtClean="0"/>
              <a:t>είναι 10</a:t>
            </a:r>
            <a:r>
              <a:rPr lang="el-GR" sz="2400" dirty="0"/>
              <a:t>%, οι δε επενδυτές απαιτούν 2% για κάθε μονάδα του </a:t>
            </a:r>
            <a:r>
              <a:rPr lang="el-GR" sz="2400" dirty="0" smtClean="0"/>
              <a:t>συντελεστή μεταβλητότητας</a:t>
            </a:r>
            <a:r>
              <a:rPr lang="el-GR" sz="2400" dirty="0"/>
              <a:t>, να υπολογίσετε αν συμφέρει η επένδυση, η οποία θα </a:t>
            </a:r>
            <a:r>
              <a:rPr lang="el-GR" sz="2400" dirty="0" smtClean="0"/>
              <a:t>έχει διάρκεια </a:t>
            </a:r>
            <a:r>
              <a:rPr lang="el-GR" sz="2400" dirty="0"/>
              <a:t>2 ετών με την ίδια Ε(ΚΤΡ) κάθε έτος</a:t>
            </a:r>
            <a:r>
              <a:rPr lang="el-GR" sz="2400" dirty="0" smtClean="0"/>
              <a:t>.</a:t>
            </a:r>
          </a:p>
          <a:p>
            <a:endParaRPr lang="el-GR" sz="2400" dirty="0"/>
          </a:p>
          <a:p>
            <a:r>
              <a:rPr lang="el-GR" sz="2400" b="1" dirty="0" smtClean="0"/>
              <a:t>Υπόδειξη</a:t>
            </a:r>
            <a:endParaRPr lang="el-GR" sz="2400" b="1" dirty="0"/>
          </a:p>
        </p:txBody>
      </p:sp>
      <p:sp>
        <p:nvSpPr>
          <p:cNvPr id="12" name="Ορθογώνιο 11"/>
          <p:cNvSpPr/>
          <p:nvPr/>
        </p:nvSpPr>
        <p:spPr>
          <a:xfrm>
            <a:off x="517828" y="4378464"/>
            <a:ext cx="8064896" cy="2308324"/>
          </a:xfrm>
          <a:prstGeom prst="rect">
            <a:avLst/>
          </a:prstGeom>
        </p:spPr>
        <p:txBody>
          <a:bodyPr wrap="square">
            <a:spAutoFit/>
          </a:bodyPr>
          <a:lstStyle/>
          <a:p>
            <a:r>
              <a:rPr lang="el-GR" sz="2400" dirty="0"/>
              <a:t>Αρχικά υπολογίζομε την απαιτούμενη απόδοση = 10% + 2%Χ 3,10= 16,2</a:t>
            </a:r>
            <a:r>
              <a:rPr lang="el-GR" sz="2400" dirty="0" smtClean="0"/>
              <a:t>%.</a:t>
            </a:r>
          </a:p>
          <a:p>
            <a:endParaRPr lang="el-GR" sz="2400" dirty="0"/>
          </a:p>
          <a:p>
            <a:endParaRPr lang="el-GR" sz="2400" dirty="0" smtClean="0"/>
          </a:p>
          <a:p>
            <a:endParaRPr lang="el-GR" sz="2400" dirty="0"/>
          </a:p>
          <a:p>
            <a:r>
              <a:rPr lang="el-GR" sz="2400" dirty="0"/>
              <a:t>Επομένως η επένδυση είναι συμφέρουσα.</a:t>
            </a:r>
          </a:p>
        </p:txBody>
      </p:sp>
      <p:pic>
        <p:nvPicPr>
          <p:cNvPr id="17410"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517828" y="5259402"/>
            <a:ext cx="8303062" cy="726787"/>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extLst>
      <p:ext uri="{BB962C8B-B14F-4D97-AF65-F5344CB8AC3E}">
        <p14:creationId xmlns="" xmlns:p14="http://schemas.microsoft.com/office/powerpoint/2010/main" val="1060368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260649"/>
            <a:ext cx="7772400" cy="576064"/>
          </a:xfrm>
        </p:spPr>
        <p:txBody>
          <a:bodyPr>
            <a:normAutofit fontScale="90000"/>
          </a:bodyPr>
          <a:lstStyle/>
          <a:p>
            <a:r>
              <a:rPr lang="el-GR" dirty="0" smtClean="0"/>
              <a:t>ΑΣΚΗΣΗ </a:t>
            </a:r>
            <a:r>
              <a:rPr lang="el-GR" dirty="0" err="1" smtClean="0"/>
              <a:t>Νο</a:t>
            </a:r>
            <a:r>
              <a:rPr lang="el-GR" dirty="0" smtClean="0"/>
              <a:t> 2</a:t>
            </a:r>
            <a:endParaRPr lang="el-GR" dirty="0"/>
          </a:p>
        </p:txBody>
      </p:sp>
      <p:graphicFrame>
        <p:nvGraphicFramePr>
          <p:cNvPr id="4" name="Πίνακας 3"/>
          <p:cNvGraphicFramePr>
            <a:graphicFrameLocks noGrp="1"/>
          </p:cNvGraphicFramePr>
          <p:nvPr>
            <p:extLst>
              <p:ext uri="{D42A27DB-BD31-4B8C-83A1-F6EECF244321}">
                <p14:modId xmlns="" xmlns:p14="http://schemas.microsoft.com/office/powerpoint/2010/main" val="487132911"/>
              </p:ext>
            </p:extLst>
          </p:nvPr>
        </p:nvGraphicFramePr>
        <p:xfrm>
          <a:off x="611559" y="3527425"/>
          <a:ext cx="7992889" cy="2865240"/>
        </p:xfrm>
        <a:graphic>
          <a:graphicData uri="http://schemas.openxmlformats.org/drawingml/2006/table">
            <a:tbl>
              <a:tblPr firstRow="1" firstCol="1" lastRow="1" lastCol="1" bandRow="1" bandCol="1">
                <a:tableStyleId>{5C22544A-7EE6-4342-B048-85BDC9FD1C3A}</a:tableStyleId>
              </a:tblPr>
              <a:tblGrid>
                <a:gridCol w="1123261"/>
                <a:gridCol w="1397020"/>
                <a:gridCol w="1440160"/>
                <a:gridCol w="1080120"/>
                <a:gridCol w="1584176"/>
                <a:gridCol w="1368152"/>
              </a:tblGrid>
              <a:tr h="573048">
                <a:tc gridSpan="3">
                  <a:txBody>
                    <a:bodyPr/>
                    <a:lstStyle/>
                    <a:p>
                      <a:pPr algn="ctr">
                        <a:spcAft>
                          <a:spcPts val="0"/>
                        </a:spcAft>
                      </a:pPr>
                      <a:r>
                        <a:rPr lang="el-GR" sz="1800">
                          <a:effectLst/>
                        </a:rPr>
                        <a:t>Επένδυση Α</a:t>
                      </a:r>
                      <a:endParaRPr lang="el-GR" sz="2000">
                        <a:solidFill>
                          <a:srgbClr val="000000"/>
                        </a:solidFill>
                        <a:effectLst/>
                        <a:latin typeface="Times New Roman"/>
                        <a:ea typeface="Times New Roman"/>
                      </a:endParaRPr>
                    </a:p>
                  </a:txBody>
                  <a:tcPr marL="68580" marR="68580" marT="0" marB="0"/>
                </a:tc>
                <a:tc hMerge="1">
                  <a:txBody>
                    <a:bodyPr/>
                    <a:lstStyle/>
                    <a:p>
                      <a:endParaRPr lang="el-GR"/>
                    </a:p>
                  </a:txBody>
                  <a:tcPr/>
                </a:tc>
                <a:tc hMerge="1">
                  <a:txBody>
                    <a:bodyPr/>
                    <a:lstStyle/>
                    <a:p>
                      <a:endParaRPr lang="el-GR"/>
                    </a:p>
                  </a:txBody>
                  <a:tcPr/>
                </a:tc>
                <a:tc gridSpan="3">
                  <a:txBody>
                    <a:bodyPr/>
                    <a:lstStyle/>
                    <a:p>
                      <a:pPr algn="ctr">
                        <a:spcAft>
                          <a:spcPts val="0"/>
                        </a:spcAft>
                      </a:pPr>
                      <a:r>
                        <a:rPr lang="el-GR" sz="1800">
                          <a:effectLst/>
                        </a:rPr>
                        <a:t>Επένδυση Β</a:t>
                      </a:r>
                      <a:endParaRPr lang="el-GR" sz="2000">
                        <a:solidFill>
                          <a:srgbClr val="000000"/>
                        </a:solidFill>
                        <a:effectLst/>
                        <a:latin typeface="Times New Roman"/>
                        <a:ea typeface="Times New Roman"/>
                      </a:endParaRPr>
                    </a:p>
                  </a:txBody>
                  <a:tcPr marL="68580" marR="68580" marT="0" marB="0"/>
                </a:tc>
                <a:tc hMerge="1">
                  <a:txBody>
                    <a:bodyPr/>
                    <a:lstStyle/>
                    <a:p>
                      <a:endParaRPr lang="el-GR"/>
                    </a:p>
                  </a:txBody>
                  <a:tcPr/>
                </a:tc>
                <a:tc hMerge="1">
                  <a:txBody>
                    <a:bodyPr/>
                    <a:lstStyle/>
                    <a:p>
                      <a:endParaRPr lang="el-GR"/>
                    </a:p>
                  </a:txBody>
                  <a:tcPr/>
                </a:tc>
              </a:tr>
              <a:tr h="573048">
                <a:tc>
                  <a:txBody>
                    <a:bodyPr/>
                    <a:lstStyle/>
                    <a:p>
                      <a:pPr>
                        <a:spcAft>
                          <a:spcPts val="0"/>
                        </a:spcAft>
                      </a:pPr>
                      <a:r>
                        <a:rPr lang="el-GR" sz="1800">
                          <a:effectLst/>
                        </a:rPr>
                        <a:t> </a:t>
                      </a:r>
                      <a:endParaRPr lang="el-GR" sz="2000">
                        <a:solidFill>
                          <a:srgbClr val="000000"/>
                        </a:solidFill>
                        <a:effectLst/>
                        <a:latin typeface="Times New Roman"/>
                        <a:ea typeface="Times New Roman"/>
                      </a:endParaRPr>
                    </a:p>
                  </a:txBody>
                  <a:tcPr marL="68580" marR="68580" marT="0" marB="0"/>
                </a:tc>
                <a:tc>
                  <a:txBody>
                    <a:bodyPr/>
                    <a:lstStyle/>
                    <a:p>
                      <a:pPr>
                        <a:spcAft>
                          <a:spcPts val="0"/>
                        </a:spcAft>
                      </a:pPr>
                      <a:r>
                        <a:rPr lang="el-GR" sz="1800">
                          <a:effectLst/>
                        </a:rPr>
                        <a:t>Αποτέλεσμα</a:t>
                      </a:r>
                      <a:endParaRPr lang="el-GR" sz="2000">
                        <a:solidFill>
                          <a:srgbClr val="000000"/>
                        </a:solidFill>
                        <a:effectLst/>
                        <a:latin typeface="Times New Roman"/>
                        <a:ea typeface="Times New Roman"/>
                      </a:endParaRPr>
                    </a:p>
                  </a:txBody>
                  <a:tcPr marL="68580" marR="68580" marT="0" marB="0"/>
                </a:tc>
                <a:tc>
                  <a:txBody>
                    <a:bodyPr/>
                    <a:lstStyle/>
                    <a:p>
                      <a:pPr>
                        <a:spcAft>
                          <a:spcPts val="0"/>
                        </a:spcAft>
                      </a:pPr>
                      <a:r>
                        <a:rPr lang="el-GR" sz="1800">
                          <a:effectLst/>
                        </a:rPr>
                        <a:t>Πιθανότητα</a:t>
                      </a:r>
                      <a:endParaRPr lang="el-GR" sz="2000">
                        <a:solidFill>
                          <a:srgbClr val="000000"/>
                        </a:solidFill>
                        <a:effectLst/>
                        <a:latin typeface="Times New Roman"/>
                        <a:ea typeface="Times New Roman"/>
                      </a:endParaRPr>
                    </a:p>
                  </a:txBody>
                  <a:tcPr marL="68580" marR="68580" marT="0" marB="0"/>
                </a:tc>
                <a:tc>
                  <a:txBody>
                    <a:bodyPr/>
                    <a:lstStyle/>
                    <a:p>
                      <a:pPr>
                        <a:spcAft>
                          <a:spcPts val="0"/>
                        </a:spcAft>
                      </a:pPr>
                      <a:r>
                        <a:rPr lang="el-GR" sz="1800">
                          <a:effectLst/>
                        </a:rPr>
                        <a:t> </a:t>
                      </a:r>
                      <a:endParaRPr lang="el-GR" sz="2000">
                        <a:solidFill>
                          <a:srgbClr val="000000"/>
                        </a:solidFill>
                        <a:effectLst/>
                        <a:latin typeface="Times New Roman"/>
                        <a:ea typeface="Times New Roman"/>
                      </a:endParaRPr>
                    </a:p>
                  </a:txBody>
                  <a:tcPr marL="68580" marR="68580" marT="0" marB="0"/>
                </a:tc>
                <a:tc>
                  <a:txBody>
                    <a:bodyPr/>
                    <a:lstStyle/>
                    <a:p>
                      <a:pPr>
                        <a:spcAft>
                          <a:spcPts val="0"/>
                        </a:spcAft>
                      </a:pPr>
                      <a:r>
                        <a:rPr lang="el-GR" sz="1800">
                          <a:effectLst/>
                        </a:rPr>
                        <a:t>Αποτέλεσμα</a:t>
                      </a:r>
                      <a:endParaRPr lang="el-GR" sz="2000">
                        <a:solidFill>
                          <a:srgbClr val="000000"/>
                        </a:solidFill>
                        <a:effectLst/>
                        <a:latin typeface="Times New Roman"/>
                        <a:ea typeface="Times New Roman"/>
                      </a:endParaRPr>
                    </a:p>
                  </a:txBody>
                  <a:tcPr marL="68580" marR="68580" marT="0" marB="0"/>
                </a:tc>
                <a:tc>
                  <a:txBody>
                    <a:bodyPr/>
                    <a:lstStyle/>
                    <a:p>
                      <a:pPr>
                        <a:spcAft>
                          <a:spcPts val="0"/>
                        </a:spcAft>
                      </a:pPr>
                      <a:r>
                        <a:rPr lang="el-GR" sz="1800">
                          <a:effectLst/>
                        </a:rPr>
                        <a:t>Πιθανότητα</a:t>
                      </a:r>
                      <a:endParaRPr lang="el-GR" sz="2000">
                        <a:solidFill>
                          <a:srgbClr val="000000"/>
                        </a:solidFill>
                        <a:effectLst/>
                        <a:latin typeface="Times New Roman"/>
                        <a:ea typeface="Times New Roman"/>
                      </a:endParaRPr>
                    </a:p>
                  </a:txBody>
                  <a:tcPr marL="68580" marR="68580" marT="0" marB="0"/>
                </a:tc>
              </a:tr>
              <a:tr h="573048">
                <a:tc>
                  <a:txBody>
                    <a:bodyPr/>
                    <a:lstStyle/>
                    <a:p>
                      <a:pPr>
                        <a:spcAft>
                          <a:spcPts val="0"/>
                        </a:spcAft>
                      </a:pPr>
                      <a:r>
                        <a:rPr lang="el-GR" sz="1800">
                          <a:effectLst/>
                        </a:rPr>
                        <a:t>Σενάριο 1</a:t>
                      </a:r>
                      <a:endParaRPr lang="el-GR" sz="2000">
                        <a:solidFill>
                          <a:srgbClr val="000000"/>
                        </a:solidFill>
                        <a:effectLst/>
                        <a:latin typeface="Times New Roman"/>
                        <a:ea typeface="Times New Roman"/>
                      </a:endParaRPr>
                    </a:p>
                  </a:txBody>
                  <a:tcPr marL="68580" marR="68580" marT="0" marB="0"/>
                </a:tc>
                <a:tc>
                  <a:txBody>
                    <a:bodyPr/>
                    <a:lstStyle/>
                    <a:p>
                      <a:pPr algn="ctr">
                        <a:spcAft>
                          <a:spcPts val="0"/>
                        </a:spcAft>
                      </a:pPr>
                      <a:r>
                        <a:rPr lang="el-GR" sz="1800">
                          <a:effectLst/>
                        </a:rPr>
                        <a:t>2.000</a:t>
                      </a:r>
                      <a:endParaRPr lang="el-GR" sz="2000">
                        <a:solidFill>
                          <a:srgbClr val="000000"/>
                        </a:solidFill>
                        <a:effectLst/>
                        <a:latin typeface="Times New Roman"/>
                        <a:ea typeface="Times New Roman"/>
                      </a:endParaRPr>
                    </a:p>
                  </a:txBody>
                  <a:tcPr marL="68580" marR="68580" marT="0" marB="0"/>
                </a:tc>
                <a:tc>
                  <a:txBody>
                    <a:bodyPr/>
                    <a:lstStyle/>
                    <a:p>
                      <a:pPr algn="ctr">
                        <a:spcAft>
                          <a:spcPts val="0"/>
                        </a:spcAft>
                      </a:pPr>
                      <a:r>
                        <a:rPr lang="el-GR" sz="1800">
                          <a:effectLst/>
                        </a:rPr>
                        <a:t>0,3</a:t>
                      </a:r>
                      <a:endParaRPr lang="el-GR" sz="2000">
                        <a:solidFill>
                          <a:srgbClr val="000000"/>
                        </a:solidFill>
                        <a:effectLst/>
                        <a:latin typeface="Times New Roman"/>
                        <a:ea typeface="Times New Roman"/>
                      </a:endParaRPr>
                    </a:p>
                  </a:txBody>
                  <a:tcPr marL="68580" marR="68580" marT="0" marB="0"/>
                </a:tc>
                <a:tc>
                  <a:txBody>
                    <a:bodyPr/>
                    <a:lstStyle/>
                    <a:p>
                      <a:pPr>
                        <a:spcAft>
                          <a:spcPts val="0"/>
                        </a:spcAft>
                      </a:pPr>
                      <a:r>
                        <a:rPr lang="el-GR" sz="1800">
                          <a:effectLst/>
                        </a:rPr>
                        <a:t>Σενάριο 1</a:t>
                      </a:r>
                      <a:endParaRPr lang="el-GR" sz="2000">
                        <a:solidFill>
                          <a:srgbClr val="000000"/>
                        </a:solidFill>
                        <a:effectLst/>
                        <a:latin typeface="Times New Roman"/>
                        <a:ea typeface="Times New Roman"/>
                      </a:endParaRPr>
                    </a:p>
                  </a:txBody>
                  <a:tcPr marL="68580" marR="68580" marT="0" marB="0"/>
                </a:tc>
                <a:tc>
                  <a:txBody>
                    <a:bodyPr/>
                    <a:lstStyle/>
                    <a:p>
                      <a:pPr algn="ctr">
                        <a:spcAft>
                          <a:spcPts val="0"/>
                        </a:spcAft>
                      </a:pPr>
                      <a:r>
                        <a:rPr lang="el-GR" sz="1800">
                          <a:effectLst/>
                        </a:rPr>
                        <a:t>1.500</a:t>
                      </a:r>
                      <a:endParaRPr lang="el-GR" sz="2000">
                        <a:solidFill>
                          <a:srgbClr val="000000"/>
                        </a:solidFill>
                        <a:effectLst/>
                        <a:latin typeface="Times New Roman"/>
                        <a:ea typeface="Times New Roman"/>
                      </a:endParaRPr>
                    </a:p>
                  </a:txBody>
                  <a:tcPr marL="68580" marR="68580" marT="0" marB="0"/>
                </a:tc>
                <a:tc>
                  <a:txBody>
                    <a:bodyPr/>
                    <a:lstStyle/>
                    <a:p>
                      <a:pPr algn="ctr">
                        <a:spcAft>
                          <a:spcPts val="0"/>
                        </a:spcAft>
                      </a:pPr>
                      <a:r>
                        <a:rPr lang="el-GR" sz="1800">
                          <a:effectLst/>
                        </a:rPr>
                        <a:t>0,2</a:t>
                      </a:r>
                      <a:endParaRPr lang="el-GR" sz="2000">
                        <a:solidFill>
                          <a:srgbClr val="000000"/>
                        </a:solidFill>
                        <a:effectLst/>
                        <a:latin typeface="Times New Roman"/>
                        <a:ea typeface="Times New Roman"/>
                      </a:endParaRPr>
                    </a:p>
                  </a:txBody>
                  <a:tcPr marL="68580" marR="68580" marT="0" marB="0"/>
                </a:tc>
              </a:tr>
              <a:tr h="573048">
                <a:tc>
                  <a:txBody>
                    <a:bodyPr/>
                    <a:lstStyle/>
                    <a:p>
                      <a:pPr>
                        <a:spcAft>
                          <a:spcPts val="0"/>
                        </a:spcAft>
                      </a:pPr>
                      <a:r>
                        <a:rPr lang="el-GR" sz="1800">
                          <a:effectLst/>
                        </a:rPr>
                        <a:t>Σενάριο 2</a:t>
                      </a:r>
                      <a:endParaRPr lang="el-GR" sz="2000">
                        <a:solidFill>
                          <a:srgbClr val="000000"/>
                        </a:solidFill>
                        <a:effectLst/>
                        <a:latin typeface="Times New Roman"/>
                        <a:ea typeface="Times New Roman"/>
                      </a:endParaRPr>
                    </a:p>
                  </a:txBody>
                  <a:tcPr marL="68580" marR="68580" marT="0" marB="0"/>
                </a:tc>
                <a:tc>
                  <a:txBody>
                    <a:bodyPr/>
                    <a:lstStyle/>
                    <a:p>
                      <a:pPr algn="ctr">
                        <a:spcAft>
                          <a:spcPts val="0"/>
                        </a:spcAft>
                      </a:pPr>
                      <a:r>
                        <a:rPr lang="el-GR" sz="1800">
                          <a:effectLst/>
                        </a:rPr>
                        <a:t>1.000</a:t>
                      </a:r>
                      <a:endParaRPr lang="el-GR" sz="2000">
                        <a:solidFill>
                          <a:srgbClr val="000000"/>
                        </a:solidFill>
                        <a:effectLst/>
                        <a:latin typeface="Times New Roman"/>
                        <a:ea typeface="Times New Roman"/>
                      </a:endParaRPr>
                    </a:p>
                  </a:txBody>
                  <a:tcPr marL="68580" marR="68580" marT="0" marB="0"/>
                </a:tc>
                <a:tc>
                  <a:txBody>
                    <a:bodyPr/>
                    <a:lstStyle/>
                    <a:p>
                      <a:pPr algn="ctr">
                        <a:spcAft>
                          <a:spcPts val="0"/>
                        </a:spcAft>
                      </a:pPr>
                      <a:r>
                        <a:rPr lang="el-GR" sz="1800">
                          <a:effectLst/>
                        </a:rPr>
                        <a:t>0,2</a:t>
                      </a:r>
                      <a:endParaRPr lang="el-GR" sz="2000">
                        <a:solidFill>
                          <a:srgbClr val="000000"/>
                        </a:solidFill>
                        <a:effectLst/>
                        <a:latin typeface="Times New Roman"/>
                        <a:ea typeface="Times New Roman"/>
                      </a:endParaRPr>
                    </a:p>
                  </a:txBody>
                  <a:tcPr marL="68580" marR="68580" marT="0" marB="0"/>
                </a:tc>
                <a:tc>
                  <a:txBody>
                    <a:bodyPr/>
                    <a:lstStyle/>
                    <a:p>
                      <a:pPr>
                        <a:spcAft>
                          <a:spcPts val="0"/>
                        </a:spcAft>
                      </a:pPr>
                      <a:r>
                        <a:rPr lang="el-GR" sz="1800">
                          <a:effectLst/>
                        </a:rPr>
                        <a:t>Σενάριο 2</a:t>
                      </a:r>
                      <a:endParaRPr lang="el-GR" sz="2000">
                        <a:solidFill>
                          <a:srgbClr val="000000"/>
                        </a:solidFill>
                        <a:effectLst/>
                        <a:latin typeface="Times New Roman"/>
                        <a:ea typeface="Times New Roman"/>
                      </a:endParaRPr>
                    </a:p>
                  </a:txBody>
                  <a:tcPr marL="68580" marR="68580" marT="0" marB="0"/>
                </a:tc>
                <a:tc>
                  <a:txBody>
                    <a:bodyPr/>
                    <a:lstStyle/>
                    <a:p>
                      <a:pPr algn="ctr">
                        <a:spcAft>
                          <a:spcPts val="0"/>
                        </a:spcAft>
                      </a:pPr>
                      <a:r>
                        <a:rPr lang="el-GR" sz="1800">
                          <a:effectLst/>
                        </a:rPr>
                        <a:t>3.000</a:t>
                      </a:r>
                      <a:endParaRPr lang="el-GR" sz="2000">
                        <a:solidFill>
                          <a:srgbClr val="000000"/>
                        </a:solidFill>
                        <a:effectLst/>
                        <a:latin typeface="Times New Roman"/>
                        <a:ea typeface="Times New Roman"/>
                      </a:endParaRPr>
                    </a:p>
                  </a:txBody>
                  <a:tcPr marL="68580" marR="68580" marT="0" marB="0"/>
                </a:tc>
                <a:tc>
                  <a:txBody>
                    <a:bodyPr/>
                    <a:lstStyle/>
                    <a:p>
                      <a:pPr algn="ctr">
                        <a:spcAft>
                          <a:spcPts val="0"/>
                        </a:spcAft>
                      </a:pPr>
                      <a:r>
                        <a:rPr lang="el-GR" sz="1800">
                          <a:effectLst/>
                        </a:rPr>
                        <a:t>0,5</a:t>
                      </a:r>
                      <a:endParaRPr lang="el-GR" sz="2000">
                        <a:solidFill>
                          <a:srgbClr val="000000"/>
                        </a:solidFill>
                        <a:effectLst/>
                        <a:latin typeface="Times New Roman"/>
                        <a:ea typeface="Times New Roman"/>
                      </a:endParaRPr>
                    </a:p>
                  </a:txBody>
                  <a:tcPr marL="68580" marR="68580" marT="0" marB="0"/>
                </a:tc>
              </a:tr>
              <a:tr h="573048">
                <a:tc>
                  <a:txBody>
                    <a:bodyPr/>
                    <a:lstStyle/>
                    <a:p>
                      <a:pPr>
                        <a:spcAft>
                          <a:spcPts val="0"/>
                        </a:spcAft>
                      </a:pPr>
                      <a:r>
                        <a:rPr lang="el-GR" sz="1800">
                          <a:effectLst/>
                        </a:rPr>
                        <a:t>Σενάριο 3</a:t>
                      </a:r>
                      <a:endParaRPr lang="el-GR" sz="2000">
                        <a:solidFill>
                          <a:srgbClr val="000000"/>
                        </a:solidFill>
                        <a:effectLst/>
                        <a:latin typeface="Times New Roman"/>
                        <a:ea typeface="Times New Roman"/>
                      </a:endParaRPr>
                    </a:p>
                  </a:txBody>
                  <a:tcPr marL="68580" marR="68580" marT="0" marB="0"/>
                </a:tc>
                <a:tc>
                  <a:txBody>
                    <a:bodyPr/>
                    <a:lstStyle/>
                    <a:p>
                      <a:pPr algn="ctr">
                        <a:spcAft>
                          <a:spcPts val="0"/>
                        </a:spcAft>
                      </a:pPr>
                      <a:r>
                        <a:rPr lang="el-GR" sz="1800">
                          <a:effectLst/>
                        </a:rPr>
                        <a:t>4.000</a:t>
                      </a:r>
                      <a:endParaRPr lang="el-GR" sz="2000">
                        <a:solidFill>
                          <a:srgbClr val="000000"/>
                        </a:solidFill>
                        <a:effectLst/>
                        <a:latin typeface="Times New Roman"/>
                        <a:ea typeface="Times New Roman"/>
                      </a:endParaRPr>
                    </a:p>
                  </a:txBody>
                  <a:tcPr marL="68580" marR="68580" marT="0" marB="0"/>
                </a:tc>
                <a:tc>
                  <a:txBody>
                    <a:bodyPr/>
                    <a:lstStyle/>
                    <a:p>
                      <a:pPr algn="ctr">
                        <a:spcAft>
                          <a:spcPts val="0"/>
                        </a:spcAft>
                      </a:pPr>
                      <a:r>
                        <a:rPr lang="el-GR" sz="1800">
                          <a:effectLst/>
                        </a:rPr>
                        <a:t>0,5</a:t>
                      </a:r>
                      <a:endParaRPr lang="el-GR" sz="2000">
                        <a:solidFill>
                          <a:srgbClr val="000000"/>
                        </a:solidFill>
                        <a:effectLst/>
                        <a:latin typeface="Times New Roman"/>
                        <a:ea typeface="Times New Roman"/>
                      </a:endParaRPr>
                    </a:p>
                  </a:txBody>
                  <a:tcPr marL="68580" marR="68580" marT="0" marB="0"/>
                </a:tc>
                <a:tc>
                  <a:txBody>
                    <a:bodyPr/>
                    <a:lstStyle/>
                    <a:p>
                      <a:pPr>
                        <a:spcAft>
                          <a:spcPts val="0"/>
                        </a:spcAft>
                      </a:pPr>
                      <a:r>
                        <a:rPr lang="el-GR" sz="1800">
                          <a:effectLst/>
                        </a:rPr>
                        <a:t>Σενάριο 3</a:t>
                      </a:r>
                      <a:endParaRPr lang="el-GR" sz="2000">
                        <a:solidFill>
                          <a:srgbClr val="000000"/>
                        </a:solidFill>
                        <a:effectLst/>
                        <a:latin typeface="Times New Roman"/>
                        <a:ea typeface="Times New Roman"/>
                      </a:endParaRPr>
                    </a:p>
                  </a:txBody>
                  <a:tcPr marL="68580" marR="68580" marT="0" marB="0"/>
                </a:tc>
                <a:tc>
                  <a:txBody>
                    <a:bodyPr/>
                    <a:lstStyle/>
                    <a:p>
                      <a:pPr algn="ctr">
                        <a:spcAft>
                          <a:spcPts val="0"/>
                        </a:spcAft>
                      </a:pPr>
                      <a:r>
                        <a:rPr lang="el-GR" sz="1800">
                          <a:effectLst/>
                        </a:rPr>
                        <a:t>2.000</a:t>
                      </a:r>
                      <a:endParaRPr lang="el-GR" sz="2000">
                        <a:solidFill>
                          <a:srgbClr val="000000"/>
                        </a:solidFill>
                        <a:effectLst/>
                        <a:latin typeface="Times New Roman"/>
                        <a:ea typeface="Times New Roman"/>
                      </a:endParaRPr>
                    </a:p>
                  </a:txBody>
                  <a:tcPr marL="68580" marR="68580" marT="0" marB="0"/>
                </a:tc>
                <a:tc>
                  <a:txBody>
                    <a:bodyPr/>
                    <a:lstStyle/>
                    <a:p>
                      <a:pPr algn="ctr">
                        <a:spcAft>
                          <a:spcPts val="0"/>
                        </a:spcAft>
                      </a:pPr>
                      <a:r>
                        <a:rPr lang="el-GR" sz="1800" dirty="0">
                          <a:effectLst/>
                        </a:rPr>
                        <a:t>0,3</a:t>
                      </a:r>
                      <a:endParaRPr lang="el-GR" sz="2000" dirty="0">
                        <a:solidFill>
                          <a:srgbClr val="000000"/>
                        </a:solidFill>
                        <a:effectLst/>
                        <a:latin typeface="Times New Roman"/>
                        <a:ea typeface="Times New Roman"/>
                      </a:endParaRPr>
                    </a:p>
                  </a:txBody>
                  <a:tcPr marL="68580" marR="68580" marT="0" marB="0"/>
                </a:tc>
              </a:tr>
            </a:tbl>
          </a:graphicData>
        </a:graphic>
      </p:graphicFrame>
      <p:sp>
        <p:nvSpPr>
          <p:cNvPr id="7" name="Ορθογώνιο 6"/>
          <p:cNvSpPr/>
          <p:nvPr/>
        </p:nvSpPr>
        <p:spPr>
          <a:xfrm>
            <a:off x="1475656" y="1213008"/>
            <a:ext cx="6984776" cy="2246769"/>
          </a:xfrm>
          <a:prstGeom prst="rect">
            <a:avLst/>
          </a:prstGeom>
        </p:spPr>
        <p:txBody>
          <a:bodyPr wrap="square">
            <a:spAutoFit/>
          </a:bodyPr>
          <a:lstStyle/>
          <a:p>
            <a:r>
              <a:rPr lang="el-GR" sz="2800" dirty="0"/>
              <a:t>Ένας επενδυτής έχει τις ακόλουθες δύο εναλλακτικές επενδυτικές επιλογές διάρκειας ενός έτους, όπου σε κάθε μια αναμένονται δύο δυνατά σενάρια με τις αντίστοιχες πιθανότητες πραγματοποίησης:</a:t>
            </a:r>
          </a:p>
        </p:txBody>
      </p:sp>
    </p:spTree>
    <p:extLst>
      <p:ext uri="{BB962C8B-B14F-4D97-AF65-F5344CB8AC3E}">
        <p14:creationId xmlns="" xmlns:p14="http://schemas.microsoft.com/office/powerpoint/2010/main" val="166615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260649"/>
            <a:ext cx="7772400" cy="576064"/>
          </a:xfrm>
        </p:spPr>
        <p:txBody>
          <a:bodyPr>
            <a:normAutofit fontScale="90000"/>
          </a:bodyPr>
          <a:lstStyle/>
          <a:p>
            <a:r>
              <a:rPr lang="el-GR" dirty="0" smtClean="0"/>
              <a:t>ΑΣΚΗΣΗ </a:t>
            </a:r>
            <a:r>
              <a:rPr lang="el-GR" dirty="0" err="1" smtClean="0"/>
              <a:t>Νο</a:t>
            </a:r>
            <a:r>
              <a:rPr lang="el-GR" dirty="0" smtClean="0"/>
              <a:t> 2</a:t>
            </a:r>
            <a:endParaRPr lang="el-GR" dirty="0"/>
          </a:p>
        </p:txBody>
      </p:sp>
      <p:sp>
        <p:nvSpPr>
          <p:cNvPr id="7" name="Ορθογώνιο 6"/>
          <p:cNvSpPr/>
          <p:nvPr/>
        </p:nvSpPr>
        <p:spPr>
          <a:xfrm>
            <a:off x="107504" y="908720"/>
            <a:ext cx="8928992" cy="3539430"/>
          </a:xfrm>
          <a:prstGeom prst="rect">
            <a:avLst/>
          </a:prstGeom>
        </p:spPr>
        <p:txBody>
          <a:bodyPr wrap="square">
            <a:spAutoFit/>
          </a:bodyPr>
          <a:lstStyle/>
          <a:p>
            <a:r>
              <a:rPr lang="el-GR" sz="3200" dirty="0"/>
              <a:t>Α. Να υπολογιστεί η αναμενόμενη απόδοση της κάθε επένδυσης.</a:t>
            </a:r>
          </a:p>
          <a:p>
            <a:r>
              <a:rPr lang="el-GR" sz="3200" dirty="0" smtClean="0"/>
              <a:t>Β</a:t>
            </a:r>
            <a:r>
              <a:rPr lang="el-GR" sz="3200" dirty="0"/>
              <a:t>. Να υπολογιστεί ο κίνδυνος της κάθε επένδυσης.</a:t>
            </a:r>
          </a:p>
          <a:p>
            <a:r>
              <a:rPr lang="el-GR" sz="3200" dirty="0" smtClean="0"/>
              <a:t>Γ. </a:t>
            </a:r>
            <a:r>
              <a:rPr lang="el-GR" sz="3200" dirty="0"/>
              <a:t>Να υπολογιστεί ο Συντελεστής Μεταβλητότητας (ΣΜ) της κάθε επένδυσης. Πότε χρησιμοποιείται ο ΣΜ; Ποια επένδυση πρέπει να επιλεγεί με βάση τον ΣΜ; </a:t>
            </a:r>
          </a:p>
        </p:txBody>
      </p:sp>
    </p:spTree>
    <p:extLst>
      <p:ext uri="{BB962C8B-B14F-4D97-AF65-F5344CB8AC3E}">
        <p14:creationId xmlns="" xmlns:p14="http://schemas.microsoft.com/office/powerpoint/2010/main" val="21636378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260649"/>
            <a:ext cx="7772400" cy="576064"/>
          </a:xfrm>
        </p:spPr>
        <p:txBody>
          <a:bodyPr>
            <a:normAutofit fontScale="90000"/>
          </a:bodyPr>
          <a:lstStyle/>
          <a:p>
            <a:r>
              <a:rPr lang="el-GR" dirty="0" smtClean="0"/>
              <a:t>ΑΣΚΗΣΗ </a:t>
            </a:r>
            <a:r>
              <a:rPr lang="el-GR" dirty="0" err="1" smtClean="0"/>
              <a:t>Νο</a:t>
            </a:r>
            <a:r>
              <a:rPr lang="el-GR" dirty="0" smtClean="0"/>
              <a:t> 2</a:t>
            </a:r>
            <a:endParaRPr lang="el-GR" dirty="0"/>
          </a:p>
        </p:txBody>
      </p:sp>
      <p:sp>
        <p:nvSpPr>
          <p:cNvPr id="7" name="Ορθογώνιο 6"/>
          <p:cNvSpPr/>
          <p:nvPr/>
        </p:nvSpPr>
        <p:spPr>
          <a:xfrm>
            <a:off x="107504" y="908720"/>
            <a:ext cx="8928992" cy="6001643"/>
          </a:xfrm>
          <a:prstGeom prst="rect">
            <a:avLst/>
          </a:prstGeom>
        </p:spPr>
        <p:txBody>
          <a:bodyPr wrap="square">
            <a:spAutoFit/>
          </a:bodyPr>
          <a:lstStyle/>
          <a:p>
            <a:r>
              <a:rPr lang="el-GR" sz="3200" dirty="0" smtClean="0"/>
              <a:t>Δ</a:t>
            </a:r>
            <a:r>
              <a:rPr lang="el-GR" sz="3200" dirty="0"/>
              <a:t>. Με βάση τις δοσμένες πιθανότητες, υποθέστε ότι το Σενάριο 3 στην Επένδυση Α και το Σενάριο 2 στην Επένδυση Β θα πραγματοποιηθούν. Το κόστος ανάληψης κάθε Επένδυσης είναι 2,000. Υπολογίστε την ΚΠΑ, αφού υπολογίσετε  το προεξοφλητικό επιτόκιο (απαιτούμενη απόδοση), με βάση ότι το χωρίς κίνδυνο επιτόκιο είναι 0,1, το ότι για την Επένδυση Α το </a:t>
            </a:r>
            <a:r>
              <a:rPr lang="el-GR" sz="3200" dirty="0" err="1"/>
              <a:t>πρίμ</a:t>
            </a:r>
            <a:r>
              <a:rPr lang="el-GR" sz="3200" dirty="0"/>
              <a:t> για κίνδυνο είναι 0,2 και για την Επένδυση Β είναι 0,1 και ότι ο επενδυτής απαιτεί 0,5 της ποσοστιαίας μονάδας επιπλέον απόδοση για κάθε μια ποσοστιαία μονάδα κινδύνου και για τις δύο επενδύσεις.</a:t>
            </a:r>
          </a:p>
        </p:txBody>
      </p:sp>
    </p:spTree>
    <p:extLst>
      <p:ext uri="{BB962C8B-B14F-4D97-AF65-F5344CB8AC3E}">
        <p14:creationId xmlns="" xmlns:p14="http://schemas.microsoft.com/office/powerpoint/2010/main" val="35963411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260649"/>
            <a:ext cx="7772400" cy="576064"/>
          </a:xfrm>
        </p:spPr>
        <p:txBody>
          <a:bodyPr>
            <a:normAutofit fontScale="90000"/>
          </a:bodyPr>
          <a:lstStyle/>
          <a:p>
            <a:r>
              <a:rPr lang="el-GR" dirty="0" smtClean="0"/>
              <a:t>ΑΣΚΗΣΗ </a:t>
            </a:r>
            <a:r>
              <a:rPr lang="el-GR" dirty="0" err="1" smtClean="0"/>
              <a:t>Νο</a:t>
            </a:r>
            <a:r>
              <a:rPr lang="el-GR" smtClean="0"/>
              <a:t> 3</a:t>
            </a:r>
            <a:endParaRPr lang="el-GR" dirty="0"/>
          </a:p>
        </p:txBody>
      </p:sp>
      <p:sp>
        <p:nvSpPr>
          <p:cNvPr id="3" name="Ορθογώνιο 2"/>
          <p:cNvSpPr/>
          <p:nvPr/>
        </p:nvSpPr>
        <p:spPr>
          <a:xfrm>
            <a:off x="251520" y="1124744"/>
            <a:ext cx="8640960" cy="5632311"/>
          </a:xfrm>
          <a:prstGeom prst="rect">
            <a:avLst/>
          </a:prstGeom>
        </p:spPr>
        <p:txBody>
          <a:bodyPr wrap="square">
            <a:spAutoFit/>
          </a:bodyPr>
          <a:lstStyle/>
          <a:p>
            <a:pPr algn="just"/>
            <a:r>
              <a:rPr lang="el-GR" sz="2400" dirty="0"/>
              <a:t>Έστω ότι η εταιρία ΑΒΓ εξετάζει την περίπτωση επένδυσης €6.000.000 σε νέο μηχάνημα για την παραγωγή ενός καινούργιου προϊόντος, το οποίο υπολογίζεται να πουληθεί στα επόμενα 6 χρόνια. Τα έσοδα από την πώληση του προϊόντος προβλέπονται ότι θα είναι  €800.000 για το έτος 1, €1.200.000 για το έτος 2, €1.800.000 για το έτος 3, €2.700.000 για το έτος 4, €3.000.000 για το έτος 5, και €1.500.000 για το έτος 6. Τα έξοδα λειτουργίας του μηχανήματος υπολογίζονται σε €200.000 κάθε έτος. Η υπολειμματική αξία του μηχανήματος μετά τα 6 χρόνια της ωφέλιμης ζωής του είναι μηδέν. Ο φορολογικός συντελεστής ανέρχεται σε 40%, το κόστος κεφαλαίου σε 8% και χρησιμοποιείται η σταθερή μέθοδος αποσβέσεως.</a:t>
            </a:r>
          </a:p>
          <a:p>
            <a:pPr algn="just"/>
            <a:r>
              <a:rPr lang="el-GR" sz="2400" dirty="0"/>
              <a:t> </a:t>
            </a:r>
          </a:p>
          <a:p>
            <a:pPr algn="just"/>
            <a:r>
              <a:rPr lang="el-GR" sz="2400" dirty="0"/>
              <a:t>Α. Να αξιολογηθεί η παραπάνω επένδυση με τη μέθοδο της καθαρής παρούσας αξίας.</a:t>
            </a:r>
          </a:p>
        </p:txBody>
      </p:sp>
    </p:spTree>
    <p:extLst>
      <p:ext uri="{BB962C8B-B14F-4D97-AF65-F5344CB8AC3E}">
        <p14:creationId xmlns="" xmlns:p14="http://schemas.microsoft.com/office/powerpoint/2010/main" val="42412005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260649"/>
            <a:ext cx="7772400" cy="576064"/>
          </a:xfrm>
        </p:spPr>
        <p:txBody>
          <a:bodyPr>
            <a:normAutofit fontScale="90000"/>
          </a:bodyPr>
          <a:lstStyle/>
          <a:p>
            <a:r>
              <a:rPr lang="el-GR" dirty="0" smtClean="0"/>
              <a:t>ΑΣΚΗΣΗ </a:t>
            </a:r>
            <a:r>
              <a:rPr lang="el-GR" dirty="0" err="1" smtClean="0"/>
              <a:t>Νο</a:t>
            </a:r>
            <a:r>
              <a:rPr lang="el-GR" smtClean="0"/>
              <a:t> 3</a:t>
            </a:r>
            <a:endParaRPr lang="el-GR" dirty="0"/>
          </a:p>
        </p:txBody>
      </p:sp>
      <p:sp>
        <p:nvSpPr>
          <p:cNvPr id="3" name="Ορθογώνιο 2"/>
          <p:cNvSpPr/>
          <p:nvPr/>
        </p:nvSpPr>
        <p:spPr>
          <a:xfrm>
            <a:off x="251520" y="1124744"/>
            <a:ext cx="8640960" cy="3046988"/>
          </a:xfrm>
          <a:prstGeom prst="rect">
            <a:avLst/>
          </a:prstGeom>
        </p:spPr>
        <p:txBody>
          <a:bodyPr wrap="square">
            <a:spAutoFit/>
          </a:bodyPr>
          <a:lstStyle/>
          <a:p>
            <a:r>
              <a:rPr lang="el-GR" sz="2400" dirty="0"/>
              <a:t>Β. Πως επηρεάζεται η απόφασή σας (δώσετε σύντομο παράδειγμα) σχετικά με μια επένδυση όταν χρησιμοποιείτε το κριτήριο της ΚΠΑ αν: </a:t>
            </a:r>
          </a:p>
          <a:p>
            <a:r>
              <a:rPr lang="el-GR" sz="2400" dirty="0"/>
              <a:t>Β1. Αγνοηθεί ο αναμενόμενος πληθωρισμός κατά τον υπολογισμό των    καθαρών ταμιακών ροών και χρησιμοποιηθεί πραγματικό επιτόκιο προεξόφλησης;</a:t>
            </a:r>
          </a:p>
          <a:p>
            <a:r>
              <a:rPr lang="el-GR" sz="2400" dirty="0"/>
              <a:t> </a:t>
            </a:r>
            <a:r>
              <a:rPr lang="el-GR" sz="2400" dirty="0" smtClean="0"/>
              <a:t>Β2</a:t>
            </a:r>
            <a:r>
              <a:rPr lang="el-GR" sz="2400" dirty="0"/>
              <a:t>.	Υπολογισθούν πραγματικές ταμιακές ροές (KTΡ) και χρησιμοποιηθεί ονομαστικό επιτόκιο προεξόφλησης; </a:t>
            </a:r>
          </a:p>
        </p:txBody>
      </p:sp>
    </p:spTree>
    <p:extLst>
      <p:ext uri="{BB962C8B-B14F-4D97-AF65-F5344CB8AC3E}">
        <p14:creationId xmlns="" xmlns:p14="http://schemas.microsoft.com/office/powerpoint/2010/main" val="61381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260649"/>
            <a:ext cx="7772400" cy="576064"/>
          </a:xfrm>
        </p:spPr>
        <p:txBody>
          <a:bodyPr>
            <a:normAutofit fontScale="90000"/>
          </a:bodyPr>
          <a:lstStyle/>
          <a:p>
            <a:r>
              <a:rPr lang="el-GR" dirty="0" smtClean="0"/>
              <a:t>ΑΣΚΗΣΗ </a:t>
            </a:r>
            <a:r>
              <a:rPr lang="el-GR" dirty="0" err="1" smtClean="0"/>
              <a:t>Νο</a:t>
            </a:r>
            <a:r>
              <a:rPr lang="el-GR" smtClean="0"/>
              <a:t> 3</a:t>
            </a:r>
            <a:endParaRPr lang="el-GR" dirty="0"/>
          </a:p>
        </p:txBody>
      </p:sp>
      <p:graphicFrame>
        <p:nvGraphicFramePr>
          <p:cNvPr id="4" name="Πίνακας 3"/>
          <p:cNvGraphicFramePr>
            <a:graphicFrameLocks noGrp="1"/>
          </p:cNvGraphicFramePr>
          <p:nvPr>
            <p:extLst>
              <p:ext uri="{D42A27DB-BD31-4B8C-83A1-F6EECF244321}">
                <p14:modId xmlns="" xmlns:p14="http://schemas.microsoft.com/office/powerpoint/2010/main" val="3652414421"/>
              </p:ext>
            </p:extLst>
          </p:nvPr>
        </p:nvGraphicFramePr>
        <p:xfrm>
          <a:off x="683566" y="908721"/>
          <a:ext cx="7992889" cy="4253328"/>
        </p:xfrm>
        <a:graphic>
          <a:graphicData uri="http://schemas.openxmlformats.org/drawingml/2006/table">
            <a:tbl>
              <a:tblPr>
                <a:tableStyleId>{5C22544A-7EE6-4342-B048-85BDC9FD1C3A}</a:tableStyleId>
              </a:tblPr>
              <a:tblGrid>
                <a:gridCol w="682732"/>
                <a:gridCol w="1004620"/>
                <a:gridCol w="891858"/>
                <a:gridCol w="1053828"/>
                <a:gridCol w="1304983"/>
                <a:gridCol w="1165565"/>
                <a:gridCol w="1016922"/>
                <a:gridCol w="872381"/>
              </a:tblGrid>
              <a:tr h="216023">
                <a:tc>
                  <a:txBody>
                    <a:bodyPr/>
                    <a:lstStyle/>
                    <a:p>
                      <a:pPr algn="ctr">
                        <a:spcAft>
                          <a:spcPts val="0"/>
                        </a:spcAft>
                      </a:pPr>
                      <a:endParaRPr lang="el-GR" sz="2800" dirty="0">
                        <a:solidFill>
                          <a:srgbClr val="000000"/>
                        </a:solidFill>
                        <a:effectLst/>
                        <a:latin typeface="Times New Roman"/>
                        <a:ea typeface="Times New Roman"/>
                      </a:endParaRPr>
                    </a:p>
                  </a:txBody>
                  <a:tcPr marL="68580" marR="68580" marT="0" marB="0"/>
                </a:tc>
                <a:tc gridSpan="7">
                  <a:txBody>
                    <a:bodyPr/>
                    <a:lstStyle/>
                    <a:p>
                      <a:pPr algn="ctr">
                        <a:spcAft>
                          <a:spcPts val="0"/>
                        </a:spcAft>
                      </a:pPr>
                      <a:r>
                        <a:rPr lang="el-GR" sz="2000" dirty="0" smtClean="0">
                          <a:solidFill>
                            <a:srgbClr val="000000"/>
                          </a:solidFill>
                          <a:effectLst/>
                          <a:latin typeface="Times New Roman"/>
                          <a:ea typeface="Times New Roman"/>
                        </a:rPr>
                        <a:t>ΣΕ ΧΙΛ. €</a:t>
                      </a:r>
                      <a:endParaRPr lang="el-GR" sz="2000" dirty="0">
                        <a:solidFill>
                          <a:srgbClr val="000000"/>
                        </a:solidFill>
                        <a:effectLst/>
                        <a:latin typeface="Times New Roman"/>
                        <a:ea typeface="Times New Roman"/>
                      </a:endParaRPr>
                    </a:p>
                  </a:txBody>
                  <a:tcPr marL="68580" marR="68580" marT="0" marB="0"/>
                </a:tc>
                <a:tc hMerge="1">
                  <a:txBody>
                    <a:bodyPr/>
                    <a:lstStyle/>
                    <a:p>
                      <a:pPr algn="ctr">
                        <a:spcAft>
                          <a:spcPts val="0"/>
                        </a:spcAft>
                      </a:pPr>
                      <a:endParaRPr lang="el-GR" sz="2800" dirty="0">
                        <a:solidFill>
                          <a:srgbClr val="000000"/>
                        </a:solidFill>
                        <a:effectLst/>
                        <a:latin typeface="Times New Roman"/>
                        <a:ea typeface="Times New Roman"/>
                      </a:endParaRPr>
                    </a:p>
                  </a:txBody>
                  <a:tcPr marL="68580" marR="68580" marT="0" marB="0"/>
                </a:tc>
                <a:tc hMerge="1">
                  <a:txBody>
                    <a:bodyPr/>
                    <a:lstStyle/>
                    <a:p>
                      <a:pPr algn="ctr">
                        <a:spcAft>
                          <a:spcPts val="0"/>
                        </a:spcAft>
                      </a:pPr>
                      <a:endParaRPr lang="el-GR" sz="2800" dirty="0">
                        <a:solidFill>
                          <a:srgbClr val="000000"/>
                        </a:solidFill>
                        <a:effectLst/>
                        <a:latin typeface="Times New Roman"/>
                        <a:ea typeface="Times New Roman"/>
                      </a:endParaRPr>
                    </a:p>
                  </a:txBody>
                  <a:tcPr marL="68580" marR="68580" marT="0" marB="0"/>
                </a:tc>
                <a:tc hMerge="1">
                  <a:txBody>
                    <a:bodyPr/>
                    <a:lstStyle/>
                    <a:p>
                      <a:pPr algn="ctr">
                        <a:spcAft>
                          <a:spcPts val="0"/>
                        </a:spcAft>
                      </a:pPr>
                      <a:endParaRPr lang="el-GR" sz="2800" dirty="0">
                        <a:solidFill>
                          <a:srgbClr val="000000"/>
                        </a:solidFill>
                        <a:effectLst/>
                        <a:latin typeface="Times New Roman"/>
                        <a:ea typeface="Times New Roman"/>
                      </a:endParaRPr>
                    </a:p>
                  </a:txBody>
                  <a:tcPr marL="68580" marR="68580" marT="0" marB="0"/>
                </a:tc>
                <a:tc hMerge="1">
                  <a:txBody>
                    <a:bodyPr/>
                    <a:lstStyle/>
                    <a:p>
                      <a:pPr algn="ctr">
                        <a:spcAft>
                          <a:spcPts val="0"/>
                        </a:spcAft>
                      </a:pPr>
                      <a:endParaRPr lang="el-GR" sz="2800" dirty="0">
                        <a:solidFill>
                          <a:srgbClr val="000000"/>
                        </a:solidFill>
                        <a:effectLst/>
                        <a:latin typeface="Times New Roman"/>
                        <a:ea typeface="Times New Roman"/>
                      </a:endParaRPr>
                    </a:p>
                  </a:txBody>
                  <a:tcPr marL="68580" marR="68580" marT="0" marB="0"/>
                </a:tc>
                <a:tc hMerge="1">
                  <a:txBody>
                    <a:bodyPr/>
                    <a:lstStyle/>
                    <a:p>
                      <a:pPr algn="ctr">
                        <a:spcAft>
                          <a:spcPts val="0"/>
                        </a:spcAft>
                      </a:pPr>
                      <a:endParaRPr lang="el-GR" sz="2800" dirty="0">
                        <a:solidFill>
                          <a:srgbClr val="000000"/>
                        </a:solidFill>
                        <a:effectLst/>
                        <a:latin typeface="Times New Roman"/>
                        <a:ea typeface="Times New Roman"/>
                      </a:endParaRPr>
                    </a:p>
                  </a:txBody>
                  <a:tcPr marL="68580" marR="68580" marT="0" marB="0"/>
                </a:tc>
                <a:tc hMerge="1">
                  <a:txBody>
                    <a:bodyPr/>
                    <a:lstStyle/>
                    <a:p>
                      <a:pPr algn="ctr">
                        <a:spcAft>
                          <a:spcPts val="0"/>
                        </a:spcAft>
                      </a:pPr>
                      <a:endParaRPr lang="el-GR" sz="2800" dirty="0">
                        <a:solidFill>
                          <a:srgbClr val="000000"/>
                        </a:solidFill>
                        <a:effectLst/>
                        <a:latin typeface="Times New Roman"/>
                        <a:ea typeface="Times New Roman"/>
                      </a:endParaRPr>
                    </a:p>
                  </a:txBody>
                  <a:tcPr marL="68580" marR="68580" marT="0" marB="0"/>
                </a:tc>
              </a:tr>
              <a:tr h="546328">
                <a:tc>
                  <a:txBody>
                    <a:bodyPr/>
                    <a:lstStyle/>
                    <a:p>
                      <a:pPr algn="ctr">
                        <a:spcAft>
                          <a:spcPts val="0"/>
                        </a:spcAft>
                      </a:pPr>
                      <a:r>
                        <a:rPr lang="el-GR" sz="1800" b="1" dirty="0">
                          <a:solidFill>
                            <a:srgbClr val="FF0000"/>
                          </a:solidFill>
                          <a:effectLst/>
                        </a:rPr>
                        <a:t>Έτος</a:t>
                      </a:r>
                      <a:endParaRPr lang="el-GR" sz="2800" b="1" dirty="0">
                        <a:solidFill>
                          <a:srgbClr val="FF0000"/>
                        </a:solidFill>
                        <a:effectLst/>
                        <a:latin typeface="Times New Roman"/>
                        <a:ea typeface="Times New Roman"/>
                      </a:endParaRPr>
                    </a:p>
                  </a:txBody>
                  <a:tcPr marL="68580" marR="68580" marT="0" marB="0"/>
                </a:tc>
                <a:tc>
                  <a:txBody>
                    <a:bodyPr/>
                    <a:lstStyle/>
                    <a:p>
                      <a:pPr algn="ctr">
                        <a:spcAft>
                          <a:spcPts val="0"/>
                        </a:spcAft>
                      </a:pPr>
                      <a:r>
                        <a:rPr lang="el-GR" sz="1800" b="1" dirty="0">
                          <a:solidFill>
                            <a:srgbClr val="FF0000"/>
                          </a:solidFill>
                          <a:effectLst/>
                        </a:rPr>
                        <a:t>Έσοδα</a:t>
                      </a:r>
                      <a:endParaRPr lang="el-GR" sz="2800" b="1" dirty="0">
                        <a:solidFill>
                          <a:srgbClr val="FF0000"/>
                        </a:solidFill>
                        <a:effectLst/>
                        <a:latin typeface="Times New Roman"/>
                        <a:ea typeface="Times New Roman"/>
                      </a:endParaRPr>
                    </a:p>
                  </a:txBody>
                  <a:tcPr marL="68580" marR="68580" marT="0" marB="0"/>
                </a:tc>
                <a:tc>
                  <a:txBody>
                    <a:bodyPr/>
                    <a:lstStyle/>
                    <a:p>
                      <a:pPr algn="ctr">
                        <a:spcAft>
                          <a:spcPts val="0"/>
                        </a:spcAft>
                      </a:pPr>
                      <a:r>
                        <a:rPr lang="el-GR" sz="1800" b="1" dirty="0">
                          <a:solidFill>
                            <a:srgbClr val="FF0000"/>
                          </a:solidFill>
                          <a:effectLst/>
                        </a:rPr>
                        <a:t>‘Έξοδα</a:t>
                      </a:r>
                      <a:endParaRPr lang="el-GR" sz="2800" b="1" dirty="0">
                        <a:solidFill>
                          <a:srgbClr val="FF0000"/>
                        </a:solidFill>
                        <a:effectLst/>
                        <a:latin typeface="Times New Roman"/>
                        <a:ea typeface="Times New Roman"/>
                      </a:endParaRPr>
                    </a:p>
                  </a:txBody>
                  <a:tcPr marL="68580" marR="68580" marT="0" marB="0"/>
                </a:tc>
                <a:tc>
                  <a:txBody>
                    <a:bodyPr/>
                    <a:lstStyle/>
                    <a:p>
                      <a:pPr algn="ctr">
                        <a:spcAft>
                          <a:spcPts val="0"/>
                        </a:spcAft>
                      </a:pPr>
                      <a:r>
                        <a:rPr lang="el-GR" sz="1800" b="1" dirty="0">
                          <a:solidFill>
                            <a:srgbClr val="FF0000"/>
                          </a:solidFill>
                          <a:effectLst/>
                        </a:rPr>
                        <a:t>Αποσβέσεις</a:t>
                      </a:r>
                      <a:endParaRPr lang="el-GR" sz="2800" b="1" dirty="0">
                        <a:solidFill>
                          <a:srgbClr val="FF0000"/>
                        </a:solidFill>
                        <a:effectLst/>
                        <a:latin typeface="Times New Roman"/>
                        <a:ea typeface="Times New Roman"/>
                      </a:endParaRPr>
                    </a:p>
                  </a:txBody>
                  <a:tcPr marL="68580" marR="68580" marT="0" marB="0"/>
                </a:tc>
                <a:tc>
                  <a:txBody>
                    <a:bodyPr/>
                    <a:lstStyle/>
                    <a:p>
                      <a:pPr algn="ctr">
                        <a:spcAft>
                          <a:spcPts val="0"/>
                        </a:spcAft>
                      </a:pPr>
                      <a:r>
                        <a:rPr lang="el-GR" sz="1800" b="1" dirty="0">
                          <a:solidFill>
                            <a:srgbClr val="FF0000"/>
                          </a:solidFill>
                          <a:effectLst/>
                        </a:rPr>
                        <a:t>Κέρδη προ φόρων</a:t>
                      </a:r>
                      <a:endParaRPr lang="el-GR" sz="2800" b="1" dirty="0">
                        <a:solidFill>
                          <a:srgbClr val="FF0000"/>
                        </a:solidFill>
                        <a:effectLst/>
                        <a:latin typeface="Times New Roman"/>
                        <a:ea typeface="Times New Roman"/>
                      </a:endParaRPr>
                    </a:p>
                  </a:txBody>
                  <a:tcPr marL="68580" marR="68580" marT="0" marB="0"/>
                </a:tc>
                <a:tc>
                  <a:txBody>
                    <a:bodyPr/>
                    <a:lstStyle/>
                    <a:p>
                      <a:pPr algn="ctr">
                        <a:spcAft>
                          <a:spcPts val="0"/>
                        </a:spcAft>
                      </a:pPr>
                      <a:r>
                        <a:rPr lang="el-GR" sz="1800" b="1" dirty="0">
                          <a:solidFill>
                            <a:srgbClr val="FF0000"/>
                          </a:solidFill>
                          <a:effectLst/>
                        </a:rPr>
                        <a:t>Φόρος 40%</a:t>
                      </a:r>
                      <a:endParaRPr lang="el-GR" sz="2800" b="1" dirty="0">
                        <a:solidFill>
                          <a:srgbClr val="FF0000"/>
                        </a:solidFill>
                        <a:effectLst/>
                        <a:latin typeface="Times New Roman"/>
                        <a:ea typeface="Times New Roman"/>
                      </a:endParaRPr>
                    </a:p>
                  </a:txBody>
                  <a:tcPr marL="68580" marR="68580" marT="0" marB="0"/>
                </a:tc>
                <a:tc>
                  <a:txBody>
                    <a:bodyPr/>
                    <a:lstStyle/>
                    <a:p>
                      <a:pPr algn="ctr">
                        <a:spcAft>
                          <a:spcPts val="0"/>
                        </a:spcAft>
                      </a:pPr>
                      <a:r>
                        <a:rPr lang="el-GR" sz="1800" b="1" dirty="0">
                          <a:solidFill>
                            <a:srgbClr val="FF0000"/>
                          </a:solidFill>
                          <a:effectLst/>
                        </a:rPr>
                        <a:t>Καθαρά κέρδη</a:t>
                      </a:r>
                      <a:endParaRPr lang="el-GR" sz="2800" b="1" dirty="0">
                        <a:solidFill>
                          <a:srgbClr val="FF0000"/>
                        </a:solidFill>
                        <a:effectLst/>
                        <a:latin typeface="Times New Roman"/>
                        <a:ea typeface="Times New Roman"/>
                      </a:endParaRPr>
                    </a:p>
                  </a:txBody>
                  <a:tcPr marL="68580" marR="68580" marT="0" marB="0"/>
                </a:tc>
                <a:tc>
                  <a:txBody>
                    <a:bodyPr/>
                    <a:lstStyle/>
                    <a:p>
                      <a:pPr algn="ctr">
                        <a:spcAft>
                          <a:spcPts val="0"/>
                        </a:spcAft>
                      </a:pPr>
                      <a:r>
                        <a:rPr lang="el-GR" sz="1800" b="1" dirty="0">
                          <a:solidFill>
                            <a:srgbClr val="FF0000"/>
                          </a:solidFill>
                          <a:effectLst/>
                        </a:rPr>
                        <a:t>ΚΤΡ</a:t>
                      </a:r>
                      <a:endParaRPr lang="el-GR" sz="2800" b="1" dirty="0">
                        <a:solidFill>
                          <a:srgbClr val="FF0000"/>
                        </a:solidFill>
                        <a:effectLst/>
                      </a:endParaRPr>
                    </a:p>
                    <a:p>
                      <a:pPr algn="ctr">
                        <a:spcAft>
                          <a:spcPts val="0"/>
                        </a:spcAft>
                      </a:pPr>
                      <a:r>
                        <a:rPr lang="el-GR" sz="1800" b="1" dirty="0">
                          <a:solidFill>
                            <a:srgbClr val="FF0000"/>
                          </a:solidFill>
                          <a:effectLst/>
                        </a:rPr>
                        <a:t> </a:t>
                      </a:r>
                      <a:endParaRPr lang="el-GR" sz="2800" b="1" dirty="0">
                        <a:solidFill>
                          <a:srgbClr val="FF0000"/>
                        </a:solidFill>
                        <a:effectLst/>
                        <a:latin typeface="Times New Roman"/>
                        <a:ea typeface="Times New Roman"/>
                      </a:endParaRPr>
                    </a:p>
                  </a:txBody>
                  <a:tcPr marL="68580" marR="68580" marT="0" marB="0"/>
                </a:tc>
              </a:tr>
              <a:tr h="546328">
                <a:tc>
                  <a:txBody>
                    <a:bodyPr/>
                    <a:lstStyle/>
                    <a:p>
                      <a:pPr algn="ctr">
                        <a:spcAft>
                          <a:spcPts val="0"/>
                        </a:spcAft>
                      </a:pPr>
                      <a:r>
                        <a:rPr lang="el-GR" sz="1800" dirty="0">
                          <a:effectLst/>
                        </a:rPr>
                        <a:t>1</a:t>
                      </a:r>
                      <a:endParaRPr lang="el-GR" sz="2800" dirty="0">
                        <a:solidFill>
                          <a:srgbClr val="000000"/>
                        </a:solidFill>
                        <a:effectLst/>
                        <a:latin typeface="Times New Roman"/>
                        <a:ea typeface="Times New Roman"/>
                      </a:endParaRPr>
                    </a:p>
                  </a:txBody>
                  <a:tcPr marL="68580" marR="68580" marT="0" marB="0"/>
                </a:tc>
                <a:tc>
                  <a:txBody>
                    <a:bodyPr/>
                    <a:lstStyle/>
                    <a:p>
                      <a:pPr marR="111760" algn="r">
                        <a:spcAft>
                          <a:spcPts val="0"/>
                        </a:spcAft>
                      </a:pPr>
                      <a:r>
                        <a:rPr lang="el-GR" sz="1800" dirty="0">
                          <a:effectLst/>
                        </a:rPr>
                        <a:t>800</a:t>
                      </a:r>
                      <a:endParaRPr lang="el-GR" sz="2800" dirty="0">
                        <a:solidFill>
                          <a:srgbClr val="000000"/>
                        </a:solidFill>
                        <a:effectLst/>
                        <a:latin typeface="Times New Roman"/>
                        <a:ea typeface="Times New Roman"/>
                      </a:endParaRPr>
                    </a:p>
                  </a:txBody>
                  <a:tcPr marL="68580" marR="68580" marT="0" marB="0"/>
                </a:tc>
                <a:tc>
                  <a:txBody>
                    <a:bodyPr/>
                    <a:lstStyle/>
                    <a:p>
                      <a:pPr marR="130810" algn="r">
                        <a:spcAft>
                          <a:spcPts val="0"/>
                        </a:spcAft>
                      </a:pPr>
                      <a:r>
                        <a:rPr lang="el-GR" sz="1800">
                          <a:effectLst/>
                        </a:rPr>
                        <a:t>200</a:t>
                      </a:r>
                      <a:endParaRPr lang="el-GR" sz="2800">
                        <a:solidFill>
                          <a:srgbClr val="000000"/>
                        </a:solidFill>
                        <a:effectLst/>
                        <a:latin typeface="Times New Roman"/>
                        <a:ea typeface="Times New Roman"/>
                      </a:endParaRPr>
                    </a:p>
                  </a:txBody>
                  <a:tcPr marL="68580" marR="68580" marT="0" marB="0"/>
                </a:tc>
                <a:tc>
                  <a:txBody>
                    <a:bodyPr/>
                    <a:lstStyle/>
                    <a:p>
                      <a:pPr marR="21590" indent="222250" algn="ctr">
                        <a:spcAft>
                          <a:spcPts val="0"/>
                        </a:spcAft>
                      </a:pPr>
                      <a:r>
                        <a:rPr lang="el-GR" sz="1800">
                          <a:effectLst/>
                        </a:rPr>
                        <a:t>1.000</a:t>
                      </a:r>
                      <a:endParaRPr lang="el-GR" sz="2800">
                        <a:solidFill>
                          <a:srgbClr val="000000"/>
                        </a:solidFill>
                        <a:effectLst/>
                        <a:latin typeface="Times New Roman"/>
                        <a:ea typeface="Times New Roman"/>
                      </a:endParaRPr>
                    </a:p>
                  </a:txBody>
                  <a:tcPr marL="68580" marR="68580" marT="0" marB="0"/>
                </a:tc>
                <a:tc>
                  <a:txBody>
                    <a:bodyPr/>
                    <a:lstStyle/>
                    <a:p>
                      <a:pPr marR="215265" algn="r">
                        <a:spcAft>
                          <a:spcPts val="0"/>
                        </a:spcAft>
                      </a:pPr>
                      <a:r>
                        <a:rPr lang="el-GR" sz="1800">
                          <a:effectLst/>
                        </a:rPr>
                        <a:t>-400</a:t>
                      </a:r>
                      <a:endParaRPr lang="el-GR" sz="2800">
                        <a:solidFill>
                          <a:srgbClr val="000000"/>
                        </a:solidFill>
                        <a:effectLst/>
                        <a:latin typeface="Times New Roman"/>
                        <a:ea typeface="Times New Roman"/>
                      </a:endParaRPr>
                    </a:p>
                  </a:txBody>
                  <a:tcPr marL="68580" marR="68580" marT="0" marB="0"/>
                </a:tc>
                <a:tc>
                  <a:txBody>
                    <a:bodyPr/>
                    <a:lstStyle/>
                    <a:p>
                      <a:pPr marR="201295" algn="r">
                        <a:spcAft>
                          <a:spcPts val="0"/>
                        </a:spcAft>
                      </a:pPr>
                      <a:r>
                        <a:rPr lang="el-GR" sz="1800">
                          <a:effectLst/>
                        </a:rPr>
                        <a:t>-160</a:t>
                      </a:r>
                      <a:endParaRPr lang="el-GR" sz="2800">
                        <a:solidFill>
                          <a:srgbClr val="000000"/>
                        </a:solidFill>
                        <a:effectLst/>
                        <a:latin typeface="Times New Roman"/>
                        <a:ea typeface="Times New Roman"/>
                      </a:endParaRPr>
                    </a:p>
                  </a:txBody>
                  <a:tcPr marL="68580" marR="68580" marT="0" marB="0"/>
                </a:tc>
                <a:tc>
                  <a:txBody>
                    <a:bodyPr/>
                    <a:lstStyle/>
                    <a:p>
                      <a:pPr marR="172085" algn="r">
                        <a:spcAft>
                          <a:spcPts val="0"/>
                        </a:spcAft>
                      </a:pPr>
                      <a:r>
                        <a:rPr lang="el-GR" sz="1800">
                          <a:effectLst/>
                        </a:rPr>
                        <a:t>-240</a:t>
                      </a:r>
                      <a:endParaRPr lang="el-GR" sz="2800">
                        <a:solidFill>
                          <a:srgbClr val="000000"/>
                        </a:solidFill>
                        <a:effectLst/>
                        <a:latin typeface="Times New Roman"/>
                        <a:ea typeface="Times New Roman"/>
                      </a:endParaRPr>
                    </a:p>
                  </a:txBody>
                  <a:tcPr marL="68580" marR="68580" marT="0" marB="0"/>
                </a:tc>
                <a:tc>
                  <a:txBody>
                    <a:bodyPr/>
                    <a:lstStyle/>
                    <a:p>
                      <a:pPr marR="3175" algn="r">
                        <a:spcAft>
                          <a:spcPts val="0"/>
                        </a:spcAft>
                      </a:pPr>
                      <a:r>
                        <a:rPr lang="el-GR" sz="1800">
                          <a:effectLst/>
                        </a:rPr>
                        <a:t>760</a:t>
                      </a:r>
                      <a:endParaRPr lang="el-GR" sz="2800">
                        <a:solidFill>
                          <a:srgbClr val="000000"/>
                        </a:solidFill>
                        <a:effectLst/>
                        <a:latin typeface="Times New Roman"/>
                        <a:ea typeface="Times New Roman"/>
                      </a:endParaRPr>
                    </a:p>
                  </a:txBody>
                  <a:tcPr marL="68580" marR="68580" marT="0" marB="0"/>
                </a:tc>
              </a:tr>
              <a:tr h="546328">
                <a:tc>
                  <a:txBody>
                    <a:bodyPr/>
                    <a:lstStyle/>
                    <a:p>
                      <a:pPr algn="ctr">
                        <a:spcAft>
                          <a:spcPts val="0"/>
                        </a:spcAft>
                      </a:pPr>
                      <a:r>
                        <a:rPr lang="el-GR" sz="1800">
                          <a:effectLst/>
                        </a:rPr>
                        <a:t>2</a:t>
                      </a:r>
                      <a:endParaRPr lang="el-GR" sz="2800">
                        <a:solidFill>
                          <a:srgbClr val="000000"/>
                        </a:solidFill>
                        <a:effectLst/>
                        <a:latin typeface="Times New Roman"/>
                        <a:ea typeface="Times New Roman"/>
                      </a:endParaRPr>
                    </a:p>
                  </a:txBody>
                  <a:tcPr marL="68580" marR="68580" marT="0" marB="0"/>
                </a:tc>
                <a:tc>
                  <a:txBody>
                    <a:bodyPr/>
                    <a:lstStyle/>
                    <a:p>
                      <a:pPr marR="111760" algn="r">
                        <a:spcAft>
                          <a:spcPts val="0"/>
                        </a:spcAft>
                      </a:pPr>
                      <a:r>
                        <a:rPr lang="el-GR" sz="1800">
                          <a:effectLst/>
                        </a:rPr>
                        <a:t>1.200</a:t>
                      </a:r>
                      <a:endParaRPr lang="el-GR" sz="2800">
                        <a:solidFill>
                          <a:srgbClr val="000000"/>
                        </a:solidFill>
                        <a:effectLst/>
                        <a:latin typeface="Times New Roman"/>
                        <a:ea typeface="Times New Roman"/>
                      </a:endParaRPr>
                    </a:p>
                  </a:txBody>
                  <a:tcPr marL="68580" marR="68580" marT="0" marB="0"/>
                </a:tc>
                <a:tc>
                  <a:txBody>
                    <a:bodyPr/>
                    <a:lstStyle/>
                    <a:p>
                      <a:pPr marR="130810" algn="r">
                        <a:spcAft>
                          <a:spcPts val="0"/>
                        </a:spcAft>
                      </a:pPr>
                      <a:r>
                        <a:rPr lang="el-GR" sz="1800">
                          <a:effectLst/>
                        </a:rPr>
                        <a:t>200</a:t>
                      </a:r>
                      <a:endParaRPr lang="el-GR" sz="2800">
                        <a:solidFill>
                          <a:srgbClr val="000000"/>
                        </a:solidFill>
                        <a:effectLst/>
                        <a:latin typeface="Times New Roman"/>
                        <a:ea typeface="Times New Roman"/>
                      </a:endParaRPr>
                    </a:p>
                  </a:txBody>
                  <a:tcPr marL="68580" marR="68580" marT="0" marB="0"/>
                </a:tc>
                <a:tc>
                  <a:txBody>
                    <a:bodyPr/>
                    <a:lstStyle/>
                    <a:p>
                      <a:pPr marR="21590" indent="222250" algn="ctr">
                        <a:spcAft>
                          <a:spcPts val="0"/>
                        </a:spcAft>
                      </a:pPr>
                      <a:r>
                        <a:rPr lang="el-GR" sz="1800">
                          <a:effectLst/>
                        </a:rPr>
                        <a:t>1.000</a:t>
                      </a:r>
                      <a:endParaRPr lang="el-GR" sz="2800">
                        <a:solidFill>
                          <a:srgbClr val="000000"/>
                        </a:solidFill>
                        <a:effectLst/>
                        <a:latin typeface="Times New Roman"/>
                        <a:ea typeface="Times New Roman"/>
                      </a:endParaRPr>
                    </a:p>
                  </a:txBody>
                  <a:tcPr marL="68580" marR="68580" marT="0" marB="0"/>
                </a:tc>
                <a:tc>
                  <a:txBody>
                    <a:bodyPr/>
                    <a:lstStyle/>
                    <a:p>
                      <a:pPr marR="215265" algn="r">
                        <a:spcAft>
                          <a:spcPts val="0"/>
                        </a:spcAft>
                      </a:pPr>
                      <a:r>
                        <a:rPr lang="el-GR" sz="1800">
                          <a:effectLst/>
                        </a:rPr>
                        <a:t>-</a:t>
                      </a:r>
                      <a:endParaRPr lang="el-GR" sz="2800">
                        <a:solidFill>
                          <a:srgbClr val="000000"/>
                        </a:solidFill>
                        <a:effectLst/>
                        <a:latin typeface="Times New Roman"/>
                        <a:ea typeface="Times New Roman"/>
                      </a:endParaRPr>
                    </a:p>
                  </a:txBody>
                  <a:tcPr marL="68580" marR="68580" marT="0" marB="0"/>
                </a:tc>
                <a:tc>
                  <a:txBody>
                    <a:bodyPr/>
                    <a:lstStyle/>
                    <a:p>
                      <a:pPr marR="201295" algn="r">
                        <a:spcAft>
                          <a:spcPts val="0"/>
                        </a:spcAft>
                      </a:pPr>
                      <a:r>
                        <a:rPr lang="el-GR" sz="1800">
                          <a:effectLst/>
                        </a:rPr>
                        <a:t>-</a:t>
                      </a:r>
                      <a:endParaRPr lang="el-GR" sz="2800">
                        <a:solidFill>
                          <a:srgbClr val="000000"/>
                        </a:solidFill>
                        <a:effectLst/>
                        <a:latin typeface="Times New Roman"/>
                        <a:ea typeface="Times New Roman"/>
                      </a:endParaRPr>
                    </a:p>
                  </a:txBody>
                  <a:tcPr marL="68580" marR="68580" marT="0" marB="0"/>
                </a:tc>
                <a:tc>
                  <a:txBody>
                    <a:bodyPr/>
                    <a:lstStyle/>
                    <a:p>
                      <a:pPr marR="172085" algn="r">
                        <a:spcAft>
                          <a:spcPts val="0"/>
                        </a:spcAft>
                      </a:pPr>
                      <a:r>
                        <a:rPr lang="el-GR" sz="1800">
                          <a:effectLst/>
                        </a:rPr>
                        <a:t>-</a:t>
                      </a:r>
                      <a:endParaRPr lang="el-GR" sz="2800">
                        <a:solidFill>
                          <a:srgbClr val="000000"/>
                        </a:solidFill>
                        <a:effectLst/>
                        <a:latin typeface="Times New Roman"/>
                        <a:ea typeface="Times New Roman"/>
                      </a:endParaRPr>
                    </a:p>
                  </a:txBody>
                  <a:tcPr marL="68580" marR="68580" marT="0" marB="0"/>
                </a:tc>
                <a:tc>
                  <a:txBody>
                    <a:bodyPr/>
                    <a:lstStyle/>
                    <a:p>
                      <a:pPr marR="3175" algn="r">
                        <a:spcAft>
                          <a:spcPts val="0"/>
                        </a:spcAft>
                      </a:pPr>
                      <a:r>
                        <a:rPr lang="el-GR" sz="1800">
                          <a:effectLst/>
                        </a:rPr>
                        <a:t>1.000</a:t>
                      </a:r>
                      <a:endParaRPr lang="el-GR" sz="2800">
                        <a:solidFill>
                          <a:srgbClr val="000000"/>
                        </a:solidFill>
                        <a:effectLst/>
                        <a:latin typeface="Times New Roman"/>
                        <a:ea typeface="Times New Roman"/>
                      </a:endParaRPr>
                    </a:p>
                  </a:txBody>
                  <a:tcPr marL="68580" marR="68580" marT="0" marB="0"/>
                </a:tc>
              </a:tr>
              <a:tr h="546328">
                <a:tc>
                  <a:txBody>
                    <a:bodyPr/>
                    <a:lstStyle/>
                    <a:p>
                      <a:pPr algn="ctr">
                        <a:spcAft>
                          <a:spcPts val="0"/>
                        </a:spcAft>
                      </a:pPr>
                      <a:r>
                        <a:rPr lang="el-GR" sz="1800">
                          <a:effectLst/>
                        </a:rPr>
                        <a:t>3</a:t>
                      </a:r>
                      <a:endParaRPr lang="el-GR" sz="2800">
                        <a:solidFill>
                          <a:srgbClr val="000000"/>
                        </a:solidFill>
                        <a:effectLst/>
                        <a:latin typeface="Times New Roman"/>
                        <a:ea typeface="Times New Roman"/>
                      </a:endParaRPr>
                    </a:p>
                  </a:txBody>
                  <a:tcPr marL="68580" marR="68580" marT="0" marB="0"/>
                </a:tc>
                <a:tc>
                  <a:txBody>
                    <a:bodyPr/>
                    <a:lstStyle/>
                    <a:p>
                      <a:pPr marR="111760" algn="r">
                        <a:spcAft>
                          <a:spcPts val="0"/>
                        </a:spcAft>
                      </a:pPr>
                      <a:r>
                        <a:rPr lang="el-GR" sz="1800">
                          <a:effectLst/>
                        </a:rPr>
                        <a:t>1.800</a:t>
                      </a:r>
                      <a:endParaRPr lang="el-GR" sz="2800">
                        <a:solidFill>
                          <a:srgbClr val="000000"/>
                        </a:solidFill>
                        <a:effectLst/>
                        <a:latin typeface="Times New Roman"/>
                        <a:ea typeface="Times New Roman"/>
                      </a:endParaRPr>
                    </a:p>
                  </a:txBody>
                  <a:tcPr marL="68580" marR="68580" marT="0" marB="0"/>
                </a:tc>
                <a:tc>
                  <a:txBody>
                    <a:bodyPr/>
                    <a:lstStyle/>
                    <a:p>
                      <a:pPr marR="130810" algn="r">
                        <a:spcAft>
                          <a:spcPts val="0"/>
                        </a:spcAft>
                      </a:pPr>
                      <a:r>
                        <a:rPr lang="el-GR" sz="1800">
                          <a:effectLst/>
                        </a:rPr>
                        <a:t>200</a:t>
                      </a:r>
                      <a:endParaRPr lang="el-GR" sz="2800">
                        <a:solidFill>
                          <a:srgbClr val="000000"/>
                        </a:solidFill>
                        <a:effectLst/>
                        <a:latin typeface="Times New Roman"/>
                        <a:ea typeface="Times New Roman"/>
                      </a:endParaRPr>
                    </a:p>
                  </a:txBody>
                  <a:tcPr marL="68580" marR="68580" marT="0" marB="0"/>
                </a:tc>
                <a:tc>
                  <a:txBody>
                    <a:bodyPr/>
                    <a:lstStyle/>
                    <a:p>
                      <a:pPr marR="21590" indent="222250" algn="ctr">
                        <a:spcAft>
                          <a:spcPts val="0"/>
                        </a:spcAft>
                      </a:pPr>
                      <a:r>
                        <a:rPr lang="el-GR" sz="1800">
                          <a:effectLst/>
                        </a:rPr>
                        <a:t>1.000</a:t>
                      </a:r>
                      <a:endParaRPr lang="el-GR" sz="2800">
                        <a:solidFill>
                          <a:srgbClr val="000000"/>
                        </a:solidFill>
                        <a:effectLst/>
                        <a:latin typeface="Times New Roman"/>
                        <a:ea typeface="Times New Roman"/>
                      </a:endParaRPr>
                    </a:p>
                  </a:txBody>
                  <a:tcPr marL="68580" marR="68580" marT="0" marB="0"/>
                </a:tc>
                <a:tc>
                  <a:txBody>
                    <a:bodyPr/>
                    <a:lstStyle/>
                    <a:p>
                      <a:pPr marR="215265" algn="r">
                        <a:spcAft>
                          <a:spcPts val="0"/>
                        </a:spcAft>
                      </a:pPr>
                      <a:r>
                        <a:rPr lang="el-GR" sz="1800">
                          <a:effectLst/>
                        </a:rPr>
                        <a:t>600</a:t>
                      </a:r>
                      <a:endParaRPr lang="el-GR" sz="2800">
                        <a:solidFill>
                          <a:srgbClr val="000000"/>
                        </a:solidFill>
                        <a:effectLst/>
                        <a:latin typeface="Times New Roman"/>
                        <a:ea typeface="Times New Roman"/>
                      </a:endParaRPr>
                    </a:p>
                  </a:txBody>
                  <a:tcPr marL="68580" marR="68580" marT="0" marB="0"/>
                </a:tc>
                <a:tc>
                  <a:txBody>
                    <a:bodyPr/>
                    <a:lstStyle/>
                    <a:p>
                      <a:pPr marR="201295" algn="r">
                        <a:spcAft>
                          <a:spcPts val="0"/>
                        </a:spcAft>
                      </a:pPr>
                      <a:r>
                        <a:rPr lang="el-GR" sz="1800">
                          <a:effectLst/>
                        </a:rPr>
                        <a:t>240</a:t>
                      </a:r>
                      <a:endParaRPr lang="el-GR" sz="2800">
                        <a:solidFill>
                          <a:srgbClr val="000000"/>
                        </a:solidFill>
                        <a:effectLst/>
                        <a:latin typeface="Times New Roman"/>
                        <a:ea typeface="Times New Roman"/>
                      </a:endParaRPr>
                    </a:p>
                  </a:txBody>
                  <a:tcPr marL="68580" marR="68580" marT="0" marB="0"/>
                </a:tc>
                <a:tc>
                  <a:txBody>
                    <a:bodyPr/>
                    <a:lstStyle/>
                    <a:p>
                      <a:pPr marR="172085" algn="r">
                        <a:spcAft>
                          <a:spcPts val="0"/>
                        </a:spcAft>
                      </a:pPr>
                      <a:r>
                        <a:rPr lang="el-GR" sz="1800">
                          <a:effectLst/>
                        </a:rPr>
                        <a:t>360</a:t>
                      </a:r>
                      <a:endParaRPr lang="el-GR" sz="2800">
                        <a:solidFill>
                          <a:srgbClr val="000000"/>
                        </a:solidFill>
                        <a:effectLst/>
                        <a:latin typeface="Times New Roman"/>
                        <a:ea typeface="Times New Roman"/>
                      </a:endParaRPr>
                    </a:p>
                  </a:txBody>
                  <a:tcPr marL="68580" marR="68580" marT="0" marB="0"/>
                </a:tc>
                <a:tc>
                  <a:txBody>
                    <a:bodyPr/>
                    <a:lstStyle/>
                    <a:p>
                      <a:pPr marR="3175" algn="r">
                        <a:spcAft>
                          <a:spcPts val="0"/>
                        </a:spcAft>
                      </a:pPr>
                      <a:r>
                        <a:rPr lang="el-GR" sz="1800">
                          <a:effectLst/>
                        </a:rPr>
                        <a:t>1.360</a:t>
                      </a:r>
                      <a:endParaRPr lang="el-GR" sz="2800">
                        <a:solidFill>
                          <a:srgbClr val="000000"/>
                        </a:solidFill>
                        <a:effectLst/>
                        <a:latin typeface="Times New Roman"/>
                        <a:ea typeface="Times New Roman"/>
                      </a:endParaRPr>
                    </a:p>
                  </a:txBody>
                  <a:tcPr marL="68580" marR="68580" marT="0" marB="0"/>
                </a:tc>
              </a:tr>
              <a:tr h="546328">
                <a:tc>
                  <a:txBody>
                    <a:bodyPr/>
                    <a:lstStyle/>
                    <a:p>
                      <a:pPr algn="ctr">
                        <a:spcAft>
                          <a:spcPts val="0"/>
                        </a:spcAft>
                      </a:pPr>
                      <a:r>
                        <a:rPr lang="el-GR" sz="1800">
                          <a:effectLst/>
                        </a:rPr>
                        <a:t>4</a:t>
                      </a:r>
                      <a:endParaRPr lang="el-GR" sz="2800">
                        <a:solidFill>
                          <a:srgbClr val="000000"/>
                        </a:solidFill>
                        <a:effectLst/>
                        <a:latin typeface="Times New Roman"/>
                        <a:ea typeface="Times New Roman"/>
                      </a:endParaRPr>
                    </a:p>
                  </a:txBody>
                  <a:tcPr marL="68580" marR="68580" marT="0" marB="0"/>
                </a:tc>
                <a:tc>
                  <a:txBody>
                    <a:bodyPr/>
                    <a:lstStyle/>
                    <a:p>
                      <a:pPr marR="111760" algn="r">
                        <a:spcAft>
                          <a:spcPts val="0"/>
                        </a:spcAft>
                      </a:pPr>
                      <a:r>
                        <a:rPr lang="el-GR" sz="1800">
                          <a:effectLst/>
                        </a:rPr>
                        <a:t>2.700</a:t>
                      </a:r>
                      <a:endParaRPr lang="el-GR" sz="2800">
                        <a:solidFill>
                          <a:srgbClr val="000000"/>
                        </a:solidFill>
                        <a:effectLst/>
                        <a:latin typeface="Times New Roman"/>
                        <a:ea typeface="Times New Roman"/>
                      </a:endParaRPr>
                    </a:p>
                  </a:txBody>
                  <a:tcPr marL="68580" marR="68580" marT="0" marB="0"/>
                </a:tc>
                <a:tc>
                  <a:txBody>
                    <a:bodyPr/>
                    <a:lstStyle/>
                    <a:p>
                      <a:pPr marR="130810" algn="r">
                        <a:spcAft>
                          <a:spcPts val="0"/>
                        </a:spcAft>
                      </a:pPr>
                      <a:r>
                        <a:rPr lang="el-GR" sz="1800">
                          <a:effectLst/>
                        </a:rPr>
                        <a:t>200</a:t>
                      </a:r>
                      <a:endParaRPr lang="el-GR" sz="2800">
                        <a:solidFill>
                          <a:srgbClr val="000000"/>
                        </a:solidFill>
                        <a:effectLst/>
                        <a:latin typeface="Times New Roman"/>
                        <a:ea typeface="Times New Roman"/>
                      </a:endParaRPr>
                    </a:p>
                  </a:txBody>
                  <a:tcPr marL="68580" marR="68580" marT="0" marB="0"/>
                </a:tc>
                <a:tc>
                  <a:txBody>
                    <a:bodyPr/>
                    <a:lstStyle/>
                    <a:p>
                      <a:pPr marR="21590" indent="222250" algn="ctr">
                        <a:spcAft>
                          <a:spcPts val="0"/>
                        </a:spcAft>
                      </a:pPr>
                      <a:r>
                        <a:rPr lang="el-GR" sz="1800">
                          <a:effectLst/>
                        </a:rPr>
                        <a:t>1.000</a:t>
                      </a:r>
                      <a:endParaRPr lang="el-GR" sz="2800">
                        <a:solidFill>
                          <a:srgbClr val="000000"/>
                        </a:solidFill>
                        <a:effectLst/>
                        <a:latin typeface="Times New Roman"/>
                        <a:ea typeface="Times New Roman"/>
                      </a:endParaRPr>
                    </a:p>
                  </a:txBody>
                  <a:tcPr marL="68580" marR="68580" marT="0" marB="0"/>
                </a:tc>
                <a:tc>
                  <a:txBody>
                    <a:bodyPr/>
                    <a:lstStyle/>
                    <a:p>
                      <a:pPr marR="215265" algn="r">
                        <a:spcAft>
                          <a:spcPts val="0"/>
                        </a:spcAft>
                      </a:pPr>
                      <a:r>
                        <a:rPr lang="el-GR" sz="1800">
                          <a:effectLst/>
                        </a:rPr>
                        <a:t>1.500</a:t>
                      </a:r>
                      <a:endParaRPr lang="el-GR" sz="2800">
                        <a:solidFill>
                          <a:srgbClr val="000000"/>
                        </a:solidFill>
                        <a:effectLst/>
                        <a:latin typeface="Times New Roman"/>
                        <a:ea typeface="Times New Roman"/>
                      </a:endParaRPr>
                    </a:p>
                  </a:txBody>
                  <a:tcPr marL="68580" marR="68580" marT="0" marB="0"/>
                </a:tc>
                <a:tc>
                  <a:txBody>
                    <a:bodyPr/>
                    <a:lstStyle/>
                    <a:p>
                      <a:pPr marR="201295" algn="r">
                        <a:spcAft>
                          <a:spcPts val="0"/>
                        </a:spcAft>
                      </a:pPr>
                      <a:r>
                        <a:rPr lang="el-GR" sz="1800" dirty="0">
                          <a:effectLst/>
                        </a:rPr>
                        <a:t>600</a:t>
                      </a:r>
                      <a:endParaRPr lang="el-GR" sz="2800" dirty="0">
                        <a:solidFill>
                          <a:srgbClr val="000000"/>
                        </a:solidFill>
                        <a:effectLst/>
                        <a:latin typeface="Times New Roman"/>
                        <a:ea typeface="Times New Roman"/>
                      </a:endParaRPr>
                    </a:p>
                  </a:txBody>
                  <a:tcPr marL="68580" marR="68580" marT="0" marB="0"/>
                </a:tc>
                <a:tc>
                  <a:txBody>
                    <a:bodyPr/>
                    <a:lstStyle/>
                    <a:p>
                      <a:pPr marR="172085" algn="r">
                        <a:spcAft>
                          <a:spcPts val="0"/>
                        </a:spcAft>
                      </a:pPr>
                      <a:r>
                        <a:rPr lang="el-GR" sz="1800">
                          <a:effectLst/>
                        </a:rPr>
                        <a:t>900</a:t>
                      </a:r>
                      <a:endParaRPr lang="el-GR" sz="2800">
                        <a:solidFill>
                          <a:srgbClr val="000000"/>
                        </a:solidFill>
                        <a:effectLst/>
                        <a:latin typeface="Times New Roman"/>
                        <a:ea typeface="Times New Roman"/>
                      </a:endParaRPr>
                    </a:p>
                  </a:txBody>
                  <a:tcPr marL="68580" marR="68580" marT="0" marB="0"/>
                </a:tc>
                <a:tc>
                  <a:txBody>
                    <a:bodyPr/>
                    <a:lstStyle/>
                    <a:p>
                      <a:pPr marR="3175" algn="r">
                        <a:spcAft>
                          <a:spcPts val="0"/>
                        </a:spcAft>
                      </a:pPr>
                      <a:r>
                        <a:rPr lang="el-GR" sz="1800">
                          <a:effectLst/>
                        </a:rPr>
                        <a:t>1.900</a:t>
                      </a:r>
                      <a:endParaRPr lang="el-GR" sz="2800">
                        <a:solidFill>
                          <a:srgbClr val="000000"/>
                        </a:solidFill>
                        <a:effectLst/>
                        <a:latin typeface="Times New Roman"/>
                        <a:ea typeface="Times New Roman"/>
                      </a:endParaRPr>
                    </a:p>
                  </a:txBody>
                  <a:tcPr marL="68580" marR="68580" marT="0" marB="0"/>
                </a:tc>
              </a:tr>
              <a:tr h="546328">
                <a:tc>
                  <a:txBody>
                    <a:bodyPr/>
                    <a:lstStyle/>
                    <a:p>
                      <a:pPr algn="ctr">
                        <a:spcAft>
                          <a:spcPts val="0"/>
                        </a:spcAft>
                      </a:pPr>
                      <a:r>
                        <a:rPr lang="el-GR" sz="1800">
                          <a:effectLst/>
                        </a:rPr>
                        <a:t>5</a:t>
                      </a:r>
                      <a:endParaRPr lang="el-GR" sz="2800">
                        <a:solidFill>
                          <a:srgbClr val="000000"/>
                        </a:solidFill>
                        <a:effectLst/>
                        <a:latin typeface="Times New Roman"/>
                        <a:ea typeface="Times New Roman"/>
                      </a:endParaRPr>
                    </a:p>
                  </a:txBody>
                  <a:tcPr marL="68580" marR="68580" marT="0" marB="0"/>
                </a:tc>
                <a:tc>
                  <a:txBody>
                    <a:bodyPr/>
                    <a:lstStyle/>
                    <a:p>
                      <a:pPr marR="111760" algn="r">
                        <a:spcAft>
                          <a:spcPts val="0"/>
                        </a:spcAft>
                      </a:pPr>
                      <a:r>
                        <a:rPr lang="el-GR" sz="1800">
                          <a:effectLst/>
                        </a:rPr>
                        <a:t>3.000</a:t>
                      </a:r>
                      <a:endParaRPr lang="el-GR" sz="2800">
                        <a:solidFill>
                          <a:srgbClr val="000000"/>
                        </a:solidFill>
                        <a:effectLst/>
                        <a:latin typeface="Times New Roman"/>
                        <a:ea typeface="Times New Roman"/>
                      </a:endParaRPr>
                    </a:p>
                  </a:txBody>
                  <a:tcPr marL="68580" marR="68580" marT="0" marB="0"/>
                </a:tc>
                <a:tc>
                  <a:txBody>
                    <a:bodyPr/>
                    <a:lstStyle/>
                    <a:p>
                      <a:pPr marR="130810" algn="r">
                        <a:spcAft>
                          <a:spcPts val="0"/>
                        </a:spcAft>
                      </a:pPr>
                      <a:r>
                        <a:rPr lang="el-GR" sz="1800">
                          <a:effectLst/>
                        </a:rPr>
                        <a:t>200</a:t>
                      </a:r>
                      <a:endParaRPr lang="el-GR" sz="2800">
                        <a:solidFill>
                          <a:srgbClr val="000000"/>
                        </a:solidFill>
                        <a:effectLst/>
                        <a:latin typeface="Times New Roman"/>
                        <a:ea typeface="Times New Roman"/>
                      </a:endParaRPr>
                    </a:p>
                  </a:txBody>
                  <a:tcPr marL="68580" marR="68580" marT="0" marB="0"/>
                </a:tc>
                <a:tc>
                  <a:txBody>
                    <a:bodyPr/>
                    <a:lstStyle/>
                    <a:p>
                      <a:pPr marR="21590" indent="222250" algn="ctr">
                        <a:spcAft>
                          <a:spcPts val="0"/>
                        </a:spcAft>
                      </a:pPr>
                      <a:r>
                        <a:rPr lang="el-GR" sz="1800">
                          <a:effectLst/>
                        </a:rPr>
                        <a:t>1.000</a:t>
                      </a:r>
                      <a:endParaRPr lang="el-GR" sz="2800">
                        <a:solidFill>
                          <a:srgbClr val="000000"/>
                        </a:solidFill>
                        <a:effectLst/>
                        <a:latin typeface="Times New Roman"/>
                        <a:ea typeface="Times New Roman"/>
                      </a:endParaRPr>
                    </a:p>
                  </a:txBody>
                  <a:tcPr marL="68580" marR="68580" marT="0" marB="0"/>
                </a:tc>
                <a:tc>
                  <a:txBody>
                    <a:bodyPr/>
                    <a:lstStyle/>
                    <a:p>
                      <a:pPr marR="215265" algn="r">
                        <a:spcAft>
                          <a:spcPts val="0"/>
                        </a:spcAft>
                      </a:pPr>
                      <a:r>
                        <a:rPr lang="el-GR" sz="1800">
                          <a:effectLst/>
                        </a:rPr>
                        <a:t>1.800</a:t>
                      </a:r>
                      <a:endParaRPr lang="el-GR" sz="2800">
                        <a:solidFill>
                          <a:srgbClr val="000000"/>
                        </a:solidFill>
                        <a:effectLst/>
                        <a:latin typeface="Times New Roman"/>
                        <a:ea typeface="Times New Roman"/>
                      </a:endParaRPr>
                    </a:p>
                  </a:txBody>
                  <a:tcPr marL="68580" marR="68580" marT="0" marB="0"/>
                </a:tc>
                <a:tc>
                  <a:txBody>
                    <a:bodyPr/>
                    <a:lstStyle/>
                    <a:p>
                      <a:pPr marR="201295" algn="r">
                        <a:spcAft>
                          <a:spcPts val="0"/>
                        </a:spcAft>
                      </a:pPr>
                      <a:r>
                        <a:rPr lang="el-GR" sz="1800">
                          <a:effectLst/>
                        </a:rPr>
                        <a:t>720</a:t>
                      </a:r>
                      <a:endParaRPr lang="el-GR" sz="2800">
                        <a:solidFill>
                          <a:srgbClr val="000000"/>
                        </a:solidFill>
                        <a:effectLst/>
                        <a:latin typeface="Times New Roman"/>
                        <a:ea typeface="Times New Roman"/>
                      </a:endParaRPr>
                    </a:p>
                  </a:txBody>
                  <a:tcPr marL="68580" marR="68580" marT="0" marB="0"/>
                </a:tc>
                <a:tc>
                  <a:txBody>
                    <a:bodyPr/>
                    <a:lstStyle/>
                    <a:p>
                      <a:pPr marR="172085" algn="r">
                        <a:spcAft>
                          <a:spcPts val="0"/>
                        </a:spcAft>
                      </a:pPr>
                      <a:r>
                        <a:rPr lang="el-GR" sz="1800">
                          <a:effectLst/>
                        </a:rPr>
                        <a:t>1.080</a:t>
                      </a:r>
                      <a:endParaRPr lang="el-GR" sz="2800">
                        <a:solidFill>
                          <a:srgbClr val="000000"/>
                        </a:solidFill>
                        <a:effectLst/>
                        <a:latin typeface="Times New Roman"/>
                        <a:ea typeface="Times New Roman"/>
                      </a:endParaRPr>
                    </a:p>
                  </a:txBody>
                  <a:tcPr marL="68580" marR="68580" marT="0" marB="0"/>
                </a:tc>
                <a:tc>
                  <a:txBody>
                    <a:bodyPr/>
                    <a:lstStyle/>
                    <a:p>
                      <a:pPr marR="3175" algn="r">
                        <a:spcAft>
                          <a:spcPts val="0"/>
                        </a:spcAft>
                      </a:pPr>
                      <a:r>
                        <a:rPr lang="el-GR" sz="1800">
                          <a:effectLst/>
                        </a:rPr>
                        <a:t>2.080</a:t>
                      </a:r>
                      <a:endParaRPr lang="el-GR" sz="2800">
                        <a:solidFill>
                          <a:srgbClr val="000000"/>
                        </a:solidFill>
                        <a:effectLst/>
                        <a:latin typeface="Times New Roman"/>
                        <a:ea typeface="Times New Roman"/>
                      </a:endParaRPr>
                    </a:p>
                  </a:txBody>
                  <a:tcPr marL="68580" marR="68580" marT="0" marB="0"/>
                </a:tc>
              </a:tr>
              <a:tr h="546328">
                <a:tc>
                  <a:txBody>
                    <a:bodyPr/>
                    <a:lstStyle/>
                    <a:p>
                      <a:pPr algn="ctr">
                        <a:spcAft>
                          <a:spcPts val="0"/>
                        </a:spcAft>
                      </a:pPr>
                      <a:r>
                        <a:rPr lang="el-GR" sz="1800">
                          <a:effectLst/>
                        </a:rPr>
                        <a:t>6</a:t>
                      </a:r>
                      <a:endParaRPr lang="el-GR" sz="2800">
                        <a:solidFill>
                          <a:srgbClr val="000000"/>
                        </a:solidFill>
                        <a:effectLst/>
                        <a:latin typeface="Times New Roman"/>
                        <a:ea typeface="Times New Roman"/>
                      </a:endParaRPr>
                    </a:p>
                  </a:txBody>
                  <a:tcPr marL="68580" marR="68580" marT="0" marB="0"/>
                </a:tc>
                <a:tc>
                  <a:txBody>
                    <a:bodyPr/>
                    <a:lstStyle/>
                    <a:p>
                      <a:pPr marR="111760" algn="r">
                        <a:spcAft>
                          <a:spcPts val="0"/>
                        </a:spcAft>
                      </a:pPr>
                      <a:r>
                        <a:rPr lang="el-GR" sz="1800">
                          <a:effectLst/>
                        </a:rPr>
                        <a:t>1.500</a:t>
                      </a:r>
                      <a:endParaRPr lang="el-GR" sz="2800">
                        <a:solidFill>
                          <a:srgbClr val="000000"/>
                        </a:solidFill>
                        <a:effectLst/>
                        <a:latin typeface="Times New Roman"/>
                        <a:ea typeface="Times New Roman"/>
                      </a:endParaRPr>
                    </a:p>
                  </a:txBody>
                  <a:tcPr marL="68580" marR="68580" marT="0" marB="0"/>
                </a:tc>
                <a:tc>
                  <a:txBody>
                    <a:bodyPr/>
                    <a:lstStyle/>
                    <a:p>
                      <a:pPr marR="130810" algn="r">
                        <a:spcAft>
                          <a:spcPts val="0"/>
                        </a:spcAft>
                      </a:pPr>
                      <a:r>
                        <a:rPr lang="el-GR" sz="1800">
                          <a:effectLst/>
                        </a:rPr>
                        <a:t>200</a:t>
                      </a:r>
                      <a:endParaRPr lang="el-GR" sz="2800">
                        <a:solidFill>
                          <a:srgbClr val="000000"/>
                        </a:solidFill>
                        <a:effectLst/>
                        <a:latin typeface="Times New Roman"/>
                        <a:ea typeface="Times New Roman"/>
                      </a:endParaRPr>
                    </a:p>
                  </a:txBody>
                  <a:tcPr marL="68580" marR="68580" marT="0" marB="0"/>
                </a:tc>
                <a:tc>
                  <a:txBody>
                    <a:bodyPr/>
                    <a:lstStyle/>
                    <a:p>
                      <a:pPr marR="21590" indent="222250" algn="ctr">
                        <a:spcAft>
                          <a:spcPts val="0"/>
                        </a:spcAft>
                      </a:pPr>
                      <a:r>
                        <a:rPr lang="el-GR" sz="1800">
                          <a:effectLst/>
                        </a:rPr>
                        <a:t>1.000</a:t>
                      </a:r>
                      <a:endParaRPr lang="el-GR" sz="2800">
                        <a:solidFill>
                          <a:srgbClr val="000000"/>
                        </a:solidFill>
                        <a:effectLst/>
                        <a:latin typeface="Times New Roman"/>
                        <a:ea typeface="Times New Roman"/>
                      </a:endParaRPr>
                    </a:p>
                  </a:txBody>
                  <a:tcPr marL="68580" marR="68580" marT="0" marB="0"/>
                </a:tc>
                <a:tc>
                  <a:txBody>
                    <a:bodyPr/>
                    <a:lstStyle/>
                    <a:p>
                      <a:pPr marR="215265" algn="r">
                        <a:spcAft>
                          <a:spcPts val="0"/>
                        </a:spcAft>
                      </a:pPr>
                      <a:r>
                        <a:rPr lang="el-GR" sz="1800" dirty="0">
                          <a:effectLst/>
                        </a:rPr>
                        <a:t>300</a:t>
                      </a:r>
                      <a:endParaRPr lang="el-GR" sz="2800" dirty="0">
                        <a:solidFill>
                          <a:srgbClr val="000000"/>
                        </a:solidFill>
                        <a:effectLst/>
                        <a:latin typeface="Times New Roman"/>
                        <a:ea typeface="Times New Roman"/>
                      </a:endParaRPr>
                    </a:p>
                  </a:txBody>
                  <a:tcPr marL="68580" marR="68580" marT="0" marB="0"/>
                </a:tc>
                <a:tc>
                  <a:txBody>
                    <a:bodyPr/>
                    <a:lstStyle/>
                    <a:p>
                      <a:pPr marR="201295" algn="r">
                        <a:spcAft>
                          <a:spcPts val="0"/>
                        </a:spcAft>
                      </a:pPr>
                      <a:r>
                        <a:rPr lang="el-GR" sz="1800">
                          <a:effectLst/>
                        </a:rPr>
                        <a:t>120</a:t>
                      </a:r>
                      <a:endParaRPr lang="el-GR" sz="2800">
                        <a:solidFill>
                          <a:srgbClr val="000000"/>
                        </a:solidFill>
                        <a:effectLst/>
                        <a:latin typeface="Times New Roman"/>
                        <a:ea typeface="Times New Roman"/>
                      </a:endParaRPr>
                    </a:p>
                  </a:txBody>
                  <a:tcPr marL="68580" marR="68580" marT="0" marB="0"/>
                </a:tc>
                <a:tc>
                  <a:txBody>
                    <a:bodyPr/>
                    <a:lstStyle/>
                    <a:p>
                      <a:pPr marR="172085" algn="r">
                        <a:spcAft>
                          <a:spcPts val="0"/>
                        </a:spcAft>
                      </a:pPr>
                      <a:r>
                        <a:rPr lang="el-GR" sz="1800">
                          <a:effectLst/>
                        </a:rPr>
                        <a:t>180</a:t>
                      </a:r>
                      <a:endParaRPr lang="el-GR" sz="2800">
                        <a:solidFill>
                          <a:srgbClr val="000000"/>
                        </a:solidFill>
                        <a:effectLst/>
                        <a:latin typeface="Times New Roman"/>
                        <a:ea typeface="Times New Roman"/>
                      </a:endParaRPr>
                    </a:p>
                  </a:txBody>
                  <a:tcPr marL="68580" marR="68580" marT="0" marB="0"/>
                </a:tc>
                <a:tc>
                  <a:txBody>
                    <a:bodyPr/>
                    <a:lstStyle/>
                    <a:p>
                      <a:pPr marR="3175" algn="r">
                        <a:spcAft>
                          <a:spcPts val="0"/>
                        </a:spcAft>
                      </a:pPr>
                      <a:r>
                        <a:rPr lang="el-GR" sz="1800" dirty="0">
                          <a:effectLst/>
                        </a:rPr>
                        <a:t>1.180</a:t>
                      </a:r>
                      <a:endParaRPr lang="el-GR" sz="2800" dirty="0">
                        <a:solidFill>
                          <a:srgbClr val="000000"/>
                        </a:solidFill>
                        <a:effectLst/>
                        <a:latin typeface="Times New Roman"/>
                        <a:ea typeface="Times New Roman"/>
                      </a:endParaRPr>
                    </a:p>
                  </a:txBody>
                  <a:tcPr marL="68580" marR="68580" marT="0" marB="0"/>
                </a:tc>
              </a:tr>
            </a:tbl>
          </a:graphicData>
        </a:graphic>
      </p:graphicFrame>
      <p:sp>
        <p:nvSpPr>
          <p:cNvPr id="5" name="Rectangle 1"/>
          <p:cNvSpPr>
            <a:spLocks noChangeArrowheads="1"/>
          </p:cNvSpPr>
          <p:nvPr/>
        </p:nvSpPr>
        <p:spPr bwMode="auto">
          <a:xfrm>
            <a:off x="827584" y="5517232"/>
            <a:ext cx="8064896" cy="10156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22250" fontAlgn="base">
              <a:spcBef>
                <a:spcPct val="0"/>
              </a:spcBef>
              <a:spcAft>
                <a:spcPct val="0"/>
              </a:spcAft>
              <a:tabLst>
                <a:tab pos="3810000" algn="l"/>
              </a:tabLst>
              <a:defRPr>
                <a:solidFill>
                  <a:schemeClr val="tx1"/>
                </a:solidFill>
                <a:latin typeface="Arial" pitchFamily="34" charset="0"/>
                <a:cs typeface="Arial" pitchFamily="34" charset="0"/>
              </a:defRPr>
            </a:lvl1pPr>
            <a:lvl2pPr fontAlgn="base">
              <a:spcBef>
                <a:spcPct val="0"/>
              </a:spcBef>
              <a:spcAft>
                <a:spcPct val="0"/>
              </a:spcAft>
              <a:tabLst>
                <a:tab pos="3810000" algn="l"/>
              </a:tabLst>
              <a:defRPr>
                <a:solidFill>
                  <a:schemeClr val="tx1"/>
                </a:solidFill>
                <a:latin typeface="Arial" pitchFamily="34" charset="0"/>
                <a:cs typeface="Arial" pitchFamily="34" charset="0"/>
              </a:defRPr>
            </a:lvl2pPr>
            <a:lvl3pPr fontAlgn="base">
              <a:spcBef>
                <a:spcPct val="0"/>
              </a:spcBef>
              <a:spcAft>
                <a:spcPct val="0"/>
              </a:spcAft>
              <a:tabLst>
                <a:tab pos="3810000" algn="l"/>
              </a:tabLst>
              <a:defRPr>
                <a:solidFill>
                  <a:schemeClr val="tx1"/>
                </a:solidFill>
                <a:latin typeface="Arial" pitchFamily="34" charset="0"/>
                <a:cs typeface="Arial" pitchFamily="34" charset="0"/>
              </a:defRPr>
            </a:lvl3pPr>
            <a:lvl4pPr fontAlgn="base">
              <a:spcBef>
                <a:spcPct val="0"/>
              </a:spcBef>
              <a:spcAft>
                <a:spcPct val="0"/>
              </a:spcAft>
              <a:tabLst>
                <a:tab pos="3810000" algn="l"/>
              </a:tabLst>
              <a:defRPr>
                <a:solidFill>
                  <a:schemeClr val="tx1"/>
                </a:solidFill>
                <a:latin typeface="Arial" pitchFamily="34" charset="0"/>
                <a:cs typeface="Arial" pitchFamily="34" charset="0"/>
              </a:defRPr>
            </a:lvl4pPr>
            <a:lvl5pPr fontAlgn="base">
              <a:spcBef>
                <a:spcPct val="0"/>
              </a:spcBef>
              <a:spcAft>
                <a:spcPct val="0"/>
              </a:spcAft>
              <a:tabLst>
                <a:tab pos="3810000" algn="l"/>
              </a:tabLst>
              <a:defRPr>
                <a:solidFill>
                  <a:schemeClr val="tx1"/>
                </a:solidFill>
                <a:latin typeface="Arial" pitchFamily="34" charset="0"/>
                <a:cs typeface="Arial" pitchFamily="34" charset="0"/>
              </a:defRPr>
            </a:lvl5pPr>
            <a:lvl6pPr fontAlgn="base">
              <a:spcBef>
                <a:spcPct val="0"/>
              </a:spcBef>
              <a:spcAft>
                <a:spcPct val="0"/>
              </a:spcAft>
              <a:tabLst>
                <a:tab pos="3810000" algn="l"/>
              </a:tabLst>
              <a:defRPr>
                <a:solidFill>
                  <a:schemeClr val="tx1"/>
                </a:solidFill>
                <a:latin typeface="Arial" pitchFamily="34" charset="0"/>
                <a:cs typeface="Arial" pitchFamily="34" charset="0"/>
              </a:defRPr>
            </a:lvl6pPr>
            <a:lvl7pPr fontAlgn="base">
              <a:spcBef>
                <a:spcPct val="0"/>
              </a:spcBef>
              <a:spcAft>
                <a:spcPct val="0"/>
              </a:spcAft>
              <a:tabLst>
                <a:tab pos="3810000" algn="l"/>
              </a:tabLst>
              <a:defRPr>
                <a:solidFill>
                  <a:schemeClr val="tx1"/>
                </a:solidFill>
                <a:latin typeface="Arial" pitchFamily="34" charset="0"/>
                <a:cs typeface="Arial" pitchFamily="34" charset="0"/>
              </a:defRPr>
            </a:lvl7pPr>
            <a:lvl8pPr fontAlgn="base">
              <a:spcBef>
                <a:spcPct val="0"/>
              </a:spcBef>
              <a:spcAft>
                <a:spcPct val="0"/>
              </a:spcAft>
              <a:tabLst>
                <a:tab pos="3810000" algn="l"/>
              </a:tabLst>
              <a:defRPr>
                <a:solidFill>
                  <a:schemeClr val="tx1"/>
                </a:solidFill>
                <a:latin typeface="Arial" pitchFamily="34" charset="0"/>
                <a:cs typeface="Arial" pitchFamily="34" charset="0"/>
              </a:defRPr>
            </a:lvl8pPr>
            <a:lvl9pPr fontAlgn="base">
              <a:spcBef>
                <a:spcPct val="0"/>
              </a:spcBef>
              <a:spcAft>
                <a:spcPct val="0"/>
              </a:spcAft>
              <a:tabLst>
                <a:tab pos="3810000" algn="l"/>
              </a:tabLst>
              <a:defRPr>
                <a:solidFill>
                  <a:schemeClr val="tx1"/>
                </a:solidFill>
                <a:latin typeface="Arial" pitchFamily="34" charset="0"/>
                <a:cs typeface="Arial" pitchFamily="34" charset="0"/>
              </a:defRPr>
            </a:lvl9pPr>
          </a:lstStyle>
          <a:p>
            <a:pPr marL="0" marR="0" lvl="0" indent="222250" algn="just" defTabSz="914400" rtl="0" eaLnBrk="1" fontAlgn="base" latinLnBrk="0" hangingPunct="1">
              <a:lnSpc>
                <a:spcPct val="100000"/>
              </a:lnSpc>
              <a:spcBef>
                <a:spcPct val="0"/>
              </a:spcBef>
              <a:spcAft>
                <a:spcPct val="0"/>
              </a:spcAft>
              <a:buClrTx/>
              <a:buSzTx/>
              <a:buFontTx/>
              <a:buNone/>
              <a:tabLst>
                <a:tab pos="3810000" algn="l"/>
              </a:tabLst>
            </a:pPr>
            <a:r>
              <a:rPr lang="el-GR" altLang="el-GR" sz="2000" b="1" dirty="0" smtClean="0">
                <a:solidFill>
                  <a:srgbClr val="000000"/>
                </a:solidFill>
                <a:ea typeface="Times New Roman" pitchFamily="18" charset="0"/>
              </a:rPr>
              <a:t>Α. </a:t>
            </a:r>
            <a:r>
              <a:rPr kumimoji="0" lang="el-GR" altLang="el-GR" sz="2000" b="0" i="0" u="none" strike="noStrike" cap="none" normalizeH="0" baseline="0" dirty="0" smtClean="0">
                <a:ln>
                  <a:noFill/>
                </a:ln>
                <a:solidFill>
                  <a:schemeClr val="tx1"/>
                </a:solidFill>
                <a:effectLst/>
                <a:ea typeface="Times New Roman" pitchFamily="18" charset="0"/>
              </a:rPr>
              <a:t>ΚΕΡΔΗ ΠΡΟ ΦΟΡΩΝ = ΕΣΟΔΑ - ΕΞΟΔΑ - ΑΠΟΣΒΕΣΕΙΣ</a:t>
            </a:r>
            <a:endParaRPr kumimoji="0" lang="el-GR" altLang="el-G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222250" algn="just" defTabSz="914400" rtl="0" eaLnBrk="0" fontAlgn="base" latinLnBrk="0" hangingPunct="0">
              <a:lnSpc>
                <a:spcPct val="100000"/>
              </a:lnSpc>
              <a:spcBef>
                <a:spcPct val="0"/>
              </a:spcBef>
              <a:spcAft>
                <a:spcPct val="0"/>
              </a:spcAft>
              <a:buClrTx/>
              <a:buSzTx/>
              <a:buFontTx/>
              <a:buNone/>
              <a:tabLst>
                <a:tab pos="3810000" algn="l"/>
              </a:tabLst>
            </a:pPr>
            <a:r>
              <a:rPr kumimoji="0" lang="el-GR" alt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ΦΟΡΟΙ = ΚΕΡΔΗ ΠΡΟ ΦΟΡΩΝ </a:t>
            </a:r>
            <a:r>
              <a:rPr kumimoji="0" lang="en-US" alt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x</a:t>
            </a:r>
            <a:r>
              <a:rPr kumimoji="0" lang="el-GR" alt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ΦΟΡΟΛΟΓΙΚΟ ΣΥΝΤΕΛΕΣΤΗ</a:t>
            </a:r>
            <a:endParaRPr kumimoji="0" lang="el-GR" altLang="el-G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222250" algn="just" defTabSz="914400" rtl="0" eaLnBrk="0" fontAlgn="base" latinLnBrk="0" hangingPunct="0">
              <a:lnSpc>
                <a:spcPct val="100000"/>
              </a:lnSpc>
              <a:spcBef>
                <a:spcPct val="0"/>
              </a:spcBef>
              <a:spcAft>
                <a:spcPct val="0"/>
              </a:spcAft>
              <a:buClrTx/>
              <a:buSzTx/>
              <a:buFontTx/>
              <a:buNone/>
              <a:tabLst>
                <a:tab pos="3810000" algn="l"/>
              </a:tabLst>
            </a:pPr>
            <a:r>
              <a:rPr kumimoji="0" lang="el-GR" alt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ΚΤΡ = ΕΣΟΔΑ - ΕΞΟΔΑ – ΦΟΡΟΙ</a:t>
            </a:r>
            <a:endParaRPr kumimoji="0" lang="el-GR" altLang="el-GR" sz="32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42812885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260649"/>
            <a:ext cx="7772400" cy="576064"/>
          </a:xfrm>
        </p:spPr>
        <p:txBody>
          <a:bodyPr>
            <a:normAutofit fontScale="90000"/>
          </a:bodyPr>
          <a:lstStyle/>
          <a:p>
            <a:r>
              <a:rPr lang="el-GR" dirty="0" smtClean="0"/>
              <a:t>ΑΣΚΗΣΗ </a:t>
            </a:r>
            <a:r>
              <a:rPr lang="el-GR" dirty="0" err="1" smtClean="0"/>
              <a:t>Νο</a:t>
            </a:r>
            <a:r>
              <a:rPr lang="el-GR" smtClean="0"/>
              <a:t> 3</a:t>
            </a:r>
            <a:endParaRPr lang="el-GR" dirty="0"/>
          </a:p>
        </p:txBody>
      </p:sp>
      <p:graphicFrame>
        <p:nvGraphicFramePr>
          <p:cNvPr id="4" name="Πίνακας 3"/>
          <p:cNvGraphicFramePr>
            <a:graphicFrameLocks noGrp="1"/>
          </p:cNvGraphicFramePr>
          <p:nvPr>
            <p:extLst>
              <p:ext uri="{D42A27DB-BD31-4B8C-83A1-F6EECF244321}">
                <p14:modId xmlns="" xmlns:p14="http://schemas.microsoft.com/office/powerpoint/2010/main" val="3813431463"/>
              </p:ext>
            </p:extLst>
          </p:nvPr>
        </p:nvGraphicFramePr>
        <p:xfrm>
          <a:off x="1691680" y="908720"/>
          <a:ext cx="5433388" cy="3657600"/>
        </p:xfrm>
        <a:graphic>
          <a:graphicData uri="http://schemas.openxmlformats.org/drawingml/2006/table">
            <a:tbl>
              <a:tblPr>
                <a:tableStyleId>{5C22544A-7EE6-4342-B048-85BDC9FD1C3A}</a:tableStyleId>
              </a:tblPr>
              <a:tblGrid>
                <a:gridCol w="2177375"/>
                <a:gridCol w="1424785"/>
                <a:gridCol w="1831228"/>
              </a:tblGrid>
              <a:tr h="264046">
                <a:tc>
                  <a:txBody>
                    <a:bodyPr/>
                    <a:lstStyle/>
                    <a:p>
                      <a:pPr algn="ctr">
                        <a:spcAft>
                          <a:spcPts val="0"/>
                        </a:spcAft>
                      </a:pPr>
                      <a:r>
                        <a:rPr lang="el-GR" sz="2400">
                          <a:effectLst/>
                        </a:rPr>
                        <a:t>ΚΤΡ</a:t>
                      </a:r>
                      <a:endParaRPr lang="el-GR" sz="2400">
                        <a:solidFill>
                          <a:srgbClr val="000000"/>
                        </a:solidFill>
                        <a:effectLst/>
                        <a:latin typeface="Times New Roman"/>
                        <a:ea typeface="Times New Roman"/>
                      </a:endParaRPr>
                    </a:p>
                  </a:txBody>
                  <a:tcPr marL="67945" marR="67945" marT="0" marB="0"/>
                </a:tc>
                <a:tc>
                  <a:txBody>
                    <a:bodyPr/>
                    <a:lstStyle/>
                    <a:p>
                      <a:pPr algn="ctr">
                        <a:spcAft>
                          <a:spcPts val="0"/>
                        </a:spcAft>
                      </a:pPr>
                      <a:r>
                        <a:rPr lang="el-GR" sz="2400">
                          <a:effectLst/>
                        </a:rPr>
                        <a:t>ΣΠΑ </a:t>
                      </a:r>
                      <a:r>
                        <a:rPr lang="el-GR" sz="2400" baseline="-25000">
                          <a:effectLst/>
                        </a:rPr>
                        <a:t>8%, ν</a:t>
                      </a:r>
                      <a:r>
                        <a:rPr lang="el-GR" sz="2400">
                          <a:effectLst/>
                        </a:rPr>
                        <a:t> </a:t>
                      </a:r>
                      <a:endParaRPr lang="el-GR" sz="2400">
                        <a:solidFill>
                          <a:srgbClr val="000000"/>
                        </a:solidFill>
                        <a:effectLst/>
                        <a:latin typeface="Times New Roman"/>
                        <a:ea typeface="Times New Roman"/>
                      </a:endParaRPr>
                    </a:p>
                  </a:txBody>
                  <a:tcPr marL="67945" marR="67945" marT="0" marB="0"/>
                </a:tc>
                <a:tc>
                  <a:txBody>
                    <a:bodyPr/>
                    <a:lstStyle/>
                    <a:p>
                      <a:pPr algn="ctr">
                        <a:spcAft>
                          <a:spcPts val="0"/>
                        </a:spcAft>
                      </a:pPr>
                      <a:r>
                        <a:rPr lang="el-GR" sz="2400">
                          <a:effectLst/>
                        </a:rPr>
                        <a:t>ΠΑ</a:t>
                      </a:r>
                      <a:endParaRPr lang="el-GR" sz="2400">
                        <a:solidFill>
                          <a:srgbClr val="000000"/>
                        </a:solidFill>
                        <a:effectLst/>
                        <a:latin typeface="Times New Roman"/>
                        <a:ea typeface="Times New Roman"/>
                      </a:endParaRPr>
                    </a:p>
                  </a:txBody>
                  <a:tcPr marL="67945" marR="67945" marT="0" marB="0"/>
                </a:tc>
              </a:tr>
              <a:tr h="264046">
                <a:tc>
                  <a:txBody>
                    <a:bodyPr/>
                    <a:lstStyle/>
                    <a:p>
                      <a:pPr>
                        <a:spcAft>
                          <a:spcPts val="0"/>
                        </a:spcAft>
                      </a:pPr>
                      <a:r>
                        <a:rPr lang="el-GR" sz="2400">
                          <a:effectLst/>
                        </a:rPr>
                        <a:t> </a:t>
                      </a:r>
                      <a:endParaRPr lang="el-GR" sz="2400">
                        <a:solidFill>
                          <a:srgbClr val="000000"/>
                        </a:solidFill>
                        <a:effectLst/>
                        <a:latin typeface="Times New Roman"/>
                        <a:ea typeface="Times New Roman"/>
                      </a:endParaRPr>
                    </a:p>
                  </a:txBody>
                  <a:tcPr marL="67945" marR="67945" marT="0" marB="0"/>
                </a:tc>
                <a:tc>
                  <a:txBody>
                    <a:bodyPr/>
                    <a:lstStyle/>
                    <a:p>
                      <a:pPr algn="ctr">
                        <a:spcAft>
                          <a:spcPts val="0"/>
                        </a:spcAft>
                      </a:pPr>
                      <a:r>
                        <a:rPr lang="el-GR" sz="2400" u="none" strike="noStrike">
                          <a:effectLst/>
                        </a:rPr>
                        <a:t> </a:t>
                      </a:r>
                      <a:endParaRPr lang="el-GR" sz="2400">
                        <a:solidFill>
                          <a:srgbClr val="000000"/>
                        </a:solidFill>
                        <a:effectLst/>
                        <a:latin typeface="Times New Roman"/>
                        <a:ea typeface="Times New Roman"/>
                      </a:endParaRPr>
                    </a:p>
                  </a:txBody>
                  <a:tcPr marL="67945" marR="67945" marT="0" marB="0"/>
                </a:tc>
                <a:tc>
                  <a:txBody>
                    <a:bodyPr/>
                    <a:lstStyle/>
                    <a:p>
                      <a:pPr>
                        <a:spcAft>
                          <a:spcPts val="0"/>
                        </a:spcAft>
                      </a:pPr>
                      <a:r>
                        <a:rPr lang="el-GR" sz="2400" u="none" strike="noStrike">
                          <a:effectLst/>
                        </a:rPr>
                        <a:t> </a:t>
                      </a:r>
                      <a:endParaRPr lang="el-GR" sz="2400">
                        <a:solidFill>
                          <a:srgbClr val="000000"/>
                        </a:solidFill>
                        <a:effectLst/>
                        <a:latin typeface="Times New Roman"/>
                        <a:ea typeface="Times New Roman"/>
                      </a:endParaRPr>
                    </a:p>
                  </a:txBody>
                  <a:tcPr marL="67945" marR="67945" marT="0" marB="0"/>
                </a:tc>
              </a:tr>
              <a:tr h="264046">
                <a:tc>
                  <a:txBody>
                    <a:bodyPr/>
                    <a:lstStyle/>
                    <a:p>
                      <a:pPr marR="142875" algn="r">
                        <a:spcAft>
                          <a:spcPts val="0"/>
                        </a:spcAft>
                      </a:pPr>
                      <a:r>
                        <a:rPr lang="el-GR" sz="2400">
                          <a:effectLst/>
                        </a:rPr>
                        <a:t>760.000</a:t>
                      </a:r>
                      <a:endParaRPr lang="el-GR" sz="2400">
                        <a:solidFill>
                          <a:srgbClr val="000000"/>
                        </a:solidFill>
                        <a:effectLst/>
                        <a:latin typeface="Times New Roman"/>
                        <a:ea typeface="Times New Roman"/>
                      </a:endParaRPr>
                    </a:p>
                  </a:txBody>
                  <a:tcPr marL="67945" marR="67945" marT="0" marB="0"/>
                </a:tc>
                <a:tc>
                  <a:txBody>
                    <a:bodyPr/>
                    <a:lstStyle/>
                    <a:p>
                      <a:pPr algn="ctr">
                        <a:spcAft>
                          <a:spcPts val="0"/>
                        </a:spcAft>
                      </a:pPr>
                      <a:r>
                        <a:rPr lang="el-GR" sz="2400">
                          <a:effectLst/>
                        </a:rPr>
                        <a:t>0,9259</a:t>
                      </a:r>
                      <a:endParaRPr lang="el-GR" sz="2400">
                        <a:solidFill>
                          <a:srgbClr val="000000"/>
                        </a:solidFill>
                        <a:effectLst/>
                        <a:latin typeface="Times New Roman"/>
                        <a:ea typeface="Times New Roman"/>
                      </a:endParaRPr>
                    </a:p>
                  </a:txBody>
                  <a:tcPr marL="67945" marR="67945" marT="0" marB="0"/>
                </a:tc>
                <a:tc>
                  <a:txBody>
                    <a:bodyPr/>
                    <a:lstStyle/>
                    <a:p>
                      <a:pPr marR="112395" algn="r">
                        <a:spcAft>
                          <a:spcPts val="0"/>
                        </a:spcAft>
                      </a:pPr>
                      <a:r>
                        <a:rPr lang="el-GR" sz="2400">
                          <a:effectLst/>
                        </a:rPr>
                        <a:t>703.684</a:t>
                      </a:r>
                      <a:endParaRPr lang="el-GR" sz="2400">
                        <a:solidFill>
                          <a:srgbClr val="000000"/>
                        </a:solidFill>
                        <a:effectLst/>
                        <a:latin typeface="Times New Roman"/>
                        <a:ea typeface="Times New Roman"/>
                      </a:endParaRPr>
                    </a:p>
                  </a:txBody>
                  <a:tcPr marL="67945" marR="67945" marT="0" marB="0"/>
                </a:tc>
              </a:tr>
              <a:tr h="264046">
                <a:tc>
                  <a:txBody>
                    <a:bodyPr/>
                    <a:lstStyle/>
                    <a:p>
                      <a:pPr marR="142875" algn="r">
                        <a:spcAft>
                          <a:spcPts val="0"/>
                        </a:spcAft>
                      </a:pPr>
                      <a:r>
                        <a:rPr lang="el-GR" sz="2400">
                          <a:effectLst/>
                        </a:rPr>
                        <a:t>1.000.000</a:t>
                      </a:r>
                      <a:endParaRPr lang="el-GR" sz="2400">
                        <a:solidFill>
                          <a:srgbClr val="000000"/>
                        </a:solidFill>
                        <a:effectLst/>
                        <a:latin typeface="Times New Roman"/>
                        <a:ea typeface="Times New Roman"/>
                      </a:endParaRPr>
                    </a:p>
                  </a:txBody>
                  <a:tcPr marL="67945" marR="67945" marT="0" marB="0"/>
                </a:tc>
                <a:tc>
                  <a:txBody>
                    <a:bodyPr/>
                    <a:lstStyle/>
                    <a:p>
                      <a:pPr algn="ctr">
                        <a:spcAft>
                          <a:spcPts val="0"/>
                        </a:spcAft>
                      </a:pPr>
                      <a:r>
                        <a:rPr lang="el-GR" sz="2400">
                          <a:effectLst/>
                        </a:rPr>
                        <a:t>0,8573</a:t>
                      </a:r>
                      <a:endParaRPr lang="el-GR" sz="2400">
                        <a:solidFill>
                          <a:srgbClr val="000000"/>
                        </a:solidFill>
                        <a:effectLst/>
                        <a:latin typeface="Times New Roman"/>
                        <a:ea typeface="Times New Roman"/>
                      </a:endParaRPr>
                    </a:p>
                  </a:txBody>
                  <a:tcPr marL="67945" marR="67945" marT="0" marB="0"/>
                </a:tc>
                <a:tc>
                  <a:txBody>
                    <a:bodyPr/>
                    <a:lstStyle/>
                    <a:p>
                      <a:pPr marR="112395" algn="r">
                        <a:spcAft>
                          <a:spcPts val="0"/>
                        </a:spcAft>
                      </a:pPr>
                      <a:r>
                        <a:rPr lang="el-GR" sz="2400">
                          <a:effectLst/>
                        </a:rPr>
                        <a:t>857.000</a:t>
                      </a:r>
                      <a:endParaRPr lang="el-GR" sz="2400">
                        <a:solidFill>
                          <a:srgbClr val="000000"/>
                        </a:solidFill>
                        <a:effectLst/>
                        <a:latin typeface="Times New Roman"/>
                        <a:ea typeface="Times New Roman"/>
                      </a:endParaRPr>
                    </a:p>
                  </a:txBody>
                  <a:tcPr marL="67945" marR="67945" marT="0" marB="0"/>
                </a:tc>
              </a:tr>
              <a:tr h="264046">
                <a:tc>
                  <a:txBody>
                    <a:bodyPr/>
                    <a:lstStyle/>
                    <a:p>
                      <a:pPr marR="142875" algn="r">
                        <a:spcAft>
                          <a:spcPts val="0"/>
                        </a:spcAft>
                      </a:pPr>
                      <a:r>
                        <a:rPr lang="el-GR" sz="2400">
                          <a:effectLst/>
                        </a:rPr>
                        <a:t>1.360.000</a:t>
                      </a:r>
                      <a:endParaRPr lang="el-GR" sz="2400">
                        <a:solidFill>
                          <a:srgbClr val="000000"/>
                        </a:solidFill>
                        <a:effectLst/>
                        <a:latin typeface="Times New Roman"/>
                        <a:ea typeface="Times New Roman"/>
                      </a:endParaRPr>
                    </a:p>
                  </a:txBody>
                  <a:tcPr marL="67945" marR="67945" marT="0" marB="0"/>
                </a:tc>
                <a:tc>
                  <a:txBody>
                    <a:bodyPr/>
                    <a:lstStyle/>
                    <a:p>
                      <a:pPr algn="ctr">
                        <a:spcAft>
                          <a:spcPts val="0"/>
                        </a:spcAft>
                      </a:pPr>
                      <a:r>
                        <a:rPr lang="el-GR" sz="2400">
                          <a:effectLst/>
                        </a:rPr>
                        <a:t>0,7938</a:t>
                      </a:r>
                      <a:endParaRPr lang="el-GR" sz="2400">
                        <a:solidFill>
                          <a:srgbClr val="000000"/>
                        </a:solidFill>
                        <a:effectLst/>
                        <a:latin typeface="Times New Roman"/>
                        <a:ea typeface="Times New Roman"/>
                      </a:endParaRPr>
                    </a:p>
                  </a:txBody>
                  <a:tcPr marL="67945" marR="67945" marT="0" marB="0"/>
                </a:tc>
                <a:tc>
                  <a:txBody>
                    <a:bodyPr/>
                    <a:lstStyle/>
                    <a:p>
                      <a:pPr marR="112395" algn="r">
                        <a:spcAft>
                          <a:spcPts val="0"/>
                        </a:spcAft>
                      </a:pPr>
                      <a:r>
                        <a:rPr lang="el-GR" sz="2400">
                          <a:effectLst/>
                        </a:rPr>
                        <a:t>1.079.568</a:t>
                      </a:r>
                      <a:endParaRPr lang="el-GR" sz="2400">
                        <a:solidFill>
                          <a:srgbClr val="000000"/>
                        </a:solidFill>
                        <a:effectLst/>
                        <a:latin typeface="Times New Roman"/>
                        <a:ea typeface="Times New Roman"/>
                      </a:endParaRPr>
                    </a:p>
                  </a:txBody>
                  <a:tcPr marL="67945" marR="67945" marT="0" marB="0"/>
                </a:tc>
              </a:tr>
              <a:tr h="264046">
                <a:tc>
                  <a:txBody>
                    <a:bodyPr/>
                    <a:lstStyle/>
                    <a:p>
                      <a:pPr marR="142875" algn="r">
                        <a:spcAft>
                          <a:spcPts val="0"/>
                        </a:spcAft>
                      </a:pPr>
                      <a:r>
                        <a:rPr lang="el-GR" sz="2400">
                          <a:effectLst/>
                        </a:rPr>
                        <a:t>1.900.000</a:t>
                      </a:r>
                      <a:endParaRPr lang="el-GR" sz="2400">
                        <a:solidFill>
                          <a:srgbClr val="000000"/>
                        </a:solidFill>
                        <a:effectLst/>
                        <a:latin typeface="Times New Roman"/>
                        <a:ea typeface="Times New Roman"/>
                      </a:endParaRPr>
                    </a:p>
                  </a:txBody>
                  <a:tcPr marL="67945" marR="67945" marT="0" marB="0"/>
                </a:tc>
                <a:tc>
                  <a:txBody>
                    <a:bodyPr/>
                    <a:lstStyle/>
                    <a:p>
                      <a:pPr algn="ctr">
                        <a:spcAft>
                          <a:spcPts val="0"/>
                        </a:spcAft>
                      </a:pPr>
                      <a:r>
                        <a:rPr lang="el-GR" sz="2400">
                          <a:effectLst/>
                        </a:rPr>
                        <a:t>0,7350</a:t>
                      </a:r>
                      <a:endParaRPr lang="el-GR" sz="2400">
                        <a:solidFill>
                          <a:srgbClr val="000000"/>
                        </a:solidFill>
                        <a:effectLst/>
                        <a:latin typeface="Times New Roman"/>
                        <a:ea typeface="Times New Roman"/>
                      </a:endParaRPr>
                    </a:p>
                  </a:txBody>
                  <a:tcPr marL="67945" marR="67945" marT="0" marB="0"/>
                </a:tc>
                <a:tc>
                  <a:txBody>
                    <a:bodyPr/>
                    <a:lstStyle/>
                    <a:p>
                      <a:pPr marR="112395" algn="r">
                        <a:spcAft>
                          <a:spcPts val="0"/>
                        </a:spcAft>
                      </a:pPr>
                      <a:r>
                        <a:rPr lang="el-GR" sz="2400">
                          <a:effectLst/>
                        </a:rPr>
                        <a:t>1.396.500</a:t>
                      </a:r>
                      <a:endParaRPr lang="el-GR" sz="2400">
                        <a:solidFill>
                          <a:srgbClr val="000000"/>
                        </a:solidFill>
                        <a:effectLst/>
                        <a:latin typeface="Times New Roman"/>
                        <a:ea typeface="Times New Roman"/>
                      </a:endParaRPr>
                    </a:p>
                  </a:txBody>
                  <a:tcPr marL="67945" marR="67945" marT="0" marB="0"/>
                </a:tc>
              </a:tr>
              <a:tr h="264046">
                <a:tc>
                  <a:txBody>
                    <a:bodyPr/>
                    <a:lstStyle/>
                    <a:p>
                      <a:pPr marR="142875" algn="r">
                        <a:spcAft>
                          <a:spcPts val="0"/>
                        </a:spcAft>
                      </a:pPr>
                      <a:r>
                        <a:rPr lang="el-GR" sz="2400">
                          <a:effectLst/>
                        </a:rPr>
                        <a:t>2.080.000</a:t>
                      </a:r>
                      <a:endParaRPr lang="el-GR" sz="2400">
                        <a:solidFill>
                          <a:srgbClr val="000000"/>
                        </a:solidFill>
                        <a:effectLst/>
                        <a:latin typeface="Times New Roman"/>
                        <a:ea typeface="Times New Roman"/>
                      </a:endParaRPr>
                    </a:p>
                  </a:txBody>
                  <a:tcPr marL="67945" marR="67945" marT="0" marB="0"/>
                </a:tc>
                <a:tc>
                  <a:txBody>
                    <a:bodyPr/>
                    <a:lstStyle/>
                    <a:p>
                      <a:pPr algn="ctr">
                        <a:spcAft>
                          <a:spcPts val="0"/>
                        </a:spcAft>
                      </a:pPr>
                      <a:r>
                        <a:rPr lang="el-GR" sz="2400">
                          <a:effectLst/>
                        </a:rPr>
                        <a:t>0,6806</a:t>
                      </a:r>
                      <a:endParaRPr lang="el-GR" sz="2400">
                        <a:solidFill>
                          <a:srgbClr val="000000"/>
                        </a:solidFill>
                        <a:effectLst/>
                        <a:latin typeface="Times New Roman"/>
                        <a:ea typeface="Times New Roman"/>
                      </a:endParaRPr>
                    </a:p>
                  </a:txBody>
                  <a:tcPr marL="67945" marR="67945" marT="0" marB="0"/>
                </a:tc>
                <a:tc>
                  <a:txBody>
                    <a:bodyPr/>
                    <a:lstStyle/>
                    <a:p>
                      <a:pPr marR="112395" algn="r">
                        <a:spcAft>
                          <a:spcPts val="0"/>
                        </a:spcAft>
                      </a:pPr>
                      <a:r>
                        <a:rPr lang="el-GR" sz="2400">
                          <a:effectLst/>
                        </a:rPr>
                        <a:t>1.415.648</a:t>
                      </a:r>
                      <a:endParaRPr lang="el-GR" sz="2400">
                        <a:solidFill>
                          <a:srgbClr val="000000"/>
                        </a:solidFill>
                        <a:effectLst/>
                        <a:latin typeface="Times New Roman"/>
                        <a:ea typeface="Times New Roman"/>
                      </a:endParaRPr>
                    </a:p>
                  </a:txBody>
                  <a:tcPr marL="67945" marR="67945" marT="0" marB="0"/>
                </a:tc>
              </a:tr>
              <a:tr h="264046">
                <a:tc>
                  <a:txBody>
                    <a:bodyPr/>
                    <a:lstStyle/>
                    <a:p>
                      <a:pPr marR="142875" algn="r">
                        <a:spcAft>
                          <a:spcPts val="0"/>
                        </a:spcAft>
                      </a:pPr>
                      <a:r>
                        <a:rPr lang="el-GR" sz="2400">
                          <a:effectLst/>
                        </a:rPr>
                        <a:t>1.180.000</a:t>
                      </a:r>
                      <a:endParaRPr lang="el-GR" sz="2400">
                        <a:solidFill>
                          <a:srgbClr val="000000"/>
                        </a:solidFill>
                        <a:effectLst/>
                        <a:latin typeface="Times New Roman"/>
                        <a:ea typeface="Times New Roman"/>
                      </a:endParaRPr>
                    </a:p>
                  </a:txBody>
                  <a:tcPr marL="67945" marR="67945" marT="0" marB="0"/>
                </a:tc>
                <a:tc>
                  <a:txBody>
                    <a:bodyPr/>
                    <a:lstStyle/>
                    <a:p>
                      <a:pPr algn="ctr">
                        <a:spcAft>
                          <a:spcPts val="0"/>
                        </a:spcAft>
                      </a:pPr>
                      <a:r>
                        <a:rPr lang="el-GR" sz="2400">
                          <a:effectLst/>
                        </a:rPr>
                        <a:t>0,6302</a:t>
                      </a:r>
                      <a:endParaRPr lang="el-GR" sz="2400">
                        <a:solidFill>
                          <a:srgbClr val="000000"/>
                        </a:solidFill>
                        <a:effectLst/>
                        <a:latin typeface="Times New Roman"/>
                        <a:ea typeface="Times New Roman"/>
                      </a:endParaRPr>
                    </a:p>
                  </a:txBody>
                  <a:tcPr marL="67945" marR="67945" marT="0" marB="0"/>
                </a:tc>
                <a:tc>
                  <a:txBody>
                    <a:bodyPr/>
                    <a:lstStyle/>
                    <a:p>
                      <a:pPr marR="112395" algn="r">
                        <a:spcAft>
                          <a:spcPts val="0"/>
                        </a:spcAft>
                      </a:pPr>
                      <a:r>
                        <a:rPr lang="el-GR" sz="2400">
                          <a:effectLst/>
                        </a:rPr>
                        <a:t>743.636</a:t>
                      </a:r>
                      <a:endParaRPr lang="el-GR" sz="2400">
                        <a:solidFill>
                          <a:srgbClr val="000000"/>
                        </a:solidFill>
                        <a:effectLst/>
                        <a:latin typeface="Times New Roman"/>
                        <a:ea typeface="Times New Roman"/>
                      </a:endParaRPr>
                    </a:p>
                  </a:txBody>
                  <a:tcPr marL="67945" marR="67945" marT="0" marB="0"/>
                </a:tc>
              </a:tr>
              <a:tr h="264046">
                <a:tc>
                  <a:txBody>
                    <a:bodyPr/>
                    <a:lstStyle/>
                    <a:p>
                      <a:pPr marR="142875" algn="r">
                        <a:spcAft>
                          <a:spcPts val="0"/>
                        </a:spcAft>
                      </a:pPr>
                      <a:r>
                        <a:rPr lang="el-GR" sz="2400">
                          <a:effectLst/>
                        </a:rPr>
                        <a:t> </a:t>
                      </a:r>
                      <a:endParaRPr lang="el-GR" sz="2400">
                        <a:solidFill>
                          <a:srgbClr val="000000"/>
                        </a:solidFill>
                        <a:effectLst/>
                        <a:latin typeface="Times New Roman"/>
                        <a:ea typeface="Times New Roman"/>
                      </a:endParaRPr>
                    </a:p>
                  </a:txBody>
                  <a:tcPr marL="67945" marR="67945" marT="0" marB="0"/>
                </a:tc>
                <a:tc>
                  <a:txBody>
                    <a:bodyPr/>
                    <a:lstStyle/>
                    <a:p>
                      <a:pPr>
                        <a:spcAft>
                          <a:spcPts val="0"/>
                        </a:spcAft>
                      </a:pPr>
                      <a:r>
                        <a:rPr lang="el-GR" sz="2400">
                          <a:effectLst/>
                        </a:rPr>
                        <a:t> </a:t>
                      </a:r>
                      <a:endParaRPr lang="el-GR" sz="2400">
                        <a:solidFill>
                          <a:srgbClr val="000000"/>
                        </a:solidFill>
                        <a:effectLst/>
                        <a:latin typeface="Times New Roman"/>
                        <a:ea typeface="Times New Roman"/>
                      </a:endParaRPr>
                    </a:p>
                  </a:txBody>
                  <a:tcPr marL="67945" marR="67945" marT="0" marB="0"/>
                </a:tc>
                <a:tc>
                  <a:txBody>
                    <a:bodyPr/>
                    <a:lstStyle/>
                    <a:p>
                      <a:pPr marR="112395" algn="r">
                        <a:spcAft>
                          <a:spcPts val="0"/>
                        </a:spcAft>
                      </a:pPr>
                      <a:r>
                        <a:rPr lang="el-GR" sz="2400">
                          <a:effectLst/>
                        </a:rPr>
                        <a:t>--------------</a:t>
                      </a:r>
                      <a:endParaRPr lang="el-GR" sz="2400">
                        <a:solidFill>
                          <a:srgbClr val="000000"/>
                        </a:solidFill>
                        <a:effectLst/>
                        <a:latin typeface="Times New Roman"/>
                        <a:ea typeface="Times New Roman"/>
                      </a:endParaRPr>
                    </a:p>
                  </a:txBody>
                  <a:tcPr marL="67945" marR="67945" marT="0" marB="0"/>
                </a:tc>
              </a:tr>
              <a:tr h="264046">
                <a:tc>
                  <a:txBody>
                    <a:bodyPr/>
                    <a:lstStyle/>
                    <a:p>
                      <a:pPr marR="142875" algn="r">
                        <a:spcAft>
                          <a:spcPts val="0"/>
                        </a:spcAft>
                      </a:pPr>
                      <a:r>
                        <a:rPr lang="el-GR" sz="2400">
                          <a:effectLst/>
                        </a:rPr>
                        <a:t> </a:t>
                      </a:r>
                      <a:endParaRPr lang="el-GR" sz="2400">
                        <a:solidFill>
                          <a:srgbClr val="000000"/>
                        </a:solidFill>
                        <a:effectLst/>
                        <a:latin typeface="Times New Roman"/>
                        <a:ea typeface="Times New Roman"/>
                      </a:endParaRPr>
                    </a:p>
                  </a:txBody>
                  <a:tcPr marL="67945" marR="67945" marT="0" marB="0"/>
                </a:tc>
                <a:tc>
                  <a:txBody>
                    <a:bodyPr/>
                    <a:lstStyle/>
                    <a:p>
                      <a:pPr>
                        <a:spcAft>
                          <a:spcPts val="0"/>
                        </a:spcAft>
                      </a:pPr>
                      <a:r>
                        <a:rPr lang="el-GR" sz="2400">
                          <a:effectLst/>
                        </a:rPr>
                        <a:t> </a:t>
                      </a:r>
                      <a:endParaRPr lang="el-GR" sz="2400">
                        <a:solidFill>
                          <a:srgbClr val="000000"/>
                        </a:solidFill>
                        <a:effectLst/>
                        <a:latin typeface="Times New Roman"/>
                        <a:ea typeface="Times New Roman"/>
                      </a:endParaRPr>
                    </a:p>
                  </a:txBody>
                  <a:tcPr marL="67945" marR="67945" marT="0" marB="0"/>
                </a:tc>
                <a:tc>
                  <a:txBody>
                    <a:bodyPr/>
                    <a:lstStyle/>
                    <a:p>
                      <a:pPr marR="112395" algn="r">
                        <a:spcAft>
                          <a:spcPts val="0"/>
                        </a:spcAft>
                      </a:pPr>
                      <a:r>
                        <a:rPr lang="el-GR" sz="2400" dirty="0">
                          <a:effectLst/>
                        </a:rPr>
                        <a:t>6.196.036.</a:t>
                      </a:r>
                      <a:endParaRPr lang="el-GR" sz="2400" dirty="0">
                        <a:solidFill>
                          <a:srgbClr val="000000"/>
                        </a:solidFill>
                        <a:effectLst/>
                        <a:latin typeface="Times New Roman"/>
                        <a:ea typeface="Times New Roman"/>
                      </a:endParaRPr>
                    </a:p>
                  </a:txBody>
                  <a:tcPr marL="67945" marR="67945" marT="0" marB="0"/>
                </a:tc>
              </a:tr>
            </a:tbl>
          </a:graphicData>
        </a:graphic>
      </p:graphicFrame>
      <p:sp>
        <p:nvSpPr>
          <p:cNvPr id="5" name="Ορθογώνιο 4"/>
          <p:cNvSpPr/>
          <p:nvPr/>
        </p:nvSpPr>
        <p:spPr>
          <a:xfrm>
            <a:off x="251520" y="4581128"/>
            <a:ext cx="8496944" cy="1631216"/>
          </a:xfrm>
          <a:prstGeom prst="rect">
            <a:avLst/>
          </a:prstGeom>
        </p:spPr>
        <p:txBody>
          <a:bodyPr wrap="square">
            <a:spAutoFit/>
          </a:bodyPr>
          <a:lstStyle/>
          <a:p>
            <a:r>
              <a:rPr lang="el-GR" sz="2000" dirty="0"/>
              <a:t>ΣΠΑ = Συντελεστής παρούσας αξίας          </a:t>
            </a:r>
          </a:p>
          <a:p>
            <a:r>
              <a:rPr lang="el-GR" sz="2000" b="1" dirty="0"/>
              <a:t> </a:t>
            </a:r>
            <a:endParaRPr lang="el-GR" sz="2000" dirty="0"/>
          </a:p>
          <a:p>
            <a:r>
              <a:rPr lang="el-GR" sz="2000" dirty="0"/>
              <a:t>ΚΠΑ = ΠΑ - ΚΟΣΤΟΣ ΕΠΕΝΔΥΣΗΣ = 6.193.036 - 6.000.000 = 196.036</a:t>
            </a:r>
          </a:p>
          <a:p>
            <a:r>
              <a:rPr lang="el-GR" sz="2000" dirty="0"/>
              <a:t> </a:t>
            </a:r>
          </a:p>
          <a:p>
            <a:r>
              <a:rPr lang="el-GR" sz="2000" dirty="0"/>
              <a:t>ΑΦΟΥ ΚΠΑ &gt;0 ΣΥΝΕΠΩΣ ΣΥΜΦΕΡΕΙ Η </a:t>
            </a:r>
            <a:r>
              <a:rPr lang="el-GR" sz="2000" dirty="0" smtClean="0"/>
              <a:t>ΕΠΕΝΔΥΣΗ</a:t>
            </a:r>
            <a:endParaRPr lang="el-GR" sz="2000" dirty="0"/>
          </a:p>
        </p:txBody>
      </p:sp>
    </p:spTree>
    <p:extLst>
      <p:ext uri="{BB962C8B-B14F-4D97-AF65-F5344CB8AC3E}">
        <p14:creationId xmlns="" xmlns:p14="http://schemas.microsoft.com/office/powerpoint/2010/main" val="374644686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TotalTime>
  <Words>1802</Words>
  <Application>Microsoft Office PowerPoint</Application>
  <PresentationFormat>Προβολή στην οθόνη (4:3)</PresentationFormat>
  <Paragraphs>395</Paragraphs>
  <Slides>24</Slides>
  <Notes>0</Notes>
  <HiddenSlides>0</HiddenSlides>
  <MMClips>0</MMClips>
  <ScaleCrop>false</ScaleCrop>
  <HeadingPairs>
    <vt:vector size="6" baseType="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24</vt:i4>
      </vt:variant>
    </vt:vector>
  </HeadingPairs>
  <TitlesOfParts>
    <vt:vector size="26" baseType="lpstr">
      <vt:lpstr>Θέμα του Office</vt:lpstr>
      <vt:lpstr>Εξίσωση</vt:lpstr>
      <vt:lpstr>ΧΡΗΜΑΤΟΟΙΚΟΝΟΜΙΚΗ ΔΙΟΙΚΗΣΗ ΙΙ</vt:lpstr>
      <vt:lpstr>ΑΣΚΗΣΗ Νο1</vt:lpstr>
      <vt:lpstr>ΑΣΚΗΣΗ Νο 2</vt:lpstr>
      <vt:lpstr>ΑΣΚΗΣΗ Νο 2</vt:lpstr>
      <vt:lpstr>ΑΣΚΗΣΗ Νο 2</vt:lpstr>
      <vt:lpstr>ΑΣΚΗΣΗ Νο 3</vt:lpstr>
      <vt:lpstr>ΑΣΚΗΣΗ Νο 3</vt:lpstr>
      <vt:lpstr>ΑΣΚΗΣΗ Νο 3</vt:lpstr>
      <vt:lpstr>ΑΣΚΗΣΗ Νο 3</vt:lpstr>
      <vt:lpstr>ΑΣΚΗΣΗ Νο 3</vt:lpstr>
      <vt:lpstr>ΑΣΚΗΣΗ Νο 3</vt:lpstr>
      <vt:lpstr>ΑΣΚΗΣΗ Νο 4</vt:lpstr>
      <vt:lpstr>ΑΣΚΗΣΗ Νο 4</vt:lpstr>
      <vt:lpstr>ΑΣΚΗΣΗ Νο 5 Υπολογισμός ΚΤΡοών με ΚΚ</vt:lpstr>
      <vt:lpstr>ΑΣΚΗΣΗ Νο 5 Υπολογισμός ΚΤΡοών με ΚΚ</vt:lpstr>
      <vt:lpstr>ΑΣΚΗΣΗ Νο 5 Υπολογισμός ΚΤΡοών με ΚΚ</vt:lpstr>
      <vt:lpstr>ΑΣΚΗΣΗ Νο 5 Υπολογισμός ΚΤΡοών με ΚΚ</vt:lpstr>
      <vt:lpstr>ΑΣΚΗΣΗ Νο 5 Υπολογισμός ΚΤΡοών με ΚΚ</vt:lpstr>
      <vt:lpstr>ΑΣΚΗΣΗ Νο 5 Υπολογισμός ΚΤΡοών με ΚΚ</vt:lpstr>
      <vt:lpstr>ΑΣΚΗΣΗ Νο 5 Υπολογισμός ΠΑ</vt:lpstr>
      <vt:lpstr>ΑΣΚΗΣΗ Νο 5 ΕΒΑ</vt:lpstr>
      <vt:lpstr>ΑΣΚΗΣΗ Νο 6 Άσκηση αξιολόγησης επένδυσης με κίνδυνο</vt:lpstr>
      <vt:lpstr>ΑΣΚΗΣΗ Νο 6 Άσκηση αξιολόγησης επένδυσης με κίνδυνο</vt:lpstr>
      <vt:lpstr>ΑΣΚΗΣΗ Νο 6 Άσκηση αξιολόγησης επένδυσης με κίνδυνο</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ΧΡΗΜΑΤΟΟΙΚΟΝΟΜΙΚΗ ΔΙΟΙΚΗΣΗ ΙΙ</dc:title>
  <dc:creator>Χρήστος Λεμονάκης</dc:creator>
  <cp:lastModifiedBy>Xristos</cp:lastModifiedBy>
  <cp:revision>8</cp:revision>
  <dcterms:created xsi:type="dcterms:W3CDTF">2014-10-16T13:46:26Z</dcterms:created>
  <dcterms:modified xsi:type="dcterms:W3CDTF">2014-10-30T20:41:15Z</dcterms:modified>
</cp:coreProperties>
</file>