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4"/>
  </p:notesMasterIdLst>
  <p:handoutMasterIdLst>
    <p:handoutMasterId r:id="rId15"/>
  </p:handoutMasterIdLst>
  <p:sldIdLst>
    <p:sldId id="268" r:id="rId3"/>
    <p:sldId id="340" r:id="rId4"/>
    <p:sldId id="348" r:id="rId5"/>
    <p:sldId id="347" r:id="rId6"/>
    <p:sldId id="349" r:id="rId7"/>
    <p:sldId id="351" r:id="rId8"/>
    <p:sldId id="350" r:id="rId9"/>
    <p:sldId id="352" r:id="rId10"/>
    <p:sldId id="354" r:id="rId11"/>
    <p:sldId id="353" r:id="rId12"/>
    <p:sldId id="355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863"/>
    <a:srgbClr val="60606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5" autoAdjust="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331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546" tIns="45772" rIns="91546" bIns="4577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546" tIns="45772" rIns="91546" bIns="45772" rtlCol="0"/>
          <a:lstStyle>
            <a:lvl1pPr algn="r">
              <a:defRPr sz="1200"/>
            </a:lvl1pPr>
          </a:lstStyle>
          <a:p>
            <a:fld id="{56F1BD31-9659-4AFB-8AE0-5899F200E034}" type="datetimeFigureOut">
              <a:rPr lang="de-DE" smtClean="0"/>
              <a:t>30.08.2023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546" tIns="45772" rIns="91546" bIns="4577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46" tIns="45772" rIns="91546" bIns="45772" rtlCol="0" anchor="b"/>
          <a:lstStyle>
            <a:lvl1pPr algn="r">
              <a:defRPr sz="1200"/>
            </a:lvl1pPr>
          </a:lstStyle>
          <a:p>
            <a:fld id="{9327791F-824E-4DE6-BC68-083FD8A97786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610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546" tIns="45772" rIns="91546" bIns="4577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546" tIns="45772" rIns="91546" bIns="45772" rtlCol="0"/>
          <a:lstStyle>
            <a:lvl1pPr algn="r">
              <a:defRPr sz="1200"/>
            </a:lvl1pPr>
          </a:lstStyle>
          <a:p>
            <a:fld id="{C001DFDE-B26F-49BC-8AF1-8AA8C24E20C6}" type="datetimeFigureOut">
              <a:rPr lang="de-DE" smtClean="0"/>
              <a:t>30.08.2023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6" tIns="45772" rIns="91546" bIns="4577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546" tIns="45772" rIns="91546" bIns="4577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546" tIns="45772" rIns="91546" bIns="4577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46" tIns="45772" rIns="91546" bIns="45772" rtlCol="0" anchor="b"/>
          <a:lstStyle>
            <a:lvl1pPr algn="r">
              <a:defRPr sz="1200"/>
            </a:lvl1pPr>
          </a:lstStyle>
          <a:p>
            <a:fld id="{B1F5FC93-43FA-4C7F-84C8-466896A2924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70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8E6457A1-BBBD-5C72-61CB-BD0C66833A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572" y="1070902"/>
            <a:ext cx="7704856" cy="1181993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b="1" cap="all" dirty="0"/>
              <a:t>Work values as projections of personal values at work: </a:t>
            </a:r>
            <a:endParaRPr lang="de-DE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802484-A25F-1587-B18F-BD4C275BD05B}"/>
              </a:ext>
            </a:extLst>
          </p:cNvPr>
          <p:cNvSpPr txBox="1"/>
          <p:nvPr userDrawn="1"/>
        </p:nvSpPr>
        <p:spPr>
          <a:xfrm>
            <a:off x="2693255" y="3105834"/>
            <a:ext cx="4041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D5863"/>
                </a:solidFill>
              </a:rPr>
              <a:t>Emmanouil F. Papavasileiou</a:t>
            </a:r>
          </a:p>
          <a:p>
            <a:pPr algn="ctr"/>
            <a:r>
              <a:rPr lang="en-US" sz="1600" dirty="0">
                <a:solidFill>
                  <a:srgbClr val="3D5863"/>
                </a:solidFill>
              </a:rPr>
              <a:t>Dimitrios Stergiou</a:t>
            </a:r>
          </a:p>
          <a:p>
            <a:pPr algn="ctr"/>
            <a:r>
              <a:rPr lang="en-US" sz="1600" dirty="0">
                <a:solidFill>
                  <a:srgbClr val="3D5863"/>
                </a:solidFill>
              </a:rPr>
              <a:t>Irini </a:t>
            </a:r>
            <a:r>
              <a:rPr lang="en-US" sz="1600" dirty="0" err="1">
                <a:solidFill>
                  <a:srgbClr val="3D5863"/>
                </a:solidFill>
              </a:rPr>
              <a:t>Dimou</a:t>
            </a:r>
            <a:endParaRPr lang="en-GB" sz="1600" dirty="0">
              <a:solidFill>
                <a:srgbClr val="3D5863"/>
              </a:solidFill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2444748-7770-0272-1FC4-470803C76B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5432" y="2252895"/>
            <a:ext cx="6336704" cy="64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Evidence from tourism &amp; hospitality students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859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200" y="234776"/>
            <a:ext cx="6923112" cy="9941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l-GR" dirty="0"/>
              <a:t>Τίτλος</a:t>
            </a:r>
            <a:endParaRPr lang="el-GR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363272" cy="4734022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buSzPct val="115000"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742950" indent="-285750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"/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4">
                  <a:lumMod val="75000"/>
                </a:schemeClr>
              </a:buClr>
              <a:buFont typeface="Tahoma" panose="020B0604030504040204" pitchFamily="34" charset="0"/>
              <a:buChar char="»"/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l-GR" dirty="0"/>
              <a:t>Κείμενο</a:t>
            </a:r>
            <a:endParaRPr lang="de-DE" dirty="0"/>
          </a:p>
          <a:p>
            <a:pPr lvl="1"/>
            <a:r>
              <a:rPr lang="el-GR" dirty="0"/>
              <a:t>Κείμενο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63888" y="6613721"/>
            <a:ext cx="2895600" cy="244279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57592" y="6496902"/>
            <a:ext cx="586408" cy="361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20505E3D-E526-4AB8-9E90-B64AB5CBD7FC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81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noProof="0" dirty="0"/>
              <a:t>Τίτλος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defRPr lang="de-DE" sz="2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defRPr lang="de-DE" sz="24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defRPr lang="de-DE" sz="20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/>
              <a:t>Κείμενο</a:t>
            </a:r>
            <a:endParaRPr lang="de-DE" dirty="0"/>
          </a:p>
          <a:p>
            <a:pPr lvl="1"/>
            <a:r>
              <a:rPr lang="el-GR" dirty="0"/>
              <a:t>Κείμενο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/>
              <a:t>Κείμενο</a:t>
            </a:r>
            <a:endParaRPr lang="de-DE" dirty="0"/>
          </a:p>
          <a:p>
            <a:pPr lvl="1"/>
            <a:r>
              <a:rPr lang="el-GR" dirty="0"/>
              <a:t>Κείμενο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63888" y="6521645"/>
            <a:ext cx="2895600" cy="24427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521645"/>
            <a:ext cx="2133600" cy="291731"/>
          </a:xfrm>
          <a:prstGeom prst="rect">
            <a:avLst/>
          </a:prstGeom>
        </p:spPr>
        <p:txBody>
          <a:bodyPr/>
          <a:lstStyle/>
          <a:p>
            <a:fld id="{20505E3D-E526-4AB8-9E90-B64AB5CBD7F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noProof="0" dirty="0"/>
              <a:t>Τίτλος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Κείμενο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/>
              <a:t>Κείμενο</a:t>
            </a:r>
            <a:endParaRPr lang="de-DE" dirty="0"/>
          </a:p>
          <a:p>
            <a:pPr lvl="1"/>
            <a:r>
              <a:rPr lang="el-GR" dirty="0"/>
              <a:t>Κείμενο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Κείμενο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/>
              <a:t>Κείμενο</a:t>
            </a:r>
            <a:endParaRPr lang="de-DE" dirty="0"/>
          </a:p>
          <a:p>
            <a:pPr lvl="1"/>
            <a:r>
              <a:rPr lang="el-GR" dirty="0"/>
              <a:t>Κείμενο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563888" y="6521645"/>
            <a:ext cx="2895600" cy="24427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r>
              <a:rPr lang="en-US" dirty="0"/>
              <a:t>Dr. Emmanouil F. Papavasileiou</a:t>
            </a:r>
            <a:endParaRPr lang="de-DE" dirty="0"/>
          </a:p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460432" y="6530730"/>
            <a:ext cx="555576" cy="24427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r"/>
            <a:fld id="{20505E3D-E526-4AB8-9E90-B64AB5CBD7FC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71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noProof="0" dirty="0"/>
              <a:t>Τίτλος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63888" y="6521645"/>
            <a:ext cx="2895600" cy="24427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8424" y="6521645"/>
            <a:ext cx="586408" cy="291731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20505E3D-E526-4AB8-9E90-B64AB5CBD7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58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563888" y="6521645"/>
            <a:ext cx="2895600" cy="24427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AB8B402E-BEAC-2AED-D8A3-F4EC2E86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521645"/>
            <a:ext cx="586408" cy="291731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20505E3D-E526-4AB8-9E90-B64AB5CBD7F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2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19050">
            <a:solidFill>
              <a:srgbClr val="008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noProof="0" dirty="0"/>
              <a:t>Τίτλος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3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Κείμενο</a:t>
            </a:r>
            <a:endParaRPr lang="de-DE" dirty="0"/>
          </a:p>
          <a:p>
            <a:pPr lvl="1"/>
            <a:r>
              <a:rPr lang="el-GR" noProof="0" dirty="0"/>
              <a:t>Κείμενο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656194-ED78-8141-A166-FF91117A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9D5D-4CC3-4788-9FC7-2C4A199B4AB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556BDA-B33B-8B72-25B5-385FB6356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/>
              <a:t>Dr.</a:t>
            </a:r>
            <a:r>
              <a:rPr lang="en-GB" dirty="0"/>
              <a:t> Emmanouil F. Papavasileiou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93883F-3E66-5296-7A6E-F7A615638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196F-7ADF-4BA0-B310-844D940D5CC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74DE52-BEB3-FAFB-A691-4447A0D7043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6200"/>
            <a:ext cx="1160738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115000"/>
        <a:buFont typeface="Tahoma" panose="020B0604030504040204" pitchFamily="34" charset="0"/>
        <a:buChar char="»"/>
        <a:defRPr lang="de-DE" sz="24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85000"/>
        <a:buFont typeface="Wingdings" panose="05000000000000000000" pitchFamily="2" charset="2"/>
        <a:buChar char="m"/>
        <a:defRPr lang="de-DE" sz="24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Tahoma" panose="020B0604030504040204" pitchFamily="34" charset="0"/>
        <a:buChar char="»"/>
        <a:defRPr lang="de-DE" sz="20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–"/>
        <a:defRPr lang="de-DE" sz="2400" kern="1200" dirty="0" smtClean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Symbol" panose="05050102010706020507" pitchFamily="18" charset="2"/>
        <a:buChar char="-"/>
        <a:defRPr lang="de-DE" sz="2400" kern="1200" dirty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7022740" y="6521645"/>
            <a:ext cx="802432" cy="31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47DEE-5753-44EA-A073-053903F4D65C}" type="datetimeFigureOut">
              <a:rPr lang="el-GR" smtClean="0"/>
              <a:pPr/>
              <a:t>30/8/2023</a:t>
            </a:fld>
            <a:endParaRPr lang="el-GR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84E8E76-C88E-34E2-80F6-B3BAD4850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424" y="6521645"/>
            <a:ext cx="586408" cy="291731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20505E3D-E526-4AB8-9E90-B64AB5CBD7F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61D5DD9A-D0E3-8554-0F5C-A0F0D9DF6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3888" y="6521645"/>
            <a:ext cx="2895600" cy="24427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r>
              <a:rPr lang="el-GR" dirty="0"/>
              <a:t>Δρ. Εμμανουήλ Φ. Παπαβασιλείου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771900"/>
      </p:ext>
    </p:extLst>
  </p:cSld>
  <p:clrMap bg1="lt1" tx1="dk1" bg2="lt2" tx2="dk2" accent1="accent1" accent2="accent2" accent3="accent3" accent4="accent4" accent5="accent5" accent6="accent6" hlink="hlink" folHlink="folHlink"/>
  <p:transition spd="slow"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ebp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181993"/>
          </a:xfrm>
        </p:spPr>
        <p:txBody>
          <a:bodyPr>
            <a:normAutofit fontScale="90000"/>
          </a:bodyPr>
          <a:lstStyle/>
          <a:p>
            <a:r>
              <a:rPr lang="en-US" dirty="0"/>
              <a:t>Work values as projections of personal values at work: </a:t>
            </a:r>
            <a:br>
              <a:rPr lang="en-US" dirty="0"/>
            </a:br>
            <a:r>
              <a:rPr lang="en-US" b="0" dirty="0"/>
              <a:t>Evidence from tourism and hospitality students</a:t>
            </a:r>
            <a:endParaRPr lang="de-DE" b="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347485-46F8-00CE-52D9-5606D2747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89500"/>
            <a:ext cx="1872208" cy="151216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D38F674-8C90-A6D5-E9B9-909EEDE3A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34"/>
            <a:ext cx="2736304" cy="2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47-CE59-39C8-163F-CC301DAE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71BE-A07B-1C74-D317-571F6DBE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E413-D85E-9BA3-F715-9D6F491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10</a:t>
            </a:fld>
            <a:endParaRPr lang="de-DE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0A45AFC-4677-CC1B-ACEF-A320C95F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07" y="1986096"/>
            <a:ext cx="5468586" cy="383471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D54940F-1E9B-52DB-4D71-CEF4EB056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8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47-CE59-39C8-163F-CC301DAE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71BE-A07B-1C74-D317-571F6DBE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E413-D85E-9BA3-F715-9D6F491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11</a:t>
            </a:fld>
            <a:endParaRPr lang="de-DE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0D006DF-EFF4-B4E6-46BB-7E0BCE723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71" y="3418522"/>
            <a:ext cx="2578608" cy="1097280"/>
          </a:xfr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DB6FA1-940B-1D8E-ED87-863BE646D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2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1D92-896A-C8F9-CC2D-25239FF1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8A56-7028-4852-F799-2AE97F70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Aim of the study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Prior work in H&amp;T 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Sample &amp; data collection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Results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Discussion </a:t>
            </a:r>
            <a:endParaRPr lang="el-GR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2FEBF-9E8B-00D6-5ED8-4B2C563B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E3FFF-284A-5B0C-0392-62D36650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2</a:t>
            </a:fld>
            <a:endParaRPr lang="de-DE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F44226D-3D31-99E4-1388-06012BC99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7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47-CE59-39C8-163F-CC301DAE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the 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71BE-A07B-1C74-D317-571F6DBE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E413-D85E-9BA3-F715-9D6F491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3</a:t>
            </a:fld>
            <a:endParaRPr lang="de-DE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8050AB7-8668-07FC-02CE-246C38898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Provide evidence of conceptual validity for the conceptualization of students work values as projections of their personal values at the context of work in H&amp;T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FA10A8-27D2-0F71-34AE-47C416E5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0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BACD-DF22-3D61-1079-9B622A60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 work in H&amp;T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AE647-3FA3-60FD-49A5-6BFFB1EA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3FED6-F966-9609-68A1-EEBDAF6B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4</a:t>
            </a:fld>
            <a:endParaRPr lang="de-DE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452E2FE-A249-B146-8ADD-936922BC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7632848" cy="424847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A949153-D72C-E2A0-C1F7-06DB6FC65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47-CE59-39C8-163F-CC301DAE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71BE-A07B-1C74-D317-571F6DBE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E413-D85E-9BA3-F715-9D6F491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5</a:t>
            </a:fld>
            <a:endParaRPr lang="de-DE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8050AB7-8668-07FC-02CE-246C38898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/>
              <a:t>201 Millennial-aged students enrolled in undergraduate H&amp;T </a:t>
            </a:r>
            <a:r>
              <a:rPr lang="en-US" dirty="0" err="1"/>
              <a:t>programmes</a:t>
            </a:r>
            <a:r>
              <a:rPr lang="en-US" dirty="0"/>
              <a:t> offered in English in Switzerland and Malaysia.</a:t>
            </a:r>
          </a:p>
          <a:p>
            <a:pPr algn="just">
              <a:buFontTx/>
              <a:buChar char="-"/>
            </a:pPr>
            <a:endParaRPr lang="en-US" dirty="0"/>
          </a:p>
          <a:p>
            <a:pPr algn="just">
              <a:buFontTx/>
              <a:buChar char="-"/>
            </a:pPr>
            <a:r>
              <a:rPr lang="en-US" dirty="0"/>
              <a:t>The gender distribution was almost equal </a:t>
            </a:r>
          </a:p>
          <a:p>
            <a:pPr algn="just">
              <a:buFontTx/>
              <a:buChar char="-"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- Cultural origins: China and Hong Kong (12%), Malaysia (31%), Indonesia (22%), Singapore (18%), South Korea and (5%) Thailand (11%).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F34DC0-455D-F654-A555-A0FB5817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47-CE59-39C8-163F-CC301DAE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Collection of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71BE-A07B-1C74-D317-571F6DBE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E413-D85E-9BA3-F715-9D6F491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6</a:t>
            </a:fld>
            <a:endParaRPr lang="de-DE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8050AB7-8668-07FC-02CE-246C38898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n-US" dirty="0"/>
              <a:t>Participation was voluntary and anonymous and the language of the questionnaire was English, as was the instruction language of the </a:t>
            </a:r>
            <a:r>
              <a:rPr lang="en-US" dirty="0" err="1"/>
              <a:t>programme</a:t>
            </a:r>
            <a:r>
              <a:rPr lang="en-US" dirty="0"/>
              <a:t>. </a:t>
            </a:r>
          </a:p>
          <a:p>
            <a:pPr algn="just">
              <a:buFontTx/>
              <a:buChar char="-"/>
            </a:pPr>
            <a:endParaRPr lang="en-US" dirty="0"/>
          </a:p>
          <a:p>
            <a:pPr algn="just">
              <a:buFontTx/>
              <a:buChar char="-"/>
            </a:pPr>
            <a:r>
              <a:rPr lang="en-US" dirty="0"/>
              <a:t>Work values were assessed using a modified 20-items version of Lyons Work Values Survey (LWVS; Lyons, 2003). 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4ABF77-D77F-9A35-B041-C879F013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7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47-CE59-39C8-163F-CC301DAE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71BE-A07B-1C74-D317-571F6DBE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E413-D85E-9BA3-F715-9D6F491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7</a:t>
            </a:fld>
            <a:endParaRPr lang="de-DE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DCC71E5-348B-C814-9A74-5FE07517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248"/>
            <a:ext cx="9144000" cy="515129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1C986D-4F36-103B-83DD-364A47B24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47-CE59-39C8-163F-CC301DAE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71BE-A07B-1C74-D317-571F6DBE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E413-D85E-9BA3-F715-9D6F491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8</a:t>
            </a:fld>
            <a:endParaRPr lang="de-DE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D96B6F3-0E21-E41F-70D3-AE0A6F96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24" y="2708920"/>
            <a:ext cx="5276088" cy="204368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92A5C8-1E91-4018-477F-D07941D35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3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A47-CE59-39C8-163F-CC301DAE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4060"/>
            <a:ext cx="6923112" cy="994122"/>
          </a:xfrm>
        </p:spPr>
        <p:txBody>
          <a:bodyPr/>
          <a:lstStyle/>
          <a:p>
            <a:r>
              <a:rPr lang="en-GB" dirty="0"/>
              <a:t>Graphical representation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71BE-A07B-1C74-D317-571F6DBE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Emmanouil F. Papavasileiou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E413-D85E-9BA3-F715-9D6F491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0505E3D-E526-4AB8-9E90-B64AB5CBD7FC}" type="slidenum">
              <a:rPr lang="de-DE" smtClean="0"/>
              <a:pPr algn="r"/>
              <a:t>9</a:t>
            </a:fld>
            <a:endParaRPr lang="de-DE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3F2B895-D1AC-37B7-4289-77BEB5C3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855" y="2248732"/>
            <a:ext cx="3090930" cy="357977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20D86E2-0256-F657-3E6A-8542332B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916832"/>
            <a:ext cx="2895600" cy="367705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665660A-7177-9C4D-098F-817E1D927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74" y="2483150"/>
            <a:ext cx="3271234" cy="226978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0CB6D4-7F96-0332-5C1C-DAE0815B0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776"/>
            <a:ext cx="1440160" cy="11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35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FH Kufstein">
      <a:dk1>
        <a:srgbClr val="3F3F3F"/>
      </a:dk1>
      <a:lt1>
        <a:sysClr val="window" lastClr="FFFFFF"/>
      </a:lt1>
      <a:dk2>
        <a:srgbClr val="3F3F3F"/>
      </a:dk2>
      <a:lt2>
        <a:srgbClr val="BFBFBF"/>
      </a:lt2>
      <a:accent1>
        <a:srgbClr val="97BF2A"/>
      </a:accent1>
      <a:accent2>
        <a:srgbClr val="4DBED3"/>
      </a:accent2>
      <a:accent3>
        <a:srgbClr val="0062A7"/>
      </a:accent3>
      <a:accent4>
        <a:srgbClr val="00885E"/>
      </a:accent4>
      <a:accent5>
        <a:srgbClr val="E85245"/>
      </a:accent5>
      <a:accent6>
        <a:srgbClr val="F2963F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261</Words>
  <Application>Microsoft Office PowerPoint</Application>
  <PresentationFormat>Προβολή στην οθόνη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Tahoma</vt:lpstr>
      <vt:lpstr>Wingdings</vt:lpstr>
      <vt:lpstr>Larissa</vt:lpstr>
      <vt:lpstr>Θέμα του Office</vt:lpstr>
      <vt:lpstr>Work values as projections of personal values at work:  Evidence from tourism and hospitality students</vt:lpstr>
      <vt:lpstr>Content of presentation</vt:lpstr>
      <vt:lpstr>Aim of the study</vt:lpstr>
      <vt:lpstr>Prior work in H&amp;T</vt:lpstr>
      <vt:lpstr>Sample</vt:lpstr>
      <vt:lpstr>Collection of data</vt:lpstr>
      <vt:lpstr>Results (1)</vt:lpstr>
      <vt:lpstr>Results (2)</vt:lpstr>
      <vt:lpstr>Graphical representation</vt:lpstr>
      <vt:lpstr>Proposed model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Kickenweitz Elisabeth</dc:creator>
  <cp:lastModifiedBy>emmanouil papavasileiou</cp:lastModifiedBy>
  <cp:revision>258</cp:revision>
  <cp:lastPrinted>2022-11-07T14:56:03Z</cp:lastPrinted>
  <dcterms:created xsi:type="dcterms:W3CDTF">2015-08-13T07:05:24Z</dcterms:created>
  <dcterms:modified xsi:type="dcterms:W3CDTF">2023-08-30T09:51:15Z</dcterms:modified>
</cp:coreProperties>
</file>