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7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496" r:id="rId11"/>
    <p:sldId id="434" r:id="rId12"/>
    <p:sldId id="511" r:id="rId13"/>
    <p:sldId id="512" r:id="rId14"/>
    <p:sldId id="513" r:id="rId15"/>
    <p:sldId id="514" r:id="rId16"/>
    <p:sldId id="515" r:id="rId17"/>
    <p:sldId id="516" r:id="rId18"/>
    <p:sldId id="436" r:id="rId19"/>
    <p:sldId id="521" r:id="rId20"/>
    <p:sldId id="268" r:id="rId21"/>
    <p:sldId id="269" r:id="rId22"/>
    <p:sldId id="510" r:id="rId23"/>
    <p:sldId id="518" r:id="rId24"/>
    <p:sldId id="27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117B76-FCD9-4FD0-A86F-AA86C8F5569A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A65F29A1-D0F1-4DD9-B560-A82CDFB59000}">
      <dgm:prSet/>
      <dgm:spPr/>
      <dgm:t>
        <a:bodyPr/>
        <a:lstStyle/>
        <a:p>
          <a:r>
            <a:rPr lang="el-GR"/>
            <a:t>Η εργασία διερευνά στρατηγικές μάρκετινγκ που υιοθετούν οι ξενοδοχειακές επιχειρήσεις. </a:t>
          </a:r>
        </a:p>
      </dgm:t>
    </dgm:pt>
    <dgm:pt modelId="{82C5369E-2553-4A65-910F-7F8F95A746BB}" type="parTrans" cxnId="{621560B2-A778-4317-8DB9-CA808FC1E6F8}">
      <dgm:prSet/>
      <dgm:spPr/>
      <dgm:t>
        <a:bodyPr/>
        <a:lstStyle/>
        <a:p>
          <a:endParaRPr lang="el-GR"/>
        </a:p>
      </dgm:t>
    </dgm:pt>
    <dgm:pt modelId="{DA142EE6-6CB9-4C97-BBE0-BDA504FB0507}" type="sibTrans" cxnId="{621560B2-A778-4317-8DB9-CA808FC1E6F8}">
      <dgm:prSet/>
      <dgm:spPr/>
      <dgm:t>
        <a:bodyPr/>
        <a:lstStyle/>
        <a:p>
          <a:endParaRPr lang="el-GR"/>
        </a:p>
      </dgm:t>
    </dgm:pt>
    <dgm:pt modelId="{E9EA90FE-4AC4-491E-BC25-5F43D1EB7FD2}">
      <dgm:prSet/>
      <dgm:spPr/>
      <dgm:t>
        <a:bodyPr/>
        <a:lstStyle/>
        <a:p>
          <a:r>
            <a:rPr lang="el-GR" dirty="0"/>
            <a:t>Στόχος είναι η προσέλκυση πελατών και η οικονομική βιωσιμότητα.</a:t>
          </a:r>
        </a:p>
      </dgm:t>
    </dgm:pt>
    <dgm:pt modelId="{2020933A-347B-4440-B808-124990AA9E94}" type="parTrans" cxnId="{2A78836B-DF2C-4AFE-862A-2CD0BFFE4D28}">
      <dgm:prSet/>
      <dgm:spPr/>
      <dgm:t>
        <a:bodyPr/>
        <a:lstStyle/>
        <a:p>
          <a:endParaRPr lang="el-GR"/>
        </a:p>
      </dgm:t>
    </dgm:pt>
    <dgm:pt modelId="{11582676-FAFD-40E5-BB94-79510F71EE4C}" type="sibTrans" cxnId="{2A78836B-DF2C-4AFE-862A-2CD0BFFE4D28}">
      <dgm:prSet/>
      <dgm:spPr/>
      <dgm:t>
        <a:bodyPr/>
        <a:lstStyle/>
        <a:p>
          <a:endParaRPr lang="el-GR"/>
        </a:p>
      </dgm:t>
    </dgm:pt>
    <dgm:pt modelId="{8DFC4F3E-56A8-47C7-BFF8-DC891E0BE99C}" type="pres">
      <dgm:prSet presAssocID="{8E117B76-FCD9-4FD0-A86F-AA86C8F5569A}" presName="compositeShape" presStyleCnt="0">
        <dgm:presLayoutVars>
          <dgm:chMax val="2"/>
          <dgm:dir/>
          <dgm:resizeHandles val="exact"/>
        </dgm:presLayoutVars>
      </dgm:prSet>
      <dgm:spPr/>
    </dgm:pt>
    <dgm:pt modelId="{0877DEE9-3A85-49E9-B3B9-F30AF73CB5F9}" type="pres">
      <dgm:prSet presAssocID="{8E117B76-FCD9-4FD0-A86F-AA86C8F5569A}" presName="ribbon" presStyleLbl="node1" presStyleIdx="0" presStyleCnt="1"/>
      <dgm:spPr/>
    </dgm:pt>
    <dgm:pt modelId="{0D759877-0EFF-4425-ACFE-264B2F359FFE}" type="pres">
      <dgm:prSet presAssocID="{8E117B76-FCD9-4FD0-A86F-AA86C8F5569A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FD0B9E24-1A36-4961-AEC5-D9162556F75A}" type="pres">
      <dgm:prSet presAssocID="{8E117B76-FCD9-4FD0-A86F-AA86C8F5569A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9F5C810-6348-4CEE-BA75-C3F76C3F5ED0}" type="presOf" srcId="{E9EA90FE-4AC4-491E-BC25-5F43D1EB7FD2}" destId="{FD0B9E24-1A36-4961-AEC5-D9162556F75A}" srcOrd="0" destOrd="0" presId="urn:microsoft.com/office/officeart/2005/8/layout/arrow6"/>
    <dgm:cxn modelId="{2A78836B-DF2C-4AFE-862A-2CD0BFFE4D28}" srcId="{8E117B76-FCD9-4FD0-A86F-AA86C8F5569A}" destId="{E9EA90FE-4AC4-491E-BC25-5F43D1EB7FD2}" srcOrd="1" destOrd="0" parTransId="{2020933A-347B-4440-B808-124990AA9E94}" sibTransId="{11582676-FAFD-40E5-BB94-79510F71EE4C}"/>
    <dgm:cxn modelId="{621560B2-A778-4317-8DB9-CA808FC1E6F8}" srcId="{8E117B76-FCD9-4FD0-A86F-AA86C8F5569A}" destId="{A65F29A1-D0F1-4DD9-B560-A82CDFB59000}" srcOrd="0" destOrd="0" parTransId="{82C5369E-2553-4A65-910F-7F8F95A746BB}" sibTransId="{DA142EE6-6CB9-4C97-BBE0-BDA504FB0507}"/>
    <dgm:cxn modelId="{CE1C0AD0-A43C-4CF8-9A9E-F1B5C2914FD1}" type="presOf" srcId="{8E117B76-FCD9-4FD0-A86F-AA86C8F5569A}" destId="{8DFC4F3E-56A8-47C7-BFF8-DC891E0BE99C}" srcOrd="0" destOrd="0" presId="urn:microsoft.com/office/officeart/2005/8/layout/arrow6"/>
    <dgm:cxn modelId="{42921BEA-7CB5-437C-9803-2006E78CF8E7}" type="presOf" srcId="{A65F29A1-D0F1-4DD9-B560-A82CDFB59000}" destId="{0D759877-0EFF-4425-ACFE-264B2F359FFE}" srcOrd="0" destOrd="0" presId="urn:microsoft.com/office/officeart/2005/8/layout/arrow6"/>
    <dgm:cxn modelId="{58841A0B-BBAF-4E0F-9D6F-D8F4E696DD30}" type="presParOf" srcId="{8DFC4F3E-56A8-47C7-BFF8-DC891E0BE99C}" destId="{0877DEE9-3A85-49E9-B3B9-F30AF73CB5F9}" srcOrd="0" destOrd="0" presId="urn:microsoft.com/office/officeart/2005/8/layout/arrow6"/>
    <dgm:cxn modelId="{AA767030-F167-4ABF-874F-4B852986299A}" type="presParOf" srcId="{8DFC4F3E-56A8-47C7-BFF8-DC891E0BE99C}" destId="{0D759877-0EFF-4425-ACFE-264B2F359FFE}" srcOrd="1" destOrd="0" presId="urn:microsoft.com/office/officeart/2005/8/layout/arrow6"/>
    <dgm:cxn modelId="{A0F96BC1-C3DF-4CAD-9DCB-7F6F7644EC8D}" type="presParOf" srcId="{8DFC4F3E-56A8-47C7-BFF8-DC891E0BE99C}" destId="{FD0B9E24-1A36-4961-AEC5-D9162556F75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5A44C7-AB7A-494B-90B0-4125FA18694A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F125FB6-E60D-46A8-8E10-910C1A428FED}">
      <dgm:prSet custT="1"/>
      <dgm:spPr/>
      <dgm:t>
        <a:bodyPr/>
        <a:lstStyle/>
        <a:p>
          <a:r>
            <a:rPr lang="el-GR" sz="2400" dirty="0"/>
            <a:t>Ο τουρισμός αποτελεί κρίσιμο κλάδο της οικονομίας.</a:t>
          </a:r>
        </a:p>
      </dgm:t>
    </dgm:pt>
    <dgm:pt modelId="{8F56755A-7FA2-42B3-B397-75ED23DB6934}" type="parTrans" cxnId="{6864FE18-097C-40BA-9F8A-E299E721BEEA}">
      <dgm:prSet/>
      <dgm:spPr/>
      <dgm:t>
        <a:bodyPr/>
        <a:lstStyle/>
        <a:p>
          <a:endParaRPr lang="el-GR"/>
        </a:p>
      </dgm:t>
    </dgm:pt>
    <dgm:pt modelId="{967570A6-41D6-4F46-8EBD-783E6AD40EA0}" type="sibTrans" cxnId="{6864FE18-097C-40BA-9F8A-E299E721BEEA}">
      <dgm:prSet/>
      <dgm:spPr/>
      <dgm:t>
        <a:bodyPr/>
        <a:lstStyle/>
        <a:p>
          <a:endParaRPr lang="el-GR"/>
        </a:p>
      </dgm:t>
    </dgm:pt>
    <dgm:pt modelId="{DB84A538-1139-4284-A698-FB738B15F940}">
      <dgm:prSet/>
      <dgm:spPr/>
      <dgm:t>
        <a:bodyPr/>
        <a:lstStyle/>
        <a:p>
          <a:r>
            <a:rPr lang="el-GR" dirty="0"/>
            <a:t>Θετικές επιδράσεις: Ανάπτυξη υποδομών, μείωση ανεργίας.</a:t>
          </a:r>
        </a:p>
      </dgm:t>
    </dgm:pt>
    <dgm:pt modelId="{9375D30F-C7CC-4940-BE88-61B377CEE1A8}" type="parTrans" cxnId="{58A5DB9C-E0D5-461C-A7DC-FF3E2FA8E2E6}">
      <dgm:prSet/>
      <dgm:spPr/>
      <dgm:t>
        <a:bodyPr/>
        <a:lstStyle/>
        <a:p>
          <a:endParaRPr lang="el-GR"/>
        </a:p>
      </dgm:t>
    </dgm:pt>
    <dgm:pt modelId="{55AC768E-B4D3-43D5-9E6F-376BA318BDEC}" type="sibTrans" cxnId="{58A5DB9C-E0D5-461C-A7DC-FF3E2FA8E2E6}">
      <dgm:prSet/>
      <dgm:spPr/>
      <dgm:t>
        <a:bodyPr/>
        <a:lstStyle/>
        <a:p>
          <a:endParaRPr lang="el-GR" dirty="0"/>
        </a:p>
      </dgm:t>
    </dgm:pt>
    <dgm:pt modelId="{318BE9E9-25CA-4F89-B8AA-AB589B08A343}">
      <dgm:prSet/>
      <dgm:spPr/>
      <dgm:t>
        <a:bodyPr/>
        <a:lstStyle/>
        <a:p>
          <a:r>
            <a:rPr lang="el-GR" dirty="0"/>
            <a:t>Αρνητικές επιδράσεις: Ρύπανση, κοινωνικές αλλαγές.</a:t>
          </a:r>
        </a:p>
      </dgm:t>
    </dgm:pt>
    <dgm:pt modelId="{36057C7C-79CF-4C06-8DE4-5C7EAB6FBA0F}" type="parTrans" cxnId="{E94EEC78-DE9D-4612-80F6-FC64D90D1181}">
      <dgm:prSet/>
      <dgm:spPr/>
      <dgm:t>
        <a:bodyPr/>
        <a:lstStyle/>
        <a:p>
          <a:endParaRPr lang="el-GR"/>
        </a:p>
      </dgm:t>
    </dgm:pt>
    <dgm:pt modelId="{8070A7CF-32BC-43FD-84A3-426AE5642142}" type="sibTrans" cxnId="{E94EEC78-DE9D-4612-80F6-FC64D90D1181}">
      <dgm:prSet/>
      <dgm:spPr/>
      <dgm:t>
        <a:bodyPr/>
        <a:lstStyle/>
        <a:p>
          <a:endParaRPr lang="el-GR"/>
        </a:p>
      </dgm:t>
    </dgm:pt>
    <dgm:pt modelId="{77784E17-F7C2-4490-9055-250FBBB63387}" type="pres">
      <dgm:prSet presAssocID="{B75A44C7-AB7A-494B-90B0-4125FA18694A}" presName="Name0" presStyleCnt="0">
        <dgm:presLayoutVars>
          <dgm:dir/>
          <dgm:resizeHandles val="exact"/>
        </dgm:presLayoutVars>
      </dgm:prSet>
      <dgm:spPr/>
    </dgm:pt>
    <dgm:pt modelId="{B03C7CEB-2110-4BC6-8A30-02C40DEF32D1}" type="pres">
      <dgm:prSet presAssocID="{B75A44C7-AB7A-494B-90B0-4125FA18694A}" presName="fgShape" presStyleLbl="fgShp" presStyleIdx="0" presStyleCnt="1"/>
      <dgm:spPr/>
    </dgm:pt>
    <dgm:pt modelId="{D5C4015F-C460-41F8-B16D-AB60D4244A9C}" type="pres">
      <dgm:prSet presAssocID="{B75A44C7-AB7A-494B-90B0-4125FA18694A}" presName="linComp" presStyleCnt="0"/>
      <dgm:spPr/>
    </dgm:pt>
    <dgm:pt modelId="{DF6A8DB3-4488-4E43-8F7A-74930FC66C63}" type="pres">
      <dgm:prSet presAssocID="{DF125FB6-E60D-46A8-8E10-910C1A428FED}" presName="compNode" presStyleCnt="0"/>
      <dgm:spPr/>
    </dgm:pt>
    <dgm:pt modelId="{85E9C5D7-8C7C-412C-9843-A53D9BF7FEFE}" type="pres">
      <dgm:prSet presAssocID="{DF125FB6-E60D-46A8-8E10-910C1A428FED}" presName="bkgdShape" presStyleLbl="node1" presStyleIdx="0" presStyleCnt="3" custLinFactX="3000" custLinFactNeighborX="100000" custLinFactNeighborY="869"/>
      <dgm:spPr/>
    </dgm:pt>
    <dgm:pt modelId="{28BF2C20-0E72-44D5-926E-B54536E5686B}" type="pres">
      <dgm:prSet presAssocID="{DF125FB6-E60D-46A8-8E10-910C1A428FED}" presName="nodeTx" presStyleLbl="node1" presStyleIdx="0" presStyleCnt="3">
        <dgm:presLayoutVars>
          <dgm:bulletEnabled val="1"/>
        </dgm:presLayoutVars>
      </dgm:prSet>
      <dgm:spPr/>
    </dgm:pt>
    <dgm:pt modelId="{9D3DD343-DA6C-4D00-876D-1CE4F20ED0CF}" type="pres">
      <dgm:prSet presAssocID="{DF125FB6-E60D-46A8-8E10-910C1A428FED}" presName="invisiNode" presStyleLbl="node1" presStyleIdx="0" presStyleCnt="3"/>
      <dgm:spPr/>
    </dgm:pt>
    <dgm:pt modelId="{4F16F2A0-15D8-4C0E-B580-F6D6709418BB}" type="pres">
      <dgm:prSet presAssocID="{DF125FB6-E60D-46A8-8E10-910C1A428FED}" presName="imagNode" presStyleLbl="fgImgPlace1" presStyleIdx="0" presStyleCnt="3"/>
      <dgm:spPr/>
    </dgm:pt>
    <dgm:pt modelId="{DE872CE2-4E45-4A94-B5C4-887AF62EE1A9}" type="pres">
      <dgm:prSet presAssocID="{967570A6-41D6-4F46-8EBD-783E6AD40EA0}" presName="sibTrans" presStyleLbl="sibTrans2D1" presStyleIdx="0" presStyleCnt="0"/>
      <dgm:spPr/>
    </dgm:pt>
    <dgm:pt modelId="{CBC6C8FD-AF75-464D-8470-17C6751D52B3}" type="pres">
      <dgm:prSet presAssocID="{DB84A538-1139-4284-A698-FB738B15F940}" presName="compNode" presStyleCnt="0"/>
      <dgm:spPr/>
    </dgm:pt>
    <dgm:pt modelId="{51EB2FEA-D7A7-4F45-AAA0-F7746C0E75E2}" type="pres">
      <dgm:prSet presAssocID="{DB84A538-1139-4284-A698-FB738B15F940}" presName="bkgdShape" presStyleLbl="node1" presStyleIdx="1" presStyleCnt="3" custLinFactX="-3064" custLinFactNeighborX="-100000"/>
      <dgm:spPr/>
    </dgm:pt>
    <dgm:pt modelId="{86F3AEC1-9FA2-4D9D-8CBE-EE328FF00041}" type="pres">
      <dgm:prSet presAssocID="{DB84A538-1139-4284-A698-FB738B15F940}" presName="nodeTx" presStyleLbl="node1" presStyleIdx="1" presStyleCnt="3">
        <dgm:presLayoutVars>
          <dgm:bulletEnabled val="1"/>
        </dgm:presLayoutVars>
      </dgm:prSet>
      <dgm:spPr/>
    </dgm:pt>
    <dgm:pt modelId="{66186CE0-7183-4D53-B12E-7FE62E62A09C}" type="pres">
      <dgm:prSet presAssocID="{DB84A538-1139-4284-A698-FB738B15F940}" presName="invisiNode" presStyleLbl="node1" presStyleIdx="1" presStyleCnt="3"/>
      <dgm:spPr/>
    </dgm:pt>
    <dgm:pt modelId="{6D8170C7-7FA8-4177-AE1C-1894979329D5}" type="pres">
      <dgm:prSet presAssocID="{DB84A538-1139-4284-A698-FB738B15F940}" presName="imagNode" presStyleLbl="fgImgPlace1" presStyleIdx="1" presStyleCnt="3" custFlipVert="1" custScaleX="4395" custScaleY="4395" custLinFactX="249925" custLinFactY="182029" custLinFactNeighborX="300000" custLinFactNeighborY="200000"/>
      <dgm:spPr/>
    </dgm:pt>
    <dgm:pt modelId="{D2B8EEC1-4B0E-4A2B-B02A-8EEA64953512}" type="pres">
      <dgm:prSet presAssocID="{55AC768E-B4D3-43D5-9E6F-376BA318BDEC}" presName="sibTrans" presStyleLbl="sibTrans2D1" presStyleIdx="0" presStyleCnt="0"/>
      <dgm:spPr/>
    </dgm:pt>
    <dgm:pt modelId="{5D168B93-F15F-46C0-9076-767DFA94466A}" type="pres">
      <dgm:prSet presAssocID="{318BE9E9-25CA-4F89-B8AA-AB589B08A343}" presName="compNode" presStyleCnt="0"/>
      <dgm:spPr/>
    </dgm:pt>
    <dgm:pt modelId="{4AD85D78-A3AB-46D7-91AC-43BCC0AAEDBA}" type="pres">
      <dgm:prSet presAssocID="{318BE9E9-25CA-4F89-B8AA-AB589B08A343}" presName="bkgdShape" presStyleLbl="node1" presStyleIdx="2" presStyleCnt="3"/>
      <dgm:spPr/>
    </dgm:pt>
    <dgm:pt modelId="{596BCB4C-6C5C-48E4-9B0C-EB225FF32C68}" type="pres">
      <dgm:prSet presAssocID="{318BE9E9-25CA-4F89-B8AA-AB589B08A343}" presName="nodeTx" presStyleLbl="node1" presStyleIdx="2" presStyleCnt="3">
        <dgm:presLayoutVars>
          <dgm:bulletEnabled val="1"/>
        </dgm:presLayoutVars>
      </dgm:prSet>
      <dgm:spPr/>
    </dgm:pt>
    <dgm:pt modelId="{67184C16-DD29-44A6-9FB8-6854B40E8AD8}" type="pres">
      <dgm:prSet presAssocID="{318BE9E9-25CA-4F89-B8AA-AB589B08A343}" presName="invisiNode" presStyleLbl="node1" presStyleIdx="2" presStyleCnt="3"/>
      <dgm:spPr/>
    </dgm:pt>
    <dgm:pt modelId="{E7313657-727E-4EE9-8CA5-C7AABCACFD47}" type="pres">
      <dgm:prSet presAssocID="{318BE9E9-25CA-4F89-B8AA-AB589B08A343}" presName="imagNode" presStyleLbl="fgImgPlace1" presStyleIdx="2" presStyleCnt="3" custFlipHor="1" custScaleX="4395" custScaleY="4395" custLinFactX="50564" custLinFactY="100000" custLinFactNeighborX="100000" custLinFactNeighborY="128316"/>
      <dgm:spPr/>
    </dgm:pt>
  </dgm:ptLst>
  <dgm:cxnLst>
    <dgm:cxn modelId="{6864FE18-097C-40BA-9F8A-E299E721BEEA}" srcId="{B75A44C7-AB7A-494B-90B0-4125FA18694A}" destId="{DF125FB6-E60D-46A8-8E10-910C1A428FED}" srcOrd="0" destOrd="0" parTransId="{8F56755A-7FA2-42B3-B397-75ED23DB6934}" sibTransId="{967570A6-41D6-4F46-8EBD-783E6AD40EA0}"/>
    <dgm:cxn modelId="{E57A474C-475C-4760-8922-D562E30BB8DF}" type="presOf" srcId="{DF125FB6-E60D-46A8-8E10-910C1A428FED}" destId="{85E9C5D7-8C7C-412C-9843-A53D9BF7FEFE}" srcOrd="0" destOrd="0" presId="urn:microsoft.com/office/officeart/2005/8/layout/hList7"/>
    <dgm:cxn modelId="{655EA852-0522-40C2-B2A3-2E980EC9FF5C}" type="presOf" srcId="{967570A6-41D6-4F46-8EBD-783E6AD40EA0}" destId="{DE872CE2-4E45-4A94-B5C4-887AF62EE1A9}" srcOrd="0" destOrd="0" presId="urn:microsoft.com/office/officeart/2005/8/layout/hList7"/>
    <dgm:cxn modelId="{AFC36C6E-D53B-4DF6-82EF-AD4361E6FC67}" type="presOf" srcId="{DF125FB6-E60D-46A8-8E10-910C1A428FED}" destId="{28BF2C20-0E72-44D5-926E-B54536E5686B}" srcOrd="1" destOrd="0" presId="urn:microsoft.com/office/officeart/2005/8/layout/hList7"/>
    <dgm:cxn modelId="{E94EEC78-DE9D-4612-80F6-FC64D90D1181}" srcId="{B75A44C7-AB7A-494B-90B0-4125FA18694A}" destId="{318BE9E9-25CA-4F89-B8AA-AB589B08A343}" srcOrd="2" destOrd="0" parTransId="{36057C7C-79CF-4C06-8DE4-5C7EAB6FBA0F}" sibTransId="{8070A7CF-32BC-43FD-84A3-426AE5642142}"/>
    <dgm:cxn modelId="{5E7B8396-4027-421B-8B99-8D7CFBA60AE5}" type="presOf" srcId="{DB84A538-1139-4284-A698-FB738B15F940}" destId="{86F3AEC1-9FA2-4D9D-8CBE-EE328FF00041}" srcOrd="1" destOrd="0" presId="urn:microsoft.com/office/officeart/2005/8/layout/hList7"/>
    <dgm:cxn modelId="{92FE1798-D699-4B7A-924C-94882191CE9C}" type="presOf" srcId="{B75A44C7-AB7A-494B-90B0-4125FA18694A}" destId="{77784E17-F7C2-4490-9055-250FBBB63387}" srcOrd="0" destOrd="0" presId="urn:microsoft.com/office/officeart/2005/8/layout/hList7"/>
    <dgm:cxn modelId="{58A5DB9C-E0D5-461C-A7DC-FF3E2FA8E2E6}" srcId="{B75A44C7-AB7A-494B-90B0-4125FA18694A}" destId="{DB84A538-1139-4284-A698-FB738B15F940}" srcOrd="1" destOrd="0" parTransId="{9375D30F-C7CC-4940-BE88-61B377CEE1A8}" sibTransId="{55AC768E-B4D3-43D5-9E6F-376BA318BDEC}"/>
    <dgm:cxn modelId="{A936AAA8-3008-462C-ABB6-2CED3D2F6923}" type="presOf" srcId="{318BE9E9-25CA-4F89-B8AA-AB589B08A343}" destId="{596BCB4C-6C5C-48E4-9B0C-EB225FF32C68}" srcOrd="1" destOrd="0" presId="urn:microsoft.com/office/officeart/2005/8/layout/hList7"/>
    <dgm:cxn modelId="{4595DBAE-8BA5-4916-BB0D-A99EA2C1D758}" type="presOf" srcId="{55AC768E-B4D3-43D5-9E6F-376BA318BDEC}" destId="{D2B8EEC1-4B0E-4A2B-B02A-8EEA64953512}" srcOrd="0" destOrd="0" presId="urn:microsoft.com/office/officeart/2005/8/layout/hList7"/>
    <dgm:cxn modelId="{C7DD34B6-C93F-40B1-A96C-F103DF6205C3}" type="presOf" srcId="{318BE9E9-25CA-4F89-B8AA-AB589B08A343}" destId="{4AD85D78-A3AB-46D7-91AC-43BCC0AAEDBA}" srcOrd="0" destOrd="0" presId="urn:microsoft.com/office/officeart/2005/8/layout/hList7"/>
    <dgm:cxn modelId="{BAD5BEC3-C0EF-4584-9808-7D04FF70354B}" type="presOf" srcId="{DB84A538-1139-4284-A698-FB738B15F940}" destId="{51EB2FEA-D7A7-4F45-AAA0-F7746C0E75E2}" srcOrd="0" destOrd="0" presId="urn:microsoft.com/office/officeart/2005/8/layout/hList7"/>
    <dgm:cxn modelId="{5E07DA1B-3B1B-4EB5-B509-D85EA8396573}" type="presParOf" srcId="{77784E17-F7C2-4490-9055-250FBBB63387}" destId="{B03C7CEB-2110-4BC6-8A30-02C40DEF32D1}" srcOrd="0" destOrd="0" presId="urn:microsoft.com/office/officeart/2005/8/layout/hList7"/>
    <dgm:cxn modelId="{2E60934D-B80F-4A48-B782-55AD56F36A97}" type="presParOf" srcId="{77784E17-F7C2-4490-9055-250FBBB63387}" destId="{D5C4015F-C460-41F8-B16D-AB60D4244A9C}" srcOrd="1" destOrd="0" presId="urn:microsoft.com/office/officeart/2005/8/layout/hList7"/>
    <dgm:cxn modelId="{C096DCBA-A50E-4634-AFDD-A93B00187EC0}" type="presParOf" srcId="{D5C4015F-C460-41F8-B16D-AB60D4244A9C}" destId="{DF6A8DB3-4488-4E43-8F7A-74930FC66C63}" srcOrd="0" destOrd="0" presId="urn:microsoft.com/office/officeart/2005/8/layout/hList7"/>
    <dgm:cxn modelId="{4DDAACF2-CF15-4F14-A586-A81986D6C606}" type="presParOf" srcId="{DF6A8DB3-4488-4E43-8F7A-74930FC66C63}" destId="{85E9C5D7-8C7C-412C-9843-A53D9BF7FEFE}" srcOrd="0" destOrd="0" presId="urn:microsoft.com/office/officeart/2005/8/layout/hList7"/>
    <dgm:cxn modelId="{44F64E15-8530-4FA7-B42C-64D194E6C143}" type="presParOf" srcId="{DF6A8DB3-4488-4E43-8F7A-74930FC66C63}" destId="{28BF2C20-0E72-44D5-926E-B54536E5686B}" srcOrd="1" destOrd="0" presId="urn:microsoft.com/office/officeart/2005/8/layout/hList7"/>
    <dgm:cxn modelId="{B5167E03-1AC9-4078-8C26-E36204807333}" type="presParOf" srcId="{DF6A8DB3-4488-4E43-8F7A-74930FC66C63}" destId="{9D3DD343-DA6C-4D00-876D-1CE4F20ED0CF}" srcOrd="2" destOrd="0" presId="urn:microsoft.com/office/officeart/2005/8/layout/hList7"/>
    <dgm:cxn modelId="{036F93E9-ADA7-4C29-AC27-2A3642C86A23}" type="presParOf" srcId="{DF6A8DB3-4488-4E43-8F7A-74930FC66C63}" destId="{4F16F2A0-15D8-4C0E-B580-F6D6709418BB}" srcOrd="3" destOrd="0" presId="urn:microsoft.com/office/officeart/2005/8/layout/hList7"/>
    <dgm:cxn modelId="{F03F04B8-F0CD-47AB-BF3C-2AF7BD1EB48D}" type="presParOf" srcId="{D5C4015F-C460-41F8-B16D-AB60D4244A9C}" destId="{DE872CE2-4E45-4A94-B5C4-887AF62EE1A9}" srcOrd="1" destOrd="0" presId="urn:microsoft.com/office/officeart/2005/8/layout/hList7"/>
    <dgm:cxn modelId="{9F8CC7A6-7D56-4D6E-9746-F0B2EF2707F6}" type="presParOf" srcId="{D5C4015F-C460-41F8-B16D-AB60D4244A9C}" destId="{CBC6C8FD-AF75-464D-8470-17C6751D52B3}" srcOrd="2" destOrd="0" presId="urn:microsoft.com/office/officeart/2005/8/layout/hList7"/>
    <dgm:cxn modelId="{E250B339-189D-4957-A4F2-CCA018EEEDC0}" type="presParOf" srcId="{CBC6C8FD-AF75-464D-8470-17C6751D52B3}" destId="{51EB2FEA-D7A7-4F45-AAA0-F7746C0E75E2}" srcOrd="0" destOrd="0" presId="urn:microsoft.com/office/officeart/2005/8/layout/hList7"/>
    <dgm:cxn modelId="{81AB4224-1143-41CA-A8D2-A80928B75F8C}" type="presParOf" srcId="{CBC6C8FD-AF75-464D-8470-17C6751D52B3}" destId="{86F3AEC1-9FA2-4D9D-8CBE-EE328FF00041}" srcOrd="1" destOrd="0" presId="urn:microsoft.com/office/officeart/2005/8/layout/hList7"/>
    <dgm:cxn modelId="{F4F93848-7F26-4583-9F7A-BEEC4CF416BD}" type="presParOf" srcId="{CBC6C8FD-AF75-464D-8470-17C6751D52B3}" destId="{66186CE0-7183-4D53-B12E-7FE62E62A09C}" srcOrd="2" destOrd="0" presId="urn:microsoft.com/office/officeart/2005/8/layout/hList7"/>
    <dgm:cxn modelId="{F87D0A4F-9D31-4260-A8E5-ACC855B68337}" type="presParOf" srcId="{CBC6C8FD-AF75-464D-8470-17C6751D52B3}" destId="{6D8170C7-7FA8-4177-AE1C-1894979329D5}" srcOrd="3" destOrd="0" presId="urn:microsoft.com/office/officeart/2005/8/layout/hList7"/>
    <dgm:cxn modelId="{5521026B-A44B-4F11-ABEB-A9C9864F1DE2}" type="presParOf" srcId="{D5C4015F-C460-41F8-B16D-AB60D4244A9C}" destId="{D2B8EEC1-4B0E-4A2B-B02A-8EEA64953512}" srcOrd="3" destOrd="0" presId="urn:microsoft.com/office/officeart/2005/8/layout/hList7"/>
    <dgm:cxn modelId="{1BD51327-2D98-4760-AD6A-228EFE5D52B0}" type="presParOf" srcId="{D5C4015F-C460-41F8-B16D-AB60D4244A9C}" destId="{5D168B93-F15F-46C0-9076-767DFA94466A}" srcOrd="4" destOrd="0" presId="urn:microsoft.com/office/officeart/2005/8/layout/hList7"/>
    <dgm:cxn modelId="{3470935F-2264-4CCC-BC99-519339A67BDF}" type="presParOf" srcId="{5D168B93-F15F-46C0-9076-767DFA94466A}" destId="{4AD85D78-A3AB-46D7-91AC-43BCC0AAEDBA}" srcOrd="0" destOrd="0" presId="urn:microsoft.com/office/officeart/2005/8/layout/hList7"/>
    <dgm:cxn modelId="{36860119-58A3-49FB-ADCE-F7070903B961}" type="presParOf" srcId="{5D168B93-F15F-46C0-9076-767DFA94466A}" destId="{596BCB4C-6C5C-48E4-9B0C-EB225FF32C68}" srcOrd="1" destOrd="0" presId="urn:microsoft.com/office/officeart/2005/8/layout/hList7"/>
    <dgm:cxn modelId="{3E918B67-0C43-422A-8732-199F13BDEC0C}" type="presParOf" srcId="{5D168B93-F15F-46C0-9076-767DFA94466A}" destId="{67184C16-DD29-44A6-9FB8-6854B40E8AD8}" srcOrd="2" destOrd="0" presId="urn:microsoft.com/office/officeart/2005/8/layout/hList7"/>
    <dgm:cxn modelId="{A4F04C1B-CC9A-4C40-B220-88F537E4E98A}" type="presParOf" srcId="{5D168B93-F15F-46C0-9076-767DFA94466A}" destId="{E7313657-727E-4EE9-8CA5-C7AABCACFD4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DA0A19-6CD5-417F-BC7E-852BD97BE00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7DE9F835-19A1-49D7-A911-2E2FD94BA708}">
      <dgm:prSet/>
      <dgm:spPr/>
      <dgm:t>
        <a:bodyPr/>
        <a:lstStyle/>
        <a:p>
          <a:r>
            <a:rPr lang="el-GR"/>
            <a:t>Το μάρκετινγκ εξελίσσεται ως επιστήμη με στόχο την ικανοποίηση των αναγκών πελατών και επιχειρήσεων. </a:t>
          </a:r>
        </a:p>
      </dgm:t>
    </dgm:pt>
    <dgm:pt modelId="{FFF972EF-45E7-4BEA-9F91-D45F54F4E354}" type="parTrans" cxnId="{C123037B-CECF-4878-8DD1-A3095E8C045E}">
      <dgm:prSet/>
      <dgm:spPr/>
      <dgm:t>
        <a:bodyPr/>
        <a:lstStyle/>
        <a:p>
          <a:endParaRPr lang="el-GR"/>
        </a:p>
      </dgm:t>
    </dgm:pt>
    <dgm:pt modelId="{C72C951B-D433-492F-8FFE-FD8AABDB4851}" type="sibTrans" cxnId="{C123037B-CECF-4878-8DD1-A3095E8C045E}">
      <dgm:prSet/>
      <dgm:spPr/>
      <dgm:t>
        <a:bodyPr/>
        <a:lstStyle/>
        <a:p>
          <a:endParaRPr lang="el-GR"/>
        </a:p>
      </dgm:t>
    </dgm:pt>
    <dgm:pt modelId="{2B27EBDF-68ED-4170-9972-C74DF87F5B6A}">
      <dgm:prSet/>
      <dgm:spPr/>
      <dgm:t>
        <a:bodyPr/>
        <a:lstStyle/>
        <a:p>
          <a:r>
            <a:rPr lang="el-GR" dirty="0"/>
            <a:t>Περιλαμβάνει στρατηγικές προώθησης και ανταγωνιστικού πλεονεκτήματος.</a:t>
          </a:r>
        </a:p>
      </dgm:t>
    </dgm:pt>
    <dgm:pt modelId="{E4EAE017-447C-4FA8-A948-85560501D368}" type="parTrans" cxnId="{B1160465-3E71-4F19-87C0-7C663A6CBEBF}">
      <dgm:prSet/>
      <dgm:spPr/>
      <dgm:t>
        <a:bodyPr/>
        <a:lstStyle/>
        <a:p>
          <a:endParaRPr lang="el-GR"/>
        </a:p>
      </dgm:t>
    </dgm:pt>
    <dgm:pt modelId="{9DC66243-2046-4A6D-A207-23CF697CE665}" type="sibTrans" cxnId="{B1160465-3E71-4F19-87C0-7C663A6CBEBF}">
      <dgm:prSet/>
      <dgm:spPr/>
      <dgm:t>
        <a:bodyPr/>
        <a:lstStyle/>
        <a:p>
          <a:endParaRPr lang="el-GR"/>
        </a:p>
      </dgm:t>
    </dgm:pt>
    <dgm:pt modelId="{A4ED9446-577F-451B-864E-478435664834}" type="pres">
      <dgm:prSet presAssocID="{51DA0A19-6CD5-417F-BC7E-852BD97BE0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2263B30-9CC0-45B9-88C3-E48059CB8FD7}" type="pres">
      <dgm:prSet presAssocID="{7DE9F835-19A1-49D7-A911-2E2FD94BA708}" presName="hierRoot1" presStyleCnt="0">
        <dgm:presLayoutVars>
          <dgm:hierBranch val="init"/>
        </dgm:presLayoutVars>
      </dgm:prSet>
      <dgm:spPr/>
    </dgm:pt>
    <dgm:pt modelId="{2EE529AD-A7D9-416E-9DC3-C76BBADDDFA7}" type="pres">
      <dgm:prSet presAssocID="{7DE9F835-19A1-49D7-A911-2E2FD94BA708}" presName="rootComposite1" presStyleCnt="0"/>
      <dgm:spPr/>
    </dgm:pt>
    <dgm:pt modelId="{B827E05D-21FE-45EB-B976-4FEA8E3BD398}" type="pres">
      <dgm:prSet presAssocID="{7DE9F835-19A1-49D7-A911-2E2FD94BA708}" presName="rootText1" presStyleLbl="node0" presStyleIdx="0" presStyleCnt="2">
        <dgm:presLayoutVars>
          <dgm:chPref val="3"/>
        </dgm:presLayoutVars>
      </dgm:prSet>
      <dgm:spPr/>
    </dgm:pt>
    <dgm:pt modelId="{9115F1AE-E0F6-461D-B5EC-D029CC8E676A}" type="pres">
      <dgm:prSet presAssocID="{7DE9F835-19A1-49D7-A911-2E2FD94BA708}" presName="rootConnector1" presStyleLbl="node1" presStyleIdx="0" presStyleCnt="0"/>
      <dgm:spPr/>
    </dgm:pt>
    <dgm:pt modelId="{880A1DE5-FC5E-4BC3-9B0A-22104404D7D8}" type="pres">
      <dgm:prSet presAssocID="{7DE9F835-19A1-49D7-A911-2E2FD94BA708}" presName="hierChild2" presStyleCnt="0"/>
      <dgm:spPr/>
    </dgm:pt>
    <dgm:pt modelId="{613D4DE8-3019-45AC-A122-1354ED95AD94}" type="pres">
      <dgm:prSet presAssocID="{7DE9F835-19A1-49D7-A911-2E2FD94BA708}" presName="hierChild3" presStyleCnt="0"/>
      <dgm:spPr/>
    </dgm:pt>
    <dgm:pt modelId="{1EBB09DB-4051-4F66-A759-A9531C0640DE}" type="pres">
      <dgm:prSet presAssocID="{2B27EBDF-68ED-4170-9972-C74DF87F5B6A}" presName="hierRoot1" presStyleCnt="0">
        <dgm:presLayoutVars>
          <dgm:hierBranch val="init"/>
        </dgm:presLayoutVars>
      </dgm:prSet>
      <dgm:spPr/>
    </dgm:pt>
    <dgm:pt modelId="{1AFDF283-BB5B-4CB2-A60E-3751F7EDB8D1}" type="pres">
      <dgm:prSet presAssocID="{2B27EBDF-68ED-4170-9972-C74DF87F5B6A}" presName="rootComposite1" presStyleCnt="0"/>
      <dgm:spPr/>
    </dgm:pt>
    <dgm:pt modelId="{8BCB635B-E787-48D7-AFD9-66C7CAF7F0BA}" type="pres">
      <dgm:prSet presAssocID="{2B27EBDF-68ED-4170-9972-C74DF87F5B6A}" presName="rootText1" presStyleLbl="node0" presStyleIdx="1" presStyleCnt="2">
        <dgm:presLayoutVars>
          <dgm:chPref val="3"/>
        </dgm:presLayoutVars>
      </dgm:prSet>
      <dgm:spPr/>
    </dgm:pt>
    <dgm:pt modelId="{40D04E91-F9A1-4792-A52D-13EE7321CDCC}" type="pres">
      <dgm:prSet presAssocID="{2B27EBDF-68ED-4170-9972-C74DF87F5B6A}" presName="rootConnector1" presStyleLbl="node1" presStyleIdx="0" presStyleCnt="0"/>
      <dgm:spPr/>
    </dgm:pt>
    <dgm:pt modelId="{DB4201BE-A290-4739-82E6-ECA4158EC0FF}" type="pres">
      <dgm:prSet presAssocID="{2B27EBDF-68ED-4170-9972-C74DF87F5B6A}" presName="hierChild2" presStyleCnt="0"/>
      <dgm:spPr/>
    </dgm:pt>
    <dgm:pt modelId="{C5EDAFFF-78A9-446A-8443-1057A11C181C}" type="pres">
      <dgm:prSet presAssocID="{2B27EBDF-68ED-4170-9972-C74DF87F5B6A}" presName="hierChild3" presStyleCnt="0"/>
      <dgm:spPr/>
    </dgm:pt>
  </dgm:ptLst>
  <dgm:cxnLst>
    <dgm:cxn modelId="{846F4F1C-DD04-432D-8267-9CD2C0937855}" type="presOf" srcId="{7DE9F835-19A1-49D7-A911-2E2FD94BA708}" destId="{B827E05D-21FE-45EB-B976-4FEA8E3BD398}" srcOrd="0" destOrd="0" presId="urn:microsoft.com/office/officeart/2005/8/layout/orgChart1"/>
    <dgm:cxn modelId="{F22CB764-969D-42EC-935E-679F785B6908}" type="presOf" srcId="{2B27EBDF-68ED-4170-9972-C74DF87F5B6A}" destId="{40D04E91-F9A1-4792-A52D-13EE7321CDCC}" srcOrd="1" destOrd="0" presId="urn:microsoft.com/office/officeart/2005/8/layout/orgChart1"/>
    <dgm:cxn modelId="{B1160465-3E71-4F19-87C0-7C663A6CBEBF}" srcId="{51DA0A19-6CD5-417F-BC7E-852BD97BE008}" destId="{2B27EBDF-68ED-4170-9972-C74DF87F5B6A}" srcOrd="1" destOrd="0" parTransId="{E4EAE017-447C-4FA8-A948-85560501D368}" sibTransId="{9DC66243-2046-4A6D-A207-23CF697CE665}"/>
    <dgm:cxn modelId="{D986257A-FD75-4B7C-ABC8-6FA55EA9EE1B}" type="presOf" srcId="{7DE9F835-19A1-49D7-A911-2E2FD94BA708}" destId="{9115F1AE-E0F6-461D-B5EC-D029CC8E676A}" srcOrd="1" destOrd="0" presId="urn:microsoft.com/office/officeart/2005/8/layout/orgChart1"/>
    <dgm:cxn modelId="{C123037B-CECF-4878-8DD1-A3095E8C045E}" srcId="{51DA0A19-6CD5-417F-BC7E-852BD97BE008}" destId="{7DE9F835-19A1-49D7-A911-2E2FD94BA708}" srcOrd="0" destOrd="0" parTransId="{FFF972EF-45E7-4BEA-9F91-D45F54F4E354}" sibTransId="{C72C951B-D433-492F-8FFE-FD8AABDB4851}"/>
    <dgm:cxn modelId="{908554CB-8817-4F2B-A7DD-DE5E22C49B1A}" type="presOf" srcId="{51DA0A19-6CD5-417F-BC7E-852BD97BE008}" destId="{A4ED9446-577F-451B-864E-478435664834}" srcOrd="0" destOrd="0" presId="urn:microsoft.com/office/officeart/2005/8/layout/orgChart1"/>
    <dgm:cxn modelId="{290C50DE-26F3-4660-9A97-F75B035FC530}" type="presOf" srcId="{2B27EBDF-68ED-4170-9972-C74DF87F5B6A}" destId="{8BCB635B-E787-48D7-AFD9-66C7CAF7F0BA}" srcOrd="0" destOrd="0" presId="urn:microsoft.com/office/officeart/2005/8/layout/orgChart1"/>
    <dgm:cxn modelId="{FEFF96BD-094A-450E-8CBA-A611419BF95C}" type="presParOf" srcId="{A4ED9446-577F-451B-864E-478435664834}" destId="{42263B30-9CC0-45B9-88C3-E48059CB8FD7}" srcOrd="0" destOrd="0" presId="urn:microsoft.com/office/officeart/2005/8/layout/orgChart1"/>
    <dgm:cxn modelId="{24A30086-48B7-4A26-B2B5-906F38F1BC19}" type="presParOf" srcId="{42263B30-9CC0-45B9-88C3-E48059CB8FD7}" destId="{2EE529AD-A7D9-416E-9DC3-C76BBADDDFA7}" srcOrd="0" destOrd="0" presId="urn:microsoft.com/office/officeart/2005/8/layout/orgChart1"/>
    <dgm:cxn modelId="{C21DB03B-5792-434C-906C-D4300D901F0C}" type="presParOf" srcId="{2EE529AD-A7D9-416E-9DC3-C76BBADDDFA7}" destId="{B827E05D-21FE-45EB-B976-4FEA8E3BD398}" srcOrd="0" destOrd="0" presId="urn:microsoft.com/office/officeart/2005/8/layout/orgChart1"/>
    <dgm:cxn modelId="{415A9A48-9321-4267-BB8F-520925EBE9D9}" type="presParOf" srcId="{2EE529AD-A7D9-416E-9DC3-C76BBADDDFA7}" destId="{9115F1AE-E0F6-461D-B5EC-D029CC8E676A}" srcOrd="1" destOrd="0" presId="urn:microsoft.com/office/officeart/2005/8/layout/orgChart1"/>
    <dgm:cxn modelId="{8FD2B215-6CB9-4E90-96F8-9E63BC66B989}" type="presParOf" srcId="{42263B30-9CC0-45B9-88C3-E48059CB8FD7}" destId="{880A1DE5-FC5E-4BC3-9B0A-22104404D7D8}" srcOrd="1" destOrd="0" presId="urn:microsoft.com/office/officeart/2005/8/layout/orgChart1"/>
    <dgm:cxn modelId="{D8B527BC-F01B-4E60-98A3-F8FE46B367F3}" type="presParOf" srcId="{42263B30-9CC0-45B9-88C3-E48059CB8FD7}" destId="{613D4DE8-3019-45AC-A122-1354ED95AD94}" srcOrd="2" destOrd="0" presId="urn:microsoft.com/office/officeart/2005/8/layout/orgChart1"/>
    <dgm:cxn modelId="{037E6163-E91C-4E39-A0EE-F59B70D96AC9}" type="presParOf" srcId="{A4ED9446-577F-451B-864E-478435664834}" destId="{1EBB09DB-4051-4F66-A759-A9531C0640DE}" srcOrd="1" destOrd="0" presId="urn:microsoft.com/office/officeart/2005/8/layout/orgChart1"/>
    <dgm:cxn modelId="{9C1F0E97-ED1B-4564-8444-303D3C63D457}" type="presParOf" srcId="{1EBB09DB-4051-4F66-A759-A9531C0640DE}" destId="{1AFDF283-BB5B-4CB2-A60E-3751F7EDB8D1}" srcOrd="0" destOrd="0" presId="urn:microsoft.com/office/officeart/2005/8/layout/orgChart1"/>
    <dgm:cxn modelId="{D24F2E38-C2F1-4AB9-929B-046D135B0249}" type="presParOf" srcId="{1AFDF283-BB5B-4CB2-A60E-3751F7EDB8D1}" destId="{8BCB635B-E787-48D7-AFD9-66C7CAF7F0BA}" srcOrd="0" destOrd="0" presId="urn:microsoft.com/office/officeart/2005/8/layout/orgChart1"/>
    <dgm:cxn modelId="{2EE463C7-3559-4F60-BA11-EC6B29A26F82}" type="presParOf" srcId="{1AFDF283-BB5B-4CB2-A60E-3751F7EDB8D1}" destId="{40D04E91-F9A1-4792-A52D-13EE7321CDCC}" srcOrd="1" destOrd="0" presId="urn:microsoft.com/office/officeart/2005/8/layout/orgChart1"/>
    <dgm:cxn modelId="{2D1B4676-2E00-4DED-B759-34C66F68DAE1}" type="presParOf" srcId="{1EBB09DB-4051-4F66-A759-A9531C0640DE}" destId="{DB4201BE-A290-4739-82E6-ECA4158EC0FF}" srcOrd="1" destOrd="0" presId="urn:microsoft.com/office/officeart/2005/8/layout/orgChart1"/>
    <dgm:cxn modelId="{1CA90771-9128-432D-B098-F126EC019CCB}" type="presParOf" srcId="{1EBB09DB-4051-4F66-A759-A9531C0640DE}" destId="{C5EDAFFF-78A9-446A-8443-1057A11C18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9F6415-2CAA-4D40-A66B-38A8EE9F48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2EC06D5-C4A7-4AB8-BB04-737F95E79FF9}">
      <dgm:prSet/>
      <dgm:spPr/>
      <dgm:t>
        <a:bodyPr/>
        <a:lstStyle/>
        <a:p>
          <a:r>
            <a:rPr lang="el-GR"/>
            <a:t>Οι ξενοδοχειακές επιχειρήσεις υιοθετούν στρατηγικές όπως:</a:t>
          </a:r>
        </a:p>
      </dgm:t>
    </dgm:pt>
    <dgm:pt modelId="{42404CE5-5B83-4331-B179-8826BA8D83F3}" type="parTrans" cxnId="{08DAE1C9-7383-4346-B6E5-33C01B0B5476}">
      <dgm:prSet/>
      <dgm:spPr/>
      <dgm:t>
        <a:bodyPr/>
        <a:lstStyle/>
        <a:p>
          <a:endParaRPr lang="el-GR"/>
        </a:p>
      </dgm:t>
    </dgm:pt>
    <dgm:pt modelId="{E70CC06E-B2EC-439B-B6C3-138C3BF2D56B}" type="sibTrans" cxnId="{08DAE1C9-7383-4346-B6E5-33C01B0B5476}">
      <dgm:prSet/>
      <dgm:spPr/>
      <dgm:t>
        <a:bodyPr/>
        <a:lstStyle/>
        <a:p>
          <a:endParaRPr lang="el-GR"/>
        </a:p>
      </dgm:t>
    </dgm:pt>
    <dgm:pt modelId="{3C31ECE0-6D85-4BE9-BF6F-7751CC3EF12E}">
      <dgm:prSet/>
      <dgm:spPr/>
      <dgm:t>
        <a:bodyPr/>
        <a:lstStyle/>
        <a:p>
          <a:r>
            <a:rPr lang="el-GR" dirty="0"/>
            <a:t> Διαφήμιση</a:t>
          </a:r>
        </a:p>
      </dgm:t>
    </dgm:pt>
    <dgm:pt modelId="{F3DCF938-CD19-4800-88C2-7229B14BE64F}" type="parTrans" cxnId="{45E72C68-1174-4E20-8961-9B6DFBE7CE61}">
      <dgm:prSet/>
      <dgm:spPr/>
      <dgm:t>
        <a:bodyPr/>
        <a:lstStyle/>
        <a:p>
          <a:endParaRPr lang="el-GR"/>
        </a:p>
      </dgm:t>
    </dgm:pt>
    <dgm:pt modelId="{555BCDCA-8384-433E-A7EF-DE27AC2846E0}" type="sibTrans" cxnId="{45E72C68-1174-4E20-8961-9B6DFBE7CE61}">
      <dgm:prSet/>
      <dgm:spPr/>
      <dgm:t>
        <a:bodyPr/>
        <a:lstStyle/>
        <a:p>
          <a:endParaRPr lang="el-GR"/>
        </a:p>
      </dgm:t>
    </dgm:pt>
    <dgm:pt modelId="{22916D3B-CF41-4DB5-8C55-51F9572A626B}">
      <dgm:prSet/>
      <dgm:spPr/>
      <dgm:t>
        <a:bodyPr/>
        <a:lstStyle/>
        <a:p>
          <a:r>
            <a:rPr lang="el-GR" dirty="0"/>
            <a:t>Δημιουργία ισχυρών σχέσεων με πελάτες.</a:t>
          </a:r>
        </a:p>
      </dgm:t>
    </dgm:pt>
    <dgm:pt modelId="{E7DF5107-80D0-4344-B06B-CD17F7F21386}" type="parTrans" cxnId="{42BD592C-F71C-4DCF-AACD-845435D55D58}">
      <dgm:prSet/>
      <dgm:spPr/>
      <dgm:t>
        <a:bodyPr/>
        <a:lstStyle/>
        <a:p>
          <a:endParaRPr lang="el-GR"/>
        </a:p>
      </dgm:t>
    </dgm:pt>
    <dgm:pt modelId="{8213082B-E7A6-48DC-9628-DB14EA16ACFF}" type="sibTrans" cxnId="{42BD592C-F71C-4DCF-AACD-845435D55D58}">
      <dgm:prSet/>
      <dgm:spPr/>
      <dgm:t>
        <a:bodyPr/>
        <a:lstStyle/>
        <a:p>
          <a:endParaRPr lang="el-GR"/>
        </a:p>
      </dgm:t>
    </dgm:pt>
    <dgm:pt modelId="{A3EA2A95-D8C9-4A04-A961-0A6678137180}">
      <dgm:prSet/>
      <dgm:spPr/>
      <dgm:t>
        <a:bodyPr/>
        <a:lstStyle/>
        <a:p>
          <a:r>
            <a:rPr lang="el-GR" dirty="0"/>
            <a:t>Προώθηση μέσω Social Media</a:t>
          </a:r>
        </a:p>
      </dgm:t>
    </dgm:pt>
    <dgm:pt modelId="{D31DD138-B334-4DFD-A006-BD210E3754BC}" type="parTrans" cxnId="{9FF135E7-29BB-4C65-8E8E-E66EACD448F5}">
      <dgm:prSet/>
      <dgm:spPr/>
      <dgm:t>
        <a:bodyPr/>
        <a:lstStyle/>
        <a:p>
          <a:endParaRPr lang="el-GR"/>
        </a:p>
      </dgm:t>
    </dgm:pt>
    <dgm:pt modelId="{C953686F-F069-470F-B223-5227C9DAB680}" type="sibTrans" cxnId="{9FF135E7-29BB-4C65-8E8E-E66EACD448F5}">
      <dgm:prSet/>
      <dgm:spPr/>
      <dgm:t>
        <a:bodyPr/>
        <a:lstStyle/>
        <a:p>
          <a:endParaRPr lang="el-GR"/>
        </a:p>
      </dgm:t>
    </dgm:pt>
    <dgm:pt modelId="{AEF45D37-8DE1-4FFF-A014-B980F8F99F89}" type="pres">
      <dgm:prSet presAssocID="{089F6415-2CAA-4D40-A66B-38A8EE9F4893}" presName="Name0" presStyleCnt="0">
        <dgm:presLayoutVars>
          <dgm:dir/>
          <dgm:animLvl val="lvl"/>
          <dgm:resizeHandles val="exact"/>
        </dgm:presLayoutVars>
      </dgm:prSet>
      <dgm:spPr/>
    </dgm:pt>
    <dgm:pt modelId="{CCF60CD1-5B5F-474F-8C61-2E1624871DA0}" type="pres">
      <dgm:prSet presAssocID="{02EC06D5-C4A7-4AB8-BB04-737F95E79FF9}" presName="linNode" presStyleCnt="0"/>
      <dgm:spPr/>
    </dgm:pt>
    <dgm:pt modelId="{276D43E1-7F33-424B-BE43-F6693892EFA8}" type="pres">
      <dgm:prSet presAssocID="{02EC06D5-C4A7-4AB8-BB04-737F95E79FF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2A3E1B68-5AF6-452B-83B0-5F767FC90EA4}" type="pres">
      <dgm:prSet presAssocID="{02EC06D5-C4A7-4AB8-BB04-737F95E79FF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B06BC11-A83C-433C-958B-0578233208AE}" type="presOf" srcId="{02EC06D5-C4A7-4AB8-BB04-737F95E79FF9}" destId="{276D43E1-7F33-424B-BE43-F6693892EFA8}" srcOrd="0" destOrd="0" presId="urn:microsoft.com/office/officeart/2005/8/layout/vList5"/>
    <dgm:cxn modelId="{42BD592C-F71C-4DCF-AACD-845435D55D58}" srcId="{02EC06D5-C4A7-4AB8-BB04-737F95E79FF9}" destId="{22916D3B-CF41-4DB5-8C55-51F9572A626B}" srcOrd="2" destOrd="0" parTransId="{E7DF5107-80D0-4344-B06B-CD17F7F21386}" sibTransId="{8213082B-E7A6-48DC-9628-DB14EA16ACFF}"/>
    <dgm:cxn modelId="{8CC6604C-6429-4B38-A0D5-517A9BD1D609}" type="presOf" srcId="{22916D3B-CF41-4DB5-8C55-51F9572A626B}" destId="{2A3E1B68-5AF6-452B-83B0-5F767FC90EA4}" srcOrd="0" destOrd="2" presId="urn:microsoft.com/office/officeart/2005/8/layout/vList5"/>
    <dgm:cxn modelId="{1985FD5A-2231-4385-BC85-61755E01ECBA}" type="presOf" srcId="{3C31ECE0-6D85-4BE9-BF6F-7751CC3EF12E}" destId="{2A3E1B68-5AF6-452B-83B0-5F767FC90EA4}" srcOrd="0" destOrd="0" presId="urn:microsoft.com/office/officeart/2005/8/layout/vList5"/>
    <dgm:cxn modelId="{45E72C68-1174-4E20-8961-9B6DFBE7CE61}" srcId="{02EC06D5-C4A7-4AB8-BB04-737F95E79FF9}" destId="{3C31ECE0-6D85-4BE9-BF6F-7751CC3EF12E}" srcOrd="0" destOrd="0" parTransId="{F3DCF938-CD19-4800-88C2-7229B14BE64F}" sibTransId="{555BCDCA-8384-433E-A7EF-DE27AC2846E0}"/>
    <dgm:cxn modelId="{79B5B4BA-B8A4-4527-965A-DFB2E49B7E87}" type="presOf" srcId="{A3EA2A95-D8C9-4A04-A961-0A6678137180}" destId="{2A3E1B68-5AF6-452B-83B0-5F767FC90EA4}" srcOrd="0" destOrd="1" presId="urn:microsoft.com/office/officeart/2005/8/layout/vList5"/>
    <dgm:cxn modelId="{F9AD1AC9-B797-46DB-8528-CB2B5E020C26}" type="presOf" srcId="{089F6415-2CAA-4D40-A66B-38A8EE9F4893}" destId="{AEF45D37-8DE1-4FFF-A014-B980F8F99F89}" srcOrd="0" destOrd="0" presId="urn:microsoft.com/office/officeart/2005/8/layout/vList5"/>
    <dgm:cxn modelId="{08DAE1C9-7383-4346-B6E5-33C01B0B5476}" srcId="{089F6415-2CAA-4D40-A66B-38A8EE9F4893}" destId="{02EC06D5-C4A7-4AB8-BB04-737F95E79FF9}" srcOrd="0" destOrd="0" parTransId="{42404CE5-5B83-4331-B179-8826BA8D83F3}" sibTransId="{E70CC06E-B2EC-439B-B6C3-138C3BF2D56B}"/>
    <dgm:cxn modelId="{9FF135E7-29BB-4C65-8E8E-E66EACD448F5}" srcId="{02EC06D5-C4A7-4AB8-BB04-737F95E79FF9}" destId="{A3EA2A95-D8C9-4A04-A961-0A6678137180}" srcOrd="1" destOrd="0" parTransId="{D31DD138-B334-4DFD-A006-BD210E3754BC}" sibTransId="{C953686F-F069-470F-B223-5227C9DAB680}"/>
    <dgm:cxn modelId="{9E2F3F7D-5D98-4F08-9863-F86BAEA5D9DC}" type="presParOf" srcId="{AEF45D37-8DE1-4FFF-A014-B980F8F99F89}" destId="{CCF60CD1-5B5F-474F-8C61-2E1624871DA0}" srcOrd="0" destOrd="0" presId="urn:microsoft.com/office/officeart/2005/8/layout/vList5"/>
    <dgm:cxn modelId="{BA4B1BD1-B3DF-4556-8DE1-726F77079794}" type="presParOf" srcId="{CCF60CD1-5B5F-474F-8C61-2E1624871DA0}" destId="{276D43E1-7F33-424B-BE43-F6693892EFA8}" srcOrd="0" destOrd="0" presId="urn:microsoft.com/office/officeart/2005/8/layout/vList5"/>
    <dgm:cxn modelId="{866B1C72-66FD-4D52-816C-324852674455}" type="presParOf" srcId="{CCF60CD1-5B5F-474F-8C61-2E1624871DA0}" destId="{2A3E1B68-5AF6-452B-83B0-5F767FC90E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78F2D3-69A3-44BB-A567-BB53B51AACC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6554224-1052-4826-9196-667C81F3412B}">
      <dgm:prSet/>
      <dgm:spPr/>
      <dgm:t>
        <a:bodyPr/>
        <a:lstStyle/>
        <a:p>
          <a:r>
            <a:rPr lang="el-GR" dirty="0"/>
            <a:t>Το ηλεκτρονικό μάρκετινγκ περιλαμβάνει:</a:t>
          </a:r>
        </a:p>
      </dgm:t>
    </dgm:pt>
    <dgm:pt modelId="{B253F2F5-3E39-455F-95B2-6ED33097015F}" type="parTrans" cxnId="{616A52C7-4FBA-436A-8A8E-19833E7A8685}">
      <dgm:prSet/>
      <dgm:spPr/>
      <dgm:t>
        <a:bodyPr/>
        <a:lstStyle/>
        <a:p>
          <a:endParaRPr lang="el-GR"/>
        </a:p>
      </dgm:t>
    </dgm:pt>
    <dgm:pt modelId="{70E372FF-29DD-4094-8659-5FA305F11898}" type="sibTrans" cxnId="{616A52C7-4FBA-436A-8A8E-19833E7A8685}">
      <dgm:prSet/>
      <dgm:spPr/>
      <dgm:t>
        <a:bodyPr/>
        <a:lstStyle/>
        <a:p>
          <a:endParaRPr lang="el-GR"/>
        </a:p>
      </dgm:t>
    </dgm:pt>
    <dgm:pt modelId="{03A39978-44BA-4444-B9C7-59BF642AB844}">
      <dgm:prSet/>
      <dgm:spPr/>
      <dgm:t>
        <a:bodyPr/>
        <a:lstStyle/>
        <a:p>
          <a:r>
            <a:rPr lang="el-GR" dirty="0"/>
            <a:t> SEO</a:t>
          </a:r>
        </a:p>
      </dgm:t>
    </dgm:pt>
    <dgm:pt modelId="{C142445C-5A03-46E9-8E5F-2B61692B8359}" type="parTrans" cxnId="{1C3B7288-C2BD-46BF-BF20-7B277DB3F1BE}">
      <dgm:prSet/>
      <dgm:spPr/>
      <dgm:t>
        <a:bodyPr/>
        <a:lstStyle/>
        <a:p>
          <a:endParaRPr lang="el-GR"/>
        </a:p>
      </dgm:t>
    </dgm:pt>
    <dgm:pt modelId="{E616730C-CC6C-4079-883E-D54D4B0E0C00}" type="sibTrans" cxnId="{1C3B7288-C2BD-46BF-BF20-7B277DB3F1BE}">
      <dgm:prSet/>
      <dgm:spPr/>
      <dgm:t>
        <a:bodyPr/>
        <a:lstStyle/>
        <a:p>
          <a:endParaRPr lang="el-GR"/>
        </a:p>
      </dgm:t>
    </dgm:pt>
    <dgm:pt modelId="{B6B389BF-54A3-45D5-8440-6B91F51E5F7E}">
      <dgm:prSet/>
      <dgm:spPr/>
      <dgm:t>
        <a:bodyPr/>
        <a:lstStyle/>
        <a:p>
          <a:r>
            <a:rPr lang="el-GR" dirty="0"/>
            <a:t> PPC</a:t>
          </a:r>
        </a:p>
      </dgm:t>
    </dgm:pt>
    <dgm:pt modelId="{34B25307-297F-4B76-B844-4F9A02077AE4}" type="parTrans" cxnId="{911FCCC3-310B-411F-A419-DBC0FC9D136C}">
      <dgm:prSet/>
      <dgm:spPr/>
      <dgm:t>
        <a:bodyPr/>
        <a:lstStyle/>
        <a:p>
          <a:endParaRPr lang="el-GR"/>
        </a:p>
      </dgm:t>
    </dgm:pt>
    <dgm:pt modelId="{179CC1D2-B6D4-4DBE-9BF0-91DBB7A0EE46}" type="sibTrans" cxnId="{911FCCC3-310B-411F-A419-DBC0FC9D136C}">
      <dgm:prSet/>
      <dgm:spPr/>
      <dgm:t>
        <a:bodyPr/>
        <a:lstStyle/>
        <a:p>
          <a:endParaRPr lang="el-GR"/>
        </a:p>
      </dgm:t>
    </dgm:pt>
    <dgm:pt modelId="{923D2DAD-7E9C-4E44-895F-63C3AD954CD1}">
      <dgm:prSet/>
      <dgm:spPr/>
      <dgm:t>
        <a:bodyPr/>
        <a:lstStyle/>
        <a:p>
          <a:r>
            <a:rPr lang="el-GR" dirty="0"/>
            <a:t> Chat</a:t>
          </a:r>
          <a:r>
            <a:rPr lang="en-US" dirty="0"/>
            <a:t>-</a:t>
          </a:r>
          <a:r>
            <a:rPr lang="el-GR" dirty="0" err="1"/>
            <a:t>bots</a:t>
          </a:r>
          <a:endParaRPr lang="el-GR" dirty="0"/>
        </a:p>
      </dgm:t>
    </dgm:pt>
    <dgm:pt modelId="{46452EBE-5EB9-487E-B3BD-0713199F88EA}" type="parTrans" cxnId="{2EE744E5-9913-4008-9CE9-C941AC2D8227}">
      <dgm:prSet/>
      <dgm:spPr/>
      <dgm:t>
        <a:bodyPr/>
        <a:lstStyle/>
        <a:p>
          <a:endParaRPr lang="el-GR"/>
        </a:p>
      </dgm:t>
    </dgm:pt>
    <dgm:pt modelId="{C79607DA-7DBE-453C-BDBE-64DA079DF7A7}" type="sibTrans" cxnId="{2EE744E5-9913-4008-9CE9-C941AC2D8227}">
      <dgm:prSet/>
      <dgm:spPr/>
      <dgm:t>
        <a:bodyPr/>
        <a:lstStyle/>
        <a:p>
          <a:endParaRPr lang="el-GR"/>
        </a:p>
      </dgm:t>
    </dgm:pt>
    <dgm:pt modelId="{B167BD1F-1D9B-4697-A305-54E989397D9C}">
      <dgm:prSet/>
      <dgm:spPr/>
      <dgm:t>
        <a:bodyPr/>
        <a:lstStyle/>
        <a:p>
          <a:r>
            <a:rPr lang="el-GR" dirty="0"/>
            <a:t> Email Marketing</a:t>
          </a:r>
        </a:p>
      </dgm:t>
    </dgm:pt>
    <dgm:pt modelId="{0C534A89-829D-48CD-8566-67703217CB8B}" type="parTrans" cxnId="{531B67C5-0CE5-4B4E-8C67-ACCD3F1A07A3}">
      <dgm:prSet/>
      <dgm:spPr/>
      <dgm:t>
        <a:bodyPr/>
        <a:lstStyle/>
        <a:p>
          <a:endParaRPr lang="el-GR"/>
        </a:p>
      </dgm:t>
    </dgm:pt>
    <dgm:pt modelId="{DA11B87A-18F2-4D33-8CCD-3B5BF46F7011}" type="sibTrans" cxnId="{531B67C5-0CE5-4B4E-8C67-ACCD3F1A07A3}">
      <dgm:prSet/>
      <dgm:spPr/>
      <dgm:t>
        <a:bodyPr/>
        <a:lstStyle/>
        <a:p>
          <a:endParaRPr lang="el-GR"/>
        </a:p>
      </dgm:t>
    </dgm:pt>
    <dgm:pt modelId="{5832B5C1-D0D4-420F-BED4-BD9349E5F471}">
      <dgm:prSet/>
      <dgm:spPr/>
      <dgm:t>
        <a:bodyPr/>
        <a:lstStyle/>
        <a:p>
          <a:r>
            <a:rPr lang="el-GR"/>
            <a:t>Παρέχει 24/7 εξυπηρέτηση και μειώνει το κόστος.</a:t>
          </a:r>
        </a:p>
      </dgm:t>
    </dgm:pt>
    <dgm:pt modelId="{CC6F87A2-BE46-40FC-A6FE-871C4E6D24F4}" type="parTrans" cxnId="{9742AB0A-DEE8-447B-BD3C-CACD8D7EEE9D}">
      <dgm:prSet/>
      <dgm:spPr/>
      <dgm:t>
        <a:bodyPr/>
        <a:lstStyle/>
        <a:p>
          <a:endParaRPr lang="el-GR"/>
        </a:p>
      </dgm:t>
    </dgm:pt>
    <dgm:pt modelId="{00CE4964-1476-4D62-BC45-1D3DFB67C23A}" type="sibTrans" cxnId="{9742AB0A-DEE8-447B-BD3C-CACD8D7EEE9D}">
      <dgm:prSet/>
      <dgm:spPr/>
      <dgm:t>
        <a:bodyPr/>
        <a:lstStyle/>
        <a:p>
          <a:endParaRPr lang="el-GR"/>
        </a:p>
      </dgm:t>
    </dgm:pt>
    <dgm:pt modelId="{61E383C0-4936-435E-89F2-40D633398824}" type="pres">
      <dgm:prSet presAssocID="{CB78F2D3-69A3-44BB-A567-BB53B51AACCF}" presName="linearFlow" presStyleCnt="0">
        <dgm:presLayoutVars>
          <dgm:dir/>
          <dgm:animLvl val="lvl"/>
          <dgm:resizeHandles val="exact"/>
        </dgm:presLayoutVars>
      </dgm:prSet>
      <dgm:spPr/>
    </dgm:pt>
    <dgm:pt modelId="{89611B9B-7B62-4C3A-96D9-A6963A83A572}" type="pres">
      <dgm:prSet presAssocID="{86554224-1052-4826-9196-667C81F3412B}" presName="composite" presStyleCnt="0"/>
      <dgm:spPr/>
    </dgm:pt>
    <dgm:pt modelId="{50E739AA-4904-48E4-A795-B3ED1C150588}" type="pres">
      <dgm:prSet presAssocID="{86554224-1052-4826-9196-667C81F3412B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1C884ADC-3452-4D06-8D90-16068A87B6D1}" type="pres">
      <dgm:prSet presAssocID="{86554224-1052-4826-9196-667C81F3412B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9742AB0A-DEE8-447B-BD3C-CACD8D7EEE9D}" srcId="{86554224-1052-4826-9196-667C81F3412B}" destId="{5832B5C1-D0D4-420F-BED4-BD9349E5F471}" srcOrd="4" destOrd="0" parTransId="{CC6F87A2-BE46-40FC-A6FE-871C4E6D24F4}" sibTransId="{00CE4964-1476-4D62-BC45-1D3DFB67C23A}"/>
    <dgm:cxn modelId="{4F855A53-BBF2-45AA-AEF5-E53FDDEE0BF7}" type="presOf" srcId="{03A39978-44BA-4444-B9C7-59BF642AB844}" destId="{1C884ADC-3452-4D06-8D90-16068A87B6D1}" srcOrd="0" destOrd="0" presId="urn:microsoft.com/office/officeart/2005/8/layout/chevron2"/>
    <dgm:cxn modelId="{1D528A53-858E-480C-AD04-1D90EB7EAE4A}" type="presOf" srcId="{86554224-1052-4826-9196-667C81F3412B}" destId="{50E739AA-4904-48E4-A795-B3ED1C150588}" srcOrd="0" destOrd="0" presId="urn:microsoft.com/office/officeart/2005/8/layout/chevron2"/>
    <dgm:cxn modelId="{38363F58-F723-4166-ADA9-4FB393D5D6FC}" type="presOf" srcId="{B6B389BF-54A3-45D5-8440-6B91F51E5F7E}" destId="{1C884ADC-3452-4D06-8D90-16068A87B6D1}" srcOrd="0" destOrd="1" presId="urn:microsoft.com/office/officeart/2005/8/layout/chevron2"/>
    <dgm:cxn modelId="{1C3B7288-C2BD-46BF-BF20-7B277DB3F1BE}" srcId="{86554224-1052-4826-9196-667C81F3412B}" destId="{03A39978-44BA-4444-B9C7-59BF642AB844}" srcOrd="0" destOrd="0" parTransId="{C142445C-5A03-46E9-8E5F-2B61692B8359}" sibTransId="{E616730C-CC6C-4079-883E-D54D4B0E0C00}"/>
    <dgm:cxn modelId="{4A6CC09E-23B4-4915-BDD8-329C109E3806}" type="presOf" srcId="{923D2DAD-7E9C-4E44-895F-63C3AD954CD1}" destId="{1C884ADC-3452-4D06-8D90-16068A87B6D1}" srcOrd="0" destOrd="2" presId="urn:microsoft.com/office/officeart/2005/8/layout/chevron2"/>
    <dgm:cxn modelId="{A3537BAD-C4FF-4224-9BC7-144DF3ED0C58}" type="presOf" srcId="{B167BD1F-1D9B-4697-A305-54E989397D9C}" destId="{1C884ADC-3452-4D06-8D90-16068A87B6D1}" srcOrd="0" destOrd="3" presId="urn:microsoft.com/office/officeart/2005/8/layout/chevron2"/>
    <dgm:cxn modelId="{911FCCC3-310B-411F-A419-DBC0FC9D136C}" srcId="{86554224-1052-4826-9196-667C81F3412B}" destId="{B6B389BF-54A3-45D5-8440-6B91F51E5F7E}" srcOrd="1" destOrd="0" parTransId="{34B25307-297F-4B76-B844-4F9A02077AE4}" sibTransId="{179CC1D2-B6D4-4DBE-9BF0-91DBB7A0EE46}"/>
    <dgm:cxn modelId="{531B67C5-0CE5-4B4E-8C67-ACCD3F1A07A3}" srcId="{86554224-1052-4826-9196-667C81F3412B}" destId="{B167BD1F-1D9B-4697-A305-54E989397D9C}" srcOrd="3" destOrd="0" parTransId="{0C534A89-829D-48CD-8566-67703217CB8B}" sibTransId="{DA11B87A-18F2-4D33-8CCD-3B5BF46F7011}"/>
    <dgm:cxn modelId="{616A52C7-4FBA-436A-8A8E-19833E7A8685}" srcId="{CB78F2D3-69A3-44BB-A567-BB53B51AACCF}" destId="{86554224-1052-4826-9196-667C81F3412B}" srcOrd="0" destOrd="0" parTransId="{B253F2F5-3E39-455F-95B2-6ED33097015F}" sibTransId="{70E372FF-29DD-4094-8659-5FA305F11898}"/>
    <dgm:cxn modelId="{7BC5B1C7-3FB0-4830-81E8-BC773CCB2B68}" type="presOf" srcId="{CB78F2D3-69A3-44BB-A567-BB53B51AACCF}" destId="{61E383C0-4936-435E-89F2-40D633398824}" srcOrd="0" destOrd="0" presId="urn:microsoft.com/office/officeart/2005/8/layout/chevron2"/>
    <dgm:cxn modelId="{2EE744E5-9913-4008-9CE9-C941AC2D8227}" srcId="{86554224-1052-4826-9196-667C81F3412B}" destId="{923D2DAD-7E9C-4E44-895F-63C3AD954CD1}" srcOrd="2" destOrd="0" parTransId="{46452EBE-5EB9-487E-B3BD-0713199F88EA}" sibTransId="{C79607DA-7DBE-453C-BDBE-64DA079DF7A7}"/>
    <dgm:cxn modelId="{4AD574FA-8A36-4520-80FE-0124E361A774}" type="presOf" srcId="{5832B5C1-D0D4-420F-BED4-BD9349E5F471}" destId="{1C884ADC-3452-4D06-8D90-16068A87B6D1}" srcOrd="0" destOrd="4" presId="urn:microsoft.com/office/officeart/2005/8/layout/chevron2"/>
    <dgm:cxn modelId="{8C947CAC-CE91-4545-9C8A-F22C66280017}" type="presParOf" srcId="{61E383C0-4936-435E-89F2-40D633398824}" destId="{89611B9B-7B62-4C3A-96D9-A6963A83A572}" srcOrd="0" destOrd="0" presId="urn:microsoft.com/office/officeart/2005/8/layout/chevron2"/>
    <dgm:cxn modelId="{F571A0EC-2153-4316-B557-66A7B9730E9B}" type="presParOf" srcId="{89611B9B-7B62-4C3A-96D9-A6963A83A572}" destId="{50E739AA-4904-48E4-A795-B3ED1C150588}" srcOrd="0" destOrd="0" presId="urn:microsoft.com/office/officeart/2005/8/layout/chevron2"/>
    <dgm:cxn modelId="{3F9A7BD1-7F45-43E5-8355-E7A79079923E}" type="presParOf" srcId="{89611B9B-7B62-4C3A-96D9-A6963A83A572}" destId="{1C884ADC-3452-4D06-8D90-16068A87B6D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130B93-C3E8-46EA-AD28-840CB665720A}" type="doc">
      <dgm:prSet loTypeId="urn:microsoft.com/office/officeart/2005/8/layout/chevronAccent+Icon" loCatId="officeonlin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181DCF7D-DF93-4184-A454-DDDA72AD6A8F}">
      <dgm:prSet/>
      <dgm:spPr/>
      <dgm:t>
        <a:bodyPr/>
        <a:lstStyle/>
        <a:p>
          <a:r>
            <a:rPr lang="el-GR"/>
            <a:t>Η πανδημία COVID-19 επιτάχυνε τη μετάβαση στο ψηφιακό μάρκετινγκ.</a:t>
          </a:r>
        </a:p>
      </dgm:t>
    </dgm:pt>
    <dgm:pt modelId="{F74ABF44-E3D5-4814-B89E-2B4998A835A8}" type="parTrans" cxnId="{7BD2FFF0-BCE4-489B-A6BA-4F46D9E4E80F}">
      <dgm:prSet/>
      <dgm:spPr/>
      <dgm:t>
        <a:bodyPr/>
        <a:lstStyle/>
        <a:p>
          <a:endParaRPr lang="el-GR"/>
        </a:p>
      </dgm:t>
    </dgm:pt>
    <dgm:pt modelId="{B5953AC7-50D7-41CB-A4BB-92B76B8980DB}" type="sibTrans" cxnId="{7BD2FFF0-BCE4-489B-A6BA-4F46D9E4E80F}">
      <dgm:prSet/>
      <dgm:spPr/>
      <dgm:t>
        <a:bodyPr/>
        <a:lstStyle/>
        <a:p>
          <a:endParaRPr lang="el-GR"/>
        </a:p>
      </dgm:t>
    </dgm:pt>
    <dgm:pt modelId="{94D545F7-A27D-44E5-93E8-A31985B5BCD7}">
      <dgm:prSet/>
      <dgm:spPr/>
      <dgm:t>
        <a:bodyPr/>
        <a:lstStyle/>
        <a:p>
          <a:r>
            <a:rPr lang="el-GR"/>
            <a:t>Ενίσχυση πελατειακής εμπειρίας μέσω ψηφιακών καναλιών.</a:t>
          </a:r>
        </a:p>
      </dgm:t>
    </dgm:pt>
    <dgm:pt modelId="{2A9EEF7A-4C58-41CE-B002-EF918F0F6BF9}" type="parTrans" cxnId="{EF1F1A1C-F2C0-40AF-AAA2-1D1107069706}">
      <dgm:prSet/>
      <dgm:spPr/>
      <dgm:t>
        <a:bodyPr/>
        <a:lstStyle/>
        <a:p>
          <a:endParaRPr lang="el-GR"/>
        </a:p>
      </dgm:t>
    </dgm:pt>
    <dgm:pt modelId="{7A103C28-0725-47C5-88E5-939D00BB21B6}" type="sibTrans" cxnId="{EF1F1A1C-F2C0-40AF-AAA2-1D1107069706}">
      <dgm:prSet/>
      <dgm:spPr/>
      <dgm:t>
        <a:bodyPr/>
        <a:lstStyle/>
        <a:p>
          <a:endParaRPr lang="el-GR"/>
        </a:p>
      </dgm:t>
    </dgm:pt>
    <dgm:pt modelId="{C47BE46E-9038-4D2E-8CBC-8000FCDCA3BC}" type="pres">
      <dgm:prSet presAssocID="{91130B93-C3E8-46EA-AD28-840CB665720A}" presName="Name0" presStyleCnt="0">
        <dgm:presLayoutVars>
          <dgm:dir/>
          <dgm:resizeHandles val="exact"/>
        </dgm:presLayoutVars>
      </dgm:prSet>
      <dgm:spPr/>
    </dgm:pt>
    <dgm:pt modelId="{E2C3CEA1-7C1F-453E-9814-670AC14D32E9}" type="pres">
      <dgm:prSet presAssocID="{181DCF7D-DF93-4184-A454-DDDA72AD6A8F}" presName="composite" presStyleCnt="0"/>
      <dgm:spPr/>
    </dgm:pt>
    <dgm:pt modelId="{7F18322D-0C82-4F30-BF35-B13D02825AAE}" type="pres">
      <dgm:prSet presAssocID="{181DCF7D-DF93-4184-A454-DDDA72AD6A8F}" presName="bgChev" presStyleLbl="node1" presStyleIdx="0" presStyleCnt="2"/>
      <dgm:spPr/>
    </dgm:pt>
    <dgm:pt modelId="{0EF104E0-6504-4BF2-9954-FCAF01EEA4AF}" type="pres">
      <dgm:prSet presAssocID="{181DCF7D-DF93-4184-A454-DDDA72AD6A8F}" presName="txNode" presStyleLbl="fgAcc1" presStyleIdx="0" presStyleCnt="2">
        <dgm:presLayoutVars>
          <dgm:bulletEnabled val="1"/>
        </dgm:presLayoutVars>
      </dgm:prSet>
      <dgm:spPr/>
    </dgm:pt>
    <dgm:pt modelId="{DE7C456B-D595-40C1-941B-C6CABD34CFFD}" type="pres">
      <dgm:prSet presAssocID="{B5953AC7-50D7-41CB-A4BB-92B76B8980DB}" presName="compositeSpace" presStyleCnt="0"/>
      <dgm:spPr/>
    </dgm:pt>
    <dgm:pt modelId="{93DBD4E3-CBA4-4025-B8BD-8213DB94FF8B}" type="pres">
      <dgm:prSet presAssocID="{94D545F7-A27D-44E5-93E8-A31985B5BCD7}" presName="composite" presStyleCnt="0"/>
      <dgm:spPr/>
    </dgm:pt>
    <dgm:pt modelId="{BF9D022D-8E8A-4BB4-9145-7CFB0D1BD6DB}" type="pres">
      <dgm:prSet presAssocID="{94D545F7-A27D-44E5-93E8-A31985B5BCD7}" presName="bgChev" presStyleLbl="node1" presStyleIdx="1" presStyleCnt="2"/>
      <dgm:spPr/>
    </dgm:pt>
    <dgm:pt modelId="{7E3D42A1-8C61-4C11-84BE-75E0D4A58364}" type="pres">
      <dgm:prSet presAssocID="{94D545F7-A27D-44E5-93E8-A31985B5BCD7}" presName="txNode" presStyleLbl="fgAcc1" presStyleIdx="1" presStyleCnt="2">
        <dgm:presLayoutVars>
          <dgm:bulletEnabled val="1"/>
        </dgm:presLayoutVars>
      </dgm:prSet>
      <dgm:spPr/>
    </dgm:pt>
  </dgm:ptLst>
  <dgm:cxnLst>
    <dgm:cxn modelId="{EF1F1A1C-F2C0-40AF-AAA2-1D1107069706}" srcId="{91130B93-C3E8-46EA-AD28-840CB665720A}" destId="{94D545F7-A27D-44E5-93E8-A31985B5BCD7}" srcOrd="1" destOrd="0" parTransId="{2A9EEF7A-4C58-41CE-B002-EF918F0F6BF9}" sibTransId="{7A103C28-0725-47C5-88E5-939D00BB21B6}"/>
    <dgm:cxn modelId="{27567A68-456A-4360-A1E3-E80633F1CE51}" type="presOf" srcId="{94D545F7-A27D-44E5-93E8-A31985B5BCD7}" destId="{7E3D42A1-8C61-4C11-84BE-75E0D4A58364}" srcOrd="0" destOrd="0" presId="urn:microsoft.com/office/officeart/2005/8/layout/chevronAccent+Icon"/>
    <dgm:cxn modelId="{8FB78A70-EAC6-40A9-A9A4-A8523EC80619}" type="presOf" srcId="{181DCF7D-DF93-4184-A454-DDDA72AD6A8F}" destId="{0EF104E0-6504-4BF2-9954-FCAF01EEA4AF}" srcOrd="0" destOrd="0" presId="urn:microsoft.com/office/officeart/2005/8/layout/chevronAccent+Icon"/>
    <dgm:cxn modelId="{080A80E2-C035-41EB-8B96-31E74A55E172}" type="presOf" srcId="{91130B93-C3E8-46EA-AD28-840CB665720A}" destId="{C47BE46E-9038-4D2E-8CBC-8000FCDCA3BC}" srcOrd="0" destOrd="0" presId="urn:microsoft.com/office/officeart/2005/8/layout/chevronAccent+Icon"/>
    <dgm:cxn modelId="{7BD2FFF0-BCE4-489B-A6BA-4F46D9E4E80F}" srcId="{91130B93-C3E8-46EA-AD28-840CB665720A}" destId="{181DCF7D-DF93-4184-A454-DDDA72AD6A8F}" srcOrd="0" destOrd="0" parTransId="{F74ABF44-E3D5-4814-B89E-2B4998A835A8}" sibTransId="{B5953AC7-50D7-41CB-A4BB-92B76B8980DB}"/>
    <dgm:cxn modelId="{FD914350-927B-463D-935D-5F8A03F9DB41}" type="presParOf" srcId="{C47BE46E-9038-4D2E-8CBC-8000FCDCA3BC}" destId="{E2C3CEA1-7C1F-453E-9814-670AC14D32E9}" srcOrd="0" destOrd="0" presId="urn:microsoft.com/office/officeart/2005/8/layout/chevronAccent+Icon"/>
    <dgm:cxn modelId="{7D3BAA62-33A6-4439-B5F0-7D2AADB5DB84}" type="presParOf" srcId="{E2C3CEA1-7C1F-453E-9814-670AC14D32E9}" destId="{7F18322D-0C82-4F30-BF35-B13D02825AAE}" srcOrd="0" destOrd="0" presId="urn:microsoft.com/office/officeart/2005/8/layout/chevronAccent+Icon"/>
    <dgm:cxn modelId="{4A7AE069-BD4A-443D-A568-4646326A1927}" type="presParOf" srcId="{E2C3CEA1-7C1F-453E-9814-670AC14D32E9}" destId="{0EF104E0-6504-4BF2-9954-FCAF01EEA4AF}" srcOrd="1" destOrd="0" presId="urn:microsoft.com/office/officeart/2005/8/layout/chevronAccent+Icon"/>
    <dgm:cxn modelId="{2B4CDDD3-F32E-4342-BF70-B74A2A041485}" type="presParOf" srcId="{C47BE46E-9038-4D2E-8CBC-8000FCDCA3BC}" destId="{DE7C456B-D595-40C1-941B-C6CABD34CFFD}" srcOrd="1" destOrd="0" presId="urn:microsoft.com/office/officeart/2005/8/layout/chevronAccent+Icon"/>
    <dgm:cxn modelId="{F680BBF8-7DBA-4F9E-A860-E0F43EFD4792}" type="presParOf" srcId="{C47BE46E-9038-4D2E-8CBC-8000FCDCA3BC}" destId="{93DBD4E3-CBA4-4025-B8BD-8213DB94FF8B}" srcOrd="2" destOrd="0" presId="urn:microsoft.com/office/officeart/2005/8/layout/chevronAccent+Icon"/>
    <dgm:cxn modelId="{A2EF1665-419F-4871-B453-468111A77052}" type="presParOf" srcId="{93DBD4E3-CBA4-4025-B8BD-8213DB94FF8B}" destId="{BF9D022D-8E8A-4BB4-9145-7CFB0D1BD6DB}" srcOrd="0" destOrd="0" presId="urn:microsoft.com/office/officeart/2005/8/layout/chevronAccent+Icon"/>
    <dgm:cxn modelId="{DA069A4B-D241-487C-9682-F449CC872016}" type="presParOf" srcId="{93DBD4E3-CBA4-4025-B8BD-8213DB94FF8B}" destId="{7E3D42A1-8C61-4C11-84BE-75E0D4A58364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257BEE8-3A4A-4E91-810E-FD7EDF29FA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2BAD6C13-5B62-4EE8-81C3-715C6854D180}">
      <dgm:prSet/>
      <dgm:spPr/>
      <dgm:t>
        <a:bodyPr/>
        <a:lstStyle/>
        <a:p>
          <a:r>
            <a:rPr lang="el-GR"/>
            <a:t>Τα Social Media επηρεάζουν:</a:t>
          </a:r>
        </a:p>
      </dgm:t>
    </dgm:pt>
    <dgm:pt modelId="{C742C9B0-E628-42B9-B39F-41F2F19066EB}" type="parTrans" cxnId="{0DFCB9A7-D7FF-4159-BD8F-1F6CD9E31EB4}">
      <dgm:prSet/>
      <dgm:spPr/>
      <dgm:t>
        <a:bodyPr/>
        <a:lstStyle/>
        <a:p>
          <a:endParaRPr lang="el-GR"/>
        </a:p>
      </dgm:t>
    </dgm:pt>
    <dgm:pt modelId="{DC459DA3-1398-47A8-B15C-C09E235E187A}" type="sibTrans" cxnId="{0DFCB9A7-D7FF-4159-BD8F-1F6CD9E31EB4}">
      <dgm:prSet/>
      <dgm:spPr/>
      <dgm:t>
        <a:bodyPr/>
        <a:lstStyle/>
        <a:p>
          <a:endParaRPr lang="el-GR"/>
        </a:p>
      </dgm:t>
    </dgm:pt>
    <dgm:pt modelId="{C7A6A031-E927-4F79-9541-DD5FDB6FF8B5}">
      <dgm:prSet/>
      <dgm:spPr/>
      <dgm:t>
        <a:bodyPr/>
        <a:lstStyle/>
        <a:p>
          <a:r>
            <a:rPr lang="el-GR"/>
            <a:t>• Επιλογές προορισμών</a:t>
          </a:r>
        </a:p>
      </dgm:t>
    </dgm:pt>
    <dgm:pt modelId="{C887C304-2076-4988-9F12-B161BDF5A205}" type="parTrans" cxnId="{CA0713AE-D6F1-4E51-9E11-0D5CEA7B228D}">
      <dgm:prSet/>
      <dgm:spPr/>
      <dgm:t>
        <a:bodyPr/>
        <a:lstStyle/>
        <a:p>
          <a:endParaRPr lang="el-GR"/>
        </a:p>
      </dgm:t>
    </dgm:pt>
    <dgm:pt modelId="{8739E9FE-87AC-46E2-8670-58BC85960043}" type="sibTrans" cxnId="{CA0713AE-D6F1-4E51-9E11-0D5CEA7B228D}">
      <dgm:prSet/>
      <dgm:spPr/>
      <dgm:t>
        <a:bodyPr/>
        <a:lstStyle/>
        <a:p>
          <a:endParaRPr lang="el-GR"/>
        </a:p>
      </dgm:t>
    </dgm:pt>
    <dgm:pt modelId="{97A12D50-D614-4B86-A218-58EB2CC210D6}">
      <dgm:prSet/>
      <dgm:spPr/>
      <dgm:t>
        <a:bodyPr/>
        <a:lstStyle/>
        <a:p>
          <a:r>
            <a:rPr lang="el-GR"/>
            <a:t>• Προτιμήσεις ταξιδιωτών</a:t>
          </a:r>
        </a:p>
      </dgm:t>
    </dgm:pt>
    <dgm:pt modelId="{4C9949A9-5A2A-45AB-ACDF-E100B6333E6C}" type="parTrans" cxnId="{BB12EEEE-90CA-48FD-97D0-21CC31C26CF0}">
      <dgm:prSet/>
      <dgm:spPr/>
      <dgm:t>
        <a:bodyPr/>
        <a:lstStyle/>
        <a:p>
          <a:endParaRPr lang="el-GR"/>
        </a:p>
      </dgm:t>
    </dgm:pt>
    <dgm:pt modelId="{95DC1BAE-99C1-4383-934B-A96CC63CFC24}" type="sibTrans" cxnId="{BB12EEEE-90CA-48FD-97D0-21CC31C26CF0}">
      <dgm:prSet/>
      <dgm:spPr/>
      <dgm:t>
        <a:bodyPr/>
        <a:lstStyle/>
        <a:p>
          <a:endParaRPr lang="el-GR"/>
        </a:p>
      </dgm:t>
    </dgm:pt>
    <dgm:pt modelId="{790923AE-084F-45CC-ABA1-42622A79F862}">
      <dgm:prSet/>
      <dgm:spPr/>
      <dgm:t>
        <a:bodyPr/>
        <a:lstStyle/>
        <a:p>
          <a:r>
            <a:rPr lang="el-GR"/>
            <a:t>Προκλήσεις: Διαχείριση αρνητικών σχολίων.</a:t>
          </a:r>
        </a:p>
      </dgm:t>
    </dgm:pt>
    <dgm:pt modelId="{D30A74AA-E235-4B8B-A1FE-5542087E5A72}" type="parTrans" cxnId="{342ACE93-CB06-4F31-9865-507883A5E98C}">
      <dgm:prSet/>
      <dgm:spPr/>
      <dgm:t>
        <a:bodyPr/>
        <a:lstStyle/>
        <a:p>
          <a:endParaRPr lang="el-GR"/>
        </a:p>
      </dgm:t>
    </dgm:pt>
    <dgm:pt modelId="{855C0432-2E14-4F1B-B06E-DB21DE64DEBA}" type="sibTrans" cxnId="{342ACE93-CB06-4F31-9865-507883A5E98C}">
      <dgm:prSet/>
      <dgm:spPr/>
      <dgm:t>
        <a:bodyPr/>
        <a:lstStyle/>
        <a:p>
          <a:endParaRPr lang="el-GR"/>
        </a:p>
      </dgm:t>
    </dgm:pt>
    <dgm:pt modelId="{F350E92F-2FA0-4436-9AE0-8C71F82D966E}" type="pres">
      <dgm:prSet presAssocID="{0257BEE8-3A4A-4E91-810E-FD7EDF29FA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C79B27D-D67B-42BE-896D-C9261A676DEC}" type="pres">
      <dgm:prSet presAssocID="{2BAD6C13-5B62-4EE8-81C3-715C6854D180}" presName="hierRoot1" presStyleCnt="0">
        <dgm:presLayoutVars>
          <dgm:hierBranch val="init"/>
        </dgm:presLayoutVars>
      </dgm:prSet>
      <dgm:spPr/>
    </dgm:pt>
    <dgm:pt modelId="{858596DC-E1D9-4C49-AC4D-A0332B0ABED5}" type="pres">
      <dgm:prSet presAssocID="{2BAD6C13-5B62-4EE8-81C3-715C6854D180}" presName="rootComposite1" presStyleCnt="0"/>
      <dgm:spPr/>
    </dgm:pt>
    <dgm:pt modelId="{832000C4-AAE5-4A4B-B2E3-02A7A8F2C65D}" type="pres">
      <dgm:prSet presAssocID="{2BAD6C13-5B62-4EE8-81C3-715C6854D180}" presName="rootText1" presStyleLbl="node0" presStyleIdx="0" presStyleCnt="1">
        <dgm:presLayoutVars>
          <dgm:chPref val="3"/>
        </dgm:presLayoutVars>
      </dgm:prSet>
      <dgm:spPr/>
    </dgm:pt>
    <dgm:pt modelId="{26446444-C9AE-425F-ABD5-A8EE55CA4174}" type="pres">
      <dgm:prSet presAssocID="{2BAD6C13-5B62-4EE8-81C3-715C6854D180}" presName="rootConnector1" presStyleLbl="node1" presStyleIdx="0" presStyleCnt="0"/>
      <dgm:spPr/>
    </dgm:pt>
    <dgm:pt modelId="{FD8E25AB-A1F2-4288-9393-063B4A5EF0D7}" type="pres">
      <dgm:prSet presAssocID="{2BAD6C13-5B62-4EE8-81C3-715C6854D180}" presName="hierChild2" presStyleCnt="0"/>
      <dgm:spPr/>
    </dgm:pt>
    <dgm:pt modelId="{F4056F09-F113-46A2-B964-22C682A9CE67}" type="pres">
      <dgm:prSet presAssocID="{C887C304-2076-4988-9F12-B161BDF5A205}" presName="Name37" presStyleLbl="parChTrans1D2" presStyleIdx="0" presStyleCnt="3"/>
      <dgm:spPr/>
    </dgm:pt>
    <dgm:pt modelId="{70625CC1-C658-4F19-A17A-1328F79302F6}" type="pres">
      <dgm:prSet presAssocID="{C7A6A031-E927-4F79-9541-DD5FDB6FF8B5}" presName="hierRoot2" presStyleCnt="0">
        <dgm:presLayoutVars>
          <dgm:hierBranch val="init"/>
        </dgm:presLayoutVars>
      </dgm:prSet>
      <dgm:spPr/>
    </dgm:pt>
    <dgm:pt modelId="{94917C20-2C70-4680-B262-27BC09FF5916}" type="pres">
      <dgm:prSet presAssocID="{C7A6A031-E927-4F79-9541-DD5FDB6FF8B5}" presName="rootComposite" presStyleCnt="0"/>
      <dgm:spPr/>
    </dgm:pt>
    <dgm:pt modelId="{1EDD95AE-F852-4CDC-897C-93FAB88D3AA1}" type="pres">
      <dgm:prSet presAssocID="{C7A6A031-E927-4F79-9541-DD5FDB6FF8B5}" presName="rootText" presStyleLbl="node2" presStyleIdx="0" presStyleCnt="3">
        <dgm:presLayoutVars>
          <dgm:chPref val="3"/>
        </dgm:presLayoutVars>
      </dgm:prSet>
      <dgm:spPr/>
    </dgm:pt>
    <dgm:pt modelId="{999D96AC-F5C2-4063-849C-475BA8A3C53F}" type="pres">
      <dgm:prSet presAssocID="{C7A6A031-E927-4F79-9541-DD5FDB6FF8B5}" presName="rootConnector" presStyleLbl="node2" presStyleIdx="0" presStyleCnt="3"/>
      <dgm:spPr/>
    </dgm:pt>
    <dgm:pt modelId="{71A5BC45-D0E3-497F-96A3-F6886D45FA1A}" type="pres">
      <dgm:prSet presAssocID="{C7A6A031-E927-4F79-9541-DD5FDB6FF8B5}" presName="hierChild4" presStyleCnt="0"/>
      <dgm:spPr/>
    </dgm:pt>
    <dgm:pt modelId="{D5CD2727-946A-47B5-95C7-52E97E94D40F}" type="pres">
      <dgm:prSet presAssocID="{C7A6A031-E927-4F79-9541-DD5FDB6FF8B5}" presName="hierChild5" presStyleCnt="0"/>
      <dgm:spPr/>
    </dgm:pt>
    <dgm:pt modelId="{89A31D4B-DC43-466A-8F49-8FFFCD06D37D}" type="pres">
      <dgm:prSet presAssocID="{4C9949A9-5A2A-45AB-ACDF-E100B6333E6C}" presName="Name37" presStyleLbl="parChTrans1D2" presStyleIdx="1" presStyleCnt="3"/>
      <dgm:spPr/>
    </dgm:pt>
    <dgm:pt modelId="{1A09C6F7-FC94-42C7-9FE9-2E07A0655D07}" type="pres">
      <dgm:prSet presAssocID="{97A12D50-D614-4B86-A218-58EB2CC210D6}" presName="hierRoot2" presStyleCnt="0">
        <dgm:presLayoutVars>
          <dgm:hierBranch val="init"/>
        </dgm:presLayoutVars>
      </dgm:prSet>
      <dgm:spPr/>
    </dgm:pt>
    <dgm:pt modelId="{4CDB04B3-EED6-4095-8B0F-6FCB682EF63D}" type="pres">
      <dgm:prSet presAssocID="{97A12D50-D614-4B86-A218-58EB2CC210D6}" presName="rootComposite" presStyleCnt="0"/>
      <dgm:spPr/>
    </dgm:pt>
    <dgm:pt modelId="{3E2D0B0E-F622-48E8-B1C4-54E3A0059361}" type="pres">
      <dgm:prSet presAssocID="{97A12D50-D614-4B86-A218-58EB2CC210D6}" presName="rootText" presStyleLbl="node2" presStyleIdx="1" presStyleCnt="3">
        <dgm:presLayoutVars>
          <dgm:chPref val="3"/>
        </dgm:presLayoutVars>
      </dgm:prSet>
      <dgm:spPr/>
    </dgm:pt>
    <dgm:pt modelId="{7455DE1B-3C54-4C62-B1B1-7B07D09DE126}" type="pres">
      <dgm:prSet presAssocID="{97A12D50-D614-4B86-A218-58EB2CC210D6}" presName="rootConnector" presStyleLbl="node2" presStyleIdx="1" presStyleCnt="3"/>
      <dgm:spPr/>
    </dgm:pt>
    <dgm:pt modelId="{CFCD2E09-5E4F-45A9-8398-86708DB92C8E}" type="pres">
      <dgm:prSet presAssocID="{97A12D50-D614-4B86-A218-58EB2CC210D6}" presName="hierChild4" presStyleCnt="0"/>
      <dgm:spPr/>
    </dgm:pt>
    <dgm:pt modelId="{78B473DD-F2B8-4F54-A86F-E165B6949DB0}" type="pres">
      <dgm:prSet presAssocID="{97A12D50-D614-4B86-A218-58EB2CC210D6}" presName="hierChild5" presStyleCnt="0"/>
      <dgm:spPr/>
    </dgm:pt>
    <dgm:pt modelId="{D0B1FA07-5797-45C5-8ED6-E3D3CE23B6D4}" type="pres">
      <dgm:prSet presAssocID="{D30A74AA-E235-4B8B-A1FE-5542087E5A72}" presName="Name37" presStyleLbl="parChTrans1D2" presStyleIdx="2" presStyleCnt="3"/>
      <dgm:spPr/>
    </dgm:pt>
    <dgm:pt modelId="{F2F15C4C-28A6-42C7-8212-7D3D4D6269AC}" type="pres">
      <dgm:prSet presAssocID="{790923AE-084F-45CC-ABA1-42622A79F862}" presName="hierRoot2" presStyleCnt="0">
        <dgm:presLayoutVars>
          <dgm:hierBranch val="init"/>
        </dgm:presLayoutVars>
      </dgm:prSet>
      <dgm:spPr/>
    </dgm:pt>
    <dgm:pt modelId="{69B1ABC5-7CE5-4426-BD4E-797E253C267B}" type="pres">
      <dgm:prSet presAssocID="{790923AE-084F-45CC-ABA1-42622A79F862}" presName="rootComposite" presStyleCnt="0"/>
      <dgm:spPr/>
    </dgm:pt>
    <dgm:pt modelId="{52A24A7E-EDF1-47F4-A047-280232A9CD85}" type="pres">
      <dgm:prSet presAssocID="{790923AE-084F-45CC-ABA1-42622A79F862}" presName="rootText" presStyleLbl="node2" presStyleIdx="2" presStyleCnt="3">
        <dgm:presLayoutVars>
          <dgm:chPref val="3"/>
        </dgm:presLayoutVars>
      </dgm:prSet>
      <dgm:spPr/>
    </dgm:pt>
    <dgm:pt modelId="{91D74C8D-E3C4-4F96-9763-47089C73323A}" type="pres">
      <dgm:prSet presAssocID="{790923AE-084F-45CC-ABA1-42622A79F862}" presName="rootConnector" presStyleLbl="node2" presStyleIdx="2" presStyleCnt="3"/>
      <dgm:spPr/>
    </dgm:pt>
    <dgm:pt modelId="{81447E45-EE39-45E6-94B3-6FB2D104D0BA}" type="pres">
      <dgm:prSet presAssocID="{790923AE-084F-45CC-ABA1-42622A79F862}" presName="hierChild4" presStyleCnt="0"/>
      <dgm:spPr/>
    </dgm:pt>
    <dgm:pt modelId="{A67DB436-52F8-451C-8E44-3606C191838A}" type="pres">
      <dgm:prSet presAssocID="{790923AE-084F-45CC-ABA1-42622A79F862}" presName="hierChild5" presStyleCnt="0"/>
      <dgm:spPr/>
    </dgm:pt>
    <dgm:pt modelId="{73C57165-39FA-4120-AA26-67ABC2A08ADA}" type="pres">
      <dgm:prSet presAssocID="{2BAD6C13-5B62-4EE8-81C3-715C6854D180}" presName="hierChild3" presStyleCnt="0"/>
      <dgm:spPr/>
    </dgm:pt>
  </dgm:ptLst>
  <dgm:cxnLst>
    <dgm:cxn modelId="{A66E7C0C-7605-4DEB-9866-17EBFD40EC47}" type="presOf" srcId="{C7A6A031-E927-4F79-9541-DD5FDB6FF8B5}" destId="{1EDD95AE-F852-4CDC-897C-93FAB88D3AA1}" srcOrd="0" destOrd="0" presId="urn:microsoft.com/office/officeart/2005/8/layout/orgChart1"/>
    <dgm:cxn modelId="{6D23800E-AC01-44FA-A317-01ABE7572CBD}" type="presOf" srcId="{0257BEE8-3A4A-4E91-810E-FD7EDF29FA96}" destId="{F350E92F-2FA0-4436-9AE0-8C71F82D966E}" srcOrd="0" destOrd="0" presId="urn:microsoft.com/office/officeart/2005/8/layout/orgChart1"/>
    <dgm:cxn modelId="{980F9E12-D741-46C1-8A77-1C3C59EE3842}" type="presOf" srcId="{C7A6A031-E927-4F79-9541-DD5FDB6FF8B5}" destId="{999D96AC-F5C2-4063-849C-475BA8A3C53F}" srcOrd="1" destOrd="0" presId="urn:microsoft.com/office/officeart/2005/8/layout/orgChart1"/>
    <dgm:cxn modelId="{01E7EE1F-DAC8-43A0-8EEF-ED7E0AC9FC20}" type="presOf" srcId="{97A12D50-D614-4B86-A218-58EB2CC210D6}" destId="{3E2D0B0E-F622-48E8-B1C4-54E3A0059361}" srcOrd="0" destOrd="0" presId="urn:microsoft.com/office/officeart/2005/8/layout/orgChart1"/>
    <dgm:cxn modelId="{10A7B13B-16F7-4090-8F7E-65A730C22A84}" type="presOf" srcId="{2BAD6C13-5B62-4EE8-81C3-715C6854D180}" destId="{26446444-C9AE-425F-ABD5-A8EE55CA4174}" srcOrd="1" destOrd="0" presId="urn:microsoft.com/office/officeart/2005/8/layout/orgChart1"/>
    <dgm:cxn modelId="{DA492B52-D325-4E4B-BB22-876EABC37624}" type="presOf" srcId="{C887C304-2076-4988-9F12-B161BDF5A205}" destId="{F4056F09-F113-46A2-B964-22C682A9CE67}" srcOrd="0" destOrd="0" presId="urn:microsoft.com/office/officeart/2005/8/layout/orgChart1"/>
    <dgm:cxn modelId="{5EADF564-F048-477D-BBC8-7E901716E9F3}" type="presOf" srcId="{2BAD6C13-5B62-4EE8-81C3-715C6854D180}" destId="{832000C4-AAE5-4A4B-B2E3-02A7A8F2C65D}" srcOrd="0" destOrd="0" presId="urn:microsoft.com/office/officeart/2005/8/layout/orgChart1"/>
    <dgm:cxn modelId="{DB320C6D-F565-4C2D-B851-EFEEDDCC68EE}" type="presOf" srcId="{790923AE-084F-45CC-ABA1-42622A79F862}" destId="{91D74C8D-E3C4-4F96-9763-47089C73323A}" srcOrd="1" destOrd="0" presId="urn:microsoft.com/office/officeart/2005/8/layout/orgChart1"/>
    <dgm:cxn modelId="{BCA0527F-C3B7-4473-A2F3-5A0B860435D1}" type="presOf" srcId="{4C9949A9-5A2A-45AB-ACDF-E100B6333E6C}" destId="{89A31D4B-DC43-466A-8F49-8FFFCD06D37D}" srcOrd="0" destOrd="0" presId="urn:microsoft.com/office/officeart/2005/8/layout/orgChart1"/>
    <dgm:cxn modelId="{342ACE93-CB06-4F31-9865-507883A5E98C}" srcId="{2BAD6C13-5B62-4EE8-81C3-715C6854D180}" destId="{790923AE-084F-45CC-ABA1-42622A79F862}" srcOrd="2" destOrd="0" parTransId="{D30A74AA-E235-4B8B-A1FE-5542087E5A72}" sibTransId="{855C0432-2E14-4F1B-B06E-DB21DE64DEBA}"/>
    <dgm:cxn modelId="{0DFCB9A7-D7FF-4159-BD8F-1F6CD9E31EB4}" srcId="{0257BEE8-3A4A-4E91-810E-FD7EDF29FA96}" destId="{2BAD6C13-5B62-4EE8-81C3-715C6854D180}" srcOrd="0" destOrd="0" parTransId="{C742C9B0-E628-42B9-B39F-41F2F19066EB}" sibTransId="{DC459DA3-1398-47A8-B15C-C09E235E187A}"/>
    <dgm:cxn modelId="{CA0713AE-D6F1-4E51-9E11-0D5CEA7B228D}" srcId="{2BAD6C13-5B62-4EE8-81C3-715C6854D180}" destId="{C7A6A031-E927-4F79-9541-DD5FDB6FF8B5}" srcOrd="0" destOrd="0" parTransId="{C887C304-2076-4988-9F12-B161BDF5A205}" sibTransId="{8739E9FE-87AC-46E2-8670-58BC85960043}"/>
    <dgm:cxn modelId="{D02D6DBF-E2C5-4F62-B10E-24C8C6CAEE40}" type="presOf" srcId="{790923AE-084F-45CC-ABA1-42622A79F862}" destId="{52A24A7E-EDF1-47F4-A047-280232A9CD85}" srcOrd="0" destOrd="0" presId="urn:microsoft.com/office/officeart/2005/8/layout/orgChart1"/>
    <dgm:cxn modelId="{D8CD9CC2-8D5F-4938-A093-E4F139675EC8}" type="presOf" srcId="{D30A74AA-E235-4B8B-A1FE-5542087E5A72}" destId="{D0B1FA07-5797-45C5-8ED6-E3D3CE23B6D4}" srcOrd="0" destOrd="0" presId="urn:microsoft.com/office/officeart/2005/8/layout/orgChart1"/>
    <dgm:cxn modelId="{EDBD90C4-F919-4B40-B2C5-FAB44A74567A}" type="presOf" srcId="{97A12D50-D614-4B86-A218-58EB2CC210D6}" destId="{7455DE1B-3C54-4C62-B1B1-7B07D09DE126}" srcOrd="1" destOrd="0" presId="urn:microsoft.com/office/officeart/2005/8/layout/orgChart1"/>
    <dgm:cxn modelId="{BB12EEEE-90CA-48FD-97D0-21CC31C26CF0}" srcId="{2BAD6C13-5B62-4EE8-81C3-715C6854D180}" destId="{97A12D50-D614-4B86-A218-58EB2CC210D6}" srcOrd="1" destOrd="0" parTransId="{4C9949A9-5A2A-45AB-ACDF-E100B6333E6C}" sibTransId="{95DC1BAE-99C1-4383-934B-A96CC63CFC24}"/>
    <dgm:cxn modelId="{184F8020-BAA9-4F7A-9951-520C9BCBB255}" type="presParOf" srcId="{F350E92F-2FA0-4436-9AE0-8C71F82D966E}" destId="{6C79B27D-D67B-42BE-896D-C9261A676DEC}" srcOrd="0" destOrd="0" presId="urn:microsoft.com/office/officeart/2005/8/layout/orgChart1"/>
    <dgm:cxn modelId="{43EB5ABD-3E6D-4D2C-A7DC-60131B4626F0}" type="presParOf" srcId="{6C79B27D-D67B-42BE-896D-C9261A676DEC}" destId="{858596DC-E1D9-4C49-AC4D-A0332B0ABED5}" srcOrd="0" destOrd="0" presId="urn:microsoft.com/office/officeart/2005/8/layout/orgChart1"/>
    <dgm:cxn modelId="{346B047F-ECD1-4C0C-A84C-24CAF0B40402}" type="presParOf" srcId="{858596DC-E1D9-4C49-AC4D-A0332B0ABED5}" destId="{832000C4-AAE5-4A4B-B2E3-02A7A8F2C65D}" srcOrd="0" destOrd="0" presId="urn:microsoft.com/office/officeart/2005/8/layout/orgChart1"/>
    <dgm:cxn modelId="{28C5A454-49C8-480C-A4E9-7789F77BAB03}" type="presParOf" srcId="{858596DC-E1D9-4C49-AC4D-A0332B0ABED5}" destId="{26446444-C9AE-425F-ABD5-A8EE55CA4174}" srcOrd="1" destOrd="0" presId="urn:microsoft.com/office/officeart/2005/8/layout/orgChart1"/>
    <dgm:cxn modelId="{FB21A45F-1579-408C-9507-B0E7A353505C}" type="presParOf" srcId="{6C79B27D-D67B-42BE-896D-C9261A676DEC}" destId="{FD8E25AB-A1F2-4288-9393-063B4A5EF0D7}" srcOrd="1" destOrd="0" presId="urn:microsoft.com/office/officeart/2005/8/layout/orgChart1"/>
    <dgm:cxn modelId="{9BE39FEC-3657-4E84-9C37-43723E72FD50}" type="presParOf" srcId="{FD8E25AB-A1F2-4288-9393-063B4A5EF0D7}" destId="{F4056F09-F113-46A2-B964-22C682A9CE67}" srcOrd="0" destOrd="0" presId="urn:microsoft.com/office/officeart/2005/8/layout/orgChart1"/>
    <dgm:cxn modelId="{C14C06F5-9394-4E5C-97D9-7B80BE9C7939}" type="presParOf" srcId="{FD8E25AB-A1F2-4288-9393-063B4A5EF0D7}" destId="{70625CC1-C658-4F19-A17A-1328F79302F6}" srcOrd="1" destOrd="0" presId="urn:microsoft.com/office/officeart/2005/8/layout/orgChart1"/>
    <dgm:cxn modelId="{658C74AE-A951-4EF7-B664-83E3E055C5C3}" type="presParOf" srcId="{70625CC1-C658-4F19-A17A-1328F79302F6}" destId="{94917C20-2C70-4680-B262-27BC09FF5916}" srcOrd="0" destOrd="0" presId="urn:microsoft.com/office/officeart/2005/8/layout/orgChart1"/>
    <dgm:cxn modelId="{25E15865-48B0-4020-8FBD-CC09687B5A8D}" type="presParOf" srcId="{94917C20-2C70-4680-B262-27BC09FF5916}" destId="{1EDD95AE-F852-4CDC-897C-93FAB88D3AA1}" srcOrd="0" destOrd="0" presId="urn:microsoft.com/office/officeart/2005/8/layout/orgChart1"/>
    <dgm:cxn modelId="{CBA5E183-10EF-427F-8028-D672DF810CF0}" type="presParOf" srcId="{94917C20-2C70-4680-B262-27BC09FF5916}" destId="{999D96AC-F5C2-4063-849C-475BA8A3C53F}" srcOrd="1" destOrd="0" presId="urn:microsoft.com/office/officeart/2005/8/layout/orgChart1"/>
    <dgm:cxn modelId="{369A4271-15A7-477A-B75A-76B77A360724}" type="presParOf" srcId="{70625CC1-C658-4F19-A17A-1328F79302F6}" destId="{71A5BC45-D0E3-497F-96A3-F6886D45FA1A}" srcOrd="1" destOrd="0" presId="urn:microsoft.com/office/officeart/2005/8/layout/orgChart1"/>
    <dgm:cxn modelId="{4A939176-D465-49D5-A28F-04AD5B51F064}" type="presParOf" srcId="{70625CC1-C658-4F19-A17A-1328F79302F6}" destId="{D5CD2727-946A-47B5-95C7-52E97E94D40F}" srcOrd="2" destOrd="0" presId="urn:microsoft.com/office/officeart/2005/8/layout/orgChart1"/>
    <dgm:cxn modelId="{7AC9BA05-35F3-459C-AD3B-C945E4303B30}" type="presParOf" srcId="{FD8E25AB-A1F2-4288-9393-063B4A5EF0D7}" destId="{89A31D4B-DC43-466A-8F49-8FFFCD06D37D}" srcOrd="2" destOrd="0" presId="urn:microsoft.com/office/officeart/2005/8/layout/orgChart1"/>
    <dgm:cxn modelId="{2F4198AB-127A-4386-B7A3-2AA2957EB91A}" type="presParOf" srcId="{FD8E25AB-A1F2-4288-9393-063B4A5EF0D7}" destId="{1A09C6F7-FC94-42C7-9FE9-2E07A0655D07}" srcOrd="3" destOrd="0" presId="urn:microsoft.com/office/officeart/2005/8/layout/orgChart1"/>
    <dgm:cxn modelId="{92B1465B-F645-44B8-8BB1-FC7B97BF78D8}" type="presParOf" srcId="{1A09C6F7-FC94-42C7-9FE9-2E07A0655D07}" destId="{4CDB04B3-EED6-4095-8B0F-6FCB682EF63D}" srcOrd="0" destOrd="0" presId="urn:microsoft.com/office/officeart/2005/8/layout/orgChart1"/>
    <dgm:cxn modelId="{3AC7FAD7-2C4E-468C-9462-7C72801205DA}" type="presParOf" srcId="{4CDB04B3-EED6-4095-8B0F-6FCB682EF63D}" destId="{3E2D0B0E-F622-48E8-B1C4-54E3A0059361}" srcOrd="0" destOrd="0" presId="urn:microsoft.com/office/officeart/2005/8/layout/orgChart1"/>
    <dgm:cxn modelId="{D9B9F8EC-64F9-436A-94F7-EC95B00EBBF5}" type="presParOf" srcId="{4CDB04B3-EED6-4095-8B0F-6FCB682EF63D}" destId="{7455DE1B-3C54-4C62-B1B1-7B07D09DE126}" srcOrd="1" destOrd="0" presId="urn:microsoft.com/office/officeart/2005/8/layout/orgChart1"/>
    <dgm:cxn modelId="{233DEF37-C32C-42DA-997E-47926E9DB087}" type="presParOf" srcId="{1A09C6F7-FC94-42C7-9FE9-2E07A0655D07}" destId="{CFCD2E09-5E4F-45A9-8398-86708DB92C8E}" srcOrd="1" destOrd="0" presId="urn:microsoft.com/office/officeart/2005/8/layout/orgChart1"/>
    <dgm:cxn modelId="{CA7A3874-0DF0-4C08-BEB0-8DE8A0C1C2B8}" type="presParOf" srcId="{1A09C6F7-FC94-42C7-9FE9-2E07A0655D07}" destId="{78B473DD-F2B8-4F54-A86F-E165B6949DB0}" srcOrd="2" destOrd="0" presId="urn:microsoft.com/office/officeart/2005/8/layout/orgChart1"/>
    <dgm:cxn modelId="{B27F9F17-7ECB-43CD-B25E-D3CDF5AFEA4F}" type="presParOf" srcId="{FD8E25AB-A1F2-4288-9393-063B4A5EF0D7}" destId="{D0B1FA07-5797-45C5-8ED6-E3D3CE23B6D4}" srcOrd="4" destOrd="0" presId="urn:microsoft.com/office/officeart/2005/8/layout/orgChart1"/>
    <dgm:cxn modelId="{3383EC77-F341-4523-864D-1DE393A5F85B}" type="presParOf" srcId="{FD8E25AB-A1F2-4288-9393-063B4A5EF0D7}" destId="{F2F15C4C-28A6-42C7-8212-7D3D4D6269AC}" srcOrd="5" destOrd="0" presId="urn:microsoft.com/office/officeart/2005/8/layout/orgChart1"/>
    <dgm:cxn modelId="{243FEFB8-FB4F-474C-AC82-F698319B4997}" type="presParOf" srcId="{F2F15C4C-28A6-42C7-8212-7D3D4D6269AC}" destId="{69B1ABC5-7CE5-4426-BD4E-797E253C267B}" srcOrd="0" destOrd="0" presId="urn:microsoft.com/office/officeart/2005/8/layout/orgChart1"/>
    <dgm:cxn modelId="{DBD20840-3965-4394-A176-8C456D18434A}" type="presParOf" srcId="{69B1ABC5-7CE5-4426-BD4E-797E253C267B}" destId="{52A24A7E-EDF1-47F4-A047-280232A9CD85}" srcOrd="0" destOrd="0" presId="urn:microsoft.com/office/officeart/2005/8/layout/orgChart1"/>
    <dgm:cxn modelId="{CD27E9CF-4BD4-4C94-8E1A-606B84172308}" type="presParOf" srcId="{69B1ABC5-7CE5-4426-BD4E-797E253C267B}" destId="{91D74C8D-E3C4-4F96-9763-47089C73323A}" srcOrd="1" destOrd="0" presId="urn:microsoft.com/office/officeart/2005/8/layout/orgChart1"/>
    <dgm:cxn modelId="{FE5E1B38-42E1-4B06-B757-A5F6BEB5BE03}" type="presParOf" srcId="{F2F15C4C-28A6-42C7-8212-7D3D4D6269AC}" destId="{81447E45-EE39-45E6-94B3-6FB2D104D0BA}" srcOrd="1" destOrd="0" presId="urn:microsoft.com/office/officeart/2005/8/layout/orgChart1"/>
    <dgm:cxn modelId="{BBD4324F-4F45-4D52-8F93-DB82475DEBBD}" type="presParOf" srcId="{F2F15C4C-28A6-42C7-8212-7D3D4D6269AC}" destId="{A67DB436-52F8-451C-8E44-3606C191838A}" srcOrd="2" destOrd="0" presId="urn:microsoft.com/office/officeart/2005/8/layout/orgChart1"/>
    <dgm:cxn modelId="{A1DBB84C-A3E3-420E-A87E-3CB1C6D25A18}" type="presParOf" srcId="{6C79B27D-D67B-42BE-896D-C9261A676DEC}" destId="{73C57165-39FA-4120-AA26-67ABC2A08AD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8E19BA-E8B7-46B5-8957-9EDBB415838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ABCA52D-1C1A-46BB-9FF9-EA5551A10957}">
      <dgm:prSet/>
      <dgm:spPr/>
      <dgm:t>
        <a:bodyPr/>
        <a:lstStyle/>
        <a:p>
          <a:r>
            <a:rPr lang="el-GR"/>
            <a:t>• Το μάρκετινγκ είναι κρίσιμο εργαλείο για ξενοδοχειακές μονάδες.</a:t>
          </a:r>
        </a:p>
      </dgm:t>
    </dgm:pt>
    <dgm:pt modelId="{A769EBCC-EC3A-4F88-B5C5-32E42A84E478}" type="parTrans" cxnId="{F02D54A1-ACCD-40D1-BE45-282DD25B69B0}">
      <dgm:prSet/>
      <dgm:spPr/>
      <dgm:t>
        <a:bodyPr/>
        <a:lstStyle/>
        <a:p>
          <a:endParaRPr lang="el-GR"/>
        </a:p>
      </dgm:t>
    </dgm:pt>
    <dgm:pt modelId="{9071050D-95AD-402B-9848-F5B84A02989C}" type="sibTrans" cxnId="{F02D54A1-ACCD-40D1-BE45-282DD25B69B0}">
      <dgm:prSet/>
      <dgm:spPr/>
      <dgm:t>
        <a:bodyPr/>
        <a:lstStyle/>
        <a:p>
          <a:endParaRPr lang="el-GR"/>
        </a:p>
      </dgm:t>
    </dgm:pt>
    <dgm:pt modelId="{A4C8FB5B-61D7-4334-AD87-A98A9FBC54CF}">
      <dgm:prSet/>
      <dgm:spPr/>
      <dgm:t>
        <a:bodyPr/>
        <a:lstStyle/>
        <a:p>
          <a:r>
            <a:rPr lang="el-GR"/>
            <a:t>• Η στρατηγική χρήση Social Media είναι απαραίτητη.</a:t>
          </a:r>
        </a:p>
      </dgm:t>
    </dgm:pt>
    <dgm:pt modelId="{5463D7FC-0907-4FAA-B934-70934179ABE0}" type="parTrans" cxnId="{5C357F38-21D7-4502-BDDF-A4B399545168}">
      <dgm:prSet/>
      <dgm:spPr/>
      <dgm:t>
        <a:bodyPr/>
        <a:lstStyle/>
        <a:p>
          <a:endParaRPr lang="el-GR"/>
        </a:p>
      </dgm:t>
    </dgm:pt>
    <dgm:pt modelId="{F1ED5E08-093F-4544-8373-F4ED09C180A2}" type="sibTrans" cxnId="{5C357F38-21D7-4502-BDDF-A4B399545168}">
      <dgm:prSet/>
      <dgm:spPr/>
      <dgm:t>
        <a:bodyPr/>
        <a:lstStyle/>
        <a:p>
          <a:endParaRPr lang="el-GR"/>
        </a:p>
      </dgm:t>
    </dgm:pt>
    <dgm:pt modelId="{DF61A45C-C642-4DB2-8B7C-AA0B95B795F0}" type="pres">
      <dgm:prSet presAssocID="{588E19BA-E8B7-46B5-8957-9EDBB4158389}" presName="compositeShape" presStyleCnt="0">
        <dgm:presLayoutVars>
          <dgm:chMax val="7"/>
          <dgm:dir/>
          <dgm:resizeHandles val="exact"/>
        </dgm:presLayoutVars>
      </dgm:prSet>
      <dgm:spPr/>
    </dgm:pt>
    <dgm:pt modelId="{05315678-D478-4041-AAFD-B55B6D7214E3}" type="pres">
      <dgm:prSet presAssocID="{FABCA52D-1C1A-46BB-9FF9-EA5551A10957}" presName="circ1" presStyleLbl="vennNode1" presStyleIdx="0" presStyleCnt="2"/>
      <dgm:spPr/>
    </dgm:pt>
    <dgm:pt modelId="{E25F1405-ABF6-4B9D-B07A-16634D321078}" type="pres">
      <dgm:prSet presAssocID="{FABCA52D-1C1A-46BB-9FF9-EA5551A1095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D9CAECE-186C-4611-A4A9-337A62855088}" type="pres">
      <dgm:prSet presAssocID="{A4C8FB5B-61D7-4334-AD87-A98A9FBC54CF}" presName="circ2" presStyleLbl="vennNode1" presStyleIdx="1" presStyleCnt="2" custScaleX="97668" custScaleY="100547" custLinFactNeighborX="1165" custLinFactNeighborY="-252"/>
      <dgm:spPr/>
    </dgm:pt>
    <dgm:pt modelId="{A7B0571C-5C90-420C-B379-F6FEF818AC78}" type="pres">
      <dgm:prSet presAssocID="{A4C8FB5B-61D7-4334-AD87-A98A9FBC54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ABF6334-C0CE-4EF8-A9A7-8C9CF6D80D01}" type="presOf" srcId="{A4C8FB5B-61D7-4334-AD87-A98A9FBC54CF}" destId="{8D9CAECE-186C-4611-A4A9-337A62855088}" srcOrd="0" destOrd="0" presId="urn:microsoft.com/office/officeart/2005/8/layout/venn1"/>
    <dgm:cxn modelId="{5C357F38-21D7-4502-BDDF-A4B399545168}" srcId="{588E19BA-E8B7-46B5-8957-9EDBB4158389}" destId="{A4C8FB5B-61D7-4334-AD87-A98A9FBC54CF}" srcOrd="1" destOrd="0" parTransId="{5463D7FC-0907-4FAA-B934-70934179ABE0}" sibTransId="{F1ED5E08-093F-4544-8373-F4ED09C180A2}"/>
    <dgm:cxn modelId="{135D4165-CB48-4603-AC13-A5107C42EE47}" type="presOf" srcId="{588E19BA-E8B7-46B5-8957-9EDBB4158389}" destId="{DF61A45C-C642-4DB2-8B7C-AA0B95B795F0}" srcOrd="0" destOrd="0" presId="urn:microsoft.com/office/officeart/2005/8/layout/venn1"/>
    <dgm:cxn modelId="{4A644D7A-286B-44E2-8F15-315B49485959}" type="presOf" srcId="{A4C8FB5B-61D7-4334-AD87-A98A9FBC54CF}" destId="{A7B0571C-5C90-420C-B379-F6FEF818AC78}" srcOrd="1" destOrd="0" presId="urn:microsoft.com/office/officeart/2005/8/layout/venn1"/>
    <dgm:cxn modelId="{4919AE8C-2C4C-4F30-A4B5-BD78B2F8AE14}" type="presOf" srcId="{FABCA52D-1C1A-46BB-9FF9-EA5551A10957}" destId="{E25F1405-ABF6-4B9D-B07A-16634D321078}" srcOrd="1" destOrd="0" presId="urn:microsoft.com/office/officeart/2005/8/layout/venn1"/>
    <dgm:cxn modelId="{F02D54A1-ACCD-40D1-BE45-282DD25B69B0}" srcId="{588E19BA-E8B7-46B5-8957-9EDBB4158389}" destId="{FABCA52D-1C1A-46BB-9FF9-EA5551A10957}" srcOrd="0" destOrd="0" parTransId="{A769EBCC-EC3A-4F88-B5C5-32E42A84E478}" sibTransId="{9071050D-95AD-402B-9848-F5B84A02989C}"/>
    <dgm:cxn modelId="{A3FBA3CF-7664-455D-84B6-10D448672A5E}" type="presOf" srcId="{FABCA52D-1C1A-46BB-9FF9-EA5551A10957}" destId="{05315678-D478-4041-AAFD-B55B6D7214E3}" srcOrd="0" destOrd="0" presId="urn:microsoft.com/office/officeart/2005/8/layout/venn1"/>
    <dgm:cxn modelId="{8F85BC55-CF78-4D2C-AE95-589B20237EF2}" type="presParOf" srcId="{DF61A45C-C642-4DB2-8B7C-AA0B95B795F0}" destId="{05315678-D478-4041-AAFD-B55B6D7214E3}" srcOrd="0" destOrd="0" presId="urn:microsoft.com/office/officeart/2005/8/layout/venn1"/>
    <dgm:cxn modelId="{2BCE76EB-5C52-49E5-BC0E-2A44E7FBEE0C}" type="presParOf" srcId="{DF61A45C-C642-4DB2-8B7C-AA0B95B795F0}" destId="{E25F1405-ABF6-4B9D-B07A-16634D321078}" srcOrd="1" destOrd="0" presId="urn:microsoft.com/office/officeart/2005/8/layout/venn1"/>
    <dgm:cxn modelId="{65E7F166-13C5-4945-855D-FE7E772B4C9D}" type="presParOf" srcId="{DF61A45C-C642-4DB2-8B7C-AA0B95B795F0}" destId="{8D9CAECE-186C-4611-A4A9-337A62855088}" srcOrd="2" destOrd="0" presId="urn:microsoft.com/office/officeart/2005/8/layout/venn1"/>
    <dgm:cxn modelId="{7616819F-D51D-4180-967C-FF68171D5936}" type="presParOf" srcId="{DF61A45C-C642-4DB2-8B7C-AA0B95B795F0}" destId="{A7B0571C-5C90-420C-B379-F6FEF818AC7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54C5FD-FA84-4A25-A907-E037E03ADD5B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9527C47-957A-48FA-B34D-77031527E2F7}">
      <dgm:prSet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Η κατευθυντήρια γραμμή που πρέπει να ακολουθήσει μια επιχείρηση για να ενισχύσει την ανταγωνιστικότητά της μέσω του Ηλεκτρονικού Μάρκετινγκ συνοψίζεται ως εξής:</a:t>
          </a:r>
        </a:p>
      </dgm:t>
    </dgm:pt>
    <dgm:pt modelId="{4EDD4335-3636-487A-8145-9CB5E60F3EC2}" type="parTrans" cxnId="{14D59AFA-A919-4B88-9C68-047D3038B087}">
      <dgm:prSet/>
      <dgm:spPr/>
      <dgm:t>
        <a:bodyPr/>
        <a:lstStyle/>
        <a:p>
          <a:endParaRPr lang="el-GR"/>
        </a:p>
      </dgm:t>
    </dgm:pt>
    <dgm:pt modelId="{DF8AF7DC-56E8-4E35-9A27-D3EB3C8539CB}" type="sibTrans" cxnId="{14D59AFA-A919-4B88-9C68-047D3038B087}">
      <dgm:prSet/>
      <dgm:spPr/>
      <dgm:t>
        <a:bodyPr/>
        <a:lstStyle/>
        <a:p>
          <a:endParaRPr lang="el-GR"/>
        </a:p>
      </dgm:t>
    </dgm:pt>
    <dgm:pt modelId="{EC233D5B-501E-4D41-8028-22CDA2E0E0B2}">
      <dgm:prSet custT="1"/>
      <dgm:spPr/>
      <dgm:t>
        <a:bodyPr/>
        <a:lstStyle/>
        <a:p>
          <a:pPr algn="just"/>
          <a:r>
            <a:rPr lang="el-GR" sz="1800" dirty="0"/>
            <a:t>1. Επιχειρηματική Δικτύωση: Ανάπτυξη συνεργασιών και επαφών μέσω ψηφιακών καναλιών.</a:t>
          </a:r>
        </a:p>
      </dgm:t>
    </dgm:pt>
    <dgm:pt modelId="{45E45B5E-E47E-490E-805A-62CFD9849E68}" type="parTrans" cxnId="{A3ADDDE0-8A6A-42F3-BB0A-A8375CD69DD9}">
      <dgm:prSet/>
      <dgm:spPr/>
      <dgm:t>
        <a:bodyPr/>
        <a:lstStyle/>
        <a:p>
          <a:endParaRPr lang="el-GR"/>
        </a:p>
      </dgm:t>
    </dgm:pt>
    <dgm:pt modelId="{006D6DF9-23D8-44C8-9E49-60194D132563}" type="sibTrans" cxnId="{A3ADDDE0-8A6A-42F3-BB0A-A8375CD69DD9}">
      <dgm:prSet/>
      <dgm:spPr/>
      <dgm:t>
        <a:bodyPr/>
        <a:lstStyle/>
        <a:p>
          <a:endParaRPr lang="el-GR"/>
        </a:p>
      </dgm:t>
    </dgm:pt>
    <dgm:pt modelId="{136301E4-1389-472C-8774-7B14F39C171E}">
      <dgm:prSet custT="1"/>
      <dgm:spPr/>
      <dgm:t>
        <a:bodyPr/>
        <a:lstStyle/>
        <a:p>
          <a:pPr algn="just"/>
          <a:r>
            <a:rPr lang="el-GR" sz="1800" dirty="0"/>
            <a:t>2. Γνώση και Εξατομικευμένο Μάρκετινγκ: Κατανόηση των αναγκών των πελατών και προσαρμογή των υπηρεσιών στις ιδιαίτερες απαιτήσεις τους.</a:t>
          </a:r>
        </a:p>
      </dgm:t>
    </dgm:pt>
    <dgm:pt modelId="{30C88BD5-EC4A-4BDF-A88B-2836815B1155}" type="parTrans" cxnId="{BD39B7B6-232C-4D50-A1F0-518A45400A06}">
      <dgm:prSet/>
      <dgm:spPr/>
      <dgm:t>
        <a:bodyPr/>
        <a:lstStyle/>
        <a:p>
          <a:endParaRPr lang="el-GR"/>
        </a:p>
      </dgm:t>
    </dgm:pt>
    <dgm:pt modelId="{5A1645FB-C750-47D0-A946-59B5E0AA6FAE}" type="sibTrans" cxnId="{BD39B7B6-232C-4D50-A1F0-518A45400A06}">
      <dgm:prSet/>
      <dgm:spPr/>
      <dgm:t>
        <a:bodyPr/>
        <a:lstStyle/>
        <a:p>
          <a:endParaRPr lang="el-GR"/>
        </a:p>
      </dgm:t>
    </dgm:pt>
    <dgm:pt modelId="{A63B1462-C01F-43B4-B230-FA914B87E23F}">
      <dgm:prSet custT="1"/>
      <dgm:spPr/>
      <dgm:t>
        <a:bodyPr/>
        <a:lstStyle/>
        <a:p>
          <a:pPr algn="just"/>
          <a:r>
            <a:rPr lang="el-GR" sz="1800" dirty="0"/>
            <a:t>3. Ηλεκτρονικό Μάρκετινγκ και Μάρκετινγκ στο Διαδίκτυο: Αξιοποίηση ψηφιακών εργαλείων για την προώθηση προϊόντων και υπηρεσιών.</a:t>
          </a:r>
        </a:p>
      </dgm:t>
    </dgm:pt>
    <dgm:pt modelId="{B37F5ED7-749E-4EB6-A9B9-2A4D595B0A2C}" type="parTrans" cxnId="{314AC3F8-6C2A-416D-BE30-B2992282C669}">
      <dgm:prSet/>
      <dgm:spPr/>
      <dgm:t>
        <a:bodyPr/>
        <a:lstStyle/>
        <a:p>
          <a:endParaRPr lang="el-GR"/>
        </a:p>
      </dgm:t>
    </dgm:pt>
    <dgm:pt modelId="{22833990-696A-435A-80C7-33FB095B0990}" type="sibTrans" cxnId="{314AC3F8-6C2A-416D-BE30-B2992282C669}">
      <dgm:prSet/>
      <dgm:spPr/>
      <dgm:t>
        <a:bodyPr/>
        <a:lstStyle/>
        <a:p>
          <a:endParaRPr lang="el-GR"/>
        </a:p>
      </dgm:t>
    </dgm:pt>
    <dgm:pt modelId="{1DFD9BBD-D0F5-467F-9090-923B631850D0}">
      <dgm:prSet custT="1"/>
      <dgm:spPr/>
      <dgm:t>
        <a:bodyPr/>
        <a:lstStyle/>
        <a:p>
          <a:pPr algn="just"/>
          <a:r>
            <a:rPr lang="el-GR" sz="1800" dirty="0"/>
            <a:t>4. Σχέση και Παροχή Αξίας προς την Αγορά: Δημιουργία μακροχρόνιων σχέσεων εμπιστοσύνης και προσφοράς προστιθέμενης αξίας στους καταναλωτές.</a:t>
          </a:r>
        </a:p>
      </dgm:t>
    </dgm:pt>
    <dgm:pt modelId="{DB6080BB-4B1C-4701-B806-ED890F48BC35}" type="parTrans" cxnId="{C8226BCE-85A8-4715-A333-97AA8874CC50}">
      <dgm:prSet/>
      <dgm:spPr/>
      <dgm:t>
        <a:bodyPr/>
        <a:lstStyle/>
        <a:p>
          <a:endParaRPr lang="el-GR"/>
        </a:p>
      </dgm:t>
    </dgm:pt>
    <dgm:pt modelId="{DB9FE400-DE30-401C-9BC7-5DC65C539181}" type="sibTrans" cxnId="{C8226BCE-85A8-4715-A333-97AA8874CC50}">
      <dgm:prSet/>
      <dgm:spPr/>
      <dgm:t>
        <a:bodyPr/>
        <a:lstStyle/>
        <a:p>
          <a:endParaRPr lang="el-GR"/>
        </a:p>
      </dgm:t>
    </dgm:pt>
    <dgm:pt modelId="{26DD3BF4-D16D-4500-8531-5A09A88AAA4B}" type="pres">
      <dgm:prSet presAssocID="{C654C5FD-FA84-4A25-A907-E037E03ADD5B}" presName="Name0" presStyleCnt="0">
        <dgm:presLayoutVars>
          <dgm:dir/>
          <dgm:animLvl val="lvl"/>
          <dgm:resizeHandles val="exact"/>
        </dgm:presLayoutVars>
      </dgm:prSet>
      <dgm:spPr/>
    </dgm:pt>
    <dgm:pt modelId="{8705B56F-E6B7-4C8E-BE0B-DD8B7AEEE1F3}" type="pres">
      <dgm:prSet presAssocID="{C654C5FD-FA84-4A25-A907-E037E03ADD5B}" presName="dummy" presStyleCnt="0"/>
      <dgm:spPr/>
    </dgm:pt>
    <dgm:pt modelId="{D7BEE6BF-6B3F-42B3-8E07-4264E1490DA3}" type="pres">
      <dgm:prSet presAssocID="{C654C5FD-FA84-4A25-A907-E037E03ADD5B}" presName="linH" presStyleCnt="0"/>
      <dgm:spPr/>
    </dgm:pt>
    <dgm:pt modelId="{3AA774B5-16CA-447F-A570-43E5B08DF3C0}" type="pres">
      <dgm:prSet presAssocID="{C654C5FD-FA84-4A25-A907-E037E03ADD5B}" presName="padding1" presStyleCnt="0"/>
      <dgm:spPr/>
    </dgm:pt>
    <dgm:pt modelId="{B1B55AB2-0528-48E6-903A-5FC97F275019}" type="pres">
      <dgm:prSet presAssocID="{F9527C47-957A-48FA-B34D-77031527E2F7}" presName="linV" presStyleCnt="0"/>
      <dgm:spPr/>
    </dgm:pt>
    <dgm:pt modelId="{D872AB52-16AD-4EAA-811C-B95F4605FB1C}" type="pres">
      <dgm:prSet presAssocID="{F9527C47-957A-48FA-B34D-77031527E2F7}" presName="spVertical1" presStyleCnt="0"/>
      <dgm:spPr/>
    </dgm:pt>
    <dgm:pt modelId="{058268F0-FE24-451C-8771-7845F05FB2FA}" type="pres">
      <dgm:prSet presAssocID="{F9527C47-957A-48FA-B34D-77031527E2F7}" presName="parTx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12834A48-4A03-4CBC-A072-B749EDC2C231}" type="pres">
      <dgm:prSet presAssocID="{F9527C47-957A-48FA-B34D-77031527E2F7}" presName="spVertical2" presStyleCnt="0"/>
      <dgm:spPr/>
    </dgm:pt>
    <dgm:pt modelId="{10DF46EC-7A2A-4DC7-8114-B14B89FEEC35}" type="pres">
      <dgm:prSet presAssocID="{F9527C47-957A-48FA-B34D-77031527E2F7}" presName="spVertical3" presStyleCnt="0"/>
      <dgm:spPr/>
    </dgm:pt>
    <dgm:pt modelId="{63B65DE9-328B-4725-940B-8098AFBDAB49}" type="pres">
      <dgm:prSet presAssocID="{F9527C47-957A-48FA-B34D-77031527E2F7}" presName="desTx" presStyleLbl="revTx" presStyleIdx="1" presStyleCnt="2" custScaleY="110794" custLinFactNeighborX="-7720" custLinFactNeighborY="-14552">
        <dgm:presLayoutVars>
          <dgm:bulletEnabled val="1"/>
        </dgm:presLayoutVars>
      </dgm:prSet>
      <dgm:spPr/>
    </dgm:pt>
    <dgm:pt modelId="{08846728-DD6A-473F-AA3E-496896F3BCD8}" type="pres">
      <dgm:prSet presAssocID="{C654C5FD-FA84-4A25-A907-E037E03ADD5B}" presName="padding2" presStyleCnt="0"/>
      <dgm:spPr/>
    </dgm:pt>
    <dgm:pt modelId="{41E27C55-1D73-44F2-88EF-A11CCC8DD69D}" type="pres">
      <dgm:prSet presAssocID="{C654C5FD-FA84-4A25-A907-E037E03ADD5B}" presName="negArrow" presStyleCnt="0"/>
      <dgm:spPr/>
    </dgm:pt>
    <dgm:pt modelId="{0D6D6B48-66F1-4D31-9BD9-0A961C78187B}" type="pres">
      <dgm:prSet presAssocID="{C654C5FD-FA84-4A25-A907-E037E03ADD5B}" presName="backgroundArrow" presStyleLbl="node1" presStyleIdx="0" presStyleCnt="1"/>
      <dgm:spPr/>
    </dgm:pt>
  </dgm:ptLst>
  <dgm:cxnLst>
    <dgm:cxn modelId="{1C03DA20-4069-4E0C-B32A-D5A74B3D08F6}" type="presOf" srcId="{C654C5FD-FA84-4A25-A907-E037E03ADD5B}" destId="{26DD3BF4-D16D-4500-8531-5A09A88AAA4B}" srcOrd="0" destOrd="0" presId="urn:microsoft.com/office/officeart/2005/8/layout/hProcess3"/>
    <dgm:cxn modelId="{4953E825-E23E-443C-93E8-0027FC6E2C17}" type="presOf" srcId="{136301E4-1389-472C-8774-7B14F39C171E}" destId="{63B65DE9-328B-4725-940B-8098AFBDAB49}" srcOrd="0" destOrd="1" presId="urn:microsoft.com/office/officeart/2005/8/layout/hProcess3"/>
    <dgm:cxn modelId="{D276713C-34C2-4359-AA48-0042C935C7BB}" type="presOf" srcId="{F9527C47-957A-48FA-B34D-77031527E2F7}" destId="{058268F0-FE24-451C-8771-7845F05FB2FA}" srcOrd="0" destOrd="0" presId="urn:microsoft.com/office/officeart/2005/8/layout/hProcess3"/>
    <dgm:cxn modelId="{9DCA92AF-D62D-42FF-91DD-289FC118EAE0}" type="presOf" srcId="{1DFD9BBD-D0F5-467F-9090-923B631850D0}" destId="{63B65DE9-328B-4725-940B-8098AFBDAB49}" srcOrd="0" destOrd="3" presId="urn:microsoft.com/office/officeart/2005/8/layout/hProcess3"/>
    <dgm:cxn modelId="{BD39B7B6-232C-4D50-A1F0-518A45400A06}" srcId="{F9527C47-957A-48FA-B34D-77031527E2F7}" destId="{136301E4-1389-472C-8774-7B14F39C171E}" srcOrd="1" destOrd="0" parTransId="{30C88BD5-EC4A-4BDF-A88B-2836815B1155}" sibTransId="{5A1645FB-C750-47D0-A946-59B5E0AA6FAE}"/>
    <dgm:cxn modelId="{079942BC-50A9-496E-95FC-882E7D5909E2}" type="presOf" srcId="{EC233D5B-501E-4D41-8028-22CDA2E0E0B2}" destId="{63B65DE9-328B-4725-940B-8098AFBDAB49}" srcOrd="0" destOrd="0" presId="urn:microsoft.com/office/officeart/2005/8/layout/hProcess3"/>
    <dgm:cxn modelId="{C8226BCE-85A8-4715-A333-97AA8874CC50}" srcId="{F9527C47-957A-48FA-B34D-77031527E2F7}" destId="{1DFD9BBD-D0F5-467F-9090-923B631850D0}" srcOrd="3" destOrd="0" parTransId="{DB6080BB-4B1C-4701-B806-ED890F48BC35}" sibTransId="{DB9FE400-DE30-401C-9BC7-5DC65C539181}"/>
    <dgm:cxn modelId="{A3ADDDE0-8A6A-42F3-BB0A-A8375CD69DD9}" srcId="{F9527C47-957A-48FA-B34D-77031527E2F7}" destId="{EC233D5B-501E-4D41-8028-22CDA2E0E0B2}" srcOrd="0" destOrd="0" parTransId="{45E45B5E-E47E-490E-805A-62CFD9849E68}" sibTransId="{006D6DF9-23D8-44C8-9E49-60194D132563}"/>
    <dgm:cxn modelId="{314AC3F8-6C2A-416D-BE30-B2992282C669}" srcId="{F9527C47-957A-48FA-B34D-77031527E2F7}" destId="{A63B1462-C01F-43B4-B230-FA914B87E23F}" srcOrd="2" destOrd="0" parTransId="{B37F5ED7-749E-4EB6-A9B9-2A4D595B0A2C}" sibTransId="{22833990-696A-435A-80C7-33FB095B0990}"/>
    <dgm:cxn modelId="{14D59AFA-A919-4B88-9C68-047D3038B087}" srcId="{C654C5FD-FA84-4A25-A907-E037E03ADD5B}" destId="{F9527C47-957A-48FA-B34D-77031527E2F7}" srcOrd="0" destOrd="0" parTransId="{4EDD4335-3636-487A-8145-9CB5E60F3EC2}" sibTransId="{DF8AF7DC-56E8-4E35-9A27-D3EB3C8539CB}"/>
    <dgm:cxn modelId="{5C24F0FA-8222-481D-BC22-E76ED5D871B4}" type="presOf" srcId="{A63B1462-C01F-43B4-B230-FA914B87E23F}" destId="{63B65DE9-328B-4725-940B-8098AFBDAB49}" srcOrd="0" destOrd="2" presId="urn:microsoft.com/office/officeart/2005/8/layout/hProcess3"/>
    <dgm:cxn modelId="{8BC376CB-86DC-4308-A661-64EC376FC240}" type="presParOf" srcId="{26DD3BF4-D16D-4500-8531-5A09A88AAA4B}" destId="{8705B56F-E6B7-4C8E-BE0B-DD8B7AEEE1F3}" srcOrd="0" destOrd="0" presId="urn:microsoft.com/office/officeart/2005/8/layout/hProcess3"/>
    <dgm:cxn modelId="{771FAF93-A653-405A-985C-3CA9DC134F32}" type="presParOf" srcId="{26DD3BF4-D16D-4500-8531-5A09A88AAA4B}" destId="{D7BEE6BF-6B3F-42B3-8E07-4264E1490DA3}" srcOrd="1" destOrd="0" presId="urn:microsoft.com/office/officeart/2005/8/layout/hProcess3"/>
    <dgm:cxn modelId="{3BC43297-1299-4DED-BAB1-8D7D01B6EFDC}" type="presParOf" srcId="{D7BEE6BF-6B3F-42B3-8E07-4264E1490DA3}" destId="{3AA774B5-16CA-447F-A570-43E5B08DF3C0}" srcOrd="0" destOrd="0" presId="urn:microsoft.com/office/officeart/2005/8/layout/hProcess3"/>
    <dgm:cxn modelId="{50539E86-51FE-4F40-B7CA-E3B51B23A72F}" type="presParOf" srcId="{D7BEE6BF-6B3F-42B3-8E07-4264E1490DA3}" destId="{B1B55AB2-0528-48E6-903A-5FC97F275019}" srcOrd="1" destOrd="0" presId="urn:microsoft.com/office/officeart/2005/8/layout/hProcess3"/>
    <dgm:cxn modelId="{83ECFD87-67B9-448A-A2CE-C18D3161029D}" type="presParOf" srcId="{B1B55AB2-0528-48E6-903A-5FC97F275019}" destId="{D872AB52-16AD-4EAA-811C-B95F4605FB1C}" srcOrd="0" destOrd="0" presId="urn:microsoft.com/office/officeart/2005/8/layout/hProcess3"/>
    <dgm:cxn modelId="{65F3CF64-AA75-43EF-A17E-F62A05944622}" type="presParOf" srcId="{B1B55AB2-0528-48E6-903A-5FC97F275019}" destId="{058268F0-FE24-451C-8771-7845F05FB2FA}" srcOrd="1" destOrd="0" presId="urn:microsoft.com/office/officeart/2005/8/layout/hProcess3"/>
    <dgm:cxn modelId="{EDF9BF69-8CA1-4B5F-9808-EB2A7171B3CD}" type="presParOf" srcId="{B1B55AB2-0528-48E6-903A-5FC97F275019}" destId="{12834A48-4A03-4CBC-A072-B749EDC2C231}" srcOrd="2" destOrd="0" presId="urn:microsoft.com/office/officeart/2005/8/layout/hProcess3"/>
    <dgm:cxn modelId="{410D2ACD-A4C8-4ED3-9EFD-1CB9A05799DE}" type="presParOf" srcId="{B1B55AB2-0528-48E6-903A-5FC97F275019}" destId="{10DF46EC-7A2A-4DC7-8114-B14B89FEEC35}" srcOrd="3" destOrd="0" presId="urn:microsoft.com/office/officeart/2005/8/layout/hProcess3"/>
    <dgm:cxn modelId="{85162872-42A7-4E86-B555-B31A1A741A31}" type="presParOf" srcId="{B1B55AB2-0528-48E6-903A-5FC97F275019}" destId="{63B65DE9-328B-4725-940B-8098AFBDAB49}" srcOrd="4" destOrd="0" presId="urn:microsoft.com/office/officeart/2005/8/layout/hProcess3"/>
    <dgm:cxn modelId="{F0A40FA0-F542-47ED-A23B-47D37091B181}" type="presParOf" srcId="{D7BEE6BF-6B3F-42B3-8E07-4264E1490DA3}" destId="{08846728-DD6A-473F-AA3E-496896F3BCD8}" srcOrd="2" destOrd="0" presId="urn:microsoft.com/office/officeart/2005/8/layout/hProcess3"/>
    <dgm:cxn modelId="{9B4494F7-73E8-4942-BC38-BAB347EF2825}" type="presParOf" srcId="{D7BEE6BF-6B3F-42B3-8E07-4264E1490DA3}" destId="{41E27C55-1D73-44F2-88EF-A11CCC8DD69D}" srcOrd="3" destOrd="0" presId="urn:microsoft.com/office/officeart/2005/8/layout/hProcess3"/>
    <dgm:cxn modelId="{AD76D914-893D-455A-BBA1-48320A1B4AD0}" type="presParOf" srcId="{D7BEE6BF-6B3F-42B3-8E07-4264E1490DA3}" destId="{0D6D6B48-66F1-4D31-9BD9-0A961C78187B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77DEE9-3A85-49E9-B3B9-F30AF73CB5F9}">
      <dsp:nvSpPr>
        <dsp:cNvPr id="0" name=""/>
        <dsp:cNvSpPr/>
      </dsp:nvSpPr>
      <dsp:spPr>
        <a:xfrm>
          <a:off x="496073" y="0"/>
          <a:ext cx="9026565" cy="361062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59877-0EFF-4425-ACFE-264B2F359FFE}">
      <dsp:nvSpPr>
        <dsp:cNvPr id="0" name=""/>
        <dsp:cNvSpPr/>
      </dsp:nvSpPr>
      <dsp:spPr>
        <a:xfrm>
          <a:off x="1579261" y="631859"/>
          <a:ext cx="2978766" cy="176920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Η εργασία διερευνά στρατηγικές μάρκετινγκ που υιοθετούν οι ξενοδοχειακές επιχειρήσεις. </a:t>
          </a:r>
        </a:p>
      </dsp:txBody>
      <dsp:txXfrm>
        <a:off x="1579261" y="631859"/>
        <a:ext cx="2978766" cy="1769206"/>
      </dsp:txXfrm>
    </dsp:sp>
    <dsp:sp modelId="{FD0B9E24-1A36-4961-AEC5-D9162556F75A}">
      <dsp:nvSpPr>
        <dsp:cNvPr id="0" name=""/>
        <dsp:cNvSpPr/>
      </dsp:nvSpPr>
      <dsp:spPr>
        <a:xfrm>
          <a:off x="5009356" y="1209559"/>
          <a:ext cx="3520360" cy="176920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Στόχος είναι η προσέλκυση πελατών και η οικονομική βιωσιμότητα.</a:t>
          </a:r>
        </a:p>
      </dsp:txBody>
      <dsp:txXfrm>
        <a:off x="5009356" y="1209559"/>
        <a:ext cx="3520360" cy="1769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9C5D7-8C7C-412C-9843-A53D9BF7FEFE}">
      <dsp:nvSpPr>
        <dsp:cNvPr id="0" name=""/>
        <dsp:cNvSpPr/>
      </dsp:nvSpPr>
      <dsp:spPr>
        <a:xfrm>
          <a:off x="3372999" y="0"/>
          <a:ext cx="3272714" cy="3124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Ο τουρισμός αποτελεί κρίσιμο κλάδο της οικονομίας.</a:t>
          </a:r>
        </a:p>
      </dsp:txBody>
      <dsp:txXfrm>
        <a:off x="3372999" y="1249680"/>
        <a:ext cx="3272714" cy="1249680"/>
      </dsp:txXfrm>
    </dsp:sp>
    <dsp:sp modelId="{4F16F2A0-15D8-4C0E-B580-F6D6709418BB}">
      <dsp:nvSpPr>
        <dsp:cNvPr id="0" name=""/>
        <dsp:cNvSpPr/>
      </dsp:nvSpPr>
      <dsp:spPr>
        <a:xfrm>
          <a:off x="1118281" y="187452"/>
          <a:ext cx="1040358" cy="104035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EB2FEA-D7A7-4F45-AAA0-F7746C0E75E2}">
      <dsp:nvSpPr>
        <dsp:cNvPr id="0" name=""/>
        <dsp:cNvSpPr/>
      </dsp:nvSpPr>
      <dsp:spPr>
        <a:xfrm>
          <a:off x="9" y="0"/>
          <a:ext cx="3272714" cy="3124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Θετικές επιδράσεις: Ανάπτυξη υποδομών, μείωση ανεργίας.</a:t>
          </a:r>
        </a:p>
      </dsp:txBody>
      <dsp:txXfrm>
        <a:off x="9" y="1249680"/>
        <a:ext cx="3272714" cy="1249680"/>
      </dsp:txXfrm>
    </dsp:sp>
    <dsp:sp modelId="{6D8170C7-7FA8-4177-AE1C-1894979329D5}">
      <dsp:nvSpPr>
        <dsp:cNvPr id="0" name=""/>
        <dsp:cNvSpPr/>
      </dsp:nvSpPr>
      <dsp:spPr>
        <a:xfrm flipV="1">
          <a:off x="9972989" y="3078477"/>
          <a:ext cx="45723" cy="457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D85D78-A3AB-46D7-91AC-43BCC0AAEDBA}">
      <dsp:nvSpPr>
        <dsp:cNvPr id="0" name=""/>
        <dsp:cNvSpPr/>
      </dsp:nvSpPr>
      <dsp:spPr>
        <a:xfrm>
          <a:off x="6743895" y="0"/>
          <a:ext cx="3272714" cy="3124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Αρνητικές επιδράσεις: Ρύπανση, κοινωνικές αλλαγές.</a:t>
          </a:r>
        </a:p>
      </dsp:txBody>
      <dsp:txXfrm>
        <a:off x="6743895" y="1249680"/>
        <a:ext cx="3272714" cy="1249680"/>
      </dsp:txXfrm>
    </dsp:sp>
    <dsp:sp modelId="{E7313657-727E-4EE9-8CA5-C7AABCACFD47}">
      <dsp:nvSpPr>
        <dsp:cNvPr id="0" name=""/>
        <dsp:cNvSpPr/>
      </dsp:nvSpPr>
      <dsp:spPr>
        <a:xfrm flipH="1">
          <a:off x="9923796" y="3060075"/>
          <a:ext cx="45723" cy="457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C7CEB-2110-4BC6-8A30-02C40DEF32D1}">
      <dsp:nvSpPr>
        <dsp:cNvPr id="0" name=""/>
        <dsp:cNvSpPr/>
      </dsp:nvSpPr>
      <dsp:spPr>
        <a:xfrm>
          <a:off x="400748" y="2499360"/>
          <a:ext cx="9217215" cy="46863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7E05D-21FE-45EB-B976-4FEA8E3BD398}">
      <dsp:nvSpPr>
        <dsp:cNvPr id="0" name=""/>
        <dsp:cNvSpPr/>
      </dsp:nvSpPr>
      <dsp:spPr>
        <a:xfrm>
          <a:off x="2415" y="620939"/>
          <a:ext cx="4531168" cy="2265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/>
            <a:t>Το μάρκετινγκ εξελίσσεται ως επιστήμη με στόχο την ικανοποίηση των αναγκών πελατών και επιχειρήσεων. </a:t>
          </a:r>
        </a:p>
      </dsp:txBody>
      <dsp:txXfrm>
        <a:off x="2415" y="620939"/>
        <a:ext cx="4531168" cy="2265584"/>
      </dsp:txXfrm>
    </dsp:sp>
    <dsp:sp modelId="{8BCB635B-E787-48D7-AFD9-66C7CAF7F0BA}">
      <dsp:nvSpPr>
        <dsp:cNvPr id="0" name=""/>
        <dsp:cNvSpPr/>
      </dsp:nvSpPr>
      <dsp:spPr>
        <a:xfrm>
          <a:off x="5485129" y="620939"/>
          <a:ext cx="4531168" cy="2265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/>
            <a:t>Περιλαμβάνει στρατηγικές προώθησης και ανταγωνιστικού πλεονεκτήματος.</a:t>
          </a:r>
        </a:p>
      </dsp:txBody>
      <dsp:txXfrm>
        <a:off x="5485129" y="620939"/>
        <a:ext cx="4531168" cy="2265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3E1B68-5AF6-452B-83B0-5F767FC90EA4}">
      <dsp:nvSpPr>
        <dsp:cNvPr id="0" name=""/>
        <dsp:cNvSpPr/>
      </dsp:nvSpPr>
      <dsp:spPr>
        <a:xfrm rot="5400000">
          <a:off x="5563044" y="-1643887"/>
          <a:ext cx="2499360" cy="64119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500" kern="1200" dirty="0"/>
            <a:t> Διαφήμιση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500" kern="1200" dirty="0"/>
            <a:t>Προώθηση μέσω Social Media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500" kern="1200" dirty="0"/>
            <a:t>Δημιουργία ισχυρών σχέσεων με πελάτες.</a:t>
          </a:r>
        </a:p>
      </dsp:txBody>
      <dsp:txXfrm rot="-5400000">
        <a:off x="3606737" y="434429"/>
        <a:ext cx="6289967" cy="2255342"/>
      </dsp:txXfrm>
    </dsp:sp>
    <dsp:sp modelId="{276D43E1-7F33-424B-BE43-F6693892EFA8}">
      <dsp:nvSpPr>
        <dsp:cNvPr id="0" name=""/>
        <dsp:cNvSpPr/>
      </dsp:nvSpPr>
      <dsp:spPr>
        <a:xfrm>
          <a:off x="0" y="0"/>
          <a:ext cx="3606736" cy="312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Οι ξενοδοχειακές επιχειρήσεις υιοθετούν στρατηγικές όπως:</a:t>
          </a:r>
        </a:p>
      </dsp:txBody>
      <dsp:txXfrm>
        <a:off x="152511" y="152511"/>
        <a:ext cx="3301714" cy="28191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739AA-4904-48E4-A795-B3ED1C150588}">
      <dsp:nvSpPr>
        <dsp:cNvPr id="0" name=""/>
        <dsp:cNvSpPr/>
      </dsp:nvSpPr>
      <dsp:spPr>
        <a:xfrm rot="5400000">
          <a:off x="-525100" y="525100"/>
          <a:ext cx="3500673" cy="24504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Το ηλεκτρονικό μάρκετινγκ περιλαμβάνει:</a:t>
          </a:r>
        </a:p>
      </dsp:txBody>
      <dsp:txXfrm rot="-5400000">
        <a:off x="2" y="1225235"/>
        <a:ext cx="2450471" cy="1050202"/>
      </dsp:txXfrm>
    </dsp:sp>
    <dsp:sp modelId="{1C884ADC-3452-4D06-8D90-16068A87B6D1}">
      <dsp:nvSpPr>
        <dsp:cNvPr id="0" name=""/>
        <dsp:cNvSpPr/>
      </dsp:nvSpPr>
      <dsp:spPr>
        <a:xfrm rot="5400000">
          <a:off x="5096873" y="-2646402"/>
          <a:ext cx="2275437" cy="75682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500" kern="1200" dirty="0"/>
            <a:t> SEO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500" kern="1200" dirty="0"/>
            <a:t> PPC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500" kern="1200" dirty="0"/>
            <a:t> Chat</a:t>
          </a:r>
          <a:r>
            <a:rPr lang="en-US" sz="2500" kern="1200" dirty="0"/>
            <a:t>-</a:t>
          </a:r>
          <a:r>
            <a:rPr lang="el-GR" sz="2500" kern="1200" dirty="0" err="1"/>
            <a:t>bots</a:t>
          </a:r>
          <a:endParaRPr lang="el-G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500" kern="1200" dirty="0"/>
            <a:t> Email Marketing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500" kern="1200"/>
            <a:t>Παρέχει 24/7 εξυπηρέτηση και μειώνει το κόστος.</a:t>
          </a:r>
        </a:p>
      </dsp:txBody>
      <dsp:txXfrm rot="-5400000">
        <a:off x="2450471" y="111078"/>
        <a:ext cx="7457163" cy="20532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8322D-0C82-4F30-BF35-B13D02825AAE}">
      <dsp:nvSpPr>
        <dsp:cNvPr id="0" name=""/>
        <dsp:cNvSpPr/>
      </dsp:nvSpPr>
      <dsp:spPr>
        <a:xfrm>
          <a:off x="4275" y="490376"/>
          <a:ext cx="4442379" cy="171475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104E0-6504-4BF2-9954-FCAF01EEA4AF}">
      <dsp:nvSpPr>
        <dsp:cNvPr id="0" name=""/>
        <dsp:cNvSpPr/>
      </dsp:nvSpPr>
      <dsp:spPr>
        <a:xfrm>
          <a:off x="1188910" y="919066"/>
          <a:ext cx="3751342" cy="171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Η πανδημία COVID-19 επιτάχυνε τη μετάβαση στο ψηφιακό μάρκετινγκ.</a:t>
          </a:r>
        </a:p>
      </dsp:txBody>
      <dsp:txXfrm>
        <a:off x="1239134" y="969290"/>
        <a:ext cx="3650894" cy="1614310"/>
      </dsp:txXfrm>
    </dsp:sp>
    <dsp:sp modelId="{BF9D022D-8E8A-4BB4-9145-7CFB0D1BD6DB}">
      <dsp:nvSpPr>
        <dsp:cNvPr id="0" name=""/>
        <dsp:cNvSpPr/>
      </dsp:nvSpPr>
      <dsp:spPr>
        <a:xfrm>
          <a:off x="5078460" y="490376"/>
          <a:ext cx="4442379" cy="171475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D42A1-8C61-4C11-84BE-75E0D4A58364}">
      <dsp:nvSpPr>
        <dsp:cNvPr id="0" name=""/>
        <dsp:cNvSpPr/>
      </dsp:nvSpPr>
      <dsp:spPr>
        <a:xfrm>
          <a:off x="6263094" y="919066"/>
          <a:ext cx="3751342" cy="171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Ενίσχυση πελατειακής εμπειρίας μέσω ψηφιακών καναλιών.</a:t>
          </a:r>
        </a:p>
      </dsp:txBody>
      <dsp:txXfrm>
        <a:off x="6313318" y="969290"/>
        <a:ext cx="3650894" cy="16143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1FA07-5797-45C5-8ED6-E3D3CE23B6D4}">
      <dsp:nvSpPr>
        <dsp:cNvPr id="0" name=""/>
        <dsp:cNvSpPr/>
      </dsp:nvSpPr>
      <dsp:spPr>
        <a:xfrm>
          <a:off x="5009356" y="1357265"/>
          <a:ext cx="3281489" cy="569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757"/>
              </a:lnTo>
              <a:lnTo>
                <a:pt x="3281489" y="284757"/>
              </a:lnTo>
              <a:lnTo>
                <a:pt x="3281489" y="56951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31D4B-DC43-466A-8F49-8FFFCD06D37D}">
      <dsp:nvSpPr>
        <dsp:cNvPr id="0" name=""/>
        <dsp:cNvSpPr/>
      </dsp:nvSpPr>
      <dsp:spPr>
        <a:xfrm>
          <a:off x="4963636" y="1357265"/>
          <a:ext cx="91440" cy="5695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951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56F09-F113-46A2-B964-22C682A9CE67}">
      <dsp:nvSpPr>
        <dsp:cNvPr id="0" name=""/>
        <dsp:cNvSpPr/>
      </dsp:nvSpPr>
      <dsp:spPr>
        <a:xfrm>
          <a:off x="1727867" y="1357265"/>
          <a:ext cx="3281489" cy="569514"/>
        </a:xfrm>
        <a:custGeom>
          <a:avLst/>
          <a:gdLst/>
          <a:ahLst/>
          <a:cxnLst/>
          <a:rect l="0" t="0" r="0" b="0"/>
          <a:pathLst>
            <a:path>
              <a:moveTo>
                <a:pt x="3281489" y="0"/>
              </a:moveTo>
              <a:lnTo>
                <a:pt x="3281489" y="284757"/>
              </a:lnTo>
              <a:lnTo>
                <a:pt x="0" y="284757"/>
              </a:lnTo>
              <a:lnTo>
                <a:pt x="0" y="56951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2000C4-AAE5-4A4B-B2E3-02A7A8F2C65D}">
      <dsp:nvSpPr>
        <dsp:cNvPr id="0" name=""/>
        <dsp:cNvSpPr/>
      </dsp:nvSpPr>
      <dsp:spPr>
        <a:xfrm>
          <a:off x="3653369" y="1278"/>
          <a:ext cx="2711974" cy="1355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Τα Social Media επηρεάζουν:</a:t>
          </a:r>
        </a:p>
      </dsp:txBody>
      <dsp:txXfrm>
        <a:off x="3653369" y="1278"/>
        <a:ext cx="2711974" cy="1355987"/>
      </dsp:txXfrm>
    </dsp:sp>
    <dsp:sp modelId="{1EDD95AE-F852-4CDC-897C-93FAB88D3AA1}">
      <dsp:nvSpPr>
        <dsp:cNvPr id="0" name=""/>
        <dsp:cNvSpPr/>
      </dsp:nvSpPr>
      <dsp:spPr>
        <a:xfrm>
          <a:off x="371879" y="1926780"/>
          <a:ext cx="2711974" cy="1355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• Επιλογές προορισμών</a:t>
          </a:r>
        </a:p>
      </dsp:txBody>
      <dsp:txXfrm>
        <a:off x="371879" y="1926780"/>
        <a:ext cx="2711974" cy="1355987"/>
      </dsp:txXfrm>
    </dsp:sp>
    <dsp:sp modelId="{3E2D0B0E-F622-48E8-B1C4-54E3A0059361}">
      <dsp:nvSpPr>
        <dsp:cNvPr id="0" name=""/>
        <dsp:cNvSpPr/>
      </dsp:nvSpPr>
      <dsp:spPr>
        <a:xfrm>
          <a:off x="3653369" y="1926780"/>
          <a:ext cx="2711974" cy="1355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• Προτιμήσεις ταξιδιωτών</a:t>
          </a:r>
        </a:p>
      </dsp:txBody>
      <dsp:txXfrm>
        <a:off x="3653369" y="1926780"/>
        <a:ext cx="2711974" cy="1355987"/>
      </dsp:txXfrm>
    </dsp:sp>
    <dsp:sp modelId="{52A24A7E-EDF1-47F4-A047-280232A9CD85}">
      <dsp:nvSpPr>
        <dsp:cNvPr id="0" name=""/>
        <dsp:cNvSpPr/>
      </dsp:nvSpPr>
      <dsp:spPr>
        <a:xfrm>
          <a:off x="6934858" y="1926780"/>
          <a:ext cx="2711974" cy="1355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Προκλήσεις: Διαχείριση αρνητικών σχολίων.</a:t>
          </a:r>
        </a:p>
      </dsp:txBody>
      <dsp:txXfrm>
        <a:off x="6934858" y="1926780"/>
        <a:ext cx="2711974" cy="13559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15678-D478-4041-AAFD-B55B6D7214E3}">
      <dsp:nvSpPr>
        <dsp:cNvPr id="0" name=""/>
        <dsp:cNvSpPr/>
      </dsp:nvSpPr>
      <dsp:spPr>
        <a:xfrm>
          <a:off x="1934170" y="9841"/>
          <a:ext cx="3598685" cy="35986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• Το μάρκετινγκ είναι κρίσιμο εργαλείο για ξενοδοχειακές μονάδες.</a:t>
          </a:r>
        </a:p>
      </dsp:txBody>
      <dsp:txXfrm>
        <a:off x="2436689" y="434204"/>
        <a:ext cx="2074917" cy="2749960"/>
      </dsp:txXfrm>
    </dsp:sp>
    <dsp:sp modelId="{8D9CAECE-186C-4611-A4A9-337A62855088}">
      <dsp:nvSpPr>
        <dsp:cNvPr id="0" name=""/>
        <dsp:cNvSpPr/>
      </dsp:nvSpPr>
      <dsp:spPr>
        <a:xfrm>
          <a:off x="4611703" y="0"/>
          <a:ext cx="3514763" cy="3618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• Η στρατηγική χρήση Social Media είναι απαραίτητη.</a:t>
          </a:r>
        </a:p>
      </dsp:txBody>
      <dsp:txXfrm>
        <a:off x="5609136" y="426683"/>
        <a:ext cx="2026530" cy="27650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D6B48-66F1-4D31-9BD9-0A961C78187B}">
      <dsp:nvSpPr>
        <dsp:cNvPr id="0" name=""/>
        <dsp:cNvSpPr/>
      </dsp:nvSpPr>
      <dsp:spPr>
        <a:xfrm>
          <a:off x="0" y="2279"/>
          <a:ext cx="10018712" cy="3110694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65DE9-328B-4725-940B-8098AFBDAB49}">
      <dsp:nvSpPr>
        <dsp:cNvPr id="0" name=""/>
        <dsp:cNvSpPr/>
      </dsp:nvSpPr>
      <dsp:spPr>
        <a:xfrm>
          <a:off x="174439" y="2400301"/>
          <a:ext cx="8208691" cy="2368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1. Επιχειρηματική Δικτύωση: Ανάπτυξη συνεργασιών και επαφών μέσω ψηφιακών καναλιών.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2. Γνώση και Εξατομικευμένο Μάρκετινγκ: Κατανόηση των αναγκών των πελατών και προσαρμογή των υπηρεσιών στις ιδιαίτερες απαιτήσεις τους.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3. Ηλεκτρονικό Μάρκετινγκ και Μάρκετινγκ στο Διαδίκτυο: Αξιοποίηση ψηφιακών εργαλείων για την προώθηση προϊόντων και υπηρεσιών.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4. Σχέση και Παροχή Αξίας προς την Αγορά: Δημιουργία μακροχρόνιων σχέσεων εμπιστοσύνης και προσφοράς προστιθέμενης αξίας στους καταναλωτές.</a:t>
          </a:r>
        </a:p>
      </dsp:txBody>
      <dsp:txXfrm>
        <a:off x="174439" y="2400301"/>
        <a:ext cx="8208691" cy="2368221"/>
      </dsp:txXfrm>
    </dsp:sp>
    <dsp:sp modelId="{058268F0-FE24-451C-8771-7845F05FB2FA}">
      <dsp:nvSpPr>
        <dsp:cNvPr id="0" name=""/>
        <dsp:cNvSpPr/>
      </dsp:nvSpPr>
      <dsp:spPr>
        <a:xfrm>
          <a:off x="808150" y="779952"/>
          <a:ext cx="8208691" cy="1555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0" rIns="0" bIns="2540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 dirty="0">
              <a:solidFill>
                <a:schemeClr val="bg1"/>
              </a:solidFill>
            </a:rPr>
            <a:t>Η κατευθυντήρια γραμμή που πρέπει να ακολουθήσει μια επιχείρηση για να ενισχύσει την ανταγωνιστικότητά της μέσω του Ηλεκτρονικού Μάρκετινγκ συνοψίζεται ως εξής:</a:t>
          </a:r>
        </a:p>
      </dsp:txBody>
      <dsp:txXfrm>
        <a:off x="808150" y="779952"/>
        <a:ext cx="8208691" cy="1555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BFE01-8003-44D7-AB50-97AA9BC3B665}" type="datetimeFigureOut">
              <a:rPr lang="el-GR" smtClean="0"/>
              <a:t>18/2/25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D99B0-7949-4813-A445-6D339438AA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316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B5849-A4A3-4E47-A5AB-5A7173D68CA4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035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B1331-169A-4B36-AF1E-C54B6DA55835}" type="slidenum">
              <a:rPr lang="el-GR" smtClean="0"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066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283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60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0141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6631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9749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4162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1553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9884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4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41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409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981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880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26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161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447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14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09628A-2895-49E6-BC3D-450CFB35CBF9}" type="datetimeFigureOut">
              <a:rPr lang="el-GR" smtClean="0"/>
              <a:t>18/2/25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7537201-D947-4DB4-881A-BB8B283279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654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_Document3.docx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Document4.doc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Word_Document5.docx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A76DE9-C4B4-438C-86F9-9D64FA7D2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6414" y="700901"/>
            <a:ext cx="7766936" cy="322064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ΕΛΛΗΝΙΚΟ ΜΕΣΟΓΕΙΑΚΟ ΠΑΝΕΠΙΣΤΗΜΙΟ</a:t>
            </a:r>
            <a:br>
              <a:rPr lang="en-GB" sz="18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ΤΜΗΜΑ ΔΙΟΙΚΗΣΗΣ ΕΠΙΧΕΙΡΗΣΕΩΝ ΚΑΙ ΤΟΥΡΙΣΜΟΥ</a:t>
            </a:r>
            <a:br>
              <a:rPr lang="el-GR" sz="1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l-GR" sz="1800" b="1" u="sng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b="1" u="sng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Πτυχιακή Εργασία</a:t>
            </a:r>
            <a:br>
              <a:rPr lang="en-GB" sz="1800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Θέμα:</a:t>
            </a:r>
            <a:r>
              <a:rPr lang="el-GR" sz="1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&lt;&lt;Η διερεύνηση των στρατηγικών μάρκετινγκ που υιοθετούν οι ξενοδοχειακές επιχειρήσεις&gt;&gt;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F8EA6D4-C70F-4F4F-8BF4-6E86F18CC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9676" y="4456541"/>
            <a:ext cx="7750003" cy="2297764"/>
          </a:xfrm>
        </p:spPr>
        <p:txBody>
          <a:bodyPr>
            <a:normAutofit/>
          </a:bodyPr>
          <a:lstStyle/>
          <a:p>
            <a:pPr algn="ctr"/>
            <a:endParaRPr lang="el-GR" u="sng" dirty="0"/>
          </a:p>
          <a:p>
            <a:pPr algn="ctr"/>
            <a:r>
              <a:rPr lang="el-GR" sz="1800" b="1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Φοιτητής:</a:t>
            </a:r>
            <a:r>
              <a:rPr lang="el-GR" dirty="0"/>
              <a:t> </a:t>
            </a:r>
            <a:r>
              <a:rPr lang="el-GR" sz="1800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l-GR" sz="1800" b="1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Επιβλέπων Καθηγητής: </a:t>
            </a:r>
            <a:r>
              <a:rPr lang="el-GR" sz="1800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Ροβίθης Μιχαήλ </a:t>
            </a:r>
          </a:p>
          <a:p>
            <a:pPr algn="ctr"/>
            <a:r>
              <a:rPr lang="el-GR" sz="1800" b="1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Τμήμα:</a:t>
            </a:r>
            <a:r>
              <a:rPr lang="el-GR" dirty="0"/>
              <a:t> </a:t>
            </a:r>
            <a:r>
              <a:rPr lang="el-GR" sz="1800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Διοίκησης Επιχειρήσεων &amp; Τουρισμού</a:t>
            </a:r>
          </a:p>
          <a:p>
            <a:pPr algn="ctr"/>
            <a:endParaRPr lang="en-GB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5B05A8A-A172-45BE-995E-D6E520F839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905" y="1043361"/>
            <a:ext cx="2135049" cy="20041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A14236-7970-314D-6548-0A05EEA4A0E7}"/>
              </a:ext>
            </a:extLst>
          </p:cNvPr>
          <p:cNvSpPr txBox="1"/>
          <p:nvPr/>
        </p:nvSpPr>
        <p:spPr>
          <a:xfrm rot="16200000">
            <a:off x="-310130" y="6317037"/>
            <a:ext cx="8510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© </a:t>
            </a:r>
            <a:r>
              <a:rPr lang="el-GR" sz="900" dirty="0">
                <a:solidFill>
                  <a:srgbClr val="202124"/>
                </a:solidFill>
                <a:latin typeface="arial" panose="020B0604020202020204" pitchFamily="34" charset="0"/>
              </a:rPr>
              <a:t>Γ.Τ 2025</a:t>
            </a:r>
            <a:endParaRPr lang="el-GR" sz="9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917D1F-65EE-9A59-9D62-60E0E30DB710}"/>
              </a:ext>
            </a:extLst>
          </p:cNvPr>
          <p:cNvSpPr txBox="1"/>
          <p:nvPr/>
        </p:nvSpPr>
        <p:spPr>
          <a:xfrm>
            <a:off x="5020056" y="6432453"/>
            <a:ext cx="6094602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l-GR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ΗΡΑΚΛΕΙΟ (Ιανουάριος, 202</a:t>
            </a:r>
            <a:r>
              <a:rPr lang="en-US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5</a:t>
            </a:r>
            <a:r>
              <a:rPr lang="el-GR" dirty="0">
                <a:ln w="3175" cmpd="sng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3532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8E9777-C5AC-AF3D-1092-4B050E0C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813" y="463481"/>
            <a:ext cx="10515600" cy="700277"/>
          </a:xfrm>
        </p:spPr>
        <p:txBody>
          <a:bodyPr>
            <a:noAutofit/>
          </a:bodyPr>
          <a:lstStyle/>
          <a:p>
            <a:pPr algn="l"/>
            <a:r>
              <a:rPr lang="el-GR" sz="3600" dirty="0"/>
              <a:t>Μεθοδολογία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287B29-AB30-0953-133D-05A294E5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46" y="1796913"/>
            <a:ext cx="5815760" cy="198826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l-GR" sz="6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l-GR" sz="6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el-GR" sz="8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Βάση αναζήτησης: </a:t>
            </a:r>
            <a:r>
              <a:rPr lang="en-US" sz="8000" dirty="0">
                <a:latin typeface="Calibri Light" panose="020F0302020204030204" pitchFamily="34" charset="0"/>
                <a:cs typeface="Calibri Light" panose="020F0302020204030204" pitchFamily="34" charset="0"/>
              </a:rPr>
              <a:t>Google Scholar</a:t>
            </a:r>
            <a:endParaRPr lang="el-GR" sz="8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n-US" sz="8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el-GR" sz="8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Λέξεις κλειδιά στην Ελληνική: </a:t>
            </a:r>
            <a:r>
              <a:rPr lang="el-GR" sz="7200" dirty="0">
                <a:effectLst/>
              </a:rPr>
              <a:t>στρατηγικές μάρκετινγκ, ξενοδοχειακές μονάδες, ηλεκτρονικό μάρκετινγκ, τουρισμός, μέσα κοινωνικής δικτύωσης</a:t>
            </a:r>
          </a:p>
          <a:p>
            <a:pPr marL="0" indent="0" algn="just">
              <a:buNone/>
            </a:pPr>
            <a:endParaRPr lang="el-GR" sz="8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el-GR" sz="8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Λέξεις κλειδιά στη Αγγλική: </a:t>
            </a:r>
            <a:r>
              <a:rPr lang="en-US" sz="7200" dirty="0">
                <a:effectLst/>
              </a:rPr>
              <a:t>marketing strategies, hotel units, electronic marketing, tourism, social media</a:t>
            </a:r>
            <a:r>
              <a:rPr lang="el-GR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el-GR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l-GR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l-GR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l-GR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E81BB7-608D-8966-A4BC-A38A93BF7015}"/>
              </a:ext>
            </a:extLst>
          </p:cNvPr>
          <p:cNvSpPr txBox="1"/>
          <p:nvPr/>
        </p:nvSpPr>
        <p:spPr>
          <a:xfrm>
            <a:off x="7442791" y="1687898"/>
            <a:ext cx="4615622" cy="30418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l-GR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ριτήρια</a:t>
            </a:r>
            <a:r>
              <a:rPr lang="el-G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ένταξης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itchFamily="2" charset="2"/>
              <a:buChar char=""/>
            </a:pPr>
            <a:r>
              <a:rPr lang="el-G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γλώσσα συγγραφής των άρθρων να είναι η ελληνική ή αγγλική γλώσσα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/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itchFamily="2" charset="2"/>
              <a:buChar char=""/>
            </a:pPr>
            <a:r>
              <a:rPr lang="el-G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Οι λέξεις κλειδιά των άρθρων να έχουν σχέση με το περιεχόμενο του τίτλου της εργασίας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/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Font typeface="Symbol" pitchFamily="2" charset="2"/>
              <a:buChar char=""/>
            </a:pPr>
            <a:r>
              <a:rPr lang="el-G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Να έχουν δημοσιευτεί την τελευταία δεκαετία από το 2013 έως και το 2023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86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4A2CA4-6ACD-04EB-D93C-DC8FA3AA8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311" y="1136142"/>
            <a:ext cx="9549384" cy="458571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C21AAC7-CBE9-894C-989D-0099A5CAA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641289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E1A2A7-9772-C7D2-6A94-1B4B44328BE9}"/>
              </a:ext>
            </a:extLst>
          </p:cNvPr>
          <p:cNvSpPr txBox="1"/>
          <p:nvPr/>
        </p:nvSpPr>
        <p:spPr>
          <a:xfrm>
            <a:off x="1836775" y="1373392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Οι  9 έρευνες που επιλέχτηκαν τηρούν όλα τα στοιχεία ένταξης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78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6119FA-AA5B-0196-EAF1-ACD41D14F6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214205"/>
              </p:ext>
            </p:extLst>
          </p:nvPr>
        </p:nvGraphicFramePr>
        <p:xfrm>
          <a:off x="1557069" y="1416050"/>
          <a:ext cx="9548812" cy="402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548331" imgH="4026556" progId="Word.Document.12">
                  <p:embed/>
                </p:oleObj>
              </mc:Choice>
              <mc:Fallback>
                <p:oleObj name="Document" r:id="rId2" imgW="9548331" imgH="402655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7069" y="1416050"/>
                        <a:ext cx="9548812" cy="402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D46D0B67-39CA-67A8-5C2E-55A058D6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641289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5708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47912F-AD15-A688-217F-F1D03E0AA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465246"/>
              </p:ext>
            </p:extLst>
          </p:nvPr>
        </p:nvGraphicFramePr>
        <p:xfrm>
          <a:off x="1556544" y="1440656"/>
          <a:ext cx="9548812" cy="397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548331" imgH="3976494" progId="Word.Document.12">
                  <p:embed/>
                </p:oleObj>
              </mc:Choice>
              <mc:Fallback>
                <p:oleObj name="Document" r:id="rId2" imgW="9548331" imgH="397649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6544" y="1440656"/>
                        <a:ext cx="9548812" cy="3976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2B374F5-3487-633C-72D8-57FE57AD2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525102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5412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329D462-F981-3D21-5CB5-F20CCE5E7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75009"/>
              </p:ext>
            </p:extLst>
          </p:nvPr>
        </p:nvGraphicFramePr>
        <p:xfrm>
          <a:off x="1612099" y="873918"/>
          <a:ext cx="9548812" cy="511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548331" imgH="5110629" progId="Word.Document.12">
                  <p:embed/>
                </p:oleObj>
              </mc:Choice>
              <mc:Fallback>
                <p:oleObj name="Document" r:id="rId2" imgW="9548331" imgH="511062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12099" y="873918"/>
                        <a:ext cx="9548812" cy="5110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5545412-3EEF-8302-6960-DBE732203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525102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099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7B4FFBF-49D9-B046-6497-D7F955B870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797784"/>
              </p:ext>
            </p:extLst>
          </p:nvPr>
        </p:nvGraphicFramePr>
        <p:xfrm>
          <a:off x="1484311" y="1665837"/>
          <a:ext cx="10045731" cy="4259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1526005" imgH="4886971" progId="Word.Document.12">
                  <p:embed/>
                </p:oleObj>
              </mc:Choice>
              <mc:Fallback>
                <p:oleObj name="Document" r:id="rId2" imgW="11526005" imgH="48869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84311" y="1665837"/>
                        <a:ext cx="10045731" cy="4259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CDB5988-D12C-FADA-E396-BA9F8F282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525102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894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DD0296C-CC9D-B6CE-5F3D-568E5339A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016397"/>
              </p:ext>
            </p:extLst>
          </p:nvPr>
        </p:nvGraphicFramePr>
        <p:xfrm>
          <a:off x="1917779" y="1671728"/>
          <a:ext cx="9154609" cy="4661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876865" imgH="5028513" progId="Word.Document.12">
                  <p:embed/>
                </p:oleObj>
              </mc:Choice>
              <mc:Fallback>
                <p:oleObj name="Document" r:id="rId2" imgW="9876865" imgH="502851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17779" y="1671728"/>
                        <a:ext cx="9154609" cy="4661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4D419D18-07D3-7476-1345-D02DBDBE7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525102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192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1F6F011-4682-29EA-C8FC-B5F82AA89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545972"/>
              </p:ext>
            </p:extLst>
          </p:nvPr>
        </p:nvGraphicFramePr>
        <p:xfrm>
          <a:off x="1625599" y="2129765"/>
          <a:ext cx="9877425" cy="371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876865" imgH="3719702" progId="Word.Document.12">
                  <p:embed/>
                </p:oleObj>
              </mc:Choice>
              <mc:Fallback>
                <p:oleObj name="Document" r:id="rId2" imgW="9876865" imgH="3719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25599" y="2129765"/>
                        <a:ext cx="9877425" cy="3719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4A0AA88-DEA0-6D41-A884-AD2B750B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69" y="525102"/>
            <a:ext cx="10018713" cy="606582"/>
          </a:xfrm>
        </p:spPr>
        <p:txBody>
          <a:bodyPr>
            <a:normAutofit fontScale="90000"/>
          </a:bodyPr>
          <a:lstStyle/>
          <a:p>
            <a:pPr algn="l"/>
            <a:r>
              <a:rPr lang="el-GR" sz="4000" dirty="0"/>
              <a:t>Παρουσίαση Επιλεγμένων Μελετών</a:t>
            </a:r>
            <a:br>
              <a:rPr lang="el-GR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944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8E9777-C5AC-AF3D-1092-4B050E0C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28815"/>
            <a:ext cx="10515600" cy="777775"/>
          </a:xfrm>
        </p:spPr>
        <p:txBody>
          <a:bodyPr>
            <a:normAutofit/>
          </a:bodyPr>
          <a:lstStyle/>
          <a:p>
            <a:pPr algn="l"/>
            <a:r>
              <a:rPr lang="el-GR" sz="3600" dirty="0"/>
              <a:t>Συζήτηση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6789F7-9836-4AFF-9783-F5FB9CD950D7}"/>
              </a:ext>
            </a:extLst>
          </p:cNvPr>
          <p:cNvSpPr txBox="1"/>
          <p:nvPr/>
        </p:nvSpPr>
        <p:spPr>
          <a:xfrm>
            <a:off x="1676400" y="1532640"/>
            <a:ext cx="927452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/>
              <a:t>‘O</a:t>
            </a:r>
            <a:r>
              <a:rPr lang="el-GR" sz="2400" dirty="0"/>
              <a:t>λες οι ξενοδοχειακές μονάδες αναγνωρίζουν την σημαντικότητα του ξενοδοχειακού μάρκετινγκ ενώ αντίστοιχα το διαδίκτυο αποτελεί βασικό εργαλείο προώθησης τους. </a:t>
            </a:r>
            <a:endParaRPr lang="en-US" sz="2400" dirty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/>
              <a:t>T</a:t>
            </a:r>
            <a:r>
              <a:rPr lang="el-GR" sz="2400" dirty="0"/>
              <a:t>ο μάρκετινγκ αποτελεί το πλαίσιο δημιουργίας της εκάστοτε επωνυμίας μίας επιχείρησης αλλά και  το πλαίσιο προώθησης των προϊόντων ή των υπηρεσιών που προσφέρει για να προσελκύσει το κοινό. </a:t>
            </a:r>
            <a:endParaRPr lang="en-US" sz="2400" dirty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/>
              <a:t>Το σωστό σχέδιο μάρκετινγκ είναι αυτό που προσφέρει το ανταγωνιστικό πλεονέκτημα στην επιχείρηση προκειμένου η επιχείρηση να κερδίσει δημοφιλία και να πετύχει η επένδυση που έχει κάνει</a:t>
            </a:r>
            <a:r>
              <a:rPr lang="en-US" sz="2400" dirty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26191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16061-5BCE-0628-5B67-660D71EF0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74067"/>
            <a:ext cx="10018713" cy="4182701"/>
          </a:xfrm>
        </p:spPr>
        <p:txBody>
          <a:bodyPr>
            <a:normAutofit fontScale="92500" lnSpcReduction="10000"/>
          </a:bodyPr>
          <a:lstStyle/>
          <a:p>
            <a:pPr algn="just" defTabSz="914400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kumimoji="0" 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Ποια μορφή μάρκετινγκ επιλέγουν να υιοθετήσουν τα ξενοδοχεία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ο ψηφιακό μάρκετινγκ είναι η πιο ισχυρή μορφή μάρκετινγκ και παράλληλα η πιο οικονομική (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Chaffey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 &amp;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Chadwick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, 2016).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Πόσο σημαντικό εργαλείο είναι το διαδίκτυο;</a:t>
            </a:r>
            <a:r>
              <a:rPr kumimoji="0" lang="el-GR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 και </a:t>
            </a:r>
            <a:r>
              <a:rPr kumimoji="0" 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Σε ποιο βαθμό επηρεάζουν τα social media την αγοραστική συμπεριφορά των πελατών; απαντώνται παρακάτω ταυτόχρονος.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 Οι Garrido-Moreno (2017) βρήκαν ότι η χρήση των social media αυξάνουν την αποδοτικότητα και τις πωλήσεις ενώ βοηθούν στη διατήρηση πελατών(Dwityas &amp; Briandana, 2017).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E8784717-597A-0C14-84A8-6EA7D77E3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329" y="260114"/>
            <a:ext cx="10018712" cy="1052638"/>
          </a:xfrm>
        </p:spPr>
        <p:txBody>
          <a:bodyPr>
            <a:normAutofit/>
          </a:bodyPr>
          <a:lstStyle/>
          <a:p>
            <a:pPr algn="l"/>
            <a:r>
              <a:rPr lang="el-GR" sz="3600" dirty="0"/>
              <a:t>Συζήτηση</a:t>
            </a:r>
          </a:p>
        </p:txBody>
      </p:sp>
    </p:spTree>
    <p:extLst>
      <p:ext uri="{BB962C8B-B14F-4D97-AF65-F5344CB8AC3E}">
        <p14:creationId xmlns:p14="http://schemas.microsoft.com/office/powerpoint/2010/main" val="283730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66" y="108087"/>
            <a:ext cx="10018713" cy="958714"/>
          </a:xfrm>
        </p:spPr>
        <p:txBody>
          <a:bodyPr>
            <a:normAutofit/>
          </a:bodyPr>
          <a:lstStyle/>
          <a:p>
            <a:pPr algn="l"/>
            <a:r>
              <a:rPr sz="3600" u="sng" dirty="0" err="1"/>
              <a:t>Εισ</a:t>
            </a:r>
            <a:r>
              <a:rPr sz="3600" u="sng" dirty="0"/>
              <a:t>αγωγή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03AB32E-0180-6AC9-81A7-CB78D5D15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889713"/>
              </p:ext>
            </p:extLst>
          </p:nvPr>
        </p:nvGraphicFramePr>
        <p:xfrm>
          <a:off x="1420935" y="2165485"/>
          <a:ext cx="10018713" cy="361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6D4B172F-32F8-464D-93BD-B54DEEC42B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648AF4-E256-D615-884B-4400E8FC9D53}"/>
              </a:ext>
            </a:extLst>
          </p:cNvPr>
          <p:cNvSpPr txBox="1"/>
          <p:nvPr/>
        </p:nvSpPr>
        <p:spPr>
          <a:xfrm flipH="1">
            <a:off x="3402419" y="6103088"/>
            <a:ext cx="435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Cook et. al., 2022; Ramsey &amp; </a:t>
            </a:r>
            <a:r>
              <a:rPr lang="en-US" dirty="0" err="1"/>
              <a:t>Dingan</a:t>
            </a:r>
            <a:r>
              <a:rPr lang="en-US" dirty="0"/>
              <a:t> 2024)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85" y="0"/>
            <a:ext cx="10018713" cy="1752599"/>
          </a:xfrm>
        </p:spPr>
        <p:txBody>
          <a:bodyPr/>
          <a:lstStyle/>
          <a:p>
            <a:pPr algn="l"/>
            <a:r>
              <a:rPr dirty="0"/>
              <a:t>Συμπεράσματα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1F71701-5CAD-BDD7-0576-686900B8E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950569"/>
              </p:ext>
            </p:extLst>
          </p:nvPr>
        </p:nvGraphicFramePr>
        <p:xfrm>
          <a:off x="1547684" y="2027976"/>
          <a:ext cx="10018713" cy="3618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F84BF79F-8A3E-805A-5331-463744AED2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472" y="0"/>
            <a:ext cx="10018713" cy="1752599"/>
          </a:xfrm>
        </p:spPr>
        <p:txBody>
          <a:bodyPr/>
          <a:lstStyle/>
          <a:p>
            <a:pPr algn="l"/>
            <a:r>
              <a:rPr dirty="0" err="1"/>
              <a:t>Προτάσεις</a:t>
            </a:r>
            <a:endParaRPr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7A0B965-BD5D-E40A-49A7-D7B260FD5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CBCF4DC9-101E-F494-7BB4-B0D962F0FD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740120"/>
              </p:ext>
            </p:extLst>
          </p:nvPr>
        </p:nvGraphicFramePr>
        <p:xfrm>
          <a:off x="1692542" y="1217311"/>
          <a:ext cx="10018713" cy="486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1FC016-4FD5-8D21-A2F4-C5329733C583}"/>
              </a:ext>
            </a:extLst>
          </p:cNvPr>
          <p:cNvSpPr txBox="1"/>
          <p:nvPr/>
        </p:nvSpPr>
        <p:spPr>
          <a:xfrm>
            <a:off x="3467477" y="1448554"/>
            <a:ext cx="851026" cy="4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8E9777-C5AC-AF3D-1092-4B050E0C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l-GR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Βιβλιογραφία Παρουσίασης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l-GR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Ελληνική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07A487-CCF8-EEE6-7CBB-8B77F07C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33377"/>
            <a:ext cx="10018713" cy="5015976"/>
          </a:xfrm>
        </p:spPr>
        <p:txBody>
          <a:bodyPr>
            <a:normAutofit fontScale="77500" lnSpcReduction="20000"/>
          </a:bodyPr>
          <a:lstStyle/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Βαρβαρέσος, Στ. (2008). Οικονομική του Τουρισμού –Εννοιολογικές, θεωρητικές και μεθοδολογικές προσεγγίσεις από τον 19ο αιώνα έως τον 21ο αιώνα. Αθήνα: Εκδόσεις Προπομπός.</a:t>
            </a:r>
          </a:p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Βαρβαρέσου, Στ. (2005). Τουρισμός, έννοιες, μεγέθη, δομές. Αθήνα: Εκδόσεις Σακουλά</a:t>
            </a:r>
          </a:p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Βλαχοπούλου, Μ. (2003). Ε-Marketing / ∆ιαδικτυακό Μάρκετινγκ (Β' εκδ.). Αθήνα: Rosili.</a:t>
            </a:r>
            <a:endParaRPr lang="el-GR" sz="1600" dirty="0"/>
          </a:p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Δημητριάδης, Σ., &amp; Τζωρτζάκη, Α. (2010). Μάρκετινγκ. Αρχές - Στρατηγικές - Εφαρμογές . Αθήνα : Rosili.</a:t>
            </a:r>
          </a:p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Καραμαρία, Μ.Λ. (2017). Ψηφιακό Μάρκετινγκ και Κρατήσεις Ξενοδοχείων. Διπλωματκή Εργασία, Πανεπιστήμιο Πειραιώς.</a:t>
            </a:r>
          </a:p>
          <a:p>
            <a:pPr marL="105750" indent="0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Κουρκουμέλης, Κ. (2017). Στρατηγικές Μάρκετινγκ Ξενοδοχείου στην Κεφαλλονιά. Μεταπτυχιακή Εργασία. Πανεπιστήμιο Πειραιώς. </a:t>
            </a:r>
            <a:endParaRPr lang="en-US" sz="1600" dirty="0">
              <a:effectLst/>
            </a:endParaRP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 err="1">
                <a:effectLst/>
              </a:rPr>
              <a:t>Μπουραντάς</a:t>
            </a:r>
            <a:r>
              <a:rPr lang="el-GR" sz="1600" dirty="0">
                <a:effectLst/>
              </a:rPr>
              <a:t>, Δ. (2015). Εισαγωγή στη διοίκηση επιχειρήσεων. Αθήνα: Μπένου Ε.</a:t>
            </a: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 err="1">
                <a:effectLst/>
              </a:rPr>
              <a:t>Παντουβάκης</a:t>
            </a:r>
            <a:r>
              <a:rPr lang="el-GR" sz="1600" dirty="0">
                <a:effectLst/>
              </a:rPr>
              <a:t>, Α. Μ., </a:t>
            </a:r>
            <a:r>
              <a:rPr lang="el-GR" sz="1600" dirty="0" err="1">
                <a:effectLst/>
              </a:rPr>
              <a:t>Σιώμκος</a:t>
            </a:r>
            <a:r>
              <a:rPr lang="el-GR" sz="1600" dirty="0">
                <a:effectLst/>
              </a:rPr>
              <a:t>, Γ. Ι., &amp; Χρήστου, Ε. Σ. (2015). Μάρκετινγκ. Αθήνα : Λιβάνη.</a:t>
            </a: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 err="1">
                <a:effectLst/>
              </a:rPr>
              <a:t>Πετροπουλάκης</a:t>
            </a:r>
            <a:r>
              <a:rPr lang="el-GR" sz="1600" dirty="0">
                <a:effectLst/>
              </a:rPr>
              <a:t>, Ν. (2022). Τα εργαλεία του ψηφιακού Μάρκετινγκ και η επίδραση τους στην πελατειακή αγορά των ξενοδοχειακών επιχειρήσεων. Διπλωματική Εργασία. ΕΑΠ. </a:t>
            </a: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 err="1">
                <a:effectLst/>
              </a:rPr>
              <a:t>Πλειός</a:t>
            </a:r>
            <a:r>
              <a:rPr lang="el-GR" sz="1600" dirty="0">
                <a:effectLst/>
              </a:rPr>
              <a:t>, Γ. (2001). Ο λόγος της εικόνας. Αθήνα: </a:t>
            </a:r>
            <a:r>
              <a:rPr lang="el-GR" sz="1600" dirty="0" err="1">
                <a:effectLst/>
              </a:rPr>
              <a:t>Παπαζήσης</a:t>
            </a:r>
            <a:r>
              <a:rPr lang="el-GR" sz="1600" dirty="0">
                <a:effectLst/>
              </a:rPr>
              <a:t>.</a:t>
            </a: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 err="1">
                <a:effectLst/>
              </a:rPr>
              <a:t>Σχοιναράκη</a:t>
            </a:r>
            <a:r>
              <a:rPr lang="el-GR" sz="1600" dirty="0">
                <a:effectLst/>
              </a:rPr>
              <a:t>, Ε. (2021). Ο ρόλος του ηλεκτρονικού μάρκετινγκ στην ανάπτυξη των ξενοδοχειακών μονάδων της περιοχής της Κρήτης. Πτυχιακή Εργασία. Ελληνικό Μεσογειακό Πανεπιστήμιο.</a:t>
            </a:r>
          </a:p>
          <a:p>
            <a:pPr marL="105750" indent="0" algn="just">
              <a:lnSpc>
                <a:spcPct val="120000"/>
              </a:lnSpc>
              <a:buNone/>
            </a:pPr>
            <a:r>
              <a:rPr lang="el-GR" sz="1600" dirty="0">
                <a:effectLst/>
              </a:rPr>
              <a:t>Αναστάσιος Τσαϊρίδης του Σάββα (2018) «Η εφαρμογή του ηλεκτρονικού μάρκετινγκ στον τομέα του τουρισμού διεθνώς » Πρόγραμμα Μεταπτυχιακών Σπουδών στις Διεθνείς Επιχειρηματικές Δραστηριότητες Τμήμα Οργάνωσης και Διοίκησης Επιχειρήσεων Πανεπιστήμιο Μακεδονίας </a:t>
            </a:r>
            <a:br>
              <a:rPr lang="el-GR" sz="1600" dirty="0"/>
            </a:br>
            <a:endParaRPr lang="el-GR" sz="1600" dirty="0"/>
          </a:p>
          <a:p>
            <a:pPr marL="105750" indent="0">
              <a:lnSpc>
                <a:spcPct val="120000"/>
              </a:lnSpc>
              <a:buNone/>
            </a:pPr>
            <a:endParaRPr lang="en-US" sz="1600" dirty="0">
              <a:effectLst/>
            </a:endParaRPr>
          </a:p>
          <a:p>
            <a:pPr marL="105750" indent="0">
              <a:lnSpc>
                <a:spcPct val="120000"/>
              </a:lnSpc>
              <a:buNone/>
            </a:pPr>
            <a:endParaRPr lang="el-GR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3379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ED3DB-B120-58F0-F9B5-CB71633A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97325"/>
            <a:ext cx="6808663" cy="1752599"/>
          </a:xfrm>
        </p:spPr>
        <p:txBody>
          <a:bodyPr/>
          <a:lstStyle/>
          <a:p>
            <a:pPr algn="l"/>
            <a:r>
              <a:rPr lang="el-GR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Βιβλιογραφία Παρουσίασης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l-GR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Ξενόγλωσση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5AAAE-8C53-4F28-B456-C82F567BF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58020"/>
            <a:ext cx="10445420" cy="52962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300" dirty="0">
                <a:effectLst/>
              </a:rPr>
              <a:t>Alrawadieh, Z. and Dincer, M.Z. (2019). Reputation management in cyberspace: evidence from Jordan’s luxury hotel market. Journal of Hospitality and Tourism Technology, Vol. 10 No. 1, pp. 107-120. https://doi.org/10.1108/JHTT-09-2017-0093. </a:t>
            </a:r>
            <a:r>
              <a:rPr lang="el-GR" sz="1300" dirty="0">
                <a:effectLst/>
              </a:rPr>
              <a:t>Επίσκεψη: 11/12/2023. </a:t>
            </a:r>
            <a:endParaRPr lang="el-GR" sz="1300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Archer, B., Cooper, C. and Ruhanen, L., (2005). The positive and negative impacts of tourism. Theobald, Global Tourism, 3rd ed. Oxford: Butterworth-Heinemann, pp. 79-102. </a:t>
            </a:r>
            <a:r>
              <a:rPr lang="el-GR" sz="1300" dirty="0">
                <a:effectLst/>
              </a:rPr>
              <a:t>Ανάκτηση από: </a:t>
            </a:r>
            <a:r>
              <a:rPr lang="en-US" sz="1300" dirty="0">
                <a:effectLst/>
              </a:rPr>
              <a:t>https://books.google.gr/books?id=SYssBgAAQBAJ&amp;pg=PA74&amp;dq=archer+cooper+ruhanen&amp;hl=el&amp;sa=X&amp;ved=0ahUKEwjaj6GH4uPXAhXMKsAKHfLoAggQ6AEINzAC#v=onepage&amp;q=archer%20cooper%20ruhanen&amp;f=false. </a:t>
            </a:r>
            <a:r>
              <a:rPr lang="el-GR" sz="1300" dirty="0">
                <a:effectLst/>
              </a:rPr>
              <a:t>Επίσκεψη: 20/11/2023. </a:t>
            </a:r>
            <a:endParaRPr lang="el-GR" sz="1300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Chaffey, D. and Chadwick E. F. (2016). Digital Marketing: Strategy, Implementation and Practice. Pearson. </a:t>
            </a:r>
            <a:endParaRPr lang="el-GR" sz="1300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Dwityas, N.A. &amp; Briandana, R. (2017). Social Media in Travel Decision Making Process. International Journal of Humanities and Social Science, 7(7), 193-201. </a:t>
            </a:r>
            <a:endParaRPr lang="el-GR" sz="1300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Leung, X.Y., Bai, B. and Erdem, M. (2017). Hotel social media marketing: a study on message strategy and its effectiveness. Journal of Hospitality and Tourism Technology, Vol. 8 No. 2, pp. 239-255. Doi: https://doi.org/10.1108/JHTT-02-2017-0012. </a:t>
            </a:r>
            <a:endParaRPr lang="el-GR" sz="1300" dirty="0"/>
          </a:p>
          <a:p>
            <a:pPr marL="0" indent="0">
              <a:buNone/>
            </a:pPr>
            <a:r>
              <a:rPr lang="en-US" sz="1300" dirty="0">
                <a:effectLst/>
              </a:rPr>
              <a:t>Pereira, L. &amp; Almeida, P. (2014). Marketing and promotion in the hotel industry: A case study in family hotel and hotel group. Tourism and Hospitality International Journal, 2(1), 92-105.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effectLst/>
              </a:rPr>
              <a:t>Sann, R.; Lai, P.-C.; </a:t>
            </a:r>
            <a:r>
              <a:rPr lang="en-US" sz="1400" dirty="0" err="1">
                <a:effectLst/>
              </a:rPr>
              <a:t>Liaw</a:t>
            </a:r>
            <a:r>
              <a:rPr lang="en-US" sz="1400" dirty="0">
                <a:effectLst/>
              </a:rPr>
              <a:t>, S.-Y.; Chen, C.-T. (2022). Predicting Online Complaining Behavior in the Hospitality Industry: Application of Big Data Analytics to Online Reviews.14, 1800. https:// </a:t>
            </a:r>
            <a:r>
              <a:rPr lang="en-US" sz="1400" dirty="0" err="1">
                <a:effectLst/>
              </a:rPr>
              <a:t>doi.org</a:t>
            </a:r>
            <a:r>
              <a:rPr lang="en-US" sz="1400" dirty="0">
                <a:effectLst/>
              </a:rPr>
              <a:t>/10.3390/su14031800. </a:t>
            </a:r>
            <a:r>
              <a:rPr lang="el-GR" sz="1400" dirty="0">
                <a:effectLst/>
              </a:rPr>
              <a:t>Επίσκεψη: 11/12/2023. </a:t>
            </a:r>
            <a:endParaRPr lang="el-GR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effectLst/>
              </a:rPr>
              <a:t>Talabi</a:t>
            </a:r>
            <a:r>
              <a:rPr lang="en-US" sz="1400" dirty="0">
                <a:effectLst/>
              </a:rPr>
              <a:t>, J. (2015). The role of marketing in hotel industry Case (Six successful hotel units in Abuja and Jakobstad). </a:t>
            </a:r>
            <a:r>
              <a:rPr lang="en-US" sz="1400" dirty="0" err="1">
                <a:effectLst/>
              </a:rPr>
              <a:t>Centria</a:t>
            </a:r>
            <a:r>
              <a:rPr lang="en-US" sz="1400" dirty="0">
                <a:effectLst/>
              </a:rPr>
              <a:t> University of Applied Sciences. </a:t>
            </a:r>
            <a:endParaRPr lang="el-GR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effectLst/>
              </a:rPr>
              <a:t>Woo Gon Kim, </a:t>
            </a:r>
            <a:r>
              <a:rPr lang="en-US" sz="1400" dirty="0" err="1">
                <a:effectLst/>
              </a:rPr>
              <a:t>Hyunjung</a:t>
            </a:r>
            <a:r>
              <a:rPr lang="en-US" sz="1400" dirty="0">
                <a:effectLst/>
              </a:rPr>
              <a:t> Lim, Robert A. Brymer (2015). The effectiveness of managing social media on hotel performance. International Journal of Hospitality Management, Volume 44, Pages 165-171. Doi: https://</a:t>
            </a:r>
            <a:r>
              <a:rPr lang="en-US" sz="1400" dirty="0" err="1">
                <a:effectLst/>
              </a:rPr>
              <a:t>doi.org</a:t>
            </a:r>
            <a:r>
              <a:rPr lang="en-US" sz="1400" dirty="0">
                <a:effectLst/>
              </a:rPr>
              <a:t>/10.1016/j.ijhm.2014.10.014.</a:t>
            </a:r>
            <a:endParaRPr lang="el-GR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effectLst/>
              </a:rPr>
              <a:t>Magno, F., Cassia, F 2018 The Impact of Social Media Influencers in Tourism Anatolia Journal</a:t>
            </a:r>
            <a:endParaRPr lang="el-GR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effectLst/>
              </a:rPr>
              <a:t>Gelter</a:t>
            </a:r>
            <a:r>
              <a:rPr lang="en-US" sz="1400" dirty="0">
                <a:effectLst/>
              </a:rPr>
              <a:t> 2017 Digital Tourism: Trends and Customer Digital Mobile Behavior Visit Arctic Europe Project</a:t>
            </a:r>
            <a:endParaRPr lang="el-GR" sz="1400" dirty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effectLst/>
              </a:rPr>
              <a:t>Lewis R. , Chambers, R. Chacko H. (2003). </a:t>
            </a:r>
            <a:r>
              <a:rPr lang="el-GR" sz="1400" dirty="0">
                <a:effectLst/>
              </a:rPr>
              <a:t>Ξενοδοχειακό Μάρκετινγκ. Αθήνα: εκδόσεις </a:t>
            </a:r>
            <a:r>
              <a:rPr lang="el-GR" sz="1400" dirty="0" err="1">
                <a:effectLst/>
              </a:rPr>
              <a:t>Ελλην</a:t>
            </a:r>
            <a:endParaRPr lang="el-GR" sz="1400" dirty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effectLst/>
              </a:rPr>
              <a:t>Page, S. J. (2006). </a:t>
            </a:r>
            <a:r>
              <a:rPr lang="el-GR" sz="1400" dirty="0">
                <a:effectLst/>
              </a:rPr>
              <a:t>Εισαγωγή στον τουρισμό. Αθήνα: </a:t>
            </a:r>
            <a:r>
              <a:rPr lang="el-GR" sz="1400" dirty="0" err="1">
                <a:effectLst/>
              </a:rPr>
              <a:t>Παπαζήση</a:t>
            </a:r>
            <a:br>
              <a:rPr lang="en-US" sz="1400" dirty="0"/>
            </a:b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54536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2F068F-BC33-AA3D-8908-CD4B1805B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7503" y="1222605"/>
            <a:ext cx="7766936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Ευχαριστ</a:t>
            </a:r>
            <a:r>
              <a:rPr lang="en-US" dirty="0" err="1"/>
              <a:t>ώ</a:t>
            </a:r>
            <a:r>
              <a:rPr lang="el-GR" dirty="0"/>
              <a:t> πολύ για τον χρόνο σας. </a:t>
            </a:r>
          </a:p>
        </p:txBody>
      </p:sp>
      <p:sp>
        <p:nvSpPr>
          <p:cNvPr id="6" name="Υπότιτλος 2">
            <a:extLst>
              <a:ext uri="{FF2B5EF4-FFF2-40B4-BE49-F238E27FC236}">
                <a16:creationId xmlns:a16="http://schemas.microsoft.com/office/drawing/2014/main" id="{1514BFF9-0EA2-7A73-C382-CAA41455E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2301" y="3777465"/>
            <a:ext cx="8229817" cy="222944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dirty="0"/>
          </a:p>
          <a:p>
            <a:pPr algn="ctr"/>
            <a:r>
              <a:rPr lang="el-GR" sz="2200" dirty="0"/>
              <a:t>Φοιτητής: </a:t>
            </a:r>
          </a:p>
          <a:p>
            <a:pPr algn="ctr"/>
            <a:r>
              <a:rPr lang="el-GR" sz="2200" dirty="0"/>
              <a:t> </a:t>
            </a:r>
          </a:p>
          <a:p>
            <a:pPr algn="ctr"/>
            <a:r>
              <a:rPr lang="el-GR" sz="2200" dirty="0"/>
              <a:t>Επιβλέπων Καθηγητής: Ροβίθης Μιχαήλ </a:t>
            </a:r>
          </a:p>
          <a:p>
            <a:pPr algn="ctr"/>
            <a:endParaRPr lang="el-GR" sz="2200" dirty="0"/>
          </a:p>
          <a:p>
            <a:pPr algn="ctr"/>
            <a:r>
              <a:rPr lang="el-GR" sz="2200" dirty="0"/>
              <a:t>Τμήμα: Διοίκησης Επιχειρήσεων &amp; Τουρισμού ΕΛ.ΜΕ.ΠΑ</a:t>
            </a:r>
          </a:p>
          <a:p>
            <a:endParaRPr lang="en-GB" dirty="0"/>
          </a:p>
        </p:txBody>
      </p:sp>
      <p:pic>
        <p:nvPicPr>
          <p:cNvPr id="2" name="Εικόνα 3">
            <a:extLst>
              <a:ext uri="{FF2B5EF4-FFF2-40B4-BE49-F238E27FC236}">
                <a16:creationId xmlns:a16="http://schemas.microsoft.com/office/drawing/2014/main" id="{C7FDAC19-C1C7-1BCE-D03B-71B1A3A0B3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6349" y="1010977"/>
            <a:ext cx="2204682" cy="206955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916F8CF-E263-EE6A-DF55-A47871842230}"/>
              </a:ext>
            </a:extLst>
          </p:cNvPr>
          <p:cNvSpPr txBox="1"/>
          <p:nvPr/>
        </p:nvSpPr>
        <p:spPr>
          <a:xfrm rot="16200000">
            <a:off x="-310130" y="6317037"/>
            <a:ext cx="8510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©</a:t>
            </a:r>
            <a:r>
              <a:rPr lang="el-GR" sz="900" dirty="0">
                <a:solidFill>
                  <a:srgbClr val="202124"/>
                </a:solidFill>
                <a:latin typeface="arial" panose="020B0604020202020204" pitchFamily="34" charset="0"/>
              </a:rPr>
              <a:t>Γ.Τ 2025</a:t>
            </a:r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val="114381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20021"/>
            <a:ext cx="10018713" cy="1323771"/>
          </a:xfrm>
        </p:spPr>
        <p:txBody>
          <a:bodyPr>
            <a:normAutofit/>
          </a:bodyPr>
          <a:lstStyle/>
          <a:p>
            <a:pPr algn="l"/>
            <a:r>
              <a:rPr sz="3600" u="sng" dirty="0" err="1"/>
              <a:t>Θεωρητικό</a:t>
            </a:r>
            <a:r>
              <a:rPr sz="3600" u="sng" dirty="0"/>
              <a:t> Υπόβα</a:t>
            </a:r>
            <a:r>
              <a:rPr sz="3600" u="sng" dirty="0" err="1"/>
              <a:t>θρο</a:t>
            </a:r>
            <a:r>
              <a:rPr sz="3600" u="sng" dirty="0"/>
              <a:t>: </a:t>
            </a:r>
            <a:br>
              <a:rPr lang="el-GR" sz="3600" dirty="0"/>
            </a:br>
            <a:r>
              <a:rPr sz="3600" dirty="0" err="1"/>
              <a:t>Τουρισμός</a:t>
            </a:r>
            <a:endParaRPr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16B063D-2A39-A6E8-708C-1F0B9E8D4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13699"/>
              </p:ext>
            </p:extLst>
          </p:nvPr>
        </p:nvGraphicFramePr>
        <p:xfrm>
          <a:off x="1484311" y="2301942"/>
          <a:ext cx="10018713" cy="3124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FA1BB0DF-8679-787D-82D4-6DC5EC02AB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054F1-63EB-661F-9894-60EA1AD1D3C4}"/>
              </a:ext>
            </a:extLst>
          </p:cNvPr>
          <p:cNvSpPr txBox="1"/>
          <p:nvPr/>
        </p:nvSpPr>
        <p:spPr>
          <a:xfrm flipH="1">
            <a:off x="3402419" y="6103088"/>
            <a:ext cx="435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Morisson</a:t>
            </a:r>
            <a:r>
              <a:rPr lang="en-US" dirty="0"/>
              <a:t> et. al., 2024)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86" y="0"/>
            <a:ext cx="10018713" cy="1752599"/>
          </a:xfrm>
        </p:spPr>
        <p:txBody>
          <a:bodyPr/>
          <a:lstStyle/>
          <a:p>
            <a:pPr algn="l"/>
            <a:r>
              <a:rPr sz="3600" u="sng" dirty="0" err="1"/>
              <a:t>Θεωρητικό</a:t>
            </a:r>
            <a:r>
              <a:rPr sz="3600" u="sng" dirty="0"/>
              <a:t> Υπόβα</a:t>
            </a:r>
            <a:r>
              <a:rPr sz="3600" u="sng" dirty="0" err="1"/>
              <a:t>θρο</a:t>
            </a:r>
            <a:r>
              <a:rPr sz="3600" u="sng" dirty="0"/>
              <a:t>: </a:t>
            </a:r>
            <a:br>
              <a:rPr lang="el-GR" sz="3600" dirty="0"/>
            </a:br>
            <a:r>
              <a:rPr lang="en-US" sz="3600" dirty="0"/>
              <a:t>Marketing</a:t>
            </a:r>
            <a:endParaRPr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1DD7D1E-2589-BB3B-7A9C-66BE522421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74640"/>
              </p:ext>
            </p:extLst>
          </p:nvPr>
        </p:nvGraphicFramePr>
        <p:xfrm>
          <a:off x="1484311" y="2055137"/>
          <a:ext cx="10018713" cy="3507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1793F772-ACFA-A5F9-6D1F-C5269DD518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21E3BF-FB78-9BE4-0873-D15910688A33}"/>
              </a:ext>
            </a:extLst>
          </p:cNvPr>
          <p:cNvSpPr txBox="1"/>
          <p:nvPr/>
        </p:nvSpPr>
        <p:spPr>
          <a:xfrm flipH="1">
            <a:off x="3402419" y="6103088"/>
            <a:ext cx="435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Avgenopoulos</a:t>
            </a:r>
            <a:r>
              <a:rPr lang="en-US" dirty="0"/>
              <a:t>, </a:t>
            </a:r>
            <a:r>
              <a:rPr lang="en-US" dirty="0" err="1"/>
              <a:t>Vasilaki</a:t>
            </a:r>
            <a:r>
              <a:rPr lang="en-US" dirty="0"/>
              <a:t>, </a:t>
            </a:r>
            <a:r>
              <a:rPr lang="en-US" dirty="0" err="1"/>
              <a:t>Marveliou</a:t>
            </a:r>
            <a:r>
              <a:rPr lang="en-US" dirty="0"/>
              <a:t> 2023; Ramsey &amp; </a:t>
            </a:r>
            <a:r>
              <a:rPr lang="en-US" dirty="0" err="1"/>
              <a:t>Dingan</a:t>
            </a:r>
            <a:r>
              <a:rPr lang="en-US" dirty="0"/>
              <a:t> 2024)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-320742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sz="3600" dirty="0" err="1"/>
              <a:t>Ξενοδοχει</a:t>
            </a:r>
            <a:r>
              <a:rPr sz="3600" dirty="0"/>
              <a:t>ακό Μάρκετινγκ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C5EB489-D752-BAD4-58BE-873FC131F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540369"/>
              </p:ext>
            </p:extLst>
          </p:nvPr>
        </p:nvGraphicFramePr>
        <p:xfrm>
          <a:off x="1484311" y="2301942"/>
          <a:ext cx="10018713" cy="3124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D0913DD2-93BF-157B-FB01-F7070B1855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C4D392-79A0-4DD8-A35A-B09F23B0C367}"/>
              </a:ext>
            </a:extLst>
          </p:cNvPr>
          <p:cNvSpPr txBox="1"/>
          <p:nvPr/>
        </p:nvSpPr>
        <p:spPr>
          <a:xfrm flipH="1">
            <a:off x="3402419" y="6103088"/>
            <a:ext cx="435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MacQilli</a:t>
            </a:r>
            <a:r>
              <a:rPr lang="en-US" dirty="0"/>
              <a:t> et. al., 2018;  </a:t>
            </a:r>
            <a:r>
              <a:rPr lang="en-US" dirty="0" err="1"/>
              <a:t>Anister</a:t>
            </a:r>
            <a:r>
              <a:rPr lang="en-US" dirty="0"/>
              <a:t>, 2024)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08086"/>
            <a:ext cx="10018713" cy="1204111"/>
          </a:xfrm>
        </p:spPr>
        <p:txBody>
          <a:bodyPr>
            <a:normAutofit/>
          </a:bodyPr>
          <a:lstStyle/>
          <a:p>
            <a:pPr algn="l"/>
            <a:r>
              <a:rPr sz="3600" dirty="0"/>
              <a:t>Ηλεκτρονικό </a:t>
            </a:r>
            <a:r>
              <a:rPr lang="en-US" sz="3600" dirty="0"/>
              <a:t>Marketing</a:t>
            </a:r>
            <a:endParaRPr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B51A29F-5EFD-5CE0-EE83-0294486B2F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320633"/>
              </p:ext>
            </p:extLst>
          </p:nvPr>
        </p:nvGraphicFramePr>
        <p:xfrm>
          <a:off x="1484310" y="2290527"/>
          <a:ext cx="10018713" cy="3500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D8C70E8C-D388-28B2-A65F-DB38A3257D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069CC29-1925-5185-FDBC-CDED6212111E}"/>
              </a:ext>
            </a:extLst>
          </p:cNvPr>
          <p:cNvSpPr txBox="1"/>
          <p:nvPr/>
        </p:nvSpPr>
        <p:spPr>
          <a:xfrm flipH="1">
            <a:off x="3402419" y="6103088"/>
            <a:ext cx="435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Anerson</a:t>
            </a:r>
            <a:r>
              <a:rPr lang="en-US" dirty="0"/>
              <a:t> et. al., 2019)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-181069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sz="3600" dirty="0"/>
              <a:t>Η Εξέλιξη του Μάρκετινγκ </a:t>
            </a:r>
            <a:r>
              <a:rPr sz="3600" dirty="0" err="1"/>
              <a:t>Μέσω</a:t>
            </a:r>
            <a:r>
              <a:rPr sz="3600" dirty="0"/>
              <a:t> Social Media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B3E1D98-1BBE-5799-287D-6EE917157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605567"/>
              </p:ext>
            </p:extLst>
          </p:nvPr>
        </p:nvGraphicFramePr>
        <p:xfrm>
          <a:off x="1484310" y="2666999"/>
          <a:ext cx="10018713" cy="3124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46F21702-978E-AC39-F825-032F9BD704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05BCAE-3BF8-413B-20D6-BDADB3152D7B}"/>
              </a:ext>
            </a:extLst>
          </p:cNvPr>
          <p:cNvSpPr txBox="1"/>
          <p:nvPr/>
        </p:nvSpPr>
        <p:spPr>
          <a:xfrm flipH="1">
            <a:off x="3402419" y="6103088"/>
            <a:ext cx="435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Velisarriou</a:t>
            </a:r>
            <a:r>
              <a:rPr lang="en-US" dirty="0"/>
              <a:t> et. al., 2022; </a:t>
            </a:r>
            <a:r>
              <a:rPr lang="en-US" dirty="0" err="1"/>
              <a:t>Giordan</a:t>
            </a:r>
            <a:r>
              <a:rPr lang="en-US" dirty="0"/>
              <a:t> &amp; </a:t>
            </a:r>
            <a:r>
              <a:rPr lang="en-US" dirty="0" err="1"/>
              <a:t>Kanningam</a:t>
            </a:r>
            <a:r>
              <a:rPr lang="en-US" dirty="0"/>
              <a:t> 2024)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791" y="-172016"/>
            <a:ext cx="10018713" cy="1752599"/>
          </a:xfrm>
        </p:spPr>
        <p:txBody>
          <a:bodyPr/>
          <a:lstStyle/>
          <a:p>
            <a:pPr algn="l"/>
            <a:r>
              <a:rPr sz="3600" dirty="0"/>
              <a:t>Ο </a:t>
            </a:r>
            <a:r>
              <a:rPr sz="3600" dirty="0" err="1"/>
              <a:t>Ρόλος</a:t>
            </a:r>
            <a:r>
              <a:rPr sz="3600" dirty="0"/>
              <a:t> των Μέσων Κοινωνικής Δικτύωσης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06C98A4-43DA-72A7-647F-C1B682D06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093717"/>
              </p:ext>
            </p:extLst>
          </p:nvPr>
        </p:nvGraphicFramePr>
        <p:xfrm>
          <a:off x="1565791" y="2301942"/>
          <a:ext cx="10018713" cy="328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id="{1E7325C6-85AB-DD07-34DC-818C56D251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7545D44-9FF4-5A25-22DC-018C8453CAF3}"/>
              </a:ext>
            </a:extLst>
          </p:cNvPr>
          <p:cNvSpPr txBox="1"/>
          <p:nvPr/>
        </p:nvSpPr>
        <p:spPr>
          <a:xfrm flipH="1">
            <a:off x="3402419" y="6103088"/>
            <a:ext cx="435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Cook et. al., 2022; Ramsey &amp; </a:t>
            </a:r>
            <a:r>
              <a:rPr lang="en-US" dirty="0" err="1"/>
              <a:t>Dingan</a:t>
            </a:r>
            <a:r>
              <a:rPr lang="en-US" dirty="0"/>
              <a:t> 2024)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808" y="0"/>
            <a:ext cx="10018713" cy="1277494"/>
          </a:xfrm>
        </p:spPr>
        <p:txBody>
          <a:bodyPr/>
          <a:lstStyle/>
          <a:p>
            <a:pPr algn="l"/>
            <a:r>
              <a:rPr sz="3600" dirty="0" err="1"/>
              <a:t>Μεθοδολογί</a:t>
            </a:r>
            <a:r>
              <a:rPr sz="3600" dirty="0"/>
              <a:t>α Έρευνας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077362"/>
            <a:ext cx="10018713" cy="57806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u="sng" dirty="0"/>
              <a:t>Είδος Μελέτης: </a:t>
            </a:r>
            <a:r>
              <a:rPr lang="el-GR" dirty="0"/>
              <a:t>Περιγραφική βιβλιογραφική ανασκόπηση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u="sng" dirty="0"/>
              <a:t>Σκοπός:</a:t>
            </a:r>
            <a:r>
              <a:rPr lang="el-GR" dirty="0"/>
              <a:t> Σκοπός της παρούσας διπλωματικής εργασίας είναι η διερεύνηση του ρόλου του μάρκετινγκ που υιοθετεί ο ξενοδοχειακός κλάδος προκειμένου να προωθήσει τις υπηρεσίες του και να προσελκύσει περισσότερους πελάτες.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>
              <a:buNone/>
            </a:pPr>
            <a:r>
              <a:rPr u="sng" dirty="0" err="1"/>
              <a:t>Ερωτήμ</a:t>
            </a:r>
            <a:r>
              <a:rPr u="sng" dirty="0"/>
              <a:t>ατα: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effectLst/>
              </a:rPr>
              <a:t> </a:t>
            </a:r>
            <a:r>
              <a:rPr lang="el-GR" dirty="0">
                <a:effectLst/>
              </a:rPr>
              <a:t>Ποια μορφή μάρκετινγκ επιλέγουν να υιοθετήσουν τα ξενοδοχεία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>
                <a:effectLst/>
              </a:rPr>
              <a:t>Πόσο σημαντικό εργαλείο είναι το διαδίκτυο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>
                <a:effectLst/>
              </a:rPr>
              <a:t> Σε ποιο βαθμό επηρεάζουν τα social media την αγοραστική συμπεριφορά των πελατών</a:t>
            </a:r>
            <a:br>
              <a:rPr lang="el-GR" sz="2000" dirty="0"/>
            </a:br>
            <a:endParaRPr lang="el-GR" sz="28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BAE203B-B659-764B-76F3-F898F164C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314" y="5289686"/>
            <a:ext cx="1555568" cy="146022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5EE9023-2A5B-4103-9FA0-E51C7D12D3D9}">
  <we:reference id="wa104380955" version="3.16.2.1" store="en-US" storeType="OMEX"/>
  <we:alternateReferences>
    <we:reference id="WA104380955" version="3.16.2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134</TotalTime>
  <Words>1641</Words>
  <Application>Microsoft Macintosh PowerPoint</Application>
  <PresentationFormat>Widescreen</PresentationFormat>
  <Paragraphs>138</Paragraphs>
  <Slides>24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Arial</vt:lpstr>
      <vt:lpstr>Calibri</vt:lpstr>
      <vt:lpstr>Calibri Light</vt:lpstr>
      <vt:lpstr>Corbel</vt:lpstr>
      <vt:lpstr>Symbol</vt:lpstr>
      <vt:lpstr>Times New Roman</vt:lpstr>
      <vt:lpstr>Wingdings</vt:lpstr>
      <vt:lpstr>Parallax</vt:lpstr>
      <vt:lpstr>Document</vt:lpstr>
      <vt:lpstr>ΕΛΛΗΝΙΚΟ ΜΕΣΟΓΕΙΑΚΟ ΠΑΝΕΠΙΣΤΗΜΙΟ ΤΜΗΜΑ ΔΙΟΙΚΗΣΗΣ ΕΠΙΧΕΙΡΗΣΕΩΝ ΚΑΙ ΤΟΥΡΙΣΜΟΥ  Πτυχιακή Εργασία Θέμα: &lt;&lt;Η διερεύνηση των στρατηγικών μάρκετινγκ που υιοθετούν οι ξενοδοχειακές επιχειρήσεις&gt;&gt;</vt:lpstr>
      <vt:lpstr>Εισαγωγή</vt:lpstr>
      <vt:lpstr>Θεωρητικό Υπόβαθρο:  Τουρισμός</vt:lpstr>
      <vt:lpstr>Θεωρητικό Υπόβαθρο:  Marketing</vt:lpstr>
      <vt:lpstr>Ξενοδοχειακό Μάρκετινγκ</vt:lpstr>
      <vt:lpstr>Ηλεκτρονικό Marketing</vt:lpstr>
      <vt:lpstr>Η Εξέλιξη του Μάρκετινγκ Μέσω Social Media</vt:lpstr>
      <vt:lpstr>Ο Ρόλος των Μέσων Κοινωνικής Δικτύωσης</vt:lpstr>
      <vt:lpstr>Μεθοδολογία Έρευνας</vt:lpstr>
      <vt:lpstr>Μεθοδολογία </vt:lpstr>
      <vt:lpstr>Παρουσίαση Επιλεγμένων Μελετών </vt:lpstr>
      <vt:lpstr>Παρουσίαση Επιλεγμένων Μελετών </vt:lpstr>
      <vt:lpstr>Παρουσίαση Επιλεγμένων Μελετών </vt:lpstr>
      <vt:lpstr>Παρουσίαση Επιλεγμένων Μελετών </vt:lpstr>
      <vt:lpstr>Παρουσίαση Επιλεγμένων Μελετών </vt:lpstr>
      <vt:lpstr>Παρουσίαση Επιλεγμένων Μελετών </vt:lpstr>
      <vt:lpstr>Παρουσίαση Επιλεγμένων Μελετών </vt:lpstr>
      <vt:lpstr>Συζήτηση</vt:lpstr>
      <vt:lpstr>Συζήτηση</vt:lpstr>
      <vt:lpstr>Συμπεράσματα</vt:lpstr>
      <vt:lpstr>Προτάσεις</vt:lpstr>
      <vt:lpstr>Βιβλιογραφία Παρουσίασης Ελληνική </vt:lpstr>
      <vt:lpstr>Βιβλιογραφία Παρουσίασης Ξενόγλωσση </vt:lpstr>
      <vt:lpstr>Ευχαριστώ πολύ για τον χρόνο σας.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Rovithis Michael</cp:lastModifiedBy>
  <cp:revision>4</cp:revision>
  <dcterms:created xsi:type="dcterms:W3CDTF">2025-01-12T20:50:16Z</dcterms:created>
  <dcterms:modified xsi:type="dcterms:W3CDTF">2025-02-18T08:53:32Z</dcterms:modified>
</cp:coreProperties>
</file>