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60" r:id="rId5"/>
    <p:sldId id="258" r:id="rId6"/>
    <p:sldId id="259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bp2.blogger.com/_Dc3hH30wIeo/RXvODrEb7XI/AAAAAAAAAAg/cGit11KOi4E/s1600-h/Test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5000">
              <a:schemeClr val="tx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4211" y="3657599"/>
            <a:ext cx="6400800" cy="1947333"/>
          </a:xfrm>
        </p:spPr>
        <p:txBody>
          <a:bodyPr>
            <a:normAutofit fontScale="62500" lnSpcReduction="20000"/>
          </a:bodyPr>
          <a:lstStyle/>
          <a:p>
            <a:r>
              <a:rPr lang="el-GR" sz="6000" b="1" i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Στέλιος Σταματάκης </a:t>
            </a:r>
            <a:endParaRPr lang="en-US" sz="6000" b="1" i="1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el-GR" sz="6000" b="1" i="1" dirty="0" smtClean="0">
                <a:solidFill>
                  <a:schemeClr val="bg2"/>
                </a:solidFill>
              </a:rPr>
              <a:t>Τμήμα Τουριστικών</a:t>
            </a:r>
          </a:p>
          <a:p>
            <a:r>
              <a:rPr lang="el-GR" sz="6000" b="1" i="1" dirty="0" smtClean="0">
                <a:solidFill>
                  <a:schemeClr val="bg2"/>
                </a:solidFill>
              </a:rPr>
              <a:t>Επιχειρήσεων</a:t>
            </a:r>
            <a:endParaRPr lang="el-GR" sz="6000" b="1" i="1" dirty="0">
              <a:solidFill>
                <a:schemeClr val="bg2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685798"/>
            <a:ext cx="4046813" cy="297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6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 flipH="1" flipV="1">
            <a:off x="6301945" y="5325763"/>
            <a:ext cx="3394869" cy="1117188"/>
          </a:xfrm>
        </p:spPr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78475" y="432487"/>
            <a:ext cx="8674915" cy="4893276"/>
          </a:xfrm>
        </p:spPr>
        <p:txBody>
          <a:bodyPr>
            <a:normAutofit fontScale="92500" lnSpcReduction="10000"/>
          </a:bodyPr>
          <a:lstStyle/>
          <a:p>
            <a:r>
              <a:rPr lang="el-GR" sz="2200" b="1" dirty="0">
                <a:solidFill>
                  <a:schemeClr val="tx1"/>
                </a:solidFill>
              </a:rPr>
              <a:t>Υπάρχουν μια σειρά από τομείς που </a:t>
            </a:r>
            <a:r>
              <a:rPr lang="el-GR" sz="2200" b="1" dirty="0" smtClean="0">
                <a:solidFill>
                  <a:schemeClr val="tx1"/>
                </a:solidFill>
              </a:rPr>
              <a:t> βοηθήσουν την </a:t>
            </a:r>
            <a:r>
              <a:rPr lang="el-GR" sz="2200" b="1" dirty="0" err="1" smtClean="0">
                <a:solidFill>
                  <a:schemeClr val="tx1"/>
                </a:solidFill>
              </a:rPr>
              <a:t>Galileo</a:t>
            </a:r>
            <a:r>
              <a:rPr lang="el-GR" sz="2200" b="1" dirty="0" smtClean="0">
                <a:solidFill>
                  <a:schemeClr val="tx1"/>
                </a:solidFill>
              </a:rPr>
              <a:t> να </a:t>
            </a:r>
            <a:r>
              <a:rPr lang="el-GR" sz="2200" b="1" dirty="0" err="1" smtClean="0">
                <a:solidFill>
                  <a:schemeClr val="tx1"/>
                </a:solidFill>
              </a:rPr>
              <a:t>υλοποιησει</a:t>
            </a:r>
            <a:r>
              <a:rPr lang="el-GR" sz="2200" b="1" dirty="0" smtClean="0">
                <a:solidFill>
                  <a:schemeClr val="tx1"/>
                </a:solidFill>
              </a:rPr>
              <a:t> αυτούς τους στόχους, </a:t>
            </a:r>
            <a:r>
              <a:rPr lang="el-GR" sz="2200" b="1" dirty="0">
                <a:solidFill>
                  <a:schemeClr val="tx1"/>
                </a:solidFill>
              </a:rPr>
              <a:t>όπως οι εξής:</a:t>
            </a:r>
          </a:p>
          <a:p>
            <a:r>
              <a:rPr lang="el-GR" sz="2200" b="1" dirty="0">
                <a:solidFill>
                  <a:schemeClr val="tx1"/>
                </a:solidFill>
              </a:rPr>
              <a:t>• Η φυσική αύξηση της τουριστικής βιομηχανίας (5-6% εκτός των ΗΠΑ, 3-4% εντός των ΗΠΑ)</a:t>
            </a:r>
          </a:p>
          <a:p>
            <a:r>
              <a:rPr lang="el-GR" sz="2200" b="1" dirty="0" smtClean="0">
                <a:solidFill>
                  <a:schemeClr val="tx1"/>
                </a:solidFill>
              </a:rPr>
              <a:t>Η θυγατρική </a:t>
            </a:r>
            <a:r>
              <a:rPr lang="el-GR" sz="2200" b="1" dirty="0">
                <a:solidFill>
                  <a:schemeClr val="tx1"/>
                </a:solidFill>
              </a:rPr>
              <a:t>εταιρεία τηλεπικοινωνιών </a:t>
            </a:r>
            <a:r>
              <a:rPr lang="el-GR" sz="2200" b="1" dirty="0" smtClean="0">
                <a:solidFill>
                  <a:schemeClr val="tx1"/>
                </a:solidFill>
              </a:rPr>
              <a:t>•</a:t>
            </a:r>
            <a:r>
              <a:rPr lang="en-US" sz="2200" b="1" dirty="0" smtClean="0">
                <a:solidFill>
                  <a:schemeClr val="tx1"/>
                </a:solidFill>
              </a:rPr>
              <a:t>Galileo</a:t>
            </a:r>
            <a:r>
              <a:rPr lang="el-GR" sz="2200" b="1" dirty="0" smtClean="0">
                <a:solidFill>
                  <a:schemeClr val="tx1"/>
                </a:solidFill>
              </a:rPr>
              <a:t>, </a:t>
            </a:r>
            <a:r>
              <a:rPr lang="el-GR" sz="2200" b="1" dirty="0" err="1">
                <a:solidFill>
                  <a:schemeClr val="tx1"/>
                </a:solidFill>
              </a:rPr>
              <a:t>Quantitude</a:t>
            </a:r>
            <a:r>
              <a:rPr lang="el-GR" sz="2200" b="1" dirty="0">
                <a:solidFill>
                  <a:schemeClr val="tx1"/>
                </a:solidFill>
              </a:rPr>
              <a:t>, η οποία </a:t>
            </a:r>
            <a:r>
              <a:rPr lang="el-GR" sz="2200" b="1" dirty="0" smtClean="0">
                <a:solidFill>
                  <a:schemeClr val="tx1"/>
                </a:solidFill>
              </a:rPr>
              <a:t>συνεισφέρει </a:t>
            </a:r>
            <a:r>
              <a:rPr lang="el-GR" sz="2200" b="1" dirty="0">
                <a:solidFill>
                  <a:schemeClr val="tx1"/>
                </a:solidFill>
              </a:rPr>
              <a:t>σημαντικά στα έσοδα και τα κέρδη της ανάπτυξης το 2001 και μετά (300.000.000 δολάρια έσοδα ρυθμός τρέχει μέχρι το τέλος του </a:t>
            </a:r>
            <a:r>
              <a:rPr lang="el-GR" sz="2200" b="1" dirty="0" smtClean="0">
                <a:solidFill>
                  <a:schemeClr val="tx1"/>
                </a:solidFill>
              </a:rPr>
              <a:t>έτους(2001), </a:t>
            </a:r>
            <a:r>
              <a:rPr lang="el-GR" sz="2200" b="1" dirty="0">
                <a:solidFill>
                  <a:schemeClr val="tx1"/>
                </a:solidFill>
              </a:rPr>
              <a:t>1 δισ. δολάρια σε 3-5 χρόνια.)</a:t>
            </a:r>
          </a:p>
          <a:p>
            <a:r>
              <a:rPr lang="el-GR" sz="2200" b="1" dirty="0">
                <a:solidFill>
                  <a:schemeClr val="tx1"/>
                </a:solidFill>
              </a:rPr>
              <a:t>• πρωτοβουλίες του Διαδικτύου θα είναι μια πηγή επιπρόσθετων </a:t>
            </a:r>
            <a:r>
              <a:rPr lang="el-GR" sz="2200" b="1" dirty="0" smtClean="0">
                <a:solidFill>
                  <a:schemeClr val="tx1"/>
                </a:solidFill>
              </a:rPr>
              <a:t>εσόδων.</a:t>
            </a:r>
            <a:endParaRPr lang="el-GR" sz="2200" b="1" dirty="0">
              <a:solidFill>
                <a:schemeClr val="tx1"/>
              </a:solidFill>
            </a:endParaRPr>
          </a:p>
          <a:p>
            <a:r>
              <a:rPr lang="el-GR" sz="2200" b="1" dirty="0">
                <a:solidFill>
                  <a:schemeClr val="tx1"/>
                </a:solidFill>
              </a:rPr>
              <a:t>• Οι πωλήσεις των άλλων προϊόντων και </a:t>
            </a:r>
            <a:r>
              <a:rPr lang="el-GR" sz="2200" b="1" dirty="0" smtClean="0">
                <a:solidFill>
                  <a:schemeClr val="tx1"/>
                </a:solidFill>
              </a:rPr>
              <a:t>υπηρεσιών της </a:t>
            </a:r>
            <a:r>
              <a:rPr lang="el-GR" sz="2200" b="1" dirty="0" err="1" smtClean="0">
                <a:solidFill>
                  <a:schemeClr val="tx1"/>
                </a:solidFill>
              </a:rPr>
              <a:t>εταιριας</a:t>
            </a:r>
            <a:r>
              <a:rPr lang="el-GR" sz="2200" b="1" dirty="0" smtClean="0">
                <a:solidFill>
                  <a:schemeClr val="tx1"/>
                </a:solidFill>
              </a:rPr>
              <a:t>, </a:t>
            </a:r>
            <a:r>
              <a:rPr lang="el-GR" sz="2200" b="1" dirty="0">
                <a:solidFill>
                  <a:schemeClr val="tx1"/>
                </a:solidFill>
              </a:rPr>
              <a:t>όπως είναι τα στοιχεία μάρκετινγκ και η διαφήμιση </a:t>
            </a:r>
            <a:r>
              <a:rPr lang="el-GR" sz="2200" b="1" dirty="0" smtClean="0">
                <a:solidFill>
                  <a:schemeClr val="tx1"/>
                </a:solidFill>
              </a:rPr>
              <a:t>συμβάλει </a:t>
            </a:r>
            <a:r>
              <a:rPr lang="el-GR" sz="2200" b="1" dirty="0">
                <a:solidFill>
                  <a:schemeClr val="tx1"/>
                </a:solidFill>
              </a:rPr>
              <a:t>επίσης στην αύξηση των εσόδων.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69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>
                <a:solidFill>
                  <a:schemeClr val="tx1"/>
                </a:solidFill>
              </a:rPr>
              <a:t>Μερίδιο αγοράς (χωρίζεται σε γεωγραφικές περιοχές</a:t>
            </a:r>
            <a:r>
              <a:rPr lang="el-GR" b="1" dirty="0" smtClean="0">
                <a:solidFill>
                  <a:schemeClr val="tx1"/>
                </a:solidFill>
              </a:rPr>
              <a:t>):Η </a:t>
            </a:r>
            <a:r>
              <a:rPr lang="el-GR" b="1" dirty="0" err="1" smtClean="0">
                <a:solidFill>
                  <a:schemeClr val="tx1"/>
                </a:solidFill>
              </a:rPr>
              <a:t>Galileo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καθορίζει το μερίδιο </a:t>
            </a:r>
            <a:r>
              <a:rPr lang="el-GR" b="1" dirty="0" smtClean="0">
                <a:solidFill>
                  <a:schemeClr val="tx1"/>
                </a:solidFill>
              </a:rPr>
              <a:t>αγοράς της  </a:t>
            </a:r>
            <a:r>
              <a:rPr lang="el-GR" b="1" dirty="0" err="1" smtClean="0">
                <a:solidFill>
                  <a:schemeClr val="tx1"/>
                </a:solidFill>
              </a:rPr>
              <a:t>βασίζομενη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σε </a:t>
            </a:r>
            <a:r>
              <a:rPr lang="el-GR" b="1" dirty="0" smtClean="0">
                <a:solidFill>
                  <a:schemeClr val="tx1"/>
                </a:solidFill>
              </a:rPr>
              <a:t>αεροπορικές </a:t>
            </a:r>
            <a:r>
              <a:rPr lang="el-GR" b="1" dirty="0" err="1" smtClean="0">
                <a:solidFill>
                  <a:schemeClr val="tx1"/>
                </a:solidFill>
              </a:rPr>
              <a:t>κρατησεις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μονο.Με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αυτή την αναγνώριση, το μερίδιο αγοράς για το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είναι σήμερα:</a:t>
            </a:r>
          </a:p>
          <a:p>
            <a:r>
              <a:rPr lang="el-GR" b="1" dirty="0">
                <a:solidFill>
                  <a:schemeClr val="tx1"/>
                </a:solidFill>
              </a:rPr>
              <a:t>Μέση Ανατολή και Αφρική - 75%</a:t>
            </a:r>
          </a:p>
          <a:p>
            <a:r>
              <a:rPr lang="el-GR" b="1" dirty="0">
                <a:solidFill>
                  <a:schemeClr val="tx1"/>
                </a:solidFill>
              </a:rPr>
              <a:t>Ευρώπη - μόλις πάνω από 30%</a:t>
            </a:r>
          </a:p>
          <a:p>
            <a:r>
              <a:rPr lang="el-GR" b="1" dirty="0">
                <a:solidFill>
                  <a:schemeClr val="tx1"/>
                </a:solidFill>
              </a:rPr>
              <a:t>Asia Pacific - μόλις πάνω από το 50%</a:t>
            </a:r>
          </a:p>
          <a:p>
            <a:r>
              <a:rPr lang="el-GR" b="1" dirty="0">
                <a:solidFill>
                  <a:schemeClr val="tx1"/>
                </a:solidFill>
              </a:rPr>
              <a:t>Λατινική Αμερική - περίπου 12%</a:t>
            </a:r>
          </a:p>
          <a:p>
            <a:r>
              <a:rPr lang="el-GR" b="1" dirty="0">
                <a:solidFill>
                  <a:schemeClr val="tx1"/>
                </a:solidFill>
              </a:rPr>
              <a:t>Βόρεια Αμερική - μόλις πάνω από 25%</a:t>
            </a:r>
          </a:p>
          <a:p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έχει επίσης 37% του συνόλου της αγοράς EMEA. Η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Galileo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είναι </a:t>
            </a:r>
            <a:r>
              <a:rPr lang="el-GR" b="1" dirty="0" smtClean="0">
                <a:solidFill>
                  <a:schemeClr val="tx1"/>
                </a:solidFill>
              </a:rPr>
              <a:t>πρώτη </a:t>
            </a:r>
            <a:r>
              <a:rPr lang="el-GR" b="1" dirty="0">
                <a:solidFill>
                  <a:schemeClr val="tx1"/>
                </a:solidFill>
              </a:rPr>
              <a:t>ή </a:t>
            </a:r>
            <a:r>
              <a:rPr lang="el-GR" b="1" dirty="0" smtClean="0">
                <a:solidFill>
                  <a:schemeClr val="tx1"/>
                </a:solidFill>
              </a:rPr>
              <a:t>δεύτερη </a:t>
            </a:r>
            <a:r>
              <a:rPr lang="el-GR" b="1" dirty="0">
                <a:solidFill>
                  <a:schemeClr val="tx1"/>
                </a:solidFill>
              </a:rPr>
              <a:t>σε περιοχές σε όλο τον κόσμο.</a:t>
            </a:r>
          </a:p>
        </p:txBody>
      </p:sp>
    </p:spTree>
    <p:extLst>
      <p:ext uri="{BB962C8B-B14F-4D97-AF65-F5344CB8AC3E}">
        <p14:creationId xmlns:p14="http://schemas.microsoft.com/office/powerpoint/2010/main" val="392099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 rot="10800000" flipH="1">
            <a:off x="3168587" y="6182348"/>
            <a:ext cx="3933660" cy="322648"/>
          </a:xfrm>
        </p:spPr>
        <p:txBody>
          <a:bodyPr>
            <a:noAutofit/>
          </a:bodyPr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83066" y="129746"/>
            <a:ext cx="8534400" cy="5640859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chemeClr val="tx1"/>
                </a:solidFill>
              </a:rPr>
              <a:t>Παγκόσμια περίληψη και στατιστικά στοιχεία: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tx1"/>
                </a:solidFill>
              </a:rPr>
              <a:t>Τ</a:t>
            </a:r>
            <a:r>
              <a:rPr lang="el-GR" b="1" dirty="0" smtClean="0">
                <a:solidFill>
                  <a:schemeClr val="tx1"/>
                </a:solidFill>
              </a:rPr>
              <a:t>ων </a:t>
            </a:r>
            <a:r>
              <a:rPr lang="el-GR" b="1" dirty="0">
                <a:solidFill>
                  <a:schemeClr val="tx1"/>
                </a:solidFill>
              </a:rPr>
              <a:t>χωρών διανομής </a:t>
            </a:r>
            <a:r>
              <a:rPr lang="el-GR" b="1" dirty="0" smtClean="0">
                <a:solidFill>
                  <a:schemeClr val="tx1"/>
                </a:solidFill>
              </a:rPr>
              <a:t>– (107 </a:t>
            </a:r>
            <a:r>
              <a:rPr lang="el-GR" b="1" dirty="0" err="1" smtClean="0">
                <a:solidFill>
                  <a:schemeClr val="tx1"/>
                </a:solidFill>
              </a:rPr>
              <a:t>χωρες</a:t>
            </a:r>
            <a:r>
              <a:rPr lang="el-GR" b="1" dirty="0" smtClean="0">
                <a:solidFill>
                  <a:schemeClr val="tx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chemeClr val="tx1"/>
                </a:solidFill>
              </a:rPr>
              <a:t>Α</a:t>
            </a:r>
            <a:r>
              <a:rPr lang="el-GR" b="1" dirty="0" smtClean="0">
                <a:solidFill>
                  <a:schemeClr val="tx1"/>
                </a:solidFill>
              </a:rPr>
              <a:t>πό </a:t>
            </a:r>
            <a:r>
              <a:rPr lang="el-GR" b="1" dirty="0">
                <a:solidFill>
                  <a:schemeClr val="tx1"/>
                </a:solidFill>
              </a:rPr>
              <a:t>τοποθεσίες που συνδέονται με το σύστημα (εκτός από δορυφορικές θέσεις εκτυπωτή εισιτηρίων) - 41.200 </a:t>
            </a:r>
            <a:endParaRPr lang="el-GR" b="1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Από </a:t>
            </a:r>
            <a:r>
              <a:rPr lang="el-GR" b="1" dirty="0">
                <a:solidFill>
                  <a:schemeClr val="tx1"/>
                </a:solidFill>
              </a:rPr>
              <a:t>τερματικά που συνδέονται με το σύστημα - 173300 </a:t>
            </a:r>
            <a:endParaRPr lang="el-GR" b="1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πωλητές </a:t>
            </a:r>
            <a:r>
              <a:rPr lang="el-GR" b="1" dirty="0">
                <a:solidFill>
                  <a:schemeClr val="tx1"/>
                </a:solidFill>
              </a:rPr>
              <a:t>αεροπορικών εταιρειών </a:t>
            </a:r>
            <a:r>
              <a:rPr lang="el-GR" b="1" dirty="0" smtClean="0">
                <a:solidFill>
                  <a:schemeClr val="tx1"/>
                </a:solidFill>
              </a:rPr>
              <a:t>– 511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της </a:t>
            </a:r>
            <a:r>
              <a:rPr lang="el-GR" b="1" dirty="0">
                <a:solidFill>
                  <a:schemeClr val="tx1"/>
                </a:solidFill>
              </a:rPr>
              <a:t>ενοικίασης αυτοκινήτων πωλητές - </a:t>
            </a:r>
            <a:r>
              <a:rPr lang="el-GR" b="1" dirty="0" smtClean="0">
                <a:solidFill>
                  <a:schemeClr val="tx1"/>
                </a:solidFill>
              </a:rPr>
              <a:t>39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ιδιοτήτων </a:t>
            </a:r>
            <a:r>
              <a:rPr lang="el-GR" b="1" dirty="0" err="1">
                <a:solidFill>
                  <a:schemeClr val="tx1"/>
                </a:solidFill>
              </a:rPr>
              <a:t>hotel</a:t>
            </a:r>
            <a:r>
              <a:rPr lang="el-GR" b="1" dirty="0">
                <a:solidFill>
                  <a:schemeClr val="tx1"/>
                </a:solidFill>
              </a:rPr>
              <a:t> - </a:t>
            </a:r>
            <a:r>
              <a:rPr lang="el-GR" b="1" dirty="0" smtClean="0">
                <a:solidFill>
                  <a:schemeClr val="tx1"/>
                </a:solidFill>
              </a:rPr>
              <a:t>46.046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 των </a:t>
            </a:r>
            <a:r>
              <a:rPr lang="el-GR" b="1" dirty="0">
                <a:solidFill>
                  <a:schemeClr val="tx1"/>
                </a:solidFill>
              </a:rPr>
              <a:t>τουριστικών πρακτόρων - </a:t>
            </a:r>
            <a:r>
              <a:rPr lang="el-GR" b="1" dirty="0" smtClean="0">
                <a:solidFill>
                  <a:schemeClr val="tx1"/>
                </a:solidFill>
              </a:rPr>
              <a:t>368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των κρουαζιερόπλοιων - </a:t>
            </a:r>
            <a:r>
              <a:rPr lang="el-GR" b="1" dirty="0" smtClean="0">
                <a:solidFill>
                  <a:schemeClr val="tx1"/>
                </a:solidFill>
              </a:rPr>
              <a:t>90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</a:rPr>
              <a:t>των </a:t>
            </a:r>
            <a:r>
              <a:rPr lang="el-GR" b="1" dirty="0" err="1" smtClean="0">
                <a:solidFill>
                  <a:schemeClr val="tx1"/>
                </a:solidFill>
              </a:rPr>
              <a:t>ποσοστων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των ναύλων ανά έτος </a:t>
            </a:r>
            <a:r>
              <a:rPr lang="el-GR" b="1" dirty="0" smtClean="0">
                <a:solidFill>
                  <a:schemeClr val="tx1"/>
                </a:solidFill>
              </a:rPr>
              <a:t>- </a:t>
            </a:r>
            <a:r>
              <a:rPr lang="el-GR" sz="3200" b="1" u="sng" dirty="0">
                <a:solidFill>
                  <a:schemeClr val="tx1"/>
                </a:solidFill>
              </a:rPr>
              <a:t>Πάνω από 1 </a:t>
            </a:r>
            <a:r>
              <a:rPr lang="el-GR" sz="3200" b="1" u="sng" dirty="0" err="1" smtClean="0">
                <a:solidFill>
                  <a:schemeClr val="tx1"/>
                </a:solidFill>
              </a:rPr>
              <a:t>δισ</a:t>
            </a:r>
            <a:endParaRPr lang="el-GR" sz="32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85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2108" y="0"/>
            <a:ext cx="86502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Η </a:t>
            </a:r>
            <a:r>
              <a:rPr lang="en-US" b="1" dirty="0" smtClean="0"/>
              <a:t>Galileo </a:t>
            </a:r>
            <a:r>
              <a:rPr lang="el-GR" b="1" dirty="0" err="1" smtClean="0"/>
              <a:t>λανσαρει</a:t>
            </a:r>
            <a:r>
              <a:rPr lang="el-GR" b="1" dirty="0" smtClean="0"/>
              <a:t> την </a:t>
            </a:r>
            <a:r>
              <a:rPr lang="el-GR" b="1" dirty="0" err="1" smtClean="0"/>
              <a:t>πλατφορμα</a:t>
            </a:r>
            <a:r>
              <a:rPr lang="el-GR" b="1" dirty="0" smtClean="0"/>
              <a:t> </a:t>
            </a:r>
            <a:r>
              <a:rPr lang="en-US" b="1" dirty="0" smtClean="0"/>
              <a:t> </a:t>
            </a:r>
            <a:r>
              <a:rPr lang="en-US" b="1" dirty="0"/>
              <a:t>Global Web </a:t>
            </a:r>
            <a:r>
              <a:rPr lang="en-US" b="1" dirty="0" smtClean="0"/>
              <a:t>Services</a:t>
            </a:r>
            <a:r>
              <a:rPr lang="el-GR" b="1" dirty="0"/>
              <a:t/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56060" y="1383957"/>
            <a:ext cx="8534400" cy="4004504"/>
          </a:xfrm>
        </p:spPr>
        <p:txBody>
          <a:bodyPr>
            <a:noAutofit/>
          </a:bodyPr>
          <a:lstStyle/>
          <a:p>
            <a:r>
              <a:rPr lang="el-GR" sz="1800" b="1" dirty="0" smtClean="0"/>
              <a:t> </a:t>
            </a:r>
            <a:r>
              <a:rPr lang="el-GR" sz="2400" b="1" dirty="0" smtClean="0">
                <a:solidFill>
                  <a:schemeClr val="tx1"/>
                </a:solidFill>
              </a:rPr>
              <a:t>Το </a:t>
            </a:r>
            <a:r>
              <a:rPr lang="el-GR" sz="2400" b="1" dirty="0" err="1" smtClean="0">
                <a:solidFill>
                  <a:schemeClr val="tx1"/>
                </a:solidFill>
              </a:rPr>
              <a:t>Galileo</a:t>
            </a:r>
            <a:r>
              <a:rPr lang="el-GR" sz="2400" b="1" dirty="0" smtClean="0">
                <a:solidFill>
                  <a:schemeClr val="tx1"/>
                </a:solidFill>
              </a:rPr>
              <a:t> </a:t>
            </a:r>
            <a:r>
              <a:rPr lang="el-GR" sz="2400" b="1" dirty="0">
                <a:solidFill>
                  <a:schemeClr val="tx1"/>
                </a:solidFill>
              </a:rPr>
              <a:t>Web Services επιτρέπει στα ταξιδιωτικά γραφεία, </a:t>
            </a:r>
            <a:r>
              <a:rPr lang="el-GR" sz="2400" b="1" dirty="0" smtClean="0">
                <a:solidFill>
                  <a:schemeClr val="tx1"/>
                </a:solidFill>
              </a:rPr>
              <a:t>στους εταίρους </a:t>
            </a:r>
            <a:r>
              <a:rPr lang="el-GR" sz="2400" b="1" dirty="0">
                <a:solidFill>
                  <a:schemeClr val="tx1"/>
                </a:solidFill>
              </a:rPr>
              <a:t>της ανάπτυξης της τεχνολογίας και των </a:t>
            </a:r>
            <a:r>
              <a:rPr lang="el-GR" sz="2400" b="1" dirty="0" err="1" smtClean="0">
                <a:solidFill>
                  <a:schemeClr val="tx1"/>
                </a:solidFill>
              </a:rPr>
              <a:t>αεροπορικων</a:t>
            </a:r>
            <a:r>
              <a:rPr lang="el-GR" sz="2400" b="1" dirty="0" smtClean="0">
                <a:solidFill>
                  <a:schemeClr val="tx1"/>
                </a:solidFill>
              </a:rPr>
              <a:t> </a:t>
            </a:r>
            <a:r>
              <a:rPr lang="el-GR" sz="2400" b="1" dirty="0" err="1" smtClean="0">
                <a:solidFill>
                  <a:schemeClr val="tx1"/>
                </a:solidFill>
              </a:rPr>
              <a:t>εταιριων</a:t>
            </a:r>
            <a:r>
              <a:rPr lang="el-GR" sz="2400" b="1" dirty="0" smtClean="0">
                <a:solidFill>
                  <a:schemeClr val="tx1"/>
                </a:solidFill>
              </a:rPr>
              <a:t>, </a:t>
            </a:r>
            <a:r>
              <a:rPr lang="el-GR" sz="2400" b="1" dirty="0">
                <a:solidFill>
                  <a:schemeClr val="tx1"/>
                </a:solidFill>
              </a:rPr>
              <a:t>ξενοδοχείων, αυτοκινήτων, σιδηροδρομικών και των υπηρεσιών κρουαζιέρας για να ενσωματώσει </a:t>
            </a:r>
            <a:r>
              <a:rPr lang="el-GR" sz="2400" b="1" dirty="0" smtClean="0">
                <a:solidFill>
                  <a:schemeClr val="tx1"/>
                </a:solidFill>
              </a:rPr>
              <a:t>ομαλά τα δεδομένα της </a:t>
            </a:r>
            <a:r>
              <a:rPr lang="el-GR" sz="2400" b="1" dirty="0" err="1">
                <a:solidFill>
                  <a:schemeClr val="tx1"/>
                </a:solidFill>
              </a:rPr>
              <a:t>Galileo</a:t>
            </a:r>
            <a:r>
              <a:rPr lang="el-GR" sz="2400" b="1" dirty="0" smtClean="0">
                <a:solidFill>
                  <a:schemeClr val="tx1"/>
                </a:solidFill>
              </a:rPr>
              <a:t> </a:t>
            </a:r>
            <a:r>
              <a:rPr lang="el-GR" sz="2400" b="1" dirty="0">
                <a:solidFill>
                  <a:schemeClr val="tx1"/>
                </a:solidFill>
              </a:rPr>
              <a:t>και λειτουργίες στις εφαρμογές τους </a:t>
            </a:r>
            <a:r>
              <a:rPr lang="el-GR" sz="2400" b="1" dirty="0" smtClean="0">
                <a:solidFill>
                  <a:schemeClr val="tx1"/>
                </a:solidFill>
              </a:rPr>
              <a:t>μέσω </a:t>
            </a:r>
            <a:r>
              <a:rPr lang="el-GR" sz="2400" b="1" dirty="0" err="1" smtClean="0">
                <a:solidFill>
                  <a:schemeClr val="tx1"/>
                </a:solidFill>
              </a:rPr>
              <a:t>πλεον</a:t>
            </a:r>
            <a:r>
              <a:rPr lang="el-GR" sz="2400" b="1" dirty="0" smtClean="0">
                <a:solidFill>
                  <a:schemeClr val="tx1"/>
                </a:solidFill>
              </a:rPr>
              <a:t> </a:t>
            </a:r>
            <a:r>
              <a:rPr lang="el-GR" sz="2400" b="1" dirty="0">
                <a:solidFill>
                  <a:schemeClr val="tx1"/>
                </a:solidFill>
              </a:rPr>
              <a:t>του </a:t>
            </a:r>
            <a:r>
              <a:rPr lang="el-GR" sz="2400" b="1" u="sng" dirty="0" smtClean="0">
                <a:solidFill>
                  <a:schemeClr val="tx1"/>
                </a:solidFill>
              </a:rPr>
              <a:t>ΔΙΑΔΙΚΤΥΟΥ</a:t>
            </a:r>
            <a:r>
              <a:rPr lang="el-GR" sz="2400" b="1" dirty="0" smtClean="0">
                <a:solidFill>
                  <a:schemeClr val="tx1"/>
                </a:solidFill>
              </a:rPr>
              <a:t>, </a:t>
            </a:r>
            <a:r>
              <a:rPr lang="el-GR" sz="2400" b="1" dirty="0">
                <a:solidFill>
                  <a:schemeClr val="tx1"/>
                </a:solidFill>
              </a:rPr>
              <a:t>μειώνοντας έτσι </a:t>
            </a:r>
            <a:r>
              <a:rPr lang="el-GR" sz="2400" b="1" dirty="0" smtClean="0">
                <a:solidFill>
                  <a:schemeClr val="tx1"/>
                </a:solidFill>
              </a:rPr>
              <a:t>το χρόνο, </a:t>
            </a:r>
            <a:r>
              <a:rPr lang="el-GR" sz="2400" b="1" dirty="0">
                <a:solidFill>
                  <a:schemeClr val="tx1"/>
                </a:solidFill>
              </a:rPr>
              <a:t>την προσπάθεια, το κόστος συντήρησης και λειτουργίας.</a:t>
            </a:r>
          </a:p>
          <a:p>
            <a:endParaRPr lang="el-GR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88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4709754"/>
            <a:ext cx="8534400" cy="1507067"/>
          </a:xfrm>
        </p:spPr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4212" y="970005"/>
            <a:ext cx="8534400" cy="3615267"/>
          </a:xfrm>
        </p:spPr>
        <p:txBody>
          <a:bodyPr>
            <a:noAutofit/>
          </a:bodyPr>
          <a:lstStyle/>
          <a:p>
            <a:r>
              <a:rPr lang="el-GR" b="1" dirty="0">
                <a:solidFill>
                  <a:schemeClr val="tx1"/>
                </a:solidFill>
              </a:rPr>
              <a:t>Η ικανότητα της </a:t>
            </a:r>
            <a:r>
              <a:rPr lang="el-GR" b="1" dirty="0" err="1">
                <a:solidFill>
                  <a:schemeClr val="tx1"/>
                </a:solidFill>
              </a:rPr>
              <a:t>πλατφορμας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 Global Web Services</a:t>
            </a:r>
            <a:r>
              <a:rPr lang="el-GR" b="1" dirty="0">
                <a:solidFill>
                  <a:schemeClr val="tx1"/>
                </a:solidFill>
              </a:rPr>
              <a:t> να συνδέσει διαφορετικές πλατφόρμες λειτουργικών συστημάτων και εφαρμογών γρήγορα και με σχετικά χαμηλό κόστος την  καθιστά </a:t>
            </a:r>
            <a:r>
              <a:rPr lang="el-GR" b="1" dirty="0" err="1" smtClean="0">
                <a:solidFill>
                  <a:schemeClr val="tx1"/>
                </a:solidFill>
              </a:rPr>
              <a:t>σημειο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καμπης</a:t>
            </a:r>
            <a:r>
              <a:rPr lang="el-GR" b="1" dirty="0" smtClean="0">
                <a:solidFill>
                  <a:schemeClr val="tx1"/>
                </a:solidFill>
              </a:rPr>
              <a:t> στην </a:t>
            </a:r>
            <a:r>
              <a:rPr lang="el-GR" b="1" dirty="0">
                <a:solidFill>
                  <a:schemeClr val="tx1"/>
                </a:solidFill>
              </a:rPr>
              <a:t>τεχνολογία </a:t>
            </a:r>
            <a:r>
              <a:rPr lang="el-GR" b="1" dirty="0" smtClean="0">
                <a:solidFill>
                  <a:schemeClr val="tx1"/>
                </a:solidFill>
              </a:rPr>
              <a:t>των </a:t>
            </a:r>
            <a:r>
              <a:rPr lang="el-GR" b="1" dirty="0" err="1" smtClean="0">
                <a:solidFill>
                  <a:schemeClr val="tx1"/>
                </a:solidFill>
              </a:rPr>
              <a:t>ηλεκτρονικων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κρατησεων</a:t>
            </a:r>
            <a:r>
              <a:rPr lang="el-GR" b="1" dirty="0" smtClean="0">
                <a:solidFill>
                  <a:schemeClr val="tx1"/>
                </a:solidFill>
              </a:rPr>
              <a:t>. </a:t>
            </a:r>
            <a:r>
              <a:rPr lang="el-GR" b="1" dirty="0">
                <a:solidFill>
                  <a:schemeClr val="tx1"/>
                </a:solidFill>
              </a:rPr>
              <a:t>Η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έχει αναπτύξει τις υπηρεσίες του Web με τη χρήση απλών XML τυποποιημένων </a:t>
            </a:r>
            <a:r>
              <a:rPr lang="el-GR" b="1" dirty="0" smtClean="0">
                <a:solidFill>
                  <a:schemeClr val="tx1"/>
                </a:solidFill>
              </a:rPr>
              <a:t>πρωτοκόλλων(</a:t>
            </a:r>
            <a:r>
              <a:rPr lang="en-US" b="1" dirty="0" smtClean="0">
                <a:solidFill>
                  <a:schemeClr val="tx1"/>
                </a:solidFill>
              </a:rPr>
              <a:t>simple commands) </a:t>
            </a:r>
            <a:r>
              <a:rPr lang="el-GR" b="1" dirty="0" smtClean="0">
                <a:solidFill>
                  <a:schemeClr val="tx1"/>
                </a:solidFill>
              </a:rPr>
              <a:t>ώστε να </a:t>
            </a:r>
            <a:r>
              <a:rPr lang="el-GR" b="1" dirty="0" err="1" smtClean="0">
                <a:solidFill>
                  <a:schemeClr val="tx1"/>
                </a:solidFill>
              </a:rPr>
              <a:t>ειναι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εύκολα </a:t>
            </a:r>
            <a:r>
              <a:rPr lang="el-GR" b="1" dirty="0" err="1">
                <a:solidFill>
                  <a:schemeClr val="tx1"/>
                </a:solidFill>
              </a:rPr>
              <a:t>προσβάσιμο</a:t>
            </a:r>
            <a:r>
              <a:rPr lang="el-GR" b="1" dirty="0">
                <a:solidFill>
                  <a:schemeClr val="tx1"/>
                </a:solidFill>
              </a:rPr>
              <a:t> μέσω του World </a:t>
            </a:r>
            <a:r>
              <a:rPr lang="el-GR" b="1" dirty="0" err="1">
                <a:solidFill>
                  <a:schemeClr val="tx1"/>
                </a:solidFill>
              </a:rPr>
              <a:t>Wide</a:t>
            </a:r>
            <a:r>
              <a:rPr lang="el-GR" b="1" dirty="0">
                <a:solidFill>
                  <a:schemeClr val="tx1"/>
                </a:solidFill>
              </a:rPr>
              <a:t> Web. </a:t>
            </a:r>
            <a:endParaRPr lang="el-GR" b="1" dirty="0" smtClean="0">
              <a:solidFill>
                <a:schemeClr val="tx1"/>
              </a:solidFill>
            </a:endParaRPr>
          </a:p>
          <a:p>
            <a:r>
              <a:rPr lang="el-GR" b="1" dirty="0" err="1" smtClean="0">
                <a:solidFill>
                  <a:schemeClr val="tx1"/>
                </a:solidFill>
              </a:rPr>
              <a:t>Σκοπος</a:t>
            </a:r>
            <a:r>
              <a:rPr lang="el-GR" b="1" dirty="0" smtClean="0">
                <a:solidFill>
                  <a:schemeClr val="tx1"/>
                </a:solidFill>
              </a:rPr>
              <a:t> η </a:t>
            </a:r>
            <a:r>
              <a:rPr lang="el-GR" b="1" dirty="0">
                <a:solidFill>
                  <a:schemeClr val="tx1"/>
                </a:solidFill>
              </a:rPr>
              <a:t>εξάλειψη των παραδοσιακών φραγμών τεχνολογίας των διαφορετικών λειτουργικών συστημάτων και την ανάγκη για </a:t>
            </a:r>
            <a:r>
              <a:rPr lang="el-GR" b="1" dirty="0" err="1" smtClean="0">
                <a:solidFill>
                  <a:schemeClr val="tx1"/>
                </a:solidFill>
              </a:rPr>
              <a:t>δαπανηρα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hardware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απαιτουμενα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συστηματα</a:t>
            </a:r>
            <a:r>
              <a:rPr lang="el-GR" b="1" dirty="0" smtClean="0">
                <a:solidFill>
                  <a:schemeClr val="tx1"/>
                </a:solidFill>
              </a:rPr>
              <a:t>, </a:t>
            </a:r>
            <a:r>
              <a:rPr lang="el-GR" b="1" dirty="0">
                <a:solidFill>
                  <a:schemeClr val="tx1"/>
                </a:solidFill>
              </a:rPr>
              <a:t>όπως </a:t>
            </a:r>
            <a:r>
              <a:rPr lang="el-GR" b="1" dirty="0" err="1">
                <a:solidFill>
                  <a:schemeClr val="tx1"/>
                </a:solidFill>
              </a:rPr>
              <a:t>servers</a:t>
            </a:r>
            <a:r>
              <a:rPr lang="el-GR" b="1" dirty="0">
                <a:solidFill>
                  <a:schemeClr val="tx1"/>
                </a:solidFill>
              </a:rPr>
              <a:t>, και αποκλειστικές γραμμές </a:t>
            </a:r>
            <a:r>
              <a:rPr lang="el-GR" b="1" dirty="0" smtClean="0">
                <a:solidFill>
                  <a:schemeClr val="tx1"/>
                </a:solidFill>
              </a:rPr>
              <a:t>τηλεπικοινωνιών </a:t>
            </a:r>
            <a:r>
              <a:rPr lang="el-GR" b="1" dirty="0" err="1" smtClean="0">
                <a:solidFill>
                  <a:schemeClr val="tx1"/>
                </a:solidFill>
              </a:rPr>
              <a:t>μεταξυ</a:t>
            </a:r>
            <a:r>
              <a:rPr lang="el-GR" b="1" dirty="0" smtClean="0">
                <a:solidFill>
                  <a:schemeClr val="tx1"/>
                </a:solidFill>
              </a:rPr>
              <a:t> των </a:t>
            </a:r>
            <a:r>
              <a:rPr lang="el-GR" b="1" dirty="0" err="1" smtClean="0">
                <a:solidFill>
                  <a:schemeClr val="tx1"/>
                </a:solidFill>
              </a:rPr>
              <a:t>πελατων</a:t>
            </a:r>
            <a:r>
              <a:rPr lang="el-GR" b="1" dirty="0" smtClean="0">
                <a:solidFill>
                  <a:schemeClr val="tx1"/>
                </a:solidFill>
              </a:rPr>
              <a:t> και της </a:t>
            </a:r>
            <a:r>
              <a:rPr lang="el-GR" b="1" dirty="0" err="1" smtClean="0">
                <a:solidFill>
                  <a:schemeClr val="tx1"/>
                </a:solidFill>
              </a:rPr>
              <a:t>εταιριας</a:t>
            </a:r>
            <a:r>
              <a:rPr lang="el-GR" b="1" dirty="0" smtClean="0">
                <a:solidFill>
                  <a:schemeClr val="tx1"/>
                </a:solidFill>
              </a:rPr>
              <a:t>(</a:t>
            </a:r>
            <a:r>
              <a:rPr lang="en-US" b="1" dirty="0" smtClean="0">
                <a:solidFill>
                  <a:schemeClr val="tx1"/>
                </a:solidFill>
              </a:rPr>
              <a:t>GALILEO</a:t>
            </a:r>
            <a:r>
              <a:rPr lang="el-GR" b="1" dirty="0" smtClean="0">
                <a:solidFill>
                  <a:schemeClr val="tx1"/>
                </a:solidFill>
              </a:rPr>
              <a:t>). </a:t>
            </a:r>
            <a:r>
              <a:rPr lang="el-GR" b="1" dirty="0">
                <a:solidFill>
                  <a:schemeClr val="tx1"/>
                </a:solidFill>
              </a:rPr>
              <a:t>Το προϊόν μειώνει επίσης την υποστήριξη και το κόστος ανάπτυξης τερματίζοντας την ανάγκη για γνώση </a:t>
            </a:r>
            <a:r>
              <a:rPr lang="el-GR" b="1" dirty="0" smtClean="0">
                <a:solidFill>
                  <a:schemeClr val="tx1"/>
                </a:solidFill>
              </a:rPr>
              <a:t>- συγκεκριμένων </a:t>
            </a:r>
            <a:r>
              <a:rPr lang="el-GR" b="1" dirty="0" err="1" smtClean="0">
                <a:solidFill>
                  <a:schemeClr val="tx1"/>
                </a:solidFill>
              </a:rPr>
              <a:t>εντολων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οπου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χρειαζοταν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μεγαλη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εξιδυκευση</a:t>
            </a:r>
            <a:r>
              <a:rPr lang="el-GR" b="1" dirty="0" smtClean="0">
                <a:solidFill>
                  <a:schemeClr val="tx1"/>
                </a:solidFill>
              </a:rPr>
              <a:t> και </a:t>
            </a:r>
            <a:r>
              <a:rPr lang="el-GR" b="1" dirty="0" err="1" smtClean="0">
                <a:solidFill>
                  <a:schemeClr val="tx1"/>
                </a:solidFill>
              </a:rPr>
              <a:t>γνωση</a:t>
            </a:r>
            <a:r>
              <a:rPr lang="el-GR" b="1" dirty="0" smtClean="0">
                <a:solidFill>
                  <a:schemeClr val="tx1"/>
                </a:solidFill>
              </a:rPr>
              <a:t> για </a:t>
            </a:r>
            <a:r>
              <a:rPr lang="el-GR" b="1" dirty="0" err="1" smtClean="0">
                <a:solidFill>
                  <a:schemeClr val="tx1"/>
                </a:solidFill>
              </a:rPr>
              <a:t>σωστη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λειτουργια</a:t>
            </a:r>
            <a:r>
              <a:rPr lang="el-GR" b="1" dirty="0" smtClean="0">
                <a:solidFill>
                  <a:schemeClr val="tx1"/>
                </a:solidFill>
              </a:rPr>
              <a:t> του </a:t>
            </a:r>
            <a:r>
              <a:rPr lang="el-GR" b="1" dirty="0" err="1" smtClean="0">
                <a:solidFill>
                  <a:schemeClr val="tx1"/>
                </a:solidFill>
              </a:rPr>
              <a:t>συστηματος</a:t>
            </a:r>
            <a:r>
              <a:rPr lang="el-GR" b="1" dirty="0" smtClean="0">
                <a:solidFill>
                  <a:schemeClr val="tx1"/>
                </a:solidFill>
              </a:rPr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187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77968" y="0"/>
            <a:ext cx="8534400" cy="1507067"/>
          </a:xfrm>
        </p:spPr>
        <p:txBody>
          <a:bodyPr/>
          <a:lstStyle/>
          <a:p>
            <a:pPr algn="ctr"/>
            <a:r>
              <a:rPr lang="el-GR" b="1" dirty="0" smtClean="0"/>
              <a:t>Η </a:t>
            </a:r>
            <a:r>
              <a:rPr lang="en-US" b="1" dirty="0" err="1" smtClean="0">
                <a:solidFill>
                  <a:schemeClr val="bg2"/>
                </a:solidFill>
              </a:rPr>
              <a:t>travelsport</a:t>
            </a:r>
            <a:r>
              <a:rPr lang="en-US" b="1" dirty="0" smtClean="0"/>
              <a:t> “</a:t>
            </a:r>
            <a:r>
              <a:rPr lang="el-GR" b="1" dirty="0" err="1" smtClean="0"/>
              <a:t>ενωποιήτε</a:t>
            </a:r>
            <a:r>
              <a:rPr lang="en-US" b="1" dirty="0" smtClean="0"/>
              <a:t>”</a:t>
            </a:r>
            <a:r>
              <a:rPr lang="el-GR" b="1" dirty="0" smtClean="0"/>
              <a:t> με</a:t>
            </a:r>
            <a:br>
              <a:rPr lang="el-GR" b="1" dirty="0" smtClean="0"/>
            </a:br>
            <a:r>
              <a:rPr lang="en-US" b="1" dirty="0" err="1" smtClean="0"/>
              <a:t>th</a:t>
            </a:r>
            <a:r>
              <a:rPr lang="el-GR" b="1" dirty="0" smtClean="0"/>
              <a:t>ν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worldspan</a:t>
            </a:r>
            <a:r>
              <a:rPr lang="el-GR" b="1" dirty="0" smtClean="0"/>
              <a:t>  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2022" y="2560651"/>
            <a:ext cx="8534400" cy="361526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4" name="Εικόνα 3" descr="http://bp2.blogger.com/_Dc3hH30wIeo/RXvODrEb7XI/AAAAAAAAAAg/cGit11KOi4E/s320/Test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747" y="1655805"/>
            <a:ext cx="7253675" cy="5061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5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61" y="0"/>
            <a:ext cx="9850047" cy="6857999"/>
          </a:xfrm>
        </p:spPr>
      </p:pic>
    </p:spTree>
    <p:extLst>
      <p:ext uri="{BB962C8B-B14F-4D97-AF65-F5344CB8AC3E}">
        <p14:creationId xmlns:p14="http://schemas.microsoft.com/office/powerpoint/2010/main" val="80310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48033" y="43706"/>
            <a:ext cx="8526634" cy="1507067"/>
          </a:xfrm>
        </p:spPr>
        <p:txBody>
          <a:bodyPr/>
          <a:lstStyle/>
          <a:p>
            <a:pPr algn="ctr"/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48033" y="2199045"/>
            <a:ext cx="8534400" cy="5307227"/>
          </a:xfrm>
        </p:spPr>
        <p:txBody>
          <a:bodyPr>
            <a:noAutofit/>
          </a:bodyPr>
          <a:lstStyle/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2013 Best Technology Provider at the UK Travel Weekly Globe Travel Awards in London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Best Technology Provider for the fourth year running at the Scottish Passenger Agents' Association (SPAA) 2012 Travel Awards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2012 Stevie Award for Information Technology Team of the Year at the 10th annual American Business Awards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Galileo voted favorite GDS for the third year in a row - 2012 Canadian Agents Choice Awards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Best Technology Provider for the third year in a row – SPAA (Scottish Passenger Agents' Association) 2011 Travel Awards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Best GDS in the Asia-Pacific region for the third year running - 2011 TTG Asia Travel Awards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Best GDS – SKALITE 2011 Quality in Tourism Awards 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Best Technology Provider – </a:t>
            </a:r>
            <a:r>
              <a:rPr lang="en-US" sz="1400" b="1" dirty="0" err="1">
                <a:solidFill>
                  <a:schemeClr val="tx1"/>
                </a:solidFill>
              </a:rPr>
              <a:t>Travolution</a:t>
            </a:r>
            <a:r>
              <a:rPr lang="en-US" sz="1400" b="1" dirty="0">
                <a:solidFill>
                  <a:schemeClr val="tx1"/>
                </a:solidFill>
              </a:rPr>
              <a:t> Awards 2011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Galileo voted Canada’s Favorite GDS for the eighth time in the last 10 years – 2011 Canadian Agents Choice Awards</a:t>
            </a:r>
          </a:p>
          <a:p>
            <a:pPr fontAlgn="base"/>
            <a:r>
              <a:rPr lang="en-US" sz="1400" b="1" dirty="0">
                <a:solidFill>
                  <a:schemeClr val="tx1"/>
                </a:solidFill>
              </a:rPr>
              <a:t>Best Agency Support Provider for the second year running – 2010 Irish Travel Trade News Awards</a:t>
            </a:r>
          </a:p>
          <a:p>
            <a:endParaRPr lang="el-GR" sz="14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874" y="209607"/>
            <a:ext cx="3842951" cy="218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5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566167" cy="3857625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168" y="3857625"/>
            <a:ext cx="5625832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46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57"/>
            <a:ext cx="11751276" cy="6870357"/>
          </a:xfrm>
        </p:spPr>
      </p:pic>
    </p:spTree>
    <p:extLst>
      <p:ext uri="{BB962C8B-B14F-4D97-AF65-F5344CB8AC3E}">
        <p14:creationId xmlns:p14="http://schemas.microsoft.com/office/powerpoint/2010/main" val="346211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05278" y="162467"/>
            <a:ext cx="8534400" cy="1507067"/>
          </a:xfrm>
        </p:spPr>
        <p:txBody>
          <a:bodyPr/>
          <a:lstStyle/>
          <a:p>
            <a:pPr algn="ctr"/>
            <a:r>
              <a:rPr lang="el-GR" dirty="0" smtClean="0"/>
              <a:t>Τι είναι το </a:t>
            </a:r>
            <a:r>
              <a:rPr lang="el-GR" dirty="0"/>
              <a:t>ηλεκτρονικό σύστημα κρατήσεων θέσεων (CRS)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4212" y="1834979"/>
            <a:ext cx="8534400" cy="3615267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Το ηλεκτρονικό σύστημα κρατήσεων </a:t>
            </a:r>
            <a:r>
              <a:rPr lang="el-GR" b="1" dirty="0">
                <a:solidFill>
                  <a:schemeClr val="tx1"/>
                </a:solidFill>
              </a:rPr>
              <a:t>θέσεων (CRS) </a:t>
            </a:r>
            <a:r>
              <a:rPr lang="el-GR" b="1" dirty="0" smtClean="0">
                <a:solidFill>
                  <a:schemeClr val="tx1"/>
                </a:solidFill>
              </a:rPr>
              <a:t>είναι ένα </a:t>
            </a:r>
            <a:r>
              <a:rPr lang="el-GR" b="1" dirty="0">
                <a:solidFill>
                  <a:schemeClr val="tx1"/>
                </a:solidFill>
              </a:rPr>
              <a:t>συστήματα υπολογιστών, τα οποία συνδέουν τις αεροπορικές εταιρείες και ταξιδιωτικούς πράκτορες μαζί. </a:t>
            </a:r>
            <a:r>
              <a:rPr lang="el-GR" b="1" dirty="0" err="1" smtClean="0">
                <a:solidFill>
                  <a:schemeClr val="tx1"/>
                </a:solidFill>
              </a:rPr>
              <a:t>Τετοιου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ειδους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συστηματα</a:t>
            </a:r>
            <a:r>
              <a:rPr lang="el-GR" b="1" dirty="0" smtClean="0">
                <a:solidFill>
                  <a:schemeClr val="tx1"/>
                </a:solidFill>
              </a:rPr>
              <a:t>  χρησιμοποιούνται </a:t>
            </a:r>
            <a:r>
              <a:rPr lang="el-GR" b="1" dirty="0">
                <a:solidFill>
                  <a:schemeClr val="tx1"/>
                </a:solidFill>
              </a:rPr>
              <a:t>στη διαδικασία της κράτησης, και να παρέχει ενημερωμένες πληροφορίες διαθεσιμότητας για τις αγορές σε αεροπορικές θέσεις. Παγκόσμια Συστήματα Διανομής (GDS) </a:t>
            </a:r>
            <a:r>
              <a:rPr lang="el-GR" b="1" dirty="0" smtClean="0">
                <a:solidFill>
                  <a:schemeClr val="tx1"/>
                </a:solidFill>
              </a:rPr>
              <a:t>που είναι   τα CRS συστήματα</a:t>
            </a:r>
            <a:r>
              <a:rPr lang="el-GR" b="1" dirty="0">
                <a:solidFill>
                  <a:schemeClr val="tx1"/>
                </a:solidFill>
              </a:rPr>
              <a:t>,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μπορούν να εξυπηρετήσουν πολλαπλές αεροπορικές εταιρείες, ξενοδοχεία, και κρατήσεις αυτοκινήτων. Για να </a:t>
            </a:r>
            <a:r>
              <a:rPr lang="el-GR" b="1" dirty="0" err="1" smtClean="0">
                <a:solidFill>
                  <a:schemeClr val="tx1"/>
                </a:solidFill>
              </a:rPr>
              <a:t>εργαστει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κανεις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πλεον</a:t>
            </a:r>
            <a:r>
              <a:rPr lang="el-GR" b="1" dirty="0" smtClean="0">
                <a:solidFill>
                  <a:schemeClr val="tx1"/>
                </a:solidFill>
              </a:rPr>
              <a:t>  στο </a:t>
            </a:r>
            <a:r>
              <a:rPr lang="el-GR" b="1" dirty="0" err="1" smtClean="0">
                <a:solidFill>
                  <a:schemeClr val="tx1"/>
                </a:solidFill>
              </a:rPr>
              <a:t>κομματι</a:t>
            </a:r>
            <a:r>
              <a:rPr lang="el-GR" b="1" dirty="0" smtClean="0">
                <a:solidFill>
                  <a:schemeClr val="tx1"/>
                </a:solidFill>
              </a:rPr>
              <a:t> της  ταξιδιωτικής </a:t>
            </a:r>
            <a:r>
              <a:rPr lang="el-GR" b="1" dirty="0">
                <a:solidFill>
                  <a:schemeClr val="tx1"/>
                </a:solidFill>
              </a:rPr>
              <a:t>και τουριστικής βιομηχανίας, η εκμάθηση μιας CRS </a:t>
            </a:r>
            <a:r>
              <a:rPr lang="el-GR" b="1" dirty="0" smtClean="0">
                <a:solidFill>
                  <a:schemeClr val="tx1"/>
                </a:solidFill>
              </a:rPr>
              <a:t>είναι </a:t>
            </a:r>
            <a:r>
              <a:rPr lang="el-GR" b="1" dirty="0" err="1" smtClean="0">
                <a:solidFill>
                  <a:schemeClr val="tx1"/>
                </a:solidFill>
              </a:rPr>
              <a:t>πλεον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u="sng" dirty="0" smtClean="0">
                <a:solidFill>
                  <a:schemeClr val="accent6"/>
                </a:solidFill>
              </a:rPr>
              <a:t>ΔΕ</a:t>
            </a:r>
            <a:r>
              <a:rPr lang="en-US" b="1" u="sng" dirty="0" smtClean="0">
                <a:solidFill>
                  <a:schemeClr val="accent6"/>
                </a:solidFill>
              </a:rPr>
              <a:t>-</a:t>
            </a:r>
            <a:r>
              <a:rPr lang="el-GR" b="1" u="sng" dirty="0" smtClean="0">
                <a:solidFill>
                  <a:schemeClr val="accent6"/>
                </a:solidFill>
              </a:rPr>
              <a:t>ΔΟ</a:t>
            </a:r>
            <a:r>
              <a:rPr lang="en-US" b="1" u="sng" dirty="0" smtClean="0">
                <a:solidFill>
                  <a:schemeClr val="accent6"/>
                </a:solidFill>
              </a:rPr>
              <a:t>-</a:t>
            </a:r>
            <a:r>
              <a:rPr lang="el-GR" b="1" u="sng" dirty="0" smtClean="0">
                <a:solidFill>
                  <a:schemeClr val="accent6"/>
                </a:solidFill>
              </a:rPr>
              <a:t>ΜΕ</a:t>
            </a:r>
            <a:r>
              <a:rPr lang="en-US" b="1" u="sng" dirty="0" smtClean="0">
                <a:solidFill>
                  <a:schemeClr val="accent6"/>
                </a:solidFill>
              </a:rPr>
              <a:t>-</a:t>
            </a:r>
            <a:r>
              <a:rPr lang="el-GR" b="1" u="sng" dirty="0" smtClean="0">
                <a:solidFill>
                  <a:schemeClr val="accent6"/>
                </a:solidFill>
              </a:rPr>
              <a:t>ΝΗ</a:t>
            </a:r>
            <a:r>
              <a:rPr lang="el-GR" b="1" dirty="0" smtClean="0">
                <a:solidFill>
                  <a:schemeClr val="tx1"/>
                </a:solidFill>
              </a:rPr>
              <a:t>. </a:t>
            </a:r>
            <a:endParaRPr lang="el-G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6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69"/>
            <a:ext cx="12192000" cy="687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43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4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1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84212" y="234778"/>
            <a:ext cx="8534400" cy="1050325"/>
          </a:xfrm>
        </p:spPr>
        <p:txBody>
          <a:bodyPr/>
          <a:lstStyle/>
          <a:p>
            <a:pPr algn="ctr"/>
            <a:r>
              <a:rPr lang="en-US" dirty="0" smtClean="0">
                <a:latin typeface="Adobe Devanagari" panose="02040503050201020203" pitchFamily="18" charset="0"/>
                <a:cs typeface="Adobe Devanagari" panose="02040503050201020203" pitchFamily="18" charset="0"/>
              </a:rPr>
              <a:t>Galileo International</a:t>
            </a:r>
            <a:endParaRPr lang="el-GR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4212" y="3113903"/>
            <a:ext cx="8534400" cy="37440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4000" b="1" dirty="0" smtClean="0">
                <a:solidFill>
                  <a:schemeClr val="tx1"/>
                </a:solidFill>
              </a:rPr>
              <a:t>ΤΕΛΟΣ</a:t>
            </a:r>
            <a:r>
              <a:rPr lang="el-GR" sz="4000" b="1" dirty="0">
                <a:solidFill>
                  <a:schemeClr val="tx1"/>
                </a:solidFill>
              </a:rPr>
              <a:t> </a:t>
            </a:r>
            <a:r>
              <a:rPr lang="el-GR" sz="4000" b="1" dirty="0" smtClean="0">
                <a:solidFill>
                  <a:schemeClr val="tx1"/>
                </a:solidFill>
              </a:rPr>
              <a:t>ΠΑΡΟΥΣΙΑΣΗΣ!</a:t>
            </a:r>
            <a:endParaRPr lang="en-US" sz="4000" b="1" dirty="0" smtClean="0">
              <a:solidFill>
                <a:schemeClr val="tx1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534" y="994719"/>
            <a:ext cx="2385756" cy="316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7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61683" y="397713"/>
            <a:ext cx="8534400" cy="1507067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201046" y="1904780"/>
            <a:ext cx="8534400" cy="3660913"/>
          </a:xfrm>
        </p:spPr>
        <p:txBody>
          <a:bodyPr>
            <a:noAutofit/>
          </a:bodyPr>
          <a:lstStyle/>
          <a:p>
            <a:r>
              <a:rPr lang="el-GR" b="1" dirty="0">
                <a:solidFill>
                  <a:schemeClr val="tx1"/>
                </a:solidFill>
              </a:rPr>
              <a:t>Το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είναι </a:t>
            </a:r>
            <a:r>
              <a:rPr lang="el-GR" b="1" dirty="0" smtClean="0">
                <a:solidFill>
                  <a:schemeClr val="tx1"/>
                </a:solidFill>
              </a:rPr>
              <a:t>ένα ηλεκτρονικό </a:t>
            </a:r>
            <a:r>
              <a:rPr lang="el-GR" b="1" dirty="0">
                <a:solidFill>
                  <a:schemeClr val="tx1"/>
                </a:solidFill>
              </a:rPr>
              <a:t>σύστημα κρατήσεων (CRS) που </a:t>
            </a:r>
            <a:r>
              <a:rPr lang="el-GR" b="1" dirty="0" smtClean="0">
                <a:solidFill>
                  <a:schemeClr val="tx1"/>
                </a:solidFill>
              </a:rPr>
              <a:t>ανήκει στην </a:t>
            </a:r>
            <a:r>
              <a:rPr lang="el-GR" b="1" dirty="0" err="1">
                <a:solidFill>
                  <a:schemeClr val="tx1"/>
                </a:solidFill>
              </a:rPr>
              <a:t>Travelport</a:t>
            </a:r>
            <a:r>
              <a:rPr lang="el-GR" b="1" dirty="0">
                <a:solidFill>
                  <a:schemeClr val="tx1"/>
                </a:solidFill>
              </a:rPr>
              <a:t>. Από το 2002, </a:t>
            </a:r>
            <a:r>
              <a:rPr lang="el-GR" b="1" dirty="0" smtClean="0">
                <a:solidFill>
                  <a:schemeClr val="tx1"/>
                </a:solidFill>
              </a:rPr>
              <a:t>κατείχε </a:t>
            </a:r>
            <a:r>
              <a:rPr lang="el-GR" b="1" dirty="0">
                <a:solidFill>
                  <a:schemeClr val="tx1"/>
                </a:solidFill>
              </a:rPr>
              <a:t>26,4% των παγκόσμιων κρατήσεων αεροπορικών </a:t>
            </a:r>
            <a:r>
              <a:rPr lang="el-GR" b="1" dirty="0" smtClean="0">
                <a:solidFill>
                  <a:schemeClr val="tx1"/>
                </a:solidFill>
              </a:rPr>
              <a:t>CRS.Η</a:t>
            </a:r>
            <a:r>
              <a:rPr lang="en-US" dirty="0" smtClean="0"/>
              <a:t>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CRS είναι μία από τις τέσσερις </a:t>
            </a:r>
            <a:r>
              <a:rPr lang="el-GR" b="1" dirty="0" err="1" smtClean="0">
                <a:solidFill>
                  <a:schemeClr val="tx1"/>
                </a:solidFill>
              </a:rPr>
              <a:t>μεγάλυτερες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εταιριες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στην αρένα </a:t>
            </a:r>
            <a:r>
              <a:rPr lang="el-GR" b="1" dirty="0" smtClean="0">
                <a:solidFill>
                  <a:schemeClr val="tx1"/>
                </a:solidFill>
              </a:rPr>
              <a:t>των </a:t>
            </a:r>
            <a:r>
              <a:rPr lang="el-GR" b="1" dirty="0" err="1" smtClean="0">
                <a:solidFill>
                  <a:schemeClr val="tx1"/>
                </a:solidFill>
              </a:rPr>
              <a:t>ηλεκτρονικων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κράτησεων</a:t>
            </a:r>
            <a:r>
              <a:rPr lang="el-GR" b="1" dirty="0" smtClean="0">
                <a:solidFill>
                  <a:schemeClr val="tx1"/>
                </a:solidFill>
              </a:rPr>
              <a:t> θέσεων  </a:t>
            </a:r>
            <a:r>
              <a:rPr lang="el-GR" b="1" dirty="0">
                <a:solidFill>
                  <a:schemeClr val="tx1"/>
                </a:solidFill>
              </a:rPr>
              <a:t>αεροπορικών εταιρειών</a:t>
            </a:r>
            <a:r>
              <a:rPr lang="el-GR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l-GR" b="1" dirty="0" smtClean="0">
                <a:solidFill>
                  <a:schemeClr val="tx1"/>
                </a:solidFill>
              </a:rPr>
              <a:t>Εκτός </a:t>
            </a:r>
            <a:r>
              <a:rPr lang="el-GR" b="1" dirty="0">
                <a:solidFill>
                  <a:schemeClr val="tx1"/>
                </a:solidFill>
              </a:rPr>
              <a:t>από τις κρατήσεις αεροπορικών εταιρειών, το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CRS χρησιμοποιείται επίσης για να κάνετε </a:t>
            </a:r>
            <a:r>
              <a:rPr lang="el-GR" b="1" dirty="0" smtClean="0">
                <a:solidFill>
                  <a:schemeClr val="tx1"/>
                </a:solidFill>
              </a:rPr>
              <a:t>κράτηση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l-GR" b="1" dirty="0" smtClean="0">
                <a:solidFill>
                  <a:schemeClr val="tx1"/>
                </a:solidFill>
              </a:rPr>
              <a:t>για ένα </a:t>
            </a:r>
            <a:r>
              <a:rPr lang="el-GR" b="1" dirty="0">
                <a:solidFill>
                  <a:schemeClr val="tx1"/>
                </a:solidFill>
              </a:rPr>
              <a:t>σιδηροδρομικό ταξίδι, κρουαζιέρες, ενοικιάσεις αυτοκινήτων, και τα δωμάτια του </a:t>
            </a:r>
            <a:r>
              <a:rPr lang="el-GR" b="1" dirty="0" err="1" smtClean="0">
                <a:solidFill>
                  <a:schemeClr val="tx1"/>
                </a:solidFill>
              </a:rPr>
              <a:t>ξενοδοχείου.Επίσης</a:t>
            </a:r>
            <a:r>
              <a:rPr lang="el-GR" dirty="0" smtClean="0"/>
              <a:t> </a:t>
            </a:r>
            <a:r>
              <a:rPr lang="el-GR" b="1" dirty="0">
                <a:solidFill>
                  <a:schemeClr val="tx1"/>
                </a:solidFill>
              </a:rPr>
              <a:t>παρέχει πληροφορίες δρομολογίου, διαθεσιμότητας και </a:t>
            </a:r>
            <a:r>
              <a:rPr lang="el-GR" b="1" dirty="0" smtClean="0">
                <a:solidFill>
                  <a:schemeClr val="tx1"/>
                </a:solidFill>
              </a:rPr>
              <a:t>τιμών.</a:t>
            </a:r>
            <a:endParaRPr lang="el-GR" b="1" dirty="0">
              <a:solidFill>
                <a:schemeClr val="tx1"/>
              </a:solidFill>
            </a:endParaRPr>
          </a:p>
          <a:p>
            <a:endParaRPr lang="el-GR" b="1" dirty="0">
              <a:solidFill>
                <a:schemeClr val="tx1"/>
              </a:solidFill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986" y="148282"/>
            <a:ext cx="1813513" cy="175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21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70709" y="0"/>
            <a:ext cx="8473088" cy="1518052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09397" y="1518052"/>
            <a:ext cx="8534400" cy="3615267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Πριν το </a:t>
            </a:r>
            <a:r>
              <a:rPr lang="el-GR" b="1" dirty="0" err="1" smtClean="0">
                <a:solidFill>
                  <a:schemeClr val="tx1"/>
                </a:solidFill>
              </a:rPr>
              <a:t>συστημα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, το σύστημα </a:t>
            </a:r>
            <a:r>
              <a:rPr lang="el-GR" b="1" dirty="0" smtClean="0">
                <a:solidFill>
                  <a:schemeClr val="tx1"/>
                </a:solidFill>
              </a:rPr>
              <a:t>ήταν το </a:t>
            </a:r>
            <a:r>
              <a:rPr lang="el-GR" b="1" dirty="0" err="1">
                <a:solidFill>
                  <a:schemeClr val="tx1"/>
                </a:solidFill>
              </a:rPr>
              <a:t>Instamatic</a:t>
            </a:r>
            <a:r>
              <a:rPr lang="el-GR" b="1" dirty="0">
                <a:solidFill>
                  <a:schemeClr val="tx1"/>
                </a:solidFill>
              </a:rPr>
              <a:t>. Αυτό ήταν ένα χαλαρά </a:t>
            </a:r>
            <a:r>
              <a:rPr lang="el-GR" b="1" dirty="0" smtClean="0">
                <a:solidFill>
                  <a:schemeClr val="tx1"/>
                </a:solidFill>
              </a:rPr>
              <a:t>συνδεδεμέν</a:t>
            </a:r>
            <a:r>
              <a:rPr lang="el-GR" b="1" dirty="0">
                <a:solidFill>
                  <a:schemeClr val="tx1"/>
                </a:solidFill>
              </a:rPr>
              <a:t>ο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σύστημα πολλαπλών επεξεργαστών. Περιείχε </a:t>
            </a:r>
            <a:r>
              <a:rPr lang="el-GR" b="1" dirty="0" smtClean="0">
                <a:solidFill>
                  <a:schemeClr val="tx1"/>
                </a:solidFill>
              </a:rPr>
              <a:t>μόνο </a:t>
            </a:r>
            <a:r>
              <a:rPr lang="el-GR" b="1" dirty="0">
                <a:solidFill>
                  <a:schemeClr val="tx1"/>
                </a:solidFill>
              </a:rPr>
              <a:t>(τον αριθμό των θέσεων που πωλούνται ανά πτήση), μαζί με τα χρονοδιαγράμματα και FLIFO (</a:t>
            </a:r>
            <a:r>
              <a:rPr lang="el-GR" b="1" dirty="0" err="1">
                <a:solidFill>
                  <a:schemeClr val="tx1"/>
                </a:solidFill>
              </a:rPr>
              <a:t>Flight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information</a:t>
            </a:r>
            <a:r>
              <a:rPr lang="el-GR" b="1" dirty="0" smtClean="0">
                <a:solidFill>
                  <a:schemeClr val="tx1"/>
                </a:solidFill>
              </a:rPr>
              <a:t>) </a:t>
            </a:r>
            <a:r>
              <a:rPr lang="el-GR" b="1" dirty="0">
                <a:solidFill>
                  <a:schemeClr val="tx1"/>
                </a:solidFill>
              </a:rPr>
              <a:t>Αποθήκευση </a:t>
            </a:r>
            <a:r>
              <a:rPr lang="el-GR" b="1" dirty="0" err="1" smtClean="0">
                <a:solidFill>
                  <a:schemeClr val="tx1"/>
                </a:solidFill>
              </a:rPr>
              <a:t>γινοταν</a:t>
            </a:r>
            <a:r>
              <a:rPr lang="el-GR" b="1" dirty="0" smtClean="0">
                <a:solidFill>
                  <a:schemeClr val="tx1"/>
                </a:solidFill>
              </a:rPr>
              <a:t> σε </a:t>
            </a:r>
            <a:r>
              <a:rPr lang="el-GR" b="1" dirty="0" err="1" smtClean="0">
                <a:solidFill>
                  <a:schemeClr val="tx1"/>
                </a:solidFill>
              </a:rPr>
              <a:t>δισκετες</a:t>
            </a:r>
            <a:r>
              <a:rPr lang="el-GR" b="1" dirty="0" smtClean="0">
                <a:solidFill>
                  <a:schemeClr val="tx1"/>
                </a:solidFill>
              </a:rPr>
              <a:t> και </a:t>
            </a:r>
            <a:r>
              <a:rPr lang="el-GR" b="1" dirty="0" err="1" smtClean="0">
                <a:solidFill>
                  <a:schemeClr val="tx1"/>
                </a:solidFill>
              </a:rPr>
              <a:t>Drums</a:t>
            </a:r>
            <a:r>
              <a:rPr lang="el-GR" b="1" dirty="0" smtClean="0">
                <a:solidFill>
                  <a:schemeClr val="tx1"/>
                </a:solidFill>
              </a:rPr>
              <a:t>. </a:t>
            </a:r>
            <a:r>
              <a:rPr lang="el-GR" b="1" dirty="0">
                <a:solidFill>
                  <a:schemeClr val="tx1"/>
                </a:solidFill>
              </a:rPr>
              <a:t>Ήταν 4 </a:t>
            </a:r>
            <a:r>
              <a:rPr lang="en-US" b="1" dirty="0" smtClean="0">
                <a:solidFill>
                  <a:schemeClr val="tx1"/>
                </a:solidFill>
              </a:rPr>
              <a:t>main frames </a:t>
            </a:r>
            <a:r>
              <a:rPr lang="el-GR" b="1" dirty="0" err="1" smtClean="0">
                <a:solidFill>
                  <a:schemeClr val="tx1"/>
                </a:solidFill>
              </a:rPr>
              <a:t>οπου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μολις</a:t>
            </a:r>
            <a:r>
              <a:rPr lang="el-GR" b="1" dirty="0" smtClean="0">
                <a:solidFill>
                  <a:schemeClr val="tx1"/>
                </a:solidFill>
              </a:rPr>
              <a:t> 16Κ η </a:t>
            </a:r>
            <a:r>
              <a:rPr lang="el-GR" b="1" dirty="0" err="1" smtClean="0">
                <a:solidFill>
                  <a:schemeClr val="tx1"/>
                </a:solidFill>
              </a:rPr>
              <a:t>καθε</a:t>
            </a:r>
            <a:r>
              <a:rPr lang="el-GR" b="1" dirty="0" smtClean="0">
                <a:solidFill>
                  <a:schemeClr val="tx1"/>
                </a:solidFill>
              </a:rPr>
              <a:t> μια . </a:t>
            </a:r>
            <a:r>
              <a:rPr lang="el-GR" b="1" dirty="0">
                <a:solidFill>
                  <a:schemeClr val="tx1"/>
                </a:solidFill>
              </a:rPr>
              <a:t>Είχαν χαλαρά </a:t>
            </a:r>
            <a:r>
              <a:rPr lang="el-GR" b="1" dirty="0" smtClean="0">
                <a:solidFill>
                  <a:schemeClr val="tx1"/>
                </a:solidFill>
              </a:rPr>
              <a:t>συνδεδεμένο </a:t>
            </a:r>
            <a:r>
              <a:rPr lang="el-GR" b="1" dirty="0" err="1" smtClean="0">
                <a:solidFill>
                  <a:schemeClr val="tx1"/>
                </a:solidFill>
              </a:rPr>
              <a:t>συστημα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σημαίνει οποιαδήποτε ή όλες οι επεξεργαστές θα μπορούσαν να είναι σε απευθείας </a:t>
            </a:r>
            <a:r>
              <a:rPr lang="el-GR" b="1" dirty="0" smtClean="0">
                <a:solidFill>
                  <a:schemeClr val="tx1"/>
                </a:solidFill>
              </a:rPr>
              <a:t>σύνδεση ΜΟΝΟ όμως μια </a:t>
            </a:r>
            <a:r>
              <a:rPr lang="el-GR" b="1" dirty="0" err="1" smtClean="0">
                <a:solidFill>
                  <a:schemeClr val="tx1"/>
                </a:solidFill>
              </a:rPr>
              <a:t>φορα</a:t>
            </a:r>
            <a:r>
              <a:rPr lang="el-GR" b="1" dirty="0" smtClean="0">
                <a:solidFill>
                  <a:schemeClr val="tx1"/>
                </a:solidFill>
              </a:rPr>
              <a:t>. </a:t>
            </a:r>
            <a:endParaRPr lang="el-G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31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74542" y="166587"/>
            <a:ext cx="8534400" cy="1507067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79311" y="1673654"/>
            <a:ext cx="8534400" cy="4399722"/>
          </a:xfrm>
        </p:spPr>
        <p:txBody>
          <a:bodyPr>
            <a:normAutofit fontScale="77500" lnSpcReduction="20000"/>
          </a:bodyPr>
          <a:lstStyle/>
          <a:p>
            <a:r>
              <a:rPr lang="el-GR" sz="3200" b="1" dirty="0" smtClean="0">
                <a:solidFill>
                  <a:schemeClr val="tx1"/>
                </a:solidFill>
              </a:rPr>
              <a:t>Η </a:t>
            </a:r>
            <a:r>
              <a:rPr lang="el-GR" sz="3200" b="1" dirty="0" err="1" smtClean="0">
                <a:solidFill>
                  <a:schemeClr val="tx1"/>
                </a:solidFill>
              </a:rPr>
              <a:t>Galileo</a:t>
            </a:r>
            <a:r>
              <a:rPr lang="el-GR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</a:rPr>
              <a:t>international</a:t>
            </a:r>
            <a:r>
              <a:rPr lang="el-GR" sz="3200" b="1" dirty="0" smtClean="0">
                <a:solidFill>
                  <a:schemeClr val="tx1"/>
                </a:solidFill>
              </a:rPr>
              <a:t> έχει </a:t>
            </a:r>
            <a:r>
              <a:rPr lang="el-GR" sz="3200" b="1" dirty="0">
                <a:solidFill>
                  <a:schemeClr val="tx1"/>
                </a:solidFill>
              </a:rPr>
              <a:t>τις ρίζες </a:t>
            </a:r>
            <a:r>
              <a:rPr lang="el-GR" sz="3200" b="1" dirty="0" smtClean="0">
                <a:solidFill>
                  <a:schemeClr val="tx1"/>
                </a:solidFill>
              </a:rPr>
              <a:t>της </a:t>
            </a:r>
            <a:r>
              <a:rPr lang="el-GR" sz="3200" b="1" dirty="0">
                <a:solidFill>
                  <a:schemeClr val="tx1"/>
                </a:solidFill>
              </a:rPr>
              <a:t>πίσω </a:t>
            </a:r>
            <a:r>
              <a:rPr lang="el-GR" sz="3200" b="1" dirty="0" err="1" smtClean="0">
                <a:solidFill>
                  <a:schemeClr val="tx1"/>
                </a:solidFill>
              </a:rPr>
              <a:t>στ</a:t>
            </a:r>
            <a:r>
              <a:rPr lang="en-US" sz="3200" b="1" dirty="0" smtClean="0">
                <a:solidFill>
                  <a:schemeClr val="tx1"/>
                </a:solidFill>
              </a:rPr>
              <a:t>a</a:t>
            </a:r>
            <a:r>
              <a:rPr lang="el-GR" sz="3200" b="1" dirty="0" smtClean="0">
                <a:solidFill>
                  <a:schemeClr val="tx1"/>
                </a:solidFill>
              </a:rPr>
              <a:t> </a:t>
            </a:r>
            <a:r>
              <a:rPr lang="el-GR" sz="3200" b="1" dirty="0">
                <a:solidFill>
                  <a:schemeClr val="tx1"/>
                </a:solidFill>
              </a:rPr>
              <a:t>1971, όταν η </a:t>
            </a:r>
            <a:r>
              <a:rPr lang="en-US" sz="3200" b="1" dirty="0" smtClean="0">
                <a:solidFill>
                  <a:schemeClr val="tx1"/>
                </a:solidFill>
              </a:rPr>
              <a:t>United </a:t>
            </a:r>
            <a:r>
              <a:rPr lang="el-GR" sz="3200" b="1" dirty="0" err="1" smtClean="0">
                <a:solidFill>
                  <a:schemeClr val="tx1"/>
                </a:solidFill>
              </a:rPr>
              <a:t>Airlines</a:t>
            </a:r>
            <a:r>
              <a:rPr lang="el-GR" sz="3200" b="1" dirty="0" smtClean="0">
                <a:solidFill>
                  <a:schemeClr val="tx1"/>
                </a:solidFill>
              </a:rPr>
              <a:t>  δημιούργησε  </a:t>
            </a:r>
            <a:r>
              <a:rPr lang="el-GR" sz="3200" b="1" dirty="0">
                <a:solidFill>
                  <a:schemeClr val="tx1"/>
                </a:solidFill>
              </a:rPr>
              <a:t>το πρώτο κεντρικό </a:t>
            </a:r>
            <a:r>
              <a:rPr lang="el-GR" sz="3200" b="1" dirty="0" smtClean="0">
                <a:solidFill>
                  <a:schemeClr val="tx1"/>
                </a:solidFill>
              </a:rPr>
              <a:t>ηλεκτρονικό </a:t>
            </a:r>
            <a:r>
              <a:rPr lang="el-GR" sz="3200" b="1" dirty="0">
                <a:solidFill>
                  <a:schemeClr val="tx1"/>
                </a:solidFill>
              </a:rPr>
              <a:t>σύστημα </a:t>
            </a:r>
            <a:r>
              <a:rPr lang="el-GR" sz="3200" b="1" dirty="0" smtClean="0">
                <a:solidFill>
                  <a:schemeClr val="tx1"/>
                </a:solidFill>
              </a:rPr>
              <a:t> </a:t>
            </a:r>
            <a:r>
              <a:rPr lang="el-GR" sz="3200" b="1" dirty="0" err="1" smtClean="0">
                <a:solidFill>
                  <a:schemeClr val="tx1"/>
                </a:solidFill>
              </a:rPr>
              <a:t>κράτησεων</a:t>
            </a:r>
            <a:r>
              <a:rPr lang="el-GR" sz="3200" b="1" dirty="0" smtClean="0">
                <a:solidFill>
                  <a:schemeClr val="tx1"/>
                </a:solidFill>
              </a:rPr>
              <a:t> </a:t>
            </a:r>
            <a:r>
              <a:rPr lang="el-GR" sz="3200" b="1" dirty="0">
                <a:solidFill>
                  <a:schemeClr val="tx1"/>
                </a:solidFill>
              </a:rPr>
              <a:t>με το όνομα </a:t>
            </a:r>
            <a:r>
              <a:rPr lang="el-GR" sz="3200" b="1" dirty="0" err="1" smtClean="0">
                <a:solidFill>
                  <a:schemeClr val="tx1"/>
                </a:solidFill>
              </a:rPr>
              <a:t>Apollo</a:t>
            </a:r>
            <a:r>
              <a:rPr lang="el-GR" sz="3200" b="1" dirty="0" smtClean="0">
                <a:solidFill>
                  <a:schemeClr val="tx1"/>
                </a:solidFill>
              </a:rPr>
              <a:t> στις Ηνωμένες Πολιτείες της Αμερικής . Το 1987 </a:t>
            </a:r>
            <a:r>
              <a:rPr lang="el-GR" sz="3200" b="1" dirty="0">
                <a:solidFill>
                  <a:schemeClr val="tx1"/>
                </a:solidFill>
              </a:rPr>
              <a:t>σηματοδοτεί την ένταξη στην Αγγλία και την Ουαλία για </a:t>
            </a:r>
            <a:r>
              <a:rPr lang="el-GR" sz="3200" b="1" dirty="0" smtClean="0">
                <a:solidFill>
                  <a:schemeClr val="tx1"/>
                </a:solidFill>
              </a:rPr>
              <a:t>την </a:t>
            </a:r>
            <a:r>
              <a:rPr lang="el-GR" sz="3200" b="1" dirty="0" err="1">
                <a:solidFill>
                  <a:schemeClr val="tx1"/>
                </a:solidFill>
              </a:rPr>
              <a:t>Galileo</a:t>
            </a:r>
            <a:r>
              <a:rPr lang="el-GR" sz="3200" b="1" dirty="0">
                <a:solidFill>
                  <a:schemeClr val="tx1"/>
                </a:solidFill>
              </a:rPr>
              <a:t> </a:t>
            </a:r>
            <a:r>
              <a:rPr lang="el-GR" sz="3200" b="1" dirty="0" err="1">
                <a:solidFill>
                  <a:schemeClr val="tx1"/>
                </a:solidFill>
              </a:rPr>
              <a:t>Company</a:t>
            </a:r>
            <a:r>
              <a:rPr lang="el-GR" sz="3200" b="1" dirty="0">
                <a:solidFill>
                  <a:schemeClr val="tx1"/>
                </a:solidFill>
              </a:rPr>
              <a:t> </a:t>
            </a:r>
            <a:r>
              <a:rPr lang="el-GR" sz="3200" b="1" dirty="0" err="1">
                <a:solidFill>
                  <a:schemeClr val="tx1"/>
                </a:solidFill>
              </a:rPr>
              <a:t>Ltd</a:t>
            </a:r>
            <a:r>
              <a:rPr lang="el-GR" sz="3200" b="1" dirty="0">
                <a:solidFill>
                  <a:schemeClr val="tx1"/>
                </a:solidFill>
              </a:rPr>
              <a:t> ως απάντηση στην αυξανόμενη ζήτηση για </a:t>
            </a:r>
            <a:r>
              <a:rPr lang="el-GR" sz="3200" b="1" dirty="0" smtClean="0">
                <a:solidFill>
                  <a:schemeClr val="tx1"/>
                </a:solidFill>
              </a:rPr>
              <a:t>ένα </a:t>
            </a:r>
            <a:r>
              <a:rPr lang="el-GR" sz="3200" b="1" dirty="0" err="1" smtClean="0">
                <a:solidFill>
                  <a:schemeClr val="tx1"/>
                </a:solidFill>
              </a:rPr>
              <a:t>ηλεκτρονικο</a:t>
            </a:r>
            <a:r>
              <a:rPr lang="el-GR" sz="3200" b="1" dirty="0" smtClean="0">
                <a:solidFill>
                  <a:schemeClr val="tx1"/>
                </a:solidFill>
              </a:rPr>
              <a:t> </a:t>
            </a:r>
            <a:r>
              <a:rPr lang="el-GR" sz="3200" b="1" dirty="0" err="1" smtClean="0">
                <a:solidFill>
                  <a:schemeClr val="tx1"/>
                </a:solidFill>
              </a:rPr>
              <a:t>συστημα</a:t>
            </a:r>
            <a:r>
              <a:rPr lang="el-GR" sz="3200" b="1" dirty="0" smtClean="0">
                <a:solidFill>
                  <a:schemeClr val="tx1"/>
                </a:solidFill>
              </a:rPr>
              <a:t> </a:t>
            </a:r>
            <a:r>
              <a:rPr lang="el-GR" sz="3200" b="1" dirty="0" err="1" smtClean="0">
                <a:solidFill>
                  <a:schemeClr val="tx1"/>
                </a:solidFill>
              </a:rPr>
              <a:t>κρατησεων</a:t>
            </a:r>
            <a:r>
              <a:rPr lang="el-GR" sz="3200" b="1" dirty="0" smtClean="0">
                <a:solidFill>
                  <a:schemeClr val="tx1"/>
                </a:solidFill>
              </a:rPr>
              <a:t> </a:t>
            </a:r>
            <a:r>
              <a:rPr lang="el-GR" sz="3200" b="1" dirty="0">
                <a:solidFill>
                  <a:schemeClr val="tx1"/>
                </a:solidFill>
              </a:rPr>
              <a:t>αυτοματισμού στην </a:t>
            </a:r>
            <a:r>
              <a:rPr lang="el-GR" sz="3200" b="1" dirty="0" smtClean="0">
                <a:solidFill>
                  <a:schemeClr val="tx1"/>
                </a:solidFill>
              </a:rPr>
              <a:t>Ευρώπη </a:t>
            </a:r>
            <a:r>
              <a:rPr lang="el-GR" sz="3200" b="1" dirty="0">
                <a:solidFill>
                  <a:schemeClr val="tx1"/>
                </a:solidFill>
              </a:rPr>
              <a:t>από εννέα ευρωπαϊκές αεροπορικές εταιρείες </a:t>
            </a:r>
            <a:r>
              <a:rPr lang="el-GR" sz="3200" b="1" dirty="0" smtClean="0">
                <a:solidFill>
                  <a:schemeClr val="tx1"/>
                </a:solidFill>
              </a:rPr>
              <a:t>-British </a:t>
            </a:r>
            <a:r>
              <a:rPr lang="el-GR" sz="3200" b="1" dirty="0" err="1">
                <a:solidFill>
                  <a:schemeClr val="tx1"/>
                </a:solidFill>
              </a:rPr>
              <a:t>Airways</a:t>
            </a:r>
            <a:r>
              <a:rPr lang="el-GR" sz="3200" b="1" dirty="0">
                <a:solidFill>
                  <a:schemeClr val="tx1"/>
                </a:solidFill>
              </a:rPr>
              <a:t>, KLM Royal </a:t>
            </a:r>
            <a:r>
              <a:rPr lang="el-GR" sz="3200" b="1" dirty="0" err="1">
                <a:solidFill>
                  <a:schemeClr val="tx1"/>
                </a:solidFill>
              </a:rPr>
              <a:t>Dutch</a:t>
            </a:r>
            <a:r>
              <a:rPr lang="el-GR" sz="3200" b="1" dirty="0">
                <a:solidFill>
                  <a:schemeClr val="tx1"/>
                </a:solidFill>
              </a:rPr>
              <a:t> </a:t>
            </a:r>
            <a:r>
              <a:rPr lang="el-GR" sz="3200" b="1" dirty="0" err="1">
                <a:solidFill>
                  <a:schemeClr val="tx1"/>
                </a:solidFill>
              </a:rPr>
              <a:t>Airlines</a:t>
            </a:r>
            <a:r>
              <a:rPr lang="el-GR" sz="3200" b="1" dirty="0">
                <a:solidFill>
                  <a:schemeClr val="tx1"/>
                </a:solidFill>
              </a:rPr>
              <a:t>, </a:t>
            </a:r>
            <a:r>
              <a:rPr lang="el-GR" sz="3200" b="1" dirty="0" err="1">
                <a:solidFill>
                  <a:schemeClr val="tx1"/>
                </a:solidFill>
              </a:rPr>
              <a:t>Alitalia</a:t>
            </a:r>
            <a:r>
              <a:rPr lang="el-GR" sz="3200" b="1" dirty="0">
                <a:solidFill>
                  <a:schemeClr val="tx1"/>
                </a:solidFill>
              </a:rPr>
              <a:t>, </a:t>
            </a:r>
            <a:r>
              <a:rPr lang="el-GR" sz="3200" b="1" dirty="0" err="1">
                <a:solidFill>
                  <a:schemeClr val="tx1"/>
                </a:solidFill>
              </a:rPr>
              <a:t>Swissair</a:t>
            </a:r>
            <a:r>
              <a:rPr lang="el-GR" sz="3200" b="1" dirty="0">
                <a:solidFill>
                  <a:schemeClr val="tx1"/>
                </a:solidFill>
              </a:rPr>
              <a:t>, </a:t>
            </a:r>
            <a:r>
              <a:rPr lang="el-GR" sz="3200" b="1" dirty="0" err="1">
                <a:solidFill>
                  <a:schemeClr val="tx1"/>
                </a:solidFill>
              </a:rPr>
              <a:t>Austrian</a:t>
            </a:r>
            <a:r>
              <a:rPr lang="el-GR" sz="3200" b="1" dirty="0">
                <a:solidFill>
                  <a:schemeClr val="tx1"/>
                </a:solidFill>
              </a:rPr>
              <a:t> </a:t>
            </a:r>
            <a:r>
              <a:rPr lang="el-GR" sz="3200" b="1" dirty="0" err="1">
                <a:solidFill>
                  <a:schemeClr val="tx1"/>
                </a:solidFill>
              </a:rPr>
              <a:t>Airlines</a:t>
            </a:r>
            <a:r>
              <a:rPr lang="el-GR" sz="3200" b="1" dirty="0">
                <a:solidFill>
                  <a:schemeClr val="tx1"/>
                </a:solidFill>
              </a:rPr>
              <a:t>, Olympic, </a:t>
            </a:r>
            <a:r>
              <a:rPr lang="el-GR" sz="3200" b="1" dirty="0" err="1">
                <a:solidFill>
                  <a:schemeClr val="tx1"/>
                </a:solidFill>
              </a:rPr>
              <a:t>Sabena</a:t>
            </a:r>
            <a:r>
              <a:rPr lang="el-GR" sz="3200" b="1" dirty="0">
                <a:solidFill>
                  <a:schemeClr val="tx1"/>
                </a:solidFill>
              </a:rPr>
              <a:t>, Air </a:t>
            </a:r>
            <a:r>
              <a:rPr lang="el-GR" sz="3200" b="1" dirty="0" err="1">
                <a:solidFill>
                  <a:schemeClr val="tx1"/>
                </a:solidFill>
              </a:rPr>
              <a:t>Portugal</a:t>
            </a:r>
            <a:r>
              <a:rPr lang="el-GR" sz="3200" b="1" dirty="0">
                <a:solidFill>
                  <a:schemeClr val="tx1"/>
                </a:solidFill>
              </a:rPr>
              <a:t> και η </a:t>
            </a:r>
            <a:r>
              <a:rPr lang="el-GR" sz="3200" b="1" dirty="0" err="1">
                <a:solidFill>
                  <a:schemeClr val="tx1"/>
                </a:solidFill>
              </a:rPr>
              <a:t>Aer</a:t>
            </a:r>
            <a:r>
              <a:rPr lang="el-GR" sz="3200" b="1" dirty="0">
                <a:solidFill>
                  <a:schemeClr val="tx1"/>
                </a:solidFill>
              </a:rPr>
              <a:t> </a:t>
            </a:r>
            <a:r>
              <a:rPr lang="el-GR" sz="3200" b="1" dirty="0" err="1">
                <a:solidFill>
                  <a:schemeClr val="tx1"/>
                </a:solidFill>
              </a:rPr>
              <a:t>Lingus</a:t>
            </a:r>
            <a:r>
              <a:rPr lang="el-GR" sz="3200" b="1" dirty="0">
                <a:solidFill>
                  <a:schemeClr val="tx1"/>
                </a:solidFill>
              </a:rPr>
              <a:t> </a:t>
            </a:r>
            <a:endParaRPr lang="el-GR" sz="3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l-GR" sz="2200" dirty="0" smtClean="0"/>
              <a:t> 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298800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b="1" dirty="0" err="1">
                <a:solidFill>
                  <a:schemeClr val="tx1"/>
                </a:solidFill>
              </a:rPr>
              <a:t>Ετσι</a:t>
            </a:r>
            <a:r>
              <a:rPr lang="el-GR" b="1" dirty="0">
                <a:solidFill>
                  <a:schemeClr val="tx1"/>
                </a:solidFill>
              </a:rPr>
              <a:t> το </a:t>
            </a:r>
            <a:r>
              <a:rPr lang="el-GR" b="1" dirty="0" smtClean="0">
                <a:solidFill>
                  <a:schemeClr val="tx1"/>
                </a:solidFill>
              </a:rPr>
              <a:t>1993 το </a:t>
            </a:r>
            <a:r>
              <a:rPr lang="el-GR" b="1" dirty="0" err="1" smtClean="0">
                <a:solidFill>
                  <a:schemeClr val="tx1"/>
                </a:solidFill>
              </a:rPr>
              <a:t>ενχειρημα</a:t>
            </a:r>
            <a:r>
              <a:rPr lang="el-GR" b="1" dirty="0" smtClean="0">
                <a:solidFill>
                  <a:schemeClr val="tx1"/>
                </a:solidFill>
              </a:rPr>
              <a:t> αυτό </a:t>
            </a:r>
            <a:r>
              <a:rPr lang="el-GR" b="1" dirty="0" err="1" smtClean="0">
                <a:solidFill>
                  <a:schemeClr val="tx1"/>
                </a:solidFill>
              </a:rPr>
              <a:t>αρχιζει</a:t>
            </a:r>
            <a:r>
              <a:rPr lang="el-GR" b="1" dirty="0" smtClean="0">
                <a:solidFill>
                  <a:schemeClr val="tx1"/>
                </a:solidFill>
              </a:rPr>
              <a:t> να </a:t>
            </a:r>
            <a:r>
              <a:rPr lang="el-GR" b="1" dirty="0" err="1" smtClean="0">
                <a:solidFill>
                  <a:schemeClr val="tx1"/>
                </a:solidFill>
              </a:rPr>
              <a:t>γινεται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πραγματικοτητα</a:t>
            </a:r>
            <a:r>
              <a:rPr lang="el-GR" b="1" dirty="0" smtClean="0">
                <a:solidFill>
                  <a:schemeClr val="tx1"/>
                </a:solidFill>
              </a:rPr>
              <a:t>, </a:t>
            </a:r>
            <a:r>
              <a:rPr lang="el-GR" b="1" dirty="0">
                <a:solidFill>
                  <a:schemeClr val="tx1"/>
                </a:solidFill>
              </a:rPr>
              <a:t>η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Company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Limited</a:t>
            </a:r>
            <a:r>
              <a:rPr lang="el-GR" b="1" dirty="0">
                <a:solidFill>
                  <a:schemeClr val="tx1"/>
                </a:solidFill>
              </a:rPr>
              <a:t> και η </a:t>
            </a:r>
            <a:r>
              <a:rPr lang="el-GR" b="1" dirty="0" err="1">
                <a:solidFill>
                  <a:schemeClr val="tx1"/>
                </a:solidFill>
              </a:rPr>
              <a:t>Covia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Partnership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συνεργαζονται</a:t>
            </a:r>
            <a:r>
              <a:rPr lang="el-GR" b="1" dirty="0">
                <a:solidFill>
                  <a:schemeClr val="tx1"/>
                </a:solidFill>
              </a:rPr>
              <a:t> για να δημιουργήσουν πρώτοι παγκόσμια το </a:t>
            </a:r>
            <a:r>
              <a:rPr lang="en-US" b="1" dirty="0">
                <a:solidFill>
                  <a:schemeClr val="tx1"/>
                </a:solidFill>
              </a:rPr>
              <a:t>online </a:t>
            </a:r>
            <a:r>
              <a:rPr lang="el-GR" b="1" dirty="0" err="1">
                <a:solidFill>
                  <a:schemeClr val="tx1"/>
                </a:solidFill>
              </a:rPr>
              <a:t>συστημα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err="1">
                <a:solidFill>
                  <a:schemeClr val="tx1"/>
                </a:solidFill>
              </a:rPr>
              <a:t>κρατησεων</a:t>
            </a:r>
            <a:r>
              <a:rPr lang="el-GR" b="1" dirty="0">
                <a:solidFill>
                  <a:schemeClr val="tx1"/>
                </a:solidFill>
              </a:rPr>
              <a:t> . Η εταιρεία συνεχίζει να αναπτύσσεται </a:t>
            </a:r>
            <a:r>
              <a:rPr lang="el-GR" b="1" dirty="0" err="1">
                <a:solidFill>
                  <a:schemeClr val="tx1"/>
                </a:solidFill>
              </a:rPr>
              <a:t>διαρκως</a:t>
            </a:r>
            <a:r>
              <a:rPr lang="el-GR" b="1" dirty="0">
                <a:solidFill>
                  <a:schemeClr val="tx1"/>
                </a:solidFill>
              </a:rPr>
              <a:t> από </a:t>
            </a:r>
            <a:r>
              <a:rPr lang="el-GR" b="1" dirty="0" err="1">
                <a:solidFill>
                  <a:schemeClr val="tx1"/>
                </a:solidFill>
              </a:rPr>
              <a:t>τοτε</a:t>
            </a:r>
            <a:r>
              <a:rPr lang="el-GR" b="1" dirty="0">
                <a:solidFill>
                  <a:schemeClr val="tx1"/>
                </a:solidFill>
              </a:rPr>
              <a:t> .Θα </a:t>
            </a:r>
            <a:r>
              <a:rPr lang="el-GR" b="1" dirty="0" err="1">
                <a:solidFill>
                  <a:schemeClr val="tx1"/>
                </a:solidFill>
              </a:rPr>
              <a:t>πρεπει</a:t>
            </a:r>
            <a:r>
              <a:rPr lang="el-GR" b="1" dirty="0">
                <a:solidFill>
                  <a:schemeClr val="tx1"/>
                </a:solidFill>
              </a:rPr>
              <a:t> να </a:t>
            </a:r>
            <a:r>
              <a:rPr lang="el-GR" b="1" dirty="0" err="1">
                <a:solidFill>
                  <a:schemeClr val="tx1"/>
                </a:solidFill>
              </a:rPr>
              <a:t>σημειωσουμε</a:t>
            </a:r>
            <a:r>
              <a:rPr lang="el-GR" b="1" dirty="0">
                <a:solidFill>
                  <a:schemeClr val="tx1"/>
                </a:solidFill>
              </a:rPr>
              <a:t> εδώ </a:t>
            </a:r>
            <a:r>
              <a:rPr lang="el-GR" b="1" dirty="0" err="1">
                <a:solidFill>
                  <a:schemeClr val="tx1"/>
                </a:solidFill>
              </a:rPr>
              <a:t>οτι</a:t>
            </a:r>
            <a:r>
              <a:rPr lang="el-GR" b="1" dirty="0">
                <a:solidFill>
                  <a:schemeClr val="tx1"/>
                </a:solidFill>
              </a:rPr>
              <a:t> </a:t>
            </a:r>
            <a:r>
              <a:rPr lang="el-GR" b="1" dirty="0" smtClean="0">
                <a:solidFill>
                  <a:schemeClr val="tx1"/>
                </a:solidFill>
              </a:rPr>
              <a:t>την δεκαετία </a:t>
            </a:r>
            <a:r>
              <a:rPr lang="el-GR" b="1" dirty="0">
                <a:solidFill>
                  <a:schemeClr val="tx1"/>
                </a:solidFill>
              </a:rPr>
              <a:t>του 1990, ένα σημαντικό ποσοστό των αεροπορικών </a:t>
            </a:r>
            <a:r>
              <a:rPr lang="el-GR" b="1" dirty="0" smtClean="0">
                <a:solidFill>
                  <a:schemeClr val="tx1"/>
                </a:solidFill>
              </a:rPr>
              <a:t>εισιτηρίων (</a:t>
            </a:r>
            <a:r>
              <a:rPr lang="el-GR" b="1" dirty="0" err="1" smtClean="0">
                <a:solidFill>
                  <a:schemeClr val="tx1"/>
                </a:solidFill>
              </a:rPr>
              <a:t>περιπου</a:t>
            </a:r>
            <a:r>
              <a:rPr lang="el-GR" b="1" dirty="0" smtClean="0">
                <a:solidFill>
                  <a:schemeClr val="tx1"/>
                </a:solidFill>
              </a:rPr>
              <a:t> το 75%)  </a:t>
            </a:r>
            <a:r>
              <a:rPr lang="el-GR" b="1" dirty="0">
                <a:solidFill>
                  <a:schemeClr val="tx1"/>
                </a:solidFill>
              </a:rPr>
              <a:t>πωλούνταν από ταξιδιωτικούς </a:t>
            </a:r>
            <a:r>
              <a:rPr lang="el-GR" b="1" dirty="0" smtClean="0">
                <a:solidFill>
                  <a:schemeClr val="tx1"/>
                </a:solidFill>
              </a:rPr>
              <a:t>πράκτορες που </a:t>
            </a:r>
            <a:r>
              <a:rPr lang="el-GR" b="1" dirty="0" err="1" smtClean="0">
                <a:solidFill>
                  <a:schemeClr val="tx1"/>
                </a:solidFill>
              </a:rPr>
              <a:t>χρησιμοποιουν</a:t>
            </a:r>
            <a:r>
              <a:rPr lang="el-GR" b="1" dirty="0" smtClean="0">
                <a:solidFill>
                  <a:schemeClr val="tx1"/>
                </a:solidFill>
              </a:rPr>
              <a:t> το </a:t>
            </a:r>
            <a:r>
              <a:rPr lang="el-GR" b="1" dirty="0" err="1" smtClean="0">
                <a:solidFill>
                  <a:schemeClr val="tx1"/>
                </a:solidFill>
              </a:rPr>
              <a:t>ηλεκτρονικο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συστημα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κρατησεων</a:t>
            </a:r>
            <a:r>
              <a:rPr lang="el-GR" b="1" dirty="0" smtClean="0">
                <a:solidFill>
                  <a:schemeClr val="tx1"/>
                </a:solidFill>
              </a:rPr>
              <a:t>. </a:t>
            </a:r>
            <a:endParaRPr lang="el-G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50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20000"/>
          </a:bodyPr>
          <a:lstStyle/>
          <a:p>
            <a:r>
              <a:rPr lang="el-GR" sz="2200" b="1" dirty="0">
                <a:solidFill>
                  <a:schemeClr val="tx1"/>
                </a:solidFill>
              </a:rPr>
              <a:t>Το 1997, </a:t>
            </a:r>
            <a:r>
              <a:rPr lang="el-GR" sz="2200" b="1" dirty="0" err="1">
                <a:solidFill>
                  <a:schemeClr val="tx1"/>
                </a:solidFill>
              </a:rPr>
              <a:t>Galileo</a:t>
            </a:r>
            <a:r>
              <a:rPr lang="el-GR" sz="2200" b="1" dirty="0">
                <a:solidFill>
                  <a:schemeClr val="tx1"/>
                </a:solidFill>
              </a:rPr>
              <a:t> International έγινε μια εισηγμένη </a:t>
            </a:r>
            <a:r>
              <a:rPr lang="el-GR" sz="2200" b="1" dirty="0" smtClean="0">
                <a:solidFill>
                  <a:schemeClr val="tx1"/>
                </a:solidFill>
              </a:rPr>
              <a:t>εταιρεία στο </a:t>
            </a:r>
            <a:r>
              <a:rPr lang="el-GR" sz="2200" b="1" dirty="0">
                <a:solidFill>
                  <a:schemeClr val="tx1"/>
                </a:solidFill>
              </a:rPr>
              <a:t>χρηματιστήριο της Νέας Υόρκης και του </a:t>
            </a:r>
            <a:r>
              <a:rPr lang="el-GR" sz="2200" b="1" dirty="0" err="1" smtClean="0">
                <a:solidFill>
                  <a:schemeClr val="tx1"/>
                </a:solidFill>
              </a:rPr>
              <a:t>Σικάγου</a:t>
            </a:r>
            <a:r>
              <a:rPr lang="el-GR" sz="2200" b="1" dirty="0" smtClean="0">
                <a:solidFill>
                  <a:schemeClr val="tx1"/>
                </a:solidFill>
              </a:rPr>
              <a:t>. </a:t>
            </a:r>
            <a:r>
              <a:rPr lang="el-GR" sz="2200" b="1" dirty="0">
                <a:solidFill>
                  <a:schemeClr val="tx1"/>
                </a:solidFill>
              </a:rPr>
              <a:t>Τέσσερα χρόνια αργότερα, τον Οκτώβριο του 2001, </a:t>
            </a:r>
            <a:r>
              <a:rPr lang="el-GR" sz="2200" b="1" dirty="0" smtClean="0">
                <a:solidFill>
                  <a:schemeClr val="tx1"/>
                </a:solidFill>
              </a:rPr>
              <a:t>Η </a:t>
            </a:r>
            <a:r>
              <a:rPr lang="en-US" sz="2200" b="1" dirty="0" smtClean="0">
                <a:solidFill>
                  <a:schemeClr val="tx1"/>
                </a:solidFill>
              </a:rPr>
              <a:t>Galileo</a:t>
            </a:r>
            <a:r>
              <a:rPr lang="el-GR" sz="2200" b="1" dirty="0" smtClean="0">
                <a:solidFill>
                  <a:schemeClr val="tx1"/>
                </a:solidFill>
              </a:rPr>
              <a:t> απέκτησε</a:t>
            </a:r>
            <a:r>
              <a:rPr lang="en-US" sz="2200" b="1" dirty="0" smtClean="0">
                <a:solidFill>
                  <a:schemeClr val="tx1"/>
                </a:solidFill>
              </a:rPr>
              <a:t> </a:t>
            </a:r>
            <a:r>
              <a:rPr lang="el-GR" sz="2200" b="1" dirty="0" smtClean="0">
                <a:solidFill>
                  <a:schemeClr val="tx1"/>
                </a:solidFill>
              </a:rPr>
              <a:t>την </a:t>
            </a:r>
            <a:r>
              <a:rPr lang="el-GR" sz="2200" b="1" dirty="0" err="1">
                <a:solidFill>
                  <a:schemeClr val="tx1"/>
                </a:solidFill>
              </a:rPr>
              <a:t>Cendant</a:t>
            </a:r>
            <a:r>
              <a:rPr lang="el-GR" sz="2200" b="1" dirty="0">
                <a:solidFill>
                  <a:schemeClr val="tx1"/>
                </a:solidFill>
              </a:rPr>
              <a:t> </a:t>
            </a:r>
            <a:r>
              <a:rPr lang="el-GR" sz="2200" b="1" dirty="0" err="1">
                <a:solidFill>
                  <a:schemeClr val="tx1"/>
                </a:solidFill>
              </a:rPr>
              <a:t>Corporation</a:t>
            </a:r>
            <a:r>
              <a:rPr lang="el-GR" sz="2200" b="1" dirty="0">
                <a:solidFill>
                  <a:schemeClr val="tx1"/>
                </a:solidFill>
              </a:rPr>
              <a:t>, που αποτελεί τον ακρογωνιαίο λίθο των Τουριστικών Υπηρεσιών </a:t>
            </a:r>
            <a:r>
              <a:rPr lang="el-GR" sz="2200" b="1" dirty="0" err="1">
                <a:solidFill>
                  <a:schemeClr val="tx1"/>
                </a:solidFill>
              </a:rPr>
              <a:t>Cendant</a:t>
            </a:r>
            <a:r>
              <a:rPr lang="el-GR" sz="2200" b="1" dirty="0">
                <a:solidFill>
                  <a:schemeClr val="tx1"/>
                </a:solidFill>
              </a:rPr>
              <a:t> Διανομή </a:t>
            </a:r>
            <a:r>
              <a:rPr lang="el-GR" sz="2200" b="1" dirty="0" err="1">
                <a:solidFill>
                  <a:schemeClr val="tx1"/>
                </a:solidFill>
              </a:rPr>
              <a:t>Group</a:t>
            </a:r>
            <a:r>
              <a:rPr lang="el-GR" sz="2200" b="1" dirty="0">
                <a:solidFill>
                  <a:schemeClr val="tx1"/>
                </a:solidFill>
              </a:rPr>
              <a:t>, Inc (η οποία άλλαξε το όνομά της σε </a:t>
            </a:r>
            <a:r>
              <a:rPr lang="el-GR" sz="2200" b="1" dirty="0" err="1">
                <a:solidFill>
                  <a:schemeClr val="tx1"/>
                </a:solidFill>
              </a:rPr>
              <a:t>Travelport</a:t>
            </a:r>
            <a:r>
              <a:rPr lang="el-GR" sz="2200" b="1" dirty="0">
                <a:solidFill>
                  <a:schemeClr val="tx1"/>
                </a:solidFill>
              </a:rPr>
              <a:t> </a:t>
            </a:r>
            <a:r>
              <a:rPr lang="el-GR" sz="2200" b="1" dirty="0" smtClean="0">
                <a:solidFill>
                  <a:schemeClr val="tx1"/>
                </a:solidFill>
              </a:rPr>
              <a:t>τον </a:t>
            </a:r>
            <a:r>
              <a:rPr lang="el-GR" sz="2200" b="1" dirty="0">
                <a:solidFill>
                  <a:schemeClr val="tx1"/>
                </a:solidFill>
              </a:rPr>
              <a:t>Απρίλιο του 2006). </a:t>
            </a:r>
            <a:r>
              <a:rPr lang="el-GR" sz="2200" b="1" dirty="0" smtClean="0">
                <a:solidFill>
                  <a:schemeClr val="tx1"/>
                </a:solidFill>
              </a:rPr>
              <a:t>                 Με </a:t>
            </a:r>
            <a:r>
              <a:rPr lang="el-GR" sz="2200" b="1" dirty="0" err="1">
                <a:solidFill>
                  <a:schemeClr val="tx1"/>
                </a:solidFill>
              </a:rPr>
              <a:t>ε</a:t>
            </a:r>
            <a:r>
              <a:rPr lang="el-GR" sz="2200" b="1" dirty="0" err="1" smtClean="0">
                <a:solidFill>
                  <a:schemeClr val="tx1"/>
                </a:solidFill>
              </a:rPr>
              <a:t>δρα</a:t>
            </a:r>
            <a:r>
              <a:rPr lang="el-GR" sz="2200" b="1" dirty="0" smtClean="0">
                <a:solidFill>
                  <a:schemeClr val="tx1"/>
                </a:solidFill>
              </a:rPr>
              <a:t> </a:t>
            </a:r>
            <a:r>
              <a:rPr lang="el-GR" sz="2200" b="1" dirty="0">
                <a:solidFill>
                  <a:schemeClr val="tx1"/>
                </a:solidFill>
              </a:rPr>
              <a:t>τη </a:t>
            </a:r>
            <a:r>
              <a:rPr lang="el-GR" sz="2200" b="1" dirty="0" err="1">
                <a:solidFill>
                  <a:schemeClr val="tx1"/>
                </a:solidFill>
              </a:rPr>
              <a:t>Parsippany</a:t>
            </a:r>
            <a:r>
              <a:rPr lang="el-GR" sz="2200" b="1" dirty="0" smtClean="0">
                <a:solidFill>
                  <a:schemeClr val="tx1"/>
                </a:solidFill>
              </a:rPr>
              <a:t>, του </a:t>
            </a:r>
            <a:r>
              <a:rPr lang="el-GR" sz="2200" b="1" dirty="0" err="1">
                <a:solidFill>
                  <a:schemeClr val="tx1"/>
                </a:solidFill>
              </a:rPr>
              <a:t>New</a:t>
            </a:r>
            <a:r>
              <a:rPr lang="el-GR" sz="2200" b="1" dirty="0">
                <a:solidFill>
                  <a:schemeClr val="tx1"/>
                </a:solidFill>
              </a:rPr>
              <a:t> </a:t>
            </a:r>
            <a:r>
              <a:rPr lang="el-GR" sz="2200" b="1" dirty="0" err="1" smtClean="0">
                <a:solidFill>
                  <a:schemeClr val="tx1"/>
                </a:solidFill>
              </a:rPr>
              <a:t>Jersey,η</a:t>
            </a:r>
            <a:r>
              <a:rPr lang="el-GR" sz="2200" b="1" dirty="0" smtClean="0">
                <a:solidFill>
                  <a:schemeClr val="tx1"/>
                </a:solidFill>
              </a:rPr>
              <a:t> </a:t>
            </a:r>
            <a:r>
              <a:rPr lang="el-GR" sz="2200" b="1" dirty="0" err="1">
                <a:solidFill>
                  <a:schemeClr val="tx1"/>
                </a:solidFill>
              </a:rPr>
              <a:t>Galileo</a:t>
            </a:r>
            <a:r>
              <a:rPr lang="el-GR" sz="2200" b="1" dirty="0">
                <a:solidFill>
                  <a:schemeClr val="tx1"/>
                </a:solidFill>
              </a:rPr>
              <a:t> International, είναι ένας από τους κορυφαίους </a:t>
            </a:r>
            <a:r>
              <a:rPr lang="el-GR" sz="2200" b="1" dirty="0" err="1">
                <a:solidFill>
                  <a:schemeClr val="tx1"/>
                </a:solidFill>
              </a:rPr>
              <a:t>παρόχους</a:t>
            </a:r>
            <a:r>
              <a:rPr lang="el-GR" sz="2200" b="1" dirty="0">
                <a:solidFill>
                  <a:schemeClr val="tx1"/>
                </a:solidFill>
              </a:rPr>
              <a:t> στον κόσμο των ηλεκτρονικών παγκόσμιες υπηρεσίες διανομής, συνδέει 52.000 θέσεις ταξιδιωτικό πρακτορείο για 425 αεροπορικές εταιρείες, 23 εταιρείες ενοικίασης αυτοκινήτων, 68.000 </a:t>
            </a:r>
            <a:r>
              <a:rPr lang="el-GR" sz="2200" b="1" dirty="0" err="1" smtClean="0">
                <a:solidFill>
                  <a:schemeClr val="tx1"/>
                </a:solidFill>
              </a:rPr>
              <a:t>ξενοδοχειακες</a:t>
            </a:r>
            <a:r>
              <a:rPr lang="el-GR" sz="2200" b="1" dirty="0" smtClean="0">
                <a:solidFill>
                  <a:schemeClr val="tx1"/>
                </a:solidFill>
              </a:rPr>
              <a:t> </a:t>
            </a:r>
            <a:r>
              <a:rPr lang="el-GR" sz="2200" b="1" dirty="0" err="1" smtClean="0">
                <a:solidFill>
                  <a:schemeClr val="tx1"/>
                </a:solidFill>
              </a:rPr>
              <a:t>μοναδες</a:t>
            </a:r>
            <a:r>
              <a:rPr lang="el-GR" sz="2200" b="1" dirty="0" smtClean="0">
                <a:solidFill>
                  <a:schemeClr val="tx1"/>
                </a:solidFill>
              </a:rPr>
              <a:t>, </a:t>
            </a:r>
            <a:r>
              <a:rPr lang="el-GR" sz="2200" b="1" dirty="0">
                <a:solidFill>
                  <a:schemeClr val="tx1"/>
                </a:solidFill>
              </a:rPr>
              <a:t>καθώς και ένα ευρύ φάσμα των τουριστικών πρακτόρων </a:t>
            </a:r>
            <a:r>
              <a:rPr lang="el-GR" sz="2200" b="1" dirty="0" smtClean="0">
                <a:solidFill>
                  <a:schemeClr val="tx1"/>
                </a:solidFill>
              </a:rPr>
              <a:t>και </a:t>
            </a:r>
            <a:r>
              <a:rPr lang="el-GR" sz="2200" b="1" dirty="0" err="1" smtClean="0">
                <a:solidFill>
                  <a:schemeClr val="tx1"/>
                </a:solidFill>
              </a:rPr>
              <a:t>γραμμων</a:t>
            </a:r>
            <a:r>
              <a:rPr lang="el-GR" sz="2200" b="1" dirty="0" smtClean="0">
                <a:solidFill>
                  <a:schemeClr val="tx1"/>
                </a:solidFill>
              </a:rPr>
              <a:t> </a:t>
            </a:r>
            <a:r>
              <a:rPr lang="el-GR" sz="2200" b="1" dirty="0" err="1" smtClean="0">
                <a:solidFill>
                  <a:schemeClr val="tx1"/>
                </a:solidFill>
              </a:rPr>
              <a:t>κρουαζιερας</a:t>
            </a:r>
            <a:r>
              <a:rPr lang="el-GR" sz="2200" b="1" dirty="0" smtClean="0">
                <a:solidFill>
                  <a:schemeClr val="tx1"/>
                </a:solidFill>
              </a:rPr>
              <a:t> </a:t>
            </a:r>
            <a:r>
              <a:rPr lang="el-GR" sz="2200" b="1" dirty="0">
                <a:solidFill>
                  <a:schemeClr val="tx1"/>
                </a:solidFill>
              </a:rPr>
              <a:t>σε όλο τον κόσμο.</a:t>
            </a:r>
          </a:p>
        </p:txBody>
      </p:sp>
    </p:spTree>
    <p:extLst>
      <p:ext uri="{BB962C8B-B14F-4D97-AF65-F5344CB8AC3E}">
        <p14:creationId xmlns:p14="http://schemas.microsoft.com/office/powerpoint/2010/main" val="236155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44849" y="151870"/>
            <a:ext cx="8534400" cy="1067859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44850" y="1847335"/>
            <a:ext cx="8534400" cy="3801532"/>
          </a:xfrm>
        </p:spPr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</a:rPr>
              <a:t>Η </a:t>
            </a:r>
            <a:r>
              <a:rPr lang="en-US" b="1" dirty="0" smtClean="0">
                <a:solidFill>
                  <a:schemeClr val="tx1"/>
                </a:solidFill>
              </a:rPr>
              <a:t>Galileo </a:t>
            </a:r>
            <a:r>
              <a:rPr lang="el-GR" b="1" dirty="0" err="1" smtClean="0">
                <a:solidFill>
                  <a:schemeClr val="tx1"/>
                </a:solidFill>
              </a:rPr>
              <a:t>πλεον</a:t>
            </a:r>
            <a:r>
              <a:rPr lang="el-GR" b="1" dirty="0" smtClean="0">
                <a:solidFill>
                  <a:schemeClr val="tx1"/>
                </a:solidFill>
              </a:rPr>
              <a:t> υπό την </a:t>
            </a:r>
            <a:r>
              <a:rPr lang="el-GR" b="1" dirty="0" err="1" smtClean="0">
                <a:solidFill>
                  <a:schemeClr val="tx1"/>
                </a:solidFill>
              </a:rPr>
              <a:t>αιγιδα</a:t>
            </a:r>
            <a:r>
              <a:rPr lang="el-GR" b="1" dirty="0" smtClean="0">
                <a:solidFill>
                  <a:schemeClr val="tx1"/>
                </a:solidFill>
              </a:rPr>
              <a:t> της </a:t>
            </a:r>
            <a:r>
              <a:rPr lang="el-GR" sz="3200" b="1" dirty="0" smtClean="0">
                <a:solidFill>
                  <a:schemeClr val="bg2"/>
                </a:solidFill>
              </a:rPr>
              <a:t>Τ</a:t>
            </a:r>
            <a:r>
              <a:rPr lang="en-US" sz="3200" b="1" dirty="0" err="1" smtClean="0">
                <a:solidFill>
                  <a:schemeClr val="bg2"/>
                </a:solidFill>
              </a:rPr>
              <a:t>ravelport</a:t>
            </a:r>
            <a:r>
              <a:rPr lang="el-GR" sz="3200" b="1" dirty="0" smtClean="0">
                <a:solidFill>
                  <a:schemeClr val="bg2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έχει την έδρα της </a:t>
            </a:r>
            <a:r>
              <a:rPr lang="el-GR" b="1" dirty="0" smtClean="0">
                <a:solidFill>
                  <a:schemeClr val="tx1"/>
                </a:solidFill>
              </a:rPr>
              <a:t>στο</a:t>
            </a:r>
            <a:r>
              <a:rPr lang="en-US" b="1" dirty="0">
                <a:solidFill>
                  <a:schemeClr val="tx1"/>
                </a:solidFill>
              </a:rPr>
              <a:t> Rosemont</a:t>
            </a:r>
            <a:r>
              <a:rPr lang="el-GR" b="1" dirty="0" smtClean="0">
                <a:solidFill>
                  <a:schemeClr val="tx1"/>
                </a:solidFill>
              </a:rPr>
              <a:t>, </a:t>
            </a:r>
            <a:r>
              <a:rPr lang="el-GR" b="1" dirty="0">
                <a:solidFill>
                  <a:schemeClr val="tx1"/>
                </a:solidFill>
              </a:rPr>
              <a:t>ένα προάστιο του </a:t>
            </a:r>
            <a:r>
              <a:rPr lang="el-GR" b="1" dirty="0" err="1" smtClean="0">
                <a:solidFill>
                  <a:schemeClr val="tx1"/>
                </a:solidFill>
              </a:rPr>
              <a:t>Σικάγο,των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ΗΠΑ. Η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Ανάπτυξη και </a:t>
            </a:r>
            <a:r>
              <a:rPr lang="el-GR" b="1" dirty="0" smtClean="0">
                <a:solidFill>
                  <a:schemeClr val="tx1"/>
                </a:solidFill>
              </a:rPr>
              <a:t>το </a:t>
            </a:r>
            <a:r>
              <a:rPr lang="en-US" b="1" dirty="0" smtClean="0">
                <a:solidFill>
                  <a:schemeClr val="tx1"/>
                </a:solidFill>
              </a:rPr>
              <a:t>Data Centre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της εταιρείας </a:t>
            </a:r>
            <a:r>
              <a:rPr lang="el-GR" b="1" dirty="0" smtClean="0">
                <a:solidFill>
                  <a:schemeClr val="tx1"/>
                </a:solidFill>
              </a:rPr>
              <a:t>βρίσκονται στο </a:t>
            </a:r>
            <a:r>
              <a:rPr lang="el-GR" b="1" dirty="0" err="1">
                <a:solidFill>
                  <a:schemeClr val="tx1"/>
                </a:solidFill>
              </a:rPr>
              <a:t>Englewood</a:t>
            </a:r>
            <a:r>
              <a:rPr lang="el-GR" b="1" dirty="0">
                <a:solidFill>
                  <a:schemeClr val="tx1"/>
                </a:solidFill>
              </a:rPr>
              <a:t>, κοντά στο </a:t>
            </a:r>
            <a:r>
              <a:rPr lang="el-GR" b="1" dirty="0" err="1" smtClean="0">
                <a:solidFill>
                  <a:schemeClr val="tx1"/>
                </a:solidFill>
              </a:rPr>
              <a:t>Ντένβερ,του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Κολοράντο. </a:t>
            </a:r>
            <a:r>
              <a:rPr lang="el-GR" b="1" dirty="0" smtClean="0">
                <a:solidFill>
                  <a:schemeClr val="tx1"/>
                </a:solidFill>
              </a:rPr>
              <a:t>και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l-GR" b="1" dirty="0" smtClean="0">
                <a:solidFill>
                  <a:schemeClr val="tx1"/>
                </a:solidFill>
              </a:rPr>
              <a:t>Άλλα </a:t>
            </a:r>
            <a:r>
              <a:rPr lang="el-GR" b="1" dirty="0">
                <a:solidFill>
                  <a:schemeClr val="tx1"/>
                </a:solidFill>
              </a:rPr>
              <a:t>περιφερειακά γραφεία που βρίσκονται σε </a:t>
            </a:r>
            <a:r>
              <a:rPr lang="el-GR" b="1" dirty="0" err="1">
                <a:solidFill>
                  <a:schemeClr val="tx1"/>
                </a:solidFill>
              </a:rPr>
              <a:t>Γουίντσορ</a:t>
            </a:r>
            <a:r>
              <a:rPr lang="el-GR" b="1" dirty="0">
                <a:solidFill>
                  <a:schemeClr val="tx1"/>
                </a:solidFill>
              </a:rPr>
              <a:t>, </a:t>
            </a:r>
            <a:r>
              <a:rPr lang="el-GR" b="1" dirty="0" err="1" smtClean="0">
                <a:solidFill>
                  <a:schemeClr val="tx1"/>
                </a:solidFill>
              </a:rPr>
              <a:t>Ηνωμενο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Βασιλειο</a:t>
            </a:r>
            <a:r>
              <a:rPr lang="el-GR" b="1" dirty="0" smtClean="0">
                <a:solidFill>
                  <a:schemeClr val="tx1"/>
                </a:solidFill>
              </a:rPr>
              <a:t>, </a:t>
            </a:r>
            <a:r>
              <a:rPr lang="el-GR" b="1" dirty="0">
                <a:solidFill>
                  <a:schemeClr val="tx1"/>
                </a:solidFill>
              </a:rPr>
              <a:t>το </a:t>
            </a:r>
            <a:r>
              <a:rPr lang="el-GR" b="1" dirty="0" err="1">
                <a:solidFill>
                  <a:schemeClr val="tx1"/>
                </a:solidFill>
              </a:rPr>
              <a:t>Ντουμπάι</a:t>
            </a:r>
            <a:r>
              <a:rPr lang="el-GR" b="1" dirty="0">
                <a:solidFill>
                  <a:schemeClr val="tx1"/>
                </a:solidFill>
              </a:rPr>
              <a:t> και το Χονγκ Κονγκ. Η εταιρεία </a:t>
            </a:r>
            <a:r>
              <a:rPr lang="el-GR" b="1" dirty="0" err="1" smtClean="0">
                <a:solidFill>
                  <a:schemeClr val="tx1"/>
                </a:solidFill>
              </a:rPr>
              <a:t>αριθμει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περίπου 2.600 </a:t>
            </a:r>
            <a:r>
              <a:rPr lang="el-GR" b="1" dirty="0" err="1" smtClean="0">
                <a:solidFill>
                  <a:schemeClr val="tx1"/>
                </a:solidFill>
              </a:rPr>
              <a:t>εργατικο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 err="1" smtClean="0">
                <a:solidFill>
                  <a:schemeClr val="tx1"/>
                </a:solidFill>
              </a:rPr>
              <a:t>δυναμικο</a:t>
            </a:r>
            <a:r>
              <a:rPr lang="el-GR" b="1" dirty="0" smtClean="0">
                <a:solidFill>
                  <a:schemeClr val="tx1"/>
                </a:solidFill>
              </a:rPr>
              <a:t>.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l-GR" b="1" dirty="0">
              <a:solidFill>
                <a:schemeClr val="tx1"/>
              </a:solidFill>
            </a:endParaRPr>
          </a:p>
        </p:txBody>
      </p:sp>
      <p:pic>
        <p:nvPicPr>
          <p:cNvPr id="4" name="Εικόνα 3" descr="http://bp0.blogger.com/_Dc3hH30wIeo/R1U7NSFAv1I/AAAAAAAAAFo/8N6RPn-ncSw/s320/Galile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732" y="151871"/>
            <a:ext cx="5753658" cy="217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32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725" y="5982500"/>
            <a:ext cx="8534400" cy="591295"/>
          </a:xfrm>
        </p:spPr>
        <p:txBody>
          <a:bodyPr>
            <a:normAutofit fontScale="90000"/>
          </a:bodyPr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21283" y="451021"/>
            <a:ext cx="9015842" cy="5158946"/>
          </a:xfrm>
        </p:spPr>
        <p:txBody>
          <a:bodyPr>
            <a:noAutofit/>
          </a:bodyPr>
          <a:lstStyle/>
          <a:p>
            <a:r>
              <a:rPr lang="el-GR" b="1" dirty="0" smtClean="0">
                <a:solidFill>
                  <a:schemeClr val="tx1"/>
                </a:solidFill>
              </a:rPr>
              <a:t>Εταιρεία-ρυθμός </a:t>
            </a:r>
            <a:r>
              <a:rPr lang="el-GR" b="1" dirty="0">
                <a:solidFill>
                  <a:schemeClr val="tx1"/>
                </a:solidFill>
              </a:rPr>
              <a:t>ανάπτυξης:</a:t>
            </a:r>
          </a:p>
          <a:p>
            <a:r>
              <a:rPr lang="el-GR" b="1" dirty="0">
                <a:solidFill>
                  <a:schemeClr val="tx1"/>
                </a:solidFill>
              </a:rPr>
              <a:t>Από το 1996 - 2000, </a:t>
            </a:r>
            <a:r>
              <a:rPr lang="el-GR" b="1" dirty="0" smtClean="0">
                <a:solidFill>
                  <a:schemeClr val="tx1"/>
                </a:solidFill>
              </a:rPr>
              <a:t>η </a:t>
            </a:r>
            <a:r>
              <a:rPr lang="en-US" b="1" dirty="0" smtClean="0">
                <a:solidFill>
                  <a:schemeClr val="tx1"/>
                </a:solidFill>
              </a:rPr>
              <a:t>Galileo </a:t>
            </a:r>
            <a:r>
              <a:rPr lang="el-GR" b="1" dirty="0" err="1" smtClean="0">
                <a:solidFill>
                  <a:schemeClr val="tx1"/>
                </a:solidFill>
              </a:rPr>
              <a:t>καταγράφε</a:t>
            </a:r>
            <a:r>
              <a:rPr lang="en-US" b="1" dirty="0" err="1" smtClean="0">
                <a:solidFill>
                  <a:schemeClr val="tx1"/>
                </a:solidFill>
              </a:rPr>
              <a:t>i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σταθερή αύξηση των εσόδων EGDS, από US $ 1,104 εκατ. σε US $ 1 560 </a:t>
            </a:r>
            <a:r>
              <a:rPr lang="el-GR" b="1" dirty="0" smtClean="0">
                <a:solidFill>
                  <a:schemeClr val="tx1"/>
                </a:solidFill>
              </a:rPr>
              <a:t>m.</a:t>
            </a:r>
            <a:r>
              <a:rPr lang="en-US" b="1" dirty="0" smtClean="0">
                <a:solidFill>
                  <a:schemeClr val="tx1"/>
                </a:solidFill>
              </a:rPr>
              <a:t>T</a:t>
            </a:r>
            <a:r>
              <a:rPr lang="el-GR" b="1" dirty="0" smtClean="0">
                <a:solidFill>
                  <a:schemeClr val="tx1"/>
                </a:solidFill>
              </a:rPr>
              <a:t>α </a:t>
            </a:r>
            <a:r>
              <a:rPr lang="el-GR" b="1" dirty="0">
                <a:solidFill>
                  <a:schemeClr val="tx1"/>
                </a:solidFill>
              </a:rPr>
              <a:t>έσοδα </a:t>
            </a:r>
            <a:r>
              <a:rPr lang="el-GR" b="1" dirty="0" smtClean="0">
                <a:solidFill>
                  <a:schemeClr val="tx1"/>
                </a:solidFill>
              </a:rPr>
              <a:t>διανομής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l-GR" b="1" dirty="0" smtClean="0">
                <a:solidFill>
                  <a:schemeClr val="tx1"/>
                </a:solidFill>
              </a:rPr>
              <a:t>της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έχουν αυξηθεί σε ένα σύνθετο ετήσιο ρυθμό περίπου 12 τοις εκατό κατά τα τελευταία 5 </a:t>
            </a:r>
            <a:r>
              <a:rPr lang="el-GR" b="1" dirty="0" smtClean="0">
                <a:solidFill>
                  <a:schemeClr val="tx1"/>
                </a:solidFill>
              </a:rPr>
              <a:t>χρόνια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l-GR" b="1" dirty="0">
              <a:solidFill>
                <a:schemeClr val="tx1"/>
              </a:solidFill>
            </a:endParaRPr>
          </a:p>
          <a:p>
            <a:r>
              <a:rPr lang="el-GR" b="1" dirty="0">
                <a:solidFill>
                  <a:schemeClr val="tx1"/>
                </a:solidFill>
              </a:rPr>
              <a:t>Α</a:t>
            </a:r>
            <a:r>
              <a:rPr lang="el-GR" b="1" dirty="0" smtClean="0">
                <a:solidFill>
                  <a:schemeClr val="tx1"/>
                </a:solidFill>
              </a:rPr>
              <a:t>ναμένεται </a:t>
            </a:r>
            <a:r>
              <a:rPr lang="el-GR" b="1" dirty="0">
                <a:solidFill>
                  <a:schemeClr val="tx1"/>
                </a:solidFill>
              </a:rPr>
              <a:t>ότι το πρόγραμμα </a:t>
            </a:r>
            <a:r>
              <a:rPr lang="el-GR" b="1" dirty="0" err="1">
                <a:solidFill>
                  <a:schemeClr val="tx1"/>
                </a:solidFill>
              </a:rPr>
              <a:t>Galileo</a:t>
            </a:r>
            <a:r>
              <a:rPr lang="el-GR" b="1" dirty="0">
                <a:solidFill>
                  <a:schemeClr val="tx1"/>
                </a:solidFill>
              </a:rPr>
              <a:t> θα </a:t>
            </a:r>
            <a:r>
              <a:rPr lang="el-GR" b="1" dirty="0" smtClean="0">
                <a:solidFill>
                  <a:schemeClr val="tx1"/>
                </a:solidFill>
              </a:rPr>
              <a:t>συνεχίσει </a:t>
            </a:r>
            <a:r>
              <a:rPr lang="el-GR" b="1" dirty="0">
                <a:solidFill>
                  <a:schemeClr val="tx1"/>
                </a:solidFill>
              </a:rPr>
              <a:t>να </a:t>
            </a:r>
            <a:r>
              <a:rPr lang="el-GR" b="1" dirty="0" smtClean="0">
                <a:solidFill>
                  <a:schemeClr val="tx1"/>
                </a:solidFill>
              </a:rPr>
              <a:t>έχει σταθερή </a:t>
            </a:r>
            <a:r>
              <a:rPr lang="el-GR" b="1" dirty="0">
                <a:solidFill>
                  <a:schemeClr val="tx1"/>
                </a:solidFill>
              </a:rPr>
              <a:t>αύξηση των εσόδων στο μέλλον. </a:t>
            </a:r>
            <a:r>
              <a:rPr lang="el-GR" b="1" dirty="0" smtClean="0">
                <a:solidFill>
                  <a:schemeClr val="tx1"/>
                </a:solidFill>
              </a:rPr>
              <a:t>Η </a:t>
            </a:r>
            <a:r>
              <a:rPr lang="el-GR" b="1" dirty="0" err="1" smtClean="0">
                <a:solidFill>
                  <a:schemeClr val="tx1"/>
                </a:solidFill>
              </a:rPr>
              <a:t>Galileo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αναμένει να παραδώσει </a:t>
            </a:r>
            <a:r>
              <a:rPr lang="el-GR" b="1" dirty="0" smtClean="0">
                <a:solidFill>
                  <a:schemeClr val="tx1"/>
                </a:solidFill>
              </a:rPr>
              <a:t>στο </a:t>
            </a:r>
            <a:r>
              <a:rPr lang="el-GR" b="1" dirty="0">
                <a:solidFill>
                  <a:schemeClr val="tx1"/>
                </a:solidFill>
              </a:rPr>
              <a:t>σύνολο του έτους </a:t>
            </a:r>
            <a:r>
              <a:rPr lang="el-GR" b="1" dirty="0" smtClean="0">
                <a:solidFill>
                  <a:schemeClr val="tx1"/>
                </a:solidFill>
              </a:rPr>
              <a:t>την αύξηση </a:t>
            </a:r>
            <a:r>
              <a:rPr lang="el-GR" b="1" dirty="0">
                <a:solidFill>
                  <a:schemeClr val="tx1"/>
                </a:solidFill>
              </a:rPr>
              <a:t>των εσόδων το 2001 στην κλίμακα από 10 έως 12 τοις εκατό, και </a:t>
            </a:r>
            <a:r>
              <a:rPr lang="el-GR" b="1" dirty="0" smtClean="0">
                <a:solidFill>
                  <a:schemeClr val="tx1"/>
                </a:solidFill>
              </a:rPr>
              <a:t>EPS</a:t>
            </a:r>
            <a:r>
              <a:rPr lang="en-US" b="1" dirty="0" smtClean="0">
                <a:solidFill>
                  <a:schemeClr val="tx1"/>
                </a:solidFill>
              </a:rPr>
              <a:t>(</a:t>
            </a:r>
            <a:r>
              <a:rPr lang="el-GR" b="1" dirty="0" smtClean="0">
                <a:solidFill>
                  <a:schemeClr val="tx1"/>
                </a:solidFill>
              </a:rPr>
              <a:t>χρηματιστηριακές μονάδες) </a:t>
            </a:r>
            <a:r>
              <a:rPr lang="el-GR" b="1" dirty="0">
                <a:solidFill>
                  <a:schemeClr val="tx1"/>
                </a:solidFill>
              </a:rPr>
              <a:t>αύξηση του 7 έως 9 τοις εκατό</a:t>
            </a:r>
            <a:r>
              <a:rPr lang="el-GR" b="1" dirty="0" smtClean="0">
                <a:solidFill>
                  <a:schemeClr val="tx1"/>
                </a:solidFill>
              </a:rPr>
              <a:t>.</a:t>
            </a:r>
            <a:endParaRPr lang="el-G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Τομή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387</TotalTime>
  <Words>1255</Words>
  <Application>Microsoft Office PowerPoint</Application>
  <PresentationFormat>Ευρεία οθόνη</PresentationFormat>
  <Paragraphs>55</Paragraphs>
  <Slides>23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8" baseType="lpstr">
      <vt:lpstr>Adobe Devanagari</vt:lpstr>
      <vt:lpstr>Arial</vt:lpstr>
      <vt:lpstr>Century Gothic</vt:lpstr>
      <vt:lpstr>Wingdings 3</vt:lpstr>
      <vt:lpstr>Τομή</vt:lpstr>
      <vt:lpstr>Παρουσίαση του PowerPoint</vt:lpstr>
      <vt:lpstr>Τι είναι το ηλεκτρονικό σύστημα κρατήσεων θέσεων (CRS)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Galileo λανσαρει την πλατφορμα  Global Web Services </vt:lpstr>
      <vt:lpstr>Παρουσίαση του PowerPoint</vt:lpstr>
      <vt:lpstr>Η travelsport “ενωποιήτε” με thν worldspan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Galileo International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leandros stamatakis</dc:creator>
  <cp:lastModifiedBy>leandros stamatakis</cp:lastModifiedBy>
  <cp:revision>38</cp:revision>
  <dcterms:created xsi:type="dcterms:W3CDTF">2013-05-26T14:02:21Z</dcterms:created>
  <dcterms:modified xsi:type="dcterms:W3CDTF">2013-05-27T19:32:01Z</dcterms:modified>
</cp:coreProperties>
</file>