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 id="257" r:id="rId4"/>
    <p:sldId id="258" r:id="rId5"/>
    <p:sldId id="259" r:id="rId6"/>
    <p:sldId id="260" r:id="rId7"/>
    <p:sldId id="263" r:id="rId8"/>
    <p:sldId id="267" r:id="rId9"/>
    <p:sldId id="270" r:id="rId10"/>
    <p:sldId id="268" r:id="rId11"/>
    <p:sldId id="269" r:id="rId12"/>
    <p:sldId id="271" r:id="rId13"/>
    <p:sldId id="272" r:id="rId14"/>
    <p:sldId id="262" r:id="rId15"/>
    <p:sldId id="264" r:id="rId16"/>
    <p:sldId id="265"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11/6/2013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flip="none" rotWithShape="1">
          <a:gsLst>
            <a:gs pos="0">
              <a:srgbClr val="DDEBCF"/>
            </a:gs>
            <a:gs pos="50000">
              <a:srgbClr val="9CB86E"/>
            </a:gs>
            <a:gs pos="100000">
              <a:srgbClr val="156B13"/>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11/6/2013</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blipFill dpi="0" rotWithShape="1">
          <a:blip r:embed="rId2" cstate="print">
            <a:lum bright="21000" contrast="-22000"/>
          </a:blip>
          <a:srcRect/>
          <a:stretch>
            <a:fillRect l="-11000" r="-11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latin typeface="BatangChe" pitchFamily="49" charset="-127"/>
                <a:ea typeface="BatangChe" pitchFamily="49" charset="-127"/>
              </a:rPr>
              <a:t>ΤΜΗΜΑ ΤΟΥΡΙΣΤΙΚΩΝ ΕΠΙΧΕΙΡΗΣΕΩΝ</a:t>
            </a:r>
            <a:endParaRPr lang="el-GR" b="1" dirty="0">
              <a:latin typeface="BatangChe" pitchFamily="49" charset="-127"/>
              <a:ea typeface="BatangChe" pitchFamily="49" charset="-127"/>
            </a:endParaRPr>
          </a:p>
        </p:txBody>
      </p:sp>
      <p:sp>
        <p:nvSpPr>
          <p:cNvPr id="3" name="2 - Θέση περιεχομένου"/>
          <p:cNvSpPr>
            <a:spLocks noGrp="1"/>
          </p:cNvSpPr>
          <p:nvPr>
            <p:ph idx="1"/>
          </p:nvPr>
        </p:nvSpPr>
        <p:spPr>
          <a:xfrm>
            <a:off x="0" y="5160969"/>
            <a:ext cx="4086196" cy="1697031"/>
          </a:xfrm>
        </p:spPr>
        <p:txBody>
          <a:bodyPr>
            <a:normAutofit fontScale="92500"/>
          </a:bodyPr>
          <a:lstStyle/>
          <a:p>
            <a:pPr>
              <a:buNone/>
            </a:pPr>
            <a:r>
              <a:rPr lang="el-GR" b="1" dirty="0" smtClean="0">
                <a:cs typeface="Arabic Typesetting" pitchFamily="66" charset="-78"/>
              </a:rPr>
              <a:t>ΕΠΙΜΕΛΕΙΑ:</a:t>
            </a:r>
            <a:br>
              <a:rPr lang="el-GR" b="1" dirty="0" smtClean="0">
                <a:cs typeface="Arabic Typesetting" pitchFamily="66" charset="-78"/>
              </a:rPr>
            </a:br>
            <a:r>
              <a:rPr lang="el-GR" b="1" dirty="0" smtClean="0">
                <a:cs typeface="Arabic Typesetting" pitchFamily="66" charset="-78"/>
              </a:rPr>
              <a:t> ΨΑΡΟΥΔΑΚΗ ΣΤΥΛΙΑΝΗ (Α.Μ. 5285)</a:t>
            </a:r>
            <a:endParaRPr lang="el-GR" b="1" dirty="0">
              <a:cs typeface="Arabic Typesetting" pitchFamily="66" charset="-78"/>
            </a:endParaRP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sp>
        <p:nvSpPr>
          <p:cNvPr id="10" name="9 - Θέση περιεχομένου"/>
          <p:cNvSpPr>
            <a:spLocks noGrp="1"/>
          </p:cNvSpPr>
          <p:nvPr>
            <p:ph sz="half" idx="1"/>
          </p:nvPr>
        </p:nvSpPr>
        <p:spPr>
          <a:xfrm>
            <a:off x="857224" y="0"/>
            <a:ext cx="2428860" cy="6858000"/>
          </a:xfrm>
        </p:spPr>
        <p:txBody>
          <a:bodyPr>
            <a:noAutofit/>
          </a:bodyPr>
          <a:lstStyle/>
          <a:p>
            <a:pPr lvl="0"/>
            <a:r>
              <a:rPr lang="el-GR" sz="1500" dirty="0" smtClean="0">
                <a:solidFill>
                  <a:schemeClr val="bg1"/>
                </a:solidFill>
              </a:rPr>
              <a:t>Αγία Πετρούπολη</a:t>
            </a:r>
          </a:p>
          <a:p>
            <a:pPr lvl="0"/>
            <a:r>
              <a:rPr lang="el-GR" sz="1500" dirty="0" smtClean="0">
                <a:solidFill>
                  <a:schemeClr val="bg1"/>
                </a:solidFill>
              </a:rPr>
              <a:t>Άγιος Δομίνικος</a:t>
            </a:r>
          </a:p>
          <a:p>
            <a:pPr lvl="0"/>
            <a:r>
              <a:rPr lang="el-GR" sz="1500" dirty="0" smtClean="0">
                <a:solidFill>
                  <a:schemeClr val="bg1"/>
                </a:solidFill>
              </a:rPr>
              <a:t>Αθήνα</a:t>
            </a:r>
          </a:p>
          <a:p>
            <a:pPr lvl="0"/>
            <a:r>
              <a:rPr lang="el-GR" sz="1500" dirty="0" smtClean="0">
                <a:solidFill>
                  <a:schemeClr val="bg1"/>
                </a:solidFill>
              </a:rPr>
              <a:t>Άμστερνταμ</a:t>
            </a:r>
          </a:p>
          <a:p>
            <a:pPr lvl="0"/>
            <a:r>
              <a:rPr lang="el-GR" sz="1500" dirty="0" smtClean="0">
                <a:solidFill>
                  <a:schemeClr val="bg1"/>
                </a:solidFill>
              </a:rPr>
              <a:t>Αττάλεια</a:t>
            </a:r>
          </a:p>
          <a:p>
            <a:pPr lvl="0"/>
            <a:r>
              <a:rPr lang="el-GR" sz="1500" dirty="0" smtClean="0">
                <a:solidFill>
                  <a:schemeClr val="bg1"/>
                </a:solidFill>
              </a:rPr>
              <a:t>Βανκούβερ</a:t>
            </a:r>
          </a:p>
          <a:p>
            <a:pPr lvl="0"/>
            <a:r>
              <a:rPr lang="el-GR" sz="1500" dirty="0" smtClean="0">
                <a:solidFill>
                  <a:schemeClr val="bg1"/>
                </a:solidFill>
              </a:rPr>
              <a:t>Βαρκελώνη</a:t>
            </a:r>
          </a:p>
          <a:p>
            <a:pPr lvl="0"/>
            <a:r>
              <a:rPr lang="el-GR" sz="1500" dirty="0" smtClean="0">
                <a:solidFill>
                  <a:schemeClr val="bg1"/>
                </a:solidFill>
              </a:rPr>
              <a:t>Βαρσοβία</a:t>
            </a:r>
          </a:p>
          <a:p>
            <a:pPr lvl="0"/>
            <a:r>
              <a:rPr lang="el-GR" sz="1500" dirty="0" smtClean="0">
                <a:solidFill>
                  <a:schemeClr val="bg1"/>
                </a:solidFill>
              </a:rPr>
              <a:t>Βενετία</a:t>
            </a:r>
          </a:p>
          <a:p>
            <a:pPr lvl="0"/>
            <a:r>
              <a:rPr lang="el-GR" sz="1500" dirty="0" smtClean="0">
                <a:solidFill>
                  <a:schemeClr val="bg1"/>
                </a:solidFill>
              </a:rPr>
              <a:t>Βερολίνο</a:t>
            </a:r>
          </a:p>
          <a:p>
            <a:pPr lvl="0"/>
            <a:r>
              <a:rPr lang="el-GR" sz="1500" dirty="0" smtClean="0">
                <a:solidFill>
                  <a:schemeClr val="bg1"/>
                </a:solidFill>
              </a:rPr>
              <a:t>Βιέννη</a:t>
            </a:r>
          </a:p>
          <a:p>
            <a:pPr lvl="0"/>
            <a:r>
              <a:rPr lang="el-GR" sz="1500" dirty="0" smtClean="0">
                <a:solidFill>
                  <a:schemeClr val="bg1"/>
                </a:solidFill>
              </a:rPr>
              <a:t>Βουδαπέστη</a:t>
            </a:r>
          </a:p>
          <a:p>
            <a:pPr lvl="0"/>
            <a:r>
              <a:rPr lang="el-GR" sz="1500" dirty="0" smtClean="0">
                <a:solidFill>
                  <a:schemeClr val="bg1"/>
                </a:solidFill>
              </a:rPr>
              <a:t>Βουκουρέστι</a:t>
            </a:r>
          </a:p>
          <a:p>
            <a:pPr lvl="0"/>
            <a:r>
              <a:rPr lang="el-GR" sz="1500" dirty="0" smtClean="0">
                <a:solidFill>
                  <a:schemeClr val="bg1"/>
                </a:solidFill>
              </a:rPr>
              <a:t>Βρυξέλλες</a:t>
            </a:r>
          </a:p>
          <a:p>
            <a:pPr lvl="0"/>
            <a:r>
              <a:rPr lang="el-GR" sz="1500" dirty="0" err="1" smtClean="0">
                <a:solidFill>
                  <a:schemeClr val="bg1"/>
                </a:solidFill>
              </a:rPr>
              <a:t>Γκουανγκζού</a:t>
            </a:r>
            <a:endParaRPr lang="el-GR" sz="1500" dirty="0" smtClean="0">
              <a:solidFill>
                <a:schemeClr val="bg1"/>
              </a:solidFill>
            </a:endParaRPr>
          </a:p>
          <a:p>
            <a:pPr lvl="0"/>
            <a:r>
              <a:rPr lang="el-GR" sz="1500" dirty="0" smtClean="0">
                <a:solidFill>
                  <a:schemeClr val="bg1"/>
                </a:solidFill>
              </a:rPr>
              <a:t>Γκραντ Ράπιντς</a:t>
            </a:r>
          </a:p>
          <a:p>
            <a:pPr lvl="0"/>
            <a:r>
              <a:rPr lang="el-GR" sz="1500" dirty="0" smtClean="0">
                <a:solidFill>
                  <a:schemeClr val="bg1"/>
                </a:solidFill>
              </a:rPr>
              <a:t>Δουβλίνο</a:t>
            </a:r>
          </a:p>
          <a:p>
            <a:pPr lvl="0"/>
            <a:r>
              <a:rPr lang="el-GR" sz="1500" dirty="0" smtClean="0">
                <a:solidFill>
                  <a:schemeClr val="bg1"/>
                </a:solidFill>
              </a:rPr>
              <a:t>Εδιμβούργο</a:t>
            </a:r>
          </a:p>
          <a:p>
            <a:pPr lvl="0"/>
            <a:r>
              <a:rPr lang="el-GR" sz="1500" dirty="0" smtClean="0">
                <a:solidFill>
                  <a:schemeClr val="bg1"/>
                </a:solidFill>
              </a:rPr>
              <a:t>Ελσίνκι</a:t>
            </a:r>
          </a:p>
          <a:p>
            <a:pPr lvl="0"/>
            <a:r>
              <a:rPr lang="el-GR" sz="1500" dirty="0" smtClean="0">
                <a:solidFill>
                  <a:schemeClr val="bg1"/>
                </a:solidFill>
              </a:rPr>
              <a:t>Ζάγκρεμπ</a:t>
            </a:r>
          </a:p>
          <a:p>
            <a:pPr lvl="0"/>
            <a:r>
              <a:rPr lang="el-GR" sz="1500" dirty="0" smtClean="0">
                <a:solidFill>
                  <a:schemeClr val="bg1"/>
                </a:solidFill>
              </a:rPr>
              <a:t>Ζυρίχη</a:t>
            </a:r>
          </a:p>
          <a:p>
            <a:pPr lvl="0"/>
            <a:r>
              <a:rPr lang="el-GR" sz="1500" dirty="0" smtClean="0">
                <a:solidFill>
                  <a:schemeClr val="bg1"/>
                </a:solidFill>
              </a:rPr>
              <a:t>Θεσσαλονίκη</a:t>
            </a:r>
          </a:p>
          <a:p>
            <a:pPr lvl="0"/>
            <a:r>
              <a:rPr lang="el-GR" sz="1500" dirty="0" smtClean="0">
                <a:solidFill>
                  <a:schemeClr val="bg1"/>
                </a:solidFill>
              </a:rPr>
              <a:t>Ίνσμπρουκ</a:t>
            </a:r>
          </a:p>
          <a:p>
            <a:pPr lvl="0"/>
            <a:r>
              <a:rPr lang="el-GR" sz="1500" dirty="0" smtClean="0">
                <a:solidFill>
                  <a:schemeClr val="bg1"/>
                </a:solidFill>
              </a:rPr>
              <a:t>Καζαμπλάνκα</a:t>
            </a:r>
          </a:p>
          <a:p>
            <a:pPr lvl="0"/>
            <a:r>
              <a:rPr lang="el-GR" sz="1500" dirty="0" smtClean="0">
                <a:solidFill>
                  <a:schemeClr val="bg1"/>
                </a:solidFill>
              </a:rPr>
              <a:t>Κάιρο</a:t>
            </a:r>
          </a:p>
          <a:p>
            <a:endParaRPr lang="el-GR" sz="1500" dirty="0"/>
          </a:p>
        </p:txBody>
      </p:sp>
      <p:sp>
        <p:nvSpPr>
          <p:cNvPr id="11" name="10 - Θέση περιεχομένου"/>
          <p:cNvSpPr>
            <a:spLocks noGrp="1"/>
          </p:cNvSpPr>
          <p:nvPr>
            <p:ph sz="half" idx="2"/>
          </p:nvPr>
        </p:nvSpPr>
        <p:spPr>
          <a:xfrm>
            <a:off x="5572132" y="0"/>
            <a:ext cx="3143272" cy="6858000"/>
          </a:xfrm>
        </p:spPr>
        <p:txBody>
          <a:bodyPr>
            <a:normAutofit fontScale="55000" lnSpcReduction="20000"/>
          </a:bodyPr>
          <a:lstStyle/>
          <a:p>
            <a:pPr lvl="0"/>
            <a:r>
              <a:rPr lang="el-GR" dirty="0" smtClean="0">
                <a:solidFill>
                  <a:schemeClr val="bg1"/>
                </a:solidFill>
              </a:rPr>
              <a:t>Κέμπριτζ</a:t>
            </a:r>
          </a:p>
          <a:p>
            <a:pPr lvl="0"/>
            <a:r>
              <a:rPr lang="el-GR" dirty="0" smtClean="0">
                <a:solidFill>
                  <a:schemeClr val="bg1"/>
                </a:solidFill>
              </a:rPr>
              <a:t>Κέιπ Τάουν</a:t>
            </a:r>
          </a:p>
          <a:p>
            <a:pPr lvl="0"/>
            <a:r>
              <a:rPr lang="el-GR" dirty="0" smtClean="0">
                <a:solidFill>
                  <a:schemeClr val="bg1"/>
                </a:solidFill>
              </a:rPr>
              <a:t>Κίεβο</a:t>
            </a:r>
          </a:p>
          <a:p>
            <a:pPr lvl="0"/>
            <a:r>
              <a:rPr lang="el-GR" dirty="0" err="1" smtClean="0">
                <a:solidFill>
                  <a:schemeClr val="bg1"/>
                </a:solidFill>
              </a:rPr>
              <a:t>Κολούμπο</a:t>
            </a:r>
            <a:endParaRPr lang="el-GR" dirty="0" smtClean="0">
              <a:solidFill>
                <a:schemeClr val="bg1"/>
              </a:solidFill>
            </a:endParaRPr>
          </a:p>
          <a:p>
            <a:pPr lvl="0"/>
            <a:r>
              <a:rPr lang="el-GR" dirty="0" smtClean="0">
                <a:solidFill>
                  <a:schemeClr val="bg1"/>
                </a:solidFill>
              </a:rPr>
              <a:t>Κοπεγχάγη</a:t>
            </a:r>
          </a:p>
          <a:p>
            <a:pPr lvl="0"/>
            <a:r>
              <a:rPr lang="el-GR" dirty="0" smtClean="0">
                <a:solidFill>
                  <a:schemeClr val="bg1"/>
                </a:solidFill>
              </a:rPr>
              <a:t>Κουάλα Λουμπούρ</a:t>
            </a:r>
          </a:p>
          <a:p>
            <a:pPr lvl="0"/>
            <a:r>
              <a:rPr lang="el-GR" dirty="0" smtClean="0">
                <a:solidFill>
                  <a:schemeClr val="bg1"/>
                </a:solidFill>
              </a:rPr>
              <a:t>Κούτα</a:t>
            </a:r>
            <a:r>
              <a:rPr lang="en-US" dirty="0" smtClean="0">
                <a:solidFill>
                  <a:schemeClr val="bg1"/>
                </a:solidFill>
              </a:rPr>
              <a:t> (</a:t>
            </a:r>
            <a:r>
              <a:rPr lang="el-GR" dirty="0" smtClean="0">
                <a:solidFill>
                  <a:schemeClr val="bg1"/>
                </a:solidFill>
              </a:rPr>
              <a:t>Μπαλί</a:t>
            </a:r>
            <a:r>
              <a:rPr lang="en-US" dirty="0" smtClean="0">
                <a:solidFill>
                  <a:schemeClr val="bg1"/>
                </a:solidFill>
              </a:rPr>
              <a:t>)</a:t>
            </a:r>
            <a:endParaRPr lang="el-GR" dirty="0" smtClean="0">
              <a:solidFill>
                <a:schemeClr val="bg1"/>
              </a:solidFill>
            </a:endParaRPr>
          </a:p>
          <a:p>
            <a:pPr lvl="0"/>
            <a:r>
              <a:rPr lang="el-GR" dirty="0" smtClean="0">
                <a:solidFill>
                  <a:schemeClr val="bg1"/>
                </a:solidFill>
              </a:rPr>
              <a:t>Κρακοβία</a:t>
            </a:r>
          </a:p>
          <a:p>
            <a:pPr lvl="0"/>
            <a:r>
              <a:rPr lang="el-GR" dirty="0" smtClean="0">
                <a:solidFill>
                  <a:schemeClr val="bg1"/>
                </a:solidFill>
              </a:rPr>
              <a:t>Κωνσταντινούπολη</a:t>
            </a:r>
          </a:p>
          <a:p>
            <a:pPr lvl="0"/>
            <a:r>
              <a:rPr lang="el-GR" dirty="0" smtClean="0">
                <a:solidFill>
                  <a:schemeClr val="bg1"/>
                </a:solidFill>
              </a:rPr>
              <a:t>Λας Βέγκας</a:t>
            </a:r>
          </a:p>
          <a:p>
            <a:pPr lvl="0"/>
            <a:r>
              <a:rPr lang="el-GR" dirty="0" smtClean="0">
                <a:solidFill>
                  <a:schemeClr val="bg1"/>
                </a:solidFill>
              </a:rPr>
              <a:t>Λας Πάλμας ντε Γκραν Κανάρια</a:t>
            </a:r>
          </a:p>
          <a:p>
            <a:pPr lvl="0"/>
            <a:r>
              <a:rPr lang="el-GR" dirty="0" err="1" smtClean="0">
                <a:solidFill>
                  <a:schemeClr val="bg1"/>
                </a:solidFill>
              </a:rPr>
              <a:t>Λιλ</a:t>
            </a:r>
            <a:endParaRPr lang="el-GR" dirty="0" smtClean="0">
              <a:solidFill>
                <a:schemeClr val="bg1"/>
              </a:solidFill>
            </a:endParaRPr>
          </a:p>
          <a:p>
            <a:pPr lvl="0"/>
            <a:r>
              <a:rPr lang="el-GR" dirty="0" smtClean="0">
                <a:solidFill>
                  <a:schemeClr val="bg1"/>
                </a:solidFill>
              </a:rPr>
              <a:t>Λισαβόνα</a:t>
            </a:r>
          </a:p>
          <a:p>
            <a:pPr lvl="0"/>
            <a:r>
              <a:rPr lang="el-GR" dirty="0" smtClean="0">
                <a:solidFill>
                  <a:schemeClr val="bg1"/>
                </a:solidFill>
              </a:rPr>
              <a:t>Λονδίνο</a:t>
            </a:r>
          </a:p>
          <a:p>
            <a:pPr lvl="0"/>
            <a:r>
              <a:rPr lang="el-GR" dirty="0" smtClean="0">
                <a:solidFill>
                  <a:schemeClr val="bg1"/>
                </a:solidFill>
              </a:rPr>
              <a:t>Λος </a:t>
            </a:r>
            <a:r>
              <a:rPr lang="el-GR" dirty="0" err="1" smtClean="0">
                <a:solidFill>
                  <a:schemeClr val="bg1"/>
                </a:solidFill>
              </a:rPr>
              <a:t>Άτζελες</a:t>
            </a:r>
            <a:endParaRPr lang="el-GR" dirty="0" smtClean="0">
              <a:solidFill>
                <a:schemeClr val="bg1"/>
              </a:solidFill>
            </a:endParaRPr>
          </a:p>
          <a:p>
            <a:pPr lvl="0"/>
            <a:r>
              <a:rPr lang="el-GR" dirty="0" smtClean="0">
                <a:solidFill>
                  <a:schemeClr val="bg1"/>
                </a:solidFill>
              </a:rPr>
              <a:t>Λυών</a:t>
            </a:r>
          </a:p>
          <a:p>
            <a:pPr lvl="0"/>
            <a:r>
              <a:rPr lang="el-GR" dirty="0" smtClean="0">
                <a:solidFill>
                  <a:schemeClr val="bg1"/>
                </a:solidFill>
              </a:rPr>
              <a:t>Μαδρίτη</a:t>
            </a:r>
          </a:p>
          <a:p>
            <a:pPr lvl="0"/>
            <a:r>
              <a:rPr lang="el-GR" dirty="0" smtClean="0">
                <a:solidFill>
                  <a:schemeClr val="bg1"/>
                </a:solidFill>
              </a:rPr>
              <a:t>Μαϊάμι</a:t>
            </a:r>
          </a:p>
          <a:p>
            <a:pPr lvl="0"/>
            <a:r>
              <a:rPr lang="el-GR" dirty="0" smtClean="0">
                <a:solidFill>
                  <a:schemeClr val="bg1"/>
                </a:solidFill>
              </a:rPr>
              <a:t>Μάλαγα</a:t>
            </a:r>
          </a:p>
          <a:p>
            <a:pPr lvl="0"/>
            <a:r>
              <a:rPr lang="el-GR" dirty="0" smtClean="0">
                <a:solidFill>
                  <a:schemeClr val="bg1"/>
                </a:solidFill>
              </a:rPr>
              <a:t>Μανίλα</a:t>
            </a:r>
          </a:p>
          <a:p>
            <a:pPr lvl="0"/>
            <a:r>
              <a:rPr lang="el-GR" dirty="0" smtClean="0">
                <a:solidFill>
                  <a:schemeClr val="bg1"/>
                </a:solidFill>
              </a:rPr>
              <a:t>Μεξικό</a:t>
            </a:r>
          </a:p>
          <a:p>
            <a:pPr lvl="0"/>
            <a:r>
              <a:rPr lang="el-GR" dirty="0" smtClean="0">
                <a:solidFill>
                  <a:schemeClr val="bg1"/>
                </a:solidFill>
              </a:rPr>
              <a:t>Μιλάνο</a:t>
            </a:r>
          </a:p>
          <a:p>
            <a:pPr lvl="0"/>
            <a:r>
              <a:rPr lang="el-GR" dirty="0" smtClean="0">
                <a:solidFill>
                  <a:schemeClr val="bg1"/>
                </a:solidFill>
              </a:rPr>
              <a:t>Μόναχο</a:t>
            </a:r>
          </a:p>
          <a:p>
            <a:pPr lvl="0"/>
            <a:r>
              <a:rPr lang="el-GR" dirty="0" smtClean="0">
                <a:solidFill>
                  <a:schemeClr val="bg1"/>
                </a:solidFill>
              </a:rPr>
              <a:t>Μόντρεαλ</a:t>
            </a:r>
          </a:p>
          <a:p>
            <a:pPr lvl="0"/>
            <a:r>
              <a:rPr lang="el-GR" dirty="0" smtClean="0">
                <a:solidFill>
                  <a:schemeClr val="bg1"/>
                </a:solidFill>
              </a:rPr>
              <a:t>Μόσχα</a:t>
            </a:r>
          </a:p>
          <a:p>
            <a:pPr lvl="0"/>
            <a:r>
              <a:rPr lang="el-GR" dirty="0" err="1" smtClean="0">
                <a:solidFill>
                  <a:schemeClr val="bg1"/>
                </a:solidFill>
              </a:rPr>
              <a:t>Μουμπάι</a:t>
            </a:r>
            <a:endParaRPr lang="el-GR" dirty="0" smtClean="0">
              <a:solidFill>
                <a:schemeClr val="bg1"/>
              </a:solidFill>
            </a:endParaRPr>
          </a:p>
          <a:p>
            <a:pPr lvl="0"/>
            <a:r>
              <a:rPr lang="el-GR" dirty="0" smtClean="0">
                <a:solidFill>
                  <a:schemeClr val="bg1"/>
                </a:solidFill>
              </a:rPr>
              <a:t>Μπανγκόκ</a:t>
            </a:r>
          </a:p>
          <a:p>
            <a:pPr lvl="0"/>
            <a:r>
              <a:rPr lang="el-GR" dirty="0" smtClean="0">
                <a:solidFill>
                  <a:schemeClr val="bg1"/>
                </a:solidFill>
              </a:rPr>
              <a:t>Μπογκοτά</a:t>
            </a:r>
          </a:p>
          <a:p>
            <a:pPr lvl="0"/>
            <a:r>
              <a:rPr lang="el-GR" dirty="0" err="1" smtClean="0">
                <a:solidFill>
                  <a:schemeClr val="bg1"/>
                </a:solidFill>
              </a:rPr>
              <a:t>Μπολζάνο</a:t>
            </a:r>
            <a:endParaRPr lang="el-GR" dirty="0" smtClean="0">
              <a:solidFill>
                <a:schemeClr val="bg1"/>
              </a:solidFill>
            </a:endParaRPr>
          </a:p>
          <a:p>
            <a:pPr lvl="0">
              <a:buNone/>
            </a:pPr>
            <a:endParaRPr lang="el-GR" dirty="0" smtClean="0"/>
          </a:p>
          <a:p>
            <a:endParaRPr lang="el-GR" dirty="0"/>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500034" y="0"/>
            <a:ext cx="4038600" cy="6858000"/>
          </a:xfrm>
        </p:spPr>
        <p:txBody>
          <a:bodyPr>
            <a:normAutofit fontScale="62500" lnSpcReduction="20000"/>
          </a:bodyPr>
          <a:lstStyle/>
          <a:p>
            <a:pPr lvl="0"/>
            <a:r>
              <a:rPr lang="el-GR" dirty="0" smtClean="0">
                <a:solidFill>
                  <a:schemeClr val="bg1"/>
                </a:solidFill>
              </a:rPr>
              <a:t>Μπορντώ</a:t>
            </a:r>
          </a:p>
          <a:p>
            <a:pPr lvl="0"/>
            <a:r>
              <a:rPr lang="el-GR" dirty="0" smtClean="0">
                <a:solidFill>
                  <a:schemeClr val="bg1"/>
                </a:solidFill>
              </a:rPr>
              <a:t>Μπουένος Άιρες</a:t>
            </a:r>
          </a:p>
          <a:p>
            <a:pPr lvl="0"/>
            <a:r>
              <a:rPr lang="el-GR" dirty="0" smtClean="0">
                <a:solidFill>
                  <a:schemeClr val="bg1"/>
                </a:solidFill>
              </a:rPr>
              <a:t>Νατάλ</a:t>
            </a:r>
          </a:p>
          <a:p>
            <a:pPr lvl="0"/>
            <a:r>
              <a:rPr lang="el-GR" dirty="0" smtClean="0">
                <a:solidFill>
                  <a:schemeClr val="bg1"/>
                </a:solidFill>
              </a:rPr>
              <a:t>Νέα Υόρκη</a:t>
            </a:r>
          </a:p>
          <a:p>
            <a:pPr lvl="0"/>
            <a:r>
              <a:rPr lang="el-GR" dirty="0" smtClean="0">
                <a:solidFill>
                  <a:schemeClr val="bg1"/>
                </a:solidFill>
              </a:rPr>
              <a:t>Νέο Δελχί</a:t>
            </a:r>
          </a:p>
          <a:p>
            <a:pPr lvl="0"/>
            <a:r>
              <a:rPr lang="el-GR" dirty="0" smtClean="0">
                <a:solidFill>
                  <a:schemeClr val="bg1"/>
                </a:solidFill>
              </a:rPr>
              <a:t>Νίκαια</a:t>
            </a:r>
          </a:p>
          <a:p>
            <a:pPr lvl="0"/>
            <a:r>
              <a:rPr lang="el-GR" dirty="0" err="1" smtClean="0">
                <a:solidFill>
                  <a:schemeClr val="bg1"/>
                </a:solidFill>
              </a:rPr>
              <a:t>Νόργουοκ</a:t>
            </a:r>
            <a:endParaRPr lang="el-GR" dirty="0" smtClean="0">
              <a:solidFill>
                <a:schemeClr val="bg1"/>
              </a:solidFill>
            </a:endParaRPr>
          </a:p>
          <a:p>
            <a:pPr lvl="0"/>
            <a:r>
              <a:rPr lang="el-GR" dirty="0" smtClean="0">
                <a:solidFill>
                  <a:schemeClr val="bg1"/>
                </a:solidFill>
              </a:rPr>
              <a:t>Ντένβερ</a:t>
            </a:r>
          </a:p>
          <a:p>
            <a:pPr lvl="0"/>
            <a:r>
              <a:rPr lang="el-GR" dirty="0" smtClean="0">
                <a:solidFill>
                  <a:schemeClr val="bg1"/>
                </a:solidFill>
              </a:rPr>
              <a:t>Ντίσελντορφ</a:t>
            </a:r>
          </a:p>
          <a:p>
            <a:pPr lvl="0"/>
            <a:r>
              <a:rPr lang="el-GR" dirty="0" smtClean="0">
                <a:solidFill>
                  <a:schemeClr val="bg1"/>
                </a:solidFill>
              </a:rPr>
              <a:t>Ντουμπάι</a:t>
            </a:r>
          </a:p>
          <a:p>
            <a:pPr lvl="0"/>
            <a:r>
              <a:rPr lang="el-GR" dirty="0" smtClean="0">
                <a:solidFill>
                  <a:schemeClr val="bg1"/>
                </a:solidFill>
              </a:rPr>
              <a:t>Ορλάντο</a:t>
            </a:r>
          </a:p>
          <a:p>
            <a:pPr lvl="0"/>
            <a:r>
              <a:rPr lang="el-GR" dirty="0" smtClean="0">
                <a:solidFill>
                  <a:schemeClr val="bg1"/>
                </a:solidFill>
              </a:rPr>
              <a:t>Οσάκα</a:t>
            </a:r>
          </a:p>
          <a:p>
            <a:pPr lvl="0"/>
            <a:r>
              <a:rPr lang="el-GR" dirty="0" smtClean="0">
                <a:solidFill>
                  <a:schemeClr val="bg1"/>
                </a:solidFill>
              </a:rPr>
              <a:t>Όσλο</a:t>
            </a:r>
          </a:p>
          <a:p>
            <a:pPr lvl="0"/>
            <a:r>
              <a:rPr lang="el-GR" dirty="0" smtClean="0">
                <a:solidFill>
                  <a:schemeClr val="bg1"/>
                </a:solidFill>
              </a:rPr>
              <a:t>Παρίσι</a:t>
            </a:r>
          </a:p>
          <a:p>
            <a:pPr lvl="0"/>
            <a:r>
              <a:rPr lang="el-GR" dirty="0" smtClean="0">
                <a:solidFill>
                  <a:schemeClr val="bg1"/>
                </a:solidFill>
              </a:rPr>
              <a:t>Πεκίνο</a:t>
            </a:r>
          </a:p>
          <a:p>
            <a:pPr lvl="0"/>
            <a:r>
              <a:rPr lang="el-GR" dirty="0" smtClean="0">
                <a:solidFill>
                  <a:schemeClr val="bg1"/>
                </a:solidFill>
              </a:rPr>
              <a:t>Πουκέτ</a:t>
            </a:r>
          </a:p>
          <a:p>
            <a:pPr lvl="0"/>
            <a:r>
              <a:rPr lang="el-GR" dirty="0" smtClean="0">
                <a:solidFill>
                  <a:schemeClr val="bg1"/>
                </a:solidFill>
              </a:rPr>
              <a:t>Πράγα</a:t>
            </a:r>
          </a:p>
          <a:p>
            <a:pPr lvl="0"/>
            <a:r>
              <a:rPr lang="el-GR" dirty="0" smtClean="0">
                <a:solidFill>
                  <a:schemeClr val="bg1"/>
                </a:solidFill>
              </a:rPr>
              <a:t>Ρίγα</a:t>
            </a:r>
          </a:p>
          <a:p>
            <a:pPr lvl="0"/>
            <a:r>
              <a:rPr lang="el-GR" dirty="0" smtClean="0">
                <a:solidFill>
                  <a:schemeClr val="bg1"/>
                </a:solidFill>
              </a:rPr>
              <a:t>Ρίο ντε Τζανέιρο</a:t>
            </a:r>
          </a:p>
          <a:p>
            <a:pPr lvl="0"/>
            <a:r>
              <a:rPr lang="el-GR" dirty="0" smtClean="0">
                <a:solidFill>
                  <a:schemeClr val="bg1"/>
                </a:solidFill>
              </a:rPr>
              <a:t>Ρώμη</a:t>
            </a:r>
          </a:p>
          <a:p>
            <a:pPr lvl="0"/>
            <a:r>
              <a:rPr lang="el-GR" dirty="0" err="1" smtClean="0">
                <a:solidFill>
                  <a:schemeClr val="bg1"/>
                </a:solidFill>
              </a:rPr>
              <a:t>Σανγκάη</a:t>
            </a:r>
            <a:endParaRPr lang="el-GR" dirty="0" smtClean="0">
              <a:solidFill>
                <a:schemeClr val="bg1"/>
              </a:solidFill>
            </a:endParaRPr>
          </a:p>
          <a:p>
            <a:endParaRPr lang="el-GR" dirty="0">
              <a:solidFill>
                <a:schemeClr val="bg1"/>
              </a:solidFill>
            </a:endParaRPr>
          </a:p>
        </p:txBody>
      </p:sp>
      <p:sp>
        <p:nvSpPr>
          <p:cNvPr id="4" name="3 - Θέση περιεχομένου"/>
          <p:cNvSpPr>
            <a:spLocks noGrp="1"/>
          </p:cNvSpPr>
          <p:nvPr>
            <p:ph sz="half" idx="2"/>
          </p:nvPr>
        </p:nvSpPr>
        <p:spPr>
          <a:xfrm>
            <a:off x="4143372" y="0"/>
            <a:ext cx="4543428" cy="6858000"/>
          </a:xfrm>
        </p:spPr>
        <p:txBody>
          <a:bodyPr>
            <a:normAutofit fontScale="62500" lnSpcReduction="20000"/>
          </a:bodyPr>
          <a:lstStyle/>
          <a:p>
            <a:pPr lvl="0"/>
            <a:r>
              <a:rPr lang="el-GR" dirty="0" smtClean="0">
                <a:solidFill>
                  <a:schemeClr val="bg1"/>
                </a:solidFill>
              </a:rPr>
              <a:t>Σαντιάγο</a:t>
            </a:r>
          </a:p>
          <a:p>
            <a:pPr lvl="0"/>
            <a:r>
              <a:rPr lang="el-GR" dirty="0" smtClean="0">
                <a:solidFill>
                  <a:schemeClr val="bg1"/>
                </a:solidFill>
              </a:rPr>
              <a:t>Σαν Φρανσίσκο</a:t>
            </a:r>
          </a:p>
          <a:p>
            <a:pPr lvl="0"/>
            <a:r>
              <a:rPr lang="el-GR" dirty="0" smtClean="0">
                <a:solidFill>
                  <a:schemeClr val="bg1"/>
                </a:solidFill>
              </a:rPr>
              <a:t>Σάο Πάολο</a:t>
            </a:r>
          </a:p>
          <a:p>
            <a:pPr lvl="0"/>
            <a:r>
              <a:rPr lang="el-GR" dirty="0" smtClean="0">
                <a:solidFill>
                  <a:schemeClr val="bg1"/>
                </a:solidFill>
              </a:rPr>
              <a:t>Σεούλ</a:t>
            </a:r>
          </a:p>
          <a:p>
            <a:pPr lvl="0"/>
            <a:r>
              <a:rPr lang="el-GR" dirty="0" err="1" smtClean="0">
                <a:solidFill>
                  <a:schemeClr val="bg1"/>
                </a:solidFill>
              </a:rPr>
              <a:t>Σιάτλ</a:t>
            </a:r>
            <a:endParaRPr lang="el-GR" dirty="0" smtClean="0">
              <a:solidFill>
                <a:schemeClr val="bg1"/>
              </a:solidFill>
            </a:endParaRPr>
          </a:p>
          <a:p>
            <a:pPr lvl="0"/>
            <a:r>
              <a:rPr lang="el-GR" dirty="0" smtClean="0">
                <a:solidFill>
                  <a:schemeClr val="bg1"/>
                </a:solidFill>
              </a:rPr>
              <a:t>Σιγκαπούρη</a:t>
            </a:r>
          </a:p>
          <a:p>
            <a:pPr lvl="0"/>
            <a:r>
              <a:rPr lang="el-GR" dirty="0" err="1" smtClean="0">
                <a:solidFill>
                  <a:schemeClr val="bg1"/>
                </a:solidFill>
              </a:rPr>
              <a:t>Σίδνεϊ</a:t>
            </a:r>
            <a:endParaRPr lang="el-GR" dirty="0" smtClean="0">
              <a:solidFill>
                <a:schemeClr val="bg1"/>
              </a:solidFill>
            </a:endParaRPr>
          </a:p>
          <a:p>
            <a:pPr lvl="0"/>
            <a:r>
              <a:rPr lang="el-GR" dirty="0" err="1" smtClean="0">
                <a:solidFill>
                  <a:schemeClr val="bg1"/>
                </a:solidFill>
              </a:rPr>
              <a:t>Σιέμ</a:t>
            </a:r>
            <a:r>
              <a:rPr lang="el-GR" dirty="0" smtClean="0">
                <a:solidFill>
                  <a:schemeClr val="bg1"/>
                </a:solidFill>
              </a:rPr>
              <a:t> </a:t>
            </a:r>
            <a:r>
              <a:rPr lang="el-GR" dirty="0" err="1" smtClean="0">
                <a:solidFill>
                  <a:schemeClr val="bg1"/>
                </a:solidFill>
              </a:rPr>
              <a:t>Ριπ</a:t>
            </a:r>
            <a:endParaRPr lang="el-GR" dirty="0" smtClean="0">
              <a:solidFill>
                <a:schemeClr val="bg1"/>
              </a:solidFill>
            </a:endParaRPr>
          </a:p>
          <a:p>
            <a:pPr lvl="0"/>
            <a:r>
              <a:rPr lang="el-GR" dirty="0" smtClean="0">
                <a:solidFill>
                  <a:schemeClr val="bg1"/>
                </a:solidFill>
              </a:rPr>
              <a:t>Σικάγο</a:t>
            </a:r>
          </a:p>
          <a:p>
            <a:pPr lvl="0"/>
            <a:r>
              <a:rPr lang="el-GR" dirty="0" smtClean="0">
                <a:solidFill>
                  <a:schemeClr val="bg1"/>
                </a:solidFill>
              </a:rPr>
              <a:t>Σότσι</a:t>
            </a:r>
          </a:p>
          <a:p>
            <a:pPr lvl="0"/>
            <a:r>
              <a:rPr lang="el-GR" dirty="0" smtClean="0">
                <a:solidFill>
                  <a:schemeClr val="bg1"/>
                </a:solidFill>
              </a:rPr>
              <a:t>Σόφια</a:t>
            </a:r>
          </a:p>
          <a:p>
            <a:pPr lvl="0"/>
            <a:r>
              <a:rPr lang="el-GR" dirty="0" smtClean="0">
                <a:solidFill>
                  <a:schemeClr val="bg1"/>
                </a:solidFill>
              </a:rPr>
              <a:t>Στοκχόλμη</a:t>
            </a:r>
          </a:p>
          <a:p>
            <a:pPr lvl="0"/>
            <a:r>
              <a:rPr lang="el-GR" dirty="0" smtClean="0">
                <a:solidFill>
                  <a:schemeClr val="bg1"/>
                </a:solidFill>
              </a:rPr>
              <a:t>Ταϊπέι</a:t>
            </a:r>
          </a:p>
          <a:p>
            <a:pPr lvl="0"/>
            <a:r>
              <a:rPr lang="el-GR" dirty="0" smtClean="0">
                <a:solidFill>
                  <a:schemeClr val="bg1"/>
                </a:solidFill>
              </a:rPr>
              <a:t>Τελ Αβίβ</a:t>
            </a:r>
          </a:p>
          <a:p>
            <a:pPr lvl="0"/>
            <a:r>
              <a:rPr lang="el-GR" dirty="0" smtClean="0">
                <a:solidFill>
                  <a:schemeClr val="bg1"/>
                </a:solidFill>
              </a:rPr>
              <a:t>Τζακάρτα</a:t>
            </a:r>
          </a:p>
          <a:p>
            <a:pPr lvl="0"/>
            <a:r>
              <a:rPr lang="el-GR" dirty="0" smtClean="0">
                <a:solidFill>
                  <a:schemeClr val="bg1"/>
                </a:solidFill>
              </a:rPr>
              <a:t>Τζέντα</a:t>
            </a:r>
          </a:p>
          <a:p>
            <a:pPr lvl="0"/>
            <a:r>
              <a:rPr lang="el-GR" dirty="0" smtClean="0">
                <a:solidFill>
                  <a:schemeClr val="bg1"/>
                </a:solidFill>
              </a:rPr>
              <a:t>Τόκιο</a:t>
            </a:r>
          </a:p>
          <a:p>
            <a:pPr lvl="0"/>
            <a:r>
              <a:rPr lang="el-GR" dirty="0" smtClean="0">
                <a:solidFill>
                  <a:schemeClr val="bg1"/>
                </a:solidFill>
              </a:rPr>
              <a:t>Τορόντο</a:t>
            </a:r>
          </a:p>
          <a:p>
            <a:pPr lvl="0"/>
            <a:r>
              <a:rPr lang="el-GR" dirty="0" smtClean="0">
                <a:solidFill>
                  <a:schemeClr val="bg1"/>
                </a:solidFill>
              </a:rPr>
              <a:t>Φάρο</a:t>
            </a:r>
          </a:p>
          <a:p>
            <a:pPr lvl="0"/>
            <a:r>
              <a:rPr lang="el-GR" dirty="0" smtClean="0">
                <a:solidFill>
                  <a:schemeClr val="bg1"/>
                </a:solidFill>
              </a:rPr>
              <a:t>Χιούστον</a:t>
            </a:r>
          </a:p>
          <a:p>
            <a:pPr lvl="0"/>
            <a:r>
              <a:rPr lang="el-GR" dirty="0" smtClean="0">
                <a:solidFill>
                  <a:schemeClr val="bg1"/>
                </a:solidFill>
              </a:rPr>
              <a:t>Χο Τσι Μινγκ</a:t>
            </a:r>
          </a:p>
          <a:p>
            <a:pPr lvl="0"/>
            <a:r>
              <a:rPr lang="el-GR" dirty="0" err="1" smtClean="0">
                <a:solidFill>
                  <a:schemeClr val="bg1"/>
                </a:solidFill>
              </a:rPr>
              <a:t>Χογκ</a:t>
            </a:r>
            <a:r>
              <a:rPr lang="el-GR" dirty="0" smtClean="0">
                <a:solidFill>
                  <a:schemeClr val="bg1"/>
                </a:solidFill>
              </a:rPr>
              <a:t>-Κονγκ</a:t>
            </a:r>
          </a:p>
          <a:p>
            <a:pPr lvl="0"/>
            <a:r>
              <a:rPr lang="el-GR" dirty="0" smtClean="0">
                <a:solidFill>
                  <a:schemeClr val="bg1"/>
                </a:solidFill>
              </a:rPr>
              <a:t>Χονολουλού</a:t>
            </a:r>
          </a:p>
          <a:p>
            <a:r>
              <a:rPr lang="el-GR" dirty="0" err="1" smtClean="0">
                <a:solidFill>
                  <a:schemeClr val="bg1"/>
                </a:solidFill>
              </a:rPr>
              <a:t>Ώκλαντ</a:t>
            </a:r>
            <a:r>
              <a:rPr lang="el-GR" dirty="0" smtClean="0">
                <a:solidFill>
                  <a:schemeClr val="bg1"/>
                </a:solidFill>
              </a:rPr>
              <a:t/>
            </a:r>
            <a:br>
              <a:rPr lang="el-GR" dirty="0" smtClean="0">
                <a:solidFill>
                  <a:schemeClr val="bg1"/>
                </a:solidFill>
              </a:rPr>
            </a:br>
            <a:endParaRPr lang="el-GR" dirty="0">
              <a:solidFill>
                <a:schemeClr val="bg1"/>
              </a:solidFill>
            </a:endParaRPr>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shadeToTitle="1">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14348" y="214290"/>
            <a:ext cx="7772400" cy="1470025"/>
          </a:xfrm>
        </p:spPr>
        <p:txBody>
          <a:bodyPr>
            <a:normAutofit/>
          </a:bodyPr>
          <a:lstStyle/>
          <a:p>
            <a:r>
              <a:rPr lang="el-GR" sz="4000" dirty="0" smtClean="0">
                <a:latin typeface="Monotype Corsiva" pitchFamily="66" charset="0"/>
              </a:rPr>
              <a:t>ΜΕΙΩΝΕΚΤΗΜΑΤΑ ΤΟΥ </a:t>
            </a:r>
            <a:r>
              <a:rPr lang="en-US" sz="4000" dirty="0" smtClean="0">
                <a:latin typeface="Monotype Corsiva" pitchFamily="66" charset="0"/>
              </a:rPr>
              <a:t>BOOKING</a:t>
            </a:r>
            <a:endParaRPr lang="el-GR" sz="4000" dirty="0">
              <a:latin typeface="Monotype Corsiva" pitchFamily="66" charset="0"/>
            </a:endParaRPr>
          </a:p>
        </p:txBody>
      </p:sp>
      <p:sp>
        <p:nvSpPr>
          <p:cNvPr id="3" name="2 - Υπότιτλος"/>
          <p:cNvSpPr>
            <a:spLocks noGrp="1"/>
          </p:cNvSpPr>
          <p:nvPr>
            <p:ph type="subTitle" idx="1"/>
          </p:nvPr>
        </p:nvSpPr>
        <p:spPr>
          <a:xfrm>
            <a:off x="1357290" y="1785926"/>
            <a:ext cx="6400800" cy="1752600"/>
          </a:xfrm>
        </p:spPr>
        <p:txBody>
          <a:bodyPr>
            <a:normAutofit fontScale="85000" lnSpcReduction="20000"/>
          </a:bodyPr>
          <a:lstStyle/>
          <a:p>
            <a:r>
              <a:rPr lang="el-GR" dirty="0" smtClean="0">
                <a:solidFill>
                  <a:schemeClr val="tx1"/>
                </a:solidFill>
                <a:latin typeface="Monotype Corsiva" pitchFamily="66" charset="0"/>
              </a:rPr>
              <a:t>Θα μπορούσε η εταιρεία </a:t>
            </a:r>
            <a:r>
              <a:rPr lang="en-US" dirty="0" smtClean="0">
                <a:solidFill>
                  <a:schemeClr val="tx1"/>
                </a:solidFill>
                <a:latin typeface="Monotype Corsiva" pitchFamily="66" charset="0"/>
              </a:rPr>
              <a:t>Booking</a:t>
            </a:r>
            <a:r>
              <a:rPr lang="el-GR" dirty="0" smtClean="0">
                <a:solidFill>
                  <a:schemeClr val="tx1"/>
                </a:solidFill>
                <a:latin typeface="Monotype Corsiva" pitchFamily="66" charset="0"/>
              </a:rPr>
              <a:t> να συνεργάζεται με περισσότερες αεροπορικές εταιρείες και να έχει στην ιστοσελίδα της περισσότερες πληροφορίες για κάποιον που θα ενδιαφερόταν να μάθει γι’ αυτήν.</a:t>
            </a:r>
            <a:endParaRPr lang="el-GR" dirty="0">
              <a:solidFill>
                <a:schemeClr val="tx1"/>
              </a:solidFill>
              <a:latin typeface="Monotype Corsiva"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tileRect/>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latin typeface="Monotype Corsiva" pitchFamily="66" charset="0"/>
              </a:rPr>
              <a:t>ΤΙ ΘΑ ΑΛΛΑΖΑ….</a:t>
            </a:r>
            <a:endParaRPr lang="el-GR" dirty="0">
              <a:latin typeface="Monotype Corsiva" pitchFamily="66" charset="0"/>
            </a:endParaRPr>
          </a:p>
        </p:txBody>
      </p:sp>
      <p:sp>
        <p:nvSpPr>
          <p:cNvPr id="3" name="2 - Θέση περιεχομένου"/>
          <p:cNvSpPr>
            <a:spLocks noGrp="1"/>
          </p:cNvSpPr>
          <p:nvPr>
            <p:ph idx="1"/>
          </p:nvPr>
        </p:nvSpPr>
        <p:spPr/>
        <p:txBody>
          <a:bodyPr/>
          <a:lstStyle/>
          <a:p>
            <a:r>
              <a:rPr lang="el-GR" dirty="0" smtClean="0">
                <a:latin typeface="Monotype Corsiva" pitchFamily="66" charset="0"/>
              </a:rPr>
              <a:t>Στο λειτουργικό της σύστημα δεν θα άλλαζα τίποτα ούτε υπάρχουν παράπονα στο διαδίκτυο για τον τρόπο λειτουργίας της. Ακόμη ο τρόπος με τον οποίο έχει έσοδα η εταιρεία </a:t>
            </a:r>
            <a:r>
              <a:rPr lang="en-US" dirty="0" smtClean="0">
                <a:latin typeface="Monotype Corsiva" pitchFamily="66" charset="0"/>
              </a:rPr>
              <a:t>Booking</a:t>
            </a:r>
            <a:r>
              <a:rPr lang="el-GR" dirty="0" smtClean="0">
                <a:latin typeface="Monotype Corsiva" pitchFamily="66" charset="0"/>
              </a:rPr>
              <a:t> και συνεχίζει να λειτουργεί είναι δίκαιος και για τις δύο πλευρές καθώς αν κάποιο κατάλυμα δεν έχει πελάτη μέσα από την </a:t>
            </a:r>
            <a:r>
              <a:rPr lang="en-US" dirty="0" smtClean="0">
                <a:latin typeface="Monotype Corsiva" pitchFamily="66" charset="0"/>
              </a:rPr>
              <a:t>Booking</a:t>
            </a:r>
            <a:r>
              <a:rPr lang="el-GR" dirty="0" smtClean="0">
                <a:latin typeface="Monotype Corsiva" pitchFamily="66" charset="0"/>
              </a:rPr>
              <a:t> δεν πληρώνει συνδρομή στην εταιρεία. </a:t>
            </a:r>
            <a:endParaRPr lang="el-GR" dirty="0">
              <a:latin typeface="Monotype Corsiva"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8" name="7 - Θέση περιεχομένου" descr="hotel luxembourg en booking.png"/>
          <p:cNvPicPr>
            <a:picLocks noGrp="1" noChangeAspect="1"/>
          </p:cNvPicPr>
          <p:nvPr>
            <p:ph sz="half" idx="2"/>
          </p:nvPr>
        </p:nvPicPr>
        <p:blipFill>
          <a:blip r:embed="rId2" cstate="print"/>
          <a:stretch>
            <a:fillRect/>
          </a:stretch>
        </p:blipFill>
        <p:spPr>
          <a:xfrm>
            <a:off x="357158" y="3929066"/>
            <a:ext cx="8429684" cy="2643182"/>
          </a:xfrm>
        </p:spPr>
      </p:pic>
      <p:sp>
        <p:nvSpPr>
          <p:cNvPr id="4" name="3 - Τίτλος"/>
          <p:cNvSpPr>
            <a:spLocks noGrp="1"/>
          </p:cNvSpPr>
          <p:nvPr>
            <p:ph type="title"/>
          </p:nvPr>
        </p:nvSpPr>
        <p:spPr/>
        <p:txBody>
          <a:bodyPr/>
          <a:lstStyle/>
          <a:p>
            <a:r>
              <a:rPr lang="el-GR" dirty="0" smtClean="0">
                <a:solidFill>
                  <a:schemeClr val="bg1"/>
                </a:solidFill>
                <a:latin typeface="Monotype Corsiva" pitchFamily="66" charset="0"/>
              </a:rPr>
              <a:t>ΣΧΟΛΙΑ ΑΠΟ ΠΕΛΑΤΕΣ</a:t>
            </a:r>
            <a:endParaRPr lang="el-GR" dirty="0">
              <a:solidFill>
                <a:schemeClr val="bg1"/>
              </a:solidFill>
              <a:latin typeface="Monotype Corsiva" pitchFamily="66" charset="0"/>
            </a:endParaRPr>
          </a:p>
        </p:txBody>
      </p:sp>
      <p:pic>
        <p:nvPicPr>
          <p:cNvPr id="7" name="6 - Θέση περιεχομένου" descr="anessis gr booking 08_02.png"/>
          <p:cNvPicPr>
            <a:picLocks noGrp="1" noChangeAspect="1"/>
          </p:cNvPicPr>
          <p:nvPr>
            <p:ph sz="half" idx="1"/>
          </p:nvPr>
        </p:nvPicPr>
        <p:blipFill>
          <a:blip r:embed="rId3" cstate="print"/>
          <a:stretch>
            <a:fillRect/>
          </a:stretch>
        </p:blipFill>
        <p:spPr>
          <a:xfrm>
            <a:off x="357158" y="1142984"/>
            <a:ext cx="8429684" cy="2786058"/>
          </a:xfrm>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shadeToTitle="1">
        <a:blipFill dpi="0" rotWithShape="1">
          <a:blip r:embed="rId2" cstate="print">
            <a:lum/>
          </a:blip>
          <a:srcRect/>
          <a:tile tx="0" ty="0" sx="100000" sy="100000" flip="xy" algn="ctr"/>
        </a:blipFill>
        <a:effectLst/>
      </p:bgPr>
    </p:bg>
    <p:spTree>
      <p:nvGrpSpPr>
        <p:cNvPr id="1" name=""/>
        <p:cNvGrpSpPr/>
        <p:nvPr/>
      </p:nvGrpSpPr>
      <p:grpSpPr>
        <a:xfrm>
          <a:off x="0" y="0"/>
          <a:ext cx="0" cy="0"/>
          <a:chOff x="0" y="0"/>
          <a:chExt cx="0" cy="0"/>
        </a:xfrm>
      </p:grpSpPr>
      <p:pic>
        <p:nvPicPr>
          <p:cNvPr id="7" name="6 - Θέση περιεχομένου" descr="2009-08-booking_com-mobil.jpg"/>
          <p:cNvPicPr>
            <a:picLocks noGrp="1" noChangeAspect="1"/>
          </p:cNvPicPr>
          <p:nvPr>
            <p:ph idx="1"/>
          </p:nvPr>
        </p:nvPicPr>
        <p:blipFill>
          <a:blip r:embed="rId3" cstate="print"/>
          <a:stretch>
            <a:fillRect/>
          </a:stretch>
        </p:blipFill>
        <p:spPr>
          <a:xfrm>
            <a:off x="214282" y="857232"/>
            <a:ext cx="8715436" cy="5143536"/>
          </a:xfrm>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shadeToTitle="1">
        <a:blipFill dpi="0" rotWithShape="1">
          <a:blip r:embed="rId2" cstate="print">
            <a:lum/>
          </a:blip>
          <a:srcRect/>
          <a:tile tx="0" ty="0" sx="100000" sy="100000" flip="xy" algn="ctr"/>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booking2_0.jpg"/>
          <p:cNvPicPr>
            <a:picLocks noGrp="1" noChangeAspect="1"/>
          </p:cNvPicPr>
          <p:nvPr>
            <p:ph idx="1"/>
          </p:nvPr>
        </p:nvPicPr>
        <p:blipFill>
          <a:blip r:embed="rId3" cstate="print"/>
          <a:stretch>
            <a:fillRect/>
          </a:stretch>
        </p:blipFill>
        <p:spPr>
          <a:xfrm>
            <a:off x="357158" y="357166"/>
            <a:ext cx="8453219" cy="6072230"/>
          </a:xfrm>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3 - Τίτλος"/>
          <p:cNvSpPr>
            <a:spLocks noGrp="1"/>
          </p:cNvSpPr>
          <p:nvPr>
            <p:ph type="title"/>
          </p:nvPr>
        </p:nvSpPr>
        <p:spPr>
          <a:xfrm>
            <a:off x="-642974" y="0"/>
            <a:ext cx="10072758" cy="6858000"/>
          </a:xfrm>
          <a:blipFill>
            <a:blip r:embed="rId2" cstate="print"/>
            <a:stretch>
              <a:fillRect/>
            </a:stretch>
          </a:blipFill>
        </p:spPr>
        <p:txBody>
          <a:bodyPr anchor="ctr" anchorCtr="0">
            <a:normAutofit/>
          </a:bodyPr>
          <a:lstStyle/>
          <a:p>
            <a:r>
              <a:rPr lang="en-US" sz="9600" b="1" dirty="0" smtClean="0">
                <a:solidFill>
                  <a:schemeClr val="tx1">
                    <a:lumMod val="95000"/>
                    <a:lumOff val="5000"/>
                  </a:schemeClr>
                </a:solidFill>
                <a:latin typeface="Brush Script MT" pitchFamily="66" charset="0"/>
              </a:rPr>
              <a:t>BOOKING</a:t>
            </a:r>
            <a:endParaRPr lang="el-GR" sz="9600" b="1" dirty="0">
              <a:solidFill>
                <a:schemeClr val="tx1">
                  <a:lumMod val="95000"/>
                  <a:lumOff val="5000"/>
                </a:schemeClr>
              </a:solidFill>
            </a:endParaRPr>
          </a:p>
        </p:txBody>
      </p:sp>
    </p:spTree>
  </p:cSld>
  <p:clrMapOvr>
    <a:masterClrMapping/>
  </p:clrMapOvr>
  <p:transition>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shadeToTitle="1">
        <a:blipFill dpi="0" rotWithShape="1">
          <a:blip r:embed="rId2" cstate="print">
            <a:lum bright="22000" contrast="-29000"/>
          </a:blip>
          <a:srcRect/>
          <a:stretch>
            <a:fillRect/>
          </a:stretch>
        </a:blipFill>
        <a:effectLst/>
      </p:bgPr>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928662" y="214291"/>
            <a:ext cx="7772400" cy="928694"/>
          </a:xfrm>
        </p:spPr>
        <p:txBody>
          <a:bodyPr>
            <a:normAutofit fontScale="90000"/>
          </a:bodyPr>
          <a:lstStyle/>
          <a:p>
            <a:r>
              <a:rPr lang="el-GR" b="1" dirty="0" smtClean="0">
                <a:solidFill>
                  <a:schemeClr val="tx1">
                    <a:lumMod val="95000"/>
                    <a:lumOff val="5000"/>
                  </a:schemeClr>
                </a:solidFill>
                <a:latin typeface="Monotype Corsiva" pitchFamily="66" charset="0"/>
              </a:rPr>
              <a:t>ΠΟΤΕ ΞΕΚΙΝΗΣΕ ΤΟ </a:t>
            </a:r>
            <a:r>
              <a:rPr lang="en-US" b="1" dirty="0" smtClean="0">
                <a:solidFill>
                  <a:schemeClr val="tx1">
                    <a:lumMod val="95000"/>
                    <a:lumOff val="5000"/>
                  </a:schemeClr>
                </a:solidFill>
                <a:latin typeface="Brush Script MT" pitchFamily="66" charset="0"/>
              </a:rPr>
              <a:t>BOOKING</a:t>
            </a:r>
            <a:r>
              <a:rPr lang="el-GR" b="1" dirty="0" smtClean="0">
                <a:solidFill>
                  <a:schemeClr val="tx1">
                    <a:lumMod val="95000"/>
                    <a:lumOff val="5000"/>
                  </a:schemeClr>
                </a:solidFill>
              </a:rPr>
              <a:t> ?</a:t>
            </a:r>
            <a:endParaRPr lang="el-GR" b="1" dirty="0">
              <a:solidFill>
                <a:schemeClr val="tx1">
                  <a:lumMod val="95000"/>
                  <a:lumOff val="5000"/>
                </a:schemeClr>
              </a:solidFill>
            </a:endParaRPr>
          </a:p>
        </p:txBody>
      </p:sp>
      <p:sp>
        <p:nvSpPr>
          <p:cNvPr id="9" name="8 - Υπότιτλος"/>
          <p:cNvSpPr>
            <a:spLocks noGrp="1"/>
          </p:cNvSpPr>
          <p:nvPr>
            <p:ph type="subTitle" idx="1"/>
          </p:nvPr>
        </p:nvSpPr>
        <p:spPr>
          <a:xfrm>
            <a:off x="714348" y="1285860"/>
            <a:ext cx="8001056" cy="4929222"/>
          </a:xfrm>
        </p:spPr>
        <p:txBody>
          <a:bodyPr/>
          <a:lstStyle/>
          <a:p>
            <a:endParaRPr lang="el-GR" dirty="0" smtClean="0">
              <a:solidFill>
                <a:schemeClr val="tx1"/>
              </a:solidFill>
              <a:latin typeface="Monotype Corsiva" pitchFamily="66" charset="0"/>
            </a:endParaRPr>
          </a:p>
          <a:p>
            <a:r>
              <a:rPr lang="el-GR" dirty="0" smtClean="0">
                <a:solidFill>
                  <a:schemeClr val="tx1"/>
                </a:solidFill>
                <a:latin typeface="Monotype Corsiva" pitchFamily="66" charset="0"/>
              </a:rPr>
              <a:t>Το 1946 η </a:t>
            </a:r>
            <a:r>
              <a:rPr lang="en-US" dirty="0" smtClean="0">
                <a:solidFill>
                  <a:schemeClr val="tx1"/>
                </a:solidFill>
                <a:latin typeface="Monotype Corsiva" pitchFamily="66" charset="0"/>
              </a:rPr>
              <a:t>American Airlines </a:t>
            </a:r>
            <a:r>
              <a:rPr lang="el-GR" dirty="0" smtClean="0">
                <a:solidFill>
                  <a:schemeClr val="tx1"/>
                </a:solidFill>
                <a:latin typeface="Monotype Corsiva" pitchFamily="66" charset="0"/>
              </a:rPr>
              <a:t>ήταν η πρώτη που εισήγαγε το αυτόματο σύστημα κρατήσεων. Ονομαζόταν </a:t>
            </a:r>
            <a:r>
              <a:rPr lang="en-US" dirty="0" smtClean="0">
                <a:solidFill>
                  <a:schemeClr val="tx1"/>
                </a:solidFill>
                <a:latin typeface="Monotype Corsiva" pitchFamily="66" charset="0"/>
              </a:rPr>
              <a:t>Electromechanical </a:t>
            </a:r>
            <a:r>
              <a:rPr lang="en-US" dirty="0" err="1" smtClean="0">
                <a:solidFill>
                  <a:schemeClr val="tx1"/>
                </a:solidFill>
                <a:latin typeface="Monotype Corsiva" pitchFamily="66" charset="0"/>
              </a:rPr>
              <a:t>Reservisor</a:t>
            </a:r>
            <a:r>
              <a:rPr lang="el-GR" dirty="0" smtClean="0">
                <a:solidFill>
                  <a:schemeClr val="tx1"/>
                </a:solidFill>
                <a:latin typeface="Monotype Corsiva" pitchFamily="66" charset="0"/>
              </a:rPr>
              <a:t>. Οι χειριστές των αεροπορικών εταιρειών έπρεπε να ανατρέχουν τις κρατήσεις και οι ταξιδιωτικοί πράκτορες δεν μπορούσαν να ρωτήσουν απευθείας το σύστημα.</a:t>
            </a:r>
            <a:endParaRPr lang="el-GR" dirty="0">
              <a:solidFill>
                <a:schemeClr val="tx1"/>
              </a:solidFill>
              <a:latin typeface="Monotype Corsiva" pitchFamily="66" charset="0"/>
            </a:endParaRPr>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shadeToTitle="1">
        <a:blipFill dpi="0" rotWithShape="1">
          <a:blip r:embed="rId2" cstate="print">
            <a:lum bright="16000" contrast="-36000"/>
          </a:blip>
          <a:srcRect/>
          <a:stretch>
            <a:fillRect l="-23000" r="-23000"/>
          </a:stretch>
        </a:blipFill>
        <a:effectLst/>
      </p:bgPr>
    </p:bg>
    <p:spTree>
      <p:nvGrpSpPr>
        <p:cNvPr id="1" name=""/>
        <p:cNvGrpSpPr/>
        <p:nvPr/>
      </p:nvGrpSpPr>
      <p:grpSpPr>
        <a:xfrm>
          <a:off x="0" y="0"/>
          <a:ext cx="0" cy="0"/>
          <a:chOff x="0" y="0"/>
          <a:chExt cx="0" cy="0"/>
        </a:xfrm>
      </p:grpSpPr>
      <p:sp>
        <p:nvSpPr>
          <p:cNvPr id="4" name="3 - Τίτλος"/>
          <p:cNvSpPr>
            <a:spLocks noGrp="1"/>
          </p:cNvSpPr>
          <p:nvPr>
            <p:ph type="ctrTitle"/>
          </p:nvPr>
        </p:nvSpPr>
        <p:spPr>
          <a:xfrm>
            <a:off x="928662" y="214291"/>
            <a:ext cx="7772400" cy="928694"/>
          </a:xfrm>
        </p:spPr>
        <p:txBody>
          <a:bodyPr/>
          <a:lstStyle/>
          <a:p>
            <a:r>
              <a:rPr lang="el-GR" dirty="0" smtClean="0">
                <a:solidFill>
                  <a:schemeClr val="tx1">
                    <a:lumMod val="95000"/>
                    <a:lumOff val="5000"/>
                  </a:schemeClr>
                </a:solidFill>
                <a:latin typeface="Monotype Corsiva" pitchFamily="66" charset="0"/>
              </a:rPr>
              <a:t>Η ΕΞΕΛΗΞΗ ΤΟΥ </a:t>
            </a:r>
            <a:r>
              <a:rPr lang="en-US" dirty="0" smtClean="0">
                <a:solidFill>
                  <a:schemeClr val="tx1">
                    <a:lumMod val="95000"/>
                    <a:lumOff val="5000"/>
                  </a:schemeClr>
                </a:solidFill>
                <a:latin typeface="Brush Script MT" pitchFamily="66" charset="0"/>
              </a:rPr>
              <a:t>BOOKING</a:t>
            </a:r>
            <a:r>
              <a:rPr lang="en-US" dirty="0" smtClean="0">
                <a:solidFill>
                  <a:schemeClr val="tx1">
                    <a:lumMod val="95000"/>
                    <a:lumOff val="5000"/>
                  </a:schemeClr>
                </a:solidFill>
                <a:latin typeface="Monotype Corsiva" pitchFamily="66" charset="0"/>
              </a:rPr>
              <a:t>!</a:t>
            </a:r>
            <a:endParaRPr lang="el-GR" dirty="0">
              <a:solidFill>
                <a:schemeClr val="tx1">
                  <a:lumMod val="95000"/>
                  <a:lumOff val="5000"/>
                </a:schemeClr>
              </a:solidFill>
              <a:latin typeface="Monotype Corsiva" pitchFamily="66" charset="0"/>
            </a:endParaRPr>
          </a:p>
        </p:txBody>
      </p:sp>
      <p:sp>
        <p:nvSpPr>
          <p:cNvPr id="5" name="4 - Υπότιτλος"/>
          <p:cNvSpPr>
            <a:spLocks noGrp="1"/>
          </p:cNvSpPr>
          <p:nvPr>
            <p:ph type="subTitle" idx="1"/>
          </p:nvPr>
        </p:nvSpPr>
        <p:spPr>
          <a:xfrm>
            <a:off x="0" y="1000108"/>
            <a:ext cx="9144000" cy="5857892"/>
          </a:xfrm>
        </p:spPr>
        <p:txBody>
          <a:bodyPr>
            <a:normAutofit/>
          </a:bodyPr>
          <a:lstStyle/>
          <a:p>
            <a:endParaRPr lang="el-GR" dirty="0" smtClean="0">
              <a:solidFill>
                <a:schemeClr val="tx1"/>
              </a:solidFill>
              <a:latin typeface="Monotype Corsiva" pitchFamily="66" charset="0"/>
            </a:endParaRPr>
          </a:p>
          <a:p>
            <a:endParaRPr lang="el-GR" dirty="0" smtClean="0">
              <a:solidFill>
                <a:schemeClr val="tx1"/>
              </a:solidFill>
              <a:latin typeface="Monotype Corsiva" pitchFamily="66" charset="0"/>
            </a:endParaRPr>
          </a:p>
          <a:p>
            <a:r>
              <a:rPr lang="el-GR" dirty="0" smtClean="0">
                <a:solidFill>
                  <a:schemeClr val="tx1"/>
                </a:solidFill>
                <a:latin typeface="Monotype Corsiva" pitchFamily="66" charset="0"/>
              </a:rPr>
              <a:t>Το 1953 σημάδεψε τη γέννηση ενός συμπλέγματος κρατήσεων όταν οι </a:t>
            </a:r>
            <a:r>
              <a:rPr lang="en-US" dirty="0" smtClean="0">
                <a:solidFill>
                  <a:schemeClr val="tx1"/>
                </a:solidFill>
                <a:latin typeface="Monotype Corsiva" pitchFamily="66" charset="0"/>
              </a:rPr>
              <a:t>American Airlines  ‘’</a:t>
            </a:r>
            <a:r>
              <a:rPr lang="el-GR" dirty="0" err="1" smtClean="0">
                <a:solidFill>
                  <a:schemeClr val="tx1"/>
                </a:solidFill>
                <a:latin typeface="Monotype Corsiva" pitchFamily="66" charset="0"/>
              </a:rPr>
              <a:t>λάνσαραν’΄</a:t>
            </a:r>
            <a:r>
              <a:rPr lang="el-GR" dirty="0" smtClean="0">
                <a:solidFill>
                  <a:schemeClr val="tx1"/>
                </a:solidFill>
                <a:latin typeface="Monotype Corsiva" pitchFamily="66" charset="0"/>
              </a:rPr>
              <a:t> το σύστημα κρατήσεων </a:t>
            </a:r>
            <a:r>
              <a:rPr lang="en-US" dirty="0" smtClean="0">
                <a:solidFill>
                  <a:schemeClr val="tx1"/>
                </a:solidFill>
                <a:latin typeface="Monotype Corsiva" pitchFamily="66" charset="0"/>
              </a:rPr>
              <a:t>SABRE.</a:t>
            </a:r>
            <a:r>
              <a:rPr lang="el-GR" dirty="0" smtClean="0">
                <a:solidFill>
                  <a:schemeClr val="tx1"/>
                </a:solidFill>
                <a:latin typeface="Monotype Corsiva" pitchFamily="66" charset="0"/>
              </a:rPr>
              <a:t> Στη συνέχεια ήρθε το </a:t>
            </a:r>
            <a:r>
              <a:rPr lang="en-US" dirty="0" smtClean="0">
                <a:solidFill>
                  <a:schemeClr val="tx1"/>
                </a:solidFill>
                <a:latin typeface="Monotype Corsiva" pitchFamily="66" charset="0"/>
              </a:rPr>
              <a:t>DATAS </a:t>
            </a:r>
            <a:r>
              <a:rPr lang="el-GR" dirty="0" smtClean="0">
                <a:solidFill>
                  <a:schemeClr val="tx1"/>
                </a:solidFill>
                <a:latin typeface="Monotype Corsiva" pitchFamily="66" charset="0"/>
              </a:rPr>
              <a:t>από την </a:t>
            </a:r>
            <a:r>
              <a:rPr lang="en-US" dirty="0" smtClean="0">
                <a:solidFill>
                  <a:schemeClr val="tx1"/>
                </a:solidFill>
                <a:latin typeface="Monotype Corsiva" pitchFamily="66" charset="0"/>
              </a:rPr>
              <a:t>Delta, </a:t>
            </a:r>
            <a:r>
              <a:rPr lang="el-GR" dirty="0" smtClean="0">
                <a:solidFill>
                  <a:schemeClr val="tx1"/>
                </a:solidFill>
                <a:latin typeface="Monotype Corsiva" pitchFamily="66" charset="0"/>
              </a:rPr>
              <a:t>το </a:t>
            </a:r>
            <a:r>
              <a:rPr lang="en-US" dirty="0" smtClean="0">
                <a:solidFill>
                  <a:schemeClr val="tx1"/>
                </a:solidFill>
                <a:latin typeface="Monotype Corsiva" pitchFamily="66" charset="0"/>
              </a:rPr>
              <a:t>APOLLO </a:t>
            </a:r>
            <a:r>
              <a:rPr lang="el-GR" dirty="0" smtClean="0">
                <a:solidFill>
                  <a:schemeClr val="tx1"/>
                </a:solidFill>
                <a:latin typeface="Monotype Corsiva" pitchFamily="66" charset="0"/>
              </a:rPr>
              <a:t>από την </a:t>
            </a:r>
            <a:r>
              <a:rPr lang="en-US" dirty="0" smtClean="0">
                <a:solidFill>
                  <a:schemeClr val="tx1"/>
                </a:solidFill>
                <a:latin typeface="Monotype Corsiva" pitchFamily="66" charset="0"/>
              </a:rPr>
              <a:t>United Airlines</a:t>
            </a:r>
            <a:r>
              <a:rPr lang="el-GR" dirty="0" smtClean="0">
                <a:solidFill>
                  <a:schemeClr val="tx1"/>
                </a:solidFill>
                <a:latin typeface="Monotype Corsiva" pitchFamily="66" charset="0"/>
              </a:rPr>
              <a:t> και το </a:t>
            </a:r>
            <a:r>
              <a:rPr lang="en-US" dirty="0" smtClean="0">
                <a:solidFill>
                  <a:schemeClr val="tx1"/>
                </a:solidFill>
                <a:latin typeface="Monotype Corsiva" pitchFamily="66" charset="0"/>
              </a:rPr>
              <a:t>PARS </a:t>
            </a:r>
            <a:r>
              <a:rPr lang="el-GR" dirty="0" smtClean="0">
                <a:solidFill>
                  <a:schemeClr val="tx1"/>
                </a:solidFill>
                <a:latin typeface="Monotype Corsiva" pitchFamily="66" charset="0"/>
              </a:rPr>
              <a:t>από την </a:t>
            </a:r>
            <a:r>
              <a:rPr lang="en-US" dirty="0" smtClean="0">
                <a:solidFill>
                  <a:schemeClr val="tx1"/>
                </a:solidFill>
                <a:latin typeface="Monotype Corsiva" pitchFamily="66" charset="0"/>
              </a:rPr>
              <a:t>Trans World Airlines.</a:t>
            </a:r>
            <a:r>
              <a:rPr lang="el-GR" dirty="0" smtClean="0">
                <a:solidFill>
                  <a:schemeClr val="tx1"/>
                </a:solidFill>
                <a:latin typeface="Monotype Corsiva" pitchFamily="66" charset="0"/>
              </a:rPr>
              <a:t> Τελικά όλα αυτά αντικαταστάθηκαν από ένα σύμπλεγμα συστημάτων κρατήσεων μέσω Ηλεκτρονικού Υπολογιστή (Η/Υ). </a:t>
            </a:r>
            <a:endParaRPr lang="el-GR" dirty="0">
              <a:solidFill>
                <a:schemeClr val="tx1"/>
              </a:solidFill>
              <a:latin typeface="Monotype Corsiva" pitchFamily="66"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shadeToTitle="1">
        <a:blipFill dpi="0" rotWithShape="1">
          <a:blip r:embed="rId2" cstate="print">
            <a:lum bright="18000" contrast="-17000"/>
          </a:blip>
          <a:srcRect/>
          <a:stretch>
            <a:fillRect/>
          </a:stretch>
        </a:blipFill>
        <a:effectLst/>
      </p:bgPr>
    </p:bg>
    <p:spTree>
      <p:nvGrpSpPr>
        <p:cNvPr id="1" name=""/>
        <p:cNvGrpSpPr/>
        <p:nvPr/>
      </p:nvGrpSpPr>
      <p:grpSpPr>
        <a:xfrm>
          <a:off x="0" y="0"/>
          <a:ext cx="0" cy="0"/>
          <a:chOff x="0" y="0"/>
          <a:chExt cx="0" cy="0"/>
        </a:xfrm>
      </p:grpSpPr>
      <p:sp>
        <p:nvSpPr>
          <p:cNvPr id="4" name="3 - Τίτλος"/>
          <p:cNvSpPr>
            <a:spLocks noGrp="1"/>
          </p:cNvSpPr>
          <p:nvPr>
            <p:ph type="ctrTitle"/>
          </p:nvPr>
        </p:nvSpPr>
        <p:spPr>
          <a:xfrm>
            <a:off x="785786" y="214290"/>
            <a:ext cx="7772400" cy="1071569"/>
          </a:xfrm>
        </p:spPr>
        <p:txBody>
          <a:bodyPr>
            <a:normAutofit fontScale="90000"/>
          </a:bodyPr>
          <a:lstStyle/>
          <a:p>
            <a:r>
              <a:rPr lang="el-GR" b="1" dirty="0" smtClean="0">
                <a:solidFill>
                  <a:schemeClr val="tx1">
                    <a:lumMod val="95000"/>
                    <a:lumOff val="5000"/>
                  </a:schemeClr>
                </a:solidFill>
                <a:latin typeface="Monotype Corsiva" pitchFamily="66" charset="0"/>
              </a:rPr>
              <a:t>ΔΙΑΔΙΚΑΣΙΑ </a:t>
            </a:r>
            <a:r>
              <a:rPr lang="en-US" b="1" dirty="0" smtClean="0">
                <a:solidFill>
                  <a:schemeClr val="tx1">
                    <a:lumMod val="95000"/>
                    <a:lumOff val="5000"/>
                  </a:schemeClr>
                </a:solidFill>
                <a:latin typeface="Monotype Corsiva" pitchFamily="66" charset="0"/>
              </a:rPr>
              <a:t>BOOKING </a:t>
            </a:r>
            <a:r>
              <a:rPr lang="el-GR" b="1" dirty="0" smtClean="0">
                <a:solidFill>
                  <a:schemeClr val="tx1">
                    <a:lumMod val="95000"/>
                    <a:lumOff val="5000"/>
                  </a:schemeClr>
                </a:solidFill>
                <a:latin typeface="Monotype Corsiva" pitchFamily="66" charset="0"/>
              </a:rPr>
              <a:t>ΣΤΟ ΠΑΡΕΛΘΟΝ</a:t>
            </a:r>
            <a:r>
              <a:rPr lang="en-US" b="1" dirty="0" smtClean="0">
                <a:solidFill>
                  <a:schemeClr val="tx1">
                    <a:lumMod val="95000"/>
                    <a:lumOff val="5000"/>
                  </a:schemeClr>
                </a:solidFill>
                <a:latin typeface="Monotype Corsiva" pitchFamily="66" charset="0"/>
              </a:rPr>
              <a:t>…</a:t>
            </a:r>
            <a:endParaRPr lang="el-GR" b="1" dirty="0">
              <a:solidFill>
                <a:schemeClr val="tx1">
                  <a:lumMod val="95000"/>
                  <a:lumOff val="5000"/>
                </a:schemeClr>
              </a:solidFill>
              <a:latin typeface="Monotype Corsiva" pitchFamily="66" charset="0"/>
            </a:endParaRPr>
          </a:p>
        </p:txBody>
      </p:sp>
      <p:sp>
        <p:nvSpPr>
          <p:cNvPr id="5" name="4 - Υπότιτλος"/>
          <p:cNvSpPr>
            <a:spLocks noGrp="1"/>
          </p:cNvSpPr>
          <p:nvPr>
            <p:ph type="subTitle" idx="1"/>
          </p:nvPr>
        </p:nvSpPr>
        <p:spPr>
          <a:xfrm>
            <a:off x="642910" y="1571612"/>
            <a:ext cx="8072494" cy="4929222"/>
          </a:xfrm>
        </p:spPr>
        <p:txBody>
          <a:bodyPr/>
          <a:lstStyle/>
          <a:p>
            <a:r>
              <a:rPr lang="el-GR" dirty="0" smtClean="0">
                <a:solidFill>
                  <a:schemeClr val="tx1"/>
                </a:solidFill>
                <a:latin typeface="Monotype Corsiva" pitchFamily="66" charset="0"/>
              </a:rPr>
              <a:t>Μέσω των </a:t>
            </a:r>
            <a:r>
              <a:rPr lang="en-US" dirty="0" smtClean="0">
                <a:solidFill>
                  <a:schemeClr val="tx1"/>
                </a:solidFill>
                <a:latin typeface="Monotype Corsiva" pitchFamily="66" charset="0"/>
              </a:rPr>
              <a:t>GDS</a:t>
            </a:r>
            <a:r>
              <a:rPr lang="el-GR" dirty="0" smtClean="0">
                <a:solidFill>
                  <a:schemeClr val="tx1"/>
                </a:solidFill>
                <a:latin typeface="Monotype Corsiva" pitchFamily="66" charset="0"/>
              </a:rPr>
              <a:t>, οι ταξιδιωτικοί πράκτορες μπορούσαν εύκολα να ανασύρουν τις πληροφορίες που χρειάζονταν για πολλές αεροπορικές εταιρίες. Οι ταξιδιωτικοί πράκτορες είχαν μεγαλύτερες ικανότητες στην αναζήτηση πληροφοριών και στην πραγματοποίηση κρατήσεων.</a:t>
            </a:r>
            <a:endParaRPr lang="el-GR" dirty="0">
              <a:solidFill>
                <a:schemeClr val="tx1"/>
              </a:solidFill>
              <a:latin typeface="Monotype Corsiva" pitchFamily="66" charset="0"/>
            </a:endParaRPr>
          </a:p>
        </p:txBody>
      </p:sp>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shadeToTitle="1">
        <a:blipFill dpi="0" rotWithShape="1">
          <a:blip r:embed="rId2" cstate="print">
            <a:lum bright="14000" contrast="-36000"/>
          </a:blip>
          <a:srcRect/>
          <a:stretch>
            <a:fillRect l="-11000" r="-11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357166"/>
            <a:ext cx="8229600" cy="1143000"/>
          </a:xfrm>
        </p:spPr>
        <p:txBody>
          <a:bodyPr>
            <a:normAutofit fontScale="90000"/>
          </a:bodyPr>
          <a:lstStyle/>
          <a:p>
            <a:r>
              <a:rPr lang="el-GR" b="1" dirty="0" smtClean="0">
                <a:latin typeface="Monotype Corsiva" pitchFamily="66" charset="0"/>
              </a:rPr>
              <a:t>ΠΟΙΟΙ ΕΙΝΑΙ ΟΙ ΠΕΛΑΤΕΣ ΤΟΥ </a:t>
            </a:r>
            <a:r>
              <a:rPr lang="en-US" b="1" dirty="0" smtClean="0">
                <a:latin typeface="Brush Script MT" pitchFamily="66" charset="0"/>
              </a:rPr>
              <a:t>BOOKING…</a:t>
            </a:r>
            <a:endParaRPr lang="el-GR" b="1" dirty="0"/>
          </a:p>
        </p:txBody>
      </p:sp>
      <p:sp>
        <p:nvSpPr>
          <p:cNvPr id="3" name="2 - Θέση περιεχομένου"/>
          <p:cNvSpPr>
            <a:spLocks noGrp="1"/>
          </p:cNvSpPr>
          <p:nvPr>
            <p:ph idx="1"/>
          </p:nvPr>
        </p:nvSpPr>
        <p:spPr/>
        <p:txBody>
          <a:bodyPr/>
          <a:lstStyle/>
          <a:p>
            <a:pPr>
              <a:buFont typeface="Wingdings" pitchFamily="2" charset="2"/>
              <a:buChar char="§"/>
            </a:pPr>
            <a:r>
              <a:rPr lang="el-GR" dirty="0" smtClean="0">
                <a:latin typeface="Monotype Corsiva" pitchFamily="66" charset="0"/>
              </a:rPr>
              <a:t>Ιδιοκτήτες</a:t>
            </a:r>
          </a:p>
          <a:p>
            <a:pPr lvl="1">
              <a:buFont typeface="Wingdings" pitchFamily="2" charset="2"/>
              <a:buChar char="v"/>
            </a:pPr>
            <a:r>
              <a:rPr lang="el-GR" dirty="0" smtClean="0">
                <a:latin typeface="Monotype Corsiva" pitchFamily="66" charset="0"/>
              </a:rPr>
              <a:t>Ξενοδοχειακών μονάδων</a:t>
            </a:r>
          </a:p>
          <a:p>
            <a:pPr lvl="1">
              <a:buFont typeface="Wingdings" pitchFamily="2" charset="2"/>
              <a:buChar char="v"/>
            </a:pPr>
            <a:r>
              <a:rPr lang="el-GR" dirty="0" smtClean="0">
                <a:latin typeface="Monotype Corsiva" pitchFamily="66" charset="0"/>
              </a:rPr>
              <a:t>Ταξιδιωτικών γραφείων</a:t>
            </a:r>
            <a:endParaRPr lang="en-US" dirty="0" smtClean="0">
              <a:latin typeface="Monotype Corsiva" pitchFamily="66" charset="0"/>
            </a:endParaRPr>
          </a:p>
          <a:p>
            <a:pPr lvl="1">
              <a:buNone/>
            </a:pPr>
            <a:endParaRPr lang="el-GR" dirty="0" smtClean="0">
              <a:latin typeface="Monotype Corsiva" pitchFamily="66" charset="0"/>
            </a:endParaRPr>
          </a:p>
          <a:p>
            <a:pPr>
              <a:buFont typeface="Wingdings" pitchFamily="2" charset="2"/>
              <a:buChar char="§"/>
            </a:pPr>
            <a:r>
              <a:rPr lang="el-GR" dirty="0" smtClean="0">
                <a:latin typeface="Monotype Corsiva" pitchFamily="66" charset="0"/>
              </a:rPr>
              <a:t>Ταξιδιώτες</a:t>
            </a:r>
            <a:endParaRPr lang="el-GR" dirty="0">
              <a:latin typeface="Monotype Corsiva" pitchFamily="66"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shadeToTitle="1">
        <a:blipFill dpi="0" rotWithShape="1">
          <a:blip r:embed="rId2" cstate="print">
            <a:lum bright="42000" contrast="-33000"/>
          </a:blip>
          <a:srcRect/>
          <a:stretch>
            <a:fillRect t="-3000" b="-3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1357299"/>
          </a:xfrm>
        </p:spPr>
        <p:txBody>
          <a:bodyPr>
            <a:normAutofit fontScale="90000"/>
          </a:bodyPr>
          <a:lstStyle/>
          <a:p>
            <a:r>
              <a:rPr lang="el-GR" b="1" dirty="0" smtClean="0">
                <a:latin typeface="Monotype Corsiva" pitchFamily="66" charset="0"/>
              </a:rPr>
              <a:t>ΠΟΙΑ ΤΑ ΟΦΕΛΗ ΧΡΗΣΗΜΟΠΟΙΩΝΤΑΣ ΤΗΝ</a:t>
            </a:r>
            <a:r>
              <a:rPr lang="en-US" b="1" dirty="0" smtClean="0">
                <a:latin typeface="Monotype Corsiva" pitchFamily="66" charset="0"/>
              </a:rPr>
              <a:t> </a:t>
            </a:r>
            <a:r>
              <a:rPr lang="en-US" b="1" dirty="0" smtClean="0">
                <a:latin typeface="Brush Script MT" pitchFamily="66" charset="0"/>
              </a:rPr>
              <a:t>BOOKING…</a:t>
            </a:r>
            <a:endParaRPr lang="el-GR" b="1" dirty="0">
              <a:latin typeface="Monotype Corsiva" pitchFamily="66" charset="0"/>
            </a:endParaRPr>
          </a:p>
        </p:txBody>
      </p:sp>
      <p:sp>
        <p:nvSpPr>
          <p:cNvPr id="3" name="2 - Υπότιτλος"/>
          <p:cNvSpPr>
            <a:spLocks noGrp="1"/>
          </p:cNvSpPr>
          <p:nvPr>
            <p:ph type="subTitle" idx="1"/>
          </p:nvPr>
        </p:nvSpPr>
        <p:spPr>
          <a:xfrm>
            <a:off x="0" y="2000216"/>
            <a:ext cx="9144000" cy="4857784"/>
          </a:xfrm>
        </p:spPr>
        <p:txBody>
          <a:bodyPr>
            <a:normAutofit lnSpcReduction="10000"/>
          </a:bodyPr>
          <a:lstStyle/>
          <a:p>
            <a:r>
              <a:rPr lang="el-GR" dirty="0" smtClean="0">
                <a:solidFill>
                  <a:schemeClr val="tx1">
                    <a:lumMod val="95000"/>
                    <a:lumOff val="5000"/>
                  </a:schemeClr>
                </a:solidFill>
                <a:latin typeface="Monotype Corsiva" pitchFamily="66" charset="0"/>
              </a:rPr>
              <a:t>Αρχικά χρησιμοποιώντας την </a:t>
            </a:r>
            <a:r>
              <a:rPr lang="en-US" dirty="0" smtClean="0">
                <a:solidFill>
                  <a:schemeClr val="tx1">
                    <a:lumMod val="95000"/>
                    <a:lumOff val="5000"/>
                  </a:schemeClr>
                </a:solidFill>
                <a:latin typeface="Monotype Corsiva" pitchFamily="66" charset="0"/>
              </a:rPr>
              <a:t>Booking</a:t>
            </a:r>
            <a:r>
              <a:rPr lang="el-GR" dirty="0" smtClean="0">
                <a:solidFill>
                  <a:schemeClr val="tx1">
                    <a:lumMod val="95000"/>
                    <a:lumOff val="5000"/>
                  </a:schemeClr>
                </a:solidFill>
                <a:latin typeface="Monotype Corsiva" pitchFamily="66" charset="0"/>
              </a:rPr>
              <a:t> ο πελάτης μπορεί να επιλέξει τα χαρακτηριστικά του ξενοδοχείου του, για παράδειγμα αν θα είναι κοντά σε παραλία ή αν θα έχει πισίνα, αν θα επιτρέπονται τα κατοικίδια .Επιπλέον μπορεί να δώσει σαν πληροφορία στο σύστημα το ποσό των χρημάτων  που διαθέτει και να επιλέξει (κατά τη γνώμη του) το καλύτερο. Συνεπώς μπορεί να εισάγει τις προτιμήσεις του και ανατρέχοντας το σύστημα να του παρουσιάσει τις επιλογές του, οπότε διευκολύνει έναν ταξιδιώτη να επιλέξει αυτό που θέλει.</a:t>
            </a:r>
            <a:endParaRPr lang="el-GR" dirty="0">
              <a:solidFill>
                <a:schemeClr val="tx1">
                  <a:lumMod val="95000"/>
                  <a:lumOff val="5000"/>
                </a:schemeClr>
              </a:solidFill>
              <a:latin typeface="Monotype Corsiva" pitchFamily="66" charset="0"/>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shadeToTitle="1">
        <a:blipFill dpi="0" rotWithShape="1">
          <a:blip r:embed="rId2" cstate="print">
            <a:lum bright="41000" contrast="-59000"/>
          </a:blip>
          <a:srcRect/>
          <a:stretch>
            <a:fillRect l="-11000" r="-11000"/>
          </a:stretch>
        </a:blipFill>
        <a:effectLst/>
      </p:bgPr>
    </p:bg>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785786" y="1071546"/>
            <a:ext cx="7858180" cy="5072098"/>
          </a:xfrm>
        </p:spPr>
        <p:txBody>
          <a:bodyPr/>
          <a:lstStyle/>
          <a:p>
            <a:r>
              <a:rPr lang="el-GR" dirty="0" smtClean="0">
                <a:solidFill>
                  <a:schemeClr val="tx1"/>
                </a:solidFill>
                <a:latin typeface="Monotype Corsiva" pitchFamily="66" charset="0"/>
              </a:rPr>
              <a:t>Δεν υπάρχει ωράριο κρατήσεων καθώς γίνεται ηλεκτρονικά και δεν είναι απαραίτητο να υπάρχει κάποιος υπεύθυνος για να κάνει την κράτηση. Συνεπώς  οποιαδήποτε στιγμή μπορεί κάποιος να κάνει κράτηση καταλύματος.</a:t>
            </a:r>
            <a:endParaRPr lang="el-GR" dirty="0">
              <a:solidFill>
                <a:schemeClr val="tx1"/>
              </a:solidFill>
              <a:latin typeface="Monotype Corsiva"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214290"/>
            <a:ext cx="8229600" cy="4214842"/>
          </a:xfrm>
        </p:spPr>
        <p:txBody>
          <a:bodyPr>
            <a:normAutofit/>
          </a:bodyPr>
          <a:lstStyle/>
          <a:p>
            <a:r>
              <a:rPr lang="el-GR" sz="3200" dirty="0" smtClean="0">
                <a:solidFill>
                  <a:schemeClr val="bg1"/>
                </a:solidFill>
                <a:latin typeface="Monotype Corsiva" pitchFamily="66" charset="0"/>
              </a:rPr>
              <a:t>Η </a:t>
            </a:r>
            <a:r>
              <a:rPr lang="el-GR" sz="3200" dirty="0" err="1" smtClean="0">
                <a:solidFill>
                  <a:schemeClr val="bg1"/>
                </a:solidFill>
                <a:latin typeface="Monotype Corsiva" pitchFamily="66" charset="0"/>
              </a:rPr>
              <a:t>Booking</a:t>
            </a:r>
            <a:r>
              <a:rPr lang="el-GR" sz="3200" dirty="0" smtClean="0">
                <a:solidFill>
                  <a:schemeClr val="bg1"/>
                </a:solidFill>
                <a:latin typeface="Monotype Corsiva" pitchFamily="66" charset="0"/>
              </a:rPr>
              <a:t> έχει την έδρα της στο Άμστερνταμ, Κάτω Χώρες, και υποστηρίζεται διεθνώς από 100+ γραφεία σε περισσότερες από 50 χώρες και απασχολεί πάνω από 5.5000 υπαλλήλους σε όλο τον κόσμο:</a:t>
            </a:r>
            <a:endParaRPr lang="el-GR" sz="3200" dirty="0">
              <a:solidFill>
                <a:schemeClr val="bg1"/>
              </a:solidFill>
              <a:latin typeface="Monotype Corsiva" pitchFamily="66" charset="0"/>
            </a:endParaRPr>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903</TotalTime>
  <Words>554</Words>
  <Application>Microsoft Office PowerPoint</Application>
  <PresentationFormat>Προβολή στην οθόνη (4:3)</PresentationFormat>
  <Paragraphs>126</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ΤΜΗΜΑ ΤΟΥΡΙΣΤΙΚΩΝ ΕΠΙΧΕΙΡΗΣΕΩΝ</vt:lpstr>
      <vt:lpstr>BOOKING</vt:lpstr>
      <vt:lpstr>ΠΟΤΕ ΞΕΚΙΝΗΣΕ ΤΟ BOOKING ?</vt:lpstr>
      <vt:lpstr>Η ΕΞΕΛΗΞΗ ΤΟΥ BOOKING!</vt:lpstr>
      <vt:lpstr>ΔΙΑΔΙΚΑΣΙΑ BOOKING ΣΤΟ ΠΑΡΕΛΘΟΝ…</vt:lpstr>
      <vt:lpstr>ΠΟΙΟΙ ΕΙΝΑΙ ΟΙ ΠΕΛΑΤΕΣ ΤΟΥ BOOKING…</vt:lpstr>
      <vt:lpstr>ΠΟΙΑ ΤΑ ΟΦΕΛΗ ΧΡΗΣΗΜΟΠΟΙΩΝΤΑΣ ΤΗΝ BOOKING…</vt:lpstr>
      <vt:lpstr>Διαφάνεια 8</vt:lpstr>
      <vt:lpstr>Η Booking έχει την έδρα της στο Άμστερνταμ, Κάτω Χώρες, και υποστηρίζεται διεθνώς από 100+ γραφεία σε περισσότερες από 50 χώρες και απασχολεί πάνω από 5.5000 υπαλλήλους σε όλο τον κόσμο:</vt:lpstr>
      <vt:lpstr>Διαφάνεια 10</vt:lpstr>
      <vt:lpstr>Διαφάνεια 11</vt:lpstr>
      <vt:lpstr>ΜΕΙΩΝΕΚΤΗΜΑΤΑ ΤΟΥ BOOKING</vt:lpstr>
      <vt:lpstr>ΤΙ ΘΑ ΑΛΛΑΖΑ….</vt:lpstr>
      <vt:lpstr>ΣΧΟΛΙΑ ΑΠΟ ΠΕΛΑΤΕΣ</vt:lpstr>
      <vt:lpstr>Διαφάνεια 15</vt:lpstr>
      <vt:lpstr>Διαφάνεια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BOOKING</dc:title>
  <dc:creator>Stelina</dc:creator>
  <cp:lastModifiedBy>DELL</cp:lastModifiedBy>
  <cp:revision>95</cp:revision>
  <dcterms:created xsi:type="dcterms:W3CDTF">2013-04-09T15:57:18Z</dcterms:created>
  <dcterms:modified xsi:type="dcterms:W3CDTF">2013-06-11T06:27:43Z</dcterms:modified>
</cp:coreProperties>
</file>