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sldIdLst>
    <p:sldId id="256" r:id="rId2"/>
    <p:sldId id="27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24"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3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93DBA0-FB01-41D1-B7E1-24C3B1C52F8A}" type="datetimeFigureOut">
              <a:rPr lang="el-GR" smtClean="0"/>
              <a:pPr/>
              <a:t>11/6/2013</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A44E6A-EC94-4974-9FE0-218AD3C2774E}"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6 - Ισοσκελές τρίγωνο"/>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540544" y="776288"/>
            <a:ext cx="8062912" cy="1470025"/>
          </a:xfrm>
        </p:spPr>
        <p:txBody>
          <a:bodyPr anchor="b">
            <a:normAutofit/>
          </a:bodyPr>
          <a:lstStyle>
            <a:lvl1pPr algn="r">
              <a:defRPr sz="440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1371600" y="6012656"/>
            <a:ext cx="5791200" cy="365125"/>
          </a:xfrm>
        </p:spPr>
        <p:txBody>
          <a:bodyPr tIns="0" bIns="0" anchor="t"/>
          <a:lstStyle>
            <a:lvl1pPr algn="r">
              <a:defRPr sz="1000"/>
            </a:lvl1pPr>
          </a:lstStyle>
          <a:p>
            <a:fld id="{3B84580E-54E1-4718-8909-DB8A610AC2BC}" type="datetimeFigureOut">
              <a:rPr lang="el-GR" smtClean="0"/>
              <a:pPr/>
              <a:t>11/6/2013</a:t>
            </a:fld>
            <a:endParaRPr lang="el-GR"/>
          </a:p>
        </p:txBody>
      </p:sp>
      <p:sp>
        <p:nvSpPr>
          <p:cNvPr id="17" name="16 - Θέση υποσέλιδου"/>
          <p:cNvSpPr>
            <a:spLocks noGrp="1"/>
          </p:cNvSpPr>
          <p:nvPr>
            <p:ph type="ftr" sz="quarter" idx="11"/>
          </p:nvPr>
        </p:nvSpPr>
        <p:spPr>
          <a:xfrm>
            <a:off x="1371600" y="5650704"/>
            <a:ext cx="5791200" cy="365125"/>
          </a:xfrm>
        </p:spPr>
        <p:txBody>
          <a:bodyPr tIns="0" bIns="0" anchor="b"/>
          <a:lstStyle>
            <a:lvl1pPr algn="r">
              <a:defRPr sz="1100"/>
            </a:lvl1pPr>
          </a:lstStyle>
          <a:p>
            <a:endParaRPr lang="el-GR"/>
          </a:p>
        </p:txBody>
      </p:sp>
      <p:sp>
        <p:nvSpPr>
          <p:cNvPr id="29" name="28 - Θέση αριθμού διαφάνειας"/>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7A9258-B551-426D-B667-0078FEC76370}"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B84580E-54E1-4718-8909-DB8A610AC2BC}" type="datetimeFigureOut">
              <a:rPr lang="el-GR" smtClean="0"/>
              <a:pPr/>
              <a:t>11/6/2013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17A9258-B551-426D-B667-0078FEC76370}"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381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381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B84580E-54E1-4718-8909-DB8A610AC2BC}" type="datetimeFigureOut">
              <a:rPr lang="el-GR" smtClean="0"/>
              <a:pPr/>
              <a:t>11/6/2013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17A9258-B551-426D-B667-0078FEC76370}"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4"/>
            <a:ext cx="8229600" cy="1399032"/>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a:xfrm>
            <a:off x="457200" y="1882808"/>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4791456" y="6480048"/>
            <a:ext cx="2133600" cy="301752"/>
          </a:xfrm>
        </p:spPr>
        <p:txBody>
          <a:bodyPr/>
          <a:lstStyle/>
          <a:p>
            <a:fld id="{3B84580E-54E1-4718-8909-DB8A610AC2BC}" type="datetimeFigureOut">
              <a:rPr lang="el-GR" smtClean="0"/>
              <a:pPr/>
              <a:t>11/6/2013</a:t>
            </a:fld>
            <a:endParaRPr lang="el-GR"/>
          </a:p>
        </p:txBody>
      </p:sp>
      <p:sp>
        <p:nvSpPr>
          <p:cNvPr id="5" name="4 - Θέση υποσέλιδου"/>
          <p:cNvSpPr>
            <a:spLocks noGrp="1"/>
          </p:cNvSpPr>
          <p:nvPr>
            <p:ph type="ftr" sz="quarter" idx="11"/>
          </p:nvPr>
        </p:nvSpPr>
        <p:spPr>
          <a:xfrm>
            <a:off x="457200" y="6480969"/>
            <a:ext cx="4260056" cy="300831"/>
          </a:xfrm>
        </p:spPr>
        <p:txBody>
          <a:bodyPr/>
          <a:lstStyle/>
          <a:p>
            <a:endParaRPr lang="el-GR"/>
          </a:p>
        </p:txBody>
      </p:sp>
      <p:sp>
        <p:nvSpPr>
          <p:cNvPr id="6" name="5 - Θέση αριθμού διαφάνειας"/>
          <p:cNvSpPr>
            <a:spLocks noGrp="1"/>
          </p:cNvSpPr>
          <p:nvPr>
            <p:ph type="sldNum" sz="quarter" idx="12"/>
          </p:nvPr>
        </p:nvSpPr>
        <p:spPr/>
        <p:txBody>
          <a:bodyPr/>
          <a:lstStyle/>
          <a:p>
            <a:fld id="{B17A9258-B551-426D-B667-0078FEC76370}"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9" name="8 - Ορθογώνιο τρίγωνο"/>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 Ισοσκελές τρίγωνο"/>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 Θέση ημερομηνίας"/>
          <p:cNvSpPr>
            <a:spLocks noGrp="1"/>
          </p:cNvSpPr>
          <p:nvPr>
            <p:ph type="dt" sz="half" idx="10"/>
          </p:nvPr>
        </p:nvSpPr>
        <p:spPr>
          <a:xfrm>
            <a:off x="6955632" y="6477000"/>
            <a:ext cx="2133600" cy="304800"/>
          </a:xfrm>
        </p:spPr>
        <p:txBody>
          <a:bodyPr/>
          <a:lstStyle/>
          <a:p>
            <a:fld id="{3B84580E-54E1-4718-8909-DB8A610AC2BC}" type="datetimeFigureOut">
              <a:rPr lang="el-GR" smtClean="0"/>
              <a:pPr/>
              <a:t>11/6/2013</a:t>
            </a:fld>
            <a:endParaRPr lang="el-GR"/>
          </a:p>
        </p:txBody>
      </p:sp>
      <p:sp>
        <p:nvSpPr>
          <p:cNvPr id="5" name="4 - Θέση υποσέλιδου"/>
          <p:cNvSpPr>
            <a:spLocks noGrp="1"/>
          </p:cNvSpPr>
          <p:nvPr>
            <p:ph type="ftr" sz="quarter" idx="11"/>
          </p:nvPr>
        </p:nvSpPr>
        <p:spPr>
          <a:xfrm>
            <a:off x="2619376" y="6480969"/>
            <a:ext cx="4260056" cy="300831"/>
          </a:xfrm>
        </p:spPr>
        <p:txBody>
          <a:bodyPr/>
          <a:lstStyle/>
          <a:p>
            <a:endParaRPr lang="el-GR"/>
          </a:p>
        </p:txBody>
      </p:sp>
      <p:sp>
        <p:nvSpPr>
          <p:cNvPr id="6" name="5 - Θέση αριθμού διαφάνειας"/>
          <p:cNvSpPr>
            <a:spLocks noGrp="1"/>
          </p:cNvSpPr>
          <p:nvPr>
            <p:ph type="sldNum" sz="quarter" idx="12"/>
          </p:nvPr>
        </p:nvSpPr>
        <p:spPr>
          <a:xfrm>
            <a:off x="8451056" y="809624"/>
            <a:ext cx="502920" cy="300831"/>
          </a:xfrm>
        </p:spPr>
        <p:txBody>
          <a:bodyPr/>
          <a:lstStyle/>
          <a:p>
            <a:fld id="{B17A9258-B551-426D-B667-0078FEC76370}" type="slidenum">
              <a:rPr lang="el-GR" smtClean="0"/>
              <a:pPr/>
              <a:t>‹#›</a:t>
            </a:fld>
            <a:endParaRPr lang="el-GR"/>
          </a:p>
        </p:txBody>
      </p:sp>
      <p:cxnSp>
        <p:nvCxnSpPr>
          <p:cNvPr id="11" name="10 - Ευθεία γραμμή σύνδεσης"/>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 Ευθεία γραμμή σύνδεσης"/>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 Τίτλος"/>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marL="0" algn="l">
              <a:defRPr/>
            </a:lvl1p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4791456" y="6480969"/>
            <a:ext cx="2133600" cy="301752"/>
          </a:xfrm>
        </p:spPr>
        <p:txBody>
          <a:bodyPr/>
          <a:lstStyle/>
          <a:p>
            <a:fld id="{3B84580E-54E1-4718-8909-DB8A610AC2BC}" type="datetimeFigureOut">
              <a:rPr lang="el-GR" smtClean="0"/>
              <a:pPr/>
              <a:t>11/6/2013</a:t>
            </a:fld>
            <a:endParaRPr lang="el-GR"/>
          </a:p>
        </p:txBody>
      </p:sp>
      <p:sp>
        <p:nvSpPr>
          <p:cNvPr id="6" name="5 - Θέση υποσέλιδου"/>
          <p:cNvSpPr>
            <a:spLocks noGrp="1"/>
          </p:cNvSpPr>
          <p:nvPr>
            <p:ph type="ftr" sz="quarter" idx="11"/>
          </p:nvPr>
        </p:nvSpPr>
        <p:spPr>
          <a:xfrm>
            <a:off x="457200" y="6480969"/>
            <a:ext cx="4260056" cy="301752"/>
          </a:xfrm>
        </p:spPr>
        <p:txBody>
          <a:bodyPr/>
          <a:lstStyle/>
          <a:p>
            <a:endParaRPr lang="el-GR"/>
          </a:p>
        </p:txBody>
      </p:sp>
      <p:sp>
        <p:nvSpPr>
          <p:cNvPr id="7" name="6 - Θέση αριθμού διαφάνειας"/>
          <p:cNvSpPr>
            <a:spLocks noGrp="1"/>
          </p:cNvSpPr>
          <p:nvPr>
            <p:ph type="sldNum" sz="quarter" idx="12"/>
          </p:nvPr>
        </p:nvSpPr>
        <p:spPr>
          <a:xfrm>
            <a:off x="7589520" y="6480969"/>
            <a:ext cx="502920" cy="301752"/>
          </a:xfrm>
        </p:spPr>
        <p:txBody>
          <a:bodyPr/>
          <a:lstStyle/>
          <a:p>
            <a:fld id="{B17A9258-B551-426D-B667-0078FEC76370}"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a:xfrm>
            <a:off x="4791456" y="6480969"/>
            <a:ext cx="2130552" cy="301752"/>
          </a:xfrm>
        </p:spPr>
        <p:txBody>
          <a:bodyPr/>
          <a:lstStyle/>
          <a:p>
            <a:fld id="{3B84580E-54E1-4718-8909-DB8A610AC2BC}" type="datetimeFigureOut">
              <a:rPr lang="el-GR" smtClean="0"/>
              <a:pPr/>
              <a:t>11/6/2013</a:t>
            </a:fld>
            <a:endParaRPr lang="el-GR"/>
          </a:p>
        </p:txBody>
      </p:sp>
      <p:sp>
        <p:nvSpPr>
          <p:cNvPr id="8" name="7 - Θέση υποσέλιδου"/>
          <p:cNvSpPr>
            <a:spLocks noGrp="1"/>
          </p:cNvSpPr>
          <p:nvPr>
            <p:ph type="ftr" sz="quarter" idx="11"/>
          </p:nvPr>
        </p:nvSpPr>
        <p:spPr>
          <a:xfrm>
            <a:off x="457200" y="6480969"/>
            <a:ext cx="4261104" cy="301752"/>
          </a:xfrm>
        </p:spPr>
        <p:txBody>
          <a:bodyPr/>
          <a:lstStyle/>
          <a:p>
            <a:endParaRPr lang="el-GR"/>
          </a:p>
        </p:txBody>
      </p:sp>
      <p:sp>
        <p:nvSpPr>
          <p:cNvPr id="9" name="8 - Θέση αριθμού διαφάνειας"/>
          <p:cNvSpPr>
            <a:spLocks noGrp="1"/>
          </p:cNvSpPr>
          <p:nvPr>
            <p:ph type="sldNum" sz="quarter" idx="12"/>
          </p:nvPr>
        </p:nvSpPr>
        <p:spPr>
          <a:xfrm>
            <a:off x="7589520" y="6483096"/>
            <a:ext cx="502920" cy="301752"/>
          </a:xfrm>
        </p:spPr>
        <p:txBody>
          <a:bodyPr/>
          <a:lstStyle>
            <a:lvl1pPr algn="ctr">
              <a:defRPr/>
            </a:lvl1pPr>
          </a:lstStyle>
          <a:p>
            <a:fld id="{B17A9258-B551-426D-B667-0078FEC76370}"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b="0"/>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3B84580E-54E1-4718-8909-DB8A610AC2BC}" type="datetimeFigureOut">
              <a:rPr lang="el-GR" smtClean="0"/>
              <a:pPr/>
              <a:t>11/6/2013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17A9258-B551-426D-B667-0078FEC76370}"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791456" y="6480969"/>
            <a:ext cx="2133600" cy="301752"/>
          </a:xfrm>
        </p:spPr>
        <p:txBody>
          <a:bodyPr/>
          <a:lstStyle/>
          <a:p>
            <a:fld id="{3B84580E-54E1-4718-8909-DB8A610AC2BC}" type="datetimeFigureOut">
              <a:rPr lang="el-GR" smtClean="0"/>
              <a:pPr/>
              <a:t>11/6/2013</a:t>
            </a:fld>
            <a:endParaRPr lang="el-GR"/>
          </a:p>
        </p:txBody>
      </p:sp>
      <p:sp>
        <p:nvSpPr>
          <p:cNvPr id="3" name="2 - Θέση υποσέλιδου"/>
          <p:cNvSpPr>
            <a:spLocks noGrp="1"/>
          </p:cNvSpPr>
          <p:nvPr>
            <p:ph type="ftr" sz="quarter" idx="11"/>
          </p:nvPr>
        </p:nvSpPr>
        <p:spPr>
          <a:xfrm>
            <a:off x="457200" y="6481890"/>
            <a:ext cx="4260056" cy="300831"/>
          </a:xfrm>
        </p:spPr>
        <p:txBody>
          <a:bodyPr/>
          <a:lstStyle/>
          <a:p>
            <a:endParaRPr lang="el-GR"/>
          </a:p>
        </p:txBody>
      </p:sp>
      <p:sp>
        <p:nvSpPr>
          <p:cNvPr id="4" name="3 - Θέση αριθμού διαφάνειας"/>
          <p:cNvSpPr>
            <a:spLocks noGrp="1"/>
          </p:cNvSpPr>
          <p:nvPr>
            <p:ph type="sldNum" sz="quarter" idx="12"/>
          </p:nvPr>
        </p:nvSpPr>
        <p:spPr>
          <a:xfrm>
            <a:off x="7589520" y="6480969"/>
            <a:ext cx="502920" cy="301752"/>
          </a:xfrm>
        </p:spPr>
        <p:txBody>
          <a:bodyPr/>
          <a:lstStyle/>
          <a:p>
            <a:fld id="{B17A9258-B551-426D-B667-0078FEC76370}"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278976" y="6556248"/>
            <a:ext cx="2133600" cy="301752"/>
          </a:xfrm>
        </p:spPr>
        <p:txBody>
          <a:bodyPr/>
          <a:lstStyle>
            <a:lvl1pPr>
              <a:defRPr sz="900"/>
            </a:lvl1pPr>
          </a:lstStyle>
          <a:p>
            <a:fld id="{3B84580E-54E1-4718-8909-DB8A610AC2BC}" type="datetimeFigureOut">
              <a:rPr lang="el-GR" smtClean="0"/>
              <a:pPr/>
              <a:t>11/6/2013</a:t>
            </a:fld>
            <a:endParaRPr lang="el-GR"/>
          </a:p>
        </p:txBody>
      </p:sp>
      <p:sp>
        <p:nvSpPr>
          <p:cNvPr id="6" name="5 - Θέση υποσέλιδου"/>
          <p:cNvSpPr>
            <a:spLocks noGrp="1"/>
          </p:cNvSpPr>
          <p:nvPr>
            <p:ph type="ftr" sz="quarter" idx="11"/>
          </p:nvPr>
        </p:nvSpPr>
        <p:spPr>
          <a:xfrm>
            <a:off x="1135856" y="6556248"/>
            <a:ext cx="5143120" cy="301752"/>
          </a:xfrm>
        </p:spPr>
        <p:txBody>
          <a:bodyPr/>
          <a:lstStyle>
            <a:lvl1pPr>
              <a:defRPr sz="900"/>
            </a:lvl1pPr>
          </a:lstStyle>
          <a:p>
            <a:endParaRPr lang="el-GR"/>
          </a:p>
        </p:txBody>
      </p:sp>
      <p:sp>
        <p:nvSpPr>
          <p:cNvPr id="7" name="6 - Θέση αριθμού διαφάνειας"/>
          <p:cNvSpPr>
            <a:spLocks noGrp="1"/>
          </p:cNvSpPr>
          <p:nvPr>
            <p:ph type="sldNum" sz="quarter" idx="12"/>
          </p:nvPr>
        </p:nvSpPr>
        <p:spPr>
          <a:xfrm>
            <a:off x="8410576" y="6556248"/>
            <a:ext cx="502920" cy="301752"/>
          </a:xfrm>
        </p:spPr>
        <p:txBody>
          <a:bodyPr/>
          <a:lstStyle>
            <a:lvl1pPr>
              <a:defRPr sz="900"/>
            </a:lvl1pPr>
          </a:lstStyle>
          <a:p>
            <a:fld id="{B17A9258-B551-426D-B667-0078FEC76370}"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a:xfrm>
            <a:off x="6108192" y="6556248"/>
            <a:ext cx="2103120" cy="301752"/>
          </a:xfrm>
        </p:spPr>
        <p:txBody>
          <a:bodyPr/>
          <a:lstStyle>
            <a:lvl1pPr>
              <a:defRPr sz="900"/>
            </a:lvl1pPr>
          </a:lstStyle>
          <a:p>
            <a:fld id="{3B84580E-54E1-4718-8909-DB8A610AC2BC}" type="datetimeFigureOut">
              <a:rPr lang="el-GR" smtClean="0"/>
              <a:pPr/>
              <a:t>11/6/2013</a:t>
            </a:fld>
            <a:endParaRPr lang="el-GR"/>
          </a:p>
        </p:txBody>
      </p:sp>
      <p:sp>
        <p:nvSpPr>
          <p:cNvPr id="6" name="5 - Θέση υποσέλιδου"/>
          <p:cNvSpPr>
            <a:spLocks noGrp="1"/>
          </p:cNvSpPr>
          <p:nvPr>
            <p:ph type="ftr" sz="quarter" idx="11"/>
          </p:nvPr>
        </p:nvSpPr>
        <p:spPr>
          <a:xfrm>
            <a:off x="1170432" y="6557169"/>
            <a:ext cx="4948072" cy="301752"/>
          </a:xfrm>
        </p:spPr>
        <p:txBody>
          <a:bodyPr/>
          <a:lstStyle>
            <a:lvl1pPr>
              <a:defRPr sz="900"/>
            </a:lvl1pPr>
          </a:lstStyle>
          <a:p>
            <a:endParaRPr lang="el-GR"/>
          </a:p>
        </p:txBody>
      </p:sp>
      <p:sp>
        <p:nvSpPr>
          <p:cNvPr id="7" name="6 - Θέση αριθμού διαφάνειας"/>
          <p:cNvSpPr>
            <a:spLocks noGrp="1"/>
          </p:cNvSpPr>
          <p:nvPr>
            <p:ph type="sldNum" sz="quarter" idx="12"/>
          </p:nvPr>
        </p:nvSpPr>
        <p:spPr>
          <a:xfrm>
            <a:off x="8217192" y="6556248"/>
            <a:ext cx="365760" cy="301752"/>
          </a:xfrm>
        </p:spPr>
        <p:txBody>
          <a:bodyPr/>
          <a:lstStyle>
            <a:lvl1pPr algn="ctr">
              <a:defRPr sz="900"/>
            </a:lvl1pPr>
          </a:lstStyle>
          <a:p>
            <a:fld id="{B17A9258-B551-426D-B667-0078FEC76370}"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 Ορθογώνιο τρίγωνο"/>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 Ευθεία γραμμή σύνδεσης"/>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 Ευθεία γραμμή σύνδεσης"/>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 Θέση τίτλου"/>
          <p:cNvSpPr>
            <a:spLocks noGrp="1"/>
          </p:cNvSpPr>
          <p:nvPr>
            <p:ph type="title"/>
          </p:nvPr>
        </p:nvSpPr>
        <p:spPr>
          <a:xfrm>
            <a:off x="457200" y="267494"/>
            <a:ext cx="8229600" cy="1399032"/>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B84580E-54E1-4718-8909-DB8A610AC2BC}" type="datetimeFigureOut">
              <a:rPr lang="el-GR" smtClean="0"/>
              <a:pPr/>
              <a:t>11/6/2013</a:t>
            </a:fld>
            <a:endParaRPr lang="el-GR"/>
          </a:p>
        </p:txBody>
      </p:sp>
      <p:sp>
        <p:nvSpPr>
          <p:cNvPr id="3" name="2 - Θέση υποσέλιδου"/>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l-GR"/>
          </a:p>
        </p:txBody>
      </p:sp>
      <p:sp>
        <p:nvSpPr>
          <p:cNvPr id="23" name="22 - Θέση αριθμού διαφάνειας"/>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7A9258-B551-426D-B667-0078FEC76370}"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sabre.com/home/about/company_leadership/deborah_kerr" TargetMode="External"/><Relationship Id="rId3" Type="http://schemas.openxmlformats.org/officeDocument/2006/relationships/hyperlink" Target="http://www.sabre.com/home/about/company_leadership/tom_klein" TargetMode="External"/><Relationship Id="rId7" Type="http://schemas.openxmlformats.org/officeDocument/2006/relationships/hyperlink" Target="http://www.sabre.com/home/about/company_leadership/alex_alt" TargetMode="External"/><Relationship Id="rId2" Type="http://schemas.openxmlformats.org/officeDocument/2006/relationships/hyperlink" Target="http://www.sabre.com/home/about/company_leadership/sam_gilliland" TargetMode="External"/><Relationship Id="rId1" Type="http://schemas.openxmlformats.org/officeDocument/2006/relationships/slideLayout" Target="../slideLayouts/slideLayout2.xml"/><Relationship Id="rId6" Type="http://schemas.openxmlformats.org/officeDocument/2006/relationships/hyperlink" Target="http://www.sabre.com/home/about/company_leadership/carl_sparks" TargetMode="External"/><Relationship Id="rId5" Type="http://schemas.openxmlformats.org/officeDocument/2006/relationships/hyperlink" Target="http://www.sabre.com/home/about/company_leadership/hugh_jones" TargetMode="External"/><Relationship Id="rId10" Type="http://schemas.openxmlformats.org/officeDocument/2006/relationships/hyperlink" Target="http://www.sabre.com/home/about/company_leadership/sterling_l._miller" TargetMode="External"/><Relationship Id="rId4" Type="http://schemas.openxmlformats.org/officeDocument/2006/relationships/hyperlink" Target="http://www.sabre.com/home/about/company_leadership/greg_webb" TargetMode="External"/><Relationship Id="rId9" Type="http://schemas.openxmlformats.org/officeDocument/2006/relationships/hyperlink" Target="http://www.sabre.com/home/about/company_leadership/rick_simonso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lassdoor.com/Reviews/Employee-Review-Sabre-RVW2604437.htm" TargetMode="External"/><Relationship Id="rId2" Type="http://schemas.openxmlformats.org/officeDocument/2006/relationships/hyperlink" Target="http://www.glassdoor.com/Reviews/Employee-Review-Sabre-RVW2626555.ht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glassdoor.com/Reviews/Employee-Review-Sabre-RVW2559097.ht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en.wikipedia.org/wiki/Expedia,_Inc." TargetMode="External"/><Relationship Id="rId13" Type="http://schemas.openxmlformats.org/officeDocument/2006/relationships/hyperlink" Target="http://en.wikipedia.org/wiki/Travelocity" TargetMode="External"/><Relationship Id="rId3" Type="http://schemas.openxmlformats.org/officeDocument/2006/relationships/hyperlink" Target="http://en.wikipedia.org/wiki/American_Airlines" TargetMode="External"/><Relationship Id="rId7" Type="http://schemas.openxmlformats.org/officeDocument/2006/relationships/hyperlink" Target="http://en.wikipedia.org/wiki/Hogg_Robinson_Group" TargetMode="External"/><Relationship Id="rId12" Type="http://schemas.openxmlformats.org/officeDocument/2006/relationships/hyperlink" Target="http://en.wikipedia.org/wiki/GetThere" TargetMode="External"/><Relationship Id="rId2" Type="http://schemas.openxmlformats.org/officeDocument/2006/relationships/hyperlink" Target="http://en.wikipedia.org/wiki/Sabre_Holdings" TargetMode="External"/><Relationship Id="rId1" Type="http://schemas.openxmlformats.org/officeDocument/2006/relationships/slideLayout" Target="../slideLayouts/slideLayout2.xml"/><Relationship Id="rId6" Type="http://schemas.openxmlformats.org/officeDocument/2006/relationships/hyperlink" Target="http://en.wikipedia.org/wiki/Carlson_Wagonlit_Travel" TargetMode="External"/><Relationship Id="rId11" Type="http://schemas.openxmlformats.org/officeDocument/2006/relationships/hyperlink" Target="http://en.wikipedia.org/wiki/JetBlue" TargetMode="External"/><Relationship Id="rId5" Type="http://schemas.openxmlformats.org/officeDocument/2006/relationships/hyperlink" Target="http://en.wikipedia.org/wiki/BCD_Travel" TargetMode="External"/><Relationship Id="rId10" Type="http://schemas.openxmlformats.org/officeDocument/2006/relationships/hyperlink" Target="http://en.wikipedia.org/wiki/Lastminute.com" TargetMode="External"/><Relationship Id="rId4" Type="http://schemas.openxmlformats.org/officeDocument/2006/relationships/hyperlink" Target="http://en.wikipedia.org/wiki/American_Express" TargetMode="External"/><Relationship Id="rId9" Type="http://schemas.openxmlformats.org/officeDocument/2006/relationships/hyperlink" Target="http://en.wikipedia.org/wiki/Frontier_Airlin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620689"/>
            <a:ext cx="7772400" cy="2376263"/>
          </a:xfrm>
          <a:noFill/>
          <a:effectLst>
            <a:outerShdw blurRad="50800" dist="50800" dir="5400000" algn="ctr" rotWithShape="0">
              <a:schemeClr val="bg1"/>
            </a:outerShdw>
          </a:effectLst>
        </p:spPr>
        <p:txBody>
          <a:bodyPr/>
          <a:lstStyle/>
          <a:p>
            <a:r>
              <a:rPr lang="el-GR" dirty="0" smtClean="0"/>
              <a:t>Μπράβο Κων/νός</a:t>
            </a:r>
            <a:endParaRPr lang="el-GR" dirty="0"/>
          </a:p>
        </p:txBody>
      </p:sp>
      <p:sp>
        <p:nvSpPr>
          <p:cNvPr id="3" name="2 - Υπότιτλος"/>
          <p:cNvSpPr>
            <a:spLocks noGrp="1"/>
          </p:cNvSpPr>
          <p:nvPr>
            <p:ph type="subTitle" idx="1"/>
          </p:nvPr>
        </p:nvSpPr>
        <p:spPr>
          <a:xfrm>
            <a:off x="1371600" y="3284984"/>
            <a:ext cx="6400800" cy="2353816"/>
          </a:xfrm>
          <a:solidFill>
            <a:schemeClr val="bg1"/>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50800" dist="50800" dir="5400000" algn="ctr" rotWithShape="0">
              <a:schemeClr val="bg1"/>
            </a:outerShdw>
          </a:effectLst>
        </p:spPr>
        <p:txBody>
          <a:bodyPr>
            <a:normAutofit/>
          </a:bodyPr>
          <a:lstStyle/>
          <a:p>
            <a:r>
              <a:rPr lang="el-GR" dirty="0" smtClean="0"/>
              <a:t>Παρουσίαση</a:t>
            </a:r>
            <a:r>
              <a:rPr lang="en-US" dirty="0" smtClean="0"/>
              <a:t> </a:t>
            </a:r>
            <a:r>
              <a:rPr lang="el-GR" dirty="0" smtClean="0"/>
              <a:t>:</a:t>
            </a:r>
            <a:r>
              <a:rPr lang="en-US" dirty="0" smtClean="0"/>
              <a:t>SABRE</a:t>
            </a:r>
            <a:endParaRPr lang="el-GR" dirty="0" smtClean="0"/>
          </a:p>
          <a:p>
            <a:r>
              <a:rPr lang="el-GR" dirty="0" smtClean="0"/>
              <a:t>Τμήμα Τουριστικών</a:t>
            </a:r>
          </a:p>
          <a:p>
            <a:r>
              <a:rPr lang="el-GR" dirty="0" smtClean="0"/>
              <a:t> Επιχειρήσεων</a:t>
            </a:r>
            <a:endParaRPr lang="en-US" dirty="0" smtClean="0"/>
          </a:p>
          <a:p>
            <a:r>
              <a:rPr lang="en-US" dirty="0" smtClean="0"/>
              <a:t>Dt5312</a:t>
            </a:r>
          </a:p>
          <a:p>
            <a:endParaRPr lang="el-GR" dirty="0" smtClean="0"/>
          </a:p>
          <a:p>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Κέντρα Εξυπηρέτησης Πελατών</a:t>
            </a:r>
            <a:br>
              <a:rPr lang="el-GR" dirty="0" smtClean="0"/>
            </a:br>
            <a:endParaRPr lang="el-GR" dirty="0"/>
          </a:p>
        </p:txBody>
      </p:sp>
      <p:sp>
        <p:nvSpPr>
          <p:cNvPr id="3" name="2 - Θέση περιεχομένου"/>
          <p:cNvSpPr>
            <a:spLocks noGrp="1"/>
          </p:cNvSpPr>
          <p:nvPr>
            <p:ph idx="1"/>
          </p:nvPr>
        </p:nvSpPr>
        <p:spPr>
          <a:xfrm>
            <a:off x="457200" y="980728"/>
            <a:ext cx="8229600" cy="5688632"/>
          </a:xfrm>
        </p:spPr>
        <p:txBody>
          <a:bodyPr>
            <a:normAutofit fontScale="40000" lnSpcReduction="20000"/>
          </a:bodyPr>
          <a:lstStyle/>
          <a:p>
            <a:pPr>
              <a:buNone/>
            </a:pPr>
            <a:r>
              <a:rPr lang="el-GR" b="1" dirty="0" smtClean="0"/>
              <a:t>          Βόρεια Αμερική</a:t>
            </a:r>
            <a:endParaRPr lang="el-GR" dirty="0" smtClean="0"/>
          </a:p>
          <a:p>
            <a:pPr lvl="0"/>
            <a:r>
              <a:rPr lang="el-GR" dirty="0" err="1" smtClean="0"/>
              <a:t>Atlanta</a:t>
            </a:r>
            <a:r>
              <a:rPr lang="el-GR" dirty="0" smtClean="0"/>
              <a:t>, </a:t>
            </a:r>
            <a:r>
              <a:rPr lang="el-GR" dirty="0" err="1" smtClean="0"/>
              <a:t>Georgia</a:t>
            </a:r>
            <a:r>
              <a:rPr lang="el-GR" dirty="0" smtClean="0"/>
              <a:t>, USA</a:t>
            </a:r>
          </a:p>
          <a:p>
            <a:pPr lvl="0"/>
            <a:r>
              <a:rPr lang="el-GR" dirty="0" smtClean="0"/>
              <a:t>Πόλη του Μεξικού</a:t>
            </a:r>
          </a:p>
          <a:p>
            <a:pPr lvl="0"/>
            <a:r>
              <a:rPr lang="el-GR" dirty="0" err="1" smtClean="0"/>
              <a:t>Southlake</a:t>
            </a:r>
            <a:r>
              <a:rPr lang="el-GR" dirty="0" smtClean="0"/>
              <a:t>, </a:t>
            </a:r>
            <a:r>
              <a:rPr lang="el-GR" dirty="0" err="1" smtClean="0"/>
              <a:t>Texas</a:t>
            </a:r>
            <a:r>
              <a:rPr lang="el-GR" dirty="0" smtClean="0"/>
              <a:t>, USA</a:t>
            </a:r>
          </a:p>
          <a:p>
            <a:pPr lvl="0"/>
            <a:r>
              <a:rPr lang="el-GR" dirty="0" smtClean="0"/>
              <a:t>Λος </a:t>
            </a:r>
            <a:r>
              <a:rPr lang="el-GR" dirty="0" err="1" smtClean="0"/>
              <a:t>Άντζελες</a:t>
            </a:r>
            <a:r>
              <a:rPr lang="el-GR" dirty="0" smtClean="0"/>
              <a:t>, Καλιφόρνια, ΗΠΑ</a:t>
            </a:r>
          </a:p>
          <a:p>
            <a:pPr lvl="0"/>
            <a:r>
              <a:rPr lang="el-GR" dirty="0" err="1" smtClean="0"/>
              <a:t>San</a:t>
            </a:r>
            <a:r>
              <a:rPr lang="el-GR" dirty="0" smtClean="0"/>
              <a:t> </a:t>
            </a:r>
            <a:r>
              <a:rPr lang="el-GR" dirty="0" err="1" smtClean="0"/>
              <a:t>Antonio</a:t>
            </a:r>
            <a:r>
              <a:rPr lang="el-GR" dirty="0" smtClean="0"/>
              <a:t>, </a:t>
            </a:r>
            <a:r>
              <a:rPr lang="el-GR" dirty="0" err="1" smtClean="0"/>
              <a:t>Texas</a:t>
            </a:r>
            <a:r>
              <a:rPr lang="el-GR" dirty="0" smtClean="0"/>
              <a:t>, USA</a:t>
            </a:r>
          </a:p>
          <a:p>
            <a:pPr lvl="0"/>
            <a:r>
              <a:rPr lang="el-GR" dirty="0" err="1" smtClean="0"/>
              <a:t>Wilkes</a:t>
            </a:r>
            <a:r>
              <a:rPr lang="el-GR" dirty="0" smtClean="0"/>
              <a:t>-</a:t>
            </a:r>
            <a:r>
              <a:rPr lang="el-GR" dirty="0" err="1" smtClean="0"/>
              <a:t>Barre</a:t>
            </a:r>
            <a:r>
              <a:rPr lang="el-GR" dirty="0" smtClean="0"/>
              <a:t>, </a:t>
            </a:r>
            <a:r>
              <a:rPr lang="el-GR" dirty="0" err="1" smtClean="0"/>
              <a:t>Pennsylvania</a:t>
            </a:r>
            <a:r>
              <a:rPr lang="el-GR" dirty="0" smtClean="0"/>
              <a:t>, Ηνωμένες Πολιτείες της Αμερικής</a:t>
            </a:r>
          </a:p>
          <a:p>
            <a:r>
              <a:rPr lang="el-GR" dirty="0" smtClean="0"/>
              <a:t/>
            </a:r>
            <a:br>
              <a:rPr lang="el-GR" dirty="0" smtClean="0"/>
            </a:br>
            <a:r>
              <a:rPr lang="el-GR" b="1" dirty="0" smtClean="0"/>
              <a:t>Νότια Αμερική</a:t>
            </a:r>
            <a:endParaRPr lang="el-GR" dirty="0" smtClean="0"/>
          </a:p>
          <a:p>
            <a:pPr lvl="0"/>
            <a:r>
              <a:rPr lang="el-GR" dirty="0" smtClean="0"/>
              <a:t>Μοντεβιδέο, Ουρουγουάη</a:t>
            </a:r>
          </a:p>
          <a:p>
            <a:pPr lvl="0"/>
            <a:r>
              <a:rPr lang="el-GR" dirty="0" err="1" smtClean="0"/>
              <a:t>São</a:t>
            </a:r>
            <a:r>
              <a:rPr lang="el-GR" dirty="0" smtClean="0"/>
              <a:t> </a:t>
            </a:r>
            <a:r>
              <a:rPr lang="el-GR" dirty="0" err="1" smtClean="0"/>
              <a:t>Paulo</a:t>
            </a:r>
            <a:r>
              <a:rPr lang="el-GR" dirty="0" smtClean="0"/>
              <a:t>, </a:t>
            </a:r>
            <a:r>
              <a:rPr lang="el-GR" dirty="0" err="1" smtClean="0"/>
              <a:t>Brazil</a:t>
            </a:r>
            <a:endParaRPr lang="el-GR" dirty="0" smtClean="0"/>
          </a:p>
          <a:p>
            <a:r>
              <a:rPr lang="el-GR" dirty="0" smtClean="0"/>
              <a:t/>
            </a:r>
            <a:br>
              <a:rPr lang="el-GR" dirty="0" smtClean="0"/>
            </a:br>
            <a:r>
              <a:rPr lang="el-GR" b="1" dirty="0" smtClean="0"/>
              <a:t>Ευρώπη</a:t>
            </a:r>
            <a:endParaRPr lang="el-GR" dirty="0" smtClean="0"/>
          </a:p>
          <a:p>
            <a:pPr lvl="0"/>
            <a:r>
              <a:rPr lang="el-GR" dirty="0" smtClean="0"/>
              <a:t>Βρυξέλλες, Βέλγιο</a:t>
            </a:r>
          </a:p>
          <a:p>
            <a:pPr lvl="0"/>
            <a:r>
              <a:rPr lang="el-GR" dirty="0" smtClean="0"/>
              <a:t>Παρίσι, Γαλλία</a:t>
            </a:r>
          </a:p>
          <a:p>
            <a:pPr lvl="0"/>
            <a:r>
              <a:rPr lang="el-GR" dirty="0" smtClean="0"/>
              <a:t>Μόναχο, Γερμανία</a:t>
            </a:r>
          </a:p>
          <a:p>
            <a:pPr lvl="0"/>
            <a:r>
              <a:rPr lang="el-GR" dirty="0" smtClean="0"/>
              <a:t>Μιλάνο, Ιταλία</a:t>
            </a:r>
          </a:p>
          <a:p>
            <a:pPr lvl="0"/>
            <a:r>
              <a:rPr lang="el-GR" dirty="0" err="1" smtClean="0"/>
              <a:t>Γουόκινγκ</a:t>
            </a:r>
            <a:r>
              <a:rPr lang="el-GR" dirty="0" smtClean="0"/>
              <a:t>, Ηνωμένο Βασίλειο</a:t>
            </a:r>
          </a:p>
          <a:p>
            <a:pPr lvl="0"/>
            <a:r>
              <a:rPr lang="el-GR" dirty="0" smtClean="0"/>
              <a:t>Στοκχόλμη, Σουηδία</a:t>
            </a:r>
          </a:p>
          <a:p>
            <a:pPr lvl="0"/>
            <a:r>
              <a:rPr lang="el-GR" dirty="0" smtClean="0"/>
              <a:t>Βαρκελώνη, Ισπανία</a:t>
            </a:r>
          </a:p>
          <a:p>
            <a:pPr lvl="0"/>
            <a:r>
              <a:rPr lang="el-GR" dirty="0" smtClean="0"/>
              <a:t>Κρακοβία, Πολωνία</a:t>
            </a:r>
          </a:p>
          <a:p>
            <a:r>
              <a:rPr lang="el-GR" b="1" dirty="0" smtClean="0"/>
              <a:t/>
            </a:r>
            <a:br>
              <a:rPr lang="el-GR" b="1" dirty="0" smtClean="0"/>
            </a:br>
            <a:r>
              <a:rPr lang="el-GR" b="1" dirty="0" smtClean="0"/>
              <a:t>Μέση Ανατολή</a:t>
            </a:r>
            <a:endParaRPr lang="el-GR" dirty="0" smtClean="0"/>
          </a:p>
          <a:p>
            <a:pPr lvl="0"/>
            <a:r>
              <a:rPr lang="el-GR" dirty="0" smtClean="0"/>
              <a:t>Μπαχρέιν</a:t>
            </a:r>
          </a:p>
          <a:p>
            <a:r>
              <a:rPr lang="el-GR" dirty="0" smtClean="0"/>
              <a:t/>
            </a:r>
            <a:br>
              <a:rPr lang="el-GR" dirty="0" smtClean="0"/>
            </a:br>
            <a:r>
              <a:rPr lang="el-GR" b="1" dirty="0" smtClean="0"/>
              <a:t>Ινδία</a:t>
            </a:r>
            <a:endParaRPr lang="el-GR" dirty="0" smtClean="0"/>
          </a:p>
          <a:p>
            <a:pPr lvl="0"/>
            <a:r>
              <a:rPr lang="el-GR" dirty="0" err="1" smtClean="0"/>
              <a:t>Bangalore</a:t>
            </a:r>
            <a:endParaRPr lang="el-GR" dirty="0" smtClean="0"/>
          </a:p>
          <a:p>
            <a:pPr lvl="0"/>
            <a:r>
              <a:rPr lang="el-GR" dirty="0" err="1" smtClean="0"/>
              <a:t>Μουμπάι</a:t>
            </a:r>
            <a:endParaRPr lang="el-GR" dirty="0" smtClean="0"/>
          </a:p>
          <a:p>
            <a:pPr lvl="0"/>
            <a:r>
              <a:rPr lang="el-GR" dirty="0" smtClean="0"/>
              <a:t>Πούνε</a:t>
            </a:r>
          </a:p>
          <a:p>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Συλλογική ευθύνη</a:t>
            </a:r>
            <a:br>
              <a:rPr lang="el-GR" dirty="0" smtClean="0"/>
            </a:br>
            <a:endParaRPr lang="el-GR" dirty="0"/>
          </a:p>
        </p:txBody>
      </p:sp>
      <p:sp>
        <p:nvSpPr>
          <p:cNvPr id="3" name="2 - Θέση περιεχομένου"/>
          <p:cNvSpPr>
            <a:spLocks noGrp="1"/>
          </p:cNvSpPr>
          <p:nvPr>
            <p:ph idx="1"/>
          </p:nvPr>
        </p:nvSpPr>
        <p:spPr/>
        <p:txBody>
          <a:bodyPr>
            <a:normAutofit fontScale="55000" lnSpcReduction="20000"/>
          </a:bodyPr>
          <a:lstStyle/>
          <a:p>
            <a:pPr>
              <a:buNone/>
            </a:pPr>
            <a:r>
              <a:rPr lang="el-GR" dirty="0" smtClean="0"/>
              <a:t>      Τα ταξίδια επιτρέπουν στις οικογένειες να συνδεθούν, στις επιχειρήσεις να ενισχύσουν το παγκόσμιο εμπόριο και τους ταξιδιώτες να επεκτείνουν τις πολιτιστικές τους προοπτικές. Με την παροχή καινοτόμων τεχνολογιών  στα ταξίδια, θα κάνουν τον κόσμο ένα καλύτερο μέρος. "Καλύτερα ταξίδια, καλύτερο κόσμο" - είναι η εταιρική τους δέσμευση.</a:t>
            </a:r>
          </a:p>
          <a:p>
            <a:pPr>
              <a:buNone/>
            </a:pPr>
            <a:r>
              <a:rPr lang="el-GR" dirty="0" smtClean="0"/>
              <a:t>       </a:t>
            </a:r>
          </a:p>
          <a:p>
            <a:pPr>
              <a:buNone/>
            </a:pPr>
            <a:r>
              <a:rPr lang="el-GR" dirty="0" smtClean="0"/>
              <a:t>      Είναι μια παγκόσμια εταιρεία τεχνολογίας. Η πρωτοποριακή τεχνολογία τους χρησιμοποιείται από περισσότερους από ένα δισεκατομμύριο ανθρώπους σε όλο τον κόσμο. Ως η μεγαλύτερη βιομηχανία στον κόσμο, τα ταξίδια είναι η ψυχή που ενώνει τα έθνη, τους ανθρώπους και τις επιχειρήσεις. Οδηγούν στην κατανόηση των </a:t>
            </a:r>
            <a:r>
              <a:rPr lang="el-GR" dirty="0" err="1" smtClean="0"/>
              <a:t>πολιτισμών.Τους</a:t>
            </a:r>
            <a:r>
              <a:rPr lang="el-GR" dirty="0" smtClean="0"/>
              <a:t> συνδέει με την οικογένεια και τους φίλους. Φέρνουν περιπέτεια και ρομαντισμό στη ζωή των ανθρώπων. Και αυτό είναι καλό για την παγκόσμια οικονομία - δημιουργία θέσεων εργασίας και τόνωση των τοπικών οικονομιών, όπως καμία άλλη βιομηχανία. Δουλεύουν πίσω από τις σκηνές για να κάνουν τον κόσμο ένα καλύτερο μέρος, ένα ταξίδι σε μια στιγμή. </a:t>
            </a:r>
          </a:p>
          <a:p>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1. Καλύτερη κοινωνία</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Η </a:t>
            </a:r>
            <a:r>
              <a:rPr lang="el-GR" i="1" dirty="0" err="1" smtClean="0"/>
              <a:t>Sabre</a:t>
            </a:r>
            <a:r>
              <a:rPr lang="el-GR" i="1" dirty="0" smtClean="0"/>
              <a:t> </a:t>
            </a:r>
            <a:r>
              <a:rPr lang="el-GR" i="1" dirty="0" err="1" smtClean="0"/>
              <a:t>Holdings</a:t>
            </a:r>
            <a:r>
              <a:rPr lang="el-GR" dirty="0" smtClean="0"/>
              <a:t>  επενδύει σε παγκόσμιο επίπεδο σε κοινότητες όπου οι εργαζόμενοι ζουν και εργάζονται μέσω της χρηματοδοτικής στήριξης, συμπεριλαμβανομένων των εταιρικών εισφορών των εργαζομένων και  την ενθάρρυνση του εθελοντισμού των εργαζομένων στην επιχείρηση κάθε χρόνο.</a:t>
            </a:r>
          </a:p>
          <a:p>
            <a:pPr>
              <a:buNone/>
            </a:pPr>
            <a:endParaRPr lang="el-GR" dirty="0" smtClean="0"/>
          </a:p>
          <a:p>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2. Βελτίωση του Περιβάλλοντος </a:t>
            </a:r>
            <a:endParaRPr lang="el-GR"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 </a:t>
            </a:r>
            <a:r>
              <a:rPr lang="el-GR" b="1" dirty="0" smtClean="0"/>
              <a:t>Η μείωση του περιβαλλοντικού αποτυπώματος</a:t>
            </a:r>
          </a:p>
          <a:p>
            <a:pPr>
              <a:buNone/>
            </a:pPr>
            <a:r>
              <a:rPr lang="el-GR" dirty="0" smtClean="0"/>
              <a:t> Έχει δεσμευτεί να ελαχιστοποιήσει τις περιβαλλοντικές επιπτώσεις των παγκόσμιων εργασιών της. Αυτό επιτυγχάνεται μέσω των βέλτιστων πρακτικών πρωτοβουλιών στις εγκαταστάσεις της (</a:t>
            </a:r>
            <a:r>
              <a:rPr lang="en-US" dirty="0" smtClean="0"/>
              <a:t>Data Centers) </a:t>
            </a:r>
            <a:r>
              <a:rPr lang="el-GR" dirty="0" smtClean="0"/>
              <a:t>και πρακτικές των δημοσίων συμβάσεων. Είναι μία από τις πρώτες εταιρείες που για κάθε κλάδο  έχει κατασκευάσει μία πανεπιστημιούπολη </a:t>
            </a:r>
            <a:r>
              <a:rPr lang="en-US" dirty="0" smtClean="0"/>
              <a:t>LEED</a:t>
            </a:r>
            <a:r>
              <a:rPr lang="el-GR" dirty="0" smtClean="0"/>
              <a:t> ως εταιρική έδρα της και συνεχίζει να ενσωματώνει την εξοικονόμηση ενέργειας και νερού και τις πρακτικές μείωσης αποβλήτων σε εργασίες της. Επίσης χρησιμοποιεί ανακυκλώσιμα υλικά σε </a:t>
            </a:r>
            <a:r>
              <a:rPr lang="el-GR" dirty="0" err="1" smtClean="0"/>
              <a:t>κτιριά</a:t>
            </a:r>
            <a:r>
              <a:rPr lang="el-GR" dirty="0" smtClean="0"/>
              <a:t> της.</a:t>
            </a:r>
            <a:endParaRPr lang="el-GR"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3. Καλύτερα προϊόντα και υπηρεσίες</a:t>
            </a:r>
            <a:endParaRPr lang="el-GR"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 Δημιουργεί καινοτόμες τεχνολογίες που επιτρέπουν στους ανθρώπους να πάρουν από τους προορισμούς τους αποδοτικά και αποτελεσματικά από άποψη κόστους, ενώ υποστηρίζει κοινωνικά και περιβαλλοντικά υπεύθυνες επιλογές. Καθώς η ζωή εκατομμυρίων ανθρώπων βρίσκεται σε κίνηση καθημερινά ,η </a:t>
            </a:r>
            <a:r>
              <a:rPr lang="en-US" dirty="0" err="1" smtClean="0"/>
              <a:t>Sabre</a:t>
            </a:r>
            <a:r>
              <a:rPr lang="el-GR" dirty="0" smtClean="0"/>
              <a:t> εργάζεται επιμελώς για να κάνει τον κόσμο ένα καλύτερο μέρος για ένα ταξίδι σε μια στιγμή. Οι προσπάθειές της επικεντρώνονται στο να προσελκύσει το κοινό και να δημιουργήσει κοινή αξία, παρέχοντας στους πελάτες της λύσεις που προωθούν τις δραστηριότητες της, και να ανταποκρίνονται στις κοινωνικές και περιβαλλοντικές ανάγκες των πελατών της .</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ηγεσία της εταιρείας</a:t>
            </a:r>
            <a:endParaRPr lang="el-GR" dirty="0"/>
          </a:p>
        </p:txBody>
      </p:sp>
      <p:sp>
        <p:nvSpPr>
          <p:cNvPr id="3" name="2 - Θέση περιεχομένου"/>
          <p:cNvSpPr>
            <a:spLocks noGrp="1"/>
          </p:cNvSpPr>
          <p:nvPr>
            <p:ph idx="1"/>
          </p:nvPr>
        </p:nvSpPr>
        <p:spPr/>
        <p:txBody>
          <a:bodyPr>
            <a:normAutofit fontScale="47500" lnSpcReduction="20000"/>
          </a:bodyPr>
          <a:lstStyle/>
          <a:p>
            <a:r>
              <a:rPr lang="el-GR" b="1" dirty="0" err="1" smtClean="0">
                <a:hlinkClick r:id="rId2"/>
              </a:rPr>
              <a:t>Sam</a:t>
            </a:r>
            <a:r>
              <a:rPr lang="el-GR" b="1" dirty="0" smtClean="0">
                <a:hlinkClick r:id="rId2"/>
              </a:rPr>
              <a:t> </a:t>
            </a:r>
            <a:r>
              <a:rPr lang="el-GR" b="1" dirty="0" err="1" smtClean="0">
                <a:hlinkClick r:id="rId2"/>
              </a:rPr>
              <a:t>Gilliland</a:t>
            </a:r>
            <a:r>
              <a:rPr lang="el-GR" dirty="0" smtClean="0">
                <a:hlinkClick r:id="rId2"/>
              </a:rPr>
              <a:t/>
            </a:r>
            <a:br>
              <a:rPr lang="el-GR" dirty="0" smtClean="0">
                <a:hlinkClick r:id="rId2"/>
              </a:rPr>
            </a:br>
            <a:r>
              <a:rPr lang="el-GR" dirty="0" smtClean="0">
                <a:hlinkClick r:id="rId2"/>
              </a:rPr>
              <a:t>Πρόεδρος και Διευθύνων Σύμβουλος</a:t>
            </a:r>
            <a:endParaRPr lang="el-GR" dirty="0" smtClean="0"/>
          </a:p>
          <a:p>
            <a:r>
              <a:rPr lang="en-US" b="1" dirty="0" smtClean="0">
                <a:hlinkClick r:id="rId3"/>
              </a:rPr>
              <a:t>Tom Klein</a:t>
            </a:r>
            <a:r>
              <a:rPr lang="en-US" dirty="0" smtClean="0">
                <a:hlinkClick r:id="rId3"/>
              </a:rPr>
              <a:t/>
            </a:r>
            <a:br>
              <a:rPr lang="en-US" dirty="0" smtClean="0">
                <a:hlinkClick r:id="rId3"/>
              </a:rPr>
            </a:br>
            <a:r>
              <a:rPr lang="el-GR" dirty="0" smtClean="0">
                <a:hlinkClick r:id="rId3"/>
              </a:rPr>
              <a:t>Πρόεδρε</a:t>
            </a:r>
            <a:r>
              <a:rPr lang="en-US" dirty="0" smtClean="0">
                <a:hlinkClick r:id="rId3"/>
              </a:rPr>
              <a:t>, </a:t>
            </a:r>
            <a:r>
              <a:rPr lang="en-US" dirty="0" err="1" smtClean="0">
                <a:hlinkClick r:id="rId3"/>
              </a:rPr>
              <a:t>Sabre</a:t>
            </a:r>
            <a:r>
              <a:rPr lang="en-US" dirty="0" smtClean="0">
                <a:hlinkClick r:id="rId3"/>
              </a:rPr>
              <a:t> Holdings</a:t>
            </a:r>
            <a:endParaRPr lang="el-GR" dirty="0" smtClean="0"/>
          </a:p>
          <a:p>
            <a:r>
              <a:rPr lang="en-US" b="1" dirty="0" smtClean="0">
                <a:hlinkClick r:id="rId4"/>
              </a:rPr>
              <a:t>Greg Webb</a:t>
            </a:r>
            <a:r>
              <a:rPr lang="en-US" dirty="0" smtClean="0">
                <a:hlinkClick r:id="rId4"/>
              </a:rPr>
              <a:t/>
            </a:r>
            <a:br>
              <a:rPr lang="en-US" dirty="0" smtClean="0">
                <a:hlinkClick r:id="rId4"/>
              </a:rPr>
            </a:br>
            <a:r>
              <a:rPr lang="el-GR" dirty="0" smtClean="0">
                <a:hlinkClick r:id="rId4"/>
              </a:rPr>
              <a:t>Πρόεδρε</a:t>
            </a:r>
            <a:r>
              <a:rPr lang="en-US" dirty="0" smtClean="0">
                <a:hlinkClick r:id="rId4"/>
              </a:rPr>
              <a:t>, </a:t>
            </a:r>
            <a:r>
              <a:rPr lang="en-US" dirty="0" err="1" smtClean="0">
                <a:hlinkClick r:id="rId4"/>
              </a:rPr>
              <a:t>Sabre</a:t>
            </a:r>
            <a:r>
              <a:rPr lang="en-US" dirty="0" smtClean="0">
                <a:hlinkClick r:id="rId4"/>
              </a:rPr>
              <a:t> Travel Network</a:t>
            </a:r>
            <a:endParaRPr lang="el-GR" dirty="0" smtClean="0"/>
          </a:p>
          <a:p>
            <a:r>
              <a:rPr lang="en-US" b="1" dirty="0" smtClean="0">
                <a:hlinkClick r:id="rId5"/>
              </a:rPr>
              <a:t>Hugh Jones</a:t>
            </a:r>
            <a:r>
              <a:rPr lang="en-US" dirty="0" smtClean="0">
                <a:hlinkClick r:id="rId5"/>
              </a:rPr>
              <a:t/>
            </a:r>
            <a:br>
              <a:rPr lang="en-US" dirty="0" smtClean="0">
                <a:hlinkClick r:id="rId5"/>
              </a:rPr>
            </a:br>
            <a:r>
              <a:rPr lang="el-GR" dirty="0" smtClean="0">
                <a:hlinkClick r:id="rId5"/>
              </a:rPr>
              <a:t>Πρόεδρε</a:t>
            </a:r>
            <a:r>
              <a:rPr lang="en-US" dirty="0" smtClean="0">
                <a:hlinkClick r:id="rId5"/>
              </a:rPr>
              <a:t>, </a:t>
            </a:r>
            <a:r>
              <a:rPr lang="en-US" dirty="0" err="1" smtClean="0">
                <a:hlinkClick r:id="rId5"/>
              </a:rPr>
              <a:t>Sabre</a:t>
            </a:r>
            <a:r>
              <a:rPr lang="en-US" dirty="0" smtClean="0">
                <a:hlinkClick r:id="rId5"/>
              </a:rPr>
              <a:t> Airline Solutions</a:t>
            </a:r>
            <a:endParaRPr lang="el-GR" dirty="0" smtClean="0"/>
          </a:p>
          <a:p>
            <a:r>
              <a:rPr lang="el-GR" b="1" dirty="0" smtClean="0">
                <a:hlinkClick r:id="rId6"/>
              </a:rPr>
              <a:t>Ο </a:t>
            </a:r>
            <a:r>
              <a:rPr lang="el-GR" b="1" dirty="0" err="1" smtClean="0">
                <a:hlinkClick r:id="rId6"/>
              </a:rPr>
              <a:t>Carl</a:t>
            </a:r>
            <a:r>
              <a:rPr lang="el-GR" b="1" dirty="0" smtClean="0">
                <a:hlinkClick r:id="rId6"/>
              </a:rPr>
              <a:t> </a:t>
            </a:r>
            <a:r>
              <a:rPr lang="el-GR" b="1" dirty="0" err="1" smtClean="0">
                <a:hlinkClick r:id="rId6"/>
              </a:rPr>
              <a:t>Sparks</a:t>
            </a:r>
            <a:r>
              <a:rPr lang="el-GR" dirty="0" smtClean="0">
                <a:hlinkClick r:id="rId6"/>
              </a:rPr>
              <a:t/>
            </a:r>
            <a:br>
              <a:rPr lang="el-GR" dirty="0" smtClean="0">
                <a:hlinkClick r:id="rId6"/>
              </a:rPr>
            </a:br>
            <a:r>
              <a:rPr lang="el-GR" dirty="0" smtClean="0">
                <a:hlinkClick r:id="rId6"/>
              </a:rPr>
              <a:t>Πρόεδρος και Διευθύνων Σύμβουλος, </a:t>
            </a:r>
            <a:r>
              <a:rPr lang="el-GR" dirty="0" err="1" smtClean="0">
                <a:hlinkClick r:id="rId6"/>
              </a:rPr>
              <a:t>Travelocity</a:t>
            </a:r>
            <a:r>
              <a:rPr lang="el-GR" dirty="0" smtClean="0">
                <a:hlinkClick r:id="rId6"/>
              </a:rPr>
              <a:t> Παγκόσμια</a:t>
            </a:r>
            <a:endParaRPr lang="el-GR" dirty="0" smtClean="0"/>
          </a:p>
          <a:p>
            <a:r>
              <a:rPr lang="el-GR" b="1" dirty="0" err="1" smtClean="0">
                <a:hlinkClick r:id="rId7"/>
              </a:rPr>
              <a:t>Alex</a:t>
            </a:r>
            <a:r>
              <a:rPr lang="el-GR" b="1" dirty="0" smtClean="0">
                <a:hlinkClick r:id="rId7"/>
              </a:rPr>
              <a:t> </a:t>
            </a:r>
            <a:r>
              <a:rPr lang="el-GR" b="1" dirty="0" err="1" smtClean="0">
                <a:hlinkClick r:id="rId7"/>
              </a:rPr>
              <a:t>Alt</a:t>
            </a:r>
            <a:r>
              <a:rPr lang="el-GR" dirty="0" smtClean="0">
                <a:hlinkClick r:id="rId7"/>
              </a:rPr>
              <a:t/>
            </a:r>
            <a:br>
              <a:rPr lang="el-GR" dirty="0" smtClean="0">
                <a:hlinkClick r:id="rId7"/>
              </a:rPr>
            </a:br>
            <a:r>
              <a:rPr lang="el-GR" dirty="0" smtClean="0">
                <a:hlinkClick r:id="rId7"/>
              </a:rPr>
              <a:t>Πρόεδρος και Γενικός Διευθυντής, </a:t>
            </a:r>
            <a:br>
              <a:rPr lang="el-GR" dirty="0" smtClean="0">
                <a:hlinkClick r:id="rId7"/>
              </a:rPr>
            </a:br>
            <a:r>
              <a:rPr lang="el-GR" dirty="0" err="1" smtClean="0">
                <a:hlinkClick r:id="rId7"/>
              </a:rPr>
              <a:t>Sabre</a:t>
            </a:r>
            <a:r>
              <a:rPr lang="el-GR" dirty="0" smtClean="0">
                <a:hlinkClick r:id="rId7"/>
              </a:rPr>
              <a:t> </a:t>
            </a:r>
            <a:r>
              <a:rPr lang="el-GR" dirty="0" err="1" smtClean="0">
                <a:hlinkClick r:id="rId7"/>
              </a:rPr>
              <a:t>Hospitality</a:t>
            </a:r>
            <a:r>
              <a:rPr lang="el-GR" dirty="0" smtClean="0">
                <a:hlinkClick r:id="rId7"/>
              </a:rPr>
              <a:t> </a:t>
            </a:r>
            <a:r>
              <a:rPr lang="el-GR" dirty="0" err="1" smtClean="0">
                <a:hlinkClick r:id="rId7"/>
              </a:rPr>
              <a:t>Solutions</a:t>
            </a:r>
            <a:endParaRPr lang="el-GR" dirty="0" smtClean="0"/>
          </a:p>
          <a:p>
            <a:r>
              <a:rPr lang="el-GR" b="1" dirty="0" err="1" smtClean="0">
                <a:hlinkClick r:id="rId8"/>
              </a:rPr>
              <a:t>Deborah</a:t>
            </a:r>
            <a:r>
              <a:rPr lang="el-GR" b="1" dirty="0" smtClean="0">
                <a:hlinkClick r:id="rId8"/>
              </a:rPr>
              <a:t> </a:t>
            </a:r>
            <a:r>
              <a:rPr lang="el-GR" b="1" dirty="0" err="1" smtClean="0">
                <a:hlinkClick r:id="rId8"/>
              </a:rPr>
              <a:t>Kerr</a:t>
            </a:r>
            <a:r>
              <a:rPr lang="el-GR" dirty="0" smtClean="0">
                <a:hlinkClick r:id="rId8"/>
              </a:rPr>
              <a:t/>
            </a:r>
            <a:br>
              <a:rPr lang="el-GR" dirty="0" smtClean="0">
                <a:hlinkClick r:id="rId8"/>
              </a:rPr>
            </a:br>
            <a:r>
              <a:rPr lang="el-GR" dirty="0" smtClean="0">
                <a:hlinkClick r:id="rId8"/>
              </a:rPr>
              <a:t>Προϊόντων </a:t>
            </a:r>
            <a:r>
              <a:rPr lang="el-GR" dirty="0" err="1" smtClean="0">
                <a:hlinkClick r:id="rId8"/>
              </a:rPr>
              <a:t>Chief</a:t>
            </a:r>
            <a:r>
              <a:rPr lang="el-GR" dirty="0" smtClean="0">
                <a:hlinkClick r:id="rId8"/>
              </a:rPr>
              <a:t> και Διευθυντής Τεχνολογίας</a:t>
            </a:r>
            <a:endParaRPr lang="el-GR" dirty="0" smtClean="0"/>
          </a:p>
          <a:p>
            <a:r>
              <a:rPr lang="en-US" b="1" dirty="0" smtClean="0">
                <a:hlinkClick r:id="rId9"/>
              </a:rPr>
              <a:t>Rick Simonson</a:t>
            </a:r>
            <a:r>
              <a:rPr lang="en-US" dirty="0" smtClean="0">
                <a:hlinkClick r:id="rId9"/>
              </a:rPr>
              <a:t/>
            </a:r>
            <a:br>
              <a:rPr lang="en-US" dirty="0" smtClean="0">
                <a:hlinkClick r:id="rId9"/>
              </a:rPr>
            </a:br>
            <a:r>
              <a:rPr lang="el-GR" dirty="0" smtClean="0">
                <a:hlinkClick r:id="rId9"/>
              </a:rPr>
              <a:t>Εκτελεστικός Αντιπρόεδρος και</a:t>
            </a:r>
            <a:r>
              <a:rPr lang="en-US" dirty="0" smtClean="0">
                <a:hlinkClick r:id="rId9"/>
              </a:rPr>
              <a:t> Chief Financial Officer</a:t>
            </a:r>
            <a:endParaRPr lang="el-GR" dirty="0" smtClean="0"/>
          </a:p>
          <a:p>
            <a:r>
              <a:rPr lang="el-GR" b="1" dirty="0" err="1" smtClean="0">
                <a:hlinkClick r:id="rId10"/>
              </a:rPr>
              <a:t>Sterling</a:t>
            </a:r>
            <a:r>
              <a:rPr lang="el-GR" b="1" dirty="0" smtClean="0">
                <a:hlinkClick r:id="rId10"/>
              </a:rPr>
              <a:t> L. </a:t>
            </a:r>
            <a:r>
              <a:rPr lang="el-GR" b="1" dirty="0" err="1" smtClean="0">
                <a:hlinkClick r:id="rId10"/>
              </a:rPr>
              <a:t>Miller</a:t>
            </a:r>
            <a:r>
              <a:rPr lang="el-GR" dirty="0" smtClean="0">
                <a:hlinkClick r:id="rId10"/>
              </a:rPr>
              <a:t/>
            </a:r>
            <a:br>
              <a:rPr lang="el-GR" dirty="0" smtClean="0">
                <a:hlinkClick r:id="rId10"/>
              </a:rPr>
            </a:br>
            <a:r>
              <a:rPr lang="el-GR" dirty="0" smtClean="0">
                <a:hlinkClick r:id="rId10"/>
              </a:rPr>
              <a:t>Εκτελεστικός Αντιπρόεδρος, Γενικός Σύμβουλος και Γενικός Γραμματέας Διοίκησης</a:t>
            </a: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GB" b="1" dirty="0" smtClean="0"/>
              <a:t>Hugh Jones</a:t>
            </a:r>
            <a:r>
              <a:rPr lang="el-GR" b="1" dirty="0" smtClean="0"/>
              <a:t/>
            </a:r>
            <a:br>
              <a:rPr lang="el-GR" b="1" dirty="0" smtClean="0"/>
            </a:br>
            <a:r>
              <a:rPr lang="en-GB" b="1" dirty="0" smtClean="0"/>
              <a:t>President, Sabre Airline Solutions</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fontScale="62500" lnSpcReduction="20000"/>
          </a:bodyPr>
          <a:lstStyle/>
          <a:p>
            <a:pPr>
              <a:buNone/>
            </a:pPr>
            <a:r>
              <a:rPr lang="en-US" dirty="0" smtClean="0"/>
              <a:t> </a:t>
            </a:r>
            <a:r>
              <a:rPr lang="el-GR" dirty="0" smtClean="0"/>
              <a:t>Ως πρόεδρος της </a:t>
            </a:r>
            <a:r>
              <a:rPr lang="en-US" dirty="0" err="1" smtClean="0"/>
              <a:t>Sabre</a:t>
            </a:r>
            <a:r>
              <a:rPr lang="en-US" dirty="0" smtClean="0"/>
              <a:t> Airline Solutions, o Hugh Jones </a:t>
            </a:r>
            <a:r>
              <a:rPr lang="el-GR" dirty="0" smtClean="0"/>
              <a:t>επιβλέπει την κορυφαία στον κόσμο παροχή τεχνολογικών λύσεων στον κλάδο των αεροπορικών μεταφορών. Ένας 22-ετών βετεράνος της εταιρίας ταξιδιού, όπου η μεγάλη του εμπειρία στην </a:t>
            </a:r>
            <a:r>
              <a:rPr lang="en-US" dirty="0" err="1" smtClean="0"/>
              <a:t>Sabre</a:t>
            </a:r>
            <a:r>
              <a:rPr lang="en-US" dirty="0" smtClean="0"/>
              <a:t> Holdings </a:t>
            </a:r>
            <a:r>
              <a:rPr lang="el-GR" dirty="0" smtClean="0"/>
              <a:t>τον βοηθάει να επιταχύνει τα σχέδια της </a:t>
            </a:r>
            <a:r>
              <a:rPr lang="en-US" dirty="0" err="1" smtClean="0"/>
              <a:t>Sabre</a:t>
            </a:r>
            <a:r>
              <a:rPr lang="en-US" dirty="0" smtClean="0"/>
              <a:t> Airline Solutions </a:t>
            </a:r>
            <a:r>
              <a:rPr lang="el-GR" dirty="0" smtClean="0"/>
              <a:t>για να γίνει η κορυφαία στον κόσμο ‘</a:t>
            </a:r>
            <a:r>
              <a:rPr lang="en-US" dirty="0" smtClean="0"/>
              <a:t>Software-as-a-Service’ </a:t>
            </a:r>
            <a:r>
              <a:rPr lang="el-GR" dirty="0" smtClean="0"/>
              <a:t>επιχείρηση.</a:t>
            </a:r>
          </a:p>
          <a:p>
            <a:pPr>
              <a:buNone/>
            </a:pPr>
            <a:r>
              <a:rPr lang="el-GR" dirty="0" smtClean="0"/>
              <a:t> Πριν από το ρόλο του στη </a:t>
            </a:r>
            <a:r>
              <a:rPr lang="en-US" dirty="0" err="1" smtClean="0"/>
              <a:t>Sabre</a:t>
            </a:r>
            <a:r>
              <a:rPr lang="en-US" dirty="0" smtClean="0"/>
              <a:t> Airline </a:t>
            </a:r>
            <a:r>
              <a:rPr lang="en-US" dirty="0" err="1" smtClean="0"/>
              <a:t>Solutions,o</a:t>
            </a:r>
            <a:r>
              <a:rPr lang="en-US" dirty="0" smtClean="0"/>
              <a:t> Jones </a:t>
            </a:r>
            <a:r>
              <a:rPr lang="el-GR" dirty="0" smtClean="0"/>
              <a:t>υπηρέτησε ως πρόεδρος και διευθύνων σύμβουλος της </a:t>
            </a:r>
            <a:r>
              <a:rPr lang="en-US" dirty="0" smtClean="0"/>
              <a:t>Global Travelocity </a:t>
            </a:r>
            <a:r>
              <a:rPr lang="el-GR" dirty="0" smtClean="0"/>
              <a:t>όπου επέβλεψε ένα χαρτοφυλάκιο των ταξιδιωτικών επιχειρήσεων μέσω του διαδικτύου, περιλαμβάνοντας την </a:t>
            </a:r>
            <a:r>
              <a:rPr lang="en-US" dirty="0" smtClean="0"/>
              <a:t>Travelocity,</a:t>
            </a:r>
            <a:r>
              <a:rPr lang="el-GR" dirty="0" smtClean="0"/>
              <a:t> </a:t>
            </a:r>
            <a:r>
              <a:rPr lang="en-US" dirty="0" smtClean="0"/>
              <a:t>lastminute.com </a:t>
            </a:r>
            <a:r>
              <a:rPr lang="el-GR" dirty="0" smtClean="0"/>
              <a:t>στην Ευρώπη και την</a:t>
            </a:r>
            <a:r>
              <a:rPr lang="en-US" dirty="0" smtClean="0"/>
              <a:t> ZUJI</a:t>
            </a:r>
            <a:r>
              <a:rPr lang="el-GR" dirty="0" smtClean="0"/>
              <a:t> στην Ασία</a:t>
            </a:r>
            <a:r>
              <a:rPr lang="en-US" dirty="0" smtClean="0"/>
              <a:t>. </a:t>
            </a:r>
            <a:r>
              <a:rPr lang="el-GR" dirty="0" smtClean="0"/>
              <a:t>Κατά την διάρκεια της θητείας του, η επιχείρηση επεκτάθηκε και σε νέους τομείς ανάπτυξης. Φρόντισε για την εγκατάσταση της ξενοδοχειακής πλατφόρμας διανομής της εταιρείας και την παγκόσμια πλατφόρμα για ψώνια και επέκτεινε την παρουσία της εταιρείας στην Λατινική Αμερική και την Ινδία. Ταυτόχρονα δυνάμωσε τις επιχειρήσεις στην Ευρώπη και την Ασία</a:t>
            </a: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Απόψεις Υπαλλήλων (Θετικές)</a:t>
            </a:r>
            <a:endParaRPr lang="el-GR" dirty="0"/>
          </a:p>
        </p:txBody>
      </p:sp>
      <p:sp>
        <p:nvSpPr>
          <p:cNvPr id="3" name="2 - Θέση περιεχομένου"/>
          <p:cNvSpPr>
            <a:spLocks noGrp="1"/>
          </p:cNvSpPr>
          <p:nvPr>
            <p:ph idx="1"/>
          </p:nvPr>
        </p:nvSpPr>
        <p:spPr/>
        <p:txBody>
          <a:bodyPr>
            <a:normAutofit fontScale="55000" lnSpcReduction="20000"/>
          </a:bodyPr>
          <a:lstStyle/>
          <a:p>
            <a:pPr fontAlgn="base"/>
            <a:r>
              <a:rPr lang="el-GR" b="1" u="sng" dirty="0" smtClean="0">
                <a:hlinkClick r:id="rId2"/>
              </a:rPr>
              <a:t>“</a:t>
            </a:r>
            <a:r>
              <a:rPr lang="el-GR" b="1" u="sng" dirty="0" err="1" smtClean="0">
                <a:hlinkClick r:id="rId2"/>
              </a:rPr>
              <a:t>Lead</a:t>
            </a:r>
            <a:r>
              <a:rPr lang="el-GR" b="1" u="sng" dirty="0" smtClean="0">
                <a:hlinkClick r:id="rId2"/>
              </a:rPr>
              <a:t> </a:t>
            </a:r>
            <a:r>
              <a:rPr lang="el-GR" b="1" u="sng" dirty="0" err="1" smtClean="0">
                <a:hlinkClick r:id="rId2"/>
              </a:rPr>
              <a:t>Engineer</a:t>
            </a:r>
            <a:r>
              <a:rPr lang="el-GR" b="1" u="sng" dirty="0" smtClean="0">
                <a:hlinkClick r:id="rId2"/>
              </a:rPr>
              <a:t>”</a:t>
            </a:r>
            <a:endParaRPr lang="el-GR" b="1" dirty="0" smtClean="0"/>
          </a:p>
          <a:p>
            <a:pPr fontAlgn="base">
              <a:buNone/>
            </a:pPr>
            <a:r>
              <a:rPr lang="el-GR" b="1" dirty="0" smtClean="0"/>
              <a:t>     </a:t>
            </a:r>
            <a:r>
              <a:rPr lang="el-GR" b="1" dirty="0" err="1" smtClean="0"/>
              <a:t>Team</a:t>
            </a:r>
            <a:r>
              <a:rPr lang="el-GR" b="1" dirty="0" smtClean="0"/>
              <a:t> </a:t>
            </a:r>
            <a:r>
              <a:rPr lang="el-GR" b="1" dirty="0" err="1" smtClean="0"/>
              <a:t>Lead</a:t>
            </a:r>
            <a:r>
              <a:rPr lang="el-GR" b="1" dirty="0" smtClean="0"/>
              <a:t> </a:t>
            </a:r>
            <a:r>
              <a:rPr lang="el-GR" b="1" dirty="0" err="1" smtClean="0"/>
              <a:t>Software</a:t>
            </a:r>
            <a:r>
              <a:rPr lang="el-GR" b="1" dirty="0" smtClean="0"/>
              <a:t> QA </a:t>
            </a:r>
            <a:r>
              <a:rPr lang="el-GR" b="1" dirty="0" err="1" smtClean="0"/>
              <a:t>Engineering</a:t>
            </a:r>
            <a:r>
              <a:rPr lang="el-GR" dirty="0" smtClean="0"/>
              <a:t> (</a:t>
            </a:r>
            <a:r>
              <a:rPr lang="el-GR" dirty="0" err="1" smtClean="0"/>
              <a:t>Current</a:t>
            </a:r>
            <a:r>
              <a:rPr lang="el-GR" dirty="0" smtClean="0"/>
              <a:t> </a:t>
            </a:r>
            <a:r>
              <a:rPr lang="el-GR" dirty="0" err="1" smtClean="0"/>
              <a:t>Employee</a:t>
            </a:r>
            <a:r>
              <a:rPr lang="el-GR" dirty="0" smtClean="0"/>
              <a:t>)</a:t>
            </a:r>
            <a:endParaRPr lang="el-GR" b="1" dirty="0" smtClean="0"/>
          </a:p>
          <a:p>
            <a:pPr fontAlgn="base">
              <a:buNone/>
            </a:pPr>
            <a:r>
              <a:rPr lang="el-GR" dirty="0" smtClean="0"/>
              <a:t>     </a:t>
            </a:r>
            <a:r>
              <a:rPr lang="el-GR" dirty="0" err="1" smtClean="0"/>
              <a:t>Bangalore</a:t>
            </a:r>
            <a:r>
              <a:rPr lang="el-GR" dirty="0" smtClean="0"/>
              <a:t> (</a:t>
            </a:r>
            <a:r>
              <a:rPr lang="el-GR" dirty="0" err="1" smtClean="0"/>
              <a:t>India</a:t>
            </a:r>
            <a:r>
              <a:rPr lang="el-GR" dirty="0" smtClean="0"/>
              <a:t>)</a:t>
            </a:r>
            <a:endParaRPr lang="el-GR" b="1" dirty="0" smtClean="0"/>
          </a:p>
          <a:p>
            <a:pPr fontAlgn="base">
              <a:buNone/>
            </a:pPr>
            <a:r>
              <a:rPr lang="el-GR" dirty="0" smtClean="0"/>
              <a:t>     I </a:t>
            </a:r>
            <a:r>
              <a:rPr lang="el-GR" dirty="0" err="1" smtClean="0"/>
              <a:t>have</a:t>
            </a:r>
            <a:r>
              <a:rPr lang="el-GR" dirty="0" smtClean="0"/>
              <a:t> </a:t>
            </a:r>
            <a:r>
              <a:rPr lang="el-GR" dirty="0" err="1" smtClean="0"/>
              <a:t>been</a:t>
            </a:r>
            <a:r>
              <a:rPr lang="el-GR" dirty="0" smtClean="0"/>
              <a:t> </a:t>
            </a:r>
            <a:r>
              <a:rPr lang="el-GR" dirty="0" err="1" smtClean="0"/>
              <a:t>working</a:t>
            </a:r>
            <a:r>
              <a:rPr lang="el-GR" dirty="0" smtClean="0"/>
              <a:t> </a:t>
            </a:r>
            <a:r>
              <a:rPr lang="el-GR" dirty="0" err="1" smtClean="0"/>
              <a:t>at</a:t>
            </a:r>
            <a:r>
              <a:rPr lang="el-GR" dirty="0" smtClean="0"/>
              <a:t> </a:t>
            </a:r>
            <a:r>
              <a:rPr lang="el-GR" dirty="0" err="1" smtClean="0"/>
              <a:t>Sabre</a:t>
            </a:r>
            <a:r>
              <a:rPr lang="el-GR" dirty="0" smtClean="0"/>
              <a:t> </a:t>
            </a:r>
            <a:r>
              <a:rPr lang="el-GR" dirty="0" err="1" smtClean="0"/>
              <a:t>full</a:t>
            </a:r>
            <a:r>
              <a:rPr lang="el-GR" dirty="0" smtClean="0"/>
              <a:t>-</a:t>
            </a:r>
            <a:r>
              <a:rPr lang="el-GR" dirty="0" err="1" smtClean="0"/>
              <a:t>time</a:t>
            </a:r>
            <a:r>
              <a:rPr lang="el-GR" dirty="0" smtClean="0"/>
              <a:t> </a:t>
            </a:r>
            <a:r>
              <a:rPr lang="el-GR" dirty="0" err="1" smtClean="0"/>
              <a:t>for</a:t>
            </a:r>
            <a:r>
              <a:rPr lang="el-GR" dirty="0" smtClean="0"/>
              <a:t> </a:t>
            </a:r>
            <a:r>
              <a:rPr lang="el-GR" dirty="0" err="1" smtClean="0"/>
              <a:t>more</a:t>
            </a:r>
            <a:r>
              <a:rPr lang="el-GR" dirty="0" smtClean="0"/>
              <a:t> </a:t>
            </a:r>
            <a:r>
              <a:rPr lang="el-GR" dirty="0" err="1" smtClean="0"/>
              <a:t>than</a:t>
            </a:r>
            <a:r>
              <a:rPr lang="el-GR" dirty="0" smtClean="0"/>
              <a:t> 3 </a:t>
            </a:r>
            <a:r>
              <a:rPr lang="el-GR" dirty="0" err="1" smtClean="0"/>
              <a:t>years</a:t>
            </a:r>
            <a:endParaRPr lang="el-GR" dirty="0" smtClean="0"/>
          </a:p>
          <a:p>
            <a:pPr fontAlgn="base">
              <a:buNone/>
            </a:pPr>
            <a:r>
              <a:rPr lang="el-GR" b="1" dirty="0" smtClean="0"/>
              <a:t>     </a:t>
            </a:r>
            <a:r>
              <a:rPr lang="el-GR" b="1" dirty="0" err="1" smtClean="0"/>
              <a:t>Pros</a:t>
            </a:r>
            <a:r>
              <a:rPr lang="el-GR" dirty="0" smtClean="0"/>
              <a:t> – </a:t>
            </a:r>
            <a:r>
              <a:rPr lang="el-GR" dirty="0" err="1" smtClean="0"/>
              <a:t>Good</a:t>
            </a:r>
            <a:r>
              <a:rPr lang="el-GR" dirty="0" smtClean="0"/>
              <a:t> </a:t>
            </a:r>
            <a:r>
              <a:rPr lang="el-GR" dirty="0" err="1" smtClean="0"/>
              <a:t>working</a:t>
            </a:r>
            <a:r>
              <a:rPr lang="el-GR" dirty="0" smtClean="0"/>
              <a:t> </a:t>
            </a:r>
            <a:r>
              <a:rPr lang="el-GR" dirty="0" err="1" smtClean="0"/>
              <a:t>environment</a:t>
            </a:r>
            <a:r>
              <a:rPr lang="el-GR" dirty="0" smtClean="0"/>
              <a:t>, </a:t>
            </a:r>
            <a:r>
              <a:rPr lang="el-GR" dirty="0" err="1" smtClean="0"/>
              <a:t>flexibility</a:t>
            </a:r>
            <a:r>
              <a:rPr lang="el-GR" dirty="0" smtClean="0"/>
              <a:t>, </a:t>
            </a:r>
            <a:r>
              <a:rPr lang="el-GR" dirty="0" err="1" smtClean="0"/>
              <a:t>decent</a:t>
            </a:r>
            <a:r>
              <a:rPr lang="el-GR" dirty="0" smtClean="0"/>
              <a:t> </a:t>
            </a:r>
            <a:r>
              <a:rPr lang="el-GR" dirty="0" err="1" smtClean="0"/>
              <a:t>package</a:t>
            </a:r>
            <a:endParaRPr lang="el-GR" dirty="0" smtClean="0"/>
          </a:p>
          <a:p>
            <a:pPr fontAlgn="base">
              <a:buNone/>
            </a:pPr>
            <a:r>
              <a:rPr lang="el-GR" b="1" dirty="0" smtClean="0"/>
              <a:t>     </a:t>
            </a:r>
            <a:r>
              <a:rPr lang="el-GR" b="1" dirty="0" err="1" smtClean="0"/>
              <a:t>Cons</a:t>
            </a:r>
            <a:r>
              <a:rPr lang="el-GR" dirty="0" smtClean="0"/>
              <a:t> – </a:t>
            </a:r>
            <a:r>
              <a:rPr lang="el-GR" dirty="0" err="1" smtClean="0"/>
              <a:t>Movement</a:t>
            </a:r>
            <a:r>
              <a:rPr lang="el-GR" dirty="0" smtClean="0"/>
              <a:t> </a:t>
            </a:r>
            <a:r>
              <a:rPr lang="el-GR" dirty="0" err="1" smtClean="0"/>
              <a:t>between</a:t>
            </a:r>
            <a:r>
              <a:rPr lang="el-GR" dirty="0" smtClean="0"/>
              <a:t> </a:t>
            </a:r>
            <a:r>
              <a:rPr lang="el-GR" dirty="0" err="1" smtClean="0"/>
              <a:t>team</a:t>
            </a:r>
            <a:r>
              <a:rPr lang="el-GR" dirty="0" smtClean="0"/>
              <a:t> </a:t>
            </a:r>
            <a:r>
              <a:rPr lang="el-GR" dirty="0" err="1" smtClean="0"/>
              <a:t>difficult</a:t>
            </a:r>
            <a:r>
              <a:rPr lang="el-GR" dirty="0" smtClean="0"/>
              <a:t>.</a:t>
            </a:r>
            <a:br>
              <a:rPr lang="el-GR" dirty="0" smtClean="0"/>
            </a:br>
            <a:r>
              <a:rPr lang="el-GR" dirty="0" err="1" smtClean="0"/>
              <a:t>Politics</a:t>
            </a:r>
            <a:r>
              <a:rPr lang="el-GR" dirty="0" smtClean="0"/>
              <a:t> </a:t>
            </a:r>
            <a:r>
              <a:rPr lang="el-GR" dirty="0" err="1" smtClean="0"/>
              <a:t>inside</a:t>
            </a:r>
            <a:r>
              <a:rPr lang="el-GR" dirty="0" smtClean="0"/>
              <a:t> </a:t>
            </a:r>
            <a:r>
              <a:rPr lang="el-GR" dirty="0" err="1" smtClean="0"/>
              <a:t>company</a:t>
            </a:r>
            <a:endParaRPr lang="el-GR" dirty="0" smtClean="0"/>
          </a:p>
          <a:p>
            <a:pPr fontAlgn="base">
              <a:buNone/>
            </a:pPr>
            <a:r>
              <a:rPr lang="el-GR" b="1" dirty="0" smtClean="0"/>
              <a:t>     </a:t>
            </a:r>
            <a:r>
              <a:rPr lang="el-GR" b="1" dirty="0" err="1" smtClean="0"/>
              <a:t>Yes</a:t>
            </a:r>
            <a:r>
              <a:rPr lang="el-GR" b="1" dirty="0" smtClean="0"/>
              <a:t>, I </a:t>
            </a:r>
            <a:r>
              <a:rPr lang="el-GR" b="1" dirty="0" err="1" smtClean="0"/>
              <a:t>would</a:t>
            </a:r>
            <a:r>
              <a:rPr lang="el-GR" b="1" dirty="0" smtClean="0"/>
              <a:t> </a:t>
            </a:r>
            <a:r>
              <a:rPr lang="el-GR" b="1" dirty="0" err="1" smtClean="0"/>
              <a:t>recommend</a:t>
            </a:r>
            <a:r>
              <a:rPr lang="el-GR" b="1" dirty="0" smtClean="0"/>
              <a:t> </a:t>
            </a:r>
            <a:r>
              <a:rPr lang="el-GR" b="1" dirty="0" err="1" smtClean="0"/>
              <a:t>this</a:t>
            </a:r>
            <a:r>
              <a:rPr lang="el-GR" b="1" dirty="0" smtClean="0"/>
              <a:t> </a:t>
            </a:r>
            <a:r>
              <a:rPr lang="el-GR" b="1" dirty="0" err="1" smtClean="0"/>
              <a:t>company</a:t>
            </a:r>
            <a:r>
              <a:rPr lang="el-GR" b="1" dirty="0" smtClean="0"/>
              <a:t> </a:t>
            </a:r>
            <a:r>
              <a:rPr lang="el-GR" b="1" dirty="0" err="1" smtClean="0"/>
              <a:t>to</a:t>
            </a:r>
            <a:r>
              <a:rPr lang="el-GR" b="1" dirty="0" smtClean="0"/>
              <a:t> a </a:t>
            </a:r>
            <a:r>
              <a:rPr lang="el-GR" b="1" dirty="0" err="1" smtClean="0"/>
              <a:t>friend</a:t>
            </a:r>
            <a:endParaRPr lang="el-GR" b="1" dirty="0" smtClean="0"/>
          </a:p>
          <a:p>
            <a:pPr fontAlgn="base">
              <a:buNone/>
            </a:pPr>
            <a:endParaRPr lang="el-GR" b="1" dirty="0" smtClean="0"/>
          </a:p>
          <a:p>
            <a:pPr fontAlgn="base"/>
            <a:r>
              <a:rPr lang="el-GR" b="1" u="sng" dirty="0" smtClean="0">
                <a:hlinkClick r:id="rId3"/>
              </a:rPr>
              <a:t>“</a:t>
            </a:r>
            <a:r>
              <a:rPr lang="el-GR" b="1" u="sng" dirty="0" err="1" smtClean="0">
                <a:hlinkClick r:id="rId3"/>
              </a:rPr>
              <a:t>Nice</a:t>
            </a:r>
            <a:r>
              <a:rPr lang="el-GR" b="1" u="sng" dirty="0" smtClean="0">
                <a:hlinkClick r:id="rId3"/>
              </a:rPr>
              <a:t> </a:t>
            </a:r>
            <a:r>
              <a:rPr lang="el-GR" b="1" u="sng" dirty="0" err="1" smtClean="0">
                <a:hlinkClick r:id="rId3"/>
              </a:rPr>
              <a:t>place</a:t>
            </a:r>
            <a:r>
              <a:rPr lang="el-GR" b="1" u="sng" dirty="0" smtClean="0">
                <a:hlinkClick r:id="rId3"/>
              </a:rPr>
              <a:t> </a:t>
            </a:r>
            <a:r>
              <a:rPr lang="el-GR" b="1" u="sng" dirty="0" err="1" smtClean="0">
                <a:hlinkClick r:id="rId3"/>
              </a:rPr>
              <a:t>to</a:t>
            </a:r>
            <a:r>
              <a:rPr lang="el-GR" b="1" u="sng" dirty="0" smtClean="0">
                <a:hlinkClick r:id="rId3"/>
              </a:rPr>
              <a:t> </a:t>
            </a:r>
            <a:r>
              <a:rPr lang="el-GR" b="1" u="sng" dirty="0" err="1" smtClean="0">
                <a:hlinkClick r:id="rId3"/>
              </a:rPr>
              <a:t>work</a:t>
            </a:r>
            <a:r>
              <a:rPr lang="el-GR" b="1" u="sng" dirty="0" smtClean="0">
                <a:hlinkClick r:id="rId3"/>
              </a:rPr>
              <a:t> </a:t>
            </a:r>
            <a:r>
              <a:rPr lang="el-GR" b="1" u="sng" dirty="0" err="1" smtClean="0">
                <a:hlinkClick r:id="rId3"/>
              </a:rPr>
              <a:t>here</a:t>
            </a:r>
            <a:r>
              <a:rPr lang="el-GR" b="1" u="sng" dirty="0" smtClean="0">
                <a:hlinkClick r:id="rId3"/>
              </a:rPr>
              <a:t>.”</a:t>
            </a:r>
            <a:endParaRPr lang="el-GR" b="1" dirty="0" smtClean="0"/>
          </a:p>
          <a:p>
            <a:pPr fontAlgn="base"/>
            <a:r>
              <a:rPr lang="el-GR" b="1" dirty="0" err="1" smtClean="0"/>
              <a:t>Senior</a:t>
            </a:r>
            <a:r>
              <a:rPr lang="el-GR" b="1" dirty="0" smtClean="0"/>
              <a:t> </a:t>
            </a:r>
            <a:r>
              <a:rPr lang="el-GR" b="1" dirty="0" err="1" smtClean="0"/>
              <a:t>Java</a:t>
            </a:r>
            <a:r>
              <a:rPr lang="el-GR" b="1" dirty="0" smtClean="0"/>
              <a:t> </a:t>
            </a:r>
            <a:r>
              <a:rPr lang="el-GR" b="1" dirty="0" err="1" smtClean="0"/>
              <a:t>Developer</a:t>
            </a:r>
            <a:r>
              <a:rPr lang="el-GR" dirty="0" smtClean="0"/>
              <a:t> (</a:t>
            </a:r>
            <a:r>
              <a:rPr lang="el-GR" dirty="0" err="1" smtClean="0"/>
              <a:t>Current</a:t>
            </a:r>
            <a:r>
              <a:rPr lang="el-GR" dirty="0" smtClean="0"/>
              <a:t> </a:t>
            </a:r>
            <a:r>
              <a:rPr lang="el-GR" dirty="0" err="1" smtClean="0"/>
              <a:t>Employee</a:t>
            </a:r>
            <a:r>
              <a:rPr lang="el-GR" dirty="0" smtClean="0"/>
              <a:t>)</a:t>
            </a:r>
            <a:endParaRPr lang="el-GR" b="1" dirty="0" smtClean="0"/>
          </a:p>
          <a:p>
            <a:pPr fontAlgn="base"/>
            <a:r>
              <a:rPr lang="el-GR" dirty="0" smtClean="0"/>
              <a:t> </a:t>
            </a:r>
            <a:r>
              <a:rPr lang="el-GR" dirty="0" err="1" smtClean="0"/>
              <a:t>Southlake</a:t>
            </a:r>
            <a:r>
              <a:rPr lang="el-GR" dirty="0" smtClean="0"/>
              <a:t>, TX</a:t>
            </a:r>
            <a:endParaRPr lang="el-GR" b="1" dirty="0" smtClean="0"/>
          </a:p>
          <a:p>
            <a:pPr fontAlgn="base"/>
            <a:r>
              <a:rPr lang="el-GR" dirty="0" smtClean="0"/>
              <a:t>I </a:t>
            </a:r>
            <a:r>
              <a:rPr lang="el-GR" dirty="0" err="1" smtClean="0"/>
              <a:t>have</a:t>
            </a:r>
            <a:r>
              <a:rPr lang="el-GR" dirty="0" smtClean="0"/>
              <a:t> </a:t>
            </a:r>
            <a:r>
              <a:rPr lang="el-GR" dirty="0" err="1" smtClean="0"/>
              <a:t>been</a:t>
            </a:r>
            <a:r>
              <a:rPr lang="el-GR" dirty="0" smtClean="0"/>
              <a:t> </a:t>
            </a:r>
            <a:r>
              <a:rPr lang="el-GR" dirty="0" err="1" smtClean="0"/>
              <a:t>working</a:t>
            </a:r>
            <a:r>
              <a:rPr lang="el-GR" dirty="0" smtClean="0"/>
              <a:t> </a:t>
            </a:r>
            <a:r>
              <a:rPr lang="el-GR" dirty="0" err="1" smtClean="0"/>
              <a:t>at</a:t>
            </a:r>
            <a:r>
              <a:rPr lang="el-GR" dirty="0" smtClean="0"/>
              <a:t> </a:t>
            </a:r>
            <a:r>
              <a:rPr lang="el-GR" dirty="0" err="1" smtClean="0"/>
              <a:t>Sabre</a:t>
            </a:r>
            <a:r>
              <a:rPr lang="el-GR" dirty="0" smtClean="0"/>
              <a:t> </a:t>
            </a:r>
            <a:r>
              <a:rPr lang="el-GR" dirty="0" err="1" smtClean="0"/>
              <a:t>full</a:t>
            </a:r>
            <a:r>
              <a:rPr lang="el-GR" dirty="0" smtClean="0"/>
              <a:t>-</a:t>
            </a:r>
            <a:r>
              <a:rPr lang="el-GR" dirty="0" err="1" smtClean="0"/>
              <a:t>time</a:t>
            </a:r>
            <a:r>
              <a:rPr lang="el-GR" dirty="0" smtClean="0"/>
              <a:t> </a:t>
            </a:r>
            <a:r>
              <a:rPr lang="el-GR" dirty="0" err="1" smtClean="0"/>
              <a:t>for</a:t>
            </a:r>
            <a:r>
              <a:rPr lang="el-GR" dirty="0" smtClean="0"/>
              <a:t> </a:t>
            </a:r>
            <a:r>
              <a:rPr lang="el-GR" dirty="0" err="1" smtClean="0"/>
              <a:t>more</a:t>
            </a:r>
            <a:r>
              <a:rPr lang="el-GR" dirty="0" smtClean="0"/>
              <a:t> </a:t>
            </a:r>
            <a:r>
              <a:rPr lang="el-GR" dirty="0" err="1" smtClean="0"/>
              <a:t>than</a:t>
            </a:r>
            <a:r>
              <a:rPr lang="el-GR" dirty="0" smtClean="0"/>
              <a:t> a </a:t>
            </a:r>
            <a:r>
              <a:rPr lang="el-GR" dirty="0" err="1" smtClean="0"/>
              <a:t>year</a:t>
            </a:r>
            <a:endParaRPr lang="el-GR" dirty="0" smtClean="0"/>
          </a:p>
          <a:p>
            <a:pPr fontAlgn="base"/>
            <a:r>
              <a:rPr lang="el-GR" b="1" dirty="0" err="1" smtClean="0"/>
              <a:t>Pros</a:t>
            </a:r>
            <a:r>
              <a:rPr lang="el-GR" dirty="0" smtClean="0"/>
              <a:t> – </a:t>
            </a:r>
            <a:r>
              <a:rPr lang="el-GR" dirty="0" err="1" smtClean="0"/>
              <a:t>Very</a:t>
            </a:r>
            <a:r>
              <a:rPr lang="el-GR" dirty="0" smtClean="0"/>
              <a:t> </a:t>
            </a:r>
            <a:r>
              <a:rPr lang="el-GR" dirty="0" err="1" smtClean="0"/>
              <a:t>Good</a:t>
            </a:r>
            <a:r>
              <a:rPr lang="el-GR" dirty="0" smtClean="0"/>
              <a:t> </a:t>
            </a:r>
            <a:r>
              <a:rPr lang="el-GR" dirty="0" err="1" smtClean="0"/>
              <a:t>place</a:t>
            </a:r>
            <a:r>
              <a:rPr lang="el-GR" dirty="0" smtClean="0"/>
              <a:t> </a:t>
            </a:r>
            <a:r>
              <a:rPr lang="el-GR" dirty="0" err="1" smtClean="0"/>
              <a:t>to</a:t>
            </a:r>
            <a:r>
              <a:rPr lang="el-GR" dirty="0" smtClean="0"/>
              <a:t> </a:t>
            </a:r>
            <a:r>
              <a:rPr lang="el-GR" dirty="0" err="1" smtClean="0"/>
              <a:t>work</a:t>
            </a:r>
            <a:r>
              <a:rPr lang="el-GR" dirty="0" smtClean="0"/>
              <a:t> </a:t>
            </a:r>
            <a:r>
              <a:rPr lang="el-GR" dirty="0" err="1" smtClean="0"/>
              <a:t>here</a:t>
            </a:r>
            <a:r>
              <a:rPr lang="el-GR" dirty="0" smtClean="0"/>
              <a:t>.</a:t>
            </a:r>
          </a:p>
          <a:p>
            <a:pPr fontAlgn="base"/>
            <a:r>
              <a:rPr lang="el-GR" b="1" dirty="0" err="1" smtClean="0"/>
              <a:t>Cons</a:t>
            </a:r>
            <a:r>
              <a:rPr lang="el-GR" dirty="0" smtClean="0"/>
              <a:t> – I </a:t>
            </a:r>
            <a:r>
              <a:rPr lang="el-GR" dirty="0" err="1" smtClean="0"/>
              <a:t>am</a:t>
            </a:r>
            <a:r>
              <a:rPr lang="el-GR" dirty="0" smtClean="0"/>
              <a:t> </a:t>
            </a:r>
            <a:r>
              <a:rPr lang="el-GR" dirty="0" err="1" smtClean="0"/>
              <a:t>not</a:t>
            </a:r>
            <a:r>
              <a:rPr lang="el-GR" dirty="0" smtClean="0"/>
              <a:t> </a:t>
            </a:r>
            <a:r>
              <a:rPr lang="el-GR" dirty="0" err="1" smtClean="0"/>
              <a:t>sure</a:t>
            </a:r>
            <a:r>
              <a:rPr lang="el-GR" dirty="0" smtClean="0"/>
              <a:t> </a:t>
            </a:r>
            <a:r>
              <a:rPr lang="el-GR" dirty="0" err="1" smtClean="0"/>
              <a:t>now</a:t>
            </a:r>
            <a:r>
              <a:rPr lang="el-GR" dirty="0" smtClean="0"/>
              <a:t>.</a:t>
            </a:r>
          </a:p>
          <a:p>
            <a:pPr fontAlgn="base"/>
            <a:r>
              <a:rPr lang="el-GR" b="1" dirty="0" err="1" smtClean="0"/>
              <a:t>Yes</a:t>
            </a:r>
            <a:r>
              <a:rPr lang="el-GR" b="1" dirty="0" smtClean="0"/>
              <a:t>, I </a:t>
            </a:r>
            <a:r>
              <a:rPr lang="el-GR" b="1" dirty="0" err="1" smtClean="0"/>
              <a:t>would</a:t>
            </a:r>
            <a:r>
              <a:rPr lang="el-GR" b="1" dirty="0" smtClean="0"/>
              <a:t> </a:t>
            </a:r>
            <a:r>
              <a:rPr lang="el-GR" b="1" dirty="0" err="1" smtClean="0"/>
              <a:t>recommend</a:t>
            </a:r>
            <a:r>
              <a:rPr lang="el-GR" b="1" dirty="0" smtClean="0"/>
              <a:t> </a:t>
            </a:r>
            <a:r>
              <a:rPr lang="el-GR" b="1" dirty="0" err="1" smtClean="0"/>
              <a:t>this</a:t>
            </a:r>
            <a:r>
              <a:rPr lang="el-GR" b="1" dirty="0" smtClean="0"/>
              <a:t> </a:t>
            </a:r>
            <a:r>
              <a:rPr lang="el-GR" b="1" dirty="0" err="1" smtClean="0"/>
              <a:t>company</a:t>
            </a:r>
            <a:r>
              <a:rPr lang="el-GR" b="1" dirty="0" smtClean="0"/>
              <a:t> </a:t>
            </a:r>
            <a:r>
              <a:rPr lang="el-GR" b="1" dirty="0" err="1" smtClean="0"/>
              <a:t>to</a:t>
            </a:r>
            <a:r>
              <a:rPr lang="el-GR" b="1" dirty="0" smtClean="0"/>
              <a:t> a </a:t>
            </a:r>
            <a:r>
              <a:rPr lang="el-GR" b="1" dirty="0" err="1" smtClean="0"/>
              <a:t>friend</a:t>
            </a:r>
            <a:r>
              <a:rPr lang="el-GR" dirty="0" smtClean="0"/>
              <a:t> – </a:t>
            </a:r>
            <a:r>
              <a:rPr lang="el-GR" dirty="0" err="1" smtClean="0"/>
              <a:t>I'm</a:t>
            </a:r>
            <a:r>
              <a:rPr lang="el-GR" dirty="0" smtClean="0"/>
              <a:t> </a:t>
            </a:r>
            <a:r>
              <a:rPr lang="el-GR" dirty="0" err="1" smtClean="0"/>
              <a:t>optimistic</a:t>
            </a:r>
            <a:r>
              <a:rPr lang="el-GR" dirty="0" smtClean="0"/>
              <a:t> </a:t>
            </a:r>
            <a:r>
              <a:rPr lang="el-GR" dirty="0" err="1" smtClean="0"/>
              <a:t>about</a:t>
            </a:r>
            <a:r>
              <a:rPr lang="el-GR" dirty="0" smtClean="0"/>
              <a:t> </a:t>
            </a:r>
            <a:r>
              <a:rPr lang="el-GR" dirty="0" err="1" smtClean="0"/>
              <a:t>the</a:t>
            </a:r>
            <a:r>
              <a:rPr lang="el-GR" dirty="0" smtClean="0"/>
              <a:t> </a:t>
            </a:r>
            <a:r>
              <a:rPr lang="el-GR" dirty="0" err="1" smtClean="0"/>
              <a:t>outlook</a:t>
            </a:r>
            <a:r>
              <a:rPr lang="el-GR" dirty="0" smtClean="0"/>
              <a:t> </a:t>
            </a:r>
            <a:r>
              <a:rPr lang="el-GR" dirty="0" err="1" smtClean="0"/>
              <a:t>for</a:t>
            </a:r>
            <a:r>
              <a:rPr lang="el-GR" dirty="0" smtClean="0"/>
              <a:t> </a:t>
            </a:r>
            <a:r>
              <a:rPr lang="el-GR" dirty="0" err="1" smtClean="0"/>
              <a:t>this</a:t>
            </a:r>
            <a:r>
              <a:rPr lang="el-GR" dirty="0" smtClean="0"/>
              <a:t> </a:t>
            </a:r>
            <a:r>
              <a:rPr lang="el-GR" dirty="0" err="1" smtClean="0"/>
              <a:t>company</a:t>
            </a:r>
            <a:endParaRPr lang="el-GR" dirty="0" smtClean="0"/>
          </a:p>
          <a:p>
            <a:pPr fontAlgn="base">
              <a:buNone/>
            </a:pPr>
            <a:endParaRPr lang="el-GR" b="1" dirty="0" smtClean="0"/>
          </a:p>
          <a:p>
            <a:pPr fontAlgn="base">
              <a:buNone/>
            </a:pPr>
            <a:endParaRPr lang="el-GR" b="1" dirty="0" smtClean="0"/>
          </a:p>
          <a:p>
            <a:pPr fontAlgn="base">
              <a:buNone/>
            </a:pPr>
            <a:endParaRPr lang="el-GR" dirty="0" smtClean="0"/>
          </a:p>
          <a:p>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Απόψεις Υπαλλήλων (Αρνητικές)</a:t>
            </a:r>
            <a:endParaRPr lang="el-GR" dirty="0"/>
          </a:p>
        </p:txBody>
      </p:sp>
      <p:sp>
        <p:nvSpPr>
          <p:cNvPr id="3" name="2 - Θέση περιεχομένου"/>
          <p:cNvSpPr>
            <a:spLocks noGrp="1"/>
          </p:cNvSpPr>
          <p:nvPr>
            <p:ph idx="1"/>
          </p:nvPr>
        </p:nvSpPr>
        <p:spPr/>
        <p:txBody>
          <a:bodyPr>
            <a:normAutofit fontScale="70000" lnSpcReduction="20000"/>
          </a:bodyPr>
          <a:lstStyle/>
          <a:p>
            <a:pPr fontAlgn="base"/>
            <a:r>
              <a:rPr lang="el-GR" b="1" u="sng" dirty="0" smtClean="0">
                <a:hlinkClick r:id="rId2"/>
              </a:rPr>
              <a:t>“</a:t>
            </a:r>
            <a:r>
              <a:rPr lang="el-GR" b="1" u="sng" dirty="0" err="1" smtClean="0">
                <a:hlinkClick r:id="rId2"/>
              </a:rPr>
              <a:t>Smart</a:t>
            </a:r>
            <a:r>
              <a:rPr lang="el-GR" b="1" u="sng" dirty="0" smtClean="0">
                <a:hlinkClick r:id="rId2"/>
              </a:rPr>
              <a:t> </a:t>
            </a:r>
            <a:r>
              <a:rPr lang="el-GR" b="1" u="sng" dirty="0" err="1" smtClean="0">
                <a:hlinkClick r:id="rId2"/>
              </a:rPr>
              <a:t>people</a:t>
            </a:r>
            <a:r>
              <a:rPr lang="el-GR" b="1" u="sng" dirty="0" smtClean="0">
                <a:hlinkClick r:id="rId2"/>
              </a:rPr>
              <a:t>, </a:t>
            </a:r>
            <a:r>
              <a:rPr lang="el-GR" b="1" u="sng" dirty="0" err="1" smtClean="0">
                <a:hlinkClick r:id="rId2"/>
              </a:rPr>
              <a:t>old</a:t>
            </a:r>
            <a:r>
              <a:rPr lang="el-GR" b="1" u="sng" dirty="0" smtClean="0">
                <a:hlinkClick r:id="rId2"/>
              </a:rPr>
              <a:t> </a:t>
            </a:r>
            <a:r>
              <a:rPr lang="el-GR" b="1" u="sng" dirty="0" err="1" smtClean="0">
                <a:hlinkClick r:id="rId2"/>
              </a:rPr>
              <a:t>technology</a:t>
            </a:r>
            <a:r>
              <a:rPr lang="el-GR" b="1" u="sng" dirty="0" smtClean="0">
                <a:hlinkClick r:id="rId2"/>
              </a:rPr>
              <a:t> </a:t>
            </a:r>
            <a:r>
              <a:rPr lang="el-GR" b="1" u="sng" dirty="0" err="1" smtClean="0">
                <a:hlinkClick r:id="rId2"/>
              </a:rPr>
              <a:t>stack</a:t>
            </a:r>
            <a:r>
              <a:rPr lang="el-GR" b="1" u="sng" dirty="0" smtClean="0">
                <a:hlinkClick r:id="rId2"/>
              </a:rPr>
              <a:t>”</a:t>
            </a:r>
            <a:endParaRPr lang="el-GR" b="1" dirty="0" smtClean="0"/>
          </a:p>
          <a:p>
            <a:pPr fontAlgn="base">
              <a:buNone/>
            </a:pPr>
            <a:r>
              <a:rPr lang="el-GR" b="1" dirty="0" smtClean="0"/>
              <a:t>      </a:t>
            </a:r>
            <a:r>
              <a:rPr lang="el-GR" b="1" dirty="0" err="1" smtClean="0"/>
              <a:t>Anonymous</a:t>
            </a:r>
            <a:r>
              <a:rPr lang="el-GR" b="1" dirty="0" smtClean="0"/>
              <a:t> </a:t>
            </a:r>
            <a:r>
              <a:rPr lang="el-GR" b="1" dirty="0" err="1" smtClean="0"/>
              <a:t>Employee</a:t>
            </a:r>
            <a:r>
              <a:rPr lang="el-GR" dirty="0" smtClean="0"/>
              <a:t> (</a:t>
            </a:r>
            <a:r>
              <a:rPr lang="el-GR" dirty="0" err="1" smtClean="0"/>
              <a:t>Former</a:t>
            </a:r>
            <a:r>
              <a:rPr lang="el-GR" dirty="0" smtClean="0"/>
              <a:t> </a:t>
            </a:r>
            <a:r>
              <a:rPr lang="el-GR" dirty="0" err="1" smtClean="0"/>
              <a:t>Employee</a:t>
            </a:r>
            <a:r>
              <a:rPr lang="el-GR" dirty="0" smtClean="0"/>
              <a:t>)</a:t>
            </a:r>
            <a:endParaRPr lang="el-GR" b="1" dirty="0" smtClean="0"/>
          </a:p>
          <a:p>
            <a:pPr fontAlgn="base">
              <a:buNone/>
            </a:pPr>
            <a:r>
              <a:rPr lang="el-GR" dirty="0" smtClean="0"/>
              <a:t>      </a:t>
            </a:r>
            <a:r>
              <a:rPr lang="el-GR" dirty="0" err="1" smtClean="0"/>
              <a:t>Southlake</a:t>
            </a:r>
            <a:r>
              <a:rPr lang="el-GR" dirty="0" smtClean="0"/>
              <a:t>, TX</a:t>
            </a:r>
            <a:endParaRPr lang="el-GR" b="1" dirty="0" smtClean="0"/>
          </a:p>
          <a:p>
            <a:pPr fontAlgn="base">
              <a:buNone/>
            </a:pPr>
            <a:r>
              <a:rPr lang="el-GR" dirty="0" smtClean="0"/>
              <a:t>      I </a:t>
            </a:r>
            <a:r>
              <a:rPr lang="el-GR" dirty="0" err="1" smtClean="0"/>
              <a:t>worked</a:t>
            </a:r>
            <a:r>
              <a:rPr lang="el-GR" dirty="0" smtClean="0"/>
              <a:t> </a:t>
            </a:r>
            <a:r>
              <a:rPr lang="el-GR" dirty="0" err="1" smtClean="0"/>
              <a:t>at</a:t>
            </a:r>
            <a:r>
              <a:rPr lang="el-GR" dirty="0" smtClean="0"/>
              <a:t> </a:t>
            </a:r>
            <a:r>
              <a:rPr lang="el-GR" dirty="0" err="1" smtClean="0"/>
              <a:t>Sabre</a:t>
            </a:r>
            <a:r>
              <a:rPr lang="el-GR" dirty="0" smtClean="0"/>
              <a:t> </a:t>
            </a:r>
            <a:r>
              <a:rPr lang="el-GR" dirty="0" err="1" smtClean="0"/>
              <a:t>full</a:t>
            </a:r>
            <a:r>
              <a:rPr lang="el-GR" dirty="0" smtClean="0"/>
              <a:t>-</a:t>
            </a:r>
            <a:r>
              <a:rPr lang="el-GR" dirty="0" err="1" smtClean="0"/>
              <a:t>time</a:t>
            </a:r>
            <a:r>
              <a:rPr lang="el-GR" dirty="0" smtClean="0"/>
              <a:t> </a:t>
            </a:r>
            <a:r>
              <a:rPr lang="el-GR" dirty="0" err="1" smtClean="0"/>
              <a:t>for</a:t>
            </a:r>
            <a:r>
              <a:rPr lang="el-GR" dirty="0" smtClean="0"/>
              <a:t> </a:t>
            </a:r>
            <a:r>
              <a:rPr lang="el-GR" dirty="0" err="1" smtClean="0"/>
              <a:t>more</a:t>
            </a:r>
            <a:r>
              <a:rPr lang="el-GR" dirty="0" smtClean="0"/>
              <a:t> </a:t>
            </a:r>
            <a:r>
              <a:rPr lang="el-GR" dirty="0" err="1" smtClean="0"/>
              <a:t>than</a:t>
            </a:r>
            <a:r>
              <a:rPr lang="el-GR" dirty="0" smtClean="0"/>
              <a:t> a </a:t>
            </a:r>
            <a:r>
              <a:rPr lang="el-GR" dirty="0" err="1" smtClean="0"/>
              <a:t>year</a:t>
            </a:r>
            <a:endParaRPr lang="el-GR" dirty="0" smtClean="0"/>
          </a:p>
          <a:p>
            <a:pPr fontAlgn="base">
              <a:buNone/>
            </a:pPr>
            <a:r>
              <a:rPr lang="el-GR" b="1" dirty="0" smtClean="0"/>
              <a:t>      </a:t>
            </a:r>
            <a:r>
              <a:rPr lang="el-GR" b="1" dirty="0" err="1" smtClean="0"/>
              <a:t>Pros</a:t>
            </a:r>
            <a:r>
              <a:rPr lang="el-GR" dirty="0" smtClean="0"/>
              <a:t> – </a:t>
            </a:r>
            <a:r>
              <a:rPr lang="el-GR" dirty="0" err="1" smtClean="0"/>
              <a:t>If</a:t>
            </a:r>
            <a:r>
              <a:rPr lang="el-GR" dirty="0" smtClean="0"/>
              <a:t> </a:t>
            </a:r>
            <a:r>
              <a:rPr lang="el-GR" dirty="0" err="1" smtClean="0"/>
              <a:t>you're</a:t>
            </a:r>
            <a:r>
              <a:rPr lang="el-GR" dirty="0" smtClean="0"/>
              <a:t> a </a:t>
            </a:r>
            <a:r>
              <a:rPr lang="el-GR" dirty="0" err="1" smtClean="0"/>
              <a:t>top</a:t>
            </a:r>
            <a:r>
              <a:rPr lang="el-GR" dirty="0" smtClean="0"/>
              <a:t> </a:t>
            </a:r>
            <a:r>
              <a:rPr lang="el-GR" dirty="0" err="1" smtClean="0"/>
              <a:t>performer</a:t>
            </a:r>
            <a:r>
              <a:rPr lang="el-GR" dirty="0" smtClean="0"/>
              <a:t> </a:t>
            </a:r>
            <a:r>
              <a:rPr lang="el-GR" dirty="0" err="1" smtClean="0"/>
              <a:t>and</a:t>
            </a:r>
            <a:r>
              <a:rPr lang="el-GR" dirty="0" smtClean="0"/>
              <a:t> </a:t>
            </a:r>
            <a:r>
              <a:rPr lang="el-GR" dirty="0" err="1" smtClean="0"/>
              <a:t>hyper</a:t>
            </a:r>
            <a:r>
              <a:rPr lang="el-GR" dirty="0" smtClean="0"/>
              <a:t> </a:t>
            </a:r>
            <a:r>
              <a:rPr lang="el-GR" dirty="0" err="1" smtClean="0"/>
              <a:t>competitive</a:t>
            </a:r>
            <a:r>
              <a:rPr lang="el-GR" dirty="0" smtClean="0"/>
              <a:t>, </a:t>
            </a:r>
            <a:r>
              <a:rPr lang="el-GR" dirty="0" err="1" smtClean="0"/>
              <a:t>you</a:t>
            </a:r>
            <a:r>
              <a:rPr lang="el-GR" dirty="0" smtClean="0"/>
              <a:t> </a:t>
            </a:r>
            <a:r>
              <a:rPr lang="el-GR" dirty="0" err="1" smtClean="0"/>
              <a:t>will</a:t>
            </a:r>
            <a:r>
              <a:rPr lang="el-GR" dirty="0" smtClean="0"/>
              <a:t> </a:t>
            </a:r>
            <a:r>
              <a:rPr lang="el-GR" dirty="0" err="1" smtClean="0"/>
              <a:t>thrive</a:t>
            </a:r>
            <a:r>
              <a:rPr lang="el-GR" dirty="0" smtClean="0"/>
              <a:t> </a:t>
            </a:r>
            <a:r>
              <a:rPr lang="el-GR" dirty="0" err="1" smtClean="0"/>
              <a:t>here</a:t>
            </a:r>
            <a:r>
              <a:rPr lang="el-GR" dirty="0" smtClean="0"/>
              <a:t>. </a:t>
            </a:r>
            <a:r>
              <a:rPr lang="el-GR" dirty="0" err="1" smtClean="0"/>
              <a:t>If</a:t>
            </a:r>
            <a:r>
              <a:rPr lang="el-GR" dirty="0" smtClean="0"/>
              <a:t> </a:t>
            </a:r>
            <a:r>
              <a:rPr lang="el-GR" dirty="0" err="1" smtClean="0"/>
              <a:t>you</a:t>
            </a:r>
            <a:r>
              <a:rPr lang="el-GR" dirty="0" smtClean="0"/>
              <a:t> </a:t>
            </a:r>
            <a:r>
              <a:rPr lang="el-GR" dirty="0" err="1" smtClean="0"/>
              <a:t>are</a:t>
            </a:r>
            <a:r>
              <a:rPr lang="el-GR" dirty="0" smtClean="0"/>
              <a:t> a </a:t>
            </a:r>
            <a:r>
              <a:rPr lang="el-GR" dirty="0" err="1" smtClean="0"/>
              <a:t>mediocre</a:t>
            </a:r>
            <a:r>
              <a:rPr lang="el-GR" dirty="0" smtClean="0"/>
              <a:t> </a:t>
            </a:r>
            <a:r>
              <a:rPr lang="el-GR" dirty="0" err="1" smtClean="0"/>
              <a:t>talent</a:t>
            </a:r>
            <a:r>
              <a:rPr lang="el-GR" dirty="0" smtClean="0"/>
              <a:t>, </a:t>
            </a:r>
            <a:r>
              <a:rPr lang="el-GR" dirty="0" err="1" smtClean="0"/>
              <a:t>you</a:t>
            </a:r>
            <a:r>
              <a:rPr lang="el-GR" dirty="0" smtClean="0"/>
              <a:t> </a:t>
            </a:r>
            <a:r>
              <a:rPr lang="el-GR" dirty="0" err="1" smtClean="0"/>
              <a:t>can</a:t>
            </a:r>
            <a:r>
              <a:rPr lang="el-GR" dirty="0" smtClean="0"/>
              <a:t> </a:t>
            </a:r>
            <a:r>
              <a:rPr lang="el-GR" dirty="0" err="1" smtClean="0"/>
              <a:t>hide</a:t>
            </a:r>
            <a:r>
              <a:rPr lang="el-GR" dirty="0" smtClean="0"/>
              <a:t> </a:t>
            </a:r>
            <a:r>
              <a:rPr lang="el-GR" dirty="0" err="1" smtClean="0"/>
              <a:t>and</a:t>
            </a:r>
            <a:r>
              <a:rPr lang="el-GR" dirty="0" smtClean="0"/>
              <a:t> </a:t>
            </a:r>
            <a:r>
              <a:rPr lang="el-GR" dirty="0" err="1" smtClean="0"/>
              <a:t>coast</a:t>
            </a:r>
            <a:r>
              <a:rPr lang="el-GR" dirty="0" smtClean="0"/>
              <a:t> </a:t>
            </a:r>
            <a:r>
              <a:rPr lang="el-GR" dirty="0" err="1" smtClean="0"/>
              <a:t>here</a:t>
            </a:r>
            <a:r>
              <a:rPr lang="el-GR" dirty="0" smtClean="0"/>
              <a:t>.</a:t>
            </a:r>
          </a:p>
          <a:p>
            <a:pPr fontAlgn="base">
              <a:buNone/>
            </a:pPr>
            <a:r>
              <a:rPr lang="el-GR" b="1" dirty="0" smtClean="0"/>
              <a:t>      </a:t>
            </a:r>
            <a:r>
              <a:rPr lang="el-GR" b="1" dirty="0" err="1" smtClean="0"/>
              <a:t>Cons</a:t>
            </a:r>
            <a:r>
              <a:rPr lang="el-GR" dirty="0" smtClean="0"/>
              <a:t> – </a:t>
            </a:r>
            <a:r>
              <a:rPr lang="el-GR" dirty="0" err="1" smtClean="0"/>
              <a:t>Silos</a:t>
            </a:r>
            <a:r>
              <a:rPr lang="el-GR" dirty="0" smtClean="0"/>
              <a:t> </a:t>
            </a:r>
            <a:r>
              <a:rPr lang="el-GR" dirty="0" err="1" smtClean="0"/>
              <a:t>are</a:t>
            </a:r>
            <a:r>
              <a:rPr lang="el-GR" dirty="0" smtClean="0"/>
              <a:t> </a:t>
            </a:r>
            <a:r>
              <a:rPr lang="el-GR" dirty="0" err="1" smtClean="0"/>
              <a:t>not</a:t>
            </a:r>
            <a:r>
              <a:rPr lang="el-GR" dirty="0" smtClean="0"/>
              <a:t> </a:t>
            </a:r>
            <a:r>
              <a:rPr lang="el-GR" dirty="0" err="1" smtClean="0"/>
              <a:t>aligned</a:t>
            </a:r>
            <a:r>
              <a:rPr lang="el-GR" dirty="0" smtClean="0"/>
              <a:t> </a:t>
            </a:r>
            <a:r>
              <a:rPr lang="el-GR" dirty="0" err="1" smtClean="0"/>
              <a:t>and</a:t>
            </a:r>
            <a:r>
              <a:rPr lang="el-GR" dirty="0" smtClean="0"/>
              <a:t> a </a:t>
            </a:r>
            <a:r>
              <a:rPr lang="el-GR" dirty="0" err="1" smtClean="0"/>
              <a:t>lot</a:t>
            </a:r>
            <a:r>
              <a:rPr lang="el-GR" dirty="0" smtClean="0"/>
              <a:t> </a:t>
            </a:r>
            <a:r>
              <a:rPr lang="el-GR" dirty="0" err="1" smtClean="0"/>
              <a:t>of</a:t>
            </a:r>
            <a:r>
              <a:rPr lang="el-GR" dirty="0" smtClean="0"/>
              <a:t> </a:t>
            </a:r>
            <a:r>
              <a:rPr lang="el-GR" dirty="0" err="1" smtClean="0"/>
              <a:t>senior</a:t>
            </a:r>
            <a:r>
              <a:rPr lang="el-GR" dirty="0" smtClean="0"/>
              <a:t>/</a:t>
            </a:r>
            <a:r>
              <a:rPr lang="el-GR" dirty="0" err="1" smtClean="0"/>
              <a:t>executive</a:t>
            </a:r>
            <a:r>
              <a:rPr lang="el-GR" dirty="0" smtClean="0"/>
              <a:t> </a:t>
            </a:r>
            <a:r>
              <a:rPr lang="el-GR" dirty="0" err="1" smtClean="0"/>
              <a:t>management</a:t>
            </a:r>
            <a:r>
              <a:rPr lang="el-GR" dirty="0" smtClean="0"/>
              <a:t> </a:t>
            </a:r>
            <a:r>
              <a:rPr lang="el-GR" dirty="0" err="1" smtClean="0"/>
              <a:t>has</a:t>
            </a:r>
            <a:r>
              <a:rPr lang="el-GR" dirty="0" smtClean="0"/>
              <a:t> </a:t>
            </a:r>
            <a:r>
              <a:rPr lang="el-GR" dirty="0" err="1" smtClean="0"/>
              <a:t>left</a:t>
            </a:r>
            <a:r>
              <a:rPr lang="el-GR" dirty="0" smtClean="0"/>
              <a:t> </a:t>
            </a:r>
            <a:r>
              <a:rPr lang="el-GR" dirty="0" err="1" smtClean="0"/>
              <a:t>recently</a:t>
            </a:r>
            <a:r>
              <a:rPr lang="el-GR" dirty="0" smtClean="0"/>
              <a:t>. </a:t>
            </a:r>
            <a:r>
              <a:rPr lang="el-GR" dirty="0" err="1" smtClean="0"/>
              <a:t>Flex</a:t>
            </a:r>
            <a:r>
              <a:rPr lang="el-GR" dirty="0" smtClean="0"/>
              <a:t> </a:t>
            </a:r>
            <a:r>
              <a:rPr lang="el-GR" dirty="0" err="1" smtClean="0"/>
              <a:t>seating</a:t>
            </a:r>
            <a:r>
              <a:rPr lang="el-GR" dirty="0" smtClean="0"/>
              <a:t> </a:t>
            </a:r>
            <a:r>
              <a:rPr lang="el-GR" dirty="0" err="1" smtClean="0"/>
              <a:t>is</a:t>
            </a:r>
            <a:r>
              <a:rPr lang="el-GR" dirty="0" smtClean="0"/>
              <a:t> a </a:t>
            </a:r>
            <a:r>
              <a:rPr lang="el-GR" dirty="0" err="1" smtClean="0"/>
              <a:t>joke</a:t>
            </a:r>
            <a:r>
              <a:rPr lang="el-GR" dirty="0" smtClean="0"/>
              <a:t> </a:t>
            </a:r>
            <a:r>
              <a:rPr lang="el-GR" dirty="0" err="1" smtClean="0"/>
              <a:t>and</a:t>
            </a:r>
            <a:r>
              <a:rPr lang="el-GR" dirty="0" smtClean="0"/>
              <a:t> </a:t>
            </a:r>
            <a:r>
              <a:rPr lang="el-GR" dirty="0" err="1" smtClean="0"/>
              <a:t>not</a:t>
            </a:r>
            <a:r>
              <a:rPr lang="el-GR" dirty="0" smtClean="0"/>
              <a:t> </a:t>
            </a:r>
            <a:r>
              <a:rPr lang="el-GR" dirty="0" err="1" smtClean="0"/>
              <a:t>enough</a:t>
            </a:r>
            <a:r>
              <a:rPr lang="el-GR" dirty="0" smtClean="0"/>
              <a:t> </a:t>
            </a:r>
            <a:r>
              <a:rPr lang="el-GR" dirty="0" err="1" smtClean="0"/>
              <a:t>places</a:t>
            </a:r>
            <a:r>
              <a:rPr lang="el-GR" dirty="0" smtClean="0"/>
              <a:t> </a:t>
            </a:r>
            <a:r>
              <a:rPr lang="el-GR" dirty="0" err="1" smtClean="0"/>
              <a:t>to</a:t>
            </a:r>
            <a:r>
              <a:rPr lang="el-GR" dirty="0" smtClean="0"/>
              <a:t> </a:t>
            </a:r>
            <a:r>
              <a:rPr lang="el-GR" dirty="0" err="1" smtClean="0"/>
              <a:t>sit</a:t>
            </a:r>
            <a:r>
              <a:rPr lang="el-GR" dirty="0" smtClean="0"/>
              <a:t> </a:t>
            </a:r>
            <a:r>
              <a:rPr lang="el-GR" dirty="0" err="1" smtClean="0"/>
              <a:t>everyone</a:t>
            </a:r>
            <a:r>
              <a:rPr lang="el-GR" dirty="0" smtClean="0"/>
              <a:t> </a:t>
            </a:r>
            <a:r>
              <a:rPr lang="el-GR" dirty="0" err="1" smtClean="0"/>
              <a:t>where</a:t>
            </a:r>
            <a:r>
              <a:rPr lang="el-GR" dirty="0" smtClean="0"/>
              <a:t> </a:t>
            </a:r>
            <a:r>
              <a:rPr lang="el-GR" dirty="0" err="1" smtClean="0"/>
              <a:t>they</a:t>
            </a:r>
            <a:r>
              <a:rPr lang="el-GR" dirty="0" smtClean="0"/>
              <a:t> </a:t>
            </a:r>
            <a:r>
              <a:rPr lang="el-GR" dirty="0" err="1" smtClean="0"/>
              <a:t>can</a:t>
            </a:r>
            <a:r>
              <a:rPr lang="el-GR" dirty="0" smtClean="0"/>
              <a:t> </a:t>
            </a:r>
            <a:r>
              <a:rPr lang="el-GR" dirty="0" err="1" smtClean="0"/>
              <a:t>work</a:t>
            </a:r>
            <a:r>
              <a:rPr lang="el-GR" dirty="0" smtClean="0"/>
              <a:t> </a:t>
            </a:r>
            <a:r>
              <a:rPr lang="el-GR" dirty="0" err="1" smtClean="0"/>
              <a:t>with</a:t>
            </a:r>
            <a:r>
              <a:rPr lang="el-GR" dirty="0" smtClean="0"/>
              <a:t> </a:t>
            </a:r>
            <a:r>
              <a:rPr lang="el-GR" dirty="0" err="1" smtClean="0"/>
              <a:t>their</a:t>
            </a:r>
            <a:r>
              <a:rPr lang="el-GR" dirty="0" smtClean="0"/>
              <a:t> </a:t>
            </a:r>
            <a:r>
              <a:rPr lang="el-GR" dirty="0" err="1" smtClean="0"/>
              <a:t>teams</a:t>
            </a:r>
            <a:r>
              <a:rPr lang="el-GR" dirty="0" smtClean="0"/>
              <a:t>. </a:t>
            </a:r>
            <a:r>
              <a:rPr lang="el-GR" b="1" dirty="0" err="1" smtClean="0"/>
              <a:t>Advice</a:t>
            </a:r>
            <a:r>
              <a:rPr lang="el-GR" b="1" dirty="0" smtClean="0"/>
              <a:t> </a:t>
            </a:r>
            <a:r>
              <a:rPr lang="el-GR" b="1" dirty="0" err="1" smtClean="0"/>
              <a:t>to</a:t>
            </a:r>
            <a:r>
              <a:rPr lang="el-GR" b="1" dirty="0" smtClean="0"/>
              <a:t> </a:t>
            </a:r>
            <a:r>
              <a:rPr lang="el-GR" b="1" dirty="0" err="1" smtClean="0"/>
              <a:t>Senior</a:t>
            </a:r>
            <a:r>
              <a:rPr lang="el-GR" b="1" dirty="0" smtClean="0"/>
              <a:t> </a:t>
            </a:r>
            <a:r>
              <a:rPr lang="el-GR" b="1" dirty="0" err="1" smtClean="0"/>
              <a:t>Management</a:t>
            </a:r>
            <a:r>
              <a:rPr lang="el-GR" dirty="0" smtClean="0"/>
              <a:t> – </a:t>
            </a:r>
            <a:r>
              <a:rPr lang="el-GR" dirty="0" err="1" smtClean="0"/>
              <a:t>Break</a:t>
            </a:r>
            <a:r>
              <a:rPr lang="el-GR" dirty="0" smtClean="0"/>
              <a:t> </a:t>
            </a:r>
            <a:r>
              <a:rPr lang="el-GR" dirty="0" err="1" smtClean="0"/>
              <a:t>down</a:t>
            </a:r>
            <a:r>
              <a:rPr lang="el-GR" dirty="0" smtClean="0"/>
              <a:t> </a:t>
            </a:r>
            <a:r>
              <a:rPr lang="el-GR" dirty="0" err="1" smtClean="0"/>
              <a:t>the</a:t>
            </a:r>
            <a:r>
              <a:rPr lang="el-GR" dirty="0" smtClean="0"/>
              <a:t> </a:t>
            </a:r>
            <a:r>
              <a:rPr lang="el-GR" dirty="0" err="1" smtClean="0"/>
              <a:t>silos</a:t>
            </a:r>
            <a:r>
              <a:rPr lang="el-GR" dirty="0" smtClean="0"/>
              <a:t> </a:t>
            </a:r>
            <a:r>
              <a:rPr lang="el-GR" dirty="0" err="1" smtClean="0"/>
              <a:t>and</a:t>
            </a:r>
            <a:r>
              <a:rPr lang="el-GR" dirty="0" smtClean="0"/>
              <a:t> </a:t>
            </a:r>
            <a:r>
              <a:rPr lang="el-GR" dirty="0" err="1" smtClean="0"/>
              <a:t>fiefdoms</a:t>
            </a:r>
            <a:r>
              <a:rPr lang="el-GR" dirty="0" smtClean="0"/>
              <a:t>. </a:t>
            </a:r>
            <a:r>
              <a:rPr lang="el-GR" dirty="0" err="1" smtClean="0"/>
              <a:t>Too</a:t>
            </a:r>
            <a:r>
              <a:rPr lang="el-GR" dirty="0" smtClean="0"/>
              <a:t> </a:t>
            </a:r>
            <a:r>
              <a:rPr lang="el-GR" dirty="0" err="1" smtClean="0"/>
              <a:t>many</a:t>
            </a:r>
            <a:r>
              <a:rPr lang="el-GR" dirty="0" smtClean="0"/>
              <a:t> </a:t>
            </a:r>
            <a:r>
              <a:rPr lang="el-GR" dirty="0" err="1" smtClean="0"/>
              <a:t>times</a:t>
            </a:r>
            <a:r>
              <a:rPr lang="el-GR" dirty="0" smtClean="0"/>
              <a:t> </a:t>
            </a:r>
            <a:r>
              <a:rPr lang="el-GR" dirty="0" err="1" smtClean="0"/>
              <a:t>good</a:t>
            </a:r>
            <a:r>
              <a:rPr lang="el-GR" dirty="0" smtClean="0"/>
              <a:t> </a:t>
            </a:r>
            <a:r>
              <a:rPr lang="el-GR" dirty="0" err="1" smtClean="0"/>
              <a:t>ideas</a:t>
            </a:r>
            <a:r>
              <a:rPr lang="el-GR" dirty="0" smtClean="0"/>
              <a:t> </a:t>
            </a:r>
            <a:r>
              <a:rPr lang="el-GR" dirty="0" err="1" smtClean="0"/>
              <a:t>are</a:t>
            </a:r>
            <a:r>
              <a:rPr lang="el-GR" dirty="0" smtClean="0"/>
              <a:t> </a:t>
            </a:r>
            <a:r>
              <a:rPr lang="el-GR" dirty="0" err="1" smtClean="0"/>
              <a:t>corrupted</a:t>
            </a:r>
            <a:r>
              <a:rPr lang="el-GR" dirty="0" smtClean="0"/>
              <a:t> </a:t>
            </a:r>
            <a:r>
              <a:rPr lang="el-GR" dirty="0" err="1" smtClean="0"/>
              <a:t>and</a:t>
            </a:r>
            <a:r>
              <a:rPr lang="el-GR" dirty="0" smtClean="0"/>
              <a:t> </a:t>
            </a:r>
            <a:r>
              <a:rPr lang="el-GR" dirty="0" err="1" smtClean="0"/>
              <a:t>become</a:t>
            </a:r>
            <a:r>
              <a:rPr lang="el-GR" dirty="0" smtClean="0"/>
              <a:t> </a:t>
            </a:r>
            <a:r>
              <a:rPr lang="el-GR" dirty="0" err="1" smtClean="0"/>
              <a:t>poorly</a:t>
            </a:r>
            <a:r>
              <a:rPr lang="el-GR" dirty="0" smtClean="0"/>
              <a:t> </a:t>
            </a:r>
            <a:r>
              <a:rPr lang="el-GR" dirty="0" err="1" smtClean="0"/>
              <a:t>executed</a:t>
            </a:r>
            <a:r>
              <a:rPr lang="el-GR" dirty="0" smtClean="0"/>
              <a:t>.</a:t>
            </a:r>
          </a:p>
          <a:p>
            <a:pPr fontAlgn="base">
              <a:buNone/>
            </a:pPr>
            <a:r>
              <a:rPr lang="el-GR" b="1" dirty="0" smtClean="0"/>
              <a:t>     </a:t>
            </a:r>
            <a:r>
              <a:rPr lang="el-GR" b="1" dirty="0" err="1" smtClean="0"/>
              <a:t>No</a:t>
            </a:r>
            <a:r>
              <a:rPr lang="el-GR" b="1" dirty="0" smtClean="0"/>
              <a:t>, I </a:t>
            </a:r>
            <a:r>
              <a:rPr lang="el-GR" b="1" dirty="0" err="1" smtClean="0"/>
              <a:t>would</a:t>
            </a:r>
            <a:r>
              <a:rPr lang="el-GR" b="1" dirty="0" smtClean="0"/>
              <a:t> </a:t>
            </a:r>
            <a:r>
              <a:rPr lang="el-GR" b="1" dirty="0" err="1" smtClean="0"/>
              <a:t>not</a:t>
            </a:r>
            <a:r>
              <a:rPr lang="el-GR" b="1" dirty="0" smtClean="0"/>
              <a:t> </a:t>
            </a:r>
            <a:r>
              <a:rPr lang="el-GR" b="1" dirty="0" err="1" smtClean="0"/>
              <a:t>recommend</a:t>
            </a:r>
            <a:r>
              <a:rPr lang="el-GR" b="1" dirty="0" smtClean="0"/>
              <a:t> </a:t>
            </a:r>
            <a:r>
              <a:rPr lang="el-GR" b="1" dirty="0" err="1" smtClean="0"/>
              <a:t>this</a:t>
            </a:r>
            <a:r>
              <a:rPr lang="el-GR" b="1" dirty="0" smtClean="0"/>
              <a:t> </a:t>
            </a:r>
            <a:r>
              <a:rPr lang="el-GR" b="1" dirty="0" err="1" smtClean="0"/>
              <a:t>company</a:t>
            </a:r>
            <a:r>
              <a:rPr lang="el-GR" b="1" dirty="0" smtClean="0"/>
              <a:t> </a:t>
            </a:r>
            <a:r>
              <a:rPr lang="el-GR" b="1" dirty="0" err="1" smtClean="0"/>
              <a:t>to</a:t>
            </a:r>
            <a:r>
              <a:rPr lang="el-GR" b="1" dirty="0" smtClean="0"/>
              <a:t> a </a:t>
            </a:r>
            <a:r>
              <a:rPr lang="el-GR" b="1" dirty="0" err="1" smtClean="0"/>
              <a:t>friend</a:t>
            </a:r>
            <a:endParaRPr lang="el-GR" b="1" dirty="0" smtClean="0"/>
          </a:p>
          <a:p>
            <a:pPr fontAlgn="base">
              <a:buNone/>
            </a:pPr>
            <a:endParaRPr lang="el-GR" b="1" smtClean="0"/>
          </a:p>
          <a:p>
            <a:pPr fontAlgn="base">
              <a:buNone/>
            </a:pPr>
            <a:endParaRPr lang="el-GR" dirty="0" smtClean="0"/>
          </a:p>
          <a:p>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dirty="0" smtClean="0"/>
              <a:t>Διαφημίσεις-Εικόνες</a:t>
            </a:r>
            <a:endParaRPr lang="el-GR" dirty="0"/>
          </a:p>
        </p:txBody>
      </p:sp>
      <p:pic>
        <p:nvPicPr>
          <p:cNvPr id="4" name="3 - Θέση περιεχομένου" descr="as.page.jpg"/>
          <p:cNvPicPr>
            <a:picLocks noGrp="1" noChangeAspect="1"/>
          </p:cNvPicPr>
          <p:nvPr>
            <p:ph idx="1"/>
          </p:nvPr>
        </p:nvPicPr>
        <p:blipFill>
          <a:blip r:embed="rId2" cstate="print"/>
          <a:stretch>
            <a:fillRect/>
          </a:stretch>
        </p:blipFill>
        <p:spPr>
          <a:xfrm>
            <a:off x="179512" y="1196752"/>
            <a:ext cx="4644008" cy="2448272"/>
          </a:xfrm>
        </p:spPr>
      </p:pic>
      <p:pic>
        <p:nvPicPr>
          <p:cNvPr id="5" name="4 - Εικόνα" descr="home6.jpg"/>
          <p:cNvPicPr>
            <a:picLocks noChangeAspect="1"/>
          </p:cNvPicPr>
          <p:nvPr/>
        </p:nvPicPr>
        <p:blipFill>
          <a:blip r:embed="rId3" cstate="print"/>
          <a:stretch>
            <a:fillRect/>
          </a:stretch>
        </p:blipFill>
        <p:spPr>
          <a:xfrm>
            <a:off x="5004048" y="1196752"/>
            <a:ext cx="3960440" cy="2232248"/>
          </a:xfrm>
          <a:prstGeom prst="rect">
            <a:avLst/>
          </a:prstGeom>
        </p:spPr>
      </p:pic>
      <p:pic>
        <p:nvPicPr>
          <p:cNvPr id="6" name="5 - Εικόνα" descr="images.jpg"/>
          <p:cNvPicPr>
            <a:picLocks noChangeAspect="1"/>
          </p:cNvPicPr>
          <p:nvPr/>
        </p:nvPicPr>
        <p:blipFill>
          <a:blip r:embed="rId4" cstate="print"/>
          <a:stretch>
            <a:fillRect/>
          </a:stretch>
        </p:blipFill>
        <p:spPr>
          <a:xfrm>
            <a:off x="179512" y="3861048"/>
            <a:ext cx="3672408" cy="2736304"/>
          </a:xfrm>
          <a:prstGeom prst="rect">
            <a:avLst/>
          </a:prstGeom>
        </p:spPr>
      </p:pic>
      <p:pic>
        <p:nvPicPr>
          <p:cNvPr id="7" name="6 - Εικόνα" descr="relief.banner.jpg"/>
          <p:cNvPicPr>
            <a:picLocks noChangeAspect="1"/>
          </p:cNvPicPr>
          <p:nvPr/>
        </p:nvPicPr>
        <p:blipFill>
          <a:blip r:embed="rId5" cstate="print"/>
          <a:stretch>
            <a:fillRect/>
          </a:stretch>
        </p:blipFill>
        <p:spPr>
          <a:xfrm>
            <a:off x="3995936" y="3861048"/>
            <a:ext cx="4968552" cy="280831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ΠΕΡΙΕΧΟΜΕΝΑ</a:t>
            </a:r>
            <a:br>
              <a:rPr lang="el-GR" dirty="0" smtClean="0"/>
            </a:br>
            <a:endParaRPr lang="el-GR" dirty="0"/>
          </a:p>
        </p:txBody>
      </p:sp>
      <p:sp>
        <p:nvSpPr>
          <p:cNvPr id="3" name="2 - Θέση περιεχομένου"/>
          <p:cNvSpPr>
            <a:spLocks noGrp="1"/>
          </p:cNvSpPr>
          <p:nvPr>
            <p:ph idx="1"/>
          </p:nvPr>
        </p:nvSpPr>
        <p:spPr/>
        <p:txBody>
          <a:bodyPr/>
          <a:lstStyle/>
          <a:p>
            <a:pPr marL="578358" indent="-514350">
              <a:buAutoNum type="arabicPeriod"/>
            </a:pPr>
            <a:r>
              <a:rPr lang="el-GR" dirty="0" smtClean="0"/>
              <a:t>Ορισμός</a:t>
            </a:r>
          </a:p>
          <a:p>
            <a:pPr marL="578358" indent="-514350">
              <a:buAutoNum type="arabicPeriod"/>
            </a:pPr>
            <a:r>
              <a:rPr lang="el-GR" dirty="0" smtClean="0"/>
              <a:t>Οι επιχειρήσεις</a:t>
            </a:r>
          </a:p>
          <a:p>
            <a:pPr marL="578358" indent="-514350">
              <a:buAutoNum type="arabicPeriod"/>
            </a:pPr>
            <a:r>
              <a:rPr lang="el-GR" dirty="0" smtClean="0"/>
              <a:t> </a:t>
            </a:r>
            <a:r>
              <a:rPr lang="el-GR" dirty="0" smtClean="0"/>
              <a:t>Ιστορία</a:t>
            </a:r>
          </a:p>
          <a:p>
            <a:pPr marL="578358" indent="-514350">
              <a:buAutoNum type="arabicPeriod"/>
            </a:pPr>
            <a:r>
              <a:rPr lang="el-GR" dirty="0" smtClean="0"/>
              <a:t> Τοποθεσίες</a:t>
            </a:r>
          </a:p>
          <a:p>
            <a:pPr marL="578358" indent="-514350">
              <a:buAutoNum type="arabicPeriod"/>
            </a:pPr>
            <a:r>
              <a:rPr lang="el-GR" dirty="0" smtClean="0"/>
              <a:t>Συλλογική ευθύνη</a:t>
            </a:r>
          </a:p>
          <a:p>
            <a:pPr marL="578358" indent="-514350">
              <a:buAutoNum type="arabicPeriod"/>
            </a:pPr>
            <a:r>
              <a:rPr lang="el-GR" dirty="0" smtClean="0"/>
              <a:t> Ηγεσία της εταιρείας</a:t>
            </a:r>
          </a:p>
          <a:p>
            <a:pPr marL="578358" indent="-514350">
              <a:buAutoNum type="arabicPeriod"/>
            </a:pPr>
            <a:r>
              <a:rPr lang="el-GR" dirty="0" smtClean="0"/>
              <a:t>Απόψεις  εργαζομένων</a:t>
            </a:r>
          </a:p>
          <a:p>
            <a:pPr marL="578358" indent="-514350">
              <a:buAutoNum type="arabicPeriod"/>
            </a:pPr>
            <a:r>
              <a:rPr lang="el-GR" smtClean="0"/>
              <a:t>Εικόνες</a:t>
            </a:r>
            <a:endParaRPr lang="el-GR" dirty="0" smtClean="0"/>
          </a:p>
          <a:p>
            <a:pPr marL="578358" indent="-514350">
              <a:buAutoNum type="arabicPeriod"/>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Τι είναι το </a:t>
            </a:r>
            <a:r>
              <a:rPr lang="en-US" dirty="0" err="1" smtClean="0"/>
              <a:t>Sabre</a:t>
            </a:r>
            <a:r>
              <a:rPr lang="en-US" dirty="0" smtClean="0"/>
              <a:t>?</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62500" lnSpcReduction="20000"/>
          </a:bodyPr>
          <a:lstStyle/>
          <a:p>
            <a:pPr>
              <a:buNone/>
            </a:pPr>
            <a:r>
              <a:rPr lang="el-GR" dirty="0" smtClean="0"/>
              <a:t>Το </a:t>
            </a:r>
            <a:r>
              <a:rPr lang="el-GR" dirty="0" err="1" smtClean="0"/>
              <a:t>Sabre</a:t>
            </a:r>
            <a:r>
              <a:rPr lang="el-GR" dirty="0" smtClean="0"/>
              <a:t> είναι </a:t>
            </a:r>
            <a:r>
              <a:rPr lang="el-GR" dirty="0"/>
              <a:t>έ</a:t>
            </a:r>
            <a:r>
              <a:rPr lang="el-GR" dirty="0" smtClean="0"/>
              <a:t>να</a:t>
            </a:r>
            <a:r>
              <a:rPr lang="el-GR" b="1" dirty="0" smtClean="0"/>
              <a:t> </a:t>
            </a:r>
            <a:r>
              <a:rPr lang="el-GR" b="1" dirty="0"/>
              <a:t>Παγκόσμιο Σύστημα Διανομής</a:t>
            </a:r>
            <a:r>
              <a:rPr lang="el-GR" dirty="0"/>
              <a:t> (GDS), που </a:t>
            </a:r>
            <a:r>
              <a:rPr lang="el-GR" dirty="0" smtClean="0"/>
              <a:t>ανήκει στη</a:t>
            </a:r>
            <a:r>
              <a:rPr lang="el-GR" dirty="0"/>
              <a:t> </a:t>
            </a:r>
            <a:r>
              <a:rPr lang="el-GR" dirty="0" err="1">
                <a:hlinkClick r:id="rId2" tooltip="Sabre Holdings"/>
              </a:rPr>
              <a:t>Sabre</a:t>
            </a:r>
            <a:r>
              <a:rPr lang="el-GR" dirty="0">
                <a:hlinkClick r:id="rId2" tooltip="Sabre Holdings"/>
              </a:rPr>
              <a:t> </a:t>
            </a:r>
            <a:r>
              <a:rPr lang="el-GR" dirty="0" err="1">
                <a:hlinkClick r:id="rId2" tooltip="Sabre Holdings"/>
              </a:rPr>
              <a:t>Holdings</a:t>
            </a:r>
            <a:r>
              <a:rPr lang="el-GR" dirty="0"/>
              <a:t> , χρησιμοποιείται από περισσότερους από 350.000 </a:t>
            </a:r>
            <a:r>
              <a:rPr lang="el-GR" dirty="0" smtClean="0"/>
              <a:t>ταξιδιωτικούς πράκτορες </a:t>
            </a:r>
            <a:r>
              <a:rPr lang="el-GR" dirty="0"/>
              <a:t>σε όλο τον κόσμο, με περισσότερες από 400 αεροπορικές εταιρίες, </a:t>
            </a:r>
            <a:r>
              <a:rPr lang="el-GR" dirty="0" smtClean="0"/>
              <a:t> 100.000 ξενοδοχεία, 25</a:t>
            </a:r>
            <a:r>
              <a:rPr lang="en-US" dirty="0" smtClean="0"/>
              <a:t> </a:t>
            </a:r>
            <a:r>
              <a:rPr lang="el-GR" dirty="0" smtClean="0"/>
              <a:t>μάρκες </a:t>
            </a:r>
            <a:r>
              <a:rPr lang="el-GR" dirty="0"/>
              <a:t>ενοικίασης αυτοκινήτων </a:t>
            </a:r>
            <a:r>
              <a:rPr lang="el-GR" dirty="0" smtClean="0"/>
              <a:t>, </a:t>
            </a:r>
            <a:r>
              <a:rPr lang="el-GR" dirty="0"/>
              <a:t>50 </a:t>
            </a:r>
            <a:r>
              <a:rPr lang="el-GR" dirty="0" err="1" smtClean="0"/>
              <a:t>πάροχους</a:t>
            </a:r>
            <a:r>
              <a:rPr lang="el-GR" dirty="0" smtClean="0"/>
              <a:t> σιδηροδρομικών </a:t>
            </a:r>
            <a:r>
              <a:rPr lang="el-GR" dirty="0"/>
              <a:t>και 14 γραμμές </a:t>
            </a:r>
            <a:r>
              <a:rPr lang="el-GR" dirty="0" smtClean="0"/>
              <a:t>κρουαζιέρας</a:t>
            </a:r>
            <a:r>
              <a:rPr lang="el-GR" dirty="0"/>
              <a:t>. Η </a:t>
            </a:r>
            <a:r>
              <a:rPr lang="el-GR" dirty="0" err="1"/>
              <a:t>Sabre</a:t>
            </a:r>
            <a:r>
              <a:rPr lang="el-GR" dirty="0"/>
              <a:t> GDS επιτρέπει στις εταιρείες όπως </a:t>
            </a:r>
            <a:r>
              <a:rPr lang="el-GR" dirty="0" err="1"/>
              <a:t>η</a:t>
            </a:r>
            <a:r>
              <a:rPr lang="el-GR" dirty="0" err="1">
                <a:hlinkClick r:id="rId3" tooltip="American Airlines"/>
              </a:rPr>
              <a:t>American</a:t>
            </a:r>
            <a:r>
              <a:rPr lang="el-GR" dirty="0">
                <a:hlinkClick r:id="rId3" tooltip="American Airlines"/>
              </a:rPr>
              <a:t> </a:t>
            </a:r>
            <a:r>
              <a:rPr lang="el-GR" dirty="0" err="1">
                <a:hlinkClick r:id="rId3" tooltip="American Airlines"/>
              </a:rPr>
              <a:t>Airlines</a:t>
            </a:r>
            <a:r>
              <a:rPr lang="el-GR" dirty="0"/>
              <a:t> , </a:t>
            </a:r>
            <a:r>
              <a:rPr lang="el-GR" dirty="0" err="1">
                <a:hlinkClick r:id="rId4" tooltip="American Express"/>
              </a:rPr>
              <a:t>American</a:t>
            </a:r>
            <a:r>
              <a:rPr lang="el-GR" dirty="0">
                <a:hlinkClick r:id="rId4" tooltip="American Express"/>
              </a:rPr>
              <a:t> Express</a:t>
            </a:r>
            <a:r>
              <a:rPr lang="el-GR" dirty="0"/>
              <a:t> , </a:t>
            </a:r>
            <a:r>
              <a:rPr lang="el-GR" dirty="0">
                <a:hlinkClick r:id="rId5" tooltip="BCD Travel"/>
              </a:rPr>
              <a:t>BCD </a:t>
            </a:r>
            <a:r>
              <a:rPr lang="el-GR" dirty="0" err="1">
                <a:hlinkClick r:id="rId5" tooltip="BCD Travel"/>
              </a:rPr>
              <a:t>Travel</a:t>
            </a:r>
            <a:r>
              <a:rPr lang="el-GR" dirty="0"/>
              <a:t> , </a:t>
            </a:r>
            <a:r>
              <a:rPr lang="el-GR" dirty="0" err="1">
                <a:hlinkClick r:id="rId6" tooltip="Carlson Wagonlit Travel"/>
              </a:rPr>
              <a:t>Carlson</a:t>
            </a:r>
            <a:r>
              <a:rPr lang="el-GR" dirty="0">
                <a:hlinkClick r:id="rId6" tooltip="Carlson Wagonlit Travel"/>
              </a:rPr>
              <a:t> </a:t>
            </a:r>
            <a:r>
              <a:rPr lang="el-GR" dirty="0" err="1">
                <a:hlinkClick r:id="rId6" tooltip="Carlson Wagonlit Travel"/>
              </a:rPr>
              <a:t>Wagonlit</a:t>
            </a:r>
            <a:r>
              <a:rPr lang="el-GR" dirty="0">
                <a:hlinkClick r:id="rId6" tooltip="Carlson Wagonlit Travel"/>
              </a:rPr>
              <a:t> </a:t>
            </a:r>
            <a:r>
              <a:rPr lang="el-GR" dirty="0" err="1">
                <a:hlinkClick r:id="rId6" tooltip="Carlson Wagonlit Travel"/>
              </a:rPr>
              <a:t>Travel</a:t>
            </a:r>
            <a:r>
              <a:rPr lang="el-GR" dirty="0"/>
              <a:t> , </a:t>
            </a:r>
            <a:r>
              <a:rPr lang="el-GR" dirty="0" err="1">
                <a:hlinkClick r:id="rId7" tooltip="Hogg Robinson Group"/>
              </a:rPr>
              <a:t>Hogg</a:t>
            </a:r>
            <a:r>
              <a:rPr lang="el-GR" dirty="0">
                <a:hlinkClick r:id="rId7" tooltip="Hogg Robinson Group"/>
              </a:rPr>
              <a:t> </a:t>
            </a:r>
            <a:r>
              <a:rPr lang="el-GR" dirty="0" err="1">
                <a:hlinkClick r:id="rId7" tooltip="Hogg Robinson Group"/>
              </a:rPr>
              <a:t>Robinson</a:t>
            </a:r>
            <a:r>
              <a:rPr lang="el-GR" dirty="0">
                <a:hlinkClick r:id="rId7" tooltip="Hogg Robinson Group"/>
              </a:rPr>
              <a:t> </a:t>
            </a:r>
            <a:r>
              <a:rPr lang="el-GR" dirty="0" err="1">
                <a:hlinkClick r:id="rId7" tooltip="Hogg Robinson Group"/>
              </a:rPr>
              <a:t>Group</a:t>
            </a:r>
            <a:r>
              <a:rPr lang="el-GR" dirty="0"/>
              <a:t> (HRG), </a:t>
            </a:r>
            <a:r>
              <a:rPr lang="el-GR" dirty="0">
                <a:hlinkClick r:id="rId8" tooltip="Expedia, Inc"/>
              </a:rPr>
              <a:t>Expedia</a:t>
            </a:r>
            <a:r>
              <a:rPr lang="el-GR" dirty="0"/>
              <a:t> , </a:t>
            </a:r>
            <a:r>
              <a:rPr lang="el-GR" dirty="0" err="1">
                <a:hlinkClick r:id="rId9" tooltip="Frontier Airlines"/>
              </a:rPr>
              <a:t>Frontier</a:t>
            </a:r>
            <a:r>
              <a:rPr lang="el-GR" dirty="0"/>
              <a:t> , </a:t>
            </a:r>
            <a:r>
              <a:rPr lang="el-GR" dirty="0" err="1">
                <a:hlinkClick r:id="rId10" tooltip="Lastminute.com"/>
              </a:rPr>
              <a:t>lastminute</a:t>
            </a:r>
            <a:r>
              <a:rPr lang="el-GR" dirty="0"/>
              <a:t> , </a:t>
            </a:r>
            <a:r>
              <a:rPr lang="el-GR" dirty="0" err="1">
                <a:hlinkClick r:id="rId11" tooltip="JetBlue"/>
              </a:rPr>
              <a:t>JetBlue</a:t>
            </a:r>
            <a:r>
              <a:rPr lang="el-GR" dirty="0"/>
              <a:t> , </a:t>
            </a:r>
            <a:r>
              <a:rPr lang="el-GR" dirty="0" err="1">
                <a:hlinkClick r:id="rId12" tooltip="GetThere"/>
              </a:rPr>
              <a:t>GetThere</a:t>
            </a:r>
            <a:r>
              <a:rPr lang="el-GR" dirty="0"/>
              <a:t> και </a:t>
            </a:r>
            <a:r>
              <a:rPr lang="el-GR" dirty="0" err="1">
                <a:hlinkClick r:id="rId13" tooltip="Travelocity"/>
              </a:rPr>
              <a:t>Travelocity</a:t>
            </a:r>
            <a:r>
              <a:rPr lang="el-GR" dirty="0"/>
              <a:t> </a:t>
            </a:r>
            <a:r>
              <a:rPr lang="el-GR" dirty="0" smtClean="0"/>
              <a:t> να χρησιμοποιήσουν τις υπηρεσίες </a:t>
            </a:r>
            <a:r>
              <a:rPr lang="el-GR" dirty="0" err="1" smtClean="0"/>
              <a:t>της.Η</a:t>
            </a:r>
            <a:r>
              <a:rPr lang="el-GR" dirty="0" smtClean="0"/>
              <a:t> </a:t>
            </a:r>
            <a:r>
              <a:rPr lang="el-GR" dirty="0"/>
              <a:t>εταιρεία είναι οργανωμένη σε τέσσερις επιχειρηματικές μονάδες:</a:t>
            </a:r>
          </a:p>
          <a:p>
            <a:r>
              <a:rPr lang="el-GR" dirty="0" err="1"/>
              <a:t>Travelocity</a:t>
            </a:r>
            <a:r>
              <a:rPr lang="el-GR" dirty="0"/>
              <a:t>: </a:t>
            </a:r>
            <a:r>
              <a:rPr lang="el-GR" dirty="0" err="1"/>
              <a:t>online</a:t>
            </a:r>
            <a:r>
              <a:rPr lang="el-GR" dirty="0"/>
              <a:t> ταξιδιωτικό πρακτορείο</a:t>
            </a:r>
          </a:p>
          <a:p>
            <a:r>
              <a:rPr lang="el-GR" dirty="0" err="1"/>
              <a:t>Sabre</a:t>
            </a:r>
            <a:r>
              <a:rPr lang="el-GR" dirty="0"/>
              <a:t> </a:t>
            </a:r>
            <a:r>
              <a:rPr lang="el-GR" dirty="0" err="1"/>
              <a:t>Travel</a:t>
            </a:r>
            <a:r>
              <a:rPr lang="el-GR" dirty="0"/>
              <a:t> </a:t>
            </a:r>
            <a:r>
              <a:rPr lang="el-GR" dirty="0" err="1"/>
              <a:t>Network</a:t>
            </a:r>
            <a:r>
              <a:rPr lang="el-GR" dirty="0"/>
              <a:t>: παγκόσμιο σύστημα διανομής</a:t>
            </a:r>
          </a:p>
          <a:p>
            <a:r>
              <a:rPr lang="el-GR" dirty="0" err="1"/>
              <a:t>Sabre</a:t>
            </a:r>
            <a:r>
              <a:rPr lang="el-GR" dirty="0"/>
              <a:t> </a:t>
            </a:r>
            <a:r>
              <a:rPr lang="el-GR" dirty="0" err="1"/>
              <a:t>Airline</a:t>
            </a:r>
            <a:r>
              <a:rPr lang="el-GR" dirty="0"/>
              <a:t> </a:t>
            </a:r>
            <a:r>
              <a:rPr lang="el-GR" dirty="0" err="1"/>
              <a:t>Solutions</a:t>
            </a:r>
            <a:r>
              <a:rPr lang="el-GR" dirty="0"/>
              <a:t>: τεχνολογία αεροπορική εταιρεία</a:t>
            </a:r>
          </a:p>
          <a:p>
            <a:r>
              <a:rPr lang="el-GR" dirty="0" err="1"/>
              <a:t>Sabre</a:t>
            </a:r>
            <a:r>
              <a:rPr lang="el-GR" dirty="0"/>
              <a:t> </a:t>
            </a:r>
            <a:r>
              <a:rPr lang="el-GR" dirty="0" err="1"/>
              <a:t>Hospitality</a:t>
            </a:r>
            <a:r>
              <a:rPr lang="el-GR" dirty="0"/>
              <a:t> </a:t>
            </a:r>
            <a:r>
              <a:rPr lang="el-GR" dirty="0" err="1"/>
              <a:t>Solutions</a:t>
            </a:r>
            <a:r>
              <a:rPr lang="el-GR" dirty="0"/>
              <a:t>: </a:t>
            </a:r>
            <a:r>
              <a:rPr lang="el-GR" dirty="0" err="1"/>
              <a:t>hotel</a:t>
            </a:r>
            <a:r>
              <a:rPr lang="el-GR" dirty="0"/>
              <a:t> </a:t>
            </a:r>
            <a:r>
              <a:rPr lang="el-GR" dirty="0" err="1"/>
              <a:t>Technology</a:t>
            </a:r>
            <a:r>
              <a:rPr lang="el-GR" dirty="0"/>
              <a:t> </a:t>
            </a:r>
            <a:r>
              <a:rPr lang="el-GR" dirty="0" err="1"/>
              <a:t>Solutions</a:t>
            </a:r>
            <a:endParaRPr lang="el-GR" dirty="0"/>
          </a:p>
          <a:p>
            <a:pPr>
              <a:buNone/>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Οι επιχειρήσεις της </a:t>
            </a:r>
            <a:r>
              <a:rPr lang="en-US" dirty="0" err="1" smtClean="0"/>
              <a:t>Sabre</a:t>
            </a:r>
            <a:r>
              <a:rPr lang="en-US" dirty="0" smtClean="0"/>
              <a:t> Holdings</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n-US" dirty="0" err="1">
                <a:solidFill>
                  <a:srgbClr val="00B050"/>
                </a:solidFill>
              </a:rPr>
              <a:t>Sabre</a:t>
            </a:r>
            <a:r>
              <a:rPr lang="en-US" dirty="0">
                <a:solidFill>
                  <a:srgbClr val="00B050"/>
                </a:solidFill>
              </a:rPr>
              <a:t> Travel </a:t>
            </a:r>
            <a:r>
              <a:rPr lang="en-US" dirty="0" smtClean="0">
                <a:solidFill>
                  <a:srgbClr val="00B050"/>
                </a:solidFill>
              </a:rPr>
              <a:t>Network </a:t>
            </a:r>
            <a:r>
              <a:rPr lang="en-US" dirty="0" smtClean="0"/>
              <a:t>: </a:t>
            </a:r>
            <a:r>
              <a:rPr lang="el-GR" i="1" dirty="0" err="1"/>
              <a:t>Sabre</a:t>
            </a:r>
            <a:r>
              <a:rPr lang="el-GR" i="1" dirty="0"/>
              <a:t> </a:t>
            </a:r>
            <a:r>
              <a:rPr lang="el-GR" i="1" dirty="0" err="1"/>
              <a:t>Travel</a:t>
            </a:r>
            <a:r>
              <a:rPr lang="el-GR" i="1" dirty="0"/>
              <a:t> </a:t>
            </a:r>
            <a:r>
              <a:rPr lang="el-GR" i="1" dirty="0" err="1"/>
              <a:t>Network</a:t>
            </a:r>
            <a:r>
              <a:rPr lang="el-GR" dirty="0"/>
              <a:t> </a:t>
            </a:r>
            <a:r>
              <a:rPr lang="el-GR" dirty="0" smtClean="0"/>
              <a:t> καταφέρνει την </a:t>
            </a:r>
            <a:r>
              <a:rPr lang="el-GR" dirty="0"/>
              <a:t>μεγαλύτερη αγορά ταξιδιών στον κόσμο, που συνδέει αγοραστές ταξιδιών </a:t>
            </a:r>
            <a:r>
              <a:rPr lang="el-GR" dirty="0" smtClean="0"/>
              <a:t>και πωλητές, </a:t>
            </a:r>
            <a:r>
              <a:rPr lang="el-GR" dirty="0"/>
              <a:t>μέσω </a:t>
            </a:r>
            <a:r>
              <a:rPr lang="el-GR" dirty="0" smtClean="0"/>
              <a:t>του παγκοσμίου συστήματος </a:t>
            </a:r>
            <a:r>
              <a:rPr lang="el-GR" dirty="0"/>
              <a:t>διανομής (GDS</a:t>
            </a:r>
            <a:r>
              <a:rPr lang="el-GR" dirty="0" smtClean="0"/>
              <a:t>) </a:t>
            </a:r>
            <a:r>
              <a:rPr lang="en-US" dirty="0" err="1" smtClean="0"/>
              <a:t>Sabre</a:t>
            </a:r>
            <a:r>
              <a:rPr lang="el-GR" dirty="0" smtClean="0"/>
              <a:t>.</a:t>
            </a:r>
            <a:r>
              <a:rPr lang="el-GR" dirty="0"/>
              <a:t> </a:t>
            </a:r>
            <a:r>
              <a:rPr lang="en-US" dirty="0" smtClean="0"/>
              <a:t>To </a:t>
            </a:r>
            <a:r>
              <a:rPr lang="el-GR" dirty="0" smtClean="0"/>
              <a:t>καινοτόμο αυτό </a:t>
            </a:r>
            <a:r>
              <a:rPr lang="el-GR" dirty="0"/>
              <a:t>λογισμικό </a:t>
            </a:r>
            <a:r>
              <a:rPr lang="el-GR" dirty="0" smtClean="0"/>
              <a:t>συνδέει </a:t>
            </a:r>
            <a:r>
              <a:rPr lang="el-GR" dirty="0"/>
              <a:t>περισσότερους από 350.000 επαγγελματίες του τουρισμού </a:t>
            </a:r>
            <a:r>
              <a:rPr lang="el-GR" dirty="0" smtClean="0"/>
              <a:t>με </a:t>
            </a:r>
            <a:r>
              <a:rPr lang="el-GR" dirty="0"/>
              <a:t>περισσότερες από 400 αεροπορικές εταιρείες, 93.000 ξενοδοχεία, </a:t>
            </a:r>
            <a:r>
              <a:rPr lang="el-GR" dirty="0" smtClean="0"/>
              <a:t>25 μάρκες </a:t>
            </a:r>
            <a:r>
              <a:rPr lang="el-GR" dirty="0"/>
              <a:t>ενοικίασης </a:t>
            </a:r>
            <a:r>
              <a:rPr lang="el-GR" dirty="0" smtClean="0"/>
              <a:t>αυτοκινήτων, </a:t>
            </a:r>
            <a:r>
              <a:rPr lang="el-GR" dirty="0"/>
              <a:t>50 </a:t>
            </a:r>
            <a:r>
              <a:rPr lang="el-GR" dirty="0" err="1" smtClean="0"/>
              <a:t>πάροχους</a:t>
            </a:r>
            <a:r>
              <a:rPr lang="el-GR" dirty="0" smtClean="0"/>
              <a:t> </a:t>
            </a:r>
            <a:r>
              <a:rPr lang="el-GR" dirty="0"/>
              <a:t>σιδηροδρομικών, 13 κρουαζιερόπλοια και άλλα </a:t>
            </a:r>
            <a:r>
              <a:rPr lang="el-GR" dirty="0" smtClean="0"/>
              <a:t>παγκόσμιους προμηθευτές</a:t>
            </a:r>
            <a:r>
              <a:rPr lang="el-GR" dirty="0"/>
              <a:t>. Περισσότερα από 300 εκατομμύρια άνθρωποι αγοράζουν αεροπορικά εισιτήρια μέσω αυτού του καναλιού σε ετήσια βάση.</a:t>
            </a:r>
            <a:endParaRPr lang="en-US" dirty="0"/>
          </a:p>
          <a:p>
            <a:r>
              <a:rPr lang="en-US" dirty="0" smtClean="0"/>
              <a:t> </a:t>
            </a:r>
            <a:r>
              <a:rPr lang="en-US" dirty="0" err="1">
                <a:solidFill>
                  <a:srgbClr val="7030A0"/>
                </a:solidFill>
              </a:rPr>
              <a:t>Sabre</a:t>
            </a:r>
            <a:r>
              <a:rPr lang="en-US" dirty="0">
                <a:solidFill>
                  <a:srgbClr val="7030A0"/>
                </a:solidFill>
              </a:rPr>
              <a:t> Airline </a:t>
            </a:r>
            <a:r>
              <a:rPr lang="en-US" dirty="0" smtClean="0">
                <a:solidFill>
                  <a:srgbClr val="7030A0"/>
                </a:solidFill>
              </a:rPr>
              <a:t>Solutions </a:t>
            </a:r>
            <a:r>
              <a:rPr lang="en-US" dirty="0" smtClean="0"/>
              <a:t>: </a:t>
            </a:r>
            <a:r>
              <a:rPr lang="el-GR" i="1" dirty="0" err="1"/>
              <a:t>Sabre</a:t>
            </a:r>
            <a:r>
              <a:rPr lang="el-GR" i="1" dirty="0"/>
              <a:t> </a:t>
            </a:r>
            <a:r>
              <a:rPr lang="el-GR" i="1" dirty="0" err="1"/>
              <a:t>Airline</a:t>
            </a:r>
            <a:r>
              <a:rPr lang="el-GR" i="1" dirty="0"/>
              <a:t> </a:t>
            </a:r>
            <a:r>
              <a:rPr lang="el-GR" i="1" dirty="0" err="1"/>
              <a:t>Solutions</a:t>
            </a:r>
            <a:r>
              <a:rPr lang="el-GR" dirty="0"/>
              <a:t> </a:t>
            </a:r>
            <a:r>
              <a:rPr lang="el-GR" dirty="0" smtClean="0"/>
              <a:t> </a:t>
            </a:r>
            <a:r>
              <a:rPr lang="el-GR" dirty="0"/>
              <a:t>διαχειρίζεται το μεγαλύτερο </a:t>
            </a:r>
            <a:r>
              <a:rPr lang="el-GR" dirty="0" err="1"/>
              <a:t>Software</a:t>
            </a:r>
            <a:r>
              <a:rPr lang="el-GR" dirty="0"/>
              <a:t>-</a:t>
            </a:r>
            <a:r>
              <a:rPr lang="el-GR" dirty="0" err="1"/>
              <a:t>as</a:t>
            </a:r>
            <a:r>
              <a:rPr lang="el-GR" dirty="0"/>
              <a:t>-a-</a:t>
            </a:r>
            <a:r>
              <a:rPr lang="el-GR" dirty="0" err="1"/>
              <a:t>Service</a:t>
            </a:r>
            <a:r>
              <a:rPr lang="el-GR" dirty="0"/>
              <a:t> του κλάδου (</a:t>
            </a:r>
            <a:r>
              <a:rPr lang="el-GR" dirty="0" err="1"/>
              <a:t>SaaS</a:t>
            </a:r>
            <a:r>
              <a:rPr lang="el-GR" dirty="0"/>
              <a:t>) των επιχειρήσεων, με ένα καινοτόμο σύστημα κρατήσεων, εμπορικό σχεδιασμό και τη λειτουργία ενός λογισμικού που χρησιμοποιείται από περισσότερες από 300 αεροπορικές εταιρείες και πάνω από 100 αεροδρόμια σε όλο τον κόσμο. Περισσότεροι από 300 εκατομμύρια επιβάτες </a:t>
            </a:r>
            <a:r>
              <a:rPr lang="el-GR" dirty="0" err="1" smtClean="0"/>
              <a:t>ταγιδεύουν</a:t>
            </a:r>
            <a:r>
              <a:rPr lang="el-GR" dirty="0" smtClean="0"/>
              <a:t> με </a:t>
            </a:r>
            <a:r>
              <a:rPr lang="el-GR" dirty="0"/>
              <a:t>αεροπλάνα κάθε χρόνο, χρησιμοποιώντας την τεχνολογία </a:t>
            </a:r>
            <a:r>
              <a:rPr lang="el-GR" dirty="0" smtClean="0"/>
              <a:t>τους.</a:t>
            </a:r>
            <a:endParaRPr lang="en-US" dirty="0"/>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Οι υπόλοιπες επιχειρήσεις της </a:t>
            </a:r>
            <a:r>
              <a:rPr lang="en-US" dirty="0" err="1" smtClean="0"/>
              <a:t>Sabre</a:t>
            </a:r>
            <a:r>
              <a:rPr lang="en-US" dirty="0" smtClean="0"/>
              <a:t> Holdings</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l-GR" dirty="0" err="1" smtClean="0">
                <a:solidFill>
                  <a:srgbClr val="C00000"/>
                </a:solidFill>
              </a:rPr>
              <a:t>Sabre</a:t>
            </a:r>
            <a:r>
              <a:rPr lang="el-GR" dirty="0" smtClean="0">
                <a:solidFill>
                  <a:srgbClr val="C00000"/>
                </a:solidFill>
              </a:rPr>
              <a:t> </a:t>
            </a:r>
            <a:r>
              <a:rPr lang="el-GR" dirty="0" err="1" smtClean="0">
                <a:solidFill>
                  <a:srgbClr val="C00000"/>
                </a:solidFill>
              </a:rPr>
              <a:t>Hospitality</a:t>
            </a:r>
            <a:r>
              <a:rPr lang="el-GR" dirty="0" smtClean="0">
                <a:solidFill>
                  <a:srgbClr val="C00000"/>
                </a:solidFill>
              </a:rPr>
              <a:t> </a:t>
            </a:r>
            <a:r>
              <a:rPr lang="el-GR" dirty="0" err="1" smtClean="0">
                <a:solidFill>
                  <a:srgbClr val="C00000"/>
                </a:solidFill>
              </a:rPr>
              <a:t>Solutions</a:t>
            </a:r>
            <a:r>
              <a:rPr lang="el-GR" dirty="0" smtClean="0"/>
              <a:t> : </a:t>
            </a:r>
            <a:r>
              <a:rPr lang="el-GR" i="1" dirty="0" err="1" smtClean="0"/>
              <a:t>Sabre</a:t>
            </a:r>
            <a:r>
              <a:rPr lang="el-GR" i="1" dirty="0" smtClean="0"/>
              <a:t> </a:t>
            </a:r>
            <a:r>
              <a:rPr lang="el-GR" i="1" dirty="0" err="1" smtClean="0"/>
              <a:t>Hospitality</a:t>
            </a:r>
            <a:r>
              <a:rPr lang="el-GR" i="1" dirty="0" smtClean="0"/>
              <a:t> </a:t>
            </a:r>
            <a:r>
              <a:rPr lang="el-GR" i="1" dirty="0" err="1" smtClean="0"/>
              <a:t>Solutions</a:t>
            </a:r>
            <a:r>
              <a:rPr lang="el-GR" i="1" dirty="0" smtClean="0"/>
              <a:t> </a:t>
            </a:r>
            <a:r>
              <a:rPr lang="el-GR" dirty="0" smtClean="0"/>
              <a:t>, ως ηγετική επιχείρηση </a:t>
            </a:r>
            <a:r>
              <a:rPr lang="el-GR" dirty="0" err="1" smtClean="0"/>
              <a:t>Software</a:t>
            </a:r>
            <a:r>
              <a:rPr lang="el-GR" dirty="0" smtClean="0"/>
              <a:t>-</a:t>
            </a:r>
            <a:r>
              <a:rPr lang="el-GR" dirty="0" err="1" smtClean="0"/>
              <a:t>as</a:t>
            </a:r>
            <a:r>
              <a:rPr lang="el-GR" dirty="0" smtClean="0"/>
              <a:t>-a-</a:t>
            </a:r>
            <a:r>
              <a:rPr lang="el-GR" dirty="0" err="1" smtClean="0"/>
              <a:t>Service</a:t>
            </a:r>
            <a:r>
              <a:rPr lang="el-GR" dirty="0" smtClean="0"/>
              <a:t>, παρέχει ένα καινοτόμο λογισμικό σύστημα κρατήσεων, εμπορίας και διανομής, καθώς και την εμπορία του Διαδικτύου και του ηλεκτρονικού εμπορίου. Χρησιμοποιεί περισσότερα από 12.000 ακίνητα ξενοδοχείων σε όλο τον κόσμο και με αυτό τον τρόπο η </a:t>
            </a:r>
            <a:r>
              <a:rPr lang="el-GR" dirty="0" err="1" smtClean="0"/>
              <a:t>Sabre</a:t>
            </a:r>
            <a:r>
              <a:rPr lang="el-GR" dirty="0" smtClean="0"/>
              <a:t> </a:t>
            </a:r>
            <a:r>
              <a:rPr lang="el-GR" dirty="0" err="1" smtClean="0"/>
              <a:t>Hospitality</a:t>
            </a:r>
            <a:r>
              <a:rPr lang="el-GR" dirty="0" smtClean="0"/>
              <a:t> </a:t>
            </a:r>
            <a:r>
              <a:rPr lang="el-GR" dirty="0" err="1" smtClean="0"/>
              <a:t>Solutions</a:t>
            </a:r>
            <a:r>
              <a:rPr lang="el-GR" dirty="0" smtClean="0"/>
              <a:t>  παράγει περισσότερο από US $ 12 δισεκατομμύρια έσοδα κάθε χρόνο από τους πελάτες της.</a:t>
            </a:r>
          </a:p>
          <a:p>
            <a:r>
              <a:rPr lang="el-GR" dirty="0" err="1" smtClean="0">
                <a:solidFill>
                  <a:srgbClr val="0033CC"/>
                </a:solidFill>
              </a:rPr>
              <a:t>Travelocity</a:t>
            </a:r>
            <a:r>
              <a:rPr lang="el-GR" dirty="0" smtClean="0">
                <a:solidFill>
                  <a:srgbClr val="00FFFF"/>
                </a:solidFill>
              </a:rPr>
              <a:t> </a:t>
            </a:r>
            <a:r>
              <a:rPr lang="el-GR" dirty="0" smtClean="0"/>
              <a:t>: </a:t>
            </a:r>
            <a:r>
              <a:rPr lang="el-GR" i="1" dirty="0" err="1" smtClean="0"/>
              <a:t>Travelocity</a:t>
            </a:r>
            <a:r>
              <a:rPr lang="el-GR" dirty="0" smtClean="0"/>
              <a:t>  είναι ο κορυφαίος </a:t>
            </a:r>
            <a:r>
              <a:rPr lang="el-GR" dirty="0" err="1" smtClean="0"/>
              <a:t>πάροχος</a:t>
            </a:r>
            <a:r>
              <a:rPr lang="el-GR" dirty="0" smtClean="0"/>
              <a:t> των καταναλωτών με άμεση παροχή ταξιδιωτικών υπηρεσιών για την αναψυχή του επαγγελματία ταξιδιώτη. Διανέμει ταξίδια που σχετίζονται με προϊόντα και υπηρεσίες απευθείας στους ιδιώτες μέσω του </a:t>
            </a:r>
            <a:r>
              <a:rPr lang="el-GR" dirty="0" err="1" smtClean="0"/>
              <a:t>Travelocity</a:t>
            </a:r>
            <a:r>
              <a:rPr lang="el-GR" dirty="0" smtClean="0"/>
              <a:t>.</a:t>
            </a:r>
          </a:p>
          <a:p>
            <a:endParaRPr lang="el-GR" b="1"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ιστορία της </a:t>
            </a:r>
            <a:r>
              <a:rPr lang="en-US" dirty="0" err="1" smtClean="0"/>
              <a:t>Sabre</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l-GR" dirty="0" smtClean="0"/>
              <a:t>Για περισσότερα από 50 χρόνια, </a:t>
            </a:r>
            <a:r>
              <a:rPr lang="el-GR" i="1" dirty="0" err="1" smtClean="0"/>
              <a:t>Sabre</a:t>
            </a:r>
            <a:r>
              <a:rPr lang="el-GR" i="1" dirty="0" smtClean="0"/>
              <a:t> </a:t>
            </a:r>
            <a:r>
              <a:rPr lang="el-GR" i="1" dirty="0" err="1" smtClean="0"/>
              <a:t>Holdings</a:t>
            </a:r>
            <a:r>
              <a:rPr lang="el-GR" dirty="0" smtClean="0"/>
              <a:t> ® έχει μεταμορφώσει τον κλάδο των αερομεταφορών μέσα από την τεχνολογική πρόοδο.</a:t>
            </a:r>
          </a:p>
          <a:p>
            <a:r>
              <a:rPr lang="el-GR" dirty="0" smtClean="0"/>
              <a:t>Το πρώτο σύστημα κρατήσεων για τους επιβάτες που προσφέρεται από την </a:t>
            </a:r>
            <a:r>
              <a:rPr lang="el-GR" i="1" dirty="0" err="1" smtClean="0"/>
              <a:t>Sabre</a:t>
            </a:r>
            <a:r>
              <a:rPr lang="el-GR" dirty="0" smtClean="0"/>
              <a:t> , που έχει εγκαταστάθηκε το 1960, σηματοδότησε ένα δραματικό τεχνολογικό άλμα προς τα εμπρός για την αεροπορική βιομηχανία, την αυτοματοποίηση ενός από τους βασικούς τομείς δραστηριότητάς </a:t>
            </a:r>
            <a:r>
              <a:rPr lang="el-GR" dirty="0" err="1" smtClean="0"/>
              <a:t>της.Στα</a:t>
            </a:r>
            <a:r>
              <a:rPr lang="el-GR" dirty="0" smtClean="0"/>
              <a:t> επόμενα χρόνια, η </a:t>
            </a:r>
            <a:r>
              <a:rPr lang="el-GR" i="1" dirty="0" err="1" smtClean="0"/>
              <a:t>Sabre</a:t>
            </a:r>
            <a:r>
              <a:rPr lang="el-GR" i="1" dirty="0" smtClean="0"/>
              <a:t> </a:t>
            </a:r>
            <a:r>
              <a:rPr lang="el-GR" i="1" dirty="0" err="1" smtClean="0"/>
              <a:t>Airline</a:t>
            </a:r>
            <a:r>
              <a:rPr lang="el-GR" i="1" dirty="0" smtClean="0"/>
              <a:t> </a:t>
            </a:r>
            <a:r>
              <a:rPr lang="el-GR" i="1" dirty="0" err="1" smtClean="0"/>
              <a:t>Solutions</a:t>
            </a:r>
            <a:r>
              <a:rPr lang="el-GR" dirty="0" smtClean="0"/>
              <a:t>  υπήρξε πρωτοπόρος της τεχνολογικής προόδου για τη βιομηχανία σε τομείς όπως η διαχείριση των εσόδων, η τιμολόγηση, ο προγραμματισμός πτήσης. Και όχι μόνο υπήρξε πρωτοπόρος </a:t>
            </a:r>
            <a:r>
              <a:rPr lang="el-GR" dirty="0" err="1" smtClean="0"/>
              <a:t>αλλα</a:t>
            </a:r>
            <a:r>
              <a:rPr lang="el-GR" dirty="0" smtClean="0"/>
              <a:t> η εταιρεία συνεχίζει να βραβεύεται με επαίνους για τις προοδευτικές λύσεις που προτείνει  και συνεχίζει να επαναστατεί στην αγορά ταξιδιών και των μεταφορών.</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b="1" dirty="0" smtClean="0"/>
              <a:t>Η ιστορία του συστήματος </a:t>
            </a:r>
            <a:r>
              <a:rPr lang="el-GR" sz="3600" b="1" dirty="0" err="1" smtClean="0"/>
              <a:t>Sabre</a:t>
            </a:r>
            <a:r>
              <a:rPr lang="el-GR" sz="3600" b="1" dirty="0" smtClean="0"/>
              <a:t> ξεκίνησε με μια τυχαία συνάντηση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62500" lnSpcReduction="20000"/>
          </a:bodyPr>
          <a:lstStyle/>
          <a:p>
            <a:r>
              <a:rPr lang="el-GR" dirty="0" smtClean="0"/>
              <a:t>CR </a:t>
            </a:r>
            <a:r>
              <a:rPr lang="el-GR" dirty="0" err="1" smtClean="0"/>
              <a:t>Smith</a:t>
            </a:r>
            <a:r>
              <a:rPr lang="el-GR" dirty="0" smtClean="0"/>
              <a:t>, πρόεδρος της </a:t>
            </a:r>
            <a:r>
              <a:rPr lang="el-GR" dirty="0" err="1" smtClean="0"/>
              <a:t>American</a:t>
            </a:r>
            <a:r>
              <a:rPr lang="el-GR" dirty="0" smtClean="0"/>
              <a:t> </a:t>
            </a:r>
            <a:r>
              <a:rPr lang="el-GR" dirty="0" err="1" smtClean="0"/>
              <a:t>Airlines</a:t>
            </a:r>
            <a:r>
              <a:rPr lang="el-GR" dirty="0" smtClean="0"/>
              <a:t>, και R. Μπλερ </a:t>
            </a:r>
            <a:r>
              <a:rPr lang="el-GR" dirty="0" err="1" smtClean="0"/>
              <a:t>Smith</a:t>
            </a:r>
            <a:r>
              <a:rPr lang="el-GR" dirty="0" smtClean="0"/>
              <a:t>, ένας ανώτερος αντιπρόσωπος πωλήσεων της IBM, συναντήθηκαν σε μια πτήση της </a:t>
            </a:r>
            <a:r>
              <a:rPr lang="el-GR" dirty="0" err="1" smtClean="0"/>
              <a:t>American</a:t>
            </a:r>
            <a:r>
              <a:rPr lang="el-GR" dirty="0" smtClean="0"/>
              <a:t> </a:t>
            </a:r>
            <a:r>
              <a:rPr lang="el-GR" dirty="0" err="1" smtClean="0"/>
              <a:t>Airlines</a:t>
            </a:r>
            <a:r>
              <a:rPr lang="el-GR" dirty="0" smtClean="0"/>
              <a:t> από το Λος </a:t>
            </a:r>
            <a:r>
              <a:rPr lang="el-GR" dirty="0" err="1" smtClean="0"/>
              <a:t>Άντζελες</a:t>
            </a:r>
            <a:r>
              <a:rPr lang="el-GR" dirty="0" smtClean="0"/>
              <a:t> στη Νέα Υόρκη το 1953. Η συνομιλία τους για την ταξιδιωτική βιομηχανία πυροδότησε την ιδέα για ένα σύστημα επεξεργασίας δεδομένων που θα μπορούσαν να δημιουργήσουν και να διαχειριστούν κρατήσεις αεροπορικών θέσεων και να κάνουν τα δεδομένα διαθέσιμα αμέσως σε ηλεκτρονική μορφή σε οποιονδήποτε παράγοντα σε οποιαδήποτε θέση.</a:t>
            </a:r>
          </a:p>
          <a:p>
            <a:r>
              <a:rPr lang="el-GR" dirty="0" smtClean="0"/>
              <a:t>Έξι χρόνια αργότερα, η εναέρια ανταλλαγή ιδεών έγινε </a:t>
            </a:r>
            <a:r>
              <a:rPr lang="el-GR" dirty="0" err="1" smtClean="0"/>
              <a:t>πραγματικότητα.Η</a:t>
            </a:r>
            <a:r>
              <a:rPr lang="el-GR" dirty="0" smtClean="0"/>
              <a:t> </a:t>
            </a:r>
            <a:r>
              <a:rPr lang="el-GR" dirty="0" err="1" smtClean="0"/>
              <a:t>American</a:t>
            </a:r>
            <a:r>
              <a:rPr lang="el-GR" dirty="0" smtClean="0"/>
              <a:t> </a:t>
            </a:r>
            <a:r>
              <a:rPr lang="el-GR" dirty="0" err="1" smtClean="0"/>
              <a:t>Airlines</a:t>
            </a:r>
            <a:r>
              <a:rPr lang="el-GR" dirty="0" smtClean="0"/>
              <a:t> και η IBM ανακοίνωσαν από κοινού τα σχέδιά τους για την ανάπτυξη μιας </a:t>
            </a:r>
            <a:r>
              <a:rPr lang="el-GR" dirty="0" err="1" smtClean="0"/>
              <a:t>ημι</a:t>
            </a:r>
            <a:r>
              <a:rPr lang="el-GR" dirty="0" smtClean="0"/>
              <a:t>-επιχείρησης έρευνας, περισσότερο γνωστή ως SABRE. Το επαναστατικό σύστημα ήταν η πρώτη σε πραγματικό χρόνο εφαρμογή των επιχειρήσεων και επέτρεψε την </a:t>
            </a:r>
            <a:r>
              <a:rPr lang="el-GR" dirty="0" err="1" smtClean="0"/>
              <a:t>American</a:t>
            </a:r>
            <a:r>
              <a:rPr lang="el-GR" dirty="0" smtClean="0"/>
              <a:t> </a:t>
            </a:r>
            <a:r>
              <a:rPr lang="el-GR" dirty="0" err="1" smtClean="0"/>
              <a:t>Airlines</a:t>
            </a:r>
            <a:r>
              <a:rPr lang="el-GR" dirty="0" smtClean="0"/>
              <a:t> να αντικαταστήσει το χειρόγραφο σύστημα επιβατών της δεκαετίας του 1950 με το αυτοματοποιημένο σύστημα κρατήσεων για το μέλλον.</a:t>
            </a:r>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Τοποθεσίες</a:t>
            </a:r>
            <a:br>
              <a:rPr lang="el-GR" dirty="0" smtClean="0"/>
            </a:br>
            <a:endParaRPr lang="el-GR" dirty="0"/>
          </a:p>
        </p:txBody>
      </p:sp>
      <p:sp>
        <p:nvSpPr>
          <p:cNvPr id="3" name="2 - Θέση περιεχομένου"/>
          <p:cNvSpPr>
            <a:spLocks noGrp="1"/>
          </p:cNvSpPr>
          <p:nvPr>
            <p:ph idx="1"/>
          </p:nvPr>
        </p:nvSpPr>
        <p:spPr/>
        <p:txBody>
          <a:bodyPr>
            <a:normAutofit fontScale="70000" lnSpcReduction="20000"/>
          </a:bodyPr>
          <a:lstStyle/>
          <a:p>
            <a:pPr>
              <a:buNone/>
            </a:pPr>
            <a:r>
              <a:rPr lang="en-US" dirty="0" smtClean="0"/>
              <a:t>  </a:t>
            </a:r>
            <a:r>
              <a:rPr lang="el-GR" dirty="0" smtClean="0"/>
              <a:t>Με περίπου 10.000 υπαλλήλους σε 60 χώρες, παραδίδει</a:t>
            </a:r>
            <a:r>
              <a:rPr lang="en-US" dirty="0" smtClean="0"/>
              <a:t> </a:t>
            </a:r>
            <a:r>
              <a:rPr lang="el-GR" dirty="0" smtClean="0"/>
              <a:t>πρωτοποριακή τεχνολογία σε ταξίδια που χρησιμοποιούνται από περισσότερους από ένα δισεκατομμύριο ανθρώπους σε όλο τον κόσμο με το σχέδιο, το βιβλίο και την εμπειρία ταξιδιού τους σε ένα χρόνο και την τιμή που είναι σωστό για αυτούς.</a:t>
            </a:r>
            <a:endParaRPr lang="en-US" dirty="0" smtClean="0"/>
          </a:p>
          <a:p>
            <a:pPr>
              <a:buNone/>
            </a:pPr>
            <a:endParaRPr lang="en-US" dirty="0" smtClean="0"/>
          </a:p>
          <a:p>
            <a:pPr>
              <a:buNone/>
            </a:pPr>
            <a:r>
              <a:rPr lang="el-GR" dirty="0" smtClean="0"/>
              <a:t>Περιφερειακό Αρχηγείο</a:t>
            </a:r>
            <a:endParaRPr lang="el-GR" sz="2400" dirty="0" smtClean="0"/>
          </a:p>
          <a:p>
            <a:pPr lvl="0"/>
            <a:r>
              <a:rPr lang="el-GR" b="1" dirty="0" err="1" smtClean="0"/>
              <a:t>Southlake</a:t>
            </a:r>
            <a:r>
              <a:rPr lang="el-GR" b="1" dirty="0" smtClean="0"/>
              <a:t>, TX</a:t>
            </a:r>
            <a:r>
              <a:rPr lang="el-GR" dirty="0" smtClean="0"/>
              <a:t> - Παγκόσμια έδρα για </a:t>
            </a:r>
            <a:r>
              <a:rPr lang="el-GR" i="1" dirty="0" err="1" smtClean="0"/>
              <a:t>Sabre</a:t>
            </a:r>
            <a:r>
              <a:rPr lang="el-GR" i="1" dirty="0" smtClean="0"/>
              <a:t> </a:t>
            </a:r>
            <a:r>
              <a:rPr lang="el-GR" i="1" dirty="0" err="1" smtClean="0"/>
              <a:t>Holdings</a:t>
            </a:r>
            <a:r>
              <a:rPr lang="el-GR" dirty="0" smtClean="0"/>
              <a:t> ®,</a:t>
            </a:r>
            <a:r>
              <a:rPr lang="el-GR" i="1" dirty="0" err="1" smtClean="0"/>
              <a:t>Sabre</a:t>
            </a:r>
            <a:r>
              <a:rPr lang="el-GR" i="1" dirty="0" smtClean="0"/>
              <a:t> </a:t>
            </a:r>
            <a:r>
              <a:rPr lang="el-GR" i="1" dirty="0" err="1" smtClean="0"/>
              <a:t>Travel</a:t>
            </a:r>
            <a:r>
              <a:rPr lang="el-GR" i="1" dirty="0" smtClean="0"/>
              <a:t> </a:t>
            </a:r>
            <a:r>
              <a:rPr lang="el-GR" i="1" dirty="0" err="1" smtClean="0"/>
              <a:t>Network</a:t>
            </a:r>
            <a:r>
              <a:rPr lang="el-GR" dirty="0" smtClean="0"/>
              <a:t> ®, </a:t>
            </a:r>
            <a:r>
              <a:rPr lang="el-GR" i="1" dirty="0" err="1" smtClean="0"/>
              <a:t>Sabre</a:t>
            </a:r>
            <a:r>
              <a:rPr lang="el-GR" i="1" dirty="0" smtClean="0"/>
              <a:t> </a:t>
            </a:r>
            <a:r>
              <a:rPr lang="el-GR" i="1" dirty="0" err="1" smtClean="0"/>
              <a:t>Airline</a:t>
            </a:r>
            <a:r>
              <a:rPr lang="el-GR" i="1" dirty="0" smtClean="0"/>
              <a:t> </a:t>
            </a:r>
            <a:r>
              <a:rPr lang="el-GR" i="1" dirty="0" err="1" smtClean="0"/>
              <a:t>Solutions</a:t>
            </a:r>
            <a:r>
              <a:rPr lang="el-GR" dirty="0" smtClean="0"/>
              <a:t> ®, </a:t>
            </a:r>
            <a:r>
              <a:rPr lang="el-GR" i="1" dirty="0" err="1" smtClean="0"/>
              <a:t>Sabre</a:t>
            </a:r>
            <a:r>
              <a:rPr lang="el-GR" i="1" dirty="0" smtClean="0"/>
              <a:t> </a:t>
            </a:r>
            <a:r>
              <a:rPr lang="el-GR" i="1" dirty="0" err="1" smtClean="0"/>
              <a:t>Hospitality</a:t>
            </a:r>
            <a:r>
              <a:rPr lang="el-GR" i="1" dirty="0" smtClean="0"/>
              <a:t> </a:t>
            </a:r>
            <a:r>
              <a:rPr lang="el-GR" i="1" dirty="0" err="1" smtClean="0"/>
              <a:t>Solutions</a:t>
            </a:r>
            <a:r>
              <a:rPr lang="el-GR" dirty="0" smtClean="0"/>
              <a:t> ® και </a:t>
            </a:r>
            <a:r>
              <a:rPr lang="el-GR" i="1" dirty="0" err="1" smtClean="0"/>
              <a:t>Travelocity</a:t>
            </a:r>
            <a:r>
              <a:rPr lang="el-GR" dirty="0" smtClean="0"/>
              <a:t> ®</a:t>
            </a:r>
            <a:endParaRPr lang="el-GR" sz="4000" dirty="0" smtClean="0"/>
          </a:p>
          <a:p>
            <a:pPr lvl="0"/>
            <a:r>
              <a:rPr lang="el-GR" b="1" dirty="0" smtClean="0"/>
              <a:t>Λονδίνο </a:t>
            </a:r>
            <a:endParaRPr lang="el-GR" sz="4000" dirty="0" smtClean="0"/>
          </a:p>
          <a:p>
            <a:pPr lvl="1"/>
            <a:r>
              <a:rPr lang="el-GR" b="1" dirty="0" err="1" smtClean="0"/>
              <a:t>Richmond</a:t>
            </a:r>
            <a:r>
              <a:rPr lang="el-GR" b="1" dirty="0" smtClean="0"/>
              <a:t> </a:t>
            </a:r>
            <a:r>
              <a:rPr lang="el-GR" dirty="0" smtClean="0"/>
              <a:t>- Περιφερειακή </a:t>
            </a:r>
            <a:r>
              <a:rPr lang="el-GR" i="1" dirty="0" err="1" smtClean="0"/>
              <a:t>Sabre</a:t>
            </a:r>
            <a:r>
              <a:rPr lang="el-GR" i="1" dirty="0" smtClean="0"/>
              <a:t> </a:t>
            </a:r>
            <a:r>
              <a:rPr lang="el-GR" i="1" dirty="0" err="1" smtClean="0"/>
              <a:t>Travel</a:t>
            </a:r>
            <a:r>
              <a:rPr lang="el-GR" i="1" dirty="0" smtClean="0"/>
              <a:t> </a:t>
            </a:r>
            <a:r>
              <a:rPr lang="el-GR" i="1" dirty="0" err="1" smtClean="0"/>
              <a:t>Network</a:t>
            </a:r>
            <a:r>
              <a:rPr lang="el-GR" dirty="0" err="1" smtClean="0"/>
              <a:t>έδρα</a:t>
            </a:r>
            <a:endParaRPr lang="el-GR" sz="3600" dirty="0" smtClean="0"/>
          </a:p>
          <a:p>
            <a:pPr lvl="1"/>
            <a:r>
              <a:rPr lang="el-GR" b="1" dirty="0" err="1" smtClean="0"/>
              <a:t>Farringdon</a:t>
            </a:r>
            <a:r>
              <a:rPr lang="el-GR" b="1" dirty="0" smtClean="0"/>
              <a:t>, Λονδίνο </a:t>
            </a:r>
            <a:r>
              <a:rPr lang="el-GR" dirty="0" smtClean="0"/>
              <a:t>- Περιφερειακή έδρα </a:t>
            </a:r>
            <a:r>
              <a:rPr lang="el-GR" dirty="0" err="1" smtClean="0"/>
              <a:t>lastminute.com</a:t>
            </a:r>
            <a:endParaRPr lang="el-GR" sz="3600" dirty="0" smtClean="0"/>
          </a:p>
          <a:p>
            <a:pPr lvl="0"/>
            <a:r>
              <a:rPr lang="el-GR" b="1" dirty="0" smtClean="0"/>
              <a:t>Σιγκαπούρη  </a:t>
            </a:r>
            <a:r>
              <a:rPr lang="el-GR" dirty="0" smtClean="0"/>
              <a:t>- Περιφερειακή έδρα </a:t>
            </a:r>
            <a:r>
              <a:rPr lang="el-GR" dirty="0" err="1" smtClean="0"/>
              <a:t>Zuji</a:t>
            </a:r>
            <a:endParaRPr lang="el-GR" sz="4000"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Παγκόσμια Κέντρα Ανάπτυξης</a:t>
            </a:r>
            <a:br>
              <a:rPr lang="el-GR" dirty="0" smtClean="0"/>
            </a:br>
            <a:endParaRPr lang="el-GR" dirty="0"/>
          </a:p>
        </p:txBody>
      </p:sp>
      <p:sp>
        <p:nvSpPr>
          <p:cNvPr id="3" name="2 - Θέση περιεχομένου"/>
          <p:cNvSpPr>
            <a:spLocks noGrp="1"/>
          </p:cNvSpPr>
          <p:nvPr>
            <p:ph idx="1"/>
          </p:nvPr>
        </p:nvSpPr>
        <p:spPr/>
        <p:txBody>
          <a:bodyPr/>
          <a:lstStyle/>
          <a:p>
            <a:pPr lvl="0"/>
            <a:r>
              <a:rPr lang="el-GR" dirty="0" err="1" smtClean="0"/>
              <a:t>Southlake</a:t>
            </a:r>
            <a:r>
              <a:rPr lang="el-GR" dirty="0" smtClean="0"/>
              <a:t>, </a:t>
            </a:r>
            <a:r>
              <a:rPr lang="el-GR" dirty="0" err="1" smtClean="0"/>
              <a:t>Texas</a:t>
            </a:r>
            <a:r>
              <a:rPr lang="el-GR" dirty="0" smtClean="0"/>
              <a:t>, USA</a:t>
            </a:r>
          </a:p>
          <a:p>
            <a:pPr lvl="0"/>
            <a:r>
              <a:rPr lang="el-GR" dirty="0" smtClean="0"/>
              <a:t>Μπουένος Άιρες, Αργεντινή</a:t>
            </a:r>
          </a:p>
          <a:p>
            <a:pPr lvl="0"/>
            <a:r>
              <a:rPr lang="el-GR" dirty="0" smtClean="0"/>
              <a:t>Κρακοβία, Πολωνία</a:t>
            </a:r>
          </a:p>
          <a:p>
            <a:pPr lvl="0"/>
            <a:r>
              <a:rPr lang="el-GR" dirty="0" smtClean="0"/>
              <a:t>Μπανγκαλόρ, Ινδία</a:t>
            </a:r>
          </a:p>
          <a:p>
            <a:pPr lvl="0"/>
            <a:r>
              <a:rPr lang="el-GR" dirty="0" smtClean="0"/>
              <a:t>Μοντεβιδέο, Ουρουγουάη</a:t>
            </a:r>
          </a:p>
          <a:p>
            <a:endParaRPr lang="el-G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Ζωντάνια">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Ζωντάνι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474</TotalTime>
  <Words>664</Words>
  <Application>Microsoft Office PowerPoint</Application>
  <PresentationFormat>Προβολή στην οθόνη (4:3)</PresentationFormat>
  <Paragraphs>126</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Ζωντάνια</vt:lpstr>
      <vt:lpstr>Μπράβο Κων/νός</vt:lpstr>
      <vt:lpstr>ΠΕΡΙΕΧΟΜΕΝΑ </vt:lpstr>
      <vt:lpstr>Τι είναι το Sabre? </vt:lpstr>
      <vt:lpstr>Οι επιχειρήσεις της Sabre Holdings</vt:lpstr>
      <vt:lpstr>Οι υπόλοιπες επιχειρήσεις της Sabre Holdings</vt:lpstr>
      <vt:lpstr>Η ιστορία της Sabre</vt:lpstr>
      <vt:lpstr>Η ιστορία του συστήματος Sabre ξεκίνησε με μια τυχαία συνάντηση ... </vt:lpstr>
      <vt:lpstr>Τοποθεσίες </vt:lpstr>
      <vt:lpstr>Παγκόσμια Κέντρα Ανάπτυξης </vt:lpstr>
      <vt:lpstr>Κέντρα Εξυπηρέτησης Πελατών </vt:lpstr>
      <vt:lpstr>Συλλογική ευθύνη </vt:lpstr>
      <vt:lpstr>1. Καλύτερη κοινωνία</vt:lpstr>
      <vt:lpstr>2. Βελτίωση του Περιβάλλοντος </vt:lpstr>
      <vt:lpstr>3. Καλύτερα προϊόντα και υπηρεσίες</vt:lpstr>
      <vt:lpstr>Η ηγεσία της εταιρείας</vt:lpstr>
      <vt:lpstr>Hugh Jones President, Sabre Airline Solutions </vt:lpstr>
      <vt:lpstr>Απόψεις Υπαλλήλων (Θετικές)</vt:lpstr>
      <vt:lpstr>Απόψεις Υπαλλήλων (Αρνητικές)</vt:lpstr>
      <vt:lpstr>Διαφημίσεις-Εικόνες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Μπράβο Κων/νός</dc:title>
  <dc:creator>Kwctakhc</dc:creator>
  <cp:lastModifiedBy>Kwctakhc</cp:lastModifiedBy>
  <cp:revision>50</cp:revision>
  <dcterms:created xsi:type="dcterms:W3CDTF">2013-06-09T12:55:43Z</dcterms:created>
  <dcterms:modified xsi:type="dcterms:W3CDTF">2013-06-11T07:18:53Z</dcterms:modified>
</cp:coreProperties>
</file>