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84" r:id="rId4"/>
    <p:sldId id="283" r:id="rId5"/>
    <p:sldId id="281" r:id="rId6"/>
    <p:sldId id="280" r:id="rId7"/>
    <p:sldId id="282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8" r:id="rId17"/>
    <p:sldId id="294" r:id="rId18"/>
    <p:sldId id="293" r:id="rId19"/>
    <p:sldId id="295" r:id="rId20"/>
    <p:sldId id="296" r:id="rId21"/>
    <p:sldId id="297" r:id="rId22"/>
  </p:sldIdLst>
  <p:sldSz cx="9144000" cy="6858000" type="screen4x3"/>
  <p:notesSz cx="6858000" cy="91440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2A9CC4"/>
    <a:srgbClr val="30A7D3"/>
    <a:srgbClr val="278FC3"/>
    <a:srgbClr val="42A7DA"/>
    <a:srgbClr val="217AA7"/>
    <a:srgbClr val="258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2" autoAdjust="0"/>
    <p:restoredTop sz="95652" autoAdjust="0"/>
  </p:normalViewPr>
  <p:slideViewPr>
    <p:cSldViewPr>
      <p:cViewPr>
        <p:scale>
          <a:sx n="70" d="100"/>
          <a:sy n="70" d="100"/>
        </p:scale>
        <p:origin x="-15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2BCB6-74BA-4A76-8039-8183D9E02A76}" type="datetimeFigureOut">
              <a:rPr lang="el-GR" smtClean="0"/>
              <a:t>10/6/2013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BD810-A0CA-4651-820E-5E81DD4362E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9116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414F4473-0D92-419C-B295-9424D4B9A2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6420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F2555D-FF8A-43B2-94CA-79201617BBBB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94C41D-68A3-402A-B622-E77151597589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332912-A0FF-45BD-8D6B-C8FCCAEC327A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alytics.socialbakers.com/" TargetMode="External"/><Relationship Id="rId2" Type="http://schemas.openxmlformats.org/officeDocument/2006/relationships/hyperlink" Target="http://www.airtickets.g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www.onlinecasestudies.gr/?p=17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23888" y="242888"/>
            <a:ext cx="8001000" cy="762000"/>
          </a:xfrm>
          <a:effectLst>
            <a:outerShdw dist="17961" dir="2700000" algn="ctr" rotWithShape="0">
              <a:schemeClr val="bg1"/>
            </a:outerShdw>
          </a:effectLst>
        </p:spPr>
        <p:txBody>
          <a:bodyPr/>
          <a:lstStyle/>
          <a:p>
            <a:pPr algn="ctr"/>
            <a:r>
              <a:rPr lang="el-GR" sz="2800" b="1" dirty="0" smtClean="0">
                <a:solidFill>
                  <a:schemeClr val="tx1">
                    <a:lumMod val="50000"/>
                  </a:schemeClr>
                </a:solidFill>
              </a:rPr>
              <a:t>Τ.Ε.Ι ΚΡΗΤΗΣ</a:t>
            </a:r>
            <a:br>
              <a:rPr lang="el-GR" sz="2800" b="1" dirty="0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el-GR" sz="2800" b="1" dirty="0" smtClean="0">
                <a:solidFill>
                  <a:schemeClr val="tx1">
                    <a:lumMod val="50000"/>
                  </a:schemeClr>
                </a:solidFill>
              </a:rPr>
              <a:t>ΤΜΗΜΑ ΤΟΥΡΙΣΤΙΚΩΝ ΕΠΙΧΕΙΡΗΣΕΩΝ</a:t>
            </a:r>
            <a:endParaRPr lang="ru-RU" sz="2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428596" y="6000768"/>
            <a:ext cx="457203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600" kern="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Σπουδάστρια: </a:t>
            </a:r>
            <a:r>
              <a:rPr lang="el-GR" sz="1600" kern="0" dirty="0" err="1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Μαυρίδου</a:t>
            </a:r>
            <a:r>
              <a:rPr lang="el-GR" sz="1600" kern="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 Αναστασία ΑΜ:5307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Επιβλέπων</a:t>
            </a:r>
            <a:r>
              <a:rPr kumimoji="0" lang="el-GR" sz="1600" b="0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Καθηγητής: </a:t>
            </a:r>
            <a:r>
              <a:rPr lang="el-GR" sz="1600" kern="0" noProof="0" dirty="0" smtClean="0">
                <a:solidFill>
                  <a:schemeClr val="tx1">
                    <a:lumMod val="50000"/>
                  </a:schemeClr>
                </a:solidFill>
                <a:latin typeface="+mn-lt"/>
              </a:rPr>
              <a:t>Κονδυλάκης Χάρης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4 - Εικόνα" descr="airtickets_logo_new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1071546"/>
            <a:ext cx="4103914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1285860"/>
            <a:ext cx="7315200" cy="644524"/>
          </a:xfrm>
        </p:spPr>
        <p:txBody>
          <a:bodyPr/>
          <a:lstStyle/>
          <a:p>
            <a:r>
              <a:rPr lang="el-GR" b="1" dirty="0" smtClean="0"/>
              <a:t>Αεροπορικά εισιτήρια για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857364"/>
            <a:ext cx="2428892" cy="4643470"/>
          </a:xfrm>
        </p:spPr>
        <p:txBody>
          <a:bodyPr/>
          <a:lstStyle/>
          <a:p>
            <a:r>
              <a:rPr lang="el-GR" sz="2800" dirty="0" smtClean="0"/>
              <a:t>Λονδίνο</a:t>
            </a:r>
          </a:p>
          <a:p>
            <a:r>
              <a:rPr lang="el-GR" sz="2800" dirty="0" smtClean="0"/>
              <a:t>Νέα Υόρκη</a:t>
            </a:r>
          </a:p>
          <a:p>
            <a:r>
              <a:rPr lang="el-GR" sz="2800" dirty="0" smtClean="0"/>
              <a:t>Παρίσι</a:t>
            </a:r>
          </a:p>
          <a:p>
            <a:r>
              <a:rPr lang="el-GR" sz="2800" dirty="0" smtClean="0"/>
              <a:t>Μόναχο</a:t>
            </a:r>
          </a:p>
          <a:p>
            <a:r>
              <a:rPr lang="el-GR" sz="2800" dirty="0" smtClean="0"/>
              <a:t>Κων/</a:t>
            </a:r>
            <a:r>
              <a:rPr lang="el-GR" sz="2800" dirty="0" err="1" smtClean="0"/>
              <a:t>πολη</a:t>
            </a:r>
            <a:endParaRPr lang="el-GR" sz="2800" dirty="0" smtClean="0"/>
          </a:p>
          <a:p>
            <a:r>
              <a:rPr lang="el-GR" sz="2800" dirty="0" smtClean="0"/>
              <a:t>Βρυξέλλες</a:t>
            </a:r>
          </a:p>
          <a:p>
            <a:r>
              <a:rPr lang="el-GR" sz="2800" dirty="0" smtClean="0"/>
              <a:t>Ρώμη</a:t>
            </a:r>
          </a:p>
          <a:p>
            <a:r>
              <a:rPr lang="el-GR" sz="2800" dirty="0" smtClean="0"/>
              <a:t>Βιέννη</a:t>
            </a:r>
          </a:p>
          <a:p>
            <a:r>
              <a:rPr lang="el-GR" sz="2800" dirty="0" smtClean="0"/>
              <a:t>Μιλάνο</a:t>
            </a:r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 bwMode="auto">
          <a:xfrm>
            <a:off x="3071802" y="2000240"/>
            <a:ext cx="271464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Άμστερνταμ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Μόσχα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Μαδρίτη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Βερολίνο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Μελβούρνη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Αθήνα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Θεσσαλονίκη</a:t>
            </a:r>
          </a:p>
        </p:txBody>
      </p:sp>
      <p:sp>
        <p:nvSpPr>
          <p:cNvPr id="5" name="2 - Θέση περιεχομένου"/>
          <p:cNvSpPr txBox="1">
            <a:spLocks/>
          </p:cNvSpPr>
          <p:nvPr/>
        </p:nvSpPr>
        <p:spPr bwMode="auto">
          <a:xfrm>
            <a:off x="5643570" y="2357430"/>
            <a:ext cx="32861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Ηράκλειο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Χανιά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Ιωάννινα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Μυτιλήνη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Αλεξανδρούπολη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Κέρκυρα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28662" y="1571612"/>
            <a:ext cx="7315200" cy="714380"/>
          </a:xfrm>
        </p:spPr>
        <p:txBody>
          <a:bodyPr/>
          <a:lstStyle/>
          <a:p>
            <a:pPr algn="ctr"/>
            <a:r>
              <a:rPr lang="el-GR" b="1" dirty="0" smtClean="0"/>
              <a:t>Αεροπορικά εισιτήρια με τις εταιρείες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42910" y="1928802"/>
            <a:ext cx="2357454" cy="4714908"/>
          </a:xfrm>
        </p:spPr>
        <p:txBody>
          <a:bodyPr/>
          <a:lstStyle/>
          <a:p>
            <a:r>
              <a:rPr lang="en-US" sz="2800" dirty="0" smtClean="0"/>
              <a:t>Aegean</a:t>
            </a:r>
          </a:p>
          <a:p>
            <a:r>
              <a:rPr lang="en-US" sz="2800" dirty="0" smtClean="0"/>
              <a:t>Olympic Air</a:t>
            </a:r>
          </a:p>
          <a:p>
            <a:r>
              <a:rPr lang="en-US" sz="2800" dirty="0" smtClean="0"/>
              <a:t>Cyprus Airways</a:t>
            </a:r>
          </a:p>
          <a:p>
            <a:r>
              <a:rPr lang="en-US" sz="2800" dirty="0" smtClean="0"/>
              <a:t>Alitalia</a:t>
            </a:r>
          </a:p>
          <a:p>
            <a:r>
              <a:rPr lang="en-US" sz="2800" dirty="0" smtClean="0"/>
              <a:t>Lufthansa</a:t>
            </a:r>
          </a:p>
          <a:p>
            <a:r>
              <a:rPr lang="en-US" sz="2800" dirty="0" smtClean="0"/>
              <a:t>Swiss</a:t>
            </a:r>
          </a:p>
          <a:p>
            <a:r>
              <a:rPr lang="en-US" sz="2800" dirty="0" smtClean="0"/>
              <a:t>British</a:t>
            </a:r>
          </a:p>
          <a:p>
            <a:r>
              <a:rPr lang="en-US" sz="2800" dirty="0" smtClean="0"/>
              <a:t>Iberia</a:t>
            </a:r>
          </a:p>
          <a:p>
            <a:r>
              <a:rPr lang="en-US" sz="2800" dirty="0" smtClean="0"/>
              <a:t>KLM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 bwMode="auto">
          <a:xfrm>
            <a:off x="3643306" y="2357430"/>
            <a:ext cx="2928958" cy="434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Delta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Air France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Turkish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Thai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Aeroflot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Austrian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TAP</a:t>
            </a:r>
          </a:p>
        </p:txBody>
      </p:sp>
      <p:sp>
        <p:nvSpPr>
          <p:cNvPr id="5" name="2 - Θέση περιεχομένου"/>
          <p:cNvSpPr txBox="1">
            <a:spLocks/>
          </p:cNvSpPr>
          <p:nvPr/>
        </p:nvSpPr>
        <p:spPr bwMode="auto">
          <a:xfrm>
            <a:off x="6715140" y="2500306"/>
            <a:ext cx="2143172" cy="398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Egyptair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Tarom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Ryanair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bmi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easyJet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Wizz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Air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Transavia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5786" y="1357298"/>
            <a:ext cx="7315200" cy="571504"/>
          </a:xfrm>
        </p:spPr>
        <p:txBody>
          <a:bodyPr/>
          <a:lstStyle/>
          <a:p>
            <a:r>
              <a:rPr lang="en-US" b="1" dirty="0" smtClean="0"/>
              <a:t>International sites:</a:t>
            </a:r>
            <a:br>
              <a:rPr lang="en-US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714348" y="1928802"/>
            <a:ext cx="7315200" cy="4191000"/>
          </a:xfrm>
        </p:spPr>
        <p:txBody>
          <a:bodyPr/>
          <a:lstStyle/>
          <a:p>
            <a:r>
              <a:rPr lang="en-US" b="1" dirty="0" smtClean="0"/>
              <a:t>airtickets.com</a:t>
            </a:r>
          </a:p>
          <a:p>
            <a:r>
              <a:rPr lang="en-US" b="1" dirty="0" smtClean="0"/>
              <a:t>airtickets.ru</a:t>
            </a:r>
            <a:endParaRPr lang="az-Cyrl-AZ" b="1" dirty="0" smtClean="0"/>
          </a:p>
          <a:p>
            <a:r>
              <a:rPr lang="en-US" b="1" dirty="0" smtClean="0"/>
              <a:t>airtickets.pl</a:t>
            </a:r>
          </a:p>
          <a:p>
            <a:r>
              <a:rPr lang="en-US" b="1" dirty="0" smtClean="0"/>
              <a:t>airtickets.com.tr</a:t>
            </a:r>
          </a:p>
          <a:p>
            <a:r>
              <a:rPr lang="en-US" b="1" dirty="0" err="1" smtClean="0"/>
              <a:t>airtickets.it</a:t>
            </a:r>
            <a:endParaRPr lang="en-US" b="1" dirty="0" smtClean="0"/>
          </a:p>
          <a:p>
            <a:r>
              <a:rPr lang="en-US" b="1" dirty="0" smtClean="0"/>
              <a:t>al.airtickets.com</a:t>
            </a:r>
          </a:p>
          <a:p>
            <a:r>
              <a:rPr lang="en-US" b="1" dirty="0" smtClean="0"/>
              <a:t>ro.airtickets.com</a:t>
            </a:r>
          </a:p>
          <a:p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1071546"/>
            <a:ext cx="8286808" cy="715962"/>
          </a:xfrm>
        </p:spPr>
        <p:txBody>
          <a:bodyPr/>
          <a:lstStyle/>
          <a:p>
            <a:r>
              <a:rPr lang="en-US" dirty="0" smtClean="0"/>
              <a:t>Airtickets.gr &amp; Google </a:t>
            </a:r>
            <a:r>
              <a:rPr lang="en-US" dirty="0" err="1" smtClean="0"/>
              <a:t>Adwords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1857364"/>
            <a:ext cx="8429684" cy="4572032"/>
          </a:xfrm>
        </p:spPr>
        <p:txBody>
          <a:bodyPr/>
          <a:lstStyle/>
          <a:p>
            <a:r>
              <a:rPr lang="el-GR" dirty="0" smtClean="0"/>
              <a:t>Αρχικά προώθηση υπηρεσιών με </a:t>
            </a:r>
            <a:r>
              <a:rPr lang="en-US" dirty="0" smtClean="0"/>
              <a:t>banners </a:t>
            </a:r>
            <a:r>
              <a:rPr lang="el-GR" dirty="0" smtClean="0"/>
              <a:t>σε ελληνικά </a:t>
            </a:r>
            <a:r>
              <a:rPr lang="en-US" dirty="0" smtClean="0"/>
              <a:t>portal</a:t>
            </a:r>
          </a:p>
          <a:p>
            <a:r>
              <a:rPr lang="el-GR" dirty="0" smtClean="0"/>
              <a:t>Για καλύτερα αποτελέσματα ακολούθησαν το πρόγραμμα </a:t>
            </a:r>
            <a:r>
              <a:rPr lang="en-US" dirty="0" smtClean="0"/>
              <a:t>Google </a:t>
            </a:r>
            <a:r>
              <a:rPr lang="en-US" dirty="0" err="1" smtClean="0"/>
              <a:t>Adwords</a:t>
            </a:r>
            <a:endParaRPr lang="en-US" dirty="0" smtClean="0"/>
          </a:p>
          <a:p>
            <a:r>
              <a:rPr lang="el-GR" dirty="0" smtClean="0"/>
              <a:t>Αύξηση 25% επισκεψιμότητας</a:t>
            </a:r>
          </a:p>
          <a:p>
            <a:r>
              <a:rPr lang="el-GR" dirty="0" smtClean="0"/>
              <a:t>Αύξηση 15% σε κρατήσεις</a:t>
            </a:r>
            <a:endParaRPr lang="en-US" dirty="0" smtClean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71472" y="1142984"/>
            <a:ext cx="7315200" cy="715962"/>
          </a:xfrm>
        </p:spPr>
        <p:txBody>
          <a:bodyPr/>
          <a:lstStyle/>
          <a:p>
            <a:r>
              <a:rPr lang="el-GR" dirty="0" smtClean="0"/>
              <a:t>10 χρόνια λειτουργίας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928802"/>
            <a:ext cx="8572560" cy="4572032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Για να γιορτάσει τα 10 χρόνια  λειτουργίας η </a:t>
            </a:r>
            <a:r>
              <a:rPr lang="en-US" dirty="0" err="1" smtClean="0"/>
              <a:t>airtickets</a:t>
            </a:r>
            <a:r>
              <a:rPr lang="el-GR" dirty="0" smtClean="0"/>
              <a:t> δημιούργησε μια </a:t>
            </a:r>
            <a:r>
              <a:rPr lang="en-US" dirty="0" smtClean="0"/>
              <a:t>online </a:t>
            </a:r>
            <a:r>
              <a:rPr lang="el-GR" dirty="0" smtClean="0"/>
              <a:t>καμπάνια</a:t>
            </a:r>
          </a:p>
          <a:p>
            <a:r>
              <a:rPr lang="el-GR" dirty="0" err="1" smtClean="0"/>
              <a:t>online</a:t>
            </a:r>
            <a:r>
              <a:rPr lang="el-GR" dirty="0" smtClean="0"/>
              <a:t> διαγωνισμός μέσω του οποίου οι χρήστες καλούνταν να γεμίσουν ένα αεροπλάνο προσκαλώντας τους φίλους τους μέσω </a:t>
            </a:r>
            <a:r>
              <a:rPr lang="el-GR" dirty="0" err="1" smtClean="0"/>
              <a:t>email</a:t>
            </a:r>
            <a:r>
              <a:rPr lang="el-GR" dirty="0" smtClean="0"/>
              <a:t> ή </a:t>
            </a:r>
            <a:r>
              <a:rPr lang="el-GR" dirty="0" err="1" smtClean="0"/>
              <a:t>Facebook</a:t>
            </a:r>
            <a:endParaRPr lang="el-GR" dirty="0" smtClean="0"/>
          </a:p>
          <a:p>
            <a:r>
              <a:rPr lang="el-GR" dirty="0" smtClean="0"/>
              <a:t> Ο τυχερός νικητής, είχε την δυνατότητα να ταξιδέψει με το αεροπλάνο αυτό στη Ρώμη με όλους τους φίλους του</a:t>
            </a:r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428736"/>
            <a:ext cx="8358246" cy="4929222"/>
          </a:xfrm>
        </p:spPr>
        <p:txBody>
          <a:bodyPr/>
          <a:lstStyle/>
          <a:p>
            <a:r>
              <a:rPr lang="el-GR" dirty="0" smtClean="0"/>
              <a:t>Αποτέλεσμα της καμπάνιας ήταν η τεράστια αύξηση της επισκεψιμότητας στο </a:t>
            </a:r>
            <a:r>
              <a:rPr lang="en-US" dirty="0" err="1" smtClean="0"/>
              <a:t>webside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Τακτικές:</a:t>
            </a:r>
          </a:p>
          <a:p>
            <a:pPr>
              <a:buNone/>
            </a:pPr>
            <a:r>
              <a:rPr lang="en-US" dirty="0" smtClean="0"/>
              <a:t>Email Marketing , </a:t>
            </a:r>
            <a:r>
              <a:rPr lang="en-US" dirty="0" err="1" smtClean="0"/>
              <a:t>Facebook</a:t>
            </a:r>
            <a:r>
              <a:rPr lang="en-US" dirty="0" smtClean="0"/>
              <a:t> Application , Micro-Site , </a:t>
            </a:r>
            <a:r>
              <a:rPr lang="el-GR" dirty="0" smtClean="0"/>
              <a:t>Διαφήμιση</a:t>
            </a:r>
            <a:r>
              <a:rPr lang="en-US" dirty="0" smtClean="0"/>
              <a:t> (web banners) , </a:t>
            </a:r>
            <a:r>
              <a:rPr lang="el-GR" dirty="0" smtClean="0"/>
              <a:t>Άλλο</a:t>
            </a:r>
            <a:r>
              <a:rPr lang="en-US" dirty="0" smtClean="0"/>
              <a:t> (</a:t>
            </a:r>
            <a:r>
              <a:rPr lang="el-GR" dirty="0" smtClean="0"/>
              <a:t>λεπτομέρειες με</a:t>
            </a:r>
            <a:r>
              <a:rPr lang="en-US" dirty="0" smtClean="0"/>
              <a:t> email)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Hunter_03 Jun. 08 18.06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428736"/>
            <a:ext cx="8286808" cy="475128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642910" y="928670"/>
            <a:ext cx="7315200" cy="715962"/>
          </a:xfrm>
        </p:spPr>
        <p:txBody>
          <a:bodyPr/>
          <a:lstStyle/>
          <a:p>
            <a:r>
              <a:rPr lang="el-GR" dirty="0" smtClean="0"/>
              <a:t>Στατιστικά </a:t>
            </a:r>
            <a:r>
              <a:rPr lang="en-US" dirty="0" smtClean="0"/>
              <a:t>fans</a:t>
            </a:r>
            <a:endParaRPr lang="el-GR" dirty="0"/>
          </a:p>
        </p:txBody>
      </p:sp>
      <p:pic>
        <p:nvPicPr>
          <p:cNvPr id="4" name="3 - Θέση περιεχομένου" descr="ScreenHunter_02 Jun. 07 22.30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714487"/>
            <a:ext cx="8429684" cy="5049029"/>
          </a:xfrm>
        </p:spPr>
      </p:pic>
      <p:pic>
        <p:nvPicPr>
          <p:cNvPr id="6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ScreenHunter_01 Jun. 07 22.29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82053"/>
            <a:ext cx="9144000" cy="5601109"/>
          </a:xfrm>
        </p:spPr>
      </p:pic>
      <p:pic>
        <p:nvPicPr>
          <p:cNvPr id="3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42910" y="1357298"/>
            <a:ext cx="7315200" cy="571504"/>
          </a:xfrm>
        </p:spPr>
        <p:txBody>
          <a:bodyPr/>
          <a:lstStyle/>
          <a:p>
            <a:r>
              <a:rPr lang="el-GR" b="1" dirty="0" smtClean="0"/>
              <a:t>Προτερήματα</a:t>
            </a:r>
            <a:r>
              <a:rPr lang="en-US" b="1" dirty="0" smtClean="0"/>
              <a:t>: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42910" y="2000240"/>
            <a:ext cx="8001056" cy="390524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l-GR" sz="2800" dirty="0" smtClean="0"/>
              <a:t>Αξιοπιστία </a:t>
            </a:r>
          </a:p>
          <a:p>
            <a:pPr>
              <a:lnSpc>
                <a:spcPct val="110000"/>
              </a:lnSpc>
            </a:pPr>
            <a:r>
              <a:rPr lang="el-GR" sz="2800" dirty="0" smtClean="0"/>
              <a:t>Αντικειμενικότητα</a:t>
            </a:r>
          </a:p>
          <a:p>
            <a:pPr>
              <a:lnSpc>
                <a:spcPct val="110000"/>
              </a:lnSpc>
            </a:pPr>
            <a:r>
              <a:rPr lang="el-GR" sz="2800" dirty="0" smtClean="0"/>
              <a:t>Ταξιδιωτικές προσφορές</a:t>
            </a:r>
          </a:p>
          <a:p>
            <a:pPr>
              <a:lnSpc>
                <a:spcPct val="110000"/>
              </a:lnSpc>
            </a:pPr>
            <a:r>
              <a:rPr lang="el-GR" sz="2800" dirty="0" smtClean="0"/>
              <a:t>Εύκολη εξεύρεση ξενοδοχείων</a:t>
            </a:r>
          </a:p>
          <a:p>
            <a:pPr>
              <a:lnSpc>
                <a:spcPct val="110000"/>
              </a:lnSpc>
            </a:pPr>
            <a:r>
              <a:rPr lang="el-GR" sz="2800" dirty="0" smtClean="0"/>
              <a:t>Εύκολη εύρεση αεροπορικών  εισιτηρίων</a:t>
            </a:r>
          </a:p>
          <a:p>
            <a:pPr>
              <a:lnSpc>
                <a:spcPct val="110000"/>
              </a:lnSpc>
            </a:pPr>
            <a:r>
              <a:rPr lang="el-GR" sz="2800" dirty="0" smtClean="0"/>
              <a:t>Απλοποιημένη χρήση </a:t>
            </a:r>
            <a:r>
              <a:rPr lang="en-US" sz="2800" dirty="0" smtClean="0"/>
              <a:t>site</a:t>
            </a:r>
            <a:endParaRPr lang="el-GR" sz="2800" dirty="0" smtClean="0"/>
          </a:p>
          <a:p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909638" y="857232"/>
            <a:ext cx="7377138" cy="857256"/>
          </a:xfrm>
        </p:spPr>
        <p:txBody>
          <a:bodyPr/>
          <a:lstStyle/>
          <a:p>
            <a:pPr algn="ctr"/>
            <a:r>
              <a:rPr lang="el-GR" altLang="ko-KR" sz="3600" b="1" dirty="0" smtClean="0">
                <a:latin typeface="Verdana" pitchFamily="34" charset="0"/>
                <a:ea typeface="굴림" charset="-127"/>
              </a:rPr>
              <a:t/>
            </a:r>
            <a:br>
              <a:rPr lang="el-GR" altLang="ko-KR" sz="3600" b="1" dirty="0" smtClean="0">
                <a:latin typeface="Verdana" pitchFamily="34" charset="0"/>
                <a:ea typeface="굴림" charset="-127"/>
              </a:rPr>
            </a:br>
            <a:r>
              <a:rPr lang="el-GR" altLang="ko-KR" sz="3600" b="1" dirty="0" smtClean="0">
                <a:latin typeface="Verdana" pitchFamily="34" charset="0"/>
                <a:ea typeface="굴림" charset="-127"/>
              </a:rPr>
              <a:t>ΠΕΡΙΕΧΟΜΕΝΑ</a:t>
            </a:r>
            <a:r>
              <a:rPr lang="en-US" altLang="ko-KR" sz="4000" b="1" dirty="0" smtClean="0">
                <a:latin typeface="Verdana" pitchFamily="34" charset="0"/>
                <a:ea typeface="굴림" charset="-127"/>
              </a:rPr>
              <a:t/>
            </a:r>
            <a:br>
              <a:rPr lang="en-US" altLang="ko-KR" sz="4000" b="1" dirty="0" smtClean="0">
                <a:latin typeface="Verdana" pitchFamily="34" charset="0"/>
                <a:ea typeface="굴림" charset="-127"/>
              </a:rPr>
            </a:br>
            <a:endParaRPr lang="ru-RU" sz="4200" dirty="0">
              <a:solidFill>
                <a:schemeClr val="bg1"/>
              </a:solidFill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85720" y="1571612"/>
            <a:ext cx="8572560" cy="457203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000" dirty="0" smtClean="0"/>
              <a:t>ΔΙΑΔΙΚΤΥΟ </a:t>
            </a:r>
            <a:r>
              <a:rPr lang="en-US" sz="2000" dirty="0" smtClean="0"/>
              <a:t>&amp; </a:t>
            </a:r>
            <a:r>
              <a:rPr lang="el-GR" sz="2000" dirty="0" smtClean="0"/>
              <a:t>ΤΟΥΡΙΣΜΟΣ:</a:t>
            </a:r>
            <a:r>
              <a:rPr lang="en-US" sz="2000" dirty="0" smtClean="0"/>
              <a:t>     - - - - - - - - - - - - - - - - - - - - - - - - - - 3</a:t>
            </a:r>
            <a:r>
              <a:rPr lang="el-GR" sz="2000" dirty="0" smtClean="0"/>
              <a:t/>
            </a:r>
            <a:br>
              <a:rPr lang="el-GR" sz="2000" dirty="0" smtClean="0"/>
            </a:br>
            <a:r>
              <a:rPr lang="en-US" sz="2000" dirty="0" smtClean="0"/>
              <a:t>E-Tourism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ΙΣΤΟΣΕΛΙΔΑ 3</a:t>
            </a:r>
            <a:r>
              <a:rPr lang="el-GR" sz="2000" baseline="30000" dirty="0" smtClean="0"/>
              <a:t>ης</a:t>
            </a:r>
            <a:r>
              <a:rPr lang="el-GR" sz="2000" dirty="0" smtClean="0"/>
              <a:t> ΓΕΝΙΑΣ</a:t>
            </a:r>
            <a:r>
              <a:rPr lang="en-US" sz="2000" dirty="0" smtClean="0"/>
              <a:t>     - - - - - - - - - - - - - - - - - - - - - - - - - - - -  4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Η πιο επιτυχημένη ιστοσελίδα 3</a:t>
            </a:r>
            <a:r>
              <a:rPr lang="el-GR" sz="2000" baseline="30000" dirty="0" smtClean="0"/>
              <a:t>ης</a:t>
            </a:r>
            <a:r>
              <a:rPr lang="el-GR" sz="2000" dirty="0" smtClean="0"/>
              <a:t> γενιάς στην Ελλάδα</a:t>
            </a:r>
            <a:r>
              <a:rPr lang="en-US" sz="2000" dirty="0" smtClean="0"/>
              <a:t>     - - - - - - - 5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ΥΠΗΡΕΣΙΕΣ</a:t>
            </a:r>
            <a:r>
              <a:rPr lang="en-US" sz="2000" dirty="0" smtClean="0"/>
              <a:t>    - - - - - - - - - - - - - - - - - - - - - - - - - - - - - - - - - - - - - - 8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Υπηρεσίες για τον επιβάτη</a:t>
            </a:r>
            <a:r>
              <a:rPr lang="en-US" sz="2000" dirty="0" smtClean="0"/>
              <a:t>   - - - - - - - - - - - - - - - - - - - - - - - - - - -   9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Αεροπορικά εισιτήρια για</a:t>
            </a:r>
            <a:r>
              <a:rPr lang="en-US" sz="2000" dirty="0" smtClean="0"/>
              <a:t>     - - - - - - - - - - - - - - - - - - - - - - - - - - -  10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Αεροπορικά εισιτήρια με τις εταιρείες</a:t>
            </a:r>
            <a:r>
              <a:rPr lang="en-US" sz="2000" dirty="0" smtClean="0"/>
              <a:t>     - - - - - - - - - - - - - - - - -   11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International sites     - - - - - - - - - - - - - - - - - - - - - - - - - - - - - - - -   12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Airtickets.gr &amp; Google </a:t>
            </a:r>
            <a:r>
              <a:rPr lang="en-US" sz="2000" dirty="0" err="1" smtClean="0"/>
              <a:t>Adwords</a:t>
            </a:r>
            <a:r>
              <a:rPr lang="en-US" sz="2000" dirty="0" smtClean="0"/>
              <a:t>     - - - - - - - - - - - - - - - - - - - - - -   13 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10 χρόνια λειτουργίας</a:t>
            </a:r>
            <a:r>
              <a:rPr lang="en-US" sz="2000" dirty="0" smtClean="0"/>
              <a:t>     - - - - - - - - - - - - - - - - - - - - - - - - - - - -    14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Στατιστικά </a:t>
            </a:r>
            <a:r>
              <a:rPr lang="en-US" sz="2000" dirty="0" smtClean="0"/>
              <a:t>fans     - - - - - - - - - - - - - - - - - - - - - - - - - - - - - - - - - - 17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Προτερήματα</a:t>
            </a:r>
            <a:r>
              <a:rPr lang="en-US" sz="2000" dirty="0" smtClean="0"/>
              <a:t>     - - - - - - - - - - - - - - - - - - - - - - - - - - - - - - - - - - -  19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Βελτιώσεις</a:t>
            </a:r>
            <a:r>
              <a:rPr lang="en-US" sz="2000" dirty="0" smtClean="0"/>
              <a:t>     - - - - - - - - - - - - - - - - - - - - - - - - - - - - - - - - - - - - -  20</a:t>
            </a:r>
          </a:p>
          <a:p>
            <a:pPr>
              <a:lnSpc>
                <a:spcPct val="80000"/>
              </a:lnSpc>
            </a:pPr>
            <a:r>
              <a:rPr lang="el-GR" sz="2000" dirty="0" smtClean="0"/>
              <a:t>Πηγές</a:t>
            </a:r>
            <a:r>
              <a:rPr lang="en-US" sz="2000" dirty="0" smtClean="0"/>
              <a:t>     - - - - - - - - - - - - - - - - - - - - - - - - - - - - - - - - - - - - - - - -   21</a:t>
            </a:r>
          </a:p>
          <a:p>
            <a:pPr>
              <a:lnSpc>
                <a:spcPct val="80000"/>
              </a:lnSpc>
            </a:pPr>
            <a:endParaRPr lang="ru-RU" sz="2000" dirty="0"/>
          </a:p>
        </p:txBody>
      </p:sp>
      <p:pic>
        <p:nvPicPr>
          <p:cNvPr id="17415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1000108"/>
            <a:ext cx="7315200" cy="715962"/>
          </a:xfrm>
        </p:spPr>
        <p:txBody>
          <a:bodyPr/>
          <a:lstStyle/>
          <a:p>
            <a:r>
              <a:rPr lang="el-GR" dirty="0" smtClean="0"/>
              <a:t>Βελτιώσεις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1785926"/>
            <a:ext cx="8643998" cy="4714908"/>
          </a:xfrm>
        </p:spPr>
        <p:txBody>
          <a:bodyPr/>
          <a:lstStyle/>
          <a:p>
            <a:r>
              <a:rPr lang="el-GR" dirty="0" smtClean="0"/>
              <a:t>Συνεργασία με περισσότερες αεροπορικές εταιρίες</a:t>
            </a:r>
          </a:p>
          <a:p>
            <a:r>
              <a:rPr lang="el-GR" dirty="0" smtClean="0"/>
              <a:t>Περισσότερους ταξιδιωτικούς προορισμούς</a:t>
            </a:r>
          </a:p>
          <a:p>
            <a:r>
              <a:rPr lang="el-GR" dirty="0" smtClean="0"/>
              <a:t>Πληροφορίες για εκάστοτε ταξιδιωτικό προορισμό </a:t>
            </a:r>
          </a:p>
          <a:p>
            <a:r>
              <a:rPr lang="el-GR" dirty="0" smtClean="0"/>
              <a:t>Πληροφορίες για συγκοινωνίες ταξιδιωτικού προορισμού</a:t>
            </a:r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28662" y="1357298"/>
            <a:ext cx="7315200" cy="715962"/>
          </a:xfrm>
        </p:spPr>
        <p:txBody>
          <a:bodyPr/>
          <a:lstStyle/>
          <a:p>
            <a:r>
              <a:rPr lang="el-GR" dirty="0" smtClean="0"/>
              <a:t>Πηγές: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928802"/>
            <a:ext cx="8358246" cy="4429156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www.google.gr</a:t>
            </a:r>
            <a:endParaRPr lang="el-G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www.airtickets.gr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www.analytics.socialbakers.com</a:t>
            </a:r>
            <a:r>
              <a:rPr lang="en-US" dirty="0" smtClean="0"/>
              <a:t> </a:t>
            </a:r>
          </a:p>
          <a:p>
            <a:r>
              <a:rPr lang="en-US" dirty="0" smtClean="0">
                <a:hlinkClick r:id="rId4"/>
              </a:rPr>
              <a:t>http://www.onlinecasestudies.gr/?p=176</a:t>
            </a:r>
            <a:endParaRPr lang="en-US" dirty="0" smtClean="0"/>
          </a:p>
          <a:p>
            <a:r>
              <a:rPr lang="el-GR" dirty="0" smtClean="0"/>
              <a:t>Πτυχιακή εργασία </a:t>
            </a:r>
            <a:r>
              <a:rPr lang="el-GR" dirty="0" err="1" smtClean="0"/>
              <a:t>Κοσυφάκη</a:t>
            </a:r>
            <a:r>
              <a:rPr lang="el-GR" dirty="0" smtClean="0"/>
              <a:t> Χρυσάνθη «Μελέτη πρόθεσης χρήσης των </a:t>
            </a:r>
            <a:r>
              <a:rPr lang="en-US" dirty="0" smtClean="0"/>
              <a:t>web banners </a:t>
            </a:r>
            <a:r>
              <a:rPr lang="el-GR" dirty="0" smtClean="0"/>
              <a:t>τουριστικών </a:t>
            </a:r>
            <a:r>
              <a:rPr lang="en-US" dirty="0" smtClean="0"/>
              <a:t>site</a:t>
            </a:r>
            <a:r>
              <a:rPr lang="el-GR" dirty="0" smtClean="0"/>
              <a:t>»</a:t>
            </a:r>
            <a:endParaRPr lang="en-US" dirty="0" smtClean="0"/>
          </a:p>
          <a:p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1071546"/>
            <a:ext cx="7286676" cy="928694"/>
          </a:xfrm>
        </p:spPr>
        <p:txBody>
          <a:bodyPr/>
          <a:lstStyle/>
          <a:p>
            <a:pPr algn="ctr"/>
            <a:r>
              <a:rPr lang="el-GR" sz="3600" b="1" dirty="0" smtClean="0"/>
              <a:t>ΔΙΑΔΙΚΤΥΟ </a:t>
            </a:r>
            <a:r>
              <a:rPr lang="en-US" sz="3600" b="1" dirty="0" smtClean="0"/>
              <a:t>&amp; </a:t>
            </a:r>
            <a:r>
              <a:rPr lang="el-GR" sz="3600" b="1" dirty="0" smtClean="0"/>
              <a:t>ΤΟΥΡΙΣΜΟΣ:</a:t>
            </a:r>
            <a:br>
              <a:rPr lang="el-GR" sz="3600" b="1" dirty="0" smtClean="0"/>
            </a:br>
            <a:r>
              <a:rPr lang="en-US" sz="3600" b="1" dirty="0" smtClean="0"/>
              <a:t>E-Tourism</a:t>
            </a:r>
            <a:endParaRPr lang="el-GR" sz="36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071678"/>
            <a:ext cx="9144000" cy="4557722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Ψηφιοποίηση της τουριστικής βιομηχανίας και υποδομής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Διαδίκτυο : δυνατότητα τουριστικής επιχείρησης επαφής με όλο τον κόσμο</a:t>
            </a:r>
          </a:p>
          <a:p>
            <a:pPr>
              <a:buFont typeface="Wingdings" pitchFamily="2" charset="2"/>
              <a:buChar char="ü"/>
            </a:pPr>
            <a:r>
              <a:rPr lang="el-GR" sz="2000" dirty="0" smtClean="0"/>
              <a:t>Εσωτερικό δίκτυο(</a:t>
            </a:r>
            <a:r>
              <a:rPr lang="en-US" sz="2000" dirty="0" smtClean="0"/>
              <a:t>intranet)</a:t>
            </a:r>
            <a:r>
              <a:rPr lang="el-GR" sz="2000" dirty="0" smtClean="0"/>
              <a:t>:  αύξηση παραγωγικότητας στο εσωτερικό επιχείρησης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smtClean="0"/>
              <a:t>Extranet</a:t>
            </a:r>
            <a:r>
              <a:rPr lang="el-GR" sz="2000" dirty="0" smtClean="0"/>
              <a:t>: δυνατότητα λειτουργίας σε συνδυασμό με τις επιχειρήσεις που συνεργάζεται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Extranet </a:t>
            </a:r>
            <a:r>
              <a:rPr lang="el-GR" sz="2000" dirty="0" smtClean="0"/>
              <a:t>κομμάτι του </a:t>
            </a:r>
            <a:r>
              <a:rPr lang="en-US" sz="2000" dirty="0" smtClean="0"/>
              <a:t>intranet  </a:t>
            </a:r>
            <a:r>
              <a:rPr lang="el-GR" sz="2000" dirty="0" smtClean="0"/>
              <a:t>που μπορεί να προσεγγιστεί από πελάτες, προμηθευτές &amp; εξωτερικούς συνεργάτες μέσω διαδικτύου με χρήση κωδικού πρόσβασης. </a:t>
            </a:r>
            <a:endParaRPr lang="el-GR" dirty="0" smtClean="0"/>
          </a:p>
          <a:p>
            <a:endParaRPr lang="el-GR" dirty="0" smtClean="0"/>
          </a:p>
          <a:p>
            <a:pPr>
              <a:buFont typeface="Wingdings" pitchFamily="2" charset="2"/>
              <a:buChar char="ü"/>
            </a:pPr>
            <a:endParaRPr lang="el-GR" sz="2400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85786" y="1071546"/>
            <a:ext cx="7315200" cy="715962"/>
          </a:xfrm>
        </p:spPr>
        <p:txBody>
          <a:bodyPr/>
          <a:lstStyle/>
          <a:p>
            <a:r>
              <a:rPr lang="el-GR" dirty="0" smtClean="0"/>
              <a:t>ΙΣΤΟΣΕΛΙΔΑ 3</a:t>
            </a:r>
            <a:r>
              <a:rPr lang="el-GR" baseline="30000" dirty="0" smtClean="0"/>
              <a:t>ης</a:t>
            </a:r>
            <a:r>
              <a:rPr lang="el-GR" dirty="0" smtClean="0"/>
              <a:t> ΓΕΝΙΑΣ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1785926"/>
            <a:ext cx="8501122" cy="4843474"/>
          </a:xfrm>
        </p:spPr>
        <p:txBody>
          <a:bodyPr/>
          <a:lstStyle/>
          <a:p>
            <a:r>
              <a:rPr lang="el-GR" dirty="0" smtClean="0"/>
              <a:t>Ιστοσελίδες που απευθύνονται σε τουρίστες, πλέον όχι μόνο παρουσίαση αλλά  διάδραση</a:t>
            </a:r>
          </a:p>
          <a:p>
            <a:r>
              <a:rPr lang="el-GR" dirty="0" smtClean="0"/>
              <a:t>Πέρα από συστήματα κρατήσεων για εισιτήρια , ξενοδοχεία , ενοικιαζόμενα αυτοκίνητα κτλ. προτάσεις  για εναλλακτικούς προορισμούς</a:t>
            </a:r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1071546"/>
            <a:ext cx="7315200" cy="1062054"/>
          </a:xfrm>
        </p:spPr>
        <p:txBody>
          <a:bodyPr/>
          <a:lstStyle/>
          <a:p>
            <a:r>
              <a:rPr lang="el-GR" sz="3600" b="1" dirty="0" smtClean="0"/>
              <a:t>Η πιο επιτυχημένη ιστοσελίδα 3</a:t>
            </a:r>
            <a:r>
              <a:rPr lang="el-GR" sz="3600" b="1" baseline="30000" dirty="0" smtClean="0"/>
              <a:t>ης</a:t>
            </a:r>
            <a:r>
              <a:rPr lang="el-GR" sz="3600" b="1" dirty="0" smtClean="0"/>
              <a:t> γενιάς στην Ελλάδα</a:t>
            </a:r>
            <a:endParaRPr lang="el-GR" sz="3600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Η </a:t>
            </a:r>
            <a:r>
              <a:rPr lang="en-US" dirty="0" smtClean="0"/>
              <a:t>airtickets.gr </a:t>
            </a:r>
            <a:endParaRPr lang="el-GR" dirty="0" smtClean="0"/>
          </a:p>
          <a:p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ελληνική εταιρία για  </a:t>
            </a:r>
            <a:r>
              <a:rPr lang="en-US" dirty="0" smtClean="0"/>
              <a:t>online </a:t>
            </a:r>
            <a:r>
              <a:rPr lang="el-GR" dirty="0" smtClean="0"/>
              <a:t>κρατήσεις αεροπορικών θέσεων στην ελληνική γλώσσα</a:t>
            </a:r>
          </a:p>
          <a:p>
            <a:r>
              <a:rPr lang="el-GR" dirty="0" smtClean="0"/>
              <a:t>Ιδρύθηκε το 1999</a:t>
            </a:r>
          </a:p>
          <a:p>
            <a:r>
              <a:rPr lang="el-GR" dirty="0" smtClean="0"/>
              <a:t>Πλέον δραστηριοποίηση σε κρατήσεις ξενοδοχείων, αυτοκινήτων, διακοπών, </a:t>
            </a:r>
            <a:r>
              <a:rPr lang="en-US" dirty="0" smtClean="0"/>
              <a:t>Charter, </a:t>
            </a:r>
            <a:r>
              <a:rPr lang="el-GR" dirty="0" err="1" smtClean="0"/>
              <a:t>κ.ά</a:t>
            </a:r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285860"/>
            <a:ext cx="8429684" cy="5343540"/>
          </a:xfrm>
        </p:spPr>
        <p:txBody>
          <a:bodyPr/>
          <a:lstStyle/>
          <a:p>
            <a:r>
              <a:rPr lang="el-GR" dirty="0" smtClean="0"/>
              <a:t>Η έδρα της εταιρίας βρίσκεται στην Αθήνα</a:t>
            </a:r>
          </a:p>
          <a:p>
            <a:r>
              <a:rPr lang="el-GR" dirty="0" smtClean="0"/>
              <a:t>Δραστηριοποιείται και σε Αγγλία, Πολωνία, Τουρκία, Ρωσία</a:t>
            </a:r>
          </a:p>
          <a:p>
            <a:r>
              <a:rPr lang="el-GR" dirty="0" smtClean="0"/>
              <a:t>Περισσότερες από 60.000 επισκέψεις ημερησίως</a:t>
            </a:r>
          </a:p>
          <a:p>
            <a:r>
              <a:rPr lang="el-GR" dirty="0" smtClean="0"/>
              <a:t>1</a:t>
            </a:r>
            <a:r>
              <a:rPr lang="el-GR" baseline="30000" dirty="0" smtClean="0"/>
              <a:t>η</a:t>
            </a:r>
            <a:r>
              <a:rPr lang="el-GR" dirty="0" smtClean="0"/>
              <a:t> ταξιδιωτική επιχείρηση σε πωλήσεις αεροπορικών εισιτηρίων σύμφωνα με την ΙΑΤΑ</a:t>
            </a:r>
            <a:endParaRPr lang="el-GR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5786" y="1785926"/>
            <a:ext cx="7429552" cy="400052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dirty="0" smtClean="0"/>
              <a:t>H συγκεκριμένη σελίδα διευθύνεται από την </a:t>
            </a:r>
            <a:r>
              <a:rPr lang="el-GR" b="1" dirty="0" smtClean="0"/>
              <a:t>AIRTICKETS ΤΟΥΡΙΣΤΙΚΕΣ ΕΠΙΧΕΙΡΗΣΕΙΣ ΕΠΕ</a:t>
            </a:r>
          </a:p>
          <a:p>
            <a:pPr>
              <a:lnSpc>
                <a:spcPct val="80000"/>
              </a:lnSpc>
            </a:pPr>
            <a:r>
              <a:rPr lang="el-GR" dirty="0" smtClean="0"/>
              <a:t>Η </a:t>
            </a:r>
            <a:r>
              <a:rPr lang="el-GR" b="1" dirty="0" err="1" smtClean="0"/>
              <a:t>airtickets.gr</a:t>
            </a:r>
            <a:r>
              <a:rPr lang="el-GR" b="1" dirty="0" smtClean="0"/>
              <a:t>® </a:t>
            </a:r>
            <a:r>
              <a:rPr lang="el-GR" dirty="0" smtClean="0"/>
              <a:t> λειτουργεί σαν διαμεσολαβητής υπηρεσιών (αεροπορικό εισιτήριο, ακτοπλοϊκό εισιτήριο)</a:t>
            </a:r>
            <a:endParaRPr lang="en-US" dirty="0"/>
          </a:p>
        </p:txBody>
      </p:sp>
      <p:pic>
        <p:nvPicPr>
          <p:cNvPr id="4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2976" y="1214422"/>
            <a:ext cx="7315200" cy="571504"/>
          </a:xfrm>
        </p:spPr>
        <p:txBody>
          <a:bodyPr/>
          <a:lstStyle/>
          <a:p>
            <a:pPr algn="ctr"/>
            <a:r>
              <a:rPr lang="el-GR" dirty="0" smtClean="0"/>
              <a:t>ΥΠΗΡΕΣΙΕΣ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42910" y="2000240"/>
            <a:ext cx="3500462" cy="4500594"/>
          </a:xfrm>
        </p:spPr>
        <p:txBody>
          <a:bodyPr/>
          <a:lstStyle/>
          <a:p>
            <a:r>
              <a:rPr lang="el-GR" sz="2400" dirty="0" smtClean="0"/>
              <a:t>Αεροπορικά</a:t>
            </a:r>
          </a:p>
          <a:p>
            <a:r>
              <a:rPr lang="el-GR" sz="2400" dirty="0" smtClean="0"/>
              <a:t>Ξενοδοχεία</a:t>
            </a:r>
          </a:p>
          <a:p>
            <a:r>
              <a:rPr lang="el-GR" sz="2400" dirty="0" smtClean="0"/>
              <a:t>Πτήση &amp; Ξενοδοχείο</a:t>
            </a:r>
          </a:p>
          <a:p>
            <a:r>
              <a:rPr lang="el-GR" sz="2400" dirty="0" smtClean="0"/>
              <a:t>Αυτοκίνητα</a:t>
            </a:r>
          </a:p>
          <a:p>
            <a:r>
              <a:rPr lang="el-GR" sz="2400" dirty="0" smtClean="0"/>
              <a:t>Ακτοπλοϊκά</a:t>
            </a:r>
          </a:p>
          <a:p>
            <a:r>
              <a:rPr lang="en-US" sz="2400" dirty="0" smtClean="0"/>
              <a:t>Your Price</a:t>
            </a:r>
          </a:p>
          <a:p>
            <a:r>
              <a:rPr lang="el-GR" sz="2400" dirty="0" smtClean="0"/>
              <a:t>Ταξίδια</a:t>
            </a:r>
          </a:p>
          <a:p>
            <a:endParaRPr lang="el-GR" dirty="0"/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 bwMode="auto">
          <a:xfrm>
            <a:off x="5786446" y="2000240"/>
            <a:ext cx="3071834" cy="420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Groups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Today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Trends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Alert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Transfers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Mobile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14348" y="1428736"/>
            <a:ext cx="7315200" cy="715962"/>
          </a:xfrm>
        </p:spPr>
        <p:txBody>
          <a:bodyPr/>
          <a:lstStyle/>
          <a:p>
            <a:r>
              <a:rPr lang="el-GR" b="1" dirty="0" smtClean="0"/>
              <a:t>Υπηρεσίες για τον επιβάτη</a:t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2428868"/>
            <a:ext cx="4714908" cy="4143404"/>
          </a:xfrm>
        </p:spPr>
        <p:txBody>
          <a:bodyPr/>
          <a:lstStyle/>
          <a:p>
            <a:r>
              <a:rPr lang="el-GR" sz="2800" dirty="0" smtClean="0"/>
              <a:t>Διαχείριση Κράτησης</a:t>
            </a:r>
          </a:p>
          <a:p>
            <a:r>
              <a:rPr lang="el-GR" sz="2800" dirty="0" err="1" smtClean="0"/>
              <a:t>Online</a:t>
            </a:r>
            <a:r>
              <a:rPr lang="el-GR" sz="2800" dirty="0" smtClean="0"/>
              <a:t> </a:t>
            </a:r>
            <a:r>
              <a:rPr lang="el-GR" sz="2800" dirty="0" err="1" smtClean="0"/>
              <a:t>Check</a:t>
            </a:r>
            <a:r>
              <a:rPr lang="el-GR" sz="2800" dirty="0" smtClean="0"/>
              <a:t>-</a:t>
            </a:r>
            <a:r>
              <a:rPr lang="el-GR" sz="2800" dirty="0" err="1" smtClean="0"/>
              <a:t>In</a:t>
            </a:r>
            <a:endParaRPr lang="el-GR" sz="2800" dirty="0" smtClean="0"/>
          </a:p>
          <a:p>
            <a:r>
              <a:rPr lang="el-GR" sz="2800" dirty="0" smtClean="0"/>
              <a:t>Επόμενο Ταξίδι</a:t>
            </a:r>
          </a:p>
          <a:p>
            <a:r>
              <a:rPr lang="el-GR" sz="2800" dirty="0" smtClean="0"/>
              <a:t>Ασφάλεια συναλλαγών</a:t>
            </a:r>
          </a:p>
          <a:p>
            <a:r>
              <a:rPr lang="el-GR" sz="2800" dirty="0" smtClean="0"/>
              <a:t>Αλλαγές - Ακυρώσεις</a:t>
            </a:r>
          </a:p>
          <a:p>
            <a:r>
              <a:rPr lang="el-GR" sz="2800" dirty="0" smtClean="0"/>
              <a:t>Δικαιώματα Επιβάτη</a:t>
            </a:r>
          </a:p>
          <a:p>
            <a:r>
              <a:rPr lang="el-GR" sz="2800" dirty="0" smtClean="0"/>
              <a:t>Λογαριασμοί Καταθέσεων</a:t>
            </a:r>
          </a:p>
          <a:p>
            <a:endParaRPr lang="el-GR" dirty="0"/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 bwMode="auto">
          <a:xfrm>
            <a:off x="4643438" y="2500306"/>
            <a:ext cx="421487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Ταξιδιωτική Ασφάλιση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Πληροφορίες για Βίζα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Διαφορά Ώρας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Καιρός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l-GR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7" descr="http://4.bp.blogspot.com/_8IaGlHfzIoU/TMNU0hCesXI/AAAAAAAAAxQ/8qKR-zuXrQo/s1600/airtickets_logo_n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2571736" cy="503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werpoint-template">
  <a:themeElements>
    <a:clrScheme name="">
      <a:dk1>
        <a:srgbClr val="4D4D4D"/>
      </a:dk1>
      <a:lt1>
        <a:srgbClr val="FFFFFF"/>
      </a:lt1>
      <a:dk2>
        <a:srgbClr val="4D4D4D"/>
      </a:dk2>
      <a:lt2>
        <a:srgbClr val="127AAE"/>
      </a:lt2>
      <a:accent1>
        <a:srgbClr val="0095D0"/>
      </a:accent1>
      <a:accent2>
        <a:srgbClr val="00AAEE"/>
      </a:accent2>
      <a:accent3>
        <a:srgbClr val="FFFFFF"/>
      </a:accent3>
      <a:accent4>
        <a:srgbClr val="404040"/>
      </a:accent4>
      <a:accent5>
        <a:srgbClr val="AAC8E4"/>
      </a:accent5>
      <a:accent6>
        <a:srgbClr val="009AD8"/>
      </a:accent6>
      <a:hlink>
        <a:srgbClr val="55CFF5"/>
      </a:hlink>
      <a:folHlink>
        <a:srgbClr val="98DCFE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078BE"/>
        </a:lt2>
        <a:accent1>
          <a:srgbClr val="038FDB"/>
        </a:accent1>
        <a:accent2>
          <a:srgbClr val="29A8EA"/>
        </a:accent2>
        <a:accent3>
          <a:srgbClr val="FFFFFF"/>
        </a:accent3>
        <a:accent4>
          <a:srgbClr val="404040"/>
        </a:accent4>
        <a:accent5>
          <a:srgbClr val="AAC6EA"/>
        </a:accent5>
        <a:accent6>
          <a:srgbClr val="2498D4"/>
        </a:accent6>
        <a:hlink>
          <a:srgbClr val="CC853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078BE"/>
        </a:lt2>
        <a:accent1>
          <a:srgbClr val="038FDB"/>
        </a:accent1>
        <a:accent2>
          <a:srgbClr val="29A8EA"/>
        </a:accent2>
        <a:accent3>
          <a:srgbClr val="FFFFFF"/>
        </a:accent3>
        <a:accent4>
          <a:srgbClr val="404040"/>
        </a:accent4>
        <a:accent5>
          <a:srgbClr val="AAC6EA"/>
        </a:accent5>
        <a:accent6>
          <a:srgbClr val="2498D4"/>
        </a:accent6>
        <a:hlink>
          <a:srgbClr val="CC853B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0078BE"/>
        </a:lt2>
        <a:accent1>
          <a:srgbClr val="038FDB"/>
        </a:accent1>
        <a:accent2>
          <a:srgbClr val="29A8EA"/>
        </a:accent2>
        <a:accent3>
          <a:srgbClr val="FFFFFF"/>
        </a:accent3>
        <a:accent4>
          <a:srgbClr val="404040"/>
        </a:accent4>
        <a:accent5>
          <a:srgbClr val="AAC6EA"/>
        </a:accent5>
        <a:accent6>
          <a:srgbClr val="2498D4"/>
        </a:accent6>
        <a:hlink>
          <a:srgbClr val="CC853B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0D4F77"/>
        </a:lt2>
        <a:accent1>
          <a:srgbClr val="008DC4"/>
        </a:accent1>
        <a:accent2>
          <a:srgbClr val="00A0E2"/>
        </a:accent2>
        <a:accent3>
          <a:srgbClr val="FFFFFF"/>
        </a:accent3>
        <a:accent4>
          <a:srgbClr val="404040"/>
        </a:accent4>
        <a:accent5>
          <a:srgbClr val="AAC5DE"/>
        </a:accent5>
        <a:accent6>
          <a:srgbClr val="0091CD"/>
        </a:accent6>
        <a:hlink>
          <a:srgbClr val="1DC0F2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127AAE"/>
        </a:lt2>
        <a:accent1>
          <a:srgbClr val="008DC4"/>
        </a:accent1>
        <a:accent2>
          <a:srgbClr val="00A0E2"/>
        </a:accent2>
        <a:accent3>
          <a:srgbClr val="FFFFFF"/>
        </a:accent3>
        <a:accent4>
          <a:srgbClr val="404040"/>
        </a:accent4>
        <a:accent5>
          <a:srgbClr val="AAC5DE"/>
        </a:accent5>
        <a:accent6>
          <a:srgbClr val="0091CD"/>
        </a:accent6>
        <a:hlink>
          <a:srgbClr val="55CFF5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127AAE"/>
        </a:lt2>
        <a:accent1>
          <a:srgbClr val="0095D0"/>
        </a:accent1>
        <a:accent2>
          <a:srgbClr val="00AAEE"/>
        </a:accent2>
        <a:accent3>
          <a:srgbClr val="FFFFFF"/>
        </a:accent3>
        <a:accent4>
          <a:srgbClr val="404040"/>
        </a:accent4>
        <a:accent5>
          <a:srgbClr val="AAC8E4"/>
        </a:accent5>
        <a:accent6>
          <a:srgbClr val="009AD8"/>
        </a:accent6>
        <a:hlink>
          <a:srgbClr val="55CFF5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402</TotalTime>
  <Words>512</Words>
  <Application>Microsoft Office PowerPoint</Application>
  <PresentationFormat>Προβολή στην οθόνη (4:3)</PresentationFormat>
  <Paragraphs>158</Paragraphs>
  <Slides>21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powerpoint-template</vt:lpstr>
      <vt:lpstr>Τ.Ε.Ι ΚΡΗΤΗΣ ΤΜΗΜΑ ΤΟΥΡΙΣΤΙΚΩΝ ΕΠΙΧΕΙΡΗΣΕΩΝ</vt:lpstr>
      <vt:lpstr> ΠΕΡΙΕΧΟΜΕΝΑ </vt:lpstr>
      <vt:lpstr>ΔΙΑΔΙΚΤΥΟ &amp; ΤΟΥΡΙΣΜΟΣ: E-Tourism</vt:lpstr>
      <vt:lpstr>ΙΣΤΟΣΕΛΙΔΑ 3ης ΓΕΝΙΑΣ</vt:lpstr>
      <vt:lpstr>Η πιο επιτυχημένη ιστοσελίδα 3ης γενιάς στην Ελλάδα</vt:lpstr>
      <vt:lpstr>Παρουσίαση του PowerPoint</vt:lpstr>
      <vt:lpstr>Παρουσίαση του PowerPoint</vt:lpstr>
      <vt:lpstr>ΥΠΗΡΕΣΙΕΣ</vt:lpstr>
      <vt:lpstr>Υπηρεσίες για τον επιβάτη </vt:lpstr>
      <vt:lpstr>Αεροπορικά εισιτήρια για </vt:lpstr>
      <vt:lpstr>Αεροπορικά εισιτήρια με τις εταιρείες </vt:lpstr>
      <vt:lpstr>International sites: </vt:lpstr>
      <vt:lpstr>Airtickets.gr &amp; Google Adwords </vt:lpstr>
      <vt:lpstr>10 χρόνια λειτουργίας</vt:lpstr>
      <vt:lpstr>Παρουσίαση του PowerPoint</vt:lpstr>
      <vt:lpstr>Παρουσίαση του PowerPoint</vt:lpstr>
      <vt:lpstr>Στατιστικά fans</vt:lpstr>
      <vt:lpstr>Παρουσίαση του PowerPoint</vt:lpstr>
      <vt:lpstr>Προτερήματα: </vt:lpstr>
      <vt:lpstr>Βελτιώσεις</vt:lpstr>
      <vt:lpstr>Πηγές: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αγγελική</cp:lastModifiedBy>
  <cp:revision>43</cp:revision>
  <dcterms:created xsi:type="dcterms:W3CDTF">2013-06-05T18:12:07Z</dcterms:created>
  <dcterms:modified xsi:type="dcterms:W3CDTF">2013-06-10T09:37:52Z</dcterms:modified>
</cp:coreProperties>
</file>