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81" r:id="rId3"/>
    <p:sldId id="258" r:id="rId4"/>
    <p:sldId id="257" r:id="rId5"/>
    <p:sldId id="259" r:id="rId6"/>
    <p:sldId id="272" r:id="rId7"/>
    <p:sldId id="264" r:id="rId8"/>
    <p:sldId id="271" r:id="rId9"/>
    <p:sldId id="260" r:id="rId10"/>
    <p:sldId id="273" r:id="rId11"/>
    <p:sldId id="274" r:id="rId12"/>
    <p:sldId id="261" r:id="rId13"/>
    <p:sldId id="266" r:id="rId14"/>
    <p:sldId id="275" r:id="rId15"/>
    <p:sldId id="276" r:id="rId16"/>
    <p:sldId id="277" r:id="rId17"/>
    <p:sldId id="262" r:id="rId18"/>
    <p:sldId id="268" r:id="rId19"/>
    <p:sldId id="263" r:id="rId20"/>
    <p:sldId id="267" r:id="rId21"/>
    <p:sldId id="279" r:id="rId22"/>
    <p:sldId id="278" r:id="rId23"/>
    <p:sldId id="280"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87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717" autoAdjust="0"/>
  </p:normalViewPr>
  <p:slideViewPr>
    <p:cSldViewPr>
      <p:cViewPr>
        <p:scale>
          <a:sx n="77" d="100"/>
          <a:sy n="77" d="100"/>
        </p:scale>
        <p:origin x="-95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206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21E77F-BEC6-455D-A8C0-432C319AD254}" type="datetimeFigureOut">
              <a:rPr lang="el-GR" smtClean="0"/>
              <a:pPr/>
              <a:t>10/6/2013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dirty="0" err="1" smtClean="0"/>
              <a:t>Kλικ</a:t>
            </a:r>
            <a:r>
              <a:rPr lang="el-GR" dirty="0" smtClean="0"/>
              <a:t> για επεξεργασία των στυλ του υποδείγματος</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77EE5B-9425-44BD-9327-2A4178593055}" type="slidenum">
              <a:rPr lang="el-GR" smtClean="0"/>
              <a:pPr/>
              <a:t>‹Nº›</a:t>
            </a:fld>
            <a:endParaRPr lang="el-GR"/>
          </a:p>
        </p:txBody>
      </p:sp>
    </p:spTree>
    <p:extLst>
      <p:ext uri="{BB962C8B-B14F-4D97-AF65-F5344CB8AC3E}">
        <p14:creationId xmlns:p14="http://schemas.microsoft.com/office/powerpoint/2010/main" val="267313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F77EE5B-9425-44BD-9327-2A4178593055}" type="slidenum">
              <a:rPr lang="el-GR" smtClean="0"/>
              <a:pPr/>
              <a:t>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F77EE5B-9425-44BD-9327-2A4178593055}" type="slidenum">
              <a:rPr lang="el-GR" smtClean="0"/>
              <a:pPr/>
              <a:t>13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A439F1B-BDA6-4357-88EC-FAE72CFDD091}" type="datetimeFigureOut">
              <a:rPr lang="el-GR" smtClean="0"/>
              <a:pPr/>
              <a:t>10/6/2013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2A201F3-B7B4-4ACA-8536-871532252B0F}" type="slidenum">
              <a:rPr lang="el-GR" smtClean="0"/>
              <a:pPr/>
              <a:t>‹Nº›</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err="1" smtClean="0"/>
              <a:t>Kλικ</a:t>
            </a:r>
            <a:r>
              <a:rPr lang="el-GR" dirty="0" smtClean="0"/>
              <a:t> για επεξεργασία του τίτλου</a:t>
            </a:r>
            <a:endParaRPr lang="el-GR" dirty="0"/>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39F1B-BDA6-4357-88EC-FAE72CFDD091}" type="datetimeFigureOut">
              <a:rPr lang="el-GR" smtClean="0"/>
              <a:pPr/>
              <a:t>10/6/2013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201F3-B7B4-4ACA-8536-871532252B0F}" type="slidenum">
              <a:rPr lang="el-GR" smtClean="0"/>
              <a:pPr/>
              <a:t>‹Nº›</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partnernetwork.visa.com/pf/3dsec/main.jsp"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evolutionawards.gr/"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rgbClr val="03D4A8"/>
            </a:gs>
            <a:gs pos="25000">
              <a:srgbClr val="21D6E0"/>
            </a:gs>
            <a:gs pos="75000">
              <a:srgbClr val="0087E6"/>
            </a:gs>
            <a:gs pos="100000">
              <a:srgbClr val="005CBF"/>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endParaRPr lang="el-GR" sz="6000" dirty="0">
              <a:solidFill>
                <a:schemeClr val="accent6">
                  <a:lumMod val="75000"/>
                </a:schemeClr>
              </a:solidFill>
            </a:endParaRPr>
          </a:p>
        </p:txBody>
      </p:sp>
      <p:sp>
        <p:nvSpPr>
          <p:cNvPr id="3" name="2 - Υπότιτλος"/>
          <p:cNvSpPr>
            <a:spLocks noGrp="1"/>
          </p:cNvSpPr>
          <p:nvPr>
            <p:ph type="subTitle" idx="1"/>
          </p:nvPr>
        </p:nvSpPr>
        <p:spPr>
          <a:xfrm>
            <a:off x="1371600" y="3886200"/>
            <a:ext cx="6400800" cy="2711152"/>
          </a:xfrm>
        </p:spPr>
        <p:txBody>
          <a:bodyPr>
            <a:normAutofit fontScale="92500" lnSpcReduction="10000"/>
          </a:bodyPr>
          <a:lstStyle/>
          <a:p>
            <a:endParaRPr lang="en-US" sz="1800" dirty="0" smtClean="0"/>
          </a:p>
          <a:p>
            <a:endParaRPr lang="en-US" sz="1800" dirty="0"/>
          </a:p>
          <a:p>
            <a:endParaRPr lang="en-US" sz="1800" dirty="0" smtClean="0"/>
          </a:p>
          <a:p>
            <a:endParaRPr lang="en-US" sz="1800" dirty="0"/>
          </a:p>
          <a:p>
            <a:endParaRPr lang="en-US" sz="1800" dirty="0" smtClean="0"/>
          </a:p>
          <a:p>
            <a:endParaRPr lang="en-US" sz="1800" dirty="0"/>
          </a:p>
          <a:p>
            <a:endParaRPr lang="en-US" sz="1800" dirty="0" smtClean="0"/>
          </a:p>
          <a:p>
            <a:r>
              <a:rPr lang="el-GR" sz="1800" dirty="0" smtClean="0">
                <a:solidFill>
                  <a:schemeClr val="tx1"/>
                </a:solidFill>
              </a:rPr>
              <a:t>ΛΕΑΝΚΑ ΣΥΜΕΩΝ </a:t>
            </a:r>
            <a:r>
              <a:rPr lang="el-GR" dirty="0" smtClean="0">
                <a:solidFill>
                  <a:schemeClr val="tx1"/>
                </a:solidFill>
              </a:rPr>
              <a:t/>
            </a:r>
            <a:br>
              <a:rPr lang="el-GR" dirty="0" smtClean="0">
                <a:solidFill>
                  <a:schemeClr val="tx1"/>
                </a:solidFill>
              </a:rPr>
            </a:br>
            <a:r>
              <a:rPr lang="el-GR" sz="1400" dirty="0" smtClean="0">
                <a:solidFill>
                  <a:schemeClr val="tx1"/>
                </a:solidFill>
              </a:rPr>
              <a:t>ΑΜ</a:t>
            </a:r>
            <a:r>
              <a:rPr lang="en-US" sz="1400" dirty="0" smtClean="0">
                <a:solidFill>
                  <a:schemeClr val="tx1"/>
                </a:solidFill>
              </a:rPr>
              <a:t>:5287</a:t>
            </a:r>
            <a:endParaRPr lang="el-GR" sz="1400" dirty="0">
              <a:solidFill>
                <a:schemeClr val="tx1"/>
              </a:solidFill>
            </a:endParaRPr>
          </a:p>
        </p:txBody>
      </p:sp>
      <p:pic>
        <p:nvPicPr>
          <p:cNvPr id="3074" name="Picture 2" descr="C:\Documents and Settings\simos\Επιφάνεια εργασίας\diagonismos-pamediakop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908720"/>
            <a:ext cx="7848872" cy="3312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blinds(horizontal)">
                                      <p:cBhvr>
                                        <p:cTn id="1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b="1" dirty="0" smtClean="0"/>
              <a:t>Μπορώ να πληρώσω χωρίς πιστωτική κάρτα;</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dirty="0" smtClean="0"/>
              <a:t>    Ναι. Η πληρωμή, εκτός της πιστωτικής κάρτας, μπορεί να γίνει μόνο με κατάθεση σε τραπεζικό λογαριασμό και έπειτα από τηλεφωνική επικοινωνία με το τμήμα εξυπηρέτησης πελατών. Το </a:t>
            </a:r>
            <a:r>
              <a:rPr lang="el-GR" dirty="0" err="1" smtClean="0"/>
              <a:t>pamediakopes.gr</a:t>
            </a:r>
            <a:r>
              <a:rPr lang="el-GR" dirty="0" smtClean="0"/>
              <a:t> προτρέπει τους πελάτες του να χρησιμοποιούν την πιστωτική τους κάρτα στις συναλλαγές τους καθώς προσφέρει ταχύτητα, ευκολία και ασφάλεια. Δεν δεχόμαστε κατάθεση σε τραπεζικό λογαριασμό αν η ημερομηνία κατά την οποία θέλετε να πραγματοποιήσετε την κράτηση, είναι μετά την έναρξη της ακυρωτικής πολιτικής που ορίζει το ξενοδοχείο. Σε αυτή την περίπτωση η κράτηση μπορεί να πραγματοποιηθεί μόνο μέσω πιστωτικής κάρτας.</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b="1" dirty="0" smtClean="0"/>
              <a:t>Η τελική τιμή είναι ανά άτομο ή ανά δωμάτιο;</a:t>
            </a:r>
            <a:br>
              <a:rPr lang="el-GR" sz="3600" b="1" dirty="0" smtClean="0"/>
            </a:br>
            <a:endParaRPr lang="el-GR" sz="3600" dirty="0"/>
          </a:p>
        </p:txBody>
      </p:sp>
      <p:sp>
        <p:nvSpPr>
          <p:cNvPr id="3" name="2 - Θέση περιεχομένου"/>
          <p:cNvSpPr>
            <a:spLocks noGrp="1"/>
          </p:cNvSpPr>
          <p:nvPr>
            <p:ph idx="1"/>
          </p:nvPr>
        </p:nvSpPr>
        <p:spPr/>
        <p:txBody>
          <a:bodyPr/>
          <a:lstStyle/>
          <a:p>
            <a:pPr>
              <a:buNone/>
            </a:pPr>
            <a:r>
              <a:rPr lang="el-GR" dirty="0" smtClean="0"/>
              <a:t>   Η τελική τιμή είναι ανά δωμάτιο (εκτός αν ορίζεται διαφορετικά). Στις τιμές περιλαμβάνονται φόροι (εκτός αν ορίζεται διαφορετικά). Επιπλέον άτομα, ράντζα ή άλλες υπηρεσίες μπορεί να εμπίπτουν πρόσθετης χρέωσης.</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3000" r="-13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b="1" dirty="0">
                <a:solidFill>
                  <a:schemeClr val="bg1"/>
                </a:solidFill>
              </a:rPr>
              <a:t>Ακτοπλοϊκά </a:t>
            </a:r>
            <a:r>
              <a:rPr lang="el-GR" b="1" dirty="0" smtClean="0">
                <a:solidFill>
                  <a:schemeClr val="bg1"/>
                </a:solidFill>
              </a:rPr>
              <a:t>εισιτήρια-ενοικιαζόμενα αυτοκίνητα </a:t>
            </a:r>
            <a:r>
              <a:rPr lang="el-GR" b="1" dirty="0"/>
              <a:t/>
            </a:r>
            <a:br>
              <a:rPr lang="el-GR" b="1" dirty="0"/>
            </a:br>
            <a:endParaRPr lang="el-GR"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    </a:t>
            </a:r>
            <a:r>
              <a:rPr lang="el-GR" sz="4800" dirty="0" smtClean="0">
                <a:solidFill>
                  <a:schemeClr val="accent6">
                    <a:lumMod val="75000"/>
                  </a:schemeClr>
                </a:solidFill>
              </a:rPr>
              <a:t>Μέσω </a:t>
            </a:r>
            <a:r>
              <a:rPr lang="el-GR" sz="4800" dirty="0">
                <a:solidFill>
                  <a:schemeClr val="accent6">
                    <a:lumMod val="75000"/>
                  </a:schemeClr>
                </a:solidFill>
              </a:rPr>
              <a:t>του δικτυακού μας τόπου μπορείτε να αγοράσετε ακτοπλοϊκά εισιτήρια για την </a:t>
            </a:r>
            <a:r>
              <a:rPr lang="el-GR" sz="4800" dirty="0" smtClean="0">
                <a:solidFill>
                  <a:schemeClr val="accent6">
                    <a:lumMod val="75000"/>
                  </a:schemeClr>
                </a:solidFill>
              </a:rPr>
              <a:t>Ελλάδα </a:t>
            </a:r>
            <a:r>
              <a:rPr lang="el-GR" sz="4800" dirty="0">
                <a:solidFill>
                  <a:schemeClr val="accent6">
                    <a:lumMod val="75000"/>
                  </a:schemeClr>
                </a:solidFill>
              </a:rPr>
              <a:t>αλλά και την Ιταλία. Τα εισιτήρια παραδίδονται μέσω </a:t>
            </a:r>
            <a:r>
              <a:rPr lang="el-GR" sz="4800" dirty="0" err="1" smtClean="0">
                <a:solidFill>
                  <a:schemeClr val="accent6">
                    <a:lumMod val="75000"/>
                  </a:schemeClr>
                </a:solidFill>
              </a:rPr>
              <a:t>courier</a:t>
            </a:r>
            <a:r>
              <a:rPr lang="el-GR" sz="4800" dirty="0" smtClean="0">
                <a:solidFill>
                  <a:schemeClr val="accent6">
                    <a:lumMod val="75000"/>
                  </a:schemeClr>
                </a:solidFill>
              </a:rPr>
              <a:t>. Επίσης αν </a:t>
            </a:r>
            <a:r>
              <a:rPr lang="el-GR" sz="4800" dirty="0">
                <a:solidFill>
                  <a:schemeClr val="accent6">
                    <a:lumMod val="75000"/>
                  </a:schemeClr>
                </a:solidFill>
              </a:rPr>
              <a:t>επιθυμείτε αυτοκίνητο στον τόπο που ταξιδεύετε μπορείτε να πραγματοποιήσετε κράτηση μέσω του δικτυακού μας τόπου</a:t>
            </a:r>
            <a:r>
              <a:rPr lang="el-GR" sz="4800" dirty="0" smtClean="0">
                <a:solidFill>
                  <a:schemeClr val="accent6">
                    <a:lumMod val="75000"/>
                  </a:schemeClr>
                </a:solidFill>
              </a:rPr>
              <a:t>. </a:t>
            </a:r>
            <a:endParaRPr lang="el-GR" sz="4800" dirty="0">
              <a:solidFill>
                <a:schemeClr val="accent6">
                  <a:lumMod val="75000"/>
                </a:schemeClr>
              </a:solidFill>
            </a:endParaRPr>
          </a:p>
        </p:txBody>
      </p:sp>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Κράτηση Ακτοπλοϊκού Εισιτηρίου</a:t>
            </a:r>
            <a:br>
              <a:rPr lang="el-GR" b="1" dirty="0" smtClean="0"/>
            </a:br>
            <a:endParaRPr lang="el-GR" dirty="0"/>
          </a:p>
        </p:txBody>
      </p:sp>
      <p:sp>
        <p:nvSpPr>
          <p:cNvPr id="3" name="2 - Θέση περιεχομένου"/>
          <p:cNvSpPr>
            <a:spLocks noGrp="1"/>
          </p:cNvSpPr>
          <p:nvPr>
            <p:ph idx="1"/>
          </p:nvPr>
        </p:nvSpPr>
        <p:spPr/>
        <p:txBody>
          <a:bodyPr>
            <a:normAutofit fontScale="92500" lnSpcReduction="20000"/>
          </a:bodyPr>
          <a:lstStyle/>
          <a:p>
            <a:pPr>
              <a:buNone/>
            </a:pPr>
            <a:r>
              <a:rPr lang="en-US" b="1" dirty="0" smtClean="0"/>
              <a:t>         </a:t>
            </a:r>
            <a:r>
              <a:rPr lang="el-GR" sz="3300" b="1" dirty="0" smtClean="0"/>
              <a:t>Τι είναι τα </a:t>
            </a:r>
            <a:r>
              <a:rPr lang="el-GR" sz="3300" b="1" dirty="0" err="1" smtClean="0"/>
              <a:t>cookies</a:t>
            </a:r>
            <a:r>
              <a:rPr lang="el-GR" sz="3300" b="1" dirty="0" smtClean="0"/>
              <a:t> και για ποιο λόγο θα πρέπει να τα έχω ενεργά ώστε να μπορέσω να κάνω κράτηση ακτοπλοϊκών εισιτηρίων;</a:t>
            </a:r>
          </a:p>
          <a:p>
            <a:pPr>
              <a:buNone/>
            </a:pPr>
            <a:r>
              <a:rPr lang="en-US" dirty="0" smtClean="0"/>
              <a:t>        </a:t>
            </a:r>
            <a:r>
              <a:rPr lang="el-GR" sz="2700" dirty="0" err="1" smtClean="0"/>
              <a:t>Cookie</a:t>
            </a:r>
            <a:r>
              <a:rPr lang="el-GR" sz="2700" dirty="0" smtClean="0"/>
              <a:t> είναι ένα μικρό αρχείο το οποίο </a:t>
            </a:r>
            <a:r>
              <a:rPr lang="el-GR" sz="2700" dirty="0" err="1" smtClean="0"/>
              <a:t>αποστέλεται</a:t>
            </a:r>
            <a:r>
              <a:rPr lang="el-GR" sz="2700" dirty="0" smtClean="0"/>
              <a:t> από τον </a:t>
            </a:r>
            <a:r>
              <a:rPr lang="el-GR" sz="2700" dirty="0" err="1" smtClean="0"/>
              <a:t>web</a:t>
            </a:r>
            <a:r>
              <a:rPr lang="el-GR" sz="2700" dirty="0" smtClean="0"/>
              <a:t> </a:t>
            </a:r>
            <a:r>
              <a:rPr lang="el-GR" sz="2700" dirty="0" err="1" smtClean="0"/>
              <a:t>server</a:t>
            </a:r>
            <a:r>
              <a:rPr lang="el-GR" sz="2700" dirty="0" smtClean="0"/>
              <a:t> μας στον </a:t>
            </a:r>
            <a:r>
              <a:rPr lang="el-GR" sz="2700" dirty="0" err="1" smtClean="0"/>
              <a:t>browser</a:t>
            </a:r>
            <a:r>
              <a:rPr lang="el-GR" sz="2700" dirty="0" smtClean="0"/>
              <a:t> σας. Το αρχείο αυτό αποθηκεύεται στο </a:t>
            </a:r>
            <a:r>
              <a:rPr lang="el-GR" sz="2700" dirty="0" err="1" smtClean="0"/>
              <a:t>browser</a:t>
            </a:r>
            <a:r>
              <a:rPr lang="el-GR" sz="2700" dirty="0" smtClean="0"/>
              <a:t> σας και βοηθάει τον </a:t>
            </a:r>
            <a:r>
              <a:rPr lang="el-GR" sz="2700" dirty="0" err="1" smtClean="0"/>
              <a:t>server</a:t>
            </a:r>
            <a:r>
              <a:rPr lang="el-GR" sz="2700" dirty="0" smtClean="0"/>
              <a:t> μας να αναγνωρίσει τον </a:t>
            </a:r>
            <a:r>
              <a:rPr lang="el-GR" sz="2700" dirty="0" err="1" smtClean="0"/>
              <a:t>browser</a:t>
            </a:r>
            <a:r>
              <a:rPr lang="el-GR" sz="2700" dirty="0" smtClean="0"/>
              <a:t> σας καθ' όλη τη διάρκεια της διαδικασίας κράτησης. Επίσης διευκολύνει την αναγνώριση ιστοσελίδων, τον εντοπισμό ιστοσελίδων κτλ. Σε καμιά περίπτωση δεν μπορεί να χρησιμοποιηθεί ώστε να αντλήσει αρχεία ή ευαίσθητα προσωπικά δεδομένα από τον </a:t>
            </a:r>
            <a:r>
              <a:rPr lang="el-GR" sz="2700" dirty="0" err="1" smtClean="0"/>
              <a:t>σκλήρό</a:t>
            </a:r>
            <a:r>
              <a:rPr lang="el-GR" sz="2700" dirty="0" smtClean="0"/>
              <a:t> σας δίσκο. Συνήθως όλοι οι </a:t>
            </a:r>
            <a:r>
              <a:rPr lang="el-GR" sz="2700" dirty="0" err="1" smtClean="0"/>
              <a:t>browsers</a:t>
            </a:r>
            <a:r>
              <a:rPr lang="el-GR" sz="2700" dirty="0" smtClean="0"/>
              <a:t> έχουν ενεργοποιημένα τα </a:t>
            </a:r>
            <a:r>
              <a:rPr lang="el-GR" sz="2700" dirty="0" err="1" smtClean="0"/>
              <a:t>cookies</a:t>
            </a:r>
            <a:r>
              <a:rPr lang="el-GR" sz="2700" dirty="0" smtClean="0"/>
              <a:t> εξ αρχής.</a:t>
            </a:r>
            <a:endParaRPr lang="el-GR" sz="2700" dirty="0"/>
          </a:p>
        </p:txBody>
      </p:sp>
      <p:sp>
        <p:nvSpPr>
          <p:cNvPr id="4" name="3 - Θέση περιεχομένου"/>
          <p:cNvSpPr>
            <a:spLocks noGrp="1"/>
          </p:cNvSpPr>
          <p:nvPr>
            <p:ph sz="half" idx="4294967295"/>
          </p:nvPr>
        </p:nvSpPr>
        <p:spPr>
          <a:xfrm>
            <a:off x="5105400" y="1600200"/>
            <a:ext cx="4038600" cy="4924425"/>
          </a:xfrm>
        </p:spPr>
        <p:txBody>
          <a:bodyPr>
            <a:normAutofit/>
          </a:bodyPr>
          <a:lstStyle/>
          <a:p>
            <a:endParaRPr lang="en-US" dirty="0" smtClean="0"/>
          </a:p>
          <a:p>
            <a:pPr>
              <a:buNone/>
            </a:pPr>
            <a:endParaRPr lang="en-US" b="1" dirty="0" smtClean="0"/>
          </a:p>
          <a:p>
            <a:pPr>
              <a:buNone/>
            </a:pP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002234"/>
          </a:xfrm>
        </p:spPr>
        <p:txBody>
          <a:bodyPr>
            <a:noAutofit/>
          </a:bodyPr>
          <a:lstStyle/>
          <a:p>
            <a:r>
              <a:rPr lang="el-GR" sz="3200" b="1" dirty="0" smtClean="0"/>
              <a:t>Υπάρχει κάποιο λάθος στο όνομά μου στο εισιτήριο. Μπορεί αυτό να προκαλέσει κάποιο πρόβλημα στην επιβίβασή μου;</a:t>
            </a:r>
            <a:br>
              <a:rPr lang="el-GR" sz="3200" b="1" dirty="0" smtClean="0"/>
            </a:br>
            <a:endParaRPr lang="el-GR" sz="3200" dirty="0"/>
          </a:p>
        </p:txBody>
      </p:sp>
      <p:sp>
        <p:nvSpPr>
          <p:cNvPr id="3" name="2 - Θέση περιεχομένου"/>
          <p:cNvSpPr>
            <a:spLocks noGrp="1"/>
          </p:cNvSpPr>
          <p:nvPr>
            <p:ph idx="1"/>
          </p:nvPr>
        </p:nvSpPr>
        <p:spPr/>
        <p:txBody>
          <a:bodyPr/>
          <a:lstStyle/>
          <a:p>
            <a:pPr>
              <a:buNone/>
            </a:pPr>
            <a:r>
              <a:rPr lang="el-GR" dirty="0" smtClean="0"/>
              <a:t>   </a:t>
            </a:r>
          </a:p>
          <a:p>
            <a:pPr>
              <a:buNone/>
            </a:pPr>
            <a:endParaRPr lang="el-GR" dirty="0" smtClean="0"/>
          </a:p>
          <a:p>
            <a:pPr>
              <a:buNone/>
            </a:pPr>
            <a:r>
              <a:rPr lang="el-GR" dirty="0" smtClean="0"/>
              <a:t>   Ο έλεγχος των εισιτηρίων στα πλοία δεν είναι τόσο αυστηρός όσο στα αεροδρόμια και συνεπώς δεν θα αντιμετωπίσετε κάποιο πρόβλημα, ακόμα και αν το όνομά σας είναι γραμμένο λάθος.</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570186"/>
          </a:xfrm>
        </p:spPr>
        <p:txBody>
          <a:bodyPr>
            <a:noAutofit/>
          </a:bodyPr>
          <a:lstStyle/>
          <a:p>
            <a:r>
              <a:rPr lang="el-GR" sz="3600" b="1" dirty="0" smtClean="0"/>
              <a:t>Ποιες είναι οι κατηγορίες ηλικίας για τους επιβάτες;</a:t>
            </a:r>
            <a:br>
              <a:rPr lang="el-GR" sz="3600" b="1" dirty="0" smtClean="0"/>
            </a:br>
            <a:endParaRPr lang="el-GR" sz="3600" dirty="0"/>
          </a:p>
        </p:txBody>
      </p:sp>
      <p:sp>
        <p:nvSpPr>
          <p:cNvPr id="3" name="2 - Θέση περιεχομένου"/>
          <p:cNvSpPr>
            <a:spLocks noGrp="1"/>
          </p:cNvSpPr>
          <p:nvPr>
            <p:ph idx="1"/>
          </p:nvPr>
        </p:nvSpPr>
        <p:spPr>
          <a:xfrm>
            <a:off x="395536" y="1600200"/>
            <a:ext cx="8291264" cy="4525963"/>
          </a:xfrm>
        </p:spPr>
        <p:txBody>
          <a:bodyPr>
            <a:normAutofit fontScale="85000" lnSpcReduction="20000"/>
          </a:bodyPr>
          <a:lstStyle/>
          <a:p>
            <a:pPr>
              <a:buNone/>
            </a:pPr>
            <a:r>
              <a:rPr lang="el-GR" dirty="0" smtClean="0"/>
              <a:t>    Οι περισσότερες ακτοπλοϊκές εταιρίες έχουν διαφορετικούς ναύλους σύμφωνα με την ηλικία του επιβάτη. Κατά τη διαδικασία κράτησης καλείστε να προσδιορίσετε την ηλικιακή κατηγορία κάθε επιβάτη: </a:t>
            </a:r>
            <a:br>
              <a:rPr lang="el-GR" dirty="0" smtClean="0"/>
            </a:br>
            <a:endParaRPr lang="el-GR" dirty="0" smtClean="0"/>
          </a:p>
          <a:p>
            <a:pPr>
              <a:buFont typeface="Wingdings" pitchFamily="2" charset="2"/>
              <a:buChar char="v"/>
            </a:pPr>
            <a:r>
              <a:rPr lang="el-GR" dirty="0" smtClean="0"/>
              <a:t>Ενήλικες θεωρούνται όλοι οι επιβάτες που είναι μεγαλύτεροι από 10 ετών. </a:t>
            </a:r>
            <a:br>
              <a:rPr lang="el-GR" dirty="0" smtClean="0"/>
            </a:br>
            <a:endParaRPr lang="el-GR" dirty="0" smtClean="0"/>
          </a:p>
          <a:p>
            <a:pPr>
              <a:buFont typeface="Wingdings" pitchFamily="2" charset="2"/>
              <a:buChar char="v"/>
            </a:pPr>
            <a:r>
              <a:rPr lang="el-GR" dirty="0" smtClean="0"/>
              <a:t>Παιδιά θεωρούνται οι επιβάτες από 5 έως 10 ετών. </a:t>
            </a:r>
            <a:br>
              <a:rPr lang="el-GR" dirty="0" smtClean="0"/>
            </a:br>
            <a:endParaRPr lang="el-GR" dirty="0" smtClean="0"/>
          </a:p>
          <a:p>
            <a:pPr>
              <a:buFont typeface="Wingdings" pitchFamily="2" charset="2"/>
              <a:buChar char="v"/>
            </a:pPr>
            <a:r>
              <a:rPr lang="el-GR" dirty="0" smtClean="0"/>
              <a:t>Βρέφη θεωρούνται οι επιβάτες που είναι μικρότεροι        από 5 χρονών.</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714202"/>
          </a:xfrm>
        </p:spPr>
        <p:txBody>
          <a:bodyPr>
            <a:normAutofit fontScale="90000"/>
          </a:bodyPr>
          <a:lstStyle/>
          <a:p>
            <a:r>
              <a:rPr lang="el-GR" b="1" dirty="0" smtClean="0"/>
              <a:t> </a:t>
            </a:r>
            <a:r>
              <a:rPr lang="el-GR" sz="3100" b="1" dirty="0" smtClean="0"/>
              <a:t>Είναι οικονομικότερο να αγοράσω ένα εισιτήριο μετ' επιστροφής ή δύο εισιτήρια απλής διαδρομής;</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lstStyle/>
          <a:p>
            <a:pPr>
              <a:buNone/>
            </a:pPr>
            <a:r>
              <a:rPr lang="el-GR" dirty="0" smtClean="0"/>
              <a:t>    </a:t>
            </a:r>
          </a:p>
          <a:p>
            <a:pPr>
              <a:buNone/>
            </a:pPr>
            <a:endParaRPr lang="el-GR" dirty="0" smtClean="0"/>
          </a:p>
          <a:p>
            <a:pPr>
              <a:buNone/>
            </a:pPr>
            <a:r>
              <a:rPr lang="el-GR" dirty="0" smtClean="0"/>
              <a:t>    Στις περισσότερες περιπτώσεις δεν θα βρείτε διαφορά στην τιμή για ένα εισιτήριο μετ' επιστροφής σε σχέση με δύο εισιτήρια απλής διαδρομής. Σε κάποιες όμως ακτοπλοϊκές εταιρείες το εισιτήριο με επιστροφή είναι οικονομικότερο (</a:t>
            </a:r>
            <a:r>
              <a:rPr lang="el-GR" dirty="0" err="1" smtClean="0"/>
              <a:t>π.χ</a:t>
            </a:r>
            <a:r>
              <a:rPr lang="el-GR" dirty="0" smtClean="0"/>
              <a:t> ΑΝΕΚ, </a:t>
            </a:r>
            <a:r>
              <a:rPr lang="el-GR" dirty="0" err="1" smtClean="0"/>
              <a:t>Blue</a:t>
            </a:r>
            <a:r>
              <a:rPr lang="el-GR" dirty="0" smtClean="0"/>
              <a:t> </a:t>
            </a:r>
            <a:r>
              <a:rPr lang="el-GR" dirty="0" err="1" smtClean="0"/>
              <a:t>Star</a:t>
            </a:r>
            <a:r>
              <a:rPr lang="el-GR" dirty="0" smtClean="0"/>
              <a:t>).</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5000" r="-15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6000" b="1" dirty="0" smtClean="0">
                <a:solidFill>
                  <a:schemeClr val="bg1">
                    <a:lumMod val="95000"/>
                  </a:schemeClr>
                </a:solidFill>
              </a:rPr>
              <a:t/>
            </a:r>
            <a:br>
              <a:rPr lang="el-GR" sz="6000" b="1" dirty="0" smtClean="0">
                <a:solidFill>
                  <a:schemeClr val="bg1">
                    <a:lumMod val="95000"/>
                  </a:schemeClr>
                </a:solidFill>
              </a:rPr>
            </a:br>
            <a:r>
              <a:rPr lang="el-GR" sz="6000" b="1" dirty="0" smtClean="0">
                <a:solidFill>
                  <a:schemeClr val="bg1">
                    <a:lumMod val="95000"/>
                  </a:schemeClr>
                </a:solidFill>
              </a:rPr>
              <a:t>Εξυπηρέτηση </a:t>
            </a:r>
            <a:r>
              <a:rPr lang="el-GR" sz="6000" b="1" dirty="0">
                <a:solidFill>
                  <a:schemeClr val="bg1">
                    <a:lumMod val="95000"/>
                  </a:schemeClr>
                </a:solidFill>
              </a:rPr>
              <a:t>Πελατών</a:t>
            </a:r>
            <a:r>
              <a:rPr lang="el-GR" b="1" dirty="0">
                <a:solidFill>
                  <a:schemeClr val="bg1">
                    <a:lumMod val="95000"/>
                  </a:schemeClr>
                </a:solidFill>
              </a:rPr>
              <a:t/>
            </a:r>
            <a:br>
              <a:rPr lang="el-GR" b="1" dirty="0">
                <a:solidFill>
                  <a:schemeClr val="bg1">
                    <a:lumMod val="95000"/>
                  </a:schemeClr>
                </a:solidFill>
              </a:rPr>
            </a:br>
            <a:endParaRPr lang="el-GR" dirty="0">
              <a:solidFill>
                <a:schemeClr val="bg1">
                  <a:lumMod val="95000"/>
                </a:schemeClr>
              </a:solidFill>
            </a:endParaRPr>
          </a:p>
        </p:txBody>
      </p:sp>
      <p:sp>
        <p:nvSpPr>
          <p:cNvPr id="3" name="2 - Θέση περιεχομένου"/>
          <p:cNvSpPr>
            <a:spLocks noGrp="1"/>
          </p:cNvSpPr>
          <p:nvPr>
            <p:ph idx="1"/>
          </p:nvPr>
        </p:nvSpPr>
        <p:spPr/>
        <p:txBody>
          <a:bodyPr>
            <a:normAutofit lnSpcReduction="10000"/>
          </a:bodyPr>
          <a:lstStyle/>
          <a:p>
            <a:r>
              <a:rPr lang="el-GR" dirty="0">
                <a:solidFill>
                  <a:srgbClr val="C00000"/>
                </a:solidFill>
              </a:rPr>
              <a:t>Δεσμευόμαστε για την παροχή εξαιρετικών υπηρεσιών. Το τμήμα εξυπηρέτησης πελατών βρίσκεται στην διάθεσή σας τις εργάσιμες ημέρες και ώρες για να απαντήσει στις ερωτήσεις σας και να σας βοηθήσει σε τυχόν δυσκολίες σχετικά με </a:t>
            </a:r>
            <a:r>
              <a:rPr lang="el-GR" dirty="0" smtClean="0">
                <a:solidFill>
                  <a:srgbClr val="C00000"/>
                </a:solidFill>
              </a:rPr>
              <a:t>την </a:t>
            </a:r>
            <a:r>
              <a:rPr lang="el-GR" dirty="0">
                <a:solidFill>
                  <a:srgbClr val="C00000"/>
                </a:solidFill>
              </a:rPr>
              <a:t>κράτησή σας. Το τηλέφωνό του τμήματος εξυπηρέτησης πελατών είναι το 801 11 333 22 (αν καλείτε από κινητό ή εξωτερικό είναι το +30 213 0184000).</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from="(-#ppt_w/2)" to="(#ppt_x)" calcmode="lin" valueType="num">
                                      <p:cBhvr>
                                        <p:cTn id="15" dur="600" fill="hold">
                                          <p:stCondLst>
                                            <p:cond delay="0"/>
                                          </p:stCondLst>
                                        </p:cTn>
                                        <p:tgtEl>
                                          <p:spTgt spid="3">
                                            <p:txEl>
                                              <p:pRg st="0" end="0"/>
                                            </p:txEl>
                                          </p:spTgt>
                                        </p:tgtEl>
                                        <p:attrNameLst>
                                          <p:attrName>ppt_x</p:attrName>
                                        </p:attrNameLst>
                                      </p:cBhvr>
                                    </p:anim>
                                    <p:anim from="0" to="-1.0" calcmode="lin" valueType="num">
                                      <p:cBhvr>
                                        <p:cTn id="16" dur="200" decel="50000" autoRev="1" fill="hold">
                                          <p:stCondLst>
                                            <p:cond delay="600"/>
                                          </p:stCondLst>
                                        </p:cTn>
                                        <p:tgtEl>
                                          <p:spTgt spid="3">
                                            <p:txEl>
                                              <p:pRg st="0" end="0"/>
                                            </p:txEl>
                                          </p:spTgt>
                                        </p:tgtEl>
                                        <p:attrNameLst>
                                          <p:attrName>xshear</p:attrName>
                                        </p:attrNameLst>
                                      </p:cBhvr>
                                    </p:anim>
                                    <p:animScale>
                                      <p:cBhvr>
                                        <p:cTn id="17" dur="200" decel="100000" autoRev="1" fill="hold">
                                          <p:stCondLst>
                                            <p:cond delay="600"/>
                                          </p:stCondLst>
                                        </p:cTn>
                                        <p:tgtEl>
                                          <p:spTgt spid="3">
                                            <p:txEl>
                                              <p:pRg st="0" end="0"/>
                                            </p:txEl>
                                          </p:spTgt>
                                        </p:tgtEl>
                                      </p:cBhvr>
                                      <p:from x="100000" y="100000"/>
                                      <p:to x="80000" y="100000"/>
                                    </p:animScale>
                                    <p:anim by="(#ppt_h/3+#ppt_w*0.1)" calcmode="lin" valueType="num">
                                      <p:cBhvr additive="sum">
                                        <p:cTn id="18" dur="200" decel="100000" autoRev="1" fill="hold">
                                          <p:stCondLst>
                                            <p:cond delay="600"/>
                                          </p:stCondLst>
                                        </p:cTn>
                                        <p:tgtEl>
                                          <p:spTgt spid="3">
                                            <p:txEl>
                                              <p:pRg st="0" end="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l-GR" b="1" dirty="0" smtClean="0"/>
              <a:t>Γιατί με το </a:t>
            </a:r>
            <a:r>
              <a:rPr lang="en-US" b="1" dirty="0" err="1" smtClean="0"/>
              <a:t>pamediakopes</a:t>
            </a:r>
            <a:r>
              <a:rPr lang="en-US" b="1" dirty="0" smtClean="0"/>
              <a:t>;</a:t>
            </a:r>
            <a:br>
              <a:rPr lang="en-US" b="1" dirty="0" smtClean="0"/>
            </a:br>
            <a:endParaRPr lang="el-GR" dirty="0"/>
          </a:p>
        </p:txBody>
      </p:sp>
      <p:sp>
        <p:nvSpPr>
          <p:cNvPr id="5" name="4 - Θέση περιεχομένου"/>
          <p:cNvSpPr>
            <a:spLocks noGrp="1"/>
          </p:cNvSpPr>
          <p:nvPr>
            <p:ph sz="half" idx="1"/>
          </p:nvPr>
        </p:nvSpPr>
        <p:spPr/>
        <p:txBody>
          <a:bodyPr>
            <a:normAutofit lnSpcReduction="10000"/>
          </a:bodyPr>
          <a:lstStyle/>
          <a:p>
            <a:pPr>
              <a:buNone/>
            </a:pPr>
            <a:r>
              <a:rPr lang="el-GR" b="1" dirty="0" smtClean="0"/>
              <a:t>Οι καλύτερες τιμές</a:t>
            </a:r>
          </a:p>
          <a:p>
            <a:pPr>
              <a:buNone/>
            </a:pPr>
            <a:r>
              <a:rPr lang="en-US" sz="2000" dirty="0" smtClean="0"/>
              <a:t>      </a:t>
            </a:r>
            <a:r>
              <a:rPr lang="el-GR" sz="2000" dirty="0" smtClean="0"/>
              <a:t>Ελέγχουμε συνεχώς τις τιμές μας προκειμένου να σας προσφέρουμε τις χαμηλότερες της αγοράς σε</a:t>
            </a:r>
            <a:r>
              <a:rPr lang="en-US" sz="2000" dirty="0" smtClean="0"/>
              <a:t> </a:t>
            </a:r>
            <a:r>
              <a:rPr lang="el-GR" sz="2000" dirty="0" smtClean="0"/>
              <a:t>αεροπορικά εισιτήρια, ακτοπλοϊκά εισιτήρια, ξενοδοχεία κλπ.</a:t>
            </a:r>
            <a:endParaRPr lang="en-US" sz="2000" dirty="0" smtClean="0"/>
          </a:p>
          <a:p>
            <a:pPr>
              <a:buNone/>
            </a:pPr>
            <a:endParaRPr lang="en-US" sz="2000" dirty="0" smtClean="0"/>
          </a:p>
          <a:p>
            <a:pPr>
              <a:buNone/>
            </a:pPr>
            <a:r>
              <a:rPr lang="el-GR" b="1" dirty="0" smtClean="0"/>
              <a:t>Θα είμαστε δίπλα σας</a:t>
            </a:r>
          </a:p>
          <a:p>
            <a:pPr>
              <a:buNone/>
            </a:pPr>
            <a:r>
              <a:rPr lang="en-US" sz="2000" dirty="0" smtClean="0"/>
              <a:t>      </a:t>
            </a:r>
            <a:r>
              <a:rPr lang="el-GR" sz="2000" dirty="0" smtClean="0"/>
              <a:t>Πριν και κατά τη διάρκεια του ταξιδιού σας ώστε να σας βοηθήσουμε σε κάθε πιθανή δυσκολία.</a:t>
            </a:r>
            <a:endParaRPr lang="el-GR" sz="2000" dirty="0"/>
          </a:p>
        </p:txBody>
      </p:sp>
      <p:sp>
        <p:nvSpPr>
          <p:cNvPr id="6" name="5 - Θέση περιεχομένου"/>
          <p:cNvSpPr>
            <a:spLocks noGrp="1"/>
          </p:cNvSpPr>
          <p:nvPr>
            <p:ph sz="half" idx="2"/>
          </p:nvPr>
        </p:nvSpPr>
        <p:spPr/>
        <p:txBody>
          <a:bodyPr>
            <a:normAutofit lnSpcReduction="10000"/>
          </a:bodyPr>
          <a:lstStyle/>
          <a:p>
            <a:pPr>
              <a:buNone/>
            </a:pPr>
            <a:r>
              <a:rPr lang="el-GR" b="1" dirty="0" smtClean="0"/>
              <a:t>Έχουμε την εμπειρία</a:t>
            </a:r>
          </a:p>
          <a:p>
            <a:pPr>
              <a:buNone/>
            </a:pPr>
            <a:r>
              <a:rPr lang="en-US" sz="2000" dirty="0" smtClean="0"/>
              <a:t>     </a:t>
            </a:r>
            <a:r>
              <a:rPr lang="el-GR" sz="2000" dirty="0" smtClean="0"/>
              <a:t>Με περισσότερους από 1.150.000 ευχαριστημένους ταξιδιώτες το τελευταίο έτος, η ομάδα μας μπορεί να εγγυηθεί την άψογη εξυπηρέτησή σας.</a:t>
            </a:r>
            <a:endParaRPr lang="el-GR"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000" b="-20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5300" b="1" dirty="0">
                <a:solidFill>
                  <a:schemeClr val="accent6">
                    <a:lumMod val="75000"/>
                  </a:schemeClr>
                </a:solidFill>
              </a:rPr>
              <a:t>Ασφάλεια Συναλλαγών</a:t>
            </a:r>
            <a:r>
              <a:rPr lang="el-GR" b="1" dirty="0">
                <a:solidFill>
                  <a:schemeClr val="accent6">
                    <a:lumMod val="75000"/>
                  </a:schemeClr>
                </a:solidFill>
              </a:rPr>
              <a:t/>
            </a:r>
            <a:br>
              <a:rPr lang="el-GR" b="1" dirty="0">
                <a:solidFill>
                  <a:schemeClr val="accent6">
                    <a:lumMod val="75000"/>
                  </a:schemeClr>
                </a:solidFill>
              </a:rPr>
            </a:br>
            <a:endParaRPr lang="el-GR" dirty="0">
              <a:solidFill>
                <a:schemeClr val="accent6">
                  <a:lumMod val="75000"/>
                </a:schemeClr>
              </a:solidFill>
            </a:endParaRPr>
          </a:p>
        </p:txBody>
      </p:sp>
      <p:sp>
        <p:nvSpPr>
          <p:cNvPr id="3" name="2 - Θέση περιεχομένου"/>
          <p:cNvSpPr>
            <a:spLocks noGrp="1"/>
          </p:cNvSpPr>
          <p:nvPr>
            <p:ph idx="1"/>
          </p:nvPr>
        </p:nvSpPr>
        <p:spPr>
          <a:xfrm>
            <a:off x="457200" y="980728"/>
            <a:ext cx="8229600" cy="5616624"/>
          </a:xfrm>
        </p:spPr>
        <p:txBody>
          <a:bodyPr>
            <a:normAutofit fontScale="55000" lnSpcReduction="20000"/>
          </a:bodyPr>
          <a:lstStyle/>
          <a:p>
            <a:pPr>
              <a:buNone/>
            </a:pPr>
            <a:r>
              <a:rPr lang="en-US" sz="4400" dirty="0" smtClean="0">
                <a:solidFill>
                  <a:schemeClr val="tx1">
                    <a:lumMod val="95000"/>
                    <a:lumOff val="5000"/>
                  </a:schemeClr>
                </a:solidFill>
              </a:rPr>
              <a:t>     </a:t>
            </a:r>
            <a:r>
              <a:rPr lang="el-GR" sz="4400" dirty="0" smtClean="0">
                <a:solidFill>
                  <a:schemeClr val="tx1">
                    <a:lumMod val="95000"/>
                    <a:lumOff val="5000"/>
                  </a:schemeClr>
                </a:solidFill>
              </a:rPr>
              <a:t>Εγγυόμαστε </a:t>
            </a:r>
            <a:r>
              <a:rPr lang="el-GR" sz="4400" dirty="0">
                <a:solidFill>
                  <a:schemeClr val="tx1">
                    <a:lumMod val="95000"/>
                    <a:lumOff val="5000"/>
                  </a:schemeClr>
                </a:solidFill>
              </a:rPr>
              <a:t>την απόλυτη ασφάλεια των προσωπικών δεδομένων σας και των πληροφοριών της </a:t>
            </a:r>
            <a:r>
              <a:rPr lang="el-GR" sz="4400" dirty="0" err="1">
                <a:solidFill>
                  <a:schemeClr val="tx1">
                    <a:lumMod val="95000"/>
                    <a:lumOff val="5000"/>
                  </a:schemeClr>
                </a:solidFill>
              </a:rPr>
              <a:t>πιστώτικής</a:t>
            </a:r>
            <a:r>
              <a:rPr lang="el-GR" sz="4400" dirty="0">
                <a:solidFill>
                  <a:schemeClr val="tx1">
                    <a:lumMod val="95000"/>
                    <a:lumOff val="5000"/>
                  </a:schemeClr>
                </a:solidFill>
              </a:rPr>
              <a:t> σας κάρτας χρησιμοποιώντας υψηλής ασφάλειας απόκρυψη (128 </a:t>
            </a:r>
            <a:r>
              <a:rPr lang="el-GR" sz="4400" dirty="0" err="1">
                <a:solidFill>
                  <a:schemeClr val="tx1">
                    <a:lumMod val="95000"/>
                    <a:lumOff val="5000"/>
                  </a:schemeClr>
                </a:solidFill>
              </a:rPr>
              <a:t>bit</a:t>
            </a:r>
            <a:r>
              <a:rPr lang="el-GR" sz="4400" dirty="0">
                <a:solidFill>
                  <a:schemeClr val="tx1">
                    <a:lumMod val="95000"/>
                    <a:lumOff val="5000"/>
                  </a:schemeClr>
                </a:solidFill>
              </a:rPr>
              <a:t> SSL) η οποία μετατρέπει όλες σας τις πληροφορίες σε μη αναγνώσιμη μορφή πριν τις μεταδώσει μέσω </a:t>
            </a:r>
            <a:r>
              <a:rPr lang="el-GR" sz="4400" dirty="0" err="1">
                <a:solidFill>
                  <a:schemeClr val="tx1">
                    <a:lumMod val="95000"/>
                    <a:lumOff val="5000"/>
                  </a:schemeClr>
                </a:solidFill>
              </a:rPr>
              <a:t>internet</a:t>
            </a:r>
            <a:r>
              <a:rPr lang="el-GR" sz="4400" dirty="0">
                <a:solidFill>
                  <a:schemeClr val="tx1">
                    <a:lumMod val="95000"/>
                    <a:lumOff val="5000"/>
                  </a:schemeClr>
                </a:solidFill>
              </a:rPr>
              <a:t> καθώς και αυστηρές εσωτερικές διαδικασίες. Επιπλέον, είμαστε ανάμεσα στους πρώτους ελληνικούς διαδικτυακούς τόπους οι οποίοι εφαρμόζουν τη διαδικασία</a:t>
            </a:r>
            <a:r>
              <a:rPr lang="el-GR" sz="4400" dirty="0">
                <a:solidFill>
                  <a:schemeClr val="bg1"/>
                </a:solidFill>
              </a:rPr>
              <a:t> </a:t>
            </a:r>
            <a:r>
              <a:rPr lang="el-GR" sz="4400" dirty="0" smtClean="0">
                <a:solidFill>
                  <a:schemeClr val="bg1"/>
                </a:solidFill>
              </a:rPr>
              <a:t>3</a:t>
            </a:r>
            <a:r>
              <a:rPr lang="en-US" sz="4400" dirty="0" smtClean="0">
                <a:solidFill>
                  <a:schemeClr val="bg1"/>
                </a:solidFill>
              </a:rPr>
              <a:t>D-secure</a:t>
            </a:r>
            <a:r>
              <a:rPr lang="el-GR" sz="4400" dirty="0">
                <a:solidFill>
                  <a:schemeClr val="tx1">
                    <a:lumMod val="95000"/>
                    <a:lumOff val="5000"/>
                  </a:schemeClr>
                </a:solidFill>
                <a:hlinkClick r:id="rId3"/>
              </a:rPr>
              <a:t> </a:t>
            </a:r>
            <a:r>
              <a:rPr lang="el-GR" sz="4400" dirty="0">
                <a:solidFill>
                  <a:schemeClr val="tx1">
                    <a:lumMod val="95000"/>
                    <a:lumOff val="5000"/>
                  </a:schemeClr>
                </a:solidFill>
              </a:rPr>
              <a:t>στην εκκαθάριση της πιστωτικής σας κάρτας. Οι συναλλαγές μας πραγματοποιούνται μέσω της τράπεζας </a:t>
            </a:r>
            <a:r>
              <a:rPr lang="el-GR" sz="4400" dirty="0" err="1">
                <a:solidFill>
                  <a:schemeClr val="tx1">
                    <a:lumMod val="95000"/>
                    <a:lumOff val="5000"/>
                  </a:schemeClr>
                </a:solidFill>
              </a:rPr>
              <a:t>Eurobank</a:t>
            </a:r>
            <a:r>
              <a:rPr lang="el-GR" sz="4400" dirty="0">
                <a:solidFill>
                  <a:schemeClr val="tx1">
                    <a:lumMod val="95000"/>
                    <a:lumOff val="5000"/>
                  </a:schemeClr>
                </a:solidFill>
              </a:rPr>
              <a:t>.</a:t>
            </a:r>
          </a:p>
          <a:p>
            <a:pPr>
              <a:buNone/>
            </a:pPr>
            <a:r>
              <a:rPr lang="en-US" sz="4400" dirty="0" smtClean="0">
                <a:solidFill>
                  <a:schemeClr val="tx1">
                    <a:lumMod val="95000"/>
                    <a:lumOff val="5000"/>
                  </a:schemeClr>
                </a:solidFill>
              </a:rPr>
              <a:t>     </a:t>
            </a:r>
            <a:r>
              <a:rPr lang="el-GR" sz="4400" dirty="0" smtClean="0">
                <a:solidFill>
                  <a:schemeClr val="tx1">
                    <a:lumMod val="95000"/>
                    <a:lumOff val="5000"/>
                  </a:schemeClr>
                </a:solidFill>
              </a:rPr>
              <a:t>Τα </a:t>
            </a:r>
            <a:r>
              <a:rPr lang="el-GR" sz="4400" dirty="0">
                <a:solidFill>
                  <a:schemeClr val="tx1">
                    <a:lumMod val="95000"/>
                    <a:lumOff val="5000"/>
                  </a:schemeClr>
                </a:solidFill>
              </a:rPr>
              <a:t>δεδομένα της πιστωτικής σας κάρτας δεν είναι αναγνώσιμα στο προσωπικό μας και δεν αποθηκεύονται με οποιαδήποτε μορφή στα συστήματά μας. Στα προσωπικά σας δεδομένα έχει πρόσβαση μόνο το αντίστοιχα εξουσιοδοτημένο προσωπικό. Δεσμευόμαστε να τα χρησιμοποιήσουμε μόνο για το σκοπό της κράτησης και όχι για διαφημιστικούς λόγους. </a:t>
            </a:r>
          </a:p>
          <a:p>
            <a:endParaRPr lang="el-GR" dirty="0"/>
          </a:p>
        </p:txBody>
      </p:sp>
    </p:spTree>
  </p:cSld>
  <p:clrMapOvr>
    <a:masterClrMapping/>
  </p:clrMapOvr>
  <p:transition>
    <p:cover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60">
          <a:fgClr>
            <a:schemeClr val="accent3">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l-GR" dirty="0" smtClean="0"/>
              <a:t>ΠΕΡΙΕΧΟΜΕΝΑ </a:t>
            </a:r>
            <a:endParaRPr lang="el-GR" dirty="0"/>
          </a:p>
        </p:txBody>
      </p:sp>
      <p:sp>
        <p:nvSpPr>
          <p:cNvPr id="3" name="2 Marcador de contenido"/>
          <p:cNvSpPr>
            <a:spLocks noGrp="1"/>
          </p:cNvSpPr>
          <p:nvPr>
            <p:ph idx="1"/>
          </p:nvPr>
        </p:nvSpPr>
        <p:spPr>
          <a:xfrm>
            <a:off x="457200" y="1412776"/>
            <a:ext cx="8229600" cy="4713387"/>
          </a:xfrm>
        </p:spPr>
        <p:txBody>
          <a:bodyPr>
            <a:noAutofit/>
          </a:bodyPr>
          <a:lstStyle/>
          <a:p>
            <a:pPr>
              <a:buAutoNum type="arabicPeriod"/>
            </a:pPr>
            <a:r>
              <a:rPr lang="el-GR" sz="1800" dirty="0" smtClean="0"/>
              <a:t>Λίγα </a:t>
            </a:r>
            <a:r>
              <a:rPr lang="el-GR" sz="1800" dirty="0"/>
              <a:t>λόγια για την </a:t>
            </a:r>
            <a:r>
              <a:rPr lang="el-GR" sz="1800" dirty="0" smtClean="0"/>
              <a:t>εταιρεία</a:t>
            </a:r>
          </a:p>
          <a:p>
            <a:pPr>
              <a:buAutoNum type="arabicPeriod"/>
            </a:pPr>
            <a:r>
              <a:rPr lang="el-GR" sz="1800" dirty="0" smtClean="0"/>
              <a:t>Αεροπορικά </a:t>
            </a:r>
            <a:r>
              <a:rPr lang="el-GR" sz="1800" dirty="0"/>
              <a:t>εισιτήρια </a:t>
            </a:r>
            <a:endParaRPr lang="el-GR" sz="1800" dirty="0" smtClean="0"/>
          </a:p>
          <a:p>
            <a:pPr>
              <a:buAutoNum type="arabicPeriod"/>
            </a:pPr>
            <a:r>
              <a:rPr lang="el-GR" sz="1800" dirty="0"/>
              <a:t>Κράτηση αεροπορικού </a:t>
            </a:r>
            <a:r>
              <a:rPr lang="el-GR" sz="1800" dirty="0" smtClean="0"/>
              <a:t>εισιτηρίου</a:t>
            </a:r>
          </a:p>
          <a:p>
            <a:pPr>
              <a:buAutoNum type="arabicPeriod"/>
            </a:pPr>
            <a:r>
              <a:rPr lang="el-GR" sz="1800" dirty="0" smtClean="0"/>
              <a:t>Η επιλογή +</a:t>
            </a:r>
            <a:r>
              <a:rPr lang="en-US" sz="1800" dirty="0" smtClean="0"/>
              <a:t>/- 3 </a:t>
            </a:r>
            <a:r>
              <a:rPr lang="el-GR" sz="1800" dirty="0" smtClean="0"/>
              <a:t>ημέρες</a:t>
            </a:r>
          </a:p>
          <a:p>
            <a:pPr>
              <a:buAutoNum type="arabicPeriod"/>
            </a:pPr>
            <a:r>
              <a:rPr lang="el-GR" sz="1800" dirty="0" smtClean="0"/>
              <a:t>Πτήση </a:t>
            </a:r>
            <a:r>
              <a:rPr lang="el-GR" sz="1800" dirty="0"/>
              <a:t>χωρίς </a:t>
            </a:r>
            <a:r>
              <a:rPr lang="el-GR" sz="1800" dirty="0" smtClean="0"/>
              <a:t>επιστροφή</a:t>
            </a:r>
          </a:p>
          <a:p>
            <a:pPr>
              <a:buAutoNum type="arabicPeriod"/>
            </a:pPr>
            <a:r>
              <a:rPr lang="el-GR" sz="1800" dirty="0"/>
              <a:t>Ηλικιακές κατηγορίες </a:t>
            </a:r>
            <a:r>
              <a:rPr lang="el-GR" sz="1800" dirty="0" smtClean="0"/>
              <a:t>επιβατών</a:t>
            </a:r>
          </a:p>
          <a:p>
            <a:pPr>
              <a:buAutoNum type="arabicPeriod"/>
            </a:pPr>
            <a:r>
              <a:rPr lang="el-GR" sz="1800" dirty="0" smtClean="0"/>
              <a:t>Ξενοδοχεία</a:t>
            </a:r>
          </a:p>
          <a:p>
            <a:pPr>
              <a:buAutoNum type="arabicPeriod"/>
            </a:pPr>
            <a:r>
              <a:rPr lang="el-GR" sz="1800" dirty="0"/>
              <a:t>Κράτηση </a:t>
            </a:r>
            <a:r>
              <a:rPr lang="el-GR" sz="1800" dirty="0" smtClean="0"/>
              <a:t>Ξενοδοχείου</a:t>
            </a:r>
          </a:p>
          <a:p>
            <a:pPr>
              <a:buAutoNum type="arabicPeriod"/>
            </a:pPr>
            <a:r>
              <a:rPr lang="el-GR" sz="1800" dirty="0"/>
              <a:t>Π</a:t>
            </a:r>
            <a:r>
              <a:rPr lang="el-GR" sz="1800" dirty="0" smtClean="0"/>
              <a:t>ιστωτική κάρτα</a:t>
            </a:r>
          </a:p>
          <a:p>
            <a:pPr>
              <a:buAutoNum type="arabicPeriod"/>
            </a:pPr>
            <a:r>
              <a:rPr lang="el-GR" sz="1800" dirty="0"/>
              <a:t>Η τελική τιμή</a:t>
            </a:r>
            <a:endParaRPr lang="el-GR" sz="1800" dirty="0" smtClean="0"/>
          </a:p>
          <a:p>
            <a:pPr>
              <a:buAutoNum type="arabicPeriod"/>
            </a:pPr>
            <a:r>
              <a:rPr lang="el-GR" sz="1800" dirty="0"/>
              <a:t>Ακτοπλοϊκά εισιτήρια-ενοικιαζόμενα </a:t>
            </a:r>
            <a:r>
              <a:rPr lang="el-GR" sz="1800" dirty="0" smtClean="0"/>
              <a:t>αυτοκίνητα</a:t>
            </a:r>
          </a:p>
          <a:p>
            <a:pPr>
              <a:buAutoNum type="arabicPeriod"/>
            </a:pPr>
            <a:r>
              <a:rPr lang="el-GR" sz="1800" dirty="0"/>
              <a:t>Κράτηση Ακτοπλοϊκού </a:t>
            </a:r>
            <a:r>
              <a:rPr lang="el-GR" sz="1800" dirty="0" smtClean="0"/>
              <a:t>Εισιτηρίου</a:t>
            </a:r>
          </a:p>
          <a:p>
            <a:pPr>
              <a:buAutoNum type="arabicPeriod"/>
            </a:pPr>
            <a:r>
              <a:rPr lang="el-GR" sz="1800" dirty="0"/>
              <a:t>Εξυπηρέτηση </a:t>
            </a:r>
            <a:r>
              <a:rPr lang="el-GR" sz="1800" dirty="0" smtClean="0"/>
              <a:t>Πελατών</a:t>
            </a:r>
          </a:p>
          <a:p>
            <a:pPr>
              <a:buAutoNum type="arabicPeriod"/>
            </a:pPr>
            <a:r>
              <a:rPr lang="el-GR" sz="1800" dirty="0"/>
              <a:t>Ασφάλεια </a:t>
            </a:r>
            <a:r>
              <a:rPr lang="el-GR" sz="1800" dirty="0" smtClean="0"/>
              <a:t>Συναλλαγών</a:t>
            </a:r>
          </a:p>
          <a:p>
            <a:pPr>
              <a:buAutoNum type="arabicPeriod"/>
            </a:pPr>
            <a:r>
              <a:rPr lang="el-GR" sz="1800" dirty="0"/>
              <a:t>Ταξιδιωτική Ασφάλιση</a:t>
            </a:r>
            <a:r>
              <a:rPr lang="el-GR" sz="2000" b="1" dirty="0"/>
              <a:t/>
            </a:r>
            <a:br>
              <a:rPr lang="el-GR" sz="2000" b="1" dirty="0"/>
            </a:br>
            <a:r>
              <a:rPr lang="el-GR" sz="2000" dirty="0"/>
              <a:t/>
            </a:r>
            <a:br>
              <a:rPr lang="el-GR" sz="2000" dirty="0"/>
            </a:br>
            <a:endParaRPr lang="el-GR" sz="2000" dirty="0" smtClean="0"/>
          </a:p>
          <a:p>
            <a:pPr>
              <a:buAutoNum type="arabicPeriod"/>
            </a:pPr>
            <a:endParaRPr lang="el-GR" sz="2000" dirty="0" smtClean="0"/>
          </a:p>
          <a:p>
            <a:pPr>
              <a:buAutoNum type="arabicPeriod"/>
            </a:pPr>
            <a:endParaRPr lang="el-GR" sz="2000" dirty="0" smtClean="0"/>
          </a:p>
          <a:p>
            <a:pPr>
              <a:buAutoNum type="arabicPeriod"/>
            </a:pPr>
            <a:endParaRPr lang="el-GR" sz="2000" dirty="0" smtClean="0"/>
          </a:p>
          <a:p>
            <a:pPr>
              <a:buAutoNum type="arabicPeriod"/>
            </a:pPr>
            <a:endParaRPr lang="el-GR" sz="2000" dirty="0" smtClean="0"/>
          </a:p>
          <a:p>
            <a:pPr>
              <a:buAutoNum type="arabicPeriod"/>
            </a:pPr>
            <a:endParaRPr lang="el-GR" sz="2000" dirty="0" smtClean="0"/>
          </a:p>
          <a:p>
            <a:pPr>
              <a:buAutoNum type="arabicPeriod"/>
            </a:pPr>
            <a:endParaRPr lang="el-GR" sz="2000" dirty="0"/>
          </a:p>
        </p:txBody>
      </p:sp>
    </p:spTree>
    <p:extLst>
      <p:ext uri="{BB962C8B-B14F-4D97-AF65-F5344CB8AC3E}">
        <p14:creationId xmlns:p14="http://schemas.microsoft.com/office/powerpoint/2010/main" val="23152776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scaled="0"/>
        </a:gradFill>
        <a:effectLst/>
      </p:bgPr>
    </p:bg>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b="1" dirty="0" smtClean="0"/>
              <a:t>Ταξιδιωτική Ασφάλιση</a:t>
            </a:r>
            <a:br>
              <a:rPr lang="el-GR" b="1" dirty="0" smtClean="0"/>
            </a:br>
            <a:endParaRPr lang="el-GR" dirty="0"/>
          </a:p>
        </p:txBody>
      </p:sp>
      <p:sp>
        <p:nvSpPr>
          <p:cNvPr id="6" name="5 - Θέση περιεχομένου"/>
          <p:cNvSpPr>
            <a:spLocks noGrp="1"/>
          </p:cNvSpPr>
          <p:nvPr>
            <p:ph idx="1"/>
          </p:nvPr>
        </p:nvSpPr>
        <p:spPr/>
        <p:txBody>
          <a:bodyPr/>
          <a:lstStyle/>
          <a:p>
            <a:r>
              <a:rPr lang="el-GR" dirty="0" smtClean="0"/>
              <a:t>Το </a:t>
            </a:r>
            <a:r>
              <a:rPr lang="el-GR" dirty="0" err="1" smtClean="0"/>
              <a:t>Pamediakopes.gr</a:t>
            </a:r>
            <a:r>
              <a:rPr lang="el-GR" dirty="0" smtClean="0"/>
              <a:t> σε συνεργασία με τη </a:t>
            </a:r>
            <a:r>
              <a:rPr lang="el-GR" dirty="0" err="1" smtClean="0"/>
              <a:t>Mondial</a:t>
            </a:r>
            <a:r>
              <a:rPr lang="el-GR" dirty="0" smtClean="0"/>
              <a:t> </a:t>
            </a:r>
            <a:r>
              <a:rPr lang="el-GR" dirty="0" err="1" smtClean="0"/>
              <a:t>Assistance</a:t>
            </a:r>
            <a:r>
              <a:rPr lang="el-GR" dirty="0" smtClean="0"/>
              <a:t>, τη μεγαλύτερη εταιρεία ταξιδιωτικής ασφάλισης στον κόσμο, σας παρέχει τη δυνατότητα αγοράς ενός προγράμματος ταξιδιωτικής ασφάλισης για το επικείμενο ταξίδι σας! Μόνη προϋπόθεση να είστε κάτοικος Ελλάδας ή Κύπρου.</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l-GR"/>
          </a:p>
        </p:txBody>
      </p:sp>
      <p:sp>
        <p:nvSpPr>
          <p:cNvPr id="3" name="2 Marcador de contenido"/>
          <p:cNvSpPr>
            <a:spLocks noGrp="1"/>
          </p:cNvSpPr>
          <p:nvPr>
            <p:ph idx="1"/>
          </p:nvPr>
        </p:nvSpPr>
        <p:spPr/>
        <p:txBody>
          <a:bodyPr/>
          <a:lstStyle/>
          <a:p>
            <a:endParaRPr lang="el-GR"/>
          </a:p>
        </p:txBody>
      </p:sp>
      <p:pic>
        <p:nvPicPr>
          <p:cNvPr id="2050" name="Picture 2" descr="C:\Documents and Settings\simos\Επιφάνεια εργασίας\simos pd.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569913"/>
            <a:ext cx="12192000" cy="76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3271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endParaRPr lang="el-GR"/>
          </a:p>
        </p:txBody>
      </p:sp>
      <p:sp>
        <p:nvSpPr>
          <p:cNvPr id="5" name="4 Subtítulo"/>
          <p:cNvSpPr>
            <a:spLocks noGrp="1"/>
          </p:cNvSpPr>
          <p:nvPr>
            <p:ph type="subTitle" idx="1"/>
          </p:nvPr>
        </p:nvSpPr>
        <p:spPr/>
        <p:txBody>
          <a:bodyPr/>
          <a:lstStyle/>
          <a:p>
            <a:endParaRPr lang="el-GR"/>
          </a:p>
        </p:txBody>
      </p:sp>
      <p:pic>
        <p:nvPicPr>
          <p:cNvPr id="1026" name="Picture 2" descr="C:\Documents and Settings\simos\Επιφάνεια εργασίας\sims pd.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7213" y="-1598613"/>
            <a:ext cx="12192001" cy="762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6780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l-GR" dirty="0" smtClean="0"/>
              <a:t>ΣΑΣ ΕΥΧΑΡΙΣΤΩ!!!</a:t>
            </a:r>
            <a:endParaRPr lang="el-GR" dirty="0"/>
          </a:p>
        </p:txBody>
      </p:sp>
      <p:sp>
        <p:nvSpPr>
          <p:cNvPr id="5" name="4 Subtítulo"/>
          <p:cNvSpPr>
            <a:spLocks noGrp="1"/>
          </p:cNvSpPr>
          <p:nvPr>
            <p:ph type="subTitle" idx="1"/>
          </p:nvPr>
        </p:nvSpPr>
        <p:spPr/>
        <p:txBody>
          <a:bodyPr/>
          <a:lstStyle/>
          <a:p>
            <a:r>
              <a:rPr lang="el-GR" dirty="0" smtClean="0">
                <a:solidFill>
                  <a:schemeClr val="bg1">
                    <a:lumMod val="95000"/>
                  </a:schemeClr>
                </a:solidFill>
              </a:rPr>
              <a:t>ΚΑΛΟ ΚΑΛΟΚΑΙΡΙ </a:t>
            </a:r>
            <a:endParaRPr lang="el-GR" dirty="0">
              <a:solidFill>
                <a:schemeClr val="bg1">
                  <a:lumMod val="95000"/>
                </a:schemeClr>
              </a:solidFill>
            </a:endParaRPr>
          </a:p>
        </p:txBody>
      </p:sp>
    </p:spTree>
    <p:extLst>
      <p:ext uri="{BB962C8B-B14F-4D97-AF65-F5344CB8AC3E}">
        <p14:creationId xmlns:p14="http://schemas.microsoft.com/office/powerpoint/2010/main" val="2192127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6" name="15 - Τίτλος"/>
          <p:cNvSpPr>
            <a:spLocks noGrp="1"/>
          </p:cNvSpPr>
          <p:nvPr>
            <p:ph type="title"/>
          </p:nvPr>
        </p:nvSpPr>
        <p:spPr>
          <a:xfrm>
            <a:off x="457200" y="274638"/>
            <a:ext cx="8229600" cy="6106690"/>
          </a:xfrm>
        </p:spPr>
        <p:txBody>
          <a:bodyPr>
            <a:normAutofit fontScale="90000"/>
          </a:bodyPr>
          <a:lstStyle/>
          <a:p>
            <a:r>
              <a:rPr lang="el-GR" dirty="0" smtClean="0"/>
              <a:t>Το </a:t>
            </a:r>
            <a:r>
              <a:rPr lang="en-US" dirty="0" smtClean="0"/>
              <a:t>pamediakopes.gr</a:t>
            </a:r>
            <a:r>
              <a:rPr lang="el-GR" dirty="0" smtClean="0"/>
              <a:t> είναι ένα </a:t>
            </a:r>
            <a:r>
              <a:rPr lang="en-US" dirty="0" smtClean="0"/>
              <a:t>site </a:t>
            </a:r>
            <a:r>
              <a:rPr lang="el-GR" dirty="0" smtClean="0"/>
              <a:t>μέσα στο οποίο μπορεί εύκολα ο καθένας να πραγματοποιήσει </a:t>
            </a:r>
            <a:r>
              <a:rPr lang="en-US" dirty="0" smtClean="0"/>
              <a:t>Online </a:t>
            </a:r>
            <a:r>
              <a:rPr lang="el-GR" dirty="0" smtClean="0"/>
              <a:t>κρατήσεις ξενοδοχείων, αεροπορικών και ακτοπλοϊκών εισιτηρίων, ενοικιάσεις αυτοκινήτων καθώς και αγορά ταξιδιωτικής ασφάλισης χωρίς κανένα πρόβλημα. </a:t>
            </a:r>
            <a:endParaRPr lang="el-GR"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6000" r="-36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solidFill>
                  <a:schemeClr val="bg2"/>
                </a:solidFill>
              </a:rPr>
              <a:t>Λίγα λόγια για την εταιρεία </a:t>
            </a:r>
            <a:r>
              <a:rPr lang="el-GR" b="1" dirty="0"/>
              <a:t/>
            </a:r>
            <a:br>
              <a:rPr lang="el-GR" b="1" dirty="0"/>
            </a:br>
            <a:endParaRPr lang="el-GR" dirty="0"/>
          </a:p>
        </p:txBody>
      </p:sp>
      <p:sp>
        <p:nvSpPr>
          <p:cNvPr id="3" name="2 - Θέση περιεχομένου"/>
          <p:cNvSpPr>
            <a:spLocks noGrp="1"/>
          </p:cNvSpPr>
          <p:nvPr>
            <p:ph idx="1"/>
          </p:nvPr>
        </p:nvSpPr>
        <p:spPr/>
        <p:txBody>
          <a:bodyPr>
            <a:normAutofit fontScale="92500" lnSpcReduction="20000"/>
          </a:bodyPr>
          <a:lstStyle/>
          <a:p>
            <a:pPr>
              <a:buNone/>
            </a:pPr>
            <a:r>
              <a:rPr lang="el-GR" sz="2800" dirty="0" smtClean="0">
                <a:solidFill>
                  <a:schemeClr val="bg1">
                    <a:lumMod val="95000"/>
                  </a:schemeClr>
                </a:solidFill>
              </a:rPr>
              <a:t>    Το </a:t>
            </a:r>
            <a:r>
              <a:rPr lang="el-GR" sz="2800" dirty="0" err="1">
                <a:solidFill>
                  <a:schemeClr val="bg1">
                    <a:lumMod val="95000"/>
                  </a:schemeClr>
                </a:solidFill>
              </a:rPr>
              <a:t>pamediakopes.gr</a:t>
            </a:r>
            <a:r>
              <a:rPr lang="el-GR" sz="2800" dirty="0">
                <a:solidFill>
                  <a:schemeClr val="bg1">
                    <a:lumMod val="95000"/>
                  </a:schemeClr>
                </a:solidFill>
              </a:rPr>
              <a:t> ξεκίνησε στις αρχές του 2005 και είναι από τα πρώτα αμιγώς διαδικτυακά ταξιδιωτικά γραφεία στην Ελλάδα. Πολύ γρήγορα ξεχώρισε χάρη στις πολύ χαμηλές τιμές, την εύκολη χρήση, την καλή εξυπηρέτηση και την τεχνολογία του</a:t>
            </a:r>
            <a:r>
              <a:rPr lang="el-GR" sz="2800" dirty="0" smtClean="0">
                <a:solidFill>
                  <a:schemeClr val="bg1">
                    <a:lumMod val="95000"/>
                  </a:schemeClr>
                </a:solidFill>
              </a:rPr>
              <a:t>.</a:t>
            </a:r>
            <a:r>
              <a:rPr lang="el-GR" sz="2800" dirty="0">
                <a:solidFill>
                  <a:schemeClr val="bg1">
                    <a:lumMod val="95000"/>
                  </a:schemeClr>
                </a:solidFill>
              </a:rPr>
              <a:t> Σήμερα το pamediakopes.gr είναι ανάμεσα στα 10 μεγαλύτερα ταξιδιωτικά γραφεία (παραδοσιακά και διαδικτυακά) της Ελλάδας όσο αφορά την πώληση αεροπορικών </a:t>
            </a:r>
            <a:r>
              <a:rPr lang="el-GR" sz="2800" dirty="0" smtClean="0">
                <a:solidFill>
                  <a:schemeClr val="bg1">
                    <a:lumMod val="95000"/>
                  </a:schemeClr>
                </a:solidFill>
              </a:rPr>
              <a:t>εισιτηρίων </a:t>
            </a:r>
            <a:r>
              <a:rPr lang="el-GR" sz="2800" dirty="0">
                <a:solidFill>
                  <a:schemeClr val="bg1">
                    <a:lumMod val="95000"/>
                  </a:schemeClr>
                </a:solidFill>
              </a:rPr>
              <a:t>και ακτοπλοικών εισιτηρίων, ταξιδιωτικής ασφάλισης, κρατήσεων ξενοδοχείων, και ενοικίασης </a:t>
            </a:r>
            <a:r>
              <a:rPr lang="el-GR" sz="2800" dirty="0" smtClean="0">
                <a:solidFill>
                  <a:schemeClr val="bg1">
                    <a:lumMod val="95000"/>
                  </a:schemeClr>
                </a:solidFill>
              </a:rPr>
              <a:t>αυτοκινήτων.</a:t>
            </a:r>
            <a:r>
              <a:rPr lang="el-GR" sz="2800" dirty="0">
                <a:solidFill>
                  <a:schemeClr val="bg1">
                    <a:lumMod val="95000"/>
                  </a:schemeClr>
                </a:solidFill>
              </a:rPr>
              <a:t> </a:t>
            </a:r>
            <a:r>
              <a:rPr lang="el-GR" sz="2800" dirty="0" smtClean="0">
                <a:solidFill>
                  <a:schemeClr val="bg1">
                    <a:lumMod val="95000"/>
                  </a:schemeClr>
                </a:solidFill>
              </a:rPr>
              <a:t>Το </a:t>
            </a:r>
            <a:r>
              <a:rPr lang="en-US" sz="2800" dirty="0" err="1" smtClean="0">
                <a:solidFill>
                  <a:schemeClr val="bg1">
                    <a:lumMod val="95000"/>
                  </a:schemeClr>
                </a:solidFill>
              </a:rPr>
              <a:t>pamediakopes</a:t>
            </a:r>
            <a:r>
              <a:rPr lang="en-US" sz="2800" dirty="0" smtClean="0">
                <a:solidFill>
                  <a:schemeClr val="bg1">
                    <a:lumMod val="95000"/>
                  </a:schemeClr>
                </a:solidFill>
              </a:rPr>
              <a:t> </a:t>
            </a:r>
            <a:r>
              <a:rPr lang="el-GR" sz="2800" dirty="0" smtClean="0">
                <a:solidFill>
                  <a:schemeClr val="bg1">
                    <a:lumMod val="95000"/>
                  </a:schemeClr>
                </a:solidFill>
              </a:rPr>
              <a:t>ειναί βραβευμενο με το </a:t>
            </a:r>
            <a:r>
              <a:rPr lang="en-US" sz="2800" dirty="0"/>
              <a:t> </a:t>
            </a:r>
            <a:r>
              <a:rPr lang="en-US" sz="2800" dirty="0">
                <a:solidFill>
                  <a:schemeClr val="bg1">
                    <a:lumMod val="95000"/>
                  </a:schemeClr>
                </a:solidFill>
                <a:hlinkClick r:id="rId3"/>
              </a:rPr>
              <a:t>e-</a:t>
            </a:r>
            <a:r>
              <a:rPr lang="en-US" sz="2800" dirty="0" err="1">
                <a:solidFill>
                  <a:schemeClr val="bg1">
                    <a:lumMod val="95000"/>
                  </a:schemeClr>
                </a:solidFill>
                <a:hlinkClick r:id="rId3"/>
              </a:rPr>
              <a:t>volution</a:t>
            </a:r>
            <a:r>
              <a:rPr lang="en-US" sz="2800" dirty="0">
                <a:solidFill>
                  <a:schemeClr val="bg1">
                    <a:lumMod val="95000"/>
                  </a:schemeClr>
                </a:solidFill>
                <a:hlinkClick r:id="rId3"/>
              </a:rPr>
              <a:t> award</a:t>
            </a:r>
            <a:r>
              <a:rPr lang="en-US" sz="2800" dirty="0">
                <a:solidFill>
                  <a:schemeClr val="bg1">
                    <a:lumMod val="95000"/>
                  </a:schemeClr>
                </a:solidFill>
              </a:rPr>
              <a:t> </a:t>
            </a:r>
            <a:r>
              <a:rPr lang="el-GR" sz="2800" dirty="0">
                <a:solidFill>
                  <a:schemeClr val="bg1">
                    <a:lumMod val="95000"/>
                  </a:schemeClr>
                </a:solidFill>
              </a:rPr>
              <a:t>της καλύτερης</a:t>
            </a:r>
            <a:r>
              <a:rPr lang="el-GR" sz="2800" dirty="0"/>
              <a:t> </a:t>
            </a:r>
            <a:r>
              <a:rPr lang="el-GR" sz="2800" dirty="0">
                <a:solidFill>
                  <a:schemeClr val="bg1">
                    <a:lumMod val="95000"/>
                  </a:schemeClr>
                </a:solidFill>
              </a:rPr>
              <a:t>Διεθνοποιημένης </a:t>
            </a:r>
            <a:r>
              <a:rPr lang="en-US" sz="2800" dirty="0">
                <a:solidFill>
                  <a:schemeClr val="bg1">
                    <a:lumMod val="95000"/>
                  </a:schemeClr>
                </a:solidFill>
              </a:rPr>
              <a:t>e-</a:t>
            </a:r>
            <a:r>
              <a:rPr lang="el-GR" sz="2800" dirty="0" smtClean="0">
                <a:solidFill>
                  <a:schemeClr val="bg1">
                    <a:lumMod val="95000"/>
                  </a:schemeClr>
                </a:solidFill>
              </a:rPr>
              <a:t>επιχείρησης</a:t>
            </a:r>
            <a:r>
              <a:rPr lang="en-US" sz="2800" dirty="0" smtClean="0">
                <a:solidFill>
                  <a:schemeClr val="bg1">
                    <a:lumMod val="95000"/>
                  </a:schemeClr>
                </a:solidFill>
              </a:rPr>
              <a:t>.</a:t>
            </a:r>
            <a:endParaRPr lang="el-GR" sz="2800" dirty="0">
              <a:solidFill>
                <a:schemeClr val="bg1">
                  <a:lumMod val="95000"/>
                </a:schemeClr>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5"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l-GR" sz="6000" b="1" dirty="0" smtClean="0">
                <a:solidFill>
                  <a:schemeClr val="accent6">
                    <a:lumMod val="75000"/>
                  </a:schemeClr>
                </a:solidFill>
              </a:rPr>
              <a:t>Αεροπορικά </a:t>
            </a:r>
            <a:r>
              <a:rPr lang="el-GR" sz="6000" b="1" dirty="0">
                <a:solidFill>
                  <a:schemeClr val="accent6">
                    <a:lumMod val="75000"/>
                  </a:schemeClr>
                </a:solidFill>
              </a:rPr>
              <a:t>εισιτήρια</a:t>
            </a:r>
            <a:r>
              <a:rPr lang="el-GR" b="1" dirty="0">
                <a:solidFill>
                  <a:schemeClr val="tx2">
                    <a:lumMod val="75000"/>
                  </a:schemeClr>
                </a:solidFill>
              </a:rPr>
              <a:t> </a:t>
            </a:r>
            <a:r>
              <a:rPr lang="el-GR" b="1" dirty="0"/>
              <a:t/>
            </a:r>
            <a:br>
              <a:rPr lang="el-GR" b="1" dirty="0"/>
            </a:br>
            <a:endParaRPr lang="el-GR" dirty="0"/>
          </a:p>
        </p:txBody>
      </p:sp>
      <p:sp>
        <p:nvSpPr>
          <p:cNvPr id="5" name="4 - Θέση περιεχομένου"/>
          <p:cNvSpPr>
            <a:spLocks noGrp="1"/>
          </p:cNvSpPr>
          <p:nvPr>
            <p:ph sz="half" idx="1"/>
          </p:nvPr>
        </p:nvSpPr>
        <p:spPr/>
        <p:txBody>
          <a:bodyPr>
            <a:noAutofit/>
          </a:bodyPr>
          <a:lstStyle/>
          <a:p>
            <a:pPr>
              <a:buNone/>
            </a:pPr>
            <a:r>
              <a:rPr lang="el-GR" sz="2300" dirty="0" smtClean="0">
                <a:solidFill>
                  <a:schemeClr val="bg2">
                    <a:lumMod val="10000"/>
                  </a:schemeClr>
                </a:solidFill>
              </a:rPr>
              <a:t>     </a:t>
            </a:r>
            <a:r>
              <a:rPr lang="el-GR" sz="2300" dirty="0" smtClean="0">
                <a:solidFill>
                  <a:srgbClr val="FFC000"/>
                </a:solidFill>
              </a:rPr>
              <a:t>Ο </a:t>
            </a:r>
            <a:r>
              <a:rPr lang="el-GR" sz="2300" dirty="0">
                <a:solidFill>
                  <a:srgbClr val="FFC000"/>
                </a:solidFill>
              </a:rPr>
              <a:t>μεγάλος αριθμός αεροπορικών </a:t>
            </a:r>
            <a:r>
              <a:rPr lang="el-GR" sz="2300" dirty="0" smtClean="0">
                <a:solidFill>
                  <a:srgbClr val="FFC000"/>
                </a:solidFill>
              </a:rPr>
              <a:t>εισιτηρίων </a:t>
            </a:r>
            <a:r>
              <a:rPr lang="el-GR" sz="2300" dirty="0">
                <a:solidFill>
                  <a:srgbClr val="FFC000"/>
                </a:solidFill>
              </a:rPr>
              <a:t>που εκδίδουμε </a:t>
            </a:r>
            <a:r>
              <a:rPr lang="el-GR" sz="2300" dirty="0" smtClean="0">
                <a:solidFill>
                  <a:srgbClr val="FFC000"/>
                </a:solidFill>
              </a:rPr>
              <a:t>ετησίως </a:t>
            </a:r>
            <a:r>
              <a:rPr lang="el-GR" sz="2300" dirty="0">
                <a:solidFill>
                  <a:srgbClr val="FFC000"/>
                </a:solidFill>
              </a:rPr>
              <a:t>με όλες τις αεροπορικές εταιρείες μας δίνει τη δυνατότητα να συνάπτουμε απευθείας συμφωνίες και να σας παρέχουμε τις καλύτερες τιμές. Εκτός από τους πιο ανταγωνιστικούς ναύλους, η </a:t>
            </a:r>
            <a:r>
              <a:rPr lang="el-GR" sz="2300" dirty="0" smtClean="0">
                <a:solidFill>
                  <a:srgbClr val="FFC000"/>
                </a:solidFill>
              </a:rPr>
              <a:t>εφαρμογή </a:t>
            </a:r>
            <a:r>
              <a:rPr lang="el-GR" sz="2300" dirty="0">
                <a:solidFill>
                  <a:srgbClr val="FFC000"/>
                </a:solidFill>
              </a:rPr>
              <a:t>κρατήσεων αεροπορικών εισιτηρίων του </a:t>
            </a:r>
            <a:r>
              <a:rPr lang="el-GR" sz="2300" dirty="0" err="1">
                <a:solidFill>
                  <a:srgbClr val="FFC000"/>
                </a:solidFill>
              </a:rPr>
              <a:t>pamediakopes.gr</a:t>
            </a:r>
            <a:r>
              <a:rPr lang="el-GR" sz="2300" dirty="0">
                <a:solidFill>
                  <a:srgbClr val="FFC000"/>
                </a:solidFill>
              </a:rPr>
              <a:t> σας προσφέρει:</a:t>
            </a:r>
          </a:p>
        </p:txBody>
      </p:sp>
      <p:sp>
        <p:nvSpPr>
          <p:cNvPr id="6" name="5 - Θέση περιεχομένου"/>
          <p:cNvSpPr>
            <a:spLocks noGrp="1"/>
          </p:cNvSpPr>
          <p:nvPr>
            <p:ph sz="half" idx="2"/>
          </p:nvPr>
        </p:nvSpPr>
        <p:spPr/>
        <p:txBody>
          <a:bodyPr>
            <a:normAutofit fontScale="77500" lnSpcReduction="20000"/>
          </a:bodyPr>
          <a:lstStyle/>
          <a:p>
            <a:r>
              <a:rPr lang="el-GR" sz="3000" dirty="0">
                <a:solidFill>
                  <a:srgbClr val="FFFF00"/>
                </a:solidFill>
              </a:rPr>
              <a:t>Την πιο γρήγορη αναζήτηση</a:t>
            </a:r>
          </a:p>
          <a:p>
            <a:r>
              <a:rPr lang="el-GR" sz="3000" dirty="0" smtClean="0">
                <a:solidFill>
                  <a:srgbClr val="FFFF00"/>
                </a:solidFill>
              </a:rPr>
              <a:t>Τα περισσότερα αποτελέσματα </a:t>
            </a:r>
            <a:r>
              <a:rPr lang="el-GR" sz="3000" dirty="0">
                <a:solidFill>
                  <a:srgbClr val="FFFF00"/>
                </a:solidFill>
              </a:rPr>
              <a:t>ανά αναζήτηση (έως και 200)</a:t>
            </a:r>
          </a:p>
          <a:p>
            <a:r>
              <a:rPr lang="el-GR" sz="3000" dirty="0">
                <a:solidFill>
                  <a:srgbClr val="FFFF00"/>
                </a:solidFill>
              </a:rPr>
              <a:t>Αναζήτηση +/-3 ημέρες με παρουσίαση σε μορφή ημερολογίου</a:t>
            </a:r>
          </a:p>
          <a:p>
            <a:r>
              <a:rPr lang="el-GR" sz="3000" dirty="0">
                <a:solidFill>
                  <a:srgbClr val="FFFF00"/>
                </a:solidFill>
              </a:rPr>
              <a:t>Άμεση έκδοση και αποστολή εισιτηρίων με e-</a:t>
            </a:r>
            <a:r>
              <a:rPr lang="el-GR" sz="3000" dirty="0" err="1">
                <a:solidFill>
                  <a:srgbClr val="FFFF00"/>
                </a:solidFill>
              </a:rPr>
              <a:t>mail</a:t>
            </a:r>
            <a:r>
              <a:rPr lang="el-GR" sz="3000" dirty="0">
                <a:solidFill>
                  <a:srgbClr val="FFFF00"/>
                </a:solidFill>
              </a:rPr>
              <a:t> και SMS</a:t>
            </a:r>
          </a:p>
          <a:p>
            <a:r>
              <a:rPr lang="el-GR" sz="3000" dirty="0">
                <a:solidFill>
                  <a:srgbClr val="FFFF00"/>
                </a:solidFill>
              </a:rPr>
              <a:t>Άμεση αποστολή φορολογικού παραστατικού με e-</a:t>
            </a:r>
            <a:r>
              <a:rPr lang="el-GR" sz="3000" dirty="0" err="1">
                <a:solidFill>
                  <a:srgbClr val="FFFF00"/>
                </a:solidFill>
              </a:rPr>
              <a:t>mail</a:t>
            </a:r>
            <a:endParaRPr lang="el-GR" sz="3000" dirty="0">
              <a:solidFill>
                <a:srgbClr val="FFFF00"/>
              </a:solidFill>
            </a:endParaRPr>
          </a:p>
          <a:p>
            <a:r>
              <a:rPr lang="el-GR" sz="3000" dirty="0">
                <a:solidFill>
                  <a:srgbClr val="FFFF00"/>
                </a:solidFill>
              </a:rPr>
              <a:t>Καθαρό και εύχρηστο γραφικό περιβάλλον</a:t>
            </a:r>
          </a:p>
          <a:p>
            <a:endParaRPr lang="el-GR" dirty="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800" decel="100000"/>
                                        <p:tgtEl>
                                          <p:spTgt spid="5">
                                            <p:txEl>
                                              <p:pRg st="0" end="0"/>
                                            </p:txEl>
                                          </p:spTgt>
                                        </p:tgtEl>
                                      </p:cBhvr>
                                    </p:animEffect>
                                    <p:anim calcmode="lin" valueType="num">
                                      <p:cBhvr>
                                        <p:cTn id="18" dur="800" decel="100000" fill="hold"/>
                                        <p:tgtEl>
                                          <p:spTgt spid="5">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800" decel="100000"/>
                                        <p:tgtEl>
                                          <p:spTgt spid="6">
                                            <p:txEl>
                                              <p:pRg st="0" end="0"/>
                                            </p:txEl>
                                          </p:spTgt>
                                        </p:tgtEl>
                                      </p:cBhvr>
                                    </p:animEffect>
                                    <p:anim calcmode="lin" valueType="num">
                                      <p:cBhvr>
                                        <p:cTn id="28" dur="800" decel="100000" fill="hold"/>
                                        <p:tgtEl>
                                          <p:spTgt spid="6">
                                            <p:txEl>
                                              <p:pRg st="0" end="0"/>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6">
                                            <p:txEl>
                                              <p:pRg st="0" end="0"/>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6">
                                            <p:txEl>
                                              <p:pRg st="0" end="0"/>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xEl>
                                              <p:pRg st="0" end="0"/>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fade">
                                      <p:cBhvr>
                                        <p:cTn id="37" dur="800" decel="100000"/>
                                        <p:tgtEl>
                                          <p:spTgt spid="6">
                                            <p:txEl>
                                              <p:pRg st="1" end="1"/>
                                            </p:txEl>
                                          </p:spTgt>
                                        </p:tgtEl>
                                      </p:cBhvr>
                                    </p:animEffect>
                                    <p:anim calcmode="lin" valueType="num">
                                      <p:cBhvr>
                                        <p:cTn id="38" dur="800" decel="100000" fill="hold"/>
                                        <p:tgtEl>
                                          <p:spTgt spid="6">
                                            <p:txEl>
                                              <p:pRg st="1" end="1"/>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6">
                                            <p:txEl>
                                              <p:pRg st="1" end="1"/>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6">
                                            <p:txEl>
                                              <p:pRg st="1" end="1"/>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6">
                                            <p:txEl>
                                              <p:pRg st="1" end="1"/>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6">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animEffect transition="in" filter="fade">
                                      <p:cBhvr>
                                        <p:cTn id="47" dur="800" decel="100000"/>
                                        <p:tgtEl>
                                          <p:spTgt spid="6">
                                            <p:txEl>
                                              <p:pRg st="2" end="2"/>
                                            </p:txEl>
                                          </p:spTgt>
                                        </p:tgtEl>
                                      </p:cBhvr>
                                    </p:animEffect>
                                    <p:anim calcmode="lin" valueType="num">
                                      <p:cBhvr>
                                        <p:cTn id="48" dur="800" decel="100000" fill="hold"/>
                                        <p:tgtEl>
                                          <p:spTgt spid="6">
                                            <p:txEl>
                                              <p:pRg st="2" end="2"/>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6">
                                            <p:txEl>
                                              <p:pRg st="2" end="2"/>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6">
                                            <p:txEl>
                                              <p:pRg st="2" end="2"/>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6">
                                            <p:txEl>
                                              <p:pRg st="2" end="2"/>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6">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fade">
                                      <p:cBhvr>
                                        <p:cTn id="57" dur="800" decel="100000"/>
                                        <p:tgtEl>
                                          <p:spTgt spid="6">
                                            <p:txEl>
                                              <p:pRg st="3" end="3"/>
                                            </p:txEl>
                                          </p:spTgt>
                                        </p:tgtEl>
                                      </p:cBhvr>
                                    </p:animEffect>
                                    <p:anim calcmode="lin" valueType="num">
                                      <p:cBhvr>
                                        <p:cTn id="58" dur="800" decel="100000" fill="hold"/>
                                        <p:tgtEl>
                                          <p:spTgt spid="6">
                                            <p:txEl>
                                              <p:pRg st="3" end="3"/>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6">
                                            <p:txEl>
                                              <p:pRg st="3" end="3"/>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6">
                                            <p:txEl>
                                              <p:pRg st="3" end="3"/>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6">
                                            <p:txEl>
                                              <p:pRg st="3" end="3"/>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6">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0" presetClass="entr" presetSubtype="0"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Effect transition="in" filter="fade">
                                      <p:cBhvr>
                                        <p:cTn id="67" dur="800" decel="100000"/>
                                        <p:tgtEl>
                                          <p:spTgt spid="6">
                                            <p:txEl>
                                              <p:pRg st="4" end="4"/>
                                            </p:txEl>
                                          </p:spTgt>
                                        </p:tgtEl>
                                      </p:cBhvr>
                                    </p:animEffect>
                                    <p:anim calcmode="lin" valueType="num">
                                      <p:cBhvr>
                                        <p:cTn id="68" dur="800" decel="100000" fill="hold"/>
                                        <p:tgtEl>
                                          <p:spTgt spid="6">
                                            <p:txEl>
                                              <p:pRg st="4" end="4"/>
                                            </p:txEl>
                                          </p:spTgt>
                                        </p:tgtEl>
                                        <p:attrNameLst>
                                          <p:attrName>style.rotation</p:attrName>
                                        </p:attrNameLst>
                                      </p:cBhvr>
                                      <p:tavLst>
                                        <p:tav tm="0">
                                          <p:val>
                                            <p:fltVal val="-90"/>
                                          </p:val>
                                        </p:tav>
                                        <p:tav tm="100000">
                                          <p:val>
                                            <p:fltVal val="0"/>
                                          </p:val>
                                        </p:tav>
                                      </p:tavLst>
                                    </p:anim>
                                    <p:anim calcmode="lin" valueType="num">
                                      <p:cBhvr>
                                        <p:cTn id="69" dur="800" decel="100000" fill="hold"/>
                                        <p:tgtEl>
                                          <p:spTgt spid="6">
                                            <p:txEl>
                                              <p:pRg st="4" end="4"/>
                                            </p:txEl>
                                          </p:spTgt>
                                        </p:tgtEl>
                                        <p:attrNameLst>
                                          <p:attrName>ppt_x</p:attrName>
                                        </p:attrNameLst>
                                      </p:cBhvr>
                                      <p:tavLst>
                                        <p:tav tm="0">
                                          <p:val>
                                            <p:strVal val="#ppt_x+0.4"/>
                                          </p:val>
                                        </p:tav>
                                        <p:tav tm="100000">
                                          <p:val>
                                            <p:strVal val="#ppt_x-0.05"/>
                                          </p:val>
                                        </p:tav>
                                      </p:tavLst>
                                    </p:anim>
                                    <p:anim calcmode="lin" valueType="num">
                                      <p:cBhvr>
                                        <p:cTn id="70" dur="800" decel="100000" fill="hold"/>
                                        <p:tgtEl>
                                          <p:spTgt spid="6">
                                            <p:txEl>
                                              <p:pRg st="4" end="4"/>
                                            </p:txEl>
                                          </p:spTgt>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6">
                                            <p:txEl>
                                              <p:pRg st="4" end="4"/>
                                            </p:txEl>
                                          </p:spTgt>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6">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0" presetClass="entr" presetSubtype="0" fill="hold" grpId="0" nodeType="clickEffect">
                                  <p:stCondLst>
                                    <p:cond delay="0"/>
                                  </p:stCondLst>
                                  <p:childTnLst>
                                    <p:set>
                                      <p:cBhvr>
                                        <p:cTn id="76" dur="1" fill="hold">
                                          <p:stCondLst>
                                            <p:cond delay="0"/>
                                          </p:stCondLst>
                                        </p:cTn>
                                        <p:tgtEl>
                                          <p:spTgt spid="6">
                                            <p:txEl>
                                              <p:pRg st="5" end="5"/>
                                            </p:txEl>
                                          </p:spTgt>
                                        </p:tgtEl>
                                        <p:attrNameLst>
                                          <p:attrName>style.visibility</p:attrName>
                                        </p:attrNameLst>
                                      </p:cBhvr>
                                      <p:to>
                                        <p:strVal val="visible"/>
                                      </p:to>
                                    </p:set>
                                    <p:animEffect transition="in" filter="fade">
                                      <p:cBhvr>
                                        <p:cTn id="77" dur="800" decel="100000"/>
                                        <p:tgtEl>
                                          <p:spTgt spid="6">
                                            <p:txEl>
                                              <p:pRg st="5" end="5"/>
                                            </p:txEl>
                                          </p:spTgt>
                                        </p:tgtEl>
                                      </p:cBhvr>
                                    </p:animEffect>
                                    <p:anim calcmode="lin" valueType="num">
                                      <p:cBhvr>
                                        <p:cTn id="78" dur="800" decel="100000" fill="hold"/>
                                        <p:tgtEl>
                                          <p:spTgt spid="6">
                                            <p:txEl>
                                              <p:pRg st="5" end="5"/>
                                            </p:txEl>
                                          </p:spTgt>
                                        </p:tgtEl>
                                        <p:attrNameLst>
                                          <p:attrName>style.rotation</p:attrName>
                                        </p:attrNameLst>
                                      </p:cBhvr>
                                      <p:tavLst>
                                        <p:tav tm="0">
                                          <p:val>
                                            <p:fltVal val="-90"/>
                                          </p:val>
                                        </p:tav>
                                        <p:tav tm="100000">
                                          <p:val>
                                            <p:fltVal val="0"/>
                                          </p:val>
                                        </p:tav>
                                      </p:tavLst>
                                    </p:anim>
                                    <p:anim calcmode="lin" valueType="num">
                                      <p:cBhvr>
                                        <p:cTn id="79" dur="800" decel="100000" fill="hold"/>
                                        <p:tgtEl>
                                          <p:spTgt spid="6">
                                            <p:txEl>
                                              <p:pRg st="5" end="5"/>
                                            </p:txEl>
                                          </p:spTgt>
                                        </p:tgtEl>
                                        <p:attrNameLst>
                                          <p:attrName>ppt_x</p:attrName>
                                        </p:attrNameLst>
                                      </p:cBhvr>
                                      <p:tavLst>
                                        <p:tav tm="0">
                                          <p:val>
                                            <p:strVal val="#ppt_x+0.4"/>
                                          </p:val>
                                        </p:tav>
                                        <p:tav tm="100000">
                                          <p:val>
                                            <p:strVal val="#ppt_x-0.05"/>
                                          </p:val>
                                        </p:tav>
                                      </p:tavLst>
                                    </p:anim>
                                    <p:anim calcmode="lin" valueType="num">
                                      <p:cBhvr>
                                        <p:cTn id="80" dur="800" decel="100000" fill="hold"/>
                                        <p:tgtEl>
                                          <p:spTgt spid="6">
                                            <p:txEl>
                                              <p:pRg st="5" end="5"/>
                                            </p:txEl>
                                          </p:spTgt>
                                        </p:tgtEl>
                                        <p:attrNameLst>
                                          <p:attrName>ppt_y</p:attrName>
                                        </p:attrNameLst>
                                      </p:cBhvr>
                                      <p:tavLst>
                                        <p:tav tm="0">
                                          <p:val>
                                            <p:strVal val="#ppt_y-0.4"/>
                                          </p:val>
                                        </p:tav>
                                        <p:tav tm="100000">
                                          <p:val>
                                            <p:strVal val="#ppt_y+0.1"/>
                                          </p:val>
                                        </p:tav>
                                      </p:tavLst>
                                    </p:anim>
                                    <p:anim calcmode="lin" valueType="num">
                                      <p:cBhvr>
                                        <p:cTn id="81" dur="200" accel="100000" fill="hold">
                                          <p:stCondLst>
                                            <p:cond delay="800"/>
                                          </p:stCondLst>
                                        </p:cTn>
                                        <p:tgtEl>
                                          <p:spTgt spid="6">
                                            <p:txEl>
                                              <p:pRg st="5" end="5"/>
                                            </p:txEl>
                                          </p:spTgt>
                                        </p:tgtEl>
                                        <p:attrNameLst>
                                          <p:attrName>ppt_x</p:attrName>
                                        </p:attrNameLst>
                                      </p:cBhvr>
                                      <p:tavLst>
                                        <p:tav tm="0">
                                          <p:val>
                                            <p:strVal val="#ppt_x-0.05"/>
                                          </p:val>
                                        </p:tav>
                                        <p:tav tm="100000">
                                          <p:val>
                                            <p:strVal val="#ppt_x"/>
                                          </p:val>
                                        </p:tav>
                                      </p:tavLst>
                                    </p:anim>
                                    <p:anim calcmode="lin" valueType="num">
                                      <p:cBhvr>
                                        <p:cTn id="82" dur="200" accel="100000" fill="hold">
                                          <p:stCondLst>
                                            <p:cond delay="800"/>
                                          </p:stCondLst>
                                        </p:cTn>
                                        <p:tgtEl>
                                          <p:spTgt spid="6">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b="1" dirty="0" smtClean="0"/>
              <a:t> </a:t>
            </a:r>
            <a:br>
              <a:rPr lang="el-GR" sz="2800" b="1" dirty="0" smtClean="0"/>
            </a:br>
            <a:r>
              <a:rPr lang="el-GR" sz="2800" b="1" dirty="0" smtClean="0"/>
              <a:t/>
            </a:r>
            <a:br>
              <a:rPr lang="el-GR" sz="2800" b="1" dirty="0" smtClean="0"/>
            </a:br>
            <a:r>
              <a:rPr lang="el-GR" sz="2800" b="1" dirty="0" smtClean="0"/>
              <a:t/>
            </a:r>
            <a:br>
              <a:rPr lang="el-GR" sz="2800" b="1" dirty="0" smtClean="0"/>
            </a:br>
            <a:r>
              <a:rPr lang="el-GR" sz="2800" b="1" dirty="0" smtClean="0"/>
              <a:t> </a:t>
            </a:r>
            <a:r>
              <a:rPr lang="el-GR" b="1" dirty="0" smtClean="0"/>
              <a:t>Κράτηση Αεροπορικού Εισιτηρίου</a:t>
            </a:r>
            <a:br>
              <a:rPr lang="el-GR" b="1" dirty="0" smtClean="0"/>
            </a:br>
            <a:r>
              <a:rPr lang="el-GR" b="1" dirty="0" smtClean="0"/>
              <a:t/>
            </a:r>
            <a:br>
              <a:rPr lang="el-GR" b="1" dirty="0" smtClean="0"/>
            </a:br>
            <a:r>
              <a:rPr lang="el-GR" sz="2800" b="1" dirty="0" smtClean="0"/>
              <a:t/>
            </a:r>
            <a:br>
              <a:rPr lang="el-GR" sz="2800" b="1" dirty="0" smtClean="0"/>
            </a:br>
            <a:r>
              <a:rPr lang="el-GR" sz="2800" b="1" dirty="0" smtClean="0"/>
              <a:t>Πώς γνωρίζω ότι η κράτησή μου έχει πραγματοποιηθεί;</a:t>
            </a:r>
            <a:br>
              <a:rPr lang="el-GR" sz="2800" b="1" dirty="0" smtClean="0"/>
            </a:br>
            <a:endParaRPr lang="el-GR" sz="2800" dirty="0"/>
          </a:p>
        </p:txBody>
      </p:sp>
      <p:sp>
        <p:nvSpPr>
          <p:cNvPr id="3" name="2 - Θέση περιεχομένου"/>
          <p:cNvSpPr>
            <a:spLocks noGrp="1"/>
          </p:cNvSpPr>
          <p:nvPr>
            <p:ph idx="1"/>
          </p:nvPr>
        </p:nvSpPr>
        <p:spPr/>
        <p:txBody>
          <a:bodyPr>
            <a:normAutofit fontScale="92500" lnSpcReduction="20000"/>
          </a:bodyPr>
          <a:lstStyle/>
          <a:p>
            <a:pPr>
              <a:buNone/>
            </a:pPr>
            <a:r>
              <a:rPr lang="el-GR" dirty="0" smtClean="0"/>
              <a:t>          </a:t>
            </a:r>
          </a:p>
          <a:p>
            <a:pPr>
              <a:buNone/>
            </a:pPr>
            <a:endParaRPr lang="el-GR" dirty="0" smtClean="0"/>
          </a:p>
          <a:p>
            <a:pPr>
              <a:buNone/>
            </a:pPr>
            <a:r>
              <a:rPr lang="el-GR" dirty="0" smtClean="0"/>
              <a:t>    Αμέσως μετά την ολοκλήρωση της διαδικασίας κράτησης στην ιστοσελίδα μας θα δείτε μια οθόνη που θα επιβεβαιώνει την ορθή ολοκλήρωση της διαδικασίας και θα λάβετε ένα e-</a:t>
            </a:r>
            <a:r>
              <a:rPr lang="el-GR" dirty="0" err="1" smtClean="0"/>
              <a:t>mail</a:t>
            </a:r>
            <a:r>
              <a:rPr lang="el-GR" dirty="0" smtClean="0"/>
              <a:t> το οποίο θα αναφέρει όλες τις πληροφορίες σχετικά με την κράτησή σας καθώς και την κατάστασή της. Στη συνέχεια θα λάβετε ένα δεύτερο e-</a:t>
            </a:r>
            <a:r>
              <a:rPr lang="el-GR" dirty="0" err="1" smtClean="0"/>
              <a:t>mail</a:t>
            </a:r>
            <a:r>
              <a:rPr lang="el-GR" dirty="0" smtClean="0"/>
              <a:t> με τον αριθμό του εισιτηρίου μέσα σε μία εργάσιμη ημέρα.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7 - Τίτλος"/>
          <p:cNvSpPr>
            <a:spLocks noGrp="1"/>
          </p:cNvSpPr>
          <p:nvPr>
            <p:ph type="title"/>
          </p:nvPr>
        </p:nvSpPr>
        <p:spPr/>
        <p:txBody>
          <a:bodyPr>
            <a:normAutofit fontScale="90000"/>
          </a:bodyPr>
          <a:lstStyle/>
          <a:p>
            <a:r>
              <a:rPr lang="el-GR" b="1" dirty="0" smtClean="0"/>
              <a:t>Τι είναι η επιλογή +/- 3</a:t>
            </a:r>
            <a:r>
              <a:rPr lang="en-US" b="1" dirty="0" smtClean="0"/>
              <a:t> </a:t>
            </a:r>
            <a:r>
              <a:rPr lang="el-GR" b="1" dirty="0" smtClean="0"/>
              <a:t>ημέρες; </a:t>
            </a:r>
            <a:br>
              <a:rPr lang="el-GR" b="1" dirty="0" smtClean="0"/>
            </a:br>
            <a:endParaRPr lang="el-GR" dirty="0"/>
          </a:p>
        </p:txBody>
      </p:sp>
      <p:sp>
        <p:nvSpPr>
          <p:cNvPr id="14" name="13 - Θέση περιεχομένου"/>
          <p:cNvSpPr>
            <a:spLocks noGrp="1"/>
          </p:cNvSpPr>
          <p:nvPr>
            <p:ph idx="1"/>
          </p:nvPr>
        </p:nvSpPr>
        <p:spPr/>
        <p:txBody>
          <a:bodyPr>
            <a:normAutofit fontScale="92500"/>
          </a:bodyPr>
          <a:lstStyle/>
          <a:p>
            <a:pPr>
              <a:buNone/>
            </a:pPr>
            <a:r>
              <a:rPr lang="el-GR" b="1" dirty="0" smtClean="0"/>
              <a:t> </a:t>
            </a:r>
          </a:p>
          <a:p>
            <a:pPr>
              <a:buNone/>
            </a:pPr>
            <a:r>
              <a:rPr lang="en-US" dirty="0" smtClean="0"/>
              <a:t>      </a:t>
            </a:r>
            <a:r>
              <a:rPr lang="el-GR" dirty="0" smtClean="0"/>
              <a:t>Ενεργοποιώντας τη συγκεκριμένη επιλογή θα δείτε την πιο φθηνή πτήση κάθε ημέρα για ένα διάστημα 7 ημερών από τις ημερομηνίες αναχώρησης και επιστροφής που έχετε επιλέξει. Στη συνέχεια, επιλέγοντας την τιμή που σας ενδιαφέρει, θα εμφανιστούν όλες οι πτήσεις του συνδυασμού ημερομηνιών αναχώρησης και επιστροφής στον οποίο αντιστοιχεί η τιμή.</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Ηλικιακές κατηγορίες επιβατών</a:t>
            </a:r>
            <a:br>
              <a:rPr lang="el-GR" b="1" dirty="0" smtClean="0"/>
            </a:br>
            <a:endParaRPr lang="el-GR" dirty="0"/>
          </a:p>
        </p:txBody>
      </p:sp>
      <p:sp>
        <p:nvSpPr>
          <p:cNvPr id="3" name="2 - Θέση περιεχομένου"/>
          <p:cNvSpPr>
            <a:spLocks noGrp="1"/>
          </p:cNvSpPr>
          <p:nvPr>
            <p:ph idx="1"/>
          </p:nvPr>
        </p:nvSpPr>
        <p:spPr/>
        <p:txBody>
          <a:bodyPr>
            <a:normAutofit fontScale="62500" lnSpcReduction="20000"/>
          </a:bodyPr>
          <a:lstStyle/>
          <a:p>
            <a:pPr>
              <a:buNone/>
            </a:pPr>
            <a:r>
              <a:rPr lang="en-US" dirty="0" smtClean="0"/>
              <a:t>      </a:t>
            </a:r>
            <a:r>
              <a:rPr lang="el-GR" dirty="0" smtClean="0"/>
              <a:t>Κατά την αναζήτησή σας θα χρειαστεί να επιλέξετε τον αριθμό των επιβατών που θα ταξιδεύσουν από την κάθε κατηγορία. Μπορείτε να περιλάβετε μέχρι και 8 επιβάτες ανά κράτηση. Οι κατηγορίες είναι οι ακόλουθες:</a:t>
            </a:r>
            <a:br>
              <a:rPr lang="el-GR" dirty="0" smtClean="0"/>
            </a:br>
            <a:endParaRPr lang="en-US" dirty="0" smtClean="0"/>
          </a:p>
          <a:p>
            <a:pPr>
              <a:buFont typeface="Wingdings" pitchFamily="2" charset="2"/>
              <a:buChar char="Ø"/>
            </a:pPr>
            <a:r>
              <a:rPr lang="el-GR" dirty="0" smtClean="0"/>
              <a:t>Ενήλικες θεωρούνται οι επιβάτες από 12 ετών και άνω.</a:t>
            </a:r>
            <a:br>
              <a:rPr lang="el-GR" dirty="0" smtClean="0"/>
            </a:br>
            <a:endParaRPr lang="en-US" dirty="0" smtClean="0"/>
          </a:p>
          <a:p>
            <a:pPr>
              <a:buFont typeface="Wingdings" pitchFamily="2" charset="2"/>
              <a:buChar char="Ø"/>
            </a:pPr>
            <a:r>
              <a:rPr lang="el-GR" dirty="0" smtClean="0"/>
              <a:t>Παιδιά θεωρούνται οι επιβάτες από 2 έως 11 ετών. Δεν μπορούμε να εκδώσουμε εισιτήρια μέσω διαδικτύου για ασυνόδευτα παιδιά κάτω των 12 ετών. </a:t>
            </a:r>
            <a:br>
              <a:rPr lang="el-GR" dirty="0" smtClean="0"/>
            </a:br>
            <a:endParaRPr lang="en-US" dirty="0" smtClean="0"/>
          </a:p>
          <a:p>
            <a:pPr>
              <a:buFont typeface="Wingdings" pitchFamily="2" charset="2"/>
              <a:buChar char="Ø"/>
            </a:pPr>
            <a:r>
              <a:rPr lang="el-GR" dirty="0" smtClean="0"/>
              <a:t>Βρέφη (χωρίς θέση) θεωρούνται οι επιβάτες έως 2 ετών. Κάθε επιβάτης άνω των 12 ετών μπορεί να συνοδεύει ένα βρέφος στην αγκαλιά του. </a:t>
            </a:r>
            <a:br>
              <a:rPr lang="el-GR" dirty="0" smtClean="0"/>
            </a:br>
            <a:r>
              <a:rPr lang="el-GR" dirty="0" smtClean="0"/>
              <a:t>Προσέξτε ότι είναι πιθανόν μία πτήση να μην διαθέτει ειδικές τιμές για παιδιά ή/και βρέφη στην οποία περίπτωση θα σας δοθεί τιμή για ενήλικα.</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14000" r="-14000"/>
          </a:stretch>
        </a:blipFill>
        <a:effectLst/>
      </p:bgPr>
    </p:bg>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sz="7300" b="1" dirty="0">
                <a:solidFill>
                  <a:srgbClr val="FF0000"/>
                </a:solidFill>
              </a:rPr>
              <a:t>Ξενοδοχεία</a:t>
            </a:r>
            <a:r>
              <a:rPr lang="el-GR" b="1" dirty="0"/>
              <a:t/>
            </a:r>
            <a:br>
              <a:rPr lang="el-GR" b="1" dirty="0"/>
            </a:br>
            <a:endParaRPr lang="el-GR" dirty="0"/>
          </a:p>
        </p:txBody>
      </p:sp>
      <p:sp>
        <p:nvSpPr>
          <p:cNvPr id="6" name="5 - Θέση περιεχομένου"/>
          <p:cNvSpPr>
            <a:spLocks noGrp="1"/>
          </p:cNvSpPr>
          <p:nvPr>
            <p:ph idx="1"/>
          </p:nvPr>
        </p:nvSpPr>
        <p:spPr/>
        <p:txBody>
          <a:bodyPr>
            <a:normAutofit fontScale="92500" lnSpcReduction="20000"/>
          </a:bodyPr>
          <a:lstStyle/>
          <a:p>
            <a:pPr>
              <a:buNone/>
            </a:pPr>
            <a:r>
              <a:rPr lang="el-GR" dirty="0" smtClean="0">
                <a:solidFill>
                  <a:schemeClr val="bg2"/>
                </a:solidFill>
              </a:rPr>
              <a:t>    Το πρόγραμμα μας </a:t>
            </a:r>
            <a:r>
              <a:rPr lang="el-GR" dirty="0">
                <a:solidFill>
                  <a:schemeClr val="bg2"/>
                </a:solidFill>
              </a:rPr>
              <a:t>συνεργάζεται άμεσα με </a:t>
            </a:r>
            <a:r>
              <a:rPr lang="el-GR" dirty="0" smtClean="0">
                <a:solidFill>
                  <a:schemeClr val="bg2"/>
                </a:solidFill>
              </a:rPr>
              <a:t>ένα </a:t>
            </a:r>
            <a:r>
              <a:rPr lang="el-GR" dirty="0">
                <a:solidFill>
                  <a:schemeClr val="bg2"/>
                </a:solidFill>
              </a:rPr>
              <a:t>ευρύ δίκτυο ξενοδοχείων στην Ελλάδα και το </a:t>
            </a:r>
            <a:r>
              <a:rPr lang="el-GR" dirty="0" smtClean="0">
                <a:solidFill>
                  <a:schemeClr val="bg2"/>
                </a:solidFill>
              </a:rPr>
              <a:t>εξωτερικό</a:t>
            </a:r>
            <a:r>
              <a:rPr lang="el-GR" dirty="0">
                <a:solidFill>
                  <a:schemeClr val="bg2"/>
                </a:solidFill>
              </a:rPr>
              <a:t> ενώ παράλληλα έχει εξασφαλίσει συνεργασίες με άλλες μεγάλες εταιρείες ηλεκτρονικών κρατήσεων ξενοδοχείων στον κόσμο ώστε να καλύπτει πλήρως τις ταξιδιωτικές σας ανάγκες. Η διαδικασία αναζήτησης, κράτησης </a:t>
            </a:r>
            <a:r>
              <a:rPr lang="el-GR" dirty="0" smtClean="0">
                <a:solidFill>
                  <a:schemeClr val="bg2"/>
                </a:solidFill>
              </a:rPr>
              <a:t>και </a:t>
            </a:r>
            <a:r>
              <a:rPr lang="el-GR" dirty="0">
                <a:solidFill>
                  <a:schemeClr val="bg2"/>
                </a:solidFill>
              </a:rPr>
              <a:t>ενημέρωσης του ξενοδοχείου γίνεται σε πραγματικό χρόνο παρέχοντας 100% ασφάλεια για την ύπαρξη του δωματίου που </a:t>
            </a:r>
            <a:r>
              <a:rPr lang="el-GR" dirty="0"/>
              <a:t>επιθυμείτε.</a:t>
            </a:r>
          </a:p>
        </p:txBody>
      </p:sp>
    </p:spTree>
  </p:cSld>
  <p:clrMapOvr>
    <a:masterClrMapping/>
  </p:clrMapOvr>
  <p:transition>
    <p:strips dir="rd"/>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1057</Words>
  <Application>Microsoft Office PowerPoint</Application>
  <PresentationFormat>Presentación en pantalla (4:3)</PresentationFormat>
  <Paragraphs>95</Paragraphs>
  <Slides>23</Slides>
  <Notes>2</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Θέμα του Office</vt:lpstr>
      <vt:lpstr>Presentación de PowerPoint</vt:lpstr>
      <vt:lpstr>ΠΕΡΙΕΧΟΜΕΝΑ </vt:lpstr>
      <vt:lpstr>Το pamediakopes.gr είναι ένα site μέσα στο οποίο μπορεί εύκολα ο καθένας να πραγματοποιήσει Online κρατήσεις ξενοδοχείων, αεροπορικών και ακτοπλοϊκών εισιτηρίων, ενοικιάσεις αυτοκινήτων καθώς και αγορά ταξιδιωτικής ασφάλισης χωρίς κανένα πρόβλημα. </vt:lpstr>
      <vt:lpstr>Λίγα λόγια για την εταιρεία  </vt:lpstr>
      <vt:lpstr>Αεροπορικά εισιτήρια  </vt:lpstr>
      <vt:lpstr>     Κράτηση Αεροπορικού Εισιτηρίου   Πώς γνωρίζω ότι η κράτησή μου έχει πραγματοποιηθεί; </vt:lpstr>
      <vt:lpstr>Τι είναι η επιλογή +/- 3 ημέρες;  </vt:lpstr>
      <vt:lpstr>Ηλικιακές κατηγορίες επιβατών </vt:lpstr>
      <vt:lpstr>Ξενοδοχεία </vt:lpstr>
      <vt:lpstr>Μπορώ να πληρώσω χωρίς πιστωτική κάρτα; </vt:lpstr>
      <vt:lpstr>Η τελική τιμή είναι ανά άτομο ή ανά δωμάτιο; </vt:lpstr>
      <vt:lpstr>Ακτοπλοϊκά εισιτήρια-ενοικιαζόμενα αυτοκίνητα  </vt:lpstr>
      <vt:lpstr>Κράτηση Ακτοπλοϊκού Εισιτηρίου </vt:lpstr>
      <vt:lpstr>Υπάρχει κάποιο λάθος στο όνομά μου στο εισιτήριο. Μπορεί αυτό να προκαλέσει κάποιο πρόβλημα στην επιβίβασή μου; </vt:lpstr>
      <vt:lpstr>Ποιες είναι οι κατηγορίες ηλικίας για τους επιβάτες; </vt:lpstr>
      <vt:lpstr> Είναι οικονομικότερο να αγοράσω ένα εισιτήριο μετ' επιστροφής ή δύο εισιτήρια απλής διαδρομής; </vt:lpstr>
      <vt:lpstr> Εξυπηρέτηση Πελατών </vt:lpstr>
      <vt:lpstr>Γιατί με το pamediakopes; </vt:lpstr>
      <vt:lpstr>Ασφάλεια Συναλλαγών </vt:lpstr>
      <vt:lpstr>Ταξιδιωτική Ασφάλιση </vt:lpstr>
      <vt:lpstr>Presentación de PowerPoint</vt:lpstr>
      <vt:lpstr>Presentación de PowerPoint</vt:lpstr>
      <vt:lpstr>ΣΑΣ ΕΥΧΑΡΙΣΤΩ!!!</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www.pamediakopes.gr</dc:title>
  <dc:creator>user</dc:creator>
  <cp:lastModifiedBy>simos</cp:lastModifiedBy>
  <cp:revision>37</cp:revision>
  <dcterms:created xsi:type="dcterms:W3CDTF">2013-05-05T18:01:03Z</dcterms:created>
  <dcterms:modified xsi:type="dcterms:W3CDTF">2013-06-10T20:47:20Z</dcterms:modified>
</cp:coreProperties>
</file>