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2"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55C594B1-946F-4D4E-907B-FC2D21A82203}" type="datetimeFigureOut">
              <a:rPr lang="en-US" smtClean="0"/>
              <a:pPr/>
              <a:t>27-May-13</a:t>
            </a:fld>
            <a:endParaRPr lang="en-US"/>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1DBD165D-5C06-4333-9629-9FDAD79AA6D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55C594B1-946F-4D4E-907B-FC2D21A82203}" type="datetimeFigureOut">
              <a:rPr lang="en-US" smtClean="0"/>
              <a:pPr/>
              <a:t>27-May-13</a:t>
            </a:fld>
            <a:endParaRPr lang="en-US"/>
          </a:p>
        </p:txBody>
      </p:sp>
      <p:sp>
        <p:nvSpPr>
          <p:cNvPr id="5" name="4 - Θέση υποσέλιδου"/>
          <p:cNvSpPr>
            <a:spLocks noGrp="1"/>
          </p:cNvSpPr>
          <p:nvPr>
            <p:ph type="ftr" sz="quarter" idx="11"/>
          </p:nvPr>
        </p:nvSpPr>
        <p:spPr/>
        <p:txBody>
          <a:bodyPr/>
          <a:lstStyle>
            <a:extLst/>
          </a:lstStyle>
          <a:p>
            <a:endParaRPr lang="en-US"/>
          </a:p>
        </p:txBody>
      </p:sp>
      <p:sp>
        <p:nvSpPr>
          <p:cNvPr id="6" name="5 - Θέση αριθμού διαφάνειας"/>
          <p:cNvSpPr>
            <a:spLocks noGrp="1"/>
          </p:cNvSpPr>
          <p:nvPr>
            <p:ph type="sldNum" sz="quarter" idx="12"/>
          </p:nvPr>
        </p:nvSpPr>
        <p:spPr/>
        <p:txBody>
          <a:bodyPr/>
          <a:lstStyle>
            <a:extLst/>
          </a:lstStyle>
          <a:p>
            <a:fld id="{1DBD165D-5C06-4333-9629-9FDAD79AA6D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55C594B1-946F-4D4E-907B-FC2D21A82203}" type="datetimeFigureOut">
              <a:rPr lang="en-US" smtClean="0"/>
              <a:pPr/>
              <a:t>27-May-13</a:t>
            </a:fld>
            <a:endParaRPr lang="en-US"/>
          </a:p>
        </p:txBody>
      </p:sp>
      <p:sp>
        <p:nvSpPr>
          <p:cNvPr id="5" name="4 - Θέση υποσέλιδου"/>
          <p:cNvSpPr>
            <a:spLocks noGrp="1"/>
          </p:cNvSpPr>
          <p:nvPr>
            <p:ph type="ftr" sz="quarter" idx="11"/>
          </p:nvPr>
        </p:nvSpPr>
        <p:spPr/>
        <p:txBody>
          <a:bodyPr/>
          <a:lstStyle>
            <a:extLst/>
          </a:lstStyle>
          <a:p>
            <a:endParaRPr lang="en-US"/>
          </a:p>
        </p:txBody>
      </p:sp>
      <p:sp>
        <p:nvSpPr>
          <p:cNvPr id="6" name="5 - Θέση αριθμού διαφάνειας"/>
          <p:cNvSpPr>
            <a:spLocks noGrp="1"/>
          </p:cNvSpPr>
          <p:nvPr>
            <p:ph type="sldNum" sz="quarter" idx="12"/>
          </p:nvPr>
        </p:nvSpPr>
        <p:spPr/>
        <p:txBody>
          <a:bodyPr/>
          <a:lstStyle>
            <a:extLst/>
          </a:lstStyle>
          <a:p>
            <a:fld id="{1DBD165D-5C06-4333-9629-9FDAD79AA6D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200400"/>
            <a:ext cx="8229600" cy="2806891"/>
          </a:xfrm>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55C594B1-946F-4D4E-907B-FC2D21A82203}" type="datetimeFigureOut">
              <a:rPr lang="en-US" smtClean="0"/>
              <a:pPr/>
              <a:t>27-May-13</a:t>
            </a:fld>
            <a:endParaRPr lang="en-US"/>
          </a:p>
        </p:txBody>
      </p:sp>
      <p:sp>
        <p:nvSpPr>
          <p:cNvPr id="5" name="4 - Θέση υποσέλιδου"/>
          <p:cNvSpPr>
            <a:spLocks noGrp="1"/>
          </p:cNvSpPr>
          <p:nvPr>
            <p:ph type="ftr" sz="quarter" idx="11"/>
          </p:nvPr>
        </p:nvSpPr>
        <p:spPr/>
        <p:txBody>
          <a:bodyPr/>
          <a:lstStyle>
            <a:extLst/>
          </a:lstStyle>
          <a:p>
            <a:endParaRPr lang="en-US"/>
          </a:p>
        </p:txBody>
      </p:sp>
      <p:sp>
        <p:nvSpPr>
          <p:cNvPr id="6" name="5 - Θέση αριθμού διαφάνειας"/>
          <p:cNvSpPr>
            <a:spLocks noGrp="1"/>
          </p:cNvSpPr>
          <p:nvPr>
            <p:ph type="sldNum" sz="quarter" idx="12"/>
          </p:nvPr>
        </p:nvSpPr>
        <p:spPr/>
        <p:txBody>
          <a:bodyPr/>
          <a:lstStyle>
            <a:extLst/>
          </a:lstStyle>
          <a:p>
            <a:fld id="{1DBD165D-5C06-4333-9629-9FDAD79AA6DC}" type="slidenum">
              <a:rPr lang="en-US" smtClean="0"/>
              <a:pPr/>
              <a:t>‹#›</a:t>
            </a:fld>
            <a:endParaRPr lang="en-US"/>
          </a:p>
        </p:txBody>
      </p:sp>
      <p:sp>
        <p:nvSpPr>
          <p:cNvPr id="7" name="6 - Τίτλος"/>
          <p:cNvSpPr>
            <a:spLocks noGrp="1"/>
          </p:cNvSpPr>
          <p:nvPr>
            <p:ph type="title"/>
          </p:nvPr>
        </p:nvSpPr>
        <p:spPr>
          <a:xfrm>
            <a:off x="457200" y="1828800"/>
            <a:ext cx="8229600" cy="1143000"/>
          </a:xfrm>
        </p:spPr>
        <p:txBody>
          <a:bodyPr rtlCol="0"/>
          <a:lstStyle>
            <a:extLst/>
          </a:lstStyle>
          <a:p>
            <a:r>
              <a:rPr kumimoji="0" lang="el-GR" dirty="0" err="1" smtClean="0"/>
              <a:t>Kλικ</a:t>
            </a:r>
            <a:r>
              <a:rPr kumimoji="0" lang="el-GR" dirty="0" smtClean="0"/>
              <a:t> για επεξεργασία του τίτλου</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55C594B1-946F-4D4E-907B-FC2D21A82203}" type="datetimeFigureOut">
              <a:rPr lang="en-US" smtClean="0"/>
              <a:pPr/>
              <a:t>27-May-13</a:t>
            </a:fld>
            <a:endParaRPr lang="en-US"/>
          </a:p>
        </p:txBody>
      </p:sp>
      <p:sp>
        <p:nvSpPr>
          <p:cNvPr id="5" name="4 - Θέση υποσέλιδου"/>
          <p:cNvSpPr>
            <a:spLocks noGrp="1"/>
          </p:cNvSpPr>
          <p:nvPr>
            <p:ph type="ftr" sz="quarter" idx="11"/>
          </p:nvPr>
        </p:nvSpPr>
        <p:spPr/>
        <p:txBody>
          <a:bodyPr/>
          <a:lstStyle>
            <a:extLst/>
          </a:lstStyle>
          <a:p>
            <a:endParaRPr lang="en-US"/>
          </a:p>
        </p:txBody>
      </p:sp>
      <p:sp>
        <p:nvSpPr>
          <p:cNvPr id="6" name="5 - Θέση αριθμού διαφάνειας"/>
          <p:cNvSpPr>
            <a:spLocks noGrp="1"/>
          </p:cNvSpPr>
          <p:nvPr>
            <p:ph type="sldNum" sz="quarter" idx="12"/>
          </p:nvPr>
        </p:nvSpPr>
        <p:spPr/>
        <p:txBody>
          <a:bodyPr/>
          <a:lstStyle>
            <a:extLst/>
          </a:lstStyle>
          <a:p>
            <a:fld id="{1DBD165D-5C06-4333-9629-9FDAD79AA6DC}" type="slidenum">
              <a:rPr lang="en-US" smtClean="0"/>
              <a:pPr/>
              <a:t>‹#›</a:t>
            </a:fld>
            <a:endParaRPr lang="en-US"/>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55C594B1-946F-4D4E-907B-FC2D21A82203}" type="datetimeFigureOut">
              <a:rPr lang="en-US" smtClean="0"/>
              <a:pPr/>
              <a:t>27-May-13</a:t>
            </a:fld>
            <a:endParaRPr lang="en-US"/>
          </a:p>
        </p:txBody>
      </p:sp>
      <p:sp>
        <p:nvSpPr>
          <p:cNvPr id="6" name="5 - Θέση υποσέλιδου"/>
          <p:cNvSpPr>
            <a:spLocks noGrp="1"/>
          </p:cNvSpPr>
          <p:nvPr>
            <p:ph type="ftr" sz="quarter" idx="11"/>
          </p:nvPr>
        </p:nvSpPr>
        <p:spPr/>
        <p:txBody>
          <a:bodyPr/>
          <a:lstStyle>
            <a:extLst/>
          </a:lstStyle>
          <a:p>
            <a:endParaRPr lang="en-US"/>
          </a:p>
        </p:txBody>
      </p:sp>
      <p:sp>
        <p:nvSpPr>
          <p:cNvPr id="7" name="6 - Θέση αριθμού διαφάνειας"/>
          <p:cNvSpPr>
            <a:spLocks noGrp="1"/>
          </p:cNvSpPr>
          <p:nvPr>
            <p:ph type="sldNum" sz="quarter" idx="12"/>
          </p:nvPr>
        </p:nvSpPr>
        <p:spPr/>
        <p:txBody>
          <a:bodyPr/>
          <a:lstStyle>
            <a:extLst/>
          </a:lstStyle>
          <a:p>
            <a:fld id="{1DBD165D-5C06-4333-9629-9FDAD79AA6DC}" type="slidenum">
              <a:rPr lang="en-US" smtClean="0"/>
              <a:pPr/>
              <a:t>‹#›</a:t>
            </a:fld>
            <a:endParaRPr lang="en-US"/>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55C594B1-946F-4D4E-907B-FC2D21A82203}" type="datetimeFigureOut">
              <a:rPr lang="en-US" smtClean="0"/>
              <a:pPr/>
              <a:t>27-May-13</a:t>
            </a:fld>
            <a:endParaRPr lang="en-US"/>
          </a:p>
        </p:txBody>
      </p:sp>
      <p:sp>
        <p:nvSpPr>
          <p:cNvPr id="8" name="7 - Θέση υποσέλιδου"/>
          <p:cNvSpPr>
            <a:spLocks noGrp="1"/>
          </p:cNvSpPr>
          <p:nvPr>
            <p:ph type="ftr" sz="quarter" idx="11"/>
          </p:nvPr>
        </p:nvSpPr>
        <p:spPr/>
        <p:txBody>
          <a:bodyPr/>
          <a:lstStyle>
            <a:extLst/>
          </a:lstStyle>
          <a:p>
            <a:endParaRPr lang="en-US"/>
          </a:p>
        </p:txBody>
      </p:sp>
      <p:sp>
        <p:nvSpPr>
          <p:cNvPr id="9" name="8 - Θέση αριθμού διαφάνειας"/>
          <p:cNvSpPr>
            <a:spLocks noGrp="1"/>
          </p:cNvSpPr>
          <p:nvPr>
            <p:ph type="sldNum" sz="quarter" idx="12"/>
          </p:nvPr>
        </p:nvSpPr>
        <p:spPr/>
        <p:txBody>
          <a:bodyPr/>
          <a:lstStyle>
            <a:extLst/>
          </a:lstStyle>
          <a:p>
            <a:fld id="{1DBD165D-5C06-4333-9629-9FDAD79AA6D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fld id="{55C594B1-946F-4D4E-907B-FC2D21A82203}" type="datetimeFigureOut">
              <a:rPr lang="en-US" smtClean="0"/>
              <a:pPr/>
              <a:t>27-May-13</a:t>
            </a:fld>
            <a:endParaRPr lang="en-US"/>
          </a:p>
        </p:txBody>
      </p:sp>
      <p:sp>
        <p:nvSpPr>
          <p:cNvPr id="4" name="3 - Θέση υποσέλιδου"/>
          <p:cNvSpPr>
            <a:spLocks noGrp="1"/>
          </p:cNvSpPr>
          <p:nvPr>
            <p:ph type="ftr" sz="quarter" idx="11"/>
          </p:nvPr>
        </p:nvSpPr>
        <p:spPr/>
        <p:txBody>
          <a:bodyPr/>
          <a:lstStyle>
            <a:extLst/>
          </a:lstStyle>
          <a:p>
            <a:endParaRPr lang="en-US"/>
          </a:p>
        </p:txBody>
      </p:sp>
      <p:sp>
        <p:nvSpPr>
          <p:cNvPr id="5" name="4 - Θέση αριθμού διαφάνειας"/>
          <p:cNvSpPr>
            <a:spLocks noGrp="1"/>
          </p:cNvSpPr>
          <p:nvPr>
            <p:ph type="sldNum" sz="quarter" idx="12"/>
          </p:nvPr>
        </p:nvSpPr>
        <p:spPr/>
        <p:txBody>
          <a:bodyPr/>
          <a:lstStyle>
            <a:extLst/>
          </a:lstStyle>
          <a:p>
            <a:fld id="{1DBD165D-5C06-4333-9629-9FDAD79AA6DC}" type="slidenum">
              <a:rPr lang="en-US" smtClean="0"/>
              <a:pPr/>
              <a:t>‹#›</a:t>
            </a:fld>
            <a:endParaRPr lang="en-US"/>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55C594B1-946F-4D4E-907B-FC2D21A82203}" type="datetimeFigureOut">
              <a:rPr lang="en-US" smtClean="0"/>
              <a:pPr/>
              <a:t>27-May-13</a:t>
            </a:fld>
            <a:endParaRPr lang="en-US"/>
          </a:p>
        </p:txBody>
      </p:sp>
      <p:sp>
        <p:nvSpPr>
          <p:cNvPr id="3" name="2 - Θέση υποσέλιδου"/>
          <p:cNvSpPr>
            <a:spLocks noGrp="1"/>
          </p:cNvSpPr>
          <p:nvPr>
            <p:ph type="ftr" sz="quarter" idx="11"/>
          </p:nvPr>
        </p:nvSpPr>
        <p:spPr/>
        <p:txBody>
          <a:bodyPr/>
          <a:lstStyle>
            <a:extLst/>
          </a:lstStyle>
          <a:p>
            <a:endParaRPr lang="en-US"/>
          </a:p>
        </p:txBody>
      </p:sp>
      <p:sp>
        <p:nvSpPr>
          <p:cNvPr id="4" name="3 - Θέση αριθμού διαφάνειας"/>
          <p:cNvSpPr>
            <a:spLocks noGrp="1"/>
          </p:cNvSpPr>
          <p:nvPr>
            <p:ph type="sldNum" sz="quarter" idx="12"/>
          </p:nvPr>
        </p:nvSpPr>
        <p:spPr/>
        <p:txBody>
          <a:bodyPr/>
          <a:lstStyle>
            <a:extLst/>
          </a:lstStyle>
          <a:p>
            <a:fld id="{1DBD165D-5C06-4333-9629-9FDAD79AA6D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fld id="{55C594B1-946F-4D4E-907B-FC2D21A82203}" type="datetimeFigureOut">
              <a:rPr lang="en-US" smtClean="0"/>
              <a:pPr/>
              <a:t>27-May-13</a:t>
            </a:fld>
            <a:endParaRPr lang="en-US"/>
          </a:p>
        </p:txBody>
      </p:sp>
      <p:sp>
        <p:nvSpPr>
          <p:cNvPr id="6" name="5 - Θέση υποσέλιδου"/>
          <p:cNvSpPr>
            <a:spLocks noGrp="1"/>
          </p:cNvSpPr>
          <p:nvPr>
            <p:ph type="ftr" sz="quarter" idx="11"/>
          </p:nvPr>
        </p:nvSpPr>
        <p:spPr/>
        <p:txBody>
          <a:bodyPr/>
          <a:lstStyle>
            <a:extLst/>
          </a:lstStyle>
          <a:p>
            <a:endParaRPr lang="en-US"/>
          </a:p>
        </p:txBody>
      </p:sp>
      <p:sp>
        <p:nvSpPr>
          <p:cNvPr id="7" name="6 - Θέση αριθμού διαφάνειας"/>
          <p:cNvSpPr>
            <a:spLocks noGrp="1"/>
          </p:cNvSpPr>
          <p:nvPr>
            <p:ph type="sldNum" sz="quarter" idx="12"/>
          </p:nvPr>
        </p:nvSpPr>
        <p:spPr/>
        <p:txBody>
          <a:bodyPr/>
          <a:lstStyle>
            <a:extLst/>
          </a:lstStyle>
          <a:p>
            <a:fld id="{1DBD165D-5C06-4333-9629-9FDAD79AA6D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55C594B1-946F-4D4E-907B-FC2D21A82203}" type="datetimeFigureOut">
              <a:rPr lang="en-US" smtClean="0"/>
              <a:pPr/>
              <a:t>27-May-13</a:t>
            </a:fld>
            <a:endParaRPr lang="en-US"/>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1DBD165D-5C06-4333-9629-9FDAD79AA6DC}" type="slidenum">
              <a:rPr lang="en-US" smtClean="0"/>
              <a:pPr/>
              <a:t>‹#›</a:t>
            </a:fld>
            <a:endParaRPr lang="en-US"/>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533400" y="1905000"/>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dirty="0" err="1" smtClean="0"/>
              <a:t>Kλικ</a:t>
            </a:r>
            <a:r>
              <a:rPr kumimoji="0" lang="el-GR" dirty="0" smtClean="0"/>
              <a:t> για επεξεργασία του τίτλου</a:t>
            </a:r>
            <a:endParaRPr kumimoji="0" lang="en-US" dirty="0"/>
          </a:p>
        </p:txBody>
      </p:sp>
      <p:sp>
        <p:nvSpPr>
          <p:cNvPr id="30" name="29 - Θέση κειμένου"/>
          <p:cNvSpPr>
            <a:spLocks noGrp="1"/>
          </p:cNvSpPr>
          <p:nvPr>
            <p:ph type="body" idx="1"/>
          </p:nvPr>
        </p:nvSpPr>
        <p:spPr>
          <a:xfrm>
            <a:off x="457200" y="3505200"/>
            <a:ext cx="8229600" cy="24685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5C594B1-946F-4D4E-907B-FC2D21A82203}" type="datetimeFigureOut">
              <a:rPr lang="en-US" smtClean="0"/>
              <a:pPr/>
              <a:t>27-May-13</a:t>
            </a:fld>
            <a:endParaRPr lang="en-US"/>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DBD165D-5C06-4333-9629-9FDAD79AA6DC}" type="slidenum">
              <a:rPr lang="en-US" smtClean="0"/>
              <a:pPr/>
              <a:t>‹#›</a:t>
            </a:fld>
            <a:endParaRPr lang="en-US"/>
          </a:p>
        </p:txBody>
      </p:sp>
      <p:pic>
        <p:nvPicPr>
          <p:cNvPr id="11" name="10 - Εικόνα" descr="images.jpg"/>
          <p:cNvPicPr>
            <a:picLocks noChangeAspect="1"/>
          </p:cNvPicPr>
          <p:nvPr userDrawn="1"/>
        </p:nvPicPr>
        <p:blipFill>
          <a:blip r:embed="rId14" cstate="print"/>
          <a:stretch>
            <a:fillRect/>
          </a:stretch>
        </p:blipFill>
        <p:spPr>
          <a:xfrm>
            <a:off x="762000" y="152400"/>
            <a:ext cx="7620000" cy="152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152400"/>
            <a:ext cx="7772400" cy="3352800"/>
          </a:xfrm>
        </p:spPr>
        <p:txBody>
          <a:bodyPr>
            <a:normAutofit/>
          </a:bodyPr>
          <a:lstStyle/>
          <a:p>
            <a:pPr algn="l"/>
            <a:r>
              <a:rPr lang="el-GR" sz="2800" dirty="0" smtClean="0">
                <a:effectLst/>
                <a:latin typeface="Times New Roman" pitchFamily="18" charset="0"/>
                <a:cs typeface="Times New Roman" pitchFamily="18" charset="0"/>
              </a:rPr>
              <a:t>ΑΤΕΙ ΚΡΗΤΗΣ</a:t>
            </a:r>
            <a:br>
              <a:rPr lang="el-GR" sz="2800" dirty="0" smtClean="0">
                <a:effectLst/>
                <a:latin typeface="Times New Roman" pitchFamily="18" charset="0"/>
                <a:cs typeface="Times New Roman" pitchFamily="18" charset="0"/>
              </a:rPr>
            </a:br>
            <a:r>
              <a:rPr lang="el-GR" sz="2800" dirty="0" smtClean="0">
                <a:effectLst/>
                <a:latin typeface="Times New Roman" pitchFamily="18" charset="0"/>
                <a:cs typeface="Times New Roman" pitchFamily="18" charset="0"/>
              </a:rPr>
              <a:t>ΣΧΟΛΗ:ΤΟΥΡΙΣΤΙΚΩΝ ΕΠΙΧΕΙΡΗΣΕΩΝ</a:t>
            </a:r>
            <a:br>
              <a:rPr lang="el-GR" sz="2800" dirty="0" smtClean="0">
                <a:effectLst/>
                <a:latin typeface="Times New Roman" pitchFamily="18" charset="0"/>
                <a:cs typeface="Times New Roman" pitchFamily="18" charset="0"/>
              </a:rPr>
            </a:br>
            <a:r>
              <a:rPr lang="el-GR" sz="2800" dirty="0" smtClean="0">
                <a:effectLst/>
                <a:latin typeface="Times New Roman" pitchFamily="18" charset="0"/>
                <a:cs typeface="Times New Roman" pitchFamily="18" charset="0"/>
              </a:rPr>
              <a:t>ΜΑΘΗΜΑ:ΕΦΑΡΜΟΓΕΣ ΠΛΗΡΟΦΟΡΙΚΗΣ ΣΤΙΣ ΤΟΥΡΙΣΤΙΚΕΣ ΕΠΙΧΕΙΡΗΣΕΙΣ</a:t>
            </a:r>
            <a:br>
              <a:rPr lang="el-GR" sz="2800" dirty="0" smtClean="0">
                <a:effectLst/>
                <a:latin typeface="Times New Roman" pitchFamily="18" charset="0"/>
                <a:cs typeface="Times New Roman" pitchFamily="18" charset="0"/>
              </a:rPr>
            </a:br>
            <a:r>
              <a:rPr lang="el-GR" sz="2800" dirty="0" smtClean="0">
                <a:effectLst/>
                <a:latin typeface="Times New Roman" pitchFamily="18" charset="0"/>
                <a:cs typeface="Times New Roman" pitchFamily="18" charset="0"/>
              </a:rPr>
              <a:t>ΕΞΑΜΗΝΟ Β’ </a:t>
            </a:r>
            <a:br>
              <a:rPr lang="el-GR" sz="2800" dirty="0" smtClean="0">
                <a:effectLst/>
                <a:latin typeface="Times New Roman" pitchFamily="18" charset="0"/>
                <a:cs typeface="Times New Roman" pitchFamily="18" charset="0"/>
              </a:rPr>
            </a:br>
            <a:r>
              <a:rPr lang="el-GR" sz="2800" dirty="0" smtClean="0">
                <a:effectLst/>
                <a:latin typeface="Times New Roman" pitchFamily="18" charset="0"/>
                <a:cs typeface="Times New Roman" pitchFamily="18" charset="0"/>
              </a:rPr>
              <a:t>ΗΜΕΡΟΜΗΝΙΑ: 28/05/2013</a:t>
            </a:r>
            <a:br>
              <a:rPr lang="el-GR" sz="2800" dirty="0" smtClean="0">
                <a:effectLst/>
                <a:latin typeface="Times New Roman" pitchFamily="18" charset="0"/>
                <a:cs typeface="Times New Roman" pitchFamily="18" charset="0"/>
              </a:rPr>
            </a:br>
            <a:endParaRPr lang="en-US" sz="2800" dirty="0">
              <a:effectLst/>
              <a:latin typeface="Times New Roman" pitchFamily="18" charset="0"/>
              <a:cs typeface="Times New Roman" pitchFamily="18" charset="0"/>
            </a:endParaRPr>
          </a:p>
        </p:txBody>
      </p:sp>
      <p:sp>
        <p:nvSpPr>
          <p:cNvPr id="3" name="2 - Υπότιτλος"/>
          <p:cNvSpPr>
            <a:spLocks noGrp="1"/>
          </p:cNvSpPr>
          <p:nvPr>
            <p:ph type="subTitle" idx="1"/>
          </p:nvPr>
        </p:nvSpPr>
        <p:spPr>
          <a:xfrm>
            <a:off x="1371600" y="3886200"/>
            <a:ext cx="7772400" cy="1199704"/>
          </a:xfrm>
        </p:spPr>
        <p:txBody>
          <a:bodyPr>
            <a:normAutofit lnSpcReduction="10000"/>
          </a:bodyPr>
          <a:lstStyle/>
          <a:p>
            <a:endParaRPr lang="el-GR" sz="2400" dirty="0" smtClean="0"/>
          </a:p>
          <a:p>
            <a:endParaRPr lang="el-GR" sz="2400" dirty="0" smtClean="0"/>
          </a:p>
          <a:p>
            <a:r>
              <a:rPr lang="el-GR" sz="2400" dirty="0" smtClean="0"/>
              <a:t>ΣΠΟΥΔΑΣΤΗΣ: ΣΦΑΚΙΑΝΑΚΗΣ ΜΙΧΑΗΛ-ΓΕΩΡΓΙΟΣ</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a:lnSpc>
                <a:spcPct val="200000"/>
              </a:lnSpc>
            </a:pPr>
            <a:r>
              <a:rPr lang="el-GR" sz="2400" dirty="0" smtClean="0">
                <a:latin typeface="Times New Roman" pitchFamily="18" charset="0"/>
                <a:cs typeface="Times New Roman" pitchFamily="18" charset="0"/>
              </a:rPr>
              <a:t>Σε διευθυντές ξενοδοχειακών μονάδων.</a:t>
            </a:r>
          </a:p>
          <a:p>
            <a:pPr>
              <a:lnSpc>
                <a:spcPct val="200000"/>
              </a:lnSpc>
            </a:pPr>
            <a:r>
              <a:rPr lang="el-GR" sz="2400" dirty="0" smtClean="0">
                <a:latin typeface="Times New Roman" pitchFamily="18" charset="0"/>
                <a:cs typeface="Times New Roman" pitchFamily="18" charset="0"/>
              </a:rPr>
              <a:t>Σε υπεύθυνους ταξιδιωτικών γραφείων.</a:t>
            </a:r>
          </a:p>
          <a:p>
            <a:pPr>
              <a:lnSpc>
                <a:spcPct val="200000"/>
              </a:lnSpc>
            </a:pPr>
            <a:r>
              <a:rPr lang="el-GR" sz="2400" dirty="0" smtClean="0">
                <a:latin typeface="Times New Roman" pitchFamily="18" charset="0"/>
                <a:cs typeface="Times New Roman" pitchFamily="18" charset="0"/>
              </a:rPr>
              <a:t>Σε όλο τον κόσμο που ενδιαφέρεται να ταξιδέψει οικονομικά.</a:t>
            </a:r>
          </a:p>
        </p:txBody>
      </p:sp>
      <p:sp>
        <p:nvSpPr>
          <p:cNvPr id="3" name="2 - Τίτλος"/>
          <p:cNvSpPr>
            <a:spLocks noGrp="1"/>
          </p:cNvSpPr>
          <p:nvPr>
            <p:ph type="title"/>
          </p:nvPr>
        </p:nvSpPr>
        <p:spPr/>
        <p:txBody>
          <a:bodyPr>
            <a:normAutofit/>
          </a:bodyPr>
          <a:lstStyle/>
          <a:p>
            <a:r>
              <a:rPr lang="el-GR" sz="3200" u="sng" dirty="0" smtClean="0">
                <a:effectLst/>
                <a:latin typeface="Times New Roman" pitchFamily="18" charset="0"/>
                <a:cs typeface="Times New Roman" pitchFamily="18" charset="0"/>
              </a:rPr>
              <a:t>ΣΕ ΠΟΙΟΥΣ ΑΠΕΥΘΥΝΕΤΑΙ Η </a:t>
            </a:r>
            <a:r>
              <a:rPr lang="en-US" sz="3200" u="sng" dirty="0" smtClean="0">
                <a:effectLst/>
                <a:latin typeface="Times New Roman" pitchFamily="18" charset="0"/>
                <a:cs typeface="Times New Roman" pitchFamily="18" charset="0"/>
              </a:rPr>
              <a:t>TRIVAGO</a:t>
            </a:r>
            <a:endParaRPr lang="en-US" sz="3200" u="sng" dirty="0">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2743200"/>
            <a:ext cx="8229600" cy="2806891"/>
          </a:xfrm>
        </p:spPr>
        <p:txBody>
          <a:bodyPr>
            <a:noAutofit/>
          </a:bodyPr>
          <a:lstStyle/>
          <a:p>
            <a:pPr>
              <a:buNone/>
            </a:pPr>
            <a:r>
              <a:rPr lang="el-GR" sz="1800" dirty="0" smtClean="0">
                <a:latin typeface="Times New Roman" pitchFamily="18" charset="0"/>
                <a:cs typeface="Times New Roman" pitchFamily="18" charset="0"/>
              </a:rPr>
              <a:t>Η trivago είναι μια μηχανή αναζήτησης. Δεν πουλάει κάτι. Όπως τα</a:t>
            </a:r>
          </a:p>
          <a:p>
            <a:pPr>
              <a:buNone/>
            </a:pPr>
            <a:r>
              <a:rPr lang="el-GR" sz="1800" dirty="0" smtClean="0">
                <a:latin typeface="Times New Roman" pitchFamily="18" charset="0"/>
                <a:cs typeface="Times New Roman" pitchFamily="18" charset="0"/>
              </a:rPr>
              <a:t>τηλεοπτικά κανάλια, οι ραδιοφωνικοί σταθμοί και άλλες μηχανές αναζήτησης,</a:t>
            </a:r>
          </a:p>
          <a:p>
            <a:pPr>
              <a:buNone/>
            </a:pPr>
            <a:r>
              <a:rPr lang="el-GR" sz="1800" dirty="0" smtClean="0">
                <a:latin typeface="Times New Roman" pitchFamily="18" charset="0"/>
                <a:cs typeface="Times New Roman" pitchFamily="18" charset="0"/>
              </a:rPr>
              <a:t>χρεώνει τους διαφημιστές για την προβολή τους στην trivago. Αν</a:t>
            </a:r>
          </a:p>
          <a:p>
            <a:pPr>
              <a:buNone/>
            </a:pPr>
            <a:r>
              <a:rPr lang="el-GR" sz="1800" dirty="0" smtClean="0">
                <a:latin typeface="Times New Roman" pitchFamily="18" charset="0"/>
                <a:cs typeface="Times New Roman" pitchFamily="18" charset="0"/>
              </a:rPr>
              <a:t>μεταφερθείτε σε κάποια ιστοσελίδα ξενοδοχείου ή ξενοδοχειακών κρατήσεων,</a:t>
            </a:r>
          </a:p>
          <a:p>
            <a:pPr>
              <a:buNone/>
            </a:pPr>
            <a:r>
              <a:rPr lang="el-GR" sz="1800" dirty="0" smtClean="0">
                <a:latin typeface="Times New Roman" pitchFamily="18" charset="0"/>
                <a:cs typeface="Times New Roman" pitchFamily="18" charset="0"/>
              </a:rPr>
              <a:t>αυτοί θα πληρώσουν για αυτήν την επαφή. </a:t>
            </a:r>
            <a:br>
              <a:rPr lang="el-GR" sz="1800" dirty="0" smtClean="0">
                <a:latin typeface="Times New Roman" pitchFamily="18" charset="0"/>
                <a:cs typeface="Times New Roman" pitchFamily="18" charset="0"/>
              </a:rPr>
            </a:br>
            <a:endParaRPr lang="el-GR" sz="1800" dirty="0" smtClean="0">
              <a:latin typeface="Times New Roman" pitchFamily="18" charset="0"/>
              <a:cs typeface="Times New Roman" pitchFamily="18" charset="0"/>
            </a:endParaRPr>
          </a:p>
          <a:p>
            <a:pPr>
              <a:buNone/>
            </a:pPr>
            <a:r>
              <a:rPr lang="el-GR" sz="1800" dirty="0" smtClean="0">
                <a:latin typeface="Times New Roman" pitchFamily="18" charset="0"/>
                <a:cs typeface="Times New Roman" pitchFamily="18" charset="0"/>
              </a:rPr>
              <a:t>Αυτή η χρέωση δεν προστίθεται στον λογαριασμό σας. Η </a:t>
            </a:r>
            <a:r>
              <a:rPr lang="en-US" sz="1800" dirty="0" smtClean="0">
                <a:latin typeface="Times New Roman" pitchFamily="18" charset="0"/>
                <a:cs typeface="Times New Roman" pitchFamily="18" charset="0"/>
              </a:rPr>
              <a:t>trivago</a:t>
            </a:r>
            <a:r>
              <a:rPr lang="el-GR" sz="1800" dirty="0" smtClean="0">
                <a:latin typeface="Times New Roman" pitchFamily="18" charset="0"/>
                <a:cs typeface="Times New Roman" pitchFamily="18" charset="0"/>
              </a:rPr>
              <a:t> παρέχει μόνο τις τιμές που προσφέρουν τα ξενοδοχεία στις δικές τους ιστοσελίδες ή στις</a:t>
            </a:r>
          </a:p>
          <a:p>
            <a:pPr>
              <a:buNone/>
            </a:pPr>
            <a:r>
              <a:rPr lang="el-GR" sz="1800" dirty="0" smtClean="0">
                <a:latin typeface="Times New Roman" pitchFamily="18" charset="0"/>
                <a:cs typeface="Times New Roman" pitchFamily="18" charset="0"/>
              </a:rPr>
              <a:t>ιστοσελίδες ξενοδοχειακών κρατήσεων και αυτοί χρεώνουν απευθείας τους</a:t>
            </a:r>
          </a:p>
          <a:p>
            <a:pPr>
              <a:buNone/>
            </a:pPr>
            <a:r>
              <a:rPr lang="el-GR" sz="1800" dirty="0" smtClean="0">
                <a:latin typeface="Times New Roman" pitchFamily="18" charset="0"/>
                <a:cs typeface="Times New Roman" pitchFamily="18" charset="0"/>
              </a:rPr>
              <a:t>πελάτες τους. Δεν θα κάνετε ποτέ κράτηση μέσω της trivago, αλλά πάντα μέσω</a:t>
            </a:r>
          </a:p>
          <a:p>
            <a:pPr>
              <a:buNone/>
            </a:pPr>
            <a:r>
              <a:rPr lang="el-GR" sz="1800" dirty="0" smtClean="0">
                <a:latin typeface="Times New Roman" pitchFamily="18" charset="0"/>
                <a:cs typeface="Times New Roman" pitchFamily="18" charset="0"/>
              </a:rPr>
              <a:t>της ιστοσελίδας του συνεργάτη. </a:t>
            </a:r>
            <a:endParaRPr lang="en-US" sz="1800"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ΚΕΡΔΟΦΟΡΙΑ</a:t>
            </a:r>
            <a:endParaRPr lang="en-US" sz="3200" u="sng" dirty="0">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a:buNone/>
            </a:pPr>
            <a:r>
              <a:rPr lang="el-GR" dirty="0" smtClean="0">
                <a:latin typeface="Times New Roman" pitchFamily="18" charset="0"/>
                <a:cs typeface="Times New Roman" pitchFamily="18" charset="0"/>
              </a:rPr>
              <a:t>   Από την αρχή της, το 2005, η trivago έχει κερδοφόρα ανάπτυξη, εκτός από μια φορά το 2007 / 2008 όταν και θυσιάστηκε η κερδοφορία για ταχύτερη διεθνή ανάπτυξη. Σε αντίθεση με την καινοτόμα τεχνολογική προσέγγιση μας, όσον αφορά τα επιχειρηματικά θέματα παραμένουν αρκετά συντηρητικοί. </a:t>
            </a:r>
            <a:endParaRPr lang="en-US"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ΚΕΡΔΟΦΟΡΙΑ</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buNone/>
            </a:pPr>
            <a:r>
              <a:rPr lang="el-GR" dirty="0" smtClean="0">
                <a:latin typeface="Times New Roman" pitchFamily="18" charset="0"/>
                <a:cs typeface="Times New Roman" pitchFamily="18" charset="0"/>
              </a:rPr>
              <a:t>Η </a:t>
            </a:r>
            <a:r>
              <a:rPr lang="en-US" dirty="0" smtClean="0">
                <a:latin typeface="Times New Roman" pitchFamily="18" charset="0"/>
                <a:cs typeface="Times New Roman" pitchFamily="18" charset="0"/>
              </a:rPr>
              <a:t>Trivago </a:t>
            </a:r>
            <a:r>
              <a:rPr lang="el-GR" dirty="0" smtClean="0">
                <a:latin typeface="Times New Roman" pitchFamily="18" charset="0"/>
                <a:cs typeface="Times New Roman" pitchFamily="18" charset="0"/>
              </a:rPr>
              <a:t>έχει πάνω από 3 εκατομμύρια </a:t>
            </a:r>
            <a:r>
              <a:rPr lang="en-US" dirty="0" smtClean="0">
                <a:latin typeface="Times New Roman" pitchFamily="18" charset="0"/>
                <a:cs typeface="Times New Roman" pitchFamily="18" charset="0"/>
              </a:rPr>
              <a:t>“</a:t>
            </a:r>
            <a:r>
              <a:rPr lang="el-GR" dirty="0" smtClean="0">
                <a:latin typeface="Times New Roman" pitchFamily="18" charset="0"/>
                <a:cs typeface="Times New Roman" pitchFamily="18" charset="0"/>
              </a:rPr>
              <a:t>κλικαρίσματα</a:t>
            </a:r>
            <a:r>
              <a:rPr lang="en-US"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ημερησίως είτε από ξενοδοχοϋπαλλήλους είτε από απλό κόσμο που θέλει να βρει οικονομικά πακέτα για ταξίδια στο εσωτερικό ή στο εξωτερικό.</a:t>
            </a:r>
            <a:endParaRPr lang="en-US"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ΕΠΙΣΚΕΨΙΜΟΤΗΤΑ</a:t>
            </a:r>
            <a:endParaRPr lang="en-US" sz="3200" u="sng" dirty="0">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graph2.png"/>
          <p:cNvPicPr>
            <a:picLocks noGrp="1" noChangeAspect="1"/>
          </p:cNvPicPr>
          <p:nvPr>
            <p:ph idx="1"/>
          </p:nvPr>
        </p:nvPicPr>
        <p:blipFill>
          <a:blip r:embed="rId2" cstate="print"/>
          <a:stretch>
            <a:fillRect/>
          </a:stretch>
        </p:blipFill>
        <p:spPr>
          <a:xfrm>
            <a:off x="1371600" y="2667000"/>
            <a:ext cx="6629400" cy="3646170"/>
          </a:xfrm>
        </p:spPr>
      </p:pic>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ΕΠΙΣΚΕΨΙΜΟΤΗΤΑ</a:t>
            </a:r>
            <a:endParaRPr lang="en-US" sz="3200" u="sng" dirty="0">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graph.png"/>
          <p:cNvPicPr>
            <a:picLocks noGrp="1" noChangeAspect="1"/>
          </p:cNvPicPr>
          <p:nvPr>
            <p:ph idx="1"/>
          </p:nvPr>
        </p:nvPicPr>
        <p:blipFill>
          <a:blip r:embed="rId2" cstate="print"/>
          <a:stretch>
            <a:fillRect/>
          </a:stretch>
        </p:blipFill>
        <p:spPr>
          <a:xfrm>
            <a:off x="1600200" y="2895600"/>
            <a:ext cx="5562600" cy="3337560"/>
          </a:xfrm>
        </p:spPr>
      </p:pic>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ΕΠΙΣΚΕΨΙΜΟΤΗΤΑ</a:t>
            </a:r>
            <a:endParaRPr lang="en-US" sz="3200" u="sng" dirty="0">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77500" lnSpcReduction="20000"/>
          </a:bodyPr>
          <a:lstStyle/>
          <a:p>
            <a:pPr>
              <a:lnSpc>
                <a:spcPct val="160000"/>
              </a:lnSpc>
              <a:buNone/>
            </a:pPr>
            <a:r>
              <a:rPr lang="el-GR" dirty="0" smtClean="0">
                <a:latin typeface="Times New Roman" pitchFamily="18" charset="0"/>
                <a:cs typeface="Times New Roman" pitchFamily="18" charset="0"/>
              </a:rPr>
              <a:t>Η </a:t>
            </a:r>
            <a:r>
              <a:rPr lang="en-US" dirty="0" smtClean="0">
                <a:latin typeface="Times New Roman" pitchFamily="18" charset="0"/>
                <a:cs typeface="Times New Roman" pitchFamily="18" charset="0"/>
              </a:rPr>
              <a:t>trivago </a:t>
            </a:r>
            <a:r>
              <a:rPr lang="el-GR" dirty="0" smtClean="0">
                <a:latin typeface="Times New Roman" pitchFamily="18" charset="0"/>
                <a:cs typeface="Times New Roman" pitchFamily="18" charset="0"/>
              </a:rPr>
              <a:t>είναι μια εταιρία σύγκρισης τιμών ξενοδοχείων. Μια μηχανή αναζήτησης πακέτων προσφορών για ταξίδια. Πιστεύω ότι σαν λειτουργία είναι σωστή με σωστή διαχείριση του υλικού και πολύ δουλεία από το ανθρώπινο δυναμικό της εταιρίας μιας και καθημερινά αναζητά πάνω από 5 εκατομμύρια βάσεις για σύγκριση τιμών.</a:t>
            </a:r>
            <a:endParaRPr lang="en-US"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ΑΠΟΨΗ ΓΙΑ ΤΗΝ </a:t>
            </a:r>
            <a:r>
              <a:rPr lang="en-US" sz="3200" u="sng" dirty="0" smtClean="0">
                <a:effectLst/>
                <a:latin typeface="Times New Roman" pitchFamily="18" charset="0"/>
                <a:cs typeface="Times New Roman" pitchFamily="18" charset="0"/>
              </a:rPr>
              <a:t>TRIVAGO</a:t>
            </a:r>
            <a:endParaRPr lang="en-US" sz="3200" u="sng" dirty="0">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04800" y="2895600"/>
            <a:ext cx="8229600" cy="2806891"/>
          </a:xfrm>
        </p:spPr>
        <p:txBody>
          <a:bodyPr>
            <a:noAutofit/>
          </a:bodyPr>
          <a:lstStyle/>
          <a:p>
            <a:pPr>
              <a:lnSpc>
                <a:spcPct val="170000"/>
              </a:lnSpc>
              <a:buNone/>
            </a:pPr>
            <a:r>
              <a:rPr lang="el-GR" sz="2000" dirty="0" smtClean="0">
                <a:latin typeface="Times New Roman" pitchFamily="18" charset="0"/>
                <a:cs typeface="Times New Roman" pitchFamily="18" charset="0"/>
              </a:rPr>
              <a:t>Το μόνο που θα άλλαζα αν ήμουν μέλος της εταιρίας θα ήταν ο τρόπος με τον οποίο επιλέγει να χορηγείται η </a:t>
            </a:r>
            <a:r>
              <a:rPr lang="en-US" sz="2000" dirty="0" smtClean="0">
                <a:latin typeface="Times New Roman" pitchFamily="18" charset="0"/>
                <a:cs typeface="Times New Roman" pitchFamily="18" charset="0"/>
              </a:rPr>
              <a:t>trivago. </a:t>
            </a:r>
            <a:r>
              <a:rPr lang="el-GR" sz="2000" dirty="0" smtClean="0">
                <a:latin typeface="Times New Roman" pitchFamily="18" charset="0"/>
                <a:cs typeface="Times New Roman" pitchFamily="18" charset="0"/>
              </a:rPr>
              <a:t>Προσωπικά, πιστεύω ότι θα έπρεπε να χορηγείται και να διαφημίζεται περισσότερο και α</a:t>
            </a:r>
            <a:r>
              <a:rPr lang="el-GR" sz="2000" dirty="0" smtClean="0">
                <a:latin typeface="Times New Roman" pitchFamily="18" charset="0"/>
                <a:cs typeface="Times New Roman" pitchFamily="18" charset="0"/>
              </a:rPr>
              <a:t>πό τις εταιρίες τις οποίες έχει στην πλατφόρμα της αλλά και από άλλες ανεξάρτητες εταιρίες ώστε και να έχει κέρδος αλλά και να μπορέσει να ανοιχτεί και σε άλλες αγορές που δεν έχει μαθευτεί ακόμη η δράση της.</a:t>
            </a:r>
            <a:endParaRPr lang="en-US" sz="2000"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ΠΡΟΤΑΣΕΙΣ ΓΙΑ ΑΛΛΑΓΕΣ</a:t>
            </a:r>
            <a:endParaRPr lang="en-US" sz="3200" u="sng" dirty="0">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lnSpc>
                <a:spcPct val="200000"/>
              </a:lnSpc>
            </a:pPr>
            <a:r>
              <a:rPr lang="en-US" dirty="0" smtClean="0">
                <a:latin typeface="Times New Roman" pitchFamily="18" charset="0"/>
                <a:cs typeface="Times New Roman" pitchFamily="18" charset="0"/>
              </a:rPr>
              <a:t>Trivago </a:t>
            </a:r>
          </a:p>
          <a:p>
            <a:pPr>
              <a:lnSpc>
                <a:spcPct val="200000"/>
              </a:lnSpc>
            </a:pPr>
            <a:r>
              <a:rPr lang="en-US" dirty="0" smtClean="0">
                <a:latin typeface="Times New Roman" pitchFamily="18" charset="0"/>
                <a:cs typeface="Times New Roman" pitchFamily="18" charset="0"/>
              </a:rPr>
              <a:t>Wikipedia</a:t>
            </a:r>
            <a:endParaRPr lang="en-US"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ΠΗΓΕΣ</a:t>
            </a:r>
            <a:endParaRPr lang="en-US" sz="3200" u="sng" dirty="0">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1905000"/>
            <a:ext cx="8229600" cy="3276600"/>
          </a:xfrm>
        </p:spPr>
        <p:txBody>
          <a:bodyPr>
            <a:normAutofit/>
          </a:bodyPr>
          <a:lstStyle/>
          <a:p>
            <a:r>
              <a:rPr lang="el-GR" sz="6000" dirty="0" smtClean="0">
                <a:effectLst/>
                <a:latin typeface="Times New Roman" pitchFamily="18" charset="0"/>
                <a:cs typeface="Times New Roman" pitchFamily="18" charset="0"/>
              </a:rPr>
              <a:t>ΕΥΧΑΡΙΣΤΩ ΓΙΑ ΤΗΝ ΠΡΟΣΟΧΗ ΣΑΣ!!!</a:t>
            </a:r>
            <a:endParaRPr lang="en-US" sz="6000" dirty="0">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web2-trivago.jpg"/>
          <p:cNvPicPr>
            <a:picLocks noGrp="1" noChangeAspect="1"/>
          </p:cNvPicPr>
          <p:nvPr>
            <p:ph idx="1"/>
          </p:nvPr>
        </p:nvPicPr>
        <p:blipFill>
          <a:blip r:embed="rId2" cstate="print"/>
          <a:stretch>
            <a:fillRect/>
          </a:stretch>
        </p:blipFill>
        <p:spPr>
          <a:xfrm>
            <a:off x="609600" y="1524000"/>
            <a:ext cx="7696200" cy="3048001"/>
          </a:xfrm>
        </p:spPr>
      </p:pic>
      <p:sp>
        <p:nvSpPr>
          <p:cNvPr id="3" name="2 - Τίτλος"/>
          <p:cNvSpPr>
            <a:spLocks noGrp="1"/>
          </p:cNvSpPr>
          <p:nvPr>
            <p:ph type="title"/>
          </p:nvPr>
        </p:nvSpPr>
        <p:spPr>
          <a:xfrm>
            <a:off x="685800" y="4648200"/>
            <a:ext cx="8229600" cy="1143000"/>
          </a:xfrm>
        </p:spPr>
        <p:txBody>
          <a:bodyPr>
            <a:normAutofit fontScale="90000"/>
          </a:bodyPr>
          <a:lstStyle/>
          <a:p>
            <a:r>
              <a:rPr lang="el-GR" dirty="0" smtClean="0"/>
              <a:t>ΠΑΡΟΥΣΙΑΣΗ ΤΑΞΙΔΙΩΤΙΚΟΥ ΓΡΑΦΕΙΟΥ </a:t>
            </a:r>
            <a:r>
              <a:rPr lang="en-US" dirty="0" smtClean="0"/>
              <a:t>TRIVAGO</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828800"/>
            <a:ext cx="8229600" cy="4191000"/>
          </a:xfrm>
        </p:spPr>
        <p:txBody>
          <a:bodyPr>
            <a:normAutofit fontScale="90000"/>
          </a:bodyPr>
          <a:lstStyle/>
          <a:p>
            <a:r>
              <a:rPr lang="en-US" sz="2700" dirty="0" smtClean="0">
                <a:effectLst/>
                <a:latin typeface="Times New Roman" pitchFamily="18" charset="0"/>
                <a:cs typeface="Times New Roman" pitchFamily="18" charset="0"/>
              </a:rPr>
              <a:t/>
            </a:r>
            <a:br>
              <a:rPr lang="en-US" sz="2700" dirty="0" smtClean="0">
                <a:effectLst/>
                <a:latin typeface="Times New Roman" pitchFamily="18" charset="0"/>
                <a:cs typeface="Times New Roman" pitchFamily="18" charset="0"/>
              </a:rPr>
            </a:br>
            <a:r>
              <a:rPr lang="en-US" sz="2700" dirty="0" smtClean="0">
                <a:effectLst/>
                <a:latin typeface="Times New Roman" pitchFamily="18" charset="0"/>
                <a:cs typeface="Times New Roman" pitchFamily="18" charset="0"/>
              </a:rPr>
              <a:t/>
            </a:r>
            <a:br>
              <a:rPr lang="en-US" sz="2700" dirty="0" smtClean="0">
                <a:effectLst/>
                <a:latin typeface="Times New Roman" pitchFamily="18" charset="0"/>
                <a:cs typeface="Times New Roman" pitchFamily="18" charset="0"/>
              </a:rPr>
            </a:br>
            <a:r>
              <a:rPr lang="en-US" sz="2700" dirty="0" smtClean="0">
                <a:effectLst/>
                <a:latin typeface="Times New Roman" pitchFamily="18" charset="0"/>
                <a:cs typeface="Times New Roman" pitchFamily="18" charset="0"/>
              </a:rPr>
              <a:t>                             </a:t>
            </a:r>
            <a:r>
              <a:rPr lang="el-GR" sz="3600" u="sng" dirty="0" smtClean="0">
                <a:effectLst/>
                <a:latin typeface="Times New Roman" pitchFamily="18" charset="0"/>
                <a:cs typeface="Times New Roman" pitchFamily="18" charset="0"/>
              </a:rPr>
              <a:t>ΙΣΤΟΡΙΚΗ ΑΝΑΔΡΟΜΗ</a:t>
            </a:r>
            <a:r>
              <a:rPr lang="en-US" sz="2700" dirty="0" smtClean="0">
                <a:effectLst/>
                <a:latin typeface="Times New Roman" pitchFamily="18" charset="0"/>
                <a:cs typeface="Times New Roman" pitchFamily="18" charset="0"/>
              </a:rPr>
              <a:t/>
            </a:r>
            <a:br>
              <a:rPr lang="en-US" sz="2700" dirty="0" smtClean="0">
                <a:effectLst/>
                <a:latin typeface="Times New Roman" pitchFamily="18" charset="0"/>
                <a:cs typeface="Times New Roman" pitchFamily="18" charset="0"/>
              </a:rPr>
            </a:br>
            <a:r>
              <a:rPr lang="en-US" sz="2700" dirty="0" smtClean="0">
                <a:effectLst/>
                <a:latin typeface="Times New Roman" pitchFamily="18" charset="0"/>
                <a:cs typeface="Times New Roman" pitchFamily="18" charset="0"/>
              </a:rPr>
              <a:t/>
            </a:r>
            <a:br>
              <a:rPr lang="en-US" sz="2700" dirty="0" smtClean="0">
                <a:effectLst/>
                <a:latin typeface="Times New Roman" pitchFamily="18" charset="0"/>
                <a:cs typeface="Times New Roman" pitchFamily="18" charset="0"/>
              </a:rPr>
            </a:br>
            <a:r>
              <a:rPr lang="el-GR" sz="2700" dirty="0" smtClean="0">
                <a:effectLst>
                  <a:outerShdw blurRad="38100" dist="38100" dir="2700000" algn="tl">
                    <a:srgbClr val="000000">
                      <a:alpha val="43137"/>
                    </a:srgbClr>
                  </a:outerShdw>
                </a:effectLst>
                <a:latin typeface="Times New Roman" pitchFamily="18" charset="0"/>
                <a:cs typeface="Times New Roman" pitchFamily="18" charset="0"/>
              </a:rPr>
              <a:t>2004</a:t>
            </a:r>
            <a:r>
              <a:rPr lang="en-US" sz="2700" dirty="0" smtClean="0">
                <a:effectLst>
                  <a:outerShdw blurRad="38100" dist="38100" dir="2700000" algn="tl">
                    <a:srgbClr val="000000">
                      <a:alpha val="43137"/>
                    </a:srgbClr>
                  </a:outerShdw>
                </a:effectLst>
                <a:latin typeface="Times New Roman" pitchFamily="18" charset="0"/>
                <a:cs typeface="Times New Roman" pitchFamily="18" charset="0"/>
              </a:rPr>
              <a:t>:</a:t>
            </a:r>
            <a:r>
              <a:rPr lang="el-GR" sz="2700" dirty="0" smtClean="0">
                <a:effectLst>
                  <a:outerShdw blurRad="38100" dist="38100" dir="2700000" algn="tl">
                    <a:srgbClr val="000000">
                      <a:alpha val="43137"/>
                    </a:srgbClr>
                  </a:outerShdw>
                </a:effectLst>
                <a:latin typeface="Times New Roman" pitchFamily="18" charset="0"/>
                <a:cs typeface="Times New Roman" pitchFamily="18" charset="0"/>
              </a:rPr>
              <a:t> Η ιδέα trivago γεννιέται. Ο Stephan, ο Peter και ο Rolf συναντιούνται στο Tresznjewski στο Μόναχο</a:t>
            </a:r>
            <a:r>
              <a:rPr lang="en-US" sz="2700" dirty="0" smtClean="0">
                <a:effectLst>
                  <a:outerShdw blurRad="38100" dist="38100" dir="2700000" algn="tl">
                    <a:srgbClr val="000000">
                      <a:alpha val="43137"/>
                    </a:srgbClr>
                  </a:outerShdw>
                </a:effectLst>
                <a:latin typeface="Times New Roman" pitchFamily="18" charset="0"/>
                <a:cs typeface="Times New Roman" pitchFamily="18" charset="0"/>
              </a:rPr>
              <a:t>.</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el-GR" sz="2700" dirty="0" smtClean="0">
                <a:effectLst>
                  <a:outerShdw blurRad="38100" dist="38100" dir="2700000" algn="tl" rotWithShape="0">
                    <a:srgbClr val="000000">
                      <a:alpha val="43137"/>
                    </a:srgbClr>
                  </a:outerShdw>
                </a:effectLst>
                <a:latin typeface="Times New Roman" pitchFamily="18" charset="0"/>
                <a:cs typeface="Times New Roman" pitchFamily="18" charset="0"/>
              </a:rPr>
              <a:t>2005</a:t>
            </a:r>
            <a:r>
              <a:rPr lang="en-US" sz="2700" dirty="0" smtClean="0">
                <a:effectLst>
                  <a:outerShdw blurRad="38100" dist="38100" dir="2700000" algn="tl" rotWithShape="0">
                    <a:srgbClr val="000000">
                      <a:alpha val="43137"/>
                    </a:srgbClr>
                  </a:outerShdw>
                </a:effectLst>
                <a:latin typeface="Times New Roman" pitchFamily="18" charset="0"/>
                <a:cs typeface="Times New Roman" pitchFamily="18" charset="0"/>
              </a:rPr>
              <a:t>: </a:t>
            </a:r>
            <a:r>
              <a:rPr lang="el-GR" sz="2700" dirty="0" smtClean="0">
                <a:effectLst>
                  <a:outerShdw blurRad="38100" dist="38100" dir="2700000" algn="tl" rotWithShape="0">
                    <a:srgbClr val="000000">
                      <a:alpha val="43137"/>
                    </a:srgbClr>
                  </a:outerShdw>
                </a:effectLst>
                <a:latin typeface="Times New Roman" pitchFamily="18" charset="0"/>
                <a:cs typeface="Times New Roman" pitchFamily="18" charset="0"/>
              </a:rPr>
              <a:t>Η πρώτη δοκιμαστική έκδοση της trivago είναι στον αέρα. Το ενδιαφέρον επικεντρώνεται κυρίως στις δυνατότητες της κοινότητας για την δημιουργία ταξιδιωτικού περιεχομένου. </a:t>
            </a:r>
            <a:r>
              <a:rPr lang="en-US" sz="2700" dirty="0" smtClean="0">
                <a:latin typeface="Times New Roman" pitchFamily="18" charset="0"/>
                <a:cs typeface="Times New Roman" pitchFamily="18" charset="0"/>
              </a:rPr>
              <a:t/>
            </a:r>
            <a:br>
              <a:rPr lang="en-US" sz="2700" dirty="0" smtClean="0">
                <a:latin typeface="Times New Roman" pitchFamily="18" charset="0"/>
                <a:cs typeface="Times New Roman" pitchFamily="18" charset="0"/>
              </a:rPr>
            </a:br>
            <a:r>
              <a:rPr lang="en-US" sz="2000" dirty="0" smtClean="0">
                <a:effectLst/>
                <a:latin typeface="Times New Roman" pitchFamily="18" charset="0"/>
                <a:cs typeface="Times New Roman" pitchFamily="18" charset="0"/>
              </a:rPr>
              <a:t/>
            </a:r>
            <a:br>
              <a:rPr lang="en-US" sz="2000" dirty="0" smtClean="0">
                <a:effectLst/>
                <a:latin typeface="Times New Roman" pitchFamily="18" charset="0"/>
                <a:cs typeface="Times New Roman" pitchFamily="18" charset="0"/>
              </a:rPr>
            </a:br>
            <a:r>
              <a:rPr lang="en-US" sz="2000" dirty="0" smtClean="0">
                <a:effectLst/>
                <a:latin typeface="Times New Roman" pitchFamily="18" charset="0"/>
                <a:cs typeface="Times New Roman" pitchFamily="18" charset="0"/>
              </a:rPr>
              <a:t/>
            </a:r>
            <a:br>
              <a:rPr lang="en-US" sz="2000" dirty="0" smtClean="0">
                <a:effectLst/>
                <a:latin typeface="Times New Roman" pitchFamily="18" charset="0"/>
                <a:cs typeface="Times New Roman" pitchFamily="18" charset="0"/>
              </a:rPr>
            </a:br>
            <a:r>
              <a:rPr lang="en-US" sz="2000" dirty="0" smtClean="0">
                <a:effectLst/>
                <a:latin typeface="Times New Roman" pitchFamily="18" charset="0"/>
                <a:cs typeface="Times New Roman" pitchFamily="18" charset="0"/>
              </a:rPr>
              <a:t/>
            </a:r>
            <a:br>
              <a:rPr lang="en-US" sz="2000" dirty="0" smtClean="0">
                <a:effectLst/>
                <a:latin typeface="Times New Roman" pitchFamily="18" charset="0"/>
                <a:cs typeface="Times New Roman" pitchFamily="18" charset="0"/>
              </a:rPr>
            </a:br>
            <a:endParaRPr lang="en-US" sz="2000" dirty="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828800"/>
            <a:ext cx="8229600" cy="4572000"/>
          </a:xfrm>
        </p:spPr>
        <p:txBody>
          <a:bodyPr>
            <a:noAutofit/>
          </a:bodyPr>
          <a:lstStyle/>
          <a:p>
            <a:r>
              <a:rPr lang="el-GR" sz="2400" dirty="0" smtClean="0">
                <a:effectLst/>
                <a:latin typeface="Times New Roman" pitchFamily="18" charset="0"/>
                <a:cs typeface="Times New Roman" pitchFamily="18" charset="0"/>
              </a:rPr>
              <a:t>2006 </a:t>
            </a:r>
            <a:r>
              <a:rPr lang="en-US" sz="2400" dirty="0" smtClean="0">
                <a:effectLst/>
                <a:latin typeface="Times New Roman" pitchFamily="18" charset="0"/>
                <a:cs typeface="Times New Roman" pitchFamily="18" charset="0"/>
              </a:rPr>
              <a:t>: </a:t>
            </a:r>
            <a:r>
              <a:rPr lang="el-GR" sz="2400" dirty="0" smtClean="0">
                <a:effectLst/>
                <a:latin typeface="Times New Roman" pitchFamily="18" charset="0"/>
                <a:cs typeface="Times New Roman" pitchFamily="18" charset="0"/>
              </a:rPr>
              <a:t>Η trivago βγαίνει από το στάδιο ανάπτυξης. Ο </a:t>
            </a:r>
            <a:r>
              <a:rPr lang="el-GR" sz="2400" dirty="0" err="1" smtClean="0">
                <a:effectLst/>
                <a:latin typeface="Times New Roman" pitchFamily="18" charset="0"/>
                <a:cs typeface="Times New Roman" pitchFamily="18" charset="0"/>
              </a:rPr>
              <a:t>Malte</a:t>
            </a:r>
            <a:r>
              <a:rPr lang="el-GR" sz="2400" dirty="0" smtClean="0">
                <a:effectLst/>
                <a:latin typeface="Times New Roman" pitchFamily="18" charset="0"/>
                <a:cs typeface="Times New Roman" pitchFamily="18" charset="0"/>
              </a:rPr>
              <a:t>, ο Peter και ο Rolf ιδρύουν την εταιρεία και μεταφέρονται στα πρώτα αληθινά τους γραφεία. Ένα τοπικά γνωστό σημείο διασκέδασης, που λέγεται </a:t>
            </a:r>
            <a:r>
              <a:rPr lang="el-GR" sz="2400" dirty="0" err="1" smtClean="0">
                <a:effectLst/>
                <a:latin typeface="Times New Roman" pitchFamily="18" charset="0"/>
                <a:cs typeface="Times New Roman" pitchFamily="18" charset="0"/>
              </a:rPr>
              <a:t>con</a:t>
            </a:r>
            <a:r>
              <a:rPr lang="el-GR" sz="2400" dirty="0" smtClean="0">
                <a:effectLst/>
                <a:latin typeface="Times New Roman" pitchFamily="18" charset="0"/>
                <a:cs typeface="Times New Roman" pitchFamily="18" charset="0"/>
              </a:rPr>
              <a:t>-</a:t>
            </a:r>
            <a:r>
              <a:rPr lang="el-GR" sz="2400" dirty="0" err="1" smtClean="0">
                <a:effectLst/>
                <a:latin typeface="Times New Roman" pitchFamily="18" charset="0"/>
                <a:cs typeface="Times New Roman" pitchFamily="18" charset="0"/>
              </a:rPr>
              <a:t>sum</a:t>
            </a:r>
            <a:r>
              <a:rPr lang="el-GR" sz="2400" dirty="0" smtClean="0">
                <a:effectLst/>
                <a:latin typeface="Times New Roman" pitchFamily="18" charset="0"/>
                <a:cs typeface="Times New Roman" pitchFamily="18" charset="0"/>
              </a:rPr>
              <a:t>.</a:t>
            </a:r>
            <a:br>
              <a:rPr lang="el-GR" sz="2400" dirty="0" smtClean="0">
                <a:effectLst/>
                <a:latin typeface="Times New Roman" pitchFamily="18" charset="0"/>
                <a:cs typeface="Times New Roman" pitchFamily="18" charset="0"/>
              </a:rPr>
            </a:br>
            <a:r>
              <a:rPr lang="en-US" sz="2400" dirty="0" smtClean="0">
                <a:effectLst/>
                <a:latin typeface="Times New Roman" pitchFamily="18" charset="0"/>
                <a:cs typeface="Times New Roman" pitchFamily="18" charset="0"/>
              </a:rPr>
              <a:t/>
            </a:r>
            <a:br>
              <a:rPr lang="en-US" sz="2400" dirty="0" smtClean="0">
                <a:effectLst/>
                <a:latin typeface="Times New Roman" pitchFamily="18" charset="0"/>
                <a:cs typeface="Times New Roman" pitchFamily="18" charset="0"/>
              </a:rPr>
            </a:br>
            <a:r>
              <a:rPr lang="el-GR" sz="2400" dirty="0" smtClean="0">
                <a:effectLst/>
                <a:latin typeface="Times New Roman" pitchFamily="18" charset="0"/>
                <a:cs typeface="Times New Roman" pitchFamily="18" charset="0"/>
              </a:rPr>
              <a:t>2007 : Η trivago Ισπανίας, Γαλλίας και Αγγλίας ξεκινάει. Αντί να προσφέρει δυνατότητες κρατήσεων ξενοδοχείων η trivago συγκρίνει τιμές από 5 διαφορετικά </a:t>
            </a:r>
            <a:r>
              <a:rPr lang="el-GR" sz="2400" dirty="0" err="1" smtClean="0">
                <a:effectLst/>
                <a:latin typeface="Times New Roman" pitchFamily="18" charset="0"/>
                <a:cs typeface="Times New Roman" pitchFamily="18" charset="0"/>
              </a:rPr>
              <a:t>websites</a:t>
            </a:r>
            <a:r>
              <a:rPr lang="el-GR" sz="2400" dirty="0" smtClean="0">
                <a:effectLst/>
                <a:latin typeface="Times New Roman" pitchFamily="18" charset="0"/>
                <a:cs typeface="Times New Roman" pitchFamily="18" charset="0"/>
              </a:rPr>
              <a:t>. Η σύγκριση τιμών γεννιέται. Η trivago παίρνει αρχική χρηματοδότηση από μια ομάδα επιχειρηματιών, συμπεριλαμβανομένων τους </a:t>
            </a:r>
            <a:r>
              <a:rPr lang="el-GR" sz="2400" dirty="0" err="1" smtClean="0">
                <a:effectLst/>
                <a:latin typeface="Times New Roman" pitchFamily="18" charset="0"/>
                <a:cs typeface="Times New Roman" pitchFamily="18" charset="0"/>
              </a:rPr>
              <a:t>Samwer</a:t>
            </a:r>
            <a:r>
              <a:rPr lang="el-GR" sz="2400" dirty="0" smtClean="0">
                <a:effectLst/>
                <a:latin typeface="Times New Roman" pitchFamily="18" charset="0"/>
                <a:cs typeface="Times New Roman" pitchFamily="18" charset="0"/>
              </a:rPr>
              <a:t> </a:t>
            </a:r>
            <a:r>
              <a:rPr lang="el-GR" sz="2400" dirty="0" err="1" smtClean="0">
                <a:effectLst/>
                <a:latin typeface="Times New Roman" pitchFamily="18" charset="0"/>
                <a:cs typeface="Times New Roman" pitchFamily="18" charset="0"/>
              </a:rPr>
              <a:t>Brothers</a:t>
            </a:r>
            <a:r>
              <a:rPr lang="el-GR" sz="2400" dirty="0" smtClean="0">
                <a:effectLst/>
                <a:latin typeface="Times New Roman" pitchFamily="18" charset="0"/>
                <a:cs typeface="Times New Roman" pitchFamily="18" charset="0"/>
              </a:rPr>
              <a:t>, </a:t>
            </a:r>
            <a:r>
              <a:rPr lang="el-GR" sz="2400" dirty="0" err="1" smtClean="0">
                <a:effectLst/>
                <a:latin typeface="Times New Roman" pitchFamily="18" charset="0"/>
                <a:cs typeface="Times New Roman" pitchFamily="18" charset="0"/>
              </a:rPr>
              <a:t>Daniel</a:t>
            </a:r>
            <a:r>
              <a:rPr lang="el-GR" sz="2400" dirty="0" smtClean="0">
                <a:effectLst/>
                <a:latin typeface="Times New Roman" pitchFamily="18" charset="0"/>
                <a:cs typeface="Times New Roman" pitchFamily="18" charset="0"/>
              </a:rPr>
              <a:t> </a:t>
            </a:r>
            <a:r>
              <a:rPr lang="el-GR" sz="2400" dirty="0" err="1" smtClean="0">
                <a:effectLst/>
                <a:latin typeface="Times New Roman" pitchFamily="18" charset="0"/>
                <a:cs typeface="Times New Roman" pitchFamily="18" charset="0"/>
              </a:rPr>
              <a:t>Wild</a:t>
            </a:r>
            <a:r>
              <a:rPr lang="el-GR" sz="2400" dirty="0" smtClean="0">
                <a:effectLst/>
                <a:latin typeface="Times New Roman" pitchFamily="18" charset="0"/>
                <a:cs typeface="Times New Roman" pitchFamily="18" charset="0"/>
              </a:rPr>
              <a:t>, </a:t>
            </a:r>
            <a:r>
              <a:rPr lang="el-GR" sz="2400" dirty="0" err="1" smtClean="0">
                <a:effectLst/>
                <a:latin typeface="Times New Roman" pitchFamily="18" charset="0"/>
                <a:cs typeface="Times New Roman" pitchFamily="18" charset="0"/>
              </a:rPr>
              <a:t>Cyril</a:t>
            </a:r>
            <a:r>
              <a:rPr lang="el-GR" sz="2400" dirty="0" smtClean="0">
                <a:effectLst/>
                <a:latin typeface="Times New Roman" pitchFamily="18" charset="0"/>
                <a:cs typeface="Times New Roman" pitchFamily="18" charset="0"/>
              </a:rPr>
              <a:t> </a:t>
            </a:r>
            <a:r>
              <a:rPr lang="el-GR" sz="2400" dirty="0" err="1" smtClean="0">
                <a:effectLst/>
                <a:latin typeface="Times New Roman" pitchFamily="18" charset="0"/>
                <a:cs typeface="Times New Roman" pitchFamily="18" charset="0"/>
              </a:rPr>
              <a:t>Jaugey</a:t>
            </a:r>
            <a:r>
              <a:rPr lang="el-GR" sz="2400" dirty="0" smtClean="0">
                <a:effectLst/>
                <a:latin typeface="Times New Roman" pitchFamily="18" charset="0"/>
                <a:cs typeface="Times New Roman" pitchFamily="18" charset="0"/>
              </a:rPr>
              <a:t>, </a:t>
            </a:r>
            <a:r>
              <a:rPr lang="el-GR" sz="2400" dirty="0" err="1" smtClean="0">
                <a:effectLst/>
                <a:latin typeface="Times New Roman" pitchFamily="18" charset="0"/>
                <a:cs typeface="Times New Roman" pitchFamily="18" charset="0"/>
              </a:rPr>
              <a:t>Florian</a:t>
            </a:r>
            <a:r>
              <a:rPr lang="el-GR" sz="2400" dirty="0" smtClean="0">
                <a:effectLst/>
                <a:latin typeface="Times New Roman" pitchFamily="18" charset="0"/>
                <a:cs typeface="Times New Roman" pitchFamily="18" charset="0"/>
              </a:rPr>
              <a:t> </a:t>
            </a:r>
            <a:r>
              <a:rPr lang="el-GR" sz="2400" dirty="0" err="1" smtClean="0">
                <a:effectLst/>
                <a:latin typeface="Times New Roman" pitchFamily="18" charset="0"/>
                <a:cs typeface="Times New Roman" pitchFamily="18" charset="0"/>
              </a:rPr>
              <a:t>Heinemann</a:t>
            </a:r>
            <a:r>
              <a:rPr lang="el-GR" sz="2400" dirty="0" smtClean="0">
                <a:effectLst/>
                <a:latin typeface="Times New Roman" pitchFamily="18" charset="0"/>
                <a:cs typeface="Times New Roman" pitchFamily="18" charset="0"/>
              </a:rPr>
              <a:t>, </a:t>
            </a:r>
            <a:r>
              <a:rPr lang="el-GR" sz="2400" dirty="0" err="1" smtClean="0">
                <a:effectLst/>
                <a:latin typeface="Times New Roman" pitchFamily="18" charset="0"/>
                <a:cs typeface="Times New Roman" pitchFamily="18" charset="0"/>
              </a:rPr>
              <a:t>Lukasz</a:t>
            </a:r>
            <a:r>
              <a:rPr lang="el-GR" sz="2400" dirty="0" smtClean="0">
                <a:effectLst/>
                <a:latin typeface="Times New Roman" pitchFamily="18" charset="0"/>
                <a:cs typeface="Times New Roman" pitchFamily="18" charset="0"/>
              </a:rPr>
              <a:t> </a:t>
            </a:r>
            <a:r>
              <a:rPr lang="el-GR" sz="2400" dirty="0" err="1" smtClean="0">
                <a:effectLst/>
                <a:latin typeface="Times New Roman" pitchFamily="18" charset="0"/>
                <a:cs typeface="Times New Roman" pitchFamily="18" charset="0"/>
              </a:rPr>
              <a:t>Gadowski</a:t>
            </a:r>
            <a:r>
              <a:rPr lang="el-GR" sz="2400" dirty="0" smtClean="0">
                <a:effectLst/>
                <a:latin typeface="Times New Roman" pitchFamily="18" charset="0"/>
                <a:cs typeface="Times New Roman" pitchFamily="18" charset="0"/>
              </a:rPr>
              <a:t> και μερικούς άλλους. </a:t>
            </a:r>
            <a:br>
              <a:rPr lang="el-GR" sz="2400" dirty="0" smtClean="0">
                <a:effectLst/>
                <a:latin typeface="Times New Roman" pitchFamily="18" charset="0"/>
                <a:cs typeface="Times New Roman" pitchFamily="18" charset="0"/>
              </a:rPr>
            </a:br>
            <a:endParaRPr lang="en-US" sz="2400" dirty="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828800"/>
            <a:ext cx="8229600" cy="4419600"/>
          </a:xfrm>
        </p:spPr>
        <p:txBody>
          <a:bodyPr>
            <a:normAutofit/>
          </a:bodyPr>
          <a:lstStyle/>
          <a:p>
            <a:r>
              <a:rPr lang="el-GR" sz="2400" dirty="0" smtClean="0">
                <a:latin typeface="Times New Roman" pitchFamily="18" charset="0"/>
                <a:cs typeface="Times New Roman" pitchFamily="18" charset="0"/>
              </a:rPr>
              <a:t>2008 : Η trivago ενισχύει την διεθνή επέκταση με την έναρξη της πλατφόρμας σε Πολωνία και Σουηδία. Περισσότερα από 15 άτομα ιδρώνουν σε τρία δωμάτια χωρίς κλιματιστικό. Η trivago λαμβάνει περαιτέρω χρηματοδότηση από την </a:t>
            </a:r>
            <a:r>
              <a:rPr lang="el-GR" sz="2400" dirty="0" err="1" smtClean="0">
                <a:latin typeface="Times New Roman" pitchFamily="18" charset="0"/>
                <a:cs typeface="Times New Roman" pitchFamily="18" charset="0"/>
              </a:rPr>
              <a:t>Hugo</a:t>
            </a:r>
            <a:r>
              <a:rPr lang="el-GR" sz="2400" dirty="0" smtClean="0">
                <a:latin typeface="Times New Roman" pitchFamily="18" charset="0"/>
                <a:cs typeface="Times New Roman" pitchFamily="18" charset="0"/>
              </a:rPr>
              <a:t> </a:t>
            </a:r>
            <a:r>
              <a:rPr lang="el-GR" sz="2400" dirty="0" err="1" smtClean="0">
                <a:latin typeface="Times New Roman" pitchFamily="18" charset="0"/>
                <a:cs typeface="Times New Roman" pitchFamily="18" charset="0"/>
              </a:rPr>
              <a:t>Burge</a:t>
            </a:r>
            <a:r>
              <a:rPr lang="el-GR" sz="2400" dirty="0" smtClean="0">
                <a:latin typeface="Times New Roman" pitchFamily="18" charset="0"/>
                <a:cs typeface="Times New Roman" pitchFamily="18" charset="0"/>
              </a:rPr>
              <a:t> και το </a:t>
            </a:r>
            <a:r>
              <a:rPr lang="el-GR" sz="2400" dirty="0" err="1" smtClean="0">
                <a:latin typeface="Times New Roman" pitchFamily="18" charset="0"/>
                <a:cs typeface="Times New Roman" pitchFamily="18" charset="0"/>
              </a:rPr>
              <a:t>Howzat</a:t>
            </a:r>
            <a:r>
              <a:rPr lang="el-GR" sz="2400" dirty="0" smtClean="0">
                <a:latin typeface="Times New Roman" pitchFamily="18" charset="0"/>
                <a:cs typeface="Times New Roman" pitchFamily="18" charset="0"/>
              </a:rPr>
              <a:t> </a:t>
            </a:r>
            <a:r>
              <a:rPr lang="el-GR" sz="2400" dirty="0" err="1" smtClean="0">
                <a:latin typeface="Times New Roman" pitchFamily="18" charset="0"/>
                <a:cs typeface="Times New Roman" pitchFamily="18" charset="0"/>
              </a:rPr>
              <a:t>Media</a:t>
            </a:r>
            <a:r>
              <a:rPr lang="el-GR" sz="2400" dirty="0" smtClean="0">
                <a:latin typeface="Times New Roman" pitchFamily="18" charset="0"/>
                <a:cs typeface="Times New Roman" pitchFamily="18" charset="0"/>
              </a:rPr>
              <a:t>.</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 2009 : Η πρώτη τηλεοπτική διαφήμιση προβάλετε στην Γερμανία. Ύστερα από διετή επένδυση στην ανάπτυξη, η trivago φτάνει στο νεκρό σημείο και γίνεται επικερδής. Ο ετήσιος ρυθμός ανάπτυξης είναι κοντά στο 400%.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828800"/>
            <a:ext cx="8229600" cy="4648200"/>
          </a:xfrm>
        </p:spPr>
        <p:txBody>
          <a:bodyPr>
            <a:normAutofit/>
          </a:bodyPr>
          <a:lstStyle/>
          <a:p>
            <a:r>
              <a:rPr lang="el-GR" sz="2400" dirty="0" smtClean="0">
                <a:latin typeface="Times New Roman" pitchFamily="18" charset="0"/>
                <a:cs typeface="Times New Roman" pitchFamily="18" charset="0"/>
              </a:rPr>
              <a:t>2010 : Η trivago προβάλλει τηλεοπτική καμπάνια σε 5 Ευρωπαϊκές χώρες. Κάθε δεύτερος αναγνωρίζει το όνομα της trivago σε Γερμανία και Ισπανία. Πάνω από 100 </a:t>
            </a:r>
            <a:r>
              <a:rPr lang="el-GR" sz="2400" dirty="0" err="1" smtClean="0">
                <a:latin typeface="Times New Roman" pitchFamily="18" charset="0"/>
                <a:cs typeface="Times New Roman" pitchFamily="18" charset="0"/>
              </a:rPr>
              <a:t>websites</a:t>
            </a:r>
            <a:r>
              <a:rPr lang="el-GR" sz="2400" dirty="0" smtClean="0">
                <a:latin typeface="Times New Roman" pitchFamily="18" charset="0"/>
                <a:cs typeface="Times New Roman" pitchFamily="18" charset="0"/>
              </a:rPr>
              <a:t> συμπεριλαμβάνονται στην σύγκριση τιμών. 45 εργαζόμενοι μετακινούνται από το συνωστισμένο παλιό γραφείο στα καινούρια γραφεία στο κτήριο με τα "τέσσερα στοιχεία".</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 2011 : Η πρώτη τηλεοπτική εκστρατεία ξεκίνησε στις ΗΠΑ και την Βραζιλία. Η Ισπανία γίνεται η πιο δυνατή αγορά. Η trivago φτάνει να απασχολεί 100 εργαζόμενους. </a:t>
            </a:r>
            <a:endParaRPr lang="en-US"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n-US" b="1" dirty="0" smtClean="0"/>
              <a:t>Rolf </a:t>
            </a:r>
            <a:r>
              <a:rPr lang="en-US" b="1" dirty="0" err="1" smtClean="0"/>
              <a:t>Schrömgens</a:t>
            </a:r>
            <a:r>
              <a:rPr lang="en-US" b="1" dirty="0" smtClean="0"/>
              <a:t> - Product, Marketing &amp;</a:t>
            </a:r>
            <a:r>
              <a:rPr lang="el-GR" b="1" dirty="0" smtClean="0"/>
              <a:t> </a:t>
            </a:r>
            <a:r>
              <a:rPr lang="en-US" b="1" dirty="0" smtClean="0"/>
              <a:t>International</a:t>
            </a:r>
            <a:endParaRPr lang="el-GR" b="1" dirty="0" smtClean="0"/>
          </a:p>
          <a:p>
            <a:endParaRPr lang="el-GR" b="1" dirty="0" smtClean="0"/>
          </a:p>
          <a:p>
            <a:r>
              <a:rPr lang="en-US" b="1" dirty="0" err="1" smtClean="0"/>
              <a:t>Malte</a:t>
            </a:r>
            <a:r>
              <a:rPr lang="en-US" b="1" dirty="0" smtClean="0"/>
              <a:t> </a:t>
            </a:r>
            <a:r>
              <a:rPr lang="en-US" b="1" dirty="0" err="1" smtClean="0"/>
              <a:t>Siewert</a:t>
            </a:r>
            <a:r>
              <a:rPr lang="en-US" b="1" dirty="0" smtClean="0"/>
              <a:t> - Sales, Finance &amp; BD</a:t>
            </a:r>
            <a:endParaRPr lang="el-GR" b="1" dirty="0" smtClean="0"/>
          </a:p>
          <a:p>
            <a:endParaRPr lang="en-US" b="1" dirty="0" smtClean="0"/>
          </a:p>
          <a:p>
            <a:r>
              <a:rPr lang="en-US" b="1" dirty="0" smtClean="0"/>
              <a:t>Peter </a:t>
            </a:r>
            <a:r>
              <a:rPr lang="en-US" b="1" dirty="0" err="1" smtClean="0"/>
              <a:t>Vinnemeier</a:t>
            </a:r>
            <a:r>
              <a:rPr lang="en-US" b="1" dirty="0" smtClean="0"/>
              <a:t> - Technology</a:t>
            </a:r>
          </a:p>
          <a:p>
            <a:endParaRPr lang="en-US"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ΔΙΟΙΚΗΣΗ</a:t>
            </a:r>
            <a:endParaRPr lang="en-US" sz="3200" u="sng" dirty="0">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2819400"/>
            <a:ext cx="8229600" cy="3505200"/>
          </a:xfrm>
        </p:spPr>
        <p:txBody>
          <a:bodyPr>
            <a:normAutofit fontScale="92500"/>
          </a:bodyPr>
          <a:lstStyle/>
          <a:p>
            <a:r>
              <a:rPr lang="el-GR" sz="2400" dirty="0" smtClean="0">
                <a:latin typeface="Times New Roman" pitchFamily="18" charset="0"/>
                <a:cs typeface="Times New Roman" pitchFamily="18" charset="0"/>
              </a:rPr>
              <a:t>ΓΕΡΜΑΝΙΑ, ΝΤΙΣΕΛΝΤΟΡΦ ( κεντρικά γραφεία ) </a:t>
            </a:r>
          </a:p>
          <a:p>
            <a:r>
              <a:rPr lang="el-GR" sz="2400" dirty="0" smtClean="0">
                <a:latin typeface="Times New Roman" pitchFamily="18" charset="0"/>
                <a:cs typeface="Times New Roman" pitchFamily="18" charset="0"/>
              </a:rPr>
              <a:t>Η.Π.Α, ΝΕΑ ΥΟΡΚΗ</a:t>
            </a:r>
          </a:p>
          <a:p>
            <a:r>
              <a:rPr lang="el-GR" sz="2400" dirty="0" smtClean="0">
                <a:latin typeface="Times New Roman" pitchFamily="18" charset="0"/>
                <a:cs typeface="Times New Roman" pitchFamily="18" charset="0"/>
              </a:rPr>
              <a:t>ΙΣΠΑΝΙΑ, ΜΑΓΙΟΡΚΑ</a:t>
            </a:r>
          </a:p>
          <a:p>
            <a:r>
              <a:rPr lang="el-GR" sz="2400" dirty="0" smtClean="0">
                <a:latin typeface="Times New Roman" pitchFamily="18" charset="0"/>
                <a:cs typeface="Times New Roman" pitchFamily="18" charset="0"/>
              </a:rPr>
              <a:t>ΑΓΓΛΙΑ, ΛΟΝΔΙΝΟ</a:t>
            </a:r>
          </a:p>
          <a:p>
            <a:r>
              <a:rPr lang="el-GR" sz="2400" dirty="0" smtClean="0">
                <a:latin typeface="Times New Roman" pitchFamily="18" charset="0"/>
                <a:cs typeface="Times New Roman" pitchFamily="18" charset="0"/>
              </a:rPr>
              <a:t>ΓΑΛΛΙΑ, ΠΑΡΙΣΙ</a:t>
            </a:r>
          </a:p>
          <a:p>
            <a:r>
              <a:rPr lang="el-GR" sz="2400" dirty="0" smtClean="0">
                <a:latin typeface="Times New Roman" pitchFamily="18" charset="0"/>
                <a:cs typeface="Times New Roman" pitchFamily="18" charset="0"/>
              </a:rPr>
              <a:t>ΙΤΑΛΙΑ, ΜΙΛΑΝΟ</a:t>
            </a:r>
          </a:p>
          <a:p>
            <a:r>
              <a:rPr lang="el-GR" sz="2400" dirty="0" smtClean="0">
                <a:latin typeface="Times New Roman" pitchFamily="18" charset="0"/>
                <a:cs typeface="Times New Roman" pitchFamily="18" charset="0"/>
              </a:rPr>
              <a:t>ΠΟΡΤΟΓΑΛΙΑ, ΛΙΣΑΒΟΝΑ</a:t>
            </a:r>
          </a:p>
          <a:p>
            <a:r>
              <a:rPr lang="el-GR" sz="2400" dirty="0" smtClean="0">
                <a:latin typeface="Times New Roman" pitchFamily="18" charset="0"/>
                <a:cs typeface="Times New Roman" pitchFamily="18" charset="0"/>
              </a:rPr>
              <a:t>ΕΛΛΑΔΑ, ΑΘΗΝΑ (Λεωφόρος Κηφισίας 166α &amp; Σοφοκλέους 2</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ΤΚ 151 26, Μαρούσι Αττικής )</a:t>
            </a:r>
            <a:endParaRPr lang="en-US" sz="2400"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ΓΡΑΦΕΙΑ</a:t>
            </a:r>
            <a:endParaRPr lang="en-US" sz="3200" u="sng" dirty="0">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2971800"/>
            <a:ext cx="8229600" cy="3035491"/>
          </a:xfrm>
        </p:spPr>
        <p:txBody>
          <a:bodyPr>
            <a:noAutofit/>
          </a:bodyPr>
          <a:lstStyle/>
          <a:p>
            <a:pPr>
              <a:buNone/>
            </a:pPr>
            <a:r>
              <a:rPr lang="el-GR" sz="2400" dirty="0" smtClean="0">
                <a:latin typeface="Times New Roman" pitchFamily="18" charset="0"/>
                <a:cs typeface="Times New Roman" pitchFamily="18" charset="0"/>
              </a:rPr>
              <a:t>Ο Τρόπος διαχείρισης είναι απλός, η trivago, σε δευτερόλεπτα,</a:t>
            </a:r>
          </a:p>
          <a:p>
            <a:pPr>
              <a:buNone/>
            </a:pPr>
            <a:r>
              <a:rPr lang="el-GR" sz="2400" dirty="0" smtClean="0">
                <a:latin typeface="Times New Roman" pitchFamily="18" charset="0"/>
                <a:cs typeface="Times New Roman" pitchFamily="18" charset="0"/>
              </a:rPr>
              <a:t>σκανάρει πάνω από εκατό διαφορετικές ιστοσελίδες</a:t>
            </a:r>
          </a:p>
          <a:p>
            <a:pPr>
              <a:buNone/>
            </a:pPr>
            <a:r>
              <a:rPr lang="el-GR" sz="2400" dirty="0" smtClean="0">
                <a:latin typeface="Times New Roman" pitchFamily="18" charset="0"/>
                <a:cs typeface="Times New Roman" pitchFamily="18" charset="0"/>
              </a:rPr>
              <a:t>ξενοδοχειακών κρατήσεων για πληροφορίες όπως κριτικές,</a:t>
            </a:r>
          </a:p>
          <a:p>
            <a:pPr>
              <a:buNone/>
            </a:pPr>
            <a:r>
              <a:rPr lang="el-GR" sz="2400" dirty="0" smtClean="0">
                <a:latin typeface="Times New Roman" pitchFamily="18" charset="0"/>
                <a:cs typeface="Times New Roman" pitchFamily="18" charset="0"/>
              </a:rPr>
              <a:t>φωτογραφίες, περιγραφές και φυσικά τιμές. Με τον τρόπο</a:t>
            </a:r>
          </a:p>
          <a:p>
            <a:pPr>
              <a:buNone/>
            </a:pPr>
            <a:r>
              <a:rPr lang="el-GR" sz="2400" dirty="0" smtClean="0">
                <a:latin typeface="Times New Roman" pitchFamily="18" charset="0"/>
                <a:cs typeface="Times New Roman" pitchFamily="18" charset="0"/>
              </a:rPr>
              <a:t>αυτό, δεν παρέχει μόνο την πιο ολοκληρωμένη εικόνα για</a:t>
            </a:r>
          </a:p>
          <a:p>
            <a:pPr>
              <a:buNone/>
            </a:pPr>
            <a:r>
              <a:rPr lang="el-GR" sz="2400" dirty="0" smtClean="0">
                <a:latin typeface="Times New Roman" pitchFamily="18" charset="0"/>
                <a:cs typeface="Times New Roman" pitchFamily="18" charset="0"/>
              </a:rPr>
              <a:t>την ποιότητα ενός ξενοδοχείου, αλλά ανακαλύπτει</a:t>
            </a:r>
          </a:p>
          <a:p>
            <a:pPr>
              <a:buNone/>
            </a:pPr>
            <a:r>
              <a:rPr lang="el-GR" sz="2400" dirty="0" smtClean="0">
                <a:latin typeface="Times New Roman" pitchFamily="18" charset="0"/>
                <a:cs typeface="Times New Roman" pitchFamily="18" charset="0"/>
              </a:rPr>
              <a:t>συνεχώς διαφορές στις τιμές για τα ίδια ξενοδοχεία και</a:t>
            </a:r>
          </a:p>
          <a:p>
            <a:pPr>
              <a:buNone/>
            </a:pPr>
            <a:r>
              <a:rPr lang="el-GR" sz="2400" dirty="0" smtClean="0">
                <a:latin typeface="Times New Roman" pitchFamily="18" charset="0"/>
                <a:cs typeface="Times New Roman" pitchFamily="18" charset="0"/>
              </a:rPr>
              <a:t>πανομοιότυπα δωμάτια.</a:t>
            </a:r>
            <a:endParaRPr lang="en-US" sz="2400"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pPr algn="ctr"/>
            <a:r>
              <a:rPr lang="el-GR" sz="3200" u="sng" dirty="0" smtClean="0">
                <a:effectLst/>
                <a:latin typeface="Times New Roman" pitchFamily="18" charset="0"/>
                <a:cs typeface="Times New Roman" pitchFamily="18" charset="0"/>
              </a:rPr>
              <a:t>ΤΡΟΠΟΣ ΔΙΑΧΕΙΡΙΣΗΣΗ ΕΠΙΧΕΙΡΗΣΗΣ</a:t>
            </a:r>
            <a:endParaRPr lang="en-US" sz="3200" u="sng" dirty="0">
              <a:effectLst/>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246</TotalTime>
  <Words>486</Words>
  <Application>Microsoft Office PowerPoint</Application>
  <PresentationFormat>Προβολή στην οθόνη (4:3)</PresentationFormat>
  <Paragraphs>61</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Συγκέντρωση</vt:lpstr>
      <vt:lpstr>ΑΤΕΙ ΚΡΗΤΗΣ ΣΧΟΛΗ:ΤΟΥΡΙΣΤΙΚΩΝ ΕΠΙΧΕΙΡΗΣΕΩΝ ΜΑΘΗΜΑ:ΕΦΑΡΜΟΓΕΣ ΠΛΗΡΟΦΟΡΙΚΗΣ ΣΤΙΣ ΤΟΥΡΙΣΤΙΚΕΣ ΕΠΙΧΕΙΡΗΣΕΙΣ ΕΞΑΜΗΝΟ Β’  ΗΜΕΡΟΜΗΝΙΑ: 28/05/2013 </vt:lpstr>
      <vt:lpstr>ΠΑΡΟΥΣΙΑΣΗ ΤΑΞΙΔΙΩΤΙΚΟΥ ΓΡΑΦΕΙΟΥ TRIVAGO</vt:lpstr>
      <vt:lpstr>                               ΙΣΤΟΡΙΚΗ ΑΝΑΔΡΟΜΗ  2004: Η ιδέα trivago γεννιέται. Ο Stephan, ο Peter και ο Rolf συναντιούνται στο Tresznjewski στο Μόναχο.  2005: Η πρώτη δοκιμαστική έκδοση της trivago είναι στον αέρα. Το ενδιαφέρον επικεντρώνεται κυρίως στις δυνατότητες της κοινότητας για την δημιουργία ταξιδιωτικού περιεχομένου.     </vt:lpstr>
      <vt:lpstr>2006 : Η trivago βγαίνει από το στάδιο ανάπτυξης. Ο Malte, ο Peter και ο Rolf ιδρύουν την εταιρεία και μεταφέρονται στα πρώτα αληθινά τους γραφεία. Ένα τοπικά γνωστό σημείο διασκέδασης, που λέγεται con-sum.  2007 : Η trivago Ισπανίας, Γαλλίας και Αγγλίας ξεκινάει. Αντί να προσφέρει δυνατότητες κρατήσεων ξενοδοχείων η trivago συγκρίνει τιμές από 5 διαφορετικά websites. Η σύγκριση τιμών γεννιέται. Η trivago παίρνει αρχική χρηματοδότηση από μια ομάδα επιχειρηματιών, συμπεριλαμβανομένων τους Samwer Brothers, Daniel Wild, Cyril Jaugey, Florian Heinemann, Lukasz Gadowski και μερικούς άλλους.  </vt:lpstr>
      <vt:lpstr>2008 : Η trivago ενισχύει την διεθνή επέκταση με την έναρξη της πλατφόρμας σε Πολωνία και Σουηδία. Περισσότερα από 15 άτομα ιδρώνουν σε τρία δωμάτια χωρίς κλιματιστικό. Η trivago λαμβάνει περαιτέρω χρηματοδότηση από την Hugo Burge και το Howzat Media.   2009 : Η πρώτη τηλεοπτική διαφήμιση προβάλετε στην Γερμανία. Ύστερα από διετή επένδυση στην ανάπτυξη, η trivago φτάνει στο νεκρό σημείο και γίνεται επικερδής. Ο ετήσιος ρυθμός ανάπτυξης είναι κοντά στο 400%. </vt:lpstr>
      <vt:lpstr>2010 : Η trivago προβάλλει τηλεοπτική καμπάνια σε 5 Ευρωπαϊκές χώρες. Κάθε δεύτερος αναγνωρίζει το όνομα της trivago σε Γερμανία και Ισπανία. Πάνω από 100 websites συμπεριλαμβάνονται στην σύγκριση τιμών. 45 εργαζόμενοι μετακινούνται από το συνωστισμένο παλιό γραφείο στα καινούρια γραφεία στο κτήριο με τα "τέσσερα στοιχεία".   2011 : Η πρώτη τηλεοπτική εκστρατεία ξεκίνησε στις ΗΠΑ και την Βραζιλία. Η Ισπανία γίνεται η πιο δυνατή αγορά. Η trivago φτάνει να απασχολεί 100 εργαζόμενους. </vt:lpstr>
      <vt:lpstr>ΔΙΟΙΚΗΣΗ</vt:lpstr>
      <vt:lpstr>ΓΡΑΦΕΙΑ</vt:lpstr>
      <vt:lpstr>ΤΡΟΠΟΣ ΔΙΑΧΕΙΡΙΣΗΣΗ ΕΠΙΧΕΙΡΗΣΗΣ</vt:lpstr>
      <vt:lpstr>ΣΕ ΠΟΙΟΥΣ ΑΠΕΥΘΥΝΕΤΑΙ Η TRIVAGO</vt:lpstr>
      <vt:lpstr>ΚΕΡΔΟΦΟΡΙΑ</vt:lpstr>
      <vt:lpstr>ΚΕΡΔΟΦΟΡΙΑ</vt:lpstr>
      <vt:lpstr>ΕΠΙΣΚΕΨΙΜΟΤΗΤΑ</vt:lpstr>
      <vt:lpstr>ΕΠΙΣΚΕΨΙΜΟΤΗΤΑ</vt:lpstr>
      <vt:lpstr>ΕΠΙΣΚΕΨΙΜΟΤΗΤΑ</vt:lpstr>
      <vt:lpstr>ΑΠΟΨΗ ΓΙΑ ΤΗΝ TRIVAGO</vt:lpstr>
      <vt:lpstr>ΠΡΟΤΑΣΕΙΣ ΓΙΑ ΑΛΛΑΓΕΣ</vt:lpstr>
      <vt:lpstr>ΠΗΓΕΣ</vt:lpstr>
      <vt:lpstr>ΕΥΧΑΡΙΣΤΩ ΓΙΑ ΤΗΝ ΠΡΟΣΟΧΗ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ΑΤΕΙ ΚΡΗΤΗΣ ΣΧΟΛΗ:ΤΟΥΡΙΣΤΙΚΩΝ ΕΠΙΧΕΙΡΗΣΕΩΝ ΜΑΘΗΜΑ:ΕΦΑΡΜΟΓΕΣ ΠΛΗΡΟΦΟΡΙΚΗΣ ΣΤΙΣ ΤΟΥΡΙΣΤΙΚΕΣ ΕΠΙΧΕΙΡΗΣΕΙΣ ΕΞΑΜΗΝΟ Β’  ΗΜΕΡΟΜΗΝΙΑ: 28/05/2013</dc:title>
  <dc:creator>george</dc:creator>
  <cp:lastModifiedBy>george</cp:lastModifiedBy>
  <cp:revision>21</cp:revision>
  <dcterms:created xsi:type="dcterms:W3CDTF">2013-05-19T10:08:50Z</dcterms:created>
  <dcterms:modified xsi:type="dcterms:W3CDTF">2013-05-27T12:50:16Z</dcterms:modified>
</cp:coreProperties>
</file>