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395" r:id="rId2"/>
    <p:sldId id="328" r:id="rId3"/>
    <p:sldId id="396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7" r:id="rId15"/>
    <p:sldId id="408" r:id="rId16"/>
    <p:sldId id="409" r:id="rId17"/>
    <p:sldId id="410" r:id="rId18"/>
    <p:sldId id="411" r:id="rId19"/>
    <p:sldId id="412" r:id="rId20"/>
    <p:sldId id="413" r:id="rId21"/>
    <p:sldId id="414" r:id="rId22"/>
    <p:sldId id="415" r:id="rId23"/>
    <p:sldId id="416" r:id="rId24"/>
    <p:sldId id="418" r:id="rId25"/>
    <p:sldId id="417" r:id="rId26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084A5-9A73-45DD-A513-F621E7E920E5}" type="datetimeFigureOut">
              <a:rPr lang="el-GR" smtClean="0"/>
              <a:pPr/>
              <a:t>14/5/2013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B223E-763A-45FF-90EF-8F8F9A0123F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2BFAB0-03EA-4B2B-805E-BD1E6C22C4FE}" type="slidenum">
              <a:rPr lang="el-GR" smtClean="0"/>
              <a:pPr/>
              <a:t>3</a:t>
            </a:fld>
            <a:endParaRPr lang="el-GR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4CE7F24-EBC9-4A80-A2E0-A768559638A5}" type="slidenum">
              <a:rPr lang="el-GR" smtClean="0"/>
              <a:pPr/>
              <a:t>13</a:t>
            </a:fld>
            <a:endParaRPr lang="el-GR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B1A7BED-5210-4897-BA8E-3D9834E59544}" type="slidenum">
              <a:rPr lang="el-GR" smtClean="0"/>
              <a:pPr/>
              <a:t>14</a:t>
            </a:fld>
            <a:endParaRPr lang="el-GR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CDA266-DDA6-4F8D-BE90-4E2F15531C27}" type="slidenum">
              <a:rPr lang="el-GR" smtClean="0"/>
              <a:pPr/>
              <a:t>15</a:t>
            </a:fld>
            <a:endParaRPr lang="el-GR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C0B71A1-9735-4E8C-A9F1-1A65D61ACD0C}" type="slidenum">
              <a:rPr lang="el-GR" smtClean="0"/>
              <a:pPr/>
              <a:t>16</a:t>
            </a:fld>
            <a:endParaRPr lang="el-GR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D31B8A0-F84B-468D-8F1A-BF32FE346A86}" type="slidenum">
              <a:rPr lang="el-GR" smtClean="0"/>
              <a:pPr/>
              <a:t>18</a:t>
            </a:fld>
            <a:endParaRPr lang="el-G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3810B7D-C03E-4661-895C-669CF46C0D24}" type="slidenum">
              <a:rPr lang="el-GR" smtClean="0"/>
              <a:pPr/>
              <a:t>19</a:t>
            </a:fld>
            <a:endParaRPr lang="el-G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3AAA26-9490-4F25-926B-728144C27DF4}" type="slidenum">
              <a:rPr lang="el-GR" smtClean="0"/>
              <a:pPr/>
              <a:t>20</a:t>
            </a:fld>
            <a:endParaRPr lang="el-GR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CA5215A-5D87-40E8-99E5-1E8E74BA0204}" type="slidenum">
              <a:rPr lang="el-GR" smtClean="0"/>
              <a:pPr/>
              <a:t>22</a:t>
            </a:fld>
            <a:endParaRPr lang="el-GR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802EA9-7128-430B-B569-F873A21CD7A1}" type="slidenum">
              <a:rPr lang="el-GR" smtClean="0"/>
              <a:pPr/>
              <a:t>23</a:t>
            </a:fld>
            <a:endParaRPr lang="el-GR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C802EA9-7128-430B-B569-F873A21CD7A1}" type="slidenum">
              <a:rPr lang="el-GR" smtClean="0"/>
              <a:pPr/>
              <a:t>24</a:t>
            </a:fld>
            <a:endParaRPr lang="el-GR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CBB2C41-44B0-4E47-A1F0-B189A65ECE90}" type="slidenum">
              <a:rPr lang="el-GR" smtClean="0"/>
              <a:pPr/>
              <a:t>4</a:t>
            </a:fld>
            <a:endParaRPr lang="el-GR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C003469-846E-4018-8152-7FEAAD9723C7}" type="slidenum">
              <a:rPr lang="el-GR" smtClean="0"/>
              <a:pPr/>
              <a:t>25</a:t>
            </a:fld>
            <a:endParaRPr lang="el-G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9AB1AC-BD27-4C06-A45E-D7C51CAF4190}" type="slidenum">
              <a:rPr lang="el-GR" smtClean="0"/>
              <a:pPr/>
              <a:t>5</a:t>
            </a:fld>
            <a:endParaRPr lang="el-GR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3D8FB12-5D1B-4B8B-9B72-48724DBCCF26}" type="slidenum">
              <a:rPr lang="el-GR" smtClean="0"/>
              <a:pPr/>
              <a:t>6</a:t>
            </a:fld>
            <a:endParaRPr lang="el-GR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FAF1FE6-1673-444F-8FC0-4B57FBEE97A1}" type="slidenum">
              <a:rPr lang="el-GR" smtClean="0"/>
              <a:pPr/>
              <a:t>8</a:t>
            </a:fld>
            <a:endParaRPr lang="el-GR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0A9C61E-0442-41AF-B559-9FB6DD5262B9}" type="slidenum">
              <a:rPr lang="el-GR" smtClean="0"/>
              <a:pPr/>
              <a:t>9</a:t>
            </a:fld>
            <a:endParaRPr lang="el-GR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58DAE11-43BE-4DC9-A72B-85B75F449BFF}" type="slidenum">
              <a:rPr lang="el-GR" smtClean="0"/>
              <a:pPr/>
              <a:t>10</a:t>
            </a:fld>
            <a:endParaRPr lang="el-G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46624D1-9F47-4C05-98F4-5B8ECE84C589}" type="slidenum">
              <a:rPr lang="el-GR" smtClean="0"/>
              <a:pPr/>
              <a:t>11</a:t>
            </a:fld>
            <a:endParaRPr lang="el-GR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687F76-D386-45FA-B7EE-E5B503F98DAC}" type="slidenum">
              <a:rPr lang="el-GR" smtClean="0"/>
              <a:pPr/>
              <a:t>12</a:t>
            </a:fld>
            <a:endParaRPr lang="el-G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936A9-5A73-4482-BB38-F1721EE8A7AA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E18C8-C5DD-4B91-AFA5-1063CD40BCEE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045-5866-4BAF-83F4-A2A9CB82EC6B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FB57-9D09-4230-981C-65A1DD033DF7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63644-96CA-4096-8B3D-B10319148D46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0DCA-C598-4DC8-8AF3-CC59AE730358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BEE9-7C92-4A9D-A81F-7A9D8F46AA59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3DA20-D61D-4FBA-B486-B8AF9DBEE815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AFFCA-35C2-4647-85F2-F5F5F3A5E03E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5C37-907E-4E2A-9AAC-EA79A47A7C0D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1495-8119-4EDD-BF98-334560810315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BD7E10-FE27-40F4-8839-6025F5B6F7DB}" type="datetime1">
              <a:rPr lang="en-US" smtClean="0"/>
              <a:pPr/>
              <a:t>5/14/2013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omla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Χάρης Κονδυλάκης</a:t>
            </a:r>
          </a:p>
          <a:p>
            <a:r>
              <a:rPr lang="en-US" dirty="0" smtClean="0"/>
              <a:t>14/5/2013</a:t>
            </a:r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Τουρισμός</a:t>
            </a:r>
            <a:br>
              <a:rPr lang="el-GR" dirty="0" smtClean="0"/>
            </a:br>
            <a:r>
              <a:rPr lang="el-GR" dirty="0" smtClean="0"/>
              <a:t>Σχεδιασμός </a:t>
            </a:r>
            <a:r>
              <a:rPr lang="el-GR" dirty="0" err="1" smtClean="0"/>
              <a:t>Ιστοχώρων</a:t>
            </a:r>
            <a:endParaRPr lang="el-GR" dirty="0" smtClean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Κατηγορίες εξυπηρετητών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Web Server (www)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Domain Name Server (DNS)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Mail server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File Transfer Protocol (FTP) server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Streaming server</a:t>
            </a: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Γνωστοί εξυπηρετητές ιστού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Apache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IIS</a:t>
            </a:r>
          </a:p>
          <a:p>
            <a:pPr>
              <a:lnSpc>
                <a:spcPct val="90000"/>
              </a:lnSpc>
            </a:pPr>
            <a:r>
              <a:rPr lang="en-GB" dirty="0" err="1" smtClean="0">
                <a:solidFill>
                  <a:srgbClr val="24486C"/>
                </a:solidFill>
              </a:rPr>
              <a:t>Nginx</a:t>
            </a: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Εργαλεία κατασκευής ιστοσελίδων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Coffee Cup HTML Editor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Komodo Edit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Web Studio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Adobe Dreamweaver</a:t>
            </a:r>
            <a:endParaRPr lang="el-GR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Site Builders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Εύκολοι στη χρήση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Άλλα χρήσιμα εργαλεία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Adobe Photoshop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Adobe Flash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Microsoft Silverlight</a:t>
            </a:r>
          </a:p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Στατικά </a:t>
            </a:r>
            <a:r>
              <a:rPr lang="en-GB" sz="3200" smtClean="0"/>
              <a:t>#</a:t>
            </a:r>
            <a:r>
              <a:rPr lang="el-GR" sz="3200" smtClean="0"/>
              <a:t> Δυναμικά </a:t>
            </a:r>
            <a:r>
              <a:rPr lang="en-GB" sz="3200" smtClean="0"/>
              <a:t>websites</a:t>
            </a:r>
            <a:endParaRPr lang="el-GR" sz="32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Στατικοί </a:t>
            </a:r>
            <a:r>
              <a:rPr lang="el-GR" dirty="0" err="1" smtClean="0">
                <a:solidFill>
                  <a:srgbClr val="24486C"/>
                </a:solidFill>
              </a:rPr>
              <a:t>ιστοχώροι</a:t>
            </a:r>
            <a:endParaRPr lang="el-GR" dirty="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Χρησιμοποιούν μόνο κώδικα HTML και έχουν στατικό περιεχόμενο, δηλαδή όλες οι σελίδες του </a:t>
            </a:r>
            <a:r>
              <a:rPr lang="el-GR" b="0" dirty="0" err="1" smtClean="0">
                <a:solidFill>
                  <a:srgbClr val="24486C"/>
                </a:solidFill>
              </a:rPr>
              <a:t>website</a:t>
            </a:r>
            <a:r>
              <a:rPr lang="el-GR" b="0" dirty="0" smtClean="0">
                <a:solidFill>
                  <a:srgbClr val="24486C"/>
                </a:solidFill>
              </a:rPr>
              <a:t> θα είναι πάντα οι ίδιες σε περιεχόμενο, ανεξάρτητα από ποιος τις επισκέπτεται και πότε.</a:t>
            </a:r>
            <a:endParaRPr lang="en-GB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Στατικοί ιστοχώροι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smtClean="0">
                <a:solidFill>
                  <a:srgbClr val="24486C"/>
                </a:solidFill>
              </a:rPr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Μικρός χρόνος ανάπτυξής τους 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Μικρό κόστος ανάπτυξής τους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Μικρό κόστος για τη φιλοξενία τους</a:t>
            </a:r>
          </a:p>
          <a:p>
            <a:pPr>
              <a:lnSpc>
                <a:spcPct val="90000"/>
              </a:lnSpc>
            </a:pPr>
            <a:endParaRPr lang="el-GR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smtClean="0">
                <a:solidFill>
                  <a:srgbClr val="24486C"/>
                </a:solidFill>
              </a:rPr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Η ανανέωσή τους απαιτεί γνώσεις </a:t>
            </a:r>
            <a:r>
              <a:rPr lang="en-GB" smtClean="0">
                <a:solidFill>
                  <a:srgbClr val="24486C"/>
                </a:solidFill>
              </a:rPr>
              <a:t>html</a:t>
            </a:r>
            <a:endParaRPr lang="el-GR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Στάσιμο περιεχόμενο </a:t>
            </a:r>
          </a:p>
          <a:p>
            <a:pPr>
              <a:lnSpc>
                <a:spcPct val="90000"/>
              </a:lnSpc>
            </a:pPr>
            <a:endParaRPr lang="el-GR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smtClean="0"/>
              <a:t>Παράδειγμα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85113" cy="5872162"/>
          </a:xfrm>
        </p:spPr>
        <p:txBody>
          <a:bodyPr/>
          <a:lstStyle/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urier New" pitchFamily="49" charset="0"/>
              <a:cs typeface="Courier New" pitchFamily="49" charset="0"/>
              <a:sym typeface="Courier New" pitchFamily="49" charset="0"/>
            </a:endParaRP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&lt;HTML&gt;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&lt;HEAD&gt;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 &lt;TITLE&gt;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TEI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ΚΡΗΤΗΣ &lt;/TITLE&gt;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&lt;/HEAD&gt;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&lt;BODY&gt;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Αυτό είναι το κείμενο μιας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ιστοσελίδας&lt;br/&gt;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Αυτός είναι ένας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/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</a:b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&lt;a href=‘www.google.gr’&gt;Υπερσύνδεσμος&lt;/a&gt;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&lt;/BODY&gt;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&lt;/HTML&gt;</a:t>
            </a:r>
            <a:endParaRPr lang="el-GR" sz="2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5" descr="Screen shot 2011-05-31 at 11.png"/>
          <p:cNvPicPr>
            <a:picLocks noChangeAspect="1"/>
          </p:cNvPicPr>
          <p:nvPr/>
        </p:nvPicPr>
        <p:blipFill>
          <a:blip r:embed="rId2" cstate="print"/>
          <a:srcRect l="-8293" r="-8293"/>
          <a:stretch>
            <a:fillRect/>
          </a:stretch>
        </p:blipFill>
        <p:spPr bwMode="auto">
          <a:xfrm>
            <a:off x="-779463" y="0"/>
            <a:ext cx="10755313" cy="698976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1600"/>
            <a:ext cx="7848600" cy="876300"/>
          </a:xfrm>
        </p:spPr>
        <p:txBody>
          <a:bodyPr/>
          <a:lstStyle/>
          <a:p>
            <a:r>
              <a:rPr lang="el-GR" sz="3200" smtClean="0"/>
              <a:t>Δυναμικοί ιστοχώροι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68400"/>
            <a:ext cx="7848600" cy="538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b="0" smtClean="0">
                <a:solidFill>
                  <a:srgbClr val="24486C"/>
                </a:solidFill>
              </a:rPr>
              <a:t>Χρησιμοποιούν κώδικα (π.χ. PHP, JSP, ASP, Ruby On Rails) που παράγει HTML και έχουν δυναμικό περιεχόμενο, δηλαδή το περιεχόμενο των σελίδων του website θα εξαρτάται από παράγοντες όπως: το input του χρήστη, το περιεχόμενο στη Βάση Δεδομένων, τον τύπο φυλλομετρητή (browser) του χρήστη κ.ά.</a:t>
            </a:r>
            <a:endParaRPr lang="en-US" b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1600"/>
            <a:ext cx="7848600" cy="876300"/>
          </a:xfrm>
        </p:spPr>
        <p:txBody>
          <a:bodyPr/>
          <a:lstStyle/>
          <a:p>
            <a:r>
              <a:rPr lang="el-GR" sz="3200" smtClean="0"/>
              <a:t>Δυναμικοί ιστοχώροι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68400"/>
            <a:ext cx="7848600" cy="538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dirty="0" smtClean="0">
                <a:solidFill>
                  <a:srgbClr val="24486C"/>
                </a:solidFill>
              </a:rPr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Προσφέρουν ποικιλία λειτουργιών</a:t>
            </a:r>
          </a:p>
          <a:p>
            <a:pPr lvl="1"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Εύκολα στην ανανέωσή τους </a:t>
            </a:r>
          </a:p>
          <a:p>
            <a:pPr>
              <a:lnSpc>
                <a:spcPct val="90000"/>
              </a:lnSpc>
            </a:pPr>
            <a:endParaRPr lang="el-GR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l-GR" dirty="0" smtClean="0">
                <a:solidFill>
                  <a:srgbClr val="24486C"/>
                </a:solidFill>
              </a:rPr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Μεγαλύτερο κόστος ανάπτυξης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05839" y="6259067"/>
            <a:ext cx="169163" cy="402336"/>
          </a:xfrm>
          <a:custGeom>
            <a:avLst/>
            <a:gdLst>
              <a:gd name="connsiteX0" fmla="*/ 0 w 169163"/>
              <a:gd name="connsiteY0" fmla="*/ 0 h 402336"/>
              <a:gd name="connsiteX1" fmla="*/ 169163 w 169163"/>
              <a:gd name="connsiteY1" fmla="*/ 0 h 402336"/>
              <a:gd name="connsiteX2" fmla="*/ 169163 w 169163"/>
              <a:gd name="connsiteY2" fmla="*/ 402336 h 402336"/>
              <a:gd name="connsiteX3" fmla="*/ 0 w 169163"/>
              <a:gd name="connsiteY3" fmla="*/ 402336 h 402336"/>
              <a:gd name="connsiteX4" fmla="*/ 0 w 169163"/>
              <a:gd name="connsiteY4" fmla="*/ 0 h 40233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69163" h="402336">
                <a:moveTo>
                  <a:pt x="0" y="0"/>
                </a:moveTo>
                <a:lnTo>
                  <a:pt x="169163" y="0"/>
                </a:lnTo>
                <a:lnTo>
                  <a:pt x="169163" y="402336"/>
                </a:lnTo>
                <a:lnTo>
                  <a:pt x="0" y="402336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1"/>
          <p:cNvSpPr txBox="1"/>
          <p:nvPr/>
        </p:nvSpPr>
        <p:spPr>
          <a:xfrm>
            <a:off x="8331200" y="6388100"/>
            <a:ext cx="165100" cy="139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100"/>
              </a:lnSpc>
              <a:tabLst/>
            </a:pP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46100" y="495300"/>
            <a:ext cx="8064500" cy="630942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5800"/>
              </a:lnSpc>
              <a:tabLst>
                <a:tab pos="342900" algn="l"/>
                <a:tab pos="457200" algn="l"/>
                <a:tab pos="736600" algn="l"/>
                <a:tab pos="1104900" algn="l"/>
              </a:tabLst>
            </a:pPr>
            <a:r>
              <a:rPr lang="el-GR" altLang="zh-CN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Παρουσιάσεις</a:t>
            </a:r>
            <a:endParaRPr lang="en-US" altLang="zh-CN" sz="1100" dirty="0" smtClean="0"/>
          </a:p>
          <a:p>
            <a:pPr>
              <a:lnSpc>
                <a:spcPts val="1000"/>
              </a:lnSpc>
            </a:pPr>
            <a:endParaRPr lang="en-US" altLang="zh-CN" sz="11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21/5/2013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Amadeus – </a:t>
            </a:r>
            <a:r>
              <a:rPr lang="el-GR" dirty="0" smtClean="0"/>
              <a:t>Παναγιώτης </a:t>
            </a:r>
            <a:r>
              <a:rPr lang="el-GR" dirty="0" err="1" smtClean="0"/>
              <a:t>Κυριαζόπουλος</a:t>
            </a:r>
            <a:r>
              <a:rPr lang="el-GR" dirty="0" smtClean="0"/>
              <a:t> (ΑΜ5305)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Galileo International – </a:t>
            </a:r>
            <a:r>
              <a:rPr lang="el-GR" dirty="0" err="1" smtClean="0"/>
              <a:t>Σταματάκης</a:t>
            </a:r>
            <a:r>
              <a:rPr lang="el-GR" dirty="0" smtClean="0"/>
              <a:t> Στέλιος (ΑΜ5301)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err="1" smtClean="0"/>
              <a:t>Easyjet</a:t>
            </a:r>
            <a:r>
              <a:rPr lang="en-US" dirty="0" smtClean="0"/>
              <a:t> - </a:t>
            </a:r>
            <a:r>
              <a:rPr lang="el-GR" dirty="0" smtClean="0"/>
              <a:t>Μαρία </a:t>
            </a:r>
            <a:r>
              <a:rPr lang="el-GR" dirty="0" err="1" smtClean="0"/>
              <a:t>Κορνελάκη</a:t>
            </a: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e-dream – </a:t>
            </a:r>
            <a:r>
              <a:rPr lang="el-GR" dirty="0" err="1" smtClean="0"/>
              <a:t>Ματάι</a:t>
            </a:r>
            <a:r>
              <a:rPr lang="el-GR" dirty="0" smtClean="0"/>
              <a:t> Ίριδα (ΑΜ 5288)</a:t>
            </a:r>
          </a:p>
          <a:p>
            <a:pPr>
              <a:buFont typeface="Arial" pitchFamily="34" charset="0"/>
              <a:buChar char="•"/>
            </a:pPr>
            <a:r>
              <a:rPr lang="el-GR" sz="2000" dirty="0" smtClean="0"/>
              <a:t>28/5/2013</a:t>
            </a:r>
          </a:p>
          <a:p>
            <a:pPr lvl="1">
              <a:buFont typeface="Arial" pitchFamily="34" charset="0"/>
              <a:buChar char="•"/>
            </a:pPr>
            <a:r>
              <a:rPr lang="en-US" dirty="0" err="1" smtClean="0"/>
              <a:t>Sabre</a:t>
            </a:r>
            <a:r>
              <a:rPr lang="en-US" dirty="0" smtClean="0"/>
              <a:t> – </a:t>
            </a:r>
            <a:r>
              <a:rPr lang="el-GR" dirty="0" smtClean="0"/>
              <a:t>Μπράβο Κων/</a:t>
            </a:r>
            <a:r>
              <a:rPr lang="el-GR" dirty="0" err="1" smtClean="0"/>
              <a:t>τινος </a:t>
            </a:r>
            <a:r>
              <a:rPr lang="el-GR" dirty="0" smtClean="0"/>
              <a:t>(ΑΜ5312)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err="1" smtClean="0"/>
              <a:t>WorldSpan</a:t>
            </a:r>
            <a:r>
              <a:rPr lang="en-US" dirty="0" smtClean="0"/>
              <a:t> - </a:t>
            </a:r>
            <a:r>
              <a:rPr lang="el-GR" dirty="0" err="1" smtClean="0"/>
              <a:t>Εμμανουέλα</a:t>
            </a:r>
            <a:r>
              <a:rPr lang="el-GR" dirty="0" smtClean="0"/>
              <a:t> </a:t>
            </a:r>
            <a:r>
              <a:rPr lang="el-GR" dirty="0" err="1" smtClean="0"/>
              <a:t>Γιακάκογλου</a:t>
            </a: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err="1" smtClean="0"/>
              <a:t>TriVaGo</a:t>
            </a:r>
            <a:r>
              <a:rPr lang="en-US" dirty="0" smtClean="0"/>
              <a:t> – </a:t>
            </a:r>
            <a:r>
              <a:rPr lang="el-GR" dirty="0" smtClean="0"/>
              <a:t>Μιχάλης-Γιώργος Σφακιανάκης (ΑΜ 5294)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4/6/2013</a:t>
            </a:r>
          </a:p>
          <a:p>
            <a:pPr lvl="1">
              <a:buFont typeface="Arial" pitchFamily="34" charset="0"/>
              <a:buChar char="•"/>
            </a:pPr>
            <a:r>
              <a:rPr lang="en-US" dirty="0" err="1" smtClean="0"/>
              <a:t>TripAdvisor</a:t>
            </a:r>
            <a:r>
              <a:rPr lang="en-US" dirty="0" smtClean="0"/>
              <a:t> – </a:t>
            </a:r>
            <a:r>
              <a:rPr lang="el-GR" dirty="0" smtClean="0"/>
              <a:t>Γιάννης </a:t>
            </a:r>
            <a:r>
              <a:rPr lang="el-GR" dirty="0" err="1" smtClean="0"/>
              <a:t>Τσομπανάκης</a:t>
            </a:r>
            <a:r>
              <a:rPr lang="el-GR" dirty="0" smtClean="0"/>
              <a:t> (ΑΜ 5289)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Expedia – </a:t>
            </a:r>
            <a:r>
              <a:rPr lang="el-GR" dirty="0" smtClean="0"/>
              <a:t>Αθηνά </a:t>
            </a:r>
            <a:r>
              <a:rPr lang="el-GR" dirty="0" err="1" smtClean="0"/>
              <a:t>Παπαβραμίδου</a:t>
            </a:r>
            <a:r>
              <a:rPr lang="el-GR" dirty="0" smtClean="0"/>
              <a:t> (ΑΜ 5293)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Travelocity – </a:t>
            </a:r>
            <a:r>
              <a:rPr lang="el-GR" dirty="0" err="1" smtClean="0"/>
              <a:t>Ανθούλα</a:t>
            </a:r>
            <a:r>
              <a:rPr lang="el-GR" dirty="0" smtClean="0"/>
              <a:t> Σωτήρη (ΑΜ5296)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lastminute.gr - </a:t>
            </a:r>
            <a:r>
              <a:rPr lang="el-GR" dirty="0" err="1" smtClean="0"/>
              <a:t>Κερασία</a:t>
            </a:r>
            <a:r>
              <a:rPr lang="el-GR" dirty="0" smtClean="0"/>
              <a:t> </a:t>
            </a:r>
            <a:r>
              <a:rPr lang="el-GR" dirty="0" err="1" smtClean="0"/>
              <a:t>Ανδριανάκη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11/6/2013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Fidelio – </a:t>
            </a:r>
            <a:r>
              <a:rPr lang="el-GR" dirty="0" smtClean="0"/>
              <a:t>Άγις </a:t>
            </a:r>
            <a:r>
              <a:rPr lang="el-GR" dirty="0" err="1" smtClean="0"/>
              <a:t>Βάιος</a:t>
            </a:r>
            <a:r>
              <a:rPr lang="el-GR" dirty="0" smtClean="0"/>
              <a:t> (ΑΜ 5297)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Airtickets.gr – </a:t>
            </a:r>
            <a:r>
              <a:rPr lang="el-GR" dirty="0" err="1" smtClean="0"/>
              <a:t>Μαυρίδου</a:t>
            </a:r>
            <a:r>
              <a:rPr lang="el-GR" dirty="0" smtClean="0"/>
              <a:t> Αναστασία (ΑΜ5307)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Pamediakopes.gr – </a:t>
            </a:r>
            <a:r>
              <a:rPr lang="el-GR" dirty="0" err="1" smtClean="0"/>
              <a:t>Λεανκα</a:t>
            </a:r>
            <a:r>
              <a:rPr lang="el-GR" dirty="0" smtClean="0"/>
              <a:t> Συμεών (ΑΜ5287)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Booking.com – </a:t>
            </a:r>
            <a:r>
              <a:rPr lang="el-GR" dirty="0" smtClean="0"/>
              <a:t>Ψαρουδάκη Στυλιανή (ΑΜ 5285</a:t>
            </a:r>
            <a:r>
              <a:rPr lang="el-GR" sz="1600" dirty="0" smtClean="0"/>
              <a:t>)</a:t>
            </a:r>
            <a:endParaRPr lang="el-GR" sz="1600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1600"/>
            <a:ext cx="7848600" cy="876300"/>
          </a:xfrm>
        </p:spPr>
        <p:txBody>
          <a:bodyPr/>
          <a:lstStyle/>
          <a:p>
            <a:r>
              <a:rPr lang="el-GR" sz="3200" smtClean="0"/>
              <a:t>Παράδειγμα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14375"/>
            <a:ext cx="7848600" cy="5838825"/>
          </a:xfrm>
        </p:spPr>
        <p:txBody>
          <a:bodyPr/>
          <a:lstStyle/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&lt;?php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$date = date(‘d-m-Y’);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?&gt;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&lt;HTML&gt;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&lt;HEAD&gt;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 &lt;TITLE&gt; </a:t>
            </a:r>
            <a:r>
              <a:rPr lang="en-US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TEI </a:t>
            </a: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ΚΡΗΤΗΣ &lt;/TITLE&gt;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&lt;/HEAD&gt;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&lt;BODY&gt;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 Αυτό είναι το κείμενο μιας ιστοσελίδας&lt;br/&gt;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Αυτός είναι ένας &lt;a href=‘www.google.gr’&gt;Υπερσύνδεσμος&lt;/a&gt;&lt;br&gt;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Και η ημερομηνία είναι &lt;? echo $date; ?&gt;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&lt;/BODY&gt;</a:t>
            </a:r>
          </a:p>
          <a:p>
            <a:pPr marL="0" indent="0" defTabSz="1300163">
              <a:spcBef>
                <a:spcPts val="700"/>
              </a:spcBef>
              <a:buFontTx/>
              <a:buNone/>
              <a:defRPr/>
            </a:pPr>
            <a:r>
              <a:rPr lang="el-GR" sz="2000" b="0" dirty="0" smtClean="0">
                <a:solidFill>
                  <a:schemeClr val="tx2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  <a:sym typeface="Courier New" pitchFamily="49" charset="0"/>
              </a:rPr>
              <a:t>&lt;/HTML&gt;</a:t>
            </a:r>
            <a:endParaRPr lang="el-GR" sz="2000" b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5" descr="Screen shot 2011-05-31 at 11.png"/>
          <p:cNvPicPr>
            <a:picLocks noChangeAspect="1"/>
          </p:cNvPicPr>
          <p:nvPr/>
        </p:nvPicPr>
        <p:blipFill>
          <a:blip r:embed="rId2" cstate="print"/>
          <a:srcRect l="-8295" r="-8295"/>
          <a:stretch>
            <a:fillRect/>
          </a:stretch>
        </p:blipFill>
        <p:spPr bwMode="auto">
          <a:xfrm>
            <a:off x="-798513" y="0"/>
            <a:ext cx="10798176" cy="68580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630237"/>
          </a:xfrm>
        </p:spPr>
        <p:txBody>
          <a:bodyPr/>
          <a:lstStyle/>
          <a:p>
            <a:r>
              <a:rPr lang="el-GR" sz="3200" smtClean="0"/>
              <a:t>Δυναμικοί ιστοχώροι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Λειτουργίες: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Μηχανή Αναζήτησης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Database Interface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User-specific Content Generation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Έλεγχος τιμών εισόδου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Αυθεντικοποίηση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Δυνατότητα ανανέωσης των κειμένων</a:t>
            </a:r>
          </a:p>
          <a:p>
            <a:pPr lvl="1">
              <a:lnSpc>
                <a:spcPct val="90000"/>
              </a:lnSpc>
            </a:pPr>
            <a:r>
              <a:rPr lang="el-GR" smtClean="0">
                <a:solidFill>
                  <a:srgbClr val="24486C"/>
                </a:solidFill>
              </a:rPr>
              <a:t>Αλληλεπίδραση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630237"/>
          </a:xfrm>
        </p:spPr>
        <p:txBody>
          <a:bodyPr/>
          <a:lstStyle/>
          <a:p>
            <a:r>
              <a:rPr lang="el-GR" sz="3200" smtClean="0"/>
              <a:t>Εργαλεία </a:t>
            </a:r>
            <a:r>
              <a:rPr lang="en-GB" sz="3200" smtClean="0"/>
              <a:t>CMS</a:t>
            </a:r>
            <a:endParaRPr lang="el-GR" sz="32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sz="2400" dirty="0" smtClean="0">
                <a:solidFill>
                  <a:srgbClr val="24486C"/>
                </a:solidFill>
              </a:rPr>
              <a:t>Τι </a:t>
            </a:r>
            <a:r>
              <a:rPr lang="el-GR" sz="2400" dirty="0" smtClean="0">
                <a:solidFill>
                  <a:srgbClr val="24486C"/>
                </a:solidFill>
              </a:rPr>
              <a:t>είναι ένα Σύστημα Διαχείρισης Περιεχομένου (CMS</a:t>
            </a:r>
            <a:r>
              <a:rPr lang="el-GR" sz="2400" dirty="0" smtClean="0">
                <a:solidFill>
                  <a:srgbClr val="24486C"/>
                </a:solidFill>
              </a:rPr>
              <a:t>);</a:t>
            </a:r>
            <a:endParaRPr lang="en-US" sz="240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el-GR" sz="2400" dirty="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Ένα σύστημα διαχείρισης περιεχομένου (</a:t>
            </a:r>
            <a:r>
              <a:rPr lang="el-GR" dirty="0" err="1" smtClean="0">
                <a:solidFill>
                  <a:srgbClr val="24486C"/>
                </a:solidFill>
              </a:rPr>
              <a:t>content</a:t>
            </a:r>
            <a:r>
              <a:rPr lang="el-GR" dirty="0" smtClean="0">
                <a:solidFill>
                  <a:srgbClr val="24486C"/>
                </a:solidFill>
              </a:rPr>
              <a:t> </a:t>
            </a:r>
            <a:r>
              <a:rPr lang="el-GR" dirty="0" err="1" smtClean="0">
                <a:solidFill>
                  <a:srgbClr val="24486C"/>
                </a:solidFill>
              </a:rPr>
              <a:t>management</a:t>
            </a:r>
            <a:r>
              <a:rPr lang="el-GR" dirty="0" smtClean="0">
                <a:solidFill>
                  <a:srgbClr val="24486C"/>
                </a:solidFill>
              </a:rPr>
              <a:t> </a:t>
            </a:r>
            <a:r>
              <a:rPr lang="el-GR" dirty="0" err="1" smtClean="0">
                <a:solidFill>
                  <a:srgbClr val="24486C"/>
                </a:solidFill>
              </a:rPr>
              <a:t>system</a:t>
            </a:r>
            <a:r>
              <a:rPr lang="el-GR" dirty="0" smtClean="0">
                <a:solidFill>
                  <a:srgbClr val="24486C"/>
                </a:solidFill>
              </a:rPr>
              <a:t>, CMS) είναι μια εφαρμογή λογισμικού που βοηθάει στην οργάνωση και παρουσίαση περιεχομένου σε έναν </a:t>
            </a:r>
            <a:r>
              <a:rPr lang="el-GR" dirty="0" err="1" smtClean="0">
                <a:solidFill>
                  <a:srgbClr val="24486C"/>
                </a:solidFill>
              </a:rPr>
              <a:t>ιστότοπο</a:t>
            </a:r>
            <a:r>
              <a:rPr lang="el-GR" dirty="0" smtClean="0">
                <a:solidFill>
                  <a:srgbClr val="24486C"/>
                </a:solidFill>
              </a:rPr>
              <a:t> (</a:t>
            </a:r>
            <a:r>
              <a:rPr lang="el-GR" dirty="0" err="1" smtClean="0">
                <a:solidFill>
                  <a:srgbClr val="24486C"/>
                </a:solidFill>
              </a:rPr>
              <a:t>website</a:t>
            </a:r>
            <a:r>
              <a:rPr lang="el-GR" dirty="0" smtClean="0">
                <a:solidFill>
                  <a:srgbClr val="24486C"/>
                </a:solidFill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Χρησιμοποιούνται για τη διαχείριση και έλεγχο μιας μεγάλης, δυναμικής συλλογής </a:t>
            </a:r>
            <a:r>
              <a:rPr lang="el-GR" dirty="0" err="1" smtClean="0">
                <a:solidFill>
                  <a:srgbClr val="24486C"/>
                </a:solidFill>
              </a:rPr>
              <a:t>web</a:t>
            </a:r>
            <a:r>
              <a:rPr lang="el-GR" dirty="0" smtClean="0">
                <a:solidFill>
                  <a:srgbClr val="24486C"/>
                </a:solidFill>
              </a:rPr>
              <a:t> υλικού (HTML έγγραφα και οι αντίστοιχες εικόνες)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Είναι συνήθως υλοποιημένα ως </a:t>
            </a:r>
            <a:r>
              <a:rPr lang="el-GR" dirty="0" err="1" smtClean="0">
                <a:solidFill>
                  <a:srgbClr val="24486C"/>
                </a:solidFill>
              </a:rPr>
              <a:t>web</a:t>
            </a:r>
            <a:r>
              <a:rPr lang="el-GR" dirty="0" smtClean="0">
                <a:solidFill>
                  <a:srgbClr val="24486C"/>
                </a:solidFill>
              </a:rPr>
              <a:t> εφαρμογές (δηλαδή η οργάνωση, διαχείριση και παρουσίαση του περιεχομένου γίνεται μέσω από μια τυπική </a:t>
            </a:r>
            <a:r>
              <a:rPr lang="el-GR" dirty="0" err="1" smtClean="0">
                <a:solidFill>
                  <a:srgbClr val="24486C"/>
                </a:solidFill>
              </a:rPr>
              <a:t>web</a:t>
            </a:r>
            <a:r>
              <a:rPr lang="el-GR" dirty="0" smtClean="0">
                <a:solidFill>
                  <a:srgbClr val="24486C"/>
                </a:solidFill>
              </a:rPr>
              <a:t> </a:t>
            </a:r>
            <a:r>
              <a:rPr lang="el-GR" dirty="0" err="1" smtClean="0">
                <a:solidFill>
                  <a:srgbClr val="24486C"/>
                </a:solidFill>
              </a:rPr>
              <a:t>διεπαφή</a:t>
            </a:r>
            <a:r>
              <a:rPr lang="el-GR" dirty="0" smtClean="0">
                <a:solidFill>
                  <a:srgbClr val="24486C"/>
                </a:solidFill>
              </a:rPr>
              <a:t>)</a:t>
            </a: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630237"/>
          </a:xfrm>
        </p:spPr>
        <p:txBody>
          <a:bodyPr/>
          <a:lstStyle/>
          <a:p>
            <a:r>
              <a:rPr lang="el-GR" sz="3200" smtClean="0"/>
              <a:t>Εργαλεία </a:t>
            </a:r>
            <a:r>
              <a:rPr lang="en-GB" sz="3200" smtClean="0"/>
              <a:t>CMS</a:t>
            </a:r>
            <a:endParaRPr lang="el-GR" sz="32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 dirty="0" smtClean="0">
                <a:solidFill>
                  <a:srgbClr val="24486C"/>
                </a:solidFill>
              </a:rPr>
              <a:t>Content Management System</a:t>
            </a:r>
            <a:r>
              <a:rPr lang="el-GR" sz="2800" dirty="0" smtClean="0">
                <a:solidFill>
                  <a:srgbClr val="24486C"/>
                </a:solidFill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n-GB" sz="2800" dirty="0" err="1" smtClean="0">
                <a:solidFill>
                  <a:srgbClr val="24486C"/>
                </a:solidFill>
              </a:rPr>
              <a:t>Joomla</a:t>
            </a:r>
            <a:endParaRPr lang="en-GB" sz="2800" dirty="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800" dirty="0" err="1" smtClean="0">
                <a:solidFill>
                  <a:srgbClr val="24486C"/>
                </a:solidFill>
              </a:rPr>
              <a:t>Drupal</a:t>
            </a:r>
            <a:endParaRPr lang="en-GB" sz="2800" dirty="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800" dirty="0" err="1" smtClean="0">
                <a:solidFill>
                  <a:srgbClr val="24486C"/>
                </a:solidFill>
              </a:rPr>
              <a:t>WordPress</a:t>
            </a:r>
            <a:endParaRPr lang="en-GB" sz="2800" dirty="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800" dirty="0" err="1" smtClean="0">
                <a:solidFill>
                  <a:srgbClr val="24486C"/>
                </a:solidFill>
              </a:rPr>
              <a:t>MediaWiki</a:t>
            </a:r>
            <a:endParaRPr lang="el-GR" sz="2800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1600"/>
            <a:ext cx="8066088" cy="747713"/>
          </a:xfrm>
        </p:spPr>
        <p:txBody>
          <a:bodyPr/>
          <a:lstStyle/>
          <a:p>
            <a:r>
              <a:rPr lang="en-GB" sz="2800" smtClean="0"/>
              <a:t>Content Management Systems</a:t>
            </a:r>
            <a:endParaRPr lang="el-GR" sz="28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19138"/>
            <a:ext cx="7935913" cy="58340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800" smtClean="0">
                <a:solidFill>
                  <a:srgbClr val="24486C"/>
                </a:solidFill>
              </a:rPr>
              <a:t>Δεκάδες συστήματα</a:t>
            </a:r>
            <a:endParaRPr lang="en-GB" sz="280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2800" smtClean="0">
                <a:solidFill>
                  <a:srgbClr val="24486C"/>
                </a:solidFill>
              </a:rPr>
              <a:t>Joomla!</a:t>
            </a:r>
            <a:endParaRPr lang="el-GR" sz="2800" smtClean="0">
              <a:solidFill>
                <a:srgbClr val="24486C"/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sz="2400" b="0" smtClean="0">
                <a:solidFill>
                  <a:schemeClr val="tx2"/>
                </a:solidFill>
              </a:rPr>
              <a:t>Το πιο δημοφιλές αυτή τη στιγμή</a:t>
            </a:r>
          </a:p>
          <a:p>
            <a:pPr lvl="1">
              <a:lnSpc>
                <a:spcPct val="90000"/>
              </a:lnSpc>
            </a:pPr>
            <a:r>
              <a:rPr lang="el-GR" sz="2400" b="0" smtClean="0">
                <a:solidFill>
                  <a:schemeClr val="tx2"/>
                </a:solidFill>
              </a:rPr>
              <a:t>Ανοικτού κώδικα (</a:t>
            </a:r>
            <a:r>
              <a:rPr lang="en-GB" sz="2400" b="0" smtClean="0">
                <a:solidFill>
                  <a:schemeClr val="tx2"/>
                </a:solidFill>
                <a:hlinkClick r:id="rId3"/>
              </a:rPr>
              <a:t>www.joomla.org</a:t>
            </a:r>
            <a:r>
              <a:rPr lang="en-GB" sz="2400" b="0" smtClean="0">
                <a:solidFill>
                  <a:schemeClr val="tx2"/>
                </a:solidFill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l-GR" sz="2400" b="0" smtClean="0">
                <a:solidFill>
                  <a:schemeClr val="tx2"/>
                </a:solidFill>
              </a:rPr>
              <a:t>Από απλή ιστοσελίδα μέχρι ηλεκτρονικό κατάστημα</a:t>
            </a:r>
            <a:endParaRPr lang="en-GB" sz="2400" b="0" smtClean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400" b="0" smtClean="0">
                <a:solidFill>
                  <a:schemeClr val="tx2"/>
                </a:solidFill>
              </a:rPr>
              <a:t>RSS feeds, blogs, polls, language internationalization, news flashes, printable page versions</a:t>
            </a:r>
            <a:endParaRPr lang="el-GR" sz="2400" b="0" smtClean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GB" sz="2400" b="0" smtClean="0">
                <a:solidFill>
                  <a:schemeClr val="tx2"/>
                </a:solidFill>
              </a:rPr>
              <a:t>Front office </a:t>
            </a:r>
            <a:r>
              <a:rPr lang="el-GR" sz="2400" b="0" smtClean="0">
                <a:solidFill>
                  <a:schemeClr val="tx2"/>
                </a:solidFill>
              </a:rPr>
              <a:t>και </a:t>
            </a:r>
            <a:r>
              <a:rPr lang="en-GB" sz="2400" b="0" smtClean="0">
                <a:solidFill>
                  <a:schemeClr val="tx2"/>
                </a:solidFill>
              </a:rPr>
              <a:t>Back office</a:t>
            </a:r>
          </a:p>
          <a:p>
            <a:pPr lvl="1">
              <a:lnSpc>
                <a:spcPct val="90000"/>
              </a:lnSpc>
            </a:pPr>
            <a:r>
              <a:rPr lang="el-GR" sz="2400" b="0" smtClean="0">
                <a:solidFill>
                  <a:schemeClr val="tx2"/>
                </a:solidFill>
              </a:rPr>
              <a:t>Πάνω από 6.000 </a:t>
            </a:r>
            <a:r>
              <a:rPr lang="en-GB" sz="2400" b="0" smtClean="0">
                <a:solidFill>
                  <a:schemeClr val="tx2"/>
                </a:solidFill>
              </a:rPr>
              <a:t>plug-ins</a:t>
            </a:r>
            <a:endParaRPr lang="el-GR" sz="2400" b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endParaRPr lang="el-GR" sz="280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876300"/>
          </a:xfrm>
        </p:spPr>
        <p:txBody>
          <a:bodyPr/>
          <a:lstStyle/>
          <a:p>
            <a:r>
              <a:rPr lang="el-GR" sz="3200" smtClean="0"/>
              <a:t>Παραδείγματα ιστοχώρων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98500"/>
            <a:ext cx="7848600" cy="5854700"/>
          </a:xfrm>
        </p:spPr>
        <p:txBody>
          <a:bodyPr>
            <a:normAutofit/>
          </a:bodyPr>
          <a:lstStyle/>
          <a:p>
            <a:pPr marL="266700" indent="-266700">
              <a:lnSpc>
                <a:spcPct val="90000"/>
              </a:lnSpc>
            </a:pPr>
            <a:endParaRPr lang="el-GR" sz="2800" b="0" dirty="0" smtClean="0">
              <a:solidFill>
                <a:srgbClr val="24486C"/>
              </a:solidFill>
            </a:endParaRP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www.amazon.com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www.amazon.co.uk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www.amazon.cn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del.icio.us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europa.eu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lufthansa.aero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cnn.tv (</a:t>
            </a:r>
            <a:r>
              <a:rPr lang="en-GB" sz="2800" b="0" dirty="0" err="1" smtClean="0">
                <a:solidFill>
                  <a:srgbClr val="24486C"/>
                </a:solidFill>
              </a:rPr>
              <a:t>tuvalu</a:t>
            </a:r>
            <a:r>
              <a:rPr lang="en-GB" sz="2800" b="0" dirty="0" smtClean="0">
                <a:solidFill>
                  <a:srgbClr val="24486C"/>
                </a:solidFill>
              </a:rPr>
              <a:t>)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thelongestlistofthelongeststuffatthelongestdomainnameatlonglast.com</a:t>
            </a:r>
          </a:p>
          <a:p>
            <a:pPr marL="266700" indent="-266700">
              <a:lnSpc>
                <a:spcPct val="90000"/>
              </a:lnSpc>
            </a:pPr>
            <a:r>
              <a:rPr lang="en-GB" sz="2800" b="0" dirty="0" smtClean="0">
                <a:solidFill>
                  <a:srgbClr val="24486C"/>
                </a:solidFill>
              </a:rPr>
              <a:t>3.141592653589793238462643383279502884197169399375105820974944592.com</a:t>
            </a:r>
            <a:endParaRPr lang="el-GR" sz="2800" b="0" dirty="0" smtClean="0">
              <a:solidFill>
                <a:srgbClr val="24486C"/>
              </a:solidFill>
            </a:endParaRP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7780338" y="6334125"/>
            <a:ext cx="1363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0"/>
              <a:t> </a:t>
            </a:r>
            <a:r>
              <a:rPr lang="el-GR" b="0"/>
              <a:t>γεια</a:t>
            </a:r>
            <a:r>
              <a:rPr lang="en-GB" b="0"/>
              <a:t>.gr</a:t>
            </a:r>
            <a:endParaRPr lang="el-GR" b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876300"/>
          </a:xfrm>
        </p:spPr>
        <p:txBody>
          <a:bodyPr/>
          <a:lstStyle/>
          <a:p>
            <a:r>
              <a:rPr lang="el-GR" sz="3200" smtClean="0"/>
              <a:t>Τι είναι ο ιστοχώρος (</a:t>
            </a:r>
            <a:r>
              <a:rPr lang="en-GB" sz="3200" smtClean="0"/>
              <a:t>website)</a:t>
            </a:r>
            <a:endParaRPr lang="el-GR" sz="32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98500"/>
            <a:ext cx="7848600" cy="58705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l-GR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Σύνολο από σελίδες υπερκειμένου (</a:t>
            </a:r>
            <a:r>
              <a:rPr lang="en-GB" b="0" dirty="0" smtClean="0">
                <a:solidFill>
                  <a:srgbClr val="24486C"/>
                </a:solidFill>
              </a:rPr>
              <a:t>hypertext) … </a:t>
            </a:r>
            <a:r>
              <a:rPr lang="el-GR" b="0" dirty="0" smtClean="0">
                <a:solidFill>
                  <a:srgbClr val="24486C"/>
                </a:solidFill>
              </a:rPr>
              <a:t>και </a:t>
            </a:r>
            <a:r>
              <a:rPr lang="en-GB" b="0" dirty="0" smtClean="0">
                <a:solidFill>
                  <a:srgbClr val="24486C"/>
                </a:solidFill>
              </a:rPr>
              <a:t>hypermedia</a:t>
            </a:r>
          </a:p>
          <a:p>
            <a:pPr>
              <a:lnSpc>
                <a:spcPct val="90000"/>
              </a:lnSpc>
            </a:pPr>
            <a:r>
              <a:rPr lang="en-GB" b="0" dirty="0" smtClean="0">
                <a:solidFill>
                  <a:srgbClr val="24486C"/>
                </a:solidFill>
              </a:rPr>
              <a:t>…</a:t>
            </a:r>
            <a:r>
              <a:rPr lang="el-GR" b="0" dirty="0" smtClean="0">
                <a:solidFill>
                  <a:srgbClr val="24486C"/>
                </a:solidFill>
              </a:rPr>
              <a:t>που φιλοξενούνται σε ένα εξυπηρετητή ιστού (</a:t>
            </a:r>
            <a:r>
              <a:rPr lang="en-GB" b="0" dirty="0" smtClean="0">
                <a:solidFill>
                  <a:srgbClr val="24486C"/>
                </a:solidFill>
              </a:rPr>
              <a:t>web server)</a:t>
            </a: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Έχει μοναδική διεύθυνση </a:t>
            </a:r>
            <a:r>
              <a:rPr lang="en-GB" b="0" dirty="0" smtClean="0">
                <a:solidFill>
                  <a:srgbClr val="24486C"/>
                </a:solidFill>
              </a:rPr>
              <a:t>(URL – Uniform Resource Locator)</a:t>
            </a:r>
          </a:p>
          <a:p>
            <a:pPr lvl="1"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Μοναδική, με την έννοια ότι ένα </a:t>
            </a:r>
            <a:r>
              <a:rPr lang="en-GB" b="0" dirty="0" smtClean="0">
                <a:solidFill>
                  <a:srgbClr val="24486C"/>
                </a:solidFill>
              </a:rPr>
              <a:t>URL </a:t>
            </a:r>
            <a:r>
              <a:rPr lang="el-GR" b="0" dirty="0" smtClean="0">
                <a:solidFill>
                  <a:srgbClr val="24486C"/>
                </a:solidFill>
              </a:rPr>
              <a:t>αντιστοιχεί σε ένα </a:t>
            </a:r>
            <a:r>
              <a:rPr lang="el-GR" b="0" dirty="0" err="1" smtClean="0">
                <a:solidFill>
                  <a:srgbClr val="24486C"/>
                </a:solidFill>
              </a:rPr>
              <a:t>ιστοχώρο</a:t>
            </a:r>
            <a:r>
              <a:rPr lang="el-GR" b="0" dirty="0" smtClean="0">
                <a:solidFill>
                  <a:srgbClr val="24486C"/>
                </a:solidFill>
              </a:rPr>
              <a:t>, όχι το αντίστροφο</a:t>
            </a: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... που είναι </a:t>
            </a:r>
            <a:r>
              <a:rPr lang="el-GR" b="0" dirty="0" err="1" smtClean="0">
                <a:solidFill>
                  <a:srgbClr val="24486C"/>
                </a:solidFill>
              </a:rPr>
              <a:t>προσβάσιμη</a:t>
            </a:r>
            <a:r>
              <a:rPr lang="el-GR" b="0" dirty="0" smtClean="0">
                <a:solidFill>
                  <a:srgbClr val="24486C"/>
                </a:solidFill>
              </a:rPr>
              <a:t> μέσω </a:t>
            </a:r>
            <a:r>
              <a:rPr lang="el-GR" b="0" dirty="0" err="1" smtClean="0">
                <a:solidFill>
                  <a:srgbClr val="24486C"/>
                </a:solidFill>
              </a:rPr>
              <a:t>φυλλομετρητή</a:t>
            </a:r>
            <a:r>
              <a:rPr lang="el-GR" b="0" dirty="0" smtClean="0">
                <a:solidFill>
                  <a:srgbClr val="24486C"/>
                </a:solidFill>
              </a:rPr>
              <a:t> (</a:t>
            </a:r>
            <a:r>
              <a:rPr lang="en-GB" b="0" dirty="0" smtClean="0">
                <a:solidFill>
                  <a:srgbClr val="24486C"/>
                </a:solidFill>
              </a:rPr>
              <a:t>browser)</a:t>
            </a:r>
            <a:endParaRPr lang="el-GR" b="0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763587"/>
          </a:xfrm>
        </p:spPr>
        <p:txBody>
          <a:bodyPr/>
          <a:lstStyle/>
          <a:p>
            <a:r>
              <a:rPr lang="en-GB" sz="3200" dirty="0" smtClean="0"/>
              <a:t>WWW – World Wide Web</a:t>
            </a:r>
            <a:endParaRPr lang="el-GR" sz="32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98500"/>
            <a:ext cx="7848600" cy="58705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l-GR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b="0" dirty="0" smtClean="0">
                <a:solidFill>
                  <a:srgbClr val="24486C"/>
                </a:solidFill>
              </a:rPr>
              <a:t>1990: </a:t>
            </a:r>
            <a:r>
              <a:rPr lang="en-GB" sz="2800" b="0" dirty="0" smtClean="0">
                <a:solidFill>
                  <a:srgbClr val="24486C"/>
                </a:solidFill>
              </a:rPr>
              <a:t>http://info.cern.ch/hypertext/WWW/TheProject.html</a:t>
            </a:r>
            <a:endParaRPr lang="en-GB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“Η ιδέα ήταν να συσχετίσω ηλεκτρονικά έγγραφα, μέσω </a:t>
            </a:r>
            <a:r>
              <a:rPr lang="el-GR" b="0" dirty="0" err="1" smtClean="0">
                <a:solidFill>
                  <a:srgbClr val="24486C"/>
                </a:solidFill>
              </a:rPr>
              <a:t>υπερσυνδέσμων</a:t>
            </a:r>
            <a:r>
              <a:rPr lang="el-GR" b="0" dirty="0" smtClean="0">
                <a:solidFill>
                  <a:srgbClr val="24486C"/>
                </a:solidFill>
              </a:rPr>
              <a:t>, για την καλύτερη διαχείριση αυτών από τους υπαλλήλους στο CERN” – </a:t>
            </a:r>
            <a:r>
              <a:rPr lang="el-GR" b="0" dirty="0" err="1" smtClean="0">
                <a:solidFill>
                  <a:srgbClr val="24486C"/>
                </a:solidFill>
              </a:rPr>
              <a:t>Tim</a:t>
            </a:r>
            <a:r>
              <a:rPr lang="el-GR" b="0" dirty="0" smtClean="0">
                <a:solidFill>
                  <a:srgbClr val="24486C"/>
                </a:solidFill>
              </a:rPr>
              <a:t> </a:t>
            </a:r>
            <a:r>
              <a:rPr lang="el-GR" b="0" dirty="0" err="1" smtClean="0">
                <a:solidFill>
                  <a:srgbClr val="24486C"/>
                </a:solidFill>
              </a:rPr>
              <a:t>Berners</a:t>
            </a:r>
            <a:r>
              <a:rPr lang="el-GR" b="0" dirty="0" smtClean="0">
                <a:solidFill>
                  <a:srgbClr val="24486C"/>
                </a:solidFill>
              </a:rPr>
              <a:t> </a:t>
            </a:r>
            <a:r>
              <a:rPr lang="el-GR" b="0" dirty="0" err="1" smtClean="0">
                <a:solidFill>
                  <a:srgbClr val="24486C"/>
                </a:solidFill>
              </a:rPr>
              <a:t>Lee</a:t>
            </a:r>
            <a:endParaRPr lang="el-GR" b="0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88"/>
            <a:ext cx="7848600" cy="763587"/>
          </a:xfrm>
        </p:spPr>
        <p:txBody>
          <a:bodyPr/>
          <a:lstStyle/>
          <a:p>
            <a:r>
              <a:rPr lang="el-GR" sz="3200" smtClean="0"/>
              <a:t>Κατηγορίες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98500"/>
            <a:ext cx="7848600" cy="58705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l-GR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Προσωπικά</a:t>
            </a: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Εταιρικά</a:t>
            </a:r>
          </a:p>
          <a:p>
            <a:pPr>
              <a:lnSpc>
                <a:spcPct val="90000"/>
              </a:lnSpc>
            </a:pPr>
            <a:r>
              <a:rPr lang="en-GB" b="0" dirty="0" smtClean="0">
                <a:solidFill>
                  <a:srgbClr val="24486C"/>
                </a:solidFill>
              </a:rPr>
              <a:t>Blog</a:t>
            </a:r>
          </a:p>
          <a:p>
            <a:pPr>
              <a:lnSpc>
                <a:spcPct val="90000"/>
              </a:lnSpc>
            </a:pPr>
            <a:r>
              <a:rPr lang="en-GB" b="0" dirty="0" smtClean="0">
                <a:solidFill>
                  <a:srgbClr val="24486C"/>
                </a:solidFill>
              </a:rPr>
              <a:t>Photo Album</a:t>
            </a: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Κοινωνικά</a:t>
            </a:r>
          </a:p>
          <a:p>
            <a:pPr>
              <a:lnSpc>
                <a:spcPct val="90000"/>
              </a:lnSpc>
            </a:pPr>
            <a:r>
              <a:rPr lang="el-GR" b="0" dirty="0" smtClean="0">
                <a:solidFill>
                  <a:srgbClr val="24486C"/>
                </a:solidFill>
              </a:rPr>
              <a:t>Ηλεκτρονικά καταστήματα</a:t>
            </a:r>
            <a:endParaRPr lang="en-GB" b="0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b="0" dirty="0" smtClean="0">
                <a:solidFill>
                  <a:srgbClr val="24486C"/>
                </a:solidFill>
              </a:rPr>
              <a:t>….</a:t>
            </a:r>
            <a:endParaRPr lang="el-GR" b="0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5800" y="-381000"/>
            <a:ext cx="7772400" cy="1143000"/>
          </a:xfrm>
        </p:spPr>
        <p:txBody>
          <a:bodyPr/>
          <a:lstStyle/>
          <a:p>
            <a:r>
              <a:rPr lang="el-GR" dirty="0" smtClean="0"/>
              <a:t>Δημοφιλέστεροι </a:t>
            </a:r>
            <a:r>
              <a:rPr lang="el-GR" dirty="0" err="1" smtClean="0"/>
              <a:t>ιστοχώροι</a:t>
            </a:r>
            <a:endParaRPr lang="el-GR" dirty="0" smtClean="0"/>
          </a:p>
        </p:txBody>
      </p:sp>
      <p:pic>
        <p:nvPicPr>
          <p:cNvPr id="8195" name="Picture 35" descr="imag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1963738"/>
            <a:ext cx="2535237" cy="94773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196" name="Picture 36" descr="200px-Twitter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049463"/>
            <a:ext cx="2408238" cy="6032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197" name="Picture 37" descr="imag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4463" y="4868863"/>
            <a:ext cx="14287" cy="1428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198" name="Picture 38" descr="imag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4463" y="4868863"/>
            <a:ext cx="14287" cy="14287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199" name="Picture 39" descr="youtube_log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588" y="3141663"/>
            <a:ext cx="1963737" cy="14732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0" name="Picture 40" descr="logo_plain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938" y="727075"/>
            <a:ext cx="3171825" cy="12636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1" name="Picture 41" descr="bing-logo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727075"/>
            <a:ext cx="2149475" cy="9080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2" name="Picture 42" descr="img_33742_microsoft-windows-live-logo_450x360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57925" y="2143125"/>
            <a:ext cx="2178050" cy="163036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3" name="Picture 43" descr="us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95663" y="3397250"/>
            <a:ext cx="1924050" cy="5143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4" name="Picture 44" descr="gmail_logo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3888" y="4651375"/>
            <a:ext cx="2119312" cy="15875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5" name="Picture 45" descr="myspace-logo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67463" y="812800"/>
            <a:ext cx="1733550" cy="11715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6" name="Picture 46" descr="ebay-logo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73400" y="4084638"/>
            <a:ext cx="2114550" cy="116046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7" name="Picture 47" descr="wikipedia-logo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75400" y="3971925"/>
            <a:ext cx="1663700" cy="146843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8208" name="Picture 48" descr="amazon-logo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792538" y="5565775"/>
            <a:ext cx="3656012" cy="10731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l-GR" sz="3200" dirty="0" smtClean="0"/>
              <a:t>Τι χρειαζόμαστε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Ένα όνομα (</a:t>
            </a:r>
            <a:r>
              <a:rPr lang="en-GB" dirty="0" smtClean="0">
                <a:solidFill>
                  <a:srgbClr val="24486C"/>
                </a:solidFill>
              </a:rPr>
              <a:t>domain name)</a:t>
            </a: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Έναν εξυπηρετητή ιστού (</a:t>
            </a:r>
            <a:r>
              <a:rPr lang="en-US" dirty="0" smtClean="0">
                <a:solidFill>
                  <a:srgbClr val="24486C"/>
                </a:solidFill>
              </a:rPr>
              <a:t>server)</a:t>
            </a:r>
            <a:endParaRPr lang="el-GR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Αρχεία </a:t>
            </a:r>
            <a:r>
              <a:rPr lang="en-GB" dirty="0" smtClean="0">
                <a:solidFill>
                  <a:srgbClr val="24486C"/>
                </a:solidFill>
              </a:rPr>
              <a:t>html, </a:t>
            </a:r>
            <a:r>
              <a:rPr lang="en-GB" dirty="0" err="1" smtClean="0">
                <a:solidFill>
                  <a:srgbClr val="24486C"/>
                </a:solidFill>
              </a:rPr>
              <a:t>htm</a:t>
            </a:r>
            <a:r>
              <a:rPr lang="en-GB" dirty="0" smtClean="0">
                <a:solidFill>
                  <a:srgbClr val="24486C"/>
                </a:solidFill>
              </a:rPr>
              <a:t>, </a:t>
            </a:r>
            <a:r>
              <a:rPr lang="en-GB" dirty="0" err="1" smtClean="0">
                <a:solidFill>
                  <a:srgbClr val="24486C"/>
                </a:solidFill>
              </a:rPr>
              <a:t>css</a:t>
            </a:r>
            <a:r>
              <a:rPr lang="en-GB" dirty="0" smtClean="0">
                <a:solidFill>
                  <a:srgbClr val="24486C"/>
                </a:solidFill>
              </a:rPr>
              <a:t>, </a:t>
            </a:r>
            <a:r>
              <a:rPr lang="en-GB" dirty="0" err="1" smtClean="0">
                <a:solidFill>
                  <a:srgbClr val="24486C"/>
                </a:solidFill>
              </a:rPr>
              <a:t>js</a:t>
            </a:r>
            <a:r>
              <a:rPr lang="en-GB" dirty="0" smtClean="0">
                <a:solidFill>
                  <a:srgbClr val="24486C"/>
                </a:solidFill>
              </a:rPr>
              <a:t> </a:t>
            </a:r>
            <a:r>
              <a:rPr lang="el-GR" dirty="0" smtClean="0">
                <a:solidFill>
                  <a:srgbClr val="24486C"/>
                </a:solidFill>
              </a:rPr>
              <a:t>κ.λπ.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9050"/>
            <a:ext cx="7848600" cy="762000"/>
          </a:xfrm>
        </p:spPr>
        <p:txBody>
          <a:bodyPr/>
          <a:lstStyle/>
          <a:p>
            <a:r>
              <a:rPr lang="en-GB" sz="3200" smtClean="0"/>
              <a:t>Domain names</a:t>
            </a:r>
            <a:endParaRPr lang="el-GR" sz="32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1038"/>
            <a:ext cx="7848600" cy="587216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domains24.gr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papaki.gr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ipdomain.net</a:t>
            </a:r>
          </a:p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24486C"/>
                </a:solidFill>
              </a:rPr>
              <a:t>http://www.gr</a:t>
            </a:r>
          </a:p>
          <a:p>
            <a:pPr lvl="1">
              <a:lnSpc>
                <a:spcPct val="90000"/>
              </a:lnSpc>
            </a:pPr>
            <a:r>
              <a:rPr lang="el-GR" dirty="0" smtClean="0">
                <a:solidFill>
                  <a:srgbClr val="24486C"/>
                </a:solidFill>
              </a:rPr>
              <a:t>Εθνική Επιτροπή Τηλεπικοινωνιών και Ταχυδρομείων (ΕΕΤΤ) – Ίδρυμα Τεχνολογίας και Έρευνας (ΙΤΕ)</a:t>
            </a:r>
            <a:endParaRPr lang="en-GB" dirty="0" smtClean="0">
              <a:solidFill>
                <a:srgbClr val="24486C"/>
              </a:solidFill>
            </a:endParaRPr>
          </a:p>
          <a:p>
            <a:pPr>
              <a:lnSpc>
                <a:spcPct val="90000"/>
              </a:lnSpc>
            </a:pPr>
            <a:endParaRPr lang="el-GR" dirty="0" smtClean="0">
              <a:solidFill>
                <a:srgbClr val="24486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83d9649e6e46cc8ece6a7a1e4b6c5c2ce276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120</TotalTime>
  <Words>709</Words>
  <Application>Microsoft Office PowerPoint</Application>
  <PresentationFormat>Προβολή στην οθόνη (4:3)</PresentationFormat>
  <Paragraphs>198</Paragraphs>
  <Slides>25</Slides>
  <Notes>20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Δικαιοσύνη</vt:lpstr>
      <vt:lpstr>Τουρισμός Σχεδιασμός Ιστοχώρων</vt:lpstr>
      <vt:lpstr>Διαφάνεια 2</vt:lpstr>
      <vt:lpstr>Παραδείγματα ιστοχώρων</vt:lpstr>
      <vt:lpstr>Τι είναι ο ιστοχώρος (website)</vt:lpstr>
      <vt:lpstr>WWW – World Wide Web</vt:lpstr>
      <vt:lpstr>Κατηγορίες</vt:lpstr>
      <vt:lpstr>Δημοφιλέστεροι ιστοχώροι</vt:lpstr>
      <vt:lpstr>Τι χρειαζόμαστε</vt:lpstr>
      <vt:lpstr>Domain names</vt:lpstr>
      <vt:lpstr>Κατηγορίες εξυπηρετητών</vt:lpstr>
      <vt:lpstr>Γνωστοί εξυπηρετητές ιστού</vt:lpstr>
      <vt:lpstr>Εργαλεία κατασκευής ιστοσελίδων</vt:lpstr>
      <vt:lpstr>Άλλα χρήσιμα εργαλεία</vt:lpstr>
      <vt:lpstr>Στατικά # Δυναμικά websites</vt:lpstr>
      <vt:lpstr>Στατικοί ιστοχώροι</vt:lpstr>
      <vt:lpstr>Παράδειγμα</vt:lpstr>
      <vt:lpstr>Διαφάνεια 17</vt:lpstr>
      <vt:lpstr>Δυναμικοί ιστοχώροι</vt:lpstr>
      <vt:lpstr>Δυναμικοί ιστοχώροι</vt:lpstr>
      <vt:lpstr>Παράδειγμα</vt:lpstr>
      <vt:lpstr>Διαφάνεια 21</vt:lpstr>
      <vt:lpstr>Δυναμικοί ιστοχώροι</vt:lpstr>
      <vt:lpstr>Εργαλεία CMS</vt:lpstr>
      <vt:lpstr>Εργαλεία CMS</vt:lpstr>
      <vt:lpstr>Content Management Systems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Haris</cp:lastModifiedBy>
  <cp:revision>51</cp:revision>
  <dcterms:created xsi:type="dcterms:W3CDTF">2006-08-16T00:00:00Z</dcterms:created>
  <dcterms:modified xsi:type="dcterms:W3CDTF">2013-05-14T06:24:08Z</dcterms:modified>
</cp:coreProperties>
</file>