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12192000"/>
  <p:notesSz cx="7772400" cy="10058400"/>
  <p:embeddedFontLst>
    <p:embeddedFont>
      <p:font typeface="JetBrains Mono"/>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6" roundtripDataSignature="AMtx7mi09ckvqGvCZT4Ktm9PfEbVp267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JetBrainsMono-bold.fntdata"/><Relationship Id="rId10" Type="http://schemas.openxmlformats.org/officeDocument/2006/relationships/slide" Target="slides/slide5.xml"/><Relationship Id="rId32" Type="http://schemas.openxmlformats.org/officeDocument/2006/relationships/font" Target="fonts/JetBrainsMono-regular.fntdata"/><Relationship Id="rId13" Type="http://schemas.openxmlformats.org/officeDocument/2006/relationships/slide" Target="slides/slide8.xml"/><Relationship Id="rId35" Type="http://schemas.openxmlformats.org/officeDocument/2006/relationships/font" Target="fonts/JetBrainsMono-boldItalic.fntdata"/><Relationship Id="rId12" Type="http://schemas.openxmlformats.org/officeDocument/2006/relationships/slide" Target="slides/slide7.xml"/><Relationship Id="rId34" Type="http://schemas.openxmlformats.org/officeDocument/2006/relationships/font" Target="fonts/JetBrainsMono-italic.fntdata"/><Relationship Id="rId15" Type="http://schemas.openxmlformats.org/officeDocument/2006/relationships/slide" Target="slides/slide10.xml"/><Relationship Id="rId14" Type="http://schemas.openxmlformats.org/officeDocument/2006/relationships/slide" Target="slides/slide9.xml"/><Relationship Id="rId36" Type="http://customschemas.google.com/relationships/presentationmetadata" Target="meta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77225" y="4777725"/>
            <a:ext cx="6217900" cy="45262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8: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8: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9: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9: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1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3: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3: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17: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7: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18: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8: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p19: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9: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20: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20: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2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2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24: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4: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2: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2: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p25: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25: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26: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26: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47: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47: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48: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48: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49: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49: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50: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51: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51: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3: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3: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4: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4: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4: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4: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6: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6: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5: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5: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10: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0: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7:notes"/>
          <p:cNvSpPr txBox="1"/>
          <p:nvPr>
            <p:ph idx="1" type="body"/>
          </p:nvPr>
        </p:nvSpPr>
        <p:spPr>
          <a:xfrm>
            <a:off x="777225" y="4777725"/>
            <a:ext cx="62179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7:notes"/>
          <p:cNvSpPr/>
          <p:nvPr>
            <p:ph idx="2" type="sldImg"/>
          </p:nvPr>
        </p:nvSpPr>
        <p:spPr>
          <a:xfrm>
            <a:off x="1295650" y="754375"/>
            <a:ext cx="518185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5" name="Shape 15"/>
        <p:cNvGrpSpPr/>
        <p:nvPr/>
      </p:nvGrpSpPr>
      <p:grpSpPr>
        <a:xfrm>
          <a:off x="0" y="0"/>
          <a:ext cx="0" cy="0"/>
          <a:chOff x="0" y="0"/>
          <a:chExt cx="0" cy="0"/>
        </a:xfrm>
      </p:grpSpPr>
      <p:sp>
        <p:nvSpPr>
          <p:cNvPr id="16" name="Google Shape;16;p55"/>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55"/>
          <p:cNvSpPr txBox="1"/>
          <p:nvPr>
            <p:ph idx="1" type="subTitle"/>
          </p:nvPr>
        </p:nvSpPr>
        <p:spPr>
          <a:xfrm>
            <a:off x="838080" y="1825560"/>
            <a:ext cx="10515240" cy="43509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55"/>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55"/>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0" name="Google Shape;20;p55"/>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72" name="Shape 72"/>
        <p:cNvGrpSpPr/>
        <p:nvPr/>
      </p:nvGrpSpPr>
      <p:grpSpPr>
        <a:xfrm>
          <a:off x="0" y="0"/>
          <a:ext cx="0" cy="0"/>
          <a:chOff x="0" y="0"/>
          <a:chExt cx="0" cy="0"/>
        </a:xfrm>
      </p:grpSpPr>
      <p:sp>
        <p:nvSpPr>
          <p:cNvPr id="73" name="Google Shape;73;p66"/>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66"/>
          <p:cNvSpPr txBox="1"/>
          <p:nvPr>
            <p:ph idx="1" type="body"/>
          </p:nvPr>
        </p:nvSpPr>
        <p:spPr>
          <a:xfrm>
            <a:off x="838080" y="182556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75" name="Google Shape;75;p66"/>
          <p:cNvSpPr txBox="1"/>
          <p:nvPr>
            <p:ph idx="2" type="body"/>
          </p:nvPr>
        </p:nvSpPr>
        <p:spPr>
          <a:xfrm>
            <a:off x="838080" y="409824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76" name="Google Shape;76;p66"/>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66"/>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78" name="Google Shape;78;p66"/>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79" name="Shape 79"/>
        <p:cNvGrpSpPr/>
        <p:nvPr/>
      </p:nvGrpSpPr>
      <p:grpSpPr>
        <a:xfrm>
          <a:off x="0" y="0"/>
          <a:ext cx="0" cy="0"/>
          <a:chOff x="0" y="0"/>
          <a:chExt cx="0" cy="0"/>
        </a:xfrm>
      </p:grpSpPr>
      <p:sp>
        <p:nvSpPr>
          <p:cNvPr id="80" name="Google Shape;80;p67"/>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67"/>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2" name="Google Shape;82;p67"/>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3" name="Google Shape;83;p67"/>
          <p:cNvSpPr txBox="1"/>
          <p:nvPr>
            <p:ph idx="3" type="body"/>
          </p:nvPr>
        </p:nvSpPr>
        <p:spPr>
          <a:xfrm>
            <a:off x="83808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4" name="Google Shape;84;p67"/>
          <p:cNvSpPr txBox="1"/>
          <p:nvPr>
            <p:ph idx="4" type="body"/>
          </p:nvPr>
        </p:nvSpPr>
        <p:spPr>
          <a:xfrm>
            <a:off x="622620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5" name="Google Shape;85;p67"/>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67"/>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87" name="Google Shape;87;p67"/>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88" name="Shape 88"/>
        <p:cNvGrpSpPr/>
        <p:nvPr/>
      </p:nvGrpSpPr>
      <p:grpSpPr>
        <a:xfrm>
          <a:off x="0" y="0"/>
          <a:ext cx="0" cy="0"/>
          <a:chOff x="0" y="0"/>
          <a:chExt cx="0" cy="0"/>
        </a:xfrm>
      </p:grpSpPr>
      <p:sp>
        <p:nvSpPr>
          <p:cNvPr id="89" name="Google Shape;89;p68"/>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68"/>
          <p:cNvSpPr txBox="1"/>
          <p:nvPr>
            <p:ph idx="1" type="body"/>
          </p:nvPr>
        </p:nvSpPr>
        <p:spPr>
          <a:xfrm>
            <a:off x="83808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1" name="Google Shape;91;p68"/>
          <p:cNvSpPr txBox="1"/>
          <p:nvPr>
            <p:ph idx="2" type="body"/>
          </p:nvPr>
        </p:nvSpPr>
        <p:spPr>
          <a:xfrm>
            <a:off x="439344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2" name="Google Shape;92;p68"/>
          <p:cNvSpPr txBox="1"/>
          <p:nvPr>
            <p:ph idx="3" type="body"/>
          </p:nvPr>
        </p:nvSpPr>
        <p:spPr>
          <a:xfrm>
            <a:off x="794916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3" name="Google Shape;93;p68"/>
          <p:cNvSpPr txBox="1"/>
          <p:nvPr>
            <p:ph idx="4" type="body"/>
          </p:nvPr>
        </p:nvSpPr>
        <p:spPr>
          <a:xfrm>
            <a:off x="83808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4" name="Google Shape;94;p68"/>
          <p:cNvSpPr txBox="1"/>
          <p:nvPr>
            <p:ph idx="5" type="body"/>
          </p:nvPr>
        </p:nvSpPr>
        <p:spPr>
          <a:xfrm>
            <a:off x="439344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5" name="Google Shape;95;p68"/>
          <p:cNvSpPr txBox="1"/>
          <p:nvPr>
            <p:ph idx="6" type="body"/>
          </p:nvPr>
        </p:nvSpPr>
        <p:spPr>
          <a:xfrm>
            <a:off x="794916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6" name="Google Shape;96;p68"/>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68"/>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98" name="Google Shape;98;p68"/>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05" name="Shape 105"/>
        <p:cNvGrpSpPr/>
        <p:nvPr/>
      </p:nvGrpSpPr>
      <p:grpSpPr>
        <a:xfrm>
          <a:off x="0" y="0"/>
          <a:ext cx="0" cy="0"/>
          <a:chOff x="0" y="0"/>
          <a:chExt cx="0" cy="0"/>
        </a:xfrm>
      </p:grpSpPr>
      <p:sp>
        <p:nvSpPr>
          <p:cNvPr id="106" name="Google Shape;106;p57"/>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57"/>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08" name="Google Shape;108;p57"/>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09" name="Shape 109"/>
        <p:cNvGrpSpPr/>
        <p:nvPr/>
      </p:nvGrpSpPr>
      <p:grpSpPr>
        <a:xfrm>
          <a:off x="0" y="0"/>
          <a:ext cx="0" cy="0"/>
          <a:chOff x="0" y="0"/>
          <a:chExt cx="0" cy="0"/>
        </a:xfrm>
      </p:grpSpPr>
      <p:sp>
        <p:nvSpPr>
          <p:cNvPr id="110" name="Google Shape;110;p69"/>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69"/>
          <p:cNvSpPr txBox="1"/>
          <p:nvPr>
            <p:ph idx="1" type="subTitle"/>
          </p:nvPr>
        </p:nvSpPr>
        <p:spPr>
          <a:xfrm>
            <a:off x="838080" y="1825560"/>
            <a:ext cx="10515240" cy="43509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69"/>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69"/>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14" name="Google Shape;114;p69"/>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15" name="Shape 115"/>
        <p:cNvGrpSpPr/>
        <p:nvPr/>
      </p:nvGrpSpPr>
      <p:grpSpPr>
        <a:xfrm>
          <a:off x="0" y="0"/>
          <a:ext cx="0" cy="0"/>
          <a:chOff x="0" y="0"/>
          <a:chExt cx="0" cy="0"/>
        </a:xfrm>
      </p:grpSpPr>
      <p:sp>
        <p:nvSpPr>
          <p:cNvPr id="116" name="Google Shape;116;p70"/>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70"/>
          <p:cNvSpPr txBox="1"/>
          <p:nvPr>
            <p:ph idx="1" type="body"/>
          </p:nvPr>
        </p:nvSpPr>
        <p:spPr>
          <a:xfrm>
            <a:off x="838080" y="1825560"/>
            <a:ext cx="1051524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18" name="Google Shape;118;p70"/>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70"/>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20" name="Google Shape;120;p70"/>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21" name="Shape 121"/>
        <p:cNvGrpSpPr/>
        <p:nvPr/>
      </p:nvGrpSpPr>
      <p:grpSpPr>
        <a:xfrm>
          <a:off x="0" y="0"/>
          <a:ext cx="0" cy="0"/>
          <a:chOff x="0" y="0"/>
          <a:chExt cx="0" cy="0"/>
        </a:xfrm>
      </p:grpSpPr>
      <p:sp>
        <p:nvSpPr>
          <p:cNvPr id="122" name="Google Shape;122;p71"/>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71"/>
          <p:cNvSpPr txBox="1"/>
          <p:nvPr>
            <p:ph idx="1" type="body"/>
          </p:nvPr>
        </p:nvSpPr>
        <p:spPr>
          <a:xfrm>
            <a:off x="83808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24" name="Google Shape;124;p71"/>
          <p:cNvSpPr txBox="1"/>
          <p:nvPr>
            <p:ph idx="2" type="body"/>
          </p:nvPr>
        </p:nvSpPr>
        <p:spPr>
          <a:xfrm>
            <a:off x="622620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25" name="Google Shape;125;p71"/>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71"/>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27" name="Google Shape;127;p71"/>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8" name="Shape 128"/>
        <p:cNvGrpSpPr/>
        <p:nvPr/>
      </p:nvGrpSpPr>
      <p:grpSpPr>
        <a:xfrm>
          <a:off x="0" y="0"/>
          <a:ext cx="0" cy="0"/>
          <a:chOff x="0" y="0"/>
          <a:chExt cx="0" cy="0"/>
        </a:xfrm>
      </p:grpSpPr>
      <p:sp>
        <p:nvSpPr>
          <p:cNvPr id="129" name="Google Shape;129;p72"/>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72"/>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72"/>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32" name="Google Shape;132;p72"/>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133" name="Shape 133"/>
        <p:cNvGrpSpPr/>
        <p:nvPr/>
      </p:nvGrpSpPr>
      <p:grpSpPr>
        <a:xfrm>
          <a:off x="0" y="0"/>
          <a:ext cx="0" cy="0"/>
          <a:chOff x="0" y="0"/>
          <a:chExt cx="0" cy="0"/>
        </a:xfrm>
      </p:grpSpPr>
      <p:sp>
        <p:nvSpPr>
          <p:cNvPr id="134" name="Google Shape;134;p73"/>
          <p:cNvSpPr txBox="1"/>
          <p:nvPr>
            <p:ph idx="1" type="subTitle"/>
          </p:nvPr>
        </p:nvSpPr>
        <p:spPr>
          <a:xfrm>
            <a:off x="838080" y="365040"/>
            <a:ext cx="10515240" cy="61441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73"/>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73"/>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37" name="Google Shape;137;p73"/>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138" name="Shape 138"/>
        <p:cNvGrpSpPr/>
        <p:nvPr/>
      </p:nvGrpSpPr>
      <p:grpSpPr>
        <a:xfrm>
          <a:off x="0" y="0"/>
          <a:ext cx="0" cy="0"/>
          <a:chOff x="0" y="0"/>
          <a:chExt cx="0" cy="0"/>
        </a:xfrm>
      </p:grpSpPr>
      <p:sp>
        <p:nvSpPr>
          <p:cNvPr id="139" name="Google Shape;139;p74"/>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74"/>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1" name="Google Shape;141;p74"/>
          <p:cNvSpPr txBox="1"/>
          <p:nvPr>
            <p:ph idx="2" type="body"/>
          </p:nvPr>
        </p:nvSpPr>
        <p:spPr>
          <a:xfrm>
            <a:off x="622620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2" name="Google Shape;142;p74"/>
          <p:cNvSpPr txBox="1"/>
          <p:nvPr>
            <p:ph idx="3" type="body"/>
          </p:nvPr>
        </p:nvSpPr>
        <p:spPr>
          <a:xfrm>
            <a:off x="83808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3" name="Google Shape;143;p74"/>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4" name="Google Shape;144;p74"/>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45" name="Google Shape;145;p74"/>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21" name="Shape 21"/>
        <p:cNvGrpSpPr/>
        <p:nvPr/>
      </p:nvGrpSpPr>
      <p:grpSpPr>
        <a:xfrm>
          <a:off x="0" y="0"/>
          <a:ext cx="0" cy="0"/>
          <a:chOff x="0" y="0"/>
          <a:chExt cx="0" cy="0"/>
        </a:xfrm>
      </p:grpSpPr>
      <p:sp>
        <p:nvSpPr>
          <p:cNvPr id="22" name="Google Shape;22;p58"/>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58"/>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4" name="Google Shape;24;p58"/>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146" name="Shape 146"/>
        <p:cNvGrpSpPr/>
        <p:nvPr/>
      </p:nvGrpSpPr>
      <p:grpSpPr>
        <a:xfrm>
          <a:off x="0" y="0"/>
          <a:ext cx="0" cy="0"/>
          <a:chOff x="0" y="0"/>
          <a:chExt cx="0" cy="0"/>
        </a:xfrm>
      </p:grpSpPr>
      <p:sp>
        <p:nvSpPr>
          <p:cNvPr id="147" name="Google Shape;147;p75"/>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75"/>
          <p:cNvSpPr txBox="1"/>
          <p:nvPr>
            <p:ph idx="1" type="body"/>
          </p:nvPr>
        </p:nvSpPr>
        <p:spPr>
          <a:xfrm>
            <a:off x="83808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9" name="Google Shape;149;p75"/>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0" name="Google Shape;150;p75"/>
          <p:cNvSpPr txBox="1"/>
          <p:nvPr>
            <p:ph idx="3" type="body"/>
          </p:nvPr>
        </p:nvSpPr>
        <p:spPr>
          <a:xfrm>
            <a:off x="622620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1" name="Google Shape;151;p75"/>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75"/>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53" name="Google Shape;153;p75"/>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154" name="Shape 154"/>
        <p:cNvGrpSpPr/>
        <p:nvPr/>
      </p:nvGrpSpPr>
      <p:grpSpPr>
        <a:xfrm>
          <a:off x="0" y="0"/>
          <a:ext cx="0" cy="0"/>
          <a:chOff x="0" y="0"/>
          <a:chExt cx="0" cy="0"/>
        </a:xfrm>
      </p:grpSpPr>
      <p:sp>
        <p:nvSpPr>
          <p:cNvPr id="155" name="Google Shape;155;p76"/>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6" name="Google Shape;156;p76"/>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7" name="Google Shape;157;p76"/>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8" name="Google Shape;158;p76"/>
          <p:cNvSpPr txBox="1"/>
          <p:nvPr>
            <p:ph idx="3" type="body"/>
          </p:nvPr>
        </p:nvSpPr>
        <p:spPr>
          <a:xfrm>
            <a:off x="838080" y="409824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59" name="Google Shape;159;p76"/>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76"/>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61" name="Google Shape;161;p76"/>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162" name="Shape 162"/>
        <p:cNvGrpSpPr/>
        <p:nvPr/>
      </p:nvGrpSpPr>
      <p:grpSpPr>
        <a:xfrm>
          <a:off x="0" y="0"/>
          <a:ext cx="0" cy="0"/>
          <a:chOff x="0" y="0"/>
          <a:chExt cx="0" cy="0"/>
        </a:xfrm>
      </p:grpSpPr>
      <p:sp>
        <p:nvSpPr>
          <p:cNvPr id="163" name="Google Shape;163;p77"/>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4" name="Google Shape;164;p77"/>
          <p:cNvSpPr txBox="1"/>
          <p:nvPr>
            <p:ph idx="1" type="body"/>
          </p:nvPr>
        </p:nvSpPr>
        <p:spPr>
          <a:xfrm>
            <a:off x="838080" y="182556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65" name="Google Shape;165;p77"/>
          <p:cNvSpPr txBox="1"/>
          <p:nvPr>
            <p:ph idx="2" type="body"/>
          </p:nvPr>
        </p:nvSpPr>
        <p:spPr>
          <a:xfrm>
            <a:off x="838080" y="409824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66" name="Google Shape;166;p77"/>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77"/>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68" name="Google Shape;168;p77"/>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169" name="Shape 169"/>
        <p:cNvGrpSpPr/>
        <p:nvPr/>
      </p:nvGrpSpPr>
      <p:grpSpPr>
        <a:xfrm>
          <a:off x="0" y="0"/>
          <a:ext cx="0" cy="0"/>
          <a:chOff x="0" y="0"/>
          <a:chExt cx="0" cy="0"/>
        </a:xfrm>
      </p:grpSpPr>
      <p:sp>
        <p:nvSpPr>
          <p:cNvPr id="170" name="Google Shape;170;p78"/>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1" name="Google Shape;171;p78"/>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72" name="Google Shape;172;p78"/>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73" name="Google Shape;173;p78"/>
          <p:cNvSpPr txBox="1"/>
          <p:nvPr>
            <p:ph idx="3" type="body"/>
          </p:nvPr>
        </p:nvSpPr>
        <p:spPr>
          <a:xfrm>
            <a:off x="83808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74" name="Google Shape;174;p78"/>
          <p:cNvSpPr txBox="1"/>
          <p:nvPr>
            <p:ph idx="4" type="body"/>
          </p:nvPr>
        </p:nvSpPr>
        <p:spPr>
          <a:xfrm>
            <a:off x="622620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75" name="Google Shape;175;p78"/>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6" name="Google Shape;176;p78"/>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77" name="Google Shape;177;p78"/>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178" name="Shape 178"/>
        <p:cNvGrpSpPr/>
        <p:nvPr/>
      </p:nvGrpSpPr>
      <p:grpSpPr>
        <a:xfrm>
          <a:off x="0" y="0"/>
          <a:ext cx="0" cy="0"/>
          <a:chOff x="0" y="0"/>
          <a:chExt cx="0" cy="0"/>
        </a:xfrm>
      </p:grpSpPr>
      <p:sp>
        <p:nvSpPr>
          <p:cNvPr id="179" name="Google Shape;179;p79"/>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0" name="Google Shape;180;p79"/>
          <p:cNvSpPr txBox="1"/>
          <p:nvPr>
            <p:ph idx="1" type="body"/>
          </p:nvPr>
        </p:nvSpPr>
        <p:spPr>
          <a:xfrm>
            <a:off x="83808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1" name="Google Shape;181;p79"/>
          <p:cNvSpPr txBox="1"/>
          <p:nvPr>
            <p:ph idx="2" type="body"/>
          </p:nvPr>
        </p:nvSpPr>
        <p:spPr>
          <a:xfrm>
            <a:off x="439344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2" name="Google Shape;182;p79"/>
          <p:cNvSpPr txBox="1"/>
          <p:nvPr>
            <p:ph idx="3" type="body"/>
          </p:nvPr>
        </p:nvSpPr>
        <p:spPr>
          <a:xfrm>
            <a:off x="7949160" y="182556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3" name="Google Shape;183;p79"/>
          <p:cNvSpPr txBox="1"/>
          <p:nvPr>
            <p:ph idx="4" type="body"/>
          </p:nvPr>
        </p:nvSpPr>
        <p:spPr>
          <a:xfrm>
            <a:off x="83808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4" name="Google Shape;184;p79"/>
          <p:cNvSpPr txBox="1"/>
          <p:nvPr>
            <p:ph idx="5" type="body"/>
          </p:nvPr>
        </p:nvSpPr>
        <p:spPr>
          <a:xfrm>
            <a:off x="439344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5" name="Google Shape;185;p79"/>
          <p:cNvSpPr txBox="1"/>
          <p:nvPr>
            <p:ph idx="6" type="body"/>
          </p:nvPr>
        </p:nvSpPr>
        <p:spPr>
          <a:xfrm>
            <a:off x="7949160" y="4098240"/>
            <a:ext cx="338580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86" name="Google Shape;186;p79"/>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7" name="Google Shape;187;p79"/>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88" name="Google Shape;188;p79"/>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25" name="Shape 25"/>
        <p:cNvGrpSpPr/>
        <p:nvPr/>
      </p:nvGrpSpPr>
      <p:grpSpPr>
        <a:xfrm>
          <a:off x="0" y="0"/>
          <a:ext cx="0" cy="0"/>
          <a:chOff x="0" y="0"/>
          <a:chExt cx="0" cy="0"/>
        </a:xfrm>
      </p:grpSpPr>
      <p:sp>
        <p:nvSpPr>
          <p:cNvPr id="26" name="Google Shape;26;p59"/>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9"/>
          <p:cNvSpPr txBox="1"/>
          <p:nvPr>
            <p:ph idx="1" type="body"/>
          </p:nvPr>
        </p:nvSpPr>
        <p:spPr>
          <a:xfrm>
            <a:off x="838080" y="1825560"/>
            <a:ext cx="1051524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8" name="Google Shape;28;p59"/>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59"/>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0" name="Google Shape;30;p59"/>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31" name="Shape 31"/>
        <p:cNvGrpSpPr/>
        <p:nvPr/>
      </p:nvGrpSpPr>
      <p:grpSpPr>
        <a:xfrm>
          <a:off x="0" y="0"/>
          <a:ext cx="0" cy="0"/>
          <a:chOff x="0" y="0"/>
          <a:chExt cx="0" cy="0"/>
        </a:xfrm>
      </p:grpSpPr>
      <p:sp>
        <p:nvSpPr>
          <p:cNvPr id="32" name="Google Shape;32;p60"/>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60"/>
          <p:cNvSpPr txBox="1"/>
          <p:nvPr>
            <p:ph idx="1" type="body"/>
          </p:nvPr>
        </p:nvSpPr>
        <p:spPr>
          <a:xfrm>
            <a:off x="83808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4" name="Google Shape;34;p60"/>
          <p:cNvSpPr txBox="1"/>
          <p:nvPr>
            <p:ph idx="2" type="body"/>
          </p:nvPr>
        </p:nvSpPr>
        <p:spPr>
          <a:xfrm>
            <a:off x="622620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5" name="Google Shape;35;p60"/>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60"/>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60"/>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8" name="Shape 38"/>
        <p:cNvGrpSpPr/>
        <p:nvPr/>
      </p:nvGrpSpPr>
      <p:grpSpPr>
        <a:xfrm>
          <a:off x="0" y="0"/>
          <a:ext cx="0" cy="0"/>
          <a:chOff x="0" y="0"/>
          <a:chExt cx="0" cy="0"/>
        </a:xfrm>
      </p:grpSpPr>
      <p:sp>
        <p:nvSpPr>
          <p:cNvPr id="39" name="Google Shape;39;p61"/>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1"/>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1"/>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2" name="Google Shape;42;p61"/>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43" name="Shape 43"/>
        <p:cNvGrpSpPr/>
        <p:nvPr/>
      </p:nvGrpSpPr>
      <p:grpSpPr>
        <a:xfrm>
          <a:off x="0" y="0"/>
          <a:ext cx="0" cy="0"/>
          <a:chOff x="0" y="0"/>
          <a:chExt cx="0" cy="0"/>
        </a:xfrm>
      </p:grpSpPr>
      <p:sp>
        <p:nvSpPr>
          <p:cNvPr id="44" name="Google Shape;44;p62"/>
          <p:cNvSpPr txBox="1"/>
          <p:nvPr>
            <p:ph idx="1" type="subTitle"/>
          </p:nvPr>
        </p:nvSpPr>
        <p:spPr>
          <a:xfrm>
            <a:off x="838080" y="365040"/>
            <a:ext cx="10515240" cy="614412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2"/>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62"/>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7" name="Google Shape;47;p62"/>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48" name="Shape 48"/>
        <p:cNvGrpSpPr/>
        <p:nvPr/>
      </p:nvGrpSpPr>
      <p:grpSpPr>
        <a:xfrm>
          <a:off x="0" y="0"/>
          <a:ext cx="0" cy="0"/>
          <a:chOff x="0" y="0"/>
          <a:chExt cx="0" cy="0"/>
        </a:xfrm>
      </p:grpSpPr>
      <p:sp>
        <p:nvSpPr>
          <p:cNvPr id="49" name="Google Shape;49;p63"/>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63"/>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1" name="Google Shape;51;p63"/>
          <p:cNvSpPr txBox="1"/>
          <p:nvPr>
            <p:ph idx="2" type="body"/>
          </p:nvPr>
        </p:nvSpPr>
        <p:spPr>
          <a:xfrm>
            <a:off x="622620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2" name="Google Shape;52;p63"/>
          <p:cNvSpPr txBox="1"/>
          <p:nvPr>
            <p:ph idx="3" type="body"/>
          </p:nvPr>
        </p:nvSpPr>
        <p:spPr>
          <a:xfrm>
            <a:off x="83808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3" name="Google Shape;53;p63"/>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63"/>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55" name="Google Shape;55;p63"/>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56" name="Shape 56"/>
        <p:cNvGrpSpPr/>
        <p:nvPr/>
      </p:nvGrpSpPr>
      <p:grpSpPr>
        <a:xfrm>
          <a:off x="0" y="0"/>
          <a:ext cx="0" cy="0"/>
          <a:chOff x="0" y="0"/>
          <a:chExt cx="0" cy="0"/>
        </a:xfrm>
      </p:grpSpPr>
      <p:sp>
        <p:nvSpPr>
          <p:cNvPr id="57" name="Google Shape;57;p64"/>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64"/>
          <p:cNvSpPr txBox="1"/>
          <p:nvPr>
            <p:ph idx="1" type="body"/>
          </p:nvPr>
        </p:nvSpPr>
        <p:spPr>
          <a:xfrm>
            <a:off x="838080" y="1825560"/>
            <a:ext cx="5131080" cy="435096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9" name="Google Shape;59;p64"/>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0" name="Google Shape;60;p64"/>
          <p:cNvSpPr txBox="1"/>
          <p:nvPr>
            <p:ph idx="3" type="body"/>
          </p:nvPr>
        </p:nvSpPr>
        <p:spPr>
          <a:xfrm>
            <a:off x="6226200" y="409824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1" name="Google Shape;61;p64"/>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64"/>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63" name="Google Shape;63;p64"/>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64" name="Shape 64"/>
        <p:cNvGrpSpPr/>
        <p:nvPr/>
      </p:nvGrpSpPr>
      <p:grpSpPr>
        <a:xfrm>
          <a:off x="0" y="0"/>
          <a:ext cx="0" cy="0"/>
          <a:chOff x="0" y="0"/>
          <a:chExt cx="0" cy="0"/>
        </a:xfrm>
      </p:grpSpPr>
      <p:sp>
        <p:nvSpPr>
          <p:cNvPr id="65" name="Google Shape;65;p65"/>
          <p:cNvSpPr txBox="1"/>
          <p:nvPr>
            <p:ph type="title"/>
          </p:nvPr>
        </p:nvSpPr>
        <p:spPr>
          <a:xfrm>
            <a:off x="838080" y="365040"/>
            <a:ext cx="10515240" cy="1325160"/>
          </a:xfrm>
          <a:prstGeom prst="rect">
            <a:avLst/>
          </a:prstGeom>
          <a:noFill/>
          <a:ln>
            <a:noFill/>
          </a:ln>
        </p:spPr>
        <p:txBody>
          <a:bodyPr anchorCtr="0" anchor="ctr"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65"/>
          <p:cNvSpPr txBox="1"/>
          <p:nvPr>
            <p:ph idx="1" type="body"/>
          </p:nvPr>
        </p:nvSpPr>
        <p:spPr>
          <a:xfrm>
            <a:off x="83808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7" name="Google Shape;67;p65"/>
          <p:cNvSpPr txBox="1"/>
          <p:nvPr>
            <p:ph idx="2" type="body"/>
          </p:nvPr>
        </p:nvSpPr>
        <p:spPr>
          <a:xfrm>
            <a:off x="6226200" y="1825560"/>
            <a:ext cx="513108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8" name="Google Shape;68;p65"/>
          <p:cNvSpPr txBox="1"/>
          <p:nvPr>
            <p:ph idx="3" type="body"/>
          </p:nvPr>
        </p:nvSpPr>
        <p:spPr>
          <a:xfrm>
            <a:off x="838080" y="4098240"/>
            <a:ext cx="10515240" cy="2075040"/>
          </a:xfrm>
          <a:prstGeom prst="rect">
            <a:avLst/>
          </a:prstGeom>
          <a:noFill/>
          <a:ln>
            <a:noFill/>
          </a:ln>
        </p:spPr>
        <p:txBody>
          <a:bodyPr anchorCtr="0" anchor="t" bIns="0" lIns="0" spcFirstLastPara="1" rIns="0" wrap="square" tIns="0">
            <a:norm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9" name="Google Shape;69;p65"/>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65"/>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1pPr>
            <a:lvl2pPr indent="0" lvl="1"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2pPr>
            <a:lvl3pPr indent="0" lvl="2"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3pPr>
            <a:lvl4pPr indent="0" lvl="3"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4pPr>
            <a:lvl5pPr indent="0" lvl="4"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5pPr>
            <a:lvl6pPr indent="0" lvl="5"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6pPr>
            <a:lvl7pPr indent="0" lvl="6"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7pPr>
            <a:lvl8pPr indent="0" lvl="7"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8pPr>
            <a:lvl9pPr indent="0" lvl="8" marL="0" algn="r">
              <a:lnSpc>
                <a:spcPct val="100000"/>
              </a:lnSpc>
              <a:spcBef>
                <a:spcPts val="0"/>
              </a:spcBef>
              <a:buClr>
                <a:srgbClr val="8B8B8B"/>
              </a:buClr>
              <a:buSzPts val="1200"/>
              <a:buFont typeface="Calibri"/>
              <a:buNone/>
              <a:defRPr b="0" sz="1200"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71" name="Google Shape;71;p65"/>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B8B8B"/>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theme" Target="../theme/theme2.xml"/><Relationship Id="rId12" Type="http://schemas.openxmlformats.org/officeDocument/2006/relationships/slideLayout" Target="../slideLayouts/slideLayout24.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55A64"/>
        </a:solidFill>
      </p:bgPr>
    </p:bg>
    <p:spTree>
      <p:nvGrpSpPr>
        <p:cNvPr id="5" name="Shape 5"/>
        <p:cNvGrpSpPr/>
        <p:nvPr/>
      </p:nvGrpSpPr>
      <p:grpSpPr>
        <a:xfrm>
          <a:off x="0" y="0"/>
          <a:ext cx="0" cy="0"/>
          <a:chOff x="0" y="0"/>
          <a:chExt cx="0" cy="0"/>
        </a:xfrm>
      </p:grpSpPr>
      <p:sp>
        <p:nvSpPr>
          <p:cNvPr id="6" name="Google Shape;6;p54"/>
          <p:cNvSpPr/>
          <p:nvPr/>
        </p:nvSpPr>
        <p:spPr>
          <a:xfrm>
            <a:off x="0" y="0"/>
            <a:ext cx="12191760" cy="103032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54"/>
          <p:cNvSpPr txBox="1"/>
          <p:nvPr>
            <p:ph type="title"/>
          </p:nvPr>
        </p:nvSpPr>
        <p:spPr>
          <a:xfrm>
            <a:off x="1523880" y="1122480"/>
            <a:ext cx="9143640" cy="238716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8" name="Google Shape;8;p54"/>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B8B8B"/>
              </a:buClr>
              <a:buSzPts val="1200"/>
              <a:buFont typeface="Calibri"/>
              <a:buNone/>
              <a:defRPr b="0" i="0" sz="1200" u="none" cap="none" strike="noStrike">
                <a:solidFill>
                  <a:srgbClr val="8B8B8B"/>
                </a:solidFill>
                <a:latin typeface="Calibri"/>
                <a:ea typeface="Calibri"/>
                <a:cs typeface="Calibri"/>
                <a:sym typeface="Calibri"/>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9" name="Google Shape;9;p54"/>
          <p:cNvSpPr txBox="1"/>
          <p:nvPr>
            <p:ph idx="11" type="ftr"/>
          </p:nvPr>
        </p:nvSpPr>
        <p:spPr>
          <a:xfrm>
            <a:off x="3657600" y="6356520"/>
            <a:ext cx="495252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Font typeface="Times New Roman"/>
              <a:buNone/>
              <a:defRPr b="0" i="0" sz="1400" u="none" cap="none" strike="noStrike">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 name="Google Shape;10;p54"/>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1pPr>
            <a:lvl2pPr indent="0" lvl="1"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2pPr>
            <a:lvl3pPr indent="0" lvl="2"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3pPr>
            <a:lvl4pPr indent="0" lvl="3"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4pPr>
            <a:lvl5pPr indent="0" lvl="4"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5pPr>
            <a:lvl6pPr indent="0" lvl="5"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6pPr>
            <a:lvl7pPr indent="0" lvl="6"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7pPr>
            <a:lvl8pPr indent="0" lvl="7"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8pPr>
            <a:lvl9pPr indent="0" lvl="8"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latin typeface="Times New Roman"/>
              <a:ea typeface="Times New Roman"/>
              <a:cs typeface="Times New Roman"/>
              <a:sym typeface="Times New Roman"/>
            </a:endParaRPr>
          </a:p>
        </p:txBody>
      </p:sp>
      <p:pic>
        <p:nvPicPr>
          <p:cNvPr descr="Logo&#10;&#10;Description automatically generated" id="11" name="Google Shape;11;p54"/>
          <p:cNvPicPr preferRelativeResize="0"/>
          <p:nvPr/>
        </p:nvPicPr>
        <p:blipFill rotWithShape="1">
          <a:blip r:embed="rId1">
            <a:alphaModFix/>
          </a:blip>
          <a:srcRect b="0" l="0" r="0" t="0"/>
          <a:stretch/>
        </p:blipFill>
        <p:spPr>
          <a:xfrm>
            <a:off x="108720" y="136440"/>
            <a:ext cx="813600" cy="813600"/>
          </a:xfrm>
          <a:prstGeom prst="rect">
            <a:avLst/>
          </a:prstGeom>
          <a:noFill/>
          <a:ln>
            <a:noFill/>
          </a:ln>
        </p:spPr>
      </p:pic>
      <p:sp>
        <p:nvSpPr>
          <p:cNvPr id="12" name="Google Shape;12;p54"/>
          <p:cNvSpPr/>
          <p:nvPr/>
        </p:nvSpPr>
        <p:spPr>
          <a:xfrm>
            <a:off x="1143720" y="383400"/>
            <a:ext cx="4089600" cy="36468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ΕΛΛΗΝΙΚΟ ΜΕΣΟΓΕΙΑΚΟ ΠΑΝΕΠΙΣΤΗΜΙΟ</a:t>
            </a:r>
            <a:endParaRPr b="0" i="0" sz="1800" u="none" cap="none" strike="noStrike">
              <a:latin typeface="Arial"/>
              <a:ea typeface="Arial"/>
              <a:cs typeface="Arial"/>
              <a:sym typeface="Arial"/>
            </a:endParaRPr>
          </a:p>
        </p:txBody>
      </p:sp>
      <p:pic>
        <p:nvPicPr>
          <p:cNvPr descr="Logo, icon&#10;&#10;Description automatically generated" id="13" name="Google Shape;13;p54"/>
          <p:cNvPicPr preferRelativeResize="0"/>
          <p:nvPr/>
        </p:nvPicPr>
        <p:blipFill rotWithShape="1">
          <a:blip r:embed="rId2">
            <a:alphaModFix/>
          </a:blip>
          <a:srcRect b="0" l="0" r="0" t="0"/>
          <a:stretch/>
        </p:blipFill>
        <p:spPr>
          <a:xfrm>
            <a:off x="11182320" y="344880"/>
            <a:ext cx="900360" cy="369000"/>
          </a:xfrm>
          <a:prstGeom prst="rect">
            <a:avLst/>
          </a:prstGeom>
          <a:noFill/>
          <a:ln>
            <a:noFill/>
          </a:ln>
        </p:spPr>
      </p:pic>
      <p:sp>
        <p:nvSpPr>
          <p:cNvPr id="14" name="Google Shape;14;p54"/>
          <p:cNvSpPr txBox="1"/>
          <p:nvPr>
            <p:ph idx="1" type="body"/>
          </p:nvPr>
        </p:nvSpPr>
        <p:spPr>
          <a:xfrm>
            <a:off x="609480" y="1604520"/>
            <a:ext cx="10972440" cy="3977280"/>
          </a:xfrm>
          <a:prstGeom prst="rect">
            <a:avLst/>
          </a:prstGeom>
          <a:noFill/>
          <a:ln>
            <a:noFill/>
          </a:ln>
        </p:spPr>
        <p:txBody>
          <a:bodyPr anchorCtr="0" anchor="t" bIns="0" lIns="0" spcFirstLastPara="1" rIns="0" wrap="square" tIns="0">
            <a:norm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9" name="Shape 99"/>
        <p:cNvGrpSpPr/>
        <p:nvPr/>
      </p:nvGrpSpPr>
      <p:grpSpPr>
        <a:xfrm>
          <a:off x="0" y="0"/>
          <a:ext cx="0" cy="0"/>
          <a:chOff x="0" y="0"/>
          <a:chExt cx="0" cy="0"/>
        </a:xfrm>
      </p:grpSpPr>
      <p:sp>
        <p:nvSpPr>
          <p:cNvPr id="100" name="Google Shape;100;p56"/>
          <p:cNvSpPr txBox="1"/>
          <p:nvPr>
            <p:ph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800" u="none" cap="none" strike="noStrike"/>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1" name="Google Shape;101;p56"/>
          <p:cNvSpPr txBox="1"/>
          <p:nvPr>
            <p:ph idx="1" type="body"/>
          </p:nvPr>
        </p:nvSpPr>
        <p:spPr>
          <a:xfrm>
            <a:off x="838080" y="1825560"/>
            <a:ext cx="10515240" cy="435096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102" name="Google Shape;102;p56"/>
          <p:cNvSpPr txBox="1"/>
          <p:nvPr>
            <p:ph idx="10" type="dt"/>
          </p:nvPr>
        </p:nvSpPr>
        <p:spPr>
          <a:xfrm>
            <a:off x="838080" y="6356520"/>
            <a:ext cx="2742840" cy="36468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8B8B8B"/>
              </a:buClr>
              <a:buSzPts val="1200"/>
              <a:buFont typeface="Calibri"/>
              <a:buNone/>
              <a:defRPr b="0" i="0" sz="1200" u="none" cap="none" strike="noStrike">
                <a:solidFill>
                  <a:srgbClr val="8B8B8B"/>
                </a:solidFill>
                <a:latin typeface="Calibri"/>
                <a:ea typeface="Calibri"/>
                <a:cs typeface="Calibri"/>
                <a:sym typeface="Calibri"/>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3" name="Google Shape;103;p56"/>
          <p:cNvSpPr txBox="1"/>
          <p:nvPr>
            <p:ph idx="11" type="ftr"/>
          </p:nvPr>
        </p:nvSpPr>
        <p:spPr>
          <a:xfrm>
            <a:off x="4038480" y="6356520"/>
            <a:ext cx="4114440" cy="36468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Font typeface="Times New Roman"/>
              <a:buNone/>
              <a:defRPr b="0" i="0" sz="1400" u="none" cap="none" strike="noStrike">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lvl2pPr>
            <a:lvl3pPr lvl="2" marR="0" rtl="0" algn="l">
              <a:spcBef>
                <a:spcPts val="0"/>
              </a:spcBef>
              <a:spcAft>
                <a:spcPts val="0"/>
              </a:spcAft>
              <a:buSzPts val="1400"/>
              <a:buNone/>
              <a:defRPr b="0" i="0" sz="1800" u="none" cap="none" strike="noStrike"/>
            </a:lvl3pPr>
            <a:lvl4pPr lvl="3" marR="0" rtl="0" algn="l">
              <a:spcBef>
                <a:spcPts val="0"/>
              </a:spcBef>
              <a:spcAft>
                <a:spcPts val="0"/>
              </a:spcAft>
              <a:buSzPts val="1400"/>
              <a:buNone/>
              <a:defRPr b="0" i="0" sz="1800" u="none" cap="none" strike="noStrike"/>
            </a:lvl4pPr>
            <a:lvl5pPr lvl="4" marR="0" rtl="0" algn="l">
              <a:spcBef>
                <a:spcPts val="0"/>
              </a:spcBef>
              <a:spcAft>
                <a:spcPts val="0"/>
              </a:spcAft>
              <a:buSzPts val="1400"/>
              <a:buNone/>
              <a:defRPr b="0" i="0" sz="1800" u="none" cap="none" strike="noStrike"/>
            </a:lvl5pPr>
            <a:lvl6pPr lvl="5" marR="0" rtl="0" algn="l">
              <a:spcBef>
                <a:spcPts val="0"/>
              </a:spcBef>
              <a:spcAft>
                <a:spcPts val="0"/>
              </a:spcAft>
              <a:buSzPts val="1400"/>
              <a:buNone/>
              <a:defRPr b="0" i="0" sz="1800" u="none" cap="none" strike="noStrike"/>
            </a:lvl6pPr>
            <a:lvl7pPr lvl="6" marR="0" rtl="0" algn="l">
              <a:spcBef>
                <a:spcPts val="0"/>
              </a:spcBef>
              <a:spcAft>
                <a:spcPts val="0"/>
              </a:spcAft>
              <a:buSzPts val="1400"/>
              <a:buNone/>
              <a:defRPr b="0" i="0" sz="1800" u="none" cap="none" strike="noStrike"/>
            </a:lvl7pPr>
            <a:lvl8pPr lvl="7" marR="0" rtl="0" algn="l">
              <a:spcBef>
                <a:spcPts val="0"/>
              </a:spcBef>
              <a:spcAft>
                <a:spcPts val="0"/>
              </a:spcAft>
              <a:buSzPts val="1400"/>
              <a:buNone/>
              <a:defRPr b="0" i="0" sz="1800" u="none" cap="none" strike="noStrike"/>
            </a:lvl8pPr>
            <a:lvl9pPr lvl="8" marR="0" rtl="0" algn="l">
              <a:spcBef>
                <a:spcPts val="0"/>
              </a:spcBef>
              <a:spcAft>
                <a:spcPts val="0"/>
              </a:spcAft>
              <a:buSzPts val="1400"/>
              <a:buNone/>
              <a:defRPr b="0" i="0" sz="1800" u="none" cap="none" strike="noStrike"/>
            </a:lvl9pPr>
          </a:lstStyle>
          <a:p/>
        </p:txBody>
      </p:sp>
      <p:sp>
        <p:nvSpPr>
          <p:cNvPr id="104" name="Google Shape;104;p56"/>
          <p:cNvSpPr txBox="1"/>
          <p:nvPr>
            <p:ph idx="12" type="sldNum"/>
          </p:nvPr>
        </p:nvSpPr>
        <p:spPr>
          <a:xfrm>
            <a:off x="8610480" y="6356520"/>
            <a:ext cx="2742840" cy="36468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1pPr>
            <a:lvl2pPr indent="0" lvl="1"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2pPr>
            <a:lvl3pPr indent="0" lvl="2"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3pPr>
            <a:lvl4pPr indent="0" lvl="3"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4pPr>
            <a:lvl5pPr indent="0" lvl="4"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5pPr>
            <a:lvl6pPr indent="0" lvl="5"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6pPr>
            <a:lvl7pPr indent="0" lvl="6"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7pPr>
            <a:lvl8pPr indent="0" lvl="7"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8pPr>
            <a:lvl9pPr indent="0" lvl="8" marL="0" marR="0" rtl="0" algn="r">
              <a:lnSpc>
                <a:spcPct val="100000"/>
              </a:lnSpc>
              <a:spcBef>
                <a:spcPts val="0"/>
              </a:spcBef>
              <a:buClr>
                <a:srgbClr val="8B8B8B"/>
              </a:buClr>
              <a:buSzPts val="1200"/>
              <a:buFont typeface="Calibri"/>
              <a:buNone/>
              <a:defRPr b="0" i="0" sz="1200" u="none" cap="none"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hyperlink" Target="https://www.digitalocean.com/community/tutorials/composition-vs-inheritance" TargetMode="External"/><Relationship Id="rId4" Type="http://schemas.openxmlformats.org/officeDocument/2006/relationships/hyperlink" Target="https://www.geeksforgeeks.org/favoring-composition-over-inheritance-in-java-with-example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1"/>
          <p:cNvSpPr txBox="1"/>
          <p:nvPr>
            <p:ph type="title"/>
          </p:nvPr>
        </p:nvSpPr>
        <p:spPr>
          <a:xfrm>
            <a:off x="1523880" y="1122480"/>
            <a:ext cx="9143640" cy="238716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strike="noStrike">
                <a:solidFill>
                  <a:srgbClr val="FF9800"/>
                </a:solidFill>
              </a:rPr>
              <a:t>Τεχνολογία Λογισμικού</a:t>
            </a:r>
            <a:endParaRPr sz="6000" strike="noStrike">
              <a:solidFill>
                <a:srgbClr val="000000"/>
              </a:solidFill>
            </a:endParaRPr>
          </a:p>
        </p:txBody>
      </p:sp>
      <p:sp>
        <p:nvSpPr>
          <p:cNvPr id="194" name="Google Shape;194;p1"/>
          <p:cNvSpPr txBox="1"/>
          <p:nvPr>
            <p:ph idx="1" type="subTitle"/>
          </p:nvPr>
        </p:nvSpPr>
        <p:spPr>
          <a:xfrm>
            <a:off x="1523850" y="3854279"/>
            <a:ext cx="9143700" cy="1020300"/>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SzPts val="3200"/>
              <a:buFont typeface="Arial"/>
              <a:buNone/>
            </a:pPr>
            <a:r>
              <a:rPr lang="en-US" sz="3200"/>
              <a:t>Εργαστήριο 2</a:t>
            </a:r>
            <a:endParaRPr i="0" sz="3200" u="none" cap="none" strike="noStrike"/>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8"/>
          <p:cNvSpPr/>
          <p:nvPr/>
        </p:nvSpPr>
        <p:spPr>
          <a:xfrm>
            <a:off x="195500" y="3166750"/>
            <a:ext cx="5485800" cy="1758300"/>
          </a:xfrm>
          <a:prstGeom prst="rect">
            <a:avLst/>
          </a:prstGeom>
          <a:noFill/>
          <a:ln>
            <a:noFill/>
          </a:ln>
        </p:spPr>
        <p:txBody>
          <a:bodyPr anchorCtr="0" anchor="b" bIns="45700" lIns="91425" spcFirstLastPara="1" rIns="91425" wrap="square" tIns="45700">
            <a:normAutofit/>
          </a:bodyPr>
          <a:lstStyle/>
          <a:p>
            <a:pPr indent="0" lvl="0" marL="0" marR="0" rtl="0" algn="ctr">
              <a:lnSpc>
                <a:spcPct val="150000"/>
              </a:lnSpc>
              <a:spcBef>
                <a:spcPts val="0"/>
              </a:spcBef>
              <a:spcAft>
                <a:spcPts val="0"/>
              </a:spcAft>
              <a:buClr>
                <a:srgbClr val="FFFFFF"/>
              </a:buClr>
              <a:buSzPts val="2640"/>
              <a:buFont typeface="Calibri"/>
              <a:buNone/>
            </a:pPr>
            <a:r>
              <a:rPr lang="en-US" sz="2640">
                <a:solidFill>
                  <a:schemeClr val="lt1"/>
                </a:solidFill>
              </a:rPr>
              <a:t>Το Composition είναι χρήσιμο στο κάλεσμα μεθόδων ειδικά όταν έχουμε πολλές υποκλάσεις: </a:t>
            </a:r>
            <a:endParaRPr b="0" i="0" sz="2640" u="none" cap="none" strike="noStrike">
              <a:solidFill>
                <a:schemeClr val="lt1"/>
              </a:solidFill>
              <a:latin typeface="Arial"/>
              <a:ea typeface="Arial"/>
              <a:cs typeface="Arial"/>
              <a:sym typeface="Arial"/>
            </a:endParaRPr>
          </a:p>
        </p:txBody>
      </p:sp>
      <p:sp>
        <p:nvSpPr>
          <p:cNvPr id="254" name="Google Shape;254;p8"/>
          <p:cNvSpPr txBox="1"/>
          <p:nvPr>
            <p:ph type="title"/>
          </p:nvPr>
        </p:nvSpPr>
        <p:spPr>
          <a:xfrm>
            <a:off x="1523880" y="1122480"/>
            <a:ext cx="9143640" cy="823680"/>
          </a:xfrm>
          <a:prstGeom prst="rect">
            <a:avLst/>
          </a:prstGeom>
          <a:noFill/>
          <a:ln>
            <a:noFill/>
          </a:ln>
        </p:spPr>
        <p:txBody>
          <a:bodyPr anchorCtr="0" anchor="b" bIns="0" lIns="0" spcFirstLastPara="1" rIns="0" wrap="square" tIns="0">
            <a:normAutofit fontScale="89000"/>
          </a:bodyPr>
          <a:lstStyle/>
          <a:p>
            <a:pPr indent="0" lvl="0" marL="0" rtl="0" algn="ctr">
              <a:lnSpc>
                <a:spcPct val="90000"/>
              </a:lnSpc>
              <a:spcBef>
                <a:spcPts val="0"/>
              </a:spcBef>
              <a:spcAft>
                <a:spcPts val="0"/>
              </a:spcAft>
              <a:buClr>
                <a:srgbClr val="FF9800"/>
              </a:buClr>
              <a:buSzPct val="100000"/>
              <a:buFont typeface="Calibri"/>
              <a:buNone/>
            </a:pPr>
            <a:r>
              <a:rPr b="1" lang="en-US" sz="6000" strike="noStrike">
                <a:solidFill>
                  <a:srgbClr val="FF9800"/>
                </a:solidFill>
                <a:latin typeface="Calibri"/>
                <a:ea typeface="Calibri"/>
                <a:cs typeface="Calibri"/>
                <a:sym typeface="Calibri"/>
              </a:rPr>
              <a:t>Πλεονεκτήματα Composition </a:t>
            </a:r>
            <a:endParaRPr b="0" sz="6000" strike="noStrike">
              <a:solidFill>
                <a:srgbClr val="000000"/>
              </a:solidFill>
              <a:latin typeface="Calibri"/>
              <a:ea typeface="Calibri"/>
              <a:cs typeface="Calibri"/>
              <a:sym typeface="Calibri"/>
            </a:endParaRPr>
          </a:p>
        </p:txBody>
      </p:sp>
      <p:sp>
        <p:nvSpPr>
          <p:cNvPr id="255" name="Google Shape;255;p8"/>
          <p:cNvSpPr/>
          <p:nvPr/>
        </p:nvSpPr>
        <p:spPr>
          <a:xfrm>
            <a:off x="6175950" y="2141400"/>
            <a:ext cx="5808600" cy="4115400"/>
          </a:xfrm>
          <a:prstGeom prst="rect">
            <a:avLst/>
          </a:prstGeom>
          <a:solidFill>
            <a:srgbClr val="263238"/>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B2FF59"/>
              </a:buClr>
              <a:buSzPts val="2400"/>
              <a:buFont typeface="JetBrains Mono"/>
              <a:buNone/>
            </a:pPr>
            <a:r>
              <a:rPr b="0" i="0" lang="en-US" sz="2400" u="none" cap="none" strike="noStrike">
                <a:solidFill>
                  <a:srgbClr val="B2FF59"/>
                </a:solidFill>
                <a:latin typeface="JetBrains Mono"/>
                <a:ea typeface="JetBrains Mono"/>
                <a:cs typeface="JetBrains Mono"/>
                <a:sym typeface="JetBrains Mono"/>
              </a:rPr>
              <a:t>class </a:t>
            </a:r>
            <a:r>
              <a:rPr b="0" i="0" lang="en-US" sz="2400" u="none" cap="none" strike="noStrike">
                <a:solidFill>
                  <a:srgbClr val="78909C"/>
                </a:solidFill>
                <a:latin typeface="JetBrains Mono"/>
                <a:ea typeface="JetBrains Mono"/>
                <a:cs typeface="JetBrains Mono"/>
                <a:sym typeface="JetBrains Mono"/>
              </a:rPr>
              <a:t>Test </a:t>
            </a: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a:p>
            <a:pPr indent="0" lvl="0" marL="0" marR="0" rtl="0" algn="l">
              <a:lnSpc>
                <a:spcPct val="100000"/>
              </a:lnSpc>
              <a:spcBef>
                <a:spcPts val="0"/>
              </a:spcBef>
              <a:spcAft>
                <a:spcPts val="0"/>
              </a:spcAft>
              <a:buSzPts val="2400"/>
              <a:buFont typeface="Arial"/>
              <a:buNone/>
            </a:pP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lang="en-US" sz="2400">
                <a:solidFill>
                  <a:srgbClr val="78909C"/>
                </a:solidFill>
                <a:latin typeface="JetBrains Mono"/>
                <a:ea typeface="JetBrains Mono"/>
                <a:cs typeface="JetBrains Mono"/>
                <a:sym typeface="JetBrains Mono"/>
              </a:rPr>
              <a:t>Bike</a:t>
            </a:r>
            <a:r>
              <a:rPr b="0" i="0" lang="en-US" sz="2400" u="none" cap="none" strike="noStrike">
                <a:solidFill>
                  <a:srgbClr val="78909C"/>
                </a:solidFill>
                <a:latin typeface="JetBrains Mono"/>
                <a:ea typeface="JetBrains Mono"/>
                <a:cs typeface="JetBrains Mono"/>
                <a:sym typeface="JetBrains Mono"/>
              </a:rPr>
              <a:t> </a:t>
            </a:r>
            <a:r>
              <a:rPr i="1" lang="en-US" sz="2400">
                <a:solidFill>
                  <a:srgbClr val="8C97D2"/>
                </a:solidFill>
                <a:latin typeface="JetBrains Mono"/>
                <a:ea typeface="JetBrains Mono"/>
                <a:cs typeface="JetBrains Mono"/>
                <a:sym typeface="JetBrains Mono"/>
              </a:rPr>
              <a:t>myBike</a:t>
            </a:r>
            <a:r>
              <a:rPr b="0" i="1" lang="en-US" sz="2400" u="none" cap="none" strike="noStrike">
                <a:solidFill>
                  <a:srgbClr val="8C97D2"/>
                </a:solidFill>
                <a:latin typeface="JetBrains Mono"/>
                <a:ea typeface="JetBrains Mono"/>
                <a:cs typeface="JetBrains Mono"/>
                <a:sym typeface="JetBrains Mono"/>
              </a:rPr>
              <a:t> </a:t>
            </a: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null</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7FCAC3"/>
                </a:solidFill>
                <a:latin typeface="JetBrains Mono"/>
                <a:ea typeface="JetBrains Mono"/>
                <a:cs typeface="JetBrains Mono"/>
                <a:sym typeface="JetBrains Mono"/>
              </a:rPr>
              <a:t>Test</a:t>
            </a:r>
            <a:r>
              <a:rPr b="0" i="0" lang="en-US" sz="2400" u="none" cap="none" strike="noStrike">
                <a:solidFill>
                  <a:srgbClr val="78909C"/>
                </a:solidFill>
                <a:latin typeface="JetBrains Mono"/>
                <a:ea typeface="JetBrains Mono"/>
                <a:cs typeface="JetBrains Mono"/>
                <a:sym typeface="JetBrains Mono"/>
              </a:rPr>
              <a:t>(</a:t>
            </a:r>
            <a:r>
              <a:rPr lang="en-US" sz="2400">
                <a:solidFill>
                  <a:srgbClr val="78909C"/>
                </a:solidFill>
                <a:latin typeface="JetBrains Mono"/>
                <a:ea typeface="JetBrains Mono"/>
                <a:cs typeface="JetBrains Mono"/>
                <a:sym typeface="JetBrains Mono"/>
              </a:rPr>
              <a:t>Bike bicycle</a:t>
            </a:r>
            <a:r>
              <a:rPr b="0" i="0" lang="en-US" sz="2400" u="none" cap="none" strike="noStrike">
                <a:solidFill>
                  <a:srgbClr val="78909C"/>
                </a:solidFill>
                <a:latin typeface="JetBrains Mono"/>
                <a:ea typeface="JetBrains Mono"/>
                <a:cs typeface="JetBrains Mono"/>
                <a:sym typeface="JetBrains Mono"/>
              </a:rPr>
              <a:t>)</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this</a:t>
            </a:r>
            <a:r>
              <a:rPr b="0" i="0" lang="en-US" sz="2400" u="none" cap="none" strike="noStrike">
                <a:solidFill>
                  <a:srgbClr val="CAD3DE"/>
                </a:solidFill>
                <a:latin typeface="JetBrains Mono"/>
                <a:ea typeface="JetBrains Mono"/>
                <a:cs typeface="JetBrains Mono"/>
                <a:sym typeface="JetBrains Mono"/>
              </a:rPr>
              <a:t>.</a:t>
            </a:r>
            <a:r>
              <a:rPr i="1" lang="en-US" sz="2400">
                <a:solidFill>
                  <a:srgbClr val="8C97D2"/>
                </a:solidFill>
                <a:latin typeface="JetBrains Mono"/>
                <a:ea typeface="JetBrains Mono"/>
                <a:cs typeface="JetBrains Mono"/>
                <a:sym typeface="JetBrains Mono"/>
              </a:rPr>
              <a:t>myBike</a:t>
            </a:r>
            <a:r>
              <a:rPr b="0" i="1" lang="en-US" sz="2400" u="none" cap="none" strike="noStrike">
                <a:solidFill>
                  <a:srgbClr val="8C97D2"/>
                </a:solidFill>
                <a:latin typeface="JetBrains Mono"/>
                <a:ea typeface="JetBrains Mono"/>
                <a:cs typeface="JetBrains Mono"/>
                <a:sym typeface="JetBrains Mono"/>
              </a:rPr>
              <a:t> </a:t>
            </a:r>
            <a:r>
              <a:rPr b="0" i="0" lang="en-US" sz="2400" u="none" cap="none" strike="noStrike">
                <a:solidFill>
                  <a:srgbClr val="78909C"/>
                </a:solidFill>
                <a:latin typeface="JetBrains Mono"/>
                <a:ea typeface="JetBrains Mono"/>
                <a:cs typeface="JetBrains Mono"/>
                <a:sym typeface="JetBrains Mono"/>
              </a:rPr>
              <a:t>= </a:t>
            </a:r>
            <a:r>
              <a:rPr lang="en-US" sz="2400">
                <a:solidFill>
                  <a:srgbClr val="C3CEE3"/>
                </a:solidFill>
                <a:latin typeface="JetBrains Mono"/>
                <a:ea typeface="JetBrains Mono"/>
                <a:cs typeface="JetBrains Mono"/>
                <a:sym typeface="JetBrains Mono"/>
              </a:rPr>
              <a:t>bicycle</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a:p>
            <a:pPr indent="0" lvl="0" marL="0" marR="0" rtl="0" algn="l">
              <a:lnSpc>
                <a:spcPct val="100000"/>
              </a:lnSpc>
              <a:spcBef>
                <a:spcPts val="0"/>
              </a:spcBef>
              <a:spcAft>
                <a:spcPts val="0"/>
              </a:spcAft>
              <a:buSzPts val="2400"/>
              <a:buFont typeface="Arial"/>
              <a:buNone/>
            </a:pP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public void </a:t>
            </a:r>
            <a:r>
              <a:rPr b="0" i="0" lang="en-US" sz="2400" u="none" cap="none" strike="noStrike">
                <a:solidFill>
                  <a:srgbClr val="7FCAC3"/>
                </a:solidFill>
                <a:latin typeface="JetBrains Mono"/>
                <a:ea typeface="JetBrains Mono"/>
                <a:cs typeface="JetBrains Mono"/>
                <a:sym typeface="JetBrains Mono"/>
              </a:rPr>
              <a:t>foo</a:t>
            </a:r>
            <a:r>
              <a:rPr b="0" i="0" lang="en-US" sz="2400" u="none" cap="none" strike="noStrike">
                <a:solidFill>
                  <a:srgbClr val="78909C"/>
                </a:solidFill>
                <a:latin typeface="JetBrains Mono"/>
                <a:ea typeface="JetBrains Mono"/>
                <a:cs typeface="JetBrains Mono"/>
                <a:sym typeface="JetBrains Mono"/>
              </a:rPr>
              <a:t>()</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this</a:t>
            </a:r>
            <a:r>
              <a:rPr b="0" i="0" lang="en-US" sz="2400" u="none" cap="none" strike="noStrike">
                <a:solidFill>
                  <a:srgbClr val="CAD3DE"/>
                </a:solidFill>
                <a:latin typeface="JetBrains Mono"/>
                <a:ea typeface="JetBrains Mono"/>
                <a:cs typeface="JetBrains Mono"/>
                <a:sym typeface="JetBrains Mono"/>
              </a:rPr>
              <a:t>.</a:t>
            </a:r>
            <a:r>
              <a:rPr i="1" lang="en-US" sz="2400">
                <a:solidFill>
                  <a:srgbClr val="8C97D2"/>
                </a:solidFill>
                <a:latin typeface="JetBrains Mono"/>
                <a:ea typeface="JetBrains Mono"/>
                <a:cs typeface="JetBrains Mono"/>
                <a:sym typeface="JetBrains Mono"/>
              </a:rPr>
              <a:t>myBike</a:t>
            </a:r>
            <a:r>
              <a:rPr b="0" i="0" lang="en-US" sz="2400" u="none" cap="none" strike="noStrike">
                <a:solidFill>
                  <a:srgbClr val="CAD3DE"/>
                </a:solidFill>
                <a:latin typeface="JetBrains Mono"/>
                <a:ea typeface="JetBrains Mono"/>
                <a:cs typeface="JetBrains Mono"/>
                <a:sym typeface="JetBrains Mono"/>
              </a:rPr>
              <a:t>.</a:t>
            </a:r>
            <a:r>
              <a:rPr b="0" i="0" lang="en-US" sz="2400" u="none" cap="none" strike="noStrike">
                <a:solidFill>
                  <a:srgbClr val="7FCAC3"/>
                </a:solidFill>
                <a:latin typeface="JetBrains Mono"/>
                <a:ea typeface="JetBrains Mono"/>
                <a:cs typeface="JetBrains Mono"/>
                <a:sym typeface="JetBrains Mono"/>
              </a:rPr>
              <a:t>foo</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9"/>
          <p:cNvSpPr/>
          <p:nvPr/>
        </p:nvSpPr>
        <p:spPr>
          <a:xfrm>
            <a:off x="145080" y="2761200"/>
            <a:ext cx="5485680" cy="1900440"/>
          </a:xfrm>
          <a:prstGeom prst="rect">
            <a:avLst/>
          </a:prstGeom>
          <a:noFill/>
          <a:ln>
            <a:noFill/>
          </a:ln>
        </p:spPr>
        <p:txBody>
          <a:bodyPr anchorCtr="0" anchor="b" bIns="45700" lIns="91425" spcFirstLastPara="1" rIns="91425" wrap="square" tIns="45700">
            <a:normAutofit/>
          </a:bodyPr>
          <a:lstStyle/>
          <a:p>
            <a:pPr indent="0" lvl="0" marL="0" marR="0" rtl="0" algn="just">
              <a:lnSpc>
                <a:spcPct val="90000"/>
              </a:lnSpc>
              <a:spcBef>
                <a:spcPts val="0"/>
              </a:spcBef>
              <a:spcAft>
                <a:spcPts val="0"/>
              </a:spcAft>
              <a:buClr>
                <a:srgbClr val="FFFFFF"/>
              </a:buClr>
              <a:buSzPts val="2640"/>
              <a:buFont typeface="Calibri"/>
              <a:buNone/>
            </a:pPr>
            <a:r>
              <a:t/>
            </a:r>
            <a:endParaRPr b="0" i="0" sz="2640" u="none" cap="none" strike="noStrike">
              <a:latin typeface="Arial"/>
              <a:ea typeface="Arial"/>
              <a:cs typeface="Arial"/>
              <a:sym typeface="Arial"/>
            </a:endParaRPr>
          </a:p>
        </p:txBody>
      </p:sp>
      <p:sp>
        <p:nvSpPr>
          <p:cNvPr id="261" name="Google Shape;261;p9"/>
          <p:cNvSpPr txBox="1"/>
          <p:nvPr>
            <p:ph type="title"/>
          </p:nvPr>
        </p:nvSpPr>
        <p:spPr>
          <a:xfrm>
            <a:off x="1523880" y="1122480"/>
            <a:ext cx="9143640" cy="82368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5400"/>
              <a:buFont typeface="Calibri"/>
              <a:buNone/>
            </a:pPr>
            <a:r>
              <a:rPr b="1" lang="en-US" sz="4800" strike="noStrike">
                <a:solidFill>
                  <a:srgbClr val="FF9800"/>
                </a:solidFill>
              </a:rPr>
              <a:t>Πλεονεκτήματα Composition </a:t>
            </a:r>
            <a:endParaRPr sz="4800" strike="noStrike">
              <a:solidFill>
                <a:srgbClr val="000000"/>
              </a:solidFill>
            </a:endParaRPr>
          </a:p>
        </p:txBody>
      </p:sp>
      <p:sp>
        <p:nvSpPr>
          <p:cNvPr id="262" name="Google Shape;262;p9"/>
          <p:cNvSpPr/>
          <p:nvPr/>
        </p:nvSpPr>
        <p:spPr>
          <a:xfrm>
            <a:off x="3714750" y="2103900"/>
            <a:ext cx="4815000" cy="4654200"/>
          </a:xfrm>
          <a:prstGeom prst="rect">
            <a:avLst/>
          </a:prstGeom>
          <a:solidFill>
            <a:srgbClr val="263238"/>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B2FF59"/>
              </a:buClr>
              <a:buSzPts val="1800"/>
              <a:buFont typeface="JetBrains Mono"/>
              <a:buNone/>
            </a:pPr>
            <a:r>
              <a:rPr b="0" i="0" lang="en-US" sz="1800" u="none" cap="none" strike="noStrike">
                <a:solidFill>
                  <a:srgbClr val="B2FF59"/>
                </a:solidFill>
                <a:latin typeface="JetBrains Mono"/>
                <a:ea typeface="JetBrains Mono"/>
                <a:cs typeface="JetBrains Mono"/>
                <a:sym typeface="JetBrains Mono"/>
              </a:rPr>
              <a:t>public class </a:t>
            </a:r>
            <a:r>
              <a:rPr b="0" i="0" lang="en-US" sz="1800" u="none" cap="none" strike="noStrike">
                <a:solidFill>
                  <a:srgbClr val="78909C"/>
                </a:solidFill>
                <a:latin typeface="JetBrains Mono"/>
                <a:ea typeface="JetBrains Mono"/>
                <a:cs typeface="JetBrains Mono"/>
                <a:sym typeface="JetBrains Mono"/>
              </a:rPr>
              <a:t>ClassA </a:t>
            </a:r>
            <a:r>
              <a:rPr b="0" i="0" lang="en-US" sz="1800" u="none" cap="none" strike="noStrike">
                <a:solidFill>
                  <a:srgbClr val="B2FF59"/>
                </a:solidFill>
                <a:latin typeface="JetBrains Mono"/>
                <a:ea typeface="JetBrains Mono"/>
                <a:cs typeface="JetBrains Mono"/>
                <a:sym typeface="JetBrains Mono"/>
              </a:rPr>
              <a:t>extends </a:t>
            </a:r>
            <a:r>
              <a:rPr lang="en-US" sz="1800">
                <a:solidFill>
                  <a:srgbClr val="78909C"/>
                </a:solidFill>
                <a:latin typeface="JetBrains Mono"/>
                <a:ea typeface="JetBrains Mono"/>
                <a:cs typeface="JetBrains Mono"/>
                <a:sym typeface="JetBrains Mono"/>
              </a:rPr>
              <a:t>Bike</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r>
              <a:rPr b="0" i="0" lang="en-US" sz="1800" u="none" cap="none" strike="noStrike">
                <a:solidFill>
                  <a:srgbClr val="B2FF59"/>
                </a:solidFill>
                <a:latin typeface="JetBrains Mono"/>
                <a:ea typeface="JetBrains Mono"/>
                <a:cs typeface="JetBrains Mono"/>
                <a:sym typeface="JetBrains Mono"/>
              </a:rPr>
              <a:t>public void </a:t>
            </a:r>
            <a:r>
              <a:rPr b="0" i="0" lang="en-US" sz="1800" u="none" cap="none" strike="noStrike">
                <a:solidFill>
                  <a:srgbClr val="7FCAC3"/>
                </a:solidFill>
                <a:latin typeface="JetBrains Mono"/>
                <a:ea typeface="JetBrains Mono"/>
                <a:cs typeface="JetBrains Mono"/>
                <a:sym typeface="JetBrains Mono"/>
              </a:rPr>
              <a:t>foo</a:t>
            </a:r>
            <a:r>
              <a:rPr b="0" i="0" lang="en-US" sz="1800" u="none" cap="none" strike="noStrike">
                <a:solidFill>
                  <a:srgbClr val="78909C"/>
                </a:solidFill>
                <a:latin typeface="JetBrains Mono"/>
                <a:ea typeface="JetBrains Mono"/>
                <a:cs typeface="JetBrains Mono"/>
                <a:sym typeface="JetBrains Mono"/>
              </a:rPr>
              <a:t>()</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B2FF59"/>
                </a:solidFill>
                <a:latin typeface="JetBrains Mono"/>
                <a:ea typeface="JetBrains Mono"/>
                <a:cs typeface="JetBrains Mono"/>
                <a:sym typeface="JetBrains Mono"/>
              </a:rPr>
              <a:t>class </a:t>
            </a:r>
            <a:r>
              <a:rPr b="0" i="0" lang="en-US" sz="1800" u="none" cap="none" strike="noStrike">
                <a:solidFill>
                  <a:srgbClr val="78909C"/>
                </a:solidFill>
                <a:latin typeface="JetBrains Mono"/>
                <a:ea typeface="JetBrains Mono"/>
                <a:cs typeface="JetBrains Mono"/>
                <a:sym typeface="JetBrains Mono"/>
              </a:rPr>
              <a:t>ClassB </a:t>
            </a:r>
            <a:r>
              <a:rPr b="0" i="0" lang="en-US" sz="1800" u="none" cap="none" strike="noStrike">
                <a:solidFill>
                  <a:srgbClr val="B2FF59"/>
                </a:solidFill>
                <a:latin typeface="JetBrains Mono"/>
                <a:ea typeface="JetBrains Mono"/>
                <a:cs typeface="JetBrains Mono"/>
                <a:sym typeface="JetBrains Mono"/>
              </a:rPr>
              <a:t>extends </a:t>
            </a:r>
            <a:r>
              <a:rPr lang="en-US" sz="1800">
                <a:solidFill>
                  <a:srgbClr val="78909C"/>
                </a:solidFill>
                <a:latin typeface="JetBrains Mono"/>
                <a:ea typeface="JetBrains Mono"/>
                <a:cs typeface="JetBrains Mono"/>
                <a:sym typeface="JetBrains Mono"/>
              </a:rPr>
              <a:t>Bike</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r>
              <a:rPr b="0" i="0" lang="en-US" sz="1800" u="none" cap="none" strike="noStrike">
                <a:solidFill>
                  <a:srgbClr val="B2FF59"/>
                </a:solidFill>
                <a:latin typeface="JetBrains Mono"/>
                <a:ea typeface="JetBrains Mono"/>
                <a:cs typeface="JetBrains Mono"/>
                <a:sym typeface="JetBrains Mono"/>
              </a:rPr>
              <a:t>public void </a:t>
            </a:r>
            <a:r>
              <a:rPr b="0" i="0" lang="en-US" sz="1800" u="none" cap="none" strike="noStrike">
                <a:solidFill>
                  <a:srgbClr val="7FCAC3"/>
                </a:solidFill>
                <a:latin typeface="JetBrains Mono"/>
                <a:ea typeface="JetBrains Mono"/>
                <a:cs typeface="JetBrains Mono"/>
                <a:sym typeface="JetBrains Mono"/>
              </a:rPr>
              <a:t>foo</a:t>
            </a:r>
            <a:r>
              <a:rPr b="0" i="0" lang="en-US" sz="1800" u="none" cap="none" strike="noStrike">
                <a:solidFill>
                  <a:srgbClr val="78909C"/>
                </a:solidFill>
                <a:latin typeface="JetBrains Mono"/>
                <a:ea typeface="JetBrains Mono"/>
                <a:cs typeface="JetBrains Mono"/>
                <a:sym typeface="JetBrains Mono"/>
              </a:rPr>
              <a:t>()</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B2FF59"/>
                </a:solidFill>
                <a:latin typeface="JetBrains Mono"/>
                <a:ea typeface="JetBrains Mono"/>
                <a:cs typeface="JetBrains Mono"/>
                <a:sym typeface="JetBrains Mono"/>
              </a:rPr>
              <a:t>class </a:t>
            </a:r>
            <a:r>
              <a:rPr b="0" i="0" lang="en-US" sz="1800" u="none" cap="none" strike="noStrike">
                <a:solidFill>
                  <a:srgbClr val="78909C"/>
                </a:solidFill>
                <a:latin typeface="JetBrains Mono"/>
                <a:ea typeface="JetBrains Mono"/>
                <a:cs typeface="JetBrains Mono"/>
                <a:sym typeface="JetBrains Mono"/>
              </a:rPr>
              <a:t>Test </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r>
              <a:rPr b="0" i="0" lang="en-US" sz="1800" u="none" cap="none" strike="noStrike">
                <a:solidFill>
                  <a:srgbClr val="78909C"/>
                </a:solidFill>
                <a:latin typeface="JetBrains Mono"/>
                <a:ea typeface="JetBrains Mono"/>
                <a:cs typeface="JetBrains Mono"/>
                <a:sym typeface="JetBrains Mono"/>
              </a:rPr>
              <a:t>ClassA </a:t>
            </a:r>
            <a:r>
              <a:rPr b="0" i="1" lang="en-US" sz="1800" u="none" cap="none" strike="noStrike">
                <a:solidFill>
                  <a:srgbClr val="8C97D2"/>
                </a:solidFill>
                <a:latin typeface="JetBrains Mono"/>
                <a:ea typeface="JetBrains Mono"/>
                <a:cs typeface="JetBrains Mono"/>
                <a:sym typeface="JetBrains Mono"/>
              </a:rPr>
              <a:t>a </a:t>
            </a:r>
            <a:r>
              <a:rPr b="0" i="0" lang="en-US" sz="1800" u="none" cap="none" strike="noStrike">
                <a:solidFill>
                  <a:srgbClr val="78909C"/>
                </a:solidFill>
                <a:latin typeface="JetBrains Mono"/>
                <a:ea typeface="JetBrains Mono"/>
                <a:cs typeface="JetBrains Mono"/>
                <a:sym typeface="JetBrains Mono"/>
              </a:rPr>
              <a:t>= </a:t>
            </a:r>
            <a:r>
              <a:rPr b="0" i="0" lang="en-US" sz="1800" u="none" cap="none" strike="noStrike">
                <a:solidFill>
                  <a:srgbClr val="B2FF59"/>
                </a:solidFill>
                <a:latin typeface="JetBrains Mono"/>
                <a:ea typeface="JetBrains Mono"/>
                <a:cs typeface="JetBrains Mono"/>
                <a:sym typeface="JetBrains Mono"/>
              </a:rPr>
              <a:t>new </a:t>
            </a:r>
            <a:r>
              <a:rPr b="0" i="0" lang="en-US" sz="1800" u="none" cap="none" strike="noStrike">
                <a:solidFill>
                  <a:srgbClr val="7FCAC3"/>
                </a:solidFill>
                <a:latin typeface="JetBrains Mono"/>
                <a:ea typeface="JetBrains Mono"/>
                <a:cs typeface="JetBrains Mono"/>
                <a:sym typeface="JetBrains Mono"/>
              </a:rPr>
              <a:t>ClassA</a:t>
            </a:r>
            <a:r>
              <a:rPr b="0" i="0" lang="en-US" sz="1800" u="none" cap="none" strike="noStrike">
                <a:solidFill>
                  <a:srgbClr val="78909C"/>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78909C"/>
                </a:solidFill>
                <a:latin typeface="JetBrains Mono"/>
                <a:ea typeface="JetBrains Mono"/>
                <a:cs typeface="JetBrains Mono"/>
                <a:sym typeface="JetBrains Mono"/>
              </a:rPr>
              <a:t>    ClassB </a:t>
            </a:r>
            <a:r>
              <a:rPr b="0" i="1" lang="en-US" sz="1800" u="none" cap="none" strike="noStrike">
                <a:solidFill>
                  <a:srgbClr val="8C97D2"/>
                </a:solidFill>
                <a:latin typeface="JetBrains Mono"/>
                <a:ea typeface="JetBrains Mono"/>
                <a:cs typeface="JetBrains Mono"/>
                <a:sym typeface="JetBrains Mono"/>
              </a:rPr>
              <a:t>b </a:t>
            </a:r>
            <a:r>
              <a:rPr b="0" i="0" lang="en-US" sz="1800" u="none" cap="none" strike="noStrike">
                <a:solidFill>
                  <a:srgbClr val="78909C"/>
                </a:solidFill>
                <a:latin typeface="JetBrains Mono"/>
                <a:ea typeface="JetBrains Mono"/>
                <a:cs typeface="JetBrains Mono"/>
                <a:sym typeface="JetBrains Mono"/>
              </a:rPr>
              <a:t>= </a:t>
            </a:r>
            <a:r>
              <a:rPr b="0" i="0" lang="en-US" sz="1800" u="none" cap="none" strike="noStrike">
                <a:solidFill>
                  <a:srgbClr val="B2FF59"/>
                </a:solidFill>
                <a:latin typeface="JetBrains Mono"/>
                <a:ea typeface="JetBrains Mono"/>
                <a:cs typeface="JetBrains Mono"/>
                <a:sym typeface="JetBrains Mono"/>
              </a:rPr>
              <a:t>new </a:t>
            </a:r>
            <a:r>
              <a:rPr b="0" i="0" lang="en-US" sz="1800" u="none" cap="none" strike="noStrike">
                <a:solidFill>
                  <a:srgbClr val="7FCAC3"/>
                </a:solidFill>
                <a:latin typeface="JetBrains Mono"/>
                <a:ea typeface="JetBrains Mono"/>
                <a:cs typeface="JetBrains Mono"/>
                <a:sym typeface="JetBrains Mono"/>
              </a:rPr>
              <a:t>ClassB</a:t>
            </a:r>
            <a:r>
              <a:rPr b="0" i="0" lang="en-US" sz="1800" u="none" cap="none" strike="noStrike">
                <a:solidFill>
                  <a:srgbClr val="78909C"/>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78909C"/>
                </a:solidFill>
                <a:latin typeface="JetBrains Mono"/>
                <a:ea typeface="JetBrains Mono"/>
                <a:cs typeface="JetBrains Mono"/>
                <a:sym typeface="JetBrains Mono"/>
              </a:rPr>
              <a:t>    </a:t>
            </a:r>
            <a:r>
              <a:rPr b="0" i="0" lang="en-US" sz="1800" u="none" cap="none" strike="noStrike">
                <a:solidFill>
                  <a:srgbClr val="B2FF59"/>
                </a:solidFill>
                <a:latin typeface="JetBrains Mono"/>
                <a:ea typeface="JetBrains Mono"/>
                <a:cs typeface="JetBrains Mono"/>
                <a:sym typeface="JetBrains Mono"/>
              </a:rPr>
              <a:t>public void </a:t>
            </a:r>
            <a:r>
              <a:rPr b="0" i="0" lang="en-US" sz="1800" u="none" cap="none" strike="noStrike">
                <a:solidFill>
                  <a:srgbClr val="7FCAC3"/>
                </a:solidFill>
                <a:latin typeface="JetBrains Mono"/>
                <a:ea typeface="JetBrains Mono"/>
                <a:cs typeface="JetBrains Mono"/>
                <a:sym typeface="JetBrains Mono"/>
              </a:rPr>
              <a:t>test</a:t>
            </a:r>
            <a:r>
              <a:rPr b="0" i="0" lang="en-US" sz="1800" u="none" cap="none" strike="noStrike">
                <a:solidFill>
                  <a:srgbClr val="78909C"/>
                </a:solidFill>
                <a:latin typeface="JetBrains Mono"/>
                <a:ea typeface="JetBrains Mono"/>
                <a:cs typeface="JetBrains Mono"/>
                <a:sym typeface="JetBrains Mono"/>
              </a:rPr>
              <a:t>()</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        </a:t>
            </a:r>
            <a:r>
              <a:rPr b="0" i="1" lang="en-US" sz="1800" u="none" cap="none" strike="noStrike">
                <a:solidFill>
                  <a:srgbClr val="8C97D2"/>
                </a:solidFill>
                <a:latin typeface="JetBrains Mono"/>
                <a:ea typeface="JetBrains Mono"/>
                <a:cs typeface="JetBrains Mono"/>
                <a:sym typeface="JetBrains Mono"/>
              </a:rPr>
              <a:t>a</a:t>
            </a:r>
            <a:r>
              <a:rPr b="0" i="0" lang="en-US" sz="1800" u="none" cap="none" strike="noStrike">
                <a:solidFill>
                  <a:srgbClr val="CAD3DE"/>
                </a:solidFill>
                <a:latin typeface="JetBrains Mono"/>
                <a:ea typeface="JetBrains Mono"/>
                <a:cs typeface="JetBrains Mono"/>
                <a:sym typeface="JetBrains Mono"/>
              </a:rPr>
              <a:t>.</a:t>
            </a:r>
            <a:r>
              <a:rPr b="0" i="0" lang="en-US" sz="1800" u="none" cap="none" strike="noStrike">
                <a:solidFill>
                  <a:srgbClr val="7FCAC3"/>
                </a:solidFill>
                <a:latin typeface="JetBrains Mono"/>
                <a:ea typeface="JetBrains Mono"/>
                <a:cs typeface="JetBrains Mono"/>
                <a:sym typeface="JetBrains Mono"/>
              </a:rPr>
              <a:t>foo</a:t>
            </a:r>
            <a:r>
              <a:rPr b="0" i="0" lang="en-US" sz="1800" u="none" cap="none" strike="noStrike">
                <a:solidFill>
                  <a:srgbClr val="78909C"/>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78909C"/>
                </a:solidFill>
                <a:latin typeface="JetBrains Mono"/>
                <a:ea typeface="JetBrains Mono"/>
                <a:cs typeface="JetBrains Mono"/>
                <a:sym typeface="JetBrains Mono"/>
              </a:rPr>
              <a:t>        </a:t>
            </a:r>
            <a:r>
              <a:rPr b="0" i="1" lang="en-US" sz="1800" u="none" cap="none" strike="noStrike">
                <a:solidFill>
                  <a:srgbClr val="8C97D2"/>
                </a:solidFill>
                <a:latin typeface="JetBrains Mono"/>
                <a:ea typeface="JetBrains Mono"/>
                <a:cs typeface="JetBrains Mono"/>
                <a:sym typeface="JetBrains Mono"/>
              </a:rPr>
              <a:t>b</a:t>
            </a:r>
            <a:r>
              <a:rPr b="0" i="0" lang="en-US" sz="1800" u="none" cap="none" strike="noStrike">
                <a:solidFill>
                  <a:srgbClr val="CAD3DE"/>
                </a:solidFill>
                <a:latin typeface="JetBrains Mono"/>
                <a:ea typeface="JetBrains Mono"/>
                <a:cs typeface="JetBrains Mono"/>
                <a:sym typeface="JetBrains Mono"/>
              </a:rPr>
              <a:t>.</a:t>
            </a:r>
            <a:r>
              <a:rPr b="0" i="0" lang="en-US" sz="1800" u="none" cap="none" strike="noStrike">
                <a:solidFill>
                  <a:srgbClr val="7FCAC3"/>
                </a:solidFill>
                <a:latin typeface="JetBrains Mono"/>
                <a:ea typeface="JetBrains Mono"/>
                <a:cs typeface="JetBrains Mono"/>
                <a:sym typeface="JetBrains Mono"/>
              </a:rPr>
              <a:t>foo</a:t>
            </a:r>
            <a:r>
              <a:rPr b="0" i="0" lang="en-US" sz="1800" u="none" cap="none" strike="noStrike">
                <a:solidFill>
                  <a:srgbClr val="78909C"/>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78909C"/>
                </a:solidFill>
                <a:latin typeface="JetBrains Mono"/>
                <a:ea typeface="JetBrains Mono"/>
                <a:cs typeface="JetBrains Mono"/>
                <a:sym typeface="JetBrains Mono"/>
              </a:rPr>
              <a:t>    </a:t>
            </a:r>
            <a:r>
              <a:rPr b="0" i="0" lang="en-US" sz="1800" u="none" cap="none" strike="noStrike">
                <a:solidFill>
                  <a:srgbClr val="CAD3DE"/>
                </a:solidFill>
                <a:latin typeface="JetBrains Mono"/>
                <a:ea typeface="JetBrains Mono"/>
                <a:cs typeface="JetBrains Mono"/>
                <a:sym typeface="JetBrains Mono"/>
              </a:rPr>
              <a:t>}</a:t>
            </a:r>
            <a:br>
              <a:rPr b="0" i="0" lang="en-US" sz="1800" u="none" cap="none" strike="noStrike">
                <a:latin typeface="Arial"/>
                <a:ea typeface="Arial"/>
                <a:cs typeface="Arial"/>
                <a:sym typeface="Arial"/>
              </a:rPr>
            </a:br>
            <a:r>
              <a:rPr b="0" i="0" lang="en-US" sz="1800" u="none" cap="none" strike="noStrike">
                <a:solidFill>
                  <a:srgbClr val="CAD3DE"/>
                </a:solidFill>
                <a:latin typeface="JetBrains Mono"/>
                <a:ea typeface="JetBrains Mono"/>
                <a:cs typeface="JetBrains Mono"/>
                <a:sym typeface="JetBrains Mono"/>
              </a:rPr>
              <a:t>}</a:t>
            </a:r>
            <a:endParaRPr b="0" i="0" sz="1800" u="none" cap="none" strike="noStrike">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11"/>
          <p:cNvSpPr txBox="1"/>
          <p:nvPr>
            <p:ph type="title"/>
          </p:nvPr>
        </p:nvSpPr>
        <p:spPr>
          <a:xfrm>
            <a:off x="1524150" y="1613649"/>
            <a:ext cx="9143700" cy="10050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5800" strike="noStrike">
                <a:solidFill>
                  <a:srgbClr val="FF9800"/>
                </a:solidFill>
              </a:rPr>
              <a:t>Inheritance - </a:t>
            </a:r>
            <a:r>
              <a:rPr b="1" lang="en-US" sz="5800">
                <a:solidFill>
                  <a:srgbClr val="FF9800"/>
                </a:solidFill>
              </a:rPr>
              <a:t>ορισμός</a:t>
            </a:r>
            <a:endParaRPr sz="5800" strike="noStrike">
              <a:solidFill>
                <a:srgbClr val="000000"/>
              </a:solidFill>
            </a:endParaRPr>
          </a:p>
        </p:txBody>
      </p:sp>
      <p:sp>
        <p:nvSpPr>
          <p:cNvPr id="268" name="Google Shape;268;p11"/>
          <p:cNvSpPr txBox="1"/>
          <p:nvPr>
            <p:ph idx="1" type="subTitle"/>
          </p:nvPr>
        </p:nvSpPr>
        <p:spPr>
          <a:xfrm>
            <a:off x="1524150" y="3481326"/>
            <a:ext cx="9143700" cy="2082300"/>
          </a:xfrm>
          <a:prstGeom prst="rect">
            <a:avLst/>
          </a:prstGeom>
          <a:noFill/>
          <a:ln>
            <a:noFill/>
          </a:ln>
        </p:spPr>
        <p:txBody>
          <a:bodyPr anchorCtr="0" anchor="t" bIns="0" lIns="0" spcFirstLastPara="1" rIns="0" wrap="square" tIns="0">
            <a:noAutofit/>
          </a:bodyPr>
          <a:lstStyle/>
          <a:p>
            <a:pPr indent="0" lvl="0" marL="0" marR="0" rtl="0" algn="just">
              <a:lnSpc>
                <a:spcPct val="115000"/>
              </a:lnSpc>
              <a:spcBef>
                <a:spcPts val="0"/>
              </a:spcBef>
              <a:spcAft>
                <a:spcPts val="0"/>
              </a:spcAft>
              <a:buClr>
                <a:srgbClr val="000000"/>
              </a:buClr>
              <a:buSzPts val="2400"/>
              <a:buFont typeface="Calibri"/>
              <a:buNone/>
            </a:pPr>
            <a:r>
              <a:rPr lang="en-US" sz="2700">
                <a:solidFill>
                  <a:schemeClr val="lt1"/>
                </a:solidFill>
              </a:rPr>
              <a:t>Η κληρονομικότητα είναι μια τεχνική στον αντικειμενοστραφή προγραμματισμό που υλοποιεί μια σχέση is-a μεταξύ των αντικειμένων. Στην Java την δείχνουμε μέσω της λέξης-κλειδί extends.</a:t>
            </a:r>
            <a:endParaRPr i="0" sz="2700" u="none" cap="none" strike="noStrike">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3"/>
          <p:cNvSpPr/>
          <p:nvPr/>
        </p:nvSpPr>
        <p:spPr>
          <a:xfrm>
            <a:off x="145075" y="2761200"/>
            <a:ext cx="5469000" cy="1900500"/>
          </a:xfrm>
          <a:prstGeom prst="rect">
            <a:avLst/>
          </a:prstGeom>
          <a:noFill/>
          <a:ln>
            <a:noFill/>
          </a:ln>
        </p:spPr>
        <p:txBody>
          <a:bodyPr anchorCtr="0" anchor="b" bIns="45700" lIns="91425" spcFirstLastPara="1" rIns="91425" wrap="square" tIns="45700">
            <a:normAutofit/>
          </a:bodyPr>
          <a:lstStyle/>
          <a:p>
            <a:pPr indent="0" lvl="0" marL="0" marR="0" rtl="0" algn="ctr">
              <a:lnSpc>
                <a:spcPct val="90000"/>
              </a:lnSpc>
              <a:spcBef>
                <a:spcPts val="0"/>
              </a:spcBef>
              <a:spcAft>
                <a:spcPts val="0"/>
              </a:spcAft>
              <a:buClr>
                <a:srgbClr val="FF9800"/>
              </a:buClr>
              <a:buSzPts val="4980"/>
              <a:buFont typeface="Calibri"/>
              <a:buNone/>
            </a:pPr>
            <a:r>
              <a:rPr b="1" lang="en-US" sz="3980">
                <a:solidFill>
                  <a:srgbClr val="FF9800"/>
                </a:solidFill>
              </a:rPr>
              <a:t>Παράδειγμα </a:t>
            </a:r>
            <a:r>
              <a:rPr b="1" i="0" lang="en-US" sz="3980" u="none" cap="none" strike="noStrike">
                <a:solidFill>
                  <a:srgbClr val="FF9800"/>
                </a:solidFill>
              </a:rPr>
              <a:t>Κληρονομικότητας</a:t>
            </a:r>
            <a:r>
              <a:rPr b="1" lang="en-US" sz="3980">
                <a:solidFill>
                  <a:srgbClr val="FF9800"/>
                </a:solidFill>
              </a:rPr>
              <a:t>:</a:t>
            </a:r>
            <a:endParaRPr i="0" sz="3980" u="none" cap="none" strike="noStrike"/>
          </a:p>
        </p:txBody>
      </p:sp>
      <p:sp>
        <p:nvSpPr>
          <p:cNvPr id="274" name="Google Shape;274;p13"/>
          <p:cNvSpPr/>
          <p:nvPr/>
        </p:nvSpPr>
        <p:spPr>
          <a:xfrm>
            <a:off x="5866275" y="1646400"/>
            <a:ext cx="6068100" cy="4600500"/>
          </a:xfrm>
          <a:prstGeom prst="rect">
            <a:avLst/>
          </a:prstGeom>
          <a:solidFill>
            <a:srgbClr val="263238"/>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B2FF59"/>
              </a:buClr>
              <a:buSzPts val="2400"/>
              <a:buFont typeface="JetBrains Mono"/>
              <a:buNone/>
            </a:pPr>
            <a:r>
              <a:t/>
            </a:r>
            <a:endParaRPr sz="2400">
              <a:solidFill>
                <a:srgbClr val="B2FF59"/>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r>
              <a:t/>
            </a:r>
            <a:endParaRPr sz="2400">
              <a:solidFill>
                <a:srgbClr val="B2FF59"/>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r>
              <a:t/>
            </a:r>
            <a:endParaRPr sz="2400">
              <a:solidFill>
                <a:srgbClr val="B2FF59"/>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r>
              <a:t/>
            </a:r>
            <a:endParaRPr sz="2400">
              <a:solidFill>
                <a:srgbClr val="B2FF59"/>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r>
              <a:rPr b="0" i="0" lang="en-US" sz="2400" u="none" cap="none" strike="noStrike">
                <a:solidFill>
                  <a:srgbClr val="B2FF59"/>
                </a:solidFill>
                <a:latin typeface="JetBrains Mono"/>
                <a:ea typeface="JetBrains Mono"/>
                <a:cs typeface="JetBrains Mono"/>
                <a:sym typeface="JetBrains Mono"/>
              </a:rPr>
              <a:t>public class </a:t>
            </a:r>
            <a:r>
              <a:rPr b="0" i="0" lang="en-US" sz="2400" u="none" cap="none" strike="noStrike">
                <a:solidFill>
                  <a:srgbClr val="78909C"/>
                </a:solidFill>
                <a:latin typeface="JetBrains Mono"/>
                <a:ea typeface="JetBrains Mono"/>
                <a:cs typeface="JetBrains Mono"/>
                <a:sym typeface="JetBrains Mono"/>
              </a:rPr>
              <a:t>Animal </a:t>
            </a: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solidFill>
                <a:srgbClr val="CAD3DE"/>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br>
              <a:rPr b="0" i="0" lang="en-US" sz="2400" u="none" cap="none" strike="noStrike">
                <a:latin typeface="Arial"/>
                <a:ea typeface="Arial"/>
                <a:cs typeface="Arial"/>
                <a:sym typeface="Arial"/>
              </a:rPr>
            </a:br>
            <a:r>
              <a:rPr b="0" i="0" lang="en-US" sz="2400" u="none" cap="none" strike="noStrike">
                <a:solidFill>
                  <a:srgbClr val="546E7A"/>
                </a:solidFill>
                <a:latin typeface="JetBrains Mono"/>
                <a:ea typeface="JetBrains Mono"/>
                <a:cs typeface="JetBrains Mono"/>
                <a:sym typeface="JetBrains Mono"/>
              </a:rPr>
              <a:t>// variables, methods etc.</a:t>
            </a:r>
            <a:endParaRPr b="0" i="0" sz="2400" u="none" cap="none" strike="noStrike">
              <a:solidFill>
                <a:srgbClr val="546E7A"/>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solidFill>
                <a:srgbClr val="CAD3DE"/>
              </a:solidFill>
              <a:latin typeface="JetBrains Mono"/>
              <a:ea typeface="JetBrains Mono"/>
              <a:cs typeface="JetBrains Mono"/>
              <a:sym typeface="JetBrains Mono"/>
            </a:endParaRPr>
          </a:p>
          <a:p>
            <a:pPr indent="0" lvl="0" marL="0" marR="0" rtl="0" algn="l">
              <a:lnSpc>
                <a:spcPct val="100000"/>
              </a:lnSpc>
              <a:spcBef>
                <a:spcPts val="0"/>
              </a:spcBef>
              <a:spcAft>
                <a:spcPts val="0"/>
              </a:spcAft>
              <a:buClr>
                <a:srgbClr val="B2FF59"/>
              </a:buClr>
              <a:buSzPts val="2400"/>
              <a:buFont typeface="JetBrains Mono"/>
              <a:buNone/>
            </a:pPr>
            <a:br>
              <a:rPr b="0" i="0" lang="en-US" sz="2400" u="none" cap="none" strike="noStrike">
                <a:latin typeface="Arial"/>
                <a:ea typeface="Arial"/>
                <a:cs typeface="Arial"/>
                <a:sym typeface="Arial"/>
              </a:rPr>
            </a:br>
            <a:r>
              <a:rPr b="0" i="0" lang="en-US" sz="2400" u="none" cap="none" strike="noStrike">
                <a:solidFill>
                  <a:srgbClr val="B2FF59"/>
                </a:solidFill>
                <a:latin typeface="JetBrains Mono"/>
                <a:ea typeface="JetBrains Mono"/>
                <a:cs typeface="JetBrains Mono"/>
                <a:sym typeface="JetBrains Mono"/>
              </a:rPr>
              <a:t>public class </a:t>
            </a:r>
            <a:r>
              <a:rPr b="0" i="0" lang="en-US" sz="2400" u="none" cap="none" strike="noStrike">
                <a:solidFill>
                  <a:srgbClr val="78909C"/>
                </a:solidFill>
                <a:latin typeface="JetBrains Mono"/>
                <a:ea typeface="JetBrains Mono"/>
                <a:cs typeface="JetBrains Mono"/>
                <a:sym typeface="JetBrains Mono"/>
              </a:rPr>
              <a:t>Cat </a:t>
            </a:r>
            <a:r>
              <a:rPr b="0" i="0" lang="en-US" sz="2400" u="none" cap="none" strike="noStrike">
                <a:solidFill>
                  <a:srgbClr val="B2FF59"/>
                </a:solidFill>
                <a:latin typeface="JetBrains Mono"/>
                <a:ea typeface="JetBrains Mono"/>
                <a:cs typeface="JetBrains Mono"/>
                <a:sym typeface="JetBrains Mono"/>
              </a:rPr>
              <a:t>extends </a:t>
            </a:r>
            <a:r>
              <a:rPr b="0" i="0" lang="en-US" sz="2400" u="none" cap="none" strike="noStrike">
                <a:solidFill>
                  <a:srgbClr val="78909C"/>
                </a:solidFill>
                <a:latin typeface="JetBrains Mono"/>
                <a:ea typeface="JetBrains Mono"/>
                <a:cs typeface="JetBrains Mono"/>
                <a:sym typeface="JetBrains Mono"/>
              </a:rPr>
              <a:t>Animal</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endParaRPr b="0" i="0" sz="2400" u="none" cap="none" strike="noStrike">
              <a:latin typeface="Arial"/>
              <a:ea typeface="Arial"/>
              <a:cs typeface="Arial"/>
              <a:sym typeface="Arial"/>
            </a:endParaRPr>
          </a:p>
          <a:p>
            <a:pPr indent="0" lvl="0" marL="0" marR="0" rtl="0" algn="l">
              <a:lnSpc>
                <a:spcPct val="100000"/>
              </a:lnSpc>
              <a:spcBef>
                <a:spcPts val="0"/>
              </a:spcBef>
              <a:spcAft>
                <a:spcPts val="0"/>
              </a:spcAft>
              <a:buClr>
                <a:srgbClr val="B2FF59"/>
              </a:buClr>
              <a:buSzPts val="2400"/>
              <a:buFont typeface="JetBrains Mono"/>
              <a:buNone/>
            </a:pPr>
            <a:r>
              <a:rPr b="0" i="0" lang="en-US" sz="2400" u="none" cap="none" strike="noStrike">
                <a:solidFill>
                  <a:srgbClr val="CAD3DE"/>
                </a:solidFill>
                <a:latin typeface="JetBrains Mono"/>
                <a:ea typeface="JetBrains Mono"/>
                <a:cs typeface="JetBrains Mono"/>
                <a:sym typeface="JetBrains Mono"/>
              </a:rPr>
              <a:t>}</a:t>
            </a:r>
            <a:br>
              <a:rPr b="0" i="0" lang="en-US" sz="1000" u="none" cap="none" strike="noStrike">
                <a:latin typeface="Arial"/>
                <a:ea typeface="Arial"/>
                <a:cs typeface="Arial"/>
                <a:sym typeface="Arial"/>
              </a:rPr>
            </a:br>
            <a:endParaRPr b="0" i="0" sz="24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000"/>
              <a:buFont typeface="Arial"/>
              <a:buNone/>
            </a:pPr>
            <a:r>
              <a:t/>
            </a:r>
            <a:endParaRPr b="0" i="0" sz="1000" u="none" cap="none" strike="noStrike">
              <a:latin typeface="Arial"/>
              <a:ea typeface="Arial"/>
              <a:cs typeface="Arial"/>
              <a:sym typeface="Arial"/>
            </a:endParaRPr>
          </a:p>
          <a:p>
            <a:pPr indent="0" lvl="0" marL="0" marR="0" rtl="0" algn="l">
              <a:lnSpc>
                <a:spcPct val="100000"/>
              </a:lnSpc>
              <a:spcBef>
                <a:spcPts val="0"/>
              </a:spcBef>
              <a:spcAft>
                <a:spcPts val="0"/>
              </a:spcAft>
              <a:buSzPts val="1800"/>
              <a:buFont typeface="Arial"/>
              <a:buNone/>
            </a:pPr>
            <a:r>
              <a:t/>
            </a:r>
            <a:endParaRPr b="0" i="0" sz="1800" u="none" cap="none" strike="noStrike">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17"/>
          <p:cNvSpPr txBox="1"/>
          <p:nvPr>
            <p:ph type="title"/>
          </p:nvPr>
        </p:nvSpPr>
        <p:spPr>
          <a:xfrm>
            <a:off x="1524150" y="1596819"/>
            <a:ext cx="9143700" cy="10389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a:solidFill>
                  <a:srgbClr val="FF9800"/>
                </a:solidFill>
              </a:rPr>
              <a:t>Τι προτιμάται;</a:t>
            </a:r>
            <a:endParaRPr sz="6000" strike="noStrike">
              <a:solidFill>
                <a:srgbClr val="000000"/>
              </a:solidFill>
            </a:endParaRPr>
          </a:p>
        </p:txBody>
      </p:sp>
      <p:sp>
        <p:nvSpPr>
          <p:cNvPr id="280" name="Google Shape;280;p17"/>
          <p:cNvSpPr txBox="1"/>
          <p:nvPr>
            <p:ph idx="1" type="subTitle"/>
          </p:nvPr>
        </p:nvSpPr>
        <p:spPr>
          <a:xfrm>
            <a:off x="470650" y="2958350"/>
            <a:ext cx="10926000" cy="3345000"/>
          </a:xfrm>
          <a:prstGeom prst="rect">
            <a:avLst/>
          </a:prstGeom>
          <a:noFill/>
          <a:ln>
            <a:noFill/>
          </a:ln>
        </p:spPr>
        <p:txBody>
          <a:bodyPr anchorCtr="0" anchor="t" bIns="0" lIns="0" spcFirstLastPara="1" rIns="0" wrap="square" tIns="0">
            <a:noAutofit/>
          </a:bodyPr>
          <a:lstStyle/>
          <a:p>
            <a:pPr indent="0" lvl="0" marL="0" marR="0" rtl="0" algn="just">
              <a:lnSpc>
                <a:spcPct val="115000"/>
              </a:lnSpc>
              <a:spcBef>
                <a:spcPts val="0"/>
              </a:spcBef>
              <a:spcAft>
                <a:spcPts val="0"/>
              </a:spcAft>
              <a:buClr>
                <a:srgbClr val="000000"/>
              </a:buClr>
              <a:buSzPts val="2400"/>
              <a:buFont typeface="Calibri"/>
              <a:buNone/>
            </a:pPr>
            <a:r>
              <a:rPr lang="en-US" sz="2400">
                <a:solidFill>
                  <a:schemeClr val="lt1"/>
                </a:solidFill>
              </a:rPr>
              <a:t>→ Προτιμάμε την σύνθεση αντί της κληρονομικότητας γιατί είναι πιο εύκολο στην τροποποίηση αργότερα. Αυτό δεν σημαίνει ότι πάντα θα επιλέγουμε την σύνθεση. </a:t>
            </a:r>
            <a:endParaRPr sz="2400">
              <a:solidFill>
                <a:schemeClr val="lt1"/>
              </a:solidFill>
            </a:endParaRPr>
          </a:p>
          <a:p>
            <a:pPr indent="0" lvl="0" marL="0" marR="0" rtl="0" algn="just">
              <a:lnSpc>
                <a:spcPct val="115000"/>
              </a:lnSpc>
              <a:spcBef>
                <a:spcPts val="0"/>
              </a:spcBef>
              <a:spcAft>
                <a:spcPts val="0"/>
              </a:spcAft>
              <a:buClr>
                <a:srgbClr val="000000"/>
              </a:buClr>
              <a:buSzPts val="2400"/>
              <a:buFont typeface="Calibri"/>
              <a:buNone/>
            </a:pPr>
            <a:r>
              <a:t/>
            </a:r>
            <a:endParaRPr sz="2400">
              <a:solidFill>
                <a:schemeClr val="lt1"/>
              </a:solidFill>
            </a:endParaRPr>
          </a:p>
          <a:p>
            <a:pPr indent="0" lvl="0" marL="0" marR="0" rtl="0" algn="just">
              <a:lnSpc>
                <a:spcPct val="115000"/>
              </a:lnSpc>
              <a:spcBef>
                <a:spcPts val="0"/>
              </a:spcBef>
              <a:spcAft>
                <a:spcPts val="0"/>
              </a:spcAft>
              <a:buClr>
                <a:srgbClr val="000000"/>
              </a:buClr>
              <a:buSzPts val="2400"/>
              <a:buFont typeface="Calibri"/>
              <a:buNone/>
            </a:pPr>
            <a:r>
              <a:rPr lang="en-US" sz="2400">
                <a:solidFill>
                  <a:schemeClr val="lt1"/>
                </a:solidFill>
              </a:rPr>
              <a:t>→ Με την σύνθεση είναι πιο εύκολο να κάνουμε αλλαγές με την έγχυση εξάρτησης ενώ είναι πιο δύσκολο να γίνουν αλλαγές στην κληρονομικότητα καθώς οι περισσότερες γλώσσες δεν το υποστηρίζουν.</a:t>
            </a:r>
            <a:endParaRPr i="0" sz="2400" u="none" cap="none" strike="noStrike">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18"/>
          <p:cNvSpPr txBox="1"/>
          <p:nvPr>
            <p:ph type="title"/>
          </p:nvPr>
        </p:nvSpPr>
        <p:spPr>
          <a:xfrm>
            <a:off x="1350725" y="1664074"/>
            <a:ext cx="9143700" cy="10050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a:solidFill>
                  <a:srgbClr val="FF9800"/>
                </a:solidFill>
              </a:rPr>
              <a:t> Συνοπτικά:</a:t>
            </a:r>
            <a:endParaRPr sz="6000" strike="noStrike">
              <a:solidFill>
                <a:srgbClr val="000000"/>
              </a:solidFill>
            </a:endParaRPr>
          </a:p>
        </p:txBody>
      </p:sp>
      <p:sp>
        <p:nvSpPr>
          <p:cNvPr id="286" name="Google Shape;286;p18"/>
          <p:cNvSpPr txBox="1"/>
          <p:nvPr>
            <p:ph idx="1" type="subTitle"/>
          </p:nvPr>
        </p:nvSpPr>
        <p:spPr>
          <a:xfrm>
            <a:off x="930500" y="3314175"/>
            <a:ext cx="10113000" cy="1816800"/>
          </a:xfrm>
          <a:prstGeom prst="rect">
            <a:avLst/>
          </a:prstGeom>
          <a:noFill/>
          <a:ln>
            <a:noFill/>
          </a:ln>
        </p:spPr>
        <p:txBody>
          <a:bodyPr anchorCtr="0" anchor="t" bIns="0" lIns="0" spcFirstLastPara="1" rIns="0" wrap="square" tIns="0">
            <a:noAutofit/>
          </a:bodyPr>
          <a:lstStyle/>
          <a:p>
            <a:pPr indent="0" lvl="0" marL="0" marR="0" rtl="0" algn="just">
              <a:lnSpc>
                <a:spcPct val="150000"/>
              </a:lnSpc>
              <a:spcBef>
                <a:spcPts val="0"/>
              </a:spcBef>
              <a:spcAft>
                <a:spcPts val="0"/>
              </a:spcAft>
              <a:buClr>
                <a:srgbClr val="000000"/>
              </a:buClr>
              <a:buSzPts val="2400"/>
              <a:buFont typeface="Calibri"/>
              <a:buNone/>
            </a:pPr>
            <a:r>
              <a:rPr lang="en-US" sz="3200">
                <a:solidFill>
                  <a:schemeClr val="lt1"/>
                </a:solidFill>
              </a:rPr>
              <a:t>Όταν η </a:t>
            </a:r>
            <a:r>
              <a:rPr lang="en-US" sz="3200" u="sng">
                <a:solidFill>
                  <a:schemeClr val="lt1"/>
                </a:solidFill>
              </a:rPr>
              <a:t>κλάση </a:t>
            </a:r>
            <a:r>
              <a:rPr b="1" lang="en-US" sz="3200" u="sng">
                <a:solidFill>
                  <a:schemeClr val="lt1"/>
                </a:solidFill>
              </a:rPr>
              <a:t>Β</a:t>
            </a:r>
            <a:r>
              <a:rPr lang="en-US" sz="3200">
                <a:solidFill>
                  <a:schemeClr val="lt1"/>
                </a:solidFill>
              </a:rPr>
              <a:t> θέλει να έχει όλη την λειτουργικότητα της </a:t>
            </a:r>
            <a:r>
              <a:rPr lang="en-US" sz="3200" u="sng">
                <a:solidFill>
                  <a:schemeClr val="lt1"/>
                </a:solidFill>
              </a:rPr>
              <a:t>κλάσης </a:t>
            </a:r>
            <a:r>
              <a:rPr b="1" lang="en-US" sz="3200" u="sng">
                <a:solidFill>
                  <a:schemeClr val="lt1"/>
                </a:solidFill>
              </a:rPr>
              <a:t>Α</a:t>
            </a:r>
            <a:r>
              <a:rPr b="1" lang="en-US" sz="3200">
                <a:solidFill>
                  <a:schemeClr val="lt1"/>
                </a:solidFill>
              </a:rPr>
              <a:t> </a:t>
            </a:r>
            <a:r>
              <a:rPr lang="en-US" sz="3200">
                <a:solidFill>
                  <a:schemeClr val="lt1"/>
                </a:solidFill>
              </a:rPr>
              <a:t>τότε αυτό </a:t>
            </a:r>
            <a:r>
              <a:rPr lang="en-US" sz="3200">
                <a:solidFill>
                  <a:schemeClr val="lt1"/>
                </a:solidFill>
              </a:rPr>
              <a:t>υποδεικνύει</a:t>
            </a:r>
            <a:r>
              <a:rPr lang="en-US" sz="3200">
                <a:solidFill>
                  <a:schemeClr val="lt1"/>
                </a:solidFill>
              </a:rPr>
              <a:t> </a:t>
            </a:r>
            <a:r>
              <a:rPr b="1" i="1" lang="en-US" sz="3200">
                <a:solidFill>
                  <a:srgbClr val="FFFF00"/>
                </a:solidFill>
              </a:rPr>
              <a:t>κληρονομικότητα</a:t>
            </a:r>
            <a:r>
              <a:rPr lang="en-US" sz="3200">
                <a:solidFill>
                  <a:schemeClr val="lt1"/>
                </a:solidFill>
              </a:rPr>
              <a:t>. </a:t>
            </a:r>
            <a:endParaRPr i="0" sz="3200" u="none" cap="none" strike="noStrike">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0" name="Shape 290"/>
        <p:cNvGrpSpPr/>
        <p:nvPr/>
      </p:nvGrpSpPr>
      <p:grpSpPr>
        <a:xfrm>
          <a:off x="0" y="0"/>
          <a:ext cx="0" cy="0"/>
          <a:chOff x="0" y="0"/>
          <a:chExt cx="0" cy="0"/>
        </a:xfrm>
      </p:grpSpPr>
      <p:sp>
        <p:nvSpPr>
          <p:cNvPr id="291" name="Google Shape;291;p19"/>
          <p:cNvSpPr txBox="1"/>
          <p:nvPr>
            <p:ph type="title"/>
          </p:nvPr>
        </p:nvSpPr>
        <p:spPr>
          <a:xfrm>
            <a:off x="1524150" y="1495969"/>
            <a:ext cx="9143700" cy="10221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a:solidFill>
                  <a:srgbClr val="FF9800"/>
                </a:solidFill>
              </a:rPr>
              <a:t>Συνοπτικά:</a:t>
            </a:r>
            <a:endParaRPr sz="6000" strike="noStrike">
              <a:solidFill>
                <a:srgbClr val="000000"/>
              </a:solidFill>
            </a:endParaRPr>
          </a:p>
        </p:txBody>
      </p:sp>
      <p:sp>
        <p:nvSpPr>
          <p:cNvPr id="292" name="Google Shape;292;p19"/>
          <p:cNvSpPr txBox="1"/>
          <p:nvPr>
            <p:ph idx="1" type="subTitle"/>
          </p:nvPr>
        </p:nvSpPr>
        <p:spPr>
          <a:xfrm>
            <a:off x="1064970" y="3146080"/>
            <a:ext cx="9689700" cy="181680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None/>
            </a:pPr>
            <a:r>
              <a:rPr lang="en-US" sz="3300">
                <a:solidFill>
                  <a:schemeClr val="lt1"/>
                </a:solidFill>
              </a:rPr>
              <a:t>Όταν η </a:t>
            </a:r>
            <a:r>
              <a:rPr lang="en-US" sz="3300" u="sng">
                <a:solidFill>
                  <a:schemeClr val="lt1"/>
                </a:solidFill>
              </a:rPr>
              <a:t>κλάση </a:t>
            </a:r>
            <a:r>
              <a:rPr b="1" lang="en-US" sz="3300" u="sng">
                <a:solidFill>
                  <a:schemeClr val="lt1"/>
                </a:solidFill>
              </a:rPr>
              <a:t>Β</a:t>
            </a:r>
            <a:r>
              <a:rPr lang="en-US" sz="3300">
                <a:solidFill>
                  <a:schemeClr val="lt1"/>
                </a:solidFill>
              </a:rPr>
              <a:t> θέλει ένα μέρος της συμπεριφοράς της </a:t>
            </a:r>
            <a:r>
              <a:rPr lang="en-US" sz="3300" u="sng">
                <a:solidFill>
                  <a:schemeClr val="lt1"/>
                </a:solidFill>
              </a:rPr>
              <a:t>κλάσης </a:t>
            </a:r>
            <a:r>
              <a:rPr b="1" lang="en-US" sz="3300" u="sng">
                <a:solidFill>
                  <a:schemeClr val="lt1"/>
                </a:solidFill>
              </a:rPr>
              <a:t>Α</a:t>
            </a:r>
            <a:r>
              <a:rPr b="1" lang="en-US" sz="3300">
                <a:solidFill>
                  <a:schemeClr val="lt1"/>
                </a:solidFill>
              </a:rPr>
              <a:t> </a:t>
            </a:r>
            <a:r>
              <a:rPr lang="en-US" sz="3300">
                <a:solidFill>
                  <a:schemeClr val="lt1"/>
                </a:solidFill>
              </a:rPr>
              <a:t>τότε συνίσταται η </a:t>
            </a:r>
            <a:r>
              <a:rPr b="1" i="1" lang="en-US" sz="3300">
                <a:solidFill>
                  <a:srgbClr val="FFFF00"/>
                </a:solidFill>
              </a:rPr>
              <a:t>σύνθεση</a:t>
            </a:r>
            <a:r>
              <a:rPr lang="en-US" sz="3300">
                <a:solidFill>
                  <a:schemeClr val="lt1"/>
                </a:solidFill>
              </a:rPr>
              <a:t>.</a:t>
            </a:r>
            <a:endParaRPr i="0" sz="3300" u="none" cap="none" strike="noStrike">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20"/>
          <p:cNvSpPr/>
          <p:nvPr/>
        </p:nvSpPr>
        <p:spPr>
          <a:xfrm>
            <a:off x="694080" y="3578760"/>
            <a:ext cx="10884960" cy="2045880"/>
          </a:xfrm>
          <a:prstGeom prst="rect">
            <a:avLst/>
          </a:prstGeom>
          <a:solidFill>
            <a:srgbClr val="FFFFFF">
              <a:alpha val="9803"/>
            </a:srgbClr>
          </a:solidFill>
          <a:ln>
            <a:noFill/>
          </a:ln>
          <a:effectLst>
            <a:outerShdw blurRad="50760" rotWithShape="0" algn="tl" dir="3922586" dist="38017">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20"/>
          <p:cNvSpPr txBox="1"/>
          <p:nvPr>
            <p:ph type="title"/>
          </p:nvPr>
        </p:nvSpPr>
        <p:spPr>
          <a:xfrm>
            <a:off x="1524150" y="1613645"/>
            <a:ext cx="9143700" cy="10893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strike="noStrike">
                <a:solidFill>
                  <a:srgbClr val="FF9800"/>
                </a:solidFill>
              </a:rPr>
              <a:t>Επιπλέον διάβασμα</a:t>
            </a:r>
            <a:endParaRPr sz="6000" strike="noStrike">
              <a:solidFill>
                <a:srgbClr val="000000"/>
              </a:solidFill>
            </a:endParaRPr>
          </a:p>
        </p:txBody>
      </p:sp>
      <p:sp>
        <p:nvSpPr>
          <p:cNvPr id="299" name="Google Shape;299;p20"/>
          <p:cNvSpPr txBox="1"/>
          <p:nvPr>
            <p:ph idx="1" type="subTitle"/>
          </p:nvPr>
        </p:nvSpPr>
        <p:spPr>
          <a:xfrm>
            <a:off x="694080" y="3884760"/>
            <a:ext cx="10884960" cy="1212840"/>
          </a:xfrm>
          <a:prstGeom prst="rect">
            <a:avLst/>
          </a:prstGeom>
          <a:noFill/>
          <a:ln>
            <a:noFill/>
          </a:ln>
        </p:spPr>
        <p:txBody>
          <a:bodyPr anchorCtr="0" anchor="t" bIns="0" lIns="0" spcFirstLastPara="1" rIns="0" wrap="square" tIns="0">
            <a:normAutofit fontScale="90000"/>
          </a:bodyPr>
          <a:lstStyle/>
          <a:p>
            <a:pPr indent="0" lvl="0" marL="0" marR="0" rtl="0" algn="just">
              <a:lnSpc>
                <a:spcPct val="90000"/>
              </a:lnSpc>
              <a:spcBef>
                <a:spcPts val="0"/>
              </a:spcBef>
              <a:spcAft>
                <a:spcPts val="0"/>
              </a:spcAft>
              <a:buClr>
                <a:srgbClr val="FFFFFF"/>
              </a:buClr>
              <a:buSzPct val="100000"/>
              <a:buFont typeface="Calibri"/>
              <a:buNone/>
            </a:pPr>
            <a:r>
              <a:rPr b="0" i="0" lang="en-US" sz="2400" u="sng" cap="none" strike="noStrike">
                <a:solidFill>
                  <a:srgbClr val="FFFFFF"/>
                </a:solidFill>
                <a:latin typeface="Calibri"/>
                <a:ea typeface="Calibri"/>
                <a:cs typeface="Calibri"/>
                <a:sym typeface="Calibri"/>
                <a:hlinkClick r:id="rId3">
                  <a:extLst>
                    <a:ext uri="{A12FA001-AC4F-418D-AE19-62706E023703}">
                      <ahyp:hlinkClr val="tx"/>
                    </a:ext>
                  </a:extLst>
                </a:hlinkClick>
              </a:rPr>
              <a:t>https://www.digitalocean.com/community/tutorials/composition-vs-inheritance</a:t>
            </a:r>
            <a:endParaRPr b="0" i="0" sz="2400" u="none" cap="none" strike="noStrike">
              <a:latin typeface="Arial"/>
              <a:ea typeface="Arial"/>
              <a:cs typeface="Arial"/>
              <a:sym typeface="Arial"/>
            </a:endParaRPr>
          </a:p>
          <a:p>
            <a:pPr indent="0" lvl="0" marL="0" marR="0" rtl="0" algn="just">
              <a:lnSpc>
                <a:spcPct val="90000"/>
              </a:lnSpc>
              <a:spcBef>
                <a:spcPts val="1001"/>
              </a:spcBef>
              <a:spcAft>
                <a:spcPts val="0"/>
              </a:spcAft>
              <a:buSzPct val="100000"/>
              <a:buFont typeface="Arial"/>
              <a:buNone/>
            </a:pPr>
            <a:r>
              <a:t/>
            </a:r>
            <a:endParaRPr b="0" i="0" sz="2400" u="none" cap="none" strike="noStrike">
              <a:latin typeface="Arial"/>
              <a:ea typeface="Arial"/>
              <a:cs typeface="Arial"/>
              <a:sym typeface="Arial"/>
            </a:endParaRPr>
          </a:p>
          <a:p>
            <a:pPr indent="0" lvl="0" marL="0" marR="0" rtl="0" algn="just">
              <a:lnSpc>
                <a:spcPct val="90000"/>
              </a:lnSpc>
              <a:spcBef>
                <a:spcPts val="1001"/>
              </a:spcBef>
              <a:spcAft>
                <a:spcPts val="0"/>
              </a:spcAft>
              <a:buClr>
                <a:srgbClr val="FFFFFF"/>
              </a:buClr>
              <a:buSzPct val="100000"/>
              <a:buFont typeface="Calibri"/>
              <a:buNone/>
            </a:pPr>
            <a:r>
              <a:rPr b="0" i="0" lang="en-US" sz="2400" u="sng" cap="none" strike="noStrike">
                <a:solidFill>
                  <a:srgbClr val="FFFFFF"/>
                </a:solidFill>
                <a:latin typeface="Calibri"/>
                <a:ea typeface="Calibri"/>
                <a:cs typeface="Calibri"/>
                <a:sym typeface="Calibri"/>
                <a:hlinkClick r:id="rId4">
                  <a:extLst>
                    <a:ext uri="{A12FA001-AC4F-418D-AE19-62706E023703}">
                      <ahyp:hlinkClr val="tx"/>
                    </a:ext>
                  </a:extLst>
                </a:hlinkClick>
              </a:rPr>
              <a:t>https://www.geeksforgeeks.org/favoring-composition-over-inheritance-in-java-with-examples/</a:t>
            </a:r>
            <a:endParaRPr b="0" i="0" sz="2400" u="none" cap="none" strike="noStrike">
              <a:latin typeface="Arial"/>
              <a:ea typeface="Arial"/>
              <a:cs typeface="Arial"/>
              <a:sym typeface="Arial"/>
            </a:endParaRPr>
          </a:p>
          <a:p>
            <a:pPr indent="0" lvl="0" marL="0" marR="0" rtl="0" algn="just">
              <a:lnSpc>
                <a:spcPct val="90000"/>
              </a:lnSpc>
              <a:spcBef>
                <a:spcPts val="1001"/>
              </a:spcBef>
              <a:spcAft>
                <a:spcPts val="0"/>
              </a:spcAft>
              <a:buSzPct val="100000"/>
              <a:buFont typeface="Arial"/>
              <a:buNone/>
            </a:pPr>
            <a:r>
              <a:t/>
            </a:r>
            <a:endParaRPr b="0" i="0" sz="2400" u="none" cap="none" strike="noStrike">
              <a:latin typeface="Arial"/>
              <a:ea typeface="Arial"/>
              <a:cs typeface="Arial"/>
              <a:sym typeface="Arial"/>
            </a:endParaRPr>
          </a:p>
          <a:p>
            <a:pPr indent="0" lvl="0" marL="0" marR="0" rtl="0" algn="just">
              <a:lnSpc>
                <a:spcPct val="90000"/>
              </a:lnSpc>
              <a:spcBef>
                <a:spcPts val="1001"/>
              </a:spcBef>
              <a:spcAft>
                <a:spcPts val="0"/>
              </a:spcAft>
              <a:buSzPct val="100000"/>
              <a:buFont typeface="Arial"/>
              <a:buNone/>
            </a:pPr>
            <a:r>
              <a:t/>
            </a:r>
            <a:endParaRPr b="0" i="0" sz="2400" u="none" cap="none" strike="noStrike">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21"/>
          <p:cNvSpPr txBox="1"/>
          <p:nvPr>
            <p:ph type="title"/>
          </p:nvPr>
        </p:nvSpPr>
        <p:spPr>
          <a:xfrm>
            <a:off x="1456650" y="1243822"/>
            <a:ext cx="9143700" cy="15933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5300" strike="noStrike">
                <a:solidFill>
                  <a:srgbClr val="FF9800"/>
                </a:solidFill>
              </a:rPr>
              <a:t>Dependency Injection – Έγχυση εξάρτησης</a:t>
            </a:r>
            <a:endParaRPr sz="5300" strike="noStrike">
              <a:solidFill>
                <a:srgbClr val="000000"/>
              </a:solidFill>
            </a:endParaRPr>
          </a:p>
        </p:txBody>
      </p:sp>
      <p:sp>
        <p:nvSpPr>
          <p:cNvPr id="305" name="Google Shape;305;p21"/>
          <p:cNvSpPr txBox="1"/>
          <p:nvPr>
            <p:ph idx="1" type="subTitle"/>
          </p:nvPr>
        </p:nvSpPr>
        <p:spPr>
          <a:xfrm>
            <a:off x="711975" y="3509975"/>
            <a:ext cx="10264200" cy="1892100"/>
          </a:xfrm>
          <a:prstGeom prst="rect">
            <a:avLst/>
          </a:prstGeom>
          <a:noFill/>
          <a:ln>
            <a:noFill/>
          </a:ln>
        </p:spPr>
        <p:txBody>
          <a:bodyPr anchorCtr="0" anchor="t" bIns="0" lIns="0" spcFirstLastPara="1" rIns="0" wrap="square" tIns="0">
            <a:normAutofit/>
          </a:bodyPr>
          <a:lstStyle/>
          <a:p>
            <a:pPr indent="0" lvl="0" marL="0" marR="0" rtl="0" algn="just">
              <a:lnSpc>
                <a:spcPct val="150000"/>
              </a:lnSpc>
              <a:spcBef>
                <a:spcPts val="0"/>
              </a:spcBef>
              <a:spcAft>
                <a:spcPts val="0"/>
              </a:spcAft>
              <a:buClr>
                <a:srgbClr val="000000"/>
              </a:buClr>
              <a:buSzPts val="2400"/>
              <a:buFont typeface="Calibri"/>
              <a:buNone/>
            </a:pPr>
            <a:r>
              <a:rPr lang="en-US" sz="2600">
                <a:solidFill>
                  <a:schemeClr val="lt1"/>
                </a:solidFill>
              </a:rPr>
              <a:t>Στην μηχανική λογισμικού με τον όρο Έγχυση εξάρτησης εννοούμε τα αντικείμενα που δημιουργούν εξαρτήσεις ΑΡΑ και συσχετίσεις με άλλα αντικείμενα.  (Παράδειγμα η διαφάνεια 6)</a:t>
            </a:r>
            <a:endParaRPr i="0" sz="2600" u="none" cap="none" strike="noStrike">
              <a:solidFill>
                <a:schemeClr val="lt1"/>
              </a:solidFill>
            </a:endParaRPr>
          </a:p>
        </p:txBody>
      </p:sp>
      <p:sp>
        <p:nvSpPr>
          <p:cNvPr id="306" name="Google Shape;306;p21"/>
          <p:cNvSpPr/>
          <p:nvPr/>
        </p:nvSpPr>
        <p:spPr>
          <a:xfrm>
            <a:off x="7025400" y="6488640"/>
            <a:ext cx="5166000" cy="36468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FFFFFF"/>
              </a:buClr>
              <a:buSzPts val="1800"/>
              <a:buFont typeface="Calibri"/>
              <a:buNone/>
            </a:pPr>
            <a:r>
              <a:rPr b="0" i="0" lang="en-US" sz="1800" u="none" cap="none" strike="noStrike">
                <a:solidFill>
                  <a:srgbClr val="FFFFFF"/>
                </a:solidFill>
                <a:latin typeface="Calibri"/>
                <a:ea typeface="Calibri"/>
                <a:cs typeface="Calibri"/>
                <a:sym typeface="Calibri"/>
              </a:rPr>
              <a:t>https://en.wikipedia.org/wiki/Dependency_injection</a:t>
            </a:r>
            <a:endParaRPr b="0" i="0" sz="1800" u="none" cap="none" strike="noStrike">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24"/>
          <p:cNvSpPr txBox="1"/>
          <p:nvPr>
            <p:ph type="title"/>
          </p:nvPr>
        </p:nvSpPr>
        <p:spPr>
          <a:xfrm>
            <a:off x="1523880" y="1122480"/>
            <a:ext cx="9143640" cy="842040"/>
          </a:xfrm>
          <a:prstGeom prst="rect">
            <a:avLst/>
          </a:prstGeom>
          <a:noFill/>
          <a:ln>
            <a:noFill/>
          </a:ln>
        </p:spPr>
        <p:txBody>
          <a:bodyPr anchorCtr="0" anchor="b" bIns="0" lIns="0" spcFirstLastPara="1" rIns="0" wrap="square" tIns="0">
            <a:normAutofit fontScale="91000"/>
          </a:bodyPr>
          <a:lstStyle/>
          <a:p>
            <a:pPr indent="0" lvl="0" marL="0" rtl="0" algn="ctr">
              <a:lnSpc>
                <a:spcPct val="90000"/>
              </a:lnSpc>
              <a:spcBef>
                <a:spcPts val="0"/>
              </a:spcBef>
              <a:spcAft>
                <a:spcPts val="0"/>
              </a:spcAft>
              <a:buClr>
                <a:srgbClr val="FF9800"/>
              </a:buClr>
              <a:buSzPct val="100000"/>
              <a:buFont typeface="Calibri"/>
              <a:buNone/>
            </a:pPr>
            <a:r>
              <a:rPr b="1" lang="en-US" sz="6000" strike="noStrike">
                <a:solidFill>
                  <a:srgbClr val="FF9800"/>
                </a:solidFill>
              </a:rPr>
              <a:t>Πλεονεκτήματα</a:t>
            </a:r>
            <a:endParaRPr sz="6000" strike="noStrike">
              <a:solidFill>
                <a:srgbClr val="000000"/>
              </a:solidFill>
            </a:endParaRPr>
          </a:p>
        </p:txBody>
      </p:sp>
      <p:sp>
        <p:nvSpPr>
          <p:cNvPr id="312" name="Google Shape;312;p24"/>
          <p:cNvSpPr txBox="1"/>
          <p:nvPr>
            <p:ph idx="1" type="subTitle"/>
          </p:nvPr>
        </p:nvSpPr>
        <p:spPr>
          <a:xfrm>
            <a:off x="499950" y="2504175"/>
            <a:ext cx="11199000" cy="3698400"/>
          </a:xfrm>
          <a:prstGeom prst="rect">
            <a:avLst/>
          </a:prstGeom>
          <a:noFill/>
          <a:ln>
            <a:noFill/>
          </a:ln>
        </p:spPr>
        <p:txBody>
          <a:bodyPr anchorCtr="0" anchor="t" bIns="0" lIns="0" spcFirstLastPara="1" rIns="0" wrap="square" tIns="0">
            <a:noAutofit/>
          </a:bodyPr>
          <a:lstStyle/>
          <a:p>
            <a:pPr indent="-353748" lvl="0" marL="343080" marR="0" rtl="0" algn="just">
              <a:lnSpc>
                <a:spcPct val="150000"/>
              </a:lnSpc>
              <a:spcBef>
                <a:spcPts val="0"/>
              </a:spcBef>
              <a:spcAft>
                <a:spcPts val="0"/>
              </a:spcAft>
              <a:buClr>
                <a:srgbClr val="FFFFFF"/>
              </a:buClr>
              <a:buSzPts val="2400"/>
              <a:buChar char="•"/>
            </a:pPr>
            <a:r>
              <a:rPr lang="en-US" sz="2400">
                <a:solidFill>
                  <a:srgbClr val="FFFFFF"/>
                </a:solidFill>
              </a:rPr>
              <a:t>Ένα βασικό πλεονέκτημα είναι οι χαλαρές σχέσεις μεταξύ αντικειμένων και των σχέσεων τους.</a:t>
            </a:r>
            <a:endParaRPr i="0" sz="2400" u="none" cap="none" strike="noStrike"/>
          </a:p>
          <a:p>
            <a:pPr indent="-353748" lvl="0" marL="343080" marR="0" rtl="0" algn="just">
              <a:lnSpc>
                <a:spcPct val="150000"/>
              </a:lnSpc>
              <a:spcBef>
                <a:spcPts val="1001"/>
              </a:spcBef>
              <a:spcAft>
                <a:spcPts val="0"/>
              </a:spcAft>
              <a:buClr>
                <a:srgbClr val="FFFFFF"/>
              </a:buClr>
              <a:buSzPts val="2400"/>
              <a:buChar char="•"/>
            </a:pPr>
            <a:r>
              <a:rPr lang="en-US" sz="2400">
                <a:solidFill>
                  <a:srgbClr val="FFFFFF"/>
                </a:solidFill>
              </a:rPr>
              <a:t>Τα προγράμματα είναι πιο συντηρίσιμα και </a:t>
            </a:r>
            <a:r>
              <a:rPr lang="en-US" sz="2400">
                <a:solidFill>
                  <a:srgbClr val="FFFFFF"/>
                </a:solidFill>
              </a:rPr>
              <a:t>επαναχρησιμοποιήσιμα</a:t>
            </a:r>
            <a:r>
              <a:rPr lang="en-US" sz="2400">
                <a:solidFill>
                  <a:srgbClr val="FFFFFF"/>
                </a:solidFill>
              </a:rPr>
              <a:t>.</a:t>
            </a:r>
            <a:endParaRPr i="0" sz="2400" u="none" cap="none" strike="noStrike"/>
          </a:p>
          <a:p>
            <a:pPr indent="-353748" lvl="0" marL="343080" marR="0" rtl="0" algn="just">
              <a:lnSpc>
                <a:spcPct val="150000"/>
              </a:lnSpc>
              <a:spcBef>
                <a:spcPts val="1001"/>
              </a:spcBef>
              <a:spcAft>
                <a:spcPts val="0"/>
              </a:spcAft>
              <a:buClr>
                <a:srgbClr val="FFFFFF"/>
              </a:buClr>
              <a:buSzPts val="2400"/>
              <a:buChar char="•"/>
            </a:pPr>
            <a:r>
              <a:rPr lang="en-US" sz="2400">
                <a:solidFill>
                  <a:srgbClr val="FFFFFF"/>
                </a:solidFill>
              </a:rPr>
              <a:t>Προσφέρει μεγαλύτερη ευελιξία.</a:t>
            </a:r>
            <a:endParaRPr i="0" sz="2400" u="none" cap="none" strike="noStrike"/>
          </a:p>
          <a:p>
            <a:pPr indent="-353748" lvl="0" marL="343080" marR="0" rtl="0" algn="just">
              <a:lnSpc>
                <a:spcPct val="150000"/>
              </a:lnSpc>
              <a:spcBef>
                <a:spcPts val="1001"/>
              </a:spcBef>
              <a:spcAft>
                <a:spcPts val="0"/>
              </a:spcAft>
              <a:buClr>
                <a:srgbClr val="FFFFFF"/>
              </a:buClr>
              <a:buSzPts val="2400"/>
              <a:buChar char="•"/>
            </a:pPr>
            <a:r>
              <a:rPr lang="en-US" sz="2400">
                <a:solidFill>
                  <a:srgbClr val="FFFFFF"/>
                </a:solidFill>
              </a:rPr>
              <a:t>Αποφεύγεται η </a:t>
            </a:r>
            <a:r>
              <a:rPr lang="en-US" sz="2400">
                <a:solidFill>
                  <a:srgbClr val="FFFFFF"/>
                </a:solidFill>
              </a:rPr>
              <a:t>επανάληψη</a:t>
            </a:r>
            <a:r>
              <a:rPr lang="en-US" sz="2400">
                <a:solidFill>
                  <a:srgbClr val="FFFFFF"/>
                </a:solidFill>
              </a:rPr>
              <a:t> κώδικα.</a:t>
            </a:r>
            <a:endParaRPr i="0" sz="2400" u="none" cap="none" strike="noStrike"/>
          </a:p>
          <a:p>
            <a:pPr indent="0" lvl="0" marL="0" marR="0" rtl="0" algn="just">
              <a:lnSpc>
                <a:spcPct val="90000"/>
              </a:lnSpc>
              <a:spcBef>
                <a:spcPts val="1001"/>
              </a:spcBef>
              <a:spcAft>
                <a:spcPts val="0"/>
              </a:spcAft>
              <a:buSzPts val="2400"/>
              <a:buFont typeface="Arial"/>
              <a:buNone/>
            </a:pPr>
            <a:r>
              <a:t/>
            </a:r>
            <a:endParaRPr b="0" i="0" sz="2400" u="none" cap="none" strike="noStrike">
              <a:latin typeface="Arial"/>
              <a:ea typeface="Arial"/>
              <a:cs typeface="Arial"/>
              <a:sym typeface="Arial"/>
            </a:endParaRPr>
          </a:p>
          <a:p>
            <a:pPr indent="0" lvl="0" marL="0" marR="0" rtl="0" algn="just">
              <a:lnSpc>
                <a:spcPct val="90000"/>
              </a:lnSpc>
              <a:spcBef>
                <a:spcPts val="1001"/>
              </a:spcBef>
              <a:spcAft>
                <a:spcPts val="0"/>
              </a:spcAft>
              <a:buSzPts val="2400"/>
              <a:buFont typeface="Arial"/>
              <a:buNone/>
            </a:pPr>
            <a:r>
              <a:t/>
            </a:r>
            <a:endParaRPr b="0" i="0" sz="2400" u="none" cap="none" strike="noStrike">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grpSp>
        <p:nvGrpSpPr>
          <p:cNvPr id="199" name="Google Shape;199;p2"/>
          <p:cNvGrpSpPr/>
          <p:nvPr/>
        </p:nvGrpSpPr>
        <p:grpSpPr>
          <a:xfrm>
            <a:off x="5609520" y="2625120"/>
            <a:ext cx="5563800" cy="2639520"/>
            <a:chOff x="5609520" y="2625120"/>
            <a:chExt cx="5563800" cy="2639520"/>
          </a:xfrm>
        </p:grpSpPr>
        <p:sp>
          <p:nvSpPr>
            <p:cNvPr id="200" name="Google Shape;200;p2"/>
            <p:cNvSpPr/>
            <p:nvPr/>
          </p:nvSpPr>
          <p:spPr>
            <a:xfrm>
              <a:off x="5609520" y="3589920"/>
              <a:ext cx="5560560" cy="709920"/>
            </a:xfrm>
            <a:prstGeom prst="roundRect">
              <a:avLst>
                <a:gd fmla="val 16667" name="adj"/>
              </a:avLst>
            </a:prstGeom>
            <a:solidFill>
              <a:srgbClr val="FF9800"/>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rPr>
                <a:t>Composition</a:t>
              </a:r>
              <a:endParaRPr i="0" sz="3600" u="none" cap="none" strike="noStrike"/>
            </a:p>
          </p:txBody>
        </p:sp>
        <p:sp>
          <p:nvSpPr>
            <p:cNvPr id="201" name="Google Shape;201;p2"/>
            <p:cNvSpPr/>
            <p:nvPr/>
          </p:nvSpPr>
          <p:spPr>
            <a:xfrm>
              <a:off x="5609520" y="4554720"/>
              <a:ext cx="5560560" cy="709920"/>
            </a:xfrm>
            <a:prstGeom prst="roundRect">
              <a:avLst>
                <a:gd fmla="val 16667" name="adj"/>
              </a:avLst>
            </a:prstGeom>
            <a:solidFill>
              <a:srgbClr val="F57C00"/>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rPr>
                <a:t>Dependency Injection</a:t>
              </a:r>
              <a:endParaRPr i="0" sz="3600" u="none" cap="none" strike="noStrike"/>
            </a:p>
          </p:txBody>
        </p:sp>
        <p:sp>
          <p:nvSpPr>
            <p:cNvPr id="202" name="Google Shape;202;p2"/>
            <p:cNvSpPr/>
            <p:nvPr/>
          </p:nvSpPr>
          <p:spPr>
            <a:xfrm>
              <a:off x="5612760" y="2625120"/>
              <a:ext cx="5560560" cy="709920"/>
            </a:xfrm>
            <a:prstGeom prst="roundRect">
              <a:avLst>
                <a:gd fmla="val 16667" name="adj"/>
              </a:avLst>
            </a:prstGeom>
            <a:solidFill>
              <a:srgbClr val="FFC107"/>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rPr>
                <a:t>Inheritance</a:t>
              </a:r>
              <a:endParaRPr i="0" sz="3600" u="none" cap="none" strike="noStrike"/>
            </a:p>
          </p:txBody>
        </p:sp>
      </p:grpSp>
      <p:sp>
        <p:nvSpPr>
          <p:cNvPr id="203" name="Google Shape;203;p2"/>
          <p:cNvSpPr txBox="1"/>
          <p:nvPr>
            <p:ph type="title"/>
          </p:nvPr>
        </p:nvSpPr>
        <p:spPr>
          <a:xfrm>
            <a:off x="145080" y="2761200"/>
            <a:ext cx="4717440" cy="1900440"/>
          </a:xfrm>
          <a:prstGeom prst="rect">
            <a:avLst/>
          </a:prstGeom>
          <a:noFill/>
          <a:ln>
            <a:noFill/>
          </a:ln>
        </p:spPr>
        <p:txBody>
          <a:bodyPr anchorCtr="0" anchor="b" bIns="0" lIns="0" spcFirstLastPara="1" rIns="0" wrap="square" tIns="0">
            <a:normAutofit/>
          </a:bodyPr>
          <a:lstStyle/>
          <a:p>
            <a:pPr indent="0" lvl="0" marL="0" rtl="0" algn="ctr">
              <a:lnSpc>
                <a:spcPct val="90000"/>
              </a:lnSpc>
              <a:spcBef>
                <a:spcPts val="0"/>
              </a:spcBef>
              <a:spcAft>
                <a:spcPts val="0"/>
              </a:spcAft>
              <a:buClr>
                <a:srgbClr val="FF9800"/>
              </a:buClr>
              <a:buSzPts val="6000"/>
              <a:buFont typeface="Calibri"/>
              <a:buNone/>
            </a:pPr>
            <a:r>
              <a:rPr b="1" lang="en-US" sz="6000" strike="noStrike">
                <a:solidFill>
                  <a:srgbClr val="FF9800"/>
                </a:solidFill>
              </a:rPr>
              <a:t>Σημερινό μάθημα</a:t>
            </a:r>
            <a:endParaRPr sz="6000" strike="noStrike">
              <a:solidFill>
                <a:srgbClr val="0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25"/>
          <p:cNvSpPr txBox="1"/>
          <p:nvPr>
            <p:ph type="title"/>
          </p:nvPr>
        </p:nvSpPr>
        <p:spPr>
          <a:xfrm>
            <a:off x="1523880" y="1122480"/>
            <a:ext cx="9143640" cy="842040"/>
          </a:xfrm>
          <a:prstGeom prst="rect">
            <a:avLst/>
          </a:prstGeom>
          <a:noFill/>
          <a:ln>
            <a:noFill/>
          </a:ln>
        </p:spPr>
        <p:txBody>
          <a:bodyPr anchorCtr="0" anchor="b" bIns="0" lIns="0" spcFirstLastPara="1" rIns="0" wrap="square" tIns="0">
            <a:normAutofit fontScale="91000"/>
          </a:bodyPr>
          <a:lstStyle/>
          <a:p>
            <a:pPr indent="0" lvl="0" marL="0" rtl="0" algn="ctr">
              <a:lnSpc>
                <a:spcPct val="90000"/>
              </a:lnSpc>
              <a:spcBef>
                <a:spcPts val="0"/>
              </a:spcBef>
              <a:spcAft>
                <a:spcPts val="0"/>
              </a:spcAft>
              <a:buClr>
                <a:srgbClr val="FF9800"/>
              </a:buClr>
              <a:buSzPct val="100000"/>
              <a:buFont typeface="Calibri"/>
              <a:buNone/>
            </a:pPr>
            <a:r>
              <a:rPr b="1" lang="en-US" sz="6000" strike="noStrike">
                <a:solidFill>
                  <a:srgbClr val="FF9800"/>
                </a:solidFill>
              </a:rPr>
              <a:t>Μειονεκτήματα</a:t>
            </a:r>
            <a:endParaRPr sz="6000" strike="noStrike">
              <a:solidFill>
                <a:srgbClr val="000000"/>
              </a:solidFill>
            </a:endParaRPr>
          </a:p>
        </p:txBody>
      </p:sp>
      <p:sp>
        <p:nvSpPr>
          <p:cNvPr id="318" name="Google Shape;318;p25"/>
          <p:cNvSpPr txBox="1"/>
          <p:nvPr>
            <p:ph idx="1" type="subTitle"/>
          </p:nvPr>
        </p:nvSpPr>
        <p:spPr>
          <a:xfrm>
            <a:off x="559605" y="2199890"/>
            <a:ext cx="10884900" cy="4254900"/>
          </a:xfrm>
          <a:prstGeom prst="rect">
            <a:avLst/>
          </a:prstGeom>
          <a:noFill/>
          <a:ln>
            <a:noFill/>
          </a:ln>
        </p:spPr>
        <p:txBody>
          <a:bodyPr anchorCtr="0" anchor="t" bIns="0" lIns="0" spcFirstLastPara="1" rIns="0" wrap="square" tIns="0">
            <a:normAutofit/>
          </a:bodyPr>
          <a:lstStyle/>
          <a:p>
            <a:pPr indent="-355780" lvl="0" marL="343080" marR="0" rtl="0" algn="just">
              <a:lnSpc>
                <a:spcPct val="90000"/>
              </a:lnSpc>
              <a:spcBef>
                <a:spcPts val="0"/>
              </a:spcBef>
              <a:spcAft>
                <a:spcPts val="0"/>
              </a:spcAft>
              <a:buClr>
                <a:srgbClr val="FFFFFF"/>
              </a:buClr>
              <a:buSzPts val="2600"/>
              <a:buChar char="•"/>
            </a:pPr>
            <a:r>
              <a:rPr lang="en-US" sz="2600">
                <a:solidFill>
                  <a:srgbClr val="FFFFFF"/>
                </a:solidFill>
              </a:rPr>
              <a:t>Μπορεί να οδηγήσει τους πελάτες να απαιτήσουν εξειδικευμένες </a:t>
            </a:r>
            <a:r>
              <a:rPr lang="en-US" sz="2600">
                <a:solidFill>
                  <a:srgbClr val="FFFFFF"/>
                </a:solidFill>
              </a:rPr>
              <a:t>λεπτομέρειες</a:t>
            </a:r>
            <a:r>
              <a:rPr lang="en-US" sz="2600">
                <a:solidFill>
                  <a:srgbClr val="FFFFFF"/>
                </a:solidFill>
              </a:rPr>
              <a:t> που μπορεί να είναι “βαριές”.</a:t>
            </a:r>
            <a:endParaRPr i="0" sz="2600" u="none" cap="none" strike="noStrike"/>
          </a:p>
          <a:p>
            <a:pPr indent="-355780" lvl="0" marL="343080" marR="0" rtl="0" algn="just">
              <a:lnSpc>
                <a:spcPct val="90000"/>
              </a:lnSpc>
              <a:spcBef>
                <a:spcPts val="1001"/>
              </a:spcBef>
              <a:spcAft>
                <a:spcPts val="0"/>
              </a:spcAft>
              <a:buClr>
                <a:srgbClr val="FFFFFF"/>
              </a:buClr>
              <a:buSzPts val="2600"/>
              <a:buChar char="•"/>
            </a:pPr>
            <a:r>
              <a:rPr lang="en-US" sz="2600">
                <a:solidFill>
                  <a:srgbClr val="FFFFFF"/>
                </a:solidFill>
              </a:rPr>
              <a:t>Κάνει τον κώδικα πιο δύσκολο στην ιχνηλάτηση γιατί διαχωρίζεται η συμπεριφορά </a:t>
            </a:r>
            <a:r>
              <a:rPr lang="en-US" sz="2600">
                <a:solidFill>
                  <a:srgbClr val="FFFFFF"/>
                </a:solidFill>
              </a:rPr>
              <a:t>από</a:t>
            </a:r>
            <a:r>
              <a:rPr lang="en-US" sz="2600">
                <a:solidFill>
                  <a:srgbClr val="FFFFFF"/>
                </a:solidFill>
              </a:rPr>
              <a:t> την κατασκευή.</a:t>
            </a:r>
            <a:endParaRPr i="0" sz="2600" u="none" cap="none" strike="noStrike"/>
          </a:p>
          <a:p>
            <a:pPr indent="-355780" lvl="0" marL="343080" marR="0" rtl="0" algn="just">
              <a:lnSpc>
                <a:spcPct val="90000"/>
              </a:lnSpc>
              <a:spcBef>
                <a:spcPts val="1001"/>
              </a:spcBef>
              <a:spcAft>
                <a:spcPts val="0"/>
              </a:spcAft>
              <a:buClr>
                <a:srgbClr val="FFFFFF"/>
              </a:buClr>
              <a:buSzPts val="2600"/>
              <a:buChar char="•"/>
            </a:pPr>
            <a:r>
              <a:rPr lang="en-US" sz="2600">
                <a:solidFill>
                  <a:srgbClr val="FFFFFF"/>
                </a:solidFill>
              </a:rPr>
              <a:t>Συνήθως υλοποιείται με δυναμικό προγραμματισμό κάτι που δυσκολεύει το IDE που χρησιμοποιούμε να κάνει δοκιμές αυτοματισμού.</a:t>
            </a:r>
            <a:endParaRPr i="0" sz="2600" u="none" cap="none" strike="noStrike"/>
          </a:p>
          <a:p>
            <a:pPr indent="-355780" lvl="0" marL="343080" marR="0" rtl="0" algn="just">
              <a:lnSpc>
                <a:spcPct val="90000"/>
              </a:lnSpc>
              <a:spcBef>
                <a:spcPts val="1001"/>
              </a:spcBef>
              <a:spcAft>
                <a:spcPts val="0"/>
              </a:spcAft>
              <a:buClr>
                <a:srgbClr val="FFFFFF"/>
              </a:buClr>
              <a:buSzPts val="2600"/>
              <a:buChar char="•"/>
            </a:pPr>
            <a:r>
              <a:rPr lang="en-US" sz="2600">
                <a:solidFill>
                  <a:srgbClr val="FFFFFF"/>
                </a:solidFill>
              </a:rPr>
              <a:t>Τυπικά απαιτεί μεγαλύτερη προσπάθεια προγραμματισμού απο την μεριά μας</a:t>
            </a:r>
            <a:r>
              <a:rPr i="0" lang="en-US" sz="2600" u="none" cap="none" strike="noStrike">
                <a:solidFill>
                  <a:srgbClr val="FFFFFF"/>
                </a:solidFill>
              </a:rPr>
              <a:t>.</a:t>
            </a:r>
            <a:endParaRPr i="0" sz="2600" u="none" cap="none" strike="noStrike"/>
          </a:p>
          <a:p>
            <a:pPr indent="-355780" lvl="0" marL="343080" marR="0" rtl="0" algn="just">
              <a:lnSpc>
                <a:spcPct val="90000"/>
              </a:lnSpc>
              <a:spcBef>
                <a:spcPts val="1001"/>
              </a:spcBef>
              <a:spcAft>
                <a:spcPts val="0"/>
              </a:spcAft>
              <a:buClr>
                <a:srgbClr val="FFFFFF"/>
              </a:buClr>
              <a:buSzPts val="2600"/>
              <a:buChar char="•"/>
            </a:pPr>
            <a:r>
              <a:rPr lang="en-US" sz="2600">
                <a:solidFill>
                  <a:srgbClr val="FFFFFF"/>
                </a:solidFill>
              </a:rPr>
              <a:t>Ενθαρρύνει την εξάρτηση σε ένα framework</a:t>
            </a:r>
            <a:r>
              <a:rPr i="0" lang="en-US" sz="2600" u="none" cap="none" strike="noStrike">
                <a:solidFill>
                  <a:srgbClr val="FFFFFF"/>
                </a:solidFill>
              </a:rPr>
              <a:t>.</a:t>
            </a:r>
            <a:endParaRPr i="0" sz="2600" u="none" cap="none" strike="noStrike"/>
          </a:p>
          <a:p>
            <a:pPr indent="0" lvl="0" marL="0" marR="0" rtl="0" algn="just">
              <a:lnSpc>
                <a:spcPct val="90000"/>
              </a:lnSpc>
              <a:spcBef>
                <a:spcPts val="1001"/>
              </a:spcBef>
              <a:spcAft>
                <a:spcPts val="0"/>
              </a:spcAft>
              <a:buSzPts val="2400"/>
              <a:buFont typeface="Arial"/>
              <a:buNone/>
            </a:pPr>
            <a:r>
              <a:t/>
            </a:r>
            <a:endParaRPr b="0" i="0" sz="2400" u="none" cap="none" strike="noStrike">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26"/>
          <p:cNvSpPr txBox="1"/>
          <p:nvPr>
            <p:ph type="title"/>
          </p:nvPr>
        </p:nvSpPr>
        <p:spPr>
          <a:xfrm>
            <a:off x="1523880" y="1122480"/>
            <a:ext cx="9143640" cy="842040"/>
          </a:xfrm>
          <a:prstGeom prst="rect">
            <a:avLst/>
          </a:prstGeom>
          <a:noFill/>
          <a:ln>
            <a:noFill/>
          </a:ln>
        </p:spPr>
        <p:txBody>
          <a:bodyPr anchorCtr="0" anchor="b" bIns="0" lIns="0" spcFirstLastPara="1" rIns="0" wrap="square" tIns="0">
            <a:normAutofit fontScale="90000"/>
          </a:bodyPr>
          <a:lstStyle/>
          <a:p>
            <a:pPr indent="0" lvl="0" marL="0" rtl="0" algn="ctr">
              <a:lnSpc>
                <a:spcPct val="90000"/>
              </a:lnSpc>
              <a:spcBef>
                <a:spcPts val="0"/>
              </a:spcBef>
              <a:spcAft>
                <a:spcPts val="0"/>
              </a:spcAft>
              <a:buClr>
                <a:srgbClr val="FF9800"/>
              </a:buClr>
              <a:buSzPct val="100000"/>
              <a:buFont typeface="Calibri"/>
              <a:buNone/>
            </a:pPr>
            <a:r>
              <a:rPr b="1" lang="en-US" sz="6000" strike="noStrike">
                <a:solidFill>
                  <a:srgbClr val="FF9800"/>
                </a:solidFill>
                <a:latin typeface="Calibri"/>
                <a:ea typeface="Calibri"/>
                <a:cs typeface="Calibri"/>
                <a:sym typeface="Calibri"/>
              </a:rPr>
              <a:t>Types of dependency injection</a:t>
            </a:r>
            <a:endParaRPr b="0" sz="6000" strike="noStrike">
              <a:solidFill>
                <a:srgbClr val="000000"/>
              </a:solidFill>
              <a:latin typeface="Calibri"/>
              <a:ea typeface="Calibri"/>
              <a:cs typeface="Calibri"/>
              <a:sym typeface="Calibri"/>
            </a:endParaRPr>
          </a:p>
        </p:txBody>
      </p:sp>
      <p:grpSp>
        <p:nvGrpSpPr>
          <p:cNvPr id="324" name="Google Shape;324;p26"/>
          <p:cNvGrpSpPr/>
          <p:nvPr/>
        </p:nvGrpSpPr>
        <p:grpSpPr>
          <a:xfrm>
            <a:off x="1423440" y="2625120"/>
            <a:ext cx="9344520" cy="2639520"/>
            <a:chOff x="1423440" y="2625120"/>
            <a:chExt cx="9344520" cy="2639520"/>
          </a:xfrm>
        </p:grpSpPr>
        <p:sp>
          <p:nvSpPr>
            <p:cNvPr id="325" name="Google Shape;325;p26"/>
            <p:cNvSpPr/>
            <p:nvPr/>
          </p:nvSpPr>
          <p:spPr>
            <a:xfrm>
              <a:off x="1423440" y="3589920"/>
              <a:ext cx="9339120" cy="709920"/>
            </a:xfrm>
            <a:prstGeom prst="roundRect">
              <a:avLst>
                <a:gd fmla="val 16667" name="adj"/>
              </a:avLst>
            </a:prstGeom>
            <a:solidFill>
              <a:srgbClr val="FF9800"/>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latin typeface="Calibri"/>
                  <a:ea typeface="Calibri"/>
                  <a:cs typeface="Calibri"/>
                  <a:sym typeface="Calibri"/>
                </a:rPr>
                <a:t>Setter Injection</a:t>
              </a:r>
              <a:endParaRPr b="0" i="0" sz="3600" u="none" cap="none" strike="noStrike">
                <a:latin typeface="Arial"/>
                <a:ea typeface="Arial"/>
                <a:cs typeface="Arial"/>
                <a:sym typeface="Arial"/>
              </a:endParaRPr>
            </a:p>
          </p:txBody>
        </p:sp>
        <p:sp>
          <p:nvSpPr>
            <p:cNvPr id="326" name="Google Shape;326;p26"/>
            <p:cNvSpPr/>
            <p:nvPr/>
          </p:nvSpPr>
          <p:spPr>
            <a:xfrm>
              <a:off x="1423440" y="4554720"/>
              <a:ext cx="9339120" cy="709920"/>
            </a:xfrm>
            <a:prstGeom prst="roundRect">
              <a:avLst>
                <a:gd fmla="val 16667" name="adj"/>
              </a:avLst>
            </a:prstGeom>
            <a:solidFill>
              <a:srgbClr val="F57C00"/>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latin typeface="Calibri"/>
                  <a:ea typeface="Calibri"/>
                  <a:cs typeface="Calibri"/>
                  <a:sym typeface="Calibri"/>
                </a:rPr>
                <a:t>Interface Injection</a:t>
              </a:r>
              <a:endParaRPr b="0" i="0" sz="3600" u="none" cap="none" strike="noStrike">
                <a:latin typeface="Arial"/>
                <a:ea typeface="Arial"/>
                <a:cs typeface="Arial"/>
                <a:sym typeface="Arial"/>
              </a:endParaRPr>
            </a:p>
          </p:txBody>
        </p:sp>
        <p:sp>
          <p:nvSpPr>
            <p:cNvPr id="327" name="Google Shape;327;p26"/>
            <p:cNvSpPr/>
            <p:nvPr/>
          </p:nvSpPr>
          <p:spPr>
            <a:xfrm>
              <a:off x="1428840" y="2625120"/>
              <a:ext cx="9339120" cy="709920"/>
            </a:xfrm>
            <a:prstGeom prst="roundRect">
              <a:avLst>
                <a:gd fmla="val 16667" name="adj"/>
              </a:avLst>
            </a:prstGeom>
            <a:solidFill>
              <a:srgbClr val="FFC107"/>
            </a:solidFill>
            <a:ln cap="flat" cmpd="sng" w="25400">
              <a:solidFill>
                <a:srgbClr val="325490"/>
              </a:solidFill>
              <a:prstDash val="solid"/>
              <a:miter lim="8000"/>
              <a:headEnd len="sm" w="sm" type="none"/>
              <a:tailEnd len="sm" w="sm" type="none"/>
            </a:ln>
          </p:spPr>
          <p:txBody>
            <a:bodyPr anchorCtr="0" anchor="ctr" bIns="45000" lIns="90000" spcFirstLastPara="1" rIns="90000" wrap="square" tIns="45000">
              <a:noAutofit/>
            </a:bodyPr>
            <a:lstStyle/>
            <a:p>
              <a:pPr indent="0" lvl="0" marL="0" marR="0" rtl="0" algn="ctr">
                <a:lnSpc>
                  <a:spcPct val="100000"/>
                </a:lnSpc>
                <a:spcBef>
                  <a:spcPts val="0"/>
                </a:spcBef>
                <a:spcAft>
                  <a:spcPts val="0"/>
                </a:spcAft>
                <a:buClr>
                  <a:srgbClr val="FFFFFF"/>
                </a:buClr>
                <a:buSzPts val="3600"/>
                <a:buFont typeface="Calibri"/>
                <a:buNone/>
              </a:pPr>
              <a:r>
                <a:rPr b="1" i="0" lang="en-US" sz="3600" u="none" cap="none" strike="noStrike">
                  <a:solidFill>
                    <a:srgbClr val="FFFFFF"/>
                  </a:solidFill>
                  <a:latin typeface="Calibri"/>
                  <a:ea typeface="Calibri"/>
                  <a:cs typeface="Calibri"/>
                  <a:sym typeface="Calibri"/>
                </a:rPr>
                <a:t>Constructor Injection</a:t>
              </a:r>
              <a:endParaRPr b="0" i="0" sz="3600" u="none" cap="none" strike="noStrike">
                <a:latin typeface="Arial"/>
                <a:ea typeface="Arial"/>
                <a:cs typeface="Arial"/>
                <a:sym typeface="Arial"/>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47"/>
          <p:cNvSpPr txBox="1"/>
          <p:nvPr>
            <p:ph idx="4294967295"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4400"/>
              <a:buFont typeface="Calibri"/>
              <a:buNone/>
            </a:pPr>
            <a:r>
              <a:rPr b="0" lang="en-US" sz="4400" strike="noStrike">
                <a:solidFill>
                  <a:srgbClr val="000000"/>
                </a:solidFill>
                <a:latin typeface="Calibri"/>
                <a:ea typeface="Calibri"/>
                <a:cs typeface="Calibri"/>
                <a:sym typeface="Calibri"/>
              </a:rPr>
              <a:t>Types of dependency injection</a:t>
            </a:r>
            <a:endParaRPr b="0" sz="4400" strike="noStrike">
              <a:solidFill>
                <a:srgbClr val="000000"/>
              </a:solidFill>
              <a:latin typeface="Calibri"/>
              <a:ea typeface="Calibri"/>
              <a:cs typeface="Calibri"/>
              <a:sym typeface="Calibri"/>
            </a:endParaRPr>
          </a:p>
        </p:txBody>
      </p:sp>
      <p:sp>
        <p:nvSpPr>
          <p:cNvPr id="333" name="Google Shape;333;p47"/>
          <p:cNvSpPr txBox="1"/>
          <p:nvPr>
            <p:ph idx="4294967295" type="body"/>
          </p:nvPr>
        </p:nvSpPr>
        <p:spPr>
          <a:xfrm>
            <a:off x="838080" y="1825560"/>
            <a:ext cx="10515240" cy="4350960"/>
          </a:xfrm>
          <a:prstGeom prst="rect">
            <a:avLst/>
          </a:prstGeom>
          <a:noFill/>
          <a:ln>
            <a:noFill/>
          </a:ln>
        </p:spPr>
        <p:txBody>
          <a:bodyPr anchorCtr="0" anchor="t" bIns="45700" lIns="91425" spcFirstLastPara="1" rIns="91425" wrap="square" tIns="45700">
            <a:normAutofit fontScale="87000"/>
          </a:bodyPr>
          <a:lstStyle/>
          <a:p>
            <a:pPr indent="-228600" lvl="0" marL="228600" marR="0" rtl="0" algn="l">
              <a:lnSpc>
                <a:spcPct val="90000"/>
              </a:lnSpc>
              <a:spcBef>
                <a:spcPts val="0"/>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There are three main ways in which a client can receive injected services:[28]</a:t>
            </a:r>
            <a:endParaRPr b="0" i="0" sz="2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100000"/>
              <a:buFont typeface="Arial"/>
              <a:buNone/>
            </a:pPr>
            <a:r>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Constructor injection, where dependencies are provided through a client's class constructor.</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Setter injection, where the client exposes a setter method which accepts the dependency.</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Interface injection, where the dependency's interface provides an injector method that will inject the dependency into any client passed to it.</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In some frameworks, clients do not need to actively accept dependency injection at all. In Java, for example, reflection can make private attributes public when testing and inject services directly.[29]</a:t>
            </a:r>
            <a:endParaRPr b="0" i="0" sz="2800" u="none" cap="none" strike="noStrike">
              <a:solidFill>
                <a:srgbClr val="000000"/>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48"/>
          <p:cNvSpPr txBox="1"/>
          <p:nvPr>
            <p:ph idx="4294967295"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4400"/>
              <a:buFont typeface="Calibri"/>
              <a:buNone/>
            </a:pPr>
            <a:r>
              <a:rPr b="0" lang="en-US" sz="4400" strike="noStrike">
                <a:solidFill>
                  <a:srgbClr val="000000"/>
                </a:solidFill>
                <a:latin typeface="Calibri"/>
                <a:ea typeface="Calibri"/>
                <a:cs typeface="Calibri"/>
                <a:sym typeface="Calibri"/>
              </a:rPr>
              <a:t>Without DI</a:t>
            </a:r>
            <a:endParaRPr b="0" sz="4400" strike="noStrike">
              <a:solidFill>
                <a:srgbClr val="000000"/>
              </a:solidFill>
              <a:latin typeface="Calibri"/>
              <a:ea typeface="Calibri"/>
              <a:cs typeface="Calibri"/>
              <a:sym typeface="Calibri"/>
            </a:endParaRPr>
          </a:p>
        </p:txBody>
      </p:sp>
      <p:sp>
        <p:nvSpPr>
          <p:cNvPr id="339" name="Google Shape;339;p48"/>
          <p:cNvSpPr txBox="1"/>
          <p:nvPr>
            <p:ph idx="4294967295" type="body"/>
          </p:nvPr>
        </p:nvSpPr>
        <p:spPr>
          <a:xfrm>
            <a:off x="838080" y="1825560"/>
            <a:ext cx="10515240" cy="4350960"/>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public class Client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    private Service service;</a:t>
            </a:r>
            <a:endParaRPr b="0" i="0" sz="2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ts val="2800"/>
              <a:buFont typeface="Arial"/>
              <a:buNone/>
            </a:pPr>
            <a:r>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    Client()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        // The dependency is hard-coded.</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        this.service = new ExampleService();</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ts val="2800"/>
              <a:buFont typeface="Arial"/>
              <a:buChar char="•"/>
            </a:pPr>
            <a:r>
              <a:rPr b="0" i="0" lang="en-US" sz="2800" u="none" cap="none" strike="noStrike">
                <a:solidFill>
                  <a:srgbClr val="000000"/>
                </a:solidFill>
                <a:latin typeface="Calibri"/>
                <a:ea typeface="Calibri"/>
                <a:cs typeface="Calibri"/>
                <a:sym typeface="Calibri"/>
              </a:rPr>
              <a:t>}</a:t>
            </a:r>
            <a:endParaRPr b="0" i="0" sz="2800" u="none" cap="none" strike="noStrike">
              <a:solidFill>
                <a:srgbClr val="000000"/>
              </a:solidFill>
              <a:latin typeface="Calibri"/>
              <a:ea typeface="Calibri"/>
              <a:cs typeface="Calibri"/>
              <a:sym typeface="Calibri"/>
            </a:endParaRPr>
          </a:p>
        </p:txBody>
      </p:sp>
      <p:sp>
        <p:nvSpPr>
          <p:cNvPr id="340" name="Google Shape;340;p48"/>
          <p:cNvSpPr/>
          <p:nvPr/>
        </p:nvSpPr>
        <p:spPr>
          <a:xfrm>
            <a:off x="5436720" y="681120"/>
            <a:ext cx="6094080" cy="118764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In the following Java example, the Client class contains a Service member variable initialized in the constructor. The client directly constructs and controls which service it uses, creating a hard-coded dependency.</a:t>
            </a:r>
            <a:endParaRPr b="0" i="0" sz="1800" u="none" cap="none" strike="noStrike">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49"/>
          <p:cNvSpPr txBox="1"/>
          <p:nvPr>
            <p:ph idx="4294967295"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4400"/>
              <a:buFont typeface="Arial"/>
              <a:buNone/>
            </a:pPr>
            <a:r>
              <a:rPr b="1" lang="en-US" sz="4400" strike="noStrike">
                <a:solidFill>
                  <a:srgbClr val="000000"/>
                </a:solidFill>
                <a:latin typeface="Arial"/>
                <a:ea typeface="Arial"/>
                <a:cs typeface="Arial"/>
                <a:sym typeface="Arial"/>
              </a:rPr>
              <a:t>Constructor injection</a:t>
            </a:r>
            <a:endParaRPr b="0" sz="4400" strike="noStrike">
              <a:solidFill>
                <a:srgbClr val="000000"/>
              </a:solidFill>
              <a:latin typeface="Calibri"/>
              <a:ea typeface="Calibri"/>
              <a:cs typeface="Calibri"/>
              <a:sym typeface="Calibri"/>
            </a:endParaRPr>
          </a:p>
        </p:txBody>
      </p:sp>
      <p:sp>
        <p:nvSpPr>
          <p:cNvPr id="346" name="Google Shape;346;p49"/>
          <p:cNvSpPr txBox="1"/>
          <p:nvPr>
            <p:ph idx="4294967295" type="body"/>
          </p:nvPr>
        </p:nvSpPr>
        <p:spPr>
          <a:xfrm>
            <a:off x="838080" y="1825560"/>
            <a:ext cx="10515240" cy="4350960"/>
          </a:xfrm>
          <a:prstGeom prst="rect">
            <a:avLst/>
          </a:prstGeom>
          <a:noFill/>
          <a:ln>
            <a:noFill/>
          </a:ln>
        </p:spPr>
        <p:txBody>
          <a:bodyPr anchorCtr="0" anchor="t" bIns="45700" lIns="91425" spcFirstLastPara="1" rIns="91425" wrap="square" tIns="45700">
            <a:normAutofit fontScale="77000"/>
          </a:bodyPr>
          <a:lstStyle/>
          <a:p>
            <a:pPr indent="-228600" lvl="0" marL="228600" marR="0" rtl="0" algn="l">
              <a:lnSpc>
                <a:spcPct val="90000"/>
              </a:lnSpc>
              <a:spcBef>
                <a:spcPts val="0"/>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public class Client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private Service service;</a:t>
            </a:r>
            <a:endParaRPr b="0" i="0" sz="2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100000"/>
              <a:buFont typeface="Arial"/>
              <a:buNone/>
            </a:pPr>
            <a:r>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 The dependency is injected through a constructor.</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Client(Service service)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if (service == null)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throw new InvalidParameterException("service must not be null");</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this.service = service;</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a:t>
            </a:r>
            <a:endParaRPr b="0" i="0" sz="2800" u="none" cap="none" strike="noStrike">
              <a:solidFill>
                <a:srgbClr val="000000"/>
              </a:solidFill>
              <a:latin typeface="Calibri"/>
              <a:ea typeface="Calibri"/>
              <a:cs typeface="Calibri"/>
              <a:sym typeface="Calibri"/>
            </a:endParaRPr>
          </a:p>
        </p:txBody>
      </p:sp>
      <p:sp>
        <p:nvSpPr>
          <p:cNvPr id="347" name="Google Shape;347;p49"/>
          <p:cNvSpPr/>
          <p:nvPr/>
        </p:nvSpPr>
        <p:spPr>
          <a:xfrm>
            <a:off x="5807880" y="1690560"/>
            <a:ext cx="6094080" cy="118764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The most common form of dependency injection is for a class to request its dependencies through its constructor. This ensures the client is always in a valid state, since it cannot be instantiated without its necessary dependencies.</a:t>
            </a:r>
            <a:endParaRPr b="0" i="0" sz="1800" u="none" cap="none" strike="noStrike">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0"/>
          <p:cNvSpPr txBox="1"/>
          <p:nvPr>
            <p:ph idx="4294967295"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4400"/>
              <a:buFont typeface="Arial"/>
              <a:buNone/>
            </a:pPr>
            <a:r>
              <a:rPr b="1" lang="en-US" sz="4400" strike="noStrike">
                <a:solidFill>
                  <a:srgbClr val="000000"/>
                </a:solidFill>
                <a:latin typeface="Arial"/>
                <a:ea typeface="Arial"/>
                <a:cs typeface="Arial"/>
                <a:sym typeface="Arial"/>
              </a:rPr>
              <a:t>Setter injection</a:t>
            </a:r>
            <a:endParaRPr b="0" sz="4400" strike="noStrike">
              <a:solidFill>
                <a:srgbClr val="000000"/>
              </a:solidFill>
              <a:latin typeface="Calibri"/>
              <a:ea typeface="Calibri"/>
              <a:cs typeface="Calibri"/>
              <a:sym typeface="Calibri"/>
            </a:endParaRPr>
          </a:p>
        </p:txBody>
      </p:sp>
      <p:sp>
        <p:nvSpPr>
          <p:cNvPr id="353" name="Google Shape;353;p50"/>
          <p:cNvSpPr txBox="1"/>
          <p:nvPr>
            <p:ph idx="4294967295" type="body"/>
          </p:nvPr>
        </p:nvSpPr>
        <p:spPr>
          <a:xfrm>
            <a:off x="838080" y="1825560"/>
            <a:ext cx="10515240" cy="4350960"/>
          </a:xfrm>
          <a:prstGeom prst="rect">
            <a:avLst/>
          </a:prstGeom>
          <a:noFill/>
          <a:ln>
            <a:noFill/>
          </a:ln>
        </p:spPr>
        <p:txBody>
          <a:bodyPr anchorCtr="0" anchor="t" bIns="45700" lIns="91425" spcFirstLastPara="1" rIns="91425" wrap="square" tIns="45700">
            <a:normAutofit fontScale="77000"/>
          </a:bodyPr>
          <a:lstStyle/>
          <a:p>
            <a:pPr indent="-228600" lvl="0" marL="228600" marR="0" rtl="0" algn="l">
              <a:lnSpc>
                <a:spcPct val="90000"/>
              </a:lnSpc>
              <a:spcBef>
                <a:spcPts val="0"/>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public class Client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private Service service;</a:t>
            </a:r>
            <a:endParaRPr b="0" i="0" sz="2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100000"/>
              <a:buFont typeface="Arial"/>
              <a:buNone/>
            </a:pPr>
            <a:r>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 The dependency is injected through a setter method.</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public void setService(Service service)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if (service == null)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throw new InvalidParameterException("service must not be null");</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this.service = service;</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    }</a:t>
            </a:r>
            <a:endParaRPr b="0" i="0" sz="2800" u="none" cap="none" strike="noStrike">
              <a:solidFill>
                <a:srgbClr val="000000"/>
              </a:solidFill>
              <a:latin typeface="Calibri"/>
              <a:ea typeface="Calibri"/>
              <a:cs typeface="Calibri"/>
              <a:sym typeface="Calibri"/>
            </a:endParaRPr>
          </a:p>
          <a:p>
            <a:pPr indent="-228600" lvl="0" marL="228600" marR="0" rtl="0" algn="l">
              <a:lnSpc>
                <a:spcPct val="90000"/>
              </a:lnSpc>
              <a:spcBef>
                <a:spcPts val="1001"/>
              </a:spcBef>
              <a:spcAft>
                <a:spcPts val="0"/>
              </a:spcAft>
              <a:buClr>
                <a:srgbClr val="000000"/>
              </a:buClr>
              <a:buSzPct val="100000"/>
              <a:buFont typeface="Arial"/>
              <a:buChar char="•"/>
            </a:pPr>
            <a:r>
              <a:rPr b="0" i="0" lang="en-US" sz="2800" u="none" cap="none" strike="noStrike">
                <a:solidFill>
                  <a:srgbClr val="000000"/>
                </a:solidFill>
                <a:latin typeface="Calibri"/>
                <a:ea typeface="Calibri"/>
                <a:cs typeface="Calibri"/>
                <a:sym typeface="Calibri"/>
              </a:rPr>
              <a:t>}</a:t>
            </a:r>
            <a:endParaRPr b="0" i="0" sz="2800" u="none" cap="none" strike="noStrike">
              <a:solidFill>
                <a:srgbClr val="000000"/>
              </a:solidFill>
              <a:latin typeface="Calibri"/>
              <a:ea typeface="Calibri"/>
              <a:cs typeface="Calibri"/>
              <a:sym typeface="Calibri"/>
            </a:endParaRPr>
          </a:p>
        </p:txBody>
      </p:sp>
      <p:sp>
        <p:nvSpPr>
          <p:cNvPr id="354" name="Google Shape;354;p50"/>
          <p:cNvSpPr/>
          <p:nvPr/>
        </p:nvSpPr>
        <p:spPr>
          <a:xfrm>
            <a:off x="6006240" y="1396440"/>
            <a:ext cx="6094080" cy="146196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By accepting dependencies through a setter method, rather than a constructor, clients can allow injectors to manipulate their dependencies at any time. This offers flexibility, but makes it difficult to ensure that all dependencies are injected and valid before the client is used.</a:t>
            </a:r>
            <a:endParaRPr b="0" i="0" sz="1800" u="none" cap="none" strike="noStrike">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51"/>
          <p:cNvSpPr txBox="1"/>
          <p:nvPr>
            <p:ph idx="4294967295" type="title"/>
          </p:nvPr>
        </p:nvSpPr>
        <p:spPr>
          <a:xfrm>
            <a:off x="838080" y="365040"/>
            <a:ext cx="10515240" cy="132516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rgbClr val="000000"/>
              </a:buClr>
              <a:buSzPts val="4400"/>
              <a:buFont typeface="Arial"/>
              <a:buNone/>
            </a:pPr>
            <a:r>
              <a:rPr b="1" lang="en-US" sz="4400" strike="noStrike">
                <a:solidFill>
                  <a:srgbClr val="000000"/>
                </a:solidFill>
                <a:latin typeface="Arial"/>
                <a:ea typeface="Arial"/>
                <a:cs typeface="Arial"/>
                <a:sym typeface="Arial"/>
              </a:rPr>
              <a:t>Interface injection</a:t>
            </a:r>
            <a:endParaRPr b="0" sz="4400" strike="noStrike">
              <a:solidFill>
                <a:srgbClr val="000000"/>
              </a:solidFill>
              <a:latin typeface="Calibri"/>
              <a:ea typeface="Calibri"/>
              <a:cs typeface="Calibri"/>
              <a:sym typeface="Calibri"/>
            </a:endParaRPr>
          </a:p>
        </p:txBody>
      </p:sp>
      <p:sp>
        <p:nvSpPr>
          <p:cNvPr id="360" name="Google Shape;360;p51"/>
          <p:cNvSpPr txBox="1"/>
          <p:nvPr>
            <p:ph idx="4294967295" type="body"/>
          </p:nvPr>
        </p:nvSpPr>
        <p:spPr>
          <a:xfrm>
            <a:off x="838075" y="1825550"/>
            <a:ext cx="10515300" cy="5072100"/>
          </a:xfrm>
          <a:prstGeom prst="rect">
            <a:avLst/>
          </a:prstGeom>
          <a:noFill/>
          <a:ln>
            <a:noFill/>
          </a:ln>
        </p:spPr>
        <p:txBody>
          <a:bodyPr anchorCtr="0" anchor="t" bIns="45700" lIns="91425" spcFirstLastPara="1" rIns="91425" wrap="square" tIns="45700">
            <a:normAutofit fontScale="25000" lnSpcReduction="20000"/>
          </a:bodyPr>
          <a:lstStyle/>
          <a:p>
            <a:pPr indent="-262128" lvl="0" marL="228600" marR="0" rtl="0" algn="l">
              <a:lnSpc>
                <a:spcPct val="90000"/>
              </a:lnSpc>
              <a:spcBef>
                <a:spcPts val="0"/>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public interface ServiceSetter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public void setService(Service service);</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a:t>
            </a:r>
            <a:endParaRPr b="0" i="0" sz="4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58333"/>
              <a:buFont typeface="Arial"/>
              <a:buNone/>
            </a:pPr>
            <a: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public class Client implements ServiceSetter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private Service service;</a:t>
            </a:r>
            <a:endParaRPr b="0" i="0" sz="4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58333"/>
              <a:buFont typeface="Arial"/>
              <a:buNone/>
            </a:pPr>
            <a: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@Override</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public void setService(Service service)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if (service == null)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throw new InvalidParameterException("service must not be null");</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this.service = service;</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a:t>
            </a:r>
            <a:endParaRPr b="0" i="0" sz="4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58333"/>
              <a:buFont typeface="Arial"/>
              <a:buNone/>
            </a:pPr>
            <a: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public class ServiceInjector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private Set&lt;ServiceSetter&gt; clients;</a:t>
            </a:r>
            <a:endParaRPr b="0" i="0" sz="4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58333"/>
              <a:buFont typeface="Arial"/>
              <a:buNone/>
            </a:pPr>
            <a: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public void inject(ServiceSetter client)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this.clients.add(client);</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client.setService(new ExampleService());</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a:t>
            </a:r>
            <a:endParaRPr b="0" i="0" sz="4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58333"/>
              <a:buFont typeface="Arial"/>
              <a:buNone/>
            </a:pPr>
            <a:r>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public void switch()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for (Client client : this.clients) {</a:t>
            </a:r>
            <a:endParaRPr b="0" i="0" sz="4800" u="none" cap="none" strike="noStrike">
              <a:solidFill>
                <a:srgbClr val="000000"/>
              </a:solidFill>
              <a:latin typeface="Calibri"/>
              <a:ea typeface="Calibri"/>
              <a:cs typeface="Calibri"/>
              <a:sym typeface="Calibri"/>
            </a:endParaRPr>
          </a:p>
          <a:p>
            <a:pPr indent="-262128" lvl="0" marL="228600" marR="0" rtl="0" algn="l">
              <a:lnSpc>
                <a:spcPct val="90000"/>
              </a:lnSpc>
              <a:spcBef>
                <a:spcPts val="1001"/>
              </a:spcBef>
              <a:spcAft>
                <a:spcPts val="0"/>
              </a:spcAft>
              <a:buClr>
                <a:srgbClr val="000000"/>
              </a:buClr>
              <a:buSzPct val="100000"/>
              <a:buFont typeface="Arial"/>
              <a:buChar char="•"/>
            </a:pPr>
            <a:r>
              <a:rPr b="0" i="0" lang="en-US" sz="4800" u="none" cap="none" strike="noStrike">
                <a:solidFill>
                  <a:srgbClr val="000000"/>
                </a:solidFill>
                <a:latin typeface="Calibri"/>
                <a:ea typeface="Calibri"/>
                <a:cs typeface="Calibri"/>
                <a:sym typeface="Calibri"/>
              </a:rPr>
              <a:t>			client.setService(new AnotherExampleService());</a:t>
            </a:r>
            <a:r>
              <a:rPr b="0" i="0" lang="en-US" sz="2800" u="none" cap="none" strike="noStrike">
                <a:solidFill>
                  <a:srgbClr val="000000"/>
                </a:solidFill>
                <a:latin typeface="Calibri"/>
                <a:ea typeface="Calibri"/>
                <a:cs typeface="Calibri"/>
                <a:sym typeface="Calibri"/>
              </a:rPr>
              <a:t>}</a:t>
            </a:r>
            <a:endParaRPr b="0" i="0" sz="28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100000"/>
              <a:buFont typeface="Arial"/>
              <a:buNone/>
            </a:pPr>
            <a:r>
              <a:t/>
            </a:r>
            <a:endParaRPr b="0" i="0" sz="2800" u="none" cap="none" strike="noStrike">
              <a:solidFill>
                <a:srgbClr val="000000"/>
              </a:solidFill>
              <a:latin typeface="Calibri"/>
              <a:ea typeface="Calibri"/>
              <a:cs typeface="Calibri"/>
              <a:sym typeface="Calibri"/>
            </a:endParaRPr>
          </a:p>
          <a:p>
            <a:pPr indent="-268478" lvl="0" marL="228600" marR="0" rtl="0" algn="l">
              <a:lnSpc>
                <a:spcPct val="90000"/>
              </a:lnSpc>
              <a:spcBef>
                <a:spcPts val="1001"/>
              </a:spcBef>
              <a:spcAft>
                <a:spcPts val="0"/>
              </a:spcAft>
              <a:buClr>
                <a:srgbClr val="000000"/>
              </a:buClr>
              <a:buSzPct val="100000"/>
              <a:buFont typeface="Arial"/>
              <a:buChar char="•"/>
            </a:pPr>
            <a:r>
              <a:rPr b="0" i="0" lang="en-US" sz="5200" u="none" cap="none" strike="noStrike">
                <a:solidFill>
                  <a:srgbClr val="000000"/>
                </a:solidFill>
                <a:latin typeface="Calibri"/>
                <a:ea typeface="Calibri"/>
                <a:cs typeface="Calibri"/>
                <a:sym typeface="Calibri"/>
              </a:rPr>
              <a:t>public class ExampleService implements Service {}</a:t>
            </a:r>
            <a:endParaRPr b="0" i="0" sz="5200" u="none" cap="none" strike="noStrike">
              <a:solidFill>
                <a:srgbClr val="000000"/>
              </a:solidFill>
              <a:latin typeface="Calibri"/>
              <a:ea typeface="Calibri"/>
              <a:cs typeface="Calibri"/>
              <a:sym typeface="Calibri"/>
            </a:endParaRPr>
          </a:p>
          <a:p>
            <a:pPr indent="0" lvl="0" marL="0" marR="0" rtl="0" algn="l">
              <a:lnSpc>
                <a:spcPct val="90000"/>
              </a:lnSpc>
              <a:spcBef>
                <a:spcPts val="1001"/>
              </a:spcBef>
              <a:spcAft>
                <a:spcPts val="0"/>
              </a:spcAft>
              <a:buSzPct val="100000"/>
              <a:buFont typeface="Arial"/>
              <a:buNone/>
            </a:pPr>
            <a:r>
              <a:t/>
            </a:r>
            <a:endParaRPr b="0" i="0" sz="2800" u="none" cap="none" strike="noStrike">
              <a:solidFill>
                <a:srgbClr val="000000"/>
              </a:solidFill>
              <a:latin typeface="Calibri"/>
              <a:ea typeface="Calibri"/>
              <a:cs typeface="Calibri"/>
              <a:sym typeface="Calibri"/>
            </a:endParaRPr>
          </a:p>
          <a:p>
            <a:pPr indent="-281178" lvl="0" marL="228600" marR="0" rtl="0" algn="l">
              <a:lnSpc>
                <a:spcPct val="90000"/>
              </a:lnSpc>
              <a:spcBef>
                <a:spcPts val="1001"/>
              </a:spcBef>
              <a:spcAft>
                <a:spcPts val="0"/>
              </a:spcAft>
              <a:buClr>
                <a:srgbClr val="000000"/>
              </a:buClr>
              <a:buSzPct val="100000"/>
              <a:buFont typeface="Arial"/>
              <a:buChar char="•"/>
            </a:pPr>
            <a:r>
              <a:rPr b="0" i="0" lang="en-US" sz="6000" u="none" cap="none" strike="noStrike">
                <a:solidFill>
                  <a:srgbClr val="000000"/>
                </a:solidFill>
                <a:latin typeface="Calibri"/>
                <a:ea typeface="Calibri"/>
                <a:cs typeface="Calibri"/>
                <a:sym typeface="Calibri"/>
              </a:rPr>
              <a:t>public class AnotherExampleService implements Service {}</a:t>
            </a:r>
            <a:endParaRPr b="0" i="0" sz="6000" u="none" cap="none" strike="noStrike">
              <a:solidFill>
                <a:srgbClr val="000000"/>
              </a:solidFill>
              <a:latin typeface="Calibri"/>
              <a:ea typeface="Calibri"/>
              <a:cs typeface="Calibri"/>
              <a:sym typeface="Calibri"/>
            </a:endParaRPr>
          </a:p>
        </p:txBody>
      </p:sp>
      <p:sp>
        <p:nvSpPr>
          <p:cNvPr id="361" name="Google Shape;361;p51"/>
          <p:cNvSpPr/>
          <p:nvPr/>
        </p:nvSpPr>
        <p:spPr>
          <a:xfrm>
            <a:off x="5566320" y="1046520"/>
            <a:ext cx="6094080" cy="5851080"/>
          </a:xfrm>
          <a:prstGeom prst="rect">
            <a:avLst/>
          </a:prstGeom>
          <a:noFill/>
          <a:ln>
            <a:noFill/>
          </a:ln>
        </p:spPr>
        <p:txBody>
          <a:bodyPr anchorCtr="0" anchor="t" bIns="45000" lIns="90000" spcFirstLastPara="1" rIns="90000" wrap="square" tIns="45000">
            <a:spAutoFit/>
          </a:bodyPr>
          <a:lstStyle/>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With interface injection, dependencies are completely ignorant of their clients, yet still send and receive references to new clients.</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SzPts val="1800"/>
              <a:buFont typeface="Arial"/>
              <a:buNone/>
            </a:pPr>
            <a:r>
              <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In this way, the dependencies become injectors. The key is that the injecting method is provided through an interface.</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SzPts val="1800"/>
              <a:buFont typeface="Arial"/>
              <a:buNone/>
            </a:pPr>
            <a:r>
              <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An assembler is still needed to introduce the client and its dependencies. The assembler takes a reference to the client, casts it to the setter interface that sets that dependency, and passes it to that dependency object which in turn passes a reference to itself back to the client.</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SzPts val="1800"/>
              <a:buFont typeface="Arial"/>
              <a:buNone/>
            </a:pPr>
            <a:r>
              <a:t/>
            </a:r>
            <a:endParaRPr b="0" i="0" sz="1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Calibri"/>
              <a:buNone/>
            </a:pPr>
            <a:r>
              <a:rPr b="0" i="0" lang="en-US" sz="1800" u="none" cap="none" strike="noStrike">
                <a:solidFill>
                  <a:srgbClr val="000000"/>
                </a:solidFill>
                <a:latin typeface="Calibri"/>
                <a:ea typeface="Calibri"/>
                <a:cs typeface="Calibri"/>
                <a:sym typeface="Calibri"/>
              </a:rPr>
              <a:t>For interface injection to have value, the dependency must do something in addition to simply passing back a reference to itself. This could be acting as a factory or sub-assembler to resolve other dependencies, thus abstracting some details from the main assembler. It could be reference-counting so that the dependency knows how many clients are using it. If the dependency maintains a collection of clients, it could later inject them all with a different instance of itself.</a:t>
            </a:r>
            <a:endParaRPr b="0" i="0" sz="1800" u="none" cap="none" strike="noStrike">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
          <p:cNvSpPr/>
          <p:nvPr/>
        </p:nvSpPr>
        <p:spPr>
          <a:xfrm>
            <a:off x="5126700" y="2286000"/>
            <a:ext cx="6449700" cy="2588700"/>
          </a:xfrm>
          <a:prstGeom prst="rect">
            <a:avLst/>
          </a:prstGeom>
          <a:noFill/>
          <a:ln>
            <a:noFill/>
          </a:ln>
        </p:spPr>
        <p:txBody>
          <a:bodyPr anchorCtr="0" anchor="t" bIns="45000" lIns="90000" spcFirstLastPara="1" rIns="90000" wrap="square" tIns="45000">
            <a:spAutoFit/>
          </a:bodyPr>
          <a:lstStyle/>
          <a:p>
            <a:pPr indent="0" lvl="0" marL="0" marR="0" rtl="0" algn="ctr">
              <a:lnSpc>
                <a:spcPct val="100000"/>
              </a:lnSpc>
              <a:spcBef>
                <a:spcPts val="0"/>
              </a:spcBef>
              <a:spcAft>
                <a:spcPts val="0"/>
              </a:spcAft>
              <a:buClr>
                <a:srgbClr val="000000"/>
              </a:buClr>
              <a:buSzPts val="2400"/>
              <a:buFont typeface="Calibri"/>
              <a:buNone/>
            </a:pPr>
            <a:r>
              <a:rPr b="1" i="0" lang="en-US" sz="2700" u="none" cap="none" strike="noStrike">
                <a:solidFill>
                  <a:schemeClr val="lt1"/>
                </a:solidFill>
              </a:rPr>
              <a:t>Composition</a:t>
            </a:r>
            <a:r>
              <a:rPr i="0" lang="en-US" sz="2700" u="none" cap="none" strike="noStrike">
                <a:solidFill>
                  <a:schemeClr val="lt1"/>
                </a:solidFill>
              </a:rPr>
              <a:t> &amp; </a:t>
            </a:r>
            <a:r>
              <a:rPr b="1" i="0" lang="en-US" sz="2700" u="none" cap="none" strike="noStrike">
                <a:solidFill>
                  <a:schemeClr val="lt1"/>
                </a:solidFill>
              </a:rPr>
              <a:t>Inheritance</a:t>
            </a:r>
            <a:r>
              <a:rPr i="0" lang="en-US" sz="2700" u="none" cap="none" strike="noStrike">
                <a:solidFill>
                  <a:schemeClr val="lt1"/>
                </a:solidFill>
              </a:rPr>
              <a:t> είναι </a:t>
            </a:r>
            <a:r>
              <a:rPr lang="en-US" sz="2700">
                <a:solidFill>
                  <a:schemeClr val="lt1"/>
                </a:solidFill>
              </a:rPr>
              <a:t>θεμελιώδεις</a:t>
            </a:r>
            <a:r>
              <a:rPr i="0" lang="en-US" sz="2700" u="none" cap="none" strike="noStrike">
                <a:solidFill>
                  <a:schemeClr val="lt1"/>
                </a:solidFill>
              </a:rPr>
              <a:t> έννοιες στον </a:t>
            </a:r>
            <a:r>
              <a:rPr lang="en-US" sz="2700">
                <a:solidFill>
                  <a:schemeClr val="lt1"/>
                </a:solidFill>
              </a:rPr>
              <a:t>αντικειμενοστραφή</a:t>
            </a:r>
            <a:r>
              <a:rPr i="0" lang="en-US" sz="2700" u="none" cap="none" strike="noStrike">
                <a:solidFill>
                  <a:schemeClr val="lt1"/>
                </a:solidFill>
              </a:rPr>
              <a:t> προγραμματισμό. Δεν συνδέονται με κάποια συγκεκριμένη γλώσσα προγραμματισμού όπως π.χ</a:t>
            </a:r>
            <a:r>
              <a:rPr lang="en-US" sz="2700">
                <a:solidFill>
                  <a:schemeClr val="lt1"/>
                </a:solidFill>
              </a:rPr>
              <a:t>. </a:t>
            </a:r>
            <a:r>
              <a:rPr i="0" lang="en-US" sz="2700" u="none" cap="none" strike="noStrike">
                <a:solidFill>
                  <a:schemeClr val="lt1"/>
                </a:solidFill>
              </a:rPr>
              <a:t>η Java.</a:t>
            </a:r>
            <a:endParaRPr i="0" sz="2700" u="none" cap="none" strike="noStrike">
              <a:solidFill>
                <a:schemeClr val="lt1"/>
              </a:solidFill>
            </a:endParaRPr>
          </a:p>
        </p:txBody>
      </p:sp>
      <p:sp>
        <p:nvSpPr>
          <p:cNvPr id="209" name="Google Shape;209;p3"/>
          <p:cNvSpPr/>
          <p:nvPr/>
        </p:nvSpPr>
        <p:spPr>
          <a:xfrm>
            <a:off x="145080" y="2761200"/>
            <a:ext cx="4717440" cy="1900440"/>
          </a:xfrm>
          <a:prstGeom prst="rect">
            <a:avLst/>
          </a:prstGeom>
          <a:noFill/>
          <a:ln>
            <a:noFill/>
          </a:ln>
        </p:spPr>
        <p:txBody>
          <a:bodyPr anchorCtr="0" anchor="b" bIns="45700" lIns="91425" spcFirstLastPara="1" rIns="91425" wrap="square" tIns="45700">
            <a:normAutofit/>
          </a:bodyPr>
          <a:lstStyle/>
          <a:p>
            <a:pPr indent="0" lvl="0" marL="0" marR="0" rtl="0" algn="ctr">
              <a:lnSpc>
                <a:spcPct val="90000"/>
              </a:lnSpc>
              <a:spcBef>
                <a:spcPts val="0"/>
              </a:spcBef>
              <a:spcAft>
                <a:spcPts val="0"/>
              </a:spcAft>
              <a:buClr>
                <a:srgbClr val="FF9800"/>
              </a:buClr>
              <a:buSzPts val="6000"/>
              <a:buFont typeface="Calibri"/>
              <a:buNone/>
            </a:pPr>
            <a:r>
              <a:rPr b="1" i="0" lang="en-US" sz="6000" u="none" cap="none" strike="noStrike">
                <a:solidFill>
                  <a:srgbClr val="FF9800"/>
                </a:solidFill>
              </a:rPr>
              <a:t>Σημερινό μάθημα</a:t>
            </a:r>
            <a:endParaRPr i="0" sz="6000" u="none" cap="none" strike="noStrike"/>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4"/>
          <p:cNvSpPr txBox="1"/>
          <p:nvPr>
            <p:ph type="title"/>
          </p:nvPr>
        </p:nvSpPr>
        <p:spPr>
          <a:xfrm>
            <a:off x="1600200" y="1600200"/>
            <a:ext cx="9143640" cy="101556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strike="noStrike">
                <a:solidFill>
                  <a:srgbClr val="FF9800"/>
                </a:solidFill>
              </a:rPr>
              <a:t>Σύγκριση</a:t>
            </a:r>
            <a:endParaRPr sz="6000" strike="noStrike">
              <a:solidFill>
                <a:srgbClr val="000000"/>
              </a:solidFill>
            </a:endParaRPr>
          </a:p>
        </p:txBody>
      </p:sp>
      <p:sp>
        <p:nvSpPr>
          <p:cNvPr id="215" name="Google Shape;215;p4"/>
          <p:cNvSpPr txBox="1"/>
          <p:nvPr>
            <p:ph idx="1" type="subTitle"/>
          </p:nvPr>
        </p:nvSpPr>
        <p:spPr>
          <a:xfrm>
            <a:off x="974200" y="3277725"/>
            <a:ext cx="10388700" cy="3345000"/>
          </a:xfrm>
          <a:prstGeom prst="rect">
            <a:avLst/>
          </a:prstGeom>
          <a:noFill/>
          <a:ln>
            <a:noFill/>
          </a:ln>
        </p:spPr>
        <p:txBody>
          <a:bodyPr anchorCtr="0" anchor="t" bIns="0" lIns="0" spcFirstLastPara="1" rIns="0" wrap="square" tIns="0">
            <a:normAutofit/>
          </a:bodyPr>
          <a:lstStyle/>
          <a:p>
            <a:pPr indent="0" lvl="0" marL="0" marR="0" rtl="0" algn="l">
              <a:lnSpc>
                <a:spcPct val="90000"/>
              </a:lnSpc>
              <a:spcBef>
                <a:spcPts val="0"/>
              </a:spcBef>
              <a:spcAft>
                <a:spcPts val="0"/>
              </a:spcAft>
              <a:buClr>
                <a:srgbClr val="000000"/>
              </a:buClr>
              <a:buSzPts val="2400"/>
              <a:buFont typeface="Calibri"/>
              <a:buNone/>
            </a:pPr>
            <a:r>
              <a:rPr lang="en-US" sz="2900">
                <a:solidFill>
                  <a:schemeClr val="lt1"/>
                </a:solidFill>
              </a:rPr>
              <a:t>→  Τόσο στο Composition(σύνθεση) όσο και στο Inheritance (κληρονομικότητα) ο κώδικας μπορεί να χρησιμοποιηθεί και σε διαφορετικές προσεγγίσεις. </a:t>
            </a:r>
            <a:endParaRPr sz="2900">
              <a:solidFill>
                <a:schemeClr val="lt1"/>
              </a:solidFill>
            </a:endParaRPr>
          </a:p>
          <a:p>
            <a:pPr indent="0" lvl="0" marL="0" marR="0" rtl="0" algn="l">
              <a:lnSpc>
                <a:spcPct val="90000"/>
              </a:lnSpc>
              <a:spcBef>
                <a:spcPts val="0"/>
              </a:spcBef>
              <a:spcAft>
                <a:spcPts val="0"/>
              </a:spcAft>
              <a:buClr>
                <a:srgbClr val="000000"/>
              </a:buClr>
              <a:buSzPts val="2400"/>
              <a:buFont typeface="Calibri"/>
              <a:buNone/>
            </a:pPr>
            <a:r>
              <a:t/>
            </a:r>
            <a:endParaRPr sz="2900">
              <a:solidFill>
                <a:schemeClr val="lt1"/>
              </a:solidFill>
            </a:endParaRPr>
          </a:p>
          <a:p>
            <a:pPr indent="0" lvl="0" marL="0" marR="0" rtl="0" algn="l">
              <a:lnSpc>
                <a:spcPct val="90000"/>
              </a:lnSpc>
              <a:spcBef>
                <a:spcPts val="0"/>
              </a:spcBef>
              <a:spcAft>
                <a:spcPts val="0"/>
              </a:spcAft>
              <a:buClr>
                <a:srgbClr val="000000"/>
              </a:buClr>
              <a:buSzPts val="2400"/>
              <a:buFont typeface="Calibri"/>
              <a:buNone/>
            </a:pPr>
            <a:r>
              <a:rPr lang="en-US" sz="2900">
                <a:solidFill>
                  <a:schemeClr val="lt1"/>
                </a:solidFill>
              </a:rPr>
              <a:t>Ας δούμε μερικούς από τους λόγους που θα σας βοηθήσουν στην επιλογή σύνθεσης vs. κληρονομικότητας.</a:t>
            </a:r>
            <a:endParaRPr sz="2900">
              <a:solidFill>
                <a:schemeClr val="lt1"/>
              </a:solidFill>
            </a:endParaRPr>
          </a:p>
          <a:p>
            <a:pPr indent="0" lvl="0" marL="0" marR="0" rtl="0" algn="just">
              <a:lnSpc>
                <a:spcPct val="90000"/>
              </a:lnSpc>
              <a:spcBef>
                <a:spcPts val="0"/>
              </a:spcBef>
              <a:spcAft>
                <a:spcPts val="0"/>
              </a:spcAft>
              <a:buClr>
                <a:srgbClr val="000000"/>
              </a:buClr>
              <a:buSzPts val="2400"/>
              <a:buFont typeface="Calibri"/>
              <a:buNone/>
            </a:pPr>
            <a:r>
              <a:t/>
            </a:r>
            <a:endParaRPr sz="240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4"/>
          <p:cNvSpPr txBox="1"/>
          <p:nvPr>
            <p:ph type="title"/>
          </p:nvPr>
        </p:nvSpPr>
        <p:spPr>
          <a:xfrm>
            <a:off x="1523880" y="1122480"/>
            <a:ext cx="9143640" cy="238716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6000" strike="noStrike">
                <a:solidFill>
                  <a:srgbClr val="FF9800"/>
                </a:solidFill>
              </a:rPr>
              <a:t>Composition - </a:t>
            </a:r>
            <a:r>
              <a:rPr b="1" lang="en-US" sz="6000">
                <a:solidFill>
                  <a:srgbClr val="FF9800"/>
                </a:solidFill>
              </a:rPr>
              <a:t>ορισμός</a:t>
            </a:r>
            <a:endParaRPr sz="6000" strike="noStrike">
              <a:solidFill>
                <a:srgbClr val="000000"/>
              </a:solidFill>
            </a:endParaRPr>
          </a:p>
        </p:txBody>
      </p:sp>
      <p:sp>
        <p:nvSpPr>
          <p:cNvPr id="221" name="Google Shape;221;p14"/>
          <p:cNvSpPr txBox="1"/>
          <p:nvPr>
            <p:ph idx="1" type="subTitle"/>
          </p:nvPr>
        </p:nvSpPr>
        <p:spPr>
          <a:xfrm>
            <a:off x="1574275" y="3884743"/>
            <a:ext cx="9143700" cy="2099100"/>
          </a:xfrm>
          <a:prstGeom prst="rect">
            <a:avLst/>
          </a:prstGeom>
          <a:noFill/>
          <a:ln>
            <a:noFill/>
          </a:ln>
        </p:spPr>
        <p:txBody>
          <a:bodyPr anchorCtr="0" anchor="t" bIns="0" lIns="0" spcFirstLastPara="1" rIns="0" wrap="square" tIns="0">
            <a:noAutofit/>
          </a:bodyPr>
          <a:lstStyle/>
          <a:p>
            <a:pPr indent="0" lvl="0" marL="0" marR="0" rtl="0" algn="just">
              <a:lnSpc>
                <a:spcPct val="115000"/>
              </a:lnSpc>
              <a:spcBef>
                <a:spcPts val="0"/>
              </a:spcBef>
              <a:spcAft>
                <a:spcPts val="0"/>
              </a:spcAft>
              <a:buClr>
                <a:srgbClr val="000000"/>
              </a:buClr>
              <a:buSzPts val="2400"/>
              <a:buFont typeface="Calibri"/>
              <a:buNone/>
            </a:pPr>
            <a:r>
              <a:rPr lang="en-US" sz="2900">
                <a:solidFill>
                  <a:schemeClr val="lt1"/>
                </a:solidFill>
              </a:rPr>
              <a:t>Η Σύνθεση είναι μια τεχνική στον oop κατα την οποία περιγράφονται σχέσεις has-a μεταξύ των αντικειμένων. Αυτό γίνεται αν έχουμε αντικείμενα μιας κλάσης μέσα σε μια άλλη.</a:t>
            </a:r>
            <a:endParaRPr i="0" sz="2900" u="none" cap="none" strike="noStrike">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16"/>
          <p:cNvSpPr/>
          <p:nvPr/>
        </p:nvSpPr>
        <p:spPr>
          <a:xfrm>
            <a:off x="7016400" y="1946160"/>
            <a:ext cx="4560120" cy="3920760"/>
          </a:xfrm>
          <a:prstGeom prst="rect">
            <a:avLst/>
          </a:prstGeom>
          <a:solidFill>
            <a:schemeClr val="lt1"/>
          </a:solidFill>
          <a:ln cap="flat" cmpd="sng" w="25400">
            <a:solidFill>
              <a:srgbClr val="31538F"/>
            </a:solidFill>
            <a:prstDash val="solid"/>
            <a:miter lim="8000"/>
            <a:headEnd len="sm" w="sm" type="none"/>
            <a:tailEnd len="sm" w="sm" type="none"/>
          </a:ln>
          <a:effectLst>
            <a:outerShdw blurRad="50760" rotWithShape="0" algn="tl" dir="3922586" dist="38017">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6"/>
          <p:cNvSpPr/>
          <p:nvPr/>
        </p:nvSpPr>
        <p:spPr>
          <a:xfrm>
            <a:off x="145080" y="2761200"/>
            <a:ext cx="4717440" cy="1900440"/>
          </a:xfrm>
          <a:prstGeom prst="rect">
            <a:avLst/>
          </a:prstGeom>
          <a:noFill/>
          <a:ln>
            <a:noFill/>
          </a:ln>
        </p:spPr>
        <p:txBody>
          <a:bodyPr anchorCtr="0" anchor="b" bIns="45700" lIns="91425" spcFirstLastPara="1" rIns="91425" wrap="square" tIns="45700">
            <a:normAutofit/>
          </a:bodyPr>
          <a:lstStyle/>
          <a:p>
            <a:pPr indent="0" lvl="0" marL="0" marR="0" rtl="0" algn="ctr">
              <a:lnSpc>
                <a:spcPct val="90000"/>
              </a:lnSpc>
              <a:spcBef>
                <a:spcPts val="0"/>
              </a:spcBef>
              <a:spcAft>
                <a:spcPts val="0"/>
              </a:spcAft>
              <a:buClr>
                <a:srgbClr val="FF9800"/>
              </a:buClr>
              <a:buSzPts val="6000"/>
              <a:buFont typeface="Calibri"/>
              <a:buNone/>
            </a:pPr>
            <a:r>
              <a:rPr b="1" i="0" lang="en-US" sz="6000" u="none" cap="none" strike="noStrike">
                <a:solidFill>
                  <a:srgbClr val="FF9800"/>
                </a:solidFill>
                <a:latin typeface="Calibri"/>
                <a:ea typeface="Calibri"/>
                <a:cs typeface="Calibri"/>
                <a:sym typeface="Calibri"/>
              </a:rPr>
              <a:t>Composition - Σύνθεση</a:t>
            </a:r>
            <a:endParaRPr b="0" i="0" sz="6000" u="none" cap="none" strike="noStrike">
              <a:latin typeface="Arial"/>
              <a:ea typeface="Arial"/>
              <a:cs typeface="Arial"/>
              <a:sym typeface="Arial"/>
            </a:endParaRPr>
          </a:p>
        </p:txBody>
      </p:sp>
      <p:sp>
        <p:nvSpPr>
          <p:cNvPr id="228" name="Google Shape;228;p16"/>
          <p:cNvSpPr/>
          <p:nvPr/>
        </p:nvSpPr>
        <p:spPr>
          <a:xfrm>
            <a:off x="7016400" y="1194480"/>
            <a:ext cx="4560120" cy="5211360"/>
          </a:xfrm>
          <a:prstGeom prst="rect">
            <a:avLst/>
          </a:prstGeom>
          <a:solidFill>
            <a:srgbClr val="263238"/>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B2FF59"/>
              </a:buClr>
              <a:buSzPts val="2400"/>
              <a:buFont typeface="JetBrains Mono"/>
              <a:buNone/>
            </a:pPr>
            <a:r>
              <a:rPr b="0" i="0" lang="en-US" sz="2400" u="none" cap="none" strike="noStrike">
                <a:solidFill>
                  <a:srgbClr val="B2FF59"/>
                </a:solidFill>
                <a:latin typeface="JetBrains Mono"/>
                <a:ea typeface="JetBrains Mono"/>
                <a:cs typeface="JetBrains Mono"/>
                <a:sym typeface="JetBrains Mono"/>
              </a:rPr>
              <a:t>public class </a:t>
            </a:r>
            <a:r>
              <a:rPr b="0" i="0" lang="en-US" sz="2400" u="none" cap="none" strike="noStrike">
                <a:solidFill>
                  <a:srgbClr val="78909C"/>
                </a:solidFill>
                <a:latin typeface="JetBrains Mono"/>
                <a:ea typeface="JetBrains Mono"/>
                <a:cs typeface="JetBrains Mono"/>
                <a:sym typeface="JetBrains Mono"/>
              </a:rPr>
              <a:t>Job </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546E7A"/>
                </a:solidFill>
                <a:latin typeface="JetBrains Mono"/>
                <a:ea typeface="JetBrains Mono"/>
                <a:cs typeface="JetBrains Mono"/>
                <a:sym typeface="JetBrains Mono"/>
              </a:rPr>
              <a:t>// variables, methods etc.</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B2FF59"/>
                </a:solidFill>
                <a:latin typeface="JetBrains Mono"/>
                <a:ea typeface="JetBrains Mono"/>
                <a:cs typeface="JetBrains Mono"/>
                <a:sym typeface="JetBrains Mono"/>
              </a:rPr>
              <a:t>public class </a:t>
            </a:r>
            <a:r>
              <a:rPr b="0" i="0" lang="en-US" sz="2400" u="none" cap="none" strike="noStrike">
                <a:solidFill>
                  <a:srgbClr val="78909C"/>
                </a:solidFill>
                <a:latin typeface="JetBrains Mono"/>
                <a:ea typeface="JetBrains Mono"/>
                <a:cs typeface="JetBrains Mono"/>
                <a:sym typeface="JetBrains Mono"/>
              </a:rPr>
              <a:t>Person </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546E7A"/>
                </a:solidFill>
                <a:latin typeface="JetBrains Mono"/>
                <a:ea typeface="JetBrains Mono"/>
                <a:cs typeface="JetBrains Mono"/>
                <a:sym typeface="JetBrains Mono"/>
              </a:rPr>
              <a:t>//composition has-a relationship</a:t>
            </a:r>
            <a:br>
              <a:rPr b="0" i="0" lang="en-US" sz="2400" u="none" cap="none" strike="noStrike">
                <a:latin typeface="Arial"/>
                <a:ea typeface="Arial"/>
                <a:cs typeface="Arial"/>
                <a:sym typeface="Arial"/>
              </a:rPr>
            </a:br>
            <a:r>
              <a:rPr b="0" i="0" lang="en-US" sz="2400" u="none" cap="none" strike="noStrike">
                <a:solidFill>
                  <a:srgbClr val="546E7A"/>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private </a:t>
            </a:r>
            <a:r>
              <a:rPr b="0" i="0" lang="en-US" sz="2400" u="none" cap="none" strike="noStrike">
                <a:solidFill>
                  <a:srgbClr val="78909C"/>
                </a:solidFill>
                <a:latin typeface="JetBrains Mono"/>
                <a:ea typeface="JetBrains Mono"/>
                <a:cs typeface="JetBrains Mono"/>
                <a:sym typeface="JetBrains Mono"/>
              </a:rPr>
              <a:t>Job </a:t>
            </a:r>
            <a:r>
              <a:rPr b="0" i="1" lang="en-US" sz="2400" u="none" cap="none" strike="noStrike">
                <a:solidFill>
                  <a:srgbClr val="8C97D2"/>
                </a:solidFill>
                <a:latin typeface="JetBrains Mono"/>
                <a:ea typeface="JetBrains Mono"/>
                <a:cs typeface="JetBrains Mono"/>
                <a:sym typeface="JetBrains Mono"/>
              </a:rPr>
              <a:t>job</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br>
              <a:rPr b="0" i="0" lang="en-US" sz="2400" u="none" cap="none" strike="noStrike">
                <a:latin typeface="Arial"/>
                <a:ea typeface="Arial"/>
                <a:cs typeface="Arial"/>
                <a:sym typeface="Arial"/>
              </a:rPr>
            </a:br>
            <a:r>
              <a:rPr b="0" i="0" lang="en-US" sz="2400" u="none" cap="none" strike="noStrike">
                <a:solidFill>
                  <a:srgbClr val="546E7A"/>
                </a:solidFill>
                <a:latin typeface="JetBrains Mono"/>
                <a:ea typeface="JetBrains Mono"/>
                <a:cs typeface="JetBrains Mono"/>
                <a:sym typeface="JetBrains Mono"/>
              </a:rPr>
              <a:t>//variables, methods, constructors etc. object-oriented</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5"/>
          <p:cNvSpPr txBox="1"/>
          <p:nvPr>
            <p:ph type="title"/>
          </p:nvPr>
        </p:nvSpPr>
        <p:spPr>
          <a:xfrm>
            <a:off x="649824" y="1257300"/>
            <a:ext cx="10668000" cy="91440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6000"/>
              <a:buFont typeface="Calibri"/>
              <a:buNone/>
            </a:pPr>
            <a:r>
              <a:rPr b="1" lang="en-US" sz="5500" strike="noStrike">
                <a:solidFill>
                  <a:srgbClr val="FF9800"/>
                </a:solidFill>
              </a:rPr>
              <a:t>Πλεονεκτήματα </a:t>
            </a:r>
            <a:r>
              <a:rPr b="1" lang="en-US" sz="5500" strike="noStrike">
                <a:solidFill>
                  <a:srgbClr val="FF9800"/>
                </a:solidFill>
              </a:rPr>
              <a:t>Composition </a:t>
            </a:r>
            <a:endParaRPr sz="5500" strike="noStrike">
              <a:solidFill>
                <a:srgbClr val="000000"/>
              </a:solidFill>
            </a:endParaRPr>
          </a:p>
        </p:txBody>
      </p:sp>
      <p:sp>
        <p:nvSpPr>
          <p:cNvPr id="234" name="Google Shape;234;p5"/>
          <p:cNvSpPr txBox="1"/>
          <p:nvPr>
            <p:ph idx="1" type="subTitle"/>
          </p:nvPr>
        </p:nvSpPr>
        <p:spPr>
          <a:xfrm>
            <a:off x="386600" y="2504525"/>
            <a:ext cx="11497200" cy="3966900"/>
          </a:xfrm>
          <a:prstGeom prst="rect">
            <a:avLst/>
          </a:prstGeom>
          <a:noFill/>
          <a:ln>
            <a:noFill/>
          </a:ln>
        </p:spPr>
        <p:txBody>
          <a:bodyPr anchorCtr="0" anchor="t" bIns="0" lIns="0" spcFirstLastPara="1" rIns="0" wrap="square" tIns="0">
            <a:normAutofit/>
          </a:bodyPr>
          <a:lstStyle/>
          <a:p>
            <a:pPr indent="-412750" lvl="0" marL="457200" marR="0" rtl="0" algn="l">
              <a:lnSpc>
                <a:spcPct val="115000"/>
              </a:lnSpc>
              <a:spcBef>
                <a:spcPts val="0"/>
              </a:spcBef>
              <a:spcAft>
                <a:spcPts val="0"/>
              </a:spcAft>
              <a:buClr>
                <a:schemeClr val="lt1"/>
              </a:buClr>
              <a:buSzPts val="2900"/>
              <a:buFont typeface="Arial"/>
              <a:buChar char="●"/>
            </a:pPr>
            <a:r>
              <a:rPr lang="en-US" sz="2900">
                <a:solidFill>
                  <a:schemeClr val="lt1"/>
                </a:solidFill>
              </a:rPr>
              <a:t>Στο composition υπάρχει περιορισμός στη πρόσβαση  → Άρα είναι πιο ασφαλές  </a:t>
            </a:r>
            <a:endParaRPr sz="2900">
              <a:solidFill>
                <a:schemeClr val="lt1"/>
              </a:solidFill>
            </a:endParaRPr>
          </a:p>
          <a:p>
            <a:pPr indent="-412750" lvl="0" marL="457200" marR="0" rtl="0" algn="l">
              <a:spcBef>
                <a:spcPts val="0"/>
              </a:spcBef>
              <a:spcAft>
                <a:spcPts val="0"/>
              </a:spcAft>
              <a:buClr>
                <a:schemeClr val="lt1"/>
              </a:buClr>
              <a:buSzPts val="2900"/>
              <a:buFont typeface="Arial"/>
              <a:buChar char="●"/>
            </a:pPr>
            <a:r>
              <a:rPr lang="en-US" sz="2900">
                <a:solidFill>
                  <a:schemeClr val="lt1"/>
                </a:solidFill>
              </a:rPr>
              <a:t>Χρησιμοποιώντας το Composition, δημιουργούμε ένα αντικείμενο και μέσω αυτού έχουμε πρόσβαση σε ότι μεθόδους θέλουμε εμείς στη κλάση. </a:t>
            </a:r>
            <a:endParaRPr sz="2900">
              <a:solidFill>
                <a:schemeClr val="lt1"/>
              </a:solidFill>
            </a:endParaRPr>
          </a:p>
          <a:p>
            <a:pPr indent="-412750" lvl="0" marL="457200" marR="0" rtl="0" algn="l">
              <a:spcBef>
                <a:spcPts val="0"/>
              </a:spcBef>
              <a:spcAft>
                <a:spcPts val="0"/>
              </a:spcAft>
              <a:buClr>
                <a:schemeClr val="lt1"/>
              </a:buClr>
              <a:buSzPts val="2900"/>
              <a:buChar char="●"/>
            </a:pPr>
            <a:r>
              <a:rPr lang="en-US" sz="2900">
                <a:solidFill>
                  <a:schemeClr val="lt1"/>
                </a:solidFill>
              </a:rPr>
              <a:t>Με το Composition η σχέση μεταξύ δύο κλάσεων είναι “χαλαρή” ενώ με την κληρονομικότητα η σχέση είναι “μονόδρομη”, δηλαδή πιο αυστηρή σχέση. </a:t>
            </a:r>
            <a:endParaRPr sz="29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10"/>
          <p:cNvSpPr/>
          <p:nvPr/>
        </p:nvSpPr>
        <p:spPr>
          <a:xfrm>
            <a:off x="678950" y="2521325"/>
            <a:ext cx="10818300" cy="3714900"/>
          </a:xfrm>
          <a:prstGeom prst="rect">
            <a:avLst/>
          </a:prstGeom>
          <a:noFill/>
          <a:ln>
            <a:noFill/>
          </a:ln>
        </p:spPr>
        <p:txBody>
          <a:bodyPr anchorCtr="0" anchor="b" bIns="45700" lIns="91425" spcFirstLastPara="1" rIns="91425" wrap="square" tIns="45700">
            <a:noAutofit/>
          </a:bodyPr>
          <a:lstStyle/>
          <a:p>
            <a:pPr indent="-438150" lvl="0" marL="457200" marR="0" rtl="0" algn="just">
              <a:lnSpc>
                <a:spcPct val="90000"/>
              </a:lnSpc>
              <a:spcBef>
                <a:spcPts val="0"/>
              </a:spcBef>
              <a:spcAft>
                <a:spcPts val="0"/>
              </a:spcAft>
              <a:buClr>
                <a:schemeClr val="lt1"/>
              </a:buClr>
              <a:buSzPts val="3300"/>
              <a:buFont typeface="Arial"/>
              <a:buChar char="●"/>
            </a:pPr>
            <a:r>
              <a:rPr lang="en-US" sz="3300">
                <a:solidFill>
                  <a:schemeClr val="lt1"/>
                </a:solidFill>
              </a:rPr>
              <a:t>Στο composition είναι πιο εύκολο να κάνουμε  ελέγχους (testing) γιατί γνωρίζουμε ακριβώς ποιές μεθόδους χρησιμοποιούμε. </a:t>
            </a:r>
            <a:endParaRPr sz="3300">
              <a:solidFill>
                <a:schemeClr val="lt1"/>
              </a:solidFill>
            </a:endParaRPr>
          </a:p>
          <a:p>
            <a:pPr indent="0" lvl="0" marL="0" marR="0" rtl="0" algn="just">
              <a:lnSpc>
                <a:spcPct val="90000"/>
              </a:lnSpc>
              <a:spcBef>
                <a:spcPts val="0"/>
              </a:spcBef>
              <a:spcAft>
                <a:spcPts val="0"/>
              </a:spcAft>
              <a:buNone/>
            </a:pPr>
            <a:r>
              <a:t/>
            </a:r>
            <a:endParaRPr sz="3300">
              <a:solidFill>
                <a:schemeClr val="lt1"/>
              </a:solidFill>
            </a:endParaRPr>
          </a:p>
          <a:p>
            <a:pPr indent="0" lvl="0" marL="0" marR="0" rtl="0" algn="just">
              <a:lnSpc>
                <a:spcPct val="90000"/>
              </a:lnSpc>
              <a:spcBef>
                <a:spcPts val="0"/>
              </a:spcBef>
              <a:spcAft>
                <a:spcPts val="0"/>
              </a:spcAft>
              <a:buNone/>
            </a:pPr>
            <a:r>
              <a:t/>
            </a:r>
            <a:endParaRPr sz="3300">
              <a:solidFill>
                <a:schemeClr val="lt1"/>
              </a:solidFill>
            </a:endParaRPr>
          </a:p>
          <a:p>
            <a:pPr indent="-438150" lvl="0" marL="457200" marR="0" rtl="0" algn="just">
              <a:lnSpc>
                <a:spcPct val="90000"/>
              </a:lnSpc>
              <a:spcBef>
                <a:spcPts val="0"/>
              </a:spcBef>
              <a:spcAft>
                <a:spcPts val="0"/>
              </a:spcAft>
              <a:buClr>
                <a:schemeClr val="lt1"/>
              </a:buClr>
              <a:buSzPts val="3300"/>
              <a:buChar char="●"/>
            </a:pPr>
            <a:r>
              <a:rPr lang="en-US" sz="3300">
                <a:solidFill>
                  <a:schemeClr val="lt1"/>
                </a:solidFill>
              </a:rPr>
              <a:t>Σε αντίθεση με την κληρονομικότητα που υπάρχει έντονη συσχέτιση μεταξύ υπερκλάσης και υποκλ</a:t>
            </a:r>
            <a:r>
              <a:rPr lang="en-US" sz="3300">
                <a:solidFill>
                  <a:schemeClr val="lt1"/>
                </a:solidFill>
              </a:rPr>
              <a:t>άσεων.</a:t>
            </a:r>
            <a:endParaRPr b="0" i="0" sz="3300" u="none" cap="none" strike="noStrike">
              <a:solidFill>
                <a:schemeClr val="lt1"/>
              </a:solidFill>
              <a:latin typeface="Arial"/>
              <a:ea typeface="Arial"/>
              <a:cs typeface="Arial"/>
              <a:sym typeface="Arial"/>
            </a:endParaRPr>
          </a:p>
        </p:txBody>
      </p:sp>
      <p:sp>
        <p:nvSpPr>
          <p:cNvPr id="240" name="Google Shape;240;p10"/>
          <p:cNvSpPr txBox="1"/>
          <p:nvPr>
            <p:ph type="title"/>
          </p:nvPr>
        </p:nvSpPr>
        <p:spPr>
          <a:xfrm>
            <a:off x="1338980" y="1311080"/>
            <a:ext cx="9143700" cy="823800"/>
          </a:xfrm>
          <a:prstGeom prst="rect">
            <a:avLst/>
          </a:prstGeom>
          <a:noFill/>
          <a:ln>
            <a:noFill/>
          </a:ln>
        </p:spPr>
        <p:txBody>
          <a:bodyPr anchorCtr="0" anchor="b" bIns="0" lIns="0" spcFirstLastPara="1" rIns="0" wrap="square" tIns="0">
            <a:normAutofit/>
          </a:bodyPr>
          <a:lstStyle/>
          <a:p>
            <a:pPr indent="0" lvl="0" marL="0" rtl="0" algn="ctr">
              <a:lnSpc>
                <a:spcPct val="90000"/>
              </a:lnSpc>
              <a:spcBef>
                <a:spcPts val="0"/>
              </a:spcBef>
              <a:spcAft>
                <a:spcPts val="0"/>
              </a:spcAft>
              <a:buClr>
                <a:srgbClr val="FF9800"/>
              </a:buClr>
              <a:buSzPts val="5400"/>
              <a:buFont typeface="Calibri"/>
              <a:buNone/>
            </a:pPr>
            <a:r>
              <a:rPr b="1" lang="en-US" sz="5300" strike="noStrike">
                <a:solidFill>
                  <a:srgbClr val="FF9800"/>
                </a:solidFill>
              </a:rPr>
              <a:t>Πλεονεκτήματα </a:t>
            </a:r>
            <a:r>
              <a:rPr b="1" lang="en-US" sz="5300">
                <a:solidFill>
                  <a:srgbClr val="FF9800"/>
                </a:solidFill>
              </a:rPr>
              <a:t>(συνέχεια)</a:t>
            </a:r>
            <a:r>
              <a:rPr b="1" lang="en-US" sz="5300" strike="noStrike">
                <a:solidFill>
                  <a:srgbClr val="FF9800"/>
                </a:solidFill>
              </a:rPr>
              <a:t> </a:t>
            </a:r>
            <a:endParaRPr sz="5300" strike="noStrike">
              <a:solidFill>
                <a:srgbClr val="000000"/>
              </a:solidFill>
            </a:endParaRPr>
          </a:p>
        </p:txBody>
      </p:sp>
      <p:pic>
        <p:nvPicPr>
          <p:cNvPr id="241" name="Google Shape;241;p10"/>
          <p:cNvPicPr preferRelativeResize="0"/>
          <p:nvPr/>
        </p:nvPicPr>
        <p:blipFill>
          <a:blip r:embed="rId3">
            <a:alphaModFix/>
          </a:blip>
          <a:stretch>
            <a:fillRect/>
          </a:stretch>
        </p:blipFill>
        <p:spPr>
          <a:xfrm>
            <a:off x="5634275" y="3924950"/>
            <a:ext cx="907650" cy="9076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7"/>
          <p:cNvSpPr txBox="1"/>
          <p:nvPr>
            <p:ph type="title"/>
          </p:nvPr>
        </p:nvSpPr>
        <p:spPr>
          <a:xfrm>
            <a:off x="1523880" y="1122480"/>
            <a:ext cx="9143640" cy="823680"/>
          </a:xfrm>
          <a:prstGeom prst="rect">
            <a:avLst/>
          </a:prstGeom>
          <a:noFill/>
          <a:ln>
            <a:noFill/>
          </a:ln>
        </p:spPr>
        <p:txBody>
          <a:bodyPr anchorCtr="0" anchor="b" bIns="0" lIns="0" spcFirstLastPara="1" rIns="0" wrap="square" tIns="0">
            <a:noAutofit/>
          </a:bodyPr>
          <a:lstStyle/>
          <a:p>
            <a:pPr indent="0" lvl="0" marL="0" rtl="0" algn="ctr">
              <a:lnSpc>
                <a:spcPct val="90000"/>
              </a:lnSpc>
              <a:spcBef>
                <a:spcPts val="0"/>
              </a:spcBef>
              <a:spcAft>
                <a:spcPts val="0"/>
              </a:spcAft>
              <a:buClr>
                <a:srgbClr val="FF9800"/>
              </a:buClr>
              <a:buSzPts val="5400"/>
              <a:buFont typeface="Calibri"/>
              <a:buNone/>
            </a:pPr>
            <a:r>
              <a:rPr b="1" lang="en-US" sz="4800">
                <a:solidFill>
                  <a:srgbClr val="FF9800"/>
                </a:solidFill>
              </a:rPr>
              <a:t>Παράδειγμα </a:t>
            </a:r>
            <a:r>
              <a:rPr b="1" lang="en-US" sz="4800" strike="noStrike">
                <a:solidFill>
                  <a:srgbClr val="FF9800"/>
                </a:solidFill>
              </a:rPr>
              <a:t>Composition </a:t>
            </a:r>
            <a:endParaRPr sz="4800" strike="noStrike">
              <a:solidFill>
                <a:srgbClr val="000000"/>
              </a:solidFill>
            </a:endParaRPr>
          </a:p>
        </p:txBody>
      </p:sp>
      <p:sp>
        <p:nvSpPr>
          <p:cNvPr id="247" name="Google Shape;247;p7"/>
          <p:cNvSpPr/>
          <p:nvPr/>
        </p:nvSpPr>
        <p:spPr>
          <a:xfrm>
            <a:off x="145075" y="2420475"/>
            <a:ext cx="5485800" cy="3102000"/>
          </a:xfrm>
          <a:prstGeom prst="rect">
            <a:avLst/>
          </a:prstGeom>
          <a:noFill/>
          <a:ln>
            <a:noFill/>
          </a:ln>
        </p:spPr>
        <p:txBody>
          <a:bodyPr anchorCtr="0" anchor="b" bIns="45700" lIns="91425" spcFirstLastPara="1" rIns="91425" wrap="square" tIns="45700">
            <a:noAutofit/>
          </a:bodyPr>
          <a:lstStyle/>
          <a:p>
            <a:pPr indent="0" lvl="0" marL="0" marR="0" rtl="0" algn="just">
              <a:lnSpc>
                <a:spcPct val="90000"/>
              </a:lnSpc>
              <a:spcBef>
                <a:spcPts val="0"/>
              </a:spcBef>
              <a:spcAft>
                <a:spcPts val="0"/>
              </a:spcAft>
              <a:buClr>
                <a:srgbClr val="FFFFFF"/>
              </a:buClr>
              <a:buSzPts val="3300"/>
              <a:buFont typeface="Calibri"/>
              <a:buNone/>
            </a:pPr>
            <a:r>
              <a:t/>
            </a:r>
            <a:endParaRPr b="0" i="0" sz="3300" u="none" cap="none" strike="noStrike">
              <a:latin typeface="Arial"/>
              <a:ea typeface="Arial"/>
              <a:cs typeface="Arial"/>
              <a:sym typeface="Arial"/>
            </a:endParaRPr>
          </a:p>
        </p:txBody>
      </p:sp>
      <p:sp>
        <p:nvSpPr>
          <p:cNvPr id="248" name="Google Shape;248;p7"/>
          <p:cNvSpPr/>
          <p:nvPr/>
        </p:nvSpPr>
        <p:spPr>
          <a:xfrm>
            <a:off x="4118150" y="2180300"/>
            <a:ext cx="6320100" cy="4479900"/>
          </a:xfrm>
          <a:prstGeom prst="rect">
            <a:avLst/>
          </a:prstGeom>
          <a:solidFill>
            <a:srgbClr val="263238"/>
          </a:solid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B2FF59"/>
              </a:buClr>
              <a:buSzPts val="2400"/>
              <a:buFont typeface="JetBrains Mono"/>
              <a:buNone/>
            </a:pPr>
            <a:r>
              <a:rPr b="0" i="0" lang="en-US" sz="2400" u="none" cap="none" strike="noStrike">
                <a:solidFill>
                  <a:srgbClr val="B2FF59"/>
                </a:solidFill>
                <a:latin typeface="JetBrains Mono"/>
                <a:ea typeface="JetBrains Mono"/>
                <a:cs typeface="JetBrains Mono"/>
                <a:sym typeface="JetBrains Mono"/>
              </a:rPr>
              <a:t>class </a:t>
            </a:r>
            <a:r>
              <a:rPr b="0" i="0" lang="en-US" sz="2400" u="none" cap="none" strike="noStrike">
                <a:solidFill>
                  <a:srgbClr val="78909C"/>
                </a:solidFill>
                <a:latin typeface="JetBrains Mono"/>
                <a:ea typeface="JetBrains Mono"/>
                <a:cs typeface="JetBrains Mono"/>
                <a:sym typeface="JetBrains Mono"/>
              </a:rPr>
              <a:t>Class</a:t>
            </a:r>
            <a:r>
              <a:rPr b="0" i="0" lang="en-US" sz="2400" u="none" cap="none" strike="noStrike">
                <a:solidFill>
                  <a:srgbClr val="78909C"/>
                </a:solidFill>
                <a:latin typeface="JetBrains Mono"/>
                <a:ea typeface="JetBrains Mono"/>
                <a:cs typeface="JetBrains Mono"/>
                <a:sym typeface="JetBrains Mono"/>
              </a:rPr>
              <a:t>B</a:t>
            </a: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a:p>
            <a:pPr indent="0" lvl="0" marL="0" marR="0" rtl="0" algn="l">
              <a:lnSpc>
                <a:spcPct val="100000"/>
              </a:lnSpc>
              <a:spcBef>
                <a:spcPts val="0"/>
              </a:spcBef>
              <a:spcAft>
                <a:spcPts val="0"/>
              </a:spcAft>
              <a:buSzPts val="2400"/>
              <a:buFont typeface="Arial"/>
              <a:buNone/>
            </a:pP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78909C"/>
                </a:solidFill>
                <a:latin typeface="JetBrains Mono"/>
                <a:ea typeface="JetBrains Mono"/>
                <a:cs typeface="JetBrains Mono"/>
                <a:sym typeface="JetBrains Mono"/>
              </a:rPr>
              <a:t>ClassA </a:t>
            </a:r>
            <a:r>
              <a:rPr i="1" lang="en-US" sz="2400">
                <a:solidFill>
                  <a:srgbClr val="8C97D2"/>
                </a:solidFill>
                <a:latin typeface="JetBrains Mono"/>
                <a:ea typeface="JetBrains Mono"/>
                <a:cs typeface="JetBrains Mono"/>
                <a:sym typeface="JetBrains Mono"/>
              </a:rPr>
              <a:t>a</a:t>
            </a:r>
            <a:r>
              <a:rPr b="0" i="1" lang="en-US" sz="2400" u="none" cap="none" strike="noStrike">
                <a:solidFill>
                  <a:srgbClr val="8C97D2"/>
                </a:solidFill>
                <a:latin typeface="JetBrains Mono"/>
                <a:ea typeface="JetBrains Mono"/>
                <a:cs typeface="JetBrains Mono"/>
                <a:sym typeface="JetBrains Mono"/>
              </a:rPr>
              <a:t> </a:t>
            </a: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new</a:t>
            </a:r>
            <a:r>
              <a:rPr lang="en-US" sz="2400">
                <a:solidFill>
                  <a:srgbClr val="B2FF59"/>
                </a:solidFill>
                <a:latin typeface="JetBrains Mono"/>
                <a:ea typeface="JetBrains Mono"/>
                <a:cs typeface="JetBrains Mono"/>
                <a:sym typeface="JetBrains Mono"/>
              </a:rPr>
              <a:t> </a:t>
            </a:r>
            <a:r>
              <a:rPr b="0" i="0" lang="en-US" sz="2400" u="none" cap="none" strike="noStrike">
                <a:solidFill>
                  <a:srgbClr val="7FCAC3"/>
                </a:solidFill>
                <a:latin typeface="JetBrains Mono"/>
                <a:ea typeface="JetBrains Mono"/>
                <a:cs typeface="JetBrains Mono"/>
                <a:sym typeface="JetBrains Mono"/>
              </a:rPr>
              <a:t>ClassA</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br>
              <a:rPr b="0" i="0" lang="en-US" sz="2400" u="none" cap="none" strike="noStrike">
                <a:latin typeface="Arial"/>
                <a:ea typeface="Arial"/>
                <a:cs typeface="Arial"/>
                <a:sym typeface="Arial"/>
              </a:rPr>
            </a:b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public void </a:t>
            </a:r>
            <a:r>
              <a:rPr b="0" i="0" lang="en-US" sz="2400" u="none" cap="none" strike="noStrike">
                <a:solidFill>
                  <a:srgbClr val="7FCAC3"/>
                </a:solidFill>
                <a:latin typeface="JetBrains Mono"/>
                <a:ea typeface="JetBrains Mono"/>
                <a:cs typeface="JetBrains Mono"/>
                <a:sym typeface="JetBrains Mono"/>
              </a:rPr>
              <a:t>foo</a:t>
            </a:r>
            <a:r>
              <a:rPr b="0" i="0" lang="en-US" sz="2400" u="none" cap="none" strike="noStrike">
                <a:solidFill>
                  <a:srgbClr val="78909C"/>
                </a:solidFill>
                <a:latin typeface="JetBrains Mono"/>
                <a:ea typeface="JetBrains Mono"/>
                <a:cs typeface="JetBrains Mono"/>
                <a:sym typeface="JetBrains Mono"/>
              </a:rPr>
              <a:t>()</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i="1" lang="en-US" sz="2400">
                <a:solidFill>
                  <a:srgbClr val="8C97D2"/>
                </a:solidFill>
                <a:latin typeface="JetBrains Mono"/>
                <a:ea typeface="JetBrains Mono"/>
                <a:cs typeface="JetBrains Mono"/>
                <a:sym typeface="JetBrains Mono"/>
              </a:rPr>
              <a:t>a</a:t>
            </a:r>
            <a:r>
              <a:rPr b="0" i="0" lang="en-US" sz="2400" u="none" cap="none" strike="noStrike">
                <a:solidFill>
                  <a:srgbClr val="CAD3DE"/>
                </a:solidFill>
                <a:latin typeface="JetBrains Mono"/>
                <a:ea typeface="JetBrains Mono"/>
                <a:cs typeface="JetBrains Mono"/>
                <a:sym typeface="JetBrains Mono"/>
              </a:rPr>
              <a:t>.</a:t>
            </a:r>
            <a:r>
              <a:rPr b="0" i="0" lang="en-US" sz="2400" u="none" cap="none" strike="noStrike">
                <a:solidFill>
                  <a:srgbClr val="7FCAC3"/>
                </a:solidFill>
                <a:latin typeface="JetBrains Mono"/>
                <a:ea typeface="JetBrains Mono"/>
                <a:cs typeface="JetBrains Mono"/>
                <a:sym typeface="JetBrains Mono"/>
              </a:rPr>
              <a:t>foo</a:t>
            </a:r>
            <a:r>
              <a:rPr b="0" i="0" lang="en-US" sz="2400" u="none" cap="none" strike="noStrike">
                <a:solidFill>
                  <a:srgbClr val="78909C"/>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78909C"/>
                </a:solidFill>
                <a:latin typeface="JetBrains Mono"/>
                <a:ea typeface="JetBrains Mono"/>
                <a:cs typeface="JetBrains Mono"/>
                <a:sym typeface="JetBrains Mono"/>
              </a:rPr>
              <a:t>    </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r>
              <a:rPr b="0" i="0" lang="en-US" sz="2400" u="none" cap="none" strike="noStrike">
                <a:solidFill>
                  <a:srgbClr val="B2FF59"/>
                </a:solidFill>
                <a:latin typeface="JetBrains Mono"/>
                <a:ea typeface="JetBrains Mono"/>
                <a:cs typeface="JetBrains Mono"/>
                <a:sym typeface="JetBrains Mono"/>
              </a:rPr>
              <a:t>public void </a:t>
            </a:r>
            <a:r>
              <a:rPr b="0" i="0" lang="en-US" sz="2400" u="none" cap="none" strike="noStrike">
                <a:solidFill>
                  <a:srgbClr val="7FCAC3"/>
                </a:solidFill>
                <a:latin typeface="JetBrains Mono"/>
                <a:ea typeface="JetBrains Mono"/>
                <a:cs typeface="JetBrains Mono"/>
                <a:sym typeface="JetBrains Mono"/>
              </a:rPr>
              <a:t>bar</a:t>
            </a:r>
            <a:r>
              <a:rPr b="0" i="0" lang="en-US" sz="2400" u="none" cap="none" strike="noStrike">
                <a:solidFill>
                  <a:srgbClr val="78909C"/>
                </a:solidFill>
                <a:latin typeface="JetBrains Mono"/>
                <a:ea typeface="JetBrains Mono"/>
                <a:cs typeface="JetBrains Mono"/>
                <a:sym typeface="JetBrains Mono"/>
              </a:rPr>
              <a:t>()</a:t>
            </a:r>
            <a:r>
              <a:rPr b="0" i="0" lang="en-US" sz="2400" u="none" cap="none" strike="noStrike">
                <a:solidFill>
                  <a:srgbClr val="CAD3DE"/>
                </a:solidFill>
                <a:latin typeface="JetBrains Mono"/>
                <a:ea typeface="JetBrains Mono"/>
                <a:cs typeface="JetBrains Mono"/>
                <a:sym typeface="JetBrains Mono"/>
              </a:rPr>
              <a:t>{</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    }</a:t>
            </a:r>
            <a:br>
              <a:rPr b="0" i="0" lang="en-US" sz="2400" u="none" cap="none" strike="noStrike">
                <a:latin typeface="Arial"/>
                <a:ea typeface="Arial"/>
                <a:cs typeface="Arial"/>
                <a:sym typeface="Arial"/>
              </a:rPr>
            </a:br>
            <a:r>
              <a:rPr b="0" i="0" lang="en-US" sz="2400" u="none" cap="none" strike="noStrike">
                <a:solidFill>
                  <a:srgbClr val="CAD3DE"/>
                </a:solidFill>
                <a:latin typeface="JetBrains Mono"/>
                <a:ea typeface="JetBrains Mono"/>
                <a:cs typeface="JetBrains Mono"/>
                <a:sym typeface="JetBrains Mono"/>
              </a:rPr>
              <a:t>}</a:t>
            </a:r>
            <a:endParaRPr b="0" i="0" sz="2400" u="none" cap="none" strike="noStrike">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2022-10-15T10:16:17Z</dcterms:created>
  <dc:creator>Λογοθέτης Ηλίας</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53</vt:i4>
  </property>
</Properties>
</file>